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301" r:id="rId5"/>
    <p:sldId id="351" r:id="rId6"/>
    <p:sldId id="349" r:id="rId7"/>
    <p:sldId id="367" r:id="rId8"/>
    <p:sldId id="369" r:id="rId9"/>
    <p:sldId id="368" r:id="rId10"/>
    <p:sldId id="371" r:id="rId11"/>
    <p:sldId id="286" r:id="rId12"/>
    <p:sldId id="350" r:id="rId13"/>
    <p:sldId id="352" r:id="rId14"/>
    <p:sldId id="287" r:id="rId15"/>
    <p:sldId id="357" r:id="rId16"/>
    <p:sldId id="358" r:id="rId17"/>
    <p:sldId id="360" r:id="rId18"/>
    <p:sldId id="258" r:id="rId19"/>
    <p:sldId id="259" r:id="rId20"/>
    <p:sldId id="274" r:id="rId21"/>
    <p:sldId id="263" r:id="rId22"/>
    <p:sldId id="285" r:id="rId23"/>
    <p:sldId id="264" r:id="rId24"/>
    <p:sldId id="361" r:id="rId25"/>
    <p:sldId id="265" r:id="rId26"/>
    <p:sldId id="370" r:id="rId27"/>
    <p:sldId id="3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Chelli" userId="3aa269f6-8966-43ae-8498-e2d93c1902a5" providerId="ADAL" clId="{4C350651-8F1C-45CD-B775-9EEF8F2A37CB}"/>
    <pc:docChg chg="undo custSel addSld delSld modSld sldOrd">
      <pc:chgData name="Ali Chelli" userId="3aa269f6-8966-43ae-8498-e2d93c1902a5" providerId="ADAL" clId="{4C350651-8F1C-45CD-B775-9EEF8F2A37CB}" dt="2023-08-21T08:31:03.730" v="132" actId="20577"/>
      <pc:docMkLst>
        <pc:docMk/>
      </pc:docMkLst>
      <pc:sldChg chg="del">
        <pc:chgData name="Ali Chelli" userId="3aa269f6-8966-43ae-8498-e2d93c1902a5" providerId="ADAL" clId="{4C350651-8F1C-45CD-B775-9EEF8F2A37CB}" dt="2023-08-21T08:24:35.865" v="1" actId="47"/>
        <pc:sldMkLst>
          <pc:docMk/>
          <pc:sldMk cId="1251733766" sldId="266"/>
        </pc:sldMkLst>
      </pc:sldChg>
      <pc:sldChg chg="ord">
        <pc:chgData name="Ali Chelli" userId="3aa269f6-8966-43ae-8498-e2d93c1902a5" providerId="ADAL" clId="{4C350651-8F1C-45CD-B775-9EEF8F2A37CB}" dt="2023-08-21T08:28:37.768" v="21"/>
        <pc:sldMkLst>
          <pc:docMk/>
          <pc:sldMk cId="3435676889" sldId="350"/>
        </pc:sldMkLst>
      </pc:sldChg>
      <pc:sldChg chg="modSp mod">
        <pc:chgData name="Ali Chelli" userId="3aa269f6-8966-43ae-8498-e2d93c1902a5" providerId="ADAL" clId="{4C350651-8F1C-45CD-B775-9EEF8F2A37CB}" dt="2023-08-21T08:31:03.730" v="132" actId="20577"/>
        <pc:sldMkLst>
          <pc:docMk/>
          <pc:sldMk cId="2314282888" sldId="358"/>
        </pc:sldMkLst>
        <pc:spChg chg="mod">
          <ac:chgData name="Ali Chelli" userId="3aa269f6-8966-43ae-8498-e2d93c1902a5" providerId="ADAL" clId="{4C350651-8F1C-45CD-B775-9EEF8F2A37CB}" dt="2023-08-21T08:31:03.730" v="132" actId="20577"/>
          <ac:spMkLst>
            <pc:docMk/>
            <pc:sldMk cId="2314282888" sldId="358"/>
            <ac:spMk id="3" creationId="{F98ECCC9-094B-18DF-8246-673C11318628}"/>
          </ac:spMkLst>
        </pc:spChg>
      </pc:sldChg>
      <pc:sldChg chg="del">
        <pc:chgData name="Ali Chelli" userId="3aa269f6-8966-43ae-8498-e2d93c1902a5" providerId="ADAL" clId="{4C350651-8F1C-45CD-B775-9EEF8F2A37CB}" dt="2023-08-21T08:24:30.574" v="0" actId="47"/>
        <pc:sldMkLst>
          <pc:docMk/>
          <pc:sldMk cId="1314393725" sldId="364"/>
        </pc:sldMkLst>
      </pc:sldChg>
      <pc:sldChg chg="del">
        <pc:chgData name="Ali Chelli" userId="3aa269f6-8966-43ae-8498-e2d93c1902a5" providerId="ADAL" clId="{4C350651-8F1C-45CD-B775-9EEF8F2A37CB}" dt="2023-08-21T08:24:38.725" v="2" actId="47"/>
        <pc:sldMkLst>
          <pc:docMk/>
          <pc:sldMk cId="201383201" sldId="365"/>
        </pc:sldMkLst>
      </pc:sldChg>
      <pc:sldChg chg="del">
        <pc:chgData name="Ali Chelli" userId="3aa269f6-8966-43ae-8498-e2d93c1902a5" providerId="ADAL" clId="{4C350651-8F1C-45CD-B775-9EEF8F2A37CB}" dt="2023-08-21T08:24:40.844" v="3" actId="47"/>
        <pc:sldMkLst>
          <pc:docMk/>
          <pc:sldMk cId="1044110382" sldId="366"/>
        </pc:sldMkLst>
      </pc:sldChg>
      <pc:sldChg chg="modSp mod">
        <pc:chgData name="Ali Chelli" userId="3aa269f6-8966-43ae-8498-e2d93c1902a5" providerId="ADAL" clId="{4C350651-8F1C-45CD-B775-9EEF8F2A37CB}" dt="2023-08-21T08:26:55.221" v="12" actId="255"/>
        <pc:sldMkLst>
          <pc:docMk/>
          <pc:sldMk cId="711993644" sldId="367"/>
        </pc:sldMkLst>
        <pc:spChg chg="mod">
          <ac:chgData name="Ali Chelli" userId="3aa269f6-8966-43ae-8498-e2d93c1902a5" providerId="ADAL" clId="{4C350651-8F1C-45CD-B775-9EEF8F2A37CB}" dt="2023-08-21T08:26:55.221" v="12" actId="255"/>
          <ac:spMkLst>
            <pc:docMk/>
            <pc:sldMk cId="711993644" sldId="367"/>
            <ac:spMk id="11" creationId="{5B47E1A2-9B9E-9F32-57A4-DFFF3B162245}"/>
          </ac:spMkLst>
        </pc:spChg>
      </pc:sldChg>
      <pc:sldChg chg="ord">
        <pc:chgData name="Ali Chelli" userId="3aa269f6-8966-43ae-8498-e2d93c1902a5" providerId="ADAL" clId="{4C350651-8F1C-45CD-B775-9EEF8F2A37CB}" dt="2023-08-21T08:27:34.334" v="16"/>
        <pc:sldMkLst>
          <pc:docMk/>
          <pc:sldMk cId="1629620434" sldId="368"/>
        </pc:sldMkLst>
      </pc:sldChg>
      <pc:sldChg chg="modSp mod">
        <pc:chgData name="Ali Chelli" userId="3aa269f6-8966-43ae-8498-e2d93c1902a5" providerId="ADAL" clId="{4C350651-8F1C-45CD-B775-9EEF8F2A37CB}" dt="2023-08-21T08:27:42.384" v="17" actId="6549"/>
        <pc:sldMkLst>
          <pc:docMk/>
          <pc:sldMk cId="2737861259" sldId="369"/>
        </pc:sldMkLst>
        <pc:spChg chg="mod">
          <ac:chgData name="Ali Chelli" userId="3aa269f6-8966-43ae-8498-e2d93c1902a5" providerId="ADAL" clId="{4C350651-8F1C-45CD-B775-9EEF8F2A37CB}" dt="2023-08-21T08:27:42.384" v="17" actId="6549"/>
          <ac:spMkLst>
            <pc:docMk/>
            <pc:sldMk cId="2737861259" sldId="369"/>
            <ac:spMk id="11" creationId="{5B47E1A2-9B9E-9F32-57A4-DFFF3B162245}"/>
          </ac:spMkLst>
        </pc:spChg>
      </pc:sldChg>
      <pc:sldChg chg="modSp add mod">
        <pc:chgData name="Ali Chelli" userId="3aa269f6-8966-43ae-8498-e2d93c1902a5" providerId="ADAL" clId="{4C350651-8F1C-45CD-B775-9EEF8F2A37CB}" dt="2023-08-21T08:28:09.064" v="19" actId="11"/>
        <pc:sldMkLst>
          <pc:docMk/>
          <pc:sldMk cId="353282847" sldId="371"/>
        </pc:sldMkLst>
        <pc:spChg chg="mod">
          <ac:chgData name="Ali Chelli" userId="3aa269f6-8966-43ae-8498-e2d93c1902a5" providerId="ADAL" clId="{4C350651-8F1C-45CD-B775-9EEF8F2A37CB}" dt="2023-08-21T08:28:09.064" v="19" actId="11"/>
          <ac:spMkLst>
            <pc:docMk/>
            <pc:sldMk cId="353282847" sldId="371"/>
            <ac:spMk id="11" creationId="{5B47E1A2-9B9E-9F32-57A4-DFFF3B1622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97FEA-91CE-4250-AA36-278D82CF5F44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43C6-8206-4095-B233-B1386B65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8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5E6AF7-0F88-4448-99BD-1AC252BB1A7B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54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2723093"/>
            <a:ext cx="5754683" cy="2069041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52324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33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C9DAF2-E044-8B4E-A86C-B69EB5271587}" type="datetime1">
              <a:rPr lang="en-US" smtClean="0"/>
              <a:t>8/18/2023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59382" y="50313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pic>
        <p:nvPicPr>
          <p:cNvPr id="14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679" y="327867"/>
            <a:ext cx="4227443" cy="13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4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537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9E23-93F5-F746-89BC-5BD2B0929EBC}" type="datetime1">
              <a:rPr lang="en-US" noProof="0" smtClean="0"/>
              <a:t>8/18/2023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03200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44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A5FE-711F-EA47-96EF-625BC7044AC5}" type="datetime1">
              <a:rPr lang="en-US" noProof="0" smtClean="0"/>
              <a:t>8/18/2023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813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02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537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F44-5AFD-D34E-8B92-58F8898F0824}" type="datetime1">
              <a:rPr lang="en-US" noProof="0" smtClean="0"/>
              <a:t>8/18/2023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203200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203200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3885285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0D61-A13E-3E45-A265-D55FAFCB0DF0}" type="datetime1">
              <a:rPr lang="en-US" noProof="0" smtClean="0"/>
              <a:t>8/18/2023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874813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6874813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741749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48C-408F-AD4C-82E0-480B961C7F1F}" type="datetime1">
              <a:rPr lang="en-US" smtClean="0"/>
              <a:t>8/18/2023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3200" y="292100"/>
            <a:ext cx="11777133" cy="5968813"/>
          </a:xfrm>
          <a:solidFill>
            <a:srgbClr val="BCCCD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5964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5427" y="292377"/>
            <a:ext cx="11774787" cy="5968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267" b="1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noProof="0"/>
              <a:t>«Quote»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8/18/2023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2551542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2079-DB16-154D-A39F-4884D6CC0170}" type="datetime1">
              <a:rPr lang="en-US" noProof="0" smtClean="0"/>
              <a:t>8/18/2023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3840000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1" name="Rectangle 10"/>
          <p:cNvSpPr/>
          <p:nvPr userDrawn="1"/>
        </p:nvSpPr>
        <p:spPr>
          <a:xfrm>
            <a:off x="8140213" y="220965"/>
            <a:ext cx="3840000" cy="714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2" name="Rectangle 11"/>
          <p:cNvSpPr/>
          <p:nvPr userDrawn="1"/>
        </p:nvSpPr>
        <p:spPr>
          <a:xfrm>
            <a:off x="4172820" y="220965"/>
            <a:ext cx="3840000" cy="714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3200" y="292100"/>
            <a:ext cx="3842227" cy="1994312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170593" y="292100"/>
            <a:ext cx="3842227" cy="1994312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137987" y="292100"/>
            <a:ext cx="3842227" cy="1994312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05428" y="2404945"/>
            <a:ext cx="3840000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172820" y="2404945"/>
            <a:ext cx="3840000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8137987" y="2404945"/>
            <a:ext cx="3840000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4332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4C26B5-7A06-7C45-AE88-68CEB8F24371}" type="datetime1">
              <a:rPr lang="en-US" noProof="0" smtClean="0"/>
              <a:t>8/18/2023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19550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4CE802-EA64-4A48-B1C7-C0EE853B4C0F}" type="datetime1">
              <a:rPr lang="en-US" noProof="0" smtClean="0"/>
              <a:t>8/18/2023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419727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F49D4B-9861-5645-9B1C-3419A18E9F33}" type="datetime1">
              <a:rPr lang="en-US" noProof="0" smtClean="0"/>
              <a:t>8/18/2023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77052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8/18/2023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48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72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9A3BB2-4D9C-AD4E-8B4D-A69880551F61}" type="datetime1">
              <a:rPr lang="en-US" noProof="0" smtClean="0"/>
              <a:t>8/18/2023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1204653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C173FE-FF69-E04E-9988-939EF0616E31}" type="datetime1">
              <a:rPr lang="en-US" noProof="0" smtClean="0"/>
              <a:t>8/18/2023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204907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005" y="2126457"/>
            <a:ext cx="5258772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8/18/2023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48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1827" y="2126457"/>
            <a:ext cx="5258772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53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7347-21CC-EB4E-B3D7-EE4885E75892}" type="datetime1">
              <a:rPr lang="en-US" noProof="0" smtClean="0"/>
              <a:t>8/18/2023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03200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78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25B-9EB4-1E47-85F8-C6280E7A3270}" type="datetime1">
              <a:rPr lang="en-US" noProof="0" smtClean="0"/>
              <a:t>8/18/2023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813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41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4574-9909-674F-A5DE-8D4B46504626}" type="datetime1">
              <a:rPr lang="en-US" noProof="0" smtClean="0"/>
              <a:t>8/18/2023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203200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203200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73027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9BA9-EBA5-5C4F-BB8E-FBA372F5FB33}" type="datetime1">
              <a:rPr lang="en-US" noProof="0" smtClean="0"/>
              <a:t>8/18/2023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874813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6874813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31764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90F5-E4A8-6F49-8ED0-6A2C8DA2DD36}" type="datetime1">
              <a:rPr lang="en-US" smtClean="0"/>
              <a:t>8/18/2023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97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A75D-0632-BE42-94AA-1FA387F7D3C3}" type="datetime1">
              <a:rPr lang="en-US" noProof="0" smtClean="0"/>
              <a:t>8/18/2023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748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83005" y="2126457"/>
            <a:ext cx="5258772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6231827" y="2126457"/>
            <a:ext cx="5258772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11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4804" y="570881"/>
            <a:ext cx="10615795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004" y="2126457"/>
            <a:ext cx="10707595" cy="3800208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en-GB" noProof="0"/>
              <a:t>Klikk for å redigere tekststiler i malen</a:t>
            </a:r>
          </a:p>
          <a:p>
            <a:pPr lvl="1"/>
            <a:r>
              <a:rPr lang="en-GB" noProof="0"/>
              <a:t>Andre nivå</a:t>
            </a:r>
          </a:p>
          <a:p>
            <a:pPr lvl="2"/>
            <a:r>
              <a:rPr lang="en-GB" noProof="0"/>
              <a:t>Tredje nivå</a:t>
            </a:r>
          </a:p>
          <a:p>
            <a:pPr lvl="3"/>
            <a:r>
              <a:rPr lang="en-GB" noProof="0"/>
              <a:t>Fjerde nivå</a:t>
            </a:r>
          </a:p>
          <a:p>
            <a:pPr lvl="4"/>
            <a:r>
              <a:rPr lang="en-GB" noProof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9856" y="6446386"/>
            <a:ext cx="1744395" cy="2128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fld id="{CDD0A9CF-A1FD-9946-816A-7B11A5E2C95D}" type="datetime1">
              <a:rPr lang="en-US" smtClean="0"/>
              <a:t>8/18/2023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5413" y="6446386"/>
            <a:ext cx="2844800" cy="2128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32223" y="6248947"/>
            <a:ext cx="1902005" cy="6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1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/>
  <p:txStyles>
    <p:titleStyle>
      <a:lvl1pPr algn="l" defTabSz="609585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234945" indent="-234945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603236" indent="-277277" algn="l" defTabSz="601118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36063" indent="-211661" algn="l" defTabSz="836063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1073124" indent="-215895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316534" indent="-232828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mysql-tutorial/mysql-workbench-installation" TargetMode="External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default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63051" y="2723093"/>
            <a:ext cx="4875011" cy="2069041"/>
          </a:xfrm>
        </p:spPr>
        <p:txBody>
          <a:bodyPr>
            <a:normAutofit/>
          </a:bodyPr>
          <a:lstStyle/>
          <a:p>
            <a:r>
              <a:rPr lang="en-US" dirty="0"/>
              <a:t>Tutorial 1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63051" y="5232400"/>
            <a:ext cx="4709695" cy="811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nb-NO" sz="2133" dirty="0">
                <a:solidFill>
                  <a:srgbClr val="4B4CAD"/>
                </a:solidFill>
                <a:latin typeface="Calibri"/>
                <a:cs typeface="Calibri"/>
              </a:rPr>
              <a:t>Ali Chelli</a:t>
            </a:r>
          </a:p>
          <a:p>
            <a:pPr>
              <a:lnSpc>
                <a:spcPct val="90000"/>
              </a:lnSpc>
              <a:defRPr/>
            </a:pPr>
            <a:r>
              <a:rPr lang="nb-NO" sz="2133" dirty="0">
                <a:solidFill>
                  <a:srgbClr val="4B4CAD"/>
                </a:solidFill>
                <a:latin typeface="Calibri"/>
                <a:cs typeface="Calibri"/>
              </a:rPr>
              <a:t>Course: </a:t>
            </a:r>
            <a:r>
              <a:rPr lang="en-US" sz="2133" dirty="0">
                <a:solidFill>
                  <a:srgbClr val="4B4CAD"/>
                </a:solidFill>
                <a:latin typeface="Calibri"/>
                <a:cs typeface="Calibri"/>
              </a:rPr>
              <a:t>Business Intelligence and Data Warehousing</a:t>
            </a:r>
            <a:r>
              <a:rPr lang="nb-NO" sz="2133" dirty="0">
                <a:solidFill>
                  <a:srgbClr val="4B4CAD"/>
                </a:solidFill>
                <a:latin typeface="Calibri"/>
                <a:cs typeface="Calibri"/>
              </a:rPr>
              <a:t> (BID3000)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022F7352-36FA-7045-AC00-1A0BE6875562}" type="datetime1">
              <a:rPr lang="nb-NO">
                <a:solidFill>
                  <a:srgbClr val="252525"/>
                </a:solidFill>
                <a:latin typeface="Calibri"/>
              </a:rPr>
              <a:pPr defTabSz="609585">
                <a:defRPr/>
              </a:pPr>
              <a:t>18.08.2023</a:t>
            </a:fld>
            <a:endParaRPr lang="nb-NO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28385D78-4187-AD4C-B928-A8579EE9A756}" type="slidenum">
              <a:rPr lang="nb-NO">
                <a:solidFill>
                  <a:srgbClr val="252525"/>
                </a:solidFill>
                <a:latin typeface="Calibri"/>
              </a:rPr>
              <a:pPr defTabSz="609585">
                <a:defRPr/>
              </a:pPr>
              <a:t>1</a:t>
            </a:fld>
            <a:endParaRPr lang="nb-NO">
              <a:solidFill>
                <a:srgbClr val="252525"/>
              </a:solidFill>
              <a:latin typeface="Calibri"/>
            </a:endParaRPr>
          </a:p>
        </p:txBody>
      </p:sp>
      <p:pic>
        <p:nvPicPr>
          <p:cNvPr id="5" name="Picture 4" descr="DMonster-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0467" y="3479800"/>
            <a:ext cx="2048933" cy="2048933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7616FCC-CAEF-BBF9-D8B1-434A74BAE21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663" r="663"/>
          <a:stretch>
            <a:fillRect/>
          </a:stretch>
        </p:blipFill>
        <p:spPr>
          <a:xfrm>
            <a:off x="5610387" y="292100"/>
            <a:ext cx="6369947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01FDEB7-A116-46B1-41D4-A28F8EABC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040" y="1713881"/>
            <a:ext cx="9245595" cy="4945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CoffeeMerchant’s</a:t>
            </a:r>
            <a:r>
              <a:rPr lang="en-US" dirty="0"/>
              <a:t> Database ERD:</a:t>
            </a:r>
          </a:p>
        </p:txBody>
      </p:sp>
    </p:spTree>
    <p:extLst>
      <p:ext uri="{BB962C8B-B14F-4D97-AF65-F5344CB8AC3E}">
        <p14:creationId xmlns:p14="http://schemas.microsoft.com/office/powerpoint/2010/main" val="225017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we are going to make Business Intelligence Systems in this Course: A BI System for </a:t>
            </a:r>
            <a:r>
              <a:rPr lang="en-US" dirty="0" err="1"/>
              <a:t>CoffeeMerchant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38465" y="3526591"/>
            <a:ext cx="1804737" cy="1339516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7757" y="2258146"/>
            <a:ext cx="1756611" cy="11951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nb-NO" b="1" dirty="0">
                <a:solidFill>
                  <a:srgbClr val="FF0000"/>
                </a:solidFill>
                <a:latin typeface="Calibri"/>
              </a:rPr>
              <a:t>SQL-script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7757" y="4553286"/>
            <a:ext cx="1756611" cy="11951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nb-NO" dirty="0" err="1">
                <a:solidFill>
                  <a:srgbClr val="252525"/>
                </a:solidFill>
                <a:latin typeface="Calibri"/>
              </a:rPr>
              <a:t>Spoon</a:t>
            </a:r>
            <a:endParaRPr lang="nb-NO" dirty="0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6882065" y="3453283"/>
            <a:ext cx="1804737" cy="1339516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6212" y="2806953"/>
            <a:ext cx="171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dirty="0" err="1">
                <a:solidFill>
                  <a:srgbClr val="252525"/>
                </a:solidFill>
                <a:latin typeface="Calibri"/>
              </a:rPr>
              <a:t>CoffeeMerchant</a:t>
            </a:r>
            <a:endParaRPr lang="en-US" dirty="0">
              <a:solidFill>
                <a:srgbClr val="252525"/>
              </a:solidFill>
              <a:latin typeface="Calibri"/>
            </a:endParaRPr>
          </a:p>
          <a:p>
            <a:pPr defTabSz="609585"/>
            <a:r>
              <a:rPr lang="en-US" dirty="0">
                <a:solidFill>
                  <a:srgbClr val="252525"/>
                </a:solidFill>
                <a:latin typeface="Calibri"/>
              </a:rPr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2064" y="2678857"/>
            <a:ext cx="171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dirty="0" err="1">
                <a:solidFill>
                  <a:srgbClr val="252525"/>
                </a:solidFill>
                <a:latin typeface="Calibri"/>
              </a:rPr>
              <a:t>CoffeeMerchant</a:t>
            </a:r>
            <a:endParaRPr lang="en-US" dirty="0">
              <a:solidFill>
                <a:srgbClr val="252525"/>
              </a:solidFill>
              <a:latin typeface="Calibri"/>
            </a:endParaRPr>
          </a:p>
          <a:p>
            <a:pPr defTabSz="609585"/>
            <a:r>
              <a:rPr lang="en-US" dirty="0">
                <a:solidFill>
                  <a:srgbClr val="252525"/>
                </a:solidFill>
                <a:latin typeface="Calibri"/>
              </a:rPr>
              <a:t>Datawarehouse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10315072" y="3613013"/>
            <a:ext cx="1411707" cy="970547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nb-NO" dirty="0">
                <a:solidFill>
                  <a:srgbClr val="252525"/>
                </a:solidFill>
                <a:latin typeface="Calibri"/>
              </a:rPr>
              <a:t>Power BI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743201" y="3130116"/>
            <a:ext cx="974556" cy="86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743201" y="4368802"/>
            <a:ext cx="974556" cy="78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5474367" y="2855715"/>
            <a:ext cx="1407696" cy="10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</p:cNvCxnSpPr>
          <p:nvPr/>
        </p:nvCxnSpPr>
        <p:spPr>
          <a:xfrm flipV="1">
            <a:off x="5474367" y="4304634"/>
            <a:ext cx="1407696" cy="8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11" idx="1"/>
          </p:cNvCxnSpPr>
          <p:nvPr/>
        </p:nvCxnSpPr>
        <p:spPr>
          <a:xfrm flipV="1">
            <a:off x="8686802" y="4098287"/>
            <a:ext cx="1628271" cy="2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5E02AA-D555-0CD2-B5C2-7E77E3A25001}"/>
              </a:ext>
            </a:extLst>
          </p:cNvPr>
          <p:cNvSpPr/>
          <p:nvPr/>
        </p:nvSpPr>
        <p:spPr>
          <a:xfrm>
            <a:off x="3122865" y="1953342"/>
            <a:ext cx="3196000" cy="449662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1C640-22C4-6FE9-F444-8EFCC2CA7230}"/>
              </a:ext>
            </a:extLst>
          </p:cNvPr>
          <p:cNvSpPr txBox="1"/>
          <p:nvPr/>
        </p:nvSpPr>
        <p:spPr>
          <a:xfrm>
            <a:off x="4379683" y="5925575"/>
            <a:ext cx="68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2400" dirty="0">
                <a:solidFill>
                  <a:srgbClr val="252525"/>
                </a:solidFill>
                <a:latin typeface="Calibri"/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349723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coffeemerchant Data Warehouse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938465" y="3526591"/>
            <a:ext cx="1804737" cy="1339516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nb-NO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7757" y="2258146"/>
            <a:ext cx="1756611" cy="11951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r>
              <a:rPr lang="nb-NO" b="1" dirty="0">
                <a:solidFill>
                  <a:srgbClr val="FF0000"/>
                </a:solidFill>
                <a:latin typeface="Calibri"/>
              </a:rPr>
              <a:t>SQL-script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7757" y="4553286"/>
            <a:ext cx="1756611" cy="11951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r>
              <a:rPr lang="nb-NO" dirty="0" err="1">
                <a:solidFill>
                  <a:srgbClr val="252525"/>
                </a:solidFill>
                <a:latin typeface="Calibri"/>
              </a:rPr>
              <a:t>Spoon</a:t>
            </a:r>
            <a:endParaRPr lang="nb-NO" dirty="0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6882065" y="3453283"/>
            <a:ext cx="1804737" cy="1339516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nb-NO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6212" y="2806953"/>
            <a:ext cx="173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>
              <a:defRPr/>
            </a:pPr>
            <a:r>
              <a:rPr lang="en-US" b="1" dirty="0" err="1">
                <a:solidFill>
                  <a:srgbClr val="FF0000"/>
                </a:solidFill>
                <a:latin typeface="Calibri"/>
              </a:rPr>
              <a:t>CoffeeMerchant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pPr defTabSz="609585"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5674" y="2678857"/>
            <a:ext cx="2026517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133" b="1" dirty="0" err="1">
                <a:solidFill>
                  <a:srgbClr val="FF0000"/>
                </a:solidFill>
                <a:latin typeface="Calibri"/>
              </a:rPr>
              <a:t>CoffeeMerchant</a:t>
            </a:r>
            <a:endParaRPr lang="en-US" sz="2133" b="1" dirty="0">
              <a:solidFill>
                <a:srgbClr val="FF0000"/>
              </a:solidFill>
              <a:latin typeface="Calibri"/>
            </a:endParaRPr>
          </a:p>
          <a:p>
            <a:pPr algn="ctr" defTabSz="609585">
              <a:defRPr/>
            </a:pPr>
            <a:r>
              <a:rPr lang="en-US" sz="2133" b="1" dirty="0">
                <a:solidFill>
                  <a:srgbClr val="FF0000"/>
                </a:solidFill>
                <a:latin typeface="Calibri"/>
              </a:rPr>
              <a:t>Datawarehouse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10315072" y="3613013"/>
            <a:ext cx="1411707" cy="970547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r>
              <a:rPr lang="nb-NO" dirty="0">
                <a:solidFill>
                  <a:srgbClr val="252525"/>
                </a:solidFill>
                <a:latin typeface="Calibri"/>
              </a:rPr>
              <a:t>Power BI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743201" y="3130116"/>
            <a:ext cx="974556" cy="86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743201" y="4368802"/>
            <a:ext cx="974556" cy="78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5474367" y="2855715"/>
            <a:ext cx="1407696" cy="10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</p:cNvCxnSpPr>
          <p:nvPr/>
        </p:nvCxnSpPr>
        <p:spPr>
          <a:xfrm flipV="1">
            <a:off x="5474367" y="4304634"/>
            <a:ext cx="1407696" cy="8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11" idx="1"/>
          </p:cNvCxnSpPr>
          <p:nvPr/>
        </p:nvCxnSpPr>
        <p:spPr>
          <a:xfrm flipV="1">
            <a:off x="8686802" y="4098287"/>
            <a:ext cx="1628271" cy="2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5E02AA-D555-0CD2-B5C2-7E77E3A25001}"/>
              </a:ext>
            </a:extLst>
          </p:cNvPr>
          <p:cNvSpPr/>
          <p:nvPr/>
        </p:nvSpPr>
        <p:spPr>
          <a:xfrm>
            <a:off x="3122865" y="1953342"/>
            <a:ext cx="3196000" cy="449662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1C640-22C4-6FE9-F444-8EFCC2CA7230}"/>
              </a:ext>
            </a:extLst>
          </p:cNvPr>
          <p:cNvSpPr txBox="1"/>
          <p:nvPr/>
        </p:nvSpPr>
        <p:spPr>
          <a:xfrm>
            <a:off x="4379683" y="5925575"/>
            <a:ext cx="68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defRPr/>
            </a:pPr>
            <a:r>
              <a:rPr lang="en-US" sz="2400" dirty="0">
                <a:solidFill>
                  <a:srgbClr val="252525"/>
                </a:solidFill>
                <a:latin typeface="Calibri"/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256616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9EED-8219-8F89-4529-482DBA4E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05" y="570881"/>
            <a:ext cx="5458263" cy="1143000"/>
          </a:xfrm>
        </p:spPr>
        <p:txBody>
          <a:bodyPr anchor="ctr">
            <a:normAutofit/>
          </a:bodyPr>
          <a:lstStyle/>
          <a:p>
            <a:r>
              <a:rPr lang="en-US" sz="2933" dirty="0"/>
              <a:t>Building coffeemerchant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CCC9-094B-18DF-8246-673C11318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05" y="2126457"/>
            <a:ext cx="6196916" cy="380020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n-lt"/>
              </a:rPr>
              <a:t>As opposed to databases that follow relational models, data warehouse follow dimensional models.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dirty="0" err="1">
                <a:latin typeface="+mn-lt"/>
              </a:rPr>
              <a:t>coffeemerchant</a:t>
            </a:r>
            <a:r>
              <a:rPr lang="en-US" dirty="0">
                <a:latin typeface="+mn-lt"/>
              </a:rPr>
              <a:t> Data Warehouse dimensional model: A star schema with one fact table and 4 dimensional tables</a:t>
            </a:r>
          </a:p>
          <a:p>
            <a:r>
              <a:rPr lang="en-US" dirty="0">
                <a:latin typeface="+mn-lt"/>
              </a:rPr>
              <a:t>Fact Table: </a:t>
            </a:r>
            <a:r>
              <a:rPr lang="en-US" dirty="0" err="1">
                <a:latin typeface="+mn-lt"/>
              </a:rPr>
              <a:t>Sales_Fact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Dimension Tables:</a:t>
            </a:r>
          </a:p>
          <a:p>
            <a:pPr lvl="1"/>
            <a:r>
              <a:rPr lang="en-US" dirty="0">
                <a:latin typeface="+mn-lt"/>
              </a:rPr>
              <a:t>Time, </a:t>
            </a:r>
          </a:p>
          <a:p>
            <a:pPr lvl="1"/>
            <a:r>
              <a:rPr lang="en-US" dirty="0">
                <a:latin typeface="+mn-lt"/>
              </a:rPr>
              <a:t>Consumers, </a:t>
            </a:r>
          </a:p>
          <a:p>
            <a:pPr lvl="1"/>
            <a:r>
              <a:rPr lang="en-US" dirty="0">
                <a:latin typeface="+mn-lt"/>
              </a:rPr>
              <a:t>Inventory, </a:t>
            </a:r>
          </a:p>
          <a:p>
            <a:pPr lvl="1"/>
            <a:r>
              <a:rPr lang="en-US" dirty="0">
                <a:latin typeface="+mn-lt"/>
              </a:rPr>
              <a:t>Employee</a:t>
            </a:r>
          </a:p>
          <a:p>
            <a:pPr lvl="1"/>
            <a:endParaRPr lang="en-US" dirty="0">
              <a:latin typeface="+mn-lt"/>
            </a:endParaRPr>
          </a:p>
          <a:p>
            <a:pPr lvl="2"/>
            <a:endParaRPr lang="en-US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A99F-E570-C498-4DA7-EF9AFEEE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9856" y="6446386"/>
            <a:ext cx="1744395" cy="212821"/>
          </a:xfrm>
        </p:spPr>
        <p:txBody>
          <a:bodyPr anchor="ctr">
            <a:normAutofit/>
          </a:bodyPr>
          <a:lstStyle/>
          <a:p>
            <a:pPr defTabSz="609585">
              <a:spcAft>
                <a:spcPts val="800"/>
              </a:spcAft>
            </a:pPr>
            <a:fld id="{9553071A-A6F7-3B4F-818E-46F44080C142}" type="datetime1">
              <a:rPr lang="en-US">
                <a:solidFill>
                  <a:srgbClr val="252525"/>
                </a:solidFill>
                <a:latin typeface="Calibri"/>
              </a:rPr>
              <a:pPr defTabSz="609585">
                <a:spcAft>
                  <a:spcPts val="800"/>
                </a:spcAft>
              </a:pPr>
              <a:t>8/18/2023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F8469-4E34-F6C0-98D8-7DAA76C4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13" y="6446386"/>
            <a:ext cx="2844800" cy="212821"/>
          </a:xfrm>
        </p:spPr>
        <p:txBody>
          <a:bodyPr anchor="ctr">
            <a:normAutofit/>
          </a:bodyPr>
          <a:lstStyle/>
          <a:p>
            <a:pPr defTabSz="609585">
              <a:spcAft>
                <a:spcPts val="800"/>
              </a:spcAft>
            </a:pPr>
            <a:fld id="{28385D78-4187-AD4C-B928-A8579EE9A756}" type="slidenum">
              <a:rPr lang="en-GB">
                <a:solidFill>
                  <a:srgbClr val="252525"/>
                </a:solidFill>
                <a:latin typeface="Calibri"/>
              </a:rPr>
              <a:pPr defTabSz="609585">
                <a:spcAft>
                  <a:spcPts val="800"/>
                </a:spcAft>
              </a:pPr>
              <a:t>13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03AD896-66E9-6F6C-EBEB-F81E5C91F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72" r="19261"/>
          <a:stretch/>
        </p:blipFill>
        <p:spPr>
          <a:xfrm>
            <a:off x="6874813" y="635138"/>
            <a:ext cx="5105400" cy="60240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428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864"/>
          </a:xfrm>
        </p:spPr>
        <p:txBody>
          <a:bodyPr>
            <a:normAutofit/>
          </a:bodyPr>
          <a:lstStyle/>
          <a:p>
            <a:r>
              <a:rPr lang="en-US" dirty="0"/>
              <a:t>Filling the Data Warehouse:</a:t>
            </a:r>
          </a:p>
        </p:txBody>
      </p:sp>
      <p:sp>
        <p:nvSpPr>
          <p:cNvPr id="4" name="Rectangle 3"/>
          <p:cNvSpPr/>
          <p:nvPr/>
        </p:nvSpPr>
        <p:spPr>
          <a:xfrm>
            <a:off x="9071810" y="1994229"/>
            <a:ext cx="1657149" cy="99461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dirty="0" err="1">
                <a:solidFill>
                  <a:srgbClr val="252525"/>
                </a:solidFill>
                <a:latin typeface="Calibri"/>
              </a:rPr>
              <a:t>dim_time</a:t>
            </a:r>
            <a:endParaRPr lang="en-US" dirty="0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71809" y="3190203"/>
            <a:ext cx="1657151" cy="99461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dirty="0" err="1">
                <a:solidFill>
                  <a:srgbClr val="252525"/>
                </a:solidFill>
                <a:latin typeface="Calibri"/>
              </a:rPr>
              <a:t>dim_customer</a:t>
            </a:r>
            <a:endParaRPr lang="en-US" dirty="0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71810" y="4403137"/>
            <a:ext cx="1657149" cy="99461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dirty="0" err="1">
                <a:solidFill>
                  <a:srgbClr val="252525"/>
                </a:solidFill>
                <a:latin typeface="Calibri"/>
              </a:rPr>
              <a:t>dim_inventory</a:t>
            </a:r>
            <a:endParaRPr lang="en-US" dirty="0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1755" y="1994229"/>
            <a:ext cx="1396799" cy="99461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dirty="0">
                <a:solidFill>
                  <a:srgbClr val="252525"/>
                </a:solidFill>
                <a:latin typeface="Calibri"/>
              </a:rPr>
              <a:t>SQL procedure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760" y="3190203"/>
            <a:ext cx="1396800" cy="99461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dirty="0">
                <a:solidFill>
                  <a:srgbClr val="252525"/>
                </a:solidFill>
                <a:latin typeface="Calibri"/>
              </a:rPr>
              <a:t>consumers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1760" y="4400921"/>
            <a:ext cx="1396800" cy="99461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dirty="0">
                <a:solidFill>
                  <a:srgbClr val="252525"/>
                </a:solidFill>
                <a:latin typeface="Calibri"/>
              </a:rPr>
              <a:t>inventory</a:t>
            </a:r>
          </a:p>
        </p:txBody>
      </p:sp>
      <p:cxnSp>
        <p:nvCxnSpPr>
          <p:cNvPr id="13" name="Straight Arrow Connector 12"/>
          <p:cNvCxnSpPr>
            <a:cxnSpLocks/>
            <a:stCxn id="8" idx="3"/>
            <a:endCxn id="4" idx="1"/>
          </p:cNvCxnSpPr>
          <p:nvPr/>
        </p:nvCxnSpPr>
        <p:spPr>
          <a:xfrm>
            <a:off x="2448553" y="2491535"/>
            <a:ext cx="6623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9" idx="3"/>
            <a:endCxn id="5" idx="1"/>
          </p:cNvCxnSpPr>
          <p:nvPr/>
        </p:nvCxnSpPr>
        <p:spPr>
          <a:xfrm>
            <a:off x="2448560" y="3687508"/>
            <a:ext cx="662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0" idx="3"/>
            <a:endCxn id="6" idx="1"/>
          </p:cNvCxnSpPr>
          <p:nvPr/>
        </p:nvCxnSpPr>
        <p:spPr>
          <a:xfrm>
            <a:off x="2448561" y="4898227"/>
            <a:ext cx="6623249" cy="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9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Script to Create a Time Dimension Table: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F9225-E05B-8483-26D4-FA6B45C4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51" y="3679458"/>
            <a:ext cx="5778500" cy="24257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488ABD-6D12-7D54-C82F-48EAD081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04" y="2126457"/>
            <a:ext cx="10707595" cy="1441240"/>
          </a:xfrm>
        </p:spPr>
        <p:txBody>
          <a:bodyPr/>
          <a:lstStyle/>
          <a:p>
            <a:r>
              <a:rPr lang="en-US" dirty="0">
                <a:latin typeface="+mn-lt"/>
              </a:rPr>
              <a:t>First create a data warehouse called </a:t>
            </a:r>
            <a:r>
              <a:rPr lang="en-US" dirty="0" err="1">
                <a:latin typeface="+mn-lt"/>
              </a:rPr>
              <a:t>coffeemerchant_dw</a:t>
            </a:r>
            <a:endParaRPr lang="en-US" dirty="0">
              <a:latin typeface="+mn-lt"/>
            </a:endParaRPr>
          </a:p>
          <a:p>
            <a:pPr lvl="1">
              <a:defRPr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coffeemerchant_dw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+mn-lt"/>
              </a:rPr>
              <a:t>The Following script create a time dimension table called </a:t>
            </a:r>
            <a:r>
              <a:rPr lang="en-US" dirty="0" err="1">
                <a:latin typeface="+mn-lt"/>
              </a:rPr>
              <a:t>dim_time</a:t>
            </a:r>
            <a:r>
              <a:rPr lang="en-US" dirty="0">
                <a:latin typeface="+mn-lt"/>
              </a:rPr>
              <a:t> (Naming convention used to differentiate fact and dimension tables)  </a:t>
            </a:r>
          </a:p>
          <a:p>
            <a:pPr indent="-277277" defTabSz="601118">
              <a:buFont typeface="Arial"/>
              <a:buChar char="–"/>
              <a:defRPr/>
            </a:pP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681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3"/>
          </a:xfrm>
        </p:spPr>
        <p:txBody>
          <a:bodyPr>
            <a:normAutofit/>
          </a:bodyPr>
          <a:lstStyle/>
          <a:p>
            <a:r>
              <a:rPr lang="en-US" dirty="0"/>
              <a:t>Script to Fill the Time Dimension Table: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12F437-A551-A9F9-F2B4-608F3CC97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05" y="1859071"/>
            <a:ext cx="7563853" cy="440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Running the Time Dimension Script: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 the MySql editor, write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Click Execute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15FD0-1D67-B3B5-F1C0-644F5C649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35" y="2895600"/>
            <a:ext cx="8195972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72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Running the Script, this is the Content of the Time Dimension: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581" y="1917034"/>
            <a:ext cx="5017379" cy="417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4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Dim_inventory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44D9F-DD40-1095-E20C-98E4E35B4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536792"/>
            <a:ext cx="7448550" cy="2705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20E83B-A7B5-1C4C-518B-EDB4F574E45B}"/>
              </a:ext>
            </a:extLst>
          </p:cNvPr>
          <p:cNvSpPr txBox="1"/>
          <p:nvPr/>
        </p:nvSpPr>
        <p:spPr>
          <a:xfrm>
            <a:off x="1069309" y="2012533"/>
            <a:ext cx="19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dirty="0">
                <a:solidFill>
                  <a:srgbClr val="252525"/>
                </a:solidFill>
                <a:latin typeface="Calibri"/>
              </a:rPr>
              <a:t>Creating the  table:</a:t>
            </a:r>
          </a:p>
        </p:txBody>
      </p:sp>
    </p:spTree>
    <p:extLst>
      <p:ext uri="{BB962C8B-B14F-4D97-AF65-F5344CB8AC3E}">
        <p14:creationId xmlns:p14="http://schemas.microsoft.com/office/powerpoint/2010/main" val="47032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8B4E53-A6C7-39B6-CA35-D98044A6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Implementation of a DW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18618-06EA-55CB-6F70-715521AE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4FCA35D3-88DA-CE4D-A326-62A44BD8AA95}" type="datetime1">
              <a:rPr lang="en-US">
                <a:solidFill>
                  <a:srgbClr val="252525"/>
                </a:solidFill>
                <a:latin typeface="Calibri"/>
              </a:rPr>
              <a:pPr defTabSz="609585"/>
              <a:t>8/18/2023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89B3D-782A-E7A1-1184-E61801ED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8385D78-4187-AD4C-B928-A8579EE9A756}" type="slidenum">
              <a:rPr lang="en-GB">
                <a:solidFill>
                  <a:srgbClr val="252525"/>
                </a:solidFill>
                <a:latin typeface="Calibri"/>
              </a:rPr>
              <a:pPr defTabSz="609585"/>
              <a:t>2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9695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A4BF4-775A-742D-9D81-084E1270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rgbClr val="252525"/>
                </a:solidFill>
                <a:latin typeface="Calibri"/>
              </a:rPr>
              <a:t>Filling the table from the source database: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82412"/>
          </a:xfrm>
        </p:spPr>
        <p:txBody>
          <a:bodyPr>
            <a:normAutofit/>
          </a:bodyPr>
          <a:lstStyle/>
          <a:p>
            <a:r>
              <a:rPr lang="nb-NO" dirty="0"/>
              <a:t>Fill dim_inventory: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A9C403-CB1E-4049-E401-29DDF5B5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958" y="2571262"/>
            <a:ext cx="7652083" cy="360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91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951"/>
          </a:xfrm>
        </p:spPr>
        <p:txBody>
          <a:bodyPr>
            <a:normAutofit/>
          </a:bodyPr>
          <a:lstStyle/>
          <a:p>
            <a:r>
              <a:rPr lang="nb-NO" dirty="0"/>
              <a:t>The Content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dim_inventory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Filling: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879" y="1362077"/>
            <a:ext cx="6371547" cy="501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4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Create dim_customers: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3D90BF-9487-EA49-F602-5E844291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rgbClr val="252525"/>
                </a:solidFill>
                <a:latin typeface="Calibri"/>
              </a:rPr>
              <a:t>Creating the table: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5A1C55-DCAB-F9A8-5FA4-5BC72C4DE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379" y="2796356"/>
            <a:ext cx="6569242" cy="28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Fill dim_customers Table: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4A37EF-EE10-07A3-4D10-B6E9FF28E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rgbClr val="252525"/>
                </a:solidFill>
                <a:latin typeface="Calibri"/>
              </a:rPr>
              <a:t>Filling the table from the source database 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42C1C-A539-365F-C2A9-CA915B5B0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670" y="2702540"/>
            <a:ext cx="3624262" cy="33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64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25500"/>
          </a:xfrm>
        </p:spPr>
        <p:txBody>
          <a:bodyPr>
            <a:normAutofit/>
          </a:bodyPr>
          <a:lstStyle/>
          <a:p>
            <a:r>
              <a:rPr lang="nb-NO" dirty="0" err="1"/>
              <a:t>dim_customers</a:t>
            </a:r>
            <a:r>
              <a:rPr lang="nb-NO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654" y="1190627"/>
            <a:ext cx="7532903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0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237F-81EF-0B92-35A4-321C7212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5E19-B4FE-F806-15F8-2A4D7C7E7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667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MySQL installation</a:t>
            </a:r>
          </a:p>
          <a:p>
            <a:pPr marL="825479" lvl="1" indent="-457189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667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https://dev.mysql.com/downloads/installer/</a:t>
            </a:r>
            <a:endParaRPr lang="en-US" sz="2667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189" indent="-457189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667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step-by-step installation guide is found here</a:t>
            </a:r>
          </a:p>
          <a:p>
            <a:pPr marL="825479" lvl="1" indent="-457189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667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https://www.simplilearn.com/tutorials/mysql-tutorial/mysql-workbench-installation</a:t>
            </a:r>
            <a:endParaRPr lang="en-US" sz="2667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189" indent="-457189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667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 command Tutorial</a:t>
            </a:r>
          </a:p>
          <a:p>
            <a:pPr marL="825479" lvl="1" indent="-457189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667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https://www.w3schools.com/sql/default.asp</a:t>
            </a:r>
            <a:endParaRPr lang="en-US" sz="2667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EBDB-8321-3922-5103-E2C02BB2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9553071A-A6F7-3B4F-818E-46F44080C142}" type="datetime1">
              <a:rPr lang="en-US">
                <a:solidFill>
                  <a:srgbClr val="252525"/>
                </a:solidFill>
                <a:latin typeface="Calibri"/>
              </a:rPr>
              <a:pPr defTabSz="609585"/>
              <a:t>8/18/2023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FD14F-3DAF-8B31-F464-046B22C5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8385D78-4187-AD4C-B928-A8579EE9A756}" type="slidenum">
              <a:rPr lang="en-GB">
                <a:solidFill>
                  <a:srgbClr val="252525"/>
                </a:solidFill>
                <a:latin typeface="Calibri"/>
              </a:rPr>
              <a:pPr defTabSz="609585"/>
              <a:t>3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508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237F-81EF-0B92-35A4-321C7212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EBDB-8321-3922-5103-E2C02BB2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9553071A-A6F7-3B4F-818E-46F44080C142}" type="datetime1">
              <a:rPr lang="en-US">
                <a:solidFill>
                  <a:srgbClr val="252525"/>
                </a:solidFill>
                <a:latin typeface="Calibri"/>
              </a:rPr>
              <a:pPr defTabSz="609585"/>
              <a:t>8/21/2023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FD14F-3DAF-8B31-F464-046B22C5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8385D78-4187-AD4C-B928-A8579EE9A756}" type="slidenum">
              <a:rPr lang="en-GB">
                <a:solidFill>
                  <a:srgbClr val="252525"/>
                </a:solidFill>
                <a:latin typeface="Calibri"/>
              </a:rPr>
              <a:pPr defTabSz="609585"/>
              <a:t>4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47E1A2-9B9E-9F32-57A4-DFFF3B16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import a database from a self-contained single 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using MySQL Workbench, follow these steps: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Launch MySQL Workbench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Start the MySQL Workbench application on your computer.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to a MySQL Server Instance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welcome screen, under "MySQL Connections," click on your connection to establish a connection with the server.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your password if prompted.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Server Data Import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you're connected, navigate to the "Server" menu on the top bar.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"Data Import" from the dropdown menu.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9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237F-81EF-0B92-35A4-321C7212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EBDB-8321-3922-5103-E2C02BB2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9553071A-A6F7-3B4F-818E-46F44080C142}" type="datetime1">
              <a:rPr lang="en-US">
                <a:solidFill>
                  <a:srgbClr val="252525"/>
                </a:solidFill>
                <a:latin typeface="Calibri"/>
              </a:rPr>
              <a:pPr defTabSz="609585"/>
              <a:t>8/21/2023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FD14F-3DAF-8B31-F464-046B22C5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8385D78-4187-AD4C-B928-A8579EE9A756}" type="slidenum">
              <a:rPr lang="en-GB">
                <a:solidFill>
                  <a:srgbClr val="252525"/>
                </a:solidFill>
                <a:latin typeface="Calibri"/>
              </a:rPr>
              <a:pPr defTabSz="609585"/>
              <a:t>5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47E1A2-9B9E-9F32-57A4-DFFF3B16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Import File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"Data Import" pane, select the "Import from Self-Contained File" option.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three-dot button (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next to the file path box to locate and select the 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you want to import.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Default Schema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the new button located on the right of Default Target schema. Inside the box fill in the name of the schema to create and call it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cofeemerchant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shown in the figure in next slide.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the Import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everything is set up, click on the "Start Import" button at the bottom right.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 Workbench will begin the import process and show a progress update.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786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237F-81EF-0B92-35A4-321C7212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EBDB-8321-3922-5103-E2C02BB2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9553071A-A6F7-3B4F-818E-46F44080C142}" type="datetime1">
              <a:rPr lang="en-US">
                <a:solidFill>
                  <a:srgbClr val="252525"/>
                </a:solidFill>
                <a:latin typeface="Calibri"/>
              </a:rPr>
              <a:pPr defTabSz="609585"/>
              <a:t>8/21/2023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FD14F-3DAF-8B31-F464-046B22C5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8385D78-4187-AD4C-B928-A8579EE9A756}" type="slidenum">
              <a:rPr lang="en-GB">
                <a:solidFill>
                  <a:srgbClr val="252525"/>
                </a:solidFill>
                <a:latin typeface="Calibri"/>
              </a:rPr>
              <a:pPr defTabSz="609585"/>
              <a:t>6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401897-1971-7DCD-E962-1982BA00F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638" y="2275365"/>
            <a:ext cx="10707687" cy="3502658"/>
          </a:xfrm>
        </p:spPr>
      </p:pic>
    </p:spTree>
    <p:extLst>
      <p:ext uri="{BB962C8B-B14F-4D97-AF65-F5344CB8AC3E}">
        <p14:creationId xmlns:p14="http://schemas.microsoft.com/office/powerpoint/2010/main" val="162962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237F-81EF-0B92-35A4-321C7212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EBDB-8321-3922-5103-E2C02BB2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9553071A-A6F7-3B4F-818E-46F44080C142}" type="datetime1">
              <a:rPr lang="en-US">
                <a:solidFill>
                  <a:srgbClr val="252525"/>
                </a:solidFill>
                <a:latin typeface="Calibri"/>
              </a:rPr>
              <a:pPr defTabSz="609585"/>
              <a:t>8/21/2023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FD14F-3DAF-8B31-F464-046B22C5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8385D78-4187-AD4C-B928-A8579EE9A756}" type="slidenum">
              <a:rPr lang="en-GB">
                <a:solidFill>
                  <a:srgbClr val="252525"/>
                </a:solidFill>
                <a:latin typeface="Calibri"/>
              </a:rPr>
              <a:pPr defTabSz="609585"/>
              <a:t>7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47E1A2-9B9E-9F32-57A4-DFFF3B16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7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the Import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importing, it's a good practice to check the data in the tables to ensure everything was imported correctly.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"Navigator" pane (on the left side), click on the database you imported data into, and browse the tables.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28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CoffeeMerchant’s</a:t>
            </a:r>
            <a:r>
              <a:rPr lang="en-US" dirty="0"/>
              <a:t> Database: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592" y="1339516"/>
            <a:ext cx="4457197" cy="526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9EED-8219-8F89-4529-482DBA4E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coffeemerchant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CCC9-094B-18DF-8246-673C11318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</a:t>
            </a:r>
            <a:r>
              <a:rPr lang="en-US" dirty="0" err="1">
                <a:latin typeface="+mn-lt"/>
              </a:rPr>
              <a:t>cofeemerchant</a:t>
            </a:r>
            <a:r>
              <a:rPr lang="en-US" dirty="0">
                <a:latin typeface="+mn-lt"/>
              </a:rPr>
              <a:t> database contains the following tables:</a:t>
            </a:r>
          </a:p>
          <a:p>
            <a:pPr lvl="1"/>
            <a:r>
              <a:rPr lang="en-US" dirty="0">
                <a:latin typeface="+mn-lt"/>
              </a:rPr>
              <a:t>Consumers, Countries, Employees, Inventory, </a:t>
            </a:r>
            <a:r>
              <a:rPr lang="en-US" dirty="0" err="1">
                <a:latin typeface="+mn-lt"/>
              </a:rPr>
              <a:t>OrderLines</a:t>
            </a:r>
            <a:r>
              <a:rPr lang="en-US" dirty="0">
                <a:latin typeface="+mn-lt"/>
              </a:rPr>
              <a:t>, Orders, States.</a:t>
            </a:r>
          </a:p>
          <a:p>
            <a:pPr lvl="1"/>
            <a:r>
              <a:rPr lang="en-US" dirty="0">
                <a:latin typeface="+mn-lt"/>
              </a:rPr>
              <a:t>The relationships between the tables are created using foreign keys</a:t>
            </a: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A99F-E570-C498-4DA7-EF9AFEEE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9553071A-A6F7-3B4F-818E-46F44080C142}" type="datetime1">
              <a:rPr lang="en-US">
                <a:solidFill>
                  <a:srgbClr val="252525"/>
                </a:solidFill>
                <a:latin typeface="Calibri"/>
              </a:rPr>
              <a:pPr defTabSz="609585"/>
              <a:t>8/18/2023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F8469-4E34-F6C0-98D8-7DAA76C4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8385D78-4187-AD4C-B928-A8579EE9A756}" type="slidenum">
              <a:rPr lang="en-GB">
                <a:solidFill>
                  <a:srgbClr val="252525"/>
                </a:solidFill>
                <a:latin typeface="Calibri"/>
              </a:rPr>
              <a:pPr defTabSz="609585"/>
              <a:t>9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676889"/>
      </p:ext>
    </p:extLst>
  </p:cSld>
  <p:clrMapOvr>
    <a:masterClrMapping/>
  </p:clrMapOvr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23DEA48-A2E1-42C0-AFD1-CAB2FFA3A34D}" vid="{4F00154B-9CE3-443D-92CC-0DCD848A1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0FA872E4C2264AB7422BF02D507ACF" ma:contentTypeVersion="16" ma:contentTypeDescription="Create a new document." ma:contentTypeScope="" ma:versionID="8634079e246bf6cc3f9b4807af751f14">
  <xsd:schema xmlns:xsd="http://www.w3.org/2001/XMLSchema" xmlns:xs="http://www.w3.org/2001/XMLSchema" xmlns:p="http://schemas.microsoft.com/office/2006/metadata/properties" xmlns:ns3="d5c33b36-ce59-48d9-bb4b-cc3f2f292931" xmlns:ns4="a7f727a9-8e9d-4bd2-9974-58fd55e2f664" targetNamespace="http://schemas.microsoft.com/office/2006/metadata/properties" ma:root="true" ma:fieldsID="1c0d2699f1d5e126a57387422422a343" ns3:_="" ns4:_="">
    <xsd:import namespace="d5c33b36-ce59-48d9-bb4b-cc3f2f292931"/>
    <xsd:import namespace="a7f727a9-8e9d-4bd2-9974-58fd55e2f6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33b36-ce59-48d9-bb4b-cc3f2f2929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727a9-8e9d-4bd2-9974-58fd55e2f66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5c33b36-ce59-48d9-bb4b-cc3f2f292931" xsi:nil="true"/>
  </documentManagement>
</p:properties>
</file>

<file path=customXml/itemProps1.xml><?xml version="1.0" encoding="utf-8"?>
<ds:datastoreItem xmlns:ds="http://schemas.openxmlformats.org/officeDocument/2006/customXml" ds:itemID="{6492993F-2910-4576-8A85-F96E23FF77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c33b36-ce59-48d9-bb4b-cc3f2f292931"/>
    <ds:schemaRef ds:uri="a7f727a9-8e9d-4bd2-9974-58fd55e2f6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09924C-B72F-4156-B8E4-AC23E4ABC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E13179-3D59-45DF-9473-076247648F4E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d5c33b36-ce59-48d9-bb4b-cc3f2f292931"/>
    <ds:schemaRef ds:uri="http://purl.org/dc/elements/1.1/"/>
    <ds:schemaRef ds:uri="a7f727a9-8e9d-4bd2-9974-58fd55e2f664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671</Words>
  <Application>Microsoft Office PowerPoint</Application>
  <PresentationFormat>Widescreen</PresentationFormat>
  <Paragraphs>116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Symbol</vt:lpstr>
      <vt:lpstr>Times New Roman</vt:lpstr>
      <vt:lpstr>HSN Bokmål</vt:lpstr>
      <vt:lpstr>Tutorial 1 </vt:lpstr>
      <vt:lpstr>PowerPoint Presentation</vt:lpstr>
      <vt:lpstr>MySQL Installation</vt:lpstr>
      <vt:lpstr>Importing a Database</vt:lpstr>
      <vt:lpstr>Importing a Database</vt:lpstr>
      <vt:lpstr>Importing a Database</vt:lpstr>
      <vt:lpstr>Importing a Database</vt:lpstr>
      <vt:lpstr>CoffeeMerchant’s Database:</vt:lpstr>
      <vt:lpstr>The coffeemerchant Database</vt:lpstr>
      <vt:lpstr>CoffeeMerchant’s Database ERD:</vt:lpstr>
      <vt:lpstr>How we are going to make Business Intelligence Systems in this Course: A BI System for CoffeeMerchant</vt:lpstr>
      <vt:lpstr>Building coffeemerchant Data Warehouse</vt:lpstr>
      <vt:lpstr>Building coffeemerchant Data Warehouse</vt:lpstr>
      <vt:lpstr>Filling the Data Warehouse:</vt:lpstr>
      <vt:lpstr>A Script to Create a Time Dimension Table:</vt:lpstr>
      <vt:lpstr>Script to Fill the Time Dimension Table:</vt:lpstr>
      <vt:lpstr>Running the Time Dimension Script:</vt:lpstr>
      <vt:lpstr>After Running the Script, this is the Content of the Time Dimension:</vt:lpstr>
      <vt:lpstr>Create Dim_inventory</vt:lpstr>
      <vt:lpstr>Fill dim_inventory:</vt:lpstr>
      <vt:lpstr>The Content of dim_inventory After Filling:</vt:lpstr>
      <vt:lpstr>Create dim_customers:</vt:lpstr>
      <vt:lpstr>Fill dim_customers Table:</vt:lpstr>
      <vt:lpstr>dim_customers:</vt:lpstr>
    </vt:vector>
  </TitlesOfParts>
  <Company>USN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 </dc:title>
  <dc:creator>Ali Chelli</dc:creator>
  <cp:lastModifiedBy>Ali Chelli</cp:lastModifiedBy>
  <cp:revision>2</cp:revision>
  <dcterms:created xsi:type="dcterms:W3CDTF">2023-08-18T12:55:03Z</dcterms:created>
  <dcterms:modified xsi:type="dcterms:W3CDTF">2023-08-21T08:31:39Z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0x010100EB0FA872E4C2264AB7422BF02D507ACF</vt:lpwstr>
  </property>
</Properties>
</file>