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301" r:id="rId5"/>
    <p:sldId id="329" r:id="rId6"/>
    <p:sldId id="302" r:id="rId7"/>
    <p:sldId id="292" r:id="rId8"/>
    <p:sldId id="331" r:id="rId9"/>
    <p:sldId id="332" r:id="rId10"/>
    <p:sldId id="337" r:id="rId11"/>
    <p:sldId id="333" r:id="rId12"/>
    <p:sldId id="336" r:id="rId13"/>
    <p:sldId id="338" r:id="rId14"/>
    <p:sldId id="339" r:id="rId15"/>
    <p:sldId id="307" r:id="rId16"/>
    <p:sldId id="268" r:id="rId17"/>
    <p:sldId id="340" r:id="rId18"/>
    <p:sldId id="341" r:id="rId19"/>
    <p:sldId id="342" r:id="rId20"/>
    <p:sldId id="343" r:id="rId21"/>
    <p:sldId id="348" r:id="rId22"/>
    <p:sldId id="270" r:id="rId23"/>
    <p:sldId id="330" r:id="rId24"/>
    <p:sldId id="344" r:id="rId25"/>
    <p:sldId id="275" r:id="rId26"/>
    <p:sldId id="276" r:id="rId27"/>
    <p:sldId id="351" r:id="rId28"/>
    <p:sldId id="350" r:id="rId29"/>
    <p:sldId id="277" r:id="rId30"/>
    <p:sldId id="345" r:id="rId31"/>
    <p:sldId id="267" r:id="rId32"/>
    <p:sldId id="346" r:id="rId33"/>
    <p:sldId id="347" r:id="rId34"/>
    <p:sldId id="269"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E8C45E-90C8-4882-A046-C283D9D89178}">
          <p14:sldIdLst>
            <p14:sldId id="301"/>
            <p14:sldId id="329"/>
          </p14:sldIdLst>
        </p14:section>
        <p14:section name="Basic Data Warehouse Concepts" id="{88B5EC38-D64A-4F9C-B8C4-5450F20CF59D}">
          <p14:sldIdLst>
            <p14:sldId id="302"/>
            <p14:sldId id="292"/>
            <p14:sldId id="331"/>
            <p14:sldId id="332"/>
          </p14:sldIdLst>
        </p14:section>
        <p14:section name="Motivations and Characteristics" id="{18E1EF1E-11BC-44E9-BC64-49BC872F1015}">
          <p14:sldIdLst>
            <p14:sldId id="337"/>
            <p14:sldId id="333"/>
            <p14:sldId id="336"/>
            <p14:sldId id="338"/>
            <p14:sldId id="339"/>
            <p14:sldId id="307"/>
            <p14:sldId id="268"/>
            <p14:sldId id="340"/>
            <p14:sldId id="341"/>
          </p14:sldIdLst>
        </p14:section>
        <p14:section name="Data Warehouse Architecture" id="{A68BD031-C55E-4223-9B84-0734DC6430E2}">
          <p14:sldIdLst>
            <p14:sldId id="342"/>
            <p14:sldId id="343"/>
            <p14:sldId id="348"/>
            <p14:sldId id="270"/>
            <p14:sldId id="330"/>
            <p14:sldId id="344"/>
            <p14:sldId id="275"/>
            <p14:sldId id="276"/>
            <p14:sldId id="351"/>
            <p14:sldId id="350"/>
            <p14:sldId id="277"/>
          </p14:sldIdLst>
        </p14:section>
        <p14:section name="Employment Opportunities" id="{21BD2029-7523-41FA-9D3D-18507C11202F}">
          <p14:sldIdLst>
            <p14:sldId id="345"/>
            <p14:sldId id="267"/>
            <p14:sldId id="346"/>
            <p14:sldId id="347"/>
            <p14:sldId id="26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44D42C-874C-4224-B8C2-275407FFA030}" v="211" dt="2023-08-28T09:42:41.1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0762" autoAdjust="0"/>
  </p:normalViewPr>
  <p:slideViewPr>
    <p:cSldViewPr snapToGrid="0" snapToObjects="1">
      <p:cViewPr varScale="1">
        <p:scale>
          <a:sx n="121" d="100"/>
          <a:sy n="121" d="100"/>
        </p:scale>
        <p:origin x="1350"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Chelli" userId="3aa269f6-8966-43ae-8498-e2d93c1902a5" providerId="ADAL" clId="{5E44D42C-874C-4224-B8C2-275407FFA030}"/>
    <pc:docChg chg="custSel addSld delSld modSld modSection">
      <pc:chgData name="Ali Chelli" userId="3aa269f6-8966-43ae-8498-e2d93c1902a5" providerId="ADAL" clId="{5E44D42C-874C-4224-B8C2-275407FFA030}" dt="2023-08-28T09:52:43.433" v="607" actId="6549"/>
      <pc:docMkLst>
        <pc:docMk/>
      </pc:docMkLst>
      <pc:sldChg chg="modNotesTx">
        <pc:chgData name="Ali Chelli" userId="3aa269f6-8966-43ae-8498-e2d93c1902a5" providerId="ADAL" clId="{5E44D42C-874C-4224-B8C2-275407FFA030}" dt="2023-08-28T09:46:46.208" v="583" actId="20577"/>
        <pc:sldMkLst>
          <pc:docMk/>
          <pc:sldMk cId="2308635613" sldId="276"/>
        </pc:sldMkLst>
      </pc:sldChg>
      <pc:sldChg chg="modSp mod">
        <pc:chgData name="Ali Chelli" userId="3aa269f6-8966-43ae-8498-e2d93c1902a5" providerId="ADAL" clId="{5E44D42C-874C-4224-B8C2-275407FFA030}" dt="2023-08-28T09:52:43.433" v="607" actId="6549"/>
        <pc:sldMkLst>
          <pc:docMk/>
          <pc:sldMk cId="246987662" sldId="301"/>
        </pc:sldMkLst>
        <pc:spChg chg="mod">
          <ac:chgData name="Ali Chelli" userId="3aa269f6-8966-43ae-8498-e2d93c1902a5" providerId="ADAL" clId="{5E44D42C-874C-4224-B8C2-275407FFA030}" dt="2023-08-28T09:52:43.433" v="607" actId="6549"/>
          <ac:spMkLst>
            <pc:docMk/>
            <pc:sldMk cId="246987662" sldId="301"/>
            <ac:spMk id="6" creationId="{00000000-0000-0000-0000-000000000000}"/>
          </ac:spMkLst>
        </pc:spChg>
      </pc:sldChg>
      <pc:sldChg chg="modSp mod">
        <pc:chgData name="Ali Chelli" userId="3aa269f6-8966-43ae-8498-e2d93c1902a5" providerId="ADAL" clId="{5E44D42C-874C-4224-B8C2-275407FFA030}" dt="2023-08-28T09:29:05.267" v="356"/>
        <pc:sldMkLst>
          <pc:docMk/>
          <pc:sldMk cId="237646440" sldId="307"/>
        </pc:sldMkLst>
        <pc:spChg chg="mod">
          <ac:chgData name="Ali Chelli" userId="3aa269f6-8966-43ae-8498-e2d93c1902a5" providerId="ADAL" clId="{5E44D42C-874C-4224-B8C2-275407FFA030}" dt="2023-08-28T09:29:05.267" v="356"/>
          <ac:spMkLst>
            <pc:docMk/>
            <pc:sldMk cId="237646440" sldId="307"/>
            <ac:spMk id="3" creationId="{4966AEC1-F740-3812-E603-D0740376C9D8}"/>
          </ac:spMkLst>
        </pc:spChg>
      </pc:sldChg>
      <pc:sldChg chg="addSp delSp modSp mod modClrScheme delAnim modAnim chgLayout modNotesTx">
        <pc:chgData name="Ali Chelli" userId="3aa269f6-8966-43ae-8498-e2d93c1902a5" providerId="ADAL" clId="{5E44D42C-874C-4224-B8C2-275407FFA030}" dt="2023-08-28T09:27:46.446" v="354" actId="20577"/>
        <pc:sldMkLst>
          <pc:docMk/>
          <pc:sldMk cId="293590046" sldId="338"/>
        </pc:sldMkLst>
        <pc:spChg chg="mod ord">
          <ac:chgData name="Ali Chelli" userId="3aa269f6-8966-43ae-8498-e2d93c1902a5" providerId="ADAL" clId="{5E44D42C-874C-4224-B8C2-275407FFA030}" dt="2023-08-28T09:19:50.039" v="2" actId="700"/>
          <ac:spMkLst>
            <pc:docMk/>
            <pc:sldMk cId="293590046" sldId="338"/>
            <ac:spMk id="2" creationId="{00000000-0000-0000-0000-000000000000}"/>
          </ac:spMkLst>
        </pc:spChg>
        <pc:spChg chg="add del mod ord">
          <ac:chgData name="Ali Chelli" userId="3aa269f6-8966-43ae-8498-e2d93c1902a5" providerId="ADAL" clId="{5E44D42C-874C-4224-B8C2-275407FFA030}" dt="2023-08-28T09:20:19.629" v="4"/>
          <ac:spMkLst>
            <pc:docMk/>
            <pc:sldMk cId="293590046" sldId="338"/>
            <ac:spMk id="3" creationId="{9581111A-3870-5FBB-7365-4AC53FB6F667}"/>
          </ac:spMkLst>
        </pc:spChg>
        <pc:spChg chg="add mod">
          <ac:chgData name="Ali Chelli" userId="3aa269f6-8966-43ae-8498-e2d93c1902a5" providerId="ADAL" clId="{5E44D42C-874C-4224-B8C2-275407FFA030}" dt="2023-08-28T09:27:46.446" v="354" actId="20577"/>
          <ac:spMkLst>
            <pc:docMk/>
            <pc:sldMk cId="293590046" sldId="338"/>
            <ac:spMk id="6" creationId="{2E61FDEA-4510-3FD2-80A8-AC5B4D7B8F72}"/>
          </ac:spMkLst>
        </pc:spChg>
        <pc:graphicFrameChg chg="del mod ord">
          <ac:chgData name="Ali Chelli" userId="3aa269f6-8966-43ae-8498-e2d93c1902a5" providerId="ADAL" clId="{5E44D42C-874C-4224-B8C2-275407FFA030}" dt="2023-08-28T09:20:15.971" v="3" actId="21"/>
          <ac:graphicFrameMkLst>
            <pc:docMk/>
            <pc:sldMk cId="293590046" sldId="338"/>
            <ac:graphicFrameMk id="4" creationId="{00000000-0000-0000-0000-000000000000}"/>
          </ac:graphicFrameMkLst>
        </pc:graphicFrameChg>
        <pc:graphicFrameChg chg="add mod">
          <ac:chgData name="Ali Chelli" userId="3aa269f6-8966-43ae-8498-e2d93c1902a5" providerId="ADAL" clId="{5E44D42C-874C-4224-B8C2-275407FFA030}" dt="2023-08-28T09:20:19.629" v="4"/>
          <ac:graphicFrameMkLst>
            <pc:docMk/>
            <pc:sldMk cId="293590046" sldId="338"/>
            <ac:graphicFrameMk id="7" creationId="{320737CB-EDE6-B184-23E3-EB06A4E33DC2}"/>
          </ac:graphicFrameMkLst>
        </pc:graphicFrameChg>
      </pc:sldChg>
      <pc:sldChg chg="modNotesTx">
        <pc:chgData name="Ali Chelli" userId="3aa269f6-8966-43ae-8498-e2d93c1902a5" providerId="ADAL" clId="{5E44D42C-874C-4224-B8C2-275407FFA030}" dt="2023-08-28T09:34:35.424" v="365" actId="6549"/>
        <pc:sldMkLst>
          <pc:docMk/>
          <pc:sldMk cId="2038486773" sldId="340"/>
        </pc:sldMkLst>
      </pc:sldChg>
      <pc:sldChg chg="modSp mod modAnim">
        <pc:chgData name="Ali Chelli" userId="3aa269f6-8966-43ae-8498-e2d93c1902a5" providerId="ADAL" clId="{5E44D42C-874C-4224-B8C2-275407FFA030}" dt="2023-08-28T09:42:35.414" v="575" actId="27636"/>
        <pc:sldMkLst>
          <pc:docMk/>
          <pc:sldMk cId="1230895520" sldId="343"/>
        </pc:sldMkLst>
        <pc:spChg chg="mod">
          <ac:chgData name="Ali Chelli" userId="3aa269f6-8966-43ae-8498-e2d93c1902a5" providerId="ADAL" clId="{5E44D42C-874C-4224-B8C2-275407FFA030}" dt="2023-08-28T09:42:35.414" v="575" actId="27636"/>
          <ac:spMkLst>
            <pc:docMk/>
            <pc:sldMk cId="1230895520" sldId="343"/>
            <ac:spMk id="3" creationId="{00000000-0000-0000-0000-000000000000}"/>
          </ac:spMkLst>
        </pc:spChg>
      </pc:sldChg>
      <pc:sldChg chg="modNotesTx">
        <pc:chgData name="Ali Chelli" userId="3aa269f6-8966-43ae-8498-e2d93c1902a5" providerId="ADAL" clId="{5E44D42C-874C-4224-B8C2-275407FFA030}" dt="2023-08-28T09:44:41.737" v="580" actId="20577"/>
        <pc:sldMkLst>
          <pc:docMk/>
          <pc:sldMk cId="747540833" sldId="344"/>
        </pc:sldMkLst>
      </pc:sldChg>
      <pc:sldChg chg="modSp add mod modAnim">
        <pc:chgData name="Ali Chelli" userId="3aa269f6-8966-43ae-8498-e2d93c1902a5" providerId="ADAL" clId="{5E44D42C-874C-4224-B8C2-275407FFA030}" dt="2023-08-28T09:42:41.168" v="577" actId="27636"/>
        <pc:sldMkLst>
          <pc:docMk/>
          <pc:sldMk cId="4033639228" sldId="348"/>
        </pc:sldMkLst>
        <pc:spChg chg="mod">
          <ac:chgData name="Ali Chelli" userId="3aa269f6-8966-43ae-8498-e2d93c1902a5" providerId="ADAL" clId="{5E44D42C-874C-4224-B8C2-275407FFA030}" dt="2023-08-28T09:42:41.168" v="577" actId="27636"/>
          <ac:spMkLst>
            <pc:docMk/>
            <pc:sldMk cId="4033639228" sldId="348"/>
            <ac:spMk id="3" creationId="{00000000-0000-0000-0000-000000000000}"/>
          </ac:spMkLst>
        </pc:spChg>
      </pc:sldChg>
      <pc:sldChg chg="addSp delSp modSp add del mod chgLayout">
        <pc:chgData name="Ali Chelli" userId="3aa269f6-8966-43ae-8498-e2d93c1902a5" providerId="ADAL" clId="{5E44D42C-874C-4224-B8C2-275407FFA030}" dt="2023-08-28T09:49:27.743" v="604" actId="47"/>
        <pc:sldMkLst>
          <pc:docMk/>
          <pc:sldMk cId="4087306708" sldId="349"/>
        </pc:sldMkLst>
        <pc:spChg chg="mod ord">
          <ac:chgData name="Ali Chelli" userId="3aa269f6-8966-43ae-8498-e2d93c1902a5" providerId="ADAL" clId="{5E44D42C-874C-4224-B8C2-275407FFA030}" dt="2023-08-28T09:47:20.759" v="586" actId="700"/>
          <ac:spMkLst>
            <pc:docMk/>
            <pc:sldMk cId="4087306708" sldId="349"/>
            <ac:spMk id="2" creationId="{00000000-0000-0000-0000-000000000000}"/>
          </ac:spMkLst>
        </pc:spChg>
        <pc:spChg chg="add mod ord">
          <ac:chgData name="Ali Chelli" userId="3aa269f6-8966-43ae-8498-e2d93c1902a5" providerId="ADAL" clId="{5E44D42C-874C-4224-B8C2-275407FFA030}" dt="2023-08-28T09:48:09.470" v="591" actId="27636"/>
          <ac:spMkLst>
            <pc:docMk/>
            <pc:sldMk cId="4087306708" sldId="349"/>
            <ac:spMk id="3" creationId="{75028C6E-B316-7B5C-A978-8124C9B9621C}"/>
          </ac:spMkLst>
        </pc:spChg>
        <pc:graphicFrameChg chg="del">
          <ac:chgData name="Ali Chelli" userId="3aa269f6-8966-43ae-8498-e2d93c1902a5" providerId="ADAL" clId="{5E44D42C-874C-4224-B8C2-275407FFA030}" dt="2023-08-28T09:47:11.386" v="585" actId="478"/>
          <ac:graphicFrameMkLst>
            <pc:docMk/>
            <pc:sldMk cId="4087306708" sldId="349"/>
            <ac:graphicFrameMk id="5" creationId="{00000000-0000-0000-0000-000000000000}"/>
          </ac:graphicFrameMkLst>
        </pc:graphicFrameChg>
      </pc:sldChg>
      <pc:sldChg chg="modSp add mod">
        <pc:chgData name="Ali Chelli" userId="3aa269f6-8966-43ae-8498-e2d93c1902a5" providerId="ADAL" clId="{5E44D42C-874C-4224-B8C2-275407FFA030}" dt="2023-08-28T09:49:19.966" v="603" actId="2711"/>
        <pc:sldMkLst>
          <pc:docMk/>
          <pc:sldMk cId="2966404039" sldId="350"/>
        </pc:sldMkLst>
        <pc:spChg chg="mod">
          <ac:chgData name="Ali Chelli" userId="3aa269f6-8966-43ae-8498-e2d93c1902a5" providerId="ADAL" clId="{5E44D42C-874C-4224-B8C2-275407FFA030}" dt="2023-08-28T09:49:19.966" v="603" actId="2711"/>
          <ac:spMkLst>
            <pc:docMk/>
            <pc:sldMk cId="2966404039" sldId="350"/>
            <ac:spMk id="3" creationId="{75028C6E-B316-7B5C-A978-8124C9B9621C}"/>
          </ac:spMkLst>
        </pc:spChg>
      </pc:sldChg>
      <pc:sldChg chg="modSp add mod modNotesTx">
        <pc:chgData name="Ali Chelli" userId="3aa269f6-8966-43ae-8498-e2d93c1902a5" providerId="ADAL" clId="{5E44D42C-874C-4224-B8C2-275407FFA030}" dt="2023-08-28T09:49:34.876" v="605" actId="6549"/>
        <pc:sldMkLst>
          <pc:docMk/>
          <pc:sldMk cId="1790427189" sldId="351"/>
        </pc:sldMkLst>
        <pc:spChg chg="mod">
          <ac:chgData name="Ali Chelli" userId="3aa269f6-8966-43ae-8498-e2d93c1902a5" providerId="ADAL" clId="{5E44D42C-874C-4224-B8C2-275407FFA030}" dt="2023-08-28T09:48:35.297" v="595" actId="2711"/>
          <ac:spMkLst>
            <pc:docMk/>
            <pc:sldMk cId="1790427189" sldId="351"/>
            <ac:spMk id="3" creationId="{75028C6E-B316-7B5C-A978-8124C9B9621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A88728-3FEE-4665-AE2D-5AE488DBD3A0}"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B27244C1-AAFE-47D8-87EC-1FDC8C029EC9}">
      <dgm:prSet phldrT="[Text]"/>
      <dgm:spPr>
        <a:solidFill>
          <a:srgbClr val="66FFFF"/>
        </a:solidFill>
      </dgm:spPr>
      <dgm:t>
        <a:bodyPr/>
        <a:lstStyle/>
        <a:p>
          <a:r>
            <a:rPr lang="en-US" dirty="0">
              <a:solidFill>
                <a:schemeClr val="tx1"/>
              </a:solidFill>
            </a:rPr>
            <a:t>Data warehouse technology and deployments</a:t>
          </a:r>
        </a:p>
      </dgm:t>
    </dgm:pt>
    <dgm:pt modelId="{F73DBDAD-B8CA-416A-A927-C91397BB5C8A}" type="parTrans" cxnId="{8040A5B8-9B62-4864-94D5-775CAFB77A7E}">
      <dgm:prSet/>
      <dgm:spPr/>
      <dgm:t>
        <a:bodyPr/>
        <a:lstStyle/>
        <a:p>
          <a:endParaRPr lang="en-US">
            <a:solidFill>
              <a:schemeClr val="tx1"/>
            </a:solidFill>
          </a:endParaRPr>
        </a:p>
      </dgm:t>
    </dgm:pt>
    <dgm:pt modelId="{9308C4EE-F954-4A55-AFD9-6C2E4BBC89C9}" type="sibTrans" cxnId="{8040A5B8-9B62-4864-94D5-775CAFB77A7E}">
      <dgm:prSet/>
      <dgm:spPr/>
      <dgm:t>
        <a:bodyPr/>
        <a:lstStyle/>
        <a:p>
          <a:endParaRPr lang="en-US">
            <a:solidFill>
              <a:schemeClr val="tx1"/>
            </a:solidFill>
          </a:endParaRPr>
        </a:p>
      </dgm:t>
    </dgm:pt>
    <dgm:pt modelId="{BD094870-04B7-4743-90CC-4A0EE0BBD542}">
      <dgm:prSet phldrT="[Text]"/>
      <dgm:spPr>
        <a:solidFill>
          <a:srgbClr val="66FFFF"/>
        </a:solidFill>
      </dgm:spPr>
      <dgm:t>
        <a:bodyPr/>
        <a:lstStyle/>
        <a:p>
          <a:r>
            <a:rPr lang="en-US" dirty="0">
              <a:solidFill>
                <a:schemeClr val="tx1"/>
              </a:solidFill>
            </a:rPr>
            <a:t>Performance limitations</a:t>
          </a:r>
        </a:p>
      </dgm:t>
    </dgm:pt>
    <dgm:pt modelId="{D19CD202-D1D7-4696-BF20-902E1408C77F}" type="parTrans" cxnId="{4326012B-0EFD-442C-9AEE-D56149271C23}">
      <dgm:prSet/>
      <dgm:spPr>
        <a:solidFill>
          <a:srgbClr val="FF0000"/>
        </a:solidFill>
      </dgm:spPr>
      <dgm:t>
        <a:bodyPr/>
        <a:lstStyle/>
        <a:p>
          <a:endParaRPr lang="en-US">
            <a:solidFill>
              <a:schemeClr val="tx1"/>
            </a:solidFill>
          </a:endParaRPr>
        </a:p>
      </dgm:t>
    </dgm:pt>
    <dgm:pt modelId="{CBB65C8A-14BE-4C77-BA81-9C5F05C3ACBB}" type="sibTrans" cxnId="{4326012B-0EFD-442C-9AEE-D56149271C23}">
      <dgm:prSet/>
      <dgm:spPr/>
      <dgm:t>
        <a:bodyPr/>
        <a:lstStyle/>
        <a:p>
          <a:endParaRPr lang="en-US">
            <a:solidFill>
              <a:schemeClr val="tx1"/>
            </a:solidFill>
          </a:endParaRPr>
        </a:p>
      </dgm:t>
    </dgm:pt>
    <dgm:pt modelId="{4839221A-DA05-4361-A1EC-D90EDBDC3E86}">
      <dgm:prSet phldrT="[Text]"/>
      <dgm:spPr>
        <a:solidFill>
          <a:srgbClr val="66FFFF"/>
        </a:solidFill>
      </dgm:spPr>
      <dgm:t>
        <a:bodyPr/>
        <a:lstStyle/>
        <a:p>
          <a:r>
            <a:rPr lang="en-US" dirty="0">
              <a:solidFill>
                <a:schemeClr val="tx1"/>
              </a:solidFill>
            </a:rPr>
            <a:t>Lack of integration</a:t>
          </a:r>
        </a:p>
      </dgm:t>
    </dgm:pt>
    <dgm:pt modelId="{8F73F5B2-6C09-4DA8-8F5C-4D91941F4E5B}" type="parTrans" cxnId="{79434DDC-0CB0-4663-9C11-3A92EA9EFF96}">
      <dgm:prSet/>
      <dgm:spPr>
        <a:solidFill>
          <a:srgbClr val="FF0000"/>
        </a:solidFill>
      </dgm:spPr>
      <dgm:t>
        <a:bodyPr/>
        <a:lstStyle/>
        <a:p>
          <a:endParaRPr lang="en-US">
            <a:solidFill>
              <a:schemeClr val="tx1"/>
            </a:solidFill>
          </a:endParaRPr>
        </a:p>
      </dgm:t>
    </dgm:pt>
    <dgm:pt modelId="{A428EE81-98A8-495B-A3A1-BD5C2F5CDC91}" type="sibTrans" cxnId="{79434DDC-0CB0-4663-9C11-3A92EA9EFF96}">
      <dgm:prSet/>
      <dgm:spPr/>
      <dgm:t>
        <a:bodyPr/>
        <a:lstStyle/>
        <a:p>
          <a:endParaRPr lang="en-US">
            <a:solidFill>
              <a:schemeClr val="tx1"/>
            </a:solidFill>
          </a:endParaRPr>
        </a:p>
      </dgm:t>
    </dgm:pt>
    <dgm:pt modelId="{014F74F5-4D7E-4DFB-8F8B-314217F2F22B}">
      <dgm:prSet phldrT="[Text]"/>
      <dgm:spPr>
        <a:solidFill>
          <a:srgbClr val="66FFFF"/>
        </a:solidFill>
      </dgm:spPr>
      <dgm:t>
        <a:bodyPr/>
        <a:lstStyle/>
        <a:p>
          <a:r>
            <a:rPr lang="en-US" dirty="0">
              <a:solidFill>
                <a:schemeClr val="tx1"/>
              </a:solidFill>
            </a:rPr>
            <a:t>Missing DBMS features</a:t>
          </a:r>
        </a:p>
      </dgm:t>
    </dgm:pt>
    <dgm:pt modelId="{94766A77-D429-4102-8A8A-868C4AD1CB1C}" type="parTrans" cxnId="{4F28C5D3-86A0-4B03-9F44-6CE1A3BA808F}">
      <dgm:prSet/>
      <dgm:spPr>
        <a:solidFill>
          <a:srgbClr val="FF0000"/>
        </a:solidFill>
      </dgm:spPr>
      <dgm:t>
        <a:bodyPr/>
        <a:lstStyle/>
        <a:p>
          <a:endParaRPr lang="en-US">
            <a:solidFill>
              <a:schemeClr val="tx1"/>
            </a:solidFill>
          </a:endParaRPr>
        </a:p>
      </dgm:t>
    </dgm:pt>
    <dgm:pt modelId="{2680DD52-1E9C-481C-8970-57898CDC2F2F}" type="sibTrans" cxnId="{4F28C5D3-86A0-4B03-9F44-6CE1A3BA808F}">
      <dgm:prSet/>
      <dgm:spPr/>
      <dgm:t>
        <a:bodyPr/>
        <a:lstStyle/>
        <a:p>
          <a:endParaRPr lang="en-US">
            <a:solidFill>
              <a:schemeClr val="tx1"/>
            </a:solidFill>
          </a:endParaRPr>
        </a:p>
      </dgm:t>
    </dgm:pt>
    <dgm:pt modelId="{978AB663-4D35-46E3-BAE2-9651945ED6AC}" type="pres">
      <dgm:prSet presAssocID="{3EA88728-3FEE-4665-AE2D-5AE488DBD3A0}" presName="cycle" presStyleCnt="0">
        <dgm:presLayoutVars>
          <dgm:chMax val="1"/>
          <dgm:dir/>
          <dgm:animLvl val="ctr"/>
          <dgm:resizeHandles val="exact"/>
        </dgm:presLayoutVars>
      </dgm:prSet>
      <dgm:spPr/>
    </dgm:pt>
    <dgm:pt modelId="{06B1E39D-D15B-41D4-8DFB-B48DE06F74C2}" type="pres">
      <dgm:prSet presAssocID="{B27244C1-AAFE-47D8-87EC-1FDC8C029EC9}" presName="centerShape" presStyleLbl="node0" presStyleIdx="0" presStyleCnt="1"/>
      <dgm:spPr/>
    </dgm:pt>
    <dgm:pt modelId="{D7A4D5FD-A509-4AE5-9601-7225C9011F32}" type="pres">
      <dgm:prSet presAssocID="{D19CD202-D1D7-4696-BF20-902E1408C77F}" presName="parTrans" presStyleLbl="bgSibTrans2D1" presStyleIdx="0" presStyleCnt="3"/>
      <dgm:spPr/>
    </dgm:pt>
    <dgm:pt modelId="{0E0C7030-4354-40E3-9EF0-8EAD33FAA1DC}" type="pres">
      <dgm:prSet presAssocID="{BD094870-04B7-4743-90CC-4A0EE0BBD542}" presName="node" presStyleLbl="node1" presStyleIdx="0" presStyleCnt="3">
        <dgm:presLayoutVars>
          <dgm:bulletEnabled val="1"/>
        </dgm:presLayoutVars>
      </dgm:prSet>
      <dgm:spPr/>
    </dgm:pt>
    <dgm:pt modelId="{2CAC4DE7-0FF4-4AA0-BD56-1C9435FC293E}" type="pres">
      <dgm:prSet presAssocID="{8F73F5B2-6C09-4DA8-8F5C-4D91941F4E5B}" presName="parTrans" presStyleLbl="bgSibTrans2D1" presStyleIdx="1" presStyleCnt="3"/>
      <dgm:spPr/>
    </dgm:pt>
    <dgm:pt modelId="{9FBB54D9-40F8-42B8-8E01-4683C071A96D}" type="pres">
      <dgm:prSet presAssocID="{4839221A-DA05-4361-A1EC-D90EDBDC3E86}" presName="node" presStyleLbl="node1" presStyleIdx="1" presStyleCnt="3" custRadScaleRad="114956">
        <dgm:presLayoutVars>
          <dgm:bulletEnabled val="1"/>
        </dgm:presLayoutVars>
      </dgm:prSet>
      <dgm:spPr/>
    </dgm:pt>
    <dgm:pt modelId="{AABD220F-22D0-4491-B047-4336452E5526}" type="pres">
      <dgm:prSet presAssocID="{94766A77-D429-4102-8A8A-868C4AD1CB1C}" presName="parTrans" presStyleLbl="bgSibTrans2D1" presStyleIdx="2" presStyleCnt="3"/>
      <dgm:spPr/>
    </dgm:pt>
    <dgm:pt modelId="{06BD19C0-1215-4A96-89F2-C5D63CCF6AEE}" type="pres">
      <dgm:prSet presAssocID="{014F74F5-4D7E-4DFB-8F8B-314217F2F22B}" presName="node" presStyleLbl="node1" presStyleIdx="2" presStyleCnt="3">
        <dgm:presLayoutVars>
          <dgm:bulletEnabled val="1"/>
        </dgm:presLayoutVars>
      </dgm:prSet>
      <dgm:spPr/>
    </dgm:pt>
  </dgm:ptLst>
  <dgm:cxnLst>
    <dgm:cxn modelId="{33BB5D06-05CB-4A4F-B9AE-734AF3688FA2}" type="presOf" srcId="{014F74F5-4D7E-4DFB-8F8B-314217F2F22B}" destId="{06BD19C0-1215-4A96-89F2-C5D63CCF6AEE}" srcOrd="0" destOrd="0" presId="urn:microsoft.com/office/officeart/2005/8/layout/radial4"/>
    <dgm:cxn modelId="{3379AB07-19F0-4A29-BC94-F0611678EED2}" type="presOf" srcId="{B27244C1-AAFE-47D8-87EC-1FDC8C029EC9}" destId="{06B1E39D-D15B-41D4-8DFB-B48DE06F74C2}" srcOrd="0" destOrd="0" presId="urn:microsoft.com/office/officeart/2005/8/layout/radial4"/>
    <dgm:cxn modelId="{4326012B-0EFD-442C-9AEE-D56149271C23}" srcId="{B27244C1-AAFE-47D8-87EC-1FDC8C029EC9}" destId="{BD094870-04B7-4743-90CC-4A0EE0BBD542}" srcOrd="0" destOrd="0" parTransId="{D19CD202-D1D7-4696-BF20-902E1408C77F}" sibTransId="{CBB65C8A-14BE-4C77-BA81-9C5F05C3ACBB}"/>
    <dgm:cxn modelId="{7E07165B-D5BB-4A74-83B9-FBF357B2FE3C}" type="presOf" srcId="{D19CD202-D1D7-4696-BF20-902E1408C77F}" destId="{D7A4D5FD-A509-4AE5-9601-7225C9011F32}" srcOrd="0" destOrd="0" presId="urn:microsoft.com/office/officeart/2005/8/layout/radial4"/>
    <dgm:cxn modelId="{9137854E-576B-45C9-8792-03D2514765A0}" type="presOf" srcId="{4839221A-DA05-4361-A1EC-D90EDBDC3E86}" destId="{9FBB54D9-40F8-42B8-8E01-4683C071A96D}" srcOrd="0" destOrd="0" presId="urn:microsoft.com/office/officeart/2005/8/layout/radial4"/>
    <dgm:cxn modelId="{B2EE685A-844B-4672-828A-8993B865D81E}" type="presOf" srcId="{94766A77-D429-4102-8A8A-868C4AD1CB1C}" destId="{AABD220F-22D0-4491-B047-4336452E5526}" srcOrd="0" destOrd="0" presId="urn:microsoft.com/office/officeart/2005/8/layout/radial4"/>
    <dgm:cxn modelId="{6CB8E89F-DE32-48F2-96E0-CD3D6E903BA0}" type="presOf" srcId="{8F73F5B2-6C09-4DA8-8F5C-4D91941F4E5B}" destId="{2CAC4DE7-0FF4-4AA0-BD56-1C9435FC293E}" srcOrd="0" destOrd="0" presId="urn:microsoft.com/office/officeart/2005/8/layout/radial4"/>
    <dgm:cxn modelId="{8040A5B8-9B62-4864-94D5-775CAFB77A7E}" srcId="{3EA88728-3FEE-4665-AE2D-5AE488DBD3A0}" destId="{B27244C1-AAFE-47D8-87EC-1FDC8C029EC9}" srcOrd="0" destOrd="0" parTransId="{F73DBDAD-B8CA-416A-A927-C91397BB5C8A}" sibTransId="{9308C4EE-F954-4A55-AFD9-6C2E4BBC89C9}"/>
    <dgm:cxn modelId="{F7AAE6BA-5E8C-4118-A863-DFEFA9C0256D}" type="presOf" srcId="{3EA88728-3FEE-4665-AE2D-5AE488DBD3A0}" destId="{978AB663-4D35-46E3-BAE2-9651945ED6AC}" srcOrd="0" destOrd="0" presId="urn:microsoft.com/office/officeart/2005/8/layout/radial4"/>
    <dgm:cxn modelId="{D4F8ACD0-5DA9-424B-899A-8FC209B4D802}" type="presOf" srcId="{BD094870-04B7-4743-90CC-4A0EE0BBD542}" destId="{0E0C7030-4354-40E3-9EF0-8EAD33FAA1DC}" srcOrd="0" destOrd="0" presId="urn:microsoft.com/office/officeart/2005/8/layout/radial4"/>
    <dgm:cxn modelId="{4F28C5D3-86A0-4B03-9F44-6CE1A3BA808F}" srcId="{B27244C1-AAFE-47D8-87EC-1FDC8C029EC9}" destId="{014F74F5-4D7E-4DFB-8F8B-314217F2F22B}" srcOrd="2" destOrd="0" parTransId="{94766A77-D429-4102-8A8A-868C4AD1CB1C}" sibTransId="{2680DD52-1E9C-481C-8970-57898CDC2F2F}"/>
    <dgm:cxn modelId="{79434DDC-0CB0-4663-9C11-3A92EA9EFF96}" srcId="{B27244C1-AAFE-47D8-87EC-1FDC8C029EC9}" destId="{4839221A-DA05-4361-A1EC-D90EDBDC3E86}" srcOrd="1" destOrd="0" parTransId="{8F73F5B2-6C09-4DA8-8F5C-4D91941F4E5B}" sibTransId="{A428EE81-98A8-495B-A3A1-BD5C2F5CDC91}"/>
    <dgm:cxn modelId="{C032754A-4F7A-42DF-92A4-8D979F1B564C}" type="presParOf" srcId="{978AB663-4D35-46E3-BAE2-9651945ED6AC}" destId="{06B1E39D-D15B-41D4-8DFB-B48DE06F74C2}" srcOrd="0" destOrd="0" presId="urn:microsoft.com/office/officeart/2005/8/layout/radial4"/>
    <dgm:cxn modelId="{56E357EC-E623-432D-AEAB-26DFDF93CC1E}" type="presParOf" srcId="{978AB663-4D35-46E3-BAE2-9651945ED6AC}" destId="{D7A4D5FD-A509-4AE5-9601-7225C9011F32}" srcOrd="1" destOrd="0" presId="urn:microsoft.com/office/officeart/2005/8/layout/radial4"/>
    <dgm:cxn modelId="{C1A5AD51-64B7-4C79-B067-CF9BE12A4B5C}" type="presParOf" srcId="{978AB663-4D35-46E3-BAE2-9651945ED6AC}" destId="{0E0C7030-4354-40E3-9EF0-8EAD33FAA1DC}" srcOrd="2" destOrd="0" presId="urn:microsoft.com/office/officeart/2005/8/layout/radial4"/>
    <dgm:cxn modelId="{19BC7E8A-46A9-43CA-94A7-68105C5144A9}" type="presParOf" srcId="{978AB663-4D35-46E3-BAE2-9651945ED6AC}" destId="{2CAC4DE7-0FF4-4AA0-BD56-1C9435FC293E}" srcOrd="3" destOrd="0" presId="urn:microsoft.com/office/officeart/2005/8/layout/radial4"/>
    <dgm:cxn modelId="{F7D79B03-B872-4A5B-851E-90551C260104}" type="presParOf" srcId="{978AB663-4D35-46E3-BAE2-9651945ED6AC}" destId="{9FBB54D9-40F8-42B8-8E01-4683C071A96D}" srcOrd="4" destOrd="0" presId="urn:microsoft.com/office/officeart/2005/8/layout/radial4"/>
    <dgm:cxn modelId="{E913161B-5B5F-4DCB-B6E0-C75D65665CB2}" type="presParOf" srcId="{978AB663-4D35-46E3-BAE2-9651945ED6AC}" destId="{AABD220F-22D0-4491-B047-4336452E5526}" srcOrd="5" destOrd="0" presId="urn:microsoft.com/office/officeart/2005/8/layout/radial4"/>
    <dgm:cxn modelId="{5E686446-F0AC-4537-A35E-4136C883AC6C}" type="presParOf" srcId="{978AB663-4D35-46E3-BAE2-9651945ED6AC}" destId="{06BD19C0-1215-4A96-89F2-C5D63CCF6AEE}" srcOrd="6" destOrd="0" presId="urn:microsoft.com/office/officeart/2005/8/layout/radial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460628-10F6-4005-B9D0-438F4CE69F99}" type="doc">
      <dgm:prSet loTypeId="urn:microsoft.com/office/officeart/2005/8/layout/arrow3" loCatId="relationship" qsTypeId="urn:microsoft.com/office/officeart/2005/8/quickstyle/simple1" qsCatId="simple" csTypeId="urn:microsoft.com/office/officeart/2005/8/colors/accent2_5" csCatId="accent2" phldr="1"/>
      <dgm:spPr/>
      <dgm:t>
        <a:bodyPr/>
        <a:lstStyle/>
        <a:p>
          <a:endParaRPr lang="en-US"/>
        </a:p>
      </dgm:t>
    </dgm:pt>
    <dgm:pt modelId="{E47B35F9-98AB-4736-B70B-76F5B867BCE2}">
      <dgm:prSet phldrT="[Text]"/>
      <dgm:spPr/>
      <dgm:t>
        <a:bodyPr/>
        <a:lstStyle/>
        <a:p>
          <a:r>
            <a:rPr lang="en-US" dirty="0"/>
            <a:t>Transaction processing</a:t>
          </a:r>
        </a:p>
      </dgm:t>
    </dgm:pt>
    <dgm:pt modelId="{9DED0E02-0A6B-4D0D-B66C-25E082311AA3}" type="parTrans" cxnId="{03D3CC2F-BBBD-47C6-A265-2141415B2BA8}">
      <dgm:prSet/>
      <dgm:spPr/>
      <dgm:t>
        <a:bodyPr/>
        <a:lstStyle/>
        <a:p>
          <a:endParaRPr lang="en-US"/>
        </a:p>
      </dgm:t>
    </dgm:pt>
    <dgm:pt modelId="{16E9B3C0-2919-41E5-BCB2-F4058022AA34}" type="sibTrans" cxnId="{03D3CC2F-BBBD-47C6-A265-2141415B2BA8}">
      <dgm:prSet/>
      <dgm:spPr/>
      <dgm:t>
        <a:bodyPr/>
        <a:lstStyle/>
        <a:p>
          <a:endParaRPr lang="en-US"/>
        </a:p>
      </dgm:t>
    </dgm:pt>
    <dgm:pt modelId="{B13D3C94-EAC7-40EF-898D-F6B997C04370}">
      <dgm:prSet phldrT="[Text]"/>
      <dgm:spPr/>
      <dgm:t>
        <a:bodyPr/>
        <a:lstStyle/>
        <a:p>
          <a:r>
            <a:rPr lang="en-US" dirty="0"/>
            <a:t>Business intelligence processing</a:t>
          </a:r>
        </a:p>
      </dgm:t>
    </dgm:pt>
    <dgm:pt modelId="{0B23BF59-BDA6-461D-9AD5-286822A95D9E}" type="parTrans" cxnId="{89974B32-8B20-4BF3-8AF9-9E38B0FCB600}">
      <dgm:prSet/>
      <dgm:spPr/>
      <dgm:t>
        <a:bodyPr/>
        <a:lstStyle/>
        <a:p>
          <a:endParaRPr lang="en-US"/>
        </a:p>
      </dgm:t>
    </dgm:pt>
    <dgm:pt modelId="{ECAC393E-BD6E-48EE-AD2D-82A7AC1C9F87}" type="sibTrans" cxnId="{89974B32-8B20-4BF3-8AF9-9E38B0FCB600}">
      <dgm:prSet/>
      <dgm:spPr/>
      <dgm:t>
        <a:bodyPr/>
        <a:lstStyle/>
        <a:p>
          <a:endParaRPr lang="en-US"/>
        </a:p>
      </dgm:t>
    </dgm:pt>
    <dgm:pt modelId="{C19DFEAC-1D4E-4F7F-813F-E4628F34F8FE}">
      <dgm:prSet phldrT="[Text]"/>
      <dgm:spPr/>
      <dgm:t>
        <a:bodyPr/>
        <a:lstStyle/>
        <a:p>
          <a:r>
            <a:rPr lang="en-US" dirty="0"/>
            <a:t>Primary data from transactions</a:t>
          </a:r>
        </a:p>
      </dgm:t>
    </dgm:pt>
    <dgm:pt modelId="{35288107-7296-4D5B-9C5F-7CF28C8E7F8C}" type="parTrans" cxnId="{73450793-A4E5-4EAF-A4F7-FD6C238547BA}">
      <dgm:prSet/>
      <dgm:spPr/>
      <dgm:t>
        <a:bodyPr/>
        <a:lstStyle/>
        <a:p>
          <a:endParaRPr lang="en-US"/>
        </a:p>
      </dgm:t>
    </dgm:pt>
    <dgm:pt modelId="{7ED144BB-9104-4FA0-8C7B-D845FA658133}" type="sibTrans" cxnId="{73450793-A4E5-4EAF-A4F7-FD6C238547BA}">
      <dgm:prSet/>
      <dgm:spPr/>
      <dgm:t>
        <a:bodyPr/>
        <a:lstStyle/>
        <a:p>
          <a:endParaRPr lang="en-US"/>
        </a:p>
      </dgm:t>
    </dgm:pt>
    <dgm:pt modelId="{34A756D9-4982-477C-B39C-477A6D0DDCEC}">
      <dgm:prSet phldrT="[Text]"/>
      <dgm:spPr/>
      <dgm:t>
        <a:bodyPr/>
        <a:lstStyle/>
        <a:p>
          <a:r>
            <a:rPr lang="en-US" dirty="0"/>
            <a:t>Daily operations and short term decisions</a:t>
          </a:r>
        </a:p>
      </dgm:t>
    </dgm:pt>
    <dgm:pt modelId="{84A19BC2-B16D-4678-86EC-D977FC59FA27}" type="parTrans" cxnId="{98C20687-887B-42E5-B2FE-A901E031A3FD}">
      <dgm:prSet/>
      <dgm:spPr/>
      <dgm:t>
        <a:bodyPr/>
        <a:lstStyle/>
        <a:p>
          <a:endParaRPr lang="en-US"/>
        </a:p>
      </dgm:t>
    </dgm:pt>
    <dgm:pt modelId="{C6B31BFB-3910-4C48-B83B-74D6EB477602}" type="sibTrans" cxnId="{98C20687-887B-42E5-B2FE-A901E031A3FD}">
      <dgm:prSet/>
      <dgm:spPr/>
      <dgm:t>
        <a:bodyPr/>
        <a:lstStyle/>
        <a:p>
          <a:endParaRPr lang="en-US"/>
        </a:p>
      </dgm:t>
    </dgm:pt>
    <dgm:pt modelId="{1645BBFF-D138-48A3-B382-49566BEDE3C6}">
      <dgm:prSet phldrT="[Text]"/>
      <dgm:spPr/>
      <dgm:t>
        <a:bodyPr/>
        <a:lstStyle/>
        <a:p>
          <a:r>
            <a:rPr lang="en-US" dirty="0"/>
            <a:t>Transformed secondary data</a:t>
          </a:r>
        </a:p>
      </dgm:t>
    </dgm:pt>
    <dgm:pt modelId="{492AA1F0-BD9F-4682-9B99-C82D745AE83C}" type="parTrans" cxnId="{5329163A-722B-46A2-B665-73EFABD1B2FB}">
      <dgm:prSet/>
      <dgm:spPr/>
      <dgm:t>
        <a:bodyPr/>
        <a:lstStyle/>
        <a:p>
          <a:endParaRPr lang="en-US"/>
        </a:p>
      </dgm:t>
    </dgm:pt>
    <dgm:pt modelId="{9E8A91A0-5CB9-43F9-A25F-6422C2D2B155}" type="sibTrans" cxnId="{5329163A-722B-46A2-B665-73EFABD1B2FB}">
      <dgm:prSet/>
      <dgm:spPr/>
      <dgm:t>
        <a:bodyPr/>
        <a:lstStyle/>
        <a:p>
          <a:endParaRPr lang="en-US"/>
        </a:p>
      </dgm:t>
    </dgm:pt>
    <dgm:pt modelId="{6970717D-2C14-4594-BAED-0033DE16BE72}">
      <dgm:prSet phldrT="[Text]"/>
      <dgm:spPr/>
      <dgm:t>
        <a:bodyPr/>
        <a:lstStyle/>
        <a:p>
          <a:r>
            <a:rPr lang="en-US" dirty="0"/>
            <a:t>Medium and long-term decisions</a:t>
          </a:r>
        </a:p>
      </dgm:t>
    </dgm:pt>
    <dgm:pt modelId="{E50C35F4-E479-47E9-8C4D-F8B64E1B7325}" type="parTrans" cxnId="{21326EED-B4D1-4D30-B473-D1B48172AAFF}">
      <dgm:prSet/>
      <dgm:spPr/>
      <dgm:t>
        <a:bodyPr/>
        <a:lstStyle/>
        <a:p>
          <a:endParaRPr lang="en-US"/>
        </a:p>
      </dgm:t>
    </dgm:pt>
    <dgm:pt modelId="{D67C17CC-6178-46D4-8980-C6B1B8D06840}" type="sibTrans" cxnId="{21326EED-B4D1-4D30-B473-D1B48172AAFF}">
      <dgm:prSet/>
      <dgm:spPr/>
      <dgm:t>
        <a:bodyPr/>
        <a:lstStyle/>
        <a:p>
          <a:endParaRPr lang="en-US"/>
        </a:p>
      </dgm:t>
    </dgm:pt>
    <dgm:pt modelId="{3A7EC98D-31EB-46F0-97BE-19BCFD9891BB}" type="pres">
      <dgm:prSet presAssocID="{F1460628-10F6-4005-B9D0-438F4CE69F99}" presName="compositeShape" presStyleCnt="0">
        <dgm:presLayoutVars>
          <dgm:chMax val="2"/>
          <dgm:dir/>
          <dgm:resizeHandles val="exact"/>
        </dgm:presLayoutVars>
      </dgm:prSet>
      <dgm:spPr/>
    </dgm:pt>
    <dgm:pt modelId="{A4D624BC-55E1-4E8E-BC2E-EA1A0E67A65A}" type="pres">
      <dgm:prSet presAssocID="{F1460628-10F6-4005-B9D0-438F4CE69F99}" presName="divider" presStyleLbl="fgShp" presStyleIdx="0" presStyleCnt="1"/>
      <dgm:spPr>
        <a:solidFill>
          <a:schemeClr val="accent1">
            <a:lumMod val="40000"/>
            <a:lumOff val="60000"/>
          </a:schemeClr>
        </a:solidFill>
      </dgm:spPr>
    </dgm:pt>
    <dgm:pt modelId="{D02A428D-677B-493E-B225-3CAF8B0CEEAD}" type="pres">
      <dgm:prSet presAssocID="{E47B35F9-98AB-4736-B70B-76F5B867BCE2}" presName="downArrow" presStyleLbl="node1" presStyleIdx="0" presStyleCnt="2"/>
      <dgm:spPr>
        <a:solidFill>
          <a:schemeClr val="accent1">
            <a:alpha val="90000"/>
          </a:schemeClr>
        </a:solidFill>
      </dgm:spPr>
    </dgm:pt>
    <dgm:pt modelId="{EAC70132-8ECC-489D-805A-5C045BE7E393}" type="pres">
      <dgm:prSet presAssocID="{E47B35F9-98AB-4736-B70B-76F5B867BCE2}" presName="downArrowText" presStyleLbl="revTx" presStyleIdx="0" presStyleCnt="2">
        <dgm:presLayoutVars>
          <dgm:bulletEnabled val="1"/>
        </dgm:presLayoutVars>
      </dgm:prSet>
      <dgm:spPr/>
    </dgm:pt>
    <dgm:pt modelId="{B3842BBC-3063-4881-AB88-04818F345747}" type="pres">
      <dgm:prSet presAssocID="{B13D3C94-EAC7-40EF-898D-F6B997C04370}" presName="upArrow" presStyleLbl="node1" presStyleIdx="1" presStyleCnt="2"/>
      <dgm:spPr>
        <a:solidFill>
          <a:schemeClr val="accent1">
            <a:alpha val="50000"/>
          </a:schemeClr>
        </a:solidFill>
      </dgm:spPr>
    </dgm:pt>
    <dgm:pt modelId="{F477447F-77FB-4BB2-BE1D-F4CA450437AC}" type="pres">
      <dgm:prSet presAssocID="{B13D3C94-EAC7-40EF-898D-F6B997C04370}" presName="upArrowText" presStyleLbl="revTx" presStyleIdx="1" presStyleCnt="2">
        <dgm:presLayoutVars>
          <dgm:bulletEnabled val="1"/>
        </dgm:presLayoutVars>
      </dgm:prSet>
      <dgm:spPr/>
    </dgm:pt>
  </dgm:ptLst>
  <dgm:cxnLst>
    <dgm:cxn modelId="{78065502-D53E-4DC6-B0C7-7B9B5A8D7639}" type="presOf" srcId="{F1460628-10F6-4005-B9D0-438F4CE69F99}" destId="{3A7EC98D-31EB-46F0-97BE-19BCFD9891BB}" srcOrd="0" destOrd="0" presId="urn:microsoft.com/office/officeart/2005/8/layout/arrow3"/>
    <dgm:cxn modelId="{03D3CC2F-BBBD-47C6-A265-2141415B2BA8}" srcId="{F1460628-10F6-4005-B9D0-438F4CE69F99}" destId="{E47B35F9-98AB-4736-B70B-76F5B867BCE2}" srcOrd="0" destOrd="0" parTransId="{9DED0E02-0A6B-4D0D-B66C-25E082311AA3}" sibTransId="{16E9B3C0-2919-41E5-BCB2-F4058022AA34}"/>
    <dgm:cxn modelId="{89974B32-8B20-4BF3-8AF9-9E38B0FCB600}" srcId="{F1460628-10F6-4005-B9D0-438F4CE69F99}" destId="{B13D3C94-EAC7-40EF-898D-F6B997C04370}" srcOrd="1" destOrd="0" parTransId="{0B23BF59-BDA6-461D-9AD5-286822A95D9E}" sibTransId="{ECAC393E-BD6E-48EE-AD2D-82A7AC1C9F87}"/>
    <dgm:cxn modelId="{5329163A-722B-46A2-B665-73EFABD1B2FB}" srcId="{B13D3C94-EAC7-40EF-898D-F6B997C04370}" destId="{1645BBFF-D138-48A3-B382-49566BEDE3C6}" srcOrd="0" destOrd="0" parTransId="{492AA1F0-BD9F-4682-9B99-C82D745AE83C}" sibTransId="{9E8A91A0-5CB9-43F9-A25F-6422C2D2B155}"/>
    <dgm:cxn modelId="{E2CBC644-E2AC-4198-8A0C-F7BE9AD6359A}" type="presOf" srcId="{34A756D9-4982-477C-B39C-477A6D0DDCEC}" destId="{EAC70132-8ECC-489D-805A-5C045BE7E393}" srcOrd="0" destOrd="2" presId="urn:microsoft.com/office/officeart/2005/8/layout/arrow3"/>
    <dgm:cxn modelId="{E9861E7E-40ED-47D4-8EAB-F5F619008608}" type="presOf" srcId="{1645BBFF-D138-48A3-B382-49566BEDE3C6}" destId="{F477447F-77FB-4BB2-BE1D-F4CA450437AC}" srcOrd="0" destOrd="1" presId="urn:microsoft.com/office/officeart/2005/8/layout/arrow3"/>
    <dgm:cxn modelId="{98C20687-887B-42E5-B2FE-A901E031A3FD}" srcId="{E47B35F9-98AB-4736-B70B-76F5B867BCE2}" destId="{34A756D9-4982-477C-B39C-477A6D0DDCEC}" srcOrd="1" destOrd="0" parTransId="{84A19BC2-B16D-4678-86EC-D977FC59FA27}" sibTransId="{C6B31BFB-3910-4C48-B83B-74D6EB477602}"/>
    <dgm:cxn modelId="{73450793-A4E5-4EAF-A4F7-FD6C238547BA}" srcId="{E47B35F9-98AB-4736-B70B-76F5B867BCE2}" destId="{C19DFEAC-1D4E-4F7F-813F-E4628F34F8FE}" srcOrd="0" destOrd="0" parTransId="{35288107-7296-4D5B-9C5F-7CF28C8E7F8C}" sibTransId="{7ED144BB-9104-4FA0-8C7B-D845FA658133}"/>
    <dgm:cxn modelId="{90E40C9D-AA5D-49BD-8A11-D50D98D8CB5A}" type="presOf" srcId="{E47B35F9-98AB-4736-B70B-76F5B867BCE2}" destId="{EAC70132-8ECC-489D-805A-5C045BE7E393}" srcOrd="0" destOrd="0" presId="urn:microsoft.com/office/officeart/2005/8/layout/arrow3"/>
    <dgm:cxn modelId="{4810F7A3-FE9A-410D-B8F8-4DAD7C44603D}" type="presOf" srcId="{B13D3C94-EAC7-40EF-898D-F6B997C04370}" destId="{F477447F-77FB-4BB2-BE1D-F4CA450437AC}" srcOrd="0" destOrd="0" presId="urn:microsoft.com/office/officeart/2005/8/layout/arrow3"/>
    <dgm:cxn modelId="{97EDA5B0-56F0-445F-B27E-C32F0DF49C26}" type="presOf" srcId="{6970717D-2C14-4594-BAED-0033DE16BE72}" destId="{F477447F-77FB-4BB2-BE1D-F4CA450437AC}" srcOrd="0" destOrd="2" presId="urn:microsoft.com/office/officeart/2005/8/layout/arrow3"/>
    <dgm:cxn modelId="{734A02C3-0053-4DF9-8649-1597D9D930A2}" type="presOf" srcId="{C19DFEAC-1D4E-4F7F-813F-E4628F34F8FE}" destId="{EAC70132-8ECC-489D-805A-5C045BE7E393}" srcOrd="0" destOrd="1" presId="urn:microsoft.com/office/officeart/2005/8/layout/arrow3"/>
    <dgm:cxn modelId="{21326EED-B4D1-4D30-B473-D1B48172AAFF}" srcId="{B13D3C94-EAC7-40EF-898D-F6B997C04370}" destId="{6970717D-2C14-4594-BAED-0033DE16BE72}" srcOrd="1" destOrd="0" parTransId="{E50C35F4-E479-47E9-8C4D-F8B64E1B7325}" sibTransId="{D67C17CC-6178-46D4-8980-C6B1B8D06840}"/>
    <dgm:cxn modelId="{C5120667-8C4C-427A-B3B3-E9AA3C479D51}" type="presParOf" srcId="{3A7EC98D-31EB-46F0-97BE-19BCFD9891BB}" destId="{A4D624BC-55E1-4E8E-BC2E-EA1A0E67A65A}" srcOrd="0" destOrd="0" presId="urn:microsoft.com/office/officeart/2005/8/layout/arrow3"/>
    <dgm:cxn modelId="{0BCDB585-A33D-401E-B9EA-EE64301110BD}" type="presParOf" srcId="{3A7EC98D-31EB-46F0-97BE-19BCFD9891BB}" destId="{D02A428D-677B-493E-B225-3CAF8B0CEEAD}" srcOrd="1" destOrd="0" presId="urn:microsoft.com/office/officeart/2005/8/layout/arrow3"/>
    <dgm:cxn modelId="{A4BC0690-B65D-4B4D-B6B6-8F0B09A8589C}" type="presParOf" srcId="{3A7EC98D-31EB-46F0-97BE-19BCFD9891BB}" destId="{EAC70132-8ECC-489D-805A-5C045BE7E393}" srcOrd="2" destOrd="0" presId="urn:microsoft.com/office/officeart/2005/8/layout/arrow3"/>
    <dgm:cxn modelId="{4DFB66F6-37F4-42A8-8EE9-060DC4EF78E6}" type="presParOf" srcId="{3A7EC98D-31EB-46F0-97BE-19BCFD9891BB}" destId="{B3842BBC-3063-4881-AB88-04818F345747}" srcOrd="3" destOrd="0" presId="urn:microsoft.com/office/officeart/2005/8/layout/arrow3"/>
    <dgm:cxn modelId="{1EFFA97D-CB06-48DD-8319-57078D3B859E}" type="presParOf" srcId="{3A7EC98D-31EB-46F0-97BE-19BCFD9891BB}" destId="{F477447F-77FB-4BB2-BE1D-F4CA450437AC}"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293C02-D58A-4EF1-A7B1-7CD14317BD21}"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F9071FA5-A4E9-4312-963E-65FD0FA292C1}">
      <dgm:prSet phldrT="[Text]"/>
      <dgm:spPr/>
      <dgm:t>
        <a:bodyPr/>
        <a:lstStyle/>
        <a:p>
          <a:r>
            <a:rPr lang="en-US" dirty="0"/>
            <a:t>Top Down</a:t>
          </a:r>
        </a:p>
      </dgm:t>
    </dgm:pt>
    <dgm:pt modelId="{8227A381-10E1-4B83-A339-E97340A6D94D}" type="parTrans" cxnId="{80A6AACA-2119-4949-8605-788879A6A694}">
      <dgm:prSet/>
      <dgm:spPr/>
      <dgm:t>
        <a:bodyPr/>
        <a:lstStyle/>
        <a:p>
          <a:endParaRPr lang="en-US"/>
        </a:p>
      </dgm:t>
    </dgm:pt>
    <dgm:pt modelId="{1BA4A262-D939-4B90-B156-2F9A71D9A893}" type="sibTrans" cxnId="{80A6AACA-2119-4949-8605-788879A6A694}">
      <dgm:prSet/>
      <dgm:spPr/>
      <dgm:t>
        <a:bodyPr/>
        <a:lstStyle/>
        <a:p>
          <a:endParaRPr lang="en-US"/>
        </a:p>
      </dgm:t>
    </dgm:pt>
    <dgm:pt modelId="{689E6531-2CA6-4B1B-9661-97CEBFBC2301}">
      <dgm:prSet phldrT="[Text]"/>
      <dgm:spPr/>
      <dgm:t>
        <a:bodyPr/>
        <a:lstStyle/>
        <a:p>
          <a:r>
            <a:rPr lang="en-US" dirty="0"/>
            <a:t>Bottom Up</a:t>
          </a:r>
        </a:p>
      </dgm:t>
    </dgm:pt>
    <dgm:pt modelId="{50ECE915-51BA-4B05-B655-A006164EB8FF}" type="parTrans" cxnId="{CD7A3850-360A-4229-9EA7-6CAAF8DCE717}">
      <dgm:prSet/>
      <dgm:spPr/>
      <dgm:t>
        <a:bodyPr/>
        <a:lstStyle/>
        <a:p>
          <a:endParaRPr lang="en-US"/>
        </a:p>
      </dgm:t>
    </dgm:pt>
    <dgm:pt modelId="{9ADB48D0-5A31-4DC6-8A0A-02F7F99D212F}" type="sibTrans" cxnId="{CD7A3850-360A-4229-9EA7-6CAAF8DCE717}">
      <dgm:prSet/>
      <dgm:spPr/>
      <dgm:t>
        <a:bodyPr/>
        <a:lstStyle/>
        <a:p>
          <a:endParaRPr lang="en-US"/>
        </a:p>
      </dgm:t>
    </dgm:pt>
    <dgm:pt modelId="{1B8665F5-882E-4892-AAD1-A3519E0A7FD1}">
      <dgm:prSet phldrT="[Text]"/>
      <dgm:spPr/>
      <dgm:t>
        <a:bodyPr/>
        <a:lstStyle/>
        <a:p>
          <a:r>
            <a:rPr lang="en-US" dirty="0"/>
            <a:t>Enterprise data warehouse</a:t>
          </a:r>
        </a:p>
      </dgm:t>
    </dgm:pt>
    <dgm:pt modelId="{D00CFE1C-26A5-44E4-BAA4-1F5F6DF5D78C}" type="parTrans" cxnId="{38F6ED78-0E90-4FC6-B835-64C69B5C7F2A}">
      <dgm:prSet/>
      <dgm:spPr/>
      <dgm:t>
        <a:bodyPr/>
        <a:lstStyle/>
        <a:p>
          <a:endParaRPr lang="en-US"/>
        </a:p>
      </dgm:t>
    </dgm:pt>
    <dgm:pt modelId="{3524A11F-DD9D-40E4-8C8A-A0804E11C7CC}" type="sibTrans" cxnId="{38F6ED78-0E90-4FC6-B835-64C69B5C7F2A}">
      <dgm:prSet/>
      <dgm:spPr/>
      <dgm:t>
        <a:bodyPr/>
        <a:lstStyle/>
        <a:p>
          <a:endParaRPr lang="en-US"/>
        </a:p>
      </dgm:t>
    </dgm:pt>
    <dgm:pt modelId="{C0F222EB-0C25-4D53-8197-8D9F809D00CF}">
      <dgm:prSet phldrT="[Text]"/>
      <dgm:spPr/>
      <dgm:t>
        <a:bodyPr/>
        <a:lstStyle/>
        <a:p>
          <a:r>
            <a:rPr lang="en-US" dirty="0"/>
            <a:t>Independent data marts</a:t>
          </a:r>
        </a:p>
      </dgm:t>
    </dgm:pt>
    <dgm:pt modelId="{6367C46A-1FD9-4D60-B340-3216EF47CE22}" type="parTrans" cxnId="{636293FB-E29A-4D9A-98E2-B08398722621}">
      <dgm:prSet/>
      <dgm:spPr/>
      <dgm:t>
        <a:bodyPr/>
        <a:lstStyle/>
        <a:p>
          <a:endParaRPr lang="en-US"/>
        </a:p>
      </dgm:t>
    </dgm:pt>
    <dgm:pt modelId="{CC1B8D78-D47D-4074-B49B-C3AEA37A99BA}" type="sibTrans" cxnId="{636293FB-E29A-4D9A-98E2-B08398722621}">
      <dgm:prSet/>
      <dgm:spPr/>
      <dgm:t>
        <a:bodyPr/>
        <a:lstStyle/>
        <a:p>
          <a:endParaRPr lang="en-US"/>
        </a:p>
      </dgm:t>
    </dgm:pt>
    <dgm:pt modelId="{292B2999-163C-4EBE-BEA2-DCA010007A22}">
      <dgm:prSet phldrT="[Text]"/>
      <dgm:spPr/>
      <dgm:t>
        <a:bodyPr/>
        <a:lstStyle/>
        <a:p>
          <a:r>
            <a:rPr lang="en-US" dirty="0"/>
            <a:t>Higher integration levels</a:t>
          </a:r>
        </a:p>
      </dgm:t>
    </dgm:pt>
    <dgm:pt modelId="{CD45D0B6-1C5C-44AC-A645-C6B76E133FB7}" type="parTrans" cxnId="{C4C0065A-D6A5-4BC8-A895-937E4BE84840}">
      <dgm:prSet/>
      <dgm:spPr/>
      <dgm:t>
        <a:bodyPr/>
        <a:lstStyle/>
        <a:p>
          <a:endParaRPr lang="en-US"/>
        </a:p>
      </dgm:t>
    </dgm:pt>
    <dgm:pt modelId="{1A14748B-9C97-4CD6-B973-BC74AB96F842}" type="sibTrans" cxnId="{C4C0065A-D6A5-4BC8-A895-937E4BE84840}">
      <dgm:prSet/>
      <dgm:spPr/>
      <dgm:t>
        <a:bodyPr/>
        <a:lstStyle/>
        <a:p>
          <a:endParaRPr lang="en-US"/>
        </a:p>
      </dgm:t>
    </dgm:pt>
    <dgm:pt modelId="{2A6A19D6-45A2-4203-AFC9-547F0D112C30}">
      <dgm:prSet phldrT="[Text]"/>
      <dgm:spPr/>
      <dgm:t>
        <a:bodyPr/>
        <a:lstStyle/>
        <a:p>
          <a:r>
            <a:rPr lang="en-US" dirty="0"/>
            <a:t>Larger project scope</a:t>
          </a:r>
        </a:p>
      </dgm:t>
    </dgm:pt>
    <dgm:pt modelId="{2781E854-3E10-40C4-9B4C-66917D0A5240}" type="parTrans" cxnId="{D4C3759F-C3CE-4754-86C3-08B9F3404F25}">
      <dgm:prSet/>
      <dgm:spPr/>
      <dgm:t>
        <a:bodyPr/>
        <a:lstStyle/>
        <a:p>
          <a:endParaRPr lang="en-US"/>
        </a:p>
      </dgm:t>
    </dgm:pt>
    <dgm:pt modelId="{5BF9AD31-9EC7-497B-98E1-471944DBCAAA}" type="sibTrans" cxnId="{D4C3759F-C3CE-4754-86C3-08B9F3404F25}">
      <dgm:prSet/>
      <dgm:spPr/>
      <dgm:t>
        <a:bodyPr/>
        <a:lstStyle/>
        <a:p>
          <a:endParaRPr lang="en-US"/>
        </a:p>
      </dgm:t>
    </dgm:pt>
    <dgm:pt modelId="{CCB17C6F-11D2-4751-B212-1F2A0DD220C2}">
      <dgm:prSet phldrT="[Text]"/>
      <dgm:spPr/>
      <dgm:t>
        <a:bodyPr/>
        <a:lstStyle/>
        <a:p>
          <a:r>
            <a:rPr lang="en-US" dirty="0"/>
            <a:t>Lower integration levels</a:t>
          </a:r>
        </a:p>
      </dgm:t>
    </dgm:pt>
    <dgm:pt modelId="{8E1F8FD3-516B-4C6C-BD97-509AF8D80B3B}" type="parTrans" cxnId="{43A2CFF2-729B-4524-BD9A-D77AE8C6EF6E}">
      <dgm:prSet/>
      <dgm:spPr/>
      <dgm:t>
        <a:bodyPr/>
        <a:lstStyle/>
        <a:p>
          <a:endParaRPr lang="en-US"/>
        </a:p>
      </dgm:t>
    </dgm:pt>
    <dgm:pt modelId="{2D49E6E1-B627-4334-A017-1E4B52C272C1}" type="sibTrans" cxnId="{43A2CFF2-729B-4524-BD9A-D77AE8C6EF6E}">
      <dgm:prSet/>
      <dgm:spPr/>
      <dgm:t>
        <a:bodyPr/>
        <a:lstStyle/>
        <a:p>
          <a:endParaRPr lang="en-US"/>
        </a:p>
      </dgm:t>
    </dgm:pt>
    <dgm:pt modelId="{3287A645-FE83-4F67-B67C-0E24F6291897}">
      <dgm:prSet phldrT="[Text]"/>
      <dgm:spPr/>
      <dgm:t>
        <a:bodyPr/>
        <a:lstStyle/>
        <a:p>
          <a:r>
            <a:rPr lang="en-US" dirty="0"/>
            <a:t>Smaller project scope</a:t>
          </a:r>
        </a:p>
      </dgm:t>
    </dgm:pt>
    <dgm:pt modelId="{D30F9A5E-AF79-4453-A662-CA382E212AA0}" type="parTrans" cxnId="{B14084B2-908A-4B10-AD13-3EE43A4B5EC1}">
      <dgm:prSet/>
      <dgm:spPr/>
      <dgm:t>
        <a:bodyPr/>
        <a:lstStyle/>
        <a:p>
          <a:endParaRPr lang="en-US"/>
        </a:p>
      </dgm:t>
    </dgm:pt>
    <dgm:pt modelId="{16EE10BF-915C-40A4-841A-1EC5887C169D}" type="sibTrans" cxnId="{B14084B2-908A-4B10-AD13-3EE43A4B5EC1}">
      <dgm:prSet/>
      <dgm:spPr/>
      <dgm:t>
        <a:bodyPr/>
        <a:lstStyle/>
        <a:p>
          <a:endParaRPr lang="en-US"/>
        </a:p>
      </dgm:t>
    </dgm:pt>
    <dgm:pt modelId="{2EC2B104-98C1-4248-AE34-F2AFDC538705}">
      <dgm:prSet phldrT="[Text]"/>
      <dgm:spPr/>
      <dgm:t>
        <a:bodyPr/>
        <a:lstStyle/>
        <a:p>
          <a:r>
            <a:rPr lang="en-US"/>
            <a:t>Logically </a:t>
          </a:r>
          <a:r>
            <a:rPr lang="en-US" dirty="0"/>
            <a:t>centralized</a:t>
          </a:r>
        </a:p>
      </dgm:t>
    </dgm:pt>
    <dgm:pt modelId="{5E0CC1AC-6F50-47BC-93BC-B21439CFCAF5}" type="parTrans" cxnId="{E765C156-75A7-4F3D-8C53-09499C67BEF2}">
      <dgm:prSet/>
      <dgm:spPr/>
      <dgm:t>
        <a:bodyPr/>
        <a:lstStyle/>
        <a:p>
          <a:endParaRPr lang="en-US"/>
        </a:p>
      </dgm:t>
    </dgm:pt>
    <dgm:pt modelId="{93F9302B-BCAB-47F1-951F-B1AE4910DEF7}" type="sibTrans" cxnId="{E765C156-75A7-4F3D-8C53-09499C67BEF2}">
      <dgm:prSet/>
      <dgm:spPr/>
      <dgm:t>
        <a:bodyPr/>
        <a:lstStyle/>
        <a:p>
          <a:endParaRPr lang="en-US"/>
        </a:p>
      </dgm:t>
    </dgm:pt>
    <dgm:pt modelId="{BC9116FB-3510-478C-B6F9-A7F5BAD59700}">
      <dgm:prSet phldrT="[Text]"/>
      <dgm:spPr/>
      <dgm:t>
        <a:bodyPr/>
        <a:lstStyle/>
        <a:p>
          <a:r>
            <a:rPr lang="en-US"/>
            <a:t>Logically </a:t>
          </a:r>
          <a:r>
            <a:rPr lang="en-US" dirty="0"/>
            <a:t>decentralized</a:t>
          </a:r>
        </a:p>
      </dgm:t>
    </dgm:pt>
    <dgm:pt modelId="{B399B2CF-6962-4215-B516-5BD61B31C160}" type="parTrans" cxnId="{32906CDB-D606-402E-9CF6-2D7CCAEF528B}">
      <dgm:prSet/>
      <dgm:spPr/>
      <dgm:t>
        <a:bodyPr/>
        <a:lstStyle/>
        <a:p>
          <a:endParaRPr lang="en-US"/>
        </a:p>
      </dgm:t>
    </dgm:pt>
    <dgm:pt modelId="{2D136D15-455B-44AA-B547-D0B3A6389268}" type="sibTrans" cxnId="{32906CDB-D606-402E-9CF6-2D7CCAEF528B}">
      <dgm:prSet/>
      <dgm:spPr/>
      <dgm:t>
        <a:bodyPr/>
        <a:lstStyle/>
        <a:p>
          <a:endParaRPr lang="en-US"/>
        </a:p>
      </dgm:t>
    </dgm:pt>
    <dgm:pt modelId="{397E25F8-D580-4239-9EE5-23A8B9C5E0ED}" type="pres">
      <dgm:prSet presAssocID="{8F293C02-D58A-4EF1-A7B1-7CD14317BD21}" presName="compositeShape" presStyleCnt="0">
        <dgm:presLayoutVars>
          <dgm:chMax val="2"/>
          <dgm:dir/>
          <dgm:resizeHandles val="exact"/>
        </dgm:presLayoutVars>
      </dgm:prSet>
      <dgm:spPr/>
    </dgm:pt>
    <dgm:pt modelId="{96FAC47E-9567-492E-B8C8-7D689E31F5A1}" type="pres">
      <dgm:prSet presAssocID="{8F293C02-D58A-4EF1-A7B1-7CD14317BD21}" presName="divider" presStyleLbl="fgShp" presStyleIdx="0" presStyleCnt="1"/>
      <dgm:spPr/>
    </dgm:pt>
    <dgm:pt modelId="{C57DD77D-7325-4C1A-83C7-396E1BD1B892}" type="pres">
      <dgm:prSet presAssocID="{F9071FA5-A4E9-4312-963E-65FD0FA292C1}" presName="downArrow" presStyleLbl="node1" presStyleIdx="0" presStyleCnt="2"/>
      <dgm:spPr/>
    </dgm:pt>
    <dgm:pt modelId="{F84A4676-30E2-436A-B8BB-BEB7D4B5D9C9}" type="pres">
      <dgm:prSet presAssocID="{F9071FA5-A4E9-4312-963E-65FD0FA292C1}" presName="downArrowText" presStyleLbl="revTx" presStyleIdx="0" presStyleCnt="2" custScaleX="119223">
        <dgm:presLayoutVars>
          <dgm:bulletEnabled val="1"/>
        </dgm:presLayoutVars>
      </dgm:prSet>
      <dgm:spPr/>
    </dgm:pt>
    <dgm:pt modelId="{CBA13F27-43F4-4C94-8D34-A2760C96BB45}" type="pres">
      <dgm:prSet presAssocID="{689E6531-2CA6-4B1B-9661-97CEBFBC2301}" presName="upArrow" presStyleLbl="node1" presStyleIdx="1" presStyleCnt="2"/>
      <dgm:spPr/>
    </dgm:pt>
    <dgm:pt modelId="{F565D6CA-55C3-4ECF-8848-085CD7C67979}" type="pres">
      <dgm:prSet presAssocID="{689E6531-2CA6-4B1B-9661-97CEBFBC2301}" presName="upArrowText" presStyleLbl="revTx" presStyleIdx="1" presStyleCnt="2">
        <dgm:presLayoutVars>
          <dgm:bulletEnabled val="1"/>
        </dgm:presLayoutVars>
      </dgm:prSet>
      <dgm:spPr/>
    </dgm:pt>
  </dgm:ptLst>
  <dgm:cxnLst>
    <dgm:cxn modelId="{8103EF3C-CC87-468E-B495-64139FE05605}" type="presOf" srcId="{BC9116FB-3510-478C-B6F9-A7F5BAD59700}" destId="{F565D6CA-55C3-4ECF-8848-085CD7C67979}" srcOrd="0" destOrd="3" presId="urn:microsoft.com/office/officeart/2005/8/layout/arrow3"/>
    <dgm:cxn modelId="{31AFA25E-40BC-4AC2-877C-BC045E6DFEEC}" type="presOf" srcId="{3287A645-FE83-4F67-B67C-0E24F6291897}" destId="{F565D6CA-55C3-4ECF-8848-085CD7C67979}" srcOrd="0" destOrd="4" presId="urn:microsoft.com/office/officeart/2005/8/layout/arrow3"/>
    <dgm:cxn modelId="{CD7A3850-360A-4229-9EA7-6CAAF8DCE717}" srcId="{8F293C02-D58A-4EF1-A7B1-7CD14317BD21}" destId="{689E6531-2CA6-4B1B-9661-97CEBFBC2301}" srcOrd="1" destOrd="0" parTransId="{50ECE915-51BA-4B05-B655-A006164EB8FF}" sibTransId="{9ADB48D0-5A31-4DC6-8A0A-02F7F99D212F}"/>
    <dgm:cxn modelId="{E765C156-75A7-4F3D-8C53-09499C67BEF2}" srcId="{F9071FA5-A4E9-4312-963E-65FD0FA292C1}" destId="{2EC2B104-98C1-4248-AE34-F2AFDC538705}" srcOrd="2" destOrd="0" parTransId="{5E0CC1AC-6F50-47BC-93BC-B21439CFCAF5}" sibTransId="{93F9302B-BCAB-47F1-951F-B1AE4910DEF7}"/>
    <dgm:cxn modelId="{38F6ED78-0E90-4FC6-B835-64C69B5C7F2A}" srcId="{F9071FA5-A4E9-4312-963E-65FD0FA292C1}" destId="{1B8665F5-882E-4892-AAD1-A3519E0A7FD1}" srcOrd="0" destOrd="0" parTransId="{D00CFE1C-26A5-44E4-BAA4-1F5F6DF5D78C}" sibTransId="{3524A11F-DD9D-40E4-8C8A-A0804E11C7CC}"/>
    <dgm:cxn modelId="{C4C0065A-D6A5-4BC8-A895-937E4BE84840}" srcId="{F9071FA5-A4E9-4312-963E-65FD0FA292C1}" destId="{292B2999-163C-4EBE-BEA2-DCA010007A22}" srcOrd="1" destOrd="0" parTransId="{CD45D0B6-1C5C-44AC-A645-C6B76E133FB7}" sibTransId="{1A14748B-9C97-4CD6-B973-BC74AB96F842}"/>
    <dgm:cxn modelId="{D3BA207F-09C8-4FA4-9291-585B3D34F8E9}" type="presOf" srcId="{689E6531-2CA6-4B1B-9661-97CEBFBC2301}" destId="{F565D6CA-55C3-4ECF-8848-085CD7C67979}" srcOrd="0" destOrd="0" presId="urn:microsoft.com/office/officeart/2005/8/layout/arrow3"/>
    <dgm:cxn modelId="{2A56DB88-7C08-43AB-8D4D-31F779D2D977}" type="presOf" srcId="{8F293C02-D58A-4EF1-A7B1-7CD14317BD21}" destId="{397E25F8-D580-4239-9EE5-23A8B9C5E0ED}" srcOrd="0" destOrd="0" presId="urn:microsoft.com/office/officeart/2005/8/layout/arrow3"/>
    <dgm:cxn modelId="{D4C3759F-C3CE-4754-86C3-08B9F3404F25}" srcId="{F9071FA5-A4E9-4312-963E-65FD0FA292C1}" destId="{2A6A19D6-45A2-4203-AFC9-547F0D112C30}" srcOrd="3" destOrd="0" parTransId="{2781E854-3E10-40C4-9B4C-66917D0A5240}" sibTransId="{5BF9AD31-9EC7-497B-98E1-471944DBCAAA}"/>
    <dgm:cxn modelId="{EC284BA9-75F0-42F9-AC68-2380B090C371}" type="presOf" srcId="{292B2999-163C-4EBE-BEA2-DCA010007A22}" destId="{F84A4676-30E2-436A-B8BB-BEB7D4B5D9C9}" srcOrd="0" destOrd="2" presId="urn:microsoft.com/office/officeart/2005/8/layout/arrow3"/>
    <dgm:cxn modelId="{B14084B2-908A-4B10-AD13-3EE43A4B5EC1}" srcId="{689E6531-2CA6-4B1B-9661-97CEBFBC2301}" destId="{3287A645-FE83-4F67-B67C-0E24F6291897}" srcOrd="3" destOrd="0" parTransId="{D30F9A5E-AF79-4453-A662-CA382E212AA0}" sibTransId="{16EE10BF-915C-40A4-841A-1EC5887C169D}"/>
    <dgm:cxn modelId="{AE3E13B8-7389-4E73-B4B9-C5440F535EE0}" type="presOf" srcId="{1B8665F5-882E-4892-AAD1-A3519E0A7FD1}" destId="{F84A4676-30E2-436A-B8BB-BEB7D4B5D9C9}" srcOrd="0" destOrd="1" presId="urn:microsoft.com/office/officeart/2005/8/layout/arrow3"/>
    <dgm:cxn modelId="{054D73B9-E0C6-463A-8EF9-7C41E282323F}" type="presOf" srcId="{2EC2B104-98C1-4248-AE34-F2AFDC538705}" destId="{F84A4676-30E2-436A-B8BB-BEB7D4B5D9C9}" srcOrd="0" destOrd="3" presId="urn:microsoft.com/office/officeart/2005/8/layout/arrow3"/>
    <dgm:cxn modelId="{1A6174C5-FAAE-4619-8044-8D42AA55629C}" type="presOf" srcId="{C0F222EB-0C25-4D53-8197-8D9F809D00CF}" destId="{F565D6CA-55C3-4ECF-8848-085CD7C67979}" srcOrd="0" destOrd="1" presId="urn:microsoft.com/office/officeart/2005/8/layout/arrow3"/>
    <dgm:cxn modelId="{80A6AACA-2119-4949-8605-788879A6A694}" srcId="{8F293C02-D58A-4EF1-A7B1-7CD14317BD21}" destId="{F9071FA5-A4E9-4312-963E-65FD0FA292C1}" srcOrd="0" destOrd="0" parTransId="{8227A381-10E1-4B83-A339-E97340A6D94D}" sibTransId="{1BA4A262-D939-4B90-B156-2F9A71D9A893}"/>
    <dgm:cxn modelId="{32906CDB-D606-402E-9CF6-2D7CCAEF528B}" srcId="{689E6531-2CA6-4B1B-9661-97CEBFBC2301}" destId="{BC9116FB-3510-478C-B6F9-A7F5BAD59700}" srcOrd="2" destOrd="0" parTransId="{B399B2CF-6962-4215-B516-5BD61B31C160}" sibTransId="{2D136D15-455B-44AA-B547-D0B3A6389268}"/>
    <dgm:cxn modelId="{017B1FE0-FEFE-4B3A-8ADA-2D57AC7C0502}" type="presOf" srcId="{CCB17C6F-11D2-4751-B212-1F2A0DD220C2}" destId="{F565D6CA-55C3-4ECF-8848-085CD7C67979}" srcOrd="0" destOrd="2" presId="urn:microsoft.com/office/officeart/2005/8/layout/arrow3"/>
    <dgm:cxn modelId="{3CB2D5E0-CAD8-41A5-AA2B-4EFBE9BED020}" type="presOf" srcId="{F9071FA5-A4E9-4312-963E-65FD0FA292C1}" destId="{F84A4676-30E2-436A-B8BB-BEB7D4B5D9C9}" srcOrd="0" destOrd="0" presId="urn:microsoft.com/office/officeart/2005/8/layout/arrow3"/>
    <dgm:cxn modelId="{43A2CFF2-729B-4524-BD9A-D77AE8C6EF6E}" srcId="{689E6531-2CA6-4B1B-9661-97CEBFBC2301}" destId="{CCB17C6F-11D2-4751-B212-1F2A0DD220C2}" srcOrd="1" destOrd="0" parTransId="{8E1F8FD3-516B-4C6C-BD97-509AF8D80B3B}" sibTransId="{2D49E6E1-B627-4334-A017-1E4B52C272C1}"/>
    <dgm:cxn modelId="{457DC6F4-8FBF-47A8-8AD9-8F493E901112}" type="presOf" srcId="{2A6A19D6-45A2-4203-AFC9-547F0D112C30}" destId="{F84A4676-30E2-436A-B8BB-BEB7D4B5D9C9}" srcOrd="0" destOrd="4" presId="urn:microsoft.com/office/officeart/2005/8/layout/arrow3"/>
    <dgm:cxn modelId="{636293FB-E29A-4D9A-98E2-B08398722621}" srcId="{689E6531-2CA6-4B1B-9661-97CEBFBC2301}" destId="{C0F222EB-0C25-4D53-8197-8D9F809D00CF}" srcOrd="0" destOrd="0" parTransId="{6367C46A-1FD9-4D60-B340-3216EF47CE22}" sibTransId="{CC1B8D78-D47D-4074-B49B-C3AEA37A99BA}"/>
    <dgm:cxn modelId="{DD021B46-D5B9-409B-968A-3724A57E2820}" type="presParOf" srcId="{397E25F8-D580-4239-9EE5-23A8B9C5E0ED}" destId="{96FAC47E-9567-492E-B8C8-7D689E31F5A1}" srcOrd="0" destOrd="0" presId="urn:microsoft.com/office/officeart/2005/8/layout/arrow3"/>
    <dgm:cxn modelId="{62DD528B-37C9-4C59-A924-B4D841560FC2}" type="presParOf" srcId="{397E25F8-D580-4239-9EE5-23A8B9C5E0ED}" destId="{C57DD77D-7325-4C1A-83C7-396E1BD1B892}" srcOrd="1" destOrd="0" presId="urn:microsoft.com/office/officeart/2005/8/layout/arrow3"/>
    <dgm:cxn modelId="{C5A29A66-694D-4EFD-B04D-9D60AD54A124}" type="presParOf" srcId="{397E25F8-D580-4239-9EE5-23A8B9C5E0ED}" destId="{F84A4676-30E2-436A-B8BB-BEB7D4B5D9C9}" srcOrd="2" destOrd="0" presId="urn:microsoft.com/office/officeart/2005/8/layout/arrow3"/>
    <dgm:cxn modelId="{901479A0-63AA-4F6A-8FD4-ADCA0F30F2AC}" type="presParOf" srcId="{397E25F8-D580-4239-9EE5-23A8B9C5E0ED}" destId="{CBA13F27-43F4-4C94-8D34-A2760C96BB45}" srcOrd="3" destOrd="0" presId="urn:microsoft.com/office/officeart/2005/8/layout/arrow3"/>
    <dgm:cxn modelId="{575BB958-4323-4DCD-86D0-D455076A5219}" type="presParOf" srcId="{397E25F8-D580-4239-9EE5-23A8B9C5E0ED}" destId="{F565D6CA-55C3-4ECF-8848-085CD7C67979}"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F3F1EF-76B6-4FCA-B001-84EFAB4D17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63EDFCA-579F-4CA4-892C-7124BD9726A8}">
      <dgm:prSet phldrT="[Text]" custT="1"/>
      <dgm:spPr/>
      <dgm:t>
        <a:bodyPr/>
        <a:lstStyle/>
        <a:p>
          <a:r>
            <a:rPr lang="en-US" sz="1200" dirty="0"/>
            <a:t>Recommend technology solutions</a:t>
          </a:r>
        </a:p>
      </dgm:t>
    </dgm:pt>
    <dgm:pt modelId="{C8AC906D-8E9F-4B35-BA15-67F0EF878717}" type="parTrans" cxnId="{D3338832-55A0-45E5-ABE1-7DE1303F6313}">
      <dgm:prSet/>
      <dgm:spPr/>
      <dgm:t>
        <a:bodyPr/>
        <a:lstStyle/>
        <a:p>
          <a:endParaRPr lang="en-US"/>
        </a:p>
      </dgm:t>
    </dgm:pt>
    <dgm:pt modelId="{97E01F04-2499-4ADE-8856-4B0B3B042ADB}" type="sibTrans" cxnId="{D3338832-55A0-45E5-ABE1-7DE1303F6313}">
      <dgm:prSet/>
      <dgm:spPr/>
      <dgm:t>
        <a:bodyPr/>
        <a:lstStyle/>
        <a:p>
          <a:endParaRPr lang="en-US"/>
        </a:p>
      </dgm:t>
    </dgm:pt>
    <dgm:pt modelId="{B62E8F2B-3D4D-4B7B-9B87-DD32C16A93CC}">
      <dgm:prSet phldrT="[Text]" custT="1"/>
      <dgm:spPr/>
      <dgm:t>
        <a:bodyPr/>
        <a:lstStyle/>
        <a:p>
          <a:r>
            <a:rPr lang="en-US" sz="1200" dirty="0"/>
            <a:t>Define user interfaces</a:t>
          </a:r>
        </a:p>
      </dgm:t>
    </dgm:pt>
    <dgm:pt modelId="{887FF09A-CEA3-42FA-9AA3-89AE9F2A5A8F}" type="parTrans" cxnId="{5CA866E4-51C8-4D71-9E47-1699068134FF}">
      <dgm:prSet/>
      <dgm:spPr/>
      <dgm:t>
        <a:bodyPr/>
        <a:lstStyle/>
        <a:p>
          <a:endParaRPr lang="en-US"/>
        </a:p>
      </dgm:t>
    </dgm:pt>
    <dgm:pt modelId="{474155BE-6830-423E-8600-78D0864D09C7}" type="sibTrans" cxnId="{5CA866E4-51C8-4D71-9E47-1699068134FF}">
      <dgm:prSet/>
      <dgm:spPr/>
      <dgm:t>
        <a:bodyPr/>
        <a:lstStyle/>
        <a:p>
          <a:endParaRPr lang="en-US"/>
        </a:p>
      </dgm:t>
    </dgm:pt>
    <dgm:pt modelId="{CF416154-8603-49D1-BBF1-4E609C2273EF}">
      <dgm:prSet phldrT="[Text]" custT="1"/>
      <dgm:spPr/>
      <dgm:t>
        <a:bodyPr/>
        <a:lstStyle/>
        <a:p>
          <a:r>
            <a:rPr lang="en-US" sz="2000" dirty="0">
              <a:solidFill>
                <a:schemeClr val="bg1"/>
              </a:solidFill>
            </a:rPr>
            <a:t>DW Manager</a:t>
          </a:r>
        </a:p>
      </dgm:t>
    </dgm:pt>
    <dgm:pt modelId="{AFBA98A5-901F-4CA8-AC65-BAEA497F62F9}" type="parTrans" cxnId="{1B2FB0F9-61B1-43F0-ABB0-F730F34DA01F}">
      <dgm:prSet/>
      <dgm:spPr/>
      <dgm:t>
        <a:bodyPr/>
        <a:lstStyle/>
        <a:p>
          <a:endParaRPr lang="en-US"/>
        </a:p>
      </dgm:t>
    </dgm:pt>
    <dgm:pt modelId="{555AAB86-398C-4FC0-B2A4-F5D415C316D6}" type="sibTrans" cxnId="{1B2FB0F9-61B1-43F0-ABB0-F730F34DA01F}">
      <dgm:prSet/>
      <dgm:spPr/>
      <dgm:t>
        <a:bodyPr/>
        <a:lstStyle/>
        <a:p>
          <a:endParaRPr lang="en-US"/>
        </a:p>
      </dgm:t>
    </dgm:pt>
    <dgm:pt modelId="{93586662-8629-42B7-8932-E492AFEE469C}">
      <dgm:prSet phldrT="[Text]" custT="1"/>
      <dgm:spPr/>
      <dgm:t>
        <a:bodyPr/>
        <a:lstStyle/>
        <a:p>
          <a:r>
            <a:rPr lang="en-US" sz="1200" dirty="0"/>
            <a:t>Design, develop, and maintain data warehouses</a:t>
          </a:r>
        </a:p>
      </dgm:t>
    </dgm:pt>
    <dgm:pt modelId="{FABFDC00-CC99-4F0D-A551-0D4AC4645EC3}" type="parTrans" cxnId="{194B48C1-583F-4573-9733-C1F8E7CBE61C}">
      <dgm:prSet/>
      <dgm:spPr/>
      <dgm:t>
        <a:bodyPr/>
        <a:lstStyle/>
        <a:p>
          <a:endParaRPr lang="en-US"/>
        </a:p>
      </dgm:t>
    </dgm:pt>
    <dgm:pt modelId="{F4542F9D-E7C0-4980-BA1E-78CD87473996}" type="sibTrans" cxnId="{194B48C1-583F-4573-9733-C1F8E7CBE61C}">
      <dgm:prSet/>
      <dgm:spPr/>
      <dgm:t>
        <a:bodyPr/>
        <a:lstStyle/>
        <a:p>
          <a:endParaRPr lang="en-US"/>
        </a:p>
      </dgm:t>
    </dgm:pt>
    <dgm:pt modelId="{72718B42-008F-499E-A054-B3B4C9ADDCF6}">
      <dgm:prSet phldrT="[Text]" custT="1"/>
      <dgm:spPr/>
      <dgm:t>
        <a:bodyPr/>
        <a:lstStyle/>
        <a:p>
          <a:r>
            <a:rPr lang="en-US" sz="1200" dirty="0"/>
            <a:t>Ensure conformance to enterprise standards</a:t>
          </a:r>
        </a:p>
      </dgm:t>
    </dgm:pt>
    <dgm:pt modelId="{F06F161A-7F79-4F54-8954-7FBE1881D23F}" type="parTrans" cxnId="{8A1C504E-2701-4F81-87EC-51C991570382}">
      <dgm:prSet/>
      <dgm:spPr/>
      <dgm:t>
        <a:bodyPr/>
        <a:lstStyle/>
        <a:p>
          <a:endParaRPr lang="en-US"/>
        </a:p>
      </dgm:t>
    </dgm:pt>
    <dgm:pt modelId="{9A9EDDF1-919E-4023-8BF6-C65D1A726892}" type="sibTrans" cxnId="{8A1C504E-2701-4F81-87EC-51C991570382}">
      <dgm:prSet/>
      <dgm:spPr/>
      <dgm:t>
        <a:bodyPr/>
        <a:lstStyle/>
        <a:p>
          <a:endParaRPr lang="en-US"/>
        </a:p>
      </dgm:t>
    </dgm:pt>
    <dgm:pt modelId="{00E35338-218C-40AC-91D1-1B026E4EA3A8}">
      <dgm:prSet phldrT="[Text]" custT="1"/>
      <dgm:spPr/>
      <dgm:t>
        <a:bodyPr/>
        <a:lstStyle/>
        <a:p>
          <a:r>
            <a:rPr lang="en-US" sz="1200" dirty="0"/>
            <a:t>Collaborate with business analysts and DW managers</a:t>
          </a:r>
        </a:p>
      </dgm:t>
    </dgm:pt>
    <dgm:pt modelId="{52074B1B-166D-4813-A525-84BAAABF9516}" type="parTrans" cxnId="{02CB39CB-41A3-4B48-81A6-77B5D604DC70}">
      <dgm:prSet/>
      <dgm:spPr/>
      <dgm:t>
        <a:bodyPr/>
        <a:lstStyle/>
        <a:p>
          <a:endParaRPr lang="en-US"/>
        </a:p>
      </dgm:t>
    </dgm:pt>
    <dgm:pt modelId="{8B87ADD3-EFBC-4DFB-874F-533E9CA72B61}" type="sibTrans" cxnId="{02CB39CB-41A3-4B48-81A6-77B5D604DC70}">
      <dgm:prSet/>
      <dgm:spPr/>
      <dgm:t>
        <a:bodyPr/>
        <a:lstStyle/>
        <a:p>
          <a:endParaRPr lang="en-US"/>
        </a:p>
      </dgm:t>
    </dgm:pt>
    <dgm:pt modelId="{6B3AEBF4-B0D8-4B1B-96D3-70BF144747A7}">
      <dgm:prSet phldrT="[Text]" custT="1"/>
      <dgm:spPr/>
      <dgm:t>
        <a:bodyPr/>
        <a:lstStyle/>
        <a:p>
          <a:r>
            <a:rPr lang="en-US" sz="1200" dirty="0"/>
            <a:t>Develop and implement data integration procedures</a:t>
          </a:r>
        </a:p>
      </dgm:t>
    </dgm:pt>
    <dgm:pt modelId="{18C8209E-4DAC-49DA-A393-B7CB541A8B91}" type="parTrans" cxnId="{64C2AD91-83F4-4C93-B6F0-885FE07EEE1C}">
      <dgm:prSet/>
      <dgm:spPr/>
      <dgm:t>
        <a:bodyPr/>
        <a:lstStyle/>
        <a:p>
          <a:endParaRPr lang="en-US"/>
        </a:p>
      </dgm:t>
    </dgm:pt>
    <dgm:pt modelId="{4434427A-DCEB-484E-B151-DE1DD764EF79}" type="sibTrans" cxnId="{64C2AD91-83F4-4C93-B6F0-885FE07EEE1C}">
      <dgm:prSet/>
      <dgm:spPr/>
      <dgm:t>
        <a:bodyPr/>
        <a:lstStyle/>
        <a:p>
          <a:endParaRPr lang="en-US"/>
        </a:p>
      </dgm:t>
    </dgm:pt>
    <dgm:pt modelId="{C1FF7BA8-6D56-4E6D-BF91-DBCBABB6939B}">
      <dgm:prSet phldrT="[Text]" custT="1"/>
      <dgm:spPr/>
      <dgm:t>
        <a:bodyPr/>
        <a:lstStyle/>
        <a:p>
          <a:r>
            <a:rPr lang="en-US" sz="2000" dirty="0">
              <a:solidFill>
                <a:schemeClr val="bg1"/>
              </a:solidFill>
            </a:rPr>
            <a:t>DW Analyst</a:t>
          </a:r>
        </a:p>
      </dgm:t>
    </dgm:pt>
    <dgm:pt modelId="{1A68127E-DFBE-44CF-BAC0-B2DDD8DF37E0}" type="sibTrans" cxnId="{504A7C21-3C21-41AD-92A2-FAA19E886709}">
      <dgm:prSet/>
      <dgm:spPr/>
      <dgm:t>
        <a:bodyPr/>
        <a:lstStyle/>
        <a:p>
          <a:endParaRPr lang="en-US"/>
        </a:p>
      </dgm:t>
    </dgm:pt>
    <dgm:pt modelId="{8384356F-79F7-4927-A272-BE0F380CB0AB}" type="parTrans" cxnId="{504A7C21-3C21-41AD-92A2-FAA19E886709}">
      <dgm:prSet/>
      <dgm:spPr/>
      <dgm:t>
        <a:bodyPr/>
        <a:lstStyle/>
        <a:p>
          <a:endParaRPr lang="en-US"/>
        </a:p>
      </dgm:t>
    </dgm:pt>
    <dgm:pt modelId="{B01D12E8-E7B9-485D-B7C2-8EFE60CE846F}">
      <dgm:prSet phldrT="[Text]" custT="1"/>
      <dgm:spPr/>
      <dgm:t>
        <a:bodyPr/>
        <a:lstStyle/>
        <a:p>
          <a:r>
            <a:rPr lang="en-US" sz="2000" dirty="0">
              <a:solidFill>
                <a:schemeClr val="bg1"/>
              </a:solidFill>
            </a:rPr>
            <a:t>BI Analyst</a:t>
          </a:r>
        </a:p>
      </dgm:t>
    </dgm:pt>
    <dgm:pt modelId="{A16F322C-1AAC-4F82-9274-6D426AEB1AC7}" type="parTrans" cxnId="{0780A42B-7A8B-487B-B73C-7E2D60D2D5E3}">
      <dgm:prSet/>
      <dgm:spPr/>
      <dgm:t>
        <a:bodyPr/>
        <a:lstStyle/>
        <a:p>
          <a:endParaRPr lang="en-US"/>
        </a:p>
      </dgm:t>
    </dgm:pt>
    <dgm:pt modelId="{1B705C66-7100-4C91-9A75-DFBB34820FE0}" type="sibTrans" cxnId="{0780A42B-7A8B-487B-B73C-7E2D60D2D5E3}">
      <dgm:prSet/>
      <dgm:spPr/>
      <dgm:t>
        <a:bodyPr/>
        <a:lstStyle/>
        <a:p>
          <a:endParaRPr lang="en-US"/>
        </a:p>
      </dgm:t>
    </dgm:pt>
    <dgm:pt modelId="{E85492B8-72F3-4D75-8E8A-575381CF369F}">
      <dgm:prSet phldrT="[Text]" custT="1"/>
      <dgm:spPr/>
      <dgm:t>
        <a:bodyPr/>
        <a:lstStyle/>
        <a:p>
          <a:r>
            <a:rPr lang="en-US" sz="1200" dirty="0"/>
            <a:t>Develop data analysis and reporting solutions</a:t>
          </a:r>
        </a:p>
      </dgm:t>
    </dgm:pt>
    <dgm:pt modelId="{113A75EA-B7DF-4D15-A14B-444DAE6881D4}" type="parTrans" cxnId="{9D81299E-4C54-495E-BA3F-BC5A343E2BC5}">
      <dgm:prSet/>
      <dgm:spPr/>
      <dgm:t>
        <a:bodyPr/>
        <a:lstStyle/>
        <a:p>
          <a:endParaRPr lang="en-US"/>
        </a:p>
      </dgm:t>
    </dgm:pt>
    <dgm:pt modelId="{D7A816DD-CD50-402D-B9C7-8377938C5965}" type="sibTrans" cxnId="{9D81299E-4C54-495E-BA3F-BC5A343E2BC5}">
      <dgm:prSet/>
      <dgm:spPr/>
      <dgm:t>
        <a:bodyPr/>
        <a:lstStyle/>
        <a:p>
          <a:endParaRPr lang="en-US"/>
        </a:p>
      </dgm:t>
    </dgm:pt>
    <dgm:pt modelId="{36AC56D8-CCD3-46AD-BC89-755695400E88}">
      <dgm:prSet phldrT="[Text]" custT="1"/>
      <dgm:spPr/>
      <dgm:t>
        <a:bodyPr/>
        <a:lstStyle/>
        <a:p>
          <a:r>
            <a:rPr lang="en-US" sz="1200" dirty="0"/>
            <a:t>Mine and analyze data from multiple sources</a:t>
          </a:r>
        </a:p>
      </dgm:t>
    </dgm:pt>
    <dgm:pt modelId="{EDD4374F-BDAF-49A1-888C-E0E44949A801}" type="parTrans" cxnId="{10C0BC93-9923-4B74-A4BD-D9C7F1475BBF}">
      <dgm:prSet/>
      <dgm:spPr/>
      <dgm:t>
        <a:bodyPr/>
        <a:lstStyle/>
        <a:p>
          <a:endParaRPr lang="en-US"/>
        </a:p>
      </dgm:t>
    </dgm:pt>
    <dgm:pt modelId="{6DA676B6-1820-4DC1-8FFC-5DB3CECE1F82}" type="sibTrans" cxnId="{10C0BC93-9923-4B74-A4BD-D9C7F1475BBF}">
      <dgm:prSet/>
      <dgm:spPr/>
      <dgm:t>
        <a:bodyPr/>
        <a:lstStyle/>
        <a:p>
          <a:endParaRPr lang="en-US"/>
        </a:p>
      </dgm:t>
    </dgm:pt>
    <dgm:pt modelId="{1A5CD0EA-2B30-45DA-B240-323FB85F1AD7}">
      <dgm:prSet phldrT="[Text]" custT="1"/>
      <dgm:spPr/>
      <dgm:t>
        <a:bodyPr/>
        <a:lstStyle/>
        <a:p>
          <a:r>
            <a:rPr lang="en-US" sz="1200" dirty="0"/>
            <a:t>Communicate results to management</a:t>
          </a:r>
        </a:p>
      </dgm:t>
    </dgm:pt>
    <dgm:pt modelId="{360ABF8F-3E95-4AA5-80FB-BA4B2A7C6824}" type="parTrans" cxnId="{70C1191A-96AB-4133-B97F-1A6C637D7B0B}">
      <dgm:prSet/>
      <dgm:spPr/>
      <dgm:t>
        <a:bodyPr/>
        <a:lstStyle/>
        <a:p>
          <a:endParaRPr lang="en-US"/>
        </a:p>
      </dgm:t>
    </dgm:pt>
    <dgm:pt modelId="{480F2FCD-F95A-49CC-9C42-6752312BDE67}" type="sibTrans" cxnId="{70C1191A-96AB-4133-B97F-1A6C637D7B0B}">
      <dgm:prSet/>
      <dgm:spPr/>
      <dgm:t>
        <a:bodyPr/>
        <a:lstStyle/>
        <a:p>
          <a:endParaRPr lang="en-US"/>
        </a:p>
      </dgm:t>
    </dgm:pt>
    <dgm:pt modelId="{FCD13ED8-793C-4566-A9BF-D6F06974040C}">
      <dgm:prSet phldrT="[Text]" custT="1"/>
      <dgm:spPr/>
      <dgm:t>
        <a:bodyPr/>
        <a:lstStyle/>
        <a:p>
          <a:r>
            <a:rPr lang="en-US" sz="1200" dirty="0"/>
            <a:t>Prepare data (reduction and missing values)</a:t>
          </a:r>
        </a:p>
      </dgm:t>
    </dgm:pt>
    <dgm:pt modelId="{10F56319-C924-49B2-90E0-0F3AD52AA5DE}" type="parTrans" cxnId="{33DC568D-39D1-4255-8BFF-69B8274F3334}">
      <dgm:prSet/>
      <dgm:spPr/>
      <dgm:t>
        <a:bodyPr/>
        <a:lstStyle/>
        <a:p>
          <a:endParaRPr lang="en-US"/>
        </a:p>
      </dgm:t>
    </dgm:pt>
    <dgm:pt modelId="{D5687B86-F7FA-4F3C-A9E4-09B2F8391D54}" type="sibTrans" cxnId="{33DC568D-39D1-4255-8BFF-69B8274F3334}">
      <dgm:prSet/>
      <dgm:spPr/>
      <dgm:t>
        <a:bodyPr/>
        <a:lstStyle/>
        <a:p>
          <a:endParaRPr lang="en-US"/>
        </a:p>
      </dgm:t>
    </dgm:pt>
    <dgm:pt modelId="{9A2A398A-BCB5-42D7-A93C-57178E794F8E}">
      <dgm:prSet phldrT="[Text]" custT="1"/>
      <dgm:spPr/>
      <dgm:t>
        <a:bodyPr/>
        <a:lstStyle/>
        <a:p>
          <a:r>
            <a:rPr lang="en-US" sz="2000" dirty="0">
              <a:solidFill>
                <a:schemeClr val="bg1"/>
              </a:solidFill>
            </a:rPr>
            <a:t>Data Analyst</a:t>
          </a:r>
        </a:p>
      </dgm:t>
    </dgm:pt>
    <dgm:pt modelId="{70DC7816-9080-497D-A7B2-5CD1BE077F7B}" type="parTrans" cxnId="{886D5842-FC11-4BF8-8FE1-03D02BB58A1F}">
      <dgm:prSet/>
      <dgm:spPr/>
      <dgm:t>
        <a:bodyPr/>
        <a:lstStyle/>
        <a:p>
          <a:endParaRPr lang="en-US"/>
        </a:p>
      </dgm:t>
    </dgm:pt>
    <dgm:pt modelId="{BE894BE4-7371-454A-96F4-A5B118114765}" type="sibTrans" cxnId="{886D5842-FC11-4BF8-8FE1-03D02BB58A1F}">
      <dgm:prSet/>
      <dgm:spPr/>
      <dgm:t>
        <a:bodyPr/>
        <a:lstStyle/>
        <a:p>
          <a:endParaRPr lang="en-US"/>
        </a:p>
      </dgm:t>
    </dgm:pt>
    <dgm:pt modelId="{B3E9D3D6-7535-4D4F-8B8D-014FDB180C6A}">
      <dgm:prSet phldrT="[Text]" custT="1"/>
      <dgm:spPr/>
      <dgm:t>
        <a:bodyPr/>
        <a:lstStyle/>
        <a:p>
          <a:r>
            <a:rPr lang="en-US" sz="1200" dirty="0"/>
            <a:t>Document data elements</a:t>
          </a:r>
        </a:p>
      </dgm:t>
    </dgm:pt>
    <dgm:pt modelId="{261A73AF-5BA5-4B0C-8725-F12EE2E25888}" type="parTrans" cxnId="{1362B385-678F-48FA-8F58-D186E29A8053}">
      <dgm:prSet/>
      <dgm:spPr/>
      <dgm:t>
        <a:bodyPr/>
        <a:lstStyle/>
        <a:p>
          <a:endParaRPr lang="en-US"/>
        </a:p>
      </dgm:t>
    </dgm:pt>
    <dgm:pt modelId="{A33127B2-D5D9-490D-81B4-098E1F5F1271}" type="sibTrans" cxnId="{1362B385-678F-48FA-8F58-D186E29A8053}">
      <dgm:prSet/>
      <dgm:spPr/>
      <dgm:t>
        <a:bodyPr/>
        <a:lstStyle/>
        <a:p>
          <a:endParaRPr lang="en-US"/>
        </a:p>
      </dgm:t>
    </dgm:pt>
    <dgm:pt modelId="{C4136EB1-EC0A-4CC3-AB78-A6F56F7B8264}">
      <dgm:prSet phldrT="[Text]" custT="1"/>
      <dgm:spPr/>
      <dgm:t>
        <a:bodyPr/>
        <a:lstStyle/>
        <a:p>
          <a:r>
            <a:rPr lang="en-US" sz="1200" dirty="0"/>
            <a:t>Use reporting tools</a:t>
          </a:r>
        </a:p>
      </dgm:t>
    </dgm:pt>
    <dgm:pt modelId="{4A610B1D-0144-4104-ABD5-841AC928DCF1}" type="parTrans" cxnId="{728FCDBE-768F-42EB-920B-0B7D2AD2BE06}">
      <dgm:prSet/>
      <dgm:spPr/>
      <dgm:t>
        <a:bodyPr/>
        <a:lstStyle/>
        <a:p>
          <a:endParaRPr lang="en-US"/>
        </a:p>
      </dgm:t>
    </dgm:pt>
    <dgm:pt modelId="{31C69897-4C1B-44FD-8396-5EA19913CE13}" type="sibTrans" cxnId="{728FCDBE-768F-42EB-920B-0B7D2AD2BE06}">
      <dgm:prSet/>
      <dgm:spPr/>
      <dgm:t>
        <a:bodyPr/>
        <a:lstStyle/>
        <a:p>
          <a:endParaRPr lang="en-US"/>
        </a:p>
      </dgm:t>
    </dgm:pt>
    <dgm:pt modelId="{86A6E2F2-05E6-4A46-A178-6C7C4C493729}">
      <dgm:prSet phldrT="[Text]" custT="1"/>
      <dgm:spPr/>
      <dgm:t>
        <a:bodyPr/>
        <a:lstStyle/>
        <a:p>
          <a:r>
            <a:rPr lang="en-US" sz="1200" dirty="0"/>
            <a:t>Collaborate with business analysts and data architects</a:t>
          </a:r>
        </a:p>
      </dgm:t>
    </dgm:pt>
    <dgm:pt modelId="{75DC752B-A89E-4A3E-A56A-A3C92CCEB48F}" type="parTrans" cxnId="{8C811A9C-4A9D-4590-83B2-FE0851BA7407}">
      <dgm:prSet/>
      <dgm:spPr/>
      <dgm:t>
        <a:bodyPr/>
        <a:lstStyle/>
        <a:p>
          <a:endParaRPr lang="en-US"/>
        </a:p>
      </dgm:t>
    </dgm:pt>
    <dgm:pt modelId="{FF13B508-EE71-4E00-BDC2-85DF87E9DF68}" type="sibTrans" cxnId="{8C811A9C-4A9D-4590-83B2-FE0851BA7407}">
      <dgm:prSet/>
      <dgm:spPr/>
      <dgm:t>
        <a:bodyPr/>
        <a:lstStyle/>
        <a:p>
          <a:endParaRPr lang="en-US"/>
        </a:p>
      </dgm:t>
    </dgm:pt>
    <dgm:pt modelId="{9B45E0B1-D134-4B2D-8878-23270DF63C6B}">
      <dgm:prSet phldrT="[Text]" custT="1"/>
      <dgm:spPr/>
      <dgm:t>
        <a:bodyPr/>
        <a:lstStyle/>
        <a:p>
          <a:r>
            <a:rPr lang="en-US" sz="1200" dirty="0"/>
            <a:t>Develop data extraction procedures</a:t>
          </a:r>
        </a:p>
      </dgm:t>
    </dgm:pt>
    <dgm:pt modelId="{5F81EF01-3A4F-4095-A419-737D7383F78C}" type="parTrans" cxnId="{58FC2530-45D1-4981-8F89-1C40251D1C1A}">
      <dgm:prSet/>
      <dgm:spPr/>
      <dgm:t>
        <a:bodyPr/>
        <a:lstStyle/>
        <a:p>
          <a:endParaRPr lang="en-US"/>
        </a:p>
      </dgm:t>
    </dgm:pt>
    <dgm:pt modelId="{5EE7CD43-EC8B-4D6D-9E8A-6C8E497DF64F}" type="sibTrans" cxnId="{58FC2530-45D1-4981-8F89-1C40251D1C1A}">
      <dgm:prSet/>
      <dgm:spPr/>
      <dgm:t>
        <a:bodyPr/>
        <a:lstStyle/>
        <a:p>
          <a:endParaRPr lang="en-US"/>
        </a:p>
      </dgm:t>
    </dgm:pt>
    <dgm:pt modelId="{35CCAB9D-8A89-4631-8B6C-0172445F0851}" type="pres">
      <dgm:prSet presAssocID="{68F3F1EF-76B6-4FCA-B001-84EFAB4D1737}" presName="Name0" presStyleCnt="0">
        <dgm:presLayoutVars>
          <dgm:dir/>
          <dgm:animLvl val="lvl"/>
          <dgm:resizeHandles val="exact"/>
        </dgm:presLayoutVars>
      </dgm:prSet>
      <dgm:spPr/>
    </dgm:pt>
    <dgm:pt modelId="{B679A14E-333F-47F0-A78B-503577D17B83}" type="pres">
      <dgm:prSet presAssocID="{C1FF7BA8-6D56-4E6D-BF91-DBCBABB6939B}" presName="linNode" presStyleCnt="0"/>
      <dgm:spPr/>
    </dgm:pt>
    <dgm:pt modelId="{3B763EE2-75D2-4E7A-AA98-975A9C9CF571}" type="pres">
      <dgm:prSet presAssocID="{C1FF7BA8-6D56-4E6D-BF91-DBCBABB6939B}" presName="parentText" presStyleLbl="node1" presStyleIdx="0" presStyleCnt="4" custScaleX="80731">
        <dgm:presLayoutVars>
          <dgm:chMax val="1"/>
          <dgm:bulletEnabled val="1"/>
        </dgm:presLayoutVars>
      </dgm:prSet>
      <dgm:spPr/>
    </dgm:pt>
    <dgm:pt modelId="{AD11617F-581B-4ECE-9F2C-454009E1AB51}" type="pres">
      <dgm:prSet presAssocID="{C1FF7BA8-6D56-4E6D-BF91-DBCBABB6939B}" presName="descendantText" presStyleLbl="alignAccFollowNode1" presStyleIdx="0" presStyleCnt="4">
        <dgm:presLayoutVars>
          <dgm:bulletEnabled val="1"/>
        </dgm:presLayoutVars>
      </dgm:prSet>
      <dgm:spPr/>
    </dgm:pt>
    <dgm:pt modelId="{64979EF6-1AF4-4AB2-9C3D-B5B7D8DBEAE9}" type="pres">
      <dgm:prSet presAssocID="{1A68127E-DFBE-44CF-BAC0-B2DDD8DF37E0}" presName="sp" presStyleCnt="0"/>
      <dgm:spPr/>
    </dgm:pt>
    <dgm:pt modelId="{78221F0C-1C76-4F22-A34D-7F3418BEA7D9}" type="pres">
      <dgm:prSet presAssocID="{CF416154-8603-49D1-BBF1-4E609C2273EF}" presName="linNode" presStyleCnt="0"/>
      <dgm:spPr/>
    </dgm:pt>
    <dgm:pt modelId="{C5906F0C-B3EE-4A9C-B1C5-8786DC588C9E}" type="pres">
      <dgm:prSet presAssocID="{CF416154-8603-49D1-BBF1-4E609C2273EF}" presName="parentText" presStyleLbl="node1" presStyleIdx="1" presStyleCnt="4" custScaleX="80731">
        <dgm:presLayoutVars>
          <dgm:chMax val="1"/>
          <dgm:bulletEnabled val="1"/>
        </dgm:presLayoutVars>
      </dgm:prSet>
      <dgm:spPr/>
    </dgm:pt>
    <dgm:pt modelId="{C40349CA-6F88-4258-B30D-EBF99B0164B6}" type="pres">
      <dgm:prSet presAssocID="{CF416154-8603-49D1-BBF1-4E609C2273EF}" presName="descendantText" presStyleLbl="alignAccFollowNode1" presStyleIdx="1" presStyleCnt="4" custLinFactNeighborX="-1420" custLinFactNeighborY="-1353">
        <dgm:presLayoutVars>
          <dgm:bulletEnabled val="1"/>
        </dgm:presLayoutVars>
      </dgm:prSet>
      <dgm:spPr/>
    </dgm:pt>
    <dgm:pt modelId="{8FF4DFAF-F8DC-4C62-A1FF-E3DA61FE8CD9}" type="pres">
      <dgm:prSet presAssocID="{555AAB86-398C-4FC0-B2A4-F5D415C316D6}" presName="sp" presStyleCnt="0"/>
      <dgm:spPr/>
    </dgm:pt>
    <dgm:pt modelId="{B777713D-A7DC-45B4-BFDB-B83F1EA151F2}" type="pres">
      <dgm:prSet presAssocID="{B01D12E8-E7B9-485D-B7C2-8EFE60CE846F}" presName="linNode" presStyleCnt="0"/>
      <dgm:spPr/>
    </dgm:pt>
    <dgm:pt modelId="{1BA57F76-E93D-4039-91D6-9F515267645A}" type="pres">
      <dgm:prSet presAssocID="{B01D12E8-E7B9-485D-B7C2-8EFE60CE846F}" presName="parentText" presStyleLbl="node1" presStyleIdx="2" presStyleCnt="4" custScaleX="80731">
        <dgm:presLayoutVars>
          <dgm:chMax val="1"/>
          <dgm:bulletEnabled val="1"/>
        </dgm:presLayoutVars>
      </dgm:prSet>
      <dgm:spPr/>
    </dgm:pt>
    <dgm:pt modelId="{1EEF7E94-8433-459B-A85D-70303CA947BB}" type="pres">
      <dgm:prSet presAssocID="{B01D12E8-E7B9-485D-B7C2-8EFE60CE846F}" presName="descendantText" presStyleLbl="alignAccFollowNode1" presStyleIdx="2" presStyleCnt="4" custScaleY="121261">
        <dgm:presLayoutVars>
          <dgm:bulletEnabled val="1"/>
        </dgm:presLayoutVars>
      </dgm:prSet>
      <dgm:spPr/>
    </dgm:pt>
    <dgm:pt modelId="{E241D0EC-3B3F-4820-B128-105F1374A2FA}" type="pres">
      <dgm:prSet presAssocID="{1B705C66-7100-4C91-9A75-DFBB34820FE0}" presName="sp" presStyleCnt="0"/>
      <dgm:spPr/>
    </dgm:pt>
    <dgm:pt modelId="{263C0D76-3CEC-4C92-A1A1-7F712F6FCD09}" type="pres">
      <dgm:prSet presAssocID="{9A2A398A-BCB5-42D7-A93C-57178E794F8E}" presName="linNode" presStyleCnt="0"/>
      <dgm:spPr/>
    </dgm:pt>
    <dgm:pt modelId="{D45632C5-4FE5-4C04-AD7A-FB4189D00C3B}" type="pres">
      <dgm:prSet presAssocID="{9A2A398A-BCB5-42D7-A93C-57178E794F8E}" presName="parentText" presStyleLbl="node1" presStyleIdx="3" presStyleCnt="4" custScaleX="80731">
        <dgm:presLayoutVars>
          <dgm:chMax val="1"/>
          <dgm:bulletEnabled val="1"/>
        </dgm:presLayoutVars>
      </dgm:prSet>
      <dgm:spPr/>
    </dgm:pt>
    <dgm:pt modelId="{D1003F5C-1B86-4AC4-A8FA-10D6315E12FB}" type="pres">
      <dgm:prSet presAssocID="{9A2A398A-BCB5-42D7-A93C-57178E794F8E}" presName="descendantText" presStyleLbl="alignAccFollowNode1" presStyleIdx="3" presStyleCnt="4" custScaleY="120387">
        <dgm:presLayoutVars>
          <dgm:bulletEnabled val="1"/>
        </dgm:presLayoutVars>
      </dgm:prSet>
      <dgm:spPr/>
    </dgm:pt>
  </dgm:ptLst>
  <dgm:cxnLst>
    <dgm:cxn modelId="{746CEC02-F187-48DA-BA13-8BC85F511570}" type="presOf" srcId="{C1FF7BA8-6D56-4E6D-BF91-DBCBABB6939B}" destId="{3B763EE2-75D2-4E7A-AA98-975A9C9CF571}" srcOrd="0" destOrd="0" presId="urn:microsoft.com/office/officeart/2005/8/layout/vList5"/>
    <dgm:cxn modelId="{DD16F203-0C13-413E-B783-949C42826A28}" type="presOf" srcId="{FCD13ED8-793C-4566-A9BF-D6F06974040C}" destId="{1EEF7E94-8433-459B-A85D-70303CA947BB}" srcOrd="0" destOrd="3" presId="urn:microsoft.com/office/officeart/2005/8/layout/vList5"/>
    <dgm:cxn modelId="{70C1191A-96AB-4133-B97F-1A6C637D7B0B}" srcId="{B01D12E8-E7B9-485D-B7C2-8EFE60CE846F}" destId="{1A5CD0EA-2B30-45DA-B240-323FB85F1AD7}" srcOrd="2" destOrd="0" parTransId="{360ABF8F-3E95-4AA5-80FB-BA4B2A7C6824}" sibTransId="{480F2FCD-F95A-49CC-9C42-6752312BDE67}"/>
    <dgm:cxn modelId="{504A7C21-3C21-41AD-92A2-FAA19E886709}" srcId="{68F3F1EF-76B6-4FCA-B001-84EFAB4D1737}" destId="{C1FF7BA8-6D56-4E6D-BF91-DBCBABB6939B}" srcOrd="0" destOrd="0" parTransId="{8384356F-79F7-4927-A272-BE0F380CB0AB}" sibTransId="{1A68127E-DFBE-44CF-BAC0-B2DDD8DF37E0}"/>
    <dgm:cxn modelId="{0780A42B-7A8B-487B-B73C-7E2D60D2D5E3}" srcId="{68F3F1EF-76B6-4FCA-B001-84EFAB4D1737}" destId="{B01D12E8-E7B9-485D-B7C2-8EFE60CE846F}" srcOrd="2" destOrd="0" parTransId="{A16F322C-1AAC-4F82-9274-6D426AEB1AC7}" sibTransId="{1B705C66-7100-4C91-9A75-DFBB34820FE0}"/>
    <dgm:cxn modelId="{8CA1E82F-38A9-4157-94F2-8DF1A0BA32C9}" type="presOf" srcId="{6B3AEBF4-B0D8-4B1B-96D3-70BF144747A7}" destId="{C40349CA-6F88-4258-B30D-EBF99B0164B6}" srcOrd="0" destOrd="2" presId="urn:microsoft.com/office/officeart/2005/8/layout/vList5"/>
    <dgm:cxn modelId="{58FC2530-45D1-4981-8F89-1C40251D1C1A}" srcId="{9A2A398A-BCB5-42D7-A93C-57178E794F8E}" destId="{9B45E0B1-D134-4B2D-8878-23270DF63C6B}" srcOrd="3" destOrd="0" parTransId="{5F81EF01-3A4F-4095-A419-737D7383F78C}" sibTransId="{5EE7CD43-EC8B-4D6D-9E8A-6C8E497DF64F}"/>
    <dgm:cxn modelId="{D3338832-55A0-45E5-ABE1-7DE1303F6313}" srcId="{C1FF7BA8-6D56-4E6D-BF91-DBCBABB6939B}" destId="{063EDFCA-579F-4CA4-892C-7124BD9726A8}" srcOrd="0" destOrd="0" parTransId="{C8AC906D-8E9F-4B35-BA15-67F0EF878717}" sibTransId="{97E01F04-2499-4ADE-8856-4B0B3B042ADB}"/>
    <dgm:cxn modelId="{AAB9C75D-8310-46C2-8785-D262A3A9D56C}" type="presOf" srcId="{36AC56D8-CCD3-46AD-BC89-755695400E88}" destId="{1EEF7E94-8433-459B-A85D-70303CA947BB}" srcOrd="0" destOrd="1" presId="urn:microsoft.com/office/officeart/2005/8/layout/vList5"/>
    <dgm:cxn modelId="{886D5842-FC11-4BF8-8FE1-03D02BB58A1F}" srcId="{68F3F1EF-76B6-4FCA-B001-84EFAB4D1737}" destId="{9A2A398A-BCB5-42D7-A93C-57178E794F8E}" srcOrd="3" destOrd="0" parTransId="{70DC7816-9080-497D-A7B2-5CD1BE077F7B}" sibTransId="{BE894BE4-7371-454A-96F4-A5B118114765}"/>
    <dgm:cxn modelId="{DBD9DC69-BCFF-4812-8375-B70CADCE652F}" type="presOf" srcId="{93586662-8629-42B7-8932-E492AFEE469C}" destId="{C40349CA-6F88-4258-B30D-EBF99B0164B6}" srcOrd="0" destOrd="0" presId="urn:microsoft.com/office/officeart/2005/8/layout/vList5"/>
    <dgm:cxn modelId="{8A1C504E-2701-4F81-87EC-51C991570382}" srcId="{CF416154-8603-49D1-BBF1-4E609C2273EF}" destId="{72718B42-008F-499E-A054-B3B4C9ADDCF6}" srcOrd="1" destOrd="0" parTransId="{F06F161A-7F79-4F54-8954-7FBE1881D23F}" sibTransId="{9A9EDDF1-919E-4023-8BF6-C65D1A726892}"/>
    <dgm:cxn modelId="{C04FC055-5FCF-45DF-B860-E87D6BBB92B7}" type="presOf" srcId="{9B45E0B1-D134-4B2D-8878-23270DF63C6B}" destId="{D1003F5C-1B86-4AC4-A8FA-10D6315E12FB}" srcOrd="0" destOrd="3" presId="urn:microsoft.com/office/officeart/2005/8/layout/vList5"/>
    <dgm:cxn modelId="{6BC65956-357A-442B-B301-873A70FAFB4D}" type="presOf" srcId="{72718B42-008F-499E-A054-B3B4C9ADDCF6}" destId="{C40349CA-6F88-4258-B30D-EBF99B0164B6}" srcOrd="0" destOrd="1" presId="urn:microsoft.com/office/officeart/2005/8/layout/vList5"/>
    <dgm:cxn modelId="{3202667B-929C-45BD-907C-73E005E6B9C8}" type="presOf" srcId="{CF416154-8603-49D1-BBF1-4E609C2273EF}" destId="{C5906F0C-B3EE-4A9C-B1C5-8786DC588C9E}" srcOrd="0" destOrd="0" presId="urn:microsoft.com/office/officeart/2005/8/layout/vList5"/>
    <dgm:cxn modelId="{C1F5707D-AC47-41FA-A367-48B9EEBD1B3F}" type="presOf" srcId="{E85492B8-72F3-4D75-8E8A-575381CF369F}" destId="{1EEF7E94-8433-459B-A85D-70303CA947BB}" srcOrd="0" destOrd="0" presId="urn:microsoft.com/office/officeart/2005/8/layout/vList5"/>
    <dgm:cxn modelId="{1362B385-678F-48FA-8F58-D186E29A8053}" srcId="{9A2A398A-BCB5-42D7-A93C-57178E794F8E}" destId="{B3E9D3D6-7535-4D4F-8B8D-014FDB180C6A}" srcOrd="0" destOrd="0" parTransId="{261A73AF-5BA5-4B0C-8725-F12EE2E25888}" sibTransId="{A33127B2-D5D9-490D-81B4-098E1F5F1271}"/>
    <dgm:cxn modelId="{12D44A87-6292-4750-974E-F16F64BFB55D}" type="presOf" srcId="{00E35338-218C-40AC-91D1-1B026E4EA3A8}" destId="{AD11617F-581B-4ECE-9F2C-454009E1AB51}" srcOrd="0" destOrd="2" presId="urn:microsoft.com/office/officeart/2005/8/layout/vList5"/>
    <dgm:cxn modelId="{33DC568D-39D1-4255-8BFF-69B8274F3334}" srcId="{B01D12E8-E7B9-485D-B7C2-8EFE60CE846F}" destId="{FCD13ED8-793C-4566-A9BF-D6F06974040C}" srcOrd="3" destOrd="0" parTransId="{10F56319-C924-49B2-90E0-0F3AD52AA5DE}" sibTransId="{D5687B86-F7FA-4F3C-A9E4-09B2F8391D54}"/>
    <dgm:cxn modelId="{64C2AD91-83F4-4C93-B6F0-885FE07EEE1C}" srcId="{CF416154-8603-49D1-BBF1-4E609C2273EF}" destId="{6B3AEBF4-B0D8-4B1B-96D3-70BF144747A7}" srcOrd="2" destOrd="0" parTransId="{18C8209E-4DAC-49DA-A393-B7CB541A8B91}" sibTransId="{4434427A-DCEB-484E-B151-DE1DD764EF79}"/>
    <dgm:cxn modelId="{10C0BC93-9923-4B74-A4BD-D9C7F1475BBF}" srcId="{B01D12E8-E7B9-485D-B7C2-8EFE60CE846F}" destId="{36AC56D8-CCD3-46AD-BC89-755695400E88}" srcOrd="1" destOrd="0" parTransId="{EDD4374F-BDAF-49A1-888C-E0E44949A801}" sibTransId="{6DA676B6-1820-4DC1-8FFC-5DB3CECE1F82}"/>
    <dgm:cxn modelId="{878B9E94-1AF3-406F-8604-C6682F9CB1E8}" type="presOf" srcId="{B3E9D3D6-7535-4D4F-8B8D-014FDB180C6A}" destId="{D1003F5C-1B86-4AC4-A8FA-10D6315E12FB}" srcOrd="0" destOrd="0" presId="urn:microsoft.com/office/officeart/2005/8/layout/vList5"/>
    <dgm:cxn modelId="{8C811A9C-4A9D-4590-83B2-FE0851BA7407}" srcId="{9A2A398A-BCB5-42D7-A93C-57178E794F8E}" destId="{86A6E2F2-05E6-4A46-A178-6C7C4C493729}" srcOrd="2" destOrd="0" parTransId="{75DC752B-A89E-4A3E-A56A-A3C92CCEB48F}" sibTransId="{FF13B508-EE71-4E00-BDC2-85DF87E9DF68}"/>
    <dgm:cxn modelId="{9D81299E-4C54-495E-BA3F-BC5A343E2BC5}" srcId="{B01D12E8-E7B9-485D-B7C2-8EFE60CE846F}" destId="{E85492B8-72F3-4D75-8E8A-575381CF369F}" srcOrd="0" destOrd="0" parTransId="{113A75EA-B7DF-4D15-A14B-444DAE6881D4}" sibTransId="{D7A816DD-CD50-402D-B9C7-8377938C5965}"/>
    <dgm:cxn modelId="{719361B1-2267-4431-8B8E-A88F0A9F163D}" type="presOf" srcId="{063EDFCA-579F-4CA4-892C-7124BD9726A8}" destId="{AD11617F-581B-4ECE-9F2C-454009E1AB51}" srcOrd="0" destOrd="0" presId="urn:microsoft.com/office/officeart/2005/8/layout/vList5"/>
    <dgm:cxn modelId="{4F1E93B6-B2B6-4F70-8F4D-F9B0F3282F7F}" type="presOf" srcId="{68F3F1EF-76B6-4FCA-B001-84EFAB4D1737}" destId="{35CCAB9D-8A89-4631-8B6C-0172445F0851}" srcOrd="0" destOrd="0" presId="urn:microsoft.com/office/officeart/2005/8/layout/vList5"/>
    <dgm:cxn modelId="{728FCDBE-768F-42EB-920B-0B7D2AD2BE06}" srcId="{9A2A398A-BCB5-42D7-A93C-57178E794F8E}" destId="{C4136EB1-EC0A-4CC3-AB78-A6F56F7B8264}" srcOrd="1" destOrd="0" parTransId="{4A610B1D-0144-4104-ABD5-841AC928DCF1}" sibTransId="{31C69897-4C1B-44FD-8396-5EA19913CE13}"/>
    <dgm:cxn modelId="{194B48C1-583F-4573-9733-C1F8E7CBE61C}" srcId="{CF416154-8603-49D1-BBF1-4E609C2273EF}" destId="{93586662-8629-42B7-8932-E492AFEE469C}" srcOrd="0" destOrd="0" parTransId="{FABFDC00-CC99-4F0D-A551-0D4AC4645EC3}" sibTransId="{F4542F9D-E7C0-4980-BA1E-78CD87473996}"/>
    <dgm:cxn modelId="{02CB39CB-41A3-4B48-81A6-77B5D604DC70}" srcId="{C1FF7BA8-6D56-4E6D-BF91-DBCBABB6939B}" destId="{00E35338-218C-40AC-91D1-1B026E4EA3A8}" srcOrd="2" destOrd="0" parTransId="{52074B1B-166D-4813-A525-84BAAABF9516}" sibTransId="{8B87ADD3-EFBC-4DFB-874F-533E9CA72B61}"/>
    <dgm:cxn modelId="{2802C1CC-23DA-42C3-9009-6D5F7920B0E0}" type="presOf" srcId="{C4136EB1-EC0A-4CC3-AB78-A6F56F7B8264}" destId="{D1003F5C-1B86-4AC4-A8FA-10D6315E12FB}" srcOrd="0" destOrd="1" presId="urn:microsoft.com/office/officeart/2005/8/layout/vList5"/>
    <dgm:cxn modelId="{E3B311CD-AED9-4633-8EBE-B76969E0652D}" type="presOf" srcId="{B01D12E8-E7B9-485D-B7C2-8EFE60CE846F}" destId="{1BA57F76-E93D-4039-91D6-9F515267645A}" srcOrd="0" destOrd="0" presId="urn:microsoft.com/office/officeart/2005/8/layout/vList5"/>
    <dgm:cxn modelId="{CEAA1AD6-EAF3-4EAE-948B-07D31F84C76D}" type="presOf" srcId="{9A2A398A-BCB5-42D7-A93C-57178E794F8E}" destId="{D45632C5-4FE5-4C04-AD7A-FB4189D00C3B}" srcOrd="0" destOrd="0" presId="urn:microsoft.com/office/officeart/2005/8/layout/vList5"/>
    <dgm:cxn modelId="{5CA866E4-51C8-4D71-9E47-1699068134FF}" srcId="{C1FF7BA8-6D56-4E6D-BF91-DBCBABB6939B}" destId="{B62E8F2B-3D4D-4B7B-9B87-DD32C16A93CC}" srcOrd="1" destOrd="0" parTransId="{887FF09A-CEA3-42FA-9AA3-89AE9F2A5A8F}" sibTransId="{474155BE-6830-423E-8600-78D0864D09C7}"/>
    <dgm:cxn modelId="{F04AD5E9-AD35-4FC3-A248-8C38D2D843F5}" type="presOf" srcId="{86A6E2F2-05E6-4A46-A178-6C7C4C493729}" destId="{D1003F5C-1B86-4AC4-A8FA-10D6315E12FB}" srcOrd="0" destOrd="2" presId="urn:microsoft.com/office/officeart/2005/8/layout/vList5"/>
    <dgm:cxn modelId="{0D415AF5-AF91-44E6-960C-6B435CF1362F}" type="presOf" srcId="{1A5CD0EA-2B30-45DA-B240-323FB85F1AD7}" destId="{1EEF7E94-8433-459B-A85D-70303CA947BB}" srcOrd="0" destOrd="2" presId="urn:microsoft.com/office/officeart/2005/8/layout/vList5"/>
    <dgm:cxn modelId="{2DD97DF5-EF2E-4103-B17C-F6EA623C8F7F}" type="presOf" srcId="{B62E8F2B-3D4D-4B7B-9B87-DD32C16A93CC}" destId="{AD11617F-581B-4ECE-9F2C-454009E1AB51}" srcOrd="0" destOrd="1" presId="urn:microsoft.com/office/officeart/2005/8/layout/vList5"/>
    <dgm:cxn modelId="{1B2FB0F9-61B1-43F0-ABB0-F730F34DA01F}" srcId="{68F3F1EF-76B6-4FCA-B001-84EFAB4D1737}" destId="{CF416154-8603-49D1-BBF1-4E609C2273EF}" srcOrd="1" destOrd="0" parTransId="{AFBA98A5-901F-4CA8-AC65-BAEA497F62F9}" sibTransId="{555AAB86-398C-4FC0-B2A4-F5D415C316D6}"/>
    <dgm:cxn modelId="{F962C6E2-F141-4403-9483-20FBDF2B6AF2}" type="presParOf" srcId="{35CCAB9D-8A89-4631-8B6C-0172445F0851}" destId="{B679A14E-333F-47F0-A78B-503577D17B83}" srcOrd="0" destOrd="0" presId="urn:microsoft.com/office/officeart/2005/8/layout/vList5"/>
    <dgm:cxn modelId="{E1A8DB73-BBB6-4D48-B02E-6AFABB5E4F91}" type="presParOf" srcId="{B679A14E-333F-47F0-A78B-503577D17B83}" destId="{3B763EE2-75D2-4E7A-AA98-975A9C9CF571}" srcOrd="0" destOrd="0" presId="urn:microsoft.com/office/officeart/2005/8/layout/vList5"/>
    <dgm:cxn modelId="{A17602AB-0BDA-46D5-9FDD-B484D382EC53}" type="presParOf" srcId="{B679A14E-333F-47F0-A78B-503577D17B83}" destId="{AD11617F-581B-4ECE-9F2C-454009E1AB51}" srcOrd="1" destOrd="0" presId="urn:microsoft.com/office/officeart/2005/8/layout/vList5"/>
    <dgm:cxn modelId="{4D37E9A4-DED5-4CF2-86E9-6520C38254F7}" type="presParOf" srcId="{35CCAB9D-8A89-4631-8B6C-0172445F0851}" destId="{64979EF6-1AF4-4AB2-9C3D-B5B7D8DBEAE9}" srcOrd="1" destOrd="0" presId="urn:microsoft.com/office/officeart/2005/8/layout/vList5"/>
    <dgm:cxn modelId="{465D37D6-1FBE-45F4-8188-BF29DBA1E2D6}" type="presParOf" srcId="{35CCAB9D-8A89-4631-8B6C-0172445F0851}" destId="{78221F0C-1C76-4F22-A34D-7F3418BEA7D9}" srcOrd="2" destOrd="0" presId="urn:microsoft.com/office/officeart/2005/8/layout/vList5"/>
    <dgm:cxn modelId="{AE3D91A2-B6D2-4EE0-B687-F62F86776820}" type="presParOf" srcId="{78221F0C-1C76-4F22-A34D-7F3418BEA7D9}" destId="{C5906F0C-B3EE-4A9C-B1C5-8786DC588C9E}" srcOrd="0" destOrd="0" presId="urn:microsoft.com/office/officeart/2005/8/layout/vList5"/>
    <dgm:cxn modelId="{FA315836-1497-4592-930A-1C428C69C706}" type="presParOf" srcId="{78221F0C-1C76-4F22-A34D-7F3418BEA7D9}" destId="{C40349CA-6F88-4258-B30D-EBF99B0164B6}" srcOrd="1" destOrd="0" presId="urn:microsoft.com/office/officeart/2005/8/layout/vList5"/>
    <dgm:cxn modelId="{782764E9-D0E2-46C6-A8B9-3A1364B3970F}" type="presParOf" srcId="{35CCAB9D-8A89-4631-8B6C-0172445F0851}" destId="{8FF4DFAF-F8DC-4C62-A1FF-E3DA61FE8CD9}" srcOrd="3" destOrd="0" presId="urn:microsoft.com/office/officeart/2005/8/layout/vList5"/>
    <dgm:cxn modelId="{037259D9-5748-48AD-A455-30C40A794E69}" type="presParOf" srcId="{35CCAB9D-8A89-4631-8B6C-0172445F0851}" destId="{B777713D-A7DC-45B4-BFDB-B83F1EA151F2}" srcOrd="4" destOrd="0" presId="urn:microsoft.com/office/officeart/2005/8/layout/vList5"/>
    <dgm:cxn modelId="{C89C7E21-A7BD-4739-A2B1-6514601BFDB3}" type="presParOf" srcId="{B777713D-A7DC-45B4-BFDB-B83F1EA151F2}" destId="{1BA57F76-E93D-4039-91D6-9F515267645A}" srcOrd="0" destOrd="0" presId="urn:microsoft.com/office/officeart/2005/8/layout/vList5"/>
    <dgm:cxn modelId="{D3540B7A-7351-4F40-A23C-1B4452C50E80}" type="presParOf" srcId="{B777713D-A7DC-45B4-BFDB-B83F1EA151F2}" destId="{1EEF7E94-8433-459B-A85D-70303CA947BB}" srcOrd="1" destOrd="0" presId="urn:microsoft.com/office/officeart/2005/8/layout/vList5"/>
    <dgm:cxn modelId="{A32D4C0A-43AB-4E8E-BBCC-0B997BDE0276}" type="presParOf" srcId="{35CCAB9D-8A89-4631-8B6C-0172445F0851}" destId="{E241D0EC-3B3F-4820-B128-105F1374A2FA}" srcOrd="5" destOrd="0" presId="urn:microsoft.com/office/officeart/2005/8/layout/vList5"/>
    <dgm:cxn modelId="{2C5D865C-516B-4EAE-ACDA-6CD2FB15D03D}" type="presParOf" srcId="{35CCAB9D-8A89-4631-8B6C-0172445F0851}" destId="{263C0D76-3CEC-4C92-A1A1-7F712F6FCD09}" srcOrd="6" destOrd="0" presId="urn:microsoft.com/office/officeart/2005/8/layout/vList5"/>
    <dgm:cxn modelId="{5AC75F3B-8E19-42A8-B920-81C0C2C0439F}" type="presParOf" srcId="{263C0D76-3CEC-4C92-A1A1-7F712F6FCD09}" destId="{D45632C5-4FE5-4C04-AD7A-FB4189D00C3B}" srcOrd="0" destOrd="0" presId="urn:microsoft.com/office/officeart/2005/8/layout/vList5"/>
    <dgm:cxn modelId="{A6750ABE-928C-49DE-B10F-874039763DE7}" type="presParOf" srcId="{263C0D76-3CEC-4C92-A1A1-7F712F6FCD09}" destId="{D1003F5C-1B86-4AC4-A8FA-10D6315E12F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103D02-7BC3-4A2F-B93B-BD0C12D2AEDB}" type="doc">
      <dgm:prSet loTypeId="urn:microsoft.com/office/officeart/2005/8/layout/hProcess9" loCatId="process" qsTypeId="urn:microsoft.com/office/officeart/2005/8/quickstyle/3d7" qsCatId="3D" csTypeId="urn:microsoft.com/office/officeart/2005/8/colors/accent1_2" csCatId="accent1" phldr="1"/>
      <dgm:spPr/>
    </dgm:pt>
    <dgm:pt modelId="{3F0DEACA-9E0B-4418-8868-DC0F22854069}">
      <dgm:prSet phldrT="[Text]" custT="1"/>
      <dgm:spPr/>
      <dgm:t>
        <a:bodyPr/>
        <a:lstStyle/>
        <a:p>
          <a:r>
            <a:rPr lang="en-US" sz="2400" dirty="0"/>
            <a:t>Courses/</a:t>
          </a:r>
        </a:p>
        <a:p>
          <a:r>
            <a:rPr lang="en-US" sz="2400" dirty="0"/>
            <a:t>Degrees</a:t>
          </a:r>
        </a:p>
      </dgm:t>
    </dgm:pt>
    <dgm:pt modelId="{2D9E0CBF-BEAE-4EF6-9F1B-2E94F395B669}" type="parTrans" cxnId="{5BF6F6DD-4552-4384-B5D2-5C97DB2B7158}">
      <dgm:prSet/>
      <dgm:spPr/>
      <dgm:t>
        <a:bodyPr/>
        <a:lstStyle/>
        <a:p>
          <a:endParaRPr lang="en-US"/>
        </a:p>
      </dgm:t>
    </dgm:pt>
    <dgm:pt modelId="{3A0A41D5-9228-4EE4-9114-2FCFEC859B9B}" type="sibTrans" cxnId="{5BF6F6DD-4552-4384-B5D2-5C97DB2B7158}">
      <dgm:prSet/>
      <dgm:spPr/>
      <dgm:t>
        <a:bodyPr/>
        <a:lstStyle/>
        <a:p>
          <a:endParaRPr lang="en-US"/>
        </a:p>
      </dgm:t>
    </dgm:pt>
    <dgm:pt modelId="{2463386E-CDD5-49E0-A4E6-94BEE5ED0FB6}">
      <dgm:prSet phldrT="[Text]" custT="1"/>
      <dgm:spPr/>
      <dgm:t>
        <a:bodyPr/>
        <a:lstStyle/>
        <a:p>
          <a:r>
            <a:rPr lang="en-US" sz="2400" dirty="0"/>
            <a:t>Internship</a:t>
          </a:r>
          <a:endParaRPr lang="en-US" sz="2900" dirty="0"/>
        </a:p>
      </dgm:t>
    </dgm:pt>
    <dgm:pt modelId="{BF22F9EA-5B6E-48D5-A1FC-7174B9DED8F2}" type="parTrans" cxnId="{AFDF1293-D241-477A-8056-AA620ED44790}">
      <dgm:prSet/>
      <dgm:spPr/>
      <dgm:t>
        <a:bodyPr/>
        <a:lstStyle/>
        <a:p>
          <a:endParaRPr lang="en-US"/>
        </a:p>
      </dgm:t>
    </dgm:pt>
    <dgm:pt modelId="{A69FD31C-FE75-4E59-B497-1B91BEA7A89F}" type="sibTrans" cxnId="{AFDF1293-D241-477A-8056-AA620ED44790}">
      <dgm:prSet/>
      <dgm:spPr/>
      <dgm:t>
        <a:bodyPr/>
        <a:lstStyle/>
        <a:p>
          <a:endParaRPr lang="en-US"/>
        </a:p>
      </dgm:t>
    </dgm:pt>
    <dgm:pt modelId="{05A94734-5B37-494F-AC0D-391708DA6BF1}">
      <dgm:prSet phldrT="[Text]" custT="1"/>
      <dgm:spPr/>
      <dgm:t>
        <a:bodyPr/>
        <a:lstStyle/>
        <a:p>
          <a:r>
            <a:rPr lang="en-US" sz="2400" dirty="0"/>
            <a:t>Certification</a:t>
          </a:r>
          <a:endParaRPr lang="en-US" sz="1900" dirty="0"/>
        </a:p>
      </dgm:t>
    </dgm:pt>
    <dgm:pt modelId="{FDFA769F-41AF-48A1-BD59-9A406D9B63D5}" type="parTrans" cxnId="{1782FB5C-48DE-4104-8808-6E99CC92859F}">
      <dgm:prSet/>
      <dgm:spPr/>
      <dgm:t>
        <a:bodyPr/>
        <a:lstStyle/>
        <a:p>
          <a:endParaRPr lang="en-US"/>
        </a:p>
      </dgm:t>
    </dgm:pt>
    <dgm:pt modelId="{BD03FB9A-D53A-42D1-94F0-2C7D3077B2D0}" type="sibTrans" cxnId="{1782FB5C-48DE-4104-8808-6E99CC92859F}">
      <dgm:prSet/>
      <dgm:spPr/>
      <dgm:t>
        <a:bodyPr/>
        <a:lstStyle/>
        <a:p>
          <a:endParaRPr lang="en-US"/>
        </a:p>
      </dgm:t>
    </dgm:pt>
    <dgm:pt modelId="{825D525C-B6AF-4E45-9D3E-5DA9A4DC1A3A}">
      <dgm:prSet phldrT="[Text]" custT="1"/>
      <dgm:spPr/>
      <dgm:t>
        <a:bodyPr/>
        <a:lstStyle/>
        <a:p>
          <a:r>
            <a:rPr lang="en-US" sz="2400" dirty="0"/>
            <a:t>Experience</a:t>
          </a:r>
          <a:endParaRPr lang="en-US" sz="1900" dirty="0"/>
        </a:p>
      </dgm:t>
    </dgm:pt>
    <dgm:pt modelId="{D1077490-8836-4F5A-B3AD-E476118B8D51}" type="parTrans" cxnId="{E0668924-38B6-4943-B58D-310D23F745FA}">
      <dgm:prSet/>
      <dgm:spPr/>
      <dgm:t>
        <a:bodyPr/>
        <a:lstStyle/>
        <a:p>
          <a:endParaRPr lang="en-US"/>
        </a:p>
      </dgm:t>
    </dgm:pt>
    <dgm:pt modelId="{8ABECF78-AB20-4FDF-9CB2-18577CCF65AC}" type="sibTrans" cxnId="{E0668924-38B6-4943-B58D-310D23F745FA}">
      <dgm:prSet/>
      <dgm:spPr/>
      <dgm:t>
        <a:bodyPr/>
        <a:lstStyle/>
        <a:p>
          <a:endParaRPr lang="en-US"/>
        </a:p>
      </dgm:t>
    </dgm:pt>
    <dgm:pt modelId="{4F684521-BF04-42C8-883D-69EABB83F07B}" type="pres">
      <dgm:prSet presAssocID="{08103D02-7BC3-4A2F-B93B-BD0C12D2AEDB}" presName="CompostProcess" presStyleCnt="0">
        <dgm:presLayoutVars>
          <dgm:dir/>
          <dgm:resizeHandles val="exact"/>
        </dgm:presLayoutVars>
      </dgm:prSet>
      <dgm:spPr/>
    </dgm:pt>
    <dgm:pt modelId="{DFA09F36-7453-4B8B-8FBA-2E36FA0AA79D}" type="pres">
      <dgm:prSet presAssocID="{08103D02-7BC3-4A2F-B93B-BD0C12D2AEDB}" presName="arrow" presStyleLbl="bgShp" presStyleIdx="0" presStyleCnt="1"/>
      <dgm:spPr>
        <a:solidFill>
          <a:srgbClr val="FF0000"/>
        </a:solidFill>
      </dgm:spPr>
    </dgm:pt>
    <dgm:pt modelId="{A213BEBB-F7C2-4A5D-959C-8C450C866FD0}" type="pres">
      <dgm:prSet presAssocID="{08103D02-7BC3-4A2F-B93B-BD0C12D2AEDB}" presName="linearProcess" presStyleCnt="0"/>
      <dgm:spPr/>
    </dgm:pt>
    <dgm:pt modelId="{04C895AC-4607-4516-8146-CCB4DFA375B4}" type="pres">
      <dgm:prSet presAssocID="{3F0DEACA-9E0B-4418-8868-DC0F22854069}" presName="textNode" presStyleLbl="node1" presStyleIdx="0" presStyleCnt="4">
        <dgm:presLayoutVars>
          <dgm:bulletEnabled val="1"/>
        </dgm:presLayoutVars>
      </dgm:prSet>
      <dgm:spPr/>
    </dgm:pt>
    <dgm:pt modelId="{0739A005-69C5-41CA-9CAF-DE1B42C0C7EE}" type="pres">
      <dgm:prSet presAssocID="{3A0A41D5-9228-4EE4-9114-2FCFEC859B9B}" presName="sibTrans" presStyleCnt="0"/>
      <dgm:spPr/>
    </dgm:pt>
    <dgm:pt modelId="{762347BD-A5CC-4B14-B526-59E5797A60F0}" type="pres">
      <dgm:prSet presAssocID="{2463386E-CDD5-49E0-A4E6-94BEE5ED0FB6}" presName="textNode" presStyleLbl="node1" presStyleIdx="1" presStyleCnt="4">
        <dgm:presLayoutVars>
          <dgm:bulletEnabled val="1"/>
        </dgm:presLayoutVars>
      </dgm:prSet>
      <dgm:spPr/>
    </dgm:pt>
    <dgm:pt modelId="{0241EB01-E2CB-4B13-8E32-0625C79EED67}" type="pres">
      <dgm:prSet presAssocID="{A69FD31C-FE75-4E59-B497-1B91BEA7A89F}" presName="sibTrans" presStyleCnt="0"/>
      <dgm:spPr/>
    </dgm:pt>
    <dgm:pt modelId="{59F39C2D-316A-4F6D-BAA2-5DA644044C97}" type="pres">
      <dgm:prSet presAssocID="{05A94734-5B37-494F-AC0D-391708DA6BF1}" presName="textNode" presStyleLbl="node1" presStyleIdx="2" presStyleCnt="4">
        <dgm:presLayoutVars>
          <dgm:bulletEnabled val="1"/>
        </dgm:presLayoutVars>
      </dgm:prSet>
      <dgm:spPr/>
    </dgm:pt>
    <dgm:pt modelId="{6C7043DF-4CFD-45DD-BB73-E217C592C1B1}" type="pres">
      <dgm:prSet presAssocID="{BD03FB9A-D53A-42D1-94F0-2C7D3077B2D0}" presName="sibTrans" presStyleCnt="0"/>
      <dgm:spPr/>
    </dgm:pt>
    <dgm:pt modelId="{D1806A6C-C061-40BB-9484-8C7A9D39EC30}" type="pres">
      <dgm:prSet presAssocID="{825D525C-B6AF-4E45-9D3E-5DA9A4DC1A3A}" presName="textNode" presStyleLbl="node1" presStyleIdx="3" presStyleCnt="4">
        <dgm:presLayoutVars>
          <dgm:bulletEnabled val="1"/>
        </dgm:presLayoutVars>
      </dgm:prSet>
      <dgm:spPr/>
    </dgm:pt>
  </dgm:ptLst>
  <dgm:cxnLst>
    <dgm:cxn modelId="{3B00E31D-CF30-4207-88D3-E65D95FD28C7}" type="presOf" srcId="{08103D02-7BC3-4A2F-B93B-BD0C12D2AEDB}" destId="{4F684521-BF04-42C8-883D-69EABB83F07B}" srcOrd="0" destOrd="0" presId="urn:microsoft.com/office/officeart/2005/8/layout/hProcess9"/>
    <dgm:cxn modelId="{E0668924-38B6-4943-B58D-310D23F745FA}" srcId="{08103D02-7BC3-4A2F-B93B-BD0C12D2AEDB}" destId="{825D525C-B6AF-4E45-9D3E-5DA9A4DC1A3A}" srcOrd="3" destOrd="0" parTransId="{D1077490-8836-4F5A-B3AD-E476118B8D51}" sibTransId="{8ABECF78-AB20-4FDF-9CB2-18577CCF65AC}"/>
    <dgm:cxn modelId="{0EF1592A-4A6E-4520-9C4A-696B3000BC0F}" type="presOf" srcId="{825D525C-B6AF-4E45-9D3E-5DA9A4DC1A3A}" destId="{D1806A6C-C061-40BB-9484-8C7A9D39EC30}" srcOrd="0" destOrd="0" presId="urn:microsoft.com/office/officeart/2005/8/layout/hProcess9"/>
    <dgm:cxn modelId="{AD5E3E37-068B-4335-903D-A82B3CDFF07F}" type="presOf" srcId="{05A94734-5B37-494F-AC0D-391708DA6BF1}" destId="{59F39C2D-316A-4F6D-BAA2-5DA644044C97}" srcOrd="0" destOrd="0" presId="urn:microsoft.com/office/officeart/2005/8/layout/hProcess9"/>
    <dgm:cxn modelId="{1782FB5C-48DE-4104-8808-6E99CC92859F}" srcId="{08103D02-7BC3-4A2F-B93B-BD0C12D2AEDB}" destId="{05A94734-5B37-494F-AC0D-391708DA6BF1}" srcOrd="2" destOrd="0" parTransId="{FDFA769F-41AF-48A1-BD59-9A406D9B63D5}" sibTransId="{BD03FB9A-D53A-42D1-94F0-2C7D3077B2D0}"/>
    <dgm:cxn modelId="{AFDF1293-D241-477A-8056-AA620ED44790}" srcId="{08103D02-7BC3-4A2F-B93B-BD0C12D2AEDB}" destId="{2463386E-CDD5-49E0-A4E6-94BEE5ED0FB6}" srcOrd="1" destOrd="0" parTransId="{BF22F9EA-5B6E-48D5-A1FC-7174B9DED8F2}" sibTransId="{A69FD31C-FE75-4E59-B497-1B91BEA7A89F}"/>
    <dgm:cxn modelId="{444C33B4-3F1A-4E11-B43C-70D4C37B239E}" type="presOf" srcId="{2463386E-CDD5-49E0-A4E6-94BEE5ED0FB6}" destId="{762347BD-A5CC-4B14-B526-59E5797A60F0}" srcOrd="0" destOrd="0" presId="urn:microsoft.com/office/officeart/2005/8/layout/hProcess9"/>
    <dgm:cxn modelId="{9980A0C1-C8B6-45EF-83BB-3763DD31E9C0}" type="presOf" srcId="{3F0DEACA-9E0B-4418-8868-DC0F22854069}" destId="{04C895AC-4607-4516-8146-CCB4DFA375B4}" srcOrd="0" destOrd="0" presId="urn:microsoft.com/office/officeart/2005/8/layout/hProcess9"/>
    <dgm:cxn modelId="{5BF6F6DD-4552-4384-B5D2-5C97DB2B7158}" srcId="{08103D02-7BC3-4A2F-B93B-BD0C12D2AEDB}" destId="{3F0DEACA-9E0B-4418-8868-DC0F22854069}" srcOrd="0" destOrd="0" parTransId="{2D9E0CBF-BEAE-4EF6-9F1B-2E94F395B669}" sibTransId="{3A0A41D5-9228-4EE4-9114-2FCFEC859B9B}"/>
    <dgm:cxn modelId="{B1412AC8-6294-4499-8187-54E8BC41BFD5}" type="presParOf" srcId="{4F684521-BF04-42C8-883D-69EABB83F07B}" destId="{DFA09F36-7453-4B8B-8FBA-2E36FA0AA79D}" srcOrd="0" destOrd="0" presId="urn:microsoft.com/office/officeart/2005/8/layout/hProcess9"/>
    <dgm:cxn modelId="{5258C642-473B-48CE-B02F-2BED271474A1}" type="presParOf" srcId="{4F684521-BF04-42C8-883D-69EABB83F07B}" destId="{A213BEBB-F7C2-4A5D-959C-8C450C866FD0}" srcOrd="1" destOrd="0" presId="urn:microsoft.com/office/officeart/2005/8/layout/hProcess9"/>
    <dgm:cxn modelId="{A9E8009E-11A8-490D-96A9-439736849431}" type="presParOf" srcId="{A213BEBB-F7C2-4A5D-959C-8C450C866FD0}" destId="{04C895AC-4607-4516-8146-CCB4DFA375B4}" srcOrd="0" destOrd="0" presId="urn:microsoft.com/office/officeart/2005/8/layout/hProcess9"/>
    <dgm:cxn modelId="{122B3EC5-88A7-415D-8219-F88E2287EC94}" type="presParOf" srcId="{A213BEBB-F7C2-4A5D-959C-8C450C866FD0}" destId="{0739A005-69C5-41CA-9CAF-DE1B42C0C7EE}" srcOrd="1" destOrd="0" presId="urn:microsoft.com/office/officeart/2005/8/layout/hProcess9"/>
    <dgm:cxn modelId="{FD98E190-46F3-490D-8BD4-22D36C59D103}" type="presParOf" srcId="{A213BEBB-F7C2-4A5D-959C-8C450C866FD0}" destId="{762347BD-A5CC-4B14-B526-59E5797A60F0}" srcOrd="2" destOrd="0" presId="urn:microsoft.com/office/officeart/2005/8/layout/hProcess9"/>
    <dgm:cxn modelId="{593C6B9B-6055-424F-BED9-3972417B95BE}" type="presParOf" srcId="{A213BEBB-F7C2-4A5D-959C-8C450C866FD0}" destId="{0241EB01-E2CB-4B13-8E32-0625C79EED67}" srcOrd="3" destOrd="0" presId="urn:microsoft.com/office/officeart/2005/8/layout/hProcess9"/>
    <dgm:cxn modelId="{C6EC8901-002A-4262-B105-3E58ABEA8CFE}" type="presParOf" srcId="{A213BEBB-F7C2-4A5D-959C-8C450C866FD0}" destId="{59F39C2D-316A-4F6D-BAA2-5DA644044C97}" srcOrd="4" destOrd="0" presId="urn:microsoft.com/office/officeart/2005/8/layout/hProcess9"/>
    <dgm:cxn modelId="{4FDFFFF7-C7FF-44F0-BB92-104EA5831DA1}" type="presParOf" srcId="{A213BEBB-F7C2-4A5D-959C-8C450C866FD0}" destId="{6C7043DF-4CFD-45DD-BB73-E217C592C1B1}" srcOrd="5" destOrd="0" presId="urn:microsoft.com/office/officeart/2005/8/layout/hProcess9"/>
    <dgm:cxn modelId="{BED4340F-163E-4E9B-8386-8AFD4AACC930}" type="presParOf" srcId="{A213BEBB-F7C2-4A5D-959C-8C450C866FD0}" destId="{D1806A6C-C061-40BB-9484-8C7A9D39EC3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1E39D-D15B-41D4-8DFB-B48DE06F74C2}">
      <dsp:nvSpPr>
        <dsp:cNvPr id="0" name=""/>
        <dsp:cNvSpPr/>
      </dsp:nvSpPr>
      <dsp:spPr>
        <a:xfrm>
          <a:off x="1349908" y="1570190"/>
          <a:ext cx="1245121" cy="1245121"/>
        </a:xfrm>
        <a:prstGeom prst="ellipse">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Data warehouse technology and deployments</a:t>
          </a:r>
        </a:p>
      </dsp:txBody>
      <dsp:txXfrm>
        <a:off x="1532252" y="1752534"/>
        <a:ext cx="880433" cy="880433"/>
      </dsp:txXfrm>
    </dsp:sp>
    <dsp:sp modelId="{D7A4D5FD-A509-4AE5-9601-7225C9011F32}">
      <dsp:nvSpPr>
        <dsp:cNvPr id="0" name=""/>
        <dsp:cNvSpPr/>
      </dsp:nvSpPr>
      <dsp:spPr>
        <a:xfrm rot="12900000">
          <a:off x="501090" y="1336674"/>
          <a:ext cx="1004340" cy="354859"/>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0E0C7030-4354-40E3-9EF0-8EAD33FAA1DC}">
      <dsp:nvSpPr>
        <dsp:cNvPr id="0" name=""/>
        <dsp:cNvSpPr/>
      </dsp:nvSpPr>
      <dsp:spPr>
        <a:xfrm>
          <a:off x="474" y="752925"/>
          <a:ext cx="1182865" cy="946292"/>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Performance limitations</a:t>
          </a:r>
        </a:p>
      </dsp:txBody>
      <dsp:txXfrm>
        <a:off x="28190" y="780641"/>
        <a:ext cx="1127433" cy="890860"/>
      </dsp:txXfrm>
    </dsp:sp>
    <dsp:sp modelId="{2CAC4DE7-0FF4-4AA0-BD56-1C9435FC293E}">
      <dsp:nvSpPr>
        <dsp:cNvPr id="0" name=""/>
        <dsp:cNvSpPr/>
      </dsp:nvSpPr>
      <dsp:spPr>
        <a:xfrm rot="16200000">
          <a:off x="1454115" y="814069"/>
          <a:ext cx="1036707" cy="354859"/>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9FBB54D9-40F8-42B8-8E01-4683C071A96D}">
      <dsp:nvSpPr>
        <dsp:cNvPr id="0" name=""/>
        <dsp:cNvSpPr/>
      </dsp:nvSpPr>
      <dsp:spPr>
        <a:xfrm>
          <a:off x="1381036" y="0"/>
          <a:ext cx="1182865" cy="946292"/>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Lack of integration</a:t>
          </a:r>
        </a:p>
      </dsp:txBody>
      <dsp:txXfrm>
        <a:off x="1408752" y="27716"/>
        <a:ext cx="1127433" cy="890860"/>
      </dsp:txXfrm>
    </dsp:sp>
    <dsp:sp modelId="{AABD220F-22D0-4491-B047-4336452E5526}">
      <dsp:nvSpPr>
        <dsp:cNvPr id="0" name=""/>
        <dsp:cNvSpPr/>
      </dsp:nvSpPr>
      <dsp:spPr>
        <a:xfrm rot="19500000">
          <a:off x="2439506" y="1336674"/>
          <a:ext cx="1004340" cy="354859"/>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06BD19C0-1215-4A96-89F2-C5D63CCF6AEE}">
      <dsp:nvSpPr>
        <dsp:cNvPr id="0" name=""/>
        <dsp:cNvSpPr/>
      </dsp:nvSpPr>
      <dsp:spPr>
        <a:xfrm>
          <a:off x="2761598" y="752925"/>
          <a:ext cx="1182865" cy="946292"/>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Missing DBMS features</a:t>
          </a:r>
        </a:p>
      </dsp:txBody>
      <dsp:txXfrm>
        <a:off x="2789314" y="780641"/>
        <a:ext cx="1127433" cy="890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624BC-55E1-4E8E-BC2E-EA1A0E67A65A}">
      <dsp:nvSpPr>
        <dsp:cNvPr id="0" name=""/>
        <dsp:cNvSpPr/>
      </dsp:nvSpPr>
      <dsp:spPr>
        <a:xfrm rot="21300000">
          <a:off x="19291" y="1328184"/>
          <a:ext cx="6247916" cy="715480"/>
        </a:xfrm>
        <a:prstGeom prst="mathMinus">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2A428D-677B-493E-B225-3CAF8B0CEEAD}">
      <dsp:nvSpPr>
        <dsp:cNvPr id="0" name=""/>
        <dsp:cNvSpPr/>
      </dsp:nvSpPr>
      <dsp:spPr>
        <a:xfrm>
          <a:off x="754380" y="168592"/>
          <a:ext cx="1885950" cy="1348739"/>
        </a:xfrm>
        <a:prstGeom prst="downArrow">
          <a:avLst/>
        </a:prstGeom>
        <a:solidFill>
          <a:schemeClr val="accent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C70132-8ECC-489D-805A-5C045BE7E393}">
      <dsp:nvSpPr>
        <dsp:cNvPr id="0" name=""/>
        <dsp:cNvSpPr/>
      </dsp:nvSpPr>
      <dsp:spPr>
        <a:xfrm>
          <a:off x="3331845" y="0"/>
          <a:ext cx="2011680" cy="1416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kern="1200" dirty="0"/>
            <a:t>Transaction processing</a:t>
          </a:r>
        </a:p>
        <a:p>
          <a:pPr marL="114300" lvl="1" indent="-114300" algn="l" defTabSz="533400">
            <a:lnSpc>
              <a:spcPct val="90000"/>
            </a:lnSpc>
            <a:spcBef>
              <a:spcPct val="0"/>
            </a:spcBef>
            <a:spcAft>
              <a:spcPct val="15000"/>
            </a:spcAft>
            <a:buChar char="•"/>
          </a:pPr>
          <a:r>
            <a:rPr lang="en-US" sz="1200" kern="1200" dirty="0"/>
            <a:t>Primary data from transactions</a:t>
          </a:r>
        </a:p>
        <a:p>
          <a:pPr marL="114300" lvl="1" indent="-114300" algn="l" defTabSz="533400">
            <a:lnSpc>
              <a:spcPct val="90000"/>
            </a:lnSpc>
            <a:spcBef>
              <a:spcPct val="0"/>
            </a:spcBef>
            <a:spcAft>
              <a:spcPct val="15000"/>
            </a:spcAft>
            <a:buChar char="•"/>
          </a:pPr>
          <a:r>
            <a:rPr lang="en-US" sz="1200" kern="1200" dirty="0"/>
            <a:t>Daily operations and short term decisions</a:t>
          </a:r>
        </a:p>
      </dsp:txBody>
      <dsp:txXfrm>
        <a:off x="3331845" y="0"/>
        <a:ext cx="2011680" cy="1416177"/>
      </dsp:txXfrm>
    </dsp:sp>
    <dsp:sp modelId="{B3842BBC-3063-4881-AB88-04818F345747}">
      <dsp:nvSpPr>
        <dsp:cNvPr id="0" name=""/>
        <dsp:cNvSpPr/>
      </dsp:nvSpPr>
      <dsp:spPr>
        <a:xfrm>
          <a:off x="3646169" y="1854517"/>
          <a:ext cx="1885950" cy="1348739"/>
        </a:xfrm>
        <a:prstGeom prst="upArrow">
          <a:avLst/>
        </a:prstGeom>
        <a:solidFill>
          <a:schemeClr val="accent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7447F-77FB-4BB2-BE1D-F4CA450437AC}">
      <dsp:nvSpPr>
        <dsp:cNvPr id="0" name=""/>
        <dsp:cNvSpPr/>
      </dsp:nvSpPr>
      <dsp:spPr>
        <a:xfrm>
          <a:off x="942975" y="1955672"/>
          <a:ext cx="2011680" cy="1416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kern="1200" dirty="0"/>
            <a:t>Business intelligence processing</a:t>
          </a:r>
        </a:p>
        <a:p>
          <a:pPr marL="114300" lvl="1" indent="-114300" algn="l" defTabSz="533400">
            <a:lnSpc>
              <a:spcPct val="90000"/>
            </a:lnSpc>
            <a:spcBef>
              <a:spcPct val="0"/>
            </a:spcBef>
            <a:spcAft>
              <a:spcPct val="15000"/>
            </a:spcAft>
            <a:buChar char="•"/>
          </a:pPr>
          <a:r>
            <a:rPr lang="en-US" sz="1200" kern="1200" dirty="0"/>
            <a:t>Transformed secondary data</a:t>
          </a:r>
        </a:p>
        <a:p>
          <a:pPr marL="114300" lvl="1" indent="-114300" algn="l" defTabSz="533400">
            <a:lnSpc>
              <a:spcPct val="90000"/>
            </a:lnSpc>
            <a:spcBef>
              <a:spcPct val="0"/>
            </a:spcBef>
            <a:spcAft>
              <a:spcPct val="15000"/>
            </a:spcAft>
            <a:buChar char="•"/>
          </a:pPr>
          <a:r>
            <a:rPr lang="en-US" sz="1200" kern="1200" dirty="0"/>
            <a:t>Medium and long-term decisions</a:t>
          </a:r>
        </a:p>
      </dsp:txBody>
      <dsp:txXfrm>
        <a:off x="942975" y="1955672"/>
        <a:ext cx="2011680" cy="14161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AC47E-9567-492E-B8C8-7D689E31F5A1}">
      <dsp:nvSpPr>
        <dsp:cNvPr id="0" name=""/>
        <dsp:cNvSpPr/>
      </dsp:nvSpPr>
      <dsp:spPr>
        <a:xfrm rot="21300000">
          <a:off x="19824" y="1318294"/>
          <a:ext cx="6420649" cy="735261"/>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DD77D-7325-4C1A-83C7-396E1BD1B892}">
      <dsp:nvSpPr>
        <dsp:cNvPr id="0" name=""/>
        <dsp:cNvSpPr/>
      </dsp:nvSpPr>
      <dsp:spPr>
        <a:xfrm>
          <a:off x="775235" y="168592"/>
          <a:ext cx="1938089" cy="1348739"/>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4A4676-30E2-436A-B8BB-BEB7D4B5D9C9}">
      <dsp:nvSpPr>
        <dsp:cNvPr id="0" name=""/>
        <dsp:cNvSpPr/>
      </dsp:nvSpPr>
      <dsp:spPr>
        <a:xfrm>
          <a:off x="3225260" y="0"/>
          <a:ext cx="2464691" cy="1416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Top Down</a:t>
          </a:r>
        </a:p>
        <a:p>
          <a:pPr marL="114300" lvl="1" indent="-114300" algn="l" defTabSz="577850">
            <a:lnSpc>
              <a:spcPct val="90000"/>
            </a:lnSpc>
            <a:spcBef>
              <a:spcPct val="0"/>
            </a:spcBef>
            <a:spcAft>
              <a:spcPct val="15000"/>
            </a:spcAft>
            <a:buChar char="•"/>
          </a:pPr>
          <a:r>
            <a:rPr lang="en-US" sz="1300" kern="1200" dirty="0"/>
            <a:t>Enterprise data warehouse</a:t>
          </a:r>
        </a:p>
        <a:p>
          <a:pPr marL="114300" lvl="1" indent="-114300" algn="l" defTabSz="577850">
            <a:lnSpc>
              <a:spcPct val="90000"/>
            </a:lnSpc>
            <a:spcBef>
              <a:spcPct val="0"/>
            </a:spcBef>
            <a:spcAft>
              <a:spcPct val="15000"/>
            </a:spcAft>
            <a:buChar char="•"/>
          </a:pPr>
          <a:r>
            <a:rPr lang="en-US" sz="1300" kern="1200" dirty="0"/>
            <a:t>Higher integration levels</a:t>
          </a:r>
        </a:p>
        <a:p>
          <a:pPr marL="114300" lvl="1" indent="-114300" algn="l" defTabSz="577850">
            <a:lnSpc>
              <a:spcPct val="90000"/>
            </a:lnSpc>
            <a:spcBef>
              <a:spcPct val="0"/>
            </a:spcBef>
            <a:spcAft>
              <a:spcPct val="15000"/>
            </a:spcAft>
            <a:buChar char="•"/>
          </a:pPr>
          <a:r>
            <a:rPr lang="en-US" sz="1300" kern="1200"/>
            <a:t>Logically </a:t>
          </a:r>
          <a:r>
            <a:rPr lang="en-US" sz="1300" kern="1200" dirty="0"/>
            <a:t>centralized</a:t>
          </a:r>
        </a:p>
        <a:p>
          <a:pPr marL="114300" lvl="1" indent="-114300" algn="l" defTabSz="577850">
            <a:lnSpc>
              <a:spcPct val="90000"/>
            </a:lnSpc>
            <a:spcBef>
              <a:spcPct val="0"/>
            </a:spcBef>
            <a:spcAft>
              <a:spcPct val="15000"/>
            </a:spcAft>
            <a:buChar char="•"/>
          </a:pPr>
          <a:r>
            <a:rPr lang="en-US" sz="1300" kern="1200" dirty="0"/>
            <a:t>Larger project scope</a:t>
          </a:r>
        </a:p>
      </dsp:txBody>
      <dsp:txXfrm>
        <a:off x="3225260" y="0"/>
        <a:ext cx="2464691" cy="1416177"/>
      </dsp:txXfrm>
    </dsp:sp>
    <dsp:sp modelId="{CBA13F27-43F4-4C94-8D34-A2760C96BB45}">
      <dsp:nvSpPr>
        <dsp:cNvPr id="0" name=""/>
        <dsp:cNvSpPr/>
      </dsp:nvSpPr>
      <dsp:spPr>
        <a:xfrm>
          <a:off x="3746973" y="1854517"/>
          <a:ext cx="1938089" cy="1348739"/>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65D6CA-55C3-4ECF-8848-085CD7C67979}">
      <dsp:nvSpPr>
        <dsp:cNvPr id="0" name=""/>
        <dsp:cNvSpPr/>
      </dsp:nvSpPr>
      <dsp:spPr>
        <a:xfrm>
          <a:off x="969044" y="1955672"/>
          <a:ext cx="2067295" cy="1416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Bottom Up</a:t>
          </a:r>
        </a:p>
        <a:p>
          <a:pPr marL="114300" lvl="1" indent="-114300" algn="l" defTabSz="577850">
            <a:lnSpc>
              <a:spcPct val="90000"/>
            </a:lnSpc>
            <a:spcBef>
              <a:spcPct val="0"/>
            </a:spcBef>
            <a:spcAft>
              <a:spcPct val="15000"/>
            </a:spcAft>
            <a:buChar char="•"/>
          </a:pPr>
          <a:r>
            <a:rPr lang="en-US" sz="1300" kern="1200" dirty="0"/>
            <a:t>Independent data marts</a:t>
          </a:r>
        </a:p>
        <a:p>
          <a:pPr marL="114300" lvl="1" indent="-114300" algn="l" defTabSz="577850">
            <a:lnSpc>
              <a:spcPct val="90000"/>
            </a:lnSpc>
            <a:spcBef>
              <a:spcPct val="0"/>
            </a:spcBef>
            <a:spcAft>
              <a:spcPct val="15000"/>
            </a:spcAft>
            <a:buChar char="•"/>
          </a:pPr>
          <a:r>
            <a:rPr lang="en-US" sz="1300" kern="1200" dirty="0"/>
            <a:t>Lower integration levels</a:t>
          </a:r>
        </a:p>
        <a:p>
          <a:pPr marL="114300" lvl="1" indent="-114300" algn="l" defTabSz="577850">
            <a:lnSpc>
              <a:spcPct val="90000"/>
            </a:lnSpc>
            <a:spcBef>
              <a:spcPct val="0"/>
            </a:spcBef>
            <a:spcAft>
              <a:spcPct val="15000"/>
            </a:spcAft>
            <a:buChar char="•"/>
          </a:pPr>
          <a:r>
            <a:rPr lang="en-US" sz="1300" kern="1200"/>
            <a:t>Logically </a:t>
          </a:r>
          <a:r>
            <a:rPr lang="en-US" sz="1300" kern="1200" dirty="0"/>
            <a:t>decentralized</a:t>
          </a:r>
        </a:p>
        <a:p>
          <a:pPr marL="114300" lvl="1" indent="-114300" algn="l" defTabSz="577850">
            <a:lnSpc>
              <a:spcPct val="90000"/>
            </a:lnSpc>
            <a:spcBef>
              <a:spcPct val="0"/>
            </a:spcBef>
            <a:spcAft>
              <a:spcPct val="15000"/>
            </a:spcAft>
            <a:buChar char="•"/>
          </a:pPr>
          <a:r>
            <a:rPr lang="en-US" sz="1300" kern="1200" dirty="0"/>
            <a:t>Smaller project scope</a:t>
          </a:r>
        </a:p>
      </dsp:txBody>
      <dsp:txXfrm>
        <a:off x="969044" y="1955672"/>
        <a:ext cx="2067295" cy="14161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1617F-581B-4ECE-9F2C-454009E1AB51}">
      <dsp:nvSpPr>
        <dsp:cNvPr id="0" name=""/>
        <dsp:cNvSpPr/>
      </dsp:nvSpPr>
      <dsp:spPr>
        <a:xfrm rot="5400000">
          <a:off x="3872633" y="-1669658"/>
          <a:ext cx="660350" cy="416818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Recommend technology solutions</a:t>
          </a:r>
        </a:p>
        <a:p>
          <a:pPr marL="114300" lvl="1" indent="-114300" algn="l" defTabSz="533400">
            <a:lnSpc>
              <a:spcPct val="90000"/>
            </a:lnSpc>
            <a:spcBef>
              <a:spcPct val="0"/>
            </a:spcBef>
            <a:spcAft>
              <a:spcPct val="15000"/>
            </a:spcAft>
            <a:buChar char="•"/>
          </a:pPr>
          <a:r>
            <a:rPr lang="en-US" sz="1200" kern="1200" dirty="0"/>
            <a:t>Define user interfaces</a:t>
          </a:r>
        </a:p>
        <a:p>
          <a:pPr marL="114300" lvl="1" indent="-114300" algn="l" defTabSz="533400">
            <a:lnSpc>
              <a:spcPct val="90000"/>
            </a:lnSpc>
            <a:spcBef>
              <a:spcPct val="0"/>
            </a:spcBef>
            <a:spcAft>
              <a:spcPct val="15000"/>
            </a:spcAft>
            <a:buChar char="•"/>
          </a:pPr>
          <a:r>
            <a:rPr lang="en-US" sz="1200" kern="1200" dirty="0"/>
            <a:t>Collaborate with business analysts and DW managers</a:t>
          </a:r>
        </a:p>
      </dsp:txBody>
      <dsp:txXfrm rot="-5400000">
        <a:off x="2118715" y="116496"/>
        <a:ext cx="4135951" cy="595878"/>
      </dsp:txXfrm>
    </dsp:sp>
    <dsp:sp modelId="{3B763EE2-75D2-4E7A-AA98-975A9C9CF571}">
      <dsp:nvSpPr>
        <dsp:cNvPr id="0" name=""/>
        <dsp:cNvSpPr/>
      </dsp:nvSpPr>
      <dsp:spPr>
        <a:xfrm>
          <a:off x="225891" y="1716"/>
          <a:ext cx="1892823" cy="8254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DW Analyst</a:t>
          </a:r>
        </a:p>
      </dsp:txBody>
      <dsp:txXfrm>
        <a:off x="266186" y="42011"/>
        <a:ext cx="1812233" cy="744847"/>
      </dsp:txXfrm>
    </dsp:sp>
    <dsp:sp modelId="{C40349CA-6F88-4258-B30D-EBF99B0164B6}">
      <dsp:nvSpPr>
        <dsp:cNvPr id="0" name=""/>
        <dsp:cNvSpPr/>
      </dsp:nvSpPr>
      <dsp:spPr>
        <a:xfrm rot="5400000">
          <a:off x="3839339" y="-811883"/>
          <a:ext cx="660350" cy="416818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Design, develop, and maintain data warehouses</a:t>
          </a:r>
        </a:p>
        <a:p>
          <a:pPr marL="114300" lvl="1" indent="-114300" algn="l" defTabSz="533400">
            <a:lnSpc>
              <a:spcPct val="90000"/>
            </a:lnSpc>
            <a:spcBef>
              <a:spcPct val="0"/>
            </a:spcBef>
            <a:spcAft>
              <a:spcPct val="15000"/>
            </a:spcAft>
            <a:buChar char="•"/>
          </a:pPr>
          <a:r>
            <a:rPr lang="en-US" sz="1200" kern="1200" dirty="0"/>
            <a:t>Ensure conformance to enterprise standards</a:t>
          </a:r>
        </a:p>
        <a:p>
          <a:pPr marL="114300" lvl="1" indent="-114300" algn="l" defTabSz="533400">
            <a:lnSpc>
              <a:spcPct val="90000"/>
            </a:lnSpc>
            <a:spcBef>
              <a:spcPct val="0"/>
            </a:spcBef>
            <a:spcAft>
              <a:spcPct val="15000"/>
            </a:spcAft>
            <a:buChar char="•"/>
          </a:pPr>
          <a:r>
            <a:rPr lang="en-US" sz="1200" kern="1200" dirty="0"/>
            <a:t>Develop and implement data integration procedures</a:t>
          </a:r>
        </a:p>
      </dsp:txBody>
      <dsp:txXfrm rot="-5400000">
        <a:off x="2085421" y="974271"/>
        <a:ext cx="4135951" cy="595878"/>
      </dsp:txXfrm>
    </dsp:sp>
    <dsp:sp modelId="{C5906F0C-B3EE-4A9C-B1C5-8786DC588C9E}">
      <dsp:nvSpPr>
        <dsp:cNvPr id="0" name=""/>
        <dsp:cNvSpPr/>
      </dsp:nvSpPr>
      <dsp:spPr>
        <a:xfrm>
          <a:off x="225891" y="868426"/>
          <a:ext cx="1892823" cy="8254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DW Manager</a:t>
          </a:r>
        </a:p>
      </dsp:txBody>
      <dsp:txXfrm>
        <a:off x="266186" y="908721"/>
        <a:ext cx="1812233" cy="744847"/>
      </dsp:txXfrm>
    </dsp:sp>
    <dsp:sp modelId="{1EEF7E94-8433-459B-A85D-70303CA947BB}">
      <dsp:nvSpPr>
        <dsp:cNvPr id="0" name=""/>
        <dsp:cNvSpPr/>
      </dsp:nvSpPr>
      <dsp:spPr>
        <a:xfrm rot="5400000">
          <a:off x="3802434" y="63761"/>
          <a:ext cx="800747" cy="416818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Develop data analysis and reporting solutions</a:t>
          </a:r>
        </a:p>
        <a:p>
          <a:pPr marL="114300" lvl="1" indent="-114300" algn="l" defTabSz="533400">
            <a:lnSpc>
              <a:spcPct val="90000"/>
            </a:lnSpc>
            <a:spcBef>
              <a:spcPct val="0"/>
            </a:spcBef>
            <a:spcAft>
              <a:spcPct val="15000"/>
            </a:spcAft>
            <a:buChar char="•"/>
          </a:pPr>
          <a:r>
            <a:rPr lang="en-US" sz="1200" kern="1200" dirty="0"/>
            <a:t>Mine and analyze data from multiple sources</a:t>
          </a:r>
        </a:p>
        <a:p>
          <a:pPr marL="114300" lvl="1" indent="-114300" algn="l" defTabSz="533400">
            <a:lnSpc>
              <a:spcPct val="90000"/>
            </a:lnSpc>
            <a:spcBef>
              <a:spcPct val="0"/>
            </a:spcBef>
            <a:spcAft>
              <a:spcPct val="15000"/>
            </a:spcAft>
            <a:buChar char="•"/>
          </a:pPr>
          <a:r>
            <a:rPr lang="en-US" sz="1200" kern="1200" dirty="0"/>
            <a:t>Communicate results to management</a:t>
          </a:r>
        </a:p>
        <a:p>
          <a:pPr marL="114300" lvl="1" indent="-114300" algn="l" defTabSz="533400">
            <a:lnSpc>
              <a:spcPct val="90000"/>
            </a:lnSpc>
            <a:spcBef>
              <a:spcPct val="0"/>
            </a:spcBef>
            <a:spcAft>
              <a:spcPct val="15000"/>
            </a:spcAft>
            <a:buChar char="•"/>
          </a:pPr>
          <a:r>
            <a:rPr lang="en-US" sz="1200" kern="1200" dirty="0"/>
            <a:t>Prepare data (reduction and missing values)</a:t>
          </a:r>
        </a:p>
      </dsp:txBody>
      <dsp:txXfrm rot="-5400000">
        <a:off x="2118715" y="1786570"/>
        <a:ext cx="4129098" cy="722569"/>
      </dsp:txXfrm>
    </dsp:sp>
    <dsp:sp modelId="{1BA57F76-E93D-4039-91D6-9F515267645A}">
      <dsp:nvSpPr>
        <dsp:cNvPr id="0" name=""/>
        <dsp:cNvSpPr/>
      </dsp:nvSpPr>
      <dsp:spPr>
        <a:xfrm>
          <a:off x="225891" y="1735135"/>
          <a:ext cx="1892823" cy="8254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BI Analyst</a:t>
          </a:r>
        </a:p>
      </dsp:txBody>
      <dsp:txXfrm>
        <a:off x="266186" y="1775430"/>
        <a:ext cx="1812233" cy="744847"/>
      </dsp:txXfrm>
    </dsp:sp>
    <dsp:sp modelId="{D1003F5C-1B86-4AC4-A8FA-10D6315E12FB}">
      <dsp:nvSpPr>
        <dsp:cNvPr id="0" name=""/>
        <dsp:cNvSpPr/>
      </dsp:nvSpPr>
      <dsp:spPr>
        <a:xfrm rot="5400000">
          <a:off x="3805320" y="930471"/>
          <a:ext cx="794976" cy="416818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Document data elements</a:t>
          </a:r>
        </a:p>
        <a:p>
          <a:pPr marL="114300" lvl="1" indent="-114300" algn="l" defTabSz="533400">
            <a:lnSpc>
              <a:spcPct val="90000"/>
            </a:lnSpc>
            <a:spcBef>
              <a:spcPct val="0"/>
            </a:spcBef>
            <a:spcAft>
              <a:spcPct val="15000"/>
            </a:spcAft>
            <a:buChar char="•"/>
          </a:pPr>
          <a:r>
            <a:rPr lang="en-US" sz="1200" kern="1200" dirty="0"/>
            <a:t>Use reporting tools</a:t>
          </a:r>
        </a:p>
        <a:p>
          <a:pPr marL="114300" lvl="1" indent="-114300" algn="l" defTabSz="533400">
            <a:lnSpc>
              <a:spcPct val="90000"/>
            </a:lnSpc>
            <a:spcBef>
              <a:spcPct val="0"/>
            </a:spcBef>
            <a:spcAft>
              <a:spcPct val="15000"/>
            </a:spcAft>
            <a:buChar char="•"/>
          </a:pPr>
          <a:r>
            <a:rPr lang="en-US" sz="1200" kern="1200" dirty="0"/>
            <a:t>Collaborate with business analysts and data architects</a:t>
          </a:r>
        </a:p>
        <a:p>
          <a:pPr marL="114300" lvl="1" indent="-114300" algn="l" defTabSz="533400">
            <a:lnSpc>
              <a:spcPct val="90000"/>
            </a:lnSpc>
            <a:spcBef>
              <a:spcPct val="0"/>
            </a:spcBef>
            <a:spcAft>
              <a:spcPct val="15000"/>
            </a:spcAft>
            <a:buChar char="•"/>
          </a:pPr>
          <a:r>
            <a:rPr lang="en-US" sz="1200" kern="1200" dirty="0"/>
            <a:t>Develop data extraction procedures</a:t>
          </a:r>
        </a:p>
      </dsp:txBody>
      <dsp:txXfrm rot="-5400000">
        <a:off x="2118715" y="2655884"/>
        <a:ext cx="4129379" cy="717360"/>
      </dsp:txXfrm>
    </dsp:sp>
    <dsp:sp modelId="{D45632C5-4FE5-4C04-AD7A-FB4189D00C3B}">
      <dsp:nvSpPr>
        <dsp:cNvPr id="0" name=""/>
        <dsp:cNvSpPr/>
      </dsp:nvSpPr>
      <dsp:spPr>
        <a:xfrm>
          <a:off x="225891" y="2601845"/>
          <a:ext cx="1892823" cy="8254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Data Analyst</a:t>
          </a:r>
        </a:p>
      </dsp:txBody>
      <dsp:txXfrm>
        <a:off x="266186" y="2642140"/>
        <a:ext cx="1812233" cy="7448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09F36-7453-4B8B-8FBA-2E36FA0AA79D}">
      <dsp:nvSpPr>
        <dsp:cNvPr id="0" name=""/>
        <dsp:cNvSpPr/>
      </dsp:nvSpPr>
      <dsp:spPr>
        <a:xfrm>
          <a:off x="625792" y="0"/>
          <a:ext cx="7092315" cy="2914650"/>
        </a:xfrm>
        <a:prstGeom prst="rightArrow">
          <a:avLst/>
        </a:prstGeom>
        <a:solidFill>
          <a:srgbClr val="FF0000"/>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04C895AC-4607-4516-8146-CCB4DFA375B4}">
      <dsp:nvSpPr>
        <dsp:cNvPr id="0" name=""/>
        <dsp:cNvSpPr/>
      </dsp:nvSpPr>
      <dsp:spPr>
        <a:xfrm>
          <a:off x="2851" y="874395"/>
          <a:ext cx="1852932" cy="1165860"/>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Courses/</a:t>
          </a:r>
        </a:p>
        <a:p>
          <a:pPr marL="0" lvl="0" indent="0" algn="ctr" defTabSz="1066800">
            <a:lnSpc>
              <a:spcPct val="90000"/>
            </a:lnSpc>
            <a:spcBef>
              <a:spcPct val="0"/>
            </a:spcBef>
            <a:spcAft>
              <a:spcPct val="35000"/>
            </a:spcAft>
            <a:buNone/>
          </a:pPr>
          <a:r>
            <a:rPr lang="en-US" sz="2400" kern="1200" dirty="0"/>
            <a:t>Degrees</a:t>
          </a:r>
        </a:p>
      </dsp:txBody>
      <dsp:txXfrm>
        <a:off x="59764" y="931308"/>
        <a:ext cx="1739106" cy="1052034"/>
      </dsp:txXfrm>
    </dsp:sp>
    <dsp:sp modelId="{762347BD-A5CC-4B14-B526-59E5797A60F0}">
      <dsp:nvSpPr>
        <dsp:cNvPr id="0" name=""/>
        <dsp:cNvSpPr/>
      </dsp:nvSpPr>
      <dsp:spPr>
        <a:xfrm>
          <a:off x="2164606" y="874395"/>
          <a:ext cx="1852932" cy="1165860"/>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Internship</a:t>
          </a:r>
          <a:endParaRPr lang="en-US" sz="2900" kern="1200" dirty="0"/>
        </a:p>
      </dsp:txBody>
      <dsp:txXfrm>
        <a:off x="2221519" y="931308"/>
        <a:ext cx="1739106" cy="1052034"/>
      </dsp:txXfrm>
    </dsp:sp>
    <dsp:sp modelId="{59F39C2D-316A-4F6D-BAA2-5DA644044C97}">
      <dsp:nvSpPr>
        <dsp:cNvPr id="0" name=""/>
        <dsp:cNvSpPr/>
      </dsp:nvSpPr>
      <dsp:spPr>
        <a:xfrm>
          <a:off x="4326361" y="874395"/>
          <a:ext cx="1852932" cy="1165860"/>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Certification</a:t>
          </a:r>
          <a:endParaRPr lang="en-US" sz="1900" kern="1200" dirty="0"/>
        </a:p>
      </dsp:txBody>
      <dsp:txXfrm>
        <a:off x="4383274" y="931308"/>
        <a:ext cx="1739106" cy="1052034"/>
      </dsp:txXfrm>
    </dsp:sp>
    <dsp:sp modelId="{D1806A6C-C061-40BB-9484-8C7A9D39EC30}">
      <dsp:nvSpPr>
        <dsp:cNvPr id="0" name=""/>
        <dsp:cNvSpPr/>
      </dsp:nvSpPr>
      <dsp:spPr>
        <a:xfrm>
          <a:off x="6488116" y="874395"/>
          <a:ext cx="1852932" cy="1165860"/>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Experience</a:t>
          </a:r>
          <a:endParaRPr lang="en-US" sz="1900" kern="1200" dirty="0"/>
        </a:p>
      </dsp:txBody>
      <dsp:txXfrm>
        <a:off x="6545029" y="931308"/>
        <a:ext cx="1739106" cy="1052034"/>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C0AB1-7777-EA48-9872-393DAA530DA8}" type="datetimeFigureOut">
              <a:rPr lang="en-US" smtClean="0"/>
              <a:t>8/28/2023</a:t>
            </a:fld>
            <a:endParaRPr lang="nb-NO"/>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933263-C1CE-E34A-AD46-7ADCC4573628}" type="slidenum">
              <a:rPr lang="nb-NO" smtClean="0"/>
              <a:t>‹#›</a:t>
            </a:fld>
            <a:endParaRPr lang="nb-NO"/>
          </a:p>
        </p:txBody>
      </p:sp>
    </p:spTree>
    <p:extLst>
      <p:ext uri="{BB962C8B-B14F-4D97-AF65-F5344CB8AC3E}">
        <p14:creationId xmlns:p14="http://schemas.microsoft.com/office/powerpoint/2010/main" val="1212109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59900-1D02-0848-AA82-6ED8C4CCA000}" type="datetimeFigureOut">
              <a:rPr lang="en-US" smtClean="0"/>
              <a:t>8/28/2023</a:t>
            </a:fld>
            <a:endParaRPr lang="nb-NO"/>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5E6AF7-0F88-4448-99BD-1AC252BB1A7B}" type="slidenum">
              <a:rPr lang="nb-NO" smtClean="0"/>
              <a:t>‹#›</a:t>
            </a:fld>
            <a:endParaRPr lang="nb-NO"/>
          </a:p>
        </p:txBody>
      </p:sp>
    </p:spTree>
    <p:extLst>
      <p:ext uri="{BB962C8B-B14F-4D97-AF65-F5344CB8AC3E}">
        <p14:creationId xmlns:p14="http://schemas.microsoft.com/office/powerpoint/2010/main" val="32985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E5E6AF7-0F88-4448-99BD-1AC252BB1A7B}" type="slidenum">
              <a:rPr kumimoji="0" lang="nb-N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nb-N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9542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warehouse scope (Project scope):</a:t>
            </a:r>
          </a:p>
          <a:p>
            <a:pPr marL="171450" indent="-171450">
              <a:buFontTx/>
              <a:buChar char="-"/>
            </a:pPr>
            <a:r>
              <a:rPr lang="en-US" dirty="0"/>
              <a:t>Number of data sources</a:t>
            </a:r>
          </a:p>
          <a:p>
            <a:pPr marL="171450" indent="-171450">
              <a:buFontTx/>
              <a:buChar char="-"/>
            </a:pPr>
            <a:r>
              <a:rPr lang="en-US" dirty="0"/>
              <a:t>Number of organizational units</a:t>
            </a:r>
          </a:p>
          <a:p>
            <a:pPr marL="171450" indent="-171450">
              <a:buFontTx/>
              <a:buChar char="-"/>
            </a:pPr>
            <a:endParaRPr lang="en-US" dirty="0"/>
          </a:p>
          <a:p>
            <a:pPr marL="0" indent="0">
              <a:buFontTx/>
              <a:buNone/>
            </a:pPr>
            <a:r>
              <a:rPr lang="en-US" dirty="0"/>
              <a:t>Integration level</a:t>
            </a:r>
          </a:p>
          <a:p>
            <a:pPr marL="171450" indent="-171450">
              <a:buFontTx/>
              <a:buChar char="-"/>
            </a:pPr>
            <a:r>
              <a:rPr lang="en-US" dirty="0"/>
              <a:t>Coordination and cooperation among business units</a:t>
            </a:r>
          </a:p>
          <a:p>
            <a:pPr marL="171450" indent="-171450">
              <a:buFontTx/>
              <a:buChar char="-"/>
            </a:pPr>
            <a:r>
              <a:rPr lang="en-US" dirty="0"/>
              <a:t>Find</a:t>
            </a:r>
            <a:r>
              <a:rPr lang="en-US" baseline="0" dirty="0"/>
              <a:t> common entities</a:t>
            </a:r>
          </a:p>
          <a:p>
            <a:pPr marL="171450" indent="-171450">
              <a:buFontTx/>
              <a:buChar char="-"/>
            </a:pPr>
            <a:r>
              <a:rPr lang="en-US" baseline="0" dirty="0"/>
              <a:t>Enforce standards: units of measure, naming conventions</a:t>
            </a:r>
          </a:p>
          <a:p>
            <a:pPr marL="171450" indent="-171450">
              <a:buFontTx/>
              <a:buChar char="-"/>
            </a:pPr>
            <a:r>
              <a:rPr lang="en-US" baseline="0" dirty="0"/>
              <a:t>Reconcile differences such as revenue and cost recognition</a:t>
            </a:r>
          </a:p>
          <a:p>
            <a:pPr marL="171450" indent="-171450">
              <a:buFontTx/>
              <a:buChar char="-"/>
            </a:pPr>
            <a:r>
              <a:rPr lang="en-US" baseline="0" dirty="0"/>
              <a:t>Sometimes modify source systems</a:t>
            </a:r>
          </a:p>
          <a:p>
            <a:pPr marL="0" indent="0">
              <a:buFontTx/>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AC07746-4002-4037-B873-A8AAAEFE45D0}"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Times New Roman"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4205381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a:t>
            </a:r>
            <a:r>
              <a:rPr lang="en-US" baseline="0" dirty="0"/>
              <a:t> down</a:t>
            </a:r>
          </a:p>
          <a:p>
            <a:pPr marL="171450" indent="-171450">
              <a:buFontTx/>
              <a:buChar char="-"/>
            </a:pPr>
            <a:r>
              <a:rPr lang="en-US" baseline="0" dirty="0"/>
              <a:t>Data warehouse approach</a:t>
            </a:r>
          </a:p>
          <a:p>
            <a:pPr marL="171450" indent="-171450">
              <a:buFontTx/>
              <a:buChar char="-"/>
            </a:pPr>
            <a:r>
              <a:rPr lang="en-US" baseline="0" dirty="0"/>
              <a:t>More project risk</a:t>
            </a:r>
          </a:p>
          <a:p>
            <a:pPr marL="171450" indent="-171450">
              <a:buFontTx/>
              <a:buChar char="-"/>
            </a:pPr>
            <a:r>
              <a:rPr lang="en-US" baseline="0" dirty="0"/>
              <a:t>Higher integration levels</a:t>
            </a:r>
          </a:p>
          <a:p>
            <a:pPr marL="171450" indent="-171450">
              <a:buFontTx/>
              <a:buChar char="-"/>
            </a:pPr>
            <a:r>
              <a:rPr lang="en-US" baseline="0" dirty="0"/>
              <a:t>More business value over time</a:t>
            </a:r>
          </a:p>
          <a:p>
            <a:pPr marL="171450" indent="-171450">
              <a:buFontTx/>
              <a:buChar char="-"/>
            </a:pPr>
            <a:r>
              <a:rPr lang="en-US" baseline="0" dirty="0"/>
              <a:t>Extreme: one DW for entire organization</a:t>
            </a:r>
          </a:p>
          <a:p>
            <a:endParaRPr lang="en-US" baseline="0" dirty="0"/>
          </a:p>
          <a:p>
            <a:r>
              <a:rPr lang="en-US" baseline="0" dirty="0"/>
              <a:t>Bottom up</a:t>
            </a:r>
          </a:p>
          <a:p>
            <a:pPr marL="171450" indent="-171450">
              <a:buFontTx/>
              <a:buChar char="-"/>
            </a:pPr>
            <a:r>
              <a:rPr lang="en-US" baseline="0" dirty="0"/>
              <a:t>Data mart approach</a:t>
            </a:r>
          </a:p>
          <a:p>
            <a:pPr marL="171450" indent="-171450">
              <a:buFontTx/>
              <a:buChar char="-"/>
            </a:pPr>
            <a:r>
              <a:rPr lang="en-US" baseline="0" dirty="0"/>
              <a:t>Less project risk</a:t>
            </a:r>
          </a:p>
          <a:p>
            <a:pPr marL="171450" indent="-171450">
              <a:buFontTx/>
              <a:buChar char="-"/>
            </a:pPr>
            <a:r>
              <a:rPr lang="en-US" baseline="0" dirty="0"/>
              <a:t>Driven by compelling decision making needs </a:t>
            </a:r>
          </a:p>
          <a:p>
            <a:pPr marL="171450" indent="-171450">
              <a:buFontTx/>
              <a:buChar char="-"/>
            </a:pPr>
            <a:r>
              <a:rPr lang="en-US" baseline="0" dirty="0"/>
              <a:t>Less business value over time</a:t>
            </a:r>
          </a:p>
          <a:p>
            <a:pPr marL="171450" indent="-171450">
              <a:buFontTx/>
              <a:buChar char="-"/>
            </a:pPr>
            <a:r>
              <a:rPr lang="en-US" baseline="0" dirty="0"/>
              <a:t>May be difficult to increase scope by integrating data marts</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AC07746-4002-4037-B873-A8AAAEFE45D0}"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Times New Roman"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840683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BE31A24-7D14-4CD0-8D23-CB54C4EB649B}" type="slidenum">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Times New Roman"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marL="171450" indent="-171450">
              <a:buFont typeface="Arial" panose="020B0604020202020204" pitchFamily="34" charset="0"/>
              <a:buChar char="•"/>
            </a:pPr>
            <a:r>
              <a:rPr lang="en-US" altLang="en-US" dirty="0"/>
              <a:t>The three-tier architecture is sometimes augmented with a </a:t>
            </a:r>
            <a:r>
              <a:rPr lang="en-US" altLang="en-US" u="sng" dirty="0"/>
              <a:t>staging area</a:t>
            </a:r>
            <a:r>
              <a:rPr lang="en-US" altLang="en-US" dirty="0"/>
              <a:t> to support the data transformation process. </a:t>
            </a:r>
          </a:p>
          <a:p>
            <a:pPr marL="171450" indent="-171450">
              <a:buFont typeface="Arial" panose="020B0604020202020204" pitchFamily="34" charset="0"/>
              <a:buChar char="•"/>
            </a:pPr>
            <a:r>
              <a:rPr lang="en-US" altLang="en-US" dirty="0"/>
              <a:t>The staging area provides temporary storage of transformed data before loading into the data warehouse. </a:t>
            </a:r>
          </a:p>
          <a:p>
            <a:pPr marL="171450" indent="-171450">
              <a:buFont typeface="Arial" panose="020B0604020202020204" pitchFamily="34" charset="0"/>
              <a:buChar char="•"/>
            </a:pPr>
            <a:r>
              <a:rPr lang="en-US" altLang="en-US" dirty="0"/>
              <a:t>The staging area is particularly useful for data warehouses with a large number of operational databases and external data sources requiring complex data transformations.</a:t>
            </a:r>
          </a:p>
          <a:p>
            <a:pPr marL="171450" indent="-171450">
              <a:buFont typeface="Arial" panose="020B0604020202020204" pitchFamily="34" charset="0"/>
              <a:buChar char="•"/>
            </a:pPr>
            <a:endParaRPr lang="en-US" altLang="en-US" dirty="0"/>
          </a:p>
          <a:p>
            <a:pPr marL="171450" indent="-171450">
              <a:buFont typeface="Arial" panose="020B0604020202020204" pitchFamily="34" charset="0"/>
              <a:buChar char="•"/>
            </a:pPr>
            <a:r>
              <a:rPr lang="en-US" altLang="en-US" dirty="0"/>
              <a:t>EDM: enterprise data model</a:t>
            </a:r>
          </a:p>
          <a:p>
            <a:pPr marL="171450" indent="-171450">
              <a:buFont typeface="Arial" panose="020B0604020202020204" pitchFamily="34" charset="0"/>
              <a:buChar char="•"/>
            </a:pPr>
            <a:endParaRPr lang="en-US" altLang="en-US" dirty="0"/>
          </a:p>
          <a:p>
            <a:pPr marL="171450" indent="-171450">
              <a:buFont typeface="Arial" panose="020B0604020202020204" pitchFamily="34" charset="0"/>
              <a:buChar char="•"/>
            </a:pPr>
            <a:r>
              <a:rPr lang="en-US" altLang="en-US" dirty="0"/>
              <a:t>Also</a:t>
            </a:r>
            <a:r>
              <a:rPr lang="en-US" altLang="en-US" baseline="0" dirty="0"/>
              <a:t> known as enterprise data warehouse architecture</a:t>
            </a:r>
            <a:endParaRPr lang="en-US" altLang="en-US" dirty="0"/>
          </a:p>
        </p:txBody>
      </p:sp>
    </p:spTree>
    <p:extLst>
      <p:ext uri="{BB962C8B-B14F-4D97-AF65-F5344CB8AC3E}">
        <p14:creationId xmlns:p14="http://schemas.microsoft.com/office/powerpoint/2010/main" val="900607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A5F7352-250E-4A71-B4F7-BF591B4EBCC1}" type="slidenum">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Times New Roman"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r>
              <a:rPr lang="en-US" altLang="en-US" dirty="0"/>
              <a:t>Also known</a:t>
            </a:r>
            <a:r>
              <a:rPr lang="en-US" altLang="en-US" baseline="0" dirty="0"/>
              <a:t> as independent data mart architecture</a:t>
            </a:r>
            <a:endParaRPr lang="en-US" altLang="en-US" dirty="0"/>
          </a:p>
          <a:p>
            <a:r>
              <a:rPr lang="en-US" altLang="en-US" dirty="0"/>
              <a:t>No centralized data warehouse</a:t>
            </a:r>
          </a:p>
          <a:p>
            <a:r>
              <a:rPr lang="en-US" altLang="en-US" dirty="0"/>
              <a:t>Data marts: small data warehouses oriented towards individual user departments</a:t>
            </a:r>
          </a:p>
          <a:p>
            <a:r>
              <a:rPr lang="en-US" altLang="en-US" dirty="0"/>
              <a:t>Easier to cost justify (at least in the short run) than a larger data warehouse</a:t>
            </a:r>
          </a:p>
          <a:p>
            <a:r>
              <a:rPr lang="en-US" altLang="en-US" dirty="0"/>
              <a:t>Data marts may eventually evolve into a data warehouse</a:t>
            </a:r>
          </a:p>
          <a:p>
            <a:r>
              <a:rPr lang="en-US" altLang="en-US" dirty="0"/>
              <a:t>Data marts may cooperate to provide data to other data marts: data mart bus approach</a:t>
            </a:r>
          </a:p>
          <a:p>
            <a:r>
              <a:rPr lang="en-US" altLang="en-US" dirty="0"/>
              <a:t>Controversial architecture: </a:t>
            </a:r>
          </a:p>
          <a:p>
            <a:r>
              <a:rPr lang="en-US" altLang="en-US" dirty="0"/>
              <a:t> - Many claim that the long term benefits are lost with a bottom-up approach</a:t>
            </a:r>
          </a:p>
          <a:p>
            <a:r>
              <a:rPr lang="en-US" altLang="en-US" dirty="0"/>
              <a:t> - Many claim that data marts must be re-implemented as centralized data warehouse</a:t>
            </a:r>
          </a:p>
          <a:p>
            <a:r>
              <a:rPr lang="en-US" altLang="en-US" dirty="0"/>
              <a:t>   (more costly over the long term)</a:t>
            </a:r>
          </a:p>
        </p:txBody>
      </p:sp>
    </p:spTree>
    <p:extLst>
      <p:ext uri="{BB962C8B-B14F-4D97-AF65-F5344CB8AC3E}">
        <p14:creationId xmlns:p14="http://schemas.microsoft.com/office/powerpoint/2010/main" val="2918226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For highly decentralized or independent organizations, the </a:t>
            </a:r>
            <a:r>
              <a:rPr kumimoji="1" lang="en-US" sz="1200" u="sng" kern="1200" dirty="0">
                <a:solidFill>
                  <a:schemeClr val="tx1"/>
                </a:solidFill>
                <a:effectLst/>
                <a:latin typeface="Times New Roman" pitchFamily="18" charset="0"/>
                <a:ea typeface="+mn-ea"/>
                <a:cs typeface="+mn-cs"/>
              </a:rPr>
              <a:t>federated data warehouse architecture</a:t>
            </a:r>
            <a:r>
              <a:rPr kumimoji="1" lang="en-US" sz="1200" kern="1200" dirty="0">
                <a:solidFill>
                  <a:schemeClr val="tx1"/>
                </a:solidFill>
                <a:effectLst/>
                <a:latin typeface="Times New Roman" pitchFamily="18" charset="0"/>
                <a:ea typeface="+mn-ea"/>
                <a:cs typeface="+mn-cs"/>
              </a:rPr>
              <a:t> provides another compromise approach. </a:t>
            </a:r>
          </a:p>
          <a:p>
            <a:r>
              <a:rPr kumimoji="1" lang="en-US" sz="1200" kern="1200" dirty="0">
                <a:solidFill>
                  <a:schemeClr val="tx1"/>
                </a:solidFill>
                <a:effectLst/>
                <a:latin typeface="Times New Roman" pitchFamily="18" charset="0"/>
                <a:ea typeface="+mn-ea"/>
                <a:cs typeface="+mn-cs"/>
              </a:rPr>
              <a:t>As depicted in this diagram, the federated data warehouse approach supports two levels of data warehouses. </a:t>
            </a:r>
          </a:p>
          <a:p>
            <a:r>
              <a:rPr kumimoji="1" lang="en-US" sz="1200" kern="1200" dirty="0">
                <a:solidFill>
                  <a:schemeClr val="tx1"/>
                </a:solidFill>
                <a:effectLst/>
                <a:latin typeface="Times New Roman" pitchFamily="18" charset="0"/>
                <a:ea typeface="+mn-ea"/>
                <a:cs typeface="+mn-cs"/>
              </a:rPr>
              <a:t>Each organization independently maintains one or more data warehouses using any of the architectures. </a:t>
            </a:r>
          </a:p>
          <a:p>
            <a:r>
              <a:rPr kumimoji="1" lang="en-US" sz="1200" kern="1200" dirty="0">
                <a:solidFill>
                  <a:schemeClr val="tx1"/>
                </a:solidFill>
                <a:effectLst/>
                <a:latin typeface="Times New Roman" pitchFamily="18" charset="0"/>
                <a:ea typeface="+mn-ea"/>
                <a:cs typeface="+mn-cs"/>
              </a:rPr>
              <a:t>To provide inter-organizational sharing, each organization contributes to the federated data warehouse. Typically, another layer of data integration and a query portal support data sharing in the federated data warehouse. Depending on the environment, participation can be voluntary or compulsory (typically required by government agencies). Some users of a federated data warehouse may be external stakeholders, not members of participating organizations.</a:t>
            </a:r>
          </a:p>
          <a:p>
            <a:endParaRPr kumimoji="1" lang="en-US" sz="1200" kern="1200" dirty="0">
              <a:solidFill>
                <a:schemeClr val="tx1"/>
              </a:solidFill>
              <a:effectLst/>
              <a:latin typeface="Times New Roman" pitchFamily="18" charset="0"/>
              <a:ea typeface="+mn-ea"/>
              <a:cs typeface="+mn-cs"/>
            </a:endParaRPr>
          </a:p>
          <a:p>
            <a:r>
              <a:rPr kumimoji="1" lang="en-US" sz="1200" kern="1200" dirty="0">
                <a:solidFill>
                  <a:schemeClr val="tx1"/>
                </a:solidFill>
                <a:effectLst/>
                <a:latin typeface="Times New Roman" pitchFamily="18" charset="0"/>
                <a:ea typeface="+mn-ea"/>
                <a:cs typeface="+mn-cs"/>
              </a:rPr>
              <a:t>A possible use case is a consortium formed by several companies can adopt the Federated Architecture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AC07746-4002-4037-B873-A8AAAEFE45D0}"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Times New Roman"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588079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AC07746-4002-4037-B873-A8AAAEFE45D0}"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Times New Roman"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381246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For highly decentralized or independent organizations, the </a:t>
            </a:r>
            <a:r>
              <a:rPr kumimoji="1" lang="en-US" sz="1200" u="sng" kern="1200" dirty="0">
                <a:solidFill>
                  <a:schemeClr val="tx1"/>
                </a:solidFill>
                <a:effectLst/>
                <a:latin typeface="Times New Roman" pitchFamily="18" charset="0"/>
                <a:ea typeface="+mn-ea"/>
                <a:cs typeface="+mn-cs"/>
              </a:rPr>
              <a:t>federated data warehouse architecture</a:t>
            </a:r>
            <a:r>
              <a:rPr kumimoji="1" lang="en-US" sz="1200" kern="1200" dirty="0">
                <a:solidFill>
                  <a:schemeClr val="tx1"/>
                </a:solidFill>
                <a:effectLst/>
                <a:latin typeface="Times New Roman" pitchFamily="18" charset="0"/>
                <a:ea typeface="+mn-ea"/>
                <a:cs typeface="+mn-cs"/>
              </a:rPr>
              <a:t> provides another compromise approach. </a:t>
            </a:r>
          </a:p>
          <a:p>
            <a:r>
              <a:rPr kumimoji="1" lang="en-US" sz="1200" kern="1200" dirty="0">
                <a:solidFill>
                  <a:schemeClr val="tx1"/>
                </a:solidFill>
                <a:effectLst/>
                <a:latin typeface="Times New Roman" pitchFamily="18" charset="0"/>
                <a:ea typeface="+mn-ea"/>
                <a:cs typeface="+mn-cs"/>
              </a:rPr>
              <a:t>As depicted in this diagram, the federated data warehouse approach supports two levels of data warehouses. </a:t>
            </a:r>
          </a:p>
          <a:p>
            <a:r>
              <a:rPr kumimoji="1" lang="en-US" sz="1200" kern="1200" dirty="0">
                <a:solidFill>
                  <a:schemeClr val="tx1"/>
                </a:solidFill>
                <a:effectLst/>
                <a:latin typeface="Times New Roman" pitchFamily="18" charset="0"/>
                <a:ea typeface="+mn-ea"/>
                <a:cs typeface="+mn-cs"/>
              </a:rPr>
              <a:t>Each organization independently maintains one or more data warehouses using any of the architectures. </a:t>
            </a:r>
          </a:p>
          <a:p>
            <a:r>
              <a:rPr kumimoji="1" lang="en-US" sz="1200" kern="1200" dirty="0">
                <a:solidFill>
                  <a:schemeClr val="tx1"/>
                </a:solidFill>
                <a:effectLst/>
                <a:latin typeface="Times New Roman" pitchFamily="18" charset="0"/>
                <a:ea typeface="+mn-ea"/>
                <a:cs typeface="+mn-cs"/>
              </a:rPr>
              <a:t>To provide inter-organizational sharing, each organization contributes to the federated data warehouse. Typically, another layer of data integration and a query portal support data sharing in the federated data warehouse. Depending on the environment, participation can be voluntary or compulsory (typically required by government agencies). Some users of a federated data warehouse may be external stakeholders, not members of participating organizations.</a:t>
            </a:r>
          </a:p>
          <a:p>
            <a:endParaRPr kumimoji="1" lang="en-US" sz="1200" kern="1200" dirty="0">
              <a:solidFill>
                <a:schemeClr val="tx1"/>
              </a:solidFill>
              <a:effectLst/>
              <a:latin typeface="Times New Roman" pitchFamily="18" charset="0"/>
              <a:ea typeface="+mn-ea"/>
              <a:cs typeface="+mn-cs"/>
            </a:endParaRPr>
          </a:p>
          <a:p>
            <a:r>
              <a:rPr kumimoji="1" lang="en-US" sz="1200" kern="1200" dirty="0">
                <a:solidFill>
                  <a:schemeClr val="tx1"/>
                </a:solidFill>
                <a:effectLst/>
                <a:latin typeface="Times New Roman" pitchFamily="18" charset="0"/>
                <a:ea typeface="+mn-ea"/>
                <a:cs typeface="+mn-cs"/>
              </a:rPr>
              <a:t>A possible use case is a consortium formed by several companies can adopt the Federated Architecture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AC07746-4002-4037-B873-A8AAAEFE45D0}"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Times New Roman"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781271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a:t>Project risks</a:t>
            </a:r>
          </a:p>
          <a:p>
            <a:pPr marL="171450" indent="-171450">
              <a:buFontTx/>
              <a:buChar char="-"/>
            </a:pPr>
            <a:r>
              <a:rPr lang="en-US" baseline="0" dirty="0"/>
              <a:t>Difficulty to obtain cooperation among disparate groups</a:t>
            </a:r>
          </a:p>
          <a:p>
            <a:pPr marL="171450" indent="-171450">
              <a:buFontTx/>
              <a:buChar char="-"/>
            </a:pPr>
            <a:r>
              <a:rPr lang="en-US" baseline="0" dirty="0"/>
              <a:t>Unforeseen difficulties when discovering data quality problems</a:t>
            </a:r>
          </a:p>
          <a:p>
            <a:pPr marL="0" indent="0">
              <a:buFontTx/>
              <a:buNone/>
            </a:pPr>
            <a:r>
              <a:rPr lang="en-US" dirty="0">
                <a:latin typeface="+mn-lt"/>
              </a:rPr>
              <a:t>Intangible </a:t>
            </a:r>
            <a:r>
              <a:rPr lang="en-US" dirty="0"/>
              <a:t>Business value</a:t>
            </a:r>
          </a:p>
          <a:p>
            <a:pPr marL="171450" indent="-171450">
              <a:buFontTx/>
              <a:buChar char="-"/>
            </a:pPr>
            <a:r>
              <a:rPr lang="en-US" dirty="0"/>
              <a:t>Intangible: difficult to quantify</a:t>
            </a:r>
          </a:p>
          <a:p>
            <a:pPr marL="171450" indent="-171450">
              <a:buFontTx/>
              <a:buChar char="-"/>
            </a:pPr>
            <a:r>
              <a:rPr lang="en-US" dirty="0"/>
              <a:t>More value from</a:t>
            </a:r>
            <a:r>
              <a:rPr lang="en-US" baseline="0" dirty="0"/>
              <a:t> integrating larger part of enterprise</a:t>
            </a:r>
          </a:p>
          <a:p>
            <a:pPr marL="171450" indent="-171450">
              <a:buFontTx/>
              <a:buChar char="-"/>
            </a:pPr>
            <a:r>
              <a:rPr lang="en-US" baseline="0" dirty="0"/>
              <a:t>More risk from difficulty to obtain cooperation</a:t>
            </a:r>
          </a:p>
          <a:p>
            <a:pPr marL="171450" indent="-171450">
              <a:buFontTx/>
              <a:buChar char="-"/>
            </a:pPr>
            <a:r>
              <a:rPr lang="en-US" baseline="0" dirty="0"/>
              <a:t>Intangible benefits difficult to quantify</a:t>
            </a:r>
          </a:p>
          <a:p>
            <a:pPr marL="0" indent="0">
              <a:buFontTx/>
              <a:buNone/>
            </a:pPr>
            <a:r>
              <a:rPr lang="en-US" baseline="0" dirty="0"/>
              <a:t>Funding difficulties</a:t>
            </a:r>
          </a:p>
          <a:p>
            <a:pPr marL="171450" indent="-171450">
              <a:buFontTx/>
              <a:buChar char="-"/>
            </a:pPr>
            <a:r>
              <a:rPr lang="en-US" baseline="0" dirty="0"/>
              <a:t>Difficult to fund a high cost, high risk project</a:t>
            </a:r>
          </a:p>
          <a:p>
            <a:pPr marL="171450" indent="-171450">
              <a:buFontTx/>
              <a:buChar char="-"/>
            </a:pPr>
            <a:r>
              <a:rPr lang="en-US" baseline="0" dirty="0"/>
              <a:t>More corporate involvement for projects with wide scope</a:t>
            </a:r>
          </a:p>
          <a:p>
            <a:pPr marL="171450" indent="-171450">
              <a:buFontTx/>
              <a:buChar char="-"/>
            </a:pPr>
            <a:r>
              <a:rPr lang="en-US" baseline="0" dirty="0"/>
              <a:t>Data mart approach is easier to obtain funding</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AC07746-4002-4037-B873-A8AAAEFE45D0}"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Times New Roman"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611714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Source: Robert Half Salary</a:t>
            </a:r>
            <a:r>
              <a:rPr lang="en-US" baseline="0" dirty="0"/>
              <a:t> Guide 2013</a:t>
            </a:r>
            <a:endParaRPr lang="en-US" dirty="0"/>
          </a:p>
          <a:p>
            <a:endParaRPr lang="en-US" dirty="0"/>
          </a:p>
          <a:p>
            <a:r>
              <a:rPr lang="en-US" dirty="0"/>
              <a:t>Data warehouse positions</a:t>
            </a:r>
          </a:p>
          <a:p>
            <a:pPr marL="171450" indent="-171450">
              <a:buFontTx/>
              <a:buChar char="-"/>
            </a:pPr>
            <a:r>
              <a:rPr lang="en-US" dirty="0"/>
              <a:t>Data warehouse analyst</a:t>
            </a:r>
            <a:r>
              <a:rPr lang="en-US" baseline="0" dirty="0"/>
              <a:t> (http://blog.rht.com/data-warehouse-analyst-bridging-present-future)</a:t>
            </a:r>
          </a:p>
          <a:p>
            <a:pPr marL="171450" indent="-171450">
              <a:buFontTx/>
              <a:buChar char="-"/>
            </a:pPr>
            <a:r>
              <a:rPr lang="en-US" baseline="0" dirty="0"/>
              <a:t>Data warehouse manager (http://blog.rht.com/data-warehouse-manager-enabling-business-intelligence)</a:t>
            </a:r>
          </a:p>
          <a:p>
            <a:pPr marL="0" indent="0">
              <a:buFontTx/>
              <a:buNone/>
            </a:pPr>
            <a:endParaRPr lang="en-US" baseline="0" dirty="0"/>
          </a:p>
          <a:p>
            <a:r>
              <a:rPr lang="en-US" dirty="0"/>
              <a:t>Common skills</a:t>
            </a:r>
          </a:p>
          <a:p>
            <a:pPr marL="171450" indent="-171450">
              <a:buFontTx/>
              <a:buChar char="-"/>
            </a:pPr>
            <a:r>
              <a:rPr lang="en-US" dirty="0"/>
              <a:t>Relational</a:t>
            </a:r>
            <a:r>
              <a:rPr lang="en-US" baseline="0" dirty="0"/>
              <a:t> database background</a:t>
            </a:r>
          </a:p>
          <a:p>
            <a:pPr marL="171450" indent="-171450">
              <a:buFontTx/>
              <a:buChar char="-"/>
            </a:pPr>
            <a:r>
              <a:rPr lang="en-US" baseline="0" dirty="0"/>
              <a:t>Typically university degree</a:t>
            </a:r>
          </a:p>
          <a:p>
            <a:pPr marL="171450" indent="-171450">
              <a:buFontTx/>
              <a:buChar char="-"/>
            </a:pPr>
            <a:r>
              <a:rPr lang="en-US" baseline="0" dirty="0"/>
              <a:t>3 to 5 years work experience in databases and/or data warehouses</a:t>
            </a:r>
            <a:endParaRPr lang="en-US" dirty="0"/>
          </a:p>
          <a:p>
            <a:endParaRPr lang="en-US" dirty="0"/>
          </a:p>
          <a:p>
            <a:r>
              <a:rPr lang="en-US" dirty="0"/>
              <a:t>DW analyst </a:t>
            </a:r>
            <a:r>
              <a:rPr lang="en-US" baseline="0" dirty="0"/>
              <a:t>qualifications</a:t>
            </a:r>
            <a:endParaRPr lang="en-US" dirty="0"/>
          </a:p>
          <a:p>
            <a:pPr marL="171450" indent="-171450">
              <a:buFontTx/>
              <a:buChar char="-"/>
            </a:pPr>
            <a:r>
              <a:rPr lang="en-US" dirty="0"/>
              <a:t>Excellent research, analysis, and problem-solving</a:t>
            </a:r>
            <a:r>
              <a:rPr lang="en-US" baseline="0" dirty="0"/>
              <a:t> skills</a:t>
            </a:r>
          </a:p>
          <a:p>
            <a:pPr marL="171450" indent="-171450">
              <a:buFontTx/>
              <a:buChar char="-"/>
            </a:pPr>
            <a:r>
              <a:rPr lang="en-US" baseline="0" dirty="0"/>
              <a:t>Strong communication and listening skills</a:t>
            </a:r>
          </a:p>
          <a:p>
            <a:pPr marL="171450" indent="-171450">
              <a:buFontTx/>
              <a:buChar char="-"/>
            </a:pPr>
            <a:r>
              <a:rPr lang="en-US" baseline="0" dirty="0"/>
              <a:t>Experience with data modeling and architecture</a:t>
            </a:r>
            <a:endParaRPr lang="en-US" dirty="0"/>
          </a:p>
          <a:p>
            <a:pPr marL="0" indent="0">
              <a:buFontTx/>
              <a:buNone/>
            </a:pPr>
            <a:endParaRPr lang="en-US" baseline="0" dirty="0"/>
          </a:p>
          <a:p>
            <a:r>
              <a:rPr lang="en-US" dirty="0"/>
              <a:t>DW manager</a:t>
            </a:r>
            <a:r>
              <a:rPr lang="en-US" baseline="0" dirty="0"/>
              <a:t> qualifications</a:t>
            </a:r>
            <a:endParaRPr lang="en-US" dirty="0"/>
          </a:p>
          <a:p>
            <a:pPr marL="171450" indent="-171450">
              <a:buFontTx/>
              <a:buChar char="-"/>
            </a:pPr>
            <a:r>
              <a:rPr lang="en-US" dirty="0"/>
              <a:t>Excellent analytical abilities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dirty="0"/>
              <a:t>Project management experience managing technical personnel</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dirty="0"/>
              <a:t>Five or more years of experience in a data warehousing environment</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dirty="0"/>
              <a:t>Proficiency in data warehousing tools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dirty="0"/>
              <a:t>BI analyst</a:t>
            </a:r>
            <a:r>
              <a:rPr lang="en-US" baseline="0" dirty="0"/>
              <a:t> s</a:t>
            </a:r>
            <a:r>
              <a:rPr lang="en-US" dirty="0"/>
              <a:t>kills:</a:t>
            </a:r>
          </a:p>
          <a:p>
            <a:pPr marL="171450" indent="-171450">
              <a:buFontTx/>
              <a:buChar char="-"/>
            </a:pPr>
            <a:r>
              <a:rPr lang="en-US" baseline="0" dirty="0"/>
              <a:t>Background in database technology</a:t>
            </a:r>
          </a:p>
          <a:p>
            <a:pPr marL="171450" indent="-171450">
              <a:buFontTx/>
              <a:buChar char="-"/>
            </a:pPr>
            <a:r>
              <a:rPr lang="en-US" dirty="0"/>
              <a:t>Analytical</a:t>
            </a:r>
            <a:r>
              <a:rPr lang="en-US" baseline="0" dirty="0"/>
              <a:t> and reporting tools</a:t>
            </a:r>
          </a:p>
          <a:p>
            <a:pPr marL="171450" indent="-171450">
              <a:buFontTx/>
              <a:buChar char="-"/>
            </a:pPr>
            <a:r>
              <a:rPr lang="en-US" baseline="0" dirty="0"/>
              <a:t>Written and oral communication</a:t>
            </a:r>
          </a:p>
          <a:p>
            <a:pPr marL="0" indent="0">
              <a:buFontTx/>
              <a:buNone/>
            </a:pPr>
            <a:endParaRPr lang="en-US" baseline="0" dirty="0"/>
          </a:p>
          <a:p>
            <a:pPr marL="0" indent="0">
              <a:buFontTx/>
              <a:buNone/>
            </a:pPr>
            <a:r>
              <a:rPr lang="en-US" baseline="0" dirty="0"/>
              <a:t>BI analyst education</a:t>
            </a:r>
          </a:p>
          <a:p>
            <a:pPr marL="171450" indent="-171450">
              <a:buFontTx/>
              <a:buChar char="-"/>
            </a:pPr>
            <a:r>
              <a:rPr lang="en-US" baseline="0" dirty="0"/>
              <a:t>Computer science, information systems, or engineering</a:t>
            </a:r>
          </a:p>
          <a:p>
            <a:pPr marL="171450" indent="-171450">
              <a:buFontTx/>
              <a:buChar char="-"/>
            </a:pPr>
            <a:r>
              <a:rPr lang="en-US" baseline="0" dirty="0"/>
              <a:t>Several years of experience with database queries and data cube technology</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dirty="0"/>
              <a:t>Data analyst skills</a:t>
            </a:r>
          </a:p>
          <a:p>
            <a:pPr marL="171450" indent="-171450">
              <a:buFontTx/>
              <a:buChar char="-"/>
            </a:pPr>
            <a:r>
              <a:rPr lang="en-US" dirty="0"/>
              <a:t>Analytical,</a:t>
            </a:r>
            <a:r>
              <a:rPr lang="en-US" baseline="0" dirty="0"/>
              <a:t> quantitative, and problem solving</a:t>
            </a:r>
          </a:p>
          <a:p>
            <a:pPr marL="171450" indent="-171450">
              <a:buFontTx/>
              <a:buChar char="-"/>
            </a:pPr>
            <a:r>
              <a:rPr lang="en-US" baseline="0" dirty="0"/>
              <a:t>Relational database theory and practice</a:t>
            </a:r>
          </a:p>
          <a:p>
            <a:pPr marL="171450" indent="-171450">
              <a:buFontTx/>
              <a:buChar char="-"/>
            </a:pPr>
            <a:r>
              <a:rPr lang="en-US" baseline="0" dirty="0"/>
              <a:t>Written and oral communication skills</a:t>
            </a:r>
          </a:p>
          <a:p>
            <a:pPr marL="0" indent="0">
              <a:buFontTx/>
              <a:buNone/>
            </a:pPr>
            <a:endParaRPr lang="en-US" baseline="0" dirty="0"/>
          </a:p>
          <a:p>
            <a:pPr marL="0" indent="0">
              <a:buFontTx/>
              <a:buNone/>
            </a:pPr>
            <a:r>
              <a:rPr lang="en-US" baseline="0" dirty="0"/>
              <a:t>Data analyst education</a:t>
            </a:r>
          </a:p>
          <a:p>
            <a:pPr marL="171450" indent="-171450">
              <a:buFontTx/>
              <a:buChar char="-"/>
            </a:pPr>
            <a:r>
              <a:rPr lang="en-US" baseline="0" dirty="0"/>
              <a:t>Bachelors in computer science, information systems, or related discipline</a:t>
            </a:r>
          </a:p>
          <a:p>
            <a:pPr marL="171450" indent="-171450">
              <a:buFontTx/>
              <a:buChar char="-"/>
            </a:pPr>
            <a:r>
              <a:rPr lang="en-US" baseline="0" dirty="0"/>
              <a:t>Several years experience with a major DBMS product</a:t>
            </a:r>
          </a:p>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28</a:t>
            </a:fld>
            <a:endParaRPr lang="en-US"/>
          </a:p>
        </p:txBody>
      </p:sp>
    </p:spTree>
    <p:extLst>
      <p:ext uri="{BB962C8B-B14F-4D97-AF65-F5344CB8AC3E}">
        <p14:creationId xmlns:p14="http://schemas.microsoft.com/office/powerpoint/2010/main" val="2673006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Did not show data analyst due to large overlap with BI analyst</a:t>
            </a:r>
          </a:p>
          <a:p>
            <a:endParaRPr lang="en-US" baseline="0" dirty="0"/>
          </a:p>
          <a:p>
            <a:r>
              <a:rPr lang="en-US" baseline="0" dirty="0"/>
              <a:t>Skill acquisition</a:t>
            </a:r>
          </a:p>
          <a:p>
            <a:pPr marL="171450" indent="-171450">
              <a:buFontTx/>
              <a:buChar char="-"/>
            </a:pPr>
            <a:r>
              <a:rPr lang="en-US" baseline="0" dirty="0"/>
              <a:t>Degree</a:t>
            </a:r>
          </a:p>
          <a:p>
            <a:pPr marL="171450" indent="-171450">
              <a:buFontTx/>
              <a:buChar char="-"/>
            </a:pPr>
            <a:r>
              <a:rPr lang="en-US" baseline="0" dirty="0"/>
              <a:t>Certification</a:t>
            </a:r>
          </a:p>
          <a:p>
            <a:pPr marL="171450" indent="-171450">
              <a:buFontTx/>
              <a:buChar char="-"/>
            </a:pPr>
            <a:r>
              <a:rPr lang="en-US" baseline="0" dirty="0"/>
              <a:t>Experience</a:t>
            </a:r>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29</a:t>
            </a:fld>
            <a:endParaRPr lang="en-US"/>
          </a:p>
        </p:txBody>
      </p:sp>
    </p:spTree>
    <p:extLst>
      <p:ext uri="{BB962C8B-B14F-4D97-AF65-F5344CB8AC3E}">
        <p14:creationId xmlns:p14="http://schemas.microsoft.com/office/powerpoint/2010/main" val="3206512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pPr marL="0" marR="0" lvl="0" indent="0" algn="r" defTabSz="914400" rtl="0" eaLnBrk="0" fontAlgn="auto" latinLnBrk="0" hangingPunct="0">
              <a:lnSpc>
                <a:spcPct val="100000"/>
              </a:lnSpc>
              <a:spcBef>
                <a:spcPts val="0"/>
              </a:spcBef>
              <a:spcAft>
                <a:spcPts val="0"/>
              </a:spcAft>
              <a:buClrTx/>
              <a:buSzTx/>
              <a:buFontTx/>
              <a:buNone/>
              <a:tabLst/>
              <a:defRPr/>
            </a:pPr>
            <a:fld id="{A7AC1CB0-91BA-45FA-8ACB-9BD678496940}" type="slidenum">
              <a:rPr kumimoji="0" lang="en-US" sz="12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r>
              <a:rPr lang="en-US" dirty="0">
                <a:cs typeface="Times New Roman" pitchFamily="18" charset="0"/>
              </a:rPr>
              <a:t>Lower-level management deals with short-term problems related to individual transactions. Periodic summaries of operational databases and exception reports assist operational management. Middle management relies on summarized data that are integrated across operational databases. Middle management may want to integrate data across different departments, manufacturing plants, and retail stores. Top management relies on the results of middle management analysis and external data sources. Top management needs to integrate data so that customers, products, suppliers, and other important entities can be tracked across the entire organization. In addition, external data must be summarized and then integrated with internal data.</a:t>
            </a:r>
            <a:r>
              <a:rPr lang="en-US" dirty="0"/>
              <a:t> </a:t>
            </a:r>
          </a:p>
          <a:p>
            <a:endParaRPr lang="en-US" dirty="0"/>
          </a:p>
          <a:p>
            <a:r>
              <a:rPr lang="en-US" dirty="0"/>
              <a:t>Operational databases serve lower level decision</a:t>
            </a:r>
            <a:r>
              <a:rPr lang="en-US" baseline="0" dirty="0"/>
              <a:t> making. In the early days of relational databases, it was assumed that operational databases would also support higher levels of decision making.</a:t>
            </a:r>
            <a:endParaRPr lang="en-US" dirty="0"/>
          </a:p>
        </p:txBody>
      </p:sp>
    </p:spTree>
    <p:extLst>
      <p:ext uri="{BB962C8B-B14F-4D97-AF65-F5344CB8AC3E}">
        <p14:creationId xmlns:p14="http://schemas.microsoft.com/office/powerpoint/2010/main" val="3279297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overlap</a:t>
            </a:r>
            <a:r>
              <a:rPr lang="en-US" baseline="0" dirty="0"/>
              <a:t> about the methods to acquire competencies</a:t>
            </a:r>
          </a:p>
          <a:p>
            <a:endParaRPr lang="en-US" baseline="0" dirty="0"/>
          </a:p>
          <a:p>
            <a:r>
              <a:rPr lang="en-US" baseline="0" dirty="0"/>
              <a:t>Courses can be in minor, electives, and major</a:t>
            </a:r>
          </a:p>
          <a:p>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30</a:t>
            </a:fld>
            <a:endParaRPr lang="en-US"/>
          </a:p>
        </p:txBody>
      </p:sp>
    </p:spTree>
    <p:extLst>
      <p:ext uri="{BB962C8B-B14F-4D97-AF65-F5344CB8AC3E}">
        <p14:creationId xmlns:p14="http://schemas.microsoft.com/office/powerpoint/2010/main" val="2194573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Salary percentiles from Robert Half Salary Survey</a:t>
            </a:r>
          </a:p>
          <a:p>
            <a:pPr>
              <a:defRPr/>
            </a:pPr>
            <a:r>
              <a:rPr lang="en-US" dirty="0"/>
              <a:t>https://www.roberthalf.com/sites/default/files/documents/2018_salary_guide_NA_technology_1.pdf</a:t>
            </a:r>
          </a:p>
          <a:p>
            <a:pPr>
              <a:defRPr/>
            </a:pPr>
            <a:endParaRPr lang="en-US" dirty="0"/>
          </a:p>
          <a:p>
            <a:pPr>
              <a:defRPr/>
            </a:pPr>
            <a:r>
              <a:rPr lang="en-US" dirty="0"/>
              <a:t>Percentile guide:</a:t>
            </a:r>
          </a:p>
          <a:p>
            <a:pPr marL="174708" indent="-174708">
              <a:buFont typeface="Arial" pitchFamily="34" charset="0"/>
              <a:buChar char="•"/>
              <a:defRPr/>
            </a:pPr>
            <a:r>
              <a:rPr lang="en-US" dirty="0"/>
              <a:t>25%: less experience than typical, skills</a:t>
            </a:r>
            <a:r>
              <a:rPr lang="en-US" baseline="0" dirty="0"/>
              <a:t> may require development</a:t>
            </a:r>
            <a:endParaRPr lang="en-US" dirty="0"/>
          </a:p>
          <a:p>
            <a:pPr marL="174708" indent="-174708">
              <a:buFont typeface="Arial" pitchFamily="34" charset="0"/>
              <a:buChar char="•"/>
              <a:defRPr/>
            </a:pPr>
            <a:r>
              <a:rPr lang="en-US" dirty="0"/>
              <a:t>50% (midpoint): average experience, necessary skills</a:t>
            </a:r>
            <a:r>
              <a:rPr lang="en-US" baseline="0" dirty="0"/>
              <a:t> to meet job requirements</a:t>
            </a:r>
            <a:endParaRPr lang="en-US" dirty="0"/>
          </a:p>
          <a:p>
            <a:pPr marL="174708" indent="-174708">
              <a:buFont typeface="Arial" pitchFamily="34" charset="0"/>
              <a:buChar char="•"/>
              <a:defRPr/>
            </a:pPr>
            <a:r>
              <a:rPr lang="en-US" dirty="0"/>
              <a:t>75%: more experience than typical,</a:t>
            </a:r>
            <a:r>
              <a:rPr lang="en-US" baseline="0" dirty="0"/>
              <a:t> strong skill set with specialized skills</a:t>
            </a:r>
            <a:endParaRPr lang="en-US" dirty="0"/>
          </a:p>
          <a:p>
            <a:pPr>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82C8E62B-210A-45D9-B351-157217A57146}" type="slidenum">
              <a:rPr lang="en-US" smtClean="0"/>
              <a:pPr>
                <a:defRPr/>
              </a:pPr>
              <a:t>31</a:t>
            </a:fld>
            <a:endParaRPr lang="en-US"/>
          </a:p>
        </p:txBody>
      </p:sp>
    </p:spTree>
    <p:extLst>
      <p:ext uri="{BB962C8B-B14F-4D97-AF65-F5344CB8AC3E}">
        <p14:creationId xmlns:p14="http://schemas.microsoft.com/office/powerpoint/2010/main" val="2828269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eaLnBrk="1" hangingPunct="1"/>
            <a:r>
              <a:rPr lang="en-US" altLang="en-US" dirty="0"/>
              <a:t>The limitations were a combination of inadequacy of database technology</a:t>
            </a:r>
            <a:r>
              <a:rPr lang="en-US" altLang="en-US" baseline="0" dirty="0"/>
              <a:t> and deployment limitations.</a:t>
            </a:r>
          </a:p>
          <a:p>
            <a:pPr eaLnBrk="1" hangingPunct="1"/>
            <a:endParaRPr lang="en-US" altLang="en-US" dirty="0"/>
          </a:p>
          <a:p>
            <a:pPr eaLnBrk="1" hangingPunct="1"/>
            <a:r>
              <a:rPr lang="en-US" altLang="en-US" dirty="0"/>
              <a:t>Missing features for summary data</a:t>
            </a:r>
          </a:p>
          <a:p>
            <a:pPr eaLnBrk="1" hangingPunct="1">
              <a:buFontTx/>
              <a:buChar char="-"/>
            </a:pPr>
            <a:r>
              <a:rPr lang="en-US" altLang="en-US" dirty="0"/>
              <a:t> Storage and optimization techniques for summary queries</a:t>
            </a:r>
          </a:p>
          <a:p>
            <a:pPr eaLnBrk="1" hangingPunct="1">
              <a:buFontTx/>
              <a:buChar char="-"/>
            </a:pPr>
            <a:r>
              <a:rPr lang="en-US" altLang="en-US" dirty="0"/>
              <a:t> Data modeling approaches</a:t>
            </a:r>
          </a:p>
          <a:p>
            <a:pPr eaLnBrk="1" hangingPunct="1">
              <a:buFontTx/>
              <a:buChar char="-"/>
            </a:pPr>
            <a:r>
              <a:rPr lang="en-US" altLang="en-US" baseline="0" dirty="0"/>
              <a:t> </a:t>
            </a:r>
            <a:r>
              <a:rPr lang="en-US" altLang="en-US" dirty="0"/>
              <a:t>Support for </a:t>
            </a:r>
            <a:r>
              <a:rPr lang="en-US" altLang="en-US" dirty="0" err="1"/>
              <a:t>precomputed</a:t>
            </a:r>
            <a:r>
              <a:rPr lang="en-US" altLang="en-US" dirty="0"/>
              <a:t> query results</a:t>
            </a:r>
          </a:p>
          <a:p>
            <a:pPr eaLnBrk="1" hangingPunct="1">
              <a:buFontTx/>
              <a:buChar char="-"/>
            </a:pPr>
            <a:r>
              <a:rPr lang="en-US" altLang="en-US" baseline="0" dirty="0"/>
              <a:t> </a:t>
            </a:r>
            <a:r>
              <a:rPr lang="en-US" altLang="en-US" dirty="0"/>
              <a:t>Support for different business analyst query tools</a:t>
            </a:r>
          </a:p>
          <a:p>
            <a:pPr eaLnBrk="1" hangingPunct="1"/>
            <a:endParaRPr lang="en-US" altLang="en-US" dirty="0"/>
          </a:p>
          <a:p>
            <a:pPr eaLnBrk="1" hangingPunct="1"/>
            <a:r>
              <a:rPr lang="en-US" altLang="en-US" dirty="0"/>
              <a:t>Performance limitation</a:t>
            </a:r>
          </a:p>
          <a:p>
            <a:pPr marL="171450" indent="-171450" eaLnBrk="1" hangingPunct="1">
              <a:buFontTx/>
              <a:buChar char="-"/>
            </a:pPr>
            <a:r>
              <a:rPr lang="en-US" altLang="en-US" dirty="0"/>
              <a:t>Performance problems with a separate database for both transaction processing and</a:t>
            </a:r>
            <a:r>
              <a:rPr lang="en-US" altLang="en-US" baseline="0" dirty="0"/>
              <a:t> </a:t>
            </a:r>
            <a:r>
              <a:rPr lang="en-US" altLang="en-US" dirty="0"/>
              <a:t>business intelligence decision</a:t>
            </a:r>
            <a:r>
              <a:rPr lang="en-US" altLang="en-US" baseline="0" dirty="0"/>
              <a:t> making</a:t>
            </a:r>
          </a:p>
          <a:p>
            <a:pPr marL="171450" indent="-171450" eaLnBrk="1" hangingPunct="1">
              <a:buFontTx/>
              <a:buChar char="-"/>
            </a:pPr>
            <a:r>
              <a:rPr lang="en-US" altLang="en-US" baseline="0" dirty="0"/>
              <a:t>Never solved. Use a separate database</a:t>
            </a:r>
            <a:endParaRPr lang="en-US" altLang="en-US" dirty="0"/>
          </a:p>
          <a:p>
            <a:pPr marL="0" indent="0" eaLnBrk="1" hangingPunct="1">
              <a:buFontTx/>
              <a:buNone/>
            </a:pPr>
            <a:endParaRPr lang="en-US" altLang="en-US" dirty="0"/>
          </a:p>
          <a:p>
            <a:pPr marL="0" indent="0" eaLnBrk="1" hangingPunct="1">
              <a:buFontTx/>
              <a:buNone/>
            </a:pPr>
            <a:r>
              <a:rPr lang="en-US" altLang="en-US" dirty="0"/>
              <a:t>Lack of integration</a:t>
            </a:r>
          </a:p>
          <a:p>
            <a:pPr marL="171450" indent="-171450" eaLnBrk="1" hangingPunct="1">
              <a:buFontTx/>
              <a:buChar char="-"/>
            </a:pPr>
            <a:r>
              <a:rPr lang="en-US" altLang="en-US" dirty="0"/>
              <a:t>Most important issue; </a:t>
            </a:r>
          </a:p>
          <a:p>
            <a:pPr marL="171450" indent="-171450" eaLnBrk="1" hangingPunct="1">
              <a:buFontTx/>
              <a:buChar char="-"/>
            </a:pPr>
            <a:r>
              <a:rPr lang="en-US" altLang="en-US" dirty="0"/>
              <a:t>Management issue</a:t>
            </a:r>
          </a:p>
          <a:p>
            <a:pPr marL="171450" indent="-171450" eaLnBrk="1" hangingPunct="1">
              <a:buFontTx/>
              <a:buChar char="-"/>
            </a:pPr>
            <a:r>
              <a:rPr lang="en-US" altLang="en-US" dirty="0"/>
              <a:t>Lack of integration with transaction databases</a:t>
            </a:r>
            <a:r>
              <a:rPr lang="en-US" altLang="en-US" baseline="0" dirty="0"/>
              <a:t> and external data sources</a:t>
            </a:r>
          </a:p>
          <a:p>
            <a:pPr marL="171450" indent="-171450" eaLnBrk="1" hangingPunct="1">
              <a:buFontTx/>
              <a:buChar char="-"/>
            </a:pPr>
            <a:r>
              <a:rPr lang="en-US" altLang="en-US" dirty="0"/>
              <a:t>Add value: integrate, standardize, clean, and summarize both internal and external data sources</a:t>
            </a:r>
          </a:p>
          <a:p>
            <a:pPr marL="0" indent="0" eaLnBrk="1" hangingPunct="1">
              <a:buFontTx/>
              <a:buNone/>
            </a:pPr>
            <a:endParaRPr lang="en-US" altLang="en-US" dirty="0"/>
          </a:p>
          <a:p>
            <a:pPr marL="0" indent="0" eaLnBrk="1" hangingPunct="1">
              <a:buFontTx/>
              <a:buNone/>
            </a:pPr>
            <a:r>
              <a:rPr lang="en-US" altLang="en-US" dirty="0"/>
              <a:t>Initially separate companies developed technology independent of relational databases</a:t>
            </a:r>
          </a:p>
          <a:p>
            <a:pPr eaLnBrk="1" hangingPunct="1">
              <a:buFontTx/>
              <a:buNone/>
            </a:pPr>
            <a:endParaRPr lang="en-US" altLang="en-US" dirty="0"/>
          </a:p>
          <a:p>
            <a:pPr eaLnBrk="1" hangingPunct="1">
              <a:buFontTx/>
              <a:buNone/>
            </a:pPr>
            <a:r>
              <a:rPr lang="en-US" altLang="en-US" dirty="0"/>
              <a:t>Relational database vendors did not focus on relational database technology extensions until late 1990s</a:t>
            </a:r>
          </a:p>
          <a:p>
            <a:pPr eaLnBrk="1" hangingPunct="1"/>
            <a:endParaRPr lang="en-US" alt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C07746-4002-4037-B873-A8AAAEFE45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3309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Definition:</a:t>
            </a:r>
          </a:p>
          <a:p>
            <a:r>
              <a:rPr lang="en-US" altLang="en-US" dirty="0"/>
              <a:t> - Central repository: populated from operational databases and external data sources</a:t>
            </a:r>
          </a:p>
          <a:p>
            <a:r>
              <a:rPr lang="en-US" altLang="en-US" dirty="0"/>
              <a:t> - Many transformations</a:t>
            </a:r>
            <a:r>
              <a:rPr lang="en-US" altLang="en-US" baseline="0" dirty="0"/>
              <a:t> to clean, standardize, and integrate</a:t>
            </a:r>
            <a:endParaRPr lang="en-US" altLang="en-US" dirty="0"/>
          </a:p>
          <a:p>
            <a:r>
              <a:rPr lang="en-US" altLang="en-US" dirty="0"/>
              <a:t> - Summarized: no need to identify individual transactions although transaction details</a:t>
            </a:r>
          </a:p>
          <a:p>
            <a:r>
              <a:rPr lang="en-US" altLang="en-US" dirty="0"/>
              <a:t>   may be useful for flexible data analysis; summary data for optimizing reporting</a:t>
            </a:r>
          </a:p>
          <a:p>
            <a:endParaRPr lang="en-US" altLang="en-US" dirty="0"/>
          </a:p>
          <a:p>
            <a:endParaRPr lang="en-US" dirty="0"/>
          </a:p>
        </p:txBody>
      </p:sp>
      <p:sp>
        <p:nvSpPr>
          <p:cNvPr id="4" name="Slide Number Placeholder 3"/>
          <p:cNvSpPr>
            <a:spLocks noGrp="1"/>
          </p:cNvSpPr>
          <p:nvPr>
            <p:ph type="sldNum" sz="quarter" idx="5"/>
          </p:nvPr>
        </p:nvSpPr>
        <p:spPr/>
        <p:txBody>
          <a:bodyPr/>
          <a:lstStyle/>
          <a:p>
            <a:fld id="{BE5E6AF7-0F88-4448-99BD-1AC252BB1A7B}" type="slidenum">
              <a:rPr lang="nb-NO" smtClean="0"/>
              <a:t>11</a:t>
            </a:fld>
            <a:endParaRPr lang="nb-NO"/>
          </a:p>
        </p:txBody>
      </p:sp>
    </p:spTree>
    <p:extLst>
      <p:ext uri="{BB962C8B-B14F-4D97-AF65-F5344CB8AC3E}">
        <p14:creationId xmlns:p14="http://schemas.microsoft.com/office/powerpoint/2010/main" val="3452699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Characteristics</a:t>
            </a:r>
          </a:p>
          <a:p>
            <a:r>
              <a:rPr lang="en-US" dirty="0"/>
              <a:t> - Subject-oriented: Organized around business entities (e.g., customers, products, and employees)</a:t>
            </a:r>
          </a:p>
          <a:p>
            <a:r>
              <a:rPr lang="en-US" dirty="0"/>
              <a:t>    rather than business processes</a:t>
            </a:r>
          </a:p>
          <a:p>
            <a:r>
              <a:rPr lang="en-US" dirty="0"/>
              <a:t> - Integrated: many transformations to unify source data from independent data sources (units</a:t>
            </a:r>
          </a:p>
          <a:p>
            <a:r>
              <a:rPr lang="en-US" dirty="0"/>
              <a:t>   of measure, data formats, naming conventions)</a:t>
            </a:r>
          </a:p>
          <a:p>
            <a:r>
              <a:rPr lang="en-US" dirty="0"/>
              <a:t> - Time-variant: historical data (time stamped); snapshots of business processes captured</a:t>
            </a:r>
          </a:p>
          <a:p>
            <a:r>
              <a:rPr lang="en-US" dirty="0"/>
              <a:t>    at different points in time</a:t>
            </a:r>
          </a:p>
          <a:p>
            <a:r>
              <a:rPr lang="en-US" dirty="0"/>
              <a:t> - Nonvolatile: new data are appended periodically; existing data is not changed; warehouse data </a:t>
            </a:r>
          </a:p>
          <a:p>
            <a:r>
              <a:rPr lang="en-US" dirty="0"/>
              <a:t>   may be archived after its usefulness declines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E5E6AF7-0F88-4448-99BD-1AC252BB1A7B}" type="slidenum">
              <a:rPr lang="nb-NO" smtClean="0"/>
              <a:t>12</a:t>
            </a:fld>
            <a:endParaRPr lang="nb-NO"/>
          </a:p>
        </p:txBody>
      </p:sp>
    </p:spTree>
    <p:extLst>
      <p:ext uri="{BB962C8B-B14F-4D97-AF65-F5344CB8AC3E}">
        <p14:creationId xmlns:p14="http://schemas.microsoft.com/office/powerpoint/2010/main" val="1509228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Transaction processing:</a:t>
            </a:r>
          </a:p>
          <a:p>
            <a:r>
              <a:rPr lang="en-US" altLang="en-US" dirty="0"/>
              <a:t> - Operational databases: for daily business</a:t>
            </a:r>
          </a:p>
          <a:p>
            <a:r>
              <a:rPr lang="en-US" altLang="en-US" dirty="0"/>
              <a:t> - Decisions: involve details of products, customers, shipments, manufacturing</a:t>
            </a:r>
            <a:r>
              <a:rPr lang="en-US" altLang="en-US" baseline="0" dirty="0"/>
              <a:t> such as </a:t>
            </a:r>
            <a:r>
              <a:rPr lang="en-US" altLang="en-US" dirty="0"/>
              <a:t>fulfill orders, resolve complaints, provide staffing</a:t>
            </a:r>
          </a:p>
          <a:p>
            <a:endParaRPr lang="en-US" altLang="en-US" dirty="0"/>
          </a:p>
          <a:p>
            <a:r>
              <a:rPr lang="en-US" altLang="en-US" dirty="0"/>
              <a:t>Business intelligence:</a:t>
            </a:r>
          </a:p>
          <a:p>
            <a:pPr marL="171450" indent="-171450">
              <a:buFontTx/>
              <a:buChar char="-"/>
            </a:pPr>
            <a:r>
              <a:rPr lang="en-US" altLang="en-US" dirty="0"/>
              <a:t>Integrated and standardized</a:t>
            </a:r>
            <a:r>
              <a:rPr lang="en-US" altLang="en-US" baseline="0" dirty="0"/>
              <a:t> </a:t>
            </a:r>
            <a:r>
              <a:rPr lang="en-US" altLang="en-US" dirty="0"/>
              <a:t>data: difficult to directly use operational data</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altLang="en-US" dirty="0"/>
              <a:t>Substantial processing for transformations and integration</a:t>
            </a:r>
          </a:p>
          <a:p>
            <a:pPr marL="171450" indent="-171450">
              <a:buFontTx/>
              <a:buChar char="-"/>
            </a:pPr>
            <a:r>
              <a:rPr lang="en-US" altLang="en-US" dirty="0"/>
              <a:t>Value</a:t>
            </a:r>
            <a:r>
              <a:rPr lang="en-US" altLang="en-US" baseline="0" dirty="0"/>
              <a:t> for decision making results from standardizing and integrating data across organizational units and external sources</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altLang="en-US" dirty="0"/>
              <a:t>Decisions: broad view of customers, products, production, marketing</a:t>
            </a:r>
            <a:r>
              <a:rPr lang="en-US" altLang="en-US" baseline="0" dirty="0"/>
              <a:t> for </a:t>
            </a:r>
            <a:r>
              <a:rPr lang="en-US" altLang="en-US" dirty="0"/>
              <a:t>capacity planning, store locations, new lines of business,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66307C-5DE3-4CC0-B6AB-0D518ACF06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4834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en-US" dirty="0"/>
              <a:t>Operational database vs. Data warehouse</a:t>
            </a:r>
          </a:p>
          <a:p>
            <a:r>
              <a:rPr lang="en-US" altLang="en-US" dirty="0"/>
              <a:t> - Currency: age of data</a:t>
            </a:r>
          </a:p>
          <a:p>
            <a:r>
              <a:rPr lang="en-US" altLang="en-US" dirty="0"/>
              <a:t> - Historical:</a:t>
            </a:r>
            <a:r>
              <a:rPr lang="en-US" altLang="en-US" baseline="0" dirty="0"/>
              <a:t> completed transactions; secondary data</a:t>
            </a:r>
            <a:endParaRPr lang="en-US" altLang="en-US" dirty="0"/>
          </a:p>
          <a:p>
            <a:r>
              <a:rPr lang="en-US" altLang="en-US" dirty="0"/>
              <a:t> - Detail level: DW do not need to identify individual transactions although details  can be stored; typically both detailed and summary data are stored in a data warehouse</a:t>
            </a:r>
          </a:p>
          <a:p>
            <a:r>
              <a:rPr lang="en-US" altLang="en-US" dirty="0"/>
              <a:t> - Number of records processed (per request): operational database query typically returns  few records; DW query may summarize thousands of records</a:t>
            </a:r>
          </a:p>
          <a:p>
            <a:r>
              <a:rPr lang="en-US" altLang="en-US" dirty="0"/>
              <a:t> - Normalization: normalization not important for DW because of lack of update</a:t>
            </a:r>
          </a:p>
          <a:p>
            <a:r>
              <a:rPr lang="en-US" altLang="en-US" dirty="0"/>
              <a:t> - Data model: new data model for DWs although relational implementation is generally   used to implement the new data model</a:t>
            </a:r>
          </a:p>
          <a:p>
            <a:r>
              <a:rPr lang="en-US" altLang="en-US" dirty="0"/>
              <a:t>- Update level: nonvolatile, i.e., new data are appended periodically; existing data is not changed; warehouse data may be archived after its usefulness declines</a:t>
            </a:r>
          </a:p>
          <a:p>
            <a:r>
              <a:rPr lang="en-US" altLang="en-US" dirty="0"/>
              <a:t> - Star schemas with materialized views for summary data are used in relational DBMSs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66307C-5DE3-4CC0-B6AB-0D518ACF06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005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Crow’s foot</a:t>
            </a:r>
            <a:r>
              <a:rPr lang="en-US" baseline="0" dirty="0"/>
              <a:t> ERD notation</a:t>
            </a:r>
            <a:endParaRPr lang="en-US" dirty="0"/>
          </a:p>
          <a:p>
            <a:r>
              <a:rPr lang="en-US" dirty="0"/>
              <a:t>Small diagram</a:t>
            </a:r>
            <a:r>
              <a:rPr lang="en-US" baseline="0" dirty="0"/>
              <a:t> </a:t>
            </a:r>
            <a:r>
              <a:rPr lang="en-US" dirty="0"/>
              <a:t>of order</a:t>
            </a:r>
            <a:r>
              <a:rPr lang="en-US" baseline="0" dirty="0"/>
              <a:t> entry database and sales star schema</a:t>
            </a:r>
            <a:endParaRPr lang="en-US" dirty="0"/>
          </a:p>
          <a:p>
            <a:pPr marL="171450" indent="-171450">
              <a:buFontTx/>
              <a:buChar char="-"/>
            </a:pPr>
            <a:r>
              <a:rPr lang="en-US" dirty="0"/>
              <a:t>Small ERD</a:t>
            </a:r>
            <a:r>
              <a:rPr lang="en-US" baseline="0" dirty="0"/>
              <a:t> of order entry database with customer, order, employee, product, and M-N relationship between product and order; designed for order processing</a:t>
            </a:r>
          </a:p>
          <a:p>
            <a:pPr marL="171450" indent="-171450">
              <a:buFontTx/>
              <a:buChar char="-"/>
            </a:pPr>
            <a:r>
              <a:rPr lang="en-US" baseline="0" dirty="0"/>
              <a:t>More complex schema patterns for operational databases</a:t>
            </a:r>
          </a:p>
          <a:p>
            <a:pPr marL="171450" indent="-171450">
              <a:buFontTx/>
              <a:buChar char="-"/>
            </a:pPr>
            <a:r>
              <a:rPr lang="en-US" baseline="0" dirty="0"/>
              <a:t>Order contains header (order) and detail lines (Contains M-N relationship or a associative table)</a:t>
            </a:r>
          </a:p>
          <a:p>
            <a:pPr marL="171450" indent="-171450">
              <a:buFontTx/>
              <a:buChar char="-"/>
            </a:pPr>
            <a:r>
              <a:rPr lang="en-US" dirty="0"/>
              <a:t>Star</a:t>
            </a:r>
            <a:r>
              <a:rPr lang="en-US" baseline="0" dirty="0"/>
              <a:t> Schema with dimension tables (item, store, customer, and </a:t>
            </a:r>
            <a:r>
              <a:rPr lang="en-US" baseline="0" dirty="0" err="1"/>
              <a:t>timedim</a:t>
            </a:r>
            <a:r>
              <a:rPr lang="en-US" baseline="0" dirty="0"/>
              <a:t>) and fact table (sales); designed for business intelligence reporting</a:t>
            </a:r>
          </a:p>
          <a:p>
            <a:pPr marL="171450" indent="-171450">
              <a:buFontTx/>
              <a:buChar char="-"/>
            </a:pPr>
            <a:r>
              <a:rPr lang="en-US" baseline="0" dirty="0"/>
              <a:t>Sales flattened just for order details (sales of individual items)</a:t>
            </a:r>
          </a:p>
          <a:p>
            <a:pPr marL="171450" indent="-171450">
              <a:buFontTx/>
              <a:buChar char="-"/>
            </a:pPr>
            <a:r>
              <a:rPr lang="en-US" baseline="0" dirty="0"/>
              <a:t>Data integration: data moved from operational database to data warehouse after completion of transactions along with substantial amount of transformations (standardization, integration, consistency checking, completeness checking, …)</a:t>
            </a:r>
          </a:p>
          <a:p>
            <a:pPr marL="171450" indent="-171450">
              <a:buFontTx/>
              <a:buChar char="-"/>
            </a:pPr>
            <a:endParaRPr lang="en-US" baseline="0" dirty="0"/>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BE5E6AF7-0F88-4448-99BD-1AC252BB1A7B}" type="slidenum">
              <a:rPr lang="nb-NO" smtClean="0"/>
              <a:t>15</a:t>
            </a:fld>
            <a:endParaRPr lang="nb-NO"/>
          </a:p>
        </p:txBody>
      </p:sp>
    </p:spTree>
    <p:extLst>
      <p:ext uri="{BB962C8B-B14F-4D97-AF65-F5344CB8AC3E}">
        <p14:creationId xmlns:p14="http://schemas.microsoft.com/office/powerpoint/2010/main" val="179383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warehouse scope (Project scope):</a:t>
            </a:r>
          </a:p>
          <a:p>
            <a:pPr marL="171450" indent="-171450">
              <a:buFontTx/>
              <a:buChar char="-"/>
            </a:pPr>
            <a:r>
              <a:rPr lang="en-US" dirty="0"/>
              <a:t>Number of data sources</a:t>
            </a:r>
          </a:p>
          <a:p>
            <a:pPr marL="171450" indent="-171450">
              <a:buFontTx/>
              <a:buChar char="-"/>
            </a:pPr>
            <a:r>
              <a:rPr lang="en-US" dirty="0"/>
              <a:t>Number of organizational units</a:t>
            </a:r>
          </a:p>
          <a:p>
            <a:pPr marL="171450" indent="-171450">
              <a:buFontTx/>
              <a:buChar char="-"/>
            </a:pPr>
            <a:endParaRPr lang="en-US" dirty="0"/>
          </a:p>
          <a:p>
            <a:pPr marL="0" indent="0">
              <a:buFontTx/>
              <a:buNone/>
            </a:pPr>
            <a:r>
              <a:rPr lang="en-US" dirty="0"/>
              <a:t>Integration level</a:t>
            </a:r>
          </a:p>
          <a:p>
            <a:pPr marL="171450" indent="-171450">
              <a:buFontTx/>
              <a:buChar char="-"/>
            </a:pPr>
            <a:r>
              <a:rPr lang="en-US" dirty="0"/>
              <a:t>Coordination and cooperation among business units</a:t>
            </a:r>
          </a:p>
          <a:p>
            <a:pPr marL="171450" indent="-171450">
              <a:buFontTx/>
              <a:buChar char="-"/>
            </a:pPr>
            <a:r>
              <a:rPr lang="en-US" dirty="0"/>
              <a:t>Find</a:t>
            </a:r>
            <a:r>
              <a:rPr lang="en-US" baseline="0" dirty="0"/>
              <a:t> common entities</a:t>
            </a:r>
          </a:p>
          <a:p>
            <a:pPr marL="171450" indent="-171450">
              <a:buFontTx/>
              <a:buChar char="-"/>
            </a:pPr>
            <a:r>
              <a:rPr lang="en-US" baseline="0" dirty="0"/>
              <a:t>Enforce standards: units of measure, naming conventions</a:t>
            </a:r>
          </a:p>
          <a:p>
            <a:pPr marL="171450" indent="-171450">
              <a:buFontTx/>
              <a:buChar char="-"/>
            </a:pPr>
            <a:r>
              <a:rPr lang="en-US" baseline="0" dirty="0"/>
              <a:t>Reconcile differences such as revenue and cost recognition</a:t>
            </a:r>
          </a:p>
          <a:p>
            <a:pPr marL="171450" indent="-171450">
              <a:buFontTx/>
              <a:buChar char="-"/>
            </a:pPr>
            <a:r>
              <a:rPr lang="en-US" baseline="0" dirty="0"/>
              <a:t>Sometimes modify source systems</a:t>
            </a:r>
          </a:p>
          <a:p>
            <a:pPr marL="0" indent="0">
              <a:buFontTx/>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AC07746-4002-4037-B873-A8AAAEFE45D0}"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Times New Roman" pitchFamily="18" charset="0"/>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477817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ctrTitle"/>
          </p:nvPr>
        </p:nvSpPr>
        <p:spPr>
          <a:xfrm>
            <a:off x="497288" y="2042319"/>
            <a:ext cx="4316012" cy="1551781"/>
          </a:xfrm>
        </p:spPr>
        <p:txBody>
          <a:bodyPr anchor="b"/>
          <a:lstStyle/>
          <a:p>
            <a:r>
              <a:rPr lang="en-US" noProof="0"/>
              <a:t>Click to edit Master title style</a:t>
            </a:r>
            <a:endParaRPr lang="en-GB" noProof="0"/>
          </a:p>
        </p:txBody>
      </p:sp>
      <p:sp>
        <p:nvSpPr>
          <p:cNvPr id="3" name="Subtitle 2"/>
          <p:cNvSpPr>
            <a:spLocks noGrp="1"/>
          </p:cNvSpPr>
          <p:nvPr>
            <p:ph type="subTitle" idx="1"/>
          </p:nvPr>
        </p:nvSpPr>
        <p:spPr>
          <a:xfrm>
            <a:off x="497288" y="3924300"/>
            <a:ext cx="4316012" cy="533400"/>
          </a:xfrm>
        </p:spPr>
        <p:txBody>
          <a:bodyPr lIns="0" rIns="0">
            <a:normAutofit/>
          </a:bodyPr>
          <a:lstStyle>
            <a:lvl1pPr marL="0" indent="0" algn="l">
              <a:buNone/>
              <a:defRPr sz="1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59C9DAF2-E044-8B4E-A86C-B69EB5271587}" type="datetime1">
              <a:rPr lang="en-US" smtClean="0"/>
              <a:t>8/28/2023</a:t>
            </a:fld>
            <a:endParaRPr lang="nb-NO"/>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nb-NO" smtClean="0"/>
              <a:pPr/>
              <a:t>‹#›</a:t>
            </a:fld>
            <a:endParaRPr lang="nb-NO"/>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a:t>Click icon to add picture</a:t>
            </a:r>
            <a:endParaRPr lang="nb-NO"/>
          </a:p>
        </p:txBody>
      </p:sp>
      <p:cxnSp>
        <p:nvCxnSpPr>
          <p:cNvPr id="13" name="Straight Connector 12"/>
          <p:cNvCxnSpPr/>
          <p:nvPr userDrawn="1"/>
        </p:nvCxnSpPr>
        <p:spPr>
          <a:xfrm>
            <a:off x="494536" y="37735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pic>
        <p:nvPicPr>
          <p:cNvPr id="14" name="Picture 8"/>
          <p:cNvPicPr>
            <a:picLocks noChangeAspect="1"/>
          </p:cNvPicPr>
          <p:nvPr userDrawn="1"/>
        </p:nvPicPr>
        <p:blipFill>
          <a:blip r:embed="rId2"/>
          <a:stretch>
            <a:fillRect/>
          </a:stretch>
        </p:blipFill>
        <p:spPr>
          <a:xfrm>
            <a:off x="198509" y="245900"/>
            <a:ext cx="3170582" cy="1009409"/>
          </a:xfrm>
          <a:prstGeom prst="rect">
            <a:avLst/>
          </a:prstGeom>
        </p:spPr>
      </p:pic>
    </p:spTree>
    <p:extLst>
      <p:ext uri="{BB962C8B-B14F-4D97-AF65-F5344CB8AC3E}">
        <p14:creationId xmlns:p14="http://schemas.microsoft.com/office/powerpoint/2010/main" val="50272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 + Text - Grey">
    <p:spTree>
      <p:nvGrpSpPr>
        <p:cNvPr id="1" name=""/>
        <p:cNvGrpSpPr/>
        <p:nvPr/>
      </p:nvGrpSpPr>
      <p:grpSpPr>
        <a:xfrm>
          <a:off x="0" y="0"/>
          <a:ext cx="0" cy="0"/>
          <a:chOff x="0" y="0"/>
          <a:chExt cx="0" cy="0"/>
        </a:xfrm>
      </p:grpSpPr>
      <p:sp>
        <p:nvSpPr>
          <p:cNvPr id="7" name="Rectangle 6"/>
          <p:cNvSpPr/>
          <p:nvPr userDrawn="1"/>
        </p:nvSpPr>
        <p:spPr>
          <a:xfrm>
            <a:off x="41529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6249E23-93F5-F746-89BC-5BD2B0929EBC}" type="datetime1">
              <a:rPr lang="en-US" noProof="0" smtClean="0"/>
              <a:t>8/28/2023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15240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05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Pic - Grey">
    <p:spTree>
      <p:nvGrpSpPr>
        <p:cNvPr id="1" name=""/>
        <p:cNvGrpSpPr/>
        <p:nvPr/>
      </p:nvGrpSpPr>
      <p:grpSpPr>
        <a:xfrm>
          <a:off x="0" y="0"/>
          <a:ext cx="0" cy="0"/>
          <a:chOff x="0" y="0"/>
          <a:chExt cx="0" cy="0"/>
        </a:xfrm>
      </p:grpSpPr>
      <p:sp>
        <p:nvSpPr>
          <p:cNvPr id="7" name="Rectangle 6"/>
          <p:cNvSpPr/>
          <p:nvPr userDrawn="1"/>
        </p:nvSpPr>
        <p:spPr>
          <a:xfrm>
            <a:off x="1524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DA3BA5FE-711F-EA47-96EF-625BC7044AC5}" type="datetime1">
              <a:rPr lang="en-US" noProof="0" smtClean="0"/>
              <a:t>8/28/2023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515611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242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 + Text - Grey">
    <p:spTree>
      <p:nvGrpSpPr>
        <p:cNvPr id="1" name=""/>
        <p:cNvGrpSpPr/>
        <p:nvPr/>
      </p:nvGrpSpPr>
      <p:grpSpPr>
        <a:xfrm>
          <a:off x="0" y="0"/>
          <a:ext cx="0" cy="0"/>
          <a:chOff x="0" y="0"/>
          <a:chExt cx="0" cy="0"/>
        </a:xfrm>
      </p:grpSpPr>
      <p:sp>
        <p:nvSpPr>
          <p:cNvPr id="7" name="Rectangle 6"/>
          <p:cNvSpPr/>
          <p:nvPr userDrawn="1"/>
        </p:nvSpPr>
        <p:spPr>
          <a:xfrm>
            <a:off x="41529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ECF2F44-5AFD-D34E-8B92-58F8898F0824}" type="datetime1">
              <a:rPr lang="en-US" noProof="0" smtClean="0"/>
              <a:t>8/28/2023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15240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8" name="Content Placeholder 17"/>
          <p:cNvSpPr>
            <a:spLocks noGrp="1"/>
          </p:cNvSpPr>
          <p:nvPr>
            <p:ph sz="quarter" idx="13" hasCustomPrompt="1"/>
          </p:nvPr>
        </p:nvSpPr>
        <p:spPr>
          <a:xfrm>
            <a:off x="15240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1599126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Graph - Grey">
    <p:spTree>
      <p:nvGrpSpPr>
        <p:cNvPr id="1" name=""/>
        <p:cNvGrpSpPr/>
        <p:nvPr/>
      </p:nvGrpSpPr>
      <p:grpSpPr>
        <a:xfrm>
          <a:off x="0" y="0"/>
          <a:ext cx="0" cy="0"/>
          <a:chOff x="0" y="0"/>
          <a:chExt cx="0" cy="0"/>
        </a:xfrm>
      </p:grpSpPr>
      <p:sp>
        <p:nvSpPr>
          <p:cNvPr id="7" name="Rectangle 6"/>
          <p:cNvSpPr/>
          <p:nvPr userDrawn="1"/>
        </p:nvSpPr>
        <p:spPr>
          <a:xfrm>
            <a:off x="1524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06670D61-A13E-3E45-A265-D55FAFCB0DF0}" type="datetime1">
              <a:rPr lang="en-US" noProof="0" smtClean="0"/>
              <a:t>8/28/2023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515611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Content Placeholder 17"/>
          <p:cNvSpPr>
            <a:spLocks noGrp="1"/>
          </p:cNvSpPr>
          <p:nvPr>
            <p:ph sz="quarter" idx="13" hasCustomPrompt="1"/>
          </p:nvPr>
        </p:nvSpPr>
        <p:spPr>
          <a:xfrm>
            <a:off x="515611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229632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4" name="Date Placeholder 3"/>
          <p:cNvSpPr>
            <a:spLocks noGrp="1"/>
          </p:cNvSpPr>
          <p:nvPr>
            <p:ph type="dt" sz="half" idx="10"/>
          </p:nvPr>
        </p:nvSpPr>
        <p:spPr/>
        <p:txBody>
          <a:bodyPr/>
          <a:lstStyle/>
          <a:p>
            <a:fld id="{ABF3E48C-408F-AD4C-82E0-480B961C7F1F}" type="datetime1">
              <a:rPr lang="en-US" smtClean="0"/>
              <a:t>8/28/2023</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9" name="Picture Placeholder 8"/>
          <p:cNvSpPr>
            <a:spLocks noGrp="1"/>
          </p:cNvSpPr>
          <p:nvPr>
            <p:ph type="pic" sz="quarter" idx="13"/>
          </p:nvPr>
        </p:nvSpPr>
        <p:spPr>
          <a:xfrm>
            <a:off x="152400" y="219075"/>
            <a:ext cx="8832850" cy="4476610"/>
          </a:xfrm>
          <a:solidFill>
            <a:srgbClr val="BCCCD1"/>
          </a:solidFill>
        </p:spPr>
        <p:txBody>
          <a:bodyPr/>
          <a:lstStyle/>
          <a:p>
            <a:r>
              <a:rPr lang="en-US"/>
              <a:t>Click icon to add picture</a:t>
            </a:r>
            <a:endParaRPr lang="nb-NO"/>
          </a:p>
        </p:txBody>
      </p:sp>
    </p:spTree>
    <p:extLst>
      <p:ext uri="{BB962C8B-B14F-4D97-AF65-F5344CB8AC3E}">
        <p14:creationId xmlns:p14="http://schemas.microsoft.com/office/powerpoint/2010/main" val="1631015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or Quote">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3" name="Content Placeholder 2"/>
          <p:cNvSpPr>
            <a:spLocks noGrp="1"/>
          </p:cNvSpPr>
          <p:nvPr>
            <p:ph idx="1" hasCustomPrompt="1"/>
          </p:nvPr>
        </p:nvSpPr>
        <p:spPr>
          <a:xfrm>
            <a:off x="154070" y="219282"/>
            <a:ext cx="8831090" cy="4476403"/>
          </a:xfrm>
        </p:spPr>
        <p:txBody>
          <a:bodyPr anchor="ctr">
            <a:normAutofit/>
          </a:bodyPr>
          <a:lstStyle>
            <a:lvl1pPr marL="0" indent="0" algn="ctr">
              <a:buNone/>
              <a:defRPr sz="3200" b="1">
                <a:latin typeface="Times New Roman"/>
                <a:cs typeface="Times New Roman"/>
              </a:defRPr>
            </a:lvl1pPr>
          </a:lstStyle>
          <a:p>
            <a:pPr lvl="0"/>
            <a:r>
              <a:rPr lang="en-GB" noProof="0"/>
              <a:t>«Quote»</a:t>
            </a:r>
          </a:p>
        </p:txBody>
      </p:sp>
      <p:sp>
        <p:nvSpPr>
          <p:cNvPr id="4" name="Date Placeholder 3"/>
          <p:cNvSpPr>
            <a:spLocks noGrp="1"/>
          </p:cNvSpPr>
          <p:nvPr>
            <p:ph type="dt" sz="half" idx="10"/>
          </p:nvPr>
        </p:nvSpPr>
        <p:spPr/>
        <p:txBody>
          <a:bodyPr/>
          <a:lstStyle/>
          <a:p>
            <a:fld id="{4FCA35D3-88DA-CE4D-A326-62A44BD8AA95}" type="datetime1">
              <a:rPr lang="en-US" noProof="0" smtClean="0"/>
              <a:t>8/28/2023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756504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C72079-DB16-154D-A39F-4884D6CC0170}" type="datetime1">
              <a:rPr lang="en-US" noProof="0" smtClean="0"/>
              <a:t>8/28/2023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288000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1" name="Rectangle 10"/>
          <p:cNvSpPr/>
          <p:nvPr userDrawn="1"/>
        </p:nvSpPr>
        <p:spPr>
          <a:xfrm>
            <a:off x="6105160" y="165723"/>
            <a:ext cx="2880000" cy="5355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2" name="Rectangle 11"/>
          <p:cNvSpPr/>
          <p:nvPr userDrawn="1"/>
        </p:nvSpPr>
        <p:spPr>
          <a:xfrm>
            <a:off x="3129615" y="165723"/>
            <a:ext cx="2880000" cy="5355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Picture Placeholder 8"/>
          <p:cNvSpPr>
            <a:spLocks noGrp="1"/>
          </p:cNvSpPr>
          <p:nvPr>
            <p:ph type="pic" sz="quarter" idx="13"/>
          </p:nvPr>
        </p:nvSpPr>
        <p:spPr>
          <a:xfrm>
            <a:off x="152400" y="219075"/>
            <a:ext cx="2881670" cy="1495734"/>
          </a:xfrm>
          <a:solidFill>
            <a:srgbClr val="BCCCD1"/>
          </a:solidFill>
        </p:spPr>
        <p:txBody>
          <a:bodyPr/>
          <a:lstStyle/>
          <a:p>
            <a:r>
              <a:rPr lang="en-US" noProof="0"/>
              <a:t>Click icon to add picture</a:t>
            </a:r>
            <a:endParaRPr lang="en-GB" noProof="0"/>
          </a:p>
        </p:txBody>
      </p:sp>
      <p:sp>
        <p:nvSpPr>
          <p:cNvPr id="14" name="Picture Placeholder 8"/>
          <p:cNvSpPr>
            <a:spLocks noGrp="1"/>
          </p:cNvSpPr>
          <p:nvPr>
            <p:ph type="pic" sz="quarter" idx="14"/>
          </p:nvPr>
        </p:nvSpPr>
        <p:spPr>
          <a:xfrm>
            <a:off x="3127945" y="219075"/>
            <a:ext cx="2881670" cy="1495734"/>
          </a:xfrm>
          <a:solidFill>
            <a:srgbClr val="BCCCD1"/>
          </a:solidFill>
        </p:spPr>
        <p:txBody>
          <a:bodyPr/>
          <a:lstStyle/>
          <a:p>
            <a:r>
              <a:rPr lang="en-US" noProof="0"/>
              <a:t>Click icon to add picture</a:t>
            </a:r>
            <a:endParaRPr lang="en-GB" noProof="0"/>
          </a:p>
        </p:txBody>
      </p:sp>
      <p:sp>
        <p:nvSpPr>
          <p:cNvPr id="15" name="Picture Placeholder 8"/>
          <p:cNvSpPr>
            <a:spLocks noGrp="1"/>
          </p:cNvSpPr>
          <p:nvPr>
            <p:ph type="pic" sz="quarter" idx="15"/>
          </p:nvPr>
        </p:nvSpPr>
        <p:spPr>
          <a:xfrm>
            <a:off x="6103490" y="219075"/>
            <a:ext cx="2881670" cy="1495734"/>
          </a:xfrm>
          <a:solidFill>
            <a:srgbClr val="BCCCD1"/>
          </a:solidFill>
        </p:spPr>
        <p:txBody>
          <a:bodyPr/>
          <a:lstStyle/>
          <a:p>
            <a:r>
              <a:rPr lang="en-US" noProof="0"/>
              <a:t>Click icon to add picture</a:t>
            </a:r>
            <a:endParaRPr lang="en-GB" noProof="0"/>
          </a:p>
        </p:txBody>
      </p:sp>
      <p:sp>
        <p:nvSpPr>
          <p:cNvPr id="16" name="Content Placeholder 2"/>
          <p:cNvSpPr>
            <a:spLocks noGrp="1"/>
          </p:cNvSpPr>
          <p:nvPr>
            <p:ph idx="1"/>
          </p:nvPr>
        </p:nvSpPr>
        <p:spPr>
          <a:xfrm>
            <a:off x="154071" y="1803709"/>
            <a:ext cx="2880000" cy="2850156"/>
          </a:xfrm>
        </p:spPr>
        <p:txBody>
          <a:bodyPr/>
          <a:lstStyle/>
          <a:p>
            <a:pPr lvl="0"/>
            <a:r>
              <a:rPr lang="en-US" noProof="0"/>
              <a:t>Click to edit Master text styles</a:t>
            </a:r>
          </a:p>
        </p:txBody>
      </p:sp>
      <p:sp>
        <p:nvSpPr>
          <p:cNvPr id="17" name="Content Placeholder 2"/>
          <p:cNvSpPr>
            <a:spLocks noGrp="1"/>
          </p:cNvSpPr>
          <p:nvPr>
            <p:ph idx="16"/>
          </p:nvPr>
        </p:nvSpPr>
        <p:spPr>
          <a:xfrm>
            <a:off x="3129615" y="1803709"/>
            <a:ext cx="2880000" cy="2850156"/>
          </a:xfrm>
        </p:spPr>
        <p:txBody>
          <a:bodyPr/>
          <a:lstStyle/>
          <a:p>
            <a:pPr lvl="0"/>
            <a:r>
              <a:rPr lang="en-US" noProof="0"/>
              <a:t>Click to edit Master text styles</a:t>
            </a:r>
          </a:p>
        </p:txBody>
      </p:sp>
      <p:sp>
        <p:nvSpPr>
          <p:cNvPr id="18" name="Content Placeholder 2"/>
          <p:cNvSpPr>
            <a:spLocks noGrp="1"/>
          </p:cNvSpPr>
          <p:nvPr>
            <p:ph idx="17"/>
          </p:nvPr>
        </p:nvSpPr>
        <p:spPr>
          <a:xfrm>
            <a:off x="6103490" y="1803709"/>
            <a:ext cx="2880000" cy="2850156"/>
          </a:xfrm>
        </p:spPr>
        <p:txBody>
          <a:bodyPr/>
          <a:lstStyle/>
          <a:p>
            <a:pPr lvl="0"/>
            <a:r>
              <a:rPr lang="en-US" noProof="0"/>
              <a:t>Click to edit Master text styles</a:t>
            </a:r>
          </a:p>
        </p:txBody>
      </p:sp>
    </p:spTree>
    <p:extLst>
      <p:ext uri="{BB962C8B-B14F-4D97-AF65-F5344CB8AC3E}">
        <p14:creationId xmlns:p14="http://schemas.microsoft.com/office/powerpoint/2010/main" val="20842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 Purpl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704C26B5-7A06-7C45-AE88-68CEB8F24371}" type="datetime1">
              <a:rPr lang="en-US" noProof="0" smtClean="0"/>
              <a:t>8/28/2023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6"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spTree>
    <p:extLst>
      <p:ext uri="{BB962C8B-B14F-4D97-AF65-F5344CB8AC3E}">
        <p14:creationId xmlns:p14="http://schemas.microsoft.com/office/powerpoint/2010/main" val="2691003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 Green">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rgbClr val="007C7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A24CE802-EA64-4A48-B1C7-C0EE853B4C0F}" type="datetime1">
              <a:rPr lang="en-US" noProof="0" smtClean="0"/>
              <a:t>8/28/2023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1327546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 Yellow">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tx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EEF49D4B-9861-5645-9B1C-3419A18E9F33}" type="datetime1">
              <a:rPr lang="en-US" noProof="0" smtClean="0"/>
              <a:t>8/28/2023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99431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553071A-A6F7-3B4F-818E-46F44080C142}" type="datetime1">
              <a:rPr lang="en-US" noProof="0" smtClean="0"/>
              <a:t>8/28/2023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7" name="Rectangle 6"/>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8" name="Straight Connector 7"/>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443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 Blu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C79A3BB2-4D9C-AD4E-8B4D-A69880551F61}" type="datetime1">
              <a:rPr lang="en-US" noProof="0" smtClean="0"/>
              <a:t>8/28/2023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5">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2121883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pter - Red">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92C173FE-FF69-E04E-9988-939EF0616E31}" type="datetime1">
              <a:rPr lang="en-US" noProof="0" smtClean="0"/>
              <a:t>8/28/2023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233369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a:xfrm>
            <a:off x="587253" y="1594843"/>
            <a:ext cx="3944079"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12BA8F0C-83EE-794E-9CC9-3FF7405580DF}" type="datetime1">
              <a:rPr lang="en-US" noProof="0" smtClean="0"/>
              <a:t>8/28/2023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7" name="Rectangle 6"/>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8" name="Straight Connector 7"/>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3"/>
          </p:nvPr>
        </p:nvSpPr>
        <p:spPr>
          <a:xfrm>
            <a:off x="4673870" y="1594843"/>
            <a:ext cx="3944079" cy="2850156"/>
          </a:xfrm>
        </p:spPr>
        <p:txBody>
          <a:bodyPr/>
          <a:lstStyle/>
          <a:p>
            <a:pPr lvl="0"/>
            <a:r>
              <a:rPr lang="en-US" noProof="0"/>
              <a:t>Click to edit Master text styles</a:t>
            </a:r>
          </a:p>
        </p:txBody>
      </p:sp>
    </p:spTree>
    <p:extLst>
      <p:ext uri="{BB962C8B-B14F-4D97-AF65-F5344CB8AC3E}">
        <p14:creationId xmlns:p14="http://schemas.microsoft.com/office/powerpoint/2010/main" val="18540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311C7347-21CC-EB4E-B3D7-EE4885E75892}" type="datetime1">
              <a:rPr lang="en-US" noProof="0" smtClean="0"/>
              <a:t>8/28/2023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15240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3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Pic – White">
    <p:spTree>
      <p:nvGrpSpPr>
        <p:cNvPr id="1" name=""/>
        <p:cNvGrpSpPr/>
        <p:nvPr/>
      </p:nvGrpSpPr>
      <p:grpSpPr>
        <a:xfrm>
          <a:off x="0" y="0"/>
          <a:ext cx="0" cy="0"/>
          <a:chOff x="0" y="0"/>
          <a:chExt cx="0" cy="0"/>
        </a:xfrm>
      </p:grpSpPr>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A001F25B-9EB4-1E47-85F8-C6280E7A3270}" type="datetime1">
              <a:rPr lang="en-US" noProof="0" smtClean="0"/>
              <a:t>8/28/2023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515611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758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CFA54574-9909-674F-A5DE-8D4B46504626}" type="datetime1">
              <a:rPr lang="en-US" noProof="0" smtClean="0"/>
              <a:t>8/28/2023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15240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8" name="Content Placeholder 17"/>
          <p:cNvSpPr>
            <a:spLocks noGrp="1"/>
          </p:cNvSpPr>
          <p:nvPr>
            <p:ph sz="quarter" idx="13" hasCustomPrompt="1"/>
          </p:nvPr>
        </p:nvSpPr>
        <p:spPr>
          <a:xfrm>
            <a:off x="15240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9830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Graph - White">
    <p:spTree>
      <p:nvGrpSpPr>
        <p:cNvPr id="1" name=""/>
        <p:cNvGrpSpPr/>
        <p:nvPr/>
      </p:nvGrpSpPr>
      <p:grpSpPr>
        <a:xfrm>
          <a:off x="0" y="0"/>
          <a:ext cx="0" cy="0"/>
          <a:chOff x="0" y="0"/>
          <a:chExt cx="0" cy="0"/>
        </a:xfrm>
      </p:grpSpPr>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FE849BA9-EBA5-5C4F-BB8E-FBA372F5FB33}" type="datetime1">
              <a:rPr lang="en-US" noProof="0" smtClean="0"/>
              <a:t>8/28/2023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515611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Content Placeholder 17"/>
          <p:cNvSpPr>
            <a:spLocks noGrp="1"/>
          </p:cNvSpPr>
          <p:nvPr>
            <p:ph sz="quarter" idx="13" hasCustomPrompt="1"/>
          </p:nvPr>
        </p:nvSpPr>
        <p:spPr>
          <a:xfrm>
            <a:off x="515611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111303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m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8990F5-E4A8-6F49-8ED0-6A2C8DA2DD36}" type="datetime1">
              <a:rPr lang="en-US" smtClean="0"/>
              <a:t>8/28/2023</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Tree>
    <p:extLst>
      <p:ext uri="{BB962C8B-B14F-4D97-AF65-F5344CB8AC3E}">
        <p14:creationId xmlns:p14="http://schemas.microsoft.com/office/powerpoint/2010/main" val="127868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Grey">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4" name="Date Placeholder 3"/>
          <p:cNvSpPr>
            <a:spLocks noGrp="1"/>
          </p:cNvSpPr>
          <p:nvPr>
            <p:ph type="dt" sz="half" idx="10"/>
          </p:nvPr>
        </p:nvSpPr>
        <p:spPr/>
        <p:txBody>
          <a:bodyPr/>
          <a:lstStyle/>
          <a:p>
            <a:fld id="{00E5A75D-0632-BE42-94AA-1FA387F7D3C3}" type="datetime1">
              <a:rPr lang="en-US" noProof="0" smtClean="0"/>
              <a:t>8/28/2023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9" name="Straight Connector 8"/>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idx="1"/>
          </p:nvPr>
        </p:nvSpPr>
        <p:spPr>
          <a:xfrm>
            <a:off x="587253" y="1594843"/>
            <a:ext cx="3944079" cy="2850156"/>
          </a:xfrm>
        </p:spPr>
        <p:txBody>
          <a:bodyPr/>
          <a:lstStyle/>
          <a:p>
            <a:pPr lvl="0"/>
            <a:r>
              <a:rPr lang="en-US" noProof="0"/>
              <a:t>Click to edit Master text styles</a:t>
            </a:r>
          </a:p>
        </p:txBody>
      </p:sp>
      <p:sp>
        <p:nvSpPr>
          <p:cNvPr id="13" name="Content Placeholder 2"/>
          <p:cNvSpPr>
            <a:spLocks noGrp="1"/>
          </p:cNvSpPr>
          <p:nvPr>
            <p:ph idx="13"/>
          </p:nvPr>
        </p:nvSpPr>
        <p:spPr>
          <a:xfrm>
            <a:off x="4673870" y="1594843"/>
            <a:ext cx="3944079" cy="2850156"/>
          </a:xfrm>
        </p:spPr>
        <p:txBody>
          <a:bodyPr/>
          <a:lstStyle/>
          <a:p>
            <a:pPr lvl="0"/>
            <a:r>
              <a:rPr lang="en-US" noProof="0"/>
              <a:t>Click to edit Master text styles</a:t>
            </a:r>
          </a:p>
        </p:txBody>
      </p:sp>
    </p:spTree>
    <p:extLst>
      <p:ext uri="{BB962C8B-B14F-4D97-AF65-F5344CB8AC3E}">
        <p14:creationId xmlns:p14="http://schemas.microsoft.com/office/powerpoint/2010/main" val="359218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6103" y="428161"/>
            <a:ext cx="7961846" cy="857250"/>
          </a:xfrm>
          <a:prstGeom prst="rect">
            <a:avLst/>
          </a:prstGeom>
        </p:spPr>
        <p:txBody>
          <a:bodyPr vert="horz" lIns="0" tIns="0" rIns="0" bIns="0" rtlCol="0" anchor="ctr">
            <a:normAutofit/>
          </a:bodyPr>
          <a:lstStyle/>
          <a:p>
            <a:r>
              <a:rPr lang="en-GB" noProof="0"/>
              <a:t>Klikk for å redigere tittelstil</a:t>
            </a:r>
          </a:p>
        </p:txBody>
      </p:sp>
      <p:sp>
        <p:nvSpPr>
          <p:cNvPr id="3" name="Text Placeholder 2"/>
          <p:cNvSpPr>
            <a:spLocks noGrp="1"/>
          </p:cNvSpPr>
          <p:nvPr>
            <p:ph type="body" idx="1"/>
          </p:nvPr>
        </p:nvSpPr>
        <p:spPr>
          <a:xfrm>
            <a:off x="587253" y="1594843"/>
            <a:ext cx="8030696" cy="2850156"/>
          </a:xfrm>
          <a:prstGeom prst="rect">
            <a:avLst/>
          </a:prstGeom>
        </p:spPr>
        <p:txBody>
          <a:bodyPr vert="horz" lIns="91440" tIns="0" rIns="91440" bIns="0" rtlCol="0">
            <a:normAutofit/>
          </a:bodyPr>
          <a:lstStyle/>
          <a:p>
            <a:pPr lvl="0"/>
            <a:r>
              <a:rPr lang="en-GB" noProof="0"/>
              <a:t>Klikk for å redigere tekststiler i malen</a:t>
            </a:r>
          </a:p>
          <a:p>
            <a:pPr lvl="1"/>
            <a:r>
              <a:rPr lang="en-GB" noProof="0"/>
              <a:t>Andre nivå</a:t>
            </a:r>
          </a:p>
          <a:p>
            <a:pPr lvl="2"/>
            <a:r>
              <a:rPr lang="en-GB" noProof="0"/>
              <a:t>Tredje nivå</a:t>
            </a:r>
          </a:p>
          <a:p>
            <a:pPr lvl="3"/>
            <a:r>
              <a:rPr lang="en-GB" noProof="0"/>
              <a:t>Fjerde nivå</a:t>
            </a:r>
          </a:p>
          <a:p>
            <a:pPr lvl="4"/>
            <a:r>
              <a:rPr lang="en-GB" noProof="0"/>
              <a:t>Femte nivå</a:t>
            </a:r>
          </a:p>
        </p:txBody>
      </p:sp>
      <p:sp>
        <p:nvSpPr>
          <p:cNvPr id="4" name="Date Placeholder 3"/>
          <p:cNvSpPr>
            <a:spLocks noGrp="1"/>
          </p:cNvSpPr>
          <p:nvPr>
            <p:ph type="dt" sz="half" idx="2"/>
          </p:nvPr>
        </p:nvSpPr>
        <p:spPr>
          <a:xfrm>
            <a:off x="1717392" y="4834789"/>
            <a:ext cx="1308296" cy="159616"/>
          </a:xfrm>
          <a:prstGeom prst="rect">
            <a:avLst/>
          </a:prstGeom>
        </p:spPr>
        <p:txBody>
          <a:bodyPr vert="horz" lIns="0" tIns="0" rIns="0" bIns="0" rtlCol="0" anchor="ctr"/>
          <a:lstStyle>
            <a:lvl1pPr algn="l">
              <a:defRPr sz="800">
                <a:solidFill>
                  <a:schemeClr val="tx1"/>
                </a:solidFill>
              </a:defRPr>
            </a:lvl1pPr>
          </a:lstStyle>
          <a:p>
            <a:fld id="{CDD0A9CF-A1FD-9946-816A-7B11A5E2C95D}" type="datetime1">
              <a:rPr lang="en-US" smtClean="0"/>
              <a:t>8/28/2023</a:t>
            </a:fld>
            <a:endParaRPr lang="nb-NO" dirty="0"/>
          </a:p>
        </p:txBody>
      </p:sp>
      <p:sp>
        <p:nvSpPr>
          <p:cNvPr id="6" name="Slide Number Placeholder 5"/>
          <p:cNvSpPr>
            <a:spLocks noGrp="1"/>
          </p:cNvSpPr>
          <p:nvPr>
            <p:ph type="sldNum" sz="quarter" idx="4"/>
          </p:nvPr>
        </p:nvSpPr>
        <p:spPr>
          <a:xfrm>
            <a:off x="6851560" y="4834789"/>
            <a:ext cx="2133600" cy="159616"/>
          </a:xfrm>
          <a:prstGeom prst="rect">
            <a:avLst/>
          </a:prstGeom>
        </p:spPr>
        <p:txBody>
          <a:bodyPr vert="horz" lIns="0" tIns="0" rIns="0" bIns="0" rtlCol="0" anchor="ctr"/>
          <a:lstStyle>
            <a:lvl1pPr algn="r">
              <a:defRPr sz="800">
                <a:solidFill>
                  <a:schemeClr val="tx1"/>
                </a:solidFill>
              </a:defRPr>
            </a:lvl1pPr>
          </a:lstStyle>
          <a:p>
            <a:fld id="{28385D78-4187-AD4C-B928-A8579EE9A756}" type="slidenum">
              <a:rPr lang="nb-NO" smtClean="0"/>
              <a:pPr/>
              <a:t>‹#›</a:t>
            </a:fld>
            <a:endParaRPr lang="nb-NO" dirty="0"/>
          </a:p>
        </p:txBody>
      </p:sp>
      <p:pic>
        <p:nvPicPr>
          <p:cNvPr id="8" name="Picture 8"/>
          <p:cNvPicPr>
            <a:picLocks noChangeAspect="1"/>
          </p:cNvPicPr>
          <p:nvPr userDrawn="1"/>
        </p:nvPicPr>
        <p:blipFill>
          <a:blip r:embed="rId23"/>
          <a:stretch>
            <a:fillRect/>
          </a:stretch>
        </p:blipFill>
        <p:spPr>
          <a:xfrm>
            <a:off x="24167" y="4686710"/>
            <a:ext cx="1426504" cy="454152"/>
          </a:xfrm>
          <a:prstGeom prst="rect">
            <a:avLst/>
          </a:prstGeom>
        </p:spPr>
      </p:pic>
    </p:spTree>
    <p:extLst>
      <p:ext uri="{BB962C8B-B14F-4D97-AF65-F5344CB8AC3E}">
        <p14:creationId xmlns:p14="http://schemas.microsoft.com/office/powerpoint/2010/main" val="1334827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7" r:id="rId4"/>
    <p:sldLayoutId id="2147483658" r:id="rId5"/>
    <p:sldLayoutId id="2147483659" r:id="rId6"/>
    <p:sldLayoutId id="2147483660" r:id="rId7"/>
    <p:sldLayoutId id="2147483656" r:id="rId8"/>
    <p:sldLayoutId id="2147483651" r:id="rId9"/>
    <p:sldLayoutId id="2147483652" r:id="rId10"/>
    <p:sldLayoutId id="2147483653" r:id="rId11"/>
    <p:sldLayoutId id="2147483654" r:id="rId12"/>
    <p:sldLayoutId id="2147483655" r:id="rId13"/>
    <p:sldLayoutId id="2147483662" r:id="rId14"/>
    <p:sldLayoutId id="2147483661" r:id="rId15"/>
    <p:sldLayoutId id="2147483668" r:id="rId16"/>
    <p:sldLayoutId id="2147483663" r:id="rId17"/>
    <p:sldLayoutId id="2147483664" r:id="rId18"/>
    <p:sldLayoutId id="2147483665" r:id="rId19"/>
    <p:sldLayoutId id="2147483666" r:id="rId20"/>
    <p:sldLayoutId id="2147483667" r:id="rId21"/>
  </p:sldLayoutIdLst>
  <p:hf hdr="0"/>
  <p:txStyles>
    <p:titleStyle>
      <a:lvl1pPr algn="l" defTabSz="457200" rtl="0" eaLnBrk="1" latinLnBrk="0" hangingPunct="1">
        <a:spcBef>
          <a:spcPct val="0"/>
        </a:spcBef>
        <a:buNone/>
        <a:defRPr sz="2400" b="1" kern="1200">
          <a:solidFill>
            <a:schemeClr val="tx1"/>
          </a:solidFill>
          <a:latin typeface="Times New Roman"/>
          <a:ea typeface="+mj-ea"/>
          <a:cs typeface="Times New Roman"/>
        </a:defRPr>
      </a:lvl1pPr>
    </p:titleStyle>
    <p:bodyStyle>
      <a:lvl1pPr marL="176213" indent="-176213" algn="l" defTabSz="457200" rtl="0" eaLnBrk="1" latinLnBrk="0" hangingPunct="1">
        <a:spcBef>
          <a:spcPct val="20000"/>
        </a:spcBef>
        <a:buFont typeface="Arial"/>
        <a:buChar char="•"/>
        <a:defRPr sz="1600" kern="1200">
          <a:solidFill>
            <a:schemeClr val="tx1"/>
          </a:solidFill>
          <a:latin typeface="Calibri Light"/>
          <a:ea typeface="+mn-ea"/>
          <a:cs typeface="Calibri Light"/>
        </a:defRPr>
      </a:lvl1pPr>
      <a:lvl2pPr marL="452438" indent="-207963" algn="l" defTabSz="450850" rtl="0" eaLnBrk="1" latinLnBrk="0" hangingPunct="1">
        <a:spcBef>
          <a:spcPct val="20000"/>
        </a:spcBef>
        <a:buFont typeface="Arial"/>
        <a:buChar char="–"/>
        <a:defRPr sz="1600" kern="1200">
          <a:solidFill>
            <a:schemeClr val="tx1"/>
          </a:solidFill>
          <a:latin typeface="Calibri Light"/>
          <a:ea typeface="+mn-ea"/>
          <a:cs typeface="Calibri Light"/>
        </a:defRPr>
      </a:lvl2pPr>
      <a:lvl3pPr marL="627063" indent="-158750" algn="l" defTabSz="627063" rtl="0" eaLnBrk="1" latinLnBrk="0" hangingPunct="1">
        <a:spcBef>
          <a:spcPct val="20000"/>
        </a:spcBef>
        <a:buFont typeface="Arial"/>
        <a:buChar char="•"/>
        <a:defRPr sz="1600" kern="1200">
          <a:solidFill>
            <a:schemeClr val="tx1"/>
          </a:solidFill>
          <a:latin typeface="Calibri Light"/>
          <a:ea typeface="+mn-ea"/>
          <a:cs typeface="Calibri Light"/>
        </a:defRPr>
      </a:lvl3pPr>
      <a:lvl4pPr marL="804863" indent="-1619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4pPr>
      <a:lvl5pPr marL="987425" indent="-1746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97288" y="2042319"/>
            <a:ext cx="3656258" cy="1551781"/>
          </a:xfrm>
        </p:spPr>
        <p:txBody>
          <a:bodyPr>
            <a:normAutofit/>
          </a:bodyPr>
          <a:lstStyle/>
          <a:p>
            <a:r>
              <a:rPr lang="en-US"/>
              <a:t>Lecture 2: </a:t>
            </a:r>
            <a:r>
              <a:rPr lang="en-US" dirty="0"/>
              <a:t>Data Warehouse Concepts</a:t>
            </a:r>
          </a:p>
        </p:txBody>
      </p:sp>
      <p:sp>
        <p:nvSpPr>
          <p:cNvPr id="7" name="Subtitle 6"/>
          <p:cNvSpPr>
            <a:spLocks noGrp="1"/>
          </p:cNvSpPr>
          <p:nvPr>
            <p:ph type="subTitle" idx="1"/>
          </p:nvPr>
        </p:nvSpPr>
        <p:spPr>
          <a:xfrm>
            <a:off x="497288" y="3924300"/>
            <a:ext cx="3532271" cy="608954"/>
          </a:xfrm>
        </p:spPr>
        <p:txBody>
          <a:bodyPr>
            <a:normAutofit fontScale="92500" lnSpcReduction="10000"/>
          </a:bodyPr>
          <a:lstStyle/>
          <a:p>
            <a:pPr marL="0" marR="0" lvl="0" indent="0" algn="l" defTabSz="457200" rtl="0" eaLnBrk="1" fontAlgn="auto" latinLnBrk="0" hangingPunct="1">
              <a:lnSpc>
                <a:spcPct val="90000"/>
              </a:lnSpc>
              <a:spcBef>
                <a:spcPct val="20000"/>
              </a:spcBef>
              <a:spcAft>
                <a:spcPts val="0"/>
              </a:spcAft>
              <a:buClrTx/>
              <a:buSzTx/>
              <a:buFont typeface="Arial"/>
              <a:buNone/>
              <a:tabLst/>
              <a:defRPr/>
            </a:pPr>
            <a:r>
              <a:rPr kumimoji="0" lang="nb-NO" sz="1600" b="0" i="0" u="none" strike="noStrike" kern="1200" cap="none" spc="0" normalizeH="0" baseline="0" noProof="0" dirty="0">
                <a:ln>
                  <a:noFill/>
                </a:ln>
                <a:solidFill>
                  <a:srgbClr val="4B4CAD"/>
                </a:solidFill>
                <a:effectLst/>
                <a:uLnTx/>
                <a:uFillTx/>
                <a:latin typeface="Calibri"/>
                <a:ea typeface="+mn-ea"/>
                <a:cs typeface="Calibri"/>
              </a:rPr>
              <a:t>Ali Chelli</a:t>
            </a:r>
          </a:p>
          <a:p>
            <a:pPr marL="0" marR="0" lvl="0" indent="0" algn="l" defTabSz="457200" rtl="0" eaLnBrk="1" fontAlgn="auto" latinLnBrk="0" hangingPunct="1">
              <a:lnSpc>
                <a:spcPct val="90000"/>
              </a:lnSpc>
              <a:spcBef>
                <a:spcPct val="20000"/>
              </a:spcBef>
              <a:spcAft>
                <a:spcPts val="0"/>
              </a:spcAft>
              <a:buClrTx/>
              <a:buSzTx/>
              <a:buFont typeface="Arial"/>
              <a:buNone/>
              <a:tabLst/>
              <a:defRPr/>
            </a:pPr>
            <a:r>
              <a:rPr kumimoji="0" lang="nb-NO" sz="1600" b="0" i="0" u="none" strike="noStrike" kern="1200" cap="none" spc="0" normalizeH="0" baseline="0" noProof="0" dirty="0">
                <a:ln>
                  <a:noFill/>
                </a:ln>
                <a:solidFill>
                  <a:srgbClr val="4B4CAD"/>
                </a:solidFill>
                <a:effectLst/>
                <a:uLnTx/>
                <a:uFillTx/>
                <a:latin typeface="Calibri"/>
                <a:ea typeface="+mn-ea"/>
                <a:cs typeface="Calibri"/>
              </a:rPr>
              <a:t>Course: </a:t>
            </a:r>
            <a:r>
              <a:rPr kumimoji="0" lang="en-US" sz="1600" b="0" i="0" u="none" strike="noStrike" kern="1200" cap="none" spc="0" normalizeH="0" baseline="0" noProof="0" dirty="0">
                <a:ln>
                  <a:noFill/>
                </a:ln>
                <a:solidFill>
                  <a:srgbClr val="4B4CAD"/>
                </a:solidFill>
                <a:effectLst/>
                <a:uLnTx/>
                <a:uFillTx/>
                <a:latin typeface="Calibri"/>
                <a:ea typeface="+mn-ea"/>
                <a:cs typeface="Calibri"/>
              </a:rPr>
              <a:t>Business Intelligence and Data Warehousing</a:t>
            </a:r>
            <a:r>
              <a:rPr kumimoji="0" lang="nb-NO" sz="1600" b="0" i="0" u="none" strike="noStrike" kern="1200" cap="none" spc="0" normalizeH="0" baseline="0" noProof="0" dirty="0">
                <a:ln>
                  <a:noFill/>
                </a:ln>
                <a:solidFill>
                  <a:srgbClr val="4B4CAD"/>
                </a:solidFill>
                <a:effectLst/>
                <a:uLnTx/>
                <a:uFillTx/>
                <a:latin typeface="Calibri"/>
                <a:ea typeface="+mn-ea"/>
                <a:cs typeface="Calibri"/>
              </a:rPr>
              <a:t> (BID3000)</a:t>
            </a: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22F7352-36FA-7045-AC00-1A0BE6875562}" type="datetime1">
              <a:rPr kumimoji="0" lang="nb-NO"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28.08.2023</a:t>
            </a:fld>
            <a:endParaRPr kumimoji="0" lang="nb-NO" sz="800" b="0" i="0" u="none" strike="noStrike" kern="1200" cap="none" spc="0" normalizeH="0" baseline="0" noProof="0">
              <a:ln>
                <a:noFill/>
              </a:ln>
              <a:solidFill>
                <a:srgbClr val="252525"/>
              </a:solidFill>
              <a:effectLst/>
              <a:uLnTx/>
              <a:uFillTx/>
              <a:latin typeface="Calibri"/>
              <a:ea typeface="+mn-ea"/>
              <a:cs typeface="+mn-cs"/>
            </a:endParaRPr>
          </a:p>
        </p:txBody>
      </p:sp>
      <p:sp>
        <p:nvSpPr>
          <p:cNvPr id="8" name="Slide Number Placeholder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nb-NO"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nb-NO" sz="800" b="0" i="0" u="none" strike="noStrike" kern="1200" cap="none" spc="0" normalizeH="0" baseline="0" noProof="0">
              <a:ln>
                <a:noFill/>
              </a:ln>
              <a:solidFill>
                <a:srgbClr val="252525"/>
              </a:solidFill>
              <a:effectLst/>
              <a:uLnTx/>
              <a:uFillTx/>
              <a:latin typeface="Calibri"/>
              <a:ea typeface="+mn-ea"/>
              <a:cs typeface="+mn-cs"/>
            </a:endParaRPr>
          </a:p>
        </p:txBody>
      </p:sp>
      <p:pic>
        <p:nvPicPr>
          <p:cNvPr id="5" name="Picture 4" descr="DMonster-3.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387850" y="2609850"/>
            <a:ext cx="1536700" cy="1536700"/>
          </a:xfrm>
          <a:prstGeom prst="rect">
            <a:avLst/>
          </a:prstGeom>
        </p:spPr>
      </p:pic>
      <p:pic>
        <p:nvPicPr>
          <p:cNvPr id="12" name="Picture Placeholder 11">
            <a:extLst>
              <a:ext uri="{FF2B5EF4-FFF2-40B4-BE49-F238E27FC236}">
                <a16:creationId xmlns:a16="http://schemas.microsoft.com/office/drawing/2014/main" id="{77616FCC-CAEF-BBF9-D8B1-434A74BAE214}"/>
              </a:ext>
            </a:extLst>
          </p:cNvPr>
          <p:cNvPicPr>
            <a:picLocks noGrp="1" noChangeAspect="1"/>
          </p:cNvPicPr>
          <p:nvPr>
            <p:ph type="pic" sz="quarter" idx="13"/>
          </p:nvPr>
        </p:nvPicPr>
        <p:blipFill>
          <a:blip r:embed="rId4"/>
          <a:srcRect l="663" r="663"/>
          <a:stretch>
            <a:fillRect/>
          </a:stretch>
        </p:blipFill>
        <p:spPr>
          <a:xfrm>
            <a:off x="4207790" y="219075"/>
            <a:ext cx="4777460" cy="4476750"/>
          </a:xfrm>
          <a:prstGeom prst="rect">
            <a:avLst/>
          </a:prstGeom>
        </p:spPr>
      </p:pic>
    </p:spTree>
    <p:extLst>
      <p:ext uri="{BB962C8B-B14F-4D97-AF65-F5344CB8AC3E}">
        <p14:creationId xmlns:p14="http://schemas.microsoft.com/office/powerpoint/2010/main" val="246987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and Deployment Limitations</a:t>
            </a:r>
          </a:p>
        </p:txBody>
      </p:sp>
      <p:sp>
        <p:nvSpPr>
          <p:cNvPr id="6" name="Content Placeholder 5">
            <a:extLst>
              <a:ext uri="{FF2B5EF4-FFF2-40B4-BE49-F238E27FC236}">
                <a16:creationId xmlns:a16="http://schemas.microsoft.com/office/drawing/2014/main" id="{2E61FDEA-4510-3FD2-80A8-AC5B4D7B8F72}"/>
              </a:ext>
            </a:extLst>
          </p:cNvPr>
          <p:cNvSpPr>
            <a:spLocks noGrp="1"/>
          </p:cNvSpPr>
          <p:nvPr>
            <p:ph idx="1"/>
          </p:nvPr>
        </p:nvSpPr>
        <p:spPr/>
        <p:txBody>
          <a:bodyPr>
            <a:normAutofit lnSpcReduction="10000"/>
          </a:bodyPr>
          <a:lstStyle/>
          <a:p>
            <a:r>
              <a:rPr lang="en-US" dirty="0"/>
              <a:t>Why Databases are not suitable for carrying BI tasks?</a:t>
            </a:r>
          </a:p>
          <a:p>
            <a:pPr lvl="1"/>
            <a:r>
              <a:rPr lang="en-US" dirty="0"/>
              <a:t>DB cannot be integrated with other transaction DB and other external sources.</a:t>
            </a:r>
          </a:p>
          <a:p>
            <a:pPr lvl="1"/>
            <a:r>
              <a:rPr lang="en-US" dirty="0"/>
              <a:t>Using the same DB for transaction processing and BI tasks results in high workload for DB and lead to performance drop.</a:t>
            </a:r>
          </a:p>
          <a:p>
            <a:pPr lvl="1"/>
            <a:r>
              <a:rPr lang="en-US" dirty="0"/>
              <a:t>DB does not offer the features requested from Datawarehouse, e.g., summary data.  </a:t>
            </a:r>
          </a:p>
        </p:txBody>
      </p:sp>
      <p:graphicFrame>
        <p:nvGraphicFramePr>
          <p:cNvPr id="7" name="Content Placeholder 3">
            <a:extLst>
              <a:ext uri="{FF2B5EF4-FFF2-40B4-BE49-F238E27FC236}">
                <a16:creationId xmlns:a16="http://schemas.microsoft.com/office/drawing/2014/main" id="{320737CB-EDE6-B184-23E3-EB06A4E33DC2}"/>
              </a:ext>
            </a:extLst>
          </p:cNvPr>
          <p:cNvGraphicFramePr>
            <a:graphicFrameLocks noGrp="1"/>
          </p:cNvGraphicFramePr>
          <p:nvPr>
            <p:ph idx="13"/>
            <p:extLst>
              <p:ext uri="{D42A27DB-BD31-4B8C-83A1-F6EECF244321}">
                <p14:modId xmlns:p14="http://schemas.microsoft.com/office/powerpoint/2010/main" val="460198913"/>
              </p:ext>
            </p:extLst>
          </p:nvPr>
        </p:nvGraphicFramePr>
        <p:xfrm>
          <a:off x="4673600" y="1595438"/>
          <a:ext cx="3944938" cy="2849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59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06B1E39D-D15B-41D4-8DFB-B48DE06F74C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D7A4D5FD-A509-4AE5-9601-7225C9011F32}"/>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graphicEl>
                                              <a:dgm id="{0E0C7030-4354-40E3-9EF0-8EAD33FAA1DC}"/>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graphicEl>
                                              <a:dgm id="{2CAC4DE7-0FF4-4AA0-BD56-1C9435FC293E}"/>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9FBB54D9-40F8-42B8-8E01-4683C071A96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AABD220F-22D0-4491-B047-4336452E552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graphicEl>
                                              <a:dgm id="{06BD19C0-1215-4A96-89F2-C5D63CCF6AE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C567-4569-1DE5-A575-FF791435C990}"/>
              </a:ext>
            </a:extLst>
          </p:cNvPr>
          <p:cNvSpPr>
            <a:spLocks noGrp="1"/>
          </p:cNvSpPr>
          <p:nvPr>
            <p:ph type="title"/>
          </p:nvPr>
        </p:nvSpPr>
        <p:spPr/>
        <p:txBody>
          <a:bodyPr/>
          <a:lstStyle/>
          <a:p>
            <a:r>
              <a:rPr lang="en-US" dirty="0"/>
              <a:t>Data Warehouse Definition</a:t>
            </a:r>
          </a:p>
        </p:txBody>
      </p:sp>
      <p:sp>
        <p:nvSpPr>
          <p:cNvPr id="3" name="Content Placeholder 2">
            <a:extLst>
              <a:ext uri="{FF2B5EF4-FFF2-40B4-BE49-F238E27FC236}">
                <a16:creationId xmlns:a16="http://schemas.microsoft.com/office/drawing/2014/main" id="{4966AEC1-F740-3812-E603-D0740376C9D8}"/>
              </a:ext>
            </a:extLst>
          </p:cNvPr>
          <p:cNvSpPr>
            <a:spLocks noGrp="1"/>
          </p:cNvSpPr>
          <p:nvPr>
            <p:ph idx="1"/>
          </p:nvPr>
        </p:nvSpPr>
        <p:spPr/>
        <p:txBody>
          <a:bodyPr>
            <a:normAutofit/>
          </a:bodyPr>
          <a:lstStyle/>
          <a:p>
            <a:r>
              <a:rPr lang="en-US" sz="1800" b="0" i="0" dirty="0">
                <a:solidFill>
                  <a:srgbClr val="000000"/>
                </a:solidFill>
                <a:effectLst/>
                <a:latin typeface="+mn-lt"/>
              </a:rPr>
              <a:t>DW is an essential part of infrastructure for business intelligence</a:t>
            </a:r>
          </a:p>
          <a:p>
            <a:r>
              <a:rPr lang="en-US" sz="1800" b="0" i="0" dirty="0">
                <a:solidFill>
                  <a:srgbClr val="000000"/>
                </a:solidFill>
                <a:effectLst/>
                <a:latin typeface="+mn-lt"/>
              </a:rPr>
              <a:t>DW is logically centralized repository for decision making</a:t>
            </a:r>
          </a:p>
          <a:p>
            <a:pPr lvl="1"/>
            <a:r>
              <a:rPr lang="en-US" sz="1800" b="0" i="0" dirty="0">
                <a:solidFill>
                  <a:srgbClr val="000000"/>
                </a:solidFill>
                <a:effectLst/>
                <a:latin typeface="+mn-lt"/>
              </a:rPr>
              <a:t>Populated from operational databases and external data sources</a:t>
            </a:r>
          </a:p>
          <a:p>
            <a:pPr lvl="1"/>
            <a:r>
              <a:rPr lang="en-US" sz="1800" b="0" i="0" dirty="0">
                <a:solidFill>
                  <a:srgbClr val="000000"/>
                </a:solidFill>
                <a:effectLst/>
                <a:latin typeface="+mn-lt"/>
              </a:rPr>
              <a:t>Integrated and transformed data</a:t>
            </a:r>
          </a:p>
          <a:p>
            <a:pPr lvl="1"/>
            <a:r>
              <a:rPr lang="en-US" sz="1800" b="0" i="0" dirty="0">
                <a:solidFill>
                  <a:srgbClr val="000000"/>
                </a:solidFill>
                <a:effectLst/>
                <a:latin typeface="+mn-lt"/>
              </a:rPr>
              <a:t>Optimized for reporting and periodic integration</a:t>
            </a:r>
          </a:p>
        </p:txBody>
      </p:sp>
      <p:sp>
        <p:nvSpPr>
          <p:cNvPr id="4" name="Date Placeholder 3">
            <a:extLst>
              <a:ext uri="{FF2B5EF4-FFF2-40B4-BE49-F238E27FC236}">
                <a16:creationId xmlns:a16="http://schemas.microsoft.com/office/drawing/2014/main" id="{A9F67694-186E-5B4C-F438-11614C6EA2A9}"/>
              </a:ext>
            </a:extLst>
          </p:cNvPr>
          <p:cNvSpPr>
            <a:spLocks noGrp="1"/>
          </p:cNvSpPr>
          <p:nvPr>
            <p:ph type="dt" sz="half" idx="10"/>
          </p:nvPr>
        </p:nvSpPr>
        <p:spPr/>
        <p:txBody>
          <a:bodyPr/>
          <a:lstStyle/>
          <a:p>
            <a:fld id="{9553071A-A6F7-3B4F-818E-46F44080C142}" type="datetime1">
              <a:rPr lang="en-US" noProof="0" smtClean="0"/>
              <a:t>8/28/2023</a:t>
            </a:fld>
            <a:endParaRPr lang="en-GB" noProof="0"/>
          </a:p>
        </p:txBody>
      </p:sp>
      <p:sp>
        <p:nvSpPr>
          <p:cNvPr id="5" name="Slide Number Placeholder 4">
            <a:extLst>
              <a:ext uri="{FF2B5EF4-FFF2-40B4-BE49-F238E27FC236}">
                <a16:creationId xmlns:a16="http://schemas.microsoft.com/office/drawing/2014/main" id="{F9CF035A-0E22-C1EC-87FC-A0C4FA408AED}"/>
              </a:ext>
            </a:extLst>
          </p:cNvPr>
          <p:cNvSpPr>
            <a:spLocks noGrp="1"/>
          </p:cNvSpPr>
          <p:nvPr>
            <p:ph type="sldNum" sz="quarter" idx="12"/>
          </p:nvPr>
        </p:nvSpPr>
        <p:spPr/>
        <p:txBody>
          <a:bodyPr/>
          <a:lstStyle/>
          <a:p>
            <a:fld id="{28385D78-4187-AD4C-B928-A8579EE9A756}" type="slidenum">
              <a:rPr lang="en-GB" noProof="0" smtClean="0"/>
              <a:t>11</a:t>
            </a:fld>
            <a:endParaRPr lang="en-GB" noProof="0"/>
          </a:p>
        </p:txBody>
      </p:sp>
    </p:spTree>
    <p:extLst>
      <p:ext uri="{BB962C8B-B14F-4D97-AF65-F5344CB8AC3E}">
        <p14:creationId xmlns:p14="http://schemas.microsoft.com/office/powerpoint/2010/main" val="173170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C567-4569-1DE5-A575-FF791435C990}"/>
              </a:ext>
            </a:extLst>
          </p:cNvPr>
          <p:cNvSpPr>
            <a:spLocks noGrp="1"/>
          </p:cNvSpPr>
          <p:nvPr>
            <p:ph type="title"/>
          </p:nvPr>
        </p:nvSpPr>
        <p:spPr/>
        <p:txBody>
          <a:bodyPr/>
          <a:lstStyle/>
          <a:p>
            <a:r>
              <a:rPr lang="en-US" dirty="0"/>
              <a:t>Data Warehouse Characteristics</a:t>
            </a:r>
          </a:p>
        </p:txBody>
      </p:sp>
      <p:sp>
        <p:nvSpPr>
          <p:cNvPr id="3" name="Content Placeholder 2">
            <a:extLst>
              <a:ext uri="{FF2B5EF4-FFF2-40B4-BE49-F238E27FC236}">
                <a16:creationId xmlns:a16="http://schemas.microsoft.com/office/drawing/2014/main" id="{4966AEC1-F740-3812-E603-D0740376C9D8}"/>
              </a:ext>
            </a:extLst>
          </p:cNvPr>
          <p:cNvSpPr>
            <a:spLocks noGrp="1"/>
          </p:cNvSpPr>
          <p:nvPr>
            <p:ph idx="1"/>
          </p:nvPr>
        </p:nvSpPr>
        <p:spPr/>
        <p:txBody>
          <a:bodyPr>
            <a:normAutofit fontScale="92500" lnSpcReduction="20000"/>
          </a:bodyPr>
          <a:lstStyle/>
          <a:p>
            <a:r>
              <a:rPr lang="en-US" sz="1800" b="0" i="0" dirty="0">
                <a:solidFill>
                  <a:srgbClr val="000000"/>
                </a:solidFill>
                <a:effectLst/>
                <a:latin typeface="+mn-lt"/>
              </a:rPr>
              <a:t>“A Data Warehouse is a </a:t>
            </a:r>
            <a:r>
              <a:rPr lang="en-US" sz="1800" b="1" i="1" dirty="0">
                <a:solidFill>
                  <a:srgbClr val="000000"/>
                </a:solidFill>
                <a:effectLst/>
                <a:latin typeface="+mn-lt"/>
              </a:rPr>
              <a:t>subject-oriented</a:t>
            </a:r>
            <a:r>
              <a:rPr lang="en-US" sz="1800" b="0" i="0" dirty="0">
                <a:solidFill>
                  <a:srgbClr val="000000"/>
                </a:solidFill>
                <a:effectLst/>
                <a:latin typeface="+mn-lt"/>
              </a:rPr>
              <a:t>, </a:t>
            </a:r>
            <a:r>
              <a:rPr lang="en-US" sz="1800" b="1" i="1" dirty="0">
                <a:solidFill>
                  <a:srgbClr val="000000"/>
                </a:solidFill>
                <a:latin typeface="+mn-lt"/>
              </a:rPr>
              <a:t>integrated</a:t>
            </a:r>
            <a:r>
              <a:rPr lang="en-US" sz="1800" b="0" i="0" dirty="0">
                <a:solidFill>
                  <a:srgbClr val="000000"/>
                </a:solidFill>
                <a:effectLst/>
                <a:latin typeface="+mn-lt"/>
              </a:rPr>
              <a:t>, </a:t>
            </a:r>
            <a:r>
              <a:rPr lang="en-US" sz="1800" b="1" i="1" dirty="0">
                <a:solidFill>
                  <a:srgbClr val="000000"/>
                </a:solidFill>
                <a:latin typeface="+mn-lt"/>
              </a:rPr>
              <a:t>time-variant</a:t>
            </a:r>
            <a:r>
              <a:rPr lang="en-US" sz="1800" b="0" i="0" dirty="0">
                <a:solidFill>
                  <a:srgbClr val="000000"/>
                </a:solidFill>
                <a:effectLst/>
                <a:latin typeface="+mn-lt"/>
              </a:rPr>
              <a:t> and </a:t>
            </a:r>
            <a:r>
              <a:rPr lang="en-US" sz="1800" b="1" i="1" dirty="0">
                <a:solidFill>
                  <a:srgbClr val="000000"/>
                </a:solidFill>
                <a:latin typeface="+mn-lt"/>
              </a:rPr>
              <a:t>nonvolatile</a:t>
            </a:r>
            <a:r>
              <a:rPr lang="en-US" sz="1800" b="0" i="0" dirty="0">
                <a:solidFill>
                  <a:srgbClr val="000000"/>
                </a:solidFill>
                <a:effectLst/>
                <a:latin typeface="+mn-lt"/>
              </a:rPr>
              <a:t> collection of data in support of management’s decision-making process.” </a:t>
            </a:r>
            <a:r>
              <a:rPr lang="en-US" sz="1800" b="0" i="1" dirty="0">
                <a:solidFill>
                  <a:schemeClr val="accent1"/>
                </a:solidFill>
                <a:effectLst/>
                <a:latin typeface="+mn-lt"/>
              </a:rPr>
              <a:t>Bill </a:t>
            </a:r>
            <a:r>
              <a:rPr lang="en-US" sz="1800" b="0" i="1" dirty="0" err="1">
                <a:solidFill>
                  <a:schemeClr val="accent1"/>
                </a:solidFill>
                <a:effectLst/>
                <a:latin typeface="+mn-lt"/>
              </a:rPr>
              <a:t>Inmon</a:t>
            </a:r>
            <a:r>
              <a:rPr lang="en-US" sz="1800" b="0" i="1" dirty="0">
                <a:solidFill>
                  <a:schemeClr val="accent1"/>
                </a:solidFill>
                <a:effectLst/>
                <a:latin typeface="+mn-lt"/>
              </a:rPr>
              <a:t>, Father of Data Warehousing</a:t>
            </a:r>
          </a:p>
          <a:p>
            <a:pPr marL="0" indent="0">
              <a:buNone/>
            </a:pPr>
            <a:endParaRPr lang="en-US" sz="1800" b="0" i="1" dirty="0">
              <a:solidFill>
                <a:schemeClr val="accent1"/>
              </a:solidFill>
              <a:effectLst/>
              <a:latin typeface="+mn-lt"/>
            </a:endParaRPr>
          </a:p>
          <a:p>
            <a:pPr lvl="1"/>
            <a:r>
              <a:rPr lang="en-US" sz="1800" b="0" i="1" dirty="0">
                <a:solidFill>
                  <a:schemeClr val="accent1"/>
                </a:solidFill>
                <a:effectLst/>
                <a:latin typeface="+mn-lt"/>
              </a:rPr>
              <a:t>Subject-oriented: </a:t>
            </a:r>
            <a:r>
              <a:rPr lang="en-US" sz="1800" dirty="0">
                <a:solidFill>
                  <a:srgbClr val="000000"/>
                </a:solidFill>
                <a:latin typeface="+mn-lt"/>
              </a:rPr>
              <a:t>Organized around business entities (e.g., customers, products, and employees) rather than business processes</a:t>
            </a:r>
          </a:p>
          <a:p>
            <a:pPr lvl="1"/>
            <a:r>
              <a:rPr lang="en-US" sz="1800" b="0" i="1" dirty="0">
                <a:solidFill>
                  <a:schemeClr val="accent1"/>
                </a:solidFill>
                <a:effectLst/>
                <a:latin typeface="+mn-lt"/>
              </a:rPr>
              <a:t>Integrated: </a:t>
            </a:r>
            <a:r>
              <a:rPr lang="en-US" sz="1800" dirty="0">
                <a:solidFill>
                  <a:srgbClr val="000000"/>
                </a:solidFill>
                <a:latin typeface="+mn-lt"/>
              </a:rPr>
              <a:t>many transformations to unify source data from independent data sources (units of measure, data formats, naming conventions)</a:t>
            </a:r>
          </a:p>
          <a:p>
            <a:pPr lvl="1"/>
            <a:r>
              <a:rPr lang="en-US" sz="1800" b="0" i="1" dirty="0">
                <a:solidFill>
                  <a:schemeClr val="accent1"/>
                </a:solidFill>
                <a:effectLst/>
                <a:latin typeface="+mn-lt"/>
              </a:rPr>
              <a:t>Time-variant: </a:t>
            </a:r>
            <a:r>
              <a:rPr lang="en-US" sz="1800" dirty="0">
                <a:solidFill>
                  <a:srgbClr val="000000"/>
                </a:solidFill>
                <a:latin typeface="+mn-lt"/>
              </a:rPr>
              <a:t>historical data (time stamped); snapshots of business processes captured at different points in time</a:t>
            </a:r>
          </a:p>
          <a:p>
            <a:pPr lvl="1"/>
            <a:r>
              <a:rPr lang="en-US" sz="1800" b="0" i="1" dirty="0">
                <a:solidFill>
                  <a:schemeClr val="accent1"/>
                </a:solidFill>
                <a:effectLst/>
                <a:latin typeface="+mn-lt"/>
              </a:rPr>
              <a:t>Nonvolatile: </a:t>
            </a:r>
            <a:r>
              <a:rPr lang="en-US" sz="1800" dirty="0">
                <a:solidFill>
                  <a:srgbClr val="000000"/>
                </a:solidFill>
                <a:latin typeface="+mn-lt"/>
              </a:rPr>
              <a:t>existing data is not changed; new data are appended periodically; warehouse data may be archived after its usefulness declines</a:t>
            </a:r>
          </a:p>
        </p:txBody>
      </p:sp>
      <p:sp>
        <p:nvSpPr>
          <p:cNvPr id="4" name="Date Placeholder 3">
            <a:extLst>
              <a:ext uri="{FF2B5EF4-FFF2-40B4-BE49-F238E27FC236}">
                <a16:creationId xmlns:a16="http://schemas.microsoft.com/office/drawing/2014/main" id="{A9F67694-186E-5B4C-F438-11614C6EA2A9}"/>
              </a:ext>
            </a:extLst>
          </p:cNvPr>
          <p:cNvSpPr>
            <a:spLocks noGrp="1"/>
          </p:cNvSpPr>
          <p:nvPr>
            <p:ph type="dt" sz="half" idx="10"/>
          </p:nvPr>
        </p:nvSpPr>
        <p:spPr/>
        <p:txBody>
          <a:bodyPr/>
          <a:lstStyle/>
          <a:p>
            <a:fld id="{9553071A-A6F7-3B4F-818E-46F44080C142}" type="datetime1">
              <a:rPr lang="en-US" noProof="0" smtClean="0"/>
              <a:t>8/28/2023</a:t>
            </a:fld>
            <a:endParaRPr lang="en-GB" noProof="0"/>
          </a:p>
        </p:txBody>
      </p:sp>
      <p:sp>
        <p:nvSpPr>
          <p:cNvPr id="5" name="Slide Number Placeholder 4">
            <a:extLst>
              <a:ext uri="{FF2B5EF4-FFF2-40B4-BE49-F238E27FC236}">
                <a16:creationId xmlns:a16="http://schemas.microsoft.com/office/drawing/2014/main" id="{F9CF035A-0E22-C1EC-87FC-A0C4FA408AED}"/>
              </a:ext>
            </a:extLst>
          </p:cNvPr>
          <p:cNvSpPr>
            <a:spLocks noGrp="1"/>
          </p:cNvSpPr>
          <p:nvPr>
            <p:ph type="sldNum" sz="quarter" idx="12"/>
          </p:nvPr>
        </p:nvSpPr>
        <p:spPr/>
        <p:txBody>
          <a:bodyPr/>
          <a:lstStyle/>
          <a:p>
            <a:fld id="{28385D78-4187-AD4C-B928-A8579EE9A756}" type="slidenum">
              <a:rPr lang="en-GB" noProof="0" smtClean="0"/>
              <a:t>12</a:t>
            </a:fld>
            <a:endParaRPr lang="en-GB" noProof="0"/>
          </a:p>
        </p:txBody>
      </p:sp>
    </p:spTree>
    <p:extLst>
      <p:ext uri="{BB962C8B-B14F-4D97-AF65-F5344CB8AC3E}">
        <p14:creationId xmlns:p14="http://schemas.microsoft.com/office/powerpoint/2010/main" val="237646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2024"/>
            <a:ext cx="6384472" cy="514350"/>
          </a:xfrm>
        </p:spPr>
        <p:txBody>
          <a:bodyPr/>
          <a:lstStyle/>
          <a:p>
            <a:r>
              <a:rPr lang="en-US" dirty="0"/>
              <a:t>Comparison of Processing Environments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3449261"/>
              </p:ext>
            </p:extLst>
          </p:nvPr>
        </p:nvGraphicFramePr>
        <p:xfrm>
          <a:off x="1371600" y="1320363"/>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0646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Comparison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48832584"/>
              </p:ext>
            </p:extLst>
          </p:nvPr>
        </p:nvGraphicFramePr>
        <p:xfrm>
          <a:off x="1207076" y="1470135"/>
          <a:ext cx="6348548" cy="3154680"/>
        </p:xfrm>
        <a:graphic>
          <a:graphicData uri="http://schemas.openxmlformats.org/drawingml/2006/table">
            <a:tbl>
              <a:tblPr firstRow="1">
                <a:tableStyleId>{5C22544A-7EE6-4342-B048-85BDC9FD1C3A}</a:tableStyleId>
              </a:tblPr>
              <a:tblGrid>
                <a:gridCol w="1647209">
                  <a:extLst>
                    <a:ext uri="{9D8B030D-6E8A-4147-A177-3AD203B41FA5}">
                      <a16:colId xmlns:a16="http://schemas.microsoft.com/office/drawing/2014/main" val="20000"/>
                    </a:ext>
                  </a:extLst>
                </a:gridCol>
                <a:gridCol w="1958140">
                  <a:extLst>
                    <a:ext uri="{9D8B030D-6E8A-4147-A177-3AD203B41FA5}">
                      <a16:colId xmlns:a16="http://schemas.microsoft.com/office/drawing/2014/main" val="20001"/>
                    </a:ext>
                  </a:extLst>
                </a:gridCol>
                <a:gridCol w="2743199">
                  <a:extLst>
                    <a:ext uri="{9D8B030D-6E8A-4147-A177-3AD203B41FA5}">
                      <a16:colId xmlns:a16="http://schemas.microsoft.com/office/drawing/2014/main" val="20002"/>
                    </a:ext>
                  </a:extLst>
                </a:gridCol>
              </a:tblGrid>
              <a:tr h="617220">
                <a:tc>
                  <a:txBody>
                    <a:bodyPr/>
                    <a:lstStyle/>
                    <a:p>
                      <a:r>
                        <a:rPr lang="en-US" sz="1800" dirty="0">
                          <a:solidFill>
                            <a:schemeClr val="bg1"/>
                          </a:solidFill>
                        </a:rPr>
                        <a:t>Characteristic</a:t>
                      </a:r>
                    </a:p>
                  </a:txBody>
                  <a:tcPr marL="51435" marR="51435" marT="34290" marB="34290"/>
                </a:tc>
                <a:tc>
                  <a:txBody>
                    <a:bodyPr/>
                    <a:lstStyle/>
                    <a:p>
                      <a:r>
                        <a:rPr lang="en-US" sz="1800" dirty="0">
                          <a:solidFill>
                            <a:schemeClr val="bg1"/>
                          </a:solidFill>
                        </a:rPr>
                        <a:t>Operational Database</a:t>
                      </a:r>
                    </a:p>
                  </a:txBody>
                  <a:tcPr marL="51435" marR="51435" marT="34290" marB="34290"/>
                </a:tc>
                <a:tc>
                  <a:txBody>
                    <a:bodyPr/>
                    <a:lstStyle/>
                    <a:p>
                      <a:r>
                        <a:rPr lang="en-US" sz="1800" dirty="0">
                          <a:solidFill>
                            <a:schemeClr val="bg1"/>
                          </a:solidFill>
                        </a:rPr>
                        <a:t>Data</a:t>
                      </a:r>
                      <a:r>
                        <a:rPr lang="en-US" sz="1800" baseline="0" dirty="0">
                          <a:solidFill>
                            <a:schemeClr val="bg1"/>
                          </a:solidFill>
                        </a:rPr>
                        <a:t> Warehouse</a:t>
                      </a:r>
                      <a:endParaRPr lang="en-US" sz="1800" dirty="0">
                        <a:solidFill>
                          <a:schemeClr val="bg1"/>
                        </a:solidFill>
                      </a:endParaRPr>
                    </a:p>
                  </a:txBody>
                  <a:tcPr marL="51435" marR="51435" marT="34290" marB="34290"/>
                </a:tc>
                <a:extLst>
                  <a:ext uri="{0D108BD9-81ED-4DB2-BD59-A6C34878D82A}">
                    <a16:rowId xmlns:a16="http://schemas.microsoft.com/office/drawing/2014/main" val="10000"/>
                  </a:ext>
                </a:extLst>
              </a:tr>
              <a:tr h="297180">
                <a:tc>
                  <a:txBody>
                    <a:bodyPr/>
                    <a:lstStyle/>
                    <a:p>
                      <a:r>
                        <a:rPr lang="en-US" sz="1500" dirty="0"/>
                        <a:t>Currency</a:t>
                      </a:r>
                    </a:p>
                  </a:txBody>
                  <a:tcPr marL="51435" marR="51435" marT="34290" marB="34290"/>
                </a:tc>
                <a:tc>
                  <a:txBody>
                    <a:bodyPr/>
                    <a:lstStyle/>
                    <a:p>
                      <a:r>
                        <a:rPr lang="en-US" sz="1500" dirty="0"/>
                        <a:t>Contains </a:t>
                      </a:r>
                      <a:r>
                        <a:rPr lang="en-US" sz="1500" b="1" dirty="0"/>
                        <a:t>current </a:t>
                      </a:r>
                      <a:r>
                        <a:rPr lang="en-US" sz="1500" b="0" dirty="0"/>
                        <a:t>data</a:t>
                      </a:r>
                    </a:p>
                  </a:txBody>
                  <a:tcPr marL="51435" marR="51435" marT="34290" marB="34290"/>
                </a:tc>
                <a:tc>
                  <a:txBody>
                    <a:bodyPr/>
                    <a:lstStyle/>
                    <a:p>
                      <a:r>
                        <a:rPr lang="en-US" sz="1500" dirty="0"/>
                        <a:t>Contains </a:t>
                      </a:r>
                      <a:r>
                        <a:rPr lang="en-US" sz="1500" b="1" dirty="0"/>
                        <a:t>historical </a:t>
                      </a:r>
                      <a:r>
                        <a:rPr lang="en-US" sz="1500" b="0" dirty="0"/>
                        <a:t>data</a:t>
                      </a:r>
                      <a:endParaRPr lang="en-US" sz="1500" b="1" dirty="0"/>
                    </a:p>
                  </a:txBody>
                  <a:tcPr marL="51435" marR="51435" marT="34290" marB="34290"/>
                </a:tc>
                <a:extLst>
                  <a:ext uri="{0D108BD9-81ED-4DB2-BD59-A6C34878D82A}">
                    <a16:rowId xmlns:a16="http://schemas.microsoft.com/office/drawing/2014/main" val="10001"/>
                  </a:ext>
                </a:extLst>
              </a:tr>
              <a:tr h="297180">
                <a:tc>
                  <a:txBody>
                    <a:bodyPr/>
                    <a:lstStyle/>
                    <a:p>
                      <a:r>
                        <a:rPr lang="en-US" sz="1500" dirty="0"/>
                        <a:t>Details level</a:t>
                      </a:r>
                    </a:p>
                  </a:txBody>
                  <a:tcPr marL="51435" marR="51435" marT="34290" marB="34290"/>
                </a:tc>
                <a:tc>
                  <a:txBody>
                    <a:bodyPr/>
                    <a:lstStyle/>
                    <a:p>
                      <a:r>
                        <a:rPr lang="en-US" sz="1500" dirty="0"/>
                        <a:t>Individual</a:t>
                      </a:r>
                    </a:p>
                  </a:txBody>
                  <a:tcPr marL="51435" marR="51435" marT="34290" marB="34290"/>
                </a:tc>
                <a:tc>
                  <a:txBody>
                    <a:bodyPr/>
                    <a:lstStyle/>
                    <a:p>
                      <a:r>
                        <a:rPr lang="en-US" sz="1500" dirty="0"/>
                        <a:t>Individual and summary</a:t>
                      </a:r>
                    </a:p>
                  </a:txBody>
                  <a:tcPr marL="51435" marR="51435" marT="34290" marB="34290"/>
                </a:tc>
                <a:extLst>
                  <a:ext uri="{0D108BD9-81ED-4DB2-BD59-A6C34878D82A}">
                    <a16:rowId xmlns:a16="http://schemas.microsoft.com/office/drawing/2014/main" val="10002"/>
                  </a:ext>
                </a:extLst>
              </a:tr>
              <a:tr h="297180">
                <a:tc>
                  <a:txBody>
                    <a:bodyPr/>
                    <a:lstStyle/>
                    <a:p>
                      <a:r>
                        <a:rPr lang="en-US" sz="1500" dirty="0"/>
                        <a:t>Orientation</a:t>
                      </a:r>
                    </a:p>
                  </a:txBody>
                  <a:tcPr marL="51435" marR="51435" marT="34290" marB="34290"/>
                </a:tc>
                <a:tc>
                  <a:txBody>
                    <a:bodyPr/>
                    <a:lstStyle/>
                    <a:p>
                      <a:r>
                        <a:rPr lang="en-US" sz="1500" dirty="0"/>
                        <a:t>Process-oriented</a:t>
                      </a:r>
                    </a:p>
                  </a:txBody>
                  <a:tcPr marL="51435" marR="51435" marT="34290" marB="34290"/>
                </a:tc>
                <a:tc>
                  <a:txBody>
                    <a:bodyPr/>
                    <a:lstStyle/>
                    <a:p>
                      <a:r>
                        <a:rPr lang="en-US" sz="1500" dirty="0"/>
                        <a:t>Subject-oriented</a:t>
                      </a:r>
                    </a:p>
                  </a:txBody>
                  <a:tcPr marL="51435" marR="51435" marT="34290" marB="34290"/>
                </a:tc>
                <a:extLst>
                  <a:ext uri="{0D108BD9-81ED-4DB2-BD59-A6C34878D82A}">
                    <a16:rowId xmlns:a16="http://schemas.microsoft.com/office/drawing/2014/main" val="10003"/>
                  </a:ext>
                </a:extLst>
              </a:tr>
              <a:tr h="525780">
                <a:tc>
                  <a:txBody>
                    <a:bodyPr/>
                    <a:lstStyle/>
                    <a:p>
                      <a:r>
                        <a:rPr lang="en-US" sz="1500" dirty="0"/>
                        <a:t>Records per request</a:t>
                      </a:r>
                    </a:p>
                  </a:txBody>
                  <a:tcPr marL="51435" marR="51435" marT="34290" marB="34290"/>
                </a:tc>
                <a:tc>
                  <a:txBody>
                    <a:bodyPr/>
                    <a:lstStyle/>
                    <a:p>
                      <a:r>
                        <a:rPr lang="en-US" sz="1500" dirty="0"/>
                        <a:t>Few</a:t>
                      </a:r>
                    </a:p>
                  </a:txBody>
                  <a:tcPr marL="51435" marR="51435" marT="34290" marB="34290"/>
                </a:tc>
                <a:tc>
                  <a:txBody>
                    <a:bodyPr/>
                    <a:lstStyle/>
                    <a:p>
                      <a:r>
                        <a:rPr lang="en-US" sz="1500" dirty="0"/>
                        <a:t>Thousands</a:t>
                      </a:r>
                    </a:p>
                  </a:txBody>
                  <a:tcPr marL="51435" marR="51435" marT="34290" marB="34290"/>
                </a:tc>
                <a:extLst>
                  <a:ext uri="{0D108BD9-81ED-4DB2-BD59-A6C34878D82A}">
                    <a16:rowId xmlns:a16="http://schemas.microsoft.com/office/drawing/2014/main" val="10004"/>
                  </a:ext>
                </a:extLst>
              </a:tr>
              <a:tr h="297180">
                <a:tc>
                  <a:txBody>
                    <a:bodyPr/>
                    <a:lstStyle/>
                    <a:p>
                      <a:r>
                        <a:rPr lang="en-US" sz="1500" dirty="0"/>
                        <a:t>Normalization level</a:t>
                      </a:r>
                    </a:p>
                  </a:txBody>
                  <a:tcPr marL="51435" marR="51435" marT="34290" marB="34290"/>
                </a:tc>
                <a:tc>
                  <a:txBody>
                    <a:bodyPr/>
                    <a:lstStyle/>
                    <a:p>
                      <a:r>
                        <a:rPr lang="en-US" sz="1500" dirty="0"/>
                        <a:t>Mostly normalized</a:t>
                      </a:r>
                    </a:p>
                  </a:txBody>
                  <a:tcPr marL="51435" marR="51435" marT="34290" marB="34290"/>
                </a:tc>
                <a:tc>
                  <a:txBody>
                    <a:bodyPr/>
                    <a:lstStyle/>
                    <a:p>
                      <a:r>
                        <a:rPr lang="en-US" sz="1500" dirty="0"/>
                        <a:t>Normalization</a:t>
                      </a:r>
                      <a:r>
                        <a:rPr lang="en-US" sz="1500" baseline="0" dirty="0"/>
                        <a:t> relaxed</a:t>
                      </a:r>
                      <a:endParaRPr lang="en-US" sz="1500" dirty="0"/>
                    </a:p>
                  </a:txBody>
                  <a:tcPr marL="51435" marR="51435" marT="34290" marB="34290"/>
                </a:tc>
                <a:extLst>
                  <a:ext uri="{0D108BD9-81ED-4DB2-BD59-A6C34878D82A}">
                    <a16:rowId xmlns:a16="http://schemas.microsoft.com/office/drawing/2014/main" val="10005"/>
                  </a:ext>
                </a:extLst>
              </a:tr>
              <a:tr h="297180">
                <a:tc>
                  <a:txBody>
                    <a:bodyPr/>
                    <a:lstStyle/>
                    <a:p>
                      <a:r>
                        <a:rPr lang="en-US" sz="1500" dirty="0"/>
                        <a:t>Update level</a:t>
                      </a:r>
                    </a:p>
                  </a:txBody>
                  <a:tcPr marL="51435" marR="51435" marT="34290" marB="34290"/>
                </a:tc>
                <a:tc>
                  <a:txBody>
                    <a:bodyPr/>
                    <a:lstStyle/>
                    <a:p>
                      <a:r>
                        <a:rPr lang="en-US" sz="1500" dirty="0"/>
                        <a:t>Highly volatile</a:t>
                      </a:r>
                    </a:p>
                  </a:txBody>
                  <a:tcPr marL="51435" marR="51435" marT="34290" marB="34290"/>
                </a:tc>
                <a:tc>
                  <a:txBody>
                    <a:bodyPr/>
                    <a:lstStyle/>
                    <a:p>
                      <a:r>
                        <a:rPr lang="en-US" sz="1500" dirty="0"/>
                        <a:t>Mostly refreshed</a:t>
                      </a:r>
                      <a:r>
                        <a:rPr lang="en-US" sz="1500" baseline="0" dirty="0"/>
                        <a:t> (nonvolatile)</a:t>
                      </a:r>
                      <a:endParaRPr lang="en-US" sz="1500" dirty="0"/>
                    </a:p>
                  </a:txBody>
                  <a:tcPr marL="51435" marR="51435" marT="34290" marB="34290"/>
                </a:tc>
                <a:extLst>
                  <a:ext uri="{0D108BD9-81ED-4DB2-BD59-A6C34878D82A}">
                    <a16:rowId xmlns:a16="http://schemas.microsoft.com/office/drawing/2014/main" val="10006"/>
                  </a:ext>
                </a:extLst>
              </a:tr>
              <a:tr h="525780">
                <a:tc>
                  <a:txBody>
                    <a:bodyPr/>
                    <a:lstStyle/>
                    <a:p>
                      <a:r>
                        <a:rPr lang="en-US" sz="1500" dirty="0"/>
                        <a:t>Data model</a:t>
                      </a:r>
                    </a:p>
                  </a:txBody>
                  <a:tcPr marL="51435" marR="51435" marT="34290" marB="34290"/>
                </a:tc>
                <a:tc>
                  <a:txBody>
                    <a:bodyPr/>
                    <a:lstStyle/>
                    <a:p>
                      <a:r>
                        <a:rPr lang="en-US" sz="1500" dirty="0"/>
                        <a:t>Relational</a:t>
                      </a:r>
                    </a:p>
                  </a:txBody>
                  <a:tcPr marL="51435" marR="51435" marT="34290" marB="34290"/>
                </a:tc>
                <a:tc>
                  <a:txBody>
                    <a:bodyPr/>
                    <a:lstStyle/>
                    <a:p>
                      <a:r>
                        <a:rPr lang="en-US" sz="1500" dirty="0"/>
                        <a:t>Relational</a:t>
                      </a:r>
                      <a:r>
                        <a:rPr lang="en-US" sz="1500" baseline="0" dirty="0"/>
                        <a:t> (star schemas) and multidimensional (data cubes)</a:t>
                      </a:r>
                      <a:endParaRPr lang="en-US" sz="1500" dirty="0"/>
                    </a:p>
                  </a:txBody>
                  <a:tcPr marL="51435" marR="51435" marT="34290" marB="3429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38486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6D20FB-2DC7-98EB-B491-90AF223E781E}"/>
              </a:ext>
            </a:extLst>
          </p:cNvPr>
          <p:cNvSpPr>
            <a:spLocks noGrp="1"/>
          </p:cNvSpPr>
          <p:nvPr>
            <p:ph type="title"/>
          </p:nvPr>
        </p:nvSpPr>
        <p:spPr/>
        <p:txBody>
          <a:bodyPr/>
          <a:lstStyle/>
          <a:p>
            <a:r>
              <a:rPr lang="en-US" dirty="0"/>
              <a:t>Schema Comparison</a:t>
            </a:r>
          </a:p>
        </p:txBody>
      </p:sp>
      <p:sp>
        <p:nvSpPr>
          <p:cNvPr id="6" name="Content Placeholder 5">
            <a:extLst>
              <a:ext uri="{FF2B5EF4-FFF2-40B4-BE49-F238E27FC236}">
                <a16:creationId xmlns:a16="http://schemas.microsoft.com/office/drawing/2014/main" id="{6472D30D-3FA9-8A73-23FD-D3F6229235A1}"/>
              </a:ext>
            </a:extLst>
          </p:cNvPr>
          <p:cNvSpPr>
            <a:spLocks noGrp="1"/>
          </p:cNvSpPr>
          <p:nvPr>
            <p:ph idx="1"/>
          </p:nvPr>
        </p:nvSpPr>
        <p:spPr/>
        <p:txBody>
          <a:bodyPr/>
          <a:lstStyle/>
          <a:p>
            <a:r>
              <a:rPr lang="en-US" dirty="0"/>
              <a:t>Operational database</a:t>
            </a:r>
          </a:p>
          <a:p>
            <a:endParaRPr lang="en-US" dirty="0"/>
          </a:p>
        </p:txBody>
      </p:sp>
      <p:sp>
        <p:nvSpPr>
          <p:cNvPr id="7" name="Content Placeholder 6">
            <a:extLst>
              <a:ext uri="{FF2B5EF4-FFF2-40B4-BE49-F238E27FC236}">
                <a16:creationId xmlns:a16="http://schemas.microsoft.com/office/drawing/2014/main" id="{BF5218D0-C065-F3E5-0D16-825E25D96281}"/>
              </a:ext>
            </a:extLst>
          </p:cNvPr>
          <p:cNvSpPr>
            <a:spLocks noGrp="1"/>
          </p:cNvSpPr>
          <p:nvPr>
            <p:ph idx="13"/>
          </p:nvPr>
        </p:nvSpPr>
        <p:spPr/>
        <p:txBody>
          <a:bodyPr/>
          <a:lstStyle/>
          <a:p>
            <a:r>
              <a:rPr lang="en-US" dirty="0"/>
              <a:t>Data warehouse</a:t>
            </a:r>
          </a:p>
          <a:p>
            <a:endParaRPr lang="en-US" dirty="0"/>
          </a:p>
        </p:txBody>
      </p:sp>
      <p:pic>
        <p:nvPicPr>
          <p:cNvPr id="8" name="Picture 7">
            <a:extLst>
              <a:ext uri="{FF2B5EF4-FFF2-40B4-BE49-F238E27FC236}">
                <a16:creationId xmlns:a16="http://schemas.microsoft.com/office/drawing/2014/main" id="{DC594F73-5CFD-AA34-EEA1-2C9087857BF6}"/>
              </a:ext>
            </a:extLst>
          </p:cNvPr>
          <p:cNvPicPr>
            <a:picLocks noChangeAspect="1"/>
          </p:cNvPicPr>
          <p:nvPr/>
        </p:nvPicPr>
        <p:blipFill>
          <a:blip r:embed="rId3"/>
          <a:stretch>
            <a:fillRect/>
          </a:stretch>
        </p:blipFill>
        <p:spPr>
          <a:xfrm>
            <a:off x="656103" y="1902959"/>
            <a:ext cx="2996712" cy="2812380"/>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path path="circle">
              <a:fillToRect l="50000" t="50000" r="50000" b="50000"/>
            </a:path>
            <a:tileRect/>
          </a:gradFill>
          <a:effectLst/>
        </p:spPr>
      </p:pic>
      <p:graphicFrame>
        <p:nvGraphicFramePr>
          <p:cNvPr id="9" name="Object 8">
            <a:extLst>
              <a:ext uri="{FF2B5EF4-FFF2-40B4-BE49-F238E27FC236}">
                <a16:creationId xmlns:a16="http://schemas.microsoft.com/office/drawing/2014/main" id="{0A9F2F05-D50F-AAAC-A320-BC60DAABDC55}"/>
              </a:ext>
            </a:extLst>
          </p:cNvPr>
          <p:cNvGraphicFramePr>
            <a:graphicFrameLocks noChangeAspect="1"/>
          </p:cNvGraphicFramePr>
          <p:nvPr>
            <p:extLst>
              <p:ext uri="{D42A27DB-BD31-4B8C-83A1-F6EECF244321}">
                <p14:modId xmlns:p14="http://schemas.microsoft.com/office/powerpoint/2010/main" val="1570964574"/>
              </p:ext>
            </p:extLst>
          </p:nvPr>
        </p:nvGraphicFramePr>
        <p:xfrm>
          <a:off x="4768942" y="1953904"/>
          <a:ext cx="2954992" cy="2710490"/>
        </p:xfrm>
        <a:graphic>
          <a:graphicData uri="http://schemas.openxmlformats.org/presentationml/2006/ole">
            <mc:AlternateContent xmlns:mc="http://schemas.openxmlformats.org/markup-compatibility/2006">
              <mc:Choice xmlns:v="urn:schemas-microsoft-com:vml" Requires="v">
                <p:oleObj name="Visio" r:id="rId4" imgW="4029033" imgH="2774790" progId="Visio.Drawing.11">
                  <p:embed/>
                </p:oleObj>
              </mc:Choice>
              <mc:Fallback>
                <p:oleObj name="Visio" r:id="rId4" imgW="4029033" imgH="2774790" progId="Visio.Drawing.11">
                  <p:embed/>
                  <p:pic>
                    <p:nvPicPr>
                      <p:cNvPr id="9" name="Object 8">
                        <a:extLst>
                          <a:ext uri="{FF2B5EF4-FFF2-40B4-BE49-F238E27FC236}">
                            <a16:creationId xmlns:a16="http://schemas.microsoft.com/office/drawing/2014/main" id="{0A9F2F05-D50F-AAAC-A320-BC60DAABDC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8942" y="1953904"/>
                        <a:ext cx="2954992" cy="2710490"/>
                      </a:xfrm>
                      <a:prstGeom prst="rect">
                        <a:avLst/>
                      </a:prstGeom>
                      <a:solidFill>
                        <a:schemeClr val="accent1">
                          <a:lumMod val="40000"/>
                          <a:lumOff val="60000"/>
                        </a:schemeClr>
                      </a:solidFill>
                    </p:spPr>
                  </p:pic>
                </p:oleObj>
              </mc:Fallback>
            </mc:AlternateContent>
          </a:graphicData>
        </a:graphic>
      </p:graphicFrame>
    </p:spTree>
    <p:extLst>
      <p:ext uri="{BB962C8B-B14F-4D97-AF65-F5344CB8AC3E}">
        <p14:creationId xmlns:p14="http://schemas.microsoft.com/office/powerpoint/2010/main" val="29844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Data Warehouse Architectures</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fld id="{4FCA35D3-88DA-CE4D-A326-62A44BD8AA95}" type="datetime1">
              <a:rPr lang="en-US" noProof="0" smtClean="0"/>
              <a:t>8/28/2023</a:t>
            </a:fld>
            <a:endParaRPr lang="en-GB" noProof="0"/>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fld id="{28385D78-4187-AD4C-B928-A8579EE9A756}" type="slidenum">
              <a:rPr lang="en-GB" noProof="0" smtClean="0"/>
              <a:t>16</a:t>
            </a:fld>
            <a:endParaRPr lang="en-GB" noProof="0"/>
          </a:p>
        </p:txBody>
      </p:sp>
    </p:spTree>
    <p:extLst>
      <p:ext uri="{BB962C8B-B14F-4D97-AF65-F5344CB8AC3E}">
        <p14:creationId xmlns:p14="http://schemas.microsoft.com/office/powerpoint/2010/main" val="3651922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Issues</a:t>
            </a:r>
          </a:p>
        </p:txBody>
      </p:sp>
      <p:sp>
        <p:nvSpPr>
          <p:cNvPr id="3" name="Content Placeholder 2"/>
          <p:cNvSpPr>
            <a:spLocks noGrp="1"/>
          </p:cNvSpPr>
          <p:nvPr>
            <p:ph idx="1"/>
          </p:nvPr>
        </p:nvSpPr>
        <p:spPr/>
        <p:txBody>
          <a:bodyPr>
            <a:normAutofit/>
          </a:bodyPr>
          <a:lstStyle/>
          <a:p>
            <a:r>
              <a:rPr lang="en-US" sz="2000" dirty="0">
                <a:latin typeface="+mn-lt"/>
              </a:rPr>
              <a:t>The choice of the architecture for a DW is decided by the organization (the company), this choice is not limited by the technology</a:t>
            </a:r>
          </a:p>
          <a:p>
            <a:r>
              <a:rPr lang="en-US" sz="2000" dirty="0">
                <a:latin typeface="+mn-lt"/>
              </a:rPr>
              <a:t>The choice of DW architecture depends on Data warehouse scope</a:t>
            </a:r>
          </a:p>
          <a:p>
            <a:pPr lvl="1"/>
            <a:r>
              <a:rPr lang="en-US" sz="2000" dirty="0">
                <a:latin typeface="+mn-lt"/>
              </a:rPr>
              <a:t>Number of data sources</a:t>
            </a:r>
          </a:p>
          <a:p>
            <a:pPr lvl="1"/>
            <a:r>
              <a:rPr lang="en-US" sz="2000" dirty="0">
                <a:latin typeface="+mn-lt"/>
              </a:rPr>
              <a:t>Number of organizational units</a:t>
            </a:r>
          </a:p>
          <a:p>
            <a:pPr lvl="1"/>
            <a:endParaRPr lang="en-US" sz="2000" dirty="0">
              <a:latin typeface="+mn-lt"/>
            </a:endParaRPr>
          </a:p>
        </p:txBody>
      </p:sp>
    </p:spTree>
    <p:extLst>
      <p:ext uri="{BB962C8B-B14F-4D97-AF65-F5344CB8AC3E}">
        <p14:creationId xmlns:p14="http://schemas.microsoft.com/office/powerpoint/2010/main" val="123089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Issues</a:t>
            </a:r>
          </a:p>
        </p:txBody>
      </p:sp>
      <p:sp>
        <p:nvSpPr>
          <p:cNvPr id="3" name="Content Placeholder 2"/>
          <p:cNvSpPr>
            <a:spLocks noGrp="1"/>
          </p:cNvSpPr>
          <p:nvPr>
            <p:ph idx="1"/>
          </p:nvPr>
        </p:nvSpPr>
        <p:spPr/>
        <p:txBody>
          <a:bodyPr>
            <a:normAutofit/>
          </a:bodyPr>
          <a:lstStyle/>
          <a:p>
            <a:r>
              <a:rPr lang="en-US" sz="2000" dirty="0">
                <a:latin typeface="+mn-lt"/>
              </a:rPr>
              <a:t>The choice of DW architecture depends on the integration level</a:t>
            </a:r>
          </a:p>
          <a:p>
            <a:pPr lvl="1"/>
            <a:r>
              <a:rPr lang="en-US" sz="2000" dirty="0">
                <a:latin typeface="+mn-lt"/>
              </a:rPr>
              <a:t>Coordination and cooperation among business units</a:t>
            </a:r>
          </a:p>
          <a:p>
            <a:pPr lvl="1"/>
            <a:r>
              <a:rPr lang="en-US" sz="2000" dirty="0">
                <a:latin typeface="+mn-lt"/>
              </a:rPr>
              <a:t>Find common entities</a:t>
            </a:r>
          </a:p>
          <a:p>
            <a:pPr lvl="1"/>
            <a:r>
              <a:rPr lang="en-US" sz="2000" dirty="0">
                <a:latin typeface="+mn-lt"/>
              </a:rPr>
              <a:t>Enforce standards: units of measure, naming conventions</a:t>
            </a:r>
          </a:p>
          <a:p>
            <a:pPr lvl="1"/>
            <a:r>
              <a:rPr lang="en-US" sz="2000" dirty="0">
                <a:latin typeface="+mn-lt"/>
              </a:rPr>
              <a:t>Reconcile differences such as revenue and cost recognition</a:t>
            </a:r>
          </a:p>
          <a:p>
            <a:pPr lvl="1"/>
            <a:r>
              <a:rPr lang="en-US" sz="2000" dirty="0">
                <a:latin typeface="+mn-lt"/>
              </a:rPr>
              <a:t>Sometimes modify source systems</a:t>
            </a:r>
          </a:p>
          <a:p>
            <a:pPr lvl="1"/>
            <a:endParaRPr lang="en-US" sz="2000" dirty="0">
              <a:latin typeface="+mn-lt"/>
            </a:endParaRPr>
          </a:p>
        </p:txBody>
      </p:sp>
    </p:spTree>
    <p:extLst>
      <p:ext uri="{BB962C8B-B14F-4D97-AF65-F5344CB8AC3E}">
        <p14:creationId xmlns:p14="http://schemas.microsoft.com/office/powerpoint/2010/main" val="403363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Choices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9030205"/>
              </p:ext>
            </p:extLst>
          </p:nvPr>
        </p:nvGraphicFramePr>
        <p:xfrm>
          <a:off x="1371600" y="1225771"/>
          <a:ext cx="6460299"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367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C567-4569-1DE5-A575-FF791435C99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966AEC1-F740-3812-E603-D0740376C9D8}"/>
              </a:ext>
            </a:extLst>
          </p:cNvPr>
          <p:cNvSpPr>
            <a:spLocks noGrp="1"/>
          </p:cNvSpPr>
          <p:nvPr>
            <p:ph idx="1"/>
          </p:nvPr>
        </p:nvSpPr>
        <p:spPr/>
        <p:txBody>
          <a:bodyPr>
            <a:normAutofit/>
          </a:bodyPr>
          <a:lstStyle/>
          <a:p>
            <a:pPr>
              <a:lnSpc>
                <a:spcPct val="150000"/>
              </a:lnSpc>
            </a:pPr>
            <a:r>
              <a:rPr lang="en-US" sz="2000" b="0" i="0" dirty="0">
                <a:solidFill>
                  <a:srgbClr val="000000"/>
                </a:solidFill>
                <a:effectLst/>
                <a:latin typeface="+mj-lt"/>
              </a:rPr>
              <a:t>Basic Data Warehouse Concepts</a:t>
            </a:r>
          </a:p>
          <a:p>
            <a:pPr>
              <a:lnSpc>
                <a:spcPct val="150000"/>
              </a:lnSpc>
            </a:pPr>
            <a:r>
              <a:rPr lang="en-US" sz="2000" b="0" i="0" dirty="0">
                <a:solidFill>
                  <a:srgbClr val="000000"/>
                </a:solidFill>
                <a:effectLst/>
                <a:latin typeface="+mj-lt"/>
              </a:rPr>
              <a:t>Motivations and Characteristics</a:t>
            </a:r>
          </a:p>
          <a:p>
            <a:pPr>
              <a:lnSpc>
                <a:spcPct val="150000"/>
              </a:lnSpc>
            </a:pPr>
            <a:r>
              <a:rPr lang="en-US" sz="2000" b="0" i="0" dirty="0">
                <a:solidFill>
                  <a:srgbClr val="000000"/>
                </a:solidFill>
                <a:effectLst/>
                <a:latin typeface="+mj-lt"/>
              </a:rPr>
              <a:t>Data Warehouse Architectures</a:t>
            </a:r>
          </a:p>
          <a:p>
            <a:pPr>
              <a:lnSpc>
                <a:spcPct val="150000"/>
              </a:lnSpc>
            </a:pPr>
            <a:r>
              <a:rPr lang="en-US" sz="2000" b="0" i="0" dirty="0">
                <a:solidFill>
                  <a:srgbClr val="000000"/>
                </a:solidFill>
                <a:effectLst/>
                <a:latin typeface="+mj-lt"/>
              </a:rPr>
              <a:t>Employment Opportunities</a:t>
            </a:r>
          </a:p>
        </p:txBody>
      </p:sp>
      <p:sp>
        <p:nvSpPr>
          <p:cNvPr id="4" name="Date Placeholder 3">
            <a:extLst>
              <a:ext uri="{FF2B5EF4-FFF2-40B4-BE49-F238E27FC236}">
                <a16:creationId xmlns:a16="http://schemas.microsoft.com/office/drawing/2014/main" id="{A9F67694-186E-5B4C-F438-11614C6EA2A9}"/>
              </a:ext>
            </a:extLst>
          </p:cNvPr>
          <p:cNvSpPr>
            <a:spLocks noGrp="1"/>
          </p:cNvSpPr>
          <p:nvPr>
            <p:ph type="dt" sz="half" idx="10"/>
          </p:nvPr>
        </p:nvSpPr>
        <p:spPr/>
        <p:txBody>
          <a:bodyPr/>
          <a:lstStyle/>
          <a:p>
            <a:fld id="{9553071A-A6F7-3B4F-818E-46F44080C142}" type="datetime1">
              <a:rPr lang="en-US" noProof="0" smtClean="0"/>
              <a:t>8/28/2023</a:t>
            </a:fld>
            <a:endParaRPr lang="en-GB" noProof="0"/>
          </a:p>
        </p:txBody>
      </p:sp>
      <p:sp>
        <p:nvSpPr>
          <p:cNvPr id="5" name="Slide Number Placeholder 4">
            <a:extLst>
              <a:ext uri="{FF2B5EF4-FFF2-40B4-BE49-F238E27FC236}">
                <a16:creationId xmlns:a16="http://schemas.microsoft.com/office/drawing/2014/main" id="{F9CF035A-0E22-C1EC-87FC-A0C4FA408AED}"/>
              </a:ext>
            </a:extLst>
          </p:cNvPr>
          <p:cNvSpPr>
            <a:spLocks noGrp="1"/>
          </p:cNvSpPr>
          <p:nvPr>
            <p:ph type="sldNum" sz="quarter" idx="12"/>
          </p:nvPr>
        </p:nvSpPr>
        <p:spPr/>
        <p:txBody>
          <a:bodyPr/>
          <a:lstStyle/>
          <a:p>
            <a:fld id="{28385D78-4187-AD4C-B928-A8579EE9A756}" type="slidenum">
              <a:rPr lang="en-GB" noProof="0" smtClean="0"/>
              <a:t>2</a:t>
            </a:fld>
            <a:endParaRPr lang="en-GB" noProof="0"/>
          </a:p>
        </p:txBody>
      </p:sp>
    </p:spTree>
    <p:extLst>
      <p:ext uri="{BB962C8B-B14F-4D97-AF65-F5344CB8AC3E}">
        <p14:creationId xmlns:p14="http://schemas.microsoft.com/office/powerpoint/2010/main" val="158572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BE092-AE3B-A799-E0FC-5734728598B5}"/>
              </a:ext>
            </a:extLst>
          </p:cNvPr>
          <p:cNvSpPr>
            <a:spLocks noGrp="1"/>
          </p:cNvSpPr>
          <p:nvPr>
            <p:ph type="title"/>
          </p:nvPr>
        </p:nvSpPr>
        <p:spPr/>
        <p:txBody>
          <a:bodyPr/>
          <a:lstStyle/>
          <a:p>
            <a:r>
              <a:rPr lang="en-US" dirty="0"/>
              <a:t>Data Mart</a:t>
            </a:r>
          </a:p>
        </p:txBody>
      </p:sp>
      <p:sp>
        <p:nvSpPr>
          <p:cNvPr id="3" name="Content Placeholder 2">
            <a:extLst>
              <a:ext uri="{FF2B5EF4-FFF2-40B4-BE49-F238E27FC236}">
                <a16:creationId xmlns:a16="http://schemas.microsoft.com/office/drawing/2014/main" id="{7EF0332D-1BAF-0F42-2131-35B238E9DA21}"/>
              </a:ext>
            </a:extLst>
          </p:cNvPr>
          <p:cNvSpPr>
            <a:spLocks noGrp="1"/>
          </p:cNvSpPr>
          <p:nvPr>
            <p:ph idx="1"/>
          </p:nvPr>
        </p:nvSpPr>
        <p:spPr>
          <a:xfrm>
            <a:off x="587253" y="1594843"/>
            <a:ext cx="8030696" cy="1132591"/>
          </a:xfrm>
        </p:spPr>
        <p:txBody>
          <a:bodyPr/>
          <a:lstStyle/>
          <a:p>
            <a:r>
              <a:rPr lang="en-US" dirty="0">
                <a:latin typeface="+mn-lt"/>
              </a:rPr>
              <a:t>Data mart is a smaller version of the Data Warehouse which deals with a single subject area.</a:t>
            </a:r>
          </a:p>
          <a:p>
            <a:r>
              <a:rPr lang="en-US" dirty="0">
                <a:latin typeface="+mn-lt"/>
              </a:rPr>
              <a:t>Since Data marts focus on one area, they collect data from a limited number of sources</a:t>
            </a:r>
          </a:p>
          <a:p>
            <a:r>
              <a:rPr lang="en-US" dirty="0">
                <a:latin typeface="+mn-lt"/>
              </a:rPr>
              <a:t>The time taken to build a Data Mart is very less compared to the time taken to build a Data Warehouse </a:t>
            </a:r>
          </a:p>
        </p:txBody>
      </p:sp>
      <p:sp>
        <p:nvSpPr>
          <p:cNvPr id="4" name="Date Placeholder 3">
            <a:extLst>
              <a:ext uri="{FF2B5EF4-FFF2-40B4-BE49-F238E27FC236}">
                <a16:creationId xmlns:a16="http://schemas.microsoft.com/office/drawing/2014/main" id="{D8E0C757-2366-A194-0702-AB2EA177554F}"/>
              </a:ext>
            </a:extLst>
          </p:cNvPr>
          <p:cNvSpPr>
            <a:spLocks noGrp="1"/>
          </p:cNvSpPr>
          <p:nvPr>
            <p:ph type="dt" sz="half" idx="10"/>
          </p:nvPr>
        </p:nvSpPr>
        <p:spPr/>
        <p:txBody>
          <a:bodyPr/>
          <a:lstStyle/>
          <a:p>
            <a:fld id="{9553071A-A6F7-3B4F-818E-46F44080C142}" type="datetime1">
              <a:rPr lang="en-US" noProof="0" smtClean="0"/>
              <a:t>8/28/2023</a:t>
            </a:fld>
            <a:endParaRPr lang="en-GB" noProof="0"/>
          </a:p>
        </p:txBody>
      </p:sp>
      <p:sp>
        <p:nvSpPr>
          <p:cNvPr id="5" name="Slide Number Placeholder 4">
            <a:extLst>
              <a:ext uri="{FF2B5EF4-FFF2-40B4-BE49-F238E27FC236}">
                <a16:creationId xmlns:a16="http://schemas.microsoft.com/office/drawing/2014/main" id="{2170CD24-285E-6905-2DDE-28D927A0E093}"/>
              </a:ext>
            </a:extLst>
          </p:cNvPr>
          <p:cNvSpPr>
            <a:spLocks noGrp="1"/>
          </p:cNvSpPr>
          <p:nvPr>
            <p:ph type="sldNum" sz="quarter" idx="12"/>
          </p:nvPr>
        </p:nvSpPr>
        <p:spPr/>
        <p:txBody>
          <a:bodyPr/>
          <a:lstStyle/>
          <a:p>
            <a:fld id="{28385D78-4187-AD4C-B928-A8579EE9A756}" type="slidenum">
              <a:rPr lang="en-GB" noProof="0" smtClean="0"/>
              <a:t>20</a:t>
            </a:fld>
            <a:endParaRPr lang="en-GB" noProof="0"/>
          </a:p>
        </p:txBody>
      </p:sp>
      <p:graphicFrame>
        <p:nvGraphicFramePr>
          <p:cNvPr id="6" name="Table 6">
            <a:extLst>
              <a:ext uri="{FF2B5EF4-FFF2-40B4-BE49-F238E27FC236}">
                <a16:creationId xmlns:a16="http://schemas.microsoft.com/office/drawing/2014/main" id="{90A93CAB-8398-A7A8-2C5F-66097689A916}"/>
              </a:ext>
            </a:extLst>
          </p:cNvPr>
          <p:cNvGraphicFramePr>
            <a:graphicFrameLocks noGrp="1"/>
          </p:cNvGraphicFramePr>
          <p:nvPr>
            <p:extLst>
              <p:ext uri="{D42A27DB-BD31-4B8C-83A1-F6EECF244321}">
                <p14:modId xmlns:p14="http://schemas.microsoft.com/office/powerpoint/2010/main" val="669986197"/>
              </p:ext>
            </p:extLst>
          </p:nvPr>
        </p:nvGraphicFramePr>
        <p:xfrm>
          <a:off x="756742" y="2699071"/>
          <a:ext cx="4453760" cy="1992774"/>
        </p:xfrm>
        <a:graphic>
          <a:graphicData uri="http://schemas.openxmlformats.org/drawingml/2006/table">
            <a:tbl>
              <a:tblPr firstRow="1" bandRow="1">
                <a:tableStyleId>{5C22544A-7EE6-4342-B048-85BDC9FD1C3A}</a:tableStyleId>
              </a:tblPr>
              <a:tblGrid>
                <a:gridCol w="2226880">
                  <a:extLst>
                    <a:ext uri="{9D8B030D-6E8A-4147-A177-3AD203B41FA5}">
                      <a16:colId xmlns:a16="http://schemas.microsoft.com/office/drawing/2014/main" val="1376193764"/>
                    </a:ext>
                  </a:extLst>
                </a:gridCol>
                <a:gridCol w="2226880">
                  <a:extLst>
                    <a:ext uri="{9D8B030D-6E8A-4147-A177-3AD203B41FA5}">
                      <a16:colId xmlns:a16="http://schemas.microsoft.com/office/drawing/2014/main" val="1564762738"/>
                    </a:ext>
                  </a:extLst>
                </a:gridCol>
              </a:tblGrid>
              <a:tr h="332129">
                <a:tc>
                  <a:txBody>
                    <a:bodyPr/>
                    <a:lstStyle/>
                    <a:p>
                      <a:r>
                        <a:rPr lang="en-US" sz="1400" dirty="0"/>
                        <a:t>Data Warehouses</a:t>
                      </a:r>
                    </a:p>
                  </a:txBody>
                  <a:tcPr/>
                </a:tc>
                <a:tc>
                  <a:txBody>
                    <a:bodyPr/>
                    <a:lstStyle/>
                    <a:p>
                      <a:r>
                        <a:rPr lang="en-US" sz="1400" dirty="0"/>
                        <a:t>Data Marts</a:t>
                      </a:r>
                    </a:p>
                  </a:txBody>
                  <a:tcPr/>
                </a:tc>
                <a:extLst>
                  <a:ext uri="{0D108BD9-81ED-4DB2-BD59-A6C34878D82A}">
                    <a16:rowId xmlns:a16="http://schemas.microsoft.com/office/drawing/2014/main" val="729580421"/>
                  </a:ext>
                </a:extLst>
              </a:tr>
              <a:tr h="332129">
                <a:tc>
                  <a:txBody>
                    <a:bodyPr/>
                    <a:lstStyle/>
                    <a:p>
                      <a:r>
                        <a:rPr lang="en-US" sz="1400" dirty="0"/>
                        <a:t>Enterprise-wide data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Department-wide data</a:t>
                      </a:r>
                    </a:p>
                  </a:txBody>
                  <a:tcPr/>
                </a:tc>
                <a:extLst>
                  <a:ext uri="{0D108BD9-81ED-4DB2-BD59-A6C34878D82A}">
                    <a16:rowId xmlns:a16="http://schemas.microsoft.com/office/drawing/2014/main" val="3486230987"/>
                  </a:ext>
                </a:extLst>
              </a:tr>
              <a:tr h="332129">
                <a:tc>
                  <a:txBody>
                    <a:bodyPr/>
                    <a:lstStyle/>
                    <a:p>
                      <a:r>
                        <a:rPr lang="en-US" sz="1400" dirty="0"/>
                        <a:t>Multiple subject areas</a:t>
                      </a:r>
                    </a:p>
                  </a:txBody>
                  <a:tcPr/>
                </a:tc>
                <a:tc>
                  <a:txBody>
                    <a:bodyPr/>
                    <a:lstStyle/>
                    <a:p>
                      <a:r>
                        <a:rPr lang="en-US" sz="1400" dirty="0"/>
                        <a:t>Single subject area</a:t>
                      </a:r>
                    </a:p>
                  </a:txBody>
                  <a:tcPr/>
                </a:tc>
                <a:extLst>
                  <a:ext uri="{0D108BD9-81ED-4DB2-BD59-A6C34878D82A}">
                    <a16:rowId xmlns:a16="http://schemas.microsoft.com/office/drawing/2014/main" val="3802480923"/>
                  </a:ext>
                </a:extLst>
              </a:tr>
              <a:tr h="332129">
                <a:tc>
                  <a:txBody>
                    <a:bodyPr/>
                    <a:lstStyle/>
                    <a:p>
                      <a:r>
                        <a:rPr lang="en-US" sz="1400" dirty="0"/>
                        <a:t>Multiple data sources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Limited data sources</a:t>
                      </a:r>
                    </a:p>
                  </a:txBody>
                  <a:tcPr/>
                </a:tc>
                <a:extLst>
                  <a:ext uri="{0D108BD9-81ED-4DB2-BD59-A6C34878D82A}">
                    <a16:rowId xmlns:a16="http://schemas.microsoft.com/office/drawing/2014/main" val="4121949190"/>
                  </a:ext>
                </a:extLst>
              </a:tr>
              <a:tr h="332129">
                <a:tc>
                  <a:txBody>
                    <a:bodyPr/>
                    <a:lstStyle/>
                    <a:p>
                      <a:r>
                        <a:rPr lang="en-US" sz="1400" dirty="0"/>
                        <a:t>Occupy large memory</a:t>
                      </a:r>
                    </a:p>
                  </a:txBody>
                  <a:tcPr/>
                </a:tc>
                <a:tc>
                  <a:txBody>
                    <a:bodyPr/>
                    <a:lstStyle/>
                    <a:p>
                      <a:r>
                        <a:rPr lang="en-US" sz="1400" dirty="0"/>
                        <a:t>Occupy limited memory</a:t>
                      </a:r>
                    </a:p>
                  </a:txBody>
                  <a:tcPr/>
                </a:tc>
                <a:extLst>
                  <a:ext uri="{0D108BD9-81ED-4DB2-BD59-A6C34878D82A}">
                    <a16:rowId xmlns:a16="http://schemas.microsoft.com/office/drawing/2014/main" val="650885785"/>
                  </a:ext>
                </a:extLst>
              </a:tr>
              <a:tr h="332129">
                <a:tc>
                  <a:txBody>
                    <a:bodyPr/>
                    <a:lstStyle/>
                    <a:p>
                      <a:r>
                        <a:rPr lang="en-US" sz="1400" dirty="0"/>
                        <a:t>Longer time to implement</a:t>
                      </a:r>
                    </a:p>
                  </a:txBody>
                  <a:tcPr/>
                </a:tc>
                <a:tc>
                  <a:txBody>
                    <a:bodyPr/>
                    <a:lstStyle/>
                    <a:p>
                      <a:r>
                        <a:rPr lang="en-US" sz="1400" dirty="0"/>
                        <a:t>Shorter time to implement</a:t>
                      </a:r>
                    </a:p>
                  </a:txBody>
                  <a:tcPr/>
                </a:tc>
                <a:extLst>
                  <a:ext uri="{0D108BD9-81ED-4DB2-BD59-A6C34878D82A}">
                    <a16:rowId xmlns:a16="http://schemas.microsoft.com/office/drawing/2014/main" val="1488680530"/>
                  </a:ext>
                </a:extLst>
              </a:tr>
            </a:tbl>
          </a:graphicData>
        </a:graphic>
      </p:graphicFrame>
      <p:pic>
        <p:nvPicPr>
          <p:cNvPr id="8" name="Picture 7">
            <a:extLst>
              <a:ext uri="{FF2B5EF4-FFF2-40B4-BE49-F238E27FC236}">
                <a16:creationId xmlns:a16="http://schemas.microsoft.com/office/drawing/2014/main" id="{1EA55D51-3C1A-8814-6818-F8EA05A0AD0C}"/>
              </a:ext>
            </a:extLst>
          </p:cNvPr>
          <p:cNvPicPr>
            <a:picLocks noChangeAspect="1"/>
          </p:cNvPicPr>
          <p:nvPr/>
        </p:nvPicPr>
        <p:blipFill>
          <a:blip r:embed="rId2"/>
          <a:stretch>
            <a:fillRect/>
          </a:stretch>
        </p:blipFill>
        <p:spPr>
          <a:xfrm>
            <a:off x="5511225" y="2808976"/>
            <a:ext cx="2806001" cy="1772964"/>
          </a:xfrm>
          <a:prstGeom prst="rect">
            <a:avLst/>
          </a:prstGeom>
        </p:spPr>
      </p:pic>
    </p:spTree>
    <p:extLst>
      <p:ext uri="{BB962C8B-B14F-4D97-AF65-F5344CB8AC3E}">
        <p14:creationId xmlns:p14="http://schemas.microsoft.com/office/powerpoint/2010/main" val="2938982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12095" y="264319"/>
            <a:ext cx="6060281" cy="723900"/>
          </a:xfrm>
        </p:spPr>
        <p:txBody>
          <a:bodyPr/>
          <a:lstStyle/>
          <a:p>
            <a:pPr eaLnBrk="1" hangingPunct="1"/>
            <a:r>
              <a:rPr lang="en-US" altLang="en-US" dirty="0"/>
              <a:t>Top-Down Architecture</a:t>
            </a:r>
          </a:p>
        </p:txBody>
      </p:sp>
      <p:sp>
        <p:nvSpPr>
          <p:cNvPr id="13315" name="Rectangle 2"/>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fontAlgn="base" hangingPunct="1">
              <a:spcBef>
                <a:spcPct val="0"/>
              </a:spcBef>
              <a:spcAft>
                <a:spcPct val="0"/>
              </a:spcAft>
            </a:pPr>
            <a:endParaRPr lang="en-US" altLang="en-US" sz="1800">
              <a:solidFill>
                <a:srgbClr val="000000"/>
              </a:solidFill>
              <a:ea typeface="ＭＳ Ｐゴシック"/>
            </a:endParaRPr>
          </a:p>
        </p:txBody>
      </p:sp>
      <p:graphicFrame>
        <p:nvGraphicFramePr>
          <p:cNvPr id="13316" name="Object 2"/>
          <p:cNvGraphicFramePr>
            <a:graphicFrameLocks noChangeAspect="1"/>
          </p:cNvGraphicFramePr>
          <p:nvPr>
            <p:extLst>
              <p:ext uri="{D42A27DB-BD31-4B8C-83A1-F6EECF244321}">
                <p14:modId xmlns:p14="http://schemas.microsoft.com/office/powerpoint/2010/main" val="2736944552"/>
              </p:ext>
            </p:extLst>
          </p:nvPr>
        </p:nvGraphicFramePr>
        <p:xfrm>
          <a:off x="1615608" y="1086524"/>
          <a:ext cx="5912786" cy="3434809"/>
        </p:xfrm>
        <a:graphic>
          <a:graphicData uri="http://schemas.openxmlformats.org/presentationml/2006/ole">
            <mc:AlternateContent xmlns:mc="http://schemas.openxmlformats.org/markup-compatibility/2006">
              <mc:Choice xmlns:v="urn:schemas-microsoft-com:vml" Requires="v">
                <p:oleObj name="Visio" r:id="rId3" imgW="5430129" imgH="3158197" progId="Visio.Drawing.11">
                  <p:embed/>
                </p:oleObj>
              </mc:Choice>
              <mc:Fallback>
                <p:oleObj name="Visio" r:id="rId3" imgW="5430129" imgH="3158197" progId="Visio.Drawing.11">
                  <p:embed/>
                  <p:pic>
                    <p:nvPicPr>
                      <p:cNvPr id="1331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5608" y="1086524"/>
                        <a:ext cx="5912786" cy="343480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oleObj>
              </mc:Fallback>
            </mc:AlternateContent>
          </a:graphicData>
        </a:graphic>
      </p:graphicFrame>
    </p:spTree>
    <p:extLst>
      <p:ext uri="{BB962C8B-B14F-4D97-AF65-F5344CB8AC3E}">
        <p14:creationId xmlns:p14="http://schemas.microsoft.com/office/powerpoint/2010/main" val="747540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00201" y="217886"/>
            <a:ext cx="6060281" cy="639365"/>
          </a:xfrm>
        </p:spPr>
        <p:txBody>
          <a:bodyPr/>
          <a:lstStyle/>
          <a:p>
            <a:pPr eaLnBrk="1" hangingPunct="1"/>
            <a:r>
              <a:rPr lang="en-US" altLang="en-US"/>
              <a:t>Bottom-up Architecture</a:t>
            </a:r>
          </a:p>
        </p:txBody>
      </p:sp>
      <p:graphicFrame>
        <p:nvGraphicFramePr>
          <p:cNvPr id="14339" name="Object 4"/>
          <p:cNvGraphicFramePr>
            <a:graphicFrameLocks noChangeAspect="1"/>
          </p:cNvGraphicFramePr>
          <p:nvPr/>
        </p:nvGraphicFramePr>
        <p:xfrm>
          <a:off x="2197562" y="857250"/>
          <a:ext cx="4267247" cy="3579728"/>
        </p:xfrm>
        <a:graphic>
          <a:graphicData uri="http://schemas.openxmlformats.org/presentationml/2006/ole">
            <mc:AlternateContent xmlns:mc="http://schemas.openxmlformats.org/markup-compatibility/2006">
              <mc:Choice xmlns:v="urn:schemas-microsoft-com:vml" Requires="v">
                <p:oleObj name="VISIO" r:id="rId3" imgW="3764280" imgH="3157220" progId="Visio.Drawing.6">
                  <p:embed/>
                </p:oleObj>
              </mc:Choice>
              <mc:Fallback>
                <p:oleObj name="VISIO" r:id="rId3" imgW="3764280" imgH="3157220" progId="Visio.Drawing.6">
                  <p:embed/>
                  <p:pic>
                    <p:nvPicPr>
                      <p:cNvPr id="1433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562" y="857250"/>
                        <a:ext cx="4267247" cy="357972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p:spPr>
                  </p:pic>
                </p:oleObj>
              </mc:Fallback>
            </mc:AlternateContent>
          </a:graphicData>
        </a:graphic>
      </p:graphicFrame>
    </p:spTree>
    <p:extLst>
      <p:ext uri="{BB962C8B-B14F-4D97-AF65-F5344CB8AC3E}">
        <p14:creationId xmlns:p14="http://schemas.microsoft.com/office/powerpoint/2010/main" val="2966290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6455664" cy="514350"/>
          </a:xfrm>
        </p:spPr>
        <p:txBody>
          <a:bodyPr/>
          <a:lstStyle/>
          <a:p>
            <a:r>
              <a:rPr lang="en-US" dirty="0"/>
              <a:t>Federated Architecture</a:t>
            </a:r>
          </a:p>
        </p:txBody>
      </p:sp>
      <p:graphicFrame>
        <p:nvGraphicFramePr>
          <p:cNvPr id="5" name="Object 4"/>
          <p:cNvGraphicFramePr>
            <a:graphicFrameLocks noChangeAspect="1"/>
          </p:cNvGraphicFramePr>
          <p:nvPr>
            <p:extLst>
              <p:ext uri="{D42A27DB-BD31-4B8C-83A1-F6EECF244321}">
                <p14:modId xmlns:p14="http://schemas.microsoft.com/office/powerpoint/2010/main" val="2895884006"/>
              </p:ext>
            </p:extLst>
          </p:nvPr>
        </p:nvGraphicFramePr>
        <p:xfrm>
          <a:off x="1905426" y="1069848"/>
          <a:ext cx="5807658" cy="3026664"/>
        </p:xfrm>
        <a:graphic>
          <a:graphicData uri="http://schemas.openxmlformats.org/presentationml/2006/ole">
            <mc:AlternateContent xmlns:mc="http://schemas.openxmlformats.org/markup-compatibility/2006">
              <mc:Choice xmlns:v="urn:schemas-microsoft-com:vml" Requires="v">
                <p:oleObj name="Visio" r:id="rId3" imgW="7191214" imgH="3743229" progId="Visio.Drawing.11">
                  <p:embed/>
                </p:oleObj>
              </mc:Choice>
              <mc:Fallback>
                <p:oleObj name="Visio" r:id="rId3" imgW="7191214" imgH="3743229" progId="Visio.Drawing.11">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426" y="1069848"/>
                        <a:ext cx="5807658" cy="3026664"/>
                      </a:xfrm>
                      <a:prstGeom prst="rect">
                        <a:avLst/>
                      </a:prstGeom>
                      <a:solidFill>
                        <a:schemeClr val="accent1">
                          <a:lumMod val="40000"/>
                          <a:lumOff val="60000"/>
                        </a:schemeClr>
                      </a:solidFill>
                    </p:spPr>
                  </p:pic>
                </p:oleObj>
              </mc:Fallback>
            </mc:AlternateContent>
          </a:graphicData>
        </a:graphic>
      </p:graphicFrame>
    </p:spTree>
    <p:extLst>
      <p:ext uri="{BB962C8B-B14F-4D97-AF65-F5344CB8AC3E}">
        <p14:creationId xmlns:p14="http://schemas.microsoft.com/office/powerpoint/2010/main" val="2308635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Federated Architecture</a:t>
            </a:r>
          </a:p>
        </p:txBody>
      </p:sp>
      <p:sp>
        <p:nvSpPr>
          <p:cNvPr id="3" name="Content Placeholder 2">
            <a:extLst>
              <a:ext uri="{FF2B5EF4-FFF2-40B4-BE49-F238E27FC236}">
                <a16:creationId xmlns:a16="http://schemas.microsoft.com/office/drawing/2014/main" id="{75028C6E-B316-7B5C-A978-8124C9B9621C}"/>
              </a:ext>
            </a:extLst>
          </p:cNvPr>
          <p:cNvSpPr>
            <a:spLocks noGrp="1"/>
          </p:cNvSpPr>
          <p:nvPr>
            <p:ph idx="1"/>
          </p:nvPr>
        </p:nvSpPr>
        <p:spPr/>
        <p:txBody>
          <a:bodyPr>
            <a:normAutofit/>
          </a:bodyPr>
          <a:lstStyle/>
          <a:p>
            <a:r>
              <a:rPr kumimoji="1" lang="en-US" sz="1600" kern="1200" dirty="0">
                <a:solidFill>
                  <a:schemeClr val="tx1"/>
                </a:solidFill>
                <a:effectLst/>
                <a:latin typeface="+mn-lt"/>
                <a:ea typeface="+mn-ea"/>
                <a:cs typeface="+mn-cs"/>
              </a:rPr>
              <a:t>For highly decentralized or independent organizations, the </a:t>
            </a:r>
            <a:r>
              <a:rPr kumimoji="1" lang="en-US" sz="1600" u="sng" kern="1200" dirty="0">
                <a:solidFill>
                  <a:schemeClr val="tx1"/>
                </a:solidFill>
                <a:effectLst/>
                <a:latin typeface="+mn-lt"/>
                <a:ea typeface="+mn-ea"/>
                <a:cs typeface="+mn-cs"/>
              </a:rPr>
              <a:t>federated data warehouse architecture</a:t>
            </a:r>
            <a:r>
              <a:rPr kumimoji="1" lang="en-US" sz="1600" kern="1200" dirty="0">
                <a:solidFill>
                  <a:schemeClr val="tx1"/>
                </a:solidFill>
                <a:effectLst/>
                <a:latin typeface="+mn-lt"/>
                <a:ea typeface="+mn-ea"/>
                <a:cs typeface="+mn-cs"/>
              </a:rPr>
              <a:t> provides another compromise approach. </a:t>
            </a:r>
          </a:p>
          <a:p>
            <a:r>
              <a:rPr kumimoji="1" lang="en-US" sz="1600" kern="1200" dirty="0">
                <a:solidFill>
                  <a:schemeClr val="tx1"/>
                </a:solidFill>
                <a:effectLst/>
                <a:latin typeface="+mn-lt"/>
                <a:ea typeface="+mn-ea"/>
                <a:cs typeface="+mn-cs"/>
              </a:rPr>
              <a:t>As depicted in this diagram, the federated data warehouse approach supports two levels of data warehouses. </a:t>
            </a:r>
          </a:p>
          <a:p>
            <a:r>
              <a:rPr kumimoji="1" lang="en-US" sz="1600" kern="1200" dirty="0">
                <a:solidFill>
                  <a:schemeClr val="tx1"/>
                </a:solidFill>
                <a:effectLst/>
                <a:latin typeface="+mn-lt"/>
                <a:ea typeface="+mn-ea"/>
                <a:cs typeface="+mn-cs"/>
              </a:rPr>
              <a:t>Each organization independently maintains one or more data warehouses using any of the architectures. </a:t>
            </a:r>
          </a:p>
          <a:p>
            <a:r>
              <a:rPr kumimoji="1" lang="en-US" sz="1600" kern="1200" dirty="0">
                <a:solidFill>
                  <a:schemeClr val="tx1"/>
                </a:solidFill>
                <a:effectLst/>
                <a:latin typeface="+mn-lt"/>
                <a:ea typeface="+mn-ea"/>
                <a:cs typeface="+mn-cs"/>
              </a:rPr>
              <a:t>To provide inter-organizational sharing, each organization contributes to the federated data warehouse. </a:t>
            </a:r>
          </a:p>
          <a:p>
            <a:endParaRPr lang="en-US" dirty="0"/>
          </a:p>
        </p:txBody>
      </p:sp>
    </p:spTree>
    <p:extLst>
      <p:ext uri="{BB962C8B-B14F-4D97-AF65-F5344CB8AC3E}">
        <p14:creationId xmlns:p14="http://schemas.microsoft.com/office/powerpoint/2010/main" val="1790427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Federated Architecture</a:t>
            </a:r>
          </a:p>
        </p:txBody>
      </p:sp>
      <p:sp>
        <p:nvSpPr>
          <p:cNvPr id="3" name="Content Placeholder 2">
            <a:extLst>
              <a:ext uri="{FF2B5EF4-FFF2-40B4-BE49-F238E27FC236}">
                <a16:creationId xmlns:a16="http://schemas.microsoft.com/office/drawing/2014/main" id="{75028C6E-B316-7B5C-A978-8124C9B9621C}"/>
              </a:ext>
            </a:extLst>
          </p:cNvPr>
          <p:cNvSpPr>
            <a:spLocks noGrp="1"/>
          </p:cNvSpPr>
          <p:nvPr>
            <p:ph idx="1"/>
          </p:nvPr>
        </p:nvSpPr>
        <p:spPr/>
        <p:txBody>
          <a:bodyPr>
            <a:normAutofit/>
          </a:bodyPr>
          <a:lstStyle/>
          <a:p>
            <a:r>
              <a:rPr kumimoji="1" lang="en-US" sz="1600" kern="1200" dirty="0">
                <a:solidFill>
                  <a:schemeClr val="tx1"/>
                </a:solidFill>
                <a:effectLst/>
                <a:latin typeface="+mn-lt"/>
                <a:ea typeface="+mn-ea"/>
                <a:cs typeface="+mn-cs"/>
              </a:rPr>
              <a:t>Typically, another layer of data integration and a query portal support data sharing in the federated data warehouse. </a:t>
            </a:r>
          </a:p>
          <a:p>
            <a:r>
              <a:rPr kumimoji="1" lang="en-US" sz="1600" kern="1200" dirty="0">
                <a:solidFill>
                  <a:schemeClr val="tx1"/>
                </a:solidFill>
                <a:effectLst/>
                <a:latin typeface="+mn-lt"/>
                <a:ea typeface="+mn-ea"/>
                <a:cs typeface="+mn-cs"/>
              </a:rPr>
              <a:t>Depending on the environment, participation can be voluntary or compulsory (typically required by government agencies). </a:t>
            </a:r>
          </a:p>
          <a:p>
            <a:r>
              <a:rPr kumimoji="1" lang="en-US" sz="1600" kern="1200" dirty="0">
                <a:solidFill>
                  <a:schemeClr val="tx1"/>
                </a:solidFill>
                <a:effectLst/>
                <a:latin typeface="+mn-lt"/>
                <a:ea typeface="+mn-ea"/>
                <a:cs typeface="+mn-cs"/>
              </a:rPr>
              <a:t>Some users of a federated data warehouse may be external stakeholders, not members of participating organizations.</a:t>
            </a:r>
          </a:p>
          <a:p>
            <a:r>
              <a:rPr kumimoji="1" lang="en-US" sz="1600" kern="1200" dirty="0">
                <a:solidFill>
                  <a:schemeClr val="tx1"/>
                </a:solidFill>
                <a:effectLst/>
                <a:latin typeface="+mn-lt"/>
                <a:ea typeface="+mn-ea"/>
                <a:cs typeface="+mn-cs"/>
              </a:rPr>
              <a:t>A possible use case is a consortium formed by several companies can adopt the Federated Architecture </a:t>
            </a:r>
            <a:endParaRPr lang="en-US" dirty="0">
              <a:latin typeface="+mn-lt"/>
            </a:endParaRPr>
          </a:p>
          <a:p>
            <a:endParaRPr lang="en-US" dirty="0"/>
          </a:p>
        </p:txBody>
      </p:sp>
    </p:spTree>
    <p:extLst>
      <p:ext uri="{BB962C8B-B14F-4D97-AF65-F5344CB8AC3E}">
        <p14:creationId xmlns:p14="http://schemas.microsoft.com/office/powerpoint/2010/main" val="2966404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Selection Factors</a:t>
            </a:r>
          </a:p>
        </p:txBody>
      </p:sp>
      <p:sp>
        <p:nvSpPr>
          <p:cNvPr id="3" name="Content Placeholder 2"/>
          <p:cNvSpPr>
            <a:spLocks noGrp="1"/>
          </p:cNvSpPr>
          <p:nvPr>
            <p:ph idx="1"/>
          </p:nvPr>
        </p:nvSpPr>
        <p:spPr/>
        <p:txBody>
          <a:bodyPr/>
          <a:lstStyle/>
          <a:p>
            <a:r>
              <a:rPr lang="en-US" dirty="0">
                <a:latin typeface="+mn-lt"/>
              </a:rPr>
              <a:t>Learning effects</a:t>
            </a:r>
          </a:p>
          <a:p>
            <a:pPr lvl="1"/>
            <a:r>
              <a:rPr lang="en-US" dirty="0">
                <a:latin typeface="+mn-lt"/>
              </a:rPr>
              <a:t>Project risk</a:t>
            </a:r>
          </a:p>
          <a:p>
            <a:pPr lvl="1"/>
            <a:r>
              <a:rPr lang="en-US" dirty="0">
                <a:latin typeface="+mn-lt"/>
              </a:rPr>
              <a:t>Intangible business value</a:t>
            </a:r>
          </a:p>
          <a:p>
            <a:r>
              <a:rPr lang="en-US" dirty="0">
                <a:latin typeface="+mn-lt"/>
              </a:rPr>
              <a:t>Strategic view of information technology</a:t>
            </a:r>
          </a:p>
          <a:p>
            <a:pPr lvl="1"/>
            <a:r>
              <a:rPr lang="en-US" dirty="0">
                <a:latin typeface="+mn-lt"/>
              </a:rPr>
              <a:t>Level of sponsorship</a:t>
            </a:r>
          </a:p>
          <a:p>
            <a:pPr lvl="1"/>
            <a:r>
              <a:rPr lang="en-US" dirty="0">
                <a:latin typeface="+mn-lt"/>
              </a:rPr>
              <a:t>Information independence</a:t>
            </a:r>
          </a:p>
          <a:p>
            <a:pPr lvl="1"/>
            <a:r>
              <a:rPr lang="en-US" dirty="0">
                <a:latin typeface="+mn-lt"/>
              </a:rPr>
              <a:t>Task routineness</a:t>
            </a:r>
          </a:p>
        </p:txBody>
      </p:sp>
    </p:spTree>
    <p:extLst>
      <p:ext uri="{BB962C8B-B14F-4D97-AF65-F5344CB8AC3E}">
        <p14:creationId xmlns:p14="http://schemas.microsoft.com/office/powerpoint/2010/main" val="1788697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Employment Opportunities</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fld id="{4FCA35D3-88DA-CE4D-A326-62A44BD8AA95}" type="datetime1">
              <a:rPr lang="en-US" noProof="0" smtClean="0"/>
              <a:t>8/28/2023</a:t>
            </a:fld>
            <a:endParaRPr lang="en-GB" noProof="0"/>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fld id="{28385D78-4187-AD4C-B928-A8579EE9A756}" type="slidenum">
              <a:rPr lang="en-GB" noProof="0" smtClean="0"/>
              <a:t>27</a:t>
            </a:fld>
            <a:endParaRPr lang="en-GB" noProof="0"/>
          </a:p>
        </p:txBody>
      </p:sp>
    </p:spTree>
    <p:extLst>
      <p:ext uri="{BB962C8B-B14F-4D97-AF65-F5344CB8AC3E}">
        <p14:creationId xmlns:p14="http://schemas.microsoft.com/office/powerpoint/2010/main" val="167915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077" y="428161"/>
            <a:ext cx="7961846" cy="857250"/>
          </a:xfrm>
        </p:spPr>
        <p:txBody>
          <a:bodyPr/>
          <a:lstStyle/>
          <a:p>
            <a:r>
              <a:rPr lang="en-US" dirty="0"/>
              <a:t>Employment Opportunities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44700994"/>
              </p:ext>
            </p:extLst>
          </p:nvPr>
        </p:nvGraphicFramePr>
        <p:xfrm>
          <a:off x="1380629" y="1190297"/>
          <a:ext cx="6512793"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499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3B763EE2-75D2-4E7A-AA98-975A9C9CF57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AD11617F-581B-4ECE-9F2C-454009E1AB5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C5906F0C-B3EE-4A9C-B1C5-8786DC588C9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C40349CA-6F88-4258-B30D-EBF99B0164B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1BA57F76-E93D-4039-91D6-9F515267645A}"/>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1EEF7E94-8433-459B-A85D-70303CA947BB}"/>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D45632C5-4FE5-4C04-AD7A-FB4189D00C3B}"/>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D1003F5C-1B86-4AC4-A8FA-10D6315E12F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387" y="313339"/>
            <a:ext cx="6286500" cy="514350"/>
          </a:xfrm>
        </p:spPr>
        <p:txBody>
          <a:bodyPr/>
          <a:lstStyle/>
          <a:p>
            <a:r>
              <a:rPr lang="en-US" dirty="0"/>
              <a:t>Skill-Position Mapping</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872499996"/>
              </p:ext>
            </p:extLst>
          </p:nvPr>
        </p:nvGraphicFramePr>
        <p:xfrm>
          <a:off x="1428750" y="938048"/>
          <a:ext cx="6286500" cy="3741420"/>
        </p:xfrm>
        <a:graphic>
          <a:graphicData uri="http://schemas.openxmlformats.org/drawingml/2006/table">
            <a:tbl>
              <a:tblPr firstRow="1" firstCol="1" bandRow="1">
                <a:tableStyleId>{5C22544A-7EE6-4342-B048-85BDC9FD1C3A}</a:tableStyleId>
              </a:tblPr>
              <a:tblGrid>
                <a:gridCol w="1571625">
                  <a:extLst>
                    <a:ext uri="{9D8B030D-6E8A-4147-A177-3AD203B41FA5}">
                      <a16:colId xmlns:a16="http://schemas.microsoft.com/office/drawing/2014/main" val="20000"/>
                    </a:ext>
                  </a:extLst>
                </a:gridCol>
                <a:gridCol w="1571625">
                  <a:extLst>
                    <a:ext uri="{9D8B030D-6E8A-4147-A177-3AD203B41FA5}">
                      <a16:colId xmlns:a16="http://schemas.microsoft.com/office/drawing/2014/main" val="20001"/>
                    </a:ext>
                  </a:extLst>
                </a:gridCol>
                <a:gridCol w="1571625">
                  <a:extLst>
                    <a:ext uri="{9D8B030D-6E8A-4147-A177-3AD203B41FA5}">
                      <a16:colId xmlns:a16="http://schemas.microsoft.com/office/drawing/2014/main" val="20002"/>
                    </a:ext>
                  </a:extLst>
                </a:gridCol>
                <a:gridCol w="1571625">
                  <a:extLst>
                    <a:ext uri="{9D8B030D-6E8A-4147-A177-3AD203B41FA5}">
                      <a16:colId xmlns:a16="http://schemas.microsoft.com/office/drawing/2014/main" val="20003"/>
                    </a:ext>
                  </a:extLst>
                </a:gridCol>
              </a:tblGrid>
              <a:tr h="278130">
                <a:tc rowSpan="2">
                  <a:txBody>
                    <a:bodyPr/>
                    <a:lstStyle/>
                    <a:p>
                      <a:pPr algn="ctr"/>
                      <a:r>
                        <a:rPr lang="en-US" sz="1400" dirty="0">
                          <a:solidFill>
                            <a:schemeClr val="bg1"/>
                          </a:solidFill>
                        </a:rPr>
                        <a:t>Competency</a:t>
                      </a:r>
                    </a:p>
                  </a:txBody>
                  <a:tcPr marL="69850" marR="6985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400" dirty="0">
                          <a:solidFill>
                            <a:schemeClr val="bg1"/>
                          </a:solidFill>
                        </a:rPr>
                        <a:t>Position</a:t>
                      </a:r>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solidFill>
                          <a:schemeClr val="tx1"/>
                        </a:solidFill>
                      </a:endParaRPr>
                    </a:p>
                  </a:txBody>
                  <a:tcPr/>
                </a:tc>
                <a:tc hMerge="1">
                  <a:txBody>
                    <a:bodyPr/>
                    <a:lstStyle/>
                    <a:p>
                      <a:endParaRPr lang="en-US" dirty="0">
                        <a:solidFill>
                          <a:schemeClr val="tx1"/>
                        </a:solidFill>
                      </a:endParaRPr>
                    </a:p>
                  </a:txBody>
                  <a:tcPr/>
                </a:tc>
                <a:extLst>
                  <a:ext uri="{0D108BD9-81ED-4DB2-BD59-A6C34878D82A}">
                    <a16:rowId xmlns:a16="http://schemas.microsoft.com/office/drawing/2014/main" val="10000"/>
                  </a:ext>
                </a:extLst>
              </a:tr>
              <a:tr h="278130">
                <a:tc vMerge="1">
                  <a:txBody>
                    <a:bodyPr/>
                    <a:lstStyle/>
                    <a:p>
                      <a:endParaRPr lang="en-US" dirty="0">
                        <a:solidFill>
                          <a:schemeClr val="tx1"/>
                        </a:solidFill>
                      </a:endParaRPr>
                    </a:p>
                  </a:txBody>
                  <a:tcPr/>
                </a:tc>
                <a:tc>
                  <a:txBody>
                    <a:bodyPr/>
                    <a:lstStyle/>
                    <a:p>
                      <a:r>
                        <a:rPr lang="en-US" sz="1400" i="1" dirty="0">
                          <a:solidFill>
                            <a:schemeClr val="tx1"/>
                          </a:solidFill>
                        </a:rPr>
                        <a:t>DW Manager</a:t>
                      </a:r>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i="1" dirty="0">
                          <a:solidFill>
                            <a:schemeClr val="tx1"/>
                          </a:solidFill>
                        </a:rPr>
                        <a:t>DW Analyst</a:t>
                      </a:r>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i="1" dirty="0">
                          <a:solidFill>
                            <a:schemeClr val="tx1"/>
                          </a:solidFill>
                        </a:rPr>
                        <a:t>BI Analyst</a:t>
                      </a:r>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8130">
                <a:tc>
                  <a:txBody>
                    <a:bodyPr/>
                    <a:lstStyle/>
                    <a:p>
                      <a:r>
                        <a:rPr lang="en-US" sz="1400" b="0" dirty="0">
                          <a:solidFill>
                            <a:schemeClr val="bg1"/>
                          </a:solidFill>
                        </a:rPr>
                        <a:t>Communication</a:t>
                      </a:r>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endParaRPr lang="en-US" sz="1400" b="1" dirty="0"/>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endParaRPr lang="en-US" sz="1400" b="1" dirty="0"/>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8130">
                <a:tc>
                  <a:txBody>
                    <a:bodyPr/>
                    <a:lstStyle/>
                    <a:p>
                      <a:r>
                        <a:rPr lang="en-US" sz="1400" b="0" dirty="0">
                          <a:solidFill>
                            <a:schemeClr val="bg1"/>
                          </a:solidFill>
                        </a:rPr>
                        <a:t>Data cube tools</a:t>
                      </a:r>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a:t>█</a:t>
                      </a:r>
                      <a:endParaRPr lang="en-US" sz="1400" dirty="0"/>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endParaRPr lang="en-US" sz="1400" b="1" dirty="0"/>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78130">
                <a:tc>
                  <a:txBody>
                    <a:bodyPr/>
                    <a:lstStyle/>
                    <a:p>
                      <a:r>
                        <a:rPr lang="en-US" sz="1400" b="0" dirty="0">
                          <a:solidFill>
                            <a:schemeClr val="bg1"/>
                          </a:solidFill>
                        </a:rPr>
                        <a:t>Dashboards</a:t>
                      </a:r>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endParaRPr lang="en-US" sz="1400" b="1" dirty="0"/>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8130">
                <a:tc>
                  <a:txBody>
                    <a:bodyPr/>
                    <a:lstStyle/>
                    <a:p>
                      <a:r>
                        <a:rPr lang="en-US" sz="1400" b="0" dirty="0">
                          <a:solidFill>
                            <a:schemeClr val="bg1"/>
                          </a:solidFill>
                        </a:rPr>
                        <a:t>Data mining</a:t>
                      </a:r>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endParaRPr lang="en-US" sz="1400" b="1" dirty="0"/>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80060">
                <a:tc>
                  <a:txBody>
                    <a:bodyPr/>
                    <a:lstStyle/>
                    <a:p>
                      <a:r>
                        <a:rPr lang="en-US" sz="1400" b="0" dirty="0">
                          <a:solidFill>
                            <a:schemeClr val="bg1"/>
                          </a:solidFill>
                        </a:rPr>
                        <a:t>Data integration</a:t>
                      </a:r>
                      <a:r>
                        <a:rPr lang="en-US" sz="1400" b="0" baseline="0" dirty="0">
                          <a:solidFill>
                            <a:schemeClr val="bg1"/>
                          </a:solidFill>
                        </a:rPr>
                        <a:t> tools</a:t>
                      </a:r>
                      <a:endParaRPr lang="en-US" sz="1400" b="0" dirty="0">
                        <a:solidFill>
                          <a:schemeClr val="bg1"/>
                        </a:solidFill>
                      </a:endParaRPr>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endParaRPr lang="en-US" sz="1400" b="1" dirty="0"/>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endParaRPr lang="en-US" sz="1400" b="1" dirty="0"/>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8130">
                <a:tc>
                  <a:txBody>
                    <a:bodyPr/>
                    <a:lstStyle/>
                    <a:p>
                      <a:r>
                        <a:rPr lang="en-US" sz="1400" b="0" dirty="0">
                          <a:solidFill>
                            <a:schemeClr val="bg1"/>
                          </a:solidFill>
                        </a:rPr>
                        <a:t>DW schema design</a:t>
                      </a:r>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endParaRPr lang="en-US" sz="1400" b="1" dirty="0"/>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80060">
                <a:tc>
                  <a:txBody>
                    <a:bodyPr/>
                    <a:lstStyle/>
                    <a:p>
                      <a:r>
                        <a:rPr lang="en-US" sz="1400" b="0" dirty="0">
                          <a:solidFill>
                            <a:schemeClr val="bg1"/>
                          </a:solidFill>
                        </a:rPr>
                        <a:t>Performance analysis</a:t>
                      </a:r>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endParaRPr lang="en-US" sz="1400" b="1" dirty="0"/>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80060">
                <a:tc>
                  <a:txBody>
                    <a:bodyPr/>
                    <a:lstStyle/>
                    <a:p>
                      <a:r>
                        <a:rPr lang="en-US" sz="1400" b="0" dirty="0">
                          <a:solidFill>
                            <a:schemeClr val="bg1"/>
                          </a:solidFill>
                        </a:rPr>
                        <a:t>Quantitative</a:t>
                      </a:r>
                      <a:r>
                        <a:rPr lang="en-US" sz="1400" b="0" baseline="0" dirty="0">
                          <a:solidFill>
                            <a:schemeClr val="bg1"/>
                          </a:solidFill>
                        </a:rPr>
                        <a:t> modeling</a:t>
                      </a:r>
                      <a:endParaRPr lang="en-US" sz="1400" b="0" dirty="0">
                        <a:solidFill>
                          <a:schemeClr val="bg1"/>
                        </a:solidFill>
                      </a:endParaRPr>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endParaRPr lang="en-US" sz="1400" b="1" dirty="0"/>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78130">
                <a:tc>
                  <a:txBody>
                    <a:bodyPr/>
                    <a:lstStyle/>
                    <a:p>
                      <a:r>
                        <a:rPr lang="en-US" sz="1400" b="0" dirty="0">
                          <a:solidFill>
                            <a:schemeClr val="bg1"/>
                          </a:solidFill>
                        </a:rPr>
                        <a:t>SQL extensions</a:t>
                      </a:r>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endParaRPr lang="en-US" sz="1400" b="1" dirty="0"/>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marL="69850" marR="6985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76406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Basic Data Warehouse Concepts</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fld id="{4FCA35D3-88DA-CE4D-A326-62A44BD8AA95}" type="datetime1">
              <a:rPr lang="en-US" noProof="0" smtClean="0"/>
              <a:t>8/28/2023</a:t>
            </a:fld>
            <a:endParaRPr lang="en-GB" noProof="0"/>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fld id="{28385D78-4187-AD4C-B928-A8579EE9A756}" type="slidenum">
              <a:rPr lang="en-GB" noProof="0" smtClean="0"/>
              <a:t>3</a:t>
            </a:fld>
            <a:endParaRPr lang="en-GB" noProof="0"/>
          </a:p>
        </p:txBody>
      </p:sp>
    </p:spTree>
    <p:extLst>
      <p:ext uri="{BB962C8B-B14F-4D97-AF65-F5344CB8AC3E}">
        <p14:creationId xmlns:p14="http://schemas.microsoft.com/office/powerpoint/2010/main" val="1967380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560" y="441435"/>
            <a:ext cx="6286500" cy="514350"/>
          </a:xfrm>
        </p:spPr>
        <p:txBody>
          <a:bodyPr/>
          <a:lstStyle/>
          <a:p>
            <a:r>
              <a:rPr lang="en-US" dirty="0"/>
              <a:t>Competency Acquisition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19391521"/>
              </p:ext>
            </p:extLst>
          </p:nvPr>
        </p:nvGraphicFramePr>
        <p:xfrm>
          <a:off x="634560" y="1261241"/>
          <a:ext cx="8343901" cy="2914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2457450" y="1543050"/>
            <a:ext cx="2736342" cy="461665"/>
          </a:xfrm>
          <a:prstGeom prst="rect">
            <a:avLst/>
          </a:prstGeom>
          <a:noFill/>
        </p:spPr>
        <p:txBody>
          <a:bodyPr wrap="square" rtlCol="0">
            <a:spAutoFit/>
          </a:bodyPr>
          <a:lstStyle/>
          <a:p>
            <a:r>
              <a:rPr lang="en-US" sz="2400" b="1" dirty="0"/>
              <a:t>Career Progression</a:t>
            </a:r>
          </a:p>
        </p:txBody>
      </p:sp>
    </p:spTree>
    <p:extLst>
      <p:ext uri="{BB962C8B-B14F-4D97-AF65-F5344CB8AC3E}">
        <p14:creationId xmlns:p14="http://schemas.microsoft.com/office/powerpoint/2010/main" val="255069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graphicEl>
                                              <a:dgm id="{DFA09F36-7453-4B8B-8FBA-2E36FA0AA79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04C895AC-4607-4516-8146-CCB4DFA375B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762347BD-A5CC-4B14-B526-59E5797A60F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59F39C2D-316A-4F6D-BAA2-5DA644044C9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D1806A6C-C061-40BB-9484-8C7A9D39EC3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Salary Percentiles (USA) in 2018</a:t>
            </a:r>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1432058739"/>
              </p:ext>
            </p:extLst>
          </p:nvPr>
        </p:nvGraphicFramePr>
        <p:xfrm>
          <a:off x="1288832" y="1679028"/>
          <a:ext cx="6566336" cy="2498832"/>
        </p:xfrm>
        <a:graphic>
          <a:graphicData uri="http://schemas.openxmlformats.org/drawingml/2006/table">
            <a:tbl>
              <a:tblPr firstRow="1">
                <a:tableStyleId>{5C22544A-7EE6-4342-B048-85BDC9FD1C3A}</a:tableStyleId>
              </a:tblPr>
              <a:tblGrid>
                <a:gridCol w="1982189">
                  <a:extLst>
                    <a:ext uri="{9D8B030D-6E8A-4147-A177-3AD203B41FA5}">
                      <a16:colId xmlns:a16="http://schemas.microsoft.com/office/drawing/2014/main" val="20000"/>
                    </a:ext>
                  </a:extLst>
                </a:gridCol>
                <a:gridCol w="1763133">
                  <a:extLst>
                    <a:ext uri="{9D8B030D-6E8A-4147-A177-3AD203B41FA5}">
                      <a16:colId xmlns:a16="http://schemas.microsoft.com/office/drawing/2014/main" val="20001"/>
                    </a:ext>
                  </a:extLst>
                </a:gridCol>
                <a:gridCol w="1100623">
                  <a:extLst>
                    <a:ext uri="{9D8B030D-6E8A-4147-A177-3AD203B41FA5}">
                      <a16:colId xmlns:a16="http://schemas.microsoft.com/office/drawing/2014/main" val="20002"/>
                    </a:ext>
                  </a:extLst>
                </a:gridCol>
                <a:gridCol w="1720391">
                  <a:extLst>
                    <a:ext uri="{9D8B030D-6E8A-4147-A177-3AD203B41FA5}">
                      <a16:colId xmlns:a16="http://schemas.microsoft.com/office/drawing/2014/main" val="20003"/>
                    </a:ext>
                  </a:extLst>
                </a:gridCol>
              </a:tblGrid>
              <a:tr h="356976">
                <a:tc>
                  <a:txBody>
                    <a:bodyPr/>
                    <a:lstStyle/>
                    <a:p>
                      <a:r>
                        <a:rPr lang="en-US" sz="1500" dirty="0">
                          <a:solidFill>
                            <a:schemeClr val="tx1"/>
                          </a:solidFill>
                        </a:rPr>
                        <a:t>Job Title</a:t>
                      </a:r>
                    </a:p>
                  </a:txBody>
                  <a:tcPr marL="68580" marR="68580" marT="34290" marB="34290"/>
                </a:tc>
                <a:tc>
                  <a:txBody>
                    <a:bodyPr/>
                    <a:lstStyle/>
                    <a:p>
                      <a:r>
                        <a:rPr lang="en-US" sz="1500" dirty="0">
                          <a:solidFill>
                            <a:schemeClr val="tx1"/>
                          </a:solidFill>
                        </a:rPr>
                        <a:t>25</a:t>
                      </a:r>
                      <a:r>
                        <a:rPr lang="en-US" sz="1500" baseline="30000" dirty="0">
                          <a:solidFill>
                            <a:schemeClr val="tx1"/>
                          </a:solidFill>
                        </a:rPr>
                        <a:t>th</a:t>
                      </a:r>
                      <a:r>
                        <a:rPr lang="en-US" sz="1500" dirty="0">
                          <a:solidFill>
                            <a:schemeClr val="tx1"/>
                          </a:solidFill>
                        </a:rPr>
                        <a:t> Percentile</a:t>
                      </a:r>
                    </a:p>
                  </a:txBody>
                  <a:tcPr marL="68580" marR="68580" marT="34290" marB="34290"/>
                </a:tc>
                <a:tc>
                  <a:txBody>
                    <a:bodyPr/>
                    <a:lstStyle/>
                    <a:p>
                      <a:r>
                        <a:rPr lang="en-US" sz="1500" dirty="0">
                          <a:solidFill>
                            <a:schemeClr val="tx1"/>
                          </a:solidFill>
                        </a:rPr>
                        <a:t>Midpoint</a:t>
                      </a:r>
                    </a:p>
                  </a:txBody>
                  <a:tcPr marL="68580" marR="68580" marT="34290" marB="34290"/>
                </a:tc>
                <a:tc>
                  <a:txBody>
                    <a:bodyPr/>
                    <a:lstStyle/>
                    <a:p>
                      <a:r>
                        <a:rPr lang="en-US" sz="1500" dirty="0">
                          <a:solidFill>
                            <a:schemeClr val="tx1"/>
                          </a:solidFill>
                        </a:rPr>
                        <a:t>75</a:t>
                      </a:r>
                      <a:r>
                        <a:rPr lang="en-US" sz="1500" baseline="30000" dirty="0">
                          <a:solidFill>
                            <a:schemeClr val="tx1"/>
                          </a:solidFill>
                        </a:rPr>
                        <a:t>th</a:t>
                      </a:r>
                      <a:r>
                        <a:rPr lang="en-US" sz="1500" dirty="0">
                          <a:solidFill>
                            <a:schemeClr val="tx1"/>
                          </a:solidFill>
                        </a:rPr>
                        <a:t> Percentile</a:t>
                      </a:r>
                    </a:p>
                  </a:txBody>
                  <a:tcPr marL="68580" marR="68580" marT="34290" marB="34290"/>
                </a:tc>
                <a:extLst>
                  <a:ext uri="{0D108BD9-81ED-4DB2-BD59-A6C34878D82A}">
                    <a16:rowId xmlns:a16="http://schemas.microsoft.com/office/drawing/2014/main" val="10000"/>
                  </a:ext>
                </a:extLst>
              </a:tr>
              <a:tr h="356976">
                <a:tc>
                  <a:txBody>
                    <a:bodyPr/>
                    <a:lstStyle/>
                    <a:p>
                      <a:r>
                        <a:rPr lang="en-US" sz="1200" dirty="0"/>
                        <a:t>DB manager</a:t>
                      </a:r>
                    </a:p>
                  </a:txBody>
                  <a:tcPr marL="68580" marR="68580" marT="34290" marB="34290"/>
                </a:tc>
                <a:tc>
                  <a:txBody>
                    <a:bodyPr/>
                    <a:lstStyle/>
                    <a:p>
                      <a:pPr algn="r"/>
                      <a:r>
                        <a:rPr lang="en-US" sz="1200" dirty="0"/>
                        <a:t>$107,000</a:t>
                      </a:r>
                    </a:p>
                  </a:txBody>
                  <a:tcPr marL="68580" marR="68580" marT="34290" marB="34290"/>
                </a:tc>
                <a:tc>
                  <a:txBody>
                    <a:bodyPr/>
                    <a:lstStyle/>
                    <a:p>
                      <a:pPr algn="r"/>
                      <a:r>
                        <a:rPr lang="en-US" sz="1200" dirty="0"/>
                        <a:t>$127,000</a:t>
                      </a:r>
                    </a:p>
                  </a:txBody>
                  <a:tcPr marL="68580" marR="68580" marT="34290" marB="34290"/>
                </a:tc>
                <a:tc>
                  <a:txBody>
                    <a:bodyPr/>
                    <a:lstStyle/>
                    <a:p>
                      <a:pPr algn="r"/>
                      <a:r>
                        <a:rPr lang="en-US" sz="1200" dirty="0"/>
                        <a:t>$152,250</a:t>
                      </a:r>
                    </a:p>
                  </a:txBody>
                  <a:tcPr marL="68580" marR="68580" marT="34290" marB="34290"/>
                </a:tc>
                <a:extLst>
                  <a:ext uri="{0D108BD9-81ED-4DB2-BD59-A6C34878D82A}">
                    <a16:rowId xmlns:a16="http://schemas.microsoft.com/office/drawing/2014/main" val="10001"/>
                  </a:ext>
                </a:extLst>
              </a:tr>
              <a:tr h="356976">
                <a:tc>
                  <a:txBody>
                    <a:bodyPr/>
                    <a:lstStyle/>
                    <a:p>
                      <a:r>
                        <a:rPr lang="en-US" sz="1200" dirty="0"/>
                        <a:t>DB developer</a:t>
                      </a:r>
                    </a:p>
                  </a:txBody>
                  <a:tcPr marL="68580" marR="68580" marT="34290" marB="34290"/>
                </a:tc>
                <a:tc>
                  <a:txBody>
                    <a:bodyPr/>
                    <a:lstStyle/>
                    <a:p>
                      <a:pPr algn="r"/>
                      <a:r>
                        <a:rPr lang="en-US" sz="1200" dirty="0"/>
                        <a:t>$97,950</a:t>
                      </a:r>
                    </a:p>
                  </a:txBody>
                  <a:tcPr marL="68580" marR="68580" marT="34290" marB="34290"/>
                </a:tc>
                <a:tc>
                  <a:txBody>
                    <a:bodyPr/>
                    <a:lstStyle/>
                    <a:p>
                      <a:pPr algn="r"/>
                      <a:r>
                        <a:rPr lang="en-US" sz="1200" dirty="0"/>
                        <a:t>$116,000</a:t>
                      </a:r>
                    </a:p>
                  </a:txBody>
                  <a:tcPr marL="68580" marR="68580" marT="34290" marB="34290"/>
                </a:tc>
                <a:tc>
                  <a:txBody>
                    <a:bodyPr/>
                    <a:lstStyle/>
                    <a:p>
                      <a:pPr algn="r"/>
                      <a:r>
                        <a:rPr lang="en-US" sz="1200" dirty="0"/>
                        <a:t>$139,000</a:t>
                      </a:r>
                    </a:p>
                  </a:txBody>
                  <a:tcPr marL="68580" marR="68580" marT="34290" marB="34290"/>
                </a:tc>
                <a:extLst>
                  <a:ext uri="{0D108BD9-81ED-4DB2-BD59-A6C34878D82A}">
                    <a16:rowId xmlns:a16="http://schemas.microsoft.com/office/drawing/2014/main" val="10002"/>
                  </a:ext>
                </a:extLst>
              </a:tr>
              <a:tr h="356976">
                <a:tc>
                  <a:txBody>
                    <a:bodyPr/>
                    <a:lstStyle/>
                    <a:p>
                      <a:r>
                        <a:rPr lang="en-US" sz="1200" dirty="0"/>
                        <a:t>Data analyst</a:t>
                      </a:r>
                    </a:p>
                  </a:txBody>
                  <a:tcPr marL="68580" marR="68580" marT="34290" marB="34290"/>
                </a:tc>
                <a:tc>
                  <a:txBody>
                    <a:bodyPr/>
                    <a:lstStyle/>
                    <a:p>
                      <a:pPr algn="r"/>
                      <a:r>
                        <a:rPr lang="en-US" sz="1200" dirty="0"/>
                        <a:t>$81,000</a:t>
                      </a:r>
                    </a:p>
                  </a:txBody>
                  <a:tcPr marL="68580" marR="68580" marT="34290" marB="34290"/>
                </a:tc>
                <a:tc>
                  <a:txBody>
                    <a:bodyPr/>
                    <a:lstStyle/>
                    <a:p>
                      <a:pPr algn="r"/>
                      <a:r>
                        <a:rPr lang="en-US" sz="1200" dirty="0"/>
                        <a:t>$96,000</a:t>
                      </a:r>
                    </a:p>
                  </a:txBody>
                  <a:tcPr marL="68580" marR="68580" marT="34290" marB="34290"/>
                </a:tc>
                <a:tc>
                  <a:txBody>
                    <a:bodyPr/>
                    <a:lstStyle/>
                    <a:p>
                      <a:pPr algn="r"/>
                      <a:r>
                        <a:rPr lang="en-US" sz="1200" dirty="0"/>
                        <a:t>$115,000</a:t>
                      </a:r>
                    </a:p>
                  </a:txBody>
                  <a:tcPr marL="68580" marR="68580" marT="34290" marB="34290"/>
                </a:tc>
                <a:extLst>
                  <a:ext uri="{0D108BD9-81ED-4DB2-BD59-A6C34878D82A}">
                    <a16:rowId xmlns:a16="http://schemas.microsoft.com/office/drawing/2014/main" val="10003"/>
                  </a:ext>
                </a:extLst>
              </a:tr>
              <a:tr h="356976">
                <a:tc>
                  <a:txBody>
                    <a:bodyPr/>
                    <a:lstStyle/>
                    <a:p>
                      <a:r>
                        <a:rPr lang="en-US" sz="1200" dirty="0"/>
                        <a:t>DW </a:t>
                      </a:r>
                      <a:r>
                        <a:rPr lang="en-US" sz="1200" baseline="0" dirty="0"/>
                        <a:t>manager/architect</a:t>
                      </a:r>
                      <a:endParaRPr lang="en-US" sz="1200" dirty="0"/>
                    </a:p>
                  </a:txBody>
                  <a:tcPr marL="68580" marR="68580" marT="34290" marB="34290"/>
                </a:tc>
                <a:tc>
                  <a:txBody>
                    <a:bodyPr/>
                    <a:lstStyle/>
                    <a:p>
                      <a:pPr algn="r"/>
                      <a:r>
                        <a:rPr lang="en-US" sz="1200" dirty="0"/>
                        <a:t>$110,00</a:t>
                      </a:r>
                    </a:p>
                  </a:txBody>
                  <a:tcPr marL="68580" marR="68580" marT="34290" marB="34290"/>
                </a:tc>
                <a:tc>
                  <a:txBody>
                    <a:bodyPr/>
                    <a:lstStyle/>
                    <a:p>
                      <a:pPr algn="r"/>
                      <a:r>
                        <a:rPr lang="en-US" sz="1200" dirty="0"/>
                        <a:t>$130,000</a:t>
                      </a:r>
                    </a:p>
                  </a:txBody>
                  <a:tcPr marL="68580" marR="68580" marT="34290" marB="34290"/>
                </a:tc>
                <a:tc>
                  <a:txBody>
                    <a:bodyPr/>
                    <a:lstStyle/>
                    <a:p>
                      <a:pPr algn="r"/>
                      <a:r>
                        <a:rPr lang="en-US" sz="1200" dirty="0"/>
                        <a:t>$156,000</a:t>
                      </a:r>
                    </a:p>
                  </a:txBody>
                  <a:tcPr marL="68580" marR="68580" marT="34290" marB="34290"/>
                </a:tc>
                <a:extLst>
                  <a:ext uri="{0D108BD9-81ED-4DB2-BD59-A6C34878D82A}">
                    <a16:rowId xmlns:a16="http://schemas.microsoft.com/office/drawing/2014/main" val="10004"/>
                  </a:ext>
                </a:extLst>
              </a:tr>
              <a:tr h="356976">
                <a:tc>
                  <a:txBody>
                    <a:bodyPr/>
                    <a:lstStyle/>
                    <a:p>
                      <a:r>
                        <a:rPr lang="en-US" sz="1200" dirty="0"/>
                        <a:t>DW analyst</a:t>
                      </a:r>
                    </a:p>
                  </a:txBody>
                  <a:tcPr marL="68580" marR="68580" marT="34290" marB="34290"/>
                </a:tc>
                <a:tc>
                  <a:txBody>
                    <a:bodyPr/>
                    <a:lstStyle/>
                    <a:p>
                      <a:pPr algn="r"/>
                      <a:r>
                        <a:rPr lang="en-US" sz="1200" dirty="0"/>
                        <a:t>$75,250</a:t>
                      </a:r>
                    </a:p>
                  </a:txBody>
                  <a:tcPr marL="68580" marR="68580" marT="34290" marB="34290"/>
                </a:tc>
                <a:tc>
                  <a:txBody>
                    <a:bodyPr/>
                    <a:lstStyle/>
                    <a:p>
                      <a:pPr algn="r"/>
                      <a:r>
                        <a:rPr lang="en-US" sz="1200" dirty="0"/>
                        <a:t>$93,500</a:t>
                      </a:r>
                    </a:p>
                  </a:txBody>
                  <a:tcPr marL="68580" marR="68580" marT="34290" marB="34290"/>
                </a:tc>
                <a:tc>
                  <a:txBody>
                    <a:bodyPr/>
                    <a:lstStyle/>
                    <a:p>
                      <a:pPr algn="r"/>
                      <a:r>
                        <a:rPr lang="en-US" sz="1200" dirty="0"/>
                        <a:t>$117,000</a:t>
                      </a:r>
                    </a:p>
                  </a:txBody>
                  <a:tcPr marL="68580" marR="68580" marT="34290" marB="34290"/>
                </a:tc>
                <a:extLst>
                  <a:ext uri="{0D108BD9-81ED-4DB2-BD59-A6C34878D82A}">
                    <a16:rowId xmlns:a16="http://schemas.microsoft.com/office/drawing/2014/main" val="10005"/>
                  </a:ext>
                </a:extLst>
              </a:tr>
              <a:tr h="356976">
                <a:tc>
                  <a:txBody>
                    <a:bodyPr/>
                    <a:lstStyle/>
                    <a:p>
                      <a:r>
                        <a:rPr lang="en-US" sz="1200" dirty="0"/>
                        <a:t>BI analyst</a:t>
                      </a:r>
                    </a:p>
                  </a:txBody>
                  <a:tcPr marL="68580" marR="68580" marT="34290" marB="34290"/>
                </a:tc>
                <a:tc>
                  <a:txBody>
                    <a:bodyPr/>
                    <a:lstStyle/>
                    <a:p>
                      <a:pPr algn="r"/>
                      <a:r>
                        <a:rPr lang="en-US" sz="1200" dirty="0"/>
                        <a:t>$83,750</a:t>
                      </a:r>
                    </a:p>
                  </a:txBody>
                  <a:tcPr marL="68580" marR="68580" marT="34290" marB="34290"/>
                </a:tc>
                <a:tc>
                  <a:txBody>
                    <a:bodyPr/>
                    <a:lstStyle/>
                    <a:p>
                      <a:pPr algn="r"/>
                      <a:r>
                        <a:rPr lang="en-US" sz="1200" dirty="0"/>
                        <a:t>$104,000</a:t>
                      </a:r>
                    </a:p>
                  </a:txBody>
                  <a:tcPr marL="68580" marR="68580" marT="34290" marB="34290"/>
                </a:tc>
                <a:tc>
                  <a:txBody>
                    <a:bodyPr/>
                    <a:lstStyle/>
                    <a:p>
                      <a:pPr algn="r"/>
                      <a:r>
                        <a:rPr lang="en-US" sz="1200" dirty="0"/>
                        <a:t>$130,250</a:t>
                      </a:r>
                    </a:p>
                  </a:txBody>
                  <a:tcPr marL="68580" marR="68580"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8774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C567-4569-1DE5-A575-FF791435C990}"/>
              </a:ext>
            </a:extLst>
          </p:cNvPr>
          <p:cNvSpPr>
            <a:spLocks noGrp="1"/>
          </p:cNvSpPr>
          <p:nvPr>
            <p:ph type="title"/>
          </p:nvPr>
        </p:nvSpPr>
        <p:spPr/>
        <p:txBody>
          <a:bodyPr/>
          <a:lstStyle/>
          <a:p>
            <a:r>
              <a:rPr lang="en-US" dirty="0"/>
              <a:t>Business Intelligence and Data Warehouse</a:t>
            </a:r>
          </a:p>
        </p:txBody>
      </p:sp>
      <p:sp>
        <p:nvSpPr>
          <p:cNvPr id="3" name="Content Placeholder 2">
            <a:extLst>
              <a:ext uri="{FF2B5EF4-FFF2-40B4-BE49-F238E27FC236}">
                <a16:creationId xmlns:a16="http://schemas.microsoft.com/office/drawing/2014/main" id="{4966AEC1-F740-3812-E603-D0740376C9D8}"/>
              </a:ext>
            </a:extLst>
          </p:cNvPr>
          <p:cNvSpPr>
            <a:spLocks noGrp="1"/>
          </p:cNvSpPr>
          <p:nvPr>
            <p:ph idx="1"/>
          </p:nvPr>
        </p:nvSpPr>
        <p:spPr>
          <a:xfrm>
            <a:off x="587253" y="1594843"/>
            <a:ext cx="8030696" cy="1337543"/>
          </a:xfrm>
        </p:spPr>
        <p:txBody>
          <a:bodyPr>
            <a:normAutofit fontScale="85000" lnSpcReduction="20000"/>
          </a:bodyPr>
          <a:lstStyle/>
          <a:p>
            <a:r>
              <a:rPr lang="en-US" sz="1800" b="0" i="0" dirty="0">
                <a:solidFill>
                  <a:srgbClr val="000000"/>
                </a:solidFill>
                <a:effectLst/>
                <a:latin typeface="+mj-lt"/>
              </a:rPr>
              <a:t>Business Intelligence (BI) is the act of transforming raw/operational data into insightful and actionable business information.  </a:t>
            </a:r>
          </a:p>
          <a:p>
            <a:r>
              <a:rPr lang="en-US" sz="1800" b="1" dirty="0">
                <a:solidFill>
                  <a:srgbClr val="000000"/>
                </a:solidFill>
                <a:latin typeface="+mj-lt"/>
              </a:rPr>
              <a:t>How Does BI Works?</a:t>
            </a:r>
            <a:endParaRPr lang="en-US" sz="1800" dirty="0">
              <a:solidFill>
                <a:srgbClr val="000000"/>
              </a:solidFill>
              <a:latin typeface="+mj-lt"/>
            </a:endParaRPr>
          </a:p>
          <a:p>
            <a:pPr marL="587375" lvl="1" indent="-342900">
              <a:buFont typeface="+mj-lt"/>
              <a:buAutoNum type="arabicPeriod"/>
            </a:pPr>
            <a:r>
              <a:rPr lang="en-US" sz="1800" dirty="0">
                <a:solidFill>
                  <a:srgbClr val="000000"/>
                </a:solidFill>
                <a:latin typeface="+mj-lt"/>
              </a:rPr>
              <a:t>BI systems </a:t>
            </a:r>
            <a:r>
              <a:rPr lang="en-US" sz="1800" b="1" dirty="0">
                <a:solidFill>
                  <a:srgbClr val="000000"/>
                </a:solidFill>
                <a:latin typeface="+mj-lt"/>
              </a:rPr>
              <a:t>collect</a:t>
            </a:r>
            <a:r>
              <a:rPr lang="en-US" sz="1800" dirty="0">
                <a:solidFill>
                  <a:srgbClr val="000000"/>
                </a:solidFill>
                <a:latin typeface="+mj-lt"/>
              </a:rPr>
              <a:t> information from several data sources (the company operational DBs).</a:t>
            </a:r>
          </a:p>
          <a:p>
            <a:pPr marL="587375" lvl="1" indent="-342900">
              <a:buFont typeface="+mj-lt"/>
              <a:buAutoNum type="arabicPeriod"/>
            </a:pPr>
            <a:r>
              <a:rPr lang="en-US" sz="1800" dirty="0">
                <a:solidFill>
                  <a:srgbClr val="000000"/>
                </a:solidFill>
                <a:latin typeface="+mj-lt"/>
              </a:rPr>
              <a:t>This data is </a:t>
            </a:r>
            <a:r>
              <a:rPr lang="en-US" sz="1800" b="1" dirty="0">
                <a:solidFill>
                  <a:srgbClr val="000000"/>
                </a:solidFill>
                <a:latin typeface="+mj-lt"/>
              </a:rPr>
              <a:t>transformed</a:t>
            </a:r>
            <a:r>
              <a:rPr lang="en-US" sz="1800" dirty="0">
                <a:solidFill>
                  <a:srgbClr val="000000"/>
                </a:solidFill>
                <a:latin typeface="+mj-lt"/>
              </a:rPr>
              <a:t> (cleaned and integrated) and </a:t>
            </a:r>
            <a:r>
              <a:rPr lang="en-US" sz="1800" b="1" dirty="0">
                <a:solidFill>
                  <a:srgbClr val="000000"/>
                </a:solidFill>
                <a:latin typeface="+mj-lt"/>
              </a:rPr>
              <a:t>loaded</a:t>
            </a:r>
            <a:r>
              <a:rPr lang="en-US" sz="1800" dirty="0">
                <a:solidFill>
                  <a:srgbClr val="000000"/>
                </a:solidFill>
                <a:latin typeface="+mj-lt"/>
              </a:rPr>
              <a:t> into a </a:t>
            </a:r>
            <a:r>
              <a:rPr lang="en-US" sz="1800" b="1" dirty="0">
                <a:solidFill>
                  <a:srgbClr val="000000"/>
                </a:solidFill>
                <a:latin typeface="+mj-lt"/>
              </a:rPr>
              <a:t>Data Warehouse</a:t>
            </a:r>
            <a:r>
              <a:rPr lang="en-US" sz="1800" dirty="0">
                <a:solidFill>
                  <a:srgbClr val="000000"/>
                </a:solidFill>
                <a:latin typeface="+mj-lt"/>
              </a:rPr>
              <a:t>.</a:t>
            </a:r>
          </a:p>
          <a:p>
            <a:pPr marL="587375" lvl="1" indent="-342900">
              <a:buFont typeface="+mj-lt"/>
              <a:buAutoNum type="arabicPeriod"/>
            </a:pPr>
            <a:r>
              <a:rPr lang="en-US" sz="1800" dirty="0">
                <a:solidFill>
                  <a:srgbClr val="000000"/>
                </a:solidFill>
                <a:latin typeface="+mj-lt"/>
              </a:rPr>
              <a:t>Since the data in DW is credible, it is used for business insights.</a:t>
            </a:r>
          </a:p>
        </p:txBody>
      </p:sp>
      <p:sp>
        <p:nvSpPr>
          <p:cNvPr id="4" name="Date Placeholder 3">
            <a:extLst>
              <a:ext uri="{FF2B5EF4-FFF2-40B4-BE49-F238E27FC236}">
                <a16:creationId xmlns:a16="http://schemas.microsoft.com/office/drawing/2014/main" id="{A9F67694-186E-5B4C-F438-11614C6EA2A9}"/>
              </a:ext>
            </a:extLst>
          </p:cNvPr>
          <p:cNvSpPr>
            <a:spLocks noGrp="1"/>
          </p:cNvSpPr>
          <p:nvPr>
            <p:ph type="dt" sz="half" idx="10"/>
          </p:nvPr>
        </p:nvSpPr>
        <p:spPr/>
        <p:txBody>
          <a:bodyPr/>
          <a:lstStyle/>
          <a:p>
            <a:fld id="{9553071A-A6F7-3B4F-818E-46F44080C142}" type="datetime1">
              <a:rPr lang="en-US" noProof="0" smtClean="0"/>
              <a:t>8/28/2023</a:t>
            </a:fld>
            <a:endParaRPr lang="en-GB" noProof="0"/>
          </a:p>
        </p:txBody>
      </p:sp>
      <p:sp>
        <p:nvSpPr>
          <p:cNvPr id="5" name="Slide Number Placeholder 4">
            <a:extLst>
              <a:ext uri="{FF2B5EF4-FFF2-40B4-BE49-F238E27FC236}">
                <a16:creationId xmlns:a16="http://schemas.microsoft.com/office/drawing/2014/main" id="{F9CF035A-0E22-C1EC-87FC-A0C4FA408AED}"/>
              </a:ext>
            </a:extLst>
          </p:cNvPr>
          <p:cNvSpPr>
            <a:spLocks noGrp="1"/>
          </p:cNvSpPr>
          <p:nvPr>
            <p:ph type="sldNum" sz="quarter" idx="12"/>
          </p:nvPr>
        </p:nvSpPr>
        <p:spPr/>
        <p:txBody>
          <a:bodyPr/>
          <a:lstStyle/>
          <a:p>
            <a:fld id="{28385D78-4187-AD4C-B928-A8579EE9A756}" type="slidenum">
              <a:rPr lang="en-GB" noProof="0" smtClean="0"/>
              <a:t>4</a:t>
            </a:fld>
            <a:endParaRPr lang="en-GB" noProof="0"/>
          </a:p>
        </p:txBody>
      </p:sp>
      <p:pic>
        <p:nvPicPr>
          <p:cNvPr id="9" name="Picture 8">
            <a:extLst>
              <a:ext uri="{FF2B5EF4-FFF2-40B4-BE49-F238E27FC236}">
                <a16:creationId xmlns:a16="http://schemas.microsoft.com/office/drawing/2014/main" id="{498750DA-0B28-6A8D-3088-53A71A254230}"/>
              </a:ext>
            </a:extLst>
          </p:cNvPr>
          <p:cNvPicPr>
            <a:picLocks noChangeAspect="1"/>
          </p:cNvPicPr>
          <p:nvPr/>
        </p:nvPicPr>
        <p:blipFill>
          <a:blip r:embed="rId2"/>
          <a:stretch>
            <a:fillRect/>
          </a:stretch>
        </p:blipFill>
        <p:spPr>
          <a:xfrm>
            <a:off x="1677050" y="3107759"/>
            <a:ext cx="5919952" cy="1551656"/>
          </a:xfrm>
          <a:prstGeom prst="rect">
            <a:avLst/>
          </a:prstGeom>
        </p:spPr>
      </p:pic>
    </p:spTree>
    <p:extLst>
      <p:ext uri="{BB962C8B-B14F-4D97-AF65-F5344CB8AC3E}">
        <p14:creationId xmlns:p14="http://schemas.microsoft.com/office/powerpoint/2010/main" val="155970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C567-4569-1DE5-A575-FF791435C990}"/>
              </a:ext>
            </a:extLst>
          </p:cNvPr>
          <p:cNvSpPr>
            <a:spLocks noGrp="1"/>
          </p:cNvSpPr>
          <p:nvPr>
            <p:ph type="title"/>
          </p:nvPr>
        </p:nvSpPr>
        <p:spPr/>
        <p:txBody>
          <a:bodyPr/>
          <a:lstStyle/>
          <a:p>
            <a:r>
              <a:rPr lang="en-US" dirty="0"/>
              <a:t>Why a Data Warehouse?</a:t>
            </a:r>
          </a:p>
        </p:txBody>
      </p:sp>
      <p:sp>
        <p:nvSpPr>
          <p:cNvPr id="3" name="Content Placeholder 2">
            <a:extLst>
              <a:ext uri="{FF2B5EF4-FFF2-40B4-BE49-F238E27FC236}">
                <a16:creationId xmlns:a16="http://schemas.microsoft.com/office/drawing/2014/main" id="{4966AEC1-F740-3812-E603-D0740376C9D8}"/>
              </a:ext>
            </a:extLst>
          </p:cNvPr>
          <p:cNvSpPr>
            <a:spLocks noGrp="1"/>
          </p:cNvSpPr>
          <p:nvPr>
            <p:ph idx="1"/>
          </p:nvPr>
        </p:nvSpPr>
        <p:spPr>
          <a:xfrm>
            <a:off x="587253" y="1594844"/>
            <a:ext cx="8030696" cy="738453"/>
          </a:xfrm>
        </p:spPr>
        <p:txBody>
          <a:bodyPr>
            <a:normAutofit fontScale="92500" lnSpcReduction="20000"/>
          </a:bodyPr>
          <a:lstStyle/>
          <a:p>
            <a:r>
              <a:rPr lang="en-US" sz="1800" b="0" i="0" dirty="0">
                <a:solidFill>
                  <a:srgbClr val="000000"/>
                </a:solidFill>
                <a:effectLst/>
                <a:latin typeface="+mj-lt"/>
              </a:rPr>
              <a:t>Data collected from heterogenous sources cannot be directly visualized.</a:t>
            </a:r>
          </a:p>
          <a:p>
            <a:r>
              <a:rPr lang="en-US" sz="1800" b="0" i="0" dirty="0">
                <a:solidFill>
                  <a:srgbClr val="000000"/>
                </a:solidFill>
                <a:effectLst/>
                <a:latin typeface="+mj-lt"/>
              </a:rPr>
              <a:t>The data first needs to be integrated and then processed before visualization takes place.</a:t>
            </a:r>
          </a:p>
        </p:txBody>
      </p:sp>
      <p:sp>
        <p:nvSpPr>
          <p:cNvPr id="4" name="Date Placeholder 3">
            <a:extLst>
              <a:ext uri="{FF2B5EF4-FFF2-40B4-BE49-F238E27FC236}">
                <a16:creationId xmlns:a16="http://schemas.microsoft.com/office/drawing/2014/main" id="{A9F67694-186E-5B4C-F438-11614C6EA2A9}"/>
              </a:ext>
            </a:extLst>
          </p:cNvPr>
          <p:cNvSpPr>
            <a:spLocks noGrp="1"/>
          </p:cNvSpPr>
          <p:nvPr>
            <p:ph type="dt" sz="half" idx="10"/>
          </p:nvPr>
        </p:nvSpPr>
        <p:spPr/>
        <p:txBody>
          <a:bodyPr/>
          <a:lstStyle/>
          <a:p>
            <a:fld id="{9553071A-A6F7-3B4F-818E-46F44080C142}" type="datetime1">
              <a:rPr lang="en-US" noProof="0" smtClean="0"/>
              <a:t>8/28/2023</a:t>
            </a:fld>
            <a:endParaRPr lang="en-GB" noProof="0"/>
          </a:p>
        </p:txBody>
      </p:sp>
      <p:sp>
        <p:nvSpPr>
          <p:cNvPr id="5" name="Slide Number Placeholder 4">
            <a:extLst>
              <a:ext uri="{FF2B5EF4-FFF2-40B4-BE49-F238E27FC236}">
                <a16:creationId xmlns:a16="http://schemas.microsoft.com/office/drawing/2014/main" id="{F9CF035A-0E22-C1EC-87FC-A0C4FA408AED}"/>
              </a:ext>
            </a:extLst>
          </p:cNvPr>
          <p:cNvSpPr>
            <a:spLocks noGrp="1"/>
          </p:cNvSpPr>
          <p:nvPr>
            <p:ph type="sldNum" sz="quarter" idx="12"/>
          </p:nvPr>
        </p:nvSpPr>
        <p:spPr/>
        <p:txBody>
          <a:bodyPr/>
          <a:lstStyle/>
          <a:p>
            <a:fld id="{28385D78-4187-AD4C-B928-A8579EE9A756}" type="slidenum">
              <a:rPr lang="en-GB" noProof="0" smtClean="0"/>
              <a:t>5</a:t>
            </a:fld>
            <a:endParaRPr lang="en-GB" noProof="0"/>
          </a:p>
        </p:txBody>
      </p:sp>
      <p:pic>
        <p:nvPicPr>
          <p:cNvPr id="10" name="Picture 9">
            <a:extLst>
              <a:ext uri="{FF2B5EF4-FFF2-40B4-BE49-F238E27FC236}">
                <a16:creationId xmlns:a16="http://schemas.microsoft.com/office/drawing/2014/main" id="{476BB0AF-AB13-2161-2F27-374DD07DD8F6}"/>
              </a:ext>
            </a:extLst>
          </p:cNvPr>
          <p:cNvPicPr>
            <a:picLocks noChangeAspect="1"/>
          </p:cNvPicPr>
          <p:nvPr/>
        </p:nvPicPr>
        <p:blipFill>
          <a:blip r:embed="rId2"/>
          <a:stretch>
            <a:fillRect/>
          </a:stretch>
        </p:blipFill>
        <p:spPr>
          <a:xfrm>
            <a:off x="1047941" y="2333297"/>
            <a:ext cx="7048117" cy="2309143"/>
          </a:xfrm>
          <a:prstGeom prst="rect">
            <a:avLst/>
          </a:prstGeom>
        </p:spPr>
      </p:pic>
    </p:spTree>
    <p:extLst>
      <p:ext uri="{BB962C8B-B14F-4D97-AF65-F5344CB8AC3E}">
        <p14:creationId xmlns:p14="http://schemas.microsoft.com/office/powerpoint/2010/main" val="2416530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C567-4569-1DE5-A575-FF791435C990}"/>
              </a:ext>
            </a:extLst>
          </p:cNvPr>
          <p:cNvSpPr>
            <a:spLocks noGrp="1"/>
          </p:cNvSpPr>
          <p:nvPr>
            <p:ph type="title"/>
          </p:nvPr>
        </p:nvSpPr>
        <p:spPr/>
        <p:txBody>
          <a:bodyPr/>
          <a:lstStyle/>
          <a:p>
            <a:r>
              <a:rPr lang="en-US" dirty="0"/>
              <a:t>What is a Data Warehouse?</a:t>
            </a:r>
          </a:p>
        </p:txBody>
      </p:sp>
      <p:sp>
        <p:nvSpPr>
          <p:cNvPr id="3" name="Content Placeholder 2">
            <a:extLst>
              <a:ext uri="{FF2B5EF4-FFF2-40B4-BE49-F238E27FC236}">
                <a16:creationId xmlns:a16="http://schemas.microsoft.com/office/drawing/2014/main" id="{4966AEC1-F740-3812-E603-D0740376C9D8}"/>
              </a:ext>
            </a:extLst>
          </p:cNvPr>
          <p:cNvSpPr>
            <a:spLocks noGrp="1"/>
          </p:cNvSpPr>
          <p:nvPr>
            <p:ph idx="1"/>
          </p:nvPr>
        </p:nvSpPr>
        <p:spPr>
          <a:xfrm>
            <a:off x="587253" y="1594844"/>
            <a:ext cx="8030696" cy="1047886"/>
          </a:xfrm>
        </p:spPr>
        <p:txBody>
          <a:bodyPr>
            <a:normAutofit fontScale="77500" lnSpcReduction="20000"/>
          </a:bodyPr>
          <a:lstStyle/>
          <a:p>
            <a:r>
              <a:rPr lang="en-US" sz="1800" b="0" i="0" dirty="0">
                <a:solidFill>
                  <a:srgbClr val="000000"/>
                </a:solidFill>
                <a:effectLst/>
                <a:latin typeface="+mj-lt"/>
              </a:rPr>
              <a:t>A central location where transformed data from multiple sources (DBs) are stored.</a:t>
            </a:r>
          </a:p>
          <a:p>
            <a:r>
              <a:rPr lang="en-US" sz="1800" b="0" i="0" dirty="0">
                <a:solidFill>
                  <a:srgbClr val="000000"/>
                </a:solidFill>
                <a:effectLst/>
                <a:latin typeface="+mj-lt"/>
              </a:rPr>
              <a:t>Data Warehouse is maintained separately from an organization’s operational database.</a:t>
            </a:r>
          </a:p>
          <a:p>
            <a:r>
              <a:rPr lang="en-US" sz="1800" b="0" i="0" dirty="0">
                <a:solidFill>
                  <a:srgbClr val="000000"/>
                </a:solidFill>
                <a:effectLst/>
                <a:latin typeface="+mj-lt"/>
              </a:rPr>
              <a:t>End users access DW whenever any information is needed.</a:t>
            </a:r>
          </a:p>
          <a:p>
            <a:r>
              <a:rPr lang="en-US" sz="1800" b="1" i="0" dirty="0">
                <a:solidFill>
                  <a:srgbClr val="000000"/>
                </a:solidFill>
                <a:effectLst/>
                <a:latin typeface="+mj-lt"/>
              </a:rPr>
              <a:t>Note that</a:t>
            </a:r>
            <a:r>
              <a:rPr lang="en-US" sz="1800" b="0" i="0" dirty="0">
                <a:solidFill>
                  <a:srgbClr val="000000"/>
                </a:solidFill>
                <a:effectLst/>
                <a:latin typeface="+mj-lt"/>
              </a:rPr>
              <a:t> a </a:t>
            </a:r>
            <a:r>
              <a:rPr lang="en-US" sz="1800" dirty="0">
                <a:solidFill>
                  <a:srgbClr val="000000"/>
                </a:solidFill>
                <a:latin typeface="+mj-lt"/>
              </a:rPr>
              <a:t>Data Warehouse is not loaded every time new data is added to database. Generally, the loading process occurs automatically once per day during the night.</a:t>
            </a:r>
          </a:p>
        </p:txBody>
      </p:sp>
      <p:sp>
        <p:nvSpPr>
          <p:cNvPr id="4" name="Date Placeholder 3">
            <a:extLst>
              <a:ext uri="{FF2B5EF4-FFF2-40B4-BE49-F238E27FC236}">
                <a16:creationId xmlns:a16="http://schemas.microsoft.com/office/drawing/2014/main" id="{A9F67694-186E-5B4C-F438-11614C6EA2A9}"/>
              </a:ext>
            </a:extLst>
          </p:cNvPr>
          <p:cNvSpPr>
            <a:spLocks noGrp="1"/>
          </p:cNvSpPr>
          <p:nvPr>
            <p:ph type="dt" sz="half" idx="10"/>
          </p:nvPr>
        </p:nvSpPr>
        <p:spPr/>
        <p:txBody>
          <a:bodyPr/>
          <a:lstStyle/>
          <a:p>
            <a:fld id="{9553071A-A6F7-3B4F-818E-46F44080C142}" type="datetime1">
              <a:rPr lang="en-US" noProof="0" smtClean="0"/>
              <a:t>8/28/2023</a:t>
            </a:fld>
            <a:endParaRPr lang="en-GB" noProof="0"/>
          </a:p>
        </p:txBody>
      </p:sp>
      <p:sp>
        <p:nvSpPr>
          <p:cNvPr id="5" name="Slide Number Placeholder 4">
            <a:extLst>
              <a:ext uri="{FF2B5EF4-FFF2-40B4-BE49-F238E27FC236}">
                <a16:creationId xmlns:a16="http://schemas.microsoft.com/office/drawing/2014/main" id="{F9CF035A-0E22-C1EC-87FC-A0C4FA408AED}"/>
              </a:ext>
            </a:extLst>
          </p:cNvPr>
          <p:cNvSpPr>
            <a:spLocks noGrp="1"/>
          </p:cNvSpPr>
          <p:nvPr>
            <p:ph type="sldNum" sz="quarter" idx="12"/>
          </p:nvPr>
        </p:nvSpPr>
        <p:spPr/>
        <p:txBody>
          <a:bodyPr/>
          <a:lstStyle/>
          <a:p>
            <a:fld id="{28385D78-4187-AD4C-B928-A8579EE9A756}" type="slidenum">
              <a:rPr lang="en-GB" noProof="0" smtClean="0"/>
              <a:t>6</a:t>
            </a:fld>
            <a:endParaRPr lang="en-GB" noProof="0"/>
          </a:p>
        </p:txBody>
      </p:sp>
      <p:pic>
        <p:nvPicPr>
          <p:cNvPr id="7" name="Picture 6">
            <a:extLst>
              <a:ext uri="{FF2B5EF4-FFF2-40B4-BE49-F238E27FC236}">
                <a16:creationId xmlns:a16="http://schemas.microsoft.com/office/drawing/2014/main" id="{09E3B759-DF7B-EC7C-D972-518E16CB947C}"/>
              </a:ext>
            </a:extLst>
          </p:cNvPr>
          <p:cNvPicPr>
            <a:picLocks noChangeAspect="1"/>
          </p:cNvPicPr>
          <p:nvPr/>
        </p:nvPicPr>
        <p:blipFill>
          <a:blip r:embed="rId2"/>
          <a:stretch>
            <a:fillRect/>
          </a:stretch>
        </p:blipFill>
        <p:spPr>
          <a:xfrm>
            <a:off x="1253359" y="2642730"/>
            <a:ext cx="6211614" cy="2012854"/>
          </a:xfrm>
          <a:prstGeom prst="rect">
            <a:avLst/>
          </a:prstGeom>
        </p:spPr>
      </p:pic>
    </p:spTree>
    <p:extLst>
      <p:ext uri="{BB962C8B-B14F-4D97-AF65-F5344CB8AC3E}">
        <p14:creationId xmlns:p14="http://schemas.microsoft.com/office/powerpoint/2010/main" val="68079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Motivations and Characteristics</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fld id="{4FCA35D3-88DA-CE4D-A326-62A44BD8AA95}" type="datetime1">
              <a:rPr lang="en-US" noProof="0" smtClean="0"/>
              <a:t>8/28/2023</a:t>
            </a:fld>
            <a:endParaRPr lang="en-GB" noProof="0"/>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fld id="{28385D78-4187-AD4C-B928-A8579EE9A756}" type="slidenum">
              <a:rPr lang="en-GB" noProof="0" smtClean="0"/>
              <a:t>7</a:t>
            </a:fld>
            <a:endParaRPr lang="en-GB" noProof="0"/>
          </a:p>
        </p:txBody>
      </p:sp>
    </p:spTree>
    <p:extLst>
      <p:ext uri="{BB962C8B-B14F-4D97-AF65-F5344CB8AC3E}">
        <p14:creationId xmlns:p14="http://schemas.microsoft.com/office/powerpoint/2010/main" val="302349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C567-4569-1DE5-A575-FF791435C990}"/>
              </a:ext>
            </a:extLst>
          </p:cNvPr>
          <p:cNvSpPr>
            <a:spLocks noGrp="1"/>
          </p:cNvSpPr>
          <p:nvPr>
            <p:ph type="title"/>
          </p:nvPr>
        </p:nvSpPr>
        <p:spPr/>
        <p:txBody>
          <a:bodyPr/>
          <a:lstStyle/>
          <a:p>
            <a:r>
              <a:rPr lang="en-US" dirty="0"/>
              <a:t>Advantages of a Data Warehouse</a:t>
            </a:r>
          </a:p>
        </p:txBody>
      </p:sp>
      <p:sp>
        <p:nvSpPr>
          <p:cNvPr id="3" name="Content Placeholder 2">
            <a:extLst>
              <a:ext uri="{FF2B5EF4-FFF2-40B4-BE49-F238E27FC236}">
                <a16:creationId xmlns:a16="http://schemas.microsoft.com/office/drawing/2014/main" id="{4966AEC1-F740-3812-E603-D0740376C9D8}"/>
              </a:ext>
            </a:extLst>
          </p:cNvPr>
          <p:cNvSpPr>
            <a:spLocks noGrp="1"/>
          </p:cNvSpPr>
          <p:nvPr>
            <p:ph idx="1"/>
          </p:nvPr>
        </p:nvSpPr>
        <p:spPr>
          <a:xfrm>
            <a:off x="587253" y="1594844"/>
            <a:ext cx="8030696" cy="1047886"/>
          </a:xfrm>
        </p:spPr>
        <p:txBody>
          <a:bodyPr>
            <a:normAutofit fontScale="92500" lnSpcReduction="10000"/>
          </a:bodyPr>
          <a:lstStyle/>
          <a:p>
            <a:r>
              <a:rPr lang="en-US" sz="1800" dirty="0">
                <a:solidFill>
                  <a:srgbClr val="000000"/>
                </a:solidFill>
                <a:latin typeface="+mj-lt"/>
              </a:rPr>
              <a:t>A Data Warehouse can answer strategic and tactical Business questions.</a:t>
            </a:r>
          </a:p>
          <a:p>
            <a:r>
              <a:rPr lang="en-US" sz="1800" dirty="0">
                <a:solidFill>
                  <a:srgbClr val="000000"/>
                </a:solidFill>
                <a:latin typeface="+mj-lt"/>
              </a:rPr>
              <a:t>Data Warehouse is fast and accurate in responding to queries.</a:t>
            </a:r>
          </a:p>
          <a:p>
            <a:r>
              <a:rPr lang="en-US" sz="1800" b="1" i="0" dirty="0">
                <a:solidFill>
                  <a:srgbClr val="000000"/>
                </a:solidFill>
                <a:effectLst/>
                <a:latin typeface="+mj-lt"/>
              </a:rPr>
              <a:t>Note that</a:t>
            </a:r>
            <a:r>
              <a:rPr lang="en-US" sz="1800" b="0" i="0" dirty="0">
                <a:solidFill>
                  <a:srgbClr val="000000"/>
                </a:solidFill>
                <a:effectLst/>
                <a:latin typeface="+mj-lt"/>
              </a:rPr>
              <a:t> a </a:t>
            </a:r>
            <a:r>
              <a:rPr lang="en-US" sz="1800" dirty="0">
                <a:solidFill>
                  <a:srgbClr val="000000"/>
                </a:solidFill>
                <a:latin typeface="+mj-lt"/>
              </a:rPr>
              <a:t>Data Warehouse is not a product that a company can purchase. It needs to be designed and implemented according to the company business requirements.</a:t>
            </a:r>
          </a:p>
        </p:txBody>
      </p:sp>
      <p:sp>
        <p:nvSpPr>
          <p:cNvPr id="4" name="Date Placeholder 3">
            <a:extLst>
              <a:ext uri="{FF2B5EF4-FFF2-40B4-BE49-F238E27FC236}">
                <a16:creationId xmlns:a16="http://schemas.microsoft.com/office/drawing/2014/main" id="{A9F67694-186E-5B4C-F438-11614C6EA2A9}"/>
              </a:ext>
            </a:extLst>
          </p:cNvPr>
          <p:cNvSpPr>
            <a:spLocks noGrp="1"/>
          </p:cNvSpPr>
          <p:nvPr>
            <p:ph type="dt" sz="half" idx="10"/>
          </p:nvPr>
        </p:nvSpPr>
        <p:spPr/>
        <p:txBody>
          <a:bodyPr/>
          <a:lstStyle/>
          <a:p>
            <a:fld id="{9553071A-A6F7-3B4F-818E-46F44080C142}" type="datetime1">
              <a:rPr lang="en-US" noProof="0" smtClean="0"/>
              <a:t>8/28/2023</a:t>
            </a:fld>
            <a:endParaRPr lang="en-GB" noProof="0"/>
          </a:p>
        </p:txBody>
      </p:sp>
      <p:sp>
        <p:nvSpPr>
          <p:cNvPr id="5" name="Slide Number Placeholder 4">
            <a:extLst>
              <a:ext uri="{FF2B5EF4-FFF2-40B4-BE49-F238E27FC236}">
                <a16:creationId xmlns:a16="http://schemas.microsoft.com/office/drawing/2014/main" id="{F9CF035A-0E22-C1EC-87FC-A0C4FA408AED}"/>
              </a:ext>
            </a:extLst>
          </p:cNvPr>
          <p:cNvSpPr>
            <a:spLocks noGrp="1"/>
          </p:cNvSpPr>
          <p:nvPr>
            <p:ph type="sldNum" sz="quarter" idx="12"/>
          </p:nvPr>
        </p:nvSpPr>
        <p:spPr/>
        <p:txBody>
          <a:bodyPr/>
          <a:lstStyle/>
          <a:p>
            <a:fld id="{28385D78-4187-AD4C-B928-A8579EE9A756}" type="slidenum">
              <a:rPr lang="en-GB" noProof="0" smtClean="0"/>
              <a:t>8</a:t>
            </a:fld>
            <a:endParaRPr lang="en-GB" noProof="0"/>
          </a:p>
        </p:txBody>
      </p:sp>
      <p:pic>
        <p:nvPicPr>
          <p:cNvPr id="8" name="Picture 7">
            <a:extLst>
              <a:ext uri="{FF2B5EF4-FFF2-40B4-BE49-F238E27FC236}">
                <a16:creationId xmlns:a16="http://schemas.microsoft.com/office/drawing/2014/main" id="{748740C6-5F70-D56F-9578-A5CB295EA46F}"/>
              </a:ext>
            </a:extLst>
          </p:cNvPr>
          <p:cNvPicPr>
            <a:picLocks noChangeAspect="1"/>
          </p:cNvPicPr>
          <p:nvPr/>
        </p:nvPicPr>
        <p:blipFill>
          <a:blip r:embed="rId2"/>
          <a:stretch>
            <a:fillRect/>
          </a:stretch>
        </p:blipFill>
        <p:spPr>
          <a:xfrm>
            <a:off x="1499688" y="2721560"/>
            <a:ext cx="6274675" cy="1947031"/>
          </a:xfrm>
          <a:prstGeom prst="rect">
            <a:avLst/>
          </a:prstGeom>
        </p:spPr>
      </p:pic>
    </p:spTree>
    <p:extLst>
      <p:ext uri="{BB962C8B-B14F-4D97-AF65-F5344CB8AC3E}">
        <p14:creationId xmlns:p14="http://schemas.microsoft.com/office/powerpoint/2010/main" val="256399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972050" y="1816894"/>
            <a:ext cx="2000250" cy="195500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a:solidFill>
                <a:srgbClr val="000000"/>
              </a:solidFill>
              <a:latin typeface="Arial" pitchFamily="127" charset="0"/>
              <a:ea typeface="ＭＳ Ｐゴシック" pitchFamily="127" charset="-128"/>
              <a:cs typeface="ＭＳ Ｐゴシック" pitchFamily="127" charset="-128"/>
            </a:endParaRPr>
          </a:p>
        </p:txBody>
      </p:sp>
      <p:sp>
        <p:nvSpPr>
          <p:cNvPr id="5122" name="Rectangle 4"/>
          <p:cNvSpPr>
            <a:spLocks noGrp="1" noChangeArrowheads="1"/>
          </p:cNvSpPr>
          <p:nvPr>
            <p:ph type="title"/>
          </p:nvPr>
        </p:nvSpPr>
        <p:spPr/>
        <p:txBody>
          <a:bodyPr/>
          <a:lstStyle/>
          <a:p>
            <a:pPr eaLnBrk="1" hangingPunct="1"/>
            <a:r>
              <a:rPr lang="en-US" sz="3000" dirty="0"/>
              <a:t>Decision Making Hierarchy</a:t>
            </a:r>
          </a:p>
        </p:txBody>
      </p:sp>
      <p:graphicFrame>
        <p:nvGraphicFramePr>
          <p:cNvPr id="5123" name="Object 7"/>
          <p:cNvGraphicFramePr>
            <a:graphicFrameLocks noChangeAspect="1"/>
          </p:cNvGraphicFramePr>
          <p:nvPr>
            <p:extLst>
              <p:ext uri="{D42A27DB-BD31-4B8C-83A1-F6EECF244321}">
                <p14:modId xmlns:p14="http://schemas.microsoft.com/office/powerpoint/2010/main" val="822152500"/>
              </p:ext>
            </p:extLst>
          </p:nvPr>
        </p:nvGraphicFramePr>
        <p:xfrm>
          <a:off x="1434704" y="1816895"/>
          <a:ext cx="3537347" cy="1955006"/>
        </p:xfrm>
        <a:graphic>
          <a:graphicData uri="http://schemas.openxmlformats.org/presentationml/2006/ole">
            <mc:AlternateContent xmlns:mc="http://schemas.openxmlformats.org/markup-compatibility/2006">
              <mc:Choice xmlns:v="urn:schemas-microsoft-com:vml" Requires="v">
                <p:oleObj name="Visio" r:id="rId3" imgW="3552788" imgH="2019330" progId="Visio.Drawing.11">
                  <p:embed/>
                </p:oleObj>
              </mc:Choice>
              <mc:Fallback>
                <p:oleObj name="Visio" r:id="rId3" imgW="3552788" imgH="2019330" progId="Visio.Drawing.11">
                  <p:embed/>
                  <p:pic>
                    <p:nvPicPr>
                      <p:cNvPr id="5123" name="Object 7"/>
                      <p:cNvPicPr>
                        <a:picLocks noChangeAspect="1" noChangeArrowheads="1"/>
                      </p:cNvPicPr>
                      <p:nvPr/>
                    </p:nvPicPr>
                    <p:blipFill>
                      <a:blip r:embed="rId4"/>
                      <a:srcRect/>
                      <a:stretch>
                        <a:fillRect/>
                      </a:stretch>
                    </p:blipFill>
                    <p:spPr bwMode="auto">
                      <a:xfrm>
                        <a:off x="1434704" y="1816895"/>
                        <a:ext cx="3537347" cy="1955006"/>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path path="circle">
                          <a:fillToRect l="100000" t="100000"/>
                        </a:path>
                        <a:tileRect r="-100000" b="-100000"/>
                      </a:gradFill>
                      <a:ln>
                        <a:noFill/>
                      </a:ln>
                      <a:effectLst/>
                    </p:spPr>
                  </p:pic>
                </p:oleObj>
              </mc:Fallback>
            </mc:AlternateContent>
          </a:graphicData>
        </a:graphic>
      </p:graphicFrame>
      <p:sp>
        <p:nvSpPr>
          <p:cNvPr id="3" name="TextBox 2"/>
          <p:cNvSpPr txBox="1"/>
          <p:nvPr/>
        </p:nvSpPr>
        <p:spPr>
          <a:xfrm>
            <a:off x="4991645" y="3091376"/>
            <a:ext cx="2000250" cy="507831"/>
          </a:xfrm>
          <a:prstGeom prst="rect">
            <a:avLst/>
          </a:prstGeom>
          <a:noFill/>
        </p:spPr>
        <p:txBody>
          <a:bodyPr wrap="square" rtlCol="0">
            <a:spAutoFit/>
          </a:bodyPr>
          <a:lstStyle/>
          <a:p>
            <a:r>
              <a:rPr lang="en-US" sz="1350" dirty="0">
                <a:solidFill>
                  <a:srgbClr val="000000"/>
                </a:solidFill>
                <a:latin typeface="Arial"/>
                <a:ea typeface="ＭＳ Ｐゴシック"/>
              </a:rPr>
              <a:t>Resolve order delays, schedule employees</a:t>
            </a:r>
          </a:p>
        </p:txBody>
      </p:sp>
      <p:sp>
        <p:nvSpPr>
          <p:cNvPr id="6" name="TextBox 5"/>
          <p:cNvSpPr txBox="1"/>
          <p:nvPr/>
        </p:nvSpPr>
        <p:spPr>
          <a:xfrm>
            <a:off x="4991645" y="2531012"/>
            <a:ext cx="2000250" cy="507831"/>
          </a:xfrm>
          <a:prstGeom prst="rect">
            <a:avLst/>
          </a:prstGeom>
          <a:noFill/>
        </p:spPr>
        <p:txBody>
          <a:bodyPr wrap="square" rtlCol="0">
            <a:spAutoFit/>
          </a:bodyPr>
          <a:lstStyle/>
          <a:p>
            <a:r>
              <a:rPr lang="en-US" sz="1350" dirty="0">
                <a:solidFill>
                  <a:srgbClr val="000000"/>
                </a:solidFill>
                <a:latin typeface="Arial"/>
                <a:ea typeface="ＭＳ Ｐゴシック"/>
              </a:rPr>
              <a:t>Choose suppliers, forecast sales</a:t>
            </a:r>
          </a:p>
        </p:txBody>
      </p:sp>
      <p:sp>
        <p:nvSpPr>
          <p:cNvPr id="7" name="TextBox 6"/>
          <p:cNvSpPr txBox="1"/>
          <p:nvPr/>
        </p:nvSpPr>
        <p:spPr>
          <a:xfrm>
            <a:off x="4972050" y="2005316"/>
            <a:ext cx="2000250" cy="507831"/>
          </a:xfrm>
          <a:prstGeom prst="rect">
            <a:avLst/>
          </a:prstGeom>
          <a:noFill/>
        </p:spPr>
        <p:txBody>
          <a:bodyPr wrap="square" rtlCol="0">
            <a:spAutoFit/>
          </a:bodyPr>
          <a:lstStyle/>
          <a:p>
            <a:r>
              <a:rPr lang="en-US" sz="1350" dirty="0">
                <a:solidFill>
                  <a:srgbClr val="000000"/>
                </a:solidFill>
                <a:latin typeface="Arial"/>
                <a:ea typeface="ＭＳ Ｐゴシック"/>
              </a:rPr>
              <a:t>Identify new markets, choose store locations</a:t>
            </a:r>
          </a:p>
        </p:txBody>
      </p:sp>
      <p:sp>
        <p:nvSpPr>
          <p:cNvPr id="2" name="TextBox 1"/>
          <p:cNvSpPr txBox="1"/>
          <p:nvPr/>
        </p:nvSpPr>
        <p:spPr>
          <a:xfrm>
            <a:off x="2057400" y="1388269"/>
            <a:ext cx="2457450" cy="323165"/>
          </a:xfrm>
          <a:prstGeom prst="rect">
            <a:avLst/>
          </a:prstGeom>
          <a:noFill/>
        </p:spPr>
        <p:txBody>
          <a:bodyPr wrap="square" rtlCol="0">
            <a:spAutoFit/>
          </a:bodyPr>
          <a:lstStyle/>
          <a:p>
            <a:r>
              <a:rPr lang="en-US" sz="1500" dirty="0">
                <a:solidFill>
                  <a:srgbClr val="000000"/>
                </a:solidFill>
                <a:latin typeface="Arial"/>
                <a:ea typeface="ＭＳ Ｐゴシック"/>
              </a:rPr>
              <a:t>Decision making hierarchy</a:t>
            </a:r>
          </a:p>
        </p:txBody>
      </p:sp>
      <p:sp>
        <p:nvSpPr>
          <p:cNvPr id="9" name="TextBox 8"/>
          <p:cNvSpPr txBox="1"/>
          <p:nvPr/>
        </p:nvSpPr>
        <p:spPr>
          <a:xfrm>
            <a:off x="4991645" y="1404003"/>
            <a:ext cx="1810023" cy="323165"/>
          </a:xfrm>
          <a:prstGeom prst="rect">
            <a:avLst/>
          </a:prstGeom>
          <a:noFill/>
        </p:spPr>
        <p:txBody>
          <a:bodyPr wrap="square" rtlCol="0">
            <a:spAutoFit/>
          </a:bodyPr>
          <a:lstStyle/>
          <a:p>
            <a:r>
              <a:rPr lang="en-US" sz="1500" dirty="0">
                <a:solidFill>
                  <a:srgbClr val="000000"/>
                </a:solidFill>
                <a:latin typeface="Arial"/>
                <a:ea typeface="ＭＳ Ｐゴシック"/>
              </a:rPr>
              <a:t>Typical decisions</a:t>
            </a:r>
          </a:p>
        </p:txBody>
      </p:sp>
    </p:spTree>
    <p:extLst>
      <p:ext uri="{BB962C8B-B14F-4D97-AF65-F5344CB8AC3E}">
        <p14:creationId xmlns:p14="http://schemas.microsoft.com/office/powerpoint/2010/main" val="84565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6" grpId="0"/>
      <p:bldP spid="7" grpId="0"/>
      <p:bldP spid="2" grpId="0"/>
      <p:bldP spid="9" grpId="0"/>
    </p:bldLst>
  </p:timing>
</p:sld>
</file>

<file path=ppt/theme/theme1.xml><?xml version="1.0" encoding="utf-8"?>
<a:theme xmlns:a="http://schemas.openxmlformats.org/drawingml/2006/main" name="HSN Bokmål">
  <a:themeElements>
    <a:clrScheme name="Custom 39">
      <a:dk1>
        <a:srgbClr val="252525"/>
      </a:dk1>
      <a:lt1>
        <a:sysClr val="window" lastClr="FFFFFF"/>
      </a:lt1>
      <a:dk2>
        <a:srgbClr val="7E9492"/>
      </a:dk2>
      <a:lt2>
        <a:srgbClr val="D6E0E3"/>
      </a:lt2>
      <a:accent1>
        <a:srgbClr val="4B4CAD"/>
      </a:accent1>
      <a:accent2>
        <a:srgbClr val="3BAFA2"/>
      </a:accent2>
      <a:accent3>
        <a:srgbClr val="00978A"/>
      </a:accent3>
      <a:accent4>
        <a:srgbClr val="FFD240"/>
      </a:accent4>
      <a:accent5>
        <a:srgbClr val="D64349"/>
      </a:accent5>
      <a:accent6>
        <a:srgbClr val="27B2D0"/>
      </a:accent6>
      <a:hlink>
        <a:srgbClr val="005B9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523DEA48-A2E1-42C0-AFD1-CAB2FFA3A34D}" vid="{4F00154B-9CE3-443D-92CC-0DCD848A17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47F4A8591BAE4887390828C908A139" ma:contentTypeVersion="0" ma:contentTypeDescription="Create a new document." ma:contentTypeScope="" ma:versionID="22fb0fe8b5e48c2f2b753f978c77424c">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75B561A-B972-472F-9151-AD2664FE5D69}">
  <ds:schemaRefs>
    <ds:schemaRef ds:uri="http://schemas.microsoft.com/sharepoint/v3/contenttype/forms"/>
  </ds:schemaRefs>
</ds:datastoreItem>
</file>

<file path=customXml/itemProps2.xml><?xml version="1.0" encoding="utf-8"?>
<ds:datastoreItem xmlns:ds="http://schemas.openxmlformats.org/officeDocument/2006/customXml" ds:itemID="{C36AA2FB-F7BA-427F-931F-6E8735CBE6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BE0112C-FC2C-470A-AACA-415A87BE5B5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Standardpresentasjon engelsk</Template>
  <TotalTime>3907</TotalTime>
  <Words>3039</Words>
  <Application>Microsoft Office PowerPoint</Application>
  <PresentationFormat>On-screen Show (16:9)</PresentationFormat>
  <Paragraphs>484</Paragraphs>
  <Slides>31</Slides>
  <Notes>21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38" baseType="lpstr">
      <vt:lpstr>Arial</vt:lpstr>
      <vt:lpstr>Calibri</vt:lpstr>
      <vt:lpstr>Calibri Light</vt:lpstr>
      <vt:lpstr>Times New Roman</vt:lpstr>
      <vt:lpstr>HSN Bokmål</vt:lpstr>
      <vt:lpstr>Visio</vt:lpstr>
      <vt:lpstr>VISIO</vt:lpstr>
      <vt:lpstr>Lecture 2: Data Warehouse Concepts</vt:lpstr>
      <vt:lpstr>Outline</vt:lpstr>
      <vt:lpstr>PowerPoint Presentation</vt:lpstr>
      <vt:lpstr>Business Intelligence and Data Warehouse</vt:lpstr>
      <vt:lpstr>Why a Data Warehouse?</vt:lpstr>
      <vt:lpstr>What is a Data Warehouse?</vt:lpstr>
      <vt:lpstr>PowerPoint Presentation</vt:lpstr>
      <vt:lpstr>Advantages of a Data Warehouse</vt:lpstr>
      <vt:lpstr>Decision Making Hierarchy</vt:lpstr>
      <vt:lpstr>Technology and Deployment Limitations</vt:lpstr>
      <vt:lpstr>Data Warehouse Definition</vt:lpstr>
      <vt:lpstr>Data Warehouse Characteristics</vt:lpstr>
      <vt:lpstr>Comparison of Processing Environments</vt:lpstr>
      <vt:lpstr>Data Comparison</vt:lpstr>
      <vt:lpstr>Schema Comparison</vt:lpstr>
      <vt:lpstr>PowerPoint Presentation</vt:lpstr>
      <vt:lpstr>Architecture Issues</vt:lpstr>
      <vt:lpstr>Architecture Issues</vt:lpstr>
      <vt:lpstr>Architecture Choices</vt:lpstr>
      <vt:lpstr>Data Mart</vt:lpstr>
      <vt:lpstr>Top-Down Architecture</vt:lpstr>
      <vt:lpstr>Bottom-up Architecture</vt:lpstr>
      <vt:lpstr>Federated Architecture</vt:lpstr>
      <vt:lpstr>Federated Architecture</vt:lpstr>
      <vt:lpstr>Federated Architecture</vt:lpstr>
      <vt:lpstr>Architecture Selection Factors</vt:lpstr>
      <vt:lpstr>PowerPoint Presentation</vt:lpstr>
      <vt:lpstr>Employment Opportunities</vt:lpstr>
      <vt:lpstr>Skill-Position Mapping</vt:lpstr>
      <vt:lpstr>Competency Acquisition</vt:lpstr>
      <vt:lpstr>Salary Percentiles (USA) in 2018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Chelli</dc:creator>
  <cp:lastModifiedBy>Ali Chelli</cp:lastModifiedBy>
  <cp:revision>7</cp:revision>
  <cp:lastPrinted>2015-12-11T15:19:02Z</cp:lastPrinted>
  <dcterms:created xsi:type="dcterms:W3CDTF">2022-08-20T09:58:54Z</dcterms:created>
  <dcterms:modified xsi:type="dcterms:W3CDTF">2023-08-28T09:52:45Z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0x0101008647F4A8591BAE4887390828C908A139</vt:lpwstr>
  </property>
  <property fmtid="{D5CDD505-2E9C-101B-9397-08002B2CF9AE}" pid="3" name="MSIP_Label_b4114459-e220-4ae9-b339-4ebe6008cdd4_Enabled">
    <vt:lpwstr>true</vt:lpwstr>
  </property>
  <property fmtid="{D5CDD505-2E9C-101B-9397-08002B2CF9AE}" pid="4" name="MSIP_Label_b4114459-e220-4ae9-b339-4ebe6008cdd4_SetDate">
    <vt:lpwstr>2022-08-21T09:37:51Z</vt:lpwstr>
  </property>
  <property fmtid="{D5CDD505-2E9C-101B-9397-08002B2CF9AE}" pid="5" name="MSIP_Label_b4114459-e220-4ae9-b339-4ebe6008cdd4_Method">
    <vt:lpwstr>Standard</vt:lpwstr>
  </property>
  <property fmtid="{D5CDD505-2E9C-101B-9397-08002B2CF9AE}" pid="6" name="MSIP_Label_b4114459-e220-4ae9-b339-4ebe6008cdd4_Name">
    <vt:lpwstr>b4114459-e220-4ae9-b339-4ebe6008cdd4</vt:lpwstr>
  </property>
  <property fmtid="{D5CDD505-2E9C-101B-9397-08002B2CF9AE}" pid="7" name="MSIP_Label_b4114459-e220-4ae9-b339-4ebe6008cdd4_SiteId">
    <vt:lpwstr>8482881e-3699-4b3f-b135-cf4800bc1efb</vt:lpwstr>
  </property>
  <property fmtid="{D5CDD505-2E9C-101B-9397-08002B2CF9AE}" pid="8" name="MSIP_Label_b4114459-e220-4ae9-b339-4ebe6008cdd4_ActionId">
    <vt:lpwstr>c1a72493-4c37-4aa6-bb89-924d7b1ea840</vt:lpwstr>
  </property>
  <property fmtid="{D5CDD505-2E9C-101B-9397-08002B2CF9AE}" pid="9" name="MSIP_Label_b4114459-e220-4ae9-b339-4ebe6008cdd4_ContentBits">
    <vt:lpwstr>0</vt:lpwstr>
  </property>
</Properties>
</file>