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31"/>
  </p:notesMasterIdLst>
  <p:handoutMasterIdLst>
    <p:handoutMasterId r:id="rId32"/>
  </p:handoutMasterIdLst>
  <p:sldIdLst>
    <p:sldId id="301" r:id="rId6"/>
    <p:sldId id="281" r:id="rId7"/>
    <p:sldId id="288" r:id="rId8"/>
    <p:sldId id="368" r:id="rId9"/>
    <p:sldId id="289" r:id="rId10"/>
    <p:sldId id="290" r:id="rId11"/>
    <p:sldId id="278" r:id="rId12"/>
    <p:sldId id="295" r:id="rId13"/>
    <p:sldId id="296" r:id="rId14"/>
    <p:sldId id="367" r:id="rId15"/>
    <p:sldId id="351" r:id="rId16"/>
    <p:sldId id="286" r:id="rId17"/>
    <p:sldId id="352" r:id="rId18"/>
    <p:sldId id="369" r:id="rId19"/>
    <p:sldId id="370" r:id="rId20"/>
    <p:sldId id="371" r:id="rId21"/>
    <p:sldId id="372" r:id="rId22"/>
    <p:sldId id="359" r:id="rId23"/>
    <p:sldId id="360" r:id="rId24"/>
    <p:sldId id="266" r:id="rId25"/>
    <p:sldId id="375" r:id="rId26"/>
    <p:sldId id="363" r:id="rId27"/>
    <p:sldId id="271" r:id="rId28"/>
    <p:sldId id="378" r:id="rId29"/>
    <p:sldId id="37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8C45E-90C8-4882-A046-C283D9D89178}">
          <p14:sldIdLst>
            <p14:sldId id="301"/>
            <p14:sldId id="281"/>
            <p14:sldId id="288"/>
            <p14:sldId id="368"/>
            <p14:sldId id="289"/>
            <p14:sldId id="290"/>
            <p14:sldId id="278"/>
            <p14:sldId id="295"/>
            <p14:sldId id="296"/>
            <p14:sldId id="367"/>
            <p14:sldId id="351"/>
            <p14:sldId id="286"/>
            <p14:sldId id="352"/>
            <p14:sldId id="369"/>
            <p14:sldId id="370"/>
            <p14:sldId id="371"/>
            <p14:sldId id="372"/>
            <p14:sldId id="359"/>
            <p14:sldId id="360"/>
            <p14:sldId id="266"/>
            <p14:sldId id="375"/>
            <p14:sldId id="363"/>
            <p14:sldId id="27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0947" autoAdjust="0"/>
  </p:normalViewPr>
  <p:slideViewPr>
    <p:cSldViewPr snapToGrid="0" snapToObjects="1">
      <p:cViewPr varScale="1">
        <p:scale>
          <a:sx n="139" d="100"/>
          <a:sy n="139" d="100"/>
        </p:scale>
        <p:origin x="84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6042481C-C646-44D1-B632-C308F20C3BD1}"/>
    <pc:docChg chg="delSld modSld modSection">
      <pc:chgData name="Ali Chelli" userId="3aa269f6-8966-43ae-8498-e2d93c1902a5" providerId="ADAL" clId="{6042481C-C646-44D1-B632-C308F20C3BD1}" dt="2023-08-28T08:43:54.166" v="24" actId="47"/>
      <pc:docMkLst>
        <pc:docMk/>
      </pc:docMkLst>
      <pc:sldChg chg="del">
        <pc:chgData name="Ali Chelli" userId="3aa269f6-8966-43ae-8498-e2d93c1902a5" providerId="ADAL" clId="{6042481C-C646-44D1-B632-C308F20C3BD1}" dt="2023-08-28T08:43:54.166" v="24" actId="47"/>
        <pc:sldMkLst>
          <pc:docMk/>
          <pc:sldMk cId="1136817142" sldId="258"/>
        </pc:sldMkLst>
      </pc:sldChg>
      <pc:sldChg chg="del">
        <pc:chgData name="Ali Chelli" userId="3aa269f6-8966-43ae-8498-e2d93c1902a5" providerId="ADAL" clId="{6042481C-C646-44D1-B632-C308F20C3BD1}" dt="2023-08-28T08:43:49.691" v="23" actId="47"/>
        <pc:sldMkLst>
          <pc:docMk/>
          <pc:sldMk cId="394639352" sldId="259"/>
        </pc:sldMkLst>
      </pc:sldChg>
      <pc:sldChg chg="del">
        <pc:chgData name="Ali Chelli" userId="3aa269f6-8966-43ae-8498-e2d93c1902a5" providerId="ADAL" clId="{6042481C-C646-44D1-B632-C308F20C3BD1}" dt="2023-08-28T08:43:46.095" v="21" actId="47"/>
        <pc:sldMkLst>
          <pc:docMk/>
          <pc:sldMk cId="504642941" sldId="263"/>
        </pc:sldMkLst>
      </pc:sldChg>
      <pc:sldChg chg="del">
        <pc:chgData name="Ali Chelli" userId="3aa269f6-8966-43ae-8498-e2d93c1902a5" providerId="ADAL" clId="{6042481C-C646-44D1-B632-C308F20C3BD1}" dt="2023-08-28T08:43:36.202" v="19" actId="47"/>
        <pc:sldMkLst>
          <pc:docMk/>
          <pc:sldMk cId="1619391022" sldId="264"/>
        </pc:sldMkLst>
      </pc:sldChg>
      <pc:sldChg chg="del">
        <pc:chgData name="Ali Chelli" userId="3aa269f6-8966-43ae-8498-e2d93c1902a5" providerId="ADAL" clId="{6042481C-C646-44D1-B632-C308F20C3BD1}" dt="2023-08-28T08:43:31.493" v="17" actId="47"/>
        <pc:sldMkLst>
          <pc:docMk/>
          <pc:sldMk cId="145869029" sldId="265"/>
        </pc:sldMkLst>
      </pc:sldChg>
      <pc:sldChg chg="del mod modShow">
        <pc:chgData name="Ali Chelli" userId="3aa269f6-8966-43ae-8498-e2d93c1902a5" providerId="ADAL" clId="{6042481C-C646-44D1-B632-C308F20C3BD1}" dt="2023-08-28T08:42:42.608" v="8" actId="47"/>
        <pc:sldMkLst>
          <pc:docMk/>
          <pc:sldMk cId="2207358109" sldId="272"/>
        </pc:sldMkLst>
      </pc:sldChg>
      <pc:sldChg chg="del mod modShow">
        <pc:chgData name="Ali Chelli" userId="3aa269f6-8966-43ae-8498-e2d93c1902a5" providerId="ADAL" clId="{6042481C-C646-44D1-B632-C308F20C3BD1}" dt="2023-08-28T08:42:41.620" v="7" actId="47"/>
        <pc:sldMkLst>
          <pc:docMk/>
          <pc:sldMk cId="1610394574" sldId="273"/>
        </pc:sldMkLst>
      </pc:sldChg>
      <pc:sldChg chg="del">
        <pc:chgData name="Ali Chelli" userId="3aa269f6-8966-43ae-8498-e2d93c1902a5" providerId="ADAL" clId="{6042481C-C646-44D1-B632-C308F20C3BD1}" dt="2023-08-28T08:43:47.852" v="22" actId="47"/>
        <pc:sldMkLst>
          <pc:docMk/>
          <pc:sldMk cId="3052172751" sldId="274"/>
        </pc:sldMkLst>
      </pc:sldChg>
      <pc:sldChg chg="del">
        <pc:chgData name="Ali Chelli" userId="3aa269f6-8966-43ae-8498-e2d93c1902a5" providerId="ADAL" clId="{6042481C-C646-44D1-B632-C308F20C3BD1}" dt="2023-08-28T08:43:40.286" v="20" actId="47"/>
        <pc:sldMkLst>
          <pc:docMk/>
          <pc:sldMk cId="470323063" sldId="285"/>
        </pc:sldMkLst>
      </pc:sldChg>
      <pc:sldChg chg="del">
        <pc:chgData name="Ali Chelli" userId="3aa269f6-8966-43ae-8498-e2d93c1902a5" providerId="ADAL" clId="{6042481C-C646-44D1-B632-C308F20C3BD1}" dt="2023-08-28T08:43:00.206" v="15" actId="47"/>
        <pc:sldMkLst>
          <pc:docMk/>
          <pc:sldMk cId="3497237446" sldId="287"/>
        </pc:sldMkLst>
      </pc:sldChg>
      <pc:sldChg chg="del">
        <pc:chgData name="Ali Chelli" userId="3aa269f6-8966-43ae-8498-e2d93c1902a5" providerId="ADAL" clId="{6042481C-C646-44D1-B632-C308F20C3BD1}" dt="2023-08-28T08:42:59" v="14" actId="47"/>
        <pc:sldMkLst>
          <pc:docMk/>
          <pc:sldMk cId="2566167187" sldId="357"/>
        </pc:sldMkLst>
      </pc:sldChg>
      <pc:sldChg chg="del">
        <pc:chgData name="Ali Chelli" userId="3aa269f6-8966-43ae-8498-e2d93c1902a5" providerId="ADAL" clId="{6042481C-C646-44D1-B632-C308F20C3BD1}" dt="2023-08-28T08:43:33.539" v="18" actId="47"/>
        <pc:sldMkLst>
          <pc:docMk/>
          <pc:sldMk cId="2511004974" sldId="361"/>
        </pc:sldMkLst>
      </pc:sldChg>
      <pc:sldChg chg="del">
        <pc:chgData name="Ali Chelli" userId="3aa269f6-8966-43ae-8498-e2d93c1902a5" providerId="ADAL" clId="{6042481C-C646-44D1-B632-C308F20C3BD1}" dt="2023-08-28T08:43:24.075" v="16" actId="47"/>
        <pc:sldMkLst>
          <pc:docMk/>
          <pc:sldMk cId="3850706181" sldId="362"/>
        </pc:sldMkLst>
      </pc:sldChg>
      <pc:sldChg chg="del mod modShow">
        <pc:chgData name="Ali Chelli" userId="3aa269f6-8966-43ae-8498-e2d93c1902a5" providerId="ADAL" clId="{6042481C-C646-44D1-B632-C308F20C3BD1}" dt="2023-08-28T08:42:43.489" v="9" actId="47"/>
        <pc:sldMkLst>
          <pc:docMk/>
          <pc:sldMk cId="3448422236" sldId="376"/>
        </pc:sldMkLst>
      </pc:sldChg>
      <pc:sldChg chg="del mod modShow">
        <pc:chgData name="Ali Chelli" userId="3aa269f6-8966-43ae-8498-e2d93c1902a5" providerId="ADAL" clId="{6042481C-C646-44D1-B632-C308F20C3BD1}" dt="2023-08-28T08:42:44.323" v="10" actId="47"/>
        <pc:sldMkLst>
          <pc:docMk/>
          <pc:sldMk cId="2839539031" sldId="377"/>
        </pc:sldMkLst>
      </pc:sldChg>
      <pc:sldChg chg="del mod modShow">
        <pc:chgData name="Ali Chelli" userId="3aa269f6-8966-43ae-8498-e2d93c1902a5" providerId="ADAL" clId="{6042481C-C646-44D1-B632-C308F20C3BD1}" dt="2023-08-28T08:42:46.444" v="12" actId="47"/>
        <pc:sldMkLst>
          <pc:docMk/>
          <pc:sldMk cId="1731187624" sldId="380"/>
        </pc:sldMkLst>
      </pc:sldChg>
      <pc:sldChg chg="del mod modShow">
        <pc:chgData name="Ali Chelli" userId="3aa269f6-8966-43ae-8498-e2d93c1902a5" providerId="ADAL" clId="{6042481C-C646-44D1-B632-C308F20C3BD1}" dt="2023-08-28T08:42:45.421" v="11" actId="47"/>
        <pc:sldMkLst>
          <pc:docMk/>
          <pc:sldMk cId="4226511644" sldId="381"/>
        </pc:sldMkLst>
      </pc:sldChg>
      <pc:sldChg chg="del mod modShow">
        <pc:chgData name="Ali Chelli" userId="3aa269f6-8966-43ae-8498-e2d93c1902a5" providerId="ADAL" clId="{6042481C-C646-44D1-B632-C308F20C3BD1}" dt="2023-08-28T08:42:47.351" v="13" actId="47"/>
        <pc:sldMkLst>
          <pc:docMk/>
          <pc:sldMk cId="1085452258" sldId="3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8/28/2023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8/28/2023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8/28/2023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2042320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8/28/2023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7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10" y="245901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3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48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4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91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1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87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1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5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1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1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675498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1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1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09979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13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4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44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1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1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74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1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1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46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1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1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1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4230705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1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4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4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5" y="165724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4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1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1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619659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247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1" y="219283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</p:spTree>
    <p:extLst>
      <p:ext uri="{BB962C8B-B14F-4D97-AF65-F5344CB8AC3E}">
        <p14:creationId xmlns:p14="http://schemas.microsoft.com/office/powerpoint/2010/main" val="165615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4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4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4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1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1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058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7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222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7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</p:spTree>
    <p:extLst>
      <p:ext uri="{BB962C8B-B14F-4D97-AF65-F5344CB8AC3E}">
        <p14:creationId xmlns:p14="http://schemas.microsoft.com/office/powerpoint/2010/main" val="18294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7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</p:spTree>
    <p:extLst>
      <p:ext uri="{BB962C8B-B14F-4D97-AF65-F5344CB8AC3E}">
        <p14:creationId xmlns:p14="http://schemas.microsoft.com/office/powerpoint/2010/main" val="50393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7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</p:spTree>
    <p:extLst>
      <p:ext uri="{BB962C8B-B14F-4D97-AF65-F5344CB8AC3E}">
        <p14:creationId xmlns:p14="http://schemas.microsoft.com/office/powerpoint/2010/main" val="2418407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1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9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9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3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7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1" y="165724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/>
          </a:p>
        </p:txBody>
      </p:sp>
    </p:spTree>
    <p:extLst>
      <p:ext uri="{BB962C8B-B14F-4D97-AF65-F5344CB8AC3E}">
        <p14:creationId xmlns:p14="http://schemas.microsoft.com/office/powerpoint/2010/main" val="381404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4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4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3" y="4834790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8/28/2023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90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8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09" indent="-176209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27" indent="-207958" algn="l" defTabSz="45083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47" indent="-158746" algn="l" defTabSz="62704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43" indent="-161921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01" indent="-174621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WPiSZf7-u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3656258" cy="1551781"/>
          </a:xfrm>
        </p:spPr>
        <p:txBody>
          <a:bodyPr>
            <a:normAutofit/>
          </a:bodyPr>
          <a:lstStyle/>
          <a:p>
            <a:r>
              <a:rPr lang="en-US" dirty="0"/>
              <a:t>Tutorial on Dimensional Modeling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3532271" cy="6089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Ali Chelli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Course: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Intelligence and Data Warehousing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F7352-36FA-7045-AC00-1A0BE6875562}" type="datetime1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28.08.2023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4207790" y="219075"/>
            <a:ext cx="47774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latin typeface="+mn-lt"/>
                <a:hlinkClick r:id="rId2"/>
              </a:rPr>
              <a:t>https://www.youtube.com/watch?v=lWPiSZf7-uQ</a:t>
            </a:r>
            <a:endParaRPr lang="en-US" sz="21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297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8B4E53-A6C7-39B6-CA35-D98044A6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Implementation of a DW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18618-06EA-55CB-6F70-715521AE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9B3D-782A-E7A1-1184-E61801E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896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CoffeeMerchant’s</a:t>
            </a:r>
            <a:r>
              <a:rPr lang="en-US" dirty="0"/>
              <a:t> Database: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444" y="1004637"/>
            <a:ext cx="3342898" cy="39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01FDEB7-A116-46B1-41D4-A28F8EAB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30" y="1285410"/>
            <a:ext cx="6934196" cy="370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CoffeeMerchant’s</a:t>
            </a:r>
            <a:r>
              <a:rPr lang="en-US" dirty="0"/>
              <a:t> Database ERD:</a:t>
            </a:r>
          </a:p>
        </p:txBody>
      </p:sp>
    </p:spTree>
    <p:extLst>
      <p:ext uri="{BB962C8B-B14F-4D97-AF65-F5344CB8AC3E}">
        <p14:creationId xmlns:p14="http://schemas.microsoft.com/office/powerpoint/2010/main" val="225017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are going to make Business Intelligence Systems in this Course: A BI System for </a:t>
            </a:r>
            <a:r>
              <a:rPr lang="en-US" dirty="0" err="1"/>
              <a:t>CoffeeMerchant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03849" y="2644943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nb-NO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8318" y="1693610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350" b="1" dirty="0">
                <a:solidFill>
                  <a:srgbClr val="FF0000"/>
                </a:solidFill>
                <a:latin typeface="Calibri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318" y="3414965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350" dirty="0" err="1">
                <a:solidFill>
                  <a:srgbClr val="252525"/>
                </a:solidFill>
                <a:latin typeface="Calibri"/>
              </a:rPr>
              <a:t>Spoon</a:t>
            </a:r>
            <a:endParaRPr lang="nb-NO" sz="1350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161549" y="2589962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nb-NO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159" y="2105215"/>
            <a:ext cx="13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350" dirty="0" err="1">
                <a:solidFill>
                  <a:srgbClr val="252525"/>
                </a:solidFill>
                <a:latin typeface="Calibri"/>
              </a:rPr>
              <a:t>CoffeeMerchant</a:t>
            </a:r>
            <a:endParaRPr lang="en-US" sz="1350" dirty="0">
              <a:solidFill>
                <a:srgbClr val="252525"/>
              </a:solidFill>
              <a:latin typeface="Calibri"/>
            </a:endParaRPr>
          </a:p>
          <a:p>
            <a:pPr defTabSz="457189"/>
            <a:r>
              <a:rPr lang="en-US" sz="1350" dirty="0">
                <a:solidFill>
                  <a:srgbClr val="252525"/>
                </a:solidFill>
                <a:latin typeface="Calibri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1548" y="2009143"/>
            <a:ext cx="13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350" dirty="0" err="1">
                <a:solidFill>
                  <a:srgbClr val="252525"/>
                </a:solidFill>
                <a:latin typeface="Calibri"/>
              </a:rPr>
              <a:t>CoffeeMerchant</a:t>
            </a:r>
            <a:endParaRPr lang="en-US" sz="1350" dirty="0">
              <a:solidFill>
                <a:srgbClr val="252525"/>
              </a:solidFill>
              <a:latin typeface="Calibri"/>
            </a:endParaRPr>
          </a:p>
          <a:p>
            <a:pPr defTabSz="457189"/>
            <a:r>
              <a:rPr lang="en-US" sz="1350" dirty="0">
                <a:solidFill>
                  <a:srgbClr val="252525"/>
                </a:solidFill>
                <a:latin typeface="Calibri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736305" y="2709760"/>
            <a:ext cx="1058780" cy="72791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nb-NO" sz="1350" dirty="0">
                <a:solidFill>
                  <a:srgbClr val="252525"/>
                </a:solidFill>
                <a:latin typeface="Calibri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1" y="2347587"/>
            <a:ext cx="730917" cy="6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057401" y="3276602"/>
            <a:ext cx="730917" cy="5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105775" y="2141786"/>
            <a:ext cx="1055772" cy="7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105775" y="3228476"/>
            <a:ext cx="1055772" cy="6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6515102" y="3073716"/>
            <a:ext cx="1221203" cy="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2342149" y="1465007"/>
            <a:ext cx="2397000" cy="3372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3284763" y="4444181"/>
            <a:ext cx="51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dirty="0">
                <a:solidFill>
                  <a:srgbClr val="252525"/>
                </a:solidFill>
                <a:latin typeface="Calibri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41762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coffeemerchant Data Warehouse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03849" y="2644943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nb-NO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8318" y="1693610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nb-NO" sz="1350" b="1" dirty="0">
                <a:solidFill>
                  <a:srgbClr val="FF0000"/>
                </a:solidFill>
                <a:latin typeface="Calibri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318" y="3414965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nb-NO" sz="1350" dirty="0" err="1">
                <a:solidFill>
                  <a:srgbClr val="252525"/>
                </a:solidFill>
                <a:latin typeface="Calibri"/>
              </a:rPr>
              <a:t>Spoon</a:t>
            </a:r>
            <a:endParaRPr lang="nb-NO" sz="1350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161549" y="2589962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nb-NO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160" y="2105215"/>
            <a:ext cx="13445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350" b="1" dirty="0" err="1">
                <a:solidFill>
                  <a:srgbClr val="FF0000"/>
                </a:solidFill>
                <a:latin typeface="Calibri"/>
              </a:rPr>
              <a:t>CoffeeMerchant</a:t>
            </a:r>
            <a:endParaRPr lang="en-US" sz="1350" b="1" dirty="0">
              <a:solidFill>
                <a:srgbClr val="FF0000"/>
              </a:solidFill>
              <a:latin typeface="Calibri"/>
            </a:endParaRPr>
          </a:p>
          <a:p>
            <a:pPr defTabSz="457189">
              <a:defRPr/>
            </a:pPr>
            <a:r>
              <a:rPr lang="en-US" sz="1350" b="1" dirty="0">
                <a:solidFill>
                  <a:srgbClr val="FF0000"/>
                </a:solidFill>
                <a:latin typeface="Calibri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2863" y="2009143"/>
            <a:ext cx="15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600" b="1" dirty="0" err="1">
                <a:solidFill>
                  <a:srgbClr val="FF0000"/>
                </a:solidFill>
                <a:latin typeface="Calibri"/>
              </a:rPr>
              <a:t>CoffeeMerchant</a:t>
            </a:r>
            <a:endParaRPr lang="en-US" sz="1600" b="1" dirty="0">
              <a:solidFill>
                <a:srgbClr val="FF0000"/>
              </a:solidFill>
              <a:latin typeface="Calibri"/>
            </a:endParaRPr>
          </a:p>
          <a:p>
            <a:pPr algn="ctr" defTabSz="457189">
              <a:defRPr/>
            </a:pPr>
            <a:r>
              <a:rPr lang="en-US" sz="1600" b="1" dirty="0">
                <a:solidFill>
                  <a:srgbClr val="FF0000"/>
                </a:solidFill>
                <a:latin typeface="Calibri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736305" y="2709760"/>
            <a:ext cx="1058780" cy="72791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nb-NO" sz="1350" dirty="0">
                <a:solidFill>
                  <a:srgbClr val="252525"/>
                </a:solidFill>
                <a:latin typeface="Calibri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1" y="2347587"/>
            <a:ext cx="730917" cy="6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057401" y="3276602"/>
            <a:ext cx="730917" cy="5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105775" y="2141786"/>
            <a:ext cx="1055772" cy="7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105775" y="3228476"/>
            <a:ext cx="1055772" cy="6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6515102" y="3073716"/>
            <a:ext cx="1221203" cy="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2342149" y="1465007"/>
            <a:ext cx="2397000" cy="3372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3284763" y="4444181"/>
            <a:ext cx="51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dirty="0">
                <a:solidFill>
                  <a:srgbClr val="252525"/>
                </a:solidFill>
                <a:latin typeface="Calibri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2060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EED-8219-8F89-4529-482DBA4E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4" y="428161"/>
            <a:ext cx="4093697" cy="85725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Building coffeemerchant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CCC9-094B-18DF-8246-673C1131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4" y="1594843"/>
            <a:ext cx="4647687" cy="285015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As opposed to databases that follow relational models, data warehouse follow dimensional models.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coffeemerchant</a:t>
            </a:r>
            <a:r>
              <a:rPr lang="en-US" dirty="0">
                <a:latin typeface="+mn-lt"/>
              </a:rPr>
              <a:t> Data Warehouse dimensional model: A star schema with one fact table and 4 dimensional tables</a:t>
            </a:r>
          </a:p>
          <a:p>
            <a:r>
              <a:rPr lang="en-US" dirty="0">
                <a:latin typeface="+mn-lt"/>
              </a:rPr>
              <a:t>Fact Table: </a:t>
            </a:r>
            <a:r>
              <a:rPr lang="en-US" dirty="0" err="1">
                <a:latin typeface="+mn-lt"/>
              </a:rPr>
              <a:t>Sales_Fact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Dimension Tables:</a:t>
            </a:r>
          </a:p>
          <a:p>
            <a:pPr lvl="1"/>
            <a:r>
              <a:rPr lang="en-US" dirty="0">
                <a:latin typeface="+mn-lt"/>
              </a:rPr>
              <a:t>Time, </a:t>
            </a:r>
          </a:p>
          <a:p>
            <a:pPr lvl="1"/>
            <a:r>
              <a:rPr lang="en-US" dirty="0">
                <a:latin typeface="+mn-lt"/>
              </a:rPr>
              <a:t>Consumers, </a:t>
            </a:r>
          </a:p>
          <a:p>
            <a:pPr lvl="1"/>
            <a:r>
              <a:rPr lang="en-US" dirty="0">
                <a:latin typeface="+mn-lt"/>
              </a:rPr>
              <a:t>Inventory, </a:t>
            </a:r>
          </a:p>
          <a:p>
            <a:pPr lvl="1"/>
            <a:r>
              <a:rPr lang="en-US" dirty="0">
                <a:latin typeface="+mn-lt"/>
              </a:rPr>
              <a:t>Employee</a:t>
            </a:r>
          </a:p>
          <a:p>
            <a:pPr lvl="1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A99F-E570-C498-4DA7-EF9AFEEE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7393" y="4834790"/>
            <a:ext cx="1308296" cy="159616"/>
          </a:xfrm>
        </p:spPr>
        <p:txBody>
          <a:bodyPr anchor="ctr">
            <a:normAutofit/>
          </a:bodyPr>
          <a:lstStyle/>
          <a:p>
            <a:pPr defTabSz="457189">
              <a:spcAft>
                <a:spcPts val="600"/>
              </a:spcAft>
            </a:pPr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457189">
                <a:spcAft>
                  <a:spcPts val="600"/>
                </a:spcAft>
              </a:pPr>
              <a:t>8/28/2023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F8469-4E34-F6C0-98D8-7DAA76C4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1560" y="4834790"/>
            <a:ext cx="2133600" cy="159616"/>
          </a:xfrm>
        </p:spPr>
        <p:txBody>
          <a:bodyPr anchor="ctr">
            <a:normAutofit/>
          </a:bodyPr>
          <a:lstStyle/>
          <a:p>
            <a:pPr defTabSz="457189">
              <a:spcAft>
                <a:spcPts val="600"/>
              </a:spcAft>
            </a:pPr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457189">
                <a:spcAft>
                  <a:spcPts val="600"/>
                </a:spcAft>
              </a:pPr>
              <a:t>16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03AD896-66E9-6F6C-EBEB-F81E5C91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72" r="19261"/>
          <a:stretch/>
        </p:blipFill>
        <p:spPr>
          <a:xfrm>
            <a:off x="5156110" y="476354"/>
            <a:ext cx="3829050" cy="4518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Filling the Dimension Tables: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8" y="1495672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 err="1">
                <a:solidFill>
                  <a:srgbClr val="252525"/>
                </a:solidFill>
                <a:latin typeface="Calibri"/>
              </a:rPr>
              <a:t>dim_time</a:t>
            </a:r>
            <a:endParaRPr lang="en-US" sz="1350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7" y="2392653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 err="1">
                <a:solidFill>
                  <a:srgbClr val="252525"/>
                </a:solidFill>
                <a:latin typeface="Calibri"/>
              </a:rPr>
              <a:t>dim_customer</a:t>
            </a:r>
            <a:endParaRPr lang="en-US" sz="1350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8" y="3302353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 err="1">
                <a:solidFill>
                  <a:srgbClr val="252525"/>
                </a:solidFill>
                <a:latin typeface="Calibri"/>
              </a:rPr>
              <a:t>dim_inventory</a:t>
            </a:r>
            <a:endParaRPr lang="en-US" sz="1350" dirty="0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7" y="1495672"/>
            <a:ext cx="1047599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>
                <a:solidFill>
                  <a:srgbClr val="252525"/>
                </a:solidFill>
                <a:latin typeface="Calibri"/>
              </a:rPr>
              <a:t>SQL procedure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2392653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>
                <a:solidFill>
                  <a:srgbClr val="252525"/>
                </a:solidFill>
                <a:latin typeface="Calibri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3300691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350" dirty="0">
                <a:solidFill>
                  <a:srgbClr val="252525"/>
                </a:solidFill>
                <a:latin typeface="Calibri"/>
              </a:rPr>
              <a:t>inventory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1836415" y="1868651"/>
            <a:ext cx="49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765631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1" y="3673670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EED-8219-8F89-4529-482DBA4E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Building coffeemerchant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CCC9-094B-18DF-8246-673C1131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53" y="1594843"/>
            <a:ext cx="4647687" cy="285015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Fact tables: contains measures</a:t>
            </a:r>
          </a:p>
          <a:p>
            <a:r>
              <a:rPr lang="en-US" dirty="0">
                <a:latin typeface="+mn-lt"/>
              </a:rPr>
              <a:t>Dimension tables: contains what we measure against_</a:t>
            </a:r>
          </a:p>
          <a:p>
            <a:r>
              <a:rPr lang="en-US" dirty="0">
                <a:latin typeface="+mn-lt"/>
              </a:rPr>
              <a:t>SK stands for Surrogate Keys.</a:t>
            </a:r>
          </a:p>
          <a:p>
            <a:r>
              <a:rPr lang="en-US" dirty="0">
                <a:latin typeface="+mn-lt"/>
              </a:rPr>
              <a:t>Surrogate Keys: New Keyes used instead of the keys in the source systems – making the data warehouse more robust to the changes that may occur for the source data.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2"/>
            <a:endParaRPr 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A99F-E570-C498-4DA7-EF9AFEEE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7392" y="4834789"/>
            <a:ext cx="1308296" cy="15961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53071A-A6F7-3B4F-818E-46F44080C142}" type="datetime1">
              <a:rPr lang="en-US" noProof="0" smtClean="0"/>
              <a:pPr>
                <a:spcAft>
                  <a:spcPts val="600"/>
                </a:spcAft>
              </a:pPr>
              <a:t>8/28/2023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F8469-4E34-F6C0-98D8-7DAA76C4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1560" y="4834789"/>
            <a:ext cx="2133600" cy="15961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8385D78-4187-AD4C-B928-A8579EE9A756}" type="slidenum">
              <a:rPr lang="en-GB" noProof="0" smtClean="0"/>
              <a:pPr>
                <a:spcAft>
                  <a:spcPts val="600"/>
                </a:spcAft>
              </a:pPr>
              <a:t>18</a:t>
            </a:fld>
            <a:endParaRPr lang="en-GB" noProof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03AD896-66E9-6F6C-EBEB-F81E5C91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72" r="19261"/>
          <a:stretch/>
        </p:blipFill>
        <p:spPr>
          <a:xfrm>
            <a:off x="5156110" y="476353"/>
            <a:ext cx="3829050" cy="4518052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0446DC-3086-B6F4-F743-563C99852455}"/>
              </a:ext>
            </a:extLst>
          </p:cNvPr>
          <p:cNvSpPr/>
          <p:nvPr/>
        </p:nvSpPr>
        <p:spPr>
          <a:xfrm>
            <a:off x="6720115" y="2461260"/>
            <a:ext cx="625565" cy="4800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Filling the Fact Table: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2877" y="2027051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fact_sales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820" y="1785228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6338" y="2027051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Staging-tabell</a:t>
            </a:r>
          </a:p>
        </p:txBody>
      </p: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2158207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2400030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2664348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orderLines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2589151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Data in DW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+mn-lt"/>
              </a:rPr>
              <a:t>Dimensional Modeling </a:t>
            </a:r>
          </a:p>
          <a:p>
            <a:pPr lvl="1"/>
            <a:r>
              <a:rPr lang="en-US" sz="1800" dirty="0">
                <a:latin typeface="+mn-lt"/>
              </a:rPr>
              <a:t>A retrieval-based system that supports high-volume query access</a:t>
            </a:r>
          </a:p>
          <a:p>
            <a:r>
              <a:rPr lang="en-US" sz="2100" dirty="0">
                <a:solidFill>
                  <a:srgbClr val="FF0000"/>
                </a:solidFill>
                <a:latin typeface="+mn-lt"/>
              </a:rPr>
              <a:t>Star schema </a:t>
            </a:r>
          </a:p>
          <a:p>
            <a:pPr lvl="1"/>
            <a:r>
              <a:rPr lang="en-US" sz="1800" dirty="0">
                <a:latin typeface="+mn-lt"/>
              </a:rPr>
              <a:t>The most commonly used and the simplest style of dimensional modeling</a:t>
            </a:r>
          </a:p>
          <a:p>
            <a:pPr lvl="1"/>
            <a:r>
              <a:rPr lang="en-US" sz="1800" dirty="0">
                <a:latin typeface="+mn-lt"/>
              </a:rPr>
              <a:t>Contain a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fact table </a:t>
            </a:r>
            <a:r>
              <a:rPr lang="en-US" sz="1800" dirty="0">
                <a:latin typeface="+mn-lt"/>
              </a:rPr>
              <a:t>surrounded by and connected to several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dimension tables</a:t>
            </a:r>
          </a:p>
          <a:p>
            <a:r>
              <a:rPr lang="en-US" sz="2100" dirty="0">
                <a:solidFill>
                  <a:srgbClr val="FF0000"/>
                </a:solidFill>
                <a:latin typeface="+mn-lt"/>
              </a:rPr>
              <a:t>Snowflakes schema </a:t>
            </a:r>
          </a:p>
          <a:p>
            <a:pPr lvl="1"/>
            <a:r>
              <a:rPr lang="en-US" sz="1800" dirty="0">
                <a:latin typeface="+mn-lt"/>
              </a:rPr>
              <a:t>An extension of star schema where the diagram resembles a snowflake in shape</a:t>
            </a:r>
          </a:p>
        </p:txBody>
      </p:sp>
    </p:spTree>
    <p:extLst>
      <p:ext uri="{BB962C8B-B14F-4D97-AF65-F5344CB8AC3E}">
        <p14:creationId xmlns:p14="http://schemas.microsoft.com/office/powerpoint/2010/main" val="172296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87DD8-0077-1BE9-2EF7-7DE4CC9A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fact staging table: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8762"/>
          </a:xfrm>
        </p:spPr>
        <p:txBody>
          <a:bodyPr>
            <a:normAutofit/>
          </a:bodyPr>
          <a:lstStyle/>
          <a:p>
            <a:r>
              <a:rPr lang="en-US" dirty="0"/>
              <a:t>A Staging Table For Facts: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08EAC-9A45-19F9-1E63-F715FFDE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8" y="1536988"/>
            <a:ext cx="3295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Staging Table For Facts: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87DD8-0077-1BE9-2EF7-7DE4CC9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594843"/>
            <a:ext cx="2542141" cy="2850156"/>
          </a:xfrm>
        </p:spPr>
        <p:txBody>
          <a:bodyPr/>
          <a:lstStyle/>
          <a:p>
            <a:r>
              <a:rPr lang="nb-NO" sz="1600" dirty="0"/>
              <a:t>Filling the table from the source database: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472CB-CEFB-C654-23D5-4F1C05E5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95" y="1105396"/>
            <a:ext cx="4991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819150"/>
          </a:xfrm>
        </p:spPr>
        <p:txBody>
          <a:bodyPr>
            <a:normAutofit/>
          </a:bodyPr>
          <a:lstStyle/>
          <a:p>
            <a:r>
              <a:rPr lang="nb-NO" dirty="0"/>
              <a:t>The Staging </a:t>
            </a:r>
            <a:r>
              <a:rPr lang="nb-NO" dirty="0" err="1"/>
              <a:t>Table</a:t>
            </a:r>
            <a:r>
              <a:rPr lang="nb-NO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C8D3E-F4DA-3C68-C8BF-BBD924DB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436" y="1115483"/>
            <a:ext cx="6823364" cy="3711733"/>
          </a:xfrm>
        </p:spPr>
      </p:pic>
    </p:spTree>
    <p:extLst>
      <p:ext uri="{BB962C8B-B14F-4D97-AF65-F5344CB8AC3E}">
        <p14:creationId xmlns:p14="http://schemas.microsoft.com/office/powerpoint/2010/main" val="35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44"/>
          </a:xfrm>
        </p:spPr>
        <p:txBody>
          <a:bodyPr>
            <a:normAutofit/>
          </a:bodyPr>
          <a:lstStyle/>
          <a:p>
            <a:r>
              <a:rPr lang="en-US" dirty="0"/>
              <a:t>Adding Surrogate Keys to the Staging Table: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84170-29A3-FD9A-A64B-BE7E87B0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the value of the surrogate key </a:t>
            </a:r>
            <a:r>
              <a:rPr lang="en-US" dirty="0" err="1"/>
              <a:t>date_sk</a:t>
            </a:r>
            <a:r>
              <a:rPr lang="en-US" dirty="0"/>
              <a:t> in the staging table from dimensional table </a:t>
            </a:r>
            <a:r>
              <a:rPr lang="en-US" dirty="0" err="1"/>
              <a:t>dim_time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78C94-D3AF-7DCA-E598-A1258813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3" y="2368431"/>
            <a:ext cx="40100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Structure of related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84170-29A3-FD9A-A64B-BE7E87B0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AB91-A980-15AD-1728-2E827DF020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Fact_stage_order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64137-ADAC-F003-A41E-9206E577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3" y="2152072"/>
            <a:ext cx="3641028" cy="152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F8CFD-066B-80B4-8559-C2B5B40A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89" y="1924533"/>
            <a:ext cx="3298222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44"/>
          </a:xfrm>
        </p:spPr>
        <p:txBody>
          <a:bodyPr>
            <a:normAutofit/>
          </a:bodyPr>
          <a:lstStyle/>
          <a:p>
            <a:r>
              <a:rPr lang="en-US" dirty="0"/>
              <a:t>Adding Surrogate Keys to the Staging Table: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84170-29A3-FD9A-A64B-BE7E87B0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add the missing surrogate keys to staging table.</a:t>
            </a:r>
          </a:p>
          <a:p>
            <a:r>
              <a:rPr lang="en-US" dirty="0"/>
              <a:t>What are the missing surrogate keys?</a:t>
            </a:r>
          </a:p>
          <a:p>
            <a:r>
              <a:rPr lang="en-US" dirty="0"/>
              <a:t>Write the SQL code to add these missing surrogate keys to the staging table.</a:t>
            </a:r>
          </a:p>
        </p:txBody>
      </p:sp>
    </p:spTree>
    <p:extLst>
      <p:ext uri="{BB962C8B-B14F-4D97-AF65-F5344CB8AC3E}">
        <p14:creationId xmlns:p14="http://schemas.microsoft.com/office/powerpoint/2010/main" val="27255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0715"/>
          </a:xfrm>
        </p:spPr>
        <p:txBody>
          <a:bodyPr>
            <a:normAutofit/>
          </a:bodyPr>
          <a:lstStyle/>
          <a:p>
            <a:r>
              <a:rPr lang="en-US" dirty="0"/>
              <a:t>Dimensional Star Schema: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874" y="896353"/>
            <a:ext cx="4127111" cy="39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399C5-7CE3-09EC-4FF3-DEAD90A6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and Dimensions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6AC88C-510D-C8C3-16B1-434FA84C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FACT TABLES</a:t>
            </a:r>
          </a:p>
          <a:p>
            <a:r>
              <a:rPr lang="en-US" dirty="0"/>
              <a:t>Facts are usually: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Measure</a:t>
            </a:r>
          </a:p>
          <a:p>
            <a:r>
              <a:rPr lang="en-US" dirty="0"/>
              <a:t>Represent a specific business aspect or activity</a:t>
            </a:r>
          </a:p>
          <a:p>
            <a:r>
              <a:rPr lang="en-US" dirty="0"/>
              <a:t>Stored in a fact table at the center of the star schema</a:t>
            </a:r>
          </a:p>
          <a:p>
            <a:r>
              <a:rPr lang="en-US" dirty="0"/>
              <a:t>Tend to have huge numbers of records</a:t>
            </a:r>
          </a:p>
          <a:p>
            <a:r>
              <a:rPr lang="en-US" dirty="0"/>
              <a:t>Useful facts tend to be numeric</a:t>
            </a:r>
          </a:p>
          <a:p>
            <a:r>
              <a:rPr lang="en-US" dirty="0"/>
              <a:t>Contains foreign keys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AE7C-B1FF-2C28-6029-4E9E83D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8/28/2023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9EFB-9B17-1DCD-4444-E21E911B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6FCD1D-21D5-6FEC-8A3F-6836DEEBD72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DIMENSION TABLES</a:t>
            </a:r>
          </a:p>
          <a:p>
            <a:r>
              <a:rPr lang="en-US" dirty="0"/>
              <a:t>Attributes are descriptive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Numeric</a:t>
            </a:r>
          </a:p>
          <a:p>
            <a:r>
              <a:rPr lang="en-US" dirty="0"/>
              <a:t>Fewer number of records</a:t>
            </a:r>
          </a:p>
          <a:p>
            <a:r>
              <a:rPr lang="en-US" dirty="0"/>
              <a:t>Categorizes facts and measures in order to enable users to answer business questions</a:t>
            </a:r>
          </a:p>
          <a:p>
            <a:r>
              <a:rPr lang="en-US" dirty="0"/>
              <a:t>Represent the context</a:t>
            </a:r>
          </a:p>
        </p:txBody>
      </p:sp>
    </p:spTree>
    <p:extLst>
      <p:ext uri="{BB962C8B-B14F-4D97-AF65-F5344CB8AC3E}">
        <p14:creationId xmlns:p14="http://schemas.microsoft.com/office/powerpoint/2010/main" val="73550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Star Schema: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250" y="1369219"/>
            <a:ext cx="638150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72904"/>
          </a:xfrm>
        </p:spPr>
        <p:txBody>
          <a:bodyPr>
            <a:normAutofit/>
          </a:bodyPr>
          <a:lstStyle/>
          <a:p>
            <a:r>
              <a:rPr lang="en-US" dirty="0"/>
              <a:t>Example of a Snowflake Schema: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044" y="1143000"/>
            <a:ext cx="6781938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versus Snowflake Schema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47" y="1428750"/>
            <a:ext cx="666925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Example of a Transaction System Database: </a:t>
            </a:r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38" y="1088266"/>
            <a:ext cx="6032666" cy="35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The Resulting Star Schema in the Data Warehouse: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14" y="1157145"/>
            <a:ext cx="6046952" cy="35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3693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1_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7F4A8591BAE4887390828C908A139" ma:contentTypeVersion="0" ma:contentTypeDescription="Create a new document." ma:contentTypeScope="" ma:versionID="22fb0fe8b5e48c2f2b753f978c7742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5B561A-B972-472F-9151-AD2664FE5D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0112C-FC2C-470A-AACA-415A87BE5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6AA2FB-F7BA-427F-931F-6E8735CBE6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Standardpresentasjon engelsk</Template>
  <TotalTime>4253</TotalTime>
  <Words>507</Words>
  <Application>Microsoft Office PowerPoint</Application>
  <PresentationFormat>On-screen Show (16:9)</PresentationFormat>
  <Paragraphs>109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HSN Bokmål</vt:lpstr>
      <vt:lpstr>1_HSN Bokmål</vt:lpstr>
      <vt:lpstr>Tutorial on Dimensional Modeling </vt:lpstr>
      <vt:lpstr>Representation of Data in DW</vt:lpstr>
      <vt:lpstr>Dimensional Star Schema:</vt:lpstr>
      <vt:lpstr>Fact and Dimensions</vt:lpstr>
      <vt:lpstr>Example of a Star Schema:</vt:lpstr>
      <vt:lpstr>Example of a Snowflake Schema:</vt:lpstr>
      <vt:lpstr>Star versus Snowflake Schema</vt:lpstr>
      <vt:lpstr>Example of a Transaction System Database: </vt:lpstr>
      <vt:lpstr>The Resulting Star Schema in the Data Warehouse:</vt:lpstr>
      <vt:lpstr>Dimensional Modeling </vt:lpstr>
      <vt:lpstr>PowerPoint Presentation</vt:lpstr>
      <vt:lpstr>CoffeeMerchant’s Database:</vt:lpstr>
      <vt:lpstr>CoffeeMerchant’s Database ERD:</vt:lpstr>
      <vt:lpstr>How we are going to make Business Intelligence Systems in this Course: A BI System for CoffeeMerchant</vt:lpstr>
      <vt:lpstr>Building coffeemerchant Data Warehouse</vt:lpstr>
      <vt:lpstr>Building coffeemerchant Data Warehouse</vt:lpstr>
      <vt:lpstr>Filling the Dimension Tables:</vt:lpstr>
      <vt:lpstr>Building coffeemerchant Data Warehouse</vt:lpstr>
      <vt:lpstr>Filling the Fact Table:</vt:lpstr>
      <vt:lpstr>A Staging Table For Facts:</vt:lpstr>
      <vt:lpstr>A Staging Table For Facts:</vt:lpstr>
      <vt:lpstr>The Staging Table:</vt:lpstr>
      <vt:lpstr>Adding Surrogate Keys to the Staging Table:</vt:lpstr>
      <vt:lpstr>Reminder: Structure of related Tables</vt:lpstr>
      <vt:lpstr>Adding Surrogate Keys to the Staging Table: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17</cp:revision>
  <cp:lastPrinted>2015-12-11T15:19:02Z</cp:lastPrinted>
  <dcterms:created xsi:type="dcterms:W3CDTF">2022-08-20T09:58:54Z</dcterms:created>
  <dcterms:modified xsi:type="dcterms:W3CDTF">2023-08-28T08:44:01Z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0x0101008647F4A8591BAE4887390828C908A139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2022-08-21T09:37:51Z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c1a72493-4c37-4aa6-bb89-924d7b1ea840</vt:lpwstr>
  </property>
  <property fmtid="{D5CDD505-2E9C-101B-9397-08002B2CF9AE}" pid="9" name="MSIP_Label_b4114459-e220-4ae9-b339-4ebe6008cdd4_ContentBits">
    <vt:lpwstr>0</vt:lpwstr>
  </property>
</Properties>
</file>