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452" r:id="rId2"/>
    <p:sldId id="537" r:id="rId3"/>
    <p:sldId id="447" r:id="rId4"/>
    <p:sldId id="448" r:id="rId5"/>
    <p:sldId id="450" r:id="rId6"/>
    <p:sldId id="449" r:id="rId7"/>
    <p:sldId id="451" r:id="rId8"/>
    <p:sldId id="453" r:id="rId9"/>
    <p:sldId id="458" r:id="rId10"/>
    <p:sldId id="459" r:id="rId11"/>
    <p:sldId id="460" r:id="rId12"/>
    <p:sldId id="461" r:id="rId13"/>
    <p:sldId id="4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Chelli" userId="3aa269f6-8966-43ae-8498-e2d93c1902a5" providerId="ADAL" clId="{7C77E49C-156C-4687-93DB-0C75E05FECE8}"/>
    <pc:docChg chg="delSld">
      <pc:chgData name="Ali Chelli" userId="3aa269f6-8966-43ae-8498-e2d93c1902a5" providerId="ADAL" clId="{7C77E49C-156C-4687-93DB-0C75E05FECE8}" dt="2023-10-09T15:13:31.521" v="1" actId="2696"/>
      <pc:docMkLst>
        <pc:docMk/>
      </pc:docMkLst>
      <pc:sldChg chg="del">
        <pc:chgData name="Ali Chelli" userId="3aa269f6-8966-43ae-8498-e2d93c1902a5" providerId="ADAL" clId="{7C77E49C-156C-4687-93DB-0C75E05FECE8}" dt="2023-10-09T15:13:14.408" v="0" actId="47"/>
        <pc:sldMkLst>
          <pc:docMk/>
          <pc:sldMk cId="1213018960" sldId="522"/>
        </pc:sldMkLst>
      </pc:sldChg>
      <pc:sldChg chg="del">
        <pc:chgData name="Ali Chelli" userId="3aa269f6-8966-43ae-8498-e2d93c1902a5" providerId="ADAL" clId="{7C77E49C-156C-4687-93DB-0C75E05FECE8}" dt="2023-10-09T15:13:14.408" v="0" actId="47"/>
        <pc:sldMkLst>
          <pc:docMk/>
          <pc:sldMk cId="4086544056" sldId="523"/>
        </pc:sldMkLst>
      </pc:sldChg>
      <pc:sldChg chg="del">
        <pc:chgData name="Ali Chelli" userId="3aa269f6-8966-43ae-8498-e2d93c1902a5" providerId="ADAL" clId="{7C77E49C-156C-4687-93DB-0C75E05FECE8}" dt="2023-10-09T15:13:14.408" v="0" actId="47"/>
        <pc:sldMkLst>
          <pc:docMk/>
          <pc:sldMk cId="2014603100" sldId="524"/>
        </pc:sldMkLst>
      </pc:sldChg>
      <pc:sldChg chg="del">
        <pc:chgData name="Ali Chelli" userId="3aa269f6-8966-43ae-8498-e2d93c1902a5" providerId="ADAL" clId="{7C77E49C-156C-4687-93DB-0C75E05FECE8}" dt="2023-10-09T15:13:14.408" v="0" actId="47"/>
        <pc:sldMkLst>
          <pc:docMk/>
          <pc:sldMk cId="3810454317" sldId="526"/>
        </pc:sldMkLst>
      </pc:sldChg>
      <pc:sldChg chg="del">
        <pc:chgData name="Ali Chelli" userId="3aa269f6-8966-43ae-8498-e2d93c1902a5" providerId="ADAL" clId="{7C77E49C-156C-4687-93DB-0C75E05FECE8}" dt="2023-10-09T15:13:31.521" v="1" actId="2696"/>
        <pc:sldMkLst>
          <pc:docMk/>
          <pc:sldMk cId="645575823" sldId="527"/>
        </pc:sldMkLst>
      </pc:sldChg>
      <pc:sldChg chg="del">
        <pc:chgData name="Ali Chelli" userId="3aa269f6-8966-43ae-8498-e2d93c1902a5" providerId="ADAL" clId="{7C77E49C-156C-4687-93DB-0C75E05FECE8}" dt="2023-10-09T15:13:14.408" v="0" actId="47"/>
        <pc:sldMkLst>
          <pc:docMk/>
          <pc:sldMk cId="2170800275" sldId="528"/>
        </pc:sldMkLst>
      </pc:sldChg>
      <pc:sldChg chg="del">
        <pc:chgData name="Ali Chelli" userId="3aa269f6-8966-43ae-8498-e2d93c1902a5" providerId="ADAL" clId="{7C77E49C-156C-4687-93DB-0C75E05FECE8}" dt="2023-10-09T15:13:31.521" v="1" actId="2696"/>
        <pc:sldMkLst>
          <pc:docMk/>
          <pc:sldMk cId="1372971861" sldId="529"/>
        </pc:sldMkLst>
      </pc:sldChg>
      <pc:sldChg chg="del">
        <pc:chgData name="Ali Chelli" userId="3aa269f6-8966-43ae-8498-e2d93c1902a5" providerId="ADAL" clId="{7C77E49C-156C-4687-93DB-0C75E05FECE8}" dt="2023-10-09T15:13:31.521" v="1" actId="2696"/>
        <pc:sldMkLst>
          <pc:docMk/>
          <pc:sldMk cId="4079637351" sldId="531"/>
        </pc:sldMkLst>
      </pc:sldChg>
      <pc:sldChg chg="del">
        <pc:chgData name="Ali Chelli" userId="3aa269f6-8966-43ae-8498-e2d93c1902a5" providerId="ADAL" clId="{7C77E49C-156C-4687-93DB-0C75E05FECE8}" dt="2023-10-09T15:13:31.521" v="1" actId="2696"/>
        <pc:sldMkLst>
          <pc:docMk/>
          <pc:sldMk cId="2261743159" sldId="533"/>
        </pc:sldMkLst>
      </pc:sldChg>
      <pc:sldChg chg="del">
        <pc:chgData name="Ali Chelli" userId="3aa269f6-8966-43ae-8498-e2d93c1902a5" providerId="ADAL" clId="{7C77E49C-156C-4687-93DB-0C75E05FECE8}" dt="2023-10-09T15:13:31.521" v="1" actId="2696"/>
        <pc:sldMkLst>
          <pc:docMk/>
          <pc:sldMk cId="3280626930" sldId="534"/>
        </pc:sldMkLst>
      </pc:sldChg>
      <pc:sldChg chg="del">
        <pc:chgData name="Ali Chelli" userId="3aa269f6-8966-43ae-8498-e2d93c1902a5" providerId="ADAL" clId="{7C77E49C-156C-4687-93DB-0C75E05FECE8}" dt="2023-10-09T15:13:31.521" v="1" actId="2696"/>
        <pc:sldMkLst>
          <pc:docMk/>
          <pc:sldMk cId="3036625119" sldId="5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5E656-C644-4316-9153-4D9DB3F8013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A2A39-656F-4F85-B962-BE316B9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3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en-US" baseline="0" dirty="0"/>
              <a:t> rank function</a:t>
            </a:r>
          </a:p>
          <a:p>
            <a:endParaRPr lang="en-US" baseline="0" dirty="0"/>
          </a:p>
          <a:p>
            <a:r>
              <a:rPr lang="en-US" baseline="0" dirty="0"/>
              <a:t>Grouping and non grouping</a:t>
            </a:r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9D7A-EA54-4365-9F74-A5FA9FA3DB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90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</a:t>
            </a:r>
            <a:r>
              <a:rPr lang="en-US" baseline="0" dirty="0"/>
              <a:t> both ranking functions in example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9D7A-EA54-4365-9F74-A5FA9FA3DB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24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2723093"/>
            <a:ext cx="5754683" cy="2069041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52324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33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C9DAF2-E044-8B4E-A86C-B69EB5271587}" type="datetime1">
              <a:rPr lang="en-US" smtClean="0"/>
              <a:t>10/9/2023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59382" y="50313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pic>
        <p:nvPicPr>
          <p:cNvPr id="14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679" y="327867"/>
            <a:ext cx="4227443" cy="13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8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537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9E23-93F5-F746-89BC-5BD2B0929EBC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03200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76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A5FE-711F-EA47-96EF-625BC7044AC5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813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7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537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F44-5AFD-D34E-8B92-58F8898F0824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203200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203200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069769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6443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0D61-A13E-3E45-A265-D55FAFCB0DF0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874813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6874813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746101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48C-408F-AD4C-82E0-480B961C7F1F}" type="datetime1">
              <a:rPr lang="en-US" smtClean="0"/>
              <a:t>10/9/2023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3200" y="292100"/>
            <a:ext cx="11777133" cy="5968813"/>
          </a:xfrm>
          <a:solidFill>
            <a:srgbClr val="BCCCD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3267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5427" y="292377"/>
            <a:ext cx="11774787" cy="5968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267" b="1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noProof="0"/>
              <a:t>«Quote»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1554461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2079-DB16-154D-A39F-4884D6CC0170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3840000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8140213" y="220965"/>
            <a:ext cx="3840000" cy="714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4172820" y="220965"/>
            <a:ext cx="3840000" cy="714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03200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170593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137987" y="292100"/>
            <a:ext cx="3842227" cy="1994312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05428" y="2404945"/>
            <a:ext cx="3840000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172820" y="2404945"/>
            <a:ext cx="3840000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8137987" y="2404945"/>
            <a:ext cx="3840000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519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4C26B5-7A06-7C45-AE88-68CEB8F24371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14229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4CE802-EA64-4A48-B1C7-C0EE853B4C0F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187729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F49D4B-9861-5645-9B1C-3419A18E9F33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103057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77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9A3BB2-4D9C-AD4E-8B4D-A69880551F61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496670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051" y="1659468"/>
            <a:ext cx="5754683" cy="154093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051" y="3657600"/>
            <a:ext cx="5754683" cy="7112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C173FE-FF69-E04E-9988-939EF0616E31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933" y="292377"/>
            <a:ext cx="5105400" cy="5968537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93249" y="3443895"/>
            <a:ext cx="430844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</p:spTree>
    <p:extLst>
      <p:ext uri="{BB962C8B-B14F-4D97-AF65-F5344CB8AC3E}">
        <p14:creationId xmlns:p14="http://schemas.microsoft.com/office/powerpoint/2010/main" val="3482332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86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005" y="2126457"/>
            <a:ext cx="5258772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1827" y="2126457"/>
            <a:ext cx="5258772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19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7347-21CC-EB4E-B3D7-EE4885E75892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03200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02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25B-9EB4-1E47-85F8-C6280E7A3270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74813" y="220134"/>
            <a:ext cx="5105400" cy="6040780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605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3805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4574-9909-674F-A5DE-8D4B46504626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538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05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203200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203200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297447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04" y="570881"/>
            <a:ext cx="5458263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04" y="2126457"/>
            <a:ext cx="5550063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9BA9-EBA5-5C4F-BB8E-FBA372F5FB33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4419" y="220965"/>
            <a:ext cx="6441795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6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6874813" y="220134"/>
            <a:ext cx="5105400" cy="60407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6874813" y="220134"/>
            <a:ext cx="5105400" cy="604078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25436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90F5-E4A8-6F49-8ED0-6A2C8DA2DD36}" type="datetime1">
              <a:rPr lang="en-US" smtClean="0"/>
              <a:t>10/9/2023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885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3200" y="220134"/>
            <a:ext cx="11777013" cy="6040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A75D-0632-BE42-94AA-1FA387F7D3C3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205427" y="220965"/>
            <a:ext cx="11774787" cy="71412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74805" y="1780141"/>
            <a:ext cx="430844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83005" y="2126457"/>
            <a:ext cx="5258772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6231827" y="2126457"/>
            <a:ext cx="5258772" cy="380020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31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4804" y="570881"/>
            <a:ext cx="10615795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004" y="2126457"/>
            <a:ext cx="10707595" cy="3800208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GB" noProof="0"/>
              <a:t>Klikk for å redigere tekststiler i malen</a:t>
            </a:r>
          </a:p>
          <a:p>
            <a:pPr lvl="1"/>
            <a:r>
              <a:rPr lang="en-GB" noProof="0"/>
              <a:t>Andre nivå</a:t>
            </a:r>
          </a:p>
          <a:p>
            <a:pPr lvl="2"/>
            <a:r>
              <a:rPr lang="en-GB" noProof="0"/>
              <a:t>Tredje nivå</a:t>
            </a:r>
          </a:p>
          <a:p>
            <a:pPr lvl="3"/>
            <a:r>
              <a:rPr lang="en-GB" noProof="0"/>
              <a:t>Fjerde nivå</a:t>
            </a:r>
          </a:p>
          <a:p>
            <a:pPr lvl="4"/>
            <a:r>
              <a:rPr lang="en-GB" noProof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9856" y="6446386"/>
            <a:ext cx="1744395" cy="2128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fld id="{CDD0A9CF-A1FD-9946-816A-7B11A5E2C95D}" type="datetime1">
              <a:rPr lang="en-US" smtClean="0"/>
              <a:t>10/9/2023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5413" y="6446386"/>
            <a:ext cx="2844800" cy="2128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2223" y="6248947"/>
            <a:ext cx="1902005" cy="6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1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234945" indent="-234945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603236" indent="-277277" algn="l" defTabSz="601118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36063" indent="-211661" algn="l" defTabSz="836063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1073124" indent="-215895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316534" indent="-232828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25FAE-782E-13B5-945F-DA9B2435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Problems Solution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6A2E9-5114-F222-7700-00AB4323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EC9F-907F-2F08-C5EF-46F4EF33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3929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2115-EDC6-F3C6-C7B5-000A7B6D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954C-DA5A-361E-A0E5-1994548D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8291" lvl="1" indent="0">
              <a:buNone/>
            </a:pPr>
            <a:r>
              <a:rPr lang="en-US" dirty="0"/>
              <a:t>-- Rank brands on number of sales rows partitioned by year</a:t>
            </a:r>
          </a:p>
          <a:p>
            <a:pPr marL="368291" lvl="1" indent="0">
              <a:buNone/>
            </a:pPr>
            <a:r>
              <a:rPr lang="en-US" dirty="0"/>
              <a:t>-- Remove brands with less than or equal to 5 sales in a year</a:t>
            </a:r>
          </a:p>
          <a:p>
            <a:pPr marL="368291" lvl="1" indent="0">
              <a:buNone/>
            </a:pPr>
            <a:r>
              <a:rPr lang="en-US" dirty="0"/>
              <a:t>SELECT </a:t>
            </a:r>
            <a:r>
              <a:rPr lang="en-US" dirty="0" err="1"/>
              <a:t>ItemBrand</a:t>
            </a:r>
            <a:r>
              <a:rPr lang="en-US" dirty="0"/>
              <a:t>, </a:t>
            </a:r>
            <a:r>
              <a:rPr lang="en-US" dirty="0" err="1"/>
              <a:t>TimeYear</a:t>
            </a:r>
            <a:r>
              <a:rPr lang="en-US" dirty="0"/>
              <a:t>, COUNT(*) AS </a:t>
            </a:r>
            <a:r>
              <a:rPr lang="en-US" dirty="0" err="1"/>
              <a:t>RowCount</a:t>
            </a:r>
            <a:r>
              <a:rPr lang="en-US" dirty="0"/>
              <a:t>,</a:t>
            </a:r>
          </a:p>
          <a:p>
            <a:pPr marL="368291" lvl="1" indent="0">
              <a:buNone/>
            </a:pPr>
            <a:r>
              <a:rPr lang="en-US" dirty="0"/>
              <a:t>  RANK() OVER (PARTITION BY </a:t>
            </a:r>
            <a:r>
              <a:rPr lang="en-US" dirty="0" err="1"/>
              <a:t>TimeYear</a:t>
            </a:r>
            <a:r>
              <a:rPr lang="en-US" dirty="0"/>
              <a:t> </a:t>
            </a:r>
          </a:p>
          <a:p>
            <a:pPr marL="368291" lvl="1" indent="0">
              <a:buNone/>
            </a:pPr>
            <a:r>
              <a:rPr lang="en-US" dirty="0"/>
              <a:t>               ORDER BY COUNT(*) DESC) AS </a:t>
            </a:r>
            <a:r>
              <a:rPr lang="en-US" dirty="0" err="1"/>
              <a:t>RankRowCount</a:t>
            </a:r>
            <a:r>
              <a:rPr lang="en-US" dirty="0"/>
              <a:t>,</a:t>
            </a:r>
          </a:p>
          <a:p>
            <a:pPr marL="368291" lvl="1" indent="0">
              <a:buNone/>
            </a:pPr>
            <a:r>
              <a:rPr lang="en-US" dirty="0"/>
              <a:t>  DENSE_RANK() OVER (PARTITION BY </a:t>
            </a:r>
            <a:r>
              <a:rPr lang="en-US" dirty="0" err="1"/>
              <a:t>TimeYear</a:t>
            </a:r>
            <a:r>
              <a:rPr lang="en-US" dirty="0"/>
              <a:t> </a:t>
            </a:r>
          </a:p>
          <a:p>
            <a:pPr marL="368291" lvl="1" indent="0">
              <a:buNone/>
            </a:pPr>
            <a:r>
              <a:rPr lang="en-US" dirty="0"/>
              <a:t>               ORDER BY COUNT(*) DESC) AS </a:t>
            </a:r>
            <a:r>
              <a:rPr lang="en-US" dirty="0" err="1"/>
              <a:t>DRankRowCount</a:t>
            </a:r>
            <a:endParaRPr lang="en-US" dirty="0"/>
          </a:p>
          <a:p>
            <a:pPr marL="368291" lvl="1" indent="0">
              <a:buNone/>
            </a:pPr>
            <a:r>
              <a:rPr lang="en-US" dirty="0"/>
              <a:t>  FROM </a:t>
            </a:r>
            <a:r>
              <a:rPr lang="en-US" dirty="0" err="1"/>
              <a:t>SSSales</a:t>
            </a:r>
            <a:r>
              <a:rPr lang="en-US" dirty="0"/>
              <a:t>, </a:t>
            </a:r>
            <a:r>
              <a:rPr lang="en-US" dirty="0" err="1"/>
              <a:t>SSItem</a:t>
            </a:r>
            <a:r>
              <a:rPr lang="en-US" dirty="0"/>
              <a:t>, </a:t>
            </a:r>
            <a:r>
              <a:rPr lang="en-US" dirty="0" err="1"/>
              <a:t>SSTimeDim</a:t>
            </a:r>
            <a:endParaRPr lang="en-US" dirty="0"/>
          </a:p>
          <a:p>
            <a:pPr marL="368291" lvl="1" indent="0">
              <a:buNone/>
            </a:pPr>
            <a:r>
              <a:rPr lang="en-US" dirty="0"/>
              <a:t>  WHERE </a:t>
            </a:r>
            <a:r>
              <a:rPr lang="en-US" dirty="0" err="1"/>
              <a:t>SSSales.ItemID</a:t>
            </a:r>
            <a:r>
              <a:rPr lang="en-US" dirty="0"/>
              <a:t> = </a:t>
            </a:r>
            <a:r>
              <a:rPr lang="en-US" dirty="0" err="1"/>
              <a:t>SSItem.ItemId</a:t>
            </a:r>
            <a:r>
              <a:rPr lang="en-US" dirty="0"/>
              <a:t> AND </a:t>
            </a:r>
            <a:r>
              <a:rPr lang="en-US" dirty="0" err="1"/>
              <a:t>SSSales.TimeNo</a:t>
            </a:r>
            <a:r>
              <a:rPr lang="en-US" dirty="0"/>
              <a:t> = </a:t>
            </a:r>
            <a:r>
              <a:rPr lang="en-US" dirty="0" err="1"/>
              <a:t>SSTimeDim.TimeNo</a:t>
            </a:r>
            <a:endParaRPr lang="en-US" dirty="0"/>
          </a:p>
          <a:p>
            <a:pPr marL="368291" lvl="1" indent="0">
              <a:buNone/>
            </a:pPr>
            <a:r>
              <a:rPr lang="en-US" dirty="0"/>
              <a:t>  GROUP BY </a:t>
            </a:r>
            <a:r>
              <a:rPr lang="en-US" dirty="0" err="1"/>
              <a:t>ItemBrand</a:t>
            </a:r>
            <a:r>
              <a:rPr lang="en-US" dirty="0"/>
              <a:t>, </a:t>
            </a:r>
            <a:r>
              <a:rPr lang="en-US" dirty="0" err="1"/>
              <a:t>TimeYear</a:t>
            </a:r>
            <a:endParaRPr lang="en-US" dirty="0"/>
          </a:p>
          <a:p>
            <a:pPr marL="368291" lvl="1" indent="0">
              <a:buNone/>
            </a:pPr>
            <a:r>
              <a:rPr lang="en-US" dirty="0"/>
              <a:t>  HAVING COUNT(*) &gt; 5;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CDF3-A894-1A7A-9AF4-BBFBC083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A42F5-A185-E1BE-A444-72A3D5CC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5208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559D-7256-44F9-B35D-E7ED76A2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D6D893-C6EA-283D-81C9-6E022CE31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844" y="2388394"/>
            <a:ext cx="5629275" cy="3276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A5C9-4079-D0E3-F207-189173AB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F498B-73D0-C158-C9A4-1F7018D9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456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ED2A-D1B0-3E2C-6469-C6AE5704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09DF-DDD9-EC79-EF22-63B98757D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25959" lvl="1" indent="0">
              <a:buNone/>
            </a:pPr>
            <a:r>
              <a:rPr lang="en-US" dirty="0"/>
              <a:t>-- Rank brands on sum of 2014 sales partitioned by month</a:t>
            </a:r>
          </a:p>
          <a:p>
            <a:pPr marL="325959" lvl="1" indent="0">
              <a:buNone/>
            </a:pPr>
            <a:r>
              <a:rPr lang="en-US" dirty="0"/>
              <a:t>-- Use both ranking functions </a:t>
            </a:r>
          </a:p>
          <a:p>
            <a:pPr marL="325959" lvl="1" indent="0">
              <a:buNone/>
            </a:pPr>
            <a:r>
              <a:rPr lang="en-US" dirty="0"/>
              <a:t>SELECT </a:t>
            </a:r>
            <a:r>
              <a:rPr lang="en-US" dirty="0" err="1"/>
              <a:t>ItemBrand</a:t>
            </a:r>
            <a:r>
              <a:rPr lang="en-US" dirty="0"/>
              <a:t>, </a:t>
            </a:r>
            <a:r>
              <a:rPr lang="en-US" dirty="0" err="1"/>
              <a:t>TimeMonth</a:t>
            </a:r>
            <a:r>
              <a:rPr lang="en-US" dirty="0"/>
              <a:t>, SUM(</a:t>
            </a:r>
            <a:r>
              <a:rPr lang="en-US" dirty="0" err="1"/>
              <a:t>SalesDollar</a:t>
            </a:r>
            <a:r>
              <a:rPr lang="en-US" dirty="0"/>
              <a:t>) AS </a:t>
            </a:r>
            <a:r>
              <a:rPr lang="en-US" dirty="0" err="1"/>
              <a:t>SumSales</a:t>
            </a:r>
            <a:r>
              <a:rPr lang="en-US" dirty="0"/>
              <a:t>,</a:t>
            </a:r>
          </a:p>
          <a:p>
            <a:pPr marL="325959" lvl="1" indent="0">
              <a:buNone/>
            </a:pPr>
            <a:r>
              <a:rPr lang="en-US" dirty="0"/>
              <a:t>  RANK() OVER (PARTITION BY </a:t>
            </a:r>
            <a:r>
              <a:rPr lang="en-US" dirty="0" err="1"/>
              <a:t>TimeMonth</a:t>
            </a:r>
            <a:r>
              <a:rPr lang="en-US" dirty="0"/>
              <a:t> </a:t>
            </a:r>
          </a:p>
          <a:p>
            <a:pPr marL="325959" lvl="1" indent="0">
              <a:buNone/>
            </a:pPr>
            <a:r>
              <a:rPr lang="en-US" dirty="0"/>
              <a:t>               ORDER BY SUM(</a:t>
            </a:r>
            <a:r>
              <a:rPr lang="en-US" dirty="0" err="1"/>
              <a:t>SalesDollar</a:t>
            </a:r>
            <a:r>
              <a:rPr lang="en-US" dirty="0"/>
              <a:t>) DESC) AS </a:t>
            </a:r>
            <a:r>
              <a:rPr lang="en-US" dirty="0" err="1"/>
              <a:t>RankSumSales</a:t>
            </a:r>
            <a:r>
              <a:rPr lang="en-US" dirty="0"/>
              <a:t>,</a:t>
            </a:r>
          </a:p>
          <a:p>
            <a:pPr marL="325959" lvl="1" indent="0">
              <a:buNone/>
            </a:pPr>
            <a:r>
              <a:rPr lang="en-US" dirty="0"/>
              <a:t>  DENSE_RANK() OVER (PARTITION BY </a:t>
            </a:r>
            <a:r>
              <a:rPr lang="en-US" dirty="0" err="1"/>
              <a:t>TimeMonth</a:t>
            </a:r>
            <a:r>
              <a:rPr lang="en-US" dirty="0"/>
              <a:t> </a:t>
            </a:r>
          </a:p>
          <a:p>
            <a:pPr marL="325959" lvl="1" indent="0">
              <a:buNone/>
            </a:pPr>
            <a:r>
              <a:rPr lang="en-US" dirty="0"/>
              <a:t>               ORDER BY SUM(</a:t>
            </a:r>
            <a:r>
              <a:rPr lang="en-US" dirty="0" err="1"/>
              <a:t>SalesDollar</a:t>
            </a:r>
            <a:r>
              <a:rPr lang="en-US" dirty="0"/>
              <a:t>) DESC) AS </a:t>
            </a:r>
            <a:r>
              <a:rPr lang="en-US" dirty="0" err="1"/>
              <a:t>DRankSumSales</a:t>
            </a:r>
            <a:endParaRPr lang="en-US" dirty="0"/>
          </a:p>
          <a:p>
            <a:pPr marL="325959" lvl="1" indent="0">
              <a:buNone/>
            </a:pPr>
            <a:r>
              <a:rPr lang="en-US" dirty="0"/>
              <a:t>  FROM </a:t>
            </a:r>
            <a:r>
              <a:rPr lang="en-US" dirty="0" err="1"/>
              <a:t>SSSales</a:t>
            </a:r>
            <a:r>
              <a:rPr lang="en-US" dirty="0"/>
              <a:t>, </a:t>
            </a:r>
            <a:r>
              <a:rPr lang="en-US" dirty="0" err="1"/>
              <a:t>SSItem</a:t>
            </a:r>
            <a:r>
              <a:rPr lang="en-US" dirty="0"/>
              <a:t>, </a:t>
            </a:r>
            <a:r>
              <a:rPr lang="en-US" dirty="0" err="1"/>
              <a:t>SSTimeDim</a:t>
            </a:r>
            <a:endParaRPr lang="en-US" dirty="0"/>
          </a:p>
          <a:p>
            <a:pPr marL="325959" lvl="1" indent="0">
              <a:buNone/>
            </a:pPr>
            <a:r>
              <a:rPr lang="en-US" dirty="0"/>
              <a:t>  WHERE </a:t>
            </a:r>
            <a:r>
              <a:rPr lang="en-US" dirty="0" err="1"/>
              <a:t>SSSales.ItemID</a:t>
            </a:r>
            <a:r>
              <a:rPr lang="en-US" dirty="0"/>
              <a:t> = </a:t>
            </a:r>
            <a:r>
              <a:rPr lang="en-US" dirty="0" err="1"/>
              <a:t>SSItem.ItemId</a:t>
            </a:r>
            <a:r>
              <a:rPr lang="en-US" dirty="0"/>
              <a:t> AND </a:t>
            </a:r>
            <a:r>
              <a:rPr lang="en-US" dirty="0" err="1"/>
              <a:t>SSSales.TimeNo</a:t>
            </a:r>
            <a:r>
              <a:rPr lang="en-US" dirty="0"/>
              <a:t> = </a:t>
            </a:r>
            <a:r>
              <a:rPr lang="en-US" dirty="0" err="1"/>
              <a:t>SSTimeDim.TimeNo</a:t>
            </a:r>
            <a:endParaRPr lang="en-US" dirty="0"/>
          </a:p>
          <a:p>
            <a:pPr marL="325959" lvl="1" indent="0">
              <a:buNone/>
            </a:pPr>
            <a:r>
              <a:rPr lang="en-US" dirty="0"/>
              <a:t>    AND </a:t>
            </a:r>
            <a:r>
              <a:rPr lang="en-US" dirty="0" err="1"/>
              <a:t>TimeYear</a:t>
            </a:r>
            <a:r>
              <a:rPr lang="en-US" dirty="0"/>
              <a:t> = 2014</a:t>
            </a:r>
          </a:p>
          <a:p>
            <a:pPr marL="325959" lvl="1" indent="0">
              <a:buNone/>
            </a:pPr>
            <a:r>
              <a:rPr lang="en-US" dirty="0"/>
              <a:t>  GROUP BY </a:t>
            </a:r>
            <a:r>
              <a:rPr lang="en-US" dirty="0" err="1"/>
              <a:t>ItemBrand</a:t>
            </a:r>
            <a:r>
              <a:rPr lang="en-US" dirty="0"/>
              <a:t>, </a:t>
            </a:r>
            <a:r>
              <a:rPr lang="en-US" dirty="0" err="1"/>
              <a:t>TimeMonth</a:t>
            </a:r>
            <a:r>
              <a:rPr lang="en-US" dirty="0"/>
              <a:t>;</a:t>
            </a:r>
          </a:p>
          <a:p>
            <a:pPr marL="325959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74EE-F00B-D485-E70F-793DA7C9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3251D-C268-32DB-D331-411972B3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4277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B57E-3B8E-9F24-5941-1DD0C764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762631-043B-C968-3D01-801B8D248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628" y="2127250"/>
            <a:ext cx="5147706" cy="37988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21813-D593-891F-02BF-B5E7A530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27141-1CDE-0397-E073-01ECF632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4768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25FAE-782E-13B5-945F-DA9B2435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6A2E9-5114-F222-7700-00AB4323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EC9F-907F-2F08-C5EF-46F4EF33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5671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Write SELECT statements</a:t>
            </a:r>
          </a:p>
          <a:p>
            <a:r>
              <a:rPr lang="en-US" sz="2400" dirty="0"/>
              <a:t>Example 3</a:t>
            </a:r>
          </a:p>
          <a:p>
            <a:pPr lvl="1"/>
            <a:r>
              <a:rPr lang="en-US" sz="2000" dirty="0"/>
              <a:t>Rank item brands descending by average dollar sales in 2014 and 2015</a:t>
            </a:r>
          </a:p>
          <a:p>
            <a:pPr lvl="1"/>
            <a:r>
              <a:rPr lang="en-US" sz="2000" dirty="0"/>
              <a:t>Show item brand, average dollar sales, and rank</a:t>
            </a:r>
          </a:p>
          <a:p>
            <a:r>
              <a:rPr lang="en-US" sz="2400" dirty="0"/>
              <a:t>Example 4</a:t>
            </a:r>
          </a:p>
          <a:p>
            <a:pPr lvl="1"/>
            <a:r>
              <a:rPr lang="en-US" sz="2000" dirty="0"/>
              <a:t>Rank item brands by average dollar sales in 2014 and 2015</a:t>
            </a:r>
          </a:p>
          <a:p>
            <a:pPr lvl="1"/>
            <a:r>
              <a:rPr lang="en-US" sz="2000" dirty="0"/>
              <a:t>Only include brands with more than 10 sales in 2014 and 2015</a:t>
            </a:r>
          </a:p>
          <a:p>
            <a:pPr lvl="1"/>
            <a:r>
              <a:rPr lang="en-US" sz="2000" dirty="0"/>
              <a:t>Show item brand, number of sales (COUNT), average dollar sales, and rank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255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F64F-1CBC-E5AE-2C59-C8E18D7B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93F8-A93E-7254-522F-184A7747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959" lvl="1" indent="0">
              <a:buNone/>
            </a:pPr>
            <a:r>
              <a:rPr lang="en-US" dirty="0"/>
              <a:t>-- </a:t>
            </a:r>
            <a:r>
              <a:rPr lang="en-US" sz="2400" dirty="0"/>
              <a:t>Rank item brands descending by average dollar sales in 2014 and 2015</a:t>
            </a:r>
          </a:p>
          <a:p>
            <a:pPr marL="325959" lvl="1" indent="0">
              <a:buNone/>
            </a:pPr>
            <a:r>
              <a:rPr lang="en-US" sz="2400" dirty="0"/>
              <a:t>-- Show item brand, average dollar sales, and rank</a:t>
            </a:r>
          </a:p>
          <a:p>
            <a:pPr marL="368291" lvl="1" indent="0">
              <a:buNone/>
            </a:pPr>
            <a:r>
              <a:rPr lang="en-US" dirty="0"/>
              <a:t>SELECT </a:t>
            </a:r>
            <a:r>
              <a:rPr lang="en-US" dirty="0" err="1"/>
              <a:t>ItemBrand</a:t>
            </a:r>
            <a:r>
              <a:rPr lang="en-US" dirty="0"/>
              <a:t>, AVG(</a:t>
            </a:r>
            <a:r>
              <a:rPr lang="en-US" dirty="0" err="1"/>
              <a:t>SalesDollar</a:t>
            </a:r>
            <a:r>
              <a:rPr lang="en-US" dirty="0"/>
              <a:t>) AS </a:t>
            </a:r>
            <a:r>
              <a:rPr lang="en-US" dirty="0" err="1"/>
              <a:t>AvgSales</a:t>
            </a:r>
            <a:r>
              <a:rPr lang="en-US" dirty="0"/>
              <a:t>,</a:t>
            </a:r>
          </a:p>
          <a:p>
            <a:pPr marL="368291" lvl="1" indent="0">
              <a:buNone/>
            </a:pPr>
            <a:r>
              <a:rPr lang="en-US" dirty="0"/>
              <a:t>  RANK() OVER (ORDER BY AVG(</a:t>
            </a:r>
            <a:r>
              <a:rPr lang="en-US" dirty="0" err="1"/>
              <a:t>SalesDollar</a:t>
            </a:r>
            <a:r>
              <a:rPr lang="en-US" dirty="0"/>
              <a:t>) DESC) AS </a:t>
            </a:r>
            <a:r>
              <a:rPr lang="en-US" dirty="0" err="1"/>
              <a:t>AvgSalesRank</a:t>
            </a:r>
            <a:endParaRPr lang="en-US" dirty="0"/>
          </a:p>
          <a:p>
            <a:pPr marL="368291" lvl="1" indent="0">
              <a:buNone/>
            </a:pPr>
            <a:r>
              <a:rPr lang="en-US" dirty="0"/>
              <a:t>  FROM </a:t>
            </a:r>
            <a:r>
              <a:rPr lang="en-US" dirty="0" err="1"/>
              <a:t>SSSales</a:t>
            </a:r>
            <a:r>
              <a:rPr lang="en-US" dirty="0"/>
              <a:t>, </a:t>
            </a:r>
            <a:r>
              <a:rPr lang="en-US" dirty="0" err="1"/>
              <a:t>SSItem</a:t>
            </a:r>
            <a:r>
              <a:rPr lang="en-US" dirty="0"/>
              <a:t>, </a:t>
            </a:r>
            <a:r>
              <a:rPr lang="en-US" dirty="0" err="1"/>
              <a:t>SSTimeDim</a:t>
            </a:r>
            <a:endParaRPr lang="en-US" dirty="0"/>
          </a:p>
          <a:p>
            <a:pPr marL="368291" lvl="1" indent="0">
              <a:buNone/>
            </a:pPr>
            <a:r>
              <a:rPr lang="en-US" dirty="0"/>
              <a:t>  WHERE </a:t>
            </a:r>
            <a:r>
              <a:rPr lang="en-US" dirty="0" err="1"/>
              <a:t>SSSales.ItemID</a:t>
            </a:r>
            <a:r>
              <a:rPr lang="en-US" dirty="0"/>
              <a:t> = </a:t>
            </a:r>
            <a:r>
              <a:rPr lang="en-US" dirty="0" err="1"/>
              <a:t>SSItem.ItemId</a:t>
            </a:r>
            <a:r>
              <a:rPr lang="en-US" dirty="0"/>
              <a:t> AND </a:t>
            </a:r>
            <a:r>
              <a:rPr lang="en-US" dirty="0" err="1"/>
              <a:t>SSSales.TimeNo</a:t>
            </a:r>
            <a:r>
              <a:rPr lang="en-US" dirty="0"/>
              <a:t> = </a:t>
            </a:r>
            <a:r>
              <a:rPr lang="en-US" dirty="0" err="1"/>
              <a:t>SSTimeDim.TimeNo</a:t>
            </a:r>
            <a:endParaRPr lang="en-US" dirty="0"/>
          </a:p>
          <a:p>
            <a:pPr marL="368291" lvl="1" indent="0">
              <a:buNone/>
            </a:pPr>
            <a:r>
              <a:rPr lang="en-US" dirty="0"/>
              <a:t>    AND </a:t>
            </a:r>
            <a:r>
              <a:rPr lang="en-US" dirty="0" err="1"/>
              <a:t>TimeYear</a:t>
            </a:r>
            <a:r>
              <a:rPr lang="en-US" dirty="0"/>
              <a:t> BETWEEN 2014 and 2015</a:t>
            </a:r>
          </a:p>
          <a:p>
            <a:pPr marL="368291" lvl="1" indent="0">
              <a:buNone/>
            </a:pPr>
            <a:r>
              <a:rPr lang="en-US" dirty="0"/>
              <a:t>  GROUP BY </a:t>
            </a:r>
            <a:r>
              <a:rPr lang="en-US" dirty="0" err="1"/>
              <a:t>ItemBrand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EC4A9-4B21-06C6-4F14-4001D4C4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15F09-F2C4-B704-C3B2-DAEA72FA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0747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E1E0-12A2-6AE7-CAB5-F94AB472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7C7263-CD51-9C9C-56FC-C758EBE81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86" y="2678609"/>
            <a:ext cx="6909035" cy="252445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A830C-956A-8BEF-461A-0B1A5664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B0CB3-820C-6516-1350-9089288E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3584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535C-678B-D91C-C96A-D8A07EC3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412F-DEE1-C0D1-E629-F2180083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959" lvl="1" indent="0">
              <a:buNone/>
            </a:pPr>
            <a:r>
              <a:rPr lang="en-US" dirty="0"/>
              <a:t>-- Rank brands by average sales in 2014 and 2015</a:t>
            </a:r>
          </a:p>
          <a:p>
            <a:pPr marL="325959" lvl="1" indent="0">
              <a:buNone/>
            </a:pPr>
            <a:r>
              <a:rPr lang="en-US" dirty="0"/>
              <a:t>-- Only include brands with more than 10 sales in 2014 and 2015</a:t>
            </a:r>
          </a:p>
          <a:p>
            <a:pPr marL="325959" lvl="1" indent="0">
              <a:buNone/>
            </a:pPr>
            <a:r>
              <a:rPr lang="en-US" dirty="0"/>
              <a:t>SELECT </a:t>
            </a:r>
            <a:r>
              <a:rPr lang="en-US" dirty="0" err="1"/>
              <a:t>ItemBrand</a:t>
            </a:r>
            <a:r>
              <a:rPr lang="en-US" dirty="0"/>
              <a:t>, AVG(</a:t>
            </a:r>
            <a:r>
              <a:rPr lang="en-US" dirty="0" err="1"/>
              <a:t>SalesDollar</a:t>
            </a:r>
            <a:r>
              <a:rPr lang="en-US" dirty="0"/>
              <a:t>) AS </a:t>
            </a:r>
            <a:r>
              <a:rPr lang="en-US" dirty="0" err="1"/>
              <a:t>AvgSales</a:t>
            </a:r>
            <a:r>
              <a:rPr lang="en-US" dirty="0"/>
              <a:t>, COUNT(*) AS </a:t>
            </a:r>
            <a:r>
              <a:rPr lang="en-US" dirty="0" err="1"/>
              <a:t>RowCount</a:t>
            </a:r>
            <a:r>
              <a:rPr lang="en-US" dirty="0"/>
              <a:t>,</a:t>
            </a:r>
          </a:p>
          <a:p>
            <a:pPr marL="325959" lvl="1" indent="0">
              <a:buNone/>
            </a:pPr>
            <a:r>
              <a:rPr lang="en-US" dirty="0"/>
              <a:t>  RANK() OVER (ORDER BY AVG(</a:t>
            </a:r>
            <a:r>
              <a:rPr lang="en-US" dirty="0" err="1"/>
              <a:t>SalesDollar</a:t>
            </a:r>
            <a:r>
              <a:rPr lang="en-US" dirty="0"/>
              <a:t>) DESC) AS </a:t>
            </a:r>
            <a:r>
              <a:rPr lang="en-US" dirty="0" err="1"/>
              <a:t>AvgSalesRank</a:t>
            </a:r>
            <a:endParaRPr lang="en-US" dirty="0"/>
          </a:p>
          <a:p>
            <a:pPr marL="325959" lvl="1" indent="0">
              <a:buNone/>
            </a:pPr>
            <a:r>
              <a:rPr lang="en-US" dirty="0"/>
              <a:t>  FROM </a:t>
            </a:r>
            <a:r>
              <a:rPr lang="en-US" dirty="0" err="1"/>
              <a:t>SSSales</a:t>
            </a:r>
            <a:r>
              <a:rPr lang="en-US" dirty="0"/>
              <a:t>, </a:t>
            </a:r>
            <a:r>
              <a:rPr lang="en-US" dirty="0" err="1"/>
              <a:t>SSItem</a:t>
            </a:r>
            <a:r>
              <a:rPr lang="en-US" dirty="0"/>
              <a:t>, </a:t>
            </a:r>
            <a:r>
              <a:rPr lang="en-US" dirty="0" err="1"/>
              <a:t>SSTimeDim</a:t>
            </a:r>
            <a:endParaRPr lang="en-US" dirty="0"/>
          </a:p>
          <a:p>
            <a:pPr marL="325959" lvl="1" indent="0">
              <a:buNone/>
            </a:pPr>
            <a:r>
              <a:rPr lang="en-US" dirty="0"/>
              <a:t>  WHERE </a:t>
            </a:r>
            <a:r>
              <a:rPr lang="en-US" dirty="0" err="1"/>
              <a:t>SSSales.ItemID</a:t>
            </a:r>
            <a:r>
              <a:rPr lang="en-US" dirty="0"/>
              <a:t> = </a:t>
            </a:r>
            <a:r>
              <a:rPr lang="en-US" dirty="0" err="1"/>
              <a:t>SSItem.ItemId</a:t>
            </a:r>
            <a:r>
              <a:rPr lang="en-US" dirty="0"/>
              <a:t> AND </a:t>
            </a:r>
            <a:r>
              <a:rPr lang="en-US" dirty="0" err="1"/>
              <a:t>SSSales.TimeNo</a:t>
            </a:r>
            <a:r>
              <a:rPr lang="en-US" dirty="0"/>
              <a:t> = </a:t>
            </a:r>
            <a:r>
              <a:rPr lang="en-US" dirty="0" err="1"/>
              <a:t>SSTimeDim.TimeNo</a:t>
            </a:r>
            <a:endParaRPr lang="en-US" dirty="0"/>
          </a:p>
          <a:p>
            <a:pPr marL="325959" lvl="1" indent="0">
              <a:buNone/>
            </a:pPr>
            <a:r>
              <a:rPr lang="en-US" dirty="0"/>
              <a:t>    AND </a:t>
            </a:r>
            <a:r>
              <a:rPr lang="en-US" dirty="0" err="1"/>
              <a:t>TimeYear</a:t>
            </a:r>
            <a:r>
              <a:rPr lang="en-US" dirty="0"/>
              <a:t> BETWEEN 2014 and 2015</a:t>
            </a:r>
          </a:p>
          <a:p>
            <a:pPr marL="325959" lvl="1" indent="0">
              <a:buNone/>
            </a:pPr>
            <a:r>
              <a:rPr lang="en-US" dirty="0"/>
              <a:t>  GROUP BY </a:t>
            </a:r>
            <a:r>
              <a:rPr lang="en-US" dirty="0" err="1"/>
              <a:t>ItemBrand</a:t>
            </a:r>
            <a:endParaRPr lang="en-US" dirty="0"/>
          </a:p>
          <a:p>
            <a:pPr marL="325959" lvl="1" indent="0">
              <a:buNone/>
            </a:pPr>
            <a:r>
              <a:rPr lang="en-US" dirty="0"/>
              <a:t>  HAVING COUNT(*) &gt; 10;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0314-F53A-881F-0C82-1C4B2F60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E4077-DCB6-CAA2-5B96-481FED7F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7565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43B1-B15B-DED5-3F3F-FE59ADB8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9B1F46-230C-9885-0678-6DCC22A02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978" y="3180044"/>
            <a:ext cx="9685866" cy="209186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422D3-14AF-389F-45F1-61F9B58A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9C10D-D2F1-87E6-5F40-0D4167CE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7830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25FAE-782E-13B5-945F-DA9B2435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6A2E9-5114-F222-7700-00AB4323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10/9/2023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EC9F-907F-2F08-C5EF-46F4EF33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02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807" y="1814339"/>
            <a:ext cx="8382000" cy="4675632"/>
          </a:xfrm>
        </p:spPr>
        <p:txBody>
          <a:bodyPr/>
          <a:lstStyle/>
          <a:p>
            <a:r>
              <a:rPr lang="en-US" sz="2400" dirty="0"/>
              <a:t>Example 3</a:t>
            </a:r>
          </a:p>
          <a:p>
            <a:pPr lvl="1"/>
            <a:r>
              <a:rPr lang="en-US" sz="2000" dirty="0"/>
              <a:t>Dense rank item brands descending by the number of sales rows</a:t>
            </a:r>
          </a:p>
          <a:p>
            <a:pPr lvl="1"/>
            <a:r>
              <a:rPr lang="en-US" sz="2000" dirty="0"/>
              <a:t>Partition ranking by year</a:t>
            </a:r>
          </a:p>
          <a:p>
            <a:pPr lvl="1"/>
            <a:r>
              <a:rPr lang="en-US" sz="2000" dirty="0"/>
              <a:t>Only include brands with more than 5 sales in a year</a:t>
            </a:r>
          </a:p>
          <a:p>
            <a:pPr lvl="1"/>
            <a:r>
              <a:rPr lang="en-US" sz="2000" dirty="0"/>
              <a:t>Show item brand, year, count, and dense rank in the result</a:t>
            </a:r>
          </a:p>
          <a:p>
            <a:r>
              <a:rPr lang="en-US" sz="2400" dirty="0"/>
              <a:t>Example 4</a:t>
            </a:r>
          </a:p>
          <a:p>
            <a:pPr lvl="1"/>
            <a:r>
              <a:rPr lang="en-US" sz="2000" dirty="0"/>
              <a:t>Rank (both) item brands by descending sum of dollar sales in 2014</a:t>
            </a:r>
          </a:p>
          <a:p>
            <a:pPr lvl="1"/>
            <a:r>
              <a:rPr lang="en-US" sz="2000" dirty="0"/>
              <a:t>Partition rankings by month</a:t>
            </a:r>
          </a:p>
          <a:p>
            <a:pPr lvl="1"/>
            <a:r>
              <a:rPr lang="en-US" sz="2000" dirty="0"/>
              <a:t>Show item brand, month, sum of sales, and ranks (both)</a:t>
            </a:r>
          </a:p>
        </p:txBody>
      </p:sp>
    </p:spTree>
    <p:extLst>
      <p:ext uri="{BB962C8B-B14F-4D97-AF65-F5344CB8AC3E}">
        <p14:creationId xmlns:p14="http://schemas.microsoft.com/office/powerpoint/2010/main" val="267498880"/>
      </p:ext>
    </p:extLst>
  </p:cSld>
  <p:clrMapOvr>
    <a:masterClrMapping/>
  </p:clrMapOvr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23DEA48-A2E1-42C0-AFD1-CAB2FFA3A34D}" vid="{4F00154B-9CE3-443D-92CC-0DCD848A1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620</Words>
  <Application>Microsoft Office PowerPoint</Application>
  <PresentationFormat>Widescreen</PresentationFormat>
  <Paragraphs>97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HSN Bokmål</vt:lpstr>
      <vt:lpstr>PowerPoint Presentation</vt:lpstr>
      <vt:lpstr>PowerPoint Presentation</vt:lpstr>
      <vt:lpstr>Additional Problems</vt:lpstr>
      <vt:lpstr>Example 3: Solution</vt:lpstr>
      <vt:lpstr>Example 3: Solution</vt:lpstr>
      <vt:lpstr>Example 4: Solution</vt:lpstr>
      <vt:lpstr>Example 4: Solution</vt:lpstr>
      <vt:lpstr>PowerPoint Presentation</vt:lpstr>
      <vt:lpstr>Additional Problems</vt:lpstr>
      <vt:lpstr>Example 3: Solution</vt:lpstr>
      <vt:lpstr>Example 3: Solution</vt:lpstr>
      <vt:lpstr>Example 4: Solution</vt:lpstr>
      <vt:lpstr>Example 4: Solution</vt:lpstr>
    </vt:vector>
  </TitlesOfParts>
  <Company>USN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Chelli</dc:creator>
  <cp:lastModifiedBy>Ali Chelli</cp:lastModifiedBy>
  <cp:revision>2</cp:revision>
  <dcterms:created xsi:type="dcterms:W3CDTF">2023-10-09T08:58:38Z</dcterms:created>
  <dcterms:modified xsi:type="dcterms:W3CDTF">2023-10-09T15:13:32Z</dcterms:modified>
</cp:coreProperties>
</file>