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70" r:id="rId7"/>
    <p:sldId id="261" r:id="rId8"/>
    <p:sldId id="262" r:id="rId9"/>
    <p:sldId id="271" r:id="rId10"/>
    <p:sldId id="264" r:id="rId11"/>
    <p:sldId id="266" r:id="rId12"/>
    <p:sldId id="272" r:id="rId13"/>
    <p:sldId id="267" r:id="rId14"/>
    <p:sldId id="268" r:id="rId15"/>
    <p:sldId id="269" r:id="rId1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7" d="100"/>
          <a:sy n="67" d="100"/>
        </p:scale>
        <p:origin x="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p:cNvSpPr>
            <a:spLocks noGrp="1"/>
          </p:cNvSpPr>
          <p:nvPr>
            <p:ph type="dt" sz="half" idx="10"/>
          </p:nvPr>
        </p:nvSpPr>
        <p:spPr/>
        <p:txBody>
          <a:bodyPr/>
          <a:lstStyle/>
          <a:p>
            <a:fld id="{BCEA7A0B-B04F-46E9-82D1-321F09CB875C}" type="datetimeFigureOut">
              <a:rPr lang="nb-NO" smtClean="0"/>
              <a:t>28.08.2023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251120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BCEA7A0B-B04F-46E9-82D1-321F09CB875C}" type="datetimeFigureOut">
              <a:rPr lang="nb-NO" smtClean="0"/>
              <a:t>28.08.2023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1161631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BCEA7A0B-B04F-46E9-82D1-321F09CB875C}" type="datetimeFigureOut">
              <a:rPr lang="nb-NO" smtClean="0"/>
              <a:t>28.08.2023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12727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10"/>
          </p:nvPr>
        </p:nvSpPr>
        <p:spPr/>
        <p:txBody>
          <a:bodyPr/>
          <a:lstStyle/>
          <a:p>
            <a:fld id="{BCEA7A0B-B04F-46E9-82D1-321F09CB875C}" type="datetimeFigureOut">
              <a:rPr lang="nb-NO" smtClean="0"/>
              <a:t>28.08.2023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128284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EA7A0B-B04F-46E9-82D1-321F09CB875C}" type="datetimeFigureOut">
              <a:rPr lang="nb-NO" smtClean="0"/>
              <a:t>28.08.2023</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4287892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p:cNvSpPr>
            <a:spLocks noGrp="1"/>
          </p:cNvSpPr>
          <p:nvPr>
            <p:ph type="dt" sz="half" idx="10"/>
          </p:nvPr>
        </p:nvSpPr>
        <p:spPr/>
        <p:txBody>
          <a:bodyPr/>
          <a:lstStyle/>
          <a:p>
            <a:fld id="{BCEA7A0B-B04F-46E9-82D1-321F09CB875C}" type="datetimeFigureOut">
              <a:rPr lang="nb-NO" smtClean="0"/>
              <a:t>28.08.2023</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153443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p:cNvSpPr>
            <a:spLocks noGrp="1"/>
          </p:cNvSpPr>
          <p:nvPr>
            <p:ph type="dt" sz="half" idx="10"/>
          </p:nvPr>
        </p:nvSpPr>
        <p:spPr/>
        <p:txBody>
          <a:bodyPr/>
          <a:lstStyle/>
          <a:p>
            <a:fld id="{BCEA7A0B-B04F-46E9-82D1-321F09CB875C}" type="datetimeFigureOut">
              <a:rPr lang="nb-NO" smtClean="0"/>
              <a:t>28.08.2023</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193942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b-NO"/>
          </a:p>
        </p:txBody>
      </p:sp>
      <p:sp>
        <p:nvSpPr>
          <p:cNvPr id="3" name="Date Placeholder 2"/>
          <p:cNvSpPr>
            <a:spLocks noGrp="1"/>
          </p:cNvSpPr>
          <p:nvPr>
            <p:ph type="dt" sz="half" idx="10"/>
          </p:nvPr>
        </p:nvSpPr>
        <p:spPr/>
        <p:txBody>
          <a:bodyPr/>
          <a:lstStyle/>
          <a:p>
            <a:fld id="{BCEA7A0B-B04F-46E9-82D1-321F09CB875C}" type="datetimeFigureOut">
              <a:rPr lang="nb-NO" smtClean="0"/>
              <a:t>28.08.2023</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7174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A7A0B-B04F-46E9-82D1-321F09CB875C}" type="datetimeFigureOut">
              <a:rPr lang="nb-NO" smtClean="0"/>
              <a:t>28.08.2023</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427568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EA7A0B-B04F-46E9-82D1-321F09CB875C}" type="datetimeFigureOut">
              <a:rPr lang="nb-NO" smtClean="0"/>
              <a:t>28.08.2023</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48652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EA7A0B-B04F-46E9-82D1-321F09CB875C}" type="datetimeFigureOut">
              <a:rPr lang="nb-NO" smtClean="0"/>
              <a:t>28.08.2023</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DCBB6EC1-7A0A-4C70-AAB7-04CC6C08F638}" type="slidenum">
              <a:rPr lang="nb-NO" smtClean="0"/>
              <a:t>‹#›</a:t>
            </a:fld>
            <a:endParaRPr lang="nb-NO"/>
          </a:p>
        </p:txBody>
      </p:sp>
    </p:spTree>
    <p:extLst>
      <p:ext uri="{BB962C8B-B14F-4D97-AF65-F5344CB8AC3E}">
        <p14:creationId xmlns:p14="http://schemas.microsoft.com/office/powerpoint/2010/main" val="3407665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A7A0B-B04F-46E9-82D1-321F09CB875C}" type="datetimeFigureOut">
              <a:rPr lang="nb-NO" smtClean="0"/>
              <a:t>28.08.2023</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B6EC1-7A0A-4C70-AAB7-04CC6C08F638}" type="slidenum">
              <a:rPr lang="nb-NO" smtClean="0"/>
              <a:t>‹#›</a:t>
            </a:fld>
            <a:endParaRPr lang="nb-NO"/>
          </a:p>
        </p:txBody>
      </p:sp>
    </p:spTree>
    <p:extLst>
      <p:ext uri="{BB962C8B-B14F-4D97-AF65-F5344CB8AC3E}">
        <p14:creationId xmlns:p14="http://schemas.microsoft.com/office/powerpoint/2010/main" val="3555198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openarchive.usn.no/usn-xmlu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5341" t="24634" r="44091" b="19581"/>
          <a:stretch/>
        </p:blipFill>
        <p:spPr>
          <a:xfrm>
            <a:off x="166255" y="221673"/>
            <a:ext cx="8100088" cy="6262253"/>
          </a:xfrm>
          <a:prstGeom prst="rect">
            <a:avLst/>
          </a:prstGeom>
        </p:spPr>
      </p:pic>
      <p:sp>
        <p:nvSpPr>
          <p:cNvPr id="5" name="TextBox 4"/>
          <p:cNvSpPr txBox="1"/>
          <p:nvPr/>
        </p:nvSpPr>
        <p:spPr>
          <a:xfrm rot="5400000">
            <a:off x="7890042" y="2567969"/>
            <a:ext cx="4706545" cy="1569660"/>
          </a:xfrm>
          <a:prstGeom prst="rect">
            <a:avLst/>
          </a:prstGeom>
          <a:noFill/>
        </p:spPr>
        <p:txBody>
          <a:bodyPr wrap="none" rtlCol="0">
            <a:spAutoFit/>
          </a:bodyPr>
          <a:lstStyle/>
          <a:p>
            <a:r>
              <a:rPr lang="nb-NO" sz="3200" b="1" dirty="0" err="1"/>
              <a:t>Self</a:t>
            </a:r>
            <a:r>
              <a:rPr lang="nb-NO" sz="3200" b="1" dirty="0"/>
              <a:t> </a:t>
            </a:r>
            <a:r>
              <a:rPr lang="nb-NO" sz="3200" b="1" dirty="0" err="1"/>
              <a:t>study</a:t>
            </a:r>
            <a:r>
              <a:rPr lang="nb-NO" sz="3200" b="1" dirty="0"/>
              <a:t> - </a:t>
            </a:r>
          </a:p>
          <a:p>
            <a:r>
              <a:rPr lang="nb-NO" sz="3200" b="1" dirty="0"/>
              <a:t>IT and </a:t>
            </a:r>
            <a:r>
              <a:rPr lang="nb-NO" sz="3200" b="1" dirty="0" err="1"/>
              <a:t>Informationsystems</a:t>
            </a:r>
            <a:endParaRPr lang="nb-NO" sz="3200" b="1" dirty="0"/>
          </a:p>
          <a:p>
            <a:r>
              <a:rPr lang="nb-NO" sz="3200" b="1" dirty="0"/>
              <a:t>2023</a:t>
            </a:r>
            <a:endParaRPr lang="en-US" sz="3200" b="1" dirty="0"/>
          </a:p>
        </p:txBody>
      </p:sp>
    </p:spTree>
    <p:extLst>
      <p:ext uri="{BB962C8B-B14F-4D97-AF65-F5344CB8AC3E}">
        <p14:creationId xmlns:p14="http://schemas.microsoft.com/office/powerpoint/2010/main" val="2150408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dirty="0" err="1"/>
              <a:t>Theory</a:t>
            </a:r>
            <a:r>
              <a:rPr lang="nb-NO" dirty="0"/>
              <a:t> </a:t>
            </a:r>
            <a:r>
              <a:rPr lang="nb-NO" dirty="0" err="1"/>
              <a:t>chapter</a:t>
            </a:r>
            <a:endParaRPr lang="nb-NO" dirty="0"/>
          </a:p>
        </p:txBody>
      </p:sp>
      <p:sp>
        <p:nvSpPr>
          <p:cNvPr id="3" name="Content Placeholder 2"/>
          <p:cNvSpPr>
            <a:spLocks noGrp="1"/>
          </p:cNvSpPr>
          <p:nvPr>
            <p:ph idx="1"/>
          </p:nvPr>
        </p:nvSpPr>
        <p:spPr>
          <a:xfrm>
            <a:off x="838200" y="1570182"/>
            <a:ext cx="10515600" cy="4606781"/>
          </a:xfrm>
        </p:spPr>
        <p:txBody>
          <a:bodyPr>
            <a:normAutofit fontScale="55000" lnSpcReduction="20000"/>
          </a:bodyPr>
          <a:lstStyle/>
          <a:p>
            <a:pPr marL="0" indent="0">
              <a:buNone/>
            </a:pPr>
            <a:r>
              <a:rPr lang="en-US" sz="5100" dirty="0">
                <a:latin typeface="Times New Roman" panose="02020603050405020304" pitchFamily="18" charset="0"/>
                <a:cs typeface="Times New Roman" panose="02020603050405020304" pitchFamily="18" charset="0"/>
              </a:rPr>
              <a:t>3. </a:t>
            </a:r>
            <a:r>
              <a:rPr lang="en-US" sz="5100" dirty="0">
                <a:cs typeface="Times New Roman" panose="02020603050405020304" pitchFamily="18" charset="0"/>
              </a:rPr>
              <a:t>User motivation and technology stress</a:t>
            </a:r>
          </a:p>
          <a:p>
            <a:pPr marL="0" indent="0">
              <a:buNone/>
            </a:pPr>
            <a:r>
              <a:rPr lang="en-US" sz="4000" dirty="0">
                <a:cs typeface="Times New Roman" panose="02020603050405020304" pitchFamily="18" charset="0"/>
              </a:rPr>
              <a:t>As described in the introduction, the purpose of this work is to look more closely at the importance of user motivation to reduce technology stress among employees.</a:t>
            </a:r>
          </a:p>
          <a:p>
            <a:pPr marL="0" indent="0">
              <a:buNone/>
            </a:pPr>
            <a:r>
              <a:rPr lang="en-US" sz="4000" dirty="0">
                <a:cs typeface="Times New Roman" panose="02020603050405020304" pitchFamily="18" charset="0"/>
              </a:rPr>
              <a:t>We will start with a description of self-determination theory in chapter 3.1. </a:t>
            </a:r>
          </a:p>
          <a:p>
            <a:pPr marL="0" indent="0">
              <a:buNone/>
            </a:pPr>
            <a:r>
              <a:rPr lang="en-US" sz="4000" dirty="0">
                <a:cs typeface="Times New Roman" panose="02020603050405020304" pitchFamily="18" charset="0"/>
              </a:rPr>
              <a:t>In the next chapter, technology stress will be described, and the consequences of technology stress will be discussed (chapter 3.2). In chapter 3.3, we will present some empirical research articles that deal with motivation and stress, and in chapter 3.4 we will draw some conclusions and write a summary.</a:t>
            </a:r>
          </a:p>
          <a:p>
            <a:endParaRPr lang="en-US" dirty="0"/>
          </a:p>
          <a:p>
            <a:pPr marL="0" indent="0">
              <a:buNone/>
            </a:pPr>
            <a:r>
              <a:rPr lang="en-US" sz="3400" dirty="0"/>
              <a:t>3.1 User motivation in light of self-determination theory</a:t>
            </a:r>
          </a:p>
          <a:p>
            <a:pPr marL="0" indent="0">
              <a:buNone/>
            </a:pPr>
            <a:r>
              <a:rPr lang="en-US" sz="3400" dirty="0"/>
              <a:t>3.2 Technology stress</a:t>
            </a:r>
          </a:p>
          <a:p>
            <a:pPr marL="0" indent="0">
              <a:buNone/>
            </a:pPr>
            <a:r>
              <a:rPr lang="en-US" sz="3400" dirty="0"/>
              <a:t>3.3 Research on motivation and stress</a:t>
            </a:r>
          </a:p>
          <a:p>
            <a:pPr marL="0" indent="0">
              <a:buNone/>
            </a:pPr>
            <a:r>
              <a:rPr lang="en-US" sz="3400" dirty="0"/>
              <a:t>3.4 Summary</a:t>
            </a:r>
            <a:endParaRPr lang="nb-NO" sz="3400" dirty="0"/>
          </a:p>
        </p:txBody>
      </p:sp>
      <p:sp>
        <p:nvSpPr>
          <p:cNvPr id="10" name="TextBox 9"/>
          <p:cNvSpPr txBox="1"/>
          <p:nvPr/>
        </p:nvSpPr>
        <p:spPr>
          <a:xfrm>
            <a:off x="7263420" y="507805"/>
            <a:ext cx="2882007" cy="923330"/>
          </a:xfrm>
          <a:prstGeom prst="rect">
            <a:avLst/>
          </a:prstGeom>
          <a:noFill/>
        </p:spPr>
        <p:txBody>
          <a:bodyPr wrap="none" rtlCol="0">
            <a:spAutoFit/>
          </a:bodyPr>
          <a:lstStyle/>
          <a:p>
            <a:r>
              <a:rPr lang="nb-NO" dirty="0" err="1"/>
              <a:t>Use</a:t>
            </a:r>
            <a:r>
              <a:rPr lang="nb-NO" dirty="0"/>
              <a:t> a heading </a:t>
            </a:r>
            <a:r>
              <a:rPr lang="nb-NO" dirty="0" err="1"/>
              <a:t>that</a:t>
            </a:r>
            <a:r>
              <a:rPr lang="nb-NO" dirty="0"/>
              <a:t> </a:t>
            </a:r>
            <a:r>
              <a:rPr lang="nb-NO" dirty="0" err="1"/>
              <a:t>describes</a:t>
            </a:r>
            <a:endParaRPr lang="nb-NO" dirty="0"/>
          </a:p>
          <a:p>
            <a:r>
              <a:rPr lang="nb-NO" dirty="0" err="1"/>
              <a:t>the</a:t>
            </a:r>
            <a:r>
              <a:rPr lang="nb-NO" dirty="0"/>
              <a:t> </a:t>
            </a:r>
            <a:r>
              <a:rPr lang="nb-NO" dirty="0" err="1"/>
              <a:t>chapter</a:t>
            </a:r>
            <a:r>
              <a:rPr lang="nb-NO" dirty="0"/>
              <a:t> </a:t>
            </a:r>
            <a:r>
              <a:rPr lang="nb-NO" dirty="0" err="1"/>
              <a:t>content</a:t>
            </a:r>
            <a:r>
              <a:rPr lang="nb-NO" dirty="0"/>
              <a:t>, </a:t>
            </a:r>
          </a:p>
          <a:p>
            <a:r>
              <a:rPr lang="nb-NO" dirty="0"/>
              <a:t>NOT just </a:t>
            </a:r>
            <a:r>
              <a:rPr lang="nb-NO" dirty="0" err="1"/>
              <a:t>theory</a:t>
            </a:r>
            <a:r>
              <a:rPr lang="nb-NO" dirty="0"/>
              <a:t> </a:t>
            </a:r>
            <a:r>
              <a:rPr lang="nb-NO" dirty="0" err="1"/>
              <a:t>chapter</a:t>
            </a:r>
            <a:endParaRPr lang="nb-NO" dirty="0"/>
          </a:p>
        </p:txBody>
      </p:sp>
      <p:cxnSp>
        <p:nvCxnSpPr>
          <p:cNvPr id="12" name="Straight Arrow Connector 11"/>
          <p:cNvCxnSpPr>
            <a:cxnSpLocks/>
          </p:cNvCxnSpPr>
          <p:nvPr/>
        </p:nvCxnSpPr>
        <p:spPr>
          <a:xfrm flipH="1">
            <a:off x="6947024" y="1482116"/>
            <a:ext cx="632791" cy="27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97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6" presetClass="entr" presetSubtype="16"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circle(in)">
                                      <p:cBhvr>
                                        <p:cTn id="33" dur="2000"/>
                                        <p:tgtEl>
                                          <p:spTgt spid="3">
                                            <p:txEl>
                                              <p:pRg st="5" end="5"/>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ircle(in)">
                                      <p:cBhvr>
                                        <p:cTn id="36" dur="2000"/>
                                        <p:tgtEl>
                                          <p:spTgt spid="3">
                                            <p:txEl>
                                              <p:pRg st="6" end="6"/>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ircle(in)">
                                      <p:cBhvr>
                                        <p:cTn id="39" dur="2000"/>
                                        <p:tgtEl>
                                          <p:spTgt spid="3">
                                            <p:txEl>
                                              <p:pRg st="7" end="7"/>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More </a:t>
            </a:r>
            <a:r>
              <a:rPr lang="nb-NO" dirty="0" err="1"/>
              <a:t>than</a:t>
            </a:r>
            <a:r>
              <a:rPr lang="nb-NO" dirty="0"/>
              <a:t> </a:t>
            </a:r>
            <a:r>
              <a:rPr lang="nb-NO" dirty="0" err="1"/>
              <a:t>one</a:t>
            </a:r>
            <a:r>
              <a:rPr lang="nb-NO" dirty="0"/>
              <a:t> </a:t>
            </a:r>
            <a:r>
              <a:rPr lang="nb-NO" dirty="0" err="1"/>
              <a:t>theory</a:t>
            </a:r>
            <a:r>
              <a:rPr lang="nb-NO" dirty="0"/>
              <a:t> </a:t>
            </a:r>
            <a:r>
              <a:rPr lang="nb-NO" dirty="0" err="1"/>
              <a:t>chapter</a:t>
            </a:r>
            <a:endParaRPr lang="nb-NO" dirty="0"/>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2. User motivation and technology stress</a:t>
            </a:r>
          </a:p>
          <a:p>
            <a:pPr marL="0" indent="0">
              <a:buNone/>
            </a:pPr>
            <a:r>
              <a:rPr lang="en-US" dirty="0"/>
              <a:t>	</a:t>
            </a:r>
            <a:r>
              <a:rPr lang="en-US" sz="2000" dirty="0">
                <a:latin typeface="Times New Roman" panose="02020603050405020304" pitchFamily="18" charset="0"/>
                <a:cs typeface="Times New Roman" panose="02020603050405020304" pitchFamily="18" charset="0"/>
              </a:rPr>
              <a:t>2.1 User motivation in light of self-determination theory</a:t>
            </a:r>
          </a:p>
          <a:p>
            <a:pPr marL="0" indent="0">
              <a:buNone/>
            </a:pPr>
            <a:r>
              <a:rPr lang="en-US" sz="2000" dirty="0">
                <a:latin typeface="Times New Roman" panose="02020603050405020304" pitchFamily="18" charset="0"/>
                <a:cs typeface="Times New Roman" panose="02020603050405020304" pitchFamily="18" charset="0"/>
              </a:rPr>
              <a:t>	2.2 Technology stress</a:t>
            </a:r>
          </a:p>
          <a:p>
            <a:pPr marL="0" indent="0">
              <a:buNone/>
            </a:pPr>
            <a:r>
              <a:rPr lang="en-US" sz="2000" dirty="0">
                <a:latin typeface="Times New Roman" panose="02020603050405020304" pitchFamily="18" charset="0"/>
                <a:cs typeface="Times New Roman" panose="02020603050405020304" pitchFamily="18" charset="0"/>
              </a:rPr>
              <a:t>	2.3 Research on motivation and stress</a:t>
            </a:r>
          </a:p>
          <a:p>
            <a:pPr marL="0" indent="0">
              <a:buNone/>
            </a:pPr>
            <a:r>
              <a:rPr lang="en-US" sz="2000" dirty="0">
                <a:latin typeface="Times New Roman" panose="02020603050405020304" pitchFamily="18" charset="0"/>
                <a:cs typeface="Times New Roman" panose="02020603050405020304" pitchFamily="18" charset="0"/>
              </a:rPr>
              <a:t>	2.4 Summary</a:t>
            </a:r>
          </a:p>
          <a:p>
            <a:pPr marL="0" indent="0">
              <a:buNone/>
            </a:pPr>
            <a:r>
              <a:rPr lang="en-US" dirty="0">
                <a:latin typeface="Times New Roman" panose="02020603050405020304" pitchFamily="18" charset="0"/>
                <a:cs typeface="Times New Roman" panose="02020603050405020304" pitchFamily="18" charset="0"/>
              </a:rPr>
              <a:t>3. IT training and user support</a:t>
            </a:r>
          </a:p>
          <a:p>
            <a:pPr marL="0" indent="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3.1 IT training</a:t>
            </a:r>
          </a:p>
          <a:p>
            <a:pPr marL="0" indent="0">
              <a:buNone/>
            </a:pPr>
            <a:r>
              <a:rPr lang="en-US" sz="2000" dirty="0">
                <a:latin typeface="Times New Roman" panose="02020603050405020304" pitchFamily="18" charset="0"/>
                <a:cs typeface="Times New Roman" panose="02020603050405020304" pitchFamily="18" charset="0"/>
              </a:rPr>
              <a:t>	3.2 User support</a:t>
            </a:r>
          </a:p>
          <a:p>
            <a:pPr marL="0" indent="0">
              <a:buNone/>
            </a:pPr>
            <a:r>
              <a:rPr lang="en-US" sz="2000" dirty="0">
                <a:latin typeface="Times New Roman" panose="02020603050405020304" pitchFamily="18" charset="0"/>
                <a:cs typeface="Times New Roman" panose="02020603050405020304" pitchFamily="18" charset="0"/>
              </a:rPr>
              <a:t>	3.3 Summary</a:t>
            </a:r>
          </a:p>
          <a:p>
            <a:pPr marL="0" indent="0">
              <a:buNone/>
            </a:pPr>
            <a:endParaRPr lang="nb-NO" dirty="0">
              <a:latin typeface="Times New Roman" panose="02020603050405020304" pitchFamily="18" charset="0"/>
              <a:cs typeface="Times New Roman" panose="02020603050405020304" pitchFamily="18" charset="0"/>
            </a:endParaRPr>
          </a:p>
          <a:p>
            <a:endParaRPr lang="nb-NO" dirty="0"/>
          </a:p>
        </p:txBody>
      </p:sp>
      <p:sp>
        <p:nvSpPr>
          <p:cNvPr id="4" name="TextBox 3"/>
          <p:cNvSpPr txBox="1"/>
          <p:nvPr/>
        </p:nvSpPr>
        <p:spPr>
          <a:xfrm flipH="1">
            <a:off x="8478078" y="2009775"/>
            <a:ext cx="2799522" cy="3416320"/>
          </a:xfrm>
          <a:prstGeom prst="rect">
            <a:avLst/>
          </a:prstGeom>
          <a:noFill/>
        </p:spPr>
        <p:txBody>
          <a:bodyPr wrap="square" rtlCol="0">
            <a:spAutoFit/>
          </a:bodyPr>
          <a:lstStyle/>
          <a:p>
            <a:r>
              <a:rPr lang="en-AU" dirty="0"/>
              <a:t>The length of a chapter should be more than one page.</a:t>
            </a:r>
          </a:p>
          <a:p>
            <a:endParaRPr lang="en-AU" dirty="0"/>
          </a:p>
          <a:p>
            <a:r>
              <a:rPr lang="en-AU" dirty="0"/>
              <a:t>If you only want to write some sections about a specific topic, use a ball point to separate the topics or nothing at all. Don't make a whole chapter with only two sentences or two written sections. </a:t>
            </a:r>
          </a:p>
        </p:txBody>
      </p:sp>
    </p:spTree>
    <p:extLst>
      <p:ext uri="{BB962C8B-B14F-4D97-AF65-F5344CB8AC3E}">
        <p14:creationId xmlns:p14="http://schemas.microsoft.com/office/powerpoint/2010/main" val="425956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5C01-5BF6-96C7-4F74-60D69E68C4AE}"/>
              </a:ext>
            </a:extLst>
          </p:cNvPr>
          <p:cNvSpPr>
            <a:spLocks noGrp="1"/>
          </p:cNvSpPr>
          <p:nvPr>
            <p:ph type="title"/>
          </p:nvPr>
        </p:nvSpPr>
        <p:spPr/>
        <p:txBody>
          <a:bodyPr/>
          <a:lstStyle/>
          <a:p>
            <a:r>
              <a:rPr lang="en-US" dirty="0"/>
              <a:t>Conclusion/Summary</a:t>
            </a:r>
            <a:endParaRPr lang="nb-NO" dirty="0"/>
          </a:p>
        </p:txBody>
      </p:sp>
      <p:sp>
        <p:nvSpPr>
          <p:cNvPr id="3" name="Content Placeholder 2">
            <a:extLst>
              <a:ext uri="{FF2B5EF4-FFF2-40B4-BE49-F238E27FC236}">
                <a16:creationId xmlns:a16="http://schemas.microsoft.com/office/drawing/2014/main" id="{908CC551-4792-B85D-336D-8A27FB255F39}"/>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a:t>
            </a:r>
            <a:r>
              <a:rPr lang="en-US" sz="2800" dirty="0">
                <a:cs typeface="Times New Roman" panose="02020603050405020304" pitchFamily="18" charset="0"/>
              </a:rPr>
              <a:t>Conclusion</a:t>
            </a:r>
          </a:p>
          <a:p>
            <a:pPr marL="0" indent="0">
              <a:lnSpc>
                <a:spcPct val="107000"/>
              </a:lnSpc>
              <a:spcAft>
                <a:spcPts val="800"/>
              </a:spcAft>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In this last chapter, we will give a brief summary of the theory that was presented in the previous chapters, before we formulate a conclusion or a kind of answer to the problem. We have also chosen to post some of our own thoughts and opinions along the way in this chapter.</a:t>
            </a:r>
          </a:p>
          <a:p>
            <a:pPr marL="0" indent="0">
              <a:lnSpc>
                <a:spcPct val="107000"/>
              </a:lnSpc>
              <a:spcAft>
                <a:spcPts val="800"/>
              </a:spcAft>
              <a:buNone/>
            </a:pPr>
            <a:r>
              <a:rPr lang="en-US" sz="2200" dirty="0">
                <a:latin typeface="Calibri" panose="020F0502020204030204" pitchFamily="34" charset="0"/>
                <a:ea typeface="Calibri" panose="020F0502020204030204" pitchFamily="34" charset="0"/>
                <a:cs typeface="Times New Roman" panose="02020603050405020304" pitchFamily="18" charset="0"/>
              </a:rPr>
              <a:t>The problem statement was the following: </a:t>
            </a:r>
          </a:p>
          <a:p>
            <a:pPr marL="0" indent="0" algn="ctr">
              <a:lnSpc>
                <a:spcPct val="107000"/>
              </a:lnSpc>
              <a:spcAft>
                <a:spcPts val="800"/>
              </a:spcAft>
              <a:buNone/>
            </a:pPr>
            <a:r>
              <a:rPr lang="en-AU" sz="2200" i="1" dirty="0"/>
              <a:t>How can user motivation affect burnout caused by technology stress?</a:t>
            </a:r>
          </a:p>
          <a:p>
            <a:pPr marL="0" indent="0">
              <a:lnSpc>
                <a:spcPct val="107000"/>
              </a:lnSpc>
              <a:spcAft>
                <a:spcPts val="800"/>
              </a:spcAft>
              <a:buNone/>
            </a:pPr>
            <a:r>
              <a:rPr lang="en-US" sz="2200" dirty="0">
                <a:latin typeface="Calibri" panose="020F0502020204030204" pitchFamily="34" charset="0"/>
                <a:ea typeface="Calibri" panose="020F0502020204030204" pitchFamily="34" charset="0"/>
                <a:cs typeface="Times New Roman" panose="02020603050405020304" pitchFamily="18" charset="0"/>
              </a:rPr>
              <a:t>We found that user motivation and technology stress are related in the way that  ... (reference), but it can also be that …. or …. </a:t>
            </a:r>
          </a:p>
          <a:p>
            <a:pPr marL="0" indent="0">
              <a:buNone/>
            </a:pPr>
            <a:endParaRPr lang="nb-NO" dirty="0"/>
          </a:p>
        </p:txBody>
      </p:sp>
      <p:sp>
        <p:nvSpPr>
          <p:cNvPr id="4" name="TextBox 3">
            <a:extLst>
              <a:ext uri="{FF2B5EF4-FFF2-40B4-BE49-F238E27FC236}">
                <a16:creationId xmlns:a16="http://schemas.microsoft.com/office/drawing/2014/main" id="{F0199703-6D2A-F6C0-EA1A-3EC84EC53372}"/>
              </a:ext>
            </a:extLst>
          </p:cNvPr>
          <p:cNvSpPr txBox="1"/>
          <p:nvPr/>
        </p:nvSpPr>
        <p:spPr>
          <a:xfrm>
            <a:off x="6343650" y="767358"/>
            <a:ext cx="5495925" cy="1200329"/>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dirty="0"/>
              <a:t>It is important that the problem is followed up and </a:t>
            </a:r>
            <a:r>
              <a:rPr lang="en-US" u="sng" dirty="0"/>
              <a:t>answered</a:t>
            </a:r>
            <a:r>
              <a:rPr lang="en-US" dirty="0"/>
              <a:t> as best as possible. </a:t>
            </a:r>
          </a:p>
          <a:p>
            <a:pPr marL="285750" indent="-285750">
              <a:buFont typeface="Arial" panose="020B0604020202020204" pitchFamily="34" charset="0"/>
              <a:buChar char="•"/>
            </a:pPr>
            <a:r>
              <a:rPr lang="en-US" dirty="0"/>
              <a:t>The answer must be </a:t>
            </a:r>
            <a:r>
              <a:rPr lang="en-US" u="sng" dirty="0"/>
              <a:t>based on the theory </a:t>
            </a:r>
            <a:r>
              <a:rPr lang="en-US" dirty="0"/>
              <a:t>that has been presented.</a:t>
            </a:r>
            <a:endParaRPr lang="nb-NO" dirty="0"/>
          </a:p>
        </p:txBody>
      </p:sp>
      <p:cxnSp>
        <p:nvCxnSpPr>
          <p:cNvPr id="6" name="Straight Arrow Connector 5">
            <a:extLst>
              <a:ext uri="{FF2B5EF4-FFF2-40B4-BE49-F238E27FC236}">
                <a16:creationId xmlns:a16="http://schemas.microsoft.com/office/drawing/2014/main" id="{13C2CDEB-2742-F49B-4632-3D9B2F9C07B2}"/>
              </a:ext>
            </a:extLst>
          </p:cNvPr>
          <p:cNvCxnSpPr/>
          <p:nvPr/>
        </p:nvCxnSpPr>
        <p:spPr>
          <a:xfrm flipH="1">
            <a:off x="7029450" y="2019300"/>
            <a:ext cx="2114550" cy="2333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par>
                                <p:cTn id="35" presetID="16" presetClass="entr" presetSubtype="2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Report </a:t>
            </a:r>
            <a:r>
              <a:rPr lang="nb-NO" dirty="0" err="1"/>
              <a:t>submission</a:t>
            </a:r>
            <a:endParaRPr lang="nb-NO" dirty="0"/>
          </a:p>
        </p:txBody>
      </p:sp>
      <p:sp>
        <p:nvSpPr>
          <p:cNvPr id="3" name="Content Placeholder 2"/>
          <p:cNvSpPr>
            <a:spLocks noGrp="1"/>
          </p:cNvSpPr>
          <p:nvPr>
            <p:ph idx="1"/>
          </p:nvPr>
        </p:nvSpPr>
        <p:spPr/>
        <p:txBody>
          <a:bodyPr/>
          <a:lstStyle/>
          <a:p>
            <a:r>
              <a:rPr lang="en-US" dirty="0"/>
              <a:t>The report is a "home exam" and constitutes 100% of the grade on the course.</a:t>
            </a:r>
          </a:p>
          <a:p>
            <a:r>
              <a:rPr lang="en-US" dirty="0"/>
              <a:t>The report may be written in English or Norwegian</a:t>
            </a:r>
          </a:p>
          <a:p>
            <a:endParaRPr lang="en-US" dirty="0"/>
          </a:p>
          <a:p>
            <a:r>
              <a:rPr lang="en-US" dirty="0"/>
              <a:t>The submission deadline will be announced on </a:t>
            </a:r>
            <a:r>
              <a:rPr lang="en-US" dirty="0" err="1"/>
              <a:t>WiseFlow</a:t>
            </a:r>
            <a:r>
              <a:rPr lang="en-US" dirty="0"/>
              <a:t> and Canvas.</a:t>
            </a:r>
          </a:p>
          <a:p>
            <a:pPr lvl="1"/>
            <a:r>
              <a:rPr lang="en-US" dirty="0"/>
              <a:t>The deadline in 2021 was 22.11</a:t>
            </a:r>
            <a:endParaRPr lang="nb-NO" dirty="0"/>
          </a:p>
        </p:txBody>
      </p:sp>
    </p:spTree>
    <p:extLst>
      <p:ext uri="{BB962C8B-B14F-4D97-AF65-F5344CB8AC3E}">
        <p14:creationId xmlns:p14="http://schemas.microsoft.com/office/powerpoint/2010/main" val="326920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Requirements</a:t>
            </a:r>
            <a:endParaRPr lang="nb-NO" dirty="0"/>
          </a:p>
        </p:txBody>
      </p:sp>
      <p:sp>
        <p:nvSpPr>
          <p:cNvPr id="3" name="Content Placeholder 2"/>
          <p:cNvSpPr>
            <a:spLocks noGrp="1"/>
          </p:cNvSpPr>
          <p:nvPr>
            <p:ph idx="1"/>
          </p:nvPr>
        </p:nvSpPr>
        <p:spPr/>
        <p:txBody>
          <a:bodyPr>
            <a:normAutofit/>
          </a:bodyPr>
          <a:lstStyle/>
          <a:p>
            <a:r>
              <a:rPr lang="en-US" dirty="0"/>
              <a:t>Maximum 2 students per assignment.</a:t>
            </a:r>
          </a:p>
          <a:p>
            <a:r>
              <a:rPr lang="en-US" dirty="0"/>
              <a:t>The report must not exceed 20 - twenty – pages. </a:t>
            </a:r>
          </a:p>
          <a:p>
            <a:r>
              <a:rPr lang="en-US" dirty="0"/>
              <a:t>The front page must contain the thesis title and exam number (s).</a:t>
            </a:r>
          </a:p>
          <a:p>
            <a:r>
              <a:rPr lang="en-US" dirty="0"/>
              <a:t>Table of contents starts on page 2.</a:t>
            </a:r>
          </a:p>
          <a:p>
            <a:r>
              <a:rPr lang="en-US" dirty="0"/>
              <a:t>Then follows the actual exam answer, followed by a reference list and any attachments.</a:t>
            </a:r>
          </a:p>
          <a:p>
            <a:r>
              <a:rPr lang="en-US" dirty="0"/>
              <a:t>Page numbers should be inserted in the middle at the bottom of each page.</a:t>
            </a:r>
            <a:endParaRPr lang="nb-NO" dirty="0"/>
          </a:p>
        </p:txBody>
      </p:sp>
    </p:spTree>
    <p:extLst>
      <p:ext uri="{BB962C8B-B14F-4D97-AF65-F5344CB8AC3E}">
        <p14:creationId xmlns:p14="http://schemas.microsoft.com/office/powerpoint/2010/main" val="402744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Reference style</a:t>
            </a:r>
          </a:p>
        </p:txBody>
      </p:sp>
      <p:sp>
        <p:nvSpPr>
          <p:cNvPr id="3" name="Content Placeholder 2"/>
          <p:cNvSpPr>
            <a:spLocks noGrp="1"/>
          </p:cNvSpPr>
          <p:nvPr>
            <p:ph idx="1"/>
          </p:nvPr>
        </p:nvSpPr>
        <p:spPr>
          <a:xfrm>
            <a:off x="838200" y="1534160"/>
            <a:ext cx="10515600" cy="4642803"/>
          </a:xfrm>
        </p:spPr>
        <p:txBody>
          <a:bodyPr/>
          <a:lstStyle/>
          <a:p>
            <a:r>
              <a:rPr lang="en-US" dirty="0"/>
              <a:t>References must be used in line with the professional tradition and the professional literature the thesis relates to.</a:t>
            </a:r>
          </a:p>
          <a:p>
            <a:r>
              <a:rPr lang="en-US" dirty="0"/>
              <a:t>Therefore, start with a specific style and implement it consistently (feel free to use a specific reference style from a scientific journal).</a:t>
            </a:r>
          </a:p>
          <a:p>
            <a:r>
              <a:rPr lang="en-US" dirty="0"/>
              <a:t>Use endnote.</a:t>
            </a:r>
            <a:endParaRPr lang="nb-N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582" y="3668244"/>
            <a:ext cx="6927672" cy="2999682"/>
          </a:xfrm>
          <a:prstGeom prst="rect">
            <a:avLst/>
          </a:prstGeom>
        </p:spPr>
      </p:pic>
    </p:spTree>
    <p:extLst>
      <p:ext uri="{BB962C8B-B14F-4D97-AF65-F5344CB8AC3E}">
        <p14:creationId xmlns:p14="http://schemas.microsoft.com/office/powerpoint/2010/main" val="71457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1" dirty="0" err="1"/>
              <a:t>Self-study</a:t>
            </a:r>
            <a:r>
              <a:rPr lang="nb-NO" b="1" dirty="0"/>
              <a:t> IT and Information systems</a:t>
            </a:r>
          </a:p>
        </p:txBody>
      </p:sp>
      <p:sp>
        <p:nvSpPr>
          <p:cNvPr id="3" name="Content Placeholder 2"/>
          <p:cNvSpPr>
            <a:spLocks noGrp="1"/>
          </p:cNvSpPr>
          <p:nvPr>
            <p:ph idx="1"/>
          </p:nvPr>
        </p:nvSpPr>
        <p:spPr/>
        <p:txBody>
          <a:bodyPr/>
          <a:lstStyle/>
          <a:p>
            <a:r>
              <a:rPr lang="en-US" dirty="0"/>
              <a:t>Find an academic topic related to IT and Information systems</a:t>
            </a:r>
          </a:p>
          <a:p>
            <a:endParaRPr lang="en-US" dirty="0"/>
          </a:p>
          <a:p>
            <a:r>
              <a:rPr lang="en-US" dirty="0"/>
              <a:t>Conduct a literature search</a:t>
            </a:r>
          </a:p>
          <a:p>
            <a:endParaRPr lang="en-US" dirty="0"/>
          </a:p>
          <a:p>
            <a:r>
              <a:rPr lang="en-US" dirty="0"/>
              <a:t>Write</a:t>
            </a:r>
          </a:p>
          <a:p>
            <a:pPr lvl="1"/>
            <a:r>
              <a:rPr lang="en-US" dirty="0"/>
              <a:t>An introduction (motivate and clarify)</a:t>
            </a:r>
          </a:p>
          <a:p>
            <a:pPr lvl="1"/>
            <a:r>
              <a:rPr lang="en-US" dirty="0"/>
              <a:t>Theory chapter(s) </a:t>
            </a:r>
          </a:p>
          <a:p>
            <a:pPr lvl="1"/>
            <a:r>
              <a:rPr lang="en-US" dirty="0"/>
              <a:t>A summary</a:t>
            </a:r>
          </a:p>
          <a:p>
            <a:pPr lvl="2"/>
            <a:r>
              <a:rPr lang="en-US" dirty="0"/>
              <a:t>Preferably with thoughts about further research or own views on the topic</a:t>
            </a:r>
            <a:endParaRPr lang="nb-NO"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7691" y="3799299"/>
            <a:ext cx="2281518" cy="1311873"/>
          </a:xfrm>
          <a:prstGeom prst="rect">
            <a:avLst/>
          </a:prstGeom>
        </p:spPr>
      </p:pic>
    </p:spTree>
    <p:extLst>
      <p:ext uri="{BB962C8B-B14F-4D97-AF65-F5344CB8AC3E}">
        <p14:creationId xmlns:p14="http://schemas.microsoft.com/office/powerpoint/2010/main" val="215817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How to start</a:t>
            </a:r>
          </a:p>
        </p:txBody>
      </p:sp>
      <p:sp>
        <p:nvSpPr>
          <p:cNvPr id="3" name="Content Placeholder 2"/>
          <p:cNvSpPr>
            <a:spLocks noGrp="1"/>
          </p:cNvSpPr>
          <p:nvPr>
            <p:ph idx="1"/>
          </p:nvPr>
        </p:nvSpPr>
        <p:spPr/>
        <p:txBody>
          <a:bodyPr>
            <a:normAutofit lnSpcReduction="10000"/>
          </a:bodyPr>
          <a:lstStyle/>
          <a:p>
            <a:r>
              <a:rPr lang="en-US" dirty="0"/>
              <a:t>Search for a topic YOU find interesting. Preferably based on other courses and lectures:</a:t>
            </a:r>
          </a:p>
          <a:p>
            <a:endParaRPr lang="en-US" dirty="0"/>
          </a:p>
          <a:p>
            <a:r>
              <a:rPr lang="en-US" dirty="0"/>
              <a:t>Various academic topics proposed by our program coordinator:</a:t>
            </a:r>
          </a:p>
          <a:p>
            <a:endParaRPr lang="en-US" dirty="0"/>
          </a:p>
          <a:p>
            <a:pPr lvl="1"/>
            <a:r>
              <a:rPr lang="en-US" dirty="0"/>
              <a:t>Safety</a:t>
            </a:r>
          </a:p>
          <a:p>
            <a:pPr lvl="1"/>
            <a:r>
              <a:rPr lang="en-US" dirty="0" err="1"/>
              <a:t>IoT</a:t>
            </a:r>
            <a:r>
              <a:rPr lang="en-US" dirty="0"/>
              <a:t> (Internet of Things)</a:t>
            </a:r>
          </a:p>
          <a:p>
            <a:pPr lvl="1"/>
            <a:r>
              <a:rPr lang="en-US" dirty="0"/>
              <a:t>GDPR (General Data Protection Regulation)</a:t>
            </a:r>
          </a:p>
          <a:p>
            <a:pPr lvl="1"/>
            <a:r>
              <a:rPr lang="en-US" dirty="0"/>
              <a:t>Technical solutions</a:t>
            </a:r>
          </a:p>
          <a:p>
            <a:pPr lvl="1"/>
            <a:r>
              <a:rPr lang="en-US" dirty="0"/>
              <a:t>Artificial intelligence</a:t>
            </a:r>
            <a:endParaRPr lang="nb-NO"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0973" y="4001294"/>
            <a:ext cx="1119188" cy="1742775"/>
          </a:xfrm>
          <a:prstGeom prst="rect">
            <a:avLst/>
          </a:prstGeom>
        </p:spPr>
      </p:pic>
    </p:spTree>
    <p:extLst>
      <p:ext uri="{BB962C8B-B14F-4D97-AF65-F5344CB8AC3E}">
        <p14:creationId xmlns:p14="http://schemas.microsoft.com/office/powerpoint/2010/main" val="321766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Sharpen</a:t>
            </a:r>
            <a:r>
              <a:rPr lang="nb-NO" dirty="0"/>
              <a:t> </a:t>
            </a:r>
            <a:r>
              <a:rPr lang="nb-NO" dirty="0" err="1"/>
              <a:t>the</a:t>
            </a:r>
            <a:r>
              <a:rPr lang="nb-NO" dirty="0"/>
              <a:t> </a:t>
            </a:r>
            <a:r>
              <a:rPr lang="nb-NO" dirty="0" err="1"/>
              <a:t>theme</a:t>
            </a:r>
            <a:endParaRPr lang="nb-NO" dirty="0"/>
          </a:p>
        </p:txBody>
      </p:sp>
      <p:sp>
        <p:nvSpPr>
          <p:cNvPr id="3" name="Content Placeholder 2"/>
          <p:cNvSpPr>
            <a:spLocks noGrp="1"/>
          </p:cNvSpPr>
          <p:nvPr>
            <p:ph idx="1"/>
          </p:nvPr>
        </p:nvSpPr>
        <p:spPr>
          <a:xfrm>
            <a:off x="838200" y="1513840"/>
            <a:ext cx="10515600" cy="4663123"/>
          </a:xfrm>
        </p:spPr>
        <p:txBody>
          <a:bodyPr>
            <a:normAutofit fontScale="70000" lnSpcReduction="20000"/>
          </a:bodyPr>
          <a:lstStyle/>
          <a:p>
            <a:r>
              <a:rPr lang="en-US" sz="3400" dirty="0"/>
              <a:t>The theme is general</a:t>
            </a:r>
          </a:p>
          <a:p>
            <a:r>
              <a:rPr lang="en-US" sz="3400" dirty="0"/>
              <a:t>The issue or problem statement is specific</a:t>
            </a:r>
          </a:p>
          <a:p>
            <a:endParaRPr lang="en-US" sz="3400" dirty="0"/>
          </a:p>
          <a:p>
            <a:r>
              <a:rPr lang="en-US" sz="3400" dirty="0"/>
              <a:t>You MUST "sharpen" the theme, but you don’t  necessarily have to have a specific problem that you have to answer</a:t>
            </a:r>
          </a:p>
          <a:p>
            <a:endParaRPr lang="en-US" sz="4000" dirty="0"/>
          </a:p>
          <a:p>
            <a:r>
              <a:rPr lang="en-US" sz="3400" dirty="0" err="1"/>
              <a:t>IoT</a:t>
            </a:r>
            <a:r>
              <a:rPr lang="en-US" sz="3400" dirty="0"/>
              <a:t> - Internet of things</a:t>
            </a:r>
          </a:p>
          <a:p>
            <a:pPr marL="457200" lvl="1" indent="0">
              <a:buNone/>
            </a:pPr>
            <a:endParaRPr lang="en-US" sz="3400" dirty="0"/>
          </a:p>
          <a:p>
            <a:pPr lvl="2"/>
            <a:r>
              <a:rPr lang="en-US" sz="2600" dirty="0" err="1"/>
              <a:t>IoT</a:t>
            </a:r>
            <a:r>
              <a:rPr lang="en-US" sz="2600" dirty="0"/>
              <a:t>, security and privacy</a:t>
            </a:r>
          </a:p>
          <a:p>
            <a:pPr lvl="2"/>
            <a:r>
              <a:rPr lang="en-US" sz="2600" dirty="0"/>
              <a:t>How does </a:t>
            </a:r>
            <a:r>
              <a:rPr lang="en-US" sz="2600" dirty="0" err="1"/>
              <a:t>IoT</a:t>
            </a:r>
            <a:r>
              <a:rPr lang="en-US" sz="2600" dirty="0"/>
              <a:t> affect our daily lives?</a:t>
            </a:r>
          </a:p>
          <a:p>
            <a:pPr lvl="2"/>
            <a:r>
              <a:rPr lang="en-US" sz="2600" dirty="0"/>
              <a:t>How can </a:t>
            </a:r>
            <a:r>
              <a:rPr lang="en-US" sz="2600" dirty="0" err="1"/>
              <a:t>IoT</a:t>
            </a:r>
            <a:r>
              <a:rPr lang="en-US" sz="2600" dirty="0"/>
              <a:t> help the elderly or disabled?</a:t>
            </a:r>
          </a:p>
          <a:p>
            <a:pPr lvl="2"/>
            <a:r>
              <a:rPr lang="en-US" sz="2600" dirty="0"/>
              <a:t>What technical solutions are used in </a:t>
            </a:r>
            <a:r>
              <a:rPr lang="en-US" sz="2600" dirty="0" err="1"/>
              <a:t>IoT</a:t>
            </a:r>
            <a:r>
              <a:rPr lang="en-US" sz="2600" dirty="0"/>
              <a:t> today, and what new solutions may apply in the future?</a:t>
            </a:r>
          </a:p>
          <a:p>
            <a:pPr lvl="2"/>
            <a:r>
              <a:rPr lang="en-US" sz="2600" dirty="0"/>
              <a:t>What does the future hold for </a:t>
            </a:r>
            <a:r>
              <a:rPr lang="en-US" sz="2600" dirty="0" err="1"/>
              <a:t>IoT</a:t>
            </a:r>
            <a:r>
              <a:rPr lang="en-US" sz="2600" dirty="0"/>
              <a:t>?</a:t>
            </a:r>
          </a:p>
          <a:p>
            <a:pPr lvl="2"/>
            <a:r>
              <a:rPr lang="en-US" sz="2600" dirty="0"/>
              <a:t>Etc.</a:t>
            </a:r>
            <a:endParaRPr lang="nb-NO" dirty="0"/>
          </a:p>
        </p:txBody>
      </p:sp>
      <p:pic>
        <p:nvPicPr>
          <p:cNvPr id="4" name="Picture 2" descr="hånd, blyant, grønn, farge, kontor, gul, blyantspisser, utdanning, illustrasjon, saker, skole, grafitt, spis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2950" y="763226"/>
            <a:ext cx="2307432" cy="153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17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802"/>
          </a:xfrm>
        </p:spPr>
        <p:txBody>
          <a:bodyPr/>
          <a:lstStyle/>
          <a:p>
            <a:r>
              <a:rPr lang="nb-NO" dirty="0" err="1"/>
              <a:t>Structure</a:t>
            </a:r>
            <a:endParaRPr lang="nb-NO" dirty="0"/>
          </a:p>
        </p:txBody>
      </p:sp>
      <p:sp>
        <p:nvSpPr>
          <p:cNvPr id="3" name="Content Placeholder 2"/>
          <p:cNvSpPr>
            <a:spLocks noGrp="1"/>
          </p:cNvSpPr>
          <p:nvPr>
            <p:ph idx="1"/>
          </p:nvPr>
        </p:nvSpPr>
        <p:spPr>
          <a:xfrm>
            <a:off x="838200" y="1280160"/>
            <a:ext cx="10515600" cy="5212714"/>
          </a:xfrm>
        </p:spPr>
        <p:txBody>
          <a:bodyPr>
            <a:normAutofit fontScale="92500" lnSpcReduction="10000"/>
          </a:bodyPr>
          <a:lstStyle/>
          <a:p>
            <a:r>
              <a:rPr lang="en-US" sz="1900" dirty="0"/>
              <a:t>Introduction</a:t>
            </a:r>
          </a:p>
          <a:p>
            <a:pPr lvl="1"/>
            <a:r>
              <a:rPr lang="en-US" sz="1700" dirty="0"/>
              <a:t>Explain why this topic / issue is interesting</a:t>
            </a:r>
          </a:p>
          <a:p>
            <a:pPr lvl="1"/>
            <a:r>
              <a:rPr lang="en-US" sz="1700" dirty="0"/>
              <a:t>Motivate the reader to want to read the rest</a:t>
            </a:r>
          </a:p>
          <a:p>
            <a:pPr lvl="1"/>
            <a:r>
              <a:rPr lang="en-US" sz="1700" dirty="0"/>
              <a:t>Feel free to use numbers and facts to "trigger" and justify why it is useful to know more about this issue (how many people have access to something or use something, what have researchers concluded on, etc.)</a:t>
            </a:r>
          </a:p>
          <a:p>
            <a:pPr marL="457200" lvl="1" indent="0">
              <a:buNone/>
            </a:pPr>
            <a:endParaRPr lang="en-US" sz="1700" dirty="0"/>
          </a:p>
          <a:p>
            <a:r>
              <a:rPr lang="en-US" sz="1900" dirty="0"/>
              <a:t>Literature search (explain how you did the search)</a:t>
            </a:r>
          </a:p>
          <a:p>
            <a:pPr lvl="1"/>
            <a:r>
              <a:rPr lang="en-US" sz="1700" dirty="0"/>
              <a:t>Which search words were used</a:t>
            </a:r>
          </a:p>
          <a:p>
            <a:pPr lvl="1"/>
            <a:r>
              <a:rPr lang="en-US" sz="1700" dirty="0"/>
              <a:t>Which Databases were used</a:t>
            </a:r>
          </a:p>
          <a:p>
            <a:pPr lvl="1"/>
            <a:r>
              <a:rPr lang="en-US" sz="1700" dirty="0"/>
              <a:t>Why did you use this article and not this one</a:t>
            </a:r>
          </a:p>
          <a:p>
            <a:pPr lvl="1"/>
            <a:r>
              <a:rPr lang="en-US" sz="1700" dirty="0"/>
              <a:t>etc.</a:t>
            </a:r>
          </a:p>
          <a:p>
            <a:pPr lvl="1"/>
            <a:endParaRPr lang="en-US" sz="1700" dirty="0"/>
          </a:p>
          <a:p>
            <a:r>
              <a:rPr lang="en-US" sz="1900" dirty="0"/>
              <a:t>Theory</a:t>
            </a:r>
          </a:p>
          <a:p>
            <a:pPr lvl="1"/>
            <a:r>
              <a:rPr lang="en-US" sz="1700" dirty="0"/>
              <a:t>Define what you are talking about (theoretical definitions/explanations of concepts)</a:t>
            </a:r>
          </a:p>
          <a:p>
            <a:pPr lvl="1"/>
            <a:r>
              <a:rPr lang="en-US" sz="1700" dirty="0"/>
              <a:t>What do we know about this issue today</a:t>
            </a:r>
          </a:p>
          <a:p>
            <a:pPr lvl="2"/>
            <a:r>
              <a:rPr lang="en-US" sz="1500" dirty="0"/>
              <a:t>Research and textbooks</a:t>
            </a:r>
          </a:p>
          <a:p>
            <a:pPr lvl="2"/>
            <a:r>
              <a:rPr lang="en-US" sz="1500" dirty="0"/>
              <a:t>Public debate (newspapers, etc.)</a:t>
            </a:r>
          </a:p>
          <a:p>
            <a:pPr marL="914400" lvl="2" indent="0">
              <a:buNone/>
            </a:pPr>
            <a:endParaRPr lang="en-US" sz="1500" dirty="0"/>
          </a:p>
          <a:p>
            <a:r>
              <a:rPr lang="en-US" sz="1900" dirty="0"/>
              <a:t>Conclusion/Summary</a:t>
            </a:r>
            <a:endParaRPr lang="nb-NO" sz="1800" dirty="0"/>
          </a:p>
        </p:txBody>
      </p:sp>
    </p:spTree>
    <p:extLst>
      <p:ext uri="{BB962C8B-B14F-4D97-AF65-F5344CB8AC3E}">
        <p14:creationId xmlns:p14="http://schemas.microsoft.com/office/powerpoint/2010/main" val="113695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C2FD-0D26-F44A-4E74-DB188A98461A}"/>
              </a:ext>
            </a:extLst>
          </p:cNvPr>
          <p:cNvSpPr>
            <a:spLocks noGrp="1"/>
          </p:cNvSpPr>
          <p:nvPr>
            <p:ph type="title"/>
          </p:nvPr>
        </p:nvSpPr>
        <p:spPr/>
        <p:txBody>
          <a:bodyPr/>
          <a:lstStyle/>
          <a:p>
            <a:r>
              <a:rPr lang="nb-NO" dirty="0" err="1"/>
              <a:t>Example</a:t>
            </a:r>
            <a:r>
              <a:rPr lang="nb-NO" dirty="0"/>
              <a:t> </a:t>
            </a:r>
          </a:p>
        </p:txBody>
      </p:sp>
      <p:sp>
        <p:nvSpPr>
          <p:cNvPr id="6" name="Content Placeholder 5">
            <a:extLst>
              <a:ext uri="{FF2B5EF4-FFF2-40B4-BE49-F238E27FC236}">
                <a16:creationId xmlns:a16="http://schemas.microsoft.com/office/drawing/2014/main" id="{CA55E521-3226-8BB6-4E67-E28C96878033}"/>
              </a:ext>
            </a:extLst>
          </p:cNvPr>
          <p:cNvSpPr>
            <a:spLocks noGrp="1"/>
          </p:cNvSpPr>
          <p:nvPr>
            <p:ph idx="1"/>
          </p:nvPr>
        </p:nvSpPr>
        <p:spPr>
          <a:xfrm>
            <a:off x="838200" y="1690688"/>
            <a:ext cx="10515600" cy="4486275"/>
          </a:xfrm>
        </p:spPr>
        <p:txBody>
          <a:bodyPr>
            <a:normAutofit/>
          </a:bodyPr>
          <a:lstStyle/>
          <a:p>
            <a:r>
              <a:rPr lang="en-AU" dirty="0">
                <a:solidFill>
                  <a:schemeClr val="accent2">
                    <a:lumMod val="50000"/>
                  </a:schemeClr>
                </a:solidFill>
              </a:rPr>
              <a:t>Theme 	- 			Technology stress</a:t>
            </a:r>
          </a:p>
          <a:p>
            <a:pPr marL="0" indent="0">
              <a:buNone/>
            </a:pPr>
            <a:endParaRPr lang="en-AU" dirty="0">
              <a:solidFill>
                <a:schemeClr val="accent2">
                  <a:lumMod val="50000"/>
                </a:schemeClr>
              </a:solidFill>
            </a:endParaRPr>
          </a:p>
          <a:p>
            <a:r>
              <a:rPr lang="en-AU" sz="2400" dirty="0"/>
              <a:t>Search for research paper and articles about the theme</a:t>
            </a:r>
          </a:p>
          <a:p>
            <a:r>
              <a:rPr lang="en-AU" sz="2400" dirty="0"/>
              <a:t>Read and decide which approach/question connected to the theme - technology stress, you would like to answer</a:t>
            </a:r>
          </a:p>
          <a:p>
            <a:pPr lvl="1"/>
            <a:r>
              <a:rPr lang="en-AU" sz="2000" dirty="0"/>
              <a:t>based on what you find interesting and what you can find information about</a:t>
            </a:r>
          </a:p>
          <a:p>
            <a:pPr marL="0" indent="0">
              <a:buNone/>
            </a:pPr>
            <a:endParaRPr lang="en-AU" dirty="0"/>
          </a:p>
          <a:p>
            <a:r>
              <a:rPr lang="en-AU" dirty="0">
                <a:solidFill>
                  <a:schemeClr val="accent2">
                    <a:lumMod val="75000"/>
                  </a:schemeClr>
                </a:solidFill>
              </a:rPr>
              <a:t>Problem statement 	- 	</a:t>
            </a:r>
            <a:r>
              <a:rPr lang="en-AU" sz="2800" dirty="0">
                <a:solidFill>
                  <a:schemeClr val="accent2">
                    <a:lumMod val="75000"/>
                  </a:schemeClr>
                </a:solidFill>
              </a:rPr>
              <a:t>How can user motivation affect 						burnout caused by technology stress?</a:t>
            </a:r>
          </a:p>
          <a:p>
            <a:endParaRPr lang="nb-NO" dirty="0"/>
          </a:p>
        </p:txBody>
      </p:sp>
    </p:spTree>
    <p:extLst>
      <p:ext uri="{BB962C8B-B14F-4D97-AF65-F5344CB8AC3E}">
        <p14:creationId xmlns:p14="http://schemas.microsoft.com/office/powerpoint/2010/main" val="50079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1000"/>
                                        <p:tgtEl>
                                          <p:spTgt spid="6">
                                            <p:txEl>
                                              <p:pRg st="6" end="6"/>
                                            </p:txEl>
                                          </p:spTgt>
                                        </p:tgtEl>
                                      </p:cBhvr>
                                    </p:animEffect>
                                    <p:anim calcmode="lin" valueType="num">
                                      <p:cBhvr>
                                        <p:cTn id="3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start of the Introduction chapter</a:t>
            </a:r>
          </a:p>
        </p:txBody>
      </p:sp>
      <p:sp>
        <p:nvSpPr>
          <p:cNvPr id="3" name="Content Placeholder 2"/>
          <p:cNvSpPr>
            <a:spLocks noGrp="1"/>
          </p:cNvSpPr>
          <p:nvPr>
            <p:ph idx="1"/>
          </p:nvPr>
        </p:nvSpPr>
        <p:spPr>
          <a:xfrm>
            <a:off x="838200" y="1585225"/>
            <a:ext cx="10515600" cy="4785758"/>
          </a:xfrm>
        </p:spPr>
        <p:txBody>
          <a:bodyPr>
            <a:normAutofit fontScale="92500"/>
          </a:bodyPr>
          <a:lstStyle/>
          <a:p>
            <a:pPr marL="0" indent="0">
              <a:buNone/>
            </a:pPr>
            <a:r>
              <a:rPr lang="en-US" sz="3000" dirty="0">
                <a:solidFill>
                  <a:schemeClr val="accent2">
                    <a:lumMod val="75000"/>
                  </a:schemeClr>
                </a:solidFill>
              </a:rPr>
              <a:t>Introduce the theme and show that it is an important theme!</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3000" dirty="0">
                <a:latin typeface="Times New Roman" panose="02020603050405020304" pitchFamily="18" charset="0"/>
                <a:cs typeface="Times New Roman" panose="02020603050405020304" pitchFamily="18" charset="0"/>
              </a:rPr>
              <a:t>1. </a:t>
            </a:r>
            <a:r>
              <a:rPr lang="en-US" sz="3000" dirty="0">
                <a:cs typeface="Times New Roman" panose="02020603050405020304" pitchFamily="18" charset="0"/>
              </a:rPr>
              <a:t>Introduction</a:t>
            </a: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use of digital technology and work are inseparable phenomena in most professions today. Many workers have both a mobile phone and a laptop available while at work. The use of these technologies has streamlined work tasks and made a positive contribution to job performance.</a:t>
            </a:r>
          </a:p>
          <a:p>
            <a:pPr marL="0" indent="0">
              <a:buNone/>
            </a:pPr>
            <a:r>
              <a:rPr lang="en-US" sz="2400" dirty="0">
                <a:cs typeface="Times New Roman" panose="02020603050405020304" pitchFamily="18" charset="0"/>
              </a:rPr>
              <a:t>However, it is not the case that the use of technology is only about efficiency, increased performance and benefits, it can also be about a more and more unclear distinction between work and leisure, as well as 24/7 accessibility in a work context.</a:t>
            </a:r>
          </a:p>
          <a:p>
            <a:pPr marL="0" indent="0">
              <a:buNone/>
            </a:pPr>
            <a:r>
              <a:rPr lang="en-US" sz="2400" dirty="0">
                <a:cs typeface="Times New Roman" panose="02020603050405020304" pitchFamily="18" charset="0"/>
              </a:rPr>
              <a:t>Research has shown us that technology use is related to increased job pressure, great complexity in job performance, continuous technological changes and an increased degree of work-home conflicts (Jensen, 2017).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512" y="295339"/>
            <a:ext cx="1722064" cy="1289886"/>
          </a:xfrm>
          <a:prstGeom prst="rect">
            <a:avLst/>
          </a:prstGeom>
        </p:spPr>
      </p:pic>
    </p:spTree>
    <p:extLst>
      <p:ext uri="{BB962C8B-B14F-4D97-AF65-F5344CB8AC3E}">
        <p14:creationId xmlns:p14="http://schemas.microsoft.com/office/powerpoint/2010/main" val="359788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middle and the end of the introduction chapter</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solidFill>
                  <a:schemeClr val="accent2">
                    <a:lumMod val="75000"/>
                  </a:schemeClr>
                </a:solidFill>
              </a:rPr>
              <a:t>2. Refer to research or known facts in the subject area </a:t>
            </a:r>
          </a:p>
          <a:p>
            <a:pPr marL="0" indent="0">
              <a:buNone/>
            </a:pPr>
            <a:r>
              <a:rPr lang="en-US" dirty="0">
                <a:solidFill>
                  <a:schemeClr val="accent2">
                    <a:lumMod val="75000"/>
                  </a:schemeClr>
                </a:solidFill>
              </a:rPr>
              <a:t>3. Point out the focus in this paper</a:t>
            </a:r>
          </a:p>
          <a:p>
            <a:pPr marL="0" indent="0">
              <a:buNone/>
            </a:pPr>
            <a:endParaRPr lang="en-US" dirty="0"/>
          </a:p>
          <a:p>
            <a:pPr marL="0" indent="0">
              <a:buNone/>
            </a:pPr>
            <a:r>
              <a:rPr lang="en-US" dirty="0">
                <a:solidFill>
                  <a:schemeClr val="bg1">
                    <a:lumMod val="65000"/>
                  </a:schemeClr>
                </a:solidFill>
                <a:cs typeface="Times New Roman" panose="02020603050405020304" pitchFamily="18" charset="0"/>
              </a:rPr>
              <a:t>Research has shown us that technology use is related to increased job pressure, great complexity in job performance, continuous technological changes and an increased degree of work-home conflicts (Jensen, 2017). </a:t>
            </a:r>
          </a:p>
          <a:p>
            <a:pPr marL="0" indent="0">
              <a:buNone/>
            </a:pPr>
            <a:r>
              <a:rPr lang="en-US" dirty="0">
                <a:cs typeface="Times New Roman" panose="02020603050405020304" pitchFamily="18" charset="0"/>
              </a:rPr>
              <a:t>All of these factors can contribute to technology stress among employees, which in its extreme consequence can lead to burnout and increased sickness absence (Nielsen, 2018).</a:t>
            </a:r>
          </a:p>
          <a:p>
            <a:pPr marL="0" indent="0">
              <a:buNone/>
            </a:pPr>
            <a:r>
              <a:rPr lang="en-US" dirty="0">
                <a:cs typeface="Times New Roman" panose="02020603050405020304" pitchFamily="18" charset="0"/>
              </a:rPr>
              <a:t>Research has also shown that technology stress can be prevented through good offer of training and user support (</a:t>
            </a:r>
            <a:r>
              <a:rPr lang="en-US" dirty="0" err="1">
                <a:cs typeface="Times New Roman" panose="02020603050405020304" pitchFamily="18" charset="0"/>
              </a:rPr>
              <a:t>Zao</a:t>
            </a:r>
            <a:r>
              <a:rPr lang="en-US" dirty="0">
                <a:cs typeface="Times New Roman" panose="02020603050405020304" pitchFamily="18" charset="0"/>
              </a:rPr>
              <a:t>, 2018). Both training and user support have their main contribution in the form of increased user competence and motivation (</a:t>
            </a:r>
            <a:r>
              <a:rPr lang="en-US" dirty="0" err="1">
                <a:cs typeface="Times New Roman" panose="02020603050405020304" pitchFamily="18" charset="0"/>
              </a:rPr>
              <a:t>Bostrom</a:t>
            </a:r>
            <a:r>
              <a:rPr lang="en-US" dirty="0">
                <a:cs typeface="Times New Roman" panose="02020603050405020304" pitchFamily="18" charset="0"/>
              </a:rPr>
              <a:t>, 2016).</a:t>
            </a:r>
          </a:p>
          <a:p>
            <a:pPr marL="0" indent="0">
              <a:buNone/>
            </a:pPr>
            <a:r>
              <a:rPr lang="en-US" dirty="0">
                <a:cs typeface="Times New Roman" panose="02020603050405020304" pitchFamily="18" charset="0"/>
              </a:rPr>
              <a:t>The focus of this work is on user motivation and how it can affect burnout caused by technology stress.</a:t>
            </a:r>
            <a:endParaRPr lang="nb-NO" dirty="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265" y="1255424"/>
            <a:ext cx="1634591" cy="1362159"/>
          </a:xfrm>
          <a:prstGeom prst="rect">
            <a:avLst/>
          </a:prstGeom>
        </p:spPr>
      </p:pic>
    </p:spTree>
    <p:extLst>
      <p:ext uri="{BB962C8B-B14F-4D97-AF65-F5344CB8AC3E}">
        <p14:creationId xmlns:p14="http://schemas.microsoft.com/office/powerpoint/2010/main" val="398956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00EB-FC8D-C58B-6CE5-F6B3713F6E31}"/>
              </a:ext>
            </a:extLst>
          </p:cNvPr>
          <p:cNvSpPr>
            <a:spLocks noGrp="1"/>
          </p:cNvSpPr>
          <p:nvPr>
            <p:ph type="title"/>
          </p:nvPr>
        </p:nvSpPr>
        <p:spPr/>
        <p:txBody>
          <a:bodyPr/>
          <a:lstStyle/>
          <a:p>
            <a:r>
              <a:rPr lang="en-AU" dirty="0"/>
              <a:t>The literature search chapter</a:t>
            </a:r>
          </a:p>
        </p:txBody>
      </p:sp>
      <p:sp>
        <p:nvSpPr>
          <p:cNvPr id="3" name="Content Placeholder 2">
            <a:extLst>
              <a:ext uri="{FF2B5EF4-FFF2-40B4-BE49-F238E27FC236}">
                <a16:creationId xmlns:a16="http://schemas.microsoft.com/office/drawing/2014/main" id="{DD577A8B-019D-B21A-D14D-6BDA10C26338}"/>
              </a:ext>
            </a:extLst>
          </p:cNvPr>
          <p:cNvSpPr>
            <a:spLocks noGrp="1"/>
          </p:cNvSpPr>
          <p:nvPr>
            <p:ph idx="1"/>
          </p:nvPr>
        </p:nvSpPr>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t>
            </a:r>
            <a:r>
              <a:rPr lang="en-US" sz="2800" dirty="0">
                <a:cs typeface="Times New Roman" panose="02020603050405020304" pitchFamily="18" charset="0"/>
              </a:rPr>
              <a:t>Literature search</a:t>
            </a:r>
            <a:endParaRPr lang="en-US" sz="2000" dirty="0">
              <a:cs typeface="Times New Roman" panose="02020603050405020304" pitchFamily="18" charset="0"/>
            </a:endParaRPr>
          </a:p>
          <a:p>
            <a:pPr marL="0" indent="0">
              <a:buNone/>
            </a:pPr>
            <a:r>
              <a:rPr lang="en-US" sz="2200" dirty="0">
                <a:cs typeface="Times New Roman" panose="02020603050405020304" pitchFamily="18" charset="0"/>
              </a:rPr>
              <a:t>In this chapter, we will describe how the search for theory and research articles dealing with motivation and/or technology stress was carried out. </a:t>
            </a:r>
          </a:p>
          <a:p>
            <a:pPr marL="0" indent="0">
              <a:buNone/>
            </a:pPr>
            <a:r>
              <a:rPr lang="en-US" sz="2200" dirty="0">
                <a:cs typeface="Times New Roman" panose="02020603050405020304" pitchFamily="18" charset="0"/>
              </a:rPr>
              <a:t>The table present the search word and databases used, and the articles and literature we decided to use:</a:t>
            </a:r>
            <a:endParaRPr lang="nb-NO" dirty="0"/>
          </a:p>
          <a:p>
            <a:endParaRPr lang="nb-NO" dirty="0"/>
          </a:p>
          <a:p>
            <a:endParaRPr lang="nb-NO" dirty="0"/>
          </a:p>
          <a:p>
            <a:r>
              <a:rPr lang="nb-NO" altLang="nb-NO" sz="2200" dirty="0" err="1">
                <a:cs typeface="Times New Roman" panose="02020603050405020304" pitchFamily="18" charset="0"/>
              </a:rPr>
              <a:t>Literature</a:t>
            </a:r>
            <a:r>
              <a:rPr lang="nb-NO" altLang="nb-NO" sz="2200" dirty="0">
                <a:cs typeface="Times New Roman" panose="02020603050405020304" pitchFamily="18" charset="0"/>
              </a:rPr>
              <a:t> </a:t>
            </a:r>
            <a:r>
              <a:rPr lang="nb-NO" altLang="nb-NO" sz="2200" dirty="0" err="1">
                <a:cs typeface="Times New Roman" panose="02020603050405020304" pitchFamily="18" charset="0"/>
              </a:rPr>
              <a:t>matrix</a:t>
            </a:r>
            <a:r>
              <a:rPr lang="nb-NO" altLang="nb-NO" sz="2200" dirty="0">
                <a:cs typeface="Times New Roman" panose="02020603050405020304" pitchFamily="18" charset="0"/>
              </a:rPr>
              <a:t> </a:t>
            </a:r>
            <a:r>
              <a:rPr lang="nb-NO" altLang="nb-NO" sz="2200" dirty="0" err="1">
                <a:cs typeface="Times New Roman" panose="02020603050405020304" pitchFamily="18" charset="0"/>
              </a:rPr>
              <a:t>showing</a:t>
            </a:r>
            <a:r>
              <a:rPr lang="nb-NO" altLang="nb-NO" sz="2200" dirty="0">
                <a:cs typeface="Times New Roman" panose="02020603050405020304" pitchFamily="18" charset="0"/>
              </a:rPr>
              <a:t> </a:t>
            </a:r>
            <a:r>
              <a:rPr lang="nb-NO" altLang="nb-NO" sz="2200" dirty="0" err="1">
                <a:cs typeface="Times New Roman" panose="02020603050405020304" pitchFamily="18" charset="0"/>
              </a:rPr>
              <a:t>the</a:t>
            </a:r>
            <a:r>
              <a:rPr lang="nb-NO" altLang="nb-NO" sz="2200" dirty="0">
                <a:cs typeface="Times New Roman" panose="02020603050405020304" pitchFamily="18" charset="0"/>
              </a:rPr>
              <a:t> </a:t>
            </a:r>
            <a:r>
              <a:rPr lang="nb-NO" altLang="nb-NO" sz="2200" dirty="0" err="1">
                <a:cs typeface="Times New Roman" panose="02020603050405020304" pitchFamily="18" charset="0"/>
              </a:rPr>
              <a:t>findings</a:t>
            </a:r>
            <a:r>
              <a:rPr lang="nb-NO" altLang="nb-NO" sz="2200" dirty="0">
                <a:cs typeface="Times New Roman" panose="02020603050405020304" pitchFamily="18" charset="0"/>
              </a:rPr>
              <a:t>? </a:t>
            </a:r>
            <a:r>
              <a:rPr lang="nb-NO" altLang="nb-NO" sz="2200" dirty="0" err="1">
                <a:cs typeface="Times New Roman" panose="02020603050405020304" pitchFamily="18" charset="0"/>
              </a:rPr>
              <a:t>Possibly</a:t>
            </a:r>
            <a:r>
              <a:rPr lang="nb-NO" altLang="nb-NO" sz="2200" dirty="0">
                <a:cs typeface="Times New Roman" panose="02020603050405020304" pitchFamily="18" charset="0"/>
              </a:rPr>
              <a:t> in </a:t>
            </a:r>
            <a:r>
              <a:rPr lang="nb-NO" altLang="nb-NO" sz="2200" dirty="0" err="1">
                <a:cs typeface="Times New Roman" panose="02020603050405020304" pitchFamily="18" charset="0"/>
              </a:rPr>
              <a:t>the</a:t>
            </a:r>
            <a:r>
              <a:rPr lang="nb-NO" altLang="nb-NO" sz="2200" dirty="0">
                <a:cs typeface="Times New Roman" panose="02020603050405020304" pitchFamily="18" charset="0"/>
              </a:rPr>
              <a:t> </a:t>
            </a:r>
            <a:r>
              <a:rPr lang="nb-NO" altLang="nb-NO" sz="2200" dirty="0" err="1">
                <a:cs typeface="Times New Roman" panose="02020603050405020304" pitchFamily="18" charset="0"/>
              </a:rPr>
              <a:t>appendix</a:t>
            </a:r>
            <a:endParaRPr lang="nb-NO" altLang="nb-NO" sz="2200" dirty="0">
              <a:cs typeface="Times New Roman" panose="02020603050405020304" pitchFamily="18" charset="0"/>
            </a:endParaRPr>
          </a:p>
          <a:p>
            <a:endParaRPr lang="nb-NO" sz="2200" dirty="0">
              <a:cs typeface="Times New Roman" panose="02020603050405020304" pitchFamily="18" charset="0"/>
            </a:endParaRPr>
          </a:p>
          <a:p>
            <a:r>
              <a:rPr lang="nb-NO" sz="2200" dirty="0" err="1">
                <a:cs typeface="Times New Roman" panose="02020603050405020304" pitchFamily="18" charset="0"/>
              </a:rPr>
              <a:t>Use</a:t>
            </a:r>
            <a:r>
              <a:rPr lang="nb-NO" sz="2200" dirty="0">
                <a:cs typeface="Times New Roman" panose="02020603050405020304" pitchFamily="18" charset="0"/>
              </a:rPr>
              <a:t>:   </a:t>
            </a:r>
            <a:r>
              <a:rPr lang="en-US" sz="2200" dirty="0">
                <a:cs typeface="Times New Roman" panose="02020603050405020304" pitchFamily="18" charset="0"/>
              </a:rPr>
              <a:t>A-</a:t>
            </a:r>
            <a:r>
              <a:rPr lang="en-US" sz="2200" dirty="0" err="1">
                <a:cs typeface="Times New Roman" panose="02020603050405020304" pitchFamily="18" charset="0"/>
              </a:rPr>
              <a:t>tekst</a:t>
            </a:r>
            <a:r>
              <a:rPr lang="en-US" sz="2200" dirty="0">
                <a:cs typeface="Times New Roman" panose="02020603050405020304" pitchFamily="18" charset="0"/>
              </a:rPr>
              <a:t>, ORIA, Google-scholar, Google etc.</a:t>
            </a:r>
          </a:p>
          <a:p>
            <a:r>
              <a:rPr lang="en-US" sz="2200" dirty="0">
                <a:cs typeface="Times New Roman" panose="02020603050405020304" pitchFamily="18" charset="0"/>
              </a:rPr>
              <a:t>You can find previous Bachelor and Master theses from USN students here: </a:t>
            </a:r>
            <a:r>
              <a:rPr lang="nb-NO" sz="1600" dirty="0">
                <a:hlinkClick r:id="rId2"/>
              </a:rPr>
              <a:t>USN Open Archive</a:t>
            </a:r>
            <a:endParaRPr lang="nb-NO" sz="2200" dirty="0">
              <a:cs typeface="Times New Roman" panose="02020603050405020304" pitchFamily="18" charset="0"/>
            </a:endParaRPr>
          </a:p>
          <a:p>
            <a:pPr marL="0" indent="0">
              <a:buNone/>
            </a:pPr>
            <a:endParaRPr lang="nb-NO" dirty="0"/>
          </a:p>
        </p:txBody>
      </p:sp>
      <p:graphicFrame>
        <p:nvGraphicFramePr>
          <p:cNvPr id="4" name="Table 4">
            <a:extLst>
              <a:ext uri="{FF2B5EF4-FFF2-40B4-BE49-F238E27FC236}">
                <a16:creationId xmlns:a16="http://schemas.microsoft.com/office/drawing/2014/main" id="{37F50391-69F0-5F93-595D-8FD91D65E21C}"/>
              </a:ext>
            </a:extLst>
          </p:cNvPr>
          <p:cNvGraphicFramePr>
            <a:graphicFrameLocks noGrp="1"/>
          </p:cNvGraphicFramePr>
          <p:nvPr>
            <p:extLst>
              <p:ext uri="{D42A27DB-BD31-4B8C-83A1-F6EECF244321}">
                <p14:modId xmlns:p14="http://schemas.microsoft.com/office/powerpoint/2010/main" val="2294877873"/>
              </p:ext>
            </p:extLst>
          </p:nvPr>
        </p:nvGraphicFramePr>
        <p:xfrm>
          <a:off x="2740025" y="3429000"/>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67582606"/>
                    </a:ext>
                  </a:extLst>
                </a:gridCol>
                <a:gridCol w="2709333">
                  <a:extLst>
                    <a:ext uri="{9D8B030D-6E8A-4147-A177-3AD203B41FA5}">
                      <a16:colId xmlns:a16="http://schemas.microsoft.com/office/drawing/2014/main" val="2357241747"/>
                    </a:ext>
                  </a:extLst>
                </a:gridCol>
                <a:gridCol w="2709333">
                  <a:extLst>
                    <a:ext uri="{9D8B030D-6E8A-4147-A177-3AD203B41FA5}">
                      <a16:colId xmlns:a16="http://schemas.microsoft.com/office/drawing/2014/main" val="2900543092"/>
                    </a:ext>
                  </a:extLst>
                </a:gridCol>
              </a:tblGrid>
              <a:tr h="370840">
                <a:tc>
                  <a:txBody>
                    <a:bodyPr/>
                    <a:lstStyle/>
                    <a:p>
                      <a:r>
                        <a:rPr lang="nb-NO" dirty="0"/>
                        <a:t>Database</a:t>
                      </a:r>
                    </a:p>
                  </a:txBody>
                  <a:tcPr/>
                </a:tc>
                <a:tc>
                  <a:txBody>
                    <a:bodyPr/>
                    <a:lstStyle/>
                    <a:p>
                      <a:r>
                        <a:rPr lang="nb-NO" dirty="0" err="1"/>
                        <a:t>Search</a:t>
                      </a:r>
                      <a:r>
                        <a:rPr lang="nb-NO" dirty="0"/>
                        <a:t> </a:t>
                      </a:r>
                      <a:r>
                        <a:rPr lang="nb-NO" dirty="0" err="1"/>
                        <a:t>word</a:t>
                      </a:r>
                      <a:endParaRPr lang="nb-NO" dirty="0"/>
                    </a:p>
                  </a:txBody>
                  <a:tcPr/>
                </a:tc>
                <a:tc>
                  <a:txBody>
                    <a:bodyPr/>
                    <a:lstStyle/>
                    <a:p>
                      <a:r>
                        <a:rPr lang="nb-NO" dirty="0" err="1"/>
                        <a:t>Result</a:t>
                      </a:r>
                      <a:endParaRPr lang="nb-NO" dirty="0"/>
                    </a:p>
                  </a:txBody>
                  <a:tcPr/>
                </a:tc>
                <a:extLst>
                  <a:ext uri="{0D108BD9-81ED-4DB2-BD59-A6C34878D82A}">
                    <a16:rowId xmlns:a16="http://schemas.microsoft.com/office/drawing/2014/main" val="1118126344"/>
                  </a:ext>
                </a:extLst>
              </a:tr>
              <a:tr h="370840">
                <a:tc>
                  <a:txBody>
                    <a:bodyPr/>
                    <a:lstStyle/>
                    <a:p>
                      <a:endParaRPr lang="nb-NO"/>
                    </a:p>
                  </a:txBody>
                  <a:tcPr/>
                </a:tc>
                <a:tc>
                  <a:txBody>
                    <a:bodyPr/>
                    <a:lstStyle/>
                    <a:p>
                      <a:endParaRPr lang="nb-NO"/>
                    </a:p>
                  </a:txBody>
                  <a:tcPr/>
                </a:tc>
                <a:tc>
                  <a:txBody>
                    <a:bodyPr/>
                    <a:lstStyle/>
                    <a:p>
                      <a:endParaRPr lang="nb-NO" dirty="0"/>
                    </a:p>
                  </a:txBody>
                  <a:tcPr/>
                </a:tc>
                <a:extLst>
                  <a:ext uri="{0D108BD9-81ED-4DB2-BD59-A6C34878D82A}">
                    <a16:rowId xmlns:a16="http://schemas.microsoft.com/office/drawing/2014/main" val="1710814616"/>
                  </a:ext>
                </a:extLst>
              </a:tr>
            </a:tbl>
          </a:graphicData>
        </a:graphic>
      </p:graphicFrame>
    </p:spTree>
    <p:extLst>
      <p:ext uri="{BB962C8B-B14F-4D97-AF65-F5344CB8AC3E}">
        <p14:creationId xmlns:p14="http://schemas.microsoft.com/office/powerpoint/2010/main" val="188975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7544</TotalTime>
  <Words>1350</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Self-study IT and Information systems</vt:lpstr>
      <vt:lpstr>How to start</vt:lpstr>
      <vt:lpstr>Sharpen the theme</vt:lpstr>
      <vt:lpstr>Structure</vt:lpstr>
      <vt:lpstr>Example </vt:lpstr>
      <vt:lpstr>The start of the Introduction chapter</vt:lpstr>
      <vt:lpstr>The middle and the end of the introduction chapter</vt:lpstr>
      <vt:lpstr>The literature search chapter</vt:lpstr>
      <vt:lpstr>Theory chapter</vt:lpstr>
      <vt:lpstr>More than one theory chapter</vt:lpstr>
      <vt:lpstr>Conclusion/Summary</vt:lpstr>
      <vt:lpstr>Report submission</vt:lpstr>
      <vt:lpstr>Requirements</vt:lpstr>
      <vt:lpstr>Reference style</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Mathisrud Sørebø</dc:creator>
  <cp:lastModifiedBy>Anne Mathisrud Sørebø</cp:lastModifiedBy>
  <cp:revision>22</cp:revision>
  <dcterms:created xsi:type="dcterms:W3CDTF">2021-08-12T11:13:59Z</dcterms:created>
  <dcterms:modified xsi:type="dcterms:W3CDTF">2023-08-28T11:35:22Z</dcterms:modified>
</cp:coreProperties>
</file>