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301" r:id="rId5"/>
    <p:sldId id="329" r:id="rId6"/>
    <p:sldId id="302" r:id="rId7"/>
    <p:sldId id="292" r:id="rId8"/>
    <p:sldId id="331" r:id="rId9"/>
    <p:sldId id="332" r:id="rId10"/>
    <p:sldId id="330" r:id="rId11"/>
    <p:sldId id="307" r:id="rId12"/>
    <p:sldId id="336" r:id="rId13"/>
    <p:sldId id="306" r:id="rId14"/>
    <p:sldId id="304" r:id="rId15"/>
    <p:sldId id="335" r:id="rId16"/>
    <p:sldId id="334" r:id="rId17"/>
    <p:sldId id="337" r:id="rId18"/>
    <p:sldId id="339" r:id="rId19"/>
    <p:sldId id="338" r:id="rId20"/>
    <p:sldId id="340" r:id="rId21"/>
    <p:sldId id="342" r:id="rId22"/>
    <p:sldId id="341" r:id="rId23"/>
    <p:sldId id="343" r:id="rId24"/>
    <p:sldId id="350" r:id="rId25"/>
    <p:sldId id="309" r:id="rId26"/>
    <p:sldId id="260" r:id="rId27"/>
    <p:sldId id="333" r:id="rId28"/>
    <p:sldId id="261" r:id="rId29"/>
    <p:sldId id="311" r:id="rId30"/>
    <p:sldId id="312" r:id="rId31"/>
    <p:sldId id="310" r:id="rId32"/>
    <p:sldId id="315" r:id="rId33"/>
    <p:sldId id="346" r:id="rId34"/>
    <p:sldId id="316" r:id="rId35"/>
    <p:sldId id="317" r:id="rId36"/>
    <p:sldId id="349" r:id="rId37"/>
    <p:sldId id="318" r:id="rId38"/>
    <p:sldId id="319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8C45E-90C8-4882-A046-C283D9D89178}">
          <p14:sldIdLst>
            <p14:sldId id="301"/>
            <p14:sldId id="329"/>
          </p14:sldIdLst>
        </p14:section>
        <p14:section name="Basic BI Concepts" id="{88B5EC38-D64A-4F9C-B8C4-5450F20CF59D}">
          <p14:sldIdLst>
            <p14:sldId id="302"/>
            <p14:sldId id="292"/>
            <p14:sldId id="331"/>
            <p14:sldId id="332"/>
            <p14:sldId id="330"/>
            <p14:sldId id="307"/>
            <p14:sldId id="336"/>
            <p14:sldId id="306"/>
            <p14:sldId id="304"/>
          </p14:sldIdLst>
        </p14:section>
        <p14:section name="BI Examples" id="{463C99CF-FE6E-4C43-9841-842D6C1EC5E6}">
          <p14:sldIdLst>
            <p14:sldId id="335"/>
            <p14:sldId id="334"/>
            <p14:sldId id="337"/>
            <p14:sldId id="339"/>
            <p14:sldId id="338"/>
            <p14:sldId id="340"/>
            <p14:sldId id="342"/>
            <p14:sldId id="341"/>
            <p14:sldId id="343"/>
            <p14:sldId id="350"/>
          </p14:sldIdLst>
        </p14:section>
        <p14:section name="BI Architecture" id="{57C80962-40D2-45C5-9EDD-DD0753BC56B1}">
          <p14:sldIdLst>
            <p14:sldId id="309"/>
            <p14:sldId id="260"/>
            <p14:sldId id="333"/>
            <p14:sldId id="261"/>
            <p14:sldId id="311"/>
            <p14:sldId id="312"/>
          </p14:sldIdLst>
        </p14:section>
        <p14:section name="Business Decision Types" id="{2D73A2F8-E558-4C4E-9363-72E7B0752A61}">
          <p14:sldIdLst>
            <p14:sldId id="310"/>
            <p14:sldId id="315"/>
            <p14:sldId id="346"/>
            <p14:sldId id="316"/>
            <p14:sldId id="317"/>
            <p14:sldId id="349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595F4-A38B-4D1D-9F81-41AF322CE0F5}" v="2" dt="2023-08-21T08:50:21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0762" autoAdjust="0"/>
  </p:normalViewPr>
  <p:slideViewPr>
    <p:cSldViewPr snapToGrid="0" snapToObjects="1">
      <p:cViewPr varScale="1">
        <p:scale>
          <a:sx n="121" d="100"/>
          <a:sy n="121" d="100"/>
        </p:scale>
        <p:origin x="1350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C0AB1-7777-EA48-9872-393DAA530DA8}" type="datetimeFigureOut">
              <a:rPr lang="en-US" smtClean="0"/>
              <a:t>8/21/2023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3263-C1CE-E34A-AD46-7ADCC457362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2109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59900-1D02-0848-AA82-6ED8C4CCA000}" type="datetimeFigureOut">
              <a:rPr lang="en-US" smtClean="0"/>
              <a:t>8/21/2023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E6AF7-0F88-4448-99BD-1AC252BB1A7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85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5E6AF7-0F88-4448-99BD-1AC252BB1A7B}" type="slidenum">
              <a:rPr kumimoji="0" lang="nb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42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727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8760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 High-Level Architecture of BI. 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1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Above diagram depicts a comprehensive representation of the typical BI architecture.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Multiple Data sources,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 integration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 management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Reporting and analytical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delivery, and consumption services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 the broad spectrum of the BI architecture.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 the left are the source systems that provide data to the decision support data repository (i.e., data warehouse and marts).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 integration technology and processes are needed to prepare the data for decision support use.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mart or warehouse can employ a variety of architectures, technologies, and data models.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the top, a variety of users can access the data using different tools and applications.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ensure that BI meets its intended purposes, metadata, data quality, and governance processes must be in place.  </a:t>
            </a:r>
          </a:p>
          <a:p>
            <a:pPr lvl="0"/>
            <a:endParaRPr lang="en-US" dirty="0"/>
          </a:p>
          <a:p>
            <a:pPr lvl="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2A8472-7115-4773-889E-8A2A2A4A2C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512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Above diagram depicts a comprehensive representation of the typical BI architecture.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Multiple Data sources,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 integration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data management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Reporting and analytical services, 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information delivery, and consumption services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form the broad spectrum of the BI architecture.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At the left are the source systems that provide data to the decision support data repository (i.e., data warehouse and marts).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Data integration technology and processes are needed to prepare the data for decision support use.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mart or warehouse can employ a variety of architectures, technologies, and data models.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On the top, a variety of users can access the data using different tools and applications. 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To ensure that BI meets its intended purposes, metadata, data quality, and governance processes must be in place.  </a:t>
            </a:r>
          </a:p>
          <a:p>
            <a:pPr lvl="0"/>
            <a:endParaRPr lang="en-US" dirty="0"/>
          </a:p>
          <a:p>
            <a:pPr lvl="0"/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2A8472-7115-4773-889E-8A2A2A4A2CD7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12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7816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658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1814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5336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503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2052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839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17572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business value of BI lies in its ability to improve the effectiveness of the core business processes that drive business performance.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81160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5894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0529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5064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813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5558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27718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>
              <a:solidFill>
                <a:srgbClr val="FF000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5E6AF7-0F88-4448-99BD-1AC252BB1A7B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1203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4316012" cy="1551781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00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C9DAF2-E044-8B4E-A86C-B69EB5271587}" type="datetime1">
              <a:rPr lang="en-US" smtClean="0"/>
              <a:t>8/21/2023</a:t>
            </a:fld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94536" y="37735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8509" y="245900"/>
            <a:ext cx="3170582" cy="100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72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9E23-93F5-F746-89BC-5BD2B0929EBC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57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A5FE-711F-EA47-96EF-625BC7044AC5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42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41529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F2F44-5AFD-D34E-8B92-58F8898F0824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59912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48322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70D61-A13E-3E45-A265-D55FAFCB0DF0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229632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E48C-408F-AD4C-82E0-480B961C7F1F}" type="datetime1">
              <a:rPr lang="en-US" smtClean="0"/>
              <a:t>8/21/2023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8832850" cy="4476610"/>
          </a:xfrm>
          <a:solidFill>
            <a:srgbClr val="BCCCD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1015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4070" y="219282"/>
            <a:ext cx="8831090" cy="447640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latin typeface="Times New Roman"/>
                <a:cs typeface="Times New Roman"/>
              </a:defRPr>
            </a:lvl1pPr>
          </a:lstStyle>
          <a:p>
            <a:pPr lvl="0"/>
            <a:r>
              <a:rPr lang="en-GB" noProof="0"/>
              <a:t>«Quote»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56504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72079-DB16-154D-A39F-4884D6CC0170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288000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1" name="Rectangle 10"/>
          <p:cNvSpPr/>
          <p:nvPr userDrawn="1"/>
        </p:nvSpPr>
        <p:spPr>
          <a:xfrm>
            <a:off x="6105160" y="165723"/>
            <a:ext cx="2880000" cy="535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2" name="Rectangle 11"/>
          <p:cNvSpPr/>
          <p:nvPr userDrawn="1"/>
        </p:nvSpPr>
        <p:spPr>
          <a:xfrm>
            <a:off x="3129615" y="165723"/>
            <a:ext cx="288000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5240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127945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6103490" y="219075"/>
            <a:ext cx="2881670" cy="1495734"/>
          </a:xfrm>
          <a:solidFill>
            <a:srgbClr val="BCCCD1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154071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3129615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6103490" y="1803709"/>
            <a:ext cx="2880000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420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04C26B5-7A06-7C45-AE88-68CEB8F24371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91003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rgbClr val="007C7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4CE802-EA64-4A48-B1C7-C0EE853B4C0F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2754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F49D4B-9861-5645-9B1C-3419A18E9F33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4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431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443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79A3BB2-4D9C-AD4E-8B4D-A69880551F61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21883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288" y="1244601"/>
            <a:ext cx="4316012" cy="1155700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88" y="2743200"/>
            <a:ext cx="4316012" cy="533400"/>
          </a:xfrm>
        </p:spPr>
        <p:txBody>
          <a:bodyPr lIns="0" rIns="0"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2C173FE-FF69-E04E-9988-939EF0616E31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200" y="219282"/>
            <a:ext cx="3829050" cy="4476403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19936" y="2582921"/>
            <a:ext cx="323133" cy="0"/>
          </a:xfrm>
          <a:prstGeom prst="line">
            <a:avLst/>
          </a:prstGeom>
          <a:ln w="635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36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A8F0C-83EE-794E-9CC9-3FF7405580DF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C7347-21CC-EB4E-B3D7-EE4885E7589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15240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48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25B-9EB4-1E47-85F8-C6280E7A3270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0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5156110" y="165100"/>
            <a:ext cx="3829050" cy="4530585"/>
          </a:xfrm>
          <a:solidFill>
            <a:srgbClr val="7E9492"/>
          </a:solidFill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8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+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2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53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4574-9909-674F-A5DE-8D4B46504626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41538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042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5240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15240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9830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703" y="428161"/>
            <a:ext cx="4093697" cy="85725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53" y="1594843"/>
            <a:ext cx="4162547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49BA9-EBA5-5C4F-BB8E-FBA372F5FB33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3314" y="165723"/>
            <a:ext cx="4831346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037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 userDrawn="1"/>
        </p:nvSpPr>
        <p:spPr>
          <a:xfrm>
            <a:off x="5156110" y="165100"/>
            <a:ext cx="3829050" cy="45305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5156110" y="165100"/>
            <a:ext cx="3829050" cy="453058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GB" noProof="0"/>
              <a:t>Graph / Smartart</a:t>
            </a:r>
          </a:p>
        </p:txBody>
      </p:sp>
    </p:spTree>
    <p:extLst>
      <p:ext uri="{BB962C8B-B14F-4D97-AF65-F5344CB8AC3E}">
        <p14:creationId xmlns:p14="http://schemas.microsoft.com/office/powerpoint/2010/main" val="11130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90F5-E4A8-6F49-8ED0-6A2C8DA2DD36}" type="datetime1">
              <a:rPr lang="en-US" smtClean="0"/>
              <a:t>8/21/2023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868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2400" y="165100"/>
            <a:ext cx="8832760" cy="4530585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A75D-0632-BE42-94AA-1FA387F7D3C3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Rectangle 7"/>
          <p:cNvSpPr/>
          <p:nvPr userDrawn="1"/>
        </p:nvSpPr>
        <p:spPr>
          <a:xfrm>
            <a:off x="154070" y="165723"/>
            <a:ext cx="8831090" cy="53559"/>
          </a:xfrm>
          <a:prstGeom prst="rect">
            <a:avLst/>
          </a:prstGeom>
          <a:solidFill>
            <a:srgbClr val="4B4CA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56103" y="1335106"/>
            <a:ext cx="323133" cy="0"/>
          </a:xfrm>
          <a:prstGeom prst="line">
            <a:avLst/>
          </a:prstGeom>
          <a:ln w="635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87253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4673870" y="1594843"/>
            <a:ext cx="3944079" cy="285015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21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/>
              <a:t>Klikk for å redigere tittelstil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253" y="1594843"/>
            <a:ext cx="8030696" cy="2850156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lvl="0"/>
            <a:r>
              <a:rPr lang="en-GB" noProof="0"/>
              <a:t>Klikk for å redigere tekststiler i malen</a:t>
            </a:r>
          </a:p>
          <a:p>
            <a:pPr lvl="1"/>
            <a:r>
              <a:rPr lang="en-GB" noProof="0"/>
              <a:t>Andre nivå</a:t>
            </a:r>
          </a:p>
          <a:p>
            <a:pPr lvl="2"/>
            <a:r>
              <a:rPr lang="en-GB" noProof="0"/>
              <a:t>Tredje nivå</a:t>
            </a:r>
          </a:p>
          <a:p>
            <a:pPr lvl="3"/>
            <a:r>
              <a:rPr lang="en-GB" noProof="0"/>
              <a:t>Fjerde nivå</a:t>
            </a:r>
          </a:p>
          <a:p>
            <a:pPr lvl="4"/>
            <a:r>
              <a:rPr lang="en-GB" noProof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7392" y="4834789"/>
            <a:ext cx="1308296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DD0A9CF-A1FD-9946-816A-7B11A5E2C95D}" type="datetime1">
              <a:rPr lang="en-US" smtClean="0"/>
              <a:t>8/21/2023</a:t>
            </a:fld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1560" y="4834789"/>
            <a:ext cx="2133600" cy="15961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28385D78-4187-AD4C-B928-A8579EE9A7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24167" y="4686710"/>
            <a:ext cx="1426504" cy="454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2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57" r:id="rId4"/>
    <p:sldLayoutId id="2147483658" r:id="rId5"/>
    <p:sldLayoutId id="2147483659" r:id="rId6"/>
    <p:sldLayoutId id="2147483660" r:id="rId7"/>
    <p:sldLayoutId id="2147483656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62" r:id="rId14"/>
    <p:sldLayoutId id="2147483661" r:id="rId15"/>
    <p:sldLayoutId id="2147483668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176213" indent="-176213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1pPr>
      <a:lvl2pPr marL="452438" indent="-207963" algn="l" defTabSz="45085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2pPr>
      <a:lvl3pPr marL="627063" indent="-158750" algn="l" defTabSz="627063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3pPr>
      <a:lvl4pPr marL="804863" indent="-161925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4pPr>
      <a:lvl5pPr marL="987425" indent="-174625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Calibri Light"/>
          <a:ea typeface="+mn-ea"/>
          <a:cs typeface="Calibri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97288" y="2042319"/>
            <a:ext cx="3656258" cy="1551781"/>
          </a:xfrm>
        </p:spPr>
        <p:txBody>
          <a:bodyPr>
            <a:normAutofit/>
          </a:bodyPr>
          <a:lstStyle/>
          <a:p>
            <a:r>
              <a:rPr lang="en-US" dirty="0"/>
              <a:t>Lecture 1: Introduction to Business Intelligence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97288" y="3924300"/>
            <a:ext cx="3532271" cy="608954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Ali Chelli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Course: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Business Intelligence and Data Warehousing</a:t>
            </a:r>
            <a:r>
              <a:rPr kumimoji="0" lang="nb-NO" sz="1600" b="0" i="0" u="none" strike="noStrike" kern="1200" cap="none" spc="0" normalizeH="0" baseline="0" noProof="0" dirty="0">
                <a:ln>
                  <a:noFill/>
                </a:ln>
                <a:solidFill>
                  <a:srgbClr val="4B4CAD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(BID3000)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2F7352-36FA-7045-AC00-1A0BE6875562}" type="datetime1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21.08.2023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nb-NO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b-NO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DMonster-3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7850" y="2609850"/>
            <a:ext cx="1536700" cy="1536700"/>
          </a:xfrm>
          <a:prstGeom prst="rect">
            <a:avLst/>
          </a:prstGeom>
        </p:spPr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616FCC-CAEF-BBF9-D8B1-434A74BAE21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663" r="663"/>
          <a:stretch>
            <a:fillRect/>
          </a:stretch>
        </p:blipFill>
        <p:spPr>
          <a:xfrm>
            <a:off x="4207790" y="219075"/>
            <a:ext cx="477746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7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Purpose of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The major purpose that Business Intelligence serves for a business is helping the corporate executives (CEO, CTO, business managers and other operational heads) take better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+mn-lt"/>
              </a:rPr>
              <a:t>data-driven business decisions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. </a:t>
            </a:r>
          </a:p>
          <a:p>
            <a:endParaRPr lang="en-US" sz="2000" b="0" i="0" dirty="0">
              <a:solidFill>
                <a:srgbClr val="000000"/>
              </a:solidFill>
              <a:effectLst/>
              <a:latin typeface="+mn-lt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Many companies are using BI for cost-cutting, identifying better business opportunities, and spotting inefficient business processes.</a:t>
            </a:r>
            <a:endParaRPr lang="en-US" sz="2000" b="1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34303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Benefits of Using of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The major benefits of business intelligence are the following: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Accelerating decision-making process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Optimizing internal business processes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Increasing the operational efficiency</a:t>
            </a:r>
          </a:p>
          <a:p>
            <a:pPr lvl="2"/>
            <a:r>
              <a:rPr lang="en-US" sz="1800" dirty="0">
                <a:solidFill>
                  <a:srgbClr val="000000"/>
                </a:solidFill>
                <a:latin typeface="+mn-lt"/>
              </a:rPr>
              <a:t>Increasing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revenues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Gaining competitive advantages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Identifying the market trends</a:t>
            </a:r>
          </a:p>
          <a:p>
            <a:pPr lvl="2"/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Spotting addressable business problems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4057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76D0E-332D-7B20-4D00-4E2FA57F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Examples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8565-A078-5D0E-0933-84AD407B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C18BA-3B7A-AD02-181A-288472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08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A hotel manager uses BI analytical applications to gather statistical information regarding average occupancy and room rate. 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It helps to find aggregate revenue generated per room.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It also collects statistics on market share and data from customer surveys from each hotel to decides its competitive position in various markets.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By analyzing these trends year by year, month by month and day by day, the manger can choose the best strategy for offering discounts on room rentals.</a:t>
            </a: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77925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A bank gives branch managers access to BI applications.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It helps branch manager to determine who are the most profitable customers and which customers they should work on.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 use of BI tools frees information technology staff from the task of generating analytical reports for the departments. 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 use of BI tools gives department personnel access to a richer data source.</a:t>
            </a: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22875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In an Online Transaction Processing (OLTP) system information that could be fed into product database could be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add a product line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change a product price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Correspondingly, in a Business Intelligence system the query that would be executed would be how much revenues increased due to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the addition of new product line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and/or the change in products prices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6392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16</a:t>
            </a:fld>
            <a:endParaRPr lang="en-GB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D90E9-5CA0-EE73-DB7D-5B29FC13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58" y="1374709"/>
            <a:ext cx="6925532" cy="3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0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In an advertising database of OLTP system query that could be executed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Change in advertisement options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Increase of radio budget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Correspondingly, in BI system the query that could be executed would be: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How many new clients were added due to change in radio budget?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687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18</a:t>
            </a:fld>
            <a:endParaRPr lang="en-GB" noProof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5D90E9-5CA0-EE73-DB7D-5B29FC13B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858" y="1374709"/>
            <a:ext cx="6925532" cy="3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In OLTP system dealing with customer demographic databases, the data that could be fed would be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increase customer credit limit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change in customer salary level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Correspondingly in the OLAP system query that could be executed would be: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Can customer profile changes support higher product price?</a:t>
            </a:r>
            <a:endParaRPr lang="en-US" sz="180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19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6421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Basic Business Intelligence (BI) Concepts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BI Examples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BI Architecture</a:t>
            </a:r>
          </a:p>
          <a:p>
            <a:pPr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j-lt"/>
              </a:rPr>
              <a:t>Business Decisions Types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85723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There are four key players who use the Business Intelligence System:</a:t>
            </a:r>
          </a:p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The Professional Data Analyst: 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data analyst is a statistician who always needs to drill deep down into data. 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 system helps them to get fresh insights to develop unique business strategies.</a:t>
            </a:r>
          </a:p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The IT users: 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IT user also plays a dominant role in maintaining the BI infrastructure.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7862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The head of the company: 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CEO can increase the profit of their business by improving operational efficiency in their business.</a:t>
            </a:r>
          </a:p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The Business Users: </a:t>
            </a:r>
          </a:p>
          <a:p>
            <a:pPr lvl="1"/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Business intelligence users can be found across the organization.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51481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76D0E-332D-7B20-4D00-4E2FA57F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8565-A078-5D0E-0933-84AD407B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C18BA-3B7A-AD02-181A-288472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919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084" y="463463"/>
            <a:ext cx="6286500" cy="447261"/>
          </a:xfrm>
        </p:spPr>
        <p:txBody>
          <a:bodyPr/>
          <a:lstStyle/>
          <a:p>
            <a:r>
              <a:rPr lang="en-US" dirty="0"/>
              <a:t>A High-Level BI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58" y="1136737"/>
            <a:ext cx="6718042" cy="3543300"/>
          </a:xfrm>
        </p:spPr>
      </p:pic>
    </p:spTree>
    <p:extLst>
      <p:ext uri="{BB962C8B-B14F-4D97-AF65-F5344CB8AC3E}">
        <p14:creationId xmlns:p14="http://schemas.microsoft.com/office/powerpoint/2010/main" val="358595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626" y="539238"/>
            <a:ext cx="6286500" cy="350624"/>
          </a:xfrm>
        </p:spPr>
        <p:txBody>
          <a:bodyPr>
            <a:normAutofit fontScale="90000"/>
          </a:bodyPr>
          <a:lstStyle/>
          <a:p>
            <a:r>
              <a:rPr lang="en-US" dirty="0"/>
              <a:t>BI Architecture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419053-76A8-61C4-7B2B-71044CDF1E45}"/>
              </a:ext>
            </a:extLst>
          </p:cNvPr>
          <p:cNvGrpSpPr/>
          <p:nvPr/>
        </p:nvGrpSpPr>
        <p:grpSpPr>
          <a:xfrm>
            <a:off x="575642" y="2740344"/>
            <a:ext cx="8057582" cy="1917034"/>
            <a:chOff x="796705" y="1594843"/>
            <a:chExt cx="8057582" cy="191703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7559FE-41B4-D8AC-982A-347392DA3529}"/>
                </a:ext>
              </a:extLst>
            </p:cNvPr>
            <p:cNvSpPr/>
            <p:nvPr/>
          </p:nvSpPr>
          <p:spPr>
            <a:xfrm>
              <a:off x="796705" y="1594843"/>
              <a:ext cx="1032095" cy="191646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Source System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(Enterprise Databases)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DB4F0E81-3203-C84E-96E4-9032F7FE4A4A}"/>
                </a:ext>
              </a:extLst>
            </p:cNvPr>
            <p:cNvSpPr/>
            <p:nvPr/>
          </p:nvSpPr>
          <p:spPr>
            <a:xfrm>
              <a:off x="1828800" y="2320787"/>
              <a:ext cx="353085" cy="2484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ABBFE7-9772-0D61-3464-B89073749D9B}"/>
                </a:ext>
              </a:extLst>
            </p:cNvPr>
            <p:cNvSpPr/>
            <p:nvPr/>
          </p:nvSpPr>
          <p:spPr>
            <a:xfrm>
              <a:off x="2181885" y="1594843"/>
              <a:ext cx="1222218" cy="191646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Integration Services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(ETL)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10D2DDA-04D6-5837-B48A-822524AB928B}"/>
                </a:ext>
              </a:extLst>
            </p:cNvPr>
            <p:cNvSpPr/>
            <p:nvPr/>
          </p:nvSpPr>
          <p:spPr>
            <a:xfrm>
              <a:off x="3404103" y="2302680"/>
              <a:ext cx="353085" cy="2484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7746A7F-A28C-7071-A6C6-2136950E561C}"/>
                </a:ext>
              </a:extLst>
            </p:cNvPr>
            <p:cNvSpPr/>
            <p:nvPr/>
          </p:nvSpPr>
          <p:spPr>
            <a:xfrm>
              <a:off x="3784347" y="1594843"/>
              <a:ext cx="1448555" cy="191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Management  Services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(Data Warehouse)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0284BD2E-524D-966E-584E-65EDF9048E11}"/>
                </a:ext>
              </a:extLst>
            </p:cNvPr>
            <p:cNvSpPr/>
            <p:nvPr/>
          </p:nvSpPr>
          <p:spPr>
            <a:xfrm>
              <a:off x="5251007" y="2302114"/>
              <a:ext cx="353085" cy="2484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78157B9-D961-4FE6-EB0E-B16D4FE424D7}"/>
                </a:ext>
              </a:extLst>
            </p:cNvPr>
            <p:cNvSpPr/>
            <p:nvPr/>
          </p:nvSpPr>
          <p:spPr>
            <a:xfrm>
              <a:off x="5604092" y="1595409"/>
              <a:ext cx="1448555" cy="191646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Reporting and Analytical Services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(Dashboards/ Scorecards)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60755709-5D3D-C467-DE57-7F14A6D12761}"/>
                </a:ext>
              </a:extLst>
            </p:cNvPr>
            <p:cNvSpPr/>
            <p:nvPr/>
          </p:nvSpPr>
          <p:spPr>
            <a:xfrm>
              <a:off x="7052647" y="2301548"/>
              <a:ext cx="353085" cy="248430"/>
            </a:xfrm>
            <a:prstGeom prst="rightArrow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905CE97-C3CC-62F8-847C-DA072373F5E3}"/>
                </a:ext>
              </a:extLst>
            </p:cNvPr>
            <p:cNvSpPr/>
            <p:nvPr/>
          </p:nvSpPr>
          <p:spPr>
            <a:xfrm>
              <a:off x="7405732" y="1594843"/>
              <a:ext cx="1448555" cy="1916468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Information Delivery and Consumption Services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25252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(Web portals)</a:t>
              </a:r>
            </a:p>
          </p:txBody>
        </p:sp>
      </p:grp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4C7AA5-FC88-A360-AA0E-54F374B0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594843"/>
            <a:ext cx="8030696" cy="1148357"/>
          </a:xfrm>
        </p:spPr>
        <p:txBody>
          <a:bodyPr/>
          <a:lstStyle/>
          <a:p>
            <a:r>
              <a:rPr lang="en-US" dirty="0">
                <a:latin typeface="+mn-lt"/>
              </a:rPr>
              <a:t>BI architecture varies in each enterprise but there are some common components of BI architecture, which are found in all BI solutions. </a:t>
            </a:r>
          </a:p>
          <a:p>
            <a:r>
              <a:rPr lang="en-US" dirty="0">
                <a:latin typeface="+mn-lt"/>
              </a:rPr>
              <a:t>The component of a BI architecture is driven by the goals and requirements of your enterprise.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530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371205"/>
            <a:ext cx="6286500" cy="350624"/>
          </a:xfrm>
        </p:spPr>
        <p:txBody>
          <a:bodyPr>
            <a:normAutofit fontScale="90000"/>
          </a:bodyPr>
          <a:lstStyle/>
          <a:p>
            <a:r>
              <a:rPr lang="en-US" dirty="0"/>
              <a:t>Detailed level BI Architecture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91" y="982885"/>
            <a:ext cx="6746033" cy="3771900"/>
          </a:xfrm>
        </p:spPr>
      </p:pic>
    </p:spTree>
    <p:extLst>
      <p:ext uri="{BB962C8B-B14F-4D97-AF65-F5344CB8AC3E}">
        <p14:creationId xmlns:p14="http://schemas.microsoft.com/office/powerpoint/2010/main" val="3894100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474839"/>
            <a:ext cx="8030696" cy="29701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There are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many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possible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data sources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– (Enterprise Resource Planning (ERP), Ticket management system, Change management system, point of sale, legacy system, unstructured data, etc.)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The data can be generated by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many platforms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– IBM, Oracle, Microsoft, Sybase, SAS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The data can have </a:t>
            </a:r>
            <a:r>
              <a:rPr lang="en-US" sz="1800" b="1" dirty="0">
                <a:solidFill>
                  <a:srgbClr val="000000"/>
                </a:solidFill>
                <a:latin typeface="+mn-lt"/>
              </a:rPr>
              <a:t>many formats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– Relational, Hierarchical, Multi-dimensional, Big data MapReduce Databases, Unstructured text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26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04265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Services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dirty="0">
                <a:solidFill>
                  <a:srgbClr val="000000"/>
                </a:solidFill>
                <a:latin typeface="+mn-lt"/>
              </a:rPr>
              <a:t>Integration Services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(ETL, Operational Data Feeds, Enterprise Application Integration, Enterprise Information Integration)</a:t>
            </a:r>
          </a:p>
          <a:p>
            <a:r>
              <a:rPr lang="en-US" sz="1800" b="1" i="1" dirty="0">
                <a:solidFill>
                  <a:srgbClr val="000000"/>
                </a:solidFill>
                <a:latin typeface="+mn-lt"/>
              </a:rPr>
              <a:t>Data Management Services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(data warehouse, data marts, federated data marts, OLAP cubes, etc.)</a:t>
            </a:r>
          </a:p>
          <a:p>
            <a:r>
              <a:rPr lang="en-US" sz="1800" b="1" i="1" dirty="0">
                <a:solidFill>
                  <a:srgbClr val="000000"/>
                </a:solidFill>
                <a:latin typeface="+mn-lt"/>
              </a:rPr>
              <a:t>Reporting and Analytical Services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(Analytical Reporting, ad-hoc query and batch reporting, dashboards/scorecards, predictive and prescriptive modeling, data &amp; text mining/forecasting)</a:t>
            </a:r>
          </a:p>
          <a:p>
            <a:r>
              <a:rPr lang="en-US" sz="1800" b="1" i="1" dirty="0">
                <a:solidFill>
                  <a:srgbClr val="000000"/>
                </a:solidFill>
                <a:latin typeface="+mn-lt"/>
              </a:rPr>
              <a:t>Information Delivery and Consumption Services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(Web portals, subscription, direct user access, internal portals, etc.)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1215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76D0E-332D-7B20-4D00-4E2FA57F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Decision Types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8565-A078-5D0E-0933-84AD407B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CA35D3-88DA-CE4D-A326-62A44BD8AA95}" type="datetime1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8/21/2023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C18BA-3B7A-AD02-181A-288472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385D78-4187-AD4C-B928-A8579EE9A756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25252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25252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05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Decision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Business intelligence systems are used for decision making.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Business decisions can be categorized into three main types: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Strategic Decisions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Tactical Decisions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Operational Decisions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29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3267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276D0E-332D-7B20-4D00-4E2FA57F0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Business Intelligence Concepts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B8565-A078-5D0E-0933-84AD407B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A35D3-88DA-CE4D-A326-62A44BD8AA95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C18BA-3B7A-AD02-181A-2884728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67380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Strategic decisions are major choices of actions and influence whole or a major part of business enterprise. 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They contribute directly to the achievement of common goals of the enterprise. 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They have long-term implications on the business en­terprise.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They may involve major departures from practices and procedures being followed earlier. 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Generally, strategic decision is unstructured and thus, a manager must apply his business judgement, evaluation and intuition into the definition of the problem.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92651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Strategic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Strategic decisions are based on partial knowledge of the environmen­tal factors which are uncertain and dynamic. 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Strategic decisions are taken at the higher level of management.</a:t>
            </a:r>
          </a:p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Example of strategic decision: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Identify new markets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choose store locations.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1838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100" dirty="0">
                <a:solidFill>
                  <a:srgbClr val="000000"/>
                </a:solidFill>
                <a:latin typeface="+mn-lt"/>
              </a:rPr>
              <a:t>Tactical decisions relate to the implementation of strategic decisions. </a:t>
            </a:r>
          </a:p>
          <a:p>
            <a:r>
              <a:rPr lang="en-US" sz="2100" dirty="0">
                <a:solidFill>
                  <a:srgbClr val="000000"/>
                </a:solidFill>
                <a:latin typeface="+mn-lt"/>
              </a:rPr>
              <a:t>Focus on analyzing short-term initiatives within specific line-of-business domains, such as marketing, sales, purchasing or customer service. </a:t>
            </a:r>
          </a:p>
          <a:p>
            <a:r>
              <a:rPr lang="en-US" sz="2100" dirty="0">
                <a:solidFill>
                  <a:srgbClr val="000000"/>
                </a:solidFill>
                <a:latin typeface="+mn-lt"/>
              </a:rPr>
              <a:t>Tactical decisions are directed towards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developing divisional plans,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structuring workflows,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establishing distribution channels,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acquisition of resources such as employees, materials and money. </a:t>
            </a:r>
          </a:p>
          <a:p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endParaRPr lang="en-US" sz="2000" dirty="0">
              <a:solidFill>
                <a:srgbClr val="000000"/>
              </a:solidFill>
              <a:latin typeface="+mn-lt"/>
            </a:endParaRPr>
          </a:p>
          <a:p>
            <a:endParaRPr lang="en-US" sz="20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04943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These decisions are taken at the middle level of management.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Progress is measured against a preset goal, such as a budget or a certain target. </a:t>
            </a:r>
          </a:p>
          <a:p>
            <a:r>
              <a:rPr lang="en-US" sz="2000" b="1" dirty="0">
                <a:solidFill>
                  <a:srgbClr val="000000"/>
                </a:solidFill>
                <a:latin typeface="+mn-lt"/>
              </a:rPr>
              <a:t>Example of tactical decision:</a:t>
            </a:r>
            <a:r>
              <a:rPr lang="en-US" sz="2000" dirty="0">
                <a:solidFill>
                  <a:srgbClr val="000000"/>
                </a:solidFill>
                <a:latin typeface="+mn-lt"/>
              </a:rPr>
              <a:t>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Choose suppliers,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forecast sales.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30218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Operational decisions relate to day-to-day operations of the enterprise. 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They have a short-term horizon as they are taken repetitively. 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These decisions are based on facts regarding the events and do not require much of business judgement. </a:t>
            </a:r>
          </a:p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Operational decisions are taken at lower levels of management. </a:t>
            </a:r>
          </a:p>
          <a:p>
            <a:r>
              <a:rPr lang="en-US" sz="2000" b="1" dirty="0">
                <a:solidFill>
                  <a:srgbClr val="000000"/>
                </a:solidFill>
                <a:latin typeface="+mn-lt"/>
              </a:rPr>
              <a:t>Example of operational decision: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Resolve order delays,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schedule employees.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35738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 Business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n-lt"/>
              </a:rPr>
              <a:t>BI can add value to: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Management Processes: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n-lt"/>
              </a:rPr>
              <a:t>Planning budgeting, performance monitoring/assessment, process improvement, cost analysis, optimization, etc.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Revenue Generating Processes: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n-lt"/>
              </a:rPr>
              <a:t>Customer segmentation, campaign management, channel management, sales management, etc.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+mn-lt"/>
              </a:rPr>
              <a:t>Resource Consumption Processes: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latin typeface="+mn-lt"/>
              </a:rPr>
              <a:t>Product/service development, order management, manufacturing/operations, supply chain, purchasing,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35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493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&amp; Information?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4</a:t>
            </a:fld>
            <a:endParaRPr lang="en-GB" noProof="0"/>
          </a:p>
        </p:txBody>
      </p:sp>
      <p:pic>
        <p:nvPicPr>
          <p:cNvPr id="9" name="Content Placeholder 8" descr="A close-up of a diagram&#10;&#10;Description automatically generated">
            <a:extLst>
              <a:ext uri="{FF2B5EF4-FFF2-40B4-BE49-F238E27FC236}">
                <a16:creationId xmlns:a16="http://schemas.microsoft.com/office/drawing/2014/main" id="{0AC86D46-515E-FD6D-9D11-61698C6C4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392" y="1133856"/>
            <a:ext cx="6581442" cy="3866598"/>
          </a:xfrm>
        </p:spPr>
      </p:pic>
    </p:spTree>
    <p:extLst>
      <p:ext uri="{BB962C8B-B14F-4D97-AF65-F5344CB8AC3E}">
        <p14:creationId xmlns:p14="http://schemas.microsoft.com/office/powerpoint/2010/main" val="15597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03" y="428161"/>
            <a:ext cx="7961846" cy="857250"/>
          </a:xfrm>
        </p:spPr>
        <p:txBody>
          <a:bodyPr anchor="ctr">
            <a:normAutofit/>
          </a:bodyPr>
          <a:lstStyle/>
          <a:p>
            <a:r>
              <a:rPr lang="en-US" dirty="0"/>
              <a:t>What is Data &amp; Information?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9A6101B-066F-185A-CCC0-FD68153E5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21" y="1603052"/>
            <a:ext cx="3944079" cy="1211419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Data (Revenue, Year)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32.38, 2016; 34.35, 2017; 36.4, 2018; 39.12, 2019; 37.4, 2020; 44.54, 2021; 46.71,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17392" y="4834789"/>
            <a:ext cx="1308296" cy="15961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553071A-A6F7-3B4F-818E-46F44080C142}" type="datetime1">
              <a:rPr lang="en-US" noProof="0" smtClean="0"/>
              <a:pPr>
                <a:spcAft>
                  <a:spcPts val="600"/>
                </a:spcAft>
              </a:pPr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1560" y="4834789"/>
            <a:ext cx="2133600" cy="15961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8385D78-4187-AD4C-B928-A8579EE9A756}" type="slidenum">
              <a:rPr lang="en-GB" noProof="0" smtClean="0"/>
              <a:pPr>
                <a:spcAft>
                  <a:spcPts val="600"/>
                </a:spcAft>
              </a:pPr>
              <a:t>5</a:t>
            </a:fld>
            <a:endParaRPr lang="en-GB" noProof="0"/>
          </a:p>
        </p:txBody>
      </p:sp>
      <p:pic>
        <p:nvPicPr>
          <p:cNvPr id="14" name="Content Placeholder 13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193E5841-1406-52A4-7F90-10DEC98B9932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4637026" y="1596737"/>
            <a:ext cx="4239840" cy="3118602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CA85AA-0C77-49E9-7F83-3C4B96390E59}"/>
              </a:ext>
            </a:extLst>
          </p:cNvPr>
          <p:cNvSpPr txBox="1">
            <a:spLocks/>
          </p:cNvSpPr>
          <p:nvPr/>
        </p:nvSpPr>
        <p:spPr>
          <a:xfrm>
            <a:off x="656103" y="2948152"/>
            <a:ext cx="3944079" cy="176718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176213" indent="-1762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2438" indent="-207963" algn="l" defTabSz="45085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627063" indent="-158750" algn="l" defTabSz="62706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804863" indent="-1619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987425" indent="-1746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Information: 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 panose="020F0302020204030204" pitchFamily="34" charset="0"/>
              </a:rPr>
              <a:t>Revenue are growing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 panose="020F0302020204030204" pitchFamily="34" charset="0"/>
              </a:rPr>
              <a:t>From 2016 to 2019 the growth rate is around 7%</a:t>
            </a:r>
          </a:p>
          <a:p>
            <a:pPr marL="619125" lvl="1" indent="-342900">
              <a:buFont typeface="+mj-lt"/>
              <a:buAutoNum type="arabicPeriod"/>
            </a:pPr>
            <a:r>
              <a:rPr lang="en-US" dirty="0">
                <a:latin typeface="+mn-lt"/>
                <a:cs typeface="Calibri Light" panose="020F0302020204030204" pitchFamily="34" charset="0"/>
              </a:rPr>
              <a:t>The best revenue growth is realized in 2021 with a rate of 19%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5EB68B0-D2F4-49B0-14AC-D6AF5D05024A}"/>
              </a:ext>
            </a:extLst>
          </p:cNvPr>
          <p:cNvSpPr txBox="1">
            <a:spLocks/>
          </p:cNvSpPr>
          <p:nvPr/>
        </p:nvSpPr>
        <p:spPr>
          <a:xfrm>
            <a:off x="4784906" y="1085418"/>
            <a:ext cx="3944079" cy="31944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176213" indent="-176213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1pPr>
            <a:lvl2pPr marL="452438" indent="-207963" algn="l" defTabSz="45085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2pPr>
            <a:lvl3pPr marL="627063" indent="-158750" algn="l" defTabSz="627063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3pPr>
            <a:lvl4pPr marL="804863" indent="-16192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4pPr>
            <a:lvl5pPr marL="987425" indent="-174625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Calibri Light"/>
                <a:ea typeface="+mn-ea"/>
                <a:cs typeface="Calibri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Information </a:t>
            </a:r>
          </a:p>
        </p:txBody>
      </p:sp>
    </p:spTree>
    <p:extLst>
      <p:ext uri="{BB962C8B-B14F-4D97-AF65-F5344CB8AC3E}">
        <p14:creationId xmlns:p14="http://schemas.microsoft.com/office/powerpoint/2010/main" val="24452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891F-3DC5-64C6-5B4B-1C059AB2C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" y="1404861"/>
            <a:ext cx="8030696" cy="1242366"/>
          </a:xfrm>
        </p:spPr>
        <p:txBody>
          <a:bodyPr/>
          <a:lstStyle/>
          <a:p>
            <a:r>
              <a:rPr lang="en-US" dirty="0">
                <a:latin typeface="+mj-lt"/>
              </a:rPr>
              <a:t>Process of examining data sets in order to find trends and draw conclusions about the information they contain.</a:t>
            </a:r>
          </a:p>
          <a:p>
            <a:r>
              <a:rPr lang="en-US" dirty="0">
                <a:latin typeface="+mj-lt"/>
              </a:rPr>
              <a:t>Data analytics technologies and techniques are widely used in commercial industries to enable organizations to make more-informed business decisions.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B8F82-7C3F-3810-74EC-C2DB9B4E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0" y="2647227"/>
            <a:ext cx="7529219" cy="20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5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Business Intelligence (BI) is the set of tools used to collect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+mj-lt"/>
              </a:rPr>
              <a:t>raw data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  and transform it into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+mj-lt"/>
              </a:rPr>
              <a:t>useful insights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r>
              <a:rPr lang="en-US" sz="1800" dirty="0">
                <a:solidFill>
                  <a:srgbClr val="000000"/>
                </a:solidFill>
                <a:latin typeface="+mj-lt"/>
              </a:rPr>
              <a:t>BI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allows you to collect data from different sources (multiple databases, excel files, etc.), organize it, and then perform the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+mj-lt"/>
              </a:rPr>
              <a:t>analytics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.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+mj-lt"/>
              </a:rPr>
              <a:t>BI provides companies with the most balanced view of the business.</a:t>
            </a:r>
          </a:p>
          <a:p>
            <a:r>
              <a:rPr lang="en-US" sz="1800" b="1" dirty="0">
                <a:solidFill>
                  <a:srgbClr val="000000"/>
                </a:solidFill>
                <a:latin typeface="+mj-lt"/>
              </a:rPr>
              <a:t>Definition: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j-lt"/>
              </a:rPr>
              <a:t>BI is a combination of tools, technologies, applications, and practices that help businesses in collecting, integrating, analyzing, and presenting raw data into insightful and actionable business information. </a:t>
            </a:r>
            <a:endParaRPr lang="en-US" sz="1800" b="1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674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The Data Warehousing Institute defines BI as the processes, technologies, and tools needed to turn data into information, information into knowledge, and knowledge into plans that drives profitable business action.</a:t>
            </a:r>
          </a:p>
          <a:p>
            <a:r>
              <a:rPr lang="en-US" sz="1800" dirty="0">
                <a:solidFill>
                  <a:srgbClr val="000000"/>
                </a:solidFill>
                <a:latin typeface="+mn-lt"/>
              </a:rPr>
              <a:t>BI is an umbrella term that encompasses data warehousing, analytical tools, and applications.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These are leveraged to create business intelligence.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The BI process is based on the transformation of the data, to information, then to decisions, and finally to action. 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  <a:latin typeface="+mn-lt"/>
              </a:rPr>
              <a:t>BI is the outcome from this blending process.</a:t>
            </a:r>
            <a:endParaRPr lang="en-US" sz="1800" b="1" dirty="0"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4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C567-4569-1DE5-A575-FF791435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BI Systems Implemented?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AEC1-F740-3812-E603-D0740376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Step 1)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Raw Data from corporate databases is extracted. The data could be spread across multiple systems heterogeneous systems.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Step 2)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The data is cleaned and transformed into the data warehouse. The table can be linked, and data cubes are formed.</a:t>
            </a:r>
          </a:p>
          <a:p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+mn-lt"/>
              </a:rPr>
              <a:t>Step 3) 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Using BI system the user can ask queries, request ad-hoc reports or conduct any other analysis.</a:t>
            </a: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67694-186E-5B4C-F438-11614C6E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071A-A6F7-3B4F-818E-46F44080C142}" type="datetime1">
              <a:rPr lang="en-US" noProof="0" smtClean="0"/>
              <a:t>8/21/2023</a:t>
            </a:fld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F035A-0E22-C1EC-87FC-A0C4FA40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5D78-4187-AD4C-B928-A8579EE9A756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66455084"/>
      </p:ext>
    </p:extLst>
  </p:cSld>
  <p:clrMapOvr>
    <a:masterClrMapping/>
  </p:clrMapOvr>
</p:sld>
</file>

<file path=ppt/theme/theme1.xml><?xml version="1.0" encoding="utf-8"?>
<a:theme xmlns:a="http://schemas.openxmlformats.org/drawingml/2006/main" name="HSN Bokmål">
  <a:themeElements>
    <a:clrScheme name="Custom 39">
      <a:dk1>
        <a:srgbClr val="252525"/>
      </a:dk1>
      <a:lt1>
        <a:sysClr val="window" lastClr="FFFFFF"/>
      </a:lt1>
      <a:dk2>
        <a:srgbClr val="7E9492"/>
      </a:dk2>
      <a:lt2>
        <a:srgbClr val="D6E0E3"/>
      </a:lt2>
      <a:accent1>
        <a:srgbClr val="4B4CAD"/>
      </a:accent1>
      <a:accent2>
        <a:srgbClr val="3BAFA2"/>
      </a:accent2>
      <a:accent3>
        <a:srgbClr val="00978A"/>
      </a:accent3>
      <a:accent4>
        <a:srgbClr val="FFD240"/>
      </a:accent4>
      <a:accent5>
        <a:srgbClr val="D64349"/>
      </a:accent5>
      <a:accent6>
        <a:srgbClr val="27B2D0"/>
      </a:accent6>
      <a:hlink>
        <a:srgbClr val="005B9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523DEA48-A2E1-42C0-AFD1-CAB2FFA3A34D}" vid="{4F00154B-9CE3-443D-92CC-0DCD848A17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647F4A8591BAE4887390828C908A139" ma:contentTypeVersion="0" ma:contentTypeDescription="Create a new document." ma:contentTypeScope="" ma:versionID="22fb0fe8b5e48c2f2b753f978c77424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5B561A-B972-472F-9151-AD2664FE5D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6AA2FB-F7BA-427F-931F-6E8735CBE6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E0112C-FC2C-470A-AACA-415A87BE5B5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Standardpresentasjon engelsk</Template>
  <TotalTime>4478</TotalTime>
  <Words>2014</Words>
  <Application>Microsoft Office PowerPoint</Application>
  <PresentationFormat>On-screen Show (16:9)</PresentationFormat>
  <Paragraphs>293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HSN Bokmål</vt:lpstr>
      <vt:lpstr>Lecture 1: Introduction to Business Intelligence</vt:lpstr>
      <vt:lpstr>Outline</vt:lpstr>
      <vt:lpstr>PowerPoint Presentation</vt:lpstr>
      <vt:lpstr>What is Data &amp; Information?</vt:lpstr>
      <vt:lpstr>What is Data &amp; Information?</vt:lpstr>
      <vt:lpstr>Data Analytics</vt:lpstr>
      <vt:lpstr>What is BI?</vt:lpstr>
      <vt:lpstr>What is BI?</vt:lpstr>
      <vt:lpstr>How are BI Systems Implemented?</vt:lpstr>
      <vt:lpstr>What is the Purpose of BI?</vt:lpstr>
      <vt:lpstr>What are the Benefits of Using of BI?</vt:lpstr>
      <vt:lpstr>PowerPoint Presentation</vt:lpstr>
      <vt:lpstr>Example 1</vt:lpstr>
      <vt:lpstr>Example 2</vt:lpstr>
      <vt:lpstr>Example 3</vt:lpstr>
      <vt:lpstr>Example 3</vt:lpstr>
      <vt:lpstr>Example 3</vt:lpstr>
      <vt:lpstr>Example 3</vt:lpstr>
      <vt:lpstr>Example 3</vt:lpstr>
      <vt:lpstr>Types of BI users</vt:lpstr>
      <vt:lpstr>Types of BI users</vt:lpstr>
      <vt:lpstr>PowerPoint Presentation</vt:lpstr>
      <vt:lpstr>A High-Level BI Architecture</vt:lpstr>
      <vt:lpstr>BI Architecture </vt:lpstr>
      <vt:lpstr>Detailed level BI Architecture </vt:lpstr>
      <vt:lpstr>Source Systems</vt:lpstr>
      <vt:lpstr>BI Services Components</vt:lpstr>
      <vt:lpstr>PowerPoint Presentation</vt:lpstr>
      <vt:lpstr>Business Decision Types</vt:lpstr>
      <vt:lpstr>Strategic Decisions</vt:lpstr>
      <vt:lpstr>Strategic Decisions</vt:lpstr>
      <vt:lpstr>Tactical Decisions</vt:lpstr>
      <vt:lpstr>Tactical Decisions</vt:lpstr>
      <vt:lpstr>Operational Decisions</vt:lpstr>
      <vt:lpstr>BI Business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Chelli</dc:creator>
  <cp:lastModifiedBy>Ali Chelli</cp:lastModifiedBy>
  <cp:revision>9</cp:revision>
  <cp:lastPrinted>2015-12-11T15:19:02Z</cp:lastPrinted>
  <dcterms:created xsi:type="dcterms:W3CDTF">2022-08-20T09:58:54Z</dcterms:created>
  <dcterms:modified xsi:type="dcterms:W3CDTF">2023-08-21T10:01:20Z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0x0101008647F4A8591BAE4887390828C908A139</vt:lpwstr>
  </property>
  <property fmtid="{D5CDD505-2E9C-101B-9397-08002B2CF9AE}" pid="3" name="MSIP_Label_b4114459-e220-4ae9-b339-4ebe6008cdd4_Enabled">
    <vt:lpwstr>true</vt:lpwstr>
  </property>
  <property fmtid="{D5CDD505-2E9C-101B-9397-08002B2CF9AE}" pid="4" name="MSIP_Label_b4114459-e220-4ae9-b339-4ebe6008cdd4_SetDate">
    <vt:lpwstr>2022-08-21T09:37:51Z</vt:lpwstr>
  </property>
  <property fmtid="{D5CDD505-2E9C-101B-9397-08002B2CF9AE}" pid="5" name="MSIP_Label_b4114459-e220-4ae9-b339-4ebe6008cdd4_Method">
    <vt:lpwstr>Standard</vt:lpwstr>
  </property>
  <property fmtid="{D5CDD505-2E9C-101B-9397-08002B2CF9AE}" pid="6" name="MSIP_Label_b4114459-e220-4ae9-b339-4ebe6008cdd4_Name">
    <vt:lpwstr>b4114459-e220-4ae9-b339-4ebe6008cdd4</vt:lpwstr>
  </property>
  <property fmtid="{D5CDD505-2E9C-101B-9397-08002B2CF9AE}" pid="7" name="MSIP_Label_b4114459-e220-4ae9-b339-4ebe6008cdd4_SiteId">
    <vt:lpwstr>8482881e-3699-4b3f-b135-cf4800bc1efb</vt:lpwstr>
  </property>
  <property fmtid="{D5CDD505-2E9C-101B-9397-08002B2CF9AE}" pid="8" name="MSIP_Label_b4114459-e220-4ae9-b339-4ebe6008cdd4_ActionId">
    <vt:lpwstr>c1a72493-4c37-4aa6-bb89-924d7b1ea840</vt:lpwstr>
  </property>
  <property fmtid="{D5CDD505-2E9C-101B-9397-08002B2CF9AE}" pid="9" name="MSIP_Label_b4114459-e220-4ae9-b339-4ebe6008cdd4_ContentBits">
    <vt:lpwstr>0</vt:lpwstr>
  </property>
</Properties>
</file>