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4"/>
  </p:notesMasterIdLst>
  <p:handoutMasterIdLst>
    <p:handoutMasterId r:id="rId85"/>
  </p:handoutMasterIdLst>
  <p:sldIdLst>
    <p:sldId id="301" r:id="rId5"/>
    <p:sldId id="329" r:id="rId6"/>
    <p:sldId id="302" r:id="rId7"/>
    <p:sldId id="284" r:id="rId8"/>
    <p:sldId id="351" r:id="rId9"/>
    <p:sldId id="357" r:id="rId10"/>
    <p:sldId id="356" r:id="rId11"/>
    <p:sldId id="353" r:id="rId12"/>
    <p:sldId id="355" r:id="rId13"/>
    <p:sldId id="352" r:id="rId14"/>
    <p:sldId id="358" r:id="rId15"/>
    <p:sldId id="279" r:id="rId16"/>
    <p:sldId id="273" r:id="rId17"/>
    <p:sldId id="359" r:id="rId18"/>
    <p:sldId id="360" r:id="rId19"/>
    <p:sldId id="280" r:id="rId20"/>
    <p:sldId id="361" r:id="rId21"/>
    <p:sldId id="362" r:id="rId22"/>
    <p:sldId id="282" r:id="rId23"/>
    <p:sldId id="283" r:id="rId24"/>
    <p:sldId id="363" r:id="rId25"/>
    <p:sldId id="335" r:id="rId26"/>
    <p:sldId id="266" r:id="rId27"/>
    <p:sldId id="269" r:id="rId28"/>
    <p:sldId id="364" r:id="rId29"/>
    <p:sldId id="270" r:id="rId30"/>
    <p:sldId id="365" r:id="rId31"/>
    <p:sldId id="267" r:id="rId32"/>
    <p:sldId id="259" r:id="rId33"/>
    <p:sldId id="265" r:id="rId34"/>
    <p:sldId id="261" r:id="rId35"/>
    <p:sldId id="262" r:id="rId36"/>
    <p:sldId id="263" r:id="rId37"/>
    <p:sldId id="264" r:id="rId38"/>
    <p:sldId id="309" r:id="rId39"/>
    <p:sldId id="268" r:id="rId40"/>
    <p:sldId id="272" r:id="rId41"/>
    <p:sldId id="366" r:id="rId42"/>
    <p:sldId id="258" r:id="rId43"/>
    <p:sldId id="260" r:id="rId44"/>
    <p:sldId id="367" r:id="rId45"/>
    <p:sldId id="368" r:id="rId46"/>
    <p:sldId id="271" r:id="rId47"/>
    <p:sldId id="369" r:id="rId48"/>
    <p:sldId id="310" r:id="rId49"/>
    <p:sldId id="370" r:id="rId50"/>
    <p:sldId id="371" r:id="rId51"/>
    <p:sldId id="372" r:id="rId52"/>
    <p:sldId id="373" r:id="rId53"/>
    <p:sldId id="374" r:id="rId54"/>
    <p:sldId id="375" r:id="rId55"/>
    <p:sldId id="376" r:id="rId56"/>
    <p:sldId id="377" r:id="rId57"/>
    <p:sldId id="378" r:id="rId58"/>
    <p:sldId id="380" r:id="rId59"/>
    <p:sldId id="381" r:id="rId60"/>
    <p:sldId id="382" r:id="rId61"/>
    <p:sldId id="383" r:id="rId62"/>
    <p:sldId id="384" r:id="rId63"/>
    <p:sldId id="398" r:id="rId64"/>
    <p:sldId id="399" r:id="rId65"/>
    <p:sldId id="397" r:id="rId66"/>
    <p:sldId id="400" r:id="rId67"/>
    <p:sldId id="401" r:id="rId68"/>
    <p:sldId id="385" r:id="rId69"/>
    <p:sldId id="403" r:id="rId70"/>
    <p:sldId id="404" r:id="rId71"/>
    <p:sldId id="402" r:id="rId72"/>
    <p:sldId id="405" r:id="rId73"/>
    <p:sldId id="406" r:id="rId74"/>
    <p:sldId id="386" r:id="rId75"/>
    <p:sldId id="387" r:id="rId76"/>
    <p:sldId id="388" r:id="rId77"/>
    <p:sldId id="389" r:id="rId78"/>
    <p:sldId id="390" r:id="rId79"/>
    <p:sldId id="391" r:id="rId80"/>
    <p:sldId id="392" r:id="rId81"/>
    <p:sldId id="393" r:id="rId82"/>
    <p:sldId id="396" r:id="rId8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E8C45E-90C8-4882-A046-C283D9D89178}">
          <p14:sldIdLst>
            <p14:sldId id="301"/>
            <p14:sldId id="329"/>
          </p14:sldIdLst>
        </p14:section>
        <p14:section name="DBMS Extensions" id="{88B5EC38-D64A-4F9C-B8C4-5450F20CF59D}">
          <p14:sldIdLst>
            <p14:sldId id="302"/>
            <p14:sldId id="284"/>
            <p14:sldId id="351"/>
            <p14:sldId id="357"/>
            <p14:sldId id="356"/>
            <p14:sldId id="353"/>
            <p14:sldId id="355"/>
            <p14:sldId id="352"/>
            <p14:sldId id="358"/>
            <p14:sldId id="279"/>
            <p14:sldId id="273"/>
            <p14:sldId id="359"/>
            <p14:sldId id="360"/>
            <p14:sldId id="280"/>
            <p14:sldId id="361"/>
            <p14:sldId id="362"/>
            <p14:sldId id="282"/>
            <p14:sldId id="283"/>
            <p14:sldId id="363"/>
          </p14:sldIdLst>
        </p14:section>
        <p14:section name="BI Examples" id="{463C99CF-FE6E-4C43-9841-842D6C1EC5E6}">
          <p14:sldIdLst>
            <p14:sldId id="335"/>
            <p14:sldId id="266"/>
            <p14:sldId id="269"/>
            <p14:sldId id="364"/>
            <p14:sldId id="270"/>
            <p14:sldId id="365"/>
            <p14:sldId id="267"/>
            <p14:sldId id="259"/>
            <p14:sldId id="265"/>
            <p14:sldId id="261"/>
            <p14:sldId id="262"/>
            <p14:sldId id="263"/>
            <p14:sldId id="264"/>
          </p14:sldIdLst>
        </p14:section>
        <p14:section name="BI Architecture" id="{57C80962-40D2-45C5-9EDD-DD0753BC56B1}">
          <p14:sldIdLst>
            <p14:sldId id="309"/>
            <p14:sldId id="268"/>
            <p14:sldId id="272"/>
            <p14:sldId id="366"/>
            <p14:sldId id="258"/>
            <p14:sldId id="260"/>
            <p14:sldId id="367"/>
            <p14:sldId id="368"/>
            <p14:sldId id="271"/>
            <p14:sldId id="369"/>
          </p14:sldIdLst>
        </p14:section>
        <p14:section name="Business Decision Types" id="{2D73A2F8-E558-4C4E-9363-72E7B0752A61}">
          <p14:sldIdLst>
            <p14:sldId id="310"/>
            <p14:sldId id="370"/>
            <p14:sldId id="371"/>
            <p14:sldId id="372"/>
            <p14:sldId id="373"/>
            <p14:sldId id="374"/>
            <p14:sldId id="375"/>
            <p14:sldId id="376"/>
            <p14:sldId id="377"/>
            <p14:sldId id="378"/>
            <p14:sldId id="380"/>
            <p14:sldId id="381"/>
            <p14:sldId id="382"/>
            <p14:sldId id="383"/>
            <p14:sldId id="384"/>
            <p14:sldId id="398"/>
            <p14:sldId id="399"/>
            <p14:sldId id="397"/>
            <p14:sldId id="400"/>
            <p14:sldId id="401"/>
            <p14:sldId id="385"/>
            <p14:sldId id="403"/>
            <p14:sldId id="404"/>
            <p14:sldId id="402"/>
            <p14:sldId id="405"/>
            <p14:sldId id="406"/>
            <p14:sldId id="386"/>
            <p14:sldId id="387"/>
            <p14:sldId id="388"/>
            <p14:sldId id="389"/>
            <p14:sldId id="390"/>
            <p14:sldId id="391"/>
            <p14:sldId id="392"/>
            <p14:sldId id="393"/>
            <p14:sldId id="39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59936" autoAdjust="0"/>
  </p:normalViewPr>
  <p:slideViewPr>
    <p:cSldViewPr snapToGrid="0" snapToObjects="1">
      <p:cViewPr varScale="1">
        <p:scale>
          <a:sx n="100" d="100"/>
          <a:sy n="100" d="100"/>
        </p:scale>
        <p:origin x="1950"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7FEEE-6F94-4E69-8229-2074393244C0}" type="doc">
      <dgm:prSet loTypeId="urn:microsoft.com/office/officeart/2005/8/layout/arrow3" loCatId="relationship" qsTypeId="urn:microsoft.com/office/officeart/2005/8/quickstyle/3d1" qsCatId="3D" csTypeId="urn:microsoft.com/office/officeart/2005/8/colors/colorful5" csCatId="colorful" phldr="1"/>
      <dgm:spPr/>
      <dgm:t>
        <a:bodyPr/>
        <a:lstStyle/>
        <a:p>
          <a:endParaRPr lang="en-US"/>
        </a:p>
      </dgm:t>
    </dgm:pt>
    <dgm:pt modelId="{CCD3F7EC-7A3D-4D49-ADAE-46BCFC8C569A}">
      <dgm:prSet phldrT="[Text]"/>
      <dgm:spPr/>
      <dgm:t>
        <a:bodyPr/>
        <a:lstStyle/>
        <a:p>
          <a:r>
            <a:rPr lang="en-US" dirty="0"/>
            <a:t>Operational databases</a:t>
          </a:r>
        </a:p>
      </dgm:t>
    </dgm:pt>
    <dgm:pt modelId="{F574CDA4-1877-4B73-B215-0AE774868B12}" type="parTrans" cxnId="{76A2C022-95DF-4096-9248-61B1988D7853}">
      <dgm:prSet/>
      <dgm:spPr/>
      <dgm:t>
        <a:bodyPr/>
        <a:lstStyle/>
        <a:p>
          <a:endParaRPr lang="en-US"/>
        </a:p>
      </dgm:t>
    </dgm:pt>
    <dgm:pt modelId="{589BF708-ADE3-44CA-9D7B-0406F9DD9A35}" type="sibTrans" cxnId="{76A2C022-95DF-4096-9248-61B1988D7853}">
      <dgm:prSet/>
      <dgm:spPr/>
      <dgm:t>
        <a:bodyPr/>
        <a:lstStyle/>
        <a:p>
          <a:endParaRPr lang="en-US"/>
        </a:p>
      </dgm:t>
    </dgm:pt>
    <dgm:pt modelId="{7718E56F-96C6-4E8C-B02C-0F4B73915B42}">
      <dgm:prSet phldrT="[Text]"/>
      <dgm:spPr/>
      <dgm:t>
        <a:bodyPr/>
        <a:lstStyle/>
        <a:p>
          <a:r>
            <a:rPr lang="en-US" dirty="0"/>
            <a:t>Data warehouses</a:t>
          </a:r>
        </a:p>
      </dgm:t>
    </dgm:pt>
    <dgm:pt modelId="{E96470CA-F176-4F3A-A86B-82017B2ED5BC}" type="parTrans" cxnId="{F404C5B2-7393-4287-B712-04C513A953D7}">
      <dgm:prSet/>
      <dgm:spPr/>
      <dgm:t>
        <a:bodyPr/>
        <a:lstStyle/>
        <a:p>
          <a:endParaRPr lang="en-US"/>
        </a:p>
      </dgm:t>
    </dgm:pt>
    <dgm:pt modelId="{DADE5979-E266-4AA7-90B1-7C4515DCF306}" type="sibTrans" cxnId="{F404C5B2-7393-4287-B712-04C513A953D7}">
      <dgm:prSet/>
      <dgm:spPr/>
      <dgm:t>
        <a:bodyPr/>
        <a:lstStyle/>
        <a:p>
          <a:endParaRPr lang="en-US"/>
        </a:p>
      </dgm:t>
    </dgm:pt>
    <dgm:pt modelId="{5C3C5697-1582-4ACF-A90A-F0B73F34C8E2}">
      <dgm:prSet phldrT="[Text]"/>
      <dgm:spPr/>
      <dgm:t>
        <a:bodyPr/>
        <a:lstStyle/>
        <a:p>
          <a:r>
            <a:rPr lang="en-US" dirty="0"/>
            <a:t>Few rows per request</a:t>
          </a:r>
        </a:p>
      </dgm:t>
    </dgm:pt>
    <dgm:pt modelId="{7880CFC8-3A4C-4B64-80FF-EDBA07E7A303}" type="parTrans" cxnId="{AD259FDA-0BEA-4B89-AAD2-DC03E485F3E5}">
      <dgm:prSet/>
      <dgm:spPr/>
      <dgm:t>
        <a:bodyPr/>
        <a:lstStyle/>
        <a:p>
          <a:endParaRPr lang="en-US"/>
        </a:p>
      </dgm:t>
    </dgm:pt>
    <dgm:pt modelId="{14C5CF47-1DAC-4872-A98D-4D3F5206C803}" type="sibTrans" cxnId="{AD259FDA-0BEA-4B89-AAD2-DC03E485F3E5}">
      <dgm:prSet/>
      <dgm:spPr/>
      <dgm:t>
        <a:bodyPr/>
        <a:lstStyle/>
        <a:p>
          <a:endParaRPr lang="en-US"/>
        </a:p>
      </dgm:t>
    </dgm:pt>
    <dgm:pt modelId="{AB0A6B83-2984-4F07-AAA0-3654A2DC93DD}">
      <dgm:prSet phldrT="[Text]"/>
      <dgm:spPr/>
      <dgm:t>
        <a:bodyPr/>
        <a:lstStyle/>
        <a:p>
          <a:r>
            <a:rPr lang="en-US" dirty="0"/>
            <a:t>Thousands of rows per request</a:t>
          </a:r>
        </a:p>
      </dgm:t>
    </dgm:pt>
    <dgm:pt modelId="{201C8131-66A6-4599-B184-CE2D1F8A2E2E}" type="parTrans" cxnId="{591E21D0-6178-4B61-B44A-5BF171B628E2}">
      <dgm:prSet/>
      <dgm:spPr/>
      <dgm:t>
        <a:bodyPr/>
        <a:lstStyle/>
        <a:p>
          <a:endParaRPr lang="en-US"/>
        </a:p>
      </dgm:t>
    </dgm:pt>
    <dgm:pt modelId="{6EB047AA-1044-4A09-ABF4-42F81B6B338D}" type="sibTrans" cxnId="{591E21D0-6178-4B61-B44A-5BF171B628E2}">
      <dgm:prSet/>
      <dgm:spPr/>
      <dgm:t>
        <a:bodyPr/>
        <a:lstStyle/>
        <a:p>
          <a:endParaRPr lang="en-US"/>
        </a:p>
      </dgm:t>
    </dgm:pt>
    <dgm:pt modelId="{540D0FEB-2C9B-4CA3-8507-92D8313A7BBA}">
      <dgm:prSet phldrT="[Text]"/>
      <dgm:spPr/>
      <dgm:t>
        <a:bodyPr/>
        <a:lstStyle/>
        <a:p>
          <a:r>
            <a:rPr lang="en-US" dirty="0"/>
            <a:t>Current and some historical</a:t>
          </a:r>
        </a:p>
      </dgm:t>
    </dgm:pt>
    <dgm:pt modelId="{05DD65DD-0203-4D5C-8199-47CAC5BB4A70}" type="parTrans" cxnId="{48890CAD-038D-42DA-981F-61A6930E246C}">
      <dgm:prSet/>
      <dgm:spPr/>
      <dgm:t>
        <a:bodyPr/>
        <a:lstStyle/>
        <a:p>
          <a:endParaRPr lang="en-US"/>
        </a:p>
      </dgm:t>
    </dgm:pt>
    <dgm:pt modelId="{2F212C43-6B69-4829-9CAA-809FFFB55906}" type="sibTrans" cxnId="{48890CAD-038D-42DA-981F-61A6930E246C}">
      <dgm:prSet/>
      <dgm:spPr/>
      <dgm:t>
        <a:bodyPr/>
        <a:lstStyle/>
        <a:p>
          <a:endParaRPr lang="en-US"/>
        </a:p>
      </dgm:t>
    </dgm:pt>
    <dgm:pt modelId="{AD355C87-FFA5-4A3D-852D-D2A27CEBCDB5}">
      <dgm:prSet phldrT="[Text]"/>
      <dgm:spPr/>
      <dgm:t>
        <a:bodyPr/>
        <a:lstStyle/>
        <a:p>
          <a:r>
            <a:rPr lang="en-US" dirty="0"/>
            <a:t>Historical</a:t>
          </a:r>
        </a:p>
      </dgm:t>
    </dgm:pt>
    <dgm:pt modelId="{EBA198B7-D806-46AD-BC7B-DFCD964B3854}" type="parTrans" cxnId="{B158E45C-C514-40FC-A433-2BD9B85CA628}">
      <dgm:prSet/>
      <dgm:spPr/>
      <dgm:t>
        <a:bodyPr/>
        <a:lstStyle/>
        <a:p>
          <a:endParaRPr lang="en-US"/>
        </a:p>
      </dgm:t>
    </dgm:pt>
    <dgm:pt modelId="{55F555EA-4353-43E7-8725-CF23BCF0BA04}" type="sibTrans" cxnId="{B158E45C-C514-40FC-A433-2BD9B85CA628}">
      <dgm:prSet/>
      <dgm:spPr/>
      <dgm:t>
        <a:bodyPr/>
        <a:lstStyle/>
        <a:p>
          <a:endParaRPr lang="en-US"/>
        </a:p>
      </dgm:t>
    </dgm:pt>
    <dgm:pt modelId="{C58AC268-E060-4B30-8E84-C4E6B65815A2}">
      <dgm:prSet phldrT="[Text]"/>
      <dgm:spPr/>
      <dgm:t>
        <a:bodyPr/>
        <a:lstStyle/>
        <a:p>
          <a:r>
            <a:rPr lang="en-US" dirty="0"/>
            <a:t>Individual</a:t>
          </a:r>
        </a:p>
      </dgm:t>
    </dgm:pt>
    <dgm:pt modelId="{3338F9F5-E6DB-44F6-8A15-ACC9AC27D7A1}" type="parTrans" cxnId="{4E243FAE-5F74-4131-B16D-EE847473D7AE}">
      <dgm:prSet/>
      <dgm:spPr/>
      <dgm:t>
        <a:bodyPr/>
        <a:lstStyle/>
        <a:p>
          <a:endParaRPr lang="en-US"/>
        </a:p>
      </dgm:t>
    </dgm:pt>
    <dgm:pt modelId="{77216100-ADC2-4D68-AA3E-18230FEFC02D}" type="sibTrans" cxnId="{4E243FAE-5F74-4131-B16D-EE847473D7AE}">
      <dgm:prSet/>
      <dgm:spPr/>
      <dgm:t>
        <a:bodyPr/>
        <a:lstStyle/>
        <a:p>
          <a:endParaRPr lang="en-US"/>
        </a:p>
      </dgm:t>
    </dgm:pt>
    <dgm:pt modelId="{E79A5B74-530B-46BB-9887-6A453343FD93}">
      <dgm:prSet phldrT="[Text]"/>
      <dgm:spPr/>
      <dgm:t>
        <a:bodyPr/>
        <a:lstStyle/>
        <a:p>
          <a:r>
            <a:rPr lang="en-US" dirty="0"/>
            <a:t>Individual and summarized</a:t>
          </a:r>
        </a:p>
      </dgm:t>
    </dgm:pt>
    <dgm:pt modelId="{D1480C4A-EC00-4B47-A87C-4ED39C4D4E61}" type="parTrans" cxnId="{609F48BC-4ACF-4B39-B05B-B030A122D406}">
      <dgm:prSet/>
      <dgm:spPr/>
      <dgm:t>
        <a:bodyPr/>
        <a:lstStyle/>
        <a:p>
          <a:endParaRPr lang="en-US"/>
        </a:p>
      </dgm:t>
    </dgm:pt>
    <dgm:pt modelId="{ED5FB376-164F-470C-98B8-BE36CC68A326}" type="sibTrans" cxnId="{609F48BC-4ACF-4B39-B05B-B030A122D406}">
      <dgm:prSet/>
      <dgm:spPr/>
      <dgm:t>
        <a:bodyPr/>
        <a:lstStyle/>
        <a:p>
          <a:endParaRPr lang="en-US"/>
        </a:p>
      </dgm:t>
    </dgm:pt>
    <dgm:pt modelId="{68EE7DF2-DF9C-4E23-8434-F53D3D7D5769}">
      <dgm:prSet phldrT="[Text]"/>
      <dgm:spPr/>
      <dgm:t>
        <a:bodyPr/>
        <a:lstStyle/>
        <a:p>
          <a:r>
            <a:rPr lang="en-US" dirty="0"/>
            <a:t>Non volatile and refreshed</a:t>
          </a:r>
        </a:p>
      </dgm:t>
    </dgm:pt>
    <dgm:pt modelId="{5F4D08D9-D2AA-433A-8B87-A73E5ED216B2}" type="parTrans" cxnId="{AA9C087F-6A39-4633-AE19-55425C87F0BE}">
      <dgm:prSet/>
      <dgm:spPr/>
      <dgm:t>
        <a:bodyPr/>
        <a:lstStyle/>
        <a:p>
          <a:endParaRPr lang="en-US"/>
        </a:p>
      </dgm:t>
    </dgm:pt>
    <dgm:pt modelId="{C1562D0C-E312-41A3-B9CB-810B3916793D}" type="sibTrans" cxnId="{AA9C087F-6A39-4633-AE19-55425C87F0BE}">
      <dgm:prSet/>
      <dgm:spPr/>
      <dgm:t>
        <a:bodyPr/>
        <a:lstStyle/>
        <a:p>
          <a:endParaRPr lang="en-US"/>
        </a:p>
      </dgm:t>
    </dgm:pt>
    <dgm:pt modelId="{49D0F931-CCBB-4365-9AFF-616B0D429D68}">
      <dgm:prSet phldrT="[Text]"/>
      <dgm:spPr/>
      <dgm:t>
        <a:bodyPr/>
        <a:lstStyle/>
        <a:p>
          <a:r>
            <a:rPr lang="en-US" dirty="0"/>
            <a:t>Highly volatile</a:t>
          </a:r>
        </a:p>
      </dgm:t>
    </dgm:pt>
    <dgm:pt modelId="{900DD08C-EA8F-42F4-A14A-2638291DF4A0}" type="parTrans" cxnId="{F90C74E7-D463-49C2-AD70-CABA855CABF4}">
      <dgm:prSet/>
      <dgm:spPr/>
      <dgm:t>
        <a:bodyPr/>
        <a:lstStyle/>
        <a:p>
          <a:endParaRPr lang="en-US"/>
        </a:p>
      </dgm:t>
    </dgm:pt>
    <dgm:pt modelId="{4CDAED37-B2A2-4F03-B37E-C3DB388B0E97}" type="sibTrans" cxnId="{F90C74E7-D463-49C2-AD70-CABA855CABF4}">
      <dgm:prSet/>
      <dgm:spPr/>
      <dgm:t>
        <a:bodyPr/>
        <a:lstStyle/>
        <a:p>
          <a:endParaRPr lang="en-US"/>
        </a:p>
      </dgm:t>
    </dgm:pt>
    <dgm:pt modelId="{F6FB650F-0892-41AB-BAB6-8E2516F9A12C}" type="pres">
      <dgm:prSet presAssocID="{96F7FEEE-6F94-4E69-8229-2074393244C0}" presName="compositeShape" presStyleCnt="0">
        <dgm:presLayoutVars>
          <dgm:chMax val="2"/>
          <dgm:dir/>
          <dgm:resizeHandles val="exact"/>
        </dgm:presLayoutVars>
      </dgm:prSet>
      <dgm:spPr/>
    </dgm:pt>
    <dgm:pt modelId="{FBB17F20-28F2-4138-9BD8-82461BB6AA1A}" type="pres">
      <dgm:prSet presAssocID="{96F7FEEE-6F94-4E69-8229-2074393244C0}" presName="divider" presStyleLbl="fgShp" presStyleIdx="0" presStyleCnt="1"/>
      <dgm:spPr>
        <a:solidFill>
          <a:srgbClr val="FF0000"/>
        </a:solidFill>
      </dgm:spPr>
    </dgm:pt>
    <dgm:pt modelId="{04376105-9DCD-4F57-B12C-84273E803A89}" type="pres">
      <dgm:prSet presAssocID="{CCD3F7EC-7A3D-4D49-ADAE-46BCFC8C569A}" presName="downArrow" presStyleLbl="node1" presStyleIdx="0" presStyleCnt="2"/>
      <dgm:spPr/>
    </dgm:pt>
    <dgm:pt modelId="{0FAA0780-2E4F-4757-B45C-8E1783B8A8C4}" type="pres">
      <dgm:prSet presAssocID="{CCD3F7EC-7A3D-4D49-ADAE-46BCFC8C569A}" presName="downArrowText" presStyleLbl="revTx" presStyleIdx="0" presStyleCnt="2">
        <dgm:presLayoutVars>
          <dgm:bulletEnabled val="1"/>
        </dgm:presLayoutVars>
      </dgm:prSet>
      <dgm:spPr/>
    </dgm:pt>
    <dgm:pt modelId="{DEDB76D8-94CA-4AFA-BA2E-30A6AAC35248}" type="pres">
      <dgm:prSet presAssocID="{7718E56F-96C6-4E8C-B02C-0F4B73915B42}" presName="upArrow" presStyleLbl="node1" presStyleIdx="1" presStyleCnt="2"/>
      <dgm:spPr/>
    </dgm:pt>
    <dgm:pt modelId="{69AEC643-D4EF-42B6-BD77-EFEF30AE17CB}" type="pres">
      <dgm:prSet presAssocID="{7718E56F-96C6-4E8C-B02C-0F4B73915B42}" presName="upArrowText" presStyleLbl="revTx" presStyleIdx="1" presStyleCnt="2">
        <dgm:presLayoutVars>
          <dgm:bulletEnabled val="1"/>
        </dgm:presLayoutVars>
      </dgm:prSet>
      <dgm:spPr/>
    </dgm:pt>
  </dgm:ptLst>
  <dgm:cxnLst>
    <dgm:cxn modelId="{DC884412-87C0-4BEF-948F-AD351725949D}" type="presOf" srcId="{96F7FEEE-6F94-4E69-8229-2074393244C0}" destId="{F6FB650F-0892-41AB-BAB6-8E2516F9A12C}" srcOrd="0" destOrd="0" presId="urn:microsoft.com/office/officeart/2005/8/layout/arrow3"/>
    <dgm:cxn modelId="{76A2C022-95DF-4096-9248-61B1988D7853}" srcId="{96F7FEEE-6F94-4E69-8229-2074393244C0}" destId="{CCD3F7EC-7A3D-4D49-ADAE-46BCFC8C569A}" srcOrd="0" destOrd="0" parTransId="{F574CDA4-1877-4B73-B215-0AE774868B12}" sibTransId="{589BF708-ADE3-44CA-9D7B-0406F9DD9A35}"/>
    <dgm:cxn modelId="{E73E3C2C-095E-43EF-8B16-215D0DA8EA45}" type="presOf" srcId="{68EE7DF2-DF9C-4E23-8434-F53D3D7D5769}" destId="{69AEC643-D4EF-42B6-BD77-EFEF30AE17CB}" srcOrd="0" destOrd="4" presId="urn:microsoft.com/office/officeart/2005/8/layout/arrow3"/>
    <dgm:cxn modelId="{BDE98B2D-AA5D-424F-9CB3-FCA57723A745}" type="presOf" srcId="{540D0FEB-2C9B-4CA3-8507-92D8313A7BBA}" destId="{0FAA0780-2E4F-4757-B45C-8E1783B8A8C4}" srcOrd="0" destOrd="1" presId="urn:microsoft.com/office/officeart/2005/8/layout/arrow3"/>
    <dgm:cxn modelId="{ED17323B-5A07-4B0D-A3B9-A7D65F183FB7}" type="presOf" srcId="{AB0A6B83-2984-4F07-AAA0-3654A2DC93DD}" destId="{69AEC643-D4EF-42B6-BD77-EFEF30AE17CB}" srcOrd="0" destOrd="3" presId="urn:microsoft.com/office/officeart/2005/8/layout/arrow3"/>
    <dgm:cxn modelId="{B158E45C-C514-40FC-A433-2BD9B85CA628}" srcId="{7718E56F-96C6-4E8C-B02C-0F4B73915B42}" destId="{AD355C87-FFA5-4A3D-852D-D2A27CEBCDB5}" srcOrd="0" destOrd="0" parTransId="{EBA198B7-D806-46AD-BC7B-DFCD964B3854}" sibTransId="{55F555EA-4353-43E7-8725-CF23BCF0BA04}"/>
    <dgm:cxn modelId="{AA9C087F-6A39-4633-AE19-55425C87F0BE}" srcId="{7718E56F-96C6-4E8C-B02C-0F4B73915B42}" destId="{68EE7DF2-DF9C-4E23-8434-F53D3D7D5769}" srcOrd="3" destOrd="0" parTransId="{5F4D08D9-D2AA-433A-8B87-A73E5ED216B2}" sibTransId="{C1562D0C-E312-41A3-B9CB-810B3916793D}"/>
    <dgm:cxn modelId="{3104AF87-05D2-4FEB-BBCC-B9BF11E8BB8A}" type="presOf" srcId="{7718E56F-96C6-4E8C-B02C-0F4B73915B42}" destId="{69AEC643-D4EF-42B6-BD77-EFEF30AE17CB}" srcOrd="0" destOrd="0" presId="urn:microsoft.com/office/officeart/2005/8/layout/arrow3"/>
    <dgm:cxn modelId="{DE81BA8B-EDF9-4D08-A8F6-E1B7152333BD}" type="presOf" srcId="{C58AC268-E060-4B30-8E84-C4E6B65815A2}" destId="{0FAA0780-2E4F-4757-B45C-8E1783B8A8C4}" srcOrd="0" destOrd="2" presId="urn:microsoft.com/office/officeart/2005/8/layout/arrow3"/>
    <dgm:cxn modelId="{71B31A96-81C6-44A6-BCFF-A3A83C3B9552}" type="presOf" srcId="{CCD3F7EC-7A3D-4D49-ADAE-46BCFC8C569A}" destId="{0FAA0780-2E4F-4757-B45C-8E1783B8A8C4}" srcOrd="0" destOrd="0" presId="urn:microsoft.com/office/officeart/2005/8/layout/arrow3"/>
    <dgm:cxn modelId="{48890CAD-038D-42DA-981F-61A6930E246C}" srcId="{CCD3F7EC-7A3D-4D49-ADAE-46BCFC8C569A}" destId="{540D0FEB-2C9B-4CA3-8507-92D8313A7BBA}" srcOrd="0" destOrd="0" parTransId="{05DD65DD-0203-4D5C-8199-47CAC5BB4A70}" sibTransId="{2F212C43-6B69-4829-9CAA-809FFFB55906}"/>
    <dgm:cxn modelId="{4E243FAE-5F74-4131-B16D-EE847473D7AE}" srcId="{CCD3F7EC-7A3D-4D49-ADAE-46BCFC8C569A}" destId="{C58AC268-E060-4B30-8E84-C4E6B65815A2}" srcOrd="1" destOrd="0" parTransId="{3338F9F5-E6DB-44F6-8A15-ACC9AC27D7A1}" sibTransId="{77216100-ADC2-4D68-AA3E-18230FEFC02D}"/>
    <dgm:cxn modelId="{F404C5B2-7393-4287-B712-04C513A953D7}" srcId="{96F7FEEE-6F94-4E69-8229-2074393244C0}" destId="{7718E56F-96C6-4E8C-B02C-0F4B73915B42}" srcOrd="1" destOrd="0" parTransId="{E96470CA-F176-4F3A-A86B-82017B2ED5BC}" sibTransId="{DADE5979-E266-4AA7-90B1-7C4515DCF306}"/>
    <dgm:cxn modelId="{0347EAB8-2E72-4763-8C4E-6F4F86223BEA}" type="presOf" srcId="{AD355C87-FFA5-4A3D-852D-D2A27CEBCDB5}" destId="{69AEC643-D4EF-42B6-BD77-EFEF30AE17CB}" srcOrd="0" destOrd="1" presId="urn:microsoft.com/office/officeart/2005/8/layout/arrow3"/>
    <dgm:cxn modelId="{609F48BC-4ACF-4B39-B05B-B030A122D406}" srcId="{7718E56F-96C6-4E8C-B02C-0F4B73915B42}" destId="{E79A5B74-530B-46BB-9887-6A453343FD93}" srcOrd="1" destOrd="0" parTransId="{D1480C4A-EC00-4B47-A87C-4ED39C4D4E61}" sibTransId="{ED5FB376-164F-470C-98B8-BE36CC68A326}"/>
    <dgm:cxn modelId="{591E21D0-6178-4B61-B44A-5BF171B628E2}" srcId="{7718E56F-96C6-4E8C-B02C-0F4B73915B42}" destId="{AB0A6B83-2984-4F07-AAA0-3654A2DC93DD}" srcOrd="2" destOrd="0" parTransId="{201C8131-66A6-4599-B184-CE2D1F8A2E2E}" sibTransId="{6EB047AA-1044-4A09-ABF4-42F81B6B338D}"/>
    <dgm:cxn modelId="{AD259FDA-0BEA-4B89-AAD2-DC03E485F3E5}" srcId="{CCD3F7EC-7A3D-4D49-ADAE-46BCFC8C569A}" destId="{5C3C5697-1582-4ACF-A90A-F0B73F34C8E2}" srcOrd="2" destOrd="0" parTransId="{7880CFC8-3A4C-4B64-80FF-EDBA07E7A303}" sibTransId="{14C5CF47-1DAC-4872-A98D-4D3F5206C803}"/>
    <dgm:cxn modelId="{F3BF67DF-1A14-4559-9717-8C614398862A}" type="presOf" srcId="{49D0F931-CCBB-4365-9AFF-616B0D429D68}" destId="{0FAA0780-2E4F-4757-B45C-8E1783B8A8C4}" srcOrd="0" destOrd="4" presId="urn:microsoft.com/office/officeart/2005/8/layout/arrow3"/>
    <dgm:cxn modelId="{8A86DAE2-230D-4046-ABDA-5A625F1734ED}" type="presOf" srcId="{E79A5B74-530B-46BB-9887-6A453343FD93}" destId="{69AEC643-D4EF-42B6-BD77-EFEF30AE17CB}" srcOrd="0" destOrd="2" presId="urn:microsoft.com/office/officeart/2005/8/layout/arrow3"/>
    <dgm:cxn modelId="{F90C74E7-D463-49C2-AD70-CABA855CABF4}" srcId="{CCD3F7EC-7A3D-4D49-ADAE-46BCFC8C569A}" destId="{49D0F931-CCBB-4365-9AFF-616B0D429D68}" srcOrd="3" destOrd="0" parTransId="{900DD08C-EA8F-42F4-A14A-2638291DF4A0}" sibTransId="{4CDAED37-B2A2-4F03-B37E-C3DB388B0E97}"/>
    <dgm:cxn modelId="{D6AFF9F0-6C33-4D0F-9048-F2D8E7E319FD}" type="presOf" srcId="{5C3C5697-1582-4ACF-A90A-F0B73F34C8E2}" destId="{0FAA0780-2E4F-4757-B45C-8E1783B8A8C4}" srcOrd="0" destOrd="3" presId="urn:microsoft.com/office/officeart/2005/8/layout/arrow3"/>
    <dgm:cxn modelId="{0941712F-DFA3-45CC-96D7-454C2EFE7EA2}" type="presParOf" srcId="{F6FB650F-0892-41AB-BAB6-8E2516F9A12C}" destId="{FBB17F20-28F2-4138-9BD8-82461BB6AA1A}" srcOrd="0" destOrd="0" presId="urn:microsoft.com/office/officeart/2005/8/layout/arrow3"/>
    <dgm:cxn modelId="{B410F719-4907-4A34-A0D9-B0923266798E}" type="presParOf" srcId="{F6FB650F-0892-41AB-BAB6-8E2516F9A12C}" destId="{04376105-9DCD-4F57-B12C-84273E803A89}" srcOrd="1" destOrd="0" presId="urn:microsoft.com/office/officeart/2005/8/layout/arrow3"/>
    <dgm:cxn modelId="{75037A45-AEA9-47F6-96EB-7CDBF08C5922}" type="presParOf" srcId="{F6FB650F-0892-41AB-BAB6-8E2516F9A12C}" destId="{0FAA0780-2E4F-4757-B45C-8E1783B8A8C4}" srcOrd="2" destOrd="0" presId="urn:microsoft.com/office/officeart/2005/8/layout/arrow3"/>
    <dgm:cxn modelId="{428E4ED6-0069-4B90-967D-EC86A03F3C98}" type="presParOf" srcId="{F6FB650F-0892-41AB-BAB6-8E2516F9A12C}" destId="{DEDB76D8-94CA-4AFA-BA2E-30A6AAC35248}" srcOrd="3" destOrd="0" presId="urn:microsoft.com/office/officeart/2005/8/layout/arrow3"/>
    <dgm:cxn modelId="{EC243B40-D4B8-4352-BE7E-EDA95678244C}" type="presParOf" srcId="{F6FB650F-0892-41AB-BAB6-8E2516F9A12C}" destId="{69AEC643-D4EF-42B6-BD77-EFEF30AE17C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9C308B-B80F-4550-B35E-2266103D403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5EFB64-27B8-4E1C-B046-CB6F154A4275}">
      <dgm:prSet phldrT="[Text]" custT="1"/>
      <dgm:spPr/>
      <dgm:t>
        <a:bodyPr/>
        <a:lstStyle/>
        <a:p>
          <a:r>
            <a:rPr lang="en-US" sz="1800" b="1" dirty="0">
              <a:solidFill>
                <a:schemeClr val="tx1"/>
              </a:solidFill>
            </a:rPr>
            <a:t>Rows</a:t>
          </a:r>
          <a:endParaRPr lang="en-US" sz="1600" b="1" dirty="0">
            <a:solidFill>
              <a:schemeClr val="tx1"/>
            </a:solidFill>
          </a:endParaRPr>
        </a:p>
      </dgm:t>
    </dgm:pt>
    <dgm:pt modelId="{6E8406FB-CA25-4816-B12C-E255BFD6BE72}" type="parTrans" cxnId="{46AFF1E9-8F42-4992-8E23-BAA6845537B3}">
      <dgm:prSet/>
      <dgm:spPr/>
      <dgm:t>
        <a:bodyPr/>
        <a:lstStyle/>
        <a:p>
          <a:endParaRPr lang="en-US"/>
        </a:p>
      </dgm:t>
    </dgm:pt>
    <dgm:pt modelId="{0252E44E-1730-4AA6-8EB4-1CF0BFB09160}" type="sibTrans" cxnId="{46AFF1E9-8F42-4992-8E23-BAA6845537B3}">
      <dgm:prSet/>
      <dgm:spPr>
        <a:solidFill>
          <a:srgbClr val="FF0000"/>
        </a:solidFill>
      </dgm:spPr>
      <dgm:t>
        <a:bodyPr/>
        <a:lstStyle/>
        <a:p>
          <a:endParaRPr lang="en-US"/>
        </a:p>
      </dgm:t>
    </dgm:pt>
    <dgm:pt modelId="{557CE76C-B70A-4FC0-AD7E-E994A400B8CA}">
      <dgm:prSet phldrT="[Text]"/>
      <dgm:spPr>
        <a:solidFill>
          <a:schemeClr val="bg1">
            <a:lumMod val="95000"/>
            <a:alpha val="90000"/>
          </a:schemeClr>
        </a:solidFill>
      </dgm:spPr>
      <dgm:t>
        <a:bodyPr/>
        <a:lstStyle/>
        <a:p>
          <a:r>
            <a:rPr lang="en-US" dirty="0"/>
            <a:t>FROM</a:t>
          </a:r>
        </a:p>
      </dgm:t>
    </dgm:pt>
    <dgm:pt modelId="{AEBDD583-E19C-4237-AFD5-37D59CF86AC2}" type="parTrans" cxnId="{EFBBA84E-69C3-4BBE-AF8F-28D45805657C}">
      <dgm:prSet/>
      <dgm:spPr/>
      <dgm:t>
        <a:bodyPr/>
        <a:lstStyle/>
        <a:p>
          <a:endParaRPr lang="en-US"/>
        </a:p>
      </dgm:t>
    </dgm:pt>
    <dgm:pt modelId="{30660B27-29A9-4D83-A778-C6BCB2AFA552}" type="sibTrans" cxnId="{EFBBA84E-69C3-4BBE-AF8F-28D45805657C}">
      <dgm:prSet/>
      <dgm:spPr/>
      <dgm:t>
        <a:bodyPr/>
        <a:lstStyle/>
        <a:p>
          <a:endParaRPr lang="en-US"/>
        </a:p>
      </dgm:t>
    </dgm:pt>
    <dgm:pt modelId="{F8191647-A2D5-4081-A6EF-B7EA23425726}">
      <dgm:prSet phldrT="[Text]" custT="1"/>
      <dgm:spPr/>
      <dgm:t>
        <a:bodyPr/>
        <a:lstStyle/>
        <a:p>
          <a:r>
            <a:rPr lang="en-US" sz="1800" b="1" dirty="0">
              <a:solidFill>
                <a:schemeClr val="tx1"/>
              </a:solidFill>
            </a:rPr>
            <a:t>Groups</a:t>
          </a:r>
          <a:endParaRPr lang="en-US" sz="1600" b="1" dirty="0">
            <a:solidFill>
              <a:schemeClr val="tx1"/>
            </a:solidFill>
          </a:endParaRPr>
        </a:p>
      </dgm:t>
    </dgm:pt>
    <dgm:pt modelId="{087B283A-AFC9-4C89-B875-30D8E8700270}" type="parTrans" cxnId="{D114C0EC-AFE7-4A47-957E-71EAF7E72A7D}">
      <dgm:prSet/>
      <dgm:spPr/>
      <dgm:t>
        <a:bodyPr/>
        <a:lstStyle/>
        <a:p>
          <a:endParaRPr lang="en-US"/>
        </a:p>
      </dgm:t>
    </dgm:pt>
    <dgm:pt modelId="{43FCBBBF-5167-408D-8463-1298D54A5BAC}" type="sibTrans" cxnId="{D114C0EC-AFE7-4A47-957E-71EAF7E72A7D}">
      <dgm:prSet/>
      <dgm:spPr>
        <a:solidFill>
          <a:srgbClr val="FF0000"/>
        </a:solidFill>
      </dgm:spPr>
      <dgm:t>
        <a:bodyPr/>
        <a:lstStyle/>
        <a:p>
          <a:endParaRPr lang="en-US"/>
        </a:p>
      </dgm:t>
    </dgm:pt>
    <dgm:pt modelId="{6642879A-D4ED-44FD-92BF-1C59103FE122}">
      <dgm:prSet phldrT="[Text]"/>
      <dgm:spPr>
        <a:solidFill>
          <a:schemeClr val="bg1">
            <a:lumMod val="95000"/>
            <a:alpha val="90000"/>
          </a:schemeClr>
        </a:solidFill>
      </dgm:spPr>
      <dgm:t>
        <a:bodyPr/>
        <a:lstStyle/>
        <a:p>
          <a:r>
            <a:rPr lang="en-US" dirty="0"/>
            <a:t>GROUP BY</a:t>
          </a:r>
        </a:p>
      </dgm:t>
    </dgm:pt>
    <dgm:pt modelId="{BB30BA27-F64C-43DD-8FBF-88A07AB684E3}" type="parTrans" cxnId="{26C5AD05-B7CD-4FDC-97C2-80DB6B06FF7E}">
      <dgm:prSet/>
      <dgm:spPr/>
      <dgm:t>
        <a:bodyPr/>
        <a:lstStyle/>
        <a:p>
          <a:endParaRPr lang="en-US"/>
        </a:p>
      </dgm:t>
    </dgm:pt>
    <dgm:pt modelId="{E7A1C2F6-1905-4E6A-8FAE-D91A63E9730F}" type="sibTrans" cxnId="{26C5AD05-B7CD-4FDC-97C2-80DB6B06FF7E}">
      <dgm:prSet/>
      <dgm:spPr/>
      <dgm:t>
        <a:bodyPr/>
        <a:lstStyle/>
        <a:p>
          <a:endParaRPr lang="en-US"/>
        </a:p>
      </dgm:t>
    </dgm:pt>
    <dgm:pt modelId="{7D34B447-19FB-4AE9-A946-9FFB814E53A9}">
      <dgm:prSet phldrT="[Text]"/>
      <dgm:spPr>
        <a:solidFill>
          <a:schemeClr val="bg1">
            <a:lumMod val="95000"/>
            <a:alpha val="90000"/>
          </a:schemeClr>
        </a:solidFill>
      </dgm:spPr>
      <dgm:t>
        <a:bodyPr/>
        <a:lstStyle/>
        <a:p>
          <a:r>
            <a:rPr lang="en-US" dirty="0"/>
            <a:t>WHERE</a:t>
          </a:r>
        </a:p>
      </dgm:t>
    </dgm:pt>
    <dgm:pt modelId="{168E7BB3-45A6-4D10-90C0-306A7061A3FB}" type="parTrans" cxnId="{05F95B80-2E6F-4985-A208-DF140E63CFED}">
      <dgm:prSet/>
      <dgm:spPr/>
      <dgm:t>
        <a:bodyPr/>
        <a:lstStyle/>
        <a:p>
          <a:endParaRPr lang="en-US"/>
        </a:p>
      </dgm:t>
    </dgm:pt>
    <dgm:pt modelId="{D8A2BD30-43EA-4E22-B88F-65D6AA28BE83}" type="sibTrans" cxnId="{05F95B80-2E6F-4985-A208-DF140E63CFED}">
      <dgm:prSet/>
      <dgm:spPr/>
      <dgm:t>
        <a:bodyPr/>
        <a:lstStyle/>
        <a:p>
          <a:endParaRPr lang="en-US"/>
        </a:p>
      </dgm:t>
    </dgm:pt>
    <dgm:pt modelId="{0BC60B5B-544B-4EA9-A392-E1D81BD6F557}">
      <dgm:prSet phldrT="[Text]"/>
      <dgm:spPr>
        <a:solidFill>
          <a:schemeClr val="bg1">
            <a:lumMod val="95000"/>
            <a:alpha val="90000"/>
          </a:schemeClr>
        </a:solidFill>
      </dgm:spPr>
      <dgm:t>
        <a:bodyPr/>
        <a:lstStyle/>
        <a:p>
          <a:r>
            <a:rPr lang="en-US" dirty="0"/>
            <a:t>HAVING</a:t>
          </a:r>
        </a:p>
      </dgm:t>
    </dgm:pt>
    <dgm:pt modelId="{8BBE6F91-216B-4887-B6A8-2B2DDB83F2B9}" type="parTrans" cxnId="{E74FFCE0-D2E4-422C-8FF3-6172DEF5E8E7}">
      <dgm:prSet/>
      <dgm:spPr/>
      <dgm:t>
        <a:bodyPr/>
        <a:lstStyle/>
        <a:p>
          <a:endParaRPr lang="en-US"/>
        </a:p>
      </dgm:t>
    </dgm:pt>
    <dgm:pt modelId="{171BDD0F-3EE0-4986-A3A8-CDAB77FEE508}" type="sibTrans" cxnId="{E74FFCE0-D2E4-422C-8FF3-6172DEF5E8E7}">
      <dgm:prSet/>
      <dgm:spPr/>
      <dgm:t>
        <a:bodyPr/>
        <a:lstStyle/>
        <a:p>
          <a:endParaRPr lang="en-US"/>
        </a:p>
      </dgm:t>
    </dgm:pt>
    <dgm:pt modelId="{DE277319-D8B1-4091-91D2-94374A0B0230}">
      <dgm:prSet phldrT="[Text]" custT="1"/>
      <dgm:spPr/>
      <dgm:t>
        <a:bodyPr/>
        <a:lstStyle/>
        <a:p>
          <a:r>
            <a:rPr lang="en-US" sz="1800" b="1" dirty="0">
              <a:solidFill>
                <a:schemeClr val="tx1"/>
              </a:solidFill>
            </a:rPr>
            <a:t>Result</a:t>
          </a:r>
        </a:p>
      </dgm:t>
    </dgm:pt>
    <dgm:pt modelId="{2D57EE4A-377C-4F0B-A409-013D2756293B}" type="parTrans" cxnId="{F1F782AE-DFDC-4B38-8504-F774DA5C5DDA}">
      <dgm:prSet/>
      <dgm:spPr/>
      <dgm:t>
        <a:bodyPr/>
        <a:lstStyle/>
        <a:p>
          <a:endParaRPr lang="en-US"/>
        </a:p>
      </dgm:t>
    </dgm:pt>
    <dgm:pt modelId="{C2F2ED22-B8B6-4CE7-9E7B-FBA01FC550DB}" type="sibTrans" cxnId="{F1F782AE-DFDC-4B38-8504-F774DA5C5DDA}">
      <dgm:prSet/>
      <dgm:spPr/>
      <dgm:t>
        <a:bodyPr/>
        <a:lstStyle/>
        <a:p>
          <a:endParaRPr lang="en-US"/>
        </a:p>
      </dgm:t>
    </dgm:pt>
    <dgm:pt modelId="{1E8B0842-E7C1-4D91-880A-B158D9FACB22}">
      <dgm:prSet phldrT="[Text]"/>
      <dgm:spPr>
        <a:solidFill>
          <a:schemeClr val="bg1">
            <a:lumMod val="95000"/>
            <a:alpha val="90000"/>
          </a:schemeClr>
        </a:solidFill>
      </dgm:spPr>
      <dgm:t>
        <a:bodyPr/>
        <a:lstStyle/>
        <a:p>
          <a:r>
            <a:rPr lang="en-US" dirty="0"/>
            <a:t>ORDER BY</a:t>
          </a:r>
        </a:p>
      </dgm:t>
    </dgm:pt>
    <dgm:pt modelId="{3F074DF6-58E1-4328-8A5F-0CF419F6D027}" type="parTrans" cxnId="{E981F155-7949-4ACE-8AA0-65C744B8432F}">
      <dgm:prSet/>
      <dgm:spPr/>
      <dgm:t>
        <a:bodyPr/>
        <a:lstStyle/>
        <a:p>
          <a:endParaRPr lang="en-US"/>
        </a:p>
      </dgm:t>
    </dgm:pt>
    <dgm:pt modelId="{EAA1C8EB-993E-4C86-8CF9-0C2B7F6E76B1}" type="sibTrans" cxnId="{E981F155-7949-4ACE-8AA0-65C744B8432F}">
      <dgm:prSet/>
      <dgm:spPr/>
      <dgm:t>
        <a:bodyPr/>
        <a:lstStyle/>
        <a:p>
          <a:endParaRPr lang="en-US"/>
        </a:p>
      </dgm:t>
    </dgm:pt>
    <dgm:pt modelId="{36F6323C-8155-4A83-8BC2-ED3EDC1A5F97}">
      <dgm:prSet phldrT="[Text]"/>
      <dgm:spPr>
        <a:solidFill>
          <a:schemeClr val="bg1">
            <a:lumMod val="95000"/>
            <a:alpha val="90000"/>
          </a:schemeClr>
        </a:solidFill>
      </dgm:spPr>
      <dgm:t>
        <a:bodyPr/>
        <a:lstStyle/>
        <a:p>
          <a:r>
            <a:rPr lang="en-US" dirty="0"/>
            <a:t>SELECT</a:t>
          </a:r>
        </a:p>
      </dgm:t>
    </dgm:pt>
    <dgm:pt modelId="{0447D315-4038-4DFE-83B6-F0EB1DC64DE5}" type="parTrans" cxnId="{42A4DCB6-D360-4ECF-AF8E-3BB9190D56E7}">
      <dgm:prSet/>
      <dgm:spPr/>
      <dgm:t>
        <a:bodyPr/>
        <a:lstStyle/>
        <a:p>
          <a:endParaRPr lang="en-US"/>
        </a:p>
      </dgm:t>
    </dgm:pt>
    <dgm:pt modelId="{F5E1814F-8145-4407-81A8-8C7A1E46FAF0}" type="sibTrans" cxnId="{42A4DCB6-D360-4ECF-AF8E-3BB9190D56E7}">
      <dgm:prSet/>
      <dgm:spPr/>
      <dgm:t>
        <a:bodyPr/>
        <a:lstStyle/>
        <a:p>
          <a:endParaRPr lang="en-US"/>
        </a:p>
      </dgm:t>
    </dgm:pt>
    <dgm:pt modelId="{D7290E1A-1E66-4F27-90B9-3B765AA97D20}" type="pres">
      <dgm:prSet presAssocID="{939C308B-B80F-4550-B35E-2266103D4039}" presName="linearFlow" presStyleCnt="0">
        <dgm:presLayoutVars>
          <dgm:dir/>
          <dgm:animLvl val="lvl"/>
          <dgm:resizeHandles val="exact"/>
        </dgm:presLayoutVars>
      </dgm:prSet>
      <dgm:spPr/>
    </dgm:pt>
    <dgm:pt modelId="{15D78D64-863A-44EF-84E7-BEA92E3DBABA}" type="pres">
      <dgm:prSet presAssocID="{A25EFB64-27B8-4E1C-B046-CB6F154A4275}" presName="composite" presStyleCnt="0"/>
      <dgm:spPr/>
    </dgm:pt>
    <dgm:pt modelId="{96655A28-FF0A-4BDB-81C1-A9221AB37261}" type="pres">
      <dgm:prSet presAssocID="{A25EFB64-27B8-4E1C-B046-CB6F154A4275}" presName="parTx" presStyleLbl="node1" presStyleIdx="0" presStyleCnt="3">
        <dgm:presLayoutVars>
          <dgm:chMax val="0"/>
          <dgm:chPref val="0"/>
          <dgm:bulletEnabled val="1"/>
        </dgm:presLayoutVars>
      </dgm:prSet>
      <dgm:spPr/>
    </dgm:pt>
    <dgm:pt modelId="{57E0FC51-C68E-49B5-BF10-A5A8478EF905}" type="pres">
      <dgm:prSet presAssocID="{A25EFB64-27B8-4E1C-B046-CB6F154A4275}" presName="parSh" presStyleLbl="node1" presStyleIdx="0" presStyleCnt="3"/>
      <dgm:spPr/>
    </dgm:pt>
    <dgm:pt modelId="{68A6F33D-A483-4D6A-A417-10CAEFC90F63}" type="pres">
      <dgm:prSet presAssocID="{A25EFB64-27B8-4E1C-B046-CB6F154A4275}" presName="desTx" presStyleLbl="fgAcc1" presStyleIdx="0" presStyleCnt="3">
        <dgm:presLayoutVars>
          <dgm:bulletEnabled val="1"/>
        </dgm:presLayoutVars>
      </dgm:prSet>
      <dgm:spPr/>
    </dgm:pt>
    <dgm:pt modelId="{96B40828-CABB-4B08-B00B-4A921379E689}" type="pres">
      <dgm:prSet presAssocID="{0252E44E-1730-4AA6-8EB4-1CF0BFB09160}" presName="sibTrans" presStyleLbl="sibTrans2D1" presStyleIdx="0" presStyleCnt="2"/>
      <dgm:spPr/>
    </dgm:pt>
    <dgm:pt modelId="{8E6BE94A-1FAB-4B26-A0AF-265F1BFCBDC7}" type="pres">
      <dgm:prSet presAssocID="{0252E44E-1730-4AA6-8EB4-1CF0BFB09160}" presName="connTx" presStyleLbl="sibTrans2D1" presStyleIdx="0" presStyleCnt="2"/>
      <dgm:spPr/>
    </dgm:pt>
    <dgm:pt modelId="{92E683D1-8375-4607-9680-00991E55A50F}" type="pres">
      <dgm:prSet presAssocID="{F8191647-A2D5-4081-A6EF-B7EA23425726}" presName="composite" presStyleCnt="0"/>
      <dgm:spPr/>
    </dgm:pt>
    <dgm:pt modelId="{82BD08FE-F1C6-4F87-A516-F0EBCC1802E7}" type="pres">
      <dgm:prSet presAssocID="{F8191647-A2D5-4081-A6EF-B7EA23425726}" presName="parTx" presStyleLbl="node1" presStyleIdx="0" presStyleCnt="3">
        <dgm:presLayoutVars>
          <dgm:chMax val="0"/>
          <dgm:chPref val="0"/>
          <dgm:bulletEnabled val="1"/>
        </dgm:presLayoutVars>
      </dgm:prSet>
      <dgm:spPr/>
    </dgm:pt>
    <dgm:pt modelId="{C066D2A4-D317-4752-A081-0A4B78EA5EC7}" type="pres">
      <dgm:prSet presAssocID="{F8191647-A2D5-4081-A6EF-B7EA23425726}" presName="parSh" presStyleLbl="node1" presStyleIdx="1" presStyleCnt="3"/>
      <dgm:spPr/>
    </dgm:pt>
    <dgm:pt modelId="{AC31B3A0-453E-49A8-B39D-98F31E6D0E8C}" type="pres">
      <dgm:prSet presAssocID="{F8191647-A2D5-4081-A6EF-B7EA23425726}" presName="desTx" presStyleLbl="fgAcc1" presStyleIdx="1" presStyleCnt="3">
        <dgm:presLayoutVars>
          <dgm:bulletEnabled val="1"/>
        </dgm:presLayoutVars>
      </dgm:prSet>
      <dgm:spPr/>
    </dgm:pt>
    <dgm:pt modelId="{329B4742-E239-4BAD-99B2-005F668A5C89}" type="pres">
      <dgm:prSet presAssocID="{43FCBBBF-5167-408D-8463-1298D54A5BAC}" presName="sibTrans" presStyleLbl="sibTrans2D1" presStyleIdx="1" presStyleCnt="2"/>
      <dgm:spPr/>
    </dgm:pt>
    <dgm:pt modelId="{246B2D7F-1B20-4792-B8B4-665557E085B2}" type="pres">
      <dgm:prSet presAssocID="{43FCBBBF-5167-408D-8463-1298D54A5BAC}" presName="connTx" presStyleLbl="sibTrans2D1" presStyleIdx="1" presStyleCnt="2"/>
      <dgm:spPr/>
    </dgm:pt>
    <dgm:pt modelId="{90B7270D-EBF7-4C78-A83B-87A4A1E0712E}" type="pres">
      <dgm:prSet presAssocID="{DE277319-D8B1-4091-91D2-94374A0B0230}" presName="composite" presStyleCnt="0"/>
      <dgm:spPr/>
    </dgm:pt>
    <dgm:pt modelId="{43CDBC70-17A0-499E-960A-87855EC1D303}" type="pres">
      <dgm:prSet presAssocID="{DE277319-D8B1-4091-91D2-94374A0B0230}" presName="parTx" presStyleLbl="node1" presStyleIdx="1" presStyleCnt="3">
        <dgm:presLayoutVars>
          <dgm:chMax val="0"/>
          <dgm:chPref val="0"/>
          <dgm:bulletEnabled val="1"/>
        </dgm:presLayoutVars>
      </dgm:prSet>
      <dgm:spPr/>
    </dgm:pt>
    <dgm:pt modelId="{487E5F96-BB77-415A-A372-1EE1C0C6CB91}" type="pres">
      <dgm:prSet presAssocID="{DE277319-D8B1-4091-91D2-94374A0B0230}" presName="parSh" presStyleLbl="node1" presStyleIdx="2" presStyleCnt="3"/>
      <dgm:spPr/>
    </dgm:pt>
    <dgm:pt modelId="{E7618DB7-E7A7-49EA-BF58-AD9A7CE36AE5}" type="pres">
      <dgm:prSet presAssocID="{DE277319-D8B1-4091-91D2-94374A0B0230}" presName="desTx" presStyleLbl="fgAcc1" presStyleIdx="2" presStyleCnt="3">
        <dgm:presLayoutVars>
          <dgm:bulletEnabled val="1"/>
        </dgm:presLayoutVars>
      </dgm:prSet>
      <dgm:spPr/>
    </dgm:pt>
  </dgm:ptLst>
  <dgm:cxnLst>
    <dgm:cxn modelId="{26C5AD05-B7CD-4FDC-97C2-80DB6B06FF7E}" srcId="{F8191647-A2D5-4081-A6EF-B7EA23425726}" destId="{6642879A-D4ED-44FD-92BF-1C59103FE122}" srcOrd="0" destOrd="0" parTransId="{BB30BA27-F64C-43DD-8FBF-88A07AB684E3}" sibTransId="{E7A1C2F6-1905-4E6A-8FAE-D91A63E9730F}"/>
    <dgm:cxn modelId="{B633B022-01A7-4EC8-8F2B-C686F5DBCD3E}" type="presOf" srcId="{DE277319-D8B1-4091-91D2-94374A0B0230}" destId="{43CDBC70-17A0-499E-960A-87855EC1D303}" srcOrd="0" destOrd="0" presId="urn:microsoft.com/office/officeart/2005/8/layout/process3"/>
    <dgm:cxn modelId="{3A053028-79E2-4CC9-B06A-44CD81F842C2}" type="presOf" srcId="{939C308B-B80F-4550-B35E-2266103D4039}" destId="{D7290E1A-1E66-4F27-90B9-3B765AA97D20}" srcOrd="0" destOrd="0" presId="urn:microsoft.com/office/officeart/2005/8/layout/process3"/>
    <dgm:cxn modelId="{6B028130-1FC3-4644-BA80-D93434D28508}" type="presOf" srcId="{A25EFB64-27B8-4E1C-B046-CB6F154A4275}" destId="{57E0FC51-C68E-49B5-BF10-A5A8478EF905}" srcOrd="1" destOrd="0" presId="urn:microsoft.com/office/officeart/2005/8/layout/process3"/>
    <dgm:cxn modelId="{CF4C1D38-423C-47A6-AA82-43338D55B8F3}" type="presOf" srcId="{43FCBBBF-5167-408D-8463-1298D54A5BAC}" destId="{329B4742-E239-4BAD-99B2-005F668A5C89}" srcOrd="0" destOrd="0" presId="urn:microsoft.com/office/officeart/2005/8/layout/process3"/>
    <dgm:cxn modelId="{ED8AD738-18DD-468A-AB8E-7F0E1B04978A}" type="presOf" srcId="{557CE76C-B70A-4FC0-AD7E-E994A400B8CA}" destId="{68A6F33D-A483-4D6A-A417-10CAEFC90F63}" srcOrd="0" destOrd="0" presId="urn:microsoft.com/office/officeart/2005/8/layout/process3"/>
    <dgm:cxn modelId="{2491433A-7B5D-44F4-8C4B-AB9598E15D5A}" type="presOf" srcId="{F8191647-A2D5-4081-A6EF-B7EA23425726}" destId="{82BD08FE-F1C6-4F87-A516-F0EBCC1802E7}" srcOrd="0" destOrd="0" presId="urn:microsoft.com/office/officeart/2005/8/layout/process3"/>
    <dgm:cxn modelId="{1299903B-BF84-41E9-BC70-452A9A8B0A2F}" type="presOf" srcId="{6642879A-D4ED-44FD-92BF-1C59103FE122}" destId="{AC31B3A0-453E-49A8-B39D-98F31E6D0E8C}" srcOrd="0" destOrd="0" presId="urn:microsoft.com/office/officeart/2005/8/layout/process3"/>
    <dgm:cxn modelId="{EFBBA84E-69C3-4BBE-AF8F-28D45805657C}" srcId="{A25EFB64-27B8-4E1C-B046-CB6F154A4275}" destId="{557CE76C-B70A-4FC0-AD7E-E994A400B8CA}" srcOrd="0" destOrd="0" parTransId="{AEBDD583-E19C-4237-AFD5-37D59CF86AC2}" sibTransId="{30660B27-29A9-4D83-A778-C6BCB2AFA552}"/>
    <dgm:cxn modelId="{E981F155-7949-4ACE-8AA0-65C744B8432F}" srcId="{DE277319-D8B1-4091-91D2-94374A0B0230}" destId="{1E8B0842-E7C1-4D91-880A-B158D9FACB22}" srcOrd="0" destOrd="0" parTransId="{3F074DF6-58E1-4328-8A5F-0CF419F6D027}" sibTransId="{EAA1C8EB-993E-4C86-8CF9-0C2B7F6E76B1}"/>
    <dgm:cxn modelId="{8AA95456-8B3B-4AA4-83B1-DF2581C9C28A}" type="presOf" srcId="{A25EFB64-27B8-4E1C-B046-CB6F154A4275}" destId="{96655A28-FF0A-4BDB-81C1-A9221AB37261}" srcOrd="0" destOrd="0" presId="urn:microsoft.com/office/officeart/2005/8/layout/process3"/>
    <dgm:cxn modelId="{6FD8DB59-E99A-48B0-B4E0-1AC08409A2F9}" type="presOf" srcId="{DE277319-D8B1-4091-91D2-94374A0B0230}" destId="{487E5F96-BB77-415A-A372-1EE1C0C6CB91}" srcOrd="1" destOrd="0" presId="urn:microsoft.com/office/officeart/2005/8/layout/process3"/>
    <dgm:cxn modelId="{05F95B80-2E6F-4985-A208-DF140E63CFED}" srcId="{A25EFB64-27B8-4E1C-B046-CB6F154A4275}" destId="{7D34B447-19FB-4AE9-A946-9FFB814E53A9}" srcOrd="1" destOrd="0" parTransId="{168E7BB3-45A6-4D10-90C0-306A7061A3FB}" sibTransId="{D8A2BD30-43EA-4E22-B88F-65D6AA28BE83}"/>
    <dgm:cxn modelId="{DA861591-9189-42D4-A2D3-5229391B47F7}" type="presOf" srcId="{F8191647-A2D5-4081-A6EF-B7EA23425726}" destId="{C066D2A4-D317-4752-A081-0A4B78EA5EC7}" srcOrd="1" destOrd="0" presId="urn:microsoft.com/office/officeart/2005/8/layout/process3"/>
    <dgm:cxn modelId="{D9E39A94-38C2-4F52-AA28-AC8A93A4709A}" type="presOf" srcId="{36F6323C-8155-4A83-8BC2-ED3EDC1A5F97}" destId="{E7618DB7-E7A7-49EA-BF58-AD9A7CE36AE5}" srcOrd="0" destOrd="1" presId="urn:microsoft.com/office/officeart/2005/8/layout/process3"/>
    <dgm:cxn modelId="{A57B28A9-DE94-4085-B052-88EF4FFF3910}" type="presOf" srcId="{7D34B447-19FB-4AE9-A946-9FFB814E53A9}" destId="{68A6F33D-A483-4D6A-A417-10CAEFC90F63}" srcOrd="0" destOrd="1" presId="urn:microsoft.com/office/officeart/2005/8/layout/process3"/>
    <dgm:cxn modelId="{F1F782AE-DFDC-4B38-8504-F774DA5C5DDA}" srcId="{939C308B-B80F-4550-B35E-2266103D4039}" destId="{DE277319-D8B1-4091-91D2-94374A0B0230}" srcOrd="2" destOrd="0" parTransId="{2D57EE4A-377C-4F0B-A409-013D2756293B}" sibTransId="{C2F2ED22-B8B6-4CE7-9E7B-FBA01FC550DB}"/>
    <dgm:cxn modelId="{42A4DCB6-D360-4ECF-AF8E-3BB9190D56E7}" srcId="{DE277319-D8B1-4091-91D2-94374A0B0230}" destId="{36F6323C-8155-4A83-8BC2-ED3EDC1A5F97}" srcOrd="1" destOrd="0" parTransId="{0447D315-4038-4DFE-83B6-F0EB1DC64DE5}" sibTransId="{F5E1814F-8145-4407-81A8-8C7A1E46FAF0}"/>
    <dgm:cxn modelId="{25D835C1-D1BA-464B-95CD-CAB79621B717}" type="presOf" srcId="{1E8B0842-E7C1-4D91-880A-B158D9FACB22}" destId="{E7618DB7-E7A7-49EA-BF58-AD9A7CE36AE5}" srcOrd="0" destOrd="0" presId="urn:microsoft.com/office/officeart/2005/8/layout/process3"/>
    <dgm:cxn modelId="{C8C714C2-6412-4248-B6DC-D5E1B51F6DAC}" type="presOf" srcId="{43FCBBBF-5167-408D-8463-1298D54A5BAC}" destId="{246B2D7F-1B20-4792-B8B4-665557E085B2}" srcOrd="1" destOrd="0" presId="urn:microsoft.com/office/officeart/2005/8/layout/process3"/>
    <dgm:cxn modelId="{40B88EC7-4D79-4AFD-BA78-1B48DB12A96D}" type="presOf" srcId="{0BC60B5B-544B-4EA9-A392-E1D81BD6F557}" destId="{AC31B3A0-453E-49A8-B39D-98F31E6D0E8C}" srcOrd="0" destOrd="1" presId="urn:microsoft.com/office/officeart/2005/8/layout/process3"/>
    <dgm:cxn modelId="{B21A90D5-9266-4582-80F8-219971F08515}" type="presOf" srcId="{0252E44E-1730-4AA6-8EB4-1CF0BFB09160}" destId="{96B40828-CABB-4B08-B00B-4A921379E689}" srcOrd="0" destOrd="0" presId="urn:microsoft.com/office/officeart/2005/8/layout/process3"/>
    <dgm:cxn modelId="{E74FFCE0-D2E4-422C-8FF3-6172DEF5E8E7}" srcId="{F8191647-A2D5-4081-A6EF-B7EA23425726}" destId="{0BC60B5B-544B-4EA9-A392-E1D81BD6F557}" srcOrd="1" destOrd="0" parTransId="{8BBE6F91-216B-4887-B6A8-2B2DDB83F2B9}" sibTransId="{171BDD0F-3EE0-4986-A3A8-CDAB77FEE508}"/>
    <dgm:cxn modelId="{46AFF1E9-8F42-4992-8E23-BAA6845537B3}" srcId="{939C308B-B80F-4550-B35E-2266103D4039}" destId="{A25EFB64-27B8-4E1C-B046-CB6F154A4275}" srcOrd="0" destOrd="0" parTransId="{6E8406FB-CA25-4816-B12C-E255BFD6BE72}" sibTransId="{0252E44E-1730-4AA6-8EB4-1CF0BFB09160}"/>
    <dgm:cxn modelId="{21F911EA-5142-4375-8AD2-0672E2FD07E7}" type="presOf" srcId="{0252E44E-1730-4AA6-8EB4-1CF0BFB09160}" destId="{8E6BE94A-1FAB-4B26-A0AF-265F1BFCBDC7}" srcOrd="1" destOrd="0" presId="urn:microsoft.com/office/officeart/2005/8/layout/process3"/>
    <dgm:cxn modelId="{D114C0EC-AFE7-4A47-957E-71EAF7E72A7D}" srcId="{939C308B-B80F-4550-B35E-2266103D4039}" destId="{F8191647-A2D5-4081-A6EF-B7EA23425726}" srcOrd="1" destOrd="0" parTransId="{087B283A-AFC9-4C89-B875-30D8E8700270}" sibTransId="{43FCBBBF-5167-408D-8463-1298D54A5BAC}"/>
    <dgm:cxn modelId="{516F9658-CDE3-4174-B430-D3DBEF715B08}" type="presParOf" srcId="{D7290E1A-1E66-4F27-90B9-3B765AA97D20}" destId="{15D78D64-863A-44EF-84E7-BEA92E3DBABA}" srcOrd="0" destOrd="0" presId="urn:microsoft.com/office/officeart/2005/8/layout/process3"/>
    <dgm:cxn modelId="{4D55CB19-A52B-49E0-9DB4-51620537797C}" type="presParOf" srcId="{15D78D64-863A-44EF-84E7-BEA92E3DBABA}" destId="{96655A28-FF0A-4BDB-81C1-A9221AB37261}" srcOrd="0" destOrd="0" presId="urn:microsoft.com/office/officeart/2005/8/layout/process3"/>
    <dgm:cxn modelId="{54A8B6F8-E250-4427-B7FE-5D5D1575D8AA}" type="presParOf" srcId="{15D78D64-863A-44EF-84E7-BEA92E3DBABA}" destId="{57E0FC51-C68E-49B5-BF10-A5A8478EF905}" srcOrd="1" destOrd="0" presId="urn:microsoft.com/office/officeart/2005/8/layout/process3"/>
    <dgm:cxn modelId="{3BAA2A16-35C2-48FF-A6D3-67F68B205537}" type="presParOf" srcId="{15D78D64-863A-44EF-84E7-BEA92E3DBABA}" destId="{68A6F33D-A483-4D6A-A417-10CAEFC90F63}" srcOrd="2" destOrd="0" presId="urn:microsoft.com/office/officeart/2005/8/layout/process3"/>
    <dgm:cxn modelId="{4177440B-5846-469E-B79A-C51C7CC42A4C}" type="presParOf" srcId="{D7290E1A-1E66-4F27-90B9-3B765AA97D20}" destId="{96B40828-CABB-4B08-B00B-4A921379E689}" srcOrd="1" destOrd="0" presId="urn:microsoft.com/office/officeart/2005/8/layout/process3"/>
    <dgm:cxn modelId="{C04498BB-91CB-429E-B82D-75C76A3413DD}" type="presParOf" srcId="{96B40828-CABB-4B08-B00B-4A921379E689}" destId="{8E6BE94A-1FAB-4B26-A0AF-265F1BFCBDC7}" srcOrd="0" destOrd="0" presId="urn:microsoft.com/office/officeart/2005/8/layout/process3"/>
    <dgm:cxn modelId="{1F5CB922-9F17-46D7-BD3C-3EF45561EDC2}" type="presParOf" srcId="{D7290E1A-1E66-4F27-90B9-3B765AA97D20}" destId="{92E683D1-8375-4607-9680-00991E55A50F}" srcOrd="2" destOrd="0" presId="urn:microsoft.com/office/officeart/2005/8/layout/process3"/>
    <dgm:cxn modelId="{9EA483B4-F263-4C8A-A7AB-892BE8E8A9F4}" type="presParOf" srcId="{92E683D1-8375-4607-9680-00991E55A50F}" destId="{82BD08FE-F1C6-4F87-A516-F0EBCC1802E7}" srcOrd="0" destOrd="0" presId="urn:microsoft.com/office/officeart/2005/8/layout/process3"/>
    <dgm:cxn modelId="{E38CF132-D4ED-4519-A3FE-6E0DF3A705A6}" type="presParOf" srcId="{92E683D1-8375-4607-9680-00991E55A50F}" destId="{C066D2A4-D317-4752-A081-0A4B78EA5EC7}" srcOrd="1" destOrd="0" presId="urn:microsoft.com/office/officeart/2005/8/layout/process3"/>
    <dgm:cxn modelId="{EBA894F5-8421-47E3-987F-CC8DD69FF2A6}" type="presParOf" srcId="{92E683D1-8375-4607-9680-00991E55A50F}" destId="{AC31B3A0-453E-49A8-B39D-98F31E6D0E8C}" srcOrd="2" destOrd="0" presId="urn:microsoft.com/office/officeart/2005/8/layout/process3"/>
    <dgm:cxn modelId="{E6A3BF6B-1224-4C19-A823-927BB575DFD4}" type="presParOf" srcId="{D7290E1A-1E66-4F27-90B9-3B765AA97D20}" destId="{329B4742-E239-4BAD-99B2-005F668A5C89}" srcOrd="3" destOrd="0" presId="urn:microsoft.com/office/officeart/2005/8/layout/process3"/>
    <dgm:cxn modelId="{D3E93EE4-62D3-4689-B545-747D43D296CF}" type="presParOf" srcId="{329B4742-E239-4BAD-99B2-005F668A5C89}" destId="{246B2D7F-1B20-4792-B8B4-665557E085B2}" srcOrd="0" destOrd="0" presId="urn:microsoft.com/office/officeart/2005/8/layout/process3"/>
    <dgm:cxn modelId="{048627D9-F5FD-4A6E-9612-0C0A0231950B}" type="presParOf" srcId="{D7290E1A-1E66-4F27-90B9-3B765AA97D20}" destId="{90B7270D-EBF7-4C78-A83B-87A4A1E0712E}" srcOrd="4" destOrd="0" presId="urn:microsoft.com/office/officeart/2005/8/layout/process3"/>
    <dgm:cxn modelId="{F961D6B2-69BB-4751-823E-FD3FEC8D3FEE}" type="presParOf" srcId="{90B7270D-EBF7-4C78-A83B-87A4A1E0712E}" destId="{43CDBC70-17A0-499E-960A-87855EC1D303}" srcOrd="0" destOrd="0" presId="urn:microsoft.com/office/officeart/2005/8/layout/process3"/>
    <dgm:cxn modelId="{B02F18EF-1F42-4573-8BCE-BF10906E92D5}" type="presParOf" srcId="{90B7270D-EBF7-4C78-A83B-87A4A1E0712E}" destId="{487E5F96-BB77-415A-A372-1EE1C0C6CB91}" srcOrd="1" destOrd="0" presId="urn:microsoft.com/office/officeart/2005/8/layout/process3"/>
    <dgm:cxn modelId="{A56860F5-5D18-451B-8DE3-177F8922491C}" type="presParOf" srcId="{90B7270D-EBF7-4C78-A83B-87A4A1E0712E}" destId="{E7618DB7-E7A7-49EA-BF58-AD9A7CE36AE5}"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400" dirty="0"/>
            <a:t>Appropriate for independent dimensions</a:t>
          </a:r>
        </a:p>
      </dgm:t>
    </dgm:pt>
    <dgm:pt modelId="{A801D6F1-52EA-485A-8A52-78E5CC6C23C4}" type="parTrans" cxnId="{5A0FE809-D315-4022-829D-9B55ACDCAD4A}">
      <dgm:prSet/>
      <dgm:spPr/>
      <dgm:t>
        <a:bodyPr/>
        <a:lstStyle/>
        <a:p>
          <a:endParaRPr lang="en-US" sz="1200"/>
        </a:p>
      </dgm:t>
    </dgm:pt>
    <dgm:pt modelId="{C2A3B9C1-6D8C-4127-AF56-6C33235D261B}" type="sibTrans" cxnId="{5A0FE809-D315-4022-829D-9B55ACDCAD4A}">
      <dgm:prSet/>
      <dgm:spPr/>
      <dgm:t>
        <a:bodyPr/>
        <a:lstStyle/>
        <a:p>
          <a:endParaRPr lang="en-US" sz="1200"/>
        </a:p>
      </dgm:t>
    </dgm:pt>
    <dgm:pt modelId="{E1DC4E87-1FA6-42A1-979C-AED900BB23E7}">
      <dgm:prSet phldrT="[Text]" custT="1"/>
      <dgm:spPr/>
      <dgm:t>
        <a:bodyPr/>
        <a:lstStyle/>
        <a:p>
          <a:r>
            <a:rPr lang="en-US" sz="2400" dirty="0"/>
            <a:t>Complete set of subtotals</a:t>
          </a:r>
        </a:p>
      </dgm:t>
    </dgm:pt>
    <dgm:pt modelId="{30C8DFF8-FA9F-4080-B57E-6F9A2FFD8CAA}" type="parTrans" cxnId="{3BEEA27E-2E52-41BD-A905-B425D8705C8E}">
      <dgm:prSet/>
      <dgm:spPr/>
      <dgm:t>
        <a:bodyPr/>
        <a:lstStyle/>
        <a:p>
          <a:endParaRPr lang="en-US" sz="1200"/>
        </a:p>
      </dgm:t>
    </dgm:pt>
    <dgm:pt modelId="{91312B56-BED5-4124-BB12-430300235604}" type="sibTrans" cxnId="{3BEEA27E-2E52-41BD-A905-B425D8705C8E}">
      <dgm:prSet/>
      <dgm:spPr/>
      <dgm:t>
        <a:bodyPr/>
        <a:lstStyle/>
        <a:p>
          <a:endParaRPr lang="en-US" sz="1200"/>
        </a:p>
      </dgm:t>
    </dgm:pt>
    <dgm:pt modelId="{7508DB62-F991-4B50-A9FB-B65B421309C0}">
      <dgm:prSet phldrT="[Text]" custT="1"/>
      <dgm:spPr/>
      <dgm:t>
        <a:bodyPr/>
        <a:lstStyle/>
        <a:p>
          <a:r>
            <a:rPr lang="en-US" sz="2400" dirty="0"/>
            <a:t>Order independent column specification</a:t>
          </a:r>
        </a:p>
      </dgm:t>
    </dgm:pt>
    <dgm:pt modelId="{39BFB856-85FA-450D-9A89-370354C498FB}" type="parTrans" cxnId="{5C19203F-BE85-4DA3-BFFC-2014C10E2085}">
      <dgm:prSet/>
      <dgm:spPr/>
      <dgm:t>
        <a:bodyPr/>
        <a:lstStyle/>
        <a:p>
          <a:endParaRPr lang="en-US" sz="1200"/>
        </a:p>
      </dgm:t>
    </dgm:pt>
    <dgm:pt modelId="{16D4AC02-C616-47FF-A40B-7688FAEA2C05}" type="sibTrans" cxnId="{5C19203F-BE85-4DA3-BFFC-2014C10E2085}">
      <dgm:prSet/>
      <dgm:spPr/>
      <dgm:t>
        <a:bodyPr/>
        <a:lstStyle/>
        <a:p>
          <a:endParaRPr lang="en-US" sz="1200"/>
        </a:p>
      </dgm:t>
    </dgm:pt>
    <dgm:pt modelId="{2306C6E5-0FE3-49BD-937C-B6900C0DC768}" type="pres">
      <dgm:prSet presAssocID="{3530CE10-8696-44DA-B5DC-45D913C37F01}" presName="linear" presStyleCnt="0">
        <dgm:presLayoutVars>
          <dgm:dir/>
          <dgm:animLvl val="lvl"/>
          <dgm:resizeHandles val="exact"/>
        </dgm:presLayoutVars>
      </dgm:prSet>
      <dgm:spPr/>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pt>
    <dgm:pt modelId="{15C5CFFB-71E7-4D2D-8AEE-0A21422D6872}" type="pres">
      <dgm:prSet presAssocID="{E1DC4E87-1FA6-42A1-979C-AED900BB23E7}" presName="parentText" presStyleLbl="node1" presStyleIdx="0" presStyleCnt="3">
        <dgm:presLayoutVars>
          <dgm:chMax val="0"/>
          <dgm:bulletEnabled val="1"/>
        </dgm:presLayoutVars>
      </dgm:prSet>
      <dgm:spPr/>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pt>
    <dgm:pt modelId="{BBDCE7E5-4700-4D9D-9CB8-1267E2A88008}" type="pres">
      <dgm:prSet presAssocID="{E7BF1A8B-8088-40C3-AEC7-C1C27578948C}" presName="parentText" presStyleLbl="node1" presStyleIdx="1" presStyleCnt="3">
        <dgm:presLayoutVars>
          <dgm:chMax val="0"/>
          <dgm:bulletEnabled val="1"/>
        </dgm:presLayoutVars>
      </dgm:prSet>
      <dgm:spPr/>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pt>
    <dgm:pt modelId="{297A32CA-8981-471E-9A7F-DCBD22FBA160}" type="pres">
      <dgm:prSet presAssocID="{7508DB62-F991-4B50-A9FB-B65B421309C0}" presName="parentText" presStyleLbl="node1" presStyleIdx="2" presStyleCnt="3">
        <dgm:presLayoutVars>
          <dgm:chMax val="0"/>
          <dgm:bulletEnabled val="1"/>
        </dgm:presLayoutVars>
      </dgm:prSet>
      <dgm:spPr/>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E65E4605-CDF7-4D3F-8B78-7B0B829FB1B5}" type="presOf" srcId="{3530CE10-8696-44DA-B5DC-45D913C37F01}" destId="{2306C6E5-0FE3-49BD-937C-B6900C0DC768}" srcOrd="0" destOrd="0" presId="urn:microsoft.com/office/officeart/2005/8/layout/list1"/>
    <dgm:cxn modelId="{5A0FE809-D315-4022-829D-9B55ACDCAD4A}" srcId="{3530CE10-8696-44DA-B5DC-45D913C37F01}" destId="{E7BF1A8B-8088-40C3-AEC7-C1C27578948C}" srcOrd="1" destOrd="0" parTransId="{A801D6F1-52EA-485A-8A52-78E5CC6C23C4}" sibTransId="{C2A3B9C1-6D8C-4127-AF56-6C33235D261B}"/>
    <dgm:cxn modelId="{5C19203F-BE85-4DA3-BFFC-2014C10E2085}" srcId="{3530CE10-8696-44DA-B5DC-45D913C37F01}" destId="{7508DB62-F991-4B50-A9FB-B65B421309C0}" srcOrd="2" destOrd="0" parTransId="{39BFB856-85FA-450D-9A89-370354C498FB}" sibTransId="{16D4AC02-C616-47FF-A40B-7688FAEA2C05}"/>
    <dgm:cxn modelId="{63B7AF5C-0273-4D17-BD96-9118A2FEE841}" type="presOf" srcId="{7508DB62-F991-4B50-A9FB-B65B421309C0}" destId="{82E27154-3981-4976-96A4-E41AF58E87DC}" srcOrd="0" destOrd="0" presId="urn:microsoft.com/office/officeart/2005/8/layout/list1"/>
    <dgm:cxn modelId="{CA5B4354-74A1-4C26-9203-4BF52DA06809}" type="presOf" srcId="{7508DB62-F991-4B50-A9FB-B65B421309C0}" destId="{297A32CA-8981-471E-9A7F-DCBD22FBA160}" srcOrd="1" destOrd="0" presId="urn:microsoft.com/office/officeart/2005/8/layout/list1"/>
    <dgm:cxn modelId="{3BEEA27E-2E52-41BD-A905-B425D8705C8E}" srcId="{3530CE10-8696-44DA-B5DC-45D913C37F01}" destId="{E1DC4E87-1FA6-42A1-979C-AED900BB23E7}" srcOrd="0" destOrd="0" parTransId="{30C8DFF8-FA9F-4080-B57E-6F9A2FFD8CAA}" sibTransId="{91312B56-BED5-4124-BB12-430300235604}"/>
    <dgm:cxn modelId="{6EC5BE88-8543-47E3-9556-8DF8E5A085EC}" type="presOf" srcId="{E1DC4E87-1FA6-42A1-979C-AED900BB23E7}" destId="{BABCA2F8-3DA5-492A-87D0-28E4D801AC95}" srcOrd="0" destOrd="0" presId="urn:microsoft.com/office/officeart/2005/8/layout/list1"/>
    <dgm:cxn modelId="{51E7B1C7-7037-4256-A8F8-F3B9B4A72694}" type="presOf" srcId="{E1DC4E87-1FA6-42A1-979C-AED900BB23E7}" destId="{15C5CFFB-71E7-4D2D-8AEE-0A21422D6872}" srcOrd="1" destOrd="0" presId="urn:microsoft.com/office/officeart/2005/8/layout/list1"/>
    <dgm:cxn modelId="{A86CCDD3-0D40-4104-856B-C3AEE972D043}" type="presOf" srcId="{E7BF1A8B-8088-40C3-AEC7-C1C27578948C}" destId="{8532B464-F68F-445F-B112-F9D9E92A8B59}" srcOrd="0" destOrd="0" presId="urn:microsoft.com/office/officeart/2005/8/layout/list1"/>
    <dgm:cxn modelId="{FE9A6EFF-5923-4CA8-839B-3D151A5ED775}" type="presOf" srcId="{E7BF1A8B-8088-40C3-AEC7-C1C27578948C}" destId="{BBDCE7E5-4700-4D9D-9CB8-1267E2A88008}" srcOrd="1" destOrd="0" presId="urn:microsoft.com/office/officeart/2005/8/layout/list1"/>
    <dgm:cxn modelId="{8E2E5055-4B92-4632-8FEF-D8ECA2EE635A}" type="presParOf" srcId="{2306C6E5-0FE3-49BD-937C-B6900C0DC768}" destId="{F65D2815-786F-4243-9A8C-B2573270A8A1}" srcOrd="0" destOrd="0" presId="urn:microsoft.com/office/officeart/2005/8/layout/list1"/>
    <dgm:cxn modelId="{C37725A9-14C0-4C2E-A5F1-72161E0E942A}" type="presParOf" srcId="{F65D2815-786F-4243-9A8C-B2573270A8A1}" destId="{BABCA2F8-3DA5-492A-87D0-28E4D801AC95}" srcOrd="0" destOrd="0" presId="urn:microsoft.com/office/officeart/2005/8/layout/list1"/>
    <dgm:cxn modelId="{E13CBC29-FE67-4549-BF5F-18182138A0BA}" type="presParOf" srcId="{F65D2815-786F-4243-9A8C-B2573270A8A1}" destId="{15C5CFFB-71E7-4D2D-8AEE-0A21422D6872}" srcOrd="1" destOrd="0" presId="urn:microsoft.com/office/officeart/2005/8/layout/list1"/>
    <dgm:cxn modelId="{F9DAAEFE-B600-4918-872E-602C2F0CF923}" type="presParOf" srcId="{2306C6E5-0FE3-49BD-937C-B6900C0DC768}" destId="{FB860B95-63E8-4CFA-8787-B5E4A7BAA652}" srcOrd="1" destOrd="0" presId="urn:microsoft.com/office/officeart/2005/8/layout/list1"/>
    <dgm:cxn modelId="{5478545F-E8CA-4DFD-9E8E-A15B456C9678}" type="presParOf" srcId="{2306C6E5-0FE3-49BD-937C-B6900C0DC768}" destId="{8BEFF686-0E45-4295-A7A4-4538D00A9D34}" srcOrd="2" destOrd="0" presId="urn:microsoft.com/office/officeart/2005/8/layout/list1"/>
    <dgm:cxn modelId="{C5D3ABCE-3021-4508-862A-73F5725DC6FC}" type="presParOf" srcId="{2306C6E5-0FE3-49BD-937C-B6900C0DC768}" destId="{D2548907-946D-4A82-B263-BAB5899F895A}" srcOrd="3" destOrd="0" presId="urn:microsoft.com/office/officeart/2005/8/layout/list1"/>
    <dgm:cxn modelId="{BE5F7301-DCE0-4069-AFD7-9EEF75255D62}" type="presParOf" srcId="{2306C6E5-0FE3-49BD-937C-B6900C0DC768}" destId="{5C1D62F5-42E7-4B60-BA16-71CAFF0D13CF}" srcOrd="4" destOrd="0" presId="urn:microsoft.com/office/officeart/2005/8/layout/list1"/>
    <dgm:cxn modelId="{3EEAE168-2321-483A-8626-99616E465F01}" type="presParOf" srcId="{5C1D62F5-42E7-4B60-BA16-71CAFF0D13CF}" destId="{8532B464-F68F-445F-B112-F9D9E92A8B59}" srcOrd="0" destOrd="0" presId="urn:microsoft.com/office/officeart/2005/8/layout/list1"/>
    <dgm:cxn modelId="{A60BA560-2A34-4706-A189-9185004DC575}" type="presParOf" srcId="{5C1D62F5-42E7-4B60-BA16-71CAFF0D13CF}" destId="{BBDCE7E5-4700-4D9D-9CB8-1267E2A88008}" srcOrd="1" destOrd="0" presId="urn:microsoft.com/office/officeart/2005/8/layout/list1"/>
    <dgm:cxn modelId="{4CCF6BB1-483F-49A1-87DF-4420A36977E7}" type="presParOf" srcId="{2306C6E5-0FE3-49BD-937C-B6900C0DC768}" destId="{81C20D5F-3C16-45BF-8268-80F2B82EA733}" srcOrd="5" destOrd="0" presId="urn:microsoft.com/office/officeart/2005/8/layout/list1"/>
    <dgm:cxn modelId="{03960716-D3CC-497F-91A2-41FD78EDA9B3}" type="presParOf" srcId="{2306C6E5-0FE3-49BD-937C-B6900C0DC768}" destId="{B65F3B27-F0B0-46A0-AE17-7FD09D56F589}" srcOrd="6" destOrd="0" presId="urn:microsoft.com/office/officeart/2005/8/layout/list1"/>
    <dgm:cxn modelId="{606DA107-25A7-4BE7-B9FB-632A7B013084}" type="presParOf" srcId="{2306C6E5-0FE3-49BD-937C-B6900C0DC768}" destId="{05F256BB-9BD2-4DB2-9C4F-606ED62E53CA}" srcOrd="7" destOrd="0" presId="urn:microsoft.com/office/officeart/2005/8/layout/list1"/>
    <dgm:cxn modelId="{4A250989-F38D-4699-BB02-5D7659EFEF42}" type="presParOf" srcId="{2306C6E5-0FE3-49BD-937C-B6900C0DC768}" destId="{24F1CB5F-BF79-4FB1-BDD2-4D4912F036B6}" srcOrd="8" destOrd="0" presId="urn:microsoft.com/office/officeart/2005/8/layout/list1"/>
    <dgm:cxn modelId="{EE7FCA9E-DFCC-4ACF-B0B0-59BE9667DA7A}" type="presParOf" srcId="{24F1CB5F-BF79-4FB1-BDD2-4D4912F036B6}" destId="{82E27154-3981-4976-96A4-E41AF58E87DC}" srcOrd="0" destOrd="0" presId="urn:microsoft.com/office/officeart/2005/8/layout/list1"/>
    <dgm:cxn modelId="{8A9101CA-4B27-4C99-9635-7FB05C20A924}" type="presParOf" srcId="{24F1CB5F-BF79-4FB1-BDD2-4D4912F036B6}" destId="{297A32CA-8981-471E-9A7F-DCBD22FBA160}" srcOrd="1" destOrd="0" presId="urn:microsoft.com/office/officeart/2005/8/layout/list1"/>
    <dgm:cxn modelId="{26A8F5F2-58F4-4E79-A0EA-EAD5A2933BF7}" type="presParOf" srcId="{2306C6E5-0FE3-49BD-937C-B6900C0DC768}" destId="{C3B33AC9-5FAB-4B89-A935-A6FF6E100737}" srcOrd="9" destOrd="0" presId="urn:microsoft.com/office/officeart/2005/8/layout/list1"/>
    <dgm:cxn modelId="{5A9CD4B0-B86D-47CA-AE04-F75DB36A6FE7}"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800" dirty="0"/>
            <a:t>Appropriate for hierarchical dimensions</a:t>
          </a:r>
        </a:p>
      </dgm:t>
    </dgm:pt>
    <dgm:pt modelId="{A801D6F1-52EA-485A-8A52-78E5CC6C23C4}" type="parTrans" cxnId="{5A0FE809-D315-4022-829D-9B55ACDCAD4A}">
      <dgm:prSet/>
      <dgm:spPr/>
      <dgm:t>
        <a:bodyPr/>
        <a:lstStyle/>
        <a:p>
          <a:endParaRPr lang="en-US" sz="1400"/>
        </a:p>
      </dgm:t>
    </dgm:pt>
    <dgm:pt modelId="{C2A3B9C1-6D8C-4127-AF56-6C33235D261B}" type="sibTrans" cxnId="{5A0FE809-D315-4022-829D-9B55ACDCAD4A}">
      <dgm:prSet/>
      <dgm:spPr/>
      <dgm:t>
        <a:bodyPr/>
        <a:lstStyle/>
        <a:p>
          <a:endParaRPr lang="en-US" sz="1400"/>
        </a:p>
      </dgm:t>
    </dgm:pt>
    <dgm:pt modelId="{E1DC4E87-1FA6-42A1-979C-AED900BB23E7}">
      <dgm:prSet phldrT="[Text]" custT="1"/>
      <dgm:spPr/>
      <dgm:t>
        <a:bodyPr/>
        <a:lstStyle/>
        <a:p>
          <a:r>
            <a:rPr lang="en-US" sz="2800" dirty="0"/>
            <a:t>Partial set of subtotals</a:t>
          </a:r>
        </a:p>
      </dgm:t>
    </dgm:pt>
    <dgm:pt modelId="{30C8DFF8-FA9F-4080-B57E-6F9A2FFD8CAA}" type="parTrans" cxnId="{3BEEA27E-2E52-41BD-A905-B425D8705C8E}">
      <dgm:prSet/>
      <dgm:spPr/>
      <dgm:t>
        <a:bodyPr/>
        <a:lstStyle/>
        <a:p>
          <a:endParaRPr lang="en-US" sz="1400"/>
        </a:p>
      </dgm:t>
    </dgm:pt>
    <dgm:pt modelId="{91312B56-BED5-4124-BB12-430300235604}" type="sibTrans" cxnId="{3BEEA27E-2E52-41BD-A905-B425D8705C8E}">
      <dgm:prSet/>
      <dgm:spPr/>
      <dgm:t>
        <a:bodyPr/>
        <a:lstStyle/>
        <a:p>
          <a:endParaRPr lang="en-US" sz="1400"/>
        </a:p>
      </dgm:t>
    </dgm:pt>
    <dgm:pt modelId="{7508DB62-F991-4B50-A9FB-B65B421309C0}">
      <dgm:prSet phldrT="[Text]" custT="1"/>
      <dgm:spPr/>
      <dgm:t>
        <a:bodyPr/>
        <a:lstStyle/>
        <a:p>
          <a:r>
            <a:rPr lang="en-US" sz="2800" dirty="0"/>
            <a:t>Order dependent, coarsest to finest</a:t>
          </a:r>
        </a:p>
      </dgm:t>
    </dgm:pt>
    <dgm:pt modelId="{39BFB856-85FA-450D-9A89-370354C498FB}" type="parTrans" cxnId="{5C19203F-BE85-4DA3-BFFC-2014C10E2085}">
      <dgm:prSet/>
      <dgm:spPr/>
      <dgm:t>
        <a:bodyPr/>
        <a:lstStyle/>
        <a:p>
          <a:endParaRPr lang="en-US" sz="1400"/>
        </a:p>
      </dgm:t>
    </dgm:pt>
    <dgm:pt modelId="{16D4AC02-C616-47FF-A40B-7688FAEA2C05}" type="sibTrans" cxnId="{5C19203F-BE85-4DA3-BFFC-2014C10E2085}">
      <dgm:prSet/>
      <dgm:spPr/>
      <dgm:t>
        <a:bodyPr/>
        <a:lstStyle/>
        <a:p>
          <a:endParaRPr lang="en-US" sz="1400"/>
        </a:p>
      </dgm:t>
    </dgm:pt>
    <dgm:pt modelId="{2306C6E5-0FE3-49BD-937C-B6900C0DC768}" type="pres">
      <dgm:prSet presAssocID="{3530CE10-8696-44DA-B5DC-45D913C37F01}" presName="linear" presStyleCnt="0">
        <dgm:presLayoutVars>
          <dgm:dir/>
          <dgm:animLvl val="lvl"/>
          <dgm:resizeHandles val="exact"/>
        </dgm:presLayoutVars>
      </dgm:prSet>
      <dgm:spPr/>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pt>
    <dgm:pt modelId="{15C5CFFB-71E7-4D2D-8AEE-0A21422D6872}" type="pres">
      <dgm:prSet presAssocID="{E1DC4E87-1FA6-42A1-979C-AED900BB23E7}" presName="parentText" presStyleLbl="node1" presStyleIdx="0" presStyleCnt="3">
        <dgm:presLayoutVars>
          <dgm:chMax val="0"/>
          <dgm:bulletEnabled val="1"/>
        </dgm:presLayoutVars>
      </dgm:prSet>
      <dgm:spPr/>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pt>
    <dgm:pt modelId="{BBDCE7E5-4700-4D9D-9CB8-1267E2A88008}" type="pres">
      <dgm:prSet presAssocID="{E7BF1A8B-8088-40C3-AEC7-C1C27578948C}" presName="parentText" presStyleLbl="node1" presStyleIdx="1" presStyleCnt="3">
        <dgm:presLayoutVars>
          <dgm:chMax val="0"/>
          <dgm:bulletEnabled val="1"/>
        </dgm:presLayoutVars>
      </dgm:prSet>
      <dgm:spPr/>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pt>
    <dgm:pt modelId="{297A32CA-8981-471E-9A7F-DCBD22FBA160}" type="pres">
      <dgm:prSet presAssocID="{7508DB62-F991-4B50-A9FB-B65B421309C0}" presName="parentText" presStyleLbl="node1" presStyleIdx="2" presStyleCnt="3">
        <dgm:presLayoutVars>
          <dgm:chMax val="0"/>
          <dgm:bulletEnabled val="1"/>
        </dgm:presLayoutVars>
      </dgm:prSet>
      <dgm:spPr/>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5A0FE809-D315-4022-829D-9B55ACDCAD4A}" srcId="{3530CE10-8696-44DA-B5DC-45D913C37F01}" destId="{E7BF1A8B-8088-40C3-AEC7-C1C27578948C}" srcOrd="1" destOrd="0" parTransId="{A801D6F1-52EA-485A-8A52-78E5CC6C23C4}" sibTransId="{C2A3B9C1-6D8C-4127-AF56-6C33235D261B}"/>
    <dgm:cxn modelId="{B7C83D31-3532-43B5-B7D5-3B024879BBA0}" type="presOf" srcId="{7508DB62-F991-4B50-A9FB-B65B421309C0}" destId="{297A32CA-8981-471E-9A7F-DCBD22FBA160}" srcOrd="1" destOrd="0" presId="urn:microsoft.com/office/officeart/2005/8/layout/list1"/>
    <dgm:cxn modelId="{7F613E37-18AB-4812-A4EC-42580633F048}" type="presOf" srcId="{E7BF1A8B-8088-40C3-AEC7-C1C27578948C}" destId="{8532B464-F68F-445F-B112-F9D9E92A8B59}" srcOrd="0" destOrd="0" presId="urn:microsoft.com/office/officeart/2005/8/layout/list1"/>
    <dgm:cxn modelId="{5C19203F-BE85-4DA3-BFFC-2014C10E2085}" srcId="{3530CE10-8696-44DA-B5DC-45D913C37F01}" destId="{7508DB62-F991-4B50-A9FB-B65B421309C0}" srcOrd="2" destOrd="0" parTransId="{39BFB856-85FA-450D-9A89-370354C498FB}" sibTransId="{16D4AC02-C616-47FF-A40B-7688FAEA2C05}"/>
    <dgm:cxn modelId="{3BEEA27E-2E52-41BD-A905-B425D8705C8E}" srcId="{3530CE10-8696-44DA-B5DC-45D913C37F01}" destId="{E1DC4E87-1FA6-42A1-979C-AED900BB23E7}" srcOrd="0" destOrd="0" parTransId="{30C8DFF8-FA9F-4080-B57E-6F9A2FFD8CAA}" sibTransId="{91312B56-BED5-4124-BB12-430300235604}"/>
    <dgm:cxn modelId="{B5111582-1663-49E1-81F6-D5C1A674E76E}" type="presOf" srcId="{7508DB62-F991-4B50-A9FB-B65B421309C0}" destId="{82E27154-3981-4976-96A4-E41AF58E87DC}" srcOrd="0" destOrd="0" presId="urn:microsoft.com/office/officeart/2005/8/layout/list1"/>
    <dgm:cxn modelId="{9E903686-053C-43A9-82A9-43464A2B7974}" type="presOf" srcId="{3530CE10-8696-44DA-B5DC-45D913C37F01}" destId="{2306C6E5-0FE3-49BD-937C-B6900C0DC768}" srcOrd="0" destOrd="0" presId="urn:microsoft.com/office/officeart/2005/8/layout/list1"/>
    <dgm:cxn modelId="{C9428486-754C-4FBD-B7BF-B212C872BC8A}" type="presOf" srcId="{E1DC4E87-1FA6-42A1-979C-AED900BB23E7}" destId="{15C5CFFB-71E7-4D2D-8AEE-0A21422D6872}" srcOrd="1" destOrd="0" presId="urn:microsoft.com/office/officeart/2005/8/layout/list1"/>
    <dgm:cxn modelId="{F0B242C6-FDCD-4CA5-A6EA-8BD8F354545B}" type="presOf" srcId="{E1DC4E87-1FA6-42A1-979C-AED900BB23E7}" destId="{BABCA2F8-3DA5-492A-87D0-28E4D801AC95}" srcOrd="0" destOrd="0" presId="urn:microsoft.com/office/officeart/2005/8/layout/list1"/>
    <dgm:cxn modelId="{93ECE7E5-E337-48A1-81E3-8580925A9085}" type="presOf" srcId="{E7BF1A8B-8088-40C3-AEC7-C1C27578948C}" destId="{BBDCE7E5-4700-4D9D-9CB8-1267E2A88008}" srcOrd="1" destOrd="0" presId="urn:microsoft.com/office/officeart/2005/8/layout/list1"/>
    <dgm:cxn modelId="{EDC4FC17-325C-4E97-8A1D-E1EA94F381D2}" type="presParOf" srcId="{2306C6E5-0FE3-49BD-937C-B6900C0DC768}" destId="{F65D2815-786F-4243-9A8C-B2573270A8A1}" srcOrd="0" destOrd="0" presId="urn:microsoft.com/office/officeart/2005/8/layout/list1"/>
    <dgm:cxn modelId="{834BC5D9-4D42-4AA4-8F21-193DF05C030D}" type="presParOf" srcId="{F65D2815-786F-4243-9A8C-B2573270A8A1}" destId="{BABCA2F8-3DA5-492A-87D0-28E4D801AC95}" srcOrd="0" destOrd="0" presId="urn:microsoft.com/office/officeart/2005/8/layout/list1"/>
    <dgm:cxn modelId="{AB1CCD77-CB64-4266-AFC4-69054167056F}" type="presParOf" srcId="{F65D2815-786F-4243-9A8C-B2573270A8A1}" destId="{15C5CFFB-71E7-4D2D-8AEE-0A21422D6872}" srcOrd="1" destOrd="0" presId="urn:microsoft.com/office/officeart/2005/8/layout/list1"/>
    <dgm:cxn modelId="{ED7F9DC3-7BA9-4D42-8D03-E50F37E8D4E1}" type="presParOf" srcId="{2306C6E5-0FE3-49BD-937C-B6900C0DC768}" destId="{FB860B95-63E8-4CFA-8787-B5E4A7BAA652}" srcOrd="1" destOrd="0" presId="urn:microsoft.com/office/officeart/2005/8/layout/list1"/>
    <dgm:cxn modelId="{E9C4E57D-D288-47EF-AE5F-F87A2F6CC7FA}" type="presParOf" srcId="{2306C6E5-0FE3-49BD-937C-B6900C0DC768}" destId="{8BEFF686-0E45-4295-A7A4-4538D00A9D34}" srcOrd="2" destOrd="0" presId="urn:microsoft.com/office/officeart/2005/8/layout/list1"/>
    <dgm:cxn modelId="{ECC00633-E850-43A0-A240-E48AA97D08BC}" type="presParOf" srcId="{2306C6E5-0FE3-49BD-937C-B6900C0DC768}" destId="{D2548907-946D-4A82-B263-BAB5899F895A}" srcOrd="3" destOrd="0" presId="urn:microsoft.com/office/officeart/2005/8/layout/list1"/>
    <dgm:cxn modelId="{87050E1E-6736-4FEA-8315-FEFCCF93152F}" type="presParOf" srcId="{2306C6E5-0FE3-49BD-937C-B6900C0DC768}" destId="{5C1D62F5-42E7-4B60-BA16-71CAFF0D13CF}" srcOrd="4" destOrd="0" presId="urn:microsoft.com/office/officeart/2005/8/layout/list1"/>
    <dgm:cxn modelId="{62E8F17A-2278-4F64-B331-D7CD8316AF96}" type="presParOf" srcId="{5C1D62F5-42E7-4B60-BA16-71CAFF0D13CF}" destId="{8532B464-F68F-445F-B112-F9D9E92A8B59}" srcOrd="0" destOrd="0" presId="urn:microsoft.com/office/officeart/2005/8/layout/list1"/>
    <dgm:cxn modelId="{9F76BBE1-6D54-4AA5-93E1-2AC579833808}" type="presParOf" srcId="{5C1D62F5-42E7-4B60-BA16-71CAFF0D13CF}" destId="{BBDCE7E5-4700-4D9D-9CB8-1267E2A88008}" srcOrd="1" destOrd="0" presId="urn:microsoft.com/office/officeart/2005/8/layout/list1"/>
    <dgm:cxn modelId="{367448F5-600B-4636-8C0C-436BBE8D8CEE}" type="presParOf" srcId="{2306C6E5-0FE3-49BD-937C-B6900C0DC768}" destId="{81C20D5F-3C16-45BF-8268-80F2B82EA733}" srcOrd="5" destOrd="0" presId="urn:microsoft.com/office/officeart/2005/8/layout/list1"/>
    <dgm:cxn modelId="{88FB5227-E8C9-443C-BA18-0086F1CBCD55}" type="presParOf" srcId="{2306C6E5-0FE3-49BD-937C-B6900C0DC768}" destId="{B65F3B27-F0B0-46A0-AE17-7FD09D56F589}" srcOrd="6" destOrd="0" presId="urn:microsoft.com/office/officeart/2005/8/layout/list1"/>
    <dgm:cxn modelId="{71572601-EB46-4E53-873B-15D6D09074E6}" type="presParOf" srcId="{2306C6E5-0FE3-49BD-937C-B6900C0DC768}" destId="{05F256BB-9BD2-4DB2-9C4F-606ED62E53CA}" srcOrd="7" destOrd="0" presId="urn:microsoft.com/office/officeart/2005/8/layout/list1"/>
    <dgm:cxn modelId="{B486FFF0-10E9-4960-AEB8-B657F325E080}" type="presParOf" srcId="{2306C6E5-0FE3-49BD-937C-B6900C0DC768}" destId="{24F1CB5F-BF79-4FB1-BDD2-4D4912F036B6}" srcOrd="8" destOrd="0" presId="urn:microsoft.com/office/officeart/2005/8/layout/list1"/>
    <dgm:cxn modelId="{20B4A775-1F2F-45B9-A80C-4F372128805E}" type="presParOf" srcId="{24F1CB5F-BF79-4FB1-BDD2-4D4912F036B6}" destId="{82E27154-3981-4976-96A4-E41AF58E87DC}" srcOrd="0" destOrd="0" presId="urn:microsoft.com/office/officeart/2005/8/layout/list1"/>
    <dgm:cxn modelId="{84288F56-649A-45BD-8B27-A854F69A349B}" type="presParOf" srcId="{24F1CB5F-BF79-4FB1-BDD2-4D4912F036B6}" destId="{297A32CA-8981-471E-9A7F-DCBD22FBA160}" srcOrd="1" destOrd="0" presId="urn:microsoft.com/office/officeart/2005/8/layout/list1"/>
    <dgm:cxn modelId="{4142F7DB-2FEB-4C08-9664-5E30C3F930BD}" type="presParOf" srcId="{2306C6E5-0FE3-49BD-937C-B6900C0DC768}" destId="{C3B33AC9-5FAB-4B89-A935-A6FF6E100737}" srcOrd="9" destOrd="0" presId="urn:microsoft.com/office/officeart/2005/8/layout/list1"/>
    <dgm:cxn modelId="{832B4696-DFF7-4D17-BDD4-C28192722349}"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7F1B0E-2877-4ADC-B249-2E06BE54A99B}"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F0CECDD-C305-4CFD-8F71-FB78603A90B5}">
      <dgm:prSet phldrT="[Text]" custT="1"/>
      <dgm:spPr/>
      <dgm:t>
        <a:bodyPr/>
        <a:lstStyle/>
        <a:p>
          <a:r>
            <a:rPr lang="en-US" sz="3200" dirty="0"/>
            <a:t>Flexibility</a:t>
          </a:r>
        </a:p>
      </dgm:t>
    </dgm:pt>
    <dgm:pt modelId="{FF0AB2CC-46A2-49E7-B9CF-FB271DB7FA90}" type="parTrans" cxnId="{F03C5B57-25CD-4D61-8528-E38600C0BEC7}">
      <dgm:prSet/>
      <dgm:spPr/>
      <dgm:t>
        <a:bodyPr/>
        <a:lstStyle/>
        <a:p>
          <a:endParaRPr lang="en-US" sz="1100"/>
        </a:p>
      </dgm:t>
    </dgm:pt>
    <dgm:pt modelId="{B502C45C-EE42-4F2B-8121-54C34361B288}" type="sibTrans" cxnId="{F03C5B57-25CD-4D61-8528-E38600C0BEC7}">
      <dgm:prSet/>
      <dgm:spPr/>
      <dgm:t>
        <a:bodyPr/>
        <a:lstStyle/>
        <a:p>
          <a:endParaRPr lang="en-US" sz="1100"/>
        </a:p>
      </dgm:t>
    </dgm:pt>
    <dgm:pt modelId="{E8E3B7A4-0464-456C-AD62-46FFEA619951}">
      <dgm:prSet phldrT="[Text]" custT="1"/>
      <dgm:spPr/>
      <dgm:t>
        <a:bodyPr/>
        <a:lstStyle/>
        <a:p>
          <a:r>
            <a:rPr lang="en-US" sz="2000" dirty="0"/>
            <a:t>Any set of subtotals</a:t>
          </a:r>
        </a:p>
      </dgm:t>
    </dgm:pt>
    <dgm:pt modelId="{4F7A86CA-B130-4EF3-8396-54DDC4C0B683}" type="parTrans" cxnId="{6A120B94-3A6F-4356-95F3-3D85DAF7F8B2}">
      <dgm:prSet/>
      <dgm:spPr/>
      <dgm:t>
        <a:bodyPr/>
        <a:lstStyle/>
        <a:p>
          <a:endParaRPr lang="en-US" sz="1100"/>
        </a:p>
      </dgm:t>
    </dgm:pt>
    <dgm:pt modelId="{923C1601-0F73-4A01-9D4D-7F39A758755F}" type="sibTrans" cxnId="{6A120B94-3A6F-4356-95F3-3D85DAF7F8B2}">
      <dgm:prSet/>
      <dgm:spPr/>
      <dgm:t>
        <a:bodyPr/>
        <a:lstStyle/>
        <a:p>
          <a:endParaRPr lang="en-US" sz="1100"/>
        </a:p>
      </dgm:t>
    </dgm:pt>
    <dgm:pt modelId="{607B98B0-E24D-4EDB-80B3-11C745405999}">
      <dgm:prSet phldrT="[Text]" custT="1"/>
      <dgm:spPr/>
      <dgm:t>
        <a:bodyPr/>
        <a:lstStyle/>
        <a:p>
          <a:r>
            <a:rPr lang="en-US" sz="3200" dirty="0"/>
            <a:t>Explicit specification</a:t>
          </a:r>
        </a:p>
      </dgm:t>
    </dgm:pt>
    <dgm:pt modelId="{18CA6121-6286-4A80-A673-24EBFDB77683}" type="parTrans" cxnId="{30F4B6ED-BE71-4EE1-BD7D-DDFD6B62921E}">
      <dgm:prSet/>
      <dgm:spPr/>
      <dgm:t>
        <a:bodyPr/>
        <a:lstStyle/>
        <a:p>
          <a:endParaRPr lang="en-US" sz="1100"/>
        </a:p>
      </dgm:t>
    </dgm:pt>
    <dgm:pt modelId="{07F7406D-91A8-4172-8710-350E5F7A3E1A}" type="sibTrans" cxnId="{30F4B6ED-BE71-4EE1-BD7D-DDFD6B62921E}">
      <dgm:prSet/>
      <dgm:spPr/>
      <dgm:t>
        <a:bodyPr/>
        <a:lstStyle/>
        <a:p>
          <a:endParaRPr lang="en-US" sz="1100"/>
        </a:p>
      </dgm:t>
    </dgm:pt>
    <dgm:pt modelId="{97541D4D-3738-4A0A-9E82-134C79B6EBDA}">
      <dgm:prSet phldrT="[Text]" custT="1"/>
      <dgm:spPr/>
      <dgm:t>
        <a:bodyPr/>
        <a:lstStyle/>
        <a:p>
          <a:r>
            <a:rPr lang="en-US" sz="2000" dirty="0"/>
            <a:t>Provide set of column combinations</a:t>
          </a:r>
        </a:p>
      </dgm:t>
    </dgm:pt>
    <dgm:pt modelId="{04494A6B-73FC-43C5-80A5-B5BC57760194}" type="parTrans" cxnId="{42A05BBD-0506-4635-8114-86FBCA2C8937}">
      <dgm:prSet/>
      <dgm:spPr/>
      <dgm:t>
        <a:bodyPr/>
        <a:lstStyle/>
        <a:p>
          <a:endParaRPr lang="en-US" sz="1100"/>
        </a:p>
      </dgm:t>
    </dgm:pt>
    <dgm:pt modelId="{D47B750A-9803-45B1-B75B-7934F59EDE62}" type="sibTrans" cxnId="{42A05BBD-0506-4635-8114-86FBCA2C8937}">
      <dgm:prSet/>
      <dgm:spPr/>
      <dgm:t>
        <a:bodyPr/>
        <a:lstStyle/>
        <a:p>
          <a:endParaRPr lang="en-US" sz="1100"/>
        </a:p>
      </dgm:t>
    </dgm:pt>
    <dgm:pt modelId="{80CDDE46-CFF8-40F5-BB93-32CEDEC152C3}">
      <dgm:prSet phldrT="[Text]" custT="1"/>
      <dgm:spPr/>
      <dgm:t>
        <a:bodyPr/>
        <a:lstStyle/>
        <a:p>
          <a:r>
            <a:rPr lang="en-US" sz="2000" dirty="0"/>
            <a:t>Similar to UNION query</a:t>
          </a:r>
        </a:p>
      </dgm:t>
    </dgm:pt>
    <dgm:pt modelId="{39D97B1B-77B0-469D-8D02-9A2599AB978E}" type="parTrans" cxnId="{9981CA47-660C-4F15-9DD8-C313118125DE}">
      <dgm:prSet/>
      <dgm:spPr/>
      <dgm:t>
        <a:bodyPr/>
        <a:lstStyle/>
        <a:p>
          <a:endParaRPr lang="en-US" sz="1100"/>
        </a:p>
      </dgm:t>
    </dgm:pt>
    <dgm:pt modelId="{A8DBC3AF-1D0E-47FB-B2D4-851D51428087}" type="sibTrans" cxnId="{9981CA47-660C-4F15-9DD8-C313118125DE}">
      <dgm:prSet/>
      <dgm:spPr/>
      <dgm:t>
        <a:bodyPr/>
        <a:lstStyle/>
        <a:p>
          <a:endParaRPr lang="en-US" sz="1100"/>
        </a:p>
      </dgm:t>
    </dgm:pt>
    <dgm:pt modelId="{C8B7F7DB-AEB0-4CAD-AD37-AD6CE6DFB6D9}">
      <dgm:prSet phldrT="[Text]" custT="1"/>
      <dgm:spPr/>
      <dgm:t>
        <a:bodyPr/>
        <a:lstStyle/>
        <a:p>
          <a:r>
            <a:rPr lang="en-US" sz="2000" dirty="0"/>
            <a:t>Normal GROUP BY result not default</a:t>
          </a:r>
        </a:p>
      </dgm:t>
    </dgm:pt>
    <dgm:pt modelId="{14FE513C-2B85-4916-8E3E-0FE63FB90681}" type="parTrans" cxnId="{D8F0C76A-15F8-4703-9B95-2BD6D4986B6D}">
      <dgm:prSet/>
      <dgm:spPr/>
      <dgm:t>
        <a:bodyPr/>
        <a:lstStyle/>
        <a:p>
          <a:endParaRPr lang="en-US" sz="1100"/>
        </a:p>
      </dgm:t>
    </dgm:pt>
    <dgm:pt modelId="{18D42F9C-A078-4EE4-8264-AF0B2F97D901}" type="sibTrans" cxnId="{D8F0C76A-15F8-4703-9B95-2BD6D4986B6D}">
      <dgm:prSet/>
      <dgm:spPr/>
      <dgm:t>
        <a:bodyPr/>
        <a:lstStyle/>
        <a:p>
          <a:endParaRPr lang="en-US" sz="1100"/>
        </a:p>
      </dgm:t>
    </dgm:pt>
    <dgm:pt modelId="{9A2392BF-DB83-4F33-8266-C22C99B808AB}" type="pres">
      <dgm:prSet presAssocID="{0C7F1B0E-2877-4ADC-B249-2E06BE54A99B}" presName="linear" presStyleCnt="0">
        <dgm:presLayoutVars>
          <dgm:animLvl val="lvl"/>
          <dgm:resizeHandles val="exact"/>
        </dgm:presLayoutVars>
      </dgm:prSet>
      <dgm:spPr/>
    </dgm:pt>
    <dgm:pt modelId="{215E5EE3-36B9-44D5-A0A3-3B244EA398CC}" type="pres">
      <dgm:prSet presAssocID="{0F0CECDD-C305-4CFD-8F71-FB78603A90B5}" presName="parentText" presStyleLbl="node1" presStyleIdx="0" presStyleCnt="2">
        <dgm:presLayoutVars>
          <dgm:chMax val="0"/>
          <dgm:bulletEnabled val="1"/>
        </dgm:presLayoutVars>
      </dgm:prSet>
      <dgm:spPr/>
    </dgm:pt>
    <dgm:pt modelId="{38076E60-774D-4A18-A893-C0613A04C8ED}" type="pres">
      <dgm:prSet presAssocID="{0F0CECDD-C305-4CFD-8F71-FB78603A90B5}" presName="childText" presStyleLbl="revTx" presStyleIdx="0" presStyleCnt="2">
        <dgm:presLayoutVars>
          <dgm:bulletEnabled val="1"/>
        </dgm:presLayoutVars>
      </dgm:prSet>
      <dgm:spPr/>
    </dgm:pt>
    <dgm:pt modelId="{5B976C74-D941-444C-A632-A55594BD8F88}" type="pres">
      <dgm:prSet presAssocID="{607B98B0-E24D-4EDB-80B3-11C745405999}" presName="parentText" presStyleLbl="node1" presStyleIdx="1" presStyleCnt="2">
        <dgm:presLayoutVars>
          <dgm:chMax val="0"/>
          <dgm:bulletEnabled val="1"/>
        </dgm:presLayoutVars>
      </dgm:prSet>
      <dgm:spPr/>
    </dgm:pt>
    <dgm:pt modelId="{150D4B50-1108-4520-82C0-D5F068AA08AE}" type="pres">
      <dgm:prSet presAssocID="{607B98B0-E24D-4EDB-80B3-11C745405999}" presName="childText" presStyleLbl="revTx" presStyleIdx="1" presStyleCnt="2">
        <dgm:presLayoutVars>
          <dgm:bulletEnabled val="1"/>
        </dgm:presLayoutVars>
      </dgm:prSet>
      <dgm:spPr/>
    </dgm:pt>
  </dgm:ptLst>
  <dgm:cxnLst>
    <dgm:cxn modelId="{9981CA47-660C-4F15-9DD8-C313118125DE}" srcId="{607B98B0-E24D-4EDB-80B3-11C745405999}" destId="{80CDDE46-CFF8-40F5-BB93-32CEDEC152C3}" srcOrd="1" destOrd="0" parTransId="{39D97B1B-77B0-469D-8D02-9A2599AB978E}" sibTransId="{A8DBC3AF-1D0E-47FB-B2D4-851D51428087}"/>
    <dgm:cxn modelId="{D8F0C76A-15F8-4703-9B95-2BD6D4986B6D}" srcId="{0F0CECDD-C305-4CFD-8F71-FB78603A90B5}" destId="{C8B7F7DB-AEB0-4CAD-AD37-AD6CE6DFB6D9}" srcOrd="1" destOrd="0" parTransId="{14FE513C-2B85-4916-8E3E-0FE63FB90681}" sibTransId="{18D42F9C-A078-4EE4-8264-AF0B2F97D901}"/>
    <dgm:cxn modelId="{5BFB4D6F-266A-4EC2-A90F-576A81AA5373}" type="presOf" srcId="{80CDDE46-CFF8-40F5-BB93-32CEDEC152C3}" destId="{150D4B50-1108-4520-82C0-D5F068AA08AE}" srcOrd="0" destOrd="1" presId="urn:microsoft.com/office/officeart/2005/8/layout/vList2"/>
    <dgm:cxn modelId="{F03C5B57-25CD-4D61-8528-E38600C0BEC7}" srcId="{0C7F1B0E-2877-4ADC-B249-2E06BE54A99B}" destId="{0F0CECDD-C305-4CFD-8F71-FB78603A90B5}" srcOrd="0" destOrd="0" parTransId="{FF0AB2CC-46A2-49E7-B9CF-FB271DB7FA90}" sibTransId="{B502C45C-EE42-4F2B-8121-54C34361B288}"/>
    <dgm:cxn modelId="{A55DA683-831F-40A8-AEDD-A226B4DFB687}" type="presOf" srcId="{0F0CECDD-C305-4CFD-8F71-FB78603A90B5}" destId="{215E5EE3-36B9-44D5-A0A3-3B244EA398CC}" srcOrd="0" destOrd="0" presId="urn:microsoft.com/office/officeart/2005/8/layout/vList2"/>
    <dgm:cxn modelId="{802C1A8B-D567-401B-931A-B7DC99921509}" type="presOf" srcId="{97541D4D-3738-4A0A-9E82-134C79B6EBDA}" destId="{150D4B50-1108-4520-82C0-D5F068AA08AE}" srcOrd="0" destOrd="0" presId="urn:microsoft.com/office/officeart/2005/8/layout/vList2"/>
    <dgm:cxn modelId="{6A120B94-3A6F-4356-95F3-3D85DAF7F8B2}" srcId="{0F0CECDD-C305-4CFD-8F71-FB78603A90B5}" destId="{E8E3B7A4-0464-456C-AD62-46FFEA619951}" srcOrd="0" destOrd="0" parTransId="{4F7A86CA-B130-4EF3-8396-54DDC4C0B683}" sibTransId="{923C1601-0F73-4A01-9D4D-7F39A758755F}"/>
    <dgm:cxn modelId="{42A05BBD-0506-4635-8114-86FBCA2C8937}" srcId="{607B98B0-E24D-4EDB-80B3-11C745405999}" destId="{97541D4D-3738-4A0A-9E82-134C79B6EBDA}" srcOrd="0" destOrd="0" parTransId="{04494A6B-73FC-43C5-80A5-B5BC57760194}" sibTransId="{D47B750A-9803-45B1-B75B-7934F59EDE62}"/>
    <dgm:cxn modelId="{589165CB-8D23-4E42-9245-171D1275FA6C}" type="presOf" srcId="{0C7F1B0E-2877-4ADC-B249-2E06BE54A99B}" destId="{9A2392BF-DB83-4F33-8266-C22C99B808AB}" srcOrd="0" destOrd="0" presId="urn:microsoft.com/office/officeart/2005/8/layout/vList2"/>
    <dgm:cxn modelId="{37B545CF-FD29-4EC9-946E-D147F4A0F2E0}" type="presOf" srcId="{607B98B0-E24D-4EDB-80B3-11C745405999}" destId="{5B976C74-D941-444C-A632-A55594BD8F88}" srcOrd="0" destOrd="0" presId="urn:microsoft.com/office/officeart/2005/8/layout/vList2"/>
    <dgm:cxn modelId="{109226E6-651E-440B-AF9C-65E28F3BC46B}" type="presOf" srcId="{E8E3B7A4-0464-456C-AD62-46FFEA619951}" destId="{38076E60-774D-4A18-A893-C0613A04C8ED}" srcOrd="0" destOrd="0" presId="urn:microsoft.com/office/officeart/2005/8/layout/vList2"/>
    <dgm:cxn modelId="{30F4B6ED-BE71-4EE1-BD7D-DDFD6B62921E}" srcId="{0C7F1B0E-2877-4ADC-B249-2E06BE54A99B}" destId="{607B98B0-E24D-4EDB-80B3-11C745405999}" srcOrd="1" destOrd="0" parTransId="{18CA6121-6286-4A80-A673-24EBFDB77683}" sibTransId="{07F7406D-91A8-4172-8710-350E5F7A3E1A}"/>
    <dgm:cxn modelId="{604ACBF5-CA05-4B56-BCB0-6ED9F8ADB34B}" type="presOf" srcId="{C8B7F7DB-AEB0-4CAD-AD37-AD6CE6DFB6D9}" destId="{38076E60-774D-4A18-A893-C0613A04C8ED}" srcOrd="0" destOrd="1" presId="urn:microsoft.com/office/officeart/2005/8/layout/vList2"/>
    <dgm:cxn modelId="{67ECBC9D-6426-4797-B03F-73E789C5F110}" type="presParOf" srcId="{9A2392BF-DB83-4F33-8266-C22C99B808AB}" destId="{215E5EE3-36B9-44D5-A0A3-3B244EA398CC}" srcOrd="0" destOrd="0" presId="urn:microsoft.com/office/officeart/2005/8/layout/vList2"/>
    <dgm:cxn modelId="{C555622C-588E-4613-93DD-2D17EBCC4BDC}" type="presParOf" srcId="{9A2392BF-DB83-4F33-8266-C22C99B808AB}" destId="{38076E60-774D-4A18-A893-C0613A04C8ED}" srcOrd="1" destOrd="0" presId="urn:microsoft.com/office/officeart/2005/8/layout/vList2"/>
    <dgm:cxn modelId="{7E744FF8-88FC-4723-9DA5-09346CC997DB}" type="presParOf" srcId="{9A2392BF-DB83-4F33-8266-C22C99B808AB}" destId="{5B976C74-D941-444C-A632-A55594BD8F88}" srcOrd="2" destOrd="0" presId="urn:microsoft.com/office/officeart/2005/8/layout/vList2"/>
    <dgm:cxn modelId="{8E33D778-8CDA-46C0-A7BA-4AD60BF081F1}" type="presParOf" srcId="{9A2392BF-DB83-4F33-8266-C22C99B808AB}" destId="{150D4B50-1108-4520-82C0-D5F068AA08A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0EE9A75-6B11-4E1B-9AFE-D9B5B494908E}" type="doc">
      <dgm:prSet loTypeId="urn:microsoft.com/office/officeart/2005/8/layout/hierarchy2" loCatId="hierarchy" qsTypeId="urn:microsoft.com/office/officeart/2005/8/quickstyle/simple3" qsCatId="simple" csTypeId="urn:microsoft.com/office/officeart/2005/8/colors/colorful1" csCatId="colorful" phldr="1"/>
      <dgm:spPr/>
      <dgm:t>
        <a:bodyPr/>
        <a:lstStyle/>
        <a:p>
          <a:endParaRPr lang="en-US"/>
        </a:p>
      </dgm:t>
    </dgm:pt>
    <dgm:pt modelId="{A6634635-5DE0-4A08-882C-965581E1CA21}">
      <dgm:prSet phldrT="[Text]"/>
      <dgm:spPr/>
      <dgm:t>
        <a:bodyPr/>
        <a:lstStyle/>
        <a:p>
          <a:r>
            <a:rPr lang="en-US" dirty="0"/>
            <a:t>Subtotal variations</a:t>
          </a:r>
        </a:p>
      </dgm:t>
    </dgm:pt>
    <dgm:pt modelId="{5CAED91C-66F8-4FF6-9066-D20494531156}" type="parTrans" cxnId="{57F4EECD-A21C-4074-8125-5859E5F339B4}">
      <dgm:prSet/>
      <dgm:spPr/>
      <dgm:t>
        <a:bodyPr/>
        <a:lstStyle/>
        <a:p>
          <a:endParaRPr lang="en-US"/>
        </a:p>
      </dgm:t>
    </dgm:pt>
    <dgm:pt modelId="{ECBDAA87-1A20-4A64-9EDF-1E34E0A13CDB}" type="sibTrans" cxnId="{57F4EECD-A21C-4074-8125-5859E5F339B4}">
      <dgm:prSet/>
      <dgm:spPr/>
      <dgm:t>
        <a:bodyPr/>
        <a:lstStyle/>
        <a:p>
          <a:endParaRPr lang="en-US"/>
        </a:p>
      </dgm:t>
    </dgm:pt>
    <dgm:pt modelId="{3898A393-0918-4A78-8943-F9893B39D739}">
      <dgm:prSet phldrT="[Text]"/>
      <dgm:spPr/>
      <dgm:t>
        <a:bodyPr/>
        <a:lstStyle/>
        <a:p>
          <a:r>
            <a:rPr lang="en-US" dirty="0"/>
            <a:t>Partial cube and rollup</a:t>
          </a:r>
        </a:p>
      </dgm:t>
    </dgm:pt>
    <dgm:pt modelId="{F8689C57-4540-4115-9A57-18F141C4EFAA}" type="parTrans" cxnId="{D05825E5-6DEC-427B-A847-414971CAF153}">
      <dgm:prSet/>
      <dgm:spPr/>
      <dgm:t>
        <a:bodyPr/>
        <a:lstStyle/>
        <a:p>
          <a:endParaRPr lang="en-US"/>
        </a:p>
      </dgm:t>
    </dgm:pt>
    <dgm:pt modelId="{6F376965-667D-4872-91D8-7FD6A700C250}" type="sibTrans" cxnId="{D05825E5-6DEC-427B-A847-414971CAF153}">
      <dgm:prSet/>
      <dgm:spPr/>
      <dgm:t>
        <a:bodyPr/>
        <a:lstStyle/>
        <a:p>
          <a:endParaRPr lang="en-US"/>
        </a:p>
      </dgm:t>
    </dgm:pt>
    <dgm:pt modelId="{753794A3-7375-489F-89D7-5A12D83D72A8}">
      <dgm:prSet phldrT="[Text]"/>
      <dgm:spPr/>
      <dgm:t>
        <a:bodyPr/>
        <a:lstStyle/>
        <a:p>
          <a:r>
            <a:rPr lang="en-US" dirty="0"/>
            <a:t>Composite columns</a:t>
          </a:r>
        </a:p>
      </dgm:t>
    </dgm:pt>
    <dgm:pt modelId="{5570B2C0-7B5F-402E-A2F4-A812E36B6E9B}" type="parTrans" cxnId="{5CF8A89F-1DD2-4AA1-A09E-29C843CD893B}">
      <dgm:prSet/>
      <dgm:spPr/>
      <dgm:t>
        <a:bodyPr/>
        <a:lstStyle/>
        <a:p>
          <a:endParaRPr lang="en-US"/>
        </a:p>
      </dgm:t>
    </dgm:pt>
    <dgm:pt modelId="{2D009AE0-6331-4E3A-A479-667A6F772985}" type="sibTrans" cxnId="{5CF8A89F-1DD2-4AA1-A09E-29C843CD893B}">
      <dgm:prSet/>
      <dgm:spPr/>
      <dgm:t>
        <a:bodyPr/>
        <a:lstStyle/>
        <a:p>
          <a:endParaRPr lang="en-US"/>
        </a:p>
      </dgm:t>
    </dgm:pt>
    <dgm:pt modelId="{F6F1F44F-04F8-47BE-AB84-C1EE80FE386E}">
      <dgm:prSet phldrT="[Text]"/>
      <dgm:spPr/>
      <dgm:t>
        <a:bodyPr/>
        <a:lstStyle/>
        <a:p>
          <a:r>
            <a:rPr lang="en-US" dirty="0"/>
            <a:t>Nested subtotal operations</a:t>
          </a:r>
        </a:p>
      </dgm:t>
    </dgm:pt>
    <dgm:pt modelId="{42DADE97-EE1D-4650-9BAA-DBDF16818882}" type="parTrans" cxnId="{6C17A333-A312-4118-9A88-D16ADD182BF5}">
      <dgm:prSet/>
      <dgm:spPr/>
      <dgm:t>
        <a:bodyPr/>
        <a:lstStyle/>
        <a:p>
          <a:endParaRPr lang="en-US"/>
        </a:p>
      </dgm:t>
    </dgm:pt>
    <dgm:pt modelId="{E5F2ECFE-63F4-4827-B595-959D8983A5B9}" type="sibTrans" cxnId="{6C17A333-A312-4118-9A88-D16ADD182BF5}">
      <dgm:prSet/>
      <dgm:spPr/>
      <dgm:t>
        <a:bodyPr/>
        <a:lstStyle/>
        <a:p>
          <a:endParaRPr lang="en-US"/>
        </a:p>
      </dgm:t>
    </dgm:pt>
    <dgm:pt modelId="{67968872-45AA-4A83-9AF4-D5912AA07136}" type="pres">
      <dgm:prSet presAssocID="{60EE9A75-6B11-4E1B-9AFE-D9B5B494908E}" presName="diagram" presStyleCnt="0">
        <dgm:presLayoutVars>
          <dgm:chPref val="1"/>
          <dgm:dir/>
          <dgm:animOne val="branch"/>
          <dgm:animLvl val="lvl"/>
          <dgm:resizeHandles val="exact"/>
        </dgm:presLayoutVars>
      </dgm:prSet>
      <dgm:spPr/>
    </dgm:pt>
    <dgm:pt modelId="{2554E33E-4B68-4156-AFC9-34B88A712114}" type="pres">
      <dgm:prSet presAssocID="{A6634635-5DE0-4A08-882C-965581E1CA21}" presName="root1" presStyleCnt="0"/>
      <dgm:spPr/>
    </dgm:pt>
    <dgm:pt modelId="{A5193DFE-BB78-4CE0-AC17-5003E45B1E25}" type="pres">
      <dgm:prSet presAssocID="{A6634635-5DE0-4A08-882C-965581E1CA21}" presName="LevelOneTextNode" presStyleLbl="node0" presStyleIdx="0" presStyleCnt="1">
        <dgm:presLayoutVars>
          <dgm:chPref val="3"/>
        </dgm:presLayoutVars>
      </dgm:prSet>
      <dgm:spPr/>
    </dgm:pt>
    <dgm:pt modelId="{A237AF0B-2286-4DCA-A9E7-C39B30334AD3}" type="pres">
      <dgm:prSet presAssocID="{A6634635-5DE0-4A08-882C-965581E1CA21}" presName="level2hierChild" presStyleCnt="0"/>
      <dgm:spPr/>
    </dgm:pt>
    <dgm:pt modelId="{285A9139-5E3C-4851-ADBC-4B00CE48E1B6}" type="pres">
      <dgm:prSet presAssocID="{F8689C57-4540-4115-9A57-18F141C4EFAA}" presName="conn2-1" presStyleLbl="parChTrans1D2" presStyleIdx="0" presStyleCnt="3"/>
      <dgm:spPr/>
    </dgm:pt>
    <dgm:pt modelId="{B417F649-1B96-4BBE-9689-03F569D99CE3}" type="pres">
      <dgm:prSet presAssocID="{F8689C57-4540-4115-9A57-18F141C4EFAA}" presName="connTx" presStyleLbl="parChTrans1D2" presStyleIdx="0" presStyleCnt="3"/>
      <dgm:spPr/>
    </dgm:pt>
    <dgm:pt modelId="{278956CF-4334-48FD-ACB7-AF4BCFE15253}" type="pres">
      <dgm:prSet presAssocID="{3898A393-0918-4A78-8943-F9893B39D739}" presName="root2" presStyleCnt="0"/>
      <dgm:spPr/>
    </dgm:pt>
    <dgm:pt modelId="{5ED94499-26E2-4B22-8A2F-A3A60B34A654}" type="pres">
      <dgm:prSet presAssocID="{3898A393-0918-4A78-8943-F9893B39D739}" presName="LevelTwoTextNode" presStyleLbl="node2" presStyleIdx="0" presStyleCnt="3">
        <dgm:presLayoutVars>
          <dgm:chPref val="3"/>
        </dgm:presLayoutVars>
      </dgm:prSet>
      <dgm:spPr/>
    </dgm:pt>
    <dgm:pt modelId="{B1B53C7F-026F-4C9F-9711-5F40904A3876}" type="pres">
      <dgm:prSet presAssocID="{3898A393-0918-4A78-8943-F9893B39D739}" presName="level3hierChild" presStyleCnt="0"/>
      <dgm:spPr/>
    </dgm:pt>
    <dgm:pt modelId="{D3AC1A18-2E7C-42FC-972A-E8986DA2245A}" type="pres">
      <dgm:prSet presAssocID="{5570B2C0-7B5F-402E-A2F4-A812E36B6E9B}" presName="conn2-1" presStyleLbl="parChTrans1D2" presStyleIdx="1" presStyleCnt="3"/>
      <dgm:spPr/>
    </dgm:pt>
    <dgm:pt modelId="{C329B52A-98DD-46D3-A331-BAC79BE541EB}" type="pres">
      <dgm:prSet presAssocID="{5570B2C0-7B5F-402E-A2F4-A812E36B6E9B}" presName="connTx" presStyleLbl="parChTrans1D2" presStyleIdx="1" presStyleCnt="3"/>
      <dgm:spPr/>
    </dgm:pt>
    <dgm:pt modelId="{576CE447-8210-492A-8D3F-52B0CB21171C}" type="pres">
      <dgm:prSet presAssocID="{753794A3-7375-489F-89D7-5A12D83D72A8}" presName="root2" presStyleCnt="0"/>
      <dgm:spPr/>
    </dgm:pt>
    <dgm:pt modelId="{7832FA09-2BF8-48CB-BFFC-08EE4F72DF22}" type="pres">
      <dgm:prSet presAssocID="{753794A3-7375-489F-89D7-5A12D83D72A8}" presName="LevelTwoTextNode" presStyleLbl="node2" presStyleIdx="1" presStyleCnt="3">
        <dgm:presLayoutVars>
          <dgm:chPref val="3"/>
        </dgm:presLayoutVars>
      </dgm:prSet>
      <dgm:spPr/>
    </dgm:pt>
    <dgm:pt modelId="{A3C33288-B6A6-41E9-888E-5A037EFF1EC0}" type="pres">
      <dgm:prSet presAssocID="{753794A3-7375-489F-89D7-5A12D83D72A8}" presName="level3hierChild" presStyleCnt="0"/>
      <dgm:spPr/>
    </dgm:pt>
    <dgm:pt modelId="{93C8FBAD-593C-43DD-8CEA-EF5754EB9962}" type="pres">
      <dgm:prSet presAssocID="{42DADE97-EE1D-4650-9BAA-DBDF16818882}" presName="conn2-1" presStyleLbl="parChTrans1D2" presStyleIdx="2" presStyleCnt="3"/>
      <dgm:spPr/>
    </dgm:pt>
    <dgm:pt modelId="{1B53223B-685F-4A24-A1FA-680CC58AE137}" type="pres">
      <dgm:prSet presAssocID="{42DADE97-EE1D-4650-9BAA-DBDF16818882}" presName="connTx" presStyleLbl="parChTrans1D2" presStyleIdx="2" presStyleCnt="3"/>
      <dgm:spPr/>
    </dgm:pt>
    <dgm:pt modelId="{F014516C-29E5-4D26-BD62-81CFAE25F72D}" type="pres">
      <dgm:prSet presAssocID="{F6F1F44F-04F8-47BE-AB84-C1EE80FE386E}" presName="root2" presStyleCnt="0"/>
      <dgm:spPr/>
    </dgm:pt>
    <dgm:pt modelId="{C82DBE6C-2436-4899-A0E7-F7683FB96DA5}" type="pres">
      <dgm:prSet presAssocID="{F6F1F44F-04F8-47BE-AB84-C1EE80FE386E}" presName="LevelTwoTextNode" presStyleLbl="node2" presStyleIdx="2" presStyleCnt="3">
        <dgm:presLayoutVars>
          <dgm:chPref val="3"/>
        </dgm:presLayoutVars>
      </dgm:prSet>
      <dgm:spPr/>
    </dgm:pt>
    <dgm:pt modelId="{2D1A1AFE-86C4-45F5-AB42-D1CD42DE2922}" type="pres">
      <dgm:prSet presAssocID="{F6F1F44F-04F8-47BE-AB84-C1EE80FE386E}" presName="level3hierChild" presStyleCnt="0"/>
      <dgm:spPr/>
    </dgm:pt>
  </dgm:ptLst>
  <dgm:cxnLst>
    <dgm:cxn modelId="{04024400-32B3-4FD1-855F-38FD56845CD2}" type="presOf" srcId="{F8689C57-4540-4115-9A57-18F141C4EFAA}" destId="{B417F649-1B96-4BBE-9689-03F569D99CE3}" srcOrd="1" destOrd="0" presId="urn:microsoft.com/office/officeart/2005/8/layout/hierarchy2"/>
    <dgm:cxn modelId="{28FE1919-4368-43A0-910B-D0717C265560}" type="presOf" srcId="{60EE9A75-6B11-4E1B-9AFE-D9B5B494908E}" destId="{67968872-45AA-4A83-9AF4-D5912AA07136}" srcOrd="0" destOrd="0" presId="urn:microsoft.com/office/officeart/2005/8/layout/hierarchy2"/>
    <dgm:cxn modelId="{6C17A333-A312-4118-9A88-D16ADD182BF5}" srcId="{A6634635-5DE0-4A08-882C-965581E1CA21}" destId="{F6F1F44F-04F8-47BE-AB84-C1EE80FE386E}" srcOrd="2" destOrd="0" parTransId="{42DADE97-EE1D-4650-9BAA-DBDF16818882}" sibTransId="{E5F2ECFE-63F4-4827-B595-959D8983A5B9}"/>
    <dgm:cxn modelId="{6E30E05F-C68A-4FB8-A47D-EB32762675FC}" type="presOf" srcId="{753794A3-7375-489F-89D7-5A12D83D72A8}" destId="{7832FA09-2BF8-48CB-BFFC-08EE4F72DF22}" srcOrd="0" destOrd="0" presId="urn:microsoft.com/office/officeart/2005/8/layout/hierarchy2"/>
    <dgm:cxn modelId="{0FE2BE43-F5F3-4988-A9D7-8B723A5A2B4E}" type="presOf" srcId="{A6634635-5DE0-4A08-882C-965581E1CA21}" destId="{A5193DFE-BB78-4CE0-AC17-5003E45B1E25}" srcOrd="0" destOrd="0" presId="urn:microsoft.com/office/officeart/2005/8/layout/hierarchy2"/>
    <dgm:cxn modelId="{0B417770-92DC-4564-8330-863C97149BC1}" type="presOf" srcId="{F6F1F44F-04F8-47BE-AB84-C1EE80FE386E}" destId="{C82DBE6C-2436-4899-A0E7-F7683FB96DA5}" srcOrd="0" destOrd="0" presId="urn:microsoft.com/office/officeart/2005/8/layout/hierarchy2"/>
    <dgm:cxn modelId="{7DEB4F58-73C4-49D4-A917-98431EE11C09}" type="presOf" srcId="{5570B2C0-7B5F-402E-A2F4-A812E36B6E9B}" destId="{D3AC1A18-2E7C-42FC-972A-E8986DA2245A}" srcOrd="0" destOrd="0" presId="urn:microsoft.com/office/officeart/2005/8/layout/hierarchy2"/>
    <dgm:cxn modelId="{5925E099-E8E6-4006-B18E-20C5044AA7A6}" type="presOf" srcId="{42DADE97-EE1D-4650-9BAA-DBDF16818882}" destId="{93C8FBAD-593C-43DD-8CEA-EF5754EB9962}" srcOrd="0" destOrd="0" presId="urn:microsoft.com/office/officeart/2005/8/layout/hierarchy2"/>
    <dgm:cxn modelId="{5CF8A89F-1DD2-4AA1-A09E-29C843CD893B}" srcId="{A6634635-5DE0-4A08-882C-965581E1CA21}" destId="{753794A3-7375-489F-89D7-5A12D83D72A8}" srcOrd="1" destOrd="0" parTransId="{5570B2C0-7B5F-402E-A2F4-A812E36B6E9B}" sibTransId="{2D009AE0-6331-4E3A-A479-667A6F772985}"/>
    <dgm:cxn modelId="{0FD9A8A7-A2C3-4FF0-BD5C-0E0E1D0A5670}" type="presOf" srcId="{F8689C57-4540-4115-9A57-18F141C4EFAA}" destId="{285A9139-5E3C-4851-ADBC-4B00CE48E1B6}" srcOrd="0" destOrd="0" presId="urn:microsoft.com/office/officeart/2005/8/layout/hierarchy2"/>
    <dgm:cxn modelId="{F54043B8-2DE2-45F7-99C6-131C9BDA0A19}" type="presOf" srcId="{42DADE97-EE1D-4650-9BAA-DBDF16818882}" destId="{1B53223B-685F-4A24-A1FA-680CC58AE137}" srcOrd="1" destOrd="0" presId="urn:microsoft.com/office/officeart/2005/8/layout/hierarchy2"/>
    <dgm:cxn modelId="{6906E8C5-2B62-4AEB-90D6-3D50BAF0383B}" type="presOf" srcId="{5570B2C0-7B5F-402E-A2F4-A812E36B6E9B}" destId="{C329B52A-98DD-46D3-A331-BAC79BE541EB}" srcOrd="1" destOrd="0" presId="urn:microsoft.com/office/officeart/2005/8/layout/hierarchy2"/>
    <dgm:cxn modelId="{57F4EECD-A21C-4074-8125-5859E5F339B4}" srcId="{60EE9A75-6B11-4E1B-9AFE-D9B5B494908E}" destId="{A6634635-5DE0-4A08-882C-965581E1CA21}" srcOrd="0" destOrd="0" parTransId="{5CAED91C-66F8-4FF6-9066-D20494531156}" sibTransId="{ECBDAA87-1A20-4A64-9EDF-1E34E0A13CDB}"/>
    <dgm:cxn modelId="{2CCD12D1-4EEA-4A3B-B668-0551A15305F8}" type="presOf" srcId="{3898A393-0918-4A78-8943-F9893B39D739}" destId="{5ED94499-26E2-4B22-8A2F-A3A60B34A654}" srcOrd="0" destOrd="0" presId="urn:microsoft.com/office/officeart/2005/8/layout/hierarchy2"/>
    <dgm:cxn modelId="{D05825E5-6DEC-427B-A847-414971CAF153}" srcId="{A6634635-5DE0-4A08-882C-965581E1CA21}" destId="{3898A393-0918-4A78-8943-F9893B39D739}" srcOrd="0" destOrd="0" parTransId="{F8689C57-4540-4115-9A57-18F141C4EFAA}" sibTransId="{6F376965-667D-4872-91D8-7FD6A700C250}"/>
    <dgm:cxn modelId="{CD3815BA-8E91-46CE-8363-CED2BFA7AE34}" type="presParOf" srcId="{67968872-45AA-4A83-9AF4-D5912AA07136}" destId="{2554E33E-4B68-4156-AFC9-34B88A712114}" srcOrd="0" destOrd="0" presId="urn:microsoft.com/office/officeart/2005/8/layout/hierarchy2"/>
    <dgm:cxn modelId="{75784222-0F68-4B10-882A-3454E95DD150}" type="presParOf" srcId="{2554E33E-4B68-4156-AFC9-34B88A712114}" destId="{A5193DFE-BB78-4CE0-AC17-5003E45B1E25}" srcOrd="0" destOrd="0" presId="urn:microsoft.com/office/officeart/2005/8/layout/hierarchy2"/>
    <dgm:cxn modelId="{1BFAF9DE-17E1-48BC-BCB3-EAB4097DAC7E}" type="presParOf" srcId="{2554E33E-4B68-4156-AFC9-34B88A712114}" destId="{A237AF0B-2286-4DCA-A9E7-C39B30334AD3}" srcOrd="1" destOrd="0" presId="urn:microsoft.com/office/officeart/2005/8/layout/hierarchy2"/>
    <dgm:cxn modelId="{AB254C73-62BD-446C-A28D-0CCC7F4F2483}" type="presParOf" srcId="{A237AF0B-2286-4DCA-A9E7-C39B30334AD3}" destId="{285A9139-5E3C-4851-ADBC-4B00CE48E1B6}" srcOrd="0" destOrd="0" presId="urn:microsoft.com/office/officeart/2005/8/layout/hierarchy2"/>
    <dgm:cxn modelId="{4464C857-7C48-492A-A694-D8E90748CA5B}" type="presParOf" srcId="{285A9139-5E3C-4851-ADBC-4B00CE48E1B6}" destId="{B417F649-1B96-4BBE-9689-03F569D99CE3}" srcOrd="0" destOrd="0" presId="urn:microsoft.com/office/officeart/2005/8/layout/hierarchy2"/>
    <dgm:cxn modelId="{77727C81-2409-431F-B49E-6D3ADB2C1B6E}" type="presParOf" srcId="{A237AF0B-2286-4DCA-A9E7-C39B30334AD3}" destId="{278956CF-4334-48FD-ACB7-AF4BCFE15253}" srcOrd="1" destOrd="0" presId="urn:microsoft.com/office/officeart/2005/8/layout/hierarchy2"/>
    <dgm:cxn modelId="{42260CC0-C01A-4363-981B-5915EE7DB306}" type="presParOf" srcId="{278956CF-4334-48FD-ACB7-AF4BCFE15253}" destId="{5ED94499-26E2-4B22-8A2F-A3A60B34A654}" srcOrd="0" destOrd="0" presId="urn:microsoft.com/office/officeart/2005/8/layout/hierarchy2"/>
    <dgm:cxn modelId="{12E5267A-FDC1-4966-A30A-8C1DF7ACA3EA}" type="presParOf" srcId="{278956CF-4334-48FD-ACB7-AF4BCFE15253}" destId="{B1B53C7F-026F-4C9F-9711-5F40904A3876}" srcOrd="1" destOrd="0" presId="urn:microsoft.com/office/officeart/2005/8/layout/hierarchy2"/>
    <dgm:cxn modelId="{87F202AD-72C2-4479-A989-26EC798F495D}" type="presParOf" srcId="{A237AF0B-2286-4DCA-A9E7-C39B30334AD3}" destId="{D3AC1A18-2E7C-42FC-972A-E8986DA2245A}" srcOrd="2" destOrd="0" presId="urn:microsoft.com/office/officeart/2005/8/layout/hierarchy2"/>
    <dgm:cxn modelId="{0A660BA2-C19F-4804-8F89-399620C5A4FF}" type="presParOf" srcId="{D3AC1A18-2E7C-42FC-972A-E8986DA2245A}" destId="{C329B52A-98DD-46D3-A331-BAC79BE541EB}" srcOrd="0" destOrd="0" presId="urn:microsoft.com/office/officeart/2005/8/layout/hierarchy2"/>
    <dgm:cxn modelId="{B526C0B0-77F9-411A-9469-664F01C6B49B}" type="presParOf" srcId="{A237AF0B-2286-4DCA-A9E7-C39B30334AD3}" destId="{576CE447-8210-492A-8D3F-52B0CB21171C}" srcOrd="3" destOrd="0" presId="urn:microsoft.com/office/officeart/2005/8/layout/hierarchy2"/>
    <dgm:cxn modelId="{ADE4B8FF-426C-456D-B800-C41D886B60AE}" type="presParOf" srcId="{576CE447-8210-492A-8D3F-52B0CB21171C}" destId="{7832FA09-2BF8-48CB-BFFC-08EE4F72DF22}" srcOrd="0" destOrd="0" presId="urn:microsoft.com/office/officeart/2005/8/layout/hierarchy2"/>
    <dgm:cxn modelId="{A5BE9552-E063-466C-A893-85DEBD9FEAEB}" type="presParOf" srcId="{576CE447-8210-492A-8D3F-52B0CB21171C}" destId="{A3C33288-B6A6-41E9-888E-5A037EFF1EC0}" srcOrd="1" destOrd="0" presId="urn:microsoft.com/office/officeart/2005/8/layout/hierarchy2"/>
    <dgm:cxn modelId="{BB5FA749-1D57-4F72-B7BF-4B72B668DE58}" type="presParOf" srcId="{A237AF0B-2286-4DCA-A9E7-C39B30334AD3}" destId="{93C8FBAD-593C-43DD-8CEA-EF5754EB9962}" srcOrd="4" destOrd="0" presId="urn:microsoft.com/office/officeart/2005/8/layout/hierarchy2"/>
    <dgm:cxn modelId="{E48B74C7-6356-48CC-8974-6E9F59A5DF29}" type="presParOf" srcId="{93C8FBAD-593C-43DD-8CEA-EF5754EB9962}" destId="{1B53223B-685F-4A24-A1FA-680CC58AE137}" srcOrd="0" destOrd="0" presId="urn:microsoft.com/office/officeart/2005/8/layout/hierarchy2"/>
    <dgm:cxn modelId="{C2CE0362-1291-4EBD-87C8-036C9F45FFAD}" type="presParOf" srcId="{A237AF0B-2286-4DCA-A9E7-C39B30334AD3}" destId="{F014516C-29E5-4D26-BD62-81CFAE25F72D}" srcOrd="5" destOrd="0" presId="urn:microsoft.com/office/officeart/2005/8/layout/hierarchy2"/>
    <dgm:cxn modelId="{53288AD6-059D-4100-87A3-F6CE7517D2AE}" type="presParOf" srcId="{F014516C-29E5-4D26-BD62-81CFAE25F72D}" destId="{C82DBE6C-2436-4899-A0E7-F7683FB96DA5}" srcOrd="0" destOrd="0" presId="urn:microsoft.com/office/officeart/2005/8/layout/hierarchy2"/>
    <dgm:cxn modelId="{93A01828-3009-4125-A2FC-4F364223A457}" type="presParOf" srcId="{F014516C-29E5-4D26-BD62-81CFAE25F72D}" destId="{2D1A1AFE-86C4-45F5-AB42-D1CD42DE292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a:solidFill>
                <a:schemeClr val="tx1"/>
              </a:solidFill>
            </a:rPr>
            <a:t>Data warehouse technology and deployments</a:t>
          </a: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a:solidFill>
                <a:schemeClr val="tx1"/>
              </a:solidFill>
            </a:rPr>
            <a:t>Performance limitation</a:t>
          </a: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a:solidFill>
                <a:schemeClr val="tx1"/>
              </a:solidFill>
            </a:rPr>
            <a:t>Lack of integration</a:t>
          </a: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a:solidFill>
                <a:schemeClr val="tx1"/>
              </a:solidFill>
            </a:rPr>
            <a:t>Missing data management features</a:t>
          </a: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978AB663-4D35-46E3-BAE2-9651945ED6AC}" type="pres">
      <dgm:prSet presAssocID="{3EA88728-3FEE-4665-AE2D-5AE488DBD3A0}" presName="cycle" presStyleCnt="0">
        <dgm:presLayoutVars>
          <dgm:chMax val="1"/>
          <dgm:dir/>
          <dgm:animLvl val="ctr"/>
          <dgm:resizeHandles val="exact"/>
        </dgm:presLayoutVars>
      </dgm:prSet>
      <dgm:spPr/>
    </dgm:pt>
    <dgm:pt modelId="{06B1E39D-D15B-41D4-8DFB-B48DE06F74C2}" type="pres">
      <dgm:prSet presAssocID="{B27244C1-AAFE-47D8-87EC-1FDC8C029EC9}" presName="centerShape" presStyleLbl="node0" presStyleIdx="0" presStyleCnt="1"/>
      <dgm:spPr/>
    </dgm:pt>
    <dgm:pt modelId="{D7A4D5FD-A509-4AE5-9601-7225C9011F32}" type="pres">
      <dgm:prSet presAssocID="{D19CD202-D1D7-4696-BF20-902E1408C77F}" presName="parTrans" presStyleLbl="bgSibTrans2D1" presStyleIdx="0" presStyleCnt="3"/>
      <dgm:spPr/>
    </dgm:pt>
    <dgm:pt modelId="{0E0C7030-4354-40E3-9EF0-8EAD33FAA1DC}" type="pres">
      <dgm:prSet presAssocID="{BD094870-04B7-4743-90CC-4A0EE0BBD542}" presName="node" presStyleLbl="node1" presStyleIdx="0" presStyleCnt="3">
        <dgm:presLayoutVars>
          <dgm:bulletEnabled val="1"/>
        </dgm:presLayoutVars>
      </dgm:prSet>
      <dgm:spPr/>
    </dgm:pt>
    <dgm:pt modelId="{2CAC4DE7-0FF4-4AA0-BD56-1C9435FC293E}" type="pres">
      <dgm:prSet presAssocID="{8F73F5B2-6C09-4DA8-8F5C-4D91941F4E5B}" presName="parTrans" presStyleLbl="bgSibTrans2D1" presStyleIdx="1" presStyleCnt="3"/>
      <dgm:spPr/>
    </dgm:pt>
    <dgm:pt modelId="{9FBB54D9-40F8-42B8-8E01-4683C071A96D}" type="pres">
      <dgm:prSet presAssocID="{4839221A-DA05-4361-A1EC-D90EDBDC3E86}" presName="node" presStyleLbl="node1" presStyleIdx="1" presStyleCnt="3" custRadScaleRad="114956">
        <dgm:presLayoutVars>
          <dgm:bulletEnabled val="1"/>
        </dgm:presLayoutVars>
      </dgm:prSet>
      <dgm:spPr/>
    </dgm:pt>
    <dgm:pt modelId="{AABD220F-22D0-4491-B047-4336452E5526}" type="pres">
      <dgm:prSet presAssocID="{94766A77-D429-4102-8A8A-868C4AD1CB1C}" presName="parTrans" presStyleLbl="bgSibTrans2D1" presStyleIdx="2" presStyleCnt="3"/>
      <dgm:spPr/>
    </dgm:pt>
    <dgm:pt modelId="{06BD19C0-1215-4A96-89F2-C5D63CCF6AEE}" type="pres">
      <dgm:prSet presAssocID="{014F74F5-4D7E-4DFB-8F8B-314217F2F22B}" presName="node" presStyleLbl="node1" presStyleIdx="2" presStyleCnt="3">
        <dgm:presLayoutVars>
          <dgm:bulletEnabled val="1"/>
        </dgm:presLayoutVars>
      </dgm:prSet>
      <dgm:spPr/>
    </dgm:pt>
  </dgm:ptLst>
  <dgm:cxnLst>
    <dgm:cxn modelId="{33BB5D06-05CB-4A4F-B9AE-734AF3688FA2}" type="presOf" srcId="{014F74F5-4D7E-4DFB-8F8B-314217F2F22B}" destId="{06BD19C0-1215-4A96-89F2-C5D63CCF6AEE}" srcOrd="0" destOrd="0" presId="urn:microsoft.com/office/officeart/2005/8/layout/radial4"/>
    <dgm:cxn modelId="{3379AB07-19F0-4A29-BC94-F0611678EED2}" type="presOf" srcId="{B27244C1-AAFE-47D8-87EC-1FDC8C029EC9}" destId="{06B1E39D-D15B-41D4-8DFB-B48DE06F74C2}" srcOrd="0" destOrd="0" presId="urn:microsoft.com/office/officeart/2005/8/layout/radial4"/>
    <dgm:cxn modelId="{4326012B-0EFD-442C-9AEE-D56149271C23}" srcId="{B27244C1-AAFE-47D8-87EC-1FDC8C029EC9}" destId="{BD094870-04B7-4743-90CC-4A0EE0BBD542}" srcOrd="0" destOrd="0" parTransId="{D19CD202-D1D7-4696-BF20-902E1408C77F}" sibTransId="{CBB65C8A-14BE-4C77-BA81-9C5F05C3ACBB}"/>
    <dgm:cxn modelId="{7E07165B-D5BB-4A74-83B9-FBF357B2FE3C}" type="presOf" srcId="{D19CD202-D1D7-4696-BF20-902E1408C77F}" destId="{D7A4D5FD-A509-4AE5-9601-7225C9011F32}" srcOrd="0" destOrd="0" presId="urn:microsoft.com/office/officeart/2005/8/layout/radial4"/>
    <dgm:cxn modelId="{9137854E-576B-45C9-8792-03D2514765A0}" type="presOf" srcId="{4839221A-DA05-4361-A1EC-D90EDBDC3E86}" destId="{9FBB54D9-40F8-42B8-8E01-4683C071A96D}" srcOrd="0" destOrd="0" presId="urn:microsoft.com/office/officeart/2005/8/layout/radial4"/>
    <dgm:cxn modelId="{B2EE685A-844B-4672-828A-8993B865D81E}" type="presOf" srcId="{94766A77-D429-4102-8A8A-868C4AD1CB1C}" destId="{AABD220F-22D0-4491-B047-4336452E5526}" srcOrd="0" destOrd="0" presId="urn:microsoft.com/office/officeart/2005/8/layout/radial4"/>
    <dgm:cxn modelId="{6CB8E89F-DE32-48F2-96E0-CD3D6E903BA0}" type="presOf" srcId="{8F73F5B2-6C09-4DA8-8F5C-4D91941F4E5B}" destId="{2CAC4DE7-0FF4-4AA0-BD56-1C9435FC293E}"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F7AAE6BA-5E8C-4118-A863-DFEFA9C0256D}" type="presOf" srcId="{3EA88728-3FEE-4665-AE2D-5AE488DBD3A0}" destId="{978AB663-4D35-46E3-BAE2-9651945ED6AC}" srcOrd="0" destOrd="0" presId="urn:microsoft.com/office/officeart/2005/8/layout/radial4"/>
    <dgm:cxn modelId="{D4F8ACD0-5DA9-424B-899A-8FC209B4D802}" type="presOf" srcId="{BD094870-04B7-4743-90CC-4A0EE0BBD542}" destId="{0E0C7030-4354-40E3-9EF0-8EAD33FAA1DC}" srcOrd="0" destOrd="0" presId="urn:microsoft.com/office/officeart/2005/8/layout/radial4"/>
    <dgm:cxn modelId="{4F28C5D3-86A0-4B03-9F44-6CE1A3BA808F}" srcId="{B27244C1-AAFE-47D8-87EC-1FDC8C029EC9}" destId="{014F74F5-4D7E-4DFB-8F8B-314217F2F22B}" srcOrd="2" destOrd="0" parTransId="{94766A77-D429-4102-8A8A-868C4AD1CB1C}" sibTransId="{2680DD52-1E9C-481C-8970-57898CDC2F2F}"/>
    <dgm:cxn modelId="{79434DDC-0CB0-4663-9C11-3A92EA9EFF96}" srcId="{B27244C1-AAFE-47D8-87EC-1FDC8C029EC9}" destId="{4839221A-DA05-4361-A1EC-D90EDBDC3E86}" srcOrd="1" destOrd="0" parTransId="{8F73F5B2-6C09-4DA8-8F5C-4D91941F4E5B}" sibTransId="{A428EE81-98A8-495B-A3A1-BD5C2F5CDC91}"/>
    <dgm:cxn modelId="{C032754A-4F7A-42DF-92A4-8D979F1B564C}" type="presParOf" srcId="{978AB663-4D35-46E3-BAE2-9651945ED6AC}" destId="{06B1E39D-D15B-41D4-8DFB-B48DE06F74C2}" srcOrd="0" destOrd="0" presId="urn:microsoft.com/office/officeart/2005/8/layout/radial4"/>
    <dgm:cxn modelId="{56E357EC-E623-432D-AEAB-26DFDF93CC1E}" type="presParOf" srcId="{978AB663-4D35-46E3-BAE2-9651945ED6AC}" destId="{D7A4D5FD-A509-4AE5-9601-7225C9011F32}" srcOrd="1" destOrd="0" presId="urn:microsoft.com/office/officeart/2005/8/layout/radial4"/>
    <dgm:cxn modelId="{C1A5AD51-64B7-4C79-B067-CF9BE12A4B5C}" type="presParOf" srcId="{978AB663-4D35-46E3-BAE2-9651945ED6AC}" destId="{0E0C7030-4354-40E3-9EF0-8EAD33FAA1DC}" srcOrd="2" destOrd="0" presId="urn:microsoft.com/office/officeart/2005/8/layout/radial4"/>
    <dgm:cxn modelId="{19BC7E8A-46A9-43CA-94A7-68105C5144A9}" type="presParOf" srcId="{978AB663-4D35-46E3-BAE2-9651945ED6AC}" destId="{2CAC4DE7-0FF4-4AA0-BD56-1C9435FC293E}" srcOrd="3" destOrd="0" presId="urn:microsoft.com/office/officeart/2005/8/layout/radial4"/>
    <dgm:cxn modelId="{F7D79B03-B872-4A5B-851E-90551C260104}" type="presParOf" srcId="{978AB663-4D35-46E3-BAE2-9651945ED6AC}" destId="{9FBB54D9-40F8-42B8-8E01-4683C071A96D}" srcOrd="4" destOrd="0" presId="urn:microsoft.com/office/officeart/2005/8/layout/radial4"/>
    <dgm:cxn modelId="{E913161B-5B5F-4DCB-B6E0-C75D65665CB2}" type="presParOf" srcId="{978AB663-4D35-46E3-BAE2-9651945ED6AC}" destId="{AABD220F-22D0-4491-B047-4336452E5526}" srcOrd="5" destOrd="0" presId="urn:microsoft.com/office/officeart/2005/8/layout/radial4"/>
    <dgm:cxn modelId="{5E686446-F0AC-4537-A35E-4136C883AC6C}" type="presParOf" srcId="{978AB663-4D35-46E3-BAE2-9651945ED6AC}" destId="{06BD19C0-1215-4A96-89F2-C5D63CCF6AEE}" srcOrd="6"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a:solidFill>
                <a:schemeClr val="tx1"/>
              </a:solidFill>
            </a:rPr>
            <a:t>Relational DBMS usage for DWs</a:t>
          </a: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a:solidFill>
                <a:schemeClr val="tx1"/>
              </a:solidFill>
            </a:rPr>
            <a:t>Lack of scalability of data cube engines</a:t>
          </a: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a:solidFill>
                <a:schemeClr val="tx1"/>
              </a:solidFill>
            </a:rPr>
            <a:t>DW performance improvement</a:t>
          </a: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a:solidFill>
                <a:schemeClr val="tx1"/>
              </a:solidFill>
            </a:rPr>
            <a:t>New DW features</a:t>
          </a: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1DDA00C0-29B2-4724-97B3-B400B2EB8A69}">
      <dgm:prSet phldrT="[Text]"/>
      <dgm:spPr>
        <a:solidFill>
          <a:srgbClr val="66FFFF"/>
        </a:solidFill>
      </dgm:spPr>
      <dgm:t>
        <a:bodyPr/>
        <a:lstStyle/>
        <a:p>
          <a:r>
            <a:rPr lang="en-US" dirty="0">
              <a:solidFill>
                <a:schemeClr val="tx1"/>
              </a:solidFill>
            </a:rPr>
            <a:t>Relational DBMS dominance</a:t>
          </a:r>
        </a:p>
      </dgm:t>
    </dgm:pt>
    <dgm:pt modelId="{B8C027F0-8F07-45F2-A91F-DB5BAFFF9C15}" type="parTrans" cxnId="{1B865073-EFA3-4D1F-9EAB-D571E967D033}">
      <dgm:prSet/>
      <dgm:spPr>
        <a:solidFill>
          <a:srgbClr val="FF0000"/>
        </a:solidFill>
      </dgm:spPr>
      <dgm:t>
        <a:bodyPr/>
        <a:lstStyle/>
        <a:p>
          <a:endParaRPr lang="en-US"/>
        </a:p>
      </dgm:t>
    </dgm:pt>
    <dgm:pt modelId="{16FB3CCC-9BEB-4331-8BFD-35F13985BAAB}" type="sibTrans" cxnId="{1B865073-EFA3-4D1F-9EAB-D571E967D033}">
      <dgm:prSet/>
      <dgm:spPr/>
      <dgm:t>
        <a:bodyPr/>
        <a:lstStyle/>
        <a:p>
          <a:endParaRPr lang="en-US"/>
        </a:p>
      </dgm:t>
    </dgm:pt>
    <dgm:pt modelId="{978AB663-4D35-46E3-BAE2-9651945ED6AC}" type="pres">
      <dgm:prSet presAssocID="{3EA88728-3FEE-4665-AE2D-5AE488DBD3A0}" presName="cycle" presStyleCnt="0">
        <dgm:presLayoutVars>
          <dgm:chMax val="1"/>
          <dgm:dir/>
          <dgm:animLvl val="ctr"/>
          <dgm:resizeHandles val="exact"/>
        </dgm:presLayoutVars>
      </dgm:prSet>
      <dgm:spPr/>
    </dgm:pt>
    <dgm:pt modelId="{06B1E39D-D15B-41D4-8DFB-B48DE06F74C2}" type="pres">
      <dgm:prSet presAssocID="{B27244C1-AAFE-47D8-87EC-1FDC8C029EC9}" presName="centerShape" presStyleLbl="node0" presStyleIdx="0" presStyleCnt="1"/>
      <dgm:spPr/>
    </dgm:pt>
    <dgm:pt modelId="{3B25955B-3FCB-423C-91A4-18CF88395441}" type="pres">
      <dgm:prSet presAssocID="{B8C027F0-8F07-45F2-A91F-DB5BAFFF9C15}" presName="parTrans" presStyleLbl="bgSibTrans2D1" presStyleIdx="0" presStyleCnt="4"/>
      <dgm:spPr/>
    </dgm:pt>
    <dgm:pt modelId="{6A341F26-10B9-40BD-9416-3CFE83A8DA00}" type="pres">
      <dgm:prSet presAssocID="{1DDA00C0-29B2-4724-97B3-B400B2EB8A69}" presName="node" presStyleLbl="node1" presStyleIdx="0" presStyleCnt="4">
        <dgm:presLayoutVars>
          <dgm:bulletEnabled val="1"/>
        </dgm:presLayoutVars>
      </dgm:prSet>
      <dgm:spPr/>
    </dgm:pt>
    <dgm:pt modelId="{D7A4D5FD-A509-4AE5-9601-7225C9011F32}" type="pres">
      <dgm:prSet presAssocID="{D19CD202-D1D7-4696-BF20-902E1408C77F}" presName="parTrans" presStyleLbl="bgSibTrans2D1" presStyleIdx="1" presStyleCnt="4"/>
      <dgm:spPr/>
    </dgm:pt>
    <dgm:pt modelId="{0E0C7030-4354-40E3-9EF0-8EAD33FAA1DC}" type="pres">
      <dgm:prSet presAssocID="{BD094870-04B7-4743-90CC-4A0EE0BBD542}" presName="node" presStyleLbl="node1" presStyleIdx="1" presStyleCnt="4">
        <dgm:presLayoutVars>
          <dgm:bulletEnabled val="1"/>
        </dgm:presLayoutVars>
      </dgm:prSet>
      <dgm:spPr/>
    </dgm:pt>
    <dgm:pt modelId="{2CAC4DE7-0FF4-4AA0-BD56-1C9435FC293E}" type="pres">
      <dgm:prSet presAssocID="{8F73F5B2-6C09-4DA8-8F5C-4D91941F4E5B}" presName="parTrans" presStyleLbl="bgSibTrans2D1" presStyleIdx="2" presStyleCnt="4"/>
      <dgm:spPr/>
    </dgm:pt>
    <dgm:pt modelId="{9FBB54D9-40F8-42B8-8E01-4683C071A96D}" type="pres">
      <dgm:prSet presAssocID="{4839221A-DA05-4361-A1EC-D90EDBDC3E86}" presName="node" presStyleLbl="node1" presStyleIdx="2" presStyleCnt="4" custRadScaleRad="114956">
        <dgm:presLayoutVars>
          <dgm:bulletEnabled val="1"/>
        </dgm:presLayoutVars>
      </dgm:prSet>
      <dgm:spPr/>
    </dgm:pt>
    <dgm:pt modelId="{AABD220F-22D0-4491-B047-4336452E5526}" type="pres">
      <dgm:prSet presAssocID="{94766A77-D429-4102-8A8A-868C4AD1CB1C}" presName="parTrans" presStyleLbl="bgSibTrans2D1" presStyleIdx="3" presStyleCnt="4"/>
      <dgm:spPr/>
    </dgm:pt>
    <dgm:pt modelId="{06BD19C0-1215-4A96-89F2-C5D63CCF6AEE}" type="pres">
      <dgm:prSet presAssocID="{014F74F5-4D7E-4DFB-8F8B-314217F2F22B}" presName="node" presStyleLbl="node1" presStyleIdx="3" presStyleCnt="4">
        <dgm:presLayoutVars>
          <dgm:bulletEnabled val="1"/>
        </dgm:presLayoutVars>
      </dgm:prSet>
      <dgm:spPr/>
    </dgm:pt>
  </dgm:ptLst>
  <dgm:cxnLst>
    <dgm:cxn modelId="{81FF9707-D193-4BE2-A719-ACD2351F90D5}" type="presOf" srcId="{3EA88728-3FEE-4665-AE2D-5AE488DBD3A0}" destId="{978AB663-4D35-46E3-BAE2-9651945ED6AC}" srcOrd="0" destOrd="0" presId="urn:microsoft.com/office/officeart/2005/8/layout/radial4"/>
    <dgm:cxn modelId="{4326012B-0EFD-442C-9AEE-D56149271C23}" srcId="{B27244C1-AAFE-47D8-87EC-1FDC8C029EC9}" destId="{BD094870-04B7-4743-90CC-4A0EE0BBD542}" srcOrd="1" destOrd="0" parTransId="{D19CD202-D1D7-4696-BF20-902E1408C77F}" sibTransId="{CBB65C8A-14BE-4C77-BA81-9C5F05C3ACBB}"/>
    <dgm:cxn modelId="{32793E4D-5925-41F9-91C9-86610AB8AB06}" type="presOf" srcId="{B8C027F0-8F07-45F2-A91F-DB5BAFFF9C15}" destId="{3B25955B-3FCB-423C-91A4-18CF88395441}" srcOrd="0" destOrd="0" presId="urn:microsoft.com/office/officeart/2005/8/layout/radial4"/>
    <dgm:cxn modelId="{4CA68E4F-71A8-4C73-BF38-6F658AE7C3D3}" type="presOf" srcId="{4839221A-DA05-4361-A1EC-D90EDBDC3E86}" destId="{9FBB54D9-40F8-42B8-8E01-4683C071A96D}" srcOrd="0" destOrd="0" presId="urn:microsoft.com/office/officeart/2005/8/layout/radial4"/>
    <dgm:cxn modelId="{27219A51-79BE-4299-ADA2-EF112572D945}" type="presOf" srcId="{BD094870-04B7-4743-90CC-4A0EE0BBD542}" destId="{0E0C7030-4354-40E3-9EF0-8EAD33FAA1DC}" srcOrd="0" destOrd="0" presId="urn:microsoft.com/office/officeart/2005/8/layout/radial4"/>
    <dgm:cxn modelId="{1B865073-EFA3-4D1F-9EAB-D571E967D033}" srcId="{B27244C1-AAFE-47D8-87EC-1FDC8C029EC9}" destId="{1DDA00C0-29B2-4724-97B3-B400B2EB8A69}" srcOrd="0" destOrd="0" parTransId="{B8C027F0-8F07-45F2-A91F-DB5BAFFF9C15}" sibTransId="{16FB3CCC-9BEB-4331-8BFD-35F13985BAAB}"/>
    <dgm:cxn modelId="{B9C6D886-1C8F-4550-92B8-CFB7B593113E}" type="presOf" srcId="{B27244C1-AAFE-47D8-87EC-1FDC8C029EC9}" destId="{06B1E39D-D15B-41D4-8DFB-B48DE06F74C2}"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A45FBBC2-3895-4515-9C13-2669FF07FA32}" type="presOf" srcId="{1DDA00C0-29B2-4724-97B3-B400B2EB8A69}" destId="{6A341F26-10B9-40BD-9416-3CFE83A8DA00}" srcOrd="0" destOrd="0" presId="urn:microsoft.com/office/officeart/2005/8/layout/radial4"/>
    <dgm:cxn modelId="{C40C7BCE-3DBF-4FBC-941D-F172D596596A}" type="presOf" srcId="{94766A77-D429-4102-8A8A-868C4AD1CB1C}" destId="{AABD220F-22D0-4491-B047-4336452E5526}" srcOrd="0" destOrd="0" presId="urn:microsoft.com/office/officeart/2005/8/layout/radial4"/>
    <dgm:cxn modelId="{815948D3-BC7E-4328-AC62-423F66389E6A}" type="presOf" srcId="{8F73F5B2-6C09-4DA8-8F5C-4D91941F4E5B}" destId="{2CAC4DE7-0FF4-4AA0-BD56-1C9435FC293E}" srcOrd="0" destOrd="0" presId="urn:microsoft.com/office/officeart/2005/8/layout/radial4"/>
    <dgm:cxn modelId="{4F28C5D3-86A0-4B03-9F44-6CE1A3BA808F}" srcId="{B27244C1-AAFE-47D8-87EC-1FDC8C029EC9}" destId="{014F74F5-4D7E-4DFB-8F8B-314217F2F22B}" srcOrd="3" destOrd="0" parTransId="{94766A77-D429-4102-8A8A-868C4AD1CB1C}" sibTransId="{2680DD52-1E9C-481C-8970-57898CDC2F2F}"/>
    <dgm:cxn modelId="{557EC9D5-7C59-4F76-9F32-A136A952C0C8}" type="presOf" srcId="{014F74F5-4D7E-4DFB-8F8B-314217F2F22B}" destId="{06BD19C0-1215-4A96-89F2-C5D63CCF6AEE}" srcOrd="0" destOrd="0" presId="urn:microsoft.com/office/officeart/2005/8/layout/radial4"/>
    <dgm:cxn modelId="{79434DDC-0CB0-4663-9C11-3A92EA9EFF96}" srcId="{B27244C1-AAFE-47D8-87EC-1FDC8C029EC9}" destId="{4839221A-DA05-4361-A1EC-D90EDBDC3E86}" srcOrd="2" destOrd="0" parTransId="{8F73F5B2-6C09-4DA8-8F5C-4D91941F4E5B}" sibTransId="{A428EE81-98A8-495B-A3A1-BD5C2F5CDC91}"/>
    <dgm:cxn modelId="{9647DBE4-F082-4B70-94E6-41A76D1EC09E}" type="presOf" srcId="{D19CD202-D1D7-4696-BF20-902E1408C77F}" destId="{D7A4D5FD-A509-4AE5-9601-7225C9011F32}" srcOrd="0" destOrd="0" presId="urn:microsoft.com/office/officeart/2005/8/layout/radial4"/>
    <dgm:cxn modelId="{8C17DE69-59C4-426E-91B3-B945370D9EB1}" type="presParOf" srcId="{978AB663-4D35-46E3-BAE2-9651945ED6AC}" destId="{06B1E39D-D15B-41D4-8DFB-B48DE06F74C2}" srcOrd="0" destOrd="0" presId="urn:microsoft.com/office/officeart/2005/8/layout/radial4"/>
    <dgm:cxn modelId="{E6FDD837-B1ED-41BB-AB54-E2E7D67DC24E}" type="presParOf" srcId="{978AB663-4D35-46E3-BAE2-9651945ED6AC}" destId="{3B25955B-3FCB-423C-91A4-18CF88395441}" srcOrd="1" destOrd="0" presId="urn:microsoft.com/office/officeart/2005/8/layout/radial4"/>
    <dgm:cxn modelId="{EEF1CC9F-4661-4C2F-9CAF-AD2551497422}" type="presParOf" srcId="{978AB663-4D35-46E3-BAE2-9651945ED6AC}" destId="{6A341F26-10B9-40BD-9416-3CFE83A8DA00}" srcOrd="2" destOrd="0" presId="urn:microsoft.com/office/officeart/2005/8/layout/radial4"/>
    <dgm:cxn modelId="{8401E99A-01D8-4AC5-941D-44A53FDCA36E}" type="presParOf" srcId="{978AB663-4D35-46E3-BAE2-9651945ED6AC}" destId="{D7A4D5FD-A509-4AE5-9601-7225C9011F32}" srcOrd="3" destOrd="0" presId="urn:microsoft.com/office/officeart/2005/8/layout/radial4"/>
    <dgm:cxn modelId="{E17C5429-B428-443D-954A-89F925E41D1B}" type="presParOf" srcId="{978AB663-4D35-46E3-BAE2-9651945ED6AC}" destId="{0E0C7030-4354-40E3-9EF0-8EAD33FAA1DC}" srcOrd="4" destOrd="0" presId="urn:microsoft.com/office/officeart/2005/8/layout/radial4"/>
    <dgm:cxn modelId="{A888943E-5EF5-42B8-B400-D5E721CDEF5B}" type="presParOf" srcId="{978AB663-4D35-46E3-BAE2-9651945ED6AC}" destId="{2CAC4DE7-0FF4-4AA0-BD56-1C9435FC293E}" srcOrd="5" destOrd="0" presId="urn:microsoft.com/office/officeart/2005/8/layout/radial4"/>
    <dgm:cxn modelId="{BAC33B9F-DA9E-4A29-A67C-17636B54B264}" type="presParOf" srcId="{978AB663-4D35-46E3-BAE2-9651945ED6AC}" destId="{9FBB54D9-40F8-42B8-8E01-4683C071A96D}" srcOrd="6" destOrd="0" presId="urn:microsoft.com/office/officeart/2005/8/layout/radial4"/>
    <dgm:cxn modelId="{EB17BDF4-33EA-4368-BF20-8D785719BE57}" type="presParOf" srcId="{978AB663-4D35-46E3-BAE2-9651945ED6AC}" destId="{AABD220F-22D0-4491-B047-4336452E5526}" srcOrd="7" destOrd="0" presId="urn:microsoft.com/office/officeart/2005/8/layout/radial4"/>
    <dgm:cxn modelId="{F3960AED-A255-4217-AAC7-25C949E28B71}" type="presParOf" srcId="{978AB663-4D35-46E3-BAE2-9651945ED6AC}" destId="{06BD19C0-1215-4A96-89F2-C5D63CCF6AEE}" srcOrd="8"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7CD8B3-E731-4560-944F-FD0D88316E9C}" type="doc">
      <dgm:prSet loTypeId="urn:microsoft.com/office/officeart/2005/8/layout/target2" loCatId="relationship" qsTypeId="urn:microsoft.com/office/officeart/2005/8/quickstyle/simple3" qsCatId="simple" csTypeId="urn:microsoft.com/office/officeart/2005/8/colors/accent1_5" csCatId="accent1" phldr="1"/>
      <dgm:spPr/>
      <dgm:t>
        <a:bodyPr/>
        <a:lstStyle/>
        <a:p>
          <a:endParaRPr lang="en-US"/>
        </a:p>
      </dgm:t>
    </dgm:pt>
    <dgm:pt modelId="{95AE71B7-A954-45B0-B928-9DD4680ED6F7}">
      <dgm:prSet phldrT="[Text]"/>
      <dgm:spPr/>
      <dgm:t>
        <a:bodyPr/>
        <a:lstStyle/>
        <a:p>
          <a:r>
            <a:rPr lang="en-US" dirty="0"/>
            <a:t>DBMS Extensions</a:t>
          </a:r>
        </a:p>
      </dgm:t>
    </dgm:pt>
    <dgm:pt modelId="{8F3A911A-F6BE-4501-841E-8EA910F7F082}" type="parTrans" cxnId="{417F5DD1-8ECF-4186-9481-765B7DC3A1D3}">
      <dgm:prSet/>
      <dgm:spPr/>
      <dgm:t>
        <a:bodyPr/>
        <a:lstStyle/>
        <a:p>
          <a:endParaRPr lang="en-US"/>
        </a:p>
      </dgm:t>
    </dgm:pt>
    <dgm:pt modelId="{A29EFD56-4537-4478-9A49-B8E049443FA4}" type="sibTrans" cxnId="{417F5DD1-8ECF-4186-9481-765B7DC3A1D3}">
      <dgm:prSet/>
      <dgm:spPr/>
      <dgm:t>
        <a:bodyPr/>
        <a:lstStyle/>
        <a:p>
          <a:endParaRPr lang="en-US"/>
        </a:p>
      </dgm:t>
    </dgm:pt>
    <dgm:pt modelId="{F3EB9202-3FED-4234-B98B-D6EB63022051}">
      <dgm:prSet phldrT="[Text]"/>
      <dgm:spPr/>
      <dgm:t>
        <a:bodyPr/>
        <a:lstStyle/>
        <a:p>
          <a:r>
            <a:rPr lang="en-US" dirty="0"/>
            <a:t>Query language extensions</a:t>
          </a:r>
        </a:p>
      </dgm:t>
    </dgm:pt>
    <dgm:pt modelId="{9A77E7F4-D3F8-4230-ADD4-2725A055D60E}" type="parTrans" cxnId="{B26E8116-A880-486C-9183-DBE2AFB152F0}">
      <dgm:prSet/>
      <dgm:spPr/>
      <dgm:t>
        <a:bodyPr/>
        <a:lstStyle/>
        <a:p>
          <a:endParaRPr lang="en-US"/>
        </a:p>
      </dgm:t>
    </dgm:pt>
    <dgm:pt modelId="{54435BF8-D339-498B-BA15-D76EF9B147A2}" type="sibTrans" cxnId="{B26E8116-A880-486C-9183-DBE2AFB152F0}">
      <dgm:prSet/>
      <dgm:spPr/>
      <dgm:t>
        <a:bodyPr/>
        <a:lstStyle/>
        <a:p>
          <a:endParaRPr lang="en-US"/>
        </a:p>
      </dgm:t>
    </dgm:pt>
    <dgm:pt modelId="{A9D3BB27-9CBF-4DC7-8BD1-9D1019CB059D}">
      <dgm:prSet phldrT="[Text]"/>
      <dgm:spPr/>
      <dgm:t>
        <a:bodyPr/>
        <a:lstStyle/>
        <a:p>
          <a:r>
            <a:rPr lang="en-US" dirty="0"/>
            <a:t>Summary data management</a:t>
          </a:r>
        </a:p>
      </dgm:t>
    </dgm:pt>
    <dgm:pt modelId="{37F2D21A-0076-4157-A696-5D476C5E9038}" type="parTrans" cxnId="{86269059-50EF-427B-9839-FCB4FB327E9A}">
      <dgm:prSet/>
      <dgm:spPr/>
      <dgm:t>
        <a:bodyPr/>
        <a:lstStyle/>
        <a:p>
          <a:endParaRPr lang="en-US"/>
        </a:p>
      </dgm:t>
    </dgm:pt>
    <dgm:pt modelId="{D9F50F26-8594-4BB3-819D-4E4CE9003D44}" type="sibTrans" cxnId="{86269059-50EF-427B-9839-FCB4FB327E9A}">
      <dgm:prSet/>
      <dgm:spPr/>
      <dgm:t>
        <a:bodyPr/>
        <a:lstStyle/>
        <a:p>
          <a:endParaRPr lang="en-US"/>
        </a:p>
      </dgm:t>
    </dgm:pt>
    <dgm:pt modelId="{CD89D041-927B-48B2-910E-1D0D520D1736}">
      <dgm:prSet phldrT="[Text]"/>
      <dgm:spPr/>
      <dgm:t>
        <a:bodyPr/>
        <a:lstStyle/>
        <a:p>
          <a:r>
            <a:rPr lang="en-US" dirty="0"/>
            <a:t>Parallel processing</a:t>
          </a:r>
        </a:p>
      </dgm:t>
    </dgm:pt>
    <dgm:pt modelId="{4EEB155E-7275-4B69-AB56-D1F5EFC2B6DB}" type="parTrans" cxnId="{31C9D972-801E-4028-B165-D2A3AC66A252}">
      <dgm:prSet/>
      <dgm:spPr/>
      <dgm:t>
        <a:bodyPr/>
        <a:lstStyle/>
        <a:p>
          <a:endParaRPr lang="en-US"/>
        </a:p>
      </dgm:t>
    </dgm:pt>
    <dgm:pt modelId="{CC0C9BC5-5173-49D9-991D-92A4BFEEC9AA}" type="sibTrans" cxnId="{31C9D972-801E-4028-B165-D2A3AC66A252}">
      <dgm:prSet/>
      <dgm:spPr/>
      <dgm:t>
        <a:bodyPr/>
        <a:lstStyle/>
        <a:p>
          <a:endParaRPr lang="en-US"/>
        </a:p>
      </dgm:t>
    </dgm:pt>
    <dgm:pt modelId="{FA29E9C8-BC98-449B-B60B-341230358DC2}" type="pres">
      <dgm:prSet presAssocID="{A37CD8B3-E731-4560-944F-FD0D88316E9C}" presName="Name0" presStyleCnt="0">
        <dgm:presLayoutVars>
          <dgm:chMax val="3"/>
          <dgm:chPref val="1"/>
          <dgm:dir/>
          <dgm:animLvl val="lvl"/>
          <dgm:resizeHandles/>
        </dgm:presLayoutVars>
      </dgm:prSet>
      <dgm:spPr/>
    </dgm:pt>
    <dgm:pt modelId="{4A148550-BCE2-4EB6-9527-0CF83646E750}" type="pres">
      <dgm:prSet presAssocID="{A37CD8B3-E731-4560-944F-FD0D88316E9C}" presName="outerBox" presStyleCnt="0"/>
      <dgm:spPr/>
    </dgm:pt>
    <dgm:pt modelId="{F99082B1-1162-4892-A3A7-AE4DC7407EC5}" type="pres">
      <dgm:prSet presAssocID="{A37CD8B3-E731-4560-944F-FD0D88316E9C}" presName="outerBoxParent" presStyleLbl="node1" presStyleIdx="0" presStyleCnt="1" custLinFactNeighborX="-10031" custLinFactNeighborY="2542"/>
      <dgm:spPr/>
    </dgm:pt>
    <dgm:pt modelId="{6289D34F-97D6-4241-8167-F183113DD50E}" type="pres">
      <dgm:prSet presAssocID="{A37CD8B3-E731-4560-944F-FD0D88316E9C}" presName="outerBoxChildren" presStyleCnt="0"/>
      <dgm:spPr/>
    </dgm:pt>
    <dgm:pt modelId="{05D1F20C-F4E5-433C-9EC6-DCDA83F97E6A}" type="pres">
      <dgm:prSet presAssocID="{F3EB9202-3FED-4234-B98B-D6EB63022051}" presName="oChild" presStyleLbl="fgAcc1" presStyleIdx="0" presStyleCnt="3">
        <dgm:presLayoutVars>
          <dgm:bulletEnabled val="1"/>
        </dgm:presLayoutVars>
      </dgm:prSet>
      <dgm:spPr/>
    </dgm:pt>
    <dgm:pt modelId="{CB492603-9DD8-407D-8239-C0E2A1B620D9}" type="pres">
      <dgm:prSet presAssocID="{54435BF8-D339-498B-BA15-D76EF9B147A2}" presName="outerSibTrans" presStyleCnt="0"/>
      <dgm:spPr/>
    </dgm:pt>
    <dgm:pt modelId="{7A9C4923-F0EB-41EA-B19A-7DCDE7BEF65C}" type="pres">
      <dgm:prSet presAssocID="{A9D3BB27-9CBF-4DC7-8BD1-9D1019CB059D}" presName="oChild" presStyleLbl="fgAcc1" presStyleIdx="1" presStyleCnt="3">
        <dgm:presLayoutVars>
          <dgm:bulletEnabled val="1"/>
        </dgm:presLayoutVars>
      </dgm:prSet>
      <dgm:spPr/>
    </dgm:pt>
    <dgm:pt modelId="{18534995-7585-460E-9F4D-CDEDBB210897}" type="pres">
      <dgm:prSet presAssocID="{D9F50F26-8594-4BB3-819D-4E4CE9003D44}" presName="outerSibTrans" presStyleCnt="0"/>
      <dgm:spPr/>
    </dgm:pt>
    <dgm:pt modelId="{942FCCE9-1D61-436A-862B-96031F87BBA0}" type="pres">
      <dgm:prSet presAssocID="{CD89D041-927B-48B2-910E-1D0D520D1736}" presName="oChild" presStyleLbl="fgAcc1" presStyleIdx="2" presStyleCnt="3">
        <dgm:presLayoutVars>
          <dgm:bulletEnabled val="1"/>
        </dgm:presLayoutVars>
      </dgm:prSet>
      <dgm:spPr/>
    </dgm:pt>
  </dgm:ptLst>
  <dgm:cxnLst>
    <dgm:cxn modelId="{C05C4700-DC6C-44EA-A467-9B15FB52CBA9}" type="presOf" srcId="{F3EB9202-3FED-4234-B98B-D6EB63022051}" destId="{05D1F20C-F4E5-433C-9EC6-DCDA83F97E6A}" srcOrd="0" destOrd="0" presId="urn:microsoft.com/office/officeart/2005/8/layout/target2"/>
    <dgm:cxn modelId="{B5819908-5254-42C3-B3B3-D3648D905484}" type="presOf" srcId="{CD89D041-927B-48B2-910E-1D0D520D1736}" destId="{942FCCE9-1D61-436A-862B-96031F87BBA0}" srcOrd="0" destOrd="0" presId="urn:microsoft.com/office/officeart/2005/8/layout/target2"/>
    <dgm:cxn modelId="{B26E8116-A880-486C-9183-DBE2AFB152F0}" srcId="{95AE71B7-A954-45B0-B928-9DD4680ED6F7}" destId="{F3EB9202-3FED-4234-B98B-D6EB63022051}" srcOrd="0" destOrd="0" parTransId="{9A77E7F4-D3F8-4230-ADD4-2725A055D60E}" sibTransId="{54435BF8-D339-498B-BA15-D76EF9B147A2}"/>
    <dgm:cxn modelId="{EAE59A66-1A45-47A5-BEB0-4D1BA6B26F23}" type="presOf" srcId="{95AE71B7-A954-45B0-B928-9DD4680ED6F7}" destId="{F99082B1-1162-4892-A3A7-AE4DC7407EC5}" srcOrd="0" destOrd="0" presId="urn:microsoft.com/office/officeart/2005/8/layout/target2"/>
    <dgm:cxn modelId="{99CE2B4F-2C93-4A15-AEC3-12294ABE74F4}" type="presOf" srcId="{A9D3BB27-9CBF-4DC7-8BD1-9D1019CB059D}" destId="{7A9C4923-F0EB-41EA-B19A-7DCDE7BEF65C}" srcOrd="0" destOrd="0" presId="urn:microsoft.com/office/officeart/2005/8/layout/target2"/>
    <dgm:cxn modelId="{31C9D972-801E-4028-B165-D2A3AC66A252}" srcId="{95AE71B7-A954-45B0-B928-9DD4680ED6F7}" destId="{CD89D041-927B-48B2-910E-1D0D520D1736}" srcOrd="2" destOrd="0" parTransId="{4EEB155E-7275-4B69-AB56-D1F5EFC2B6DB}" sibTransId="{CC0C9BC5-5173-49D9-991D-92A4BFEEC9AA}"/>
    <dgm:cxn modelId="{86269059-50EF-427B-9839-FCB4FB327E9A}" srcId="{95AE71B7-A954-45B0-B928-9DD4680ED6F7}" destId="{A9D3BB27-9CBF-4DC7-8BD1-9D1019CB059D}" srcOrd="1" destOrd="0" parTransId="{37F2D21A-0076-4157-A696-5D476C5E9038}" sibTransId="{D9F50F26-8594-4BB3-819D-4E4CE9003D44}"/>
    <dgm:cxn modelId="{00F482CB-0CDD-477C-BA65-43E28A69FF77}" type="presOf" srcId="{A37CD8B3-E731-4560-944F-FD0D88316E9C}" destId="{FA29E9C8-BC98-449B-B60B-341230358DC2}" srcOrd="0" destOrd="0" presId="urn:microsoft.com/office/officeart/2005/8/layout/target2"/>
    <dgm:cxn modelId="{417F5DD1-8ECF-4186-9481-765B7DC3A1D3}" srcId="{A37CD8B3-E731-4560-944F-FD0D88316E9C}" destId="{95AE71B7-A954-45B0-B928-9DD4680ED6F7}" srcOrd="0" destOrd="0" parTransId="{8F3A911A-F6BE-4501-841E-8EA910F7F082}" sibTransId="{A29EFD56-4537-4478-9A49-B8E049443FA4}"/>
    <dgm:cxn modelId="{EE885DE1-52A4-4C03-9E76-6C5B85AA7316}" type="presParOf" srcId="{FA29E9C8-BC98-449B-B60B-341230358DC2}" destId="{4A148550-BCE2-4EB6-9527-0CF83646E750}" srcOrd="0" destOrd="0" presId="urn:microsoft.com/office/officeart/2005/8/layout/target2"/>
    <dgm:cxn modelId="{3B786E32-71A8-4243-A5C7-94BCC911836D}" type="presParOf" srcId="{4A148550-BCE2-4EB6-9527-0CF83646E750}" destId="{F99082B1-1162-4892-A3A7-AE4DC7407EC5}" srcOrd="0" destOrd="0" presId="urn:microsoft.com/office/officeart/2005/8/layout/target2"/>
    <dgm:cxn modelId="{2EF77CBC-E119-4BA0-A619-A5AC17858AD1}" type="presParOf" srcId="{4A148550-BCE2-4EB6-9527-0CF83646E750}" destId="{6289D34F-97D6-4241-8167-F183113DD50E}" srcOrd="1" destOrd="0" presId="urn:microsoft.com/office/officeart/2005/8/layout/target2"/>
    <dgm:cxn modelId="{5F2EE06F-E1BE-4CA8-A465-2A01A5426643}" type="presParOf" srcId="{6289D34F-97D6-4241-8167-F183113DD50E}" destId="{05D1F20C-F4E5-433C-9EC6-DCDA83F97E6A}" srcOrd="0" destOrd="0" presId="urn:microsoft.com/office/officeart/2005/8/layout/target2"/>
    <dgm:cxn modelId="{F963A065-7F4E-459E-A060-3053B3D37CE0}" type="presParOf" srcId="{6289D34F-97D6-4241-8167-F183113DD50E}" destId="{CB492603-9DD8-407D-8239-C0E2A1B620D9}" srcOrd="1" destOrd="0" presId="urn:microsoft.com/office/officeart/2005/8/layout/target2"/>
    <dgm:cxn modelId="{0DEE8DBC-2855-4C52-B5F8-E80EAE7448F9}" type="presParOf" srcId="{6289D34F-97D6-4241-8167-F183113DD50E}" destId="{7A9C4923-F0EB-41EA-B19A-7DCDE7BEF65C}" srcOrd="2" destOrd="0" presId="urn:microsoft.com/office/officeart/2005/8/layout/target2"/>
    <dgm:cxn modelId="{6296A1B1-4EAD-4829-BF64-8BDF628C5033}" type="presParOf" srcId="{6289D34F-97D6-4241-8167-F183113DD50E}" destId="{18534995-7585-460E-9F4D-CDEDBB210897}" srcOrd="3" destOrd="0" presId="urn:microsoft.com/office/officeart/2005/8/layout/target2"/>
    <dgm:cxn modelId="{451CC03B-5801-4A0E-88C8-C06F30A06EA3}" type="presParOf" srcId="{6289D34F-97D6-4241-8167-F183113DD50E}" destId="{942FCCE9-1D61-436A-862B-96031F87BBA0}"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Motivation</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Limitations of GROUP BY/HAVING clauses</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Tedious and inefficient with SQL and external tools</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SELECT statement extensions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Combine retrieval and analysis</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Subtotal operators</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Analytic processing model and new functions</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2540010F-E920-4DED-90D3-B37A93D6656F}" srcId="{A83E1E13-0FBB-4404-81E0-7EB47C0245ED}" destId="{FC70D3A6-C947-4624-B305-3116FD25C807}" srcOrd="1" destOrd="0" parTransId="{AB7102E7-7B9E-447A-A134-0DD55D839033}" sibTransId="{D4B7536B-157A-4C83-AB53-1CDA78E67AA5}"/>
    <dgm:cxn modelId="{69731E24-AFAE-4960-822E-FC8958C4D57C}" type="presOf" srcId="{FC70D3A6-C947-4624-B305-3116FD25C807}" destId="{899ECB80-B462-454D-A876-5F0B4FB13416}" srcOrd="1" destOrd="0" presId="urn:microsoft.com/office/officeart/2005/8/layout/list1"/>
    <dgm:cxn modelId="{9C62343E-98B3-4CB4-B650-AB46A17AC461}" type="presOf" srcId="{DB8080C9-93FE-4E90-8FF8-65C7B1165BC1}" destId="{0AE473F8-52E0-4B07-A233-D6A3E96772DD}" srcOrd="1" destOrd="0" presId="urn:microsoft.com/office/officeart/2005/8/layout/list1"/>
    <dgm:cxn modelId="{DD342449-AA53-490A-8393-92F23D3C23AA}" type="presOf" srcId="{DB8080C9-93FE-4E90-8FF8-65C7B1165BC1}" destId="{B3BE5FA8-55BB-46A8-9052-F1397C1F9AED}" srcOrd="0" destOrd="0" presId="urn:microsoft.com/office/officeart/2005/8/layout/list1"/>
    <dgm:cxn modelId="{116CB952-6B0A-450A-8E07-E0020C4722E7}" type="presOf" srcId="{FC70D3A6-C947-4624-B305-3116FD25C807}" destId="{9AF11860-7FD8-4DAF-AB5F-B18449E67C42}"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46439476-E66E-461B-A1E9-691D3F71A451}" type="presOf" srcId="{A4468EA3-196D-43D5-8BB2-442B92D1DC28}" destId="{910CEC33-E4E2-42B3-9B77-7D9695AE4478}" srcOrd="0" destOrd="2"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F6C0C798-599C-4E39-A600-0E97E0EDAF64}" type="presOf" srcId="{3D8D6D60-B22E-4424-990D-226E6FB8A820}" destId="{C78026E5-715F-43A7-822A-E3EAFE4CDB66}" srcOrd="0" destOrd="0" presId="urn:microsoft.com/office/officeart/2005/8/layout/list1"/>
    <dgm:cxn modelId="{7239D799-2747-4B86-9235-D04946EDA44E}" srcId="{A83E1E13-0FBB-4404-81E0-7EB47C0245ED}" destId="{DB8080C9-93FE-4E90-8FF8-65C7B1165BC1}" srcOrd="0" destOrd="0" parTransId="{507FEA49-868F-4DA0-A33E-E4823794D541}" sibTransId="{5BBC3E43-BE55-4B2B-B4FC-232CC0A49354}"/>
    <dgm:cxn modelId="{0EDF34A6-A27A-4B94-8ADC-3D350B117291}" srcId="{FC70D3A6-C947-4624-B305-3116FD25C807}" destId="{CCA4C262-D473-4D75-8F0C-D998A4EC287C}" srcOrd="1" destOrd="0" parTransId="{4A5E1787-CE0E-4BE5-8D59-585D45FFEB92}" sibTransId="{4026DA05-5252-4C7D-9AE7-BC4EB573FFF6}"/>
    <dgm:cxn modelId="{1D5376A8-BF59-436B-A9AF-5C62F45A6760}" type="presOf" srcId="{A83E1E13-0FBB-4404-81E0-7EB47C0245ED}" destId="{1968D7CB-A3D8-4812-BDD8-E279C55F8C57}" srcOrd="0" destOrd="0" presId="urn:microsoft.com/office/officeart/2005/8/layout/list1"/>
    <dgm:cxn modelId="{61D584AF-ECB3-4775-94BA-5DC15C6B44F9}" type="presOf" srcId="{32791CEB-D2EA-45C3-B30D-309859592C8E}" destId="{C78026E5-715F-43A7-822A-E3EAFE4CDB66}" srcOrd="0" destOrd="1" presId="urn:microsoft.com/office/officeart/2005/8/layout/list1"/>
    <dgm:cxn modelId="{C24F0FB2-31C1-4372-89D9-D95F703D576A}" srcId="{DB8080C9-93FE-4E90-8FF8-65C7B1165BC1}" destId="{32791CEB-D2EA-45C3-B30D-309859592C8E}" srcOrd="1" destOrd="0" parTransId="{617D46D0-9F95-440E-ADB7-30D780744C9E}" sibTransId="{F95B35AA-70DB-4B3F-AB28-B99CBE014DF9}"/>
    <dgm:cxn modelId="{25A25EBF-A7A9-48BD-9C4A-F9079FB5BF84}" type="presOf" srcId="{CCA4C262-D473-4D75-8F0C-D998A4EC287C}" destId="{910CEC33-E4E2-42B3-9B77-7D9695AE4478}" srcOrd="0" destOrd="1" presId="urn:microsoft.com/office/officeart/2005/8/layout/list1"/>
    <dgm:cxn modelId="{8969ABCC-5AD1-43DF-8424-6351350944C6}" type="presOf" srcId="{AE3698EE-7D66-4A80-927E-ABAD2F0146F0}" destId="{910CEC33-E4E2-42B3-9B77-7D9695AE4478}" srcOrd="0" destOrd="0" presId="urn:microsoft.com/office/officeart/2005/8/layout/list1"/>
    <dgm:cxn modelId="{2ACA7E35-4242-4151-B336-FC42131AC420}" type="presParOf" srcId="{1968D7CB-A3D8-4812-BDD8-E279C55F8C57}" destId="{7EF09093-4AEB-48B0-A56F-FDCD9FD1362D}" srcOrd="0" destOrd="0" presId="urn:microsoft.com/office/officeart/2005/8/layout/list1"/>
    <dgm:cxn modelId="{E9F51B0F-1FC0-41FD-8770-652E3DFE813F}" type="presParOf" srcId="{7EF09093-4AEB-48B0-A56F-FDCD9FD1362D}" destId="{B3BE5FA8-55BB-46A8-9052-F1397C1F9AED}" srcOrd="0" destOrd="0" presId="urn:microsoft.com/office/officeart/2005/8/layout/list1"/>
    <dgm:cxn modelId="{80CD6D4A-F7E0-44C6-960D-AA6501823B01}" type="presParOf" srcId="{7EF09093-4AEB-48B0-A56F-FDCD9FD1362D}" destId="{0AE473F8-52E0-4B07-A233-D6A3E96772DD}" srcOrd="1" destOrd="0" presId="urn:microsoft.com/office/officeart/2005/8/layout/list1"/>
    <dgm:cxn modelId="{CFFFE4C6-5D2A-47C3-844F-D7ACE53FE7AD}" type="presParOf" srcId="{1968D7CB-A3D8-4812-BDD8-E279C55F8C57}" destId="{856DB82B-5A25-441F-A4C4-C7588444DD63}" srcOrd="1" destOrd="0" presId="urn:microsoft.com/office/officeart/2005/8/layout/list1"/>
    <dgm:cxn modelId="{86A69449-8E9B-4A32-9C38-936349EB4DF9}" type="presParOf" srcId="{1968D7CB-A3D8-4812-BDD8-E279C55F8C57}" destId="{C78026E5-715F-43A7-822A-E3EAFE4CDB66}" srcOrd="2" destOrd="0" presId="urn:microsoft.com/office/officeart/2005/8/layout/list1"/>
    <dgm:cxn modelId="{3FB2E956-18A1-40DA-A188-31D7C2702FC2}" type="presParOf" srcId="{1968D7CB-A3D8-4812-BDD8-E279C55F8C57}" destId="{9CFC8391-EC22-4FD6-9E49-2B0F4D9730B4}" srcOrd="3" destOrd="0" presId="urn:microsoft.com/office/officeart/2005/8/layout/list1"/>
    <dgm:cxn modelId="{9A43714F-1C2D-4041-934C-D34AEEF12BE9}" type="presParOf" srcId="{1968D7CB-A3D8-4812-BDD8-E279C55F8C57}" destId="{714AAB99-9772-4468-AB24-8403606068D3}" srcOrd="4" destOrd="0" presId="urn:microsoft.com/office/officeart/2005/8/layout/list1"/>
    <dgm:cxn modelId="{F3B4C509-C1DD-4265-B06E-E2F094761AB0}" type="presParOf" srcId="{714AAB99-9772-4468-AB24-8403606068D3}" destId="{9AF11860-7FD8-4DAF-AB5F-B18449E67C42}" srcOrd="0" destOrd="0" presId="urn:microsoft.com/office/officeart/2005/8/layout/list1"/>
    <dgm:cxn modelId="{D01C7551-0A1A-4E6D-8935-9B508F547C34}" type="presParOf" srcId="{714AAB99-9772-4468-AB24-8403606068D3}" destId="{899ECB80-B462-454D-A876-5F0B4FB13416}" srcOrd="1" destOrd="0" presId="urn:microsoft.com/office/officeart/2005/8/layout/list1"/>
    <dgm:cxn modelId="{C66FC414-C764-4FA0-9E2B-0ACE3EF9F69D}" type="presParOf" srcId="{1968D7CB-A3D8-4812-BDD8-E279C55F8C57}" destId="{C68AA690-2187-4DB6-A6AC-B2062928A176}" srcOrd="5" destOrd="0" presId="urn:microsoft.com/office/officeart/2005/8/layout/list1"/>
    <dgm:cxn modelId="{CD93C72C-7568-49B2-A9DD-32F75F3790A1}"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Motivation</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Static environment</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Large number of rows to retrieve per query</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Stored queries known as materialized views (MVs)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Which MVs to store?</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How to combine MVs and user queries?</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When and how to update MVs?</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80972404-50E6-481C-8598-E93E0579BCEA}" type="presOf" srcId="{DB8080C9-93FE-4E90-8FF8-65C7B1165BC1}" destId="{0AE473F8-52E0-4B07-A233-D6A3E96772DD}" srcOrd="1" destOrd="0" presId="urn:microsoft.com/office/officeart/2005/8/layout/list1"/>
    <dgm:cxn modelId="{2540010F-E920-4DED-90D3-B37A93D6656F}" srcId="{A83E1E13-0FBB-4404-81E0-7EB47C0245ED}" destId="{FC70D3A6-C947-4624-B305-3116FD25C807}" srcOrd="1" destOrd="0" parTransId="{AB7102E7-7B9E-447A-A134-0DD55D839033}" sibTransId="{D4B7536B-157A-4C83-AB53-1CDA78E67AA5}"/>
    <dgm:cxn modelId="{BA67D912-8B24-4FA9-B8EA-126262195E9D}" type="presOf" srcId="{DB8080C9-93FE-4E90-8FF8-65C7B1165BC1}" destId="{B3BE5FA8-55BB-46A8-9052-F1397C1F9AED}" srcOrd="0" destOrd="0" presId="urn:microsoft.com/office/officeart/2005/8/layout/list1"/>
    <dgm:cxn modelId="{BFA9074A-FFDD-48A4-B142-17FEC962D74B}" type="presOf" srcId="{FC70D3A6-C947-4624-B305-3116FD25C807}" destId="{9AF11860-7FD8-4DAF-AB5F-B18449E67C42}" srcOrd="0" destOrd="0" presId="urn:microsoft.com/office/officeart/2005/8/layout/list1"/>
    <dgm:cxn modelId="{CAC7636F-53E8-4FDF-8293-AB8DE66BADC1}" type="presOf" srcId="{FC70D3A6-C947-4624-B305-3116FD25C807}" destId="{899ECB80-B462-454D-A876-5F0B4FB13416}" srcOrd="1" destOrd="0" presId="urn:microsoft.com/office/officeart/2005/8/layout/list1"/>
    <dgm:cxn modelId="{DE436651-F7BC-48FA-84C9-F8872EF83B89}" type="presOf" srcId="{A4468EA3-196D-43D5-8BB2-442B92D1DC28}" destId="{910CEC33-E4E2-42B3-9B77-7D9695AE4478}" srcOrd="0" destOrd="2"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85F5A27F-A8B0-4B2B-A08A-83A37560A8BF}" type="presOf" srcId="{AE3698EE-7D66-4A80-927E-ABAD2F0146F0}" destId="{910CEC33-E4E2-42B3-9B77-7D9695AE4478}" srcOrd="0" destOrd="0" presId="urn:microsoft.com/office/officeart/2005/8/layout/list1"/>
    <dgm:cxn modelId="{69031F87-9BA8-449B-AF3B-77C538E31CE9}" type="presOf" srcId="{32791CEB-D2EA-45C3-B30D-309859592C8E}" destId="{C78026E5-715F-43A7-822A-E3EAFE4CDB66}" srcOrd="0" destOrd="1"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7239D799-2747-4B86-9235-D04946EDA44E}" srcId="{A83E1E13-0FBB-4404-81E0-7EB47C0245ED}" destId="{DB8080C9-93FE-4E90-8FF8-65C7B1165BC1}" srcOrd="0" destOrd="0" parTransId="{507FEA49-868F-4DA0-A33E-E4823794D541}" sibTransId="{5BBC3E43-BE55-4B2B-B4FC-232CC0A49354}"/>
    <dgm:cxn modelId="{23E5DA9C-0088-411D-B884-FC7644A3AC94}" type="presOf" srcId="{3D8D6D60-B22E-4424-990D-226E6FB8A820}" destId="{C78026E5-715F-43A7-822A-E3EAFE4CDB66}" srcOrd="0" destOrd="0" presId="urn:microsoft.com/office/officeart/2005/8/layout/list1"/>
    <dgm:cxn modelId="{0EDF34A6-A27A-4B94-8ADC-3D350B117291}" srcId="{FC70D3A6-C947-4624-B305-3116FD25C807}" destId="{CCA4C262-D473-4D75-8F0C-D998A4EC287C}" srcOrd="1" destOrd="0" parTransId="{4A5E1787-CE0E-4BE5-8D59-585D45FFEB92}" sibTransId="{4026DA05-5252-4C7D-9AE7-BC4EB573FFF6}"/>
    <dgm:cxn modelId="{C24F0FB2-31C1-4372-89D9-D95F703D576A}" srcId="{DB8080C9-93FE-4E90-8FF8-65C7B1165BC1}" destId="{32791CEB-D2EA-45C3-B30D-309859592C8E}" srcOrd="1" destOrd="0" parTransId="{617D46D0-9F95-440E-ADB7-30D780744C9E}" sibTransId="{F95B35AA-70DB-4B3F-AB28-B99CBE014DF9}"/>
    <dgm:cxn modelId="{BB224ADC-0A9C-4E36-A94A-D6A8E43F3DC2}" type="presOf" srcId="{A83E1E13-0FBB-4404-81E0-7EB47C0245ED}" destId="{1968D7CB-A3D8-4812-BDD8-E279C55F8C57}" srcOrd="0" destOrd="0" presId="urn:microsoft.com/office/officeart/2005/8/layout/list1"/>
    <dgm:cxn modelId="{7237DEF8-414C-4F3C-BB1D-D791B39E020E}" type="presOf" srcId="{CCA4C262-D473-4D75-8F0C-D998A4EC287C}" destId="{910CEC33-E4E2-42B3-9B77-7D9695AE4478}" srcOrd="0" destOrd="1" presId="urn:microsoft.com/office/officeart/2005/8/layout/list1"/>
    <dgm:cxn modelId="{782CA72C-CF03-4245-9E5A-8D5A015B2E4A}" type="presParOf" srcId="{1968D7CB-A3D8-4812-BDD8-E279C55F8C57}" destId="{7EF09093-4AEB-48B0-A56F-FDCD9FD1362D}" srcOrd="0" destOrd="0" presId="urn:microsoft.com/office/officeart/2005/8/layout/list1"/>
    <dgm:cxn modelId="{2CEDA1F5-3C85-4424-8E0C-91F1A0578820}" type="presParOf" srcId="{7EF09093-4AEB-48B0-A56F-FDCD9FD1362D}" destId="{B3BE5FA8-55BB-46A8-9052-F1397C1F9AED}" srcOrd="0" destOrd="0" presId="urn:microsoft.com/office/officeart/2005/8/layout/list1"/>
    <dgm:cxn modelId="{B1680209-F4EE-4BA3-940B-00D4E90AA7CF}" type="presParOf" srcId="{7EF09093-4AEB-48B0-A56F-FDCD9FD1362D}" destId="{0AE473F8-52E0-4B07-A233-D6A3E96772DD}" srcOrd="1" destOrd="0" presId="urn:microsoft.com/office/officeart/2005/8/layout/list1"/>
    <dgm:cxn modelId="{9E2296DD-1CAC-4C0D-B87F-3B2FA9FE93FC}" type="presParOf" srcId="{1968D7CB-A3D8-4812-BDD8-E279C55F8C57}" destId="{856DB82B-5A25-441F-A4C4-C7588444DD63}" srcOrd="1" destOrd="0" presId="urn:microsoft.com/office/officeart/2005/8/layout/list1"/>
    <dgm:cxn modelId="{E02968F2-7F68-40A2-87CB-76FF38C45970}" type="presParOf" srcId="{1968D7CB-A3D8-4812-BDD8-E279C55F8C57}" destId="{C78026E5-715F-43A7-822A-E3EAFE4CDB66}" srcOrd="2" destOrd="0" presId="urn:microsoft.com/office/officeart/2005/8/layout/list1"/>
    <dgm:cxn modelId="{0B3FEC6F-B10F-483D-B162-D1C841C1984F}" type="presParOf" srcId="{1968D7CB-A3D8-4812-BDD8-E279C55F8C57}" destId="{9CFC8391-EC22-4FD6-9E49-2B0F4D9730B4}" srcOrd="3" destOrd="0" presId="urn:microsoft.com/office/officeart/2005/8/layout/list1"/>
    <dgm:cxn modelId="{D4556B20-1FF2-442E-B909-86F9F1C048A9}" type="presParOf" srcId="{1968D7CB-A3D8-4812-BDD8-E279C55F8C57}" destId="{714AAB99-9772-4468-AB24-8403606068D3}" srcOrd="4" destOrd="0" presId="urn:microsoft.com/office/officeart/2005/8/layout/list1"/>
    <dgm:cxn modelId="{6279FFBB-1592-4788-9DA1-AB24B410191B}" type="presParOf" srcId="{714AAB99-9772-4468-AB24-8403606068D3}" destId="{9AF11860-7FD8-4DAF-AB5F-B18449E67C42}" srcOrd="0" destOrd="0" presId="urn:microsoft.com/office/officeart/2005/8/layout/list1"/>
    <dgm:cxn modelId="{65087ABC-D32C-40D4-A0EC-9EEC1994697F}" type="presParOf" srcId="{714AAB99-9772-4468-AB24-8403606068D3}" destId="{899ECB80-B462-454D-A876-5F0B4FB13416}" srcOrd="1" destOrd="0" presId="urn:microsoft.com/office/officeart/2005/8/layout/list1"/>
    <dgm:cxn modelId="{5EF93F5A-4204-4776-8FDA-7FEE80B1F58E}" type="presParOf" srcId="{1968D7CB-A3D8-4812-BDD8-E279C55F8C57}" destId="{C68AA690-2187-4DB6-A6AC-B2062928A176}" srcOrd="5" destOrd="0" presId="urn:microsoft.com/office/officeart/2005/8/layout/list1"/>
    <dgm:cxn modelId="{0BB9C9FC-6084-4AD4-987E-F7CD2CB4431C}"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a:t>Tasks</a:t>
          </a:r>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a:t>Joins and summary calculations</a:t>
          </a:r>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a:t>Data transformations such as parsing and merging</a:t>
          </a:r>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a:t>Features</a:t>
          </a:r>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a:t>Transparent</a:t>
          </a:r>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a:t>Scalable</a:t>
          </a:r>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a:t>Commodity components and open-source software</a:t>
          </a:r>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F00700FB-B556-4AE2-9297-48B0670BFC76}">
      <dgm:prSet phldrT="[Text]"/>
      <dgm:spPr/>
      <dgm:t>
        <a:bodyPr/>
        <a:lstStyle/>
        <a:p>
          <a:r>
            <a:rPr lang="en-US" dirty="0"/>
            <a:t>Loading</a:t>
          </a:r>
        </a:p>
      </dgm:t>
    </dgm:pt>
    <dgm:pt modelId="{98BDD1B0-311C-4D90-A1B2-D1F46D2DAD68}" type="parTrans" cxnId="{3552371D-5390-476E-A71B-B51E78181EB1}">
      <dgm:prSet/>
      <dgm:spPr/>
      <dgm:t>
        <a:bodyPr/>
        <a:lstStyle/>
        <a:p>
          <a:endParaRPr lang="en-US"/>
        </a:p>
      </dgm:t>
    </dgm:pt>
    <dgm:pt modelId="{28180F43-4615-4150-8248-B26100D01A32}" type="sibTrans" cxnId="{3552371D-5390-476E-A71B-B51E78181EB1}">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pt>
    <dgm:pt modelId="{0AE473F8-52E0-4B07-A233-D6A3E96772DD}" type="pres">
      <dgm:prSet presAssocID="{DB8080C9-93FE-4E90-8FF8-65C7B1165BC1}" presName="parentText" presStyleLbl="node1" presStyleIdx="0" presStyleCnt="2">
        <dgm:presLayoutVars>
          <dgm:chMax val="0"/>
          <dgm:bulletEnabled val="1"/>
        </dgm:presLayoutVars>
      </dgm:prSet>
      <dgm:spPr/>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pt>
    <dgm:pt modelId="{899ECB80-B462-454D-A876-5F0B4FB13416}" type="pres">
      <dgm:prSet presAssocID="{FC70D3A6-C947-4624-B305-3116FD25C807}" presName="parentText" presStyleLbl="node1" presStyleIdx="1" presStyleCnt="2">
        <dgm:presLayoutVars>
          <dgm:chMax val="0"/>
          <dgm:bulletEnabled val="1"/>
        </dgm:presLayoutVars>
      </dgm:prSet>
      <dgm:spPr/>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pt>
  </dgm:ptLst>
  <dgm:cxnLst>
    <dgm:cxn modelId="{2540010F-E920-4DED-90D3-B37A93D6656F}" srcId="{A83E1E13-0FBB-4404-81E0-7EB47C0245ED}" destId="{FC70D3A6-C947-4624-B305-3116FD25C807}" srcOrd="1" destOrd="0" parTransId="{AB7102E7-7B9E-447A-A134-0DD55D839033}" sibTransId="{D4B7536B-157A-4C83-AB53-1CDA78E67AA5}"/>
    <dgm:cxn modelId="{BBD35D1A-61A6-4ADA-AD43-166D60750D2D}" type="presOf" srcId="{FC70D3A6-C947-4624-B305-3116FD25C807}" destId="{899ECB80-B462-454D-A876-5F0B4FB13416}" srcOrd="1" destOrd="0" presId="urn:microsoft.com/office/officeart/2005/8/layout/list1"/>
    <dgm:cxn modelId="{4EB59A1A-CD5D-412E-B406-5EC8602DA43A}" type="presOf" srcId="{A4468EA3-196D-43D5-8BB2-442B92D1DC28}" destId="{910CEC33-E4E2-42B3-9B77-7D9695AE4478}" srcOrd="0" destOrd="2" presId="urn:microsoft.com/office/officeart/2005/8/layout/list1"/>
    <dgm:cxn modelId="{3552371D-5390-476E-A71B-B51E78181EB1}" srcId="{DB8080C9-93FE-4E90-8FF8-65C7B1165BC1}" destId="{F00700FB-B556-4AE2-9297-48B0670BFC76}" srcOrd="1" destOrd="0" parTransId="{98BDD1B0-311C-4D90-A1B2-D1F46D2DAD68}" sibTransId="{28180F43-4615-4150-8248-B26100D01A32}"/>
    <dgm:cxn modelId="{A5D94647-6C5F-4E20-8D15-61ACD3087CC9}" type="presOf" srcId="{32791CEB-D2EA-45C3-B30D-309859592C8E}" destId="{C78026E5-715F-43A7-822A-E3EAFE4CDB66}" srcOrd="0" destOrd="2" presId="urn:microsoft.com/office/officeart/2005/8/layout/list1"/>
    <dgm:cxn modelId="{A1501948-EF3A-4840-91D7-17E00737FB7C}" type="presOf" srcId="{AE3698EE-7D66-4A80-927E-ABAD2F0146F0}" destId="{910CEC33-E4E2-42B3-9B77-7D9695AE4478}" srcOrd="0" destOrd="0" presId="urn:microsoft.com/office/officeart/2005/8/layout/list1"/>
    <dgm:cxn modelId="{32F0DE48-955A-4AAB-B30E-F639F9DDBCF8}" type="presOf" srcId="{DB8080C9-93FE-4E90-8FF8-65C7B1165BC1}" destId="{B3BE5FA8-55BB-46A8-9052-F1397C1F9AED}"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C1FC5280-3F23-4D99-8D06-85DAFEC1E0F1}" type="presOf" srcId="{FC70D3A6-C947-4624-B305-3116FD25C807}" destId="{9AF11860-7FD8-4DAF-AB5F-B18449E67C42}" srcOrd="0" destOrd="0"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A77092-EA03-4949-946D-2375ACC2BB82}" srcId="{FC70D3A6-C947-4624-B305-3116FD25C807}" destId="{AE3698EE-7D66-4A80-927E-ABAD2F0146F0}" srcOrd="0" destOrd="0" parTransId="{3DC96956-78A7-49AD-87DC-93A568666689}" sibTransId="{7D04318A-1DC7-4C9E-BD96-6697C0F39CE7}"/>
    <dgm:cxn modelId="{7239D799-2747-4B86-9235-D04946EDA44E}" srcId="{A83E1E13-0FBB-4404-81E0-7EB47C0245ED}" destId="{DB8080C9-93FE-4E90-8FF8-65C7B1165BC1}" srcOrd="0" destOrd="0" parTransId="{507FEA49-868F-4DA0-A33E-E4823794D541}" sibTransId="{5BBC3E43-BE55-4B2B-B4FC-232CC0A49354}"/>
    <dgm:cxn modelId="{0EDF34A6-A27A-4B94-8ADC-3D350B117291}" srcId="{FC70D3A6-C947-4624-B305-3116FD25C807}" destId="{CCA4C262-D473-4D75-8F0C-D998A4EC287C}" srcOrd="1" destOrd="0" parTransId="{4A5E1787-CE0E-4BE5-8D59-585D45FFEB92}" sibTransId="{4026DA05-5252-4C7D-9AE7-BC4EB573FFF6}"/>
    <dgm:cxn modelId="{C24F0FB2-31C1-4372-89D9-D95F703D576A}" srcId="{DB8080C9-93FE-4E90-8FF8-65C7B1165BC1}" destId="{32791CEB-D2EA-45C3-B30D-309859592C8E}" srcOrd="2" destOrd="0" parTransId="{617D46D0-9F95-440E-ADB7-30D780744C9E}" sibTransId="{F95B35AA-70DB-4B3F-AB28-B99CBE014DF9}"/>
    <dgm:cxn modelId="{E3C1F1BA-0C22-4537-A1E2-7D80E4456EE1}" type="presOf" srcId="{DB8080C9-93FE-4E90-8FF8-65C7B1165BC1}" destId="{0AE473F8-52E0-4B07-A233-D6A3E96772DD}" srcOrd="1" destOrd="0" presId="urn:microsoft.com/office/officeart/2005/8/layout/list1"/>
    <dgm:cxn modelId="{DEB6A5E0-BE74-417B-A9BE-59E447574286}" type="presOf" srcId="{CCA4C262-D473-4D75-8F0C-D998A4EC287C}" destId="{910CEC33-E4E2-42B3-9B77-7D9695AE4478}" srcOrd="0" destOrd="1" presId="urn:microsoft.com/office/officeart/2005/8/layout/list1"/>
    <dgm:cxn modelId="{5DA8E6E0-50C5-42BC-8461-A7F6018384B5}" type="presOf" srcId="{3D8D6D60-B22E-4424-990D-226E6FB8A820}" destId="{C78026E5-715F-43A7-822A-E3EAFE4CDB66}" srcOrd="0" destOrd="0" presId="urn:microsoft.com/office/officeart/2005/8/layout/list1"/>
    <dgm:cxn modelId="{096CF5E8-92A8-4F53-9827-4593F99285F2}" type="presOf" srcId="{A83E1E13-0FBB-4404-81E0-7EB47C0245ED}" destId="{1968D7CB-A3D8-4812-BDD8-E279C55F8C57}" srcOrd="0" destOrd="0" presId="urn:microsoft.com/office/officeart/2005/8/layout/list1"/>
    <dgm:cxn modelId="{80969FF8-0249-4B00-9F81-CD5EDFE1BE93}" type="presOf" srcId="{F00700FB-B556-4AE2-9297-48B0670BFC76}" destId="{C78026E5-715F-43A7-822A-E3EAFE4CDB66}" srcOrd="0" destOrd="1" presId="urn:microsoft.com/office/officeart/2005/8/layout/list1"/>
    <dgm:cxn modelId="{354F6731-80FF-462D-B1A3-F78BC90E86F1}" type="presParOf" srcId="{1968D7CB-A3D8-4812-BDD8-E279C55F8C57}" destId="{7EF09093-4AEB-48B0-A56F-FDCD9FD1362D}" srcOrd="0" destOrd="0" presId="urn:microsoft.com/office/officeart/2005/8/layout/list1"/>
    <dgm:cxn modelId="{69772823-5157-410F-86DF-62E3191F3411}" type="presParOf" srcId="{7EF09093-4AEB-48B0-A56F-FDCD9FD1362D}" destId="{B3BE5FA8-55BB-46A8-9052-F1397C1F9AED}" srcOrd="0" destOrd="0" presId="urn:microsoft.com/office/officeart/2005/8/layout/list1"/>
    <dgm:cxn modelId="{25873731-A285-47AD-90ED-DB24A2BC4E92}" type="presParOf" srcId="{7EF09093-4AEB-48B0-A56F-FDCD9FD1362D}" destId="{0AE473F8-52E0-4B07-A233-D6A3E96772DD}" srcOrd="1" destOrd="0" presId="urn:microsoft.com/office/officeart/2005/8/layout/list1"/>
    <dgm:cxn modelId="{34238EA1-344F-4138-B371-A19775CC0324}" type="presParOf" srcId="{1968D7CB-A3D8-4812-BDD8-E279C55F8C57}" destId="{856DB82B-5A25-441F-A4C4-C7588444DD63}" srcOrd="1" destOrd="0" presId="urn:microsoft.com/office/officeart/2005/8/layout/list1"/>
    <dgm:cxn modelId="{D66EE6F4-104F-45F9-AAAC-45B1E5A7F7EA}" type="presParOf" srcId="{1968D7CB-A3D8-4812-BDD8-E279C55F8C57}" destId="{C78026E5-715F-43A7-822A-E3EAFE4CDB66}" srcOrd="2" destOrd="0" presId="urn:microsoft.com/office/officeart/2005/8/layout/list1"/>
    <dgm:cxn modelId="{88ECCA83-5CBC-403E-BC31-A4E6CCB22635}" type="presParOf" srcId="{1968D7CB-A3D8-4812-BDD8-E279C55F8C57}" destId="{9CFC8391-EC22-4FD6-9E49-2B0F4D9730B4}" srcOrd="3" destOrd="0" presId="urn:microsoft.com/office/officeart/2005/8/layout/list1"/>
    <dgm:cxn modelId="{02E2FF0A-02B9-4653-979F-B2E5F7926417}" type="presParOf" srcId="{1968D7CB-A3D8-4812-BDD8-E279C55F8C57}" destId="{714AAB99-9772-4468-AB24-8403606068D3}" srcOrd="4" destOrd="0" presId="urn:microsoft.com/office/officeart/2005/8/layout/list1"/>
    <dgm:cxn modelId="{D088F13E-D954-4488-9261-5793268E8777}" type="presParOf" srcId="{714AAB99-9772-4468-AB24-8403606068D3}" destId="{9AF11860-7FD8-4DAF-AB5F-B18449E67C42}" srcOrd="0" destOrd="0" presId="urn:microsoft.com/office/officeart/2005/8/layout/list1"/>
    <dgm:cxn modelId="{88283E2A-F5A6-4A16-9C5D-A746A586BD1E}" type="presParOf" srcId="{714AAB99-9772-4468-AB24-8403606068D3}" destId="{899ECB80-B462-454D-A876-5F0B4FB13416}" srcOrd="1" destOrd="0" presId="urn:microsoft.com/office/officeart/2005/8/layout/list1"/>
    <dgm:cxn modelId="{D3F10DF5-FC80-4B32-B5CD-74B3021E7970}" type="presParOf" srcId="{1968D7CB-A3D8-4812-BDD8-E279C55F8C57}" destId="{C68AA690-2187-4DB6-A6AC-B2062928A176}" srcOrd="5" destOrd="0" presId="urn:microsoft.com/office/officeart/2005/8/layout/list1"/>
    <dgm:cxn modelId="{2FC7F6AE-682D-4CE1-AFD9-970F6FF0006E}"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890BC5-0048-4107-B396-CDDDBA572FE1}" type="doc">
      <dgm:prSet loTypeId="urn:microsoft.com/office/officeart/2005/8/layout/hierarchy3" loCatId="hierarchy" qsTypeId="urn:microsoft.com/office/officeart/2005/8/quickstyle/simple3" qsCatId="simple" csTypeId="urn:microsoft.com/office/officeart/2005/8/colors/accent2_4" csCatId="accent2" phldr="1"/>
      <dgm:spPr/>
      <dgm:t>
        <a:bodyPr/>
        <a:lstStyle/>
        <a:p>
          <a:endParaRPr lang="en-US"/>
        </a:p>
      </dgm:t>
    </dgm:pt>
    <dgm:pt modelId="{AA60997A-6201-4992-B306-1CEFF38233BB}">
      <dgm:prSet phldrT="[Text]"/>
      <dgm:spPr/>
      <dgm:t>
        <a:bodyPr/>
        <a:lstStyle/>
        <a:p>
          <a:r>
            <a:rPr lang="en-US" dirty="0"/>
            <a:t>Row summary</a:t>
          </a:r>
        </a:p>
      </dgm:t>
    </dgm:pt>
    <dgm:pt modelId="{37341FF5-5974-4DF0-A648-36C42742B32F}" type="parTrans" cxnId="{06563BA7-101D-4A33-A461-B9162AECB01F}">
      <dgm:prSet/>
      <dgm:spPr/>
      <dgm:t>
        <a:bodyPr/>
        <a:lstStyle/>
        <a:p>
          <a:endParaRPr lang="en-US"/>
        </a:p>
      </dgm:t>
    </dgm:pt>
    <dgm:pt modelId="{FD1A02A7-160A-4723-B7B4-91C42BAFED0E}" type="sibTrans" cxnId="{06563BA7-101D-4A33-A461-B9162AECB01F}">
      <dgm:prSet/>
      <dgm:spPr/>
      <dgm:t>
        <a:bodyPr/>
        <a:lstStyle/>
        <a:p>
          <a:endParaRPr lang="en-US"/>
        </a:p>
      </dgm:t>
    </dgm:pt>
    <dgm:pt modelId="{B30F713F-1F35-4789-B618-599C28204822}">
      <dgm:prSet phldrT="[Text]"/>
      <dgm:spPr/>
      <dgm:t>
        <a:bodyPr/>
        <a:lstStyle/>
        <a:p>
          <a:r>
            <a:rPr lang="en-US" dirty="0"/>
            <a:t>One row per combination of grouping values</a:t>
          </a:r>
        </a:p>
      </dgm:t>
    </dgm:pt>
    <dgm:pt modelId="{BAC2722D-5A5E-448F-A4DE-E73500F09418}" type="parTrans" cxnId="{989B86CA-6E68-4D33-B45B-A9936C2EFDC6}">
      <dgm:prSet/>
      <dgm:spPr/>
      <dgm:t>
        <a:bodyPr/>
        <a:lstStyle/>
        <a:p>
          <a:endParaRPr lang="en-US"/>
        </a:p>
      </dgm:t>
    </dgm:pt>
    <dgm:pt modelId="{7E2C77CB-D094-4670-85FF-A7DDAA29C071}" type="sibTrans" cxnId="{989B86CA-6E68-4D33-B45B-A9936C2EFDC6}">
      <dgm:prSet/>
      <dgm:spPr/>
      <dgm:t>
        <a:bodyPr/>
        <a:lstStyle/>
        <a:p>
          <a:endParaRPr lang="en-US"/>
        </a:p>
      </dgm:t>
    </dgm:pt>
    <dgm:pt modelId="{D168466C-4793-4302-AEA2-531658274964}">
      <dgm:prSet phldrT="[Text]"/>
      <dgm:spPr/>
      <dgm:t>
        <a:bodyPr/>
        <a:lstStyle/>
        <a:p>
          <a:r>
            <a:rPr lang="en-US" dirty="0"/>
            <a:t>Grouping columns, summary values</a:t>
          </a:r>
        </a:p>
      </dgm:t>
    </dgm:pt>
    <dgm:pt modelId="{4C76B03D-E9B7-4B29-B95A-267B342CA054}" type="parTrans" cxnId="{B56D893C-F3E3-4F36-878B-A36991FE9105}">
      <dgm:prSet/>
      <dgm:spPr/>
      <dgm:t>
        <a:bodyPr/>
        <a:lstStyle/>
        <a:p>
          <a:endParaRPr lang="en-US"/>
        </a:p>
      </dgm:t>
    </dgm:pt>
    <dgm:pt modelId="{A48A2BD3-7C5E-4EF6-BFDB-628340918BF8}" type="sibTrans" cxnId="{B56D893C-F3E3-4F36-878B-A36991FE9105}">
      <dgm:prSet/>
      <dgm:spPr/>
      <dgm:t>
        <a:bodyPr/>
        <a:lstStyle/>
        <a:p>
          <a:endParaRPr lang="en-US"/>
        </a:p>
      </dgm:t>
    </dgm:pt>
    <dgm:pt modelId="{4051B4A7-F879-4BDC-8274-2CAD4C16F71A}">
      <dgm:prSet phldrT="[Text]"/>
      <dgm:spPr/>
      <dgm:t>
        <a:bodyPr/>
        <a:lstStyle/>
        <a:p>
          <a:r>
            <a:rPr lang="en-US" dirty="0"/>
            <a:t>Aggregate function</a:t>
          </a:r>
        </a:p>
      </dgm:t>
    </dgm:pt>
    <dgm:pt modelId="{CD4BCD4E-C71E-4726-B7EB-A2A94A1A32E9}" type="parTrans" cxnId="{768A460E-5F71-42E3-846A-FF7A14D56998}">
      <dgm:prSet/>
      <dgm:spPr/>
      <dgm:t>
        <a:bodyPr/>
        <a:lstStyle/>
        <a:p>
          <a:endParaRPr lang="en-US"/>
        </a:p>
      </dgm:t>
    </dgm:pt>
    <dgm:pt modelId="{774D29A6-0B3B-447E-AE89-32F1184869CB}" type="sibTrans" cxnId="{768A460E-5F71-42E3-846A-FF7A14D56998}">
      <dgm:prSet/>
      <dgm:spPr/>
      <dgm:t>
        <a:bodyPr/>
        <a:lstStyle/>
        <a:p>
          <a:endParaRPr lang="en-US"/>
        </a:p>
      </dgm:t>
    </dgm:pt>
    <dgm:pt modelId="{1835C2C6-4687-4433-A341-A3DEAE455F8B}">
      <dgm:prSet phldrT="[Text]"/>
      <dgm:spPr/>
      <dgm:t>
        <a:bodyPr/>
        <a:lstStyle/>
        <a:p>
          <a:r>
            <a:rPr lang="en-US" dirty="0"/>
            <a:t>One value per set of rows</a:t>
          </a:r>
        </a:p>
      </dgm:t>
    </dgm:pt>
    <dgm:pt modelId="{DFC9FB73-660F-4768-B326-0FA1B48A2273}" type="parTrans" cxnId="{6EB9B138-381B-44B4-AE11-A19B61C74C3A}">
      <dgm:prSet/>
      <dgm:spPr/>
      <dgm:t>
        <a:bodyPr/>
        <a:lstStyle/>
        <a:p>
          <a:endParaRPr lang="en-US"/>
        </a:p>
      </dgm:t>
    </dgm:pt>
    <dgm:pt modelId="{FA173F87-2B0E-4BF4-8056-BFA82B702C75}" type="sibTrans" cxnId="{6EB9B138-381B-44B4-AE11-A19B61C74C3A}">
      <dgm:prSet/>
      <dgm:spPr/>
      <dgm:t>
        <a:bodyPr/>
        <a:lstStyle/>
        <a:p>
          <a:endParaRPr lang="en-US"/>
        </a:p>
      </dgm:t>
    </dgm:pt>
    <dgm:pt modelId="{968AE03D-24B2-4EEC-AFE5-F8E81A52742D}">
      <dgm:prSet phldrT="[Text]"/>
      <dgm:spPr/>
      <dgm:t>
        <a:bodyPr/>
        <a:lstStyle/>
        <a:p>
          <a:r>
            <a:rPr lang="en-US" dirty="0"/>
            <a:t>MIN, MAX, COUNT, SUM, AVG, …</a:t>
          </a:r>
        </a:p>
      </dgm:t>
    </dgm:pt>
    <dgm:pt modelId="{B2FB6EFF-CDEF-4666-B049-935EEE84D866}" type="parTrans" cxnId="{A7FE32B3-C78D-479F-886D-1DA4C9E9C9A8}">
      <dgm:prSet/>
      <dgm:spPr/>
      <dgm:t>
        <a:bodyPr/>
        <a:lstStyle/>
        <a:p>
          <a:endParaRPr lang="en-US"/>
        </a:p>
      </dgm:t>
    </dgm:pt>
    <dgm:pt modelId="{44AC46B7-6FF7-4E88-9043-A8863E947D9B}" type="sibTrans" cxnId="{A7FE32B3-C78D-479F-886D-1DA4C9E9C9A8}">
      <dgm:prSet/>
      <dgm:spPr/>
      <dgm:t>
        <a:bodyPr/>
        <a:lstStyle/>
        <a:p>
          <a:endParaRPr lang="en-US"/>
        </a:p>
      </dgm:t>
    </dgm:pt>
    <dgm:pt modelId="{C77B99F9-5363-457D-8F5A-E56F7FF11986}" type="pres">
      <dgm:prSet presAssocID="{6C890BC5-0048-4107-B396-CDDDBA572FE1}" presName="diagram" presStyleCnt="0">
        <dgm:presLayoutVars>
          <dgm:chPref val="1"/>
          <dgm:dir/>
          <dgm:animOne val="branch"/>
          <dgm:animLvl val="lvl"/>
          <dgm:resizeHandles/>
        </dgm:presLayoutVars>
      </dgm:prSet>
      <dgm:spPr/>
    </dgm:pt>
    <dgm:pt modelId="{A3432C7B-E673-4D0D-8F57-833588839816}" type="pres">
      <dgm:prSet presAssocID="{AA60997A-6201-4992-B306-1CEFF38233BB}" presName="root" presStyleCnt="0"/>
      <dgm:spPr/>
    </dgm:pt>
    <dgm:pt modelId="{64251082-7DD6-44EE-A4B8-AB3062C12292}" type="pres">
      <dgm:prSet presAssocID="{AA60997A-6201-4992-B306-1CEFF38233BB}" presName="rootComposite" presStyleCnt="0"/>
      <dgm:spPr/>
    </dgm:pt>
    <dgm:pt modelId="{A58D1692-4F14-411A-8A82-2FA8A0AA9508}" type="pres">
      <dgm:prSet presAssocID="{AA60997A-6201-4992-B306-1CEFF38233BB}" presName="rootText" presStyleLbl="node1" presStyleIdx="0" presStyleCnt="2"/>
      <dgm:spPr/>
    </dgm:pt>
    <dgm:pt modelId="{FFBB333F-8244-42B4-A0EB-0795A363944E}" type="pres">
      <dgm:prSet presAssocID="{AA60997A-6201-4992-B306-1CEFF38233BB}" presName="rootConnector" presStyleLbl="node1" presStyleIdx="0" presStyleCnt="2"/>
      <dgm:spPr/>
    </dgm:pt>
    <dgm:pt modelId="{40817A45-1DB8-454C-9803-3FF04723122E}" type="pres">
      <dgm:prSet presAssocID="{AA60997A-6201-4992-B306-1CEFF38233BB}" presName="childShape" presStyleCnt="0"/>
      <dgm:spPr/>
    </dgm:pt>
    <dgm:pt modelId="{6870C952-4FC9-48BE-81D9-32E23EAA38A9}" type="pres">
      <dgm:prSet presAssocID="{BAC2722D-5A5E-448F-A4DE-E73500F09418}" presName="Name13" presStyleLbl="parChTrans1D2" presStyleIdx="0" presStyleCnt="4"/>
      <dgm:spPr/>
    </dgm:pt>
    <dgm:pt modelId="{9B322AC6-70EC-483E-9D34-532DCB8B8A4D}" type="pres">
      <dgm:prSet presAssocID="{B30F713F-1F35-4789-B618-599C28204822}" presName="childText" presStyleLbl="bgAcc1" presStyleIdx="0" presStyleCnt="4">
        <dgm:presLayoutVars>
          <dgm:bulletEnabled val="1"/>
        </dgm:presLayoutVars>
      </dgm:prSet>
      <dgm:spPr/>
    </dgm:pt>
    <dgm:pt modelId="{D77E596C-8BFE-4037-89AD-5F252DF86E91}" type="pres">
      <dgm:prSet presAssocID="{4C76B03D-E9B7-4B29-B95A-267B342CA054}" presName="Name13" presStyleLbl="parChTrans1D2" presStyleIdx="1" presStyleCnt="4"/>
      <dgm:spPr/>
    </dgm:pt>
    <dgm:pt modelId="{655B0FA6-1BDB-4941-A2B7-3E627CB9ACA7}" type="pres">
      <dgm:prSet presAssocID="{D168466C-4793-4302-AEA2-531658274964}" presName="childText" presStyleLbl="bgAcc1" presStyleIdx="1" presStyleCnt="4">
        <dgm:presLayoutVars>
          <dgm:bulletEnabled val="1"/>
        </dgm:presLayoutVars>
      </dgm:prSet>
      <dgm:spPr/>
    </dgm:pt>
    <dgm:pt modelId="{3ECA82A2-12C2-4731-8648-ACE9EA01E926}" type="pres">
      <dgm:prSet presAssocID="{4051B4A7-F879-4BDC-8274-2CAD4C16F71A}" presName="root" presStyleCnt="0"/>
      <dgm:spPr/>
    </dgm:pt>
    <dgm:pt modelId="{1B0E0299-0E1D-4C21-98C2-D16169F56013}" type="pres">
      <dgm:prSet presAssocID="{4051B4A7-F879-4BDC-8274-2CAD4C16F71A}" presName="rootComposite" presStyleCnt="0"/>
      <dgm:spPr/>
    </dgm:pt>
    <dgm:pt modelId="{F6489F30-1D4F-46E2-9898-B98A9D6E686A}" type="pres">
      <dgm:prSet presAssocID="{4051B4A7-F879-4BDC-8274-2CAD4C16F71A}" presName="rootText" presStyleLbl="node1" presStyleIdx="1" presStyleCnt="2"/>
      <dgm:spPr/>
    </dgm:pt>
    <dgm:pt modelId="{2A8A4C86-61CA-4B95-92C4-DC90E4FCAADB}" type="pres">
      <dgm:prSet presAssocID="{4051B4A7-F879-4BDC-8274-2CAD4C16F71A}" presName="rootConnector" presStyleLbl="node1" presStyleIdx="1" presStyleCnt="2"/>
      <dgm:spPr/>
    </dgm:pt>
    <dgm:pt modelId="{6AECCDD4-187F-4199-968F-D109BF562283}" type="pres">
      <dgm:prSet presAssocID="{4051B4A7-F879-4BDC-8274-2CAD4C16F71A}" presName="childShape" presStyleCnt="0"/>
      <dgm:spPr/>
    </dgm:pt>
    <dgm:pt modelId="{ADA6486F-F8FC-47F8-ACDF-3EA62A2FEF30}" type="pres">
      <dgm:prSet presAssocID="{DFC9FB73-660F-4768-B326-0FA1B48A2273}" presName="Name13" presStyleLbl="parChTrans1D2" presStyleIdx="2" presStyleCnt="4"/>
      <dgm:spPr/>
    </dgm:pt>
    <dgm:pt modelId="{86D6C0B3-849A-4605-AFE0-DAA82F40EEA5}" type="pres">
      <dgm:prSet presAssocID="{1835C2C6-4687-4433-A341-A3DEAE455F8B}" presName="childText" presStyleLbl="bgAcc1" presStyleIdx="2" presStyleCnt="4">
        <dgm:presLayoutVars>
          <dgm:bulletEnabled val="1"/>
        </dgm:presLayoutVars>
      </dgm:prSet>
      <dgm:spPr/>
    </dgm:pt>
    <dgm:pt modelId="{209367BD-6453-4156-87BE-F091EDEE043B}" type="pres">
      <dgm:prSet presAssocID="{B2FB6EFF-CDEF-4666-B049-935EEE84D866}" presName="Name13" presStyleLbl="parChTrans1D2" presStyleIdx="3" presStyleCnt="4"/>
      <dgm:spPr/>
    </dgm:pt>
    <dgm:pt modelId="{0C2B1B28-5AC3-4259-B93B-A0A236E1A4AD}" type="pres">
      <dgm:prSet presAssocID="{968AE03D-24B2-4EEC-AFE5-F8E81A52742D}" presName="childText" presStyleLbl="bgAcc1" presStyleIdx="3" presStyleCnt="4">
        <dgm:presLayoutVars>
          <dgm:bulletEnabled val="1"/>
        </dgm:presLayoutVars>
      </dgm:prSet>
      <dgm:spPr/>
    </dgm:pt>
  </dgm:ptLst>
  <dgm:cxnLst>
    <dgm:cxn modelId="{A808A907-92A5-4576-AE9B-466A0AC8F223}" type="presOf" srcId="{6C890BC5-0048-4107-B396-CDDDBA572FE1}" destId="{C77B99F9-5363-457D-8F5A-E56F7FF11986}" srcOrd="0" destOrd="0" presId="urn:microsoft.com/office/officeart/2005/8/layout/hierarchy3"/>
    <dgm:cxn modelId="{768A460E-5F71-42E3-846A-FF7A14D56998}" srcId="{6C890BC5-0048-4107-B396-CDDDBA572FE1}" destId="{4051B4A7-F879-4BDC-8274-2CAD4C16F71A}" srcOrd="1" destOrd="0" parTransId="{CD4BCD4E-C71E-4726-B7EB-A2A94A1A32E9}" sibTransId="{774D29A6-0B3B-447E-AE89-32F1184869CB}"/>
    <dgm:cxn modelId="{6EB9B138-381B-44B4-AE11-A19B61C74C3A}" srcId="{4051B4A7-F879-4BDC-8274-2CAD4C16F71A}" destId="{1835C2C6-4687-4433-A341-A3DEAE455F8B}" srcOrd="0" destOrd="0" parTransId="{DFC9FB73-660F-4768-B326-0FA1B48A2273}" sibTransId="{FA173F87-2B0E-4BF4-8056-BFA82B702C75}"/>
    <dgm:cxn modelId="{B56D893C-F3E3-4F36-878B-A36991FE9105}" srcId="{AA60997A-6201-4992-B306-1CEFF38233BB}" destId="{D168466C-4793-4302-AEA2-531658274964}" srcOrd="1" destOrd="0" parTransId="{4C76B03D-E9B7-4B29-B95A-267B342CA054}" sibTransId="{A48A2BD3-7C5E-4EF6-BFDB-628340918BF8}"/>
    <dgm:cxn modelId="{FBDD7D60-35AA-4664-9A1F-C2DF3B29CBFA}" type="presOf" srcId="{4C76B03D-E9B7-4B29-B95A-267B342CA054}" destId="{D77E596C-8BFE-4037-89AD-5F252DF86E91}" srcOrd="0" destOrd="0" presId="urn:microsoft.com/office/officeart/2005/8/layout/hierarchy3"/>
    <dgm:cxn modelId="{9382ED43-F5DF-4282-8989-66E0456D9D77}" type="presOf" srcId="{4051B4A7-F879-4BDC-8274-2CAD4C16F71A}" destId="{2A8A4C86-61CA-4B95-92C4-DC90E4FCAADB}" srcOrd="1" destOrd="0" presId="urn:microsoft.com/office/officeart/2005/8/layout/hierarchy3"/>
    <dgm:cxn modelId="{E8918745-2826-46F5-B78F-7560E1901C57}" type="presOf" srcId="{1835C2C6-4687-4433-A341-A3DEAE455F8B}" destId="{86D6C0B3-849A-4605-AFE0-DAA82F40EEA5}" srcOrd="0" destOrd="0" presId="urn:microsoft.com/office/officeart/2005/8/layout/hierarchy3"/>
    <dgm:cxn modelId="{05D9B866-3EFC-42D0-9243-0992F4532C4D}" type="presOf" srcId="{AA60997A-6201-4992-B306-1CEFF38233BB}" destId="{A58D1692-4F14-411A-8A82-2FA8A0AA9508}" srcOrd="0" destOrd="0" presId="urn:microsoft.com/office/officeart/2005/8/layout/hierarchy3"/>
    <dgm:cxn modelId="{199F9050-6EC0-4E8D-AF0E-F1CE524765AC}" type="presOf" srcId="{BAC2722D-5A5E-448F-A4DE-E73500F09418}" destId="{6870C952-4FC9-48BE-81D9-32E23EAA38A9}" srcOrd="0" destOrd="0" presId="urn:microsoft.com/office/officeart/2005/8/layout/hierarchy3"/>
    <dgm:cxn modelId="{BDDEE879-1F01-4F82-92AA-910C44898A9C}" type="presOf" srcId="{968AE03D-24B2-4EEC-AFE5-F8E81A52742D}" destId="{0C2B1B28-5AC3-4259-B93B-A0A236E1A4AD}" srcOrd="0" destOrd="0" presId="urn:microsoft.com/office/officeart/2005/8/layout/hierarchy3"/>
    <dgm:cxn modelId="{C379D481-6A7B-4D65-85ED-3B9B34CDD31A}" type="presOf" srcId="{AA60997A-6201-4992-B306-1CEFF38233BB}" destId="{FFBB333F-8244-42B4-A0EB-0795A363944E}" srcOrd="1" destOrd="0" presId="urn:microsoft.com/office/officeart/2005/8/layout/hierarchy3"/>
    <dgm:cxn modelId="{C122DD81-0B0A-47D9-AE28-E5F3AC845FC2}" type="presOf" srcId="{D168466C-4793-4302-AEA2-531658274964}" destId="{655B0FA6-1BDB-4941-A2B7-3E627CB9ACA7}" srcOrd="0" destOrd="0" presId="urn:microsoft.com/office/officeart/2005/8/layout/hierarchy3"/>
    <dgm:cxn modelId="{ABF05895-8C63-4DDB-B831-F82CA00BF242}" type="presOf" srcId="{4051B4A7-F879-4BDC-8274-2CAD4C16F71A}" destId="{F6489F30-1D4F-46E2-9898-B98A9D6E686A}" srcOrd="0" destOrd="0" presId="urn:microsoft.com/office/officeart/2005/8/layout/hierarchy3"/>
    <dgm:cxn modelId="{06563BA7-101D-4A33-A461-B9162AECB01F}" srcId="{6C890BC5-0048-4107-B396-CDDDBA572FE1}" destId="{AA60997A-6201-4992-B306-1CEFF38233BB}" srcOrd="0" destOrd="0" parTransId="{37341FF5-5974-4DF0-A648-36C42742B32F}" sibTransId="{FD1A02A7-160A-4723-B7B4-91C42BAFED0E}"/>
    <dgm:cxn modelId="{A7FE32B3-C78D-479F-886D-1DA4C9E9C9A8}" srcId="{4051B4A7-F879-4BDC-8274-2CAD4C16F71A}" destId="{968AE03D-24B2-4EEC-AFE5-F8E81A52742D}" srcOrd="1" destOrd="0" parTransId="{B2FB6EFF-CDEF-4666-B049-935EEE84D866}" sibTransId="{44AC46B7-6FF7-4E88-9043-A8863E947D9B}"/>
    <dgm:cxn modelId="{64039ABE-81FB-4FE3-B67C-F92A644DA4C7}" type="presOf" srcId="{DFC9FB73-660F-4768-B326-0FA1B48A2273}" destId="{ADA6486F-F8FC-47F8-ACDF-3EA62A2FEF30}" srcOrd="0" destOrd="0" presId="urn:microsoft.com/office/officeart/2005/8/layout/hierarchy3"/>
    <dgm:cxn modelId="{989B86CA-6E68-4D33-B45B-A9936C2EFDC6}" srcId="{AA60997A-6201-4992-B306-1CEFF38233BB}" destId="{B30F713F-1F35-4789-B618-599C28204822}" srcOrd="0" destOrd="0" parTransId="{BAC2722D-5A5E-448F-A4DE-E73500F09418}" sibTransId="{7E2C77CB-D094-4670-85FF-A7DDAA29C071}"/>
    <dgm:cxn modelId="{7C7B1DD8-B84C-4CBA-9417-76C0C6A0405D}" type="presOf" srcId="{B30F713F-1F35-4789-B618-599C28204822}" destId="{9B322AC6-70EC-483E-9D34-532DCB8B8A4D}" srcOrd="0" destOrd="0" presId="urn:microsoft.com/office/officeart/2005/8/layout/hierarchy3"/>
    <dgm:cxn modelId="{8BD107F3-FB9B-457F-94ED-34FD24BBB997}" type="presOf" srcId="{B2FB6EFF-CDEF-4666-B049-935EEE84D866}" destId="{209367BD-6453-4156-87BE-F091EDEE043B}" srcOrd="0" destOrd="0" presId="urn:microsoft.com/office/officeart/2005/8/layout/hierarchy3"/>
    <dgm:cxn modelId="{DCE945E0-885A-467E-A969-B9A555564FA8}" type="presParOf" srcId="{C77B99F9-5363-457D-8F5A-E56F7FF11986}" destId="{A3432C7B-E673-4D0D-8F57-833588839816}" srcOrd="0" destOrd="0" presId="urn:microsoft.com/office/officeart/2005/8/layout/hierarchy3"/>
    <dgm:cxn modelId="{FF57FE8C-9E74-46CA-A517-1CEF9FA2EAD2}" type="presParOf" srcId="{A3432C7B-E673-4D0D-8F57-833588839816}" destId="{64251082-7DD6-44EE-A4B8-AB3062C12292}" srcOrd="0" destOrd="0" presId="urn:microsoft.com/office/officeart/2005/8/layout/hierarchy3"/>
    <dgm:cxn modelId="{62BD43A4-1050-4B9D-9F60-F4AF67B700A2}" type="presParOf" srcId="{64251082-7DD6-44EE-A4B8-AB3062C12292}" destId="{A58D1692-4F14-411A-8A82-2FA8A0AA9508}" srcOrd="0" destOrd="0" presId="urn:microsoft.com/office/officeart/2005/8/layout/hierarchy3"/>
    <dgm:cxn modelId="{681D75DC-8D3D-4855-932B-3277D7C48A98}" type="presParOf" srcId="{64251082-7DD6-44EE-A4B8-AB3062C12292}" destId="{FFBB333F-8244-42B4-A0EB-0795A363944E}" srcOrd="1" destOrd="0" presId="urn:microsoft.com/office/officeart/2005/8/layout/hierarchy3"/>
    <dgm:cxn modelId="{3EAA940E-3594-4598-A426-C49D0364167C}" type="presParOf" srcId="{A3432C7B-E673-4D0D-8F57-833588839816}" destId="{40817A45-1DB8-454C-9803-3FF04723122E}" srcOrd="1" destOrd="0" presId="urn:microsoft.com/office/officeart/2005/8/layout/hierarchy3"/>
    <dgm:cxn modelId="{73A85A39-10EE-4B09-85A6-6FD98E93C0DE}" type="presParOf" srcId="{40817A45-1DB8-454C-9803-3FF04723122E}" destId="{6870C952-4FC9-48BE-81D9-32E23EAA38A9}" srcOrd="0" destOrd="0" presId="urn:microsoft.com/office/officeart/2005/8/layout/hierarchy3"/>
    <dgm:cxn modelId="{D7D4C32D-6D7F-4F1F-AFF0-EFD5D2A166B7}" type="presParOf" srcId="{40817A45-1DB8-454C-9803-3FF04723122E}" destId="{9B322AC6-70EC-483E-9D34-532DCB8B8A4D}" srcOrd="1" destOrd="0" presId="urn:microsoft.com/office/officeart/2005/8/layout/hierarchy3"/>
    <dgm:cxn modelId="{6E319F55-7D58-4745-AFFF-852FFAE364DD}" type="presParOf" srcId="{40817A45-1DB8-454C-9803-3FF04723122E}" destId="{D77E596C-8BFE-4037-89AD-5F252DF86E91}" srcOrd="2" destOrd="0" presId="urn:microsoft.com/office/officeart/2005/8/layout/hierarchy3"/>
    <dgm:cxn modelId="{BEB17675-7D1F-41D7-87AA-767EEF84D7BC}" type="presParOf" srcId="{40817A45-1DB8-454C-9803-3FF04723122E}" destId="{655B0FA6-1BDB-4941-A2B7-3E627CB9ACA7}" srcOrd="3" destOrd="0" presId="urn:microsoft.com/office/officeart/2005/8/layout/hierarchy3"/>
    <dgm:cxn modelId="{558AFFAF-AF10-4B87-8877-F4DC8FD34B0A}" type="presParOf" srcId="{C77B99F9-5363-457D-8F5A-E56F7FF11986}" destId="{3ECA82A2-12C2-4731-8648-ACE9EA01E926}" srcOrd="1" destOrd="0" presId="urn:microsoft.com/office/officeart/2005/8/layout/hierarchy3"/>
    <dgm:cxn modelId="{E51C507F-3518-4493-A001-8E70CB863F27}" type="presParOf" srcId="{3ECA82A2-12C2-4731-8648-ACE9EA01E926}" destId="{1B0E0299-0E1D-4C21-98C2-D16169F56013}" srcOrd="0" destOrd="0" presId="urn:microsoft.com/office/officeart/2005/8/layout/hierarchy3"/>
    <dgm:cxn modelId="{2D65933F-8DA7-4E39-A2A4-B1DCD36AEBA1}" type="presParOf" srcId="{1B0E0299-0E1D-4C21-98C2-D16169F56013}" destId="{F6489F30-1D4F-46E2-9898-B98A9D6E686A}" srcOrd="0" destOrd="0" presId="urn:microsoft.com/office/officeart/2005/8/layout/hierarchy3"/>
    <dgm:cxn modelId="{E2963ED9-4C77-4616-AB92-6FEDCE045545}" type="presParOf" srcId="{1B0E0299-0E1D-4C21-98C2-D16169F56013}" destId="{2A8A4C86-61CA-4B95-92C4-DC90E4FCAADB}" srcOrd="1" destOrd="0" presId="urn:microsoft.com/office/officeart/2005/8/layout/hierarchy3"/>
    <dgm:cxn modelId="{30B7753D-9C29-4A96-A311-43F3929F342B}" type="presParOf" srcId="{3ECA82A2-12C2-4731-8648-ACE9EA01E926}" destId="{6AECCDD4-187F-4199-968F-D109BF562283}" srcOrd="1" destOrd="0" presId="urn:microsoft.com/office/officeart/2005/8/layout/hierarchy3"/>
    <dgm:cxn modelId="{C68BD3A6-CBA5-4B4E-B1E1-DC9EAE578EF8}" type="presParOf" srcId="{6AECCDD4-187F-4199-968F-D109BF562283}" destId="{ADA6486F-F8FC-47F8-ACDF-3EA62A2FEF30}" srcOrd="0" destOrd="0" presId="urn:microsoft.com/office/officeart/2005/8/layout/hierarchy3"/>
    <dgm:cxn modelId="{8A1C1198-8DBF-48F8-8BB1-5C1070A8ECD6}" type="presParOf" srcId="{6AECCDD4-187F-4199-968F-D109BF562283}" destId="{86D6C0B3-849A-4605-AFE0-DAA82F40EEA5}" srcOrd="1" destOrd="0" presId="urn:microsoft.com/office/officeart/2005/8/layout/hierarchy3"/>
    <dgm:cxn modelId="{29F2264E-2EF9-4B41-A3E1-BC2AA89DC3CC}" type="presParOf" srcId="{6AECCDD4-187F-4199-968F-D109BF562283}" destId="{209367BD-6453-4156-87BE-F091EDEE043B}" srcOrd="2" destOrd="0" presId="urn:microsoft.com/office/officeart/2005/8/layout/hierarchy3"/>
    <dgm:cxn modelId="{C3C29F7C-F5F1-44BC-BD8E-FAC4E909390E}" type="presParOf" srcId="{6AECCDD4-187F-4199-968F-D109BF562283}" destId="{0C2B1B28-5AC3-4259-B93B-A0A236E1A4AD}"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8BF3E0-85C7-441C-A407-DA28D47A8637}"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FD172F4A-7290-4BDA-BAE0-AB9019BFD531}">
      <dgm:prSet phldrT="[Text]" custT="1"/>
      <dgm:spPr/>
      <dgm:t>
        <a:bodyPr/>
        <a:lstStyle/>
        <a:p>
          <a:r>
            <a:rPr lang="en-US" sz="3200" dirty="0"/>
            <a:t>SELECT/GROUP BY consistency</a:t>
          </a:r>
        </a:p>
      </dgm:t>
    </dgm:pt>
    <dgm:pt modelId="{674A523B-D8FE-4BBC-BC39-BE1D1E9D6395}" type="parTrans" cxnId="{477DEC85-434C-4AC5-B25A-C8EB0C773D00}">
      <dgm:prSet/>
      <dgm:spPr/>
      <dgm:t>
        <a:bodyPr/>
        <a:lstStyle/>
        <a:p>
          <a:endParaRPr lang="en-US" sz="1200"/>
        </a:p>
      </dgm:t>
    </dgm:pt>
    <dgm:pt modelId="{8BABBAA2-ADFC-4F02-9B30-4507F2D1A2CE}" type="sibTrans" cxnId="{477DEC85-434C-4AC5-B25A-C8EB0C773D00}">
      <dgm:prSet/>
      <dgm:spPr/>
      <dgm:t>
        <a:bodyPr/>
        <a:lstStyle/>
        <a:p>
          <a:endParaRPr lang="en-US" sz="1200"/>
        </a:p>
      </dgm:t>
    </dgm:pt>
    <dgm:pt modelId="{6E72983B-C055-4B17-B748-5CECBBBD51BC}">
      <dgm:prSet phldrT="[Text]" custT="1"/>
      <dgm:spPr/>
      <dgm:t>
        <a:bodyPr/>
        <a:lstStyle/>
        <a:p>
          <a:r>
            <a:rPr lang="en-US" sz="2000" dirty="0"/>
            <a:t>SELECT Col</a:t>
          </a:r>
          <a:r>
            <a:rPr lang="en-US" sz="2000" baseline="-25000" dirty="0"/>
            <a:t>1</a:t>
          </a:r>
          <a:r>
            <a:rPr lang="en-US" sz="2000" dirty="0"/>
            <a:t>, Col</a:t>
          </a:r>
          <a:r>
            <a:rPr lang="en-US" sz="2000" baseline="-25000" dirty="0"/>
            <a:t>2</a:t>
          </a:r>
          <a:r>
            <a:rPr lang="en-US" sz="2000" dirty="0"/>
            <a:t>, …, </a:t>
          </a:r>
          <a:r>
            <a:rPr lang="en-US" sz="2000" dirty="0" err="1"/>
            <a:t>Col</a:t>
          </a:r>
          <a:r>
            <a:rPr lang="en-US" sz="2000" baseline="-25000" dirty="0" err="1"/>
            <a:t>n</a:t>
          </a:r>
          <a:r>
            <a:rPr lang="en-US" sz="2000" dirty="0"/>
            <a:t>, COUNT(*)</a:t>
          </a:r>
        </a:p>
      </dgm:t>
    </dgm:pt>
    <dgm:pt modelId="{448D4D2C-D3DE-4187-A2BE-A6D0D51820FE}" type="parTrans" cxnId="{BAEDED08-E15F-4122-BCA6-66E8A41F226B}">
      <dgm:prSet/>
      <dgm:spPr/>
      <dgm:t>
        <a:bodyPr/>
        <a:lstStyle/>
        <a:p>
          <a:endParaRPr lang="en-US" sz="1200"/>
        </a:p>
      </dgm:t>
    </dgm:pt>
    <dgm:pt modelId="{014D7ED3-191D-40F9-A4F4-14F85D941BA7}" type="sibTrans" cxnId="{BAEDED08-E15F-4122-BCA6-66E8A41F226B}">
      <dgm:prSet/>
      <dgm:spPr/>
      <dgm:t>
        <a:bodyPr/>
        <a:lstStyle/>
        <a:p>
          <a:endParaRPr lang="en-US" sz="1200"/>
        </a:p>
      </dgm:t>
    </dgm:pt>
    <dgm:pt modelId="{3D715A91-D6B3-4752-85FA-53971617B520}">
      <dgm:prSet phldrT="[Text]" custT="1"/>
      <dgm:spPr/>
      <dgm:t>
        <a:bodyPr/>
        <a:lstStyle/>
        <a:p>
          <a:r>
            <a:rPr lang="en-US" sz="3200" dirty="0"/>
            <a:t>Condition placement</a:t>
          </a:r>
        </a:p>
      </dgm:t>
    </dgm:pt>
    <dgm:pt modelId="{31E6204F-B02A-4ED7-B128-BC2F8273C114}" type="parTrans" cxnId="{C0B97B97-56C4-4973-9817-9F81572168B0}">
      <dgm:prSet/>
      <dgm:spPr/>
      <dgm:t>
        <a:bodyPr/>
        <a:lstStyle/>
        <a:p>
          <a:endParaRPr lang="en-US" sz="1200"/>
        </a:p>
      </dgm:t>
    </dgm:pt>
    <dgm:pt modelId="{63FB17AD-F057-4817-8382-37D268109D44}" type="sibTrans" cxnId="{C0B97B97-56C4-4973-9817-9F81572168B0}">
      <dgm:prSet/>
      <dgm:spPr/>
      <dgm:t>
        <a:bodyPr/>
        <a:lstStyle/>
        <a:p>
          <a:endParaRPr lang="en-US" sz="1200"/>
        </a:p>
      </dgm:t>
    </dgm:pt>
    <dgm:pt modelId="{DA2DDB49-4AEA-437D-969D-5CA4CFA2818B}">
      <dgm:prSet phldrT="[Text]" custT="1"/>
      <dgm:spPr/>
      <dgm:t>
        <a:bodyPr/>
        <a:lstStyle/>
        <a:p>
          <a:r>
            <a:rPr lang="en-US" sz="2000" dirty="0"/>
            <a:t>Row conditions (no aggregate function) in WHERE</a:t>
          </a:r>
        </a:p>
      </dgm:t>
    </dgm:pt>
    <dgm:pt modelId="{594FACA6-4117-4487-B9E9-16EC3AA96397}" type="parTrans" cxnId="{D270223D-2B85-41D3-A31D-BF8F60446C58}">
      <dgm:prSet/>
      <dgm:spPr/>
      <dgm:t>
        <a:bodyPr/>
        <a:lstStyle/>
        <a:p>
          <a:endParaRPr lang="en-US" sz="1200"/>
        </a:p>
      </dgm:t>
    </dgm:pt>
    <dgm:pt modelId="{E3B9D5E9-9CAA-4CB7-97CD-197B080B5F19}" type="sibTrans" cxnId="{D270223D-2B85-41D3-A31D-BF8F60446C58}">
      <dgm:prSet/>
      <dgm:spPr/>
      <dgm:t>
        <a:bodyPr/>
        <a:lstStyle/>
        <a:p>
          <a:endParaRPr lang="en-US" sz="1200"/>
        </a:p>
      </dgm:t>
    </dgm:pt>
    <dgm:pt modelId="{7DED1F45-3C91-4B2B-AC66-AFB998440762}">
      <dgm:prSet phldrT="[Text]" custT="1"/>
      <dgm:spPr/>
      <dgm:t>
        <a:bodyPr/>
        <a:lstStyle/>
        <a:p>
          <a:r>
            <a:rPr lang="en-US" sz="2000" dirty="0"/>
            <a:t>Group conditions (aggregate function) in HAVING</a:t>
          </a:r>
        </a:p>
      </dgm:t>
    </dgm:pt>
    <dgm:pt modelId="{5471891F-8219-4E54-BC34-32A3BB62B3DA}" type="parTrans" cxnId="{6549C61C-7B2C-454B-A3E5-E226CD6C42A2}">
      <dgm:prSet/>
      <dgm:spPr/>
      <dgm:t>
        <a:bodyPr/>
        <a:lstStyle/>
        <a:p>
          <a:endParaRPr lang="en-US" sz="1200"/>
        </a:p>
      </dgm:t>
    </dgm:pt>
    <dgm:pt modelId="{4E30B5F4-43AA-4C9C-B2CF-C06A9D33A3B4}" type="sibTrans" cxnId="{6549C61C-7B2C-454B-A3E5-E226CD6C42A2}">
      <dgm:prSet/>
      <dgm:spPr/>
      <dgm:t>
        <a:bodyPr/>
        <a:lstStyle/>
        <a:p>
          <a:endParaRPr lang="en-US" sz="1200"/>
        </a:p>
      </dgm:t>
    </dgm:pt>
    <dgm:pt modelId="{95301328-0299-4A06-9404-4899A248F683}">
      <dgm:prSet phldrT="[Text]" custT="1"/>
      <dgm:spPr/>
      <dgm:t>
        <a:bodyPr/>
        <a:lstStyle/>
        <a:p>
          <a:r>
            <a:rPr lang="en-US" sz="2000" dirty="0"/>
            <a:t>GROUP BY Col</a:t>
          </a:r>
          <a:r>
            <a:rPr lang="en-US" sz="2000" baseline="-25000" dirty="0"/>
            <a:t>1</a:t>
          </a:r>
          <a:r>
            <a:rPr lang="en-US" sz="2000" dirty="0"/>
            <a:t>, Col</a:t>
          </a:r>
          <a:r>
            <a:rPr lang="en-US" sz="2000" baseline="-25000" dirty="0"/>
            <a:t>2</a:t>
          </a:r>
          <a:r>
            <a:rPr lang="en-US" sz="2000" dirty="0"/>
            <a:t>, …, </a:t>
          </a:r>
          <a:r>
            <a:rPr lang="en-US" sz="2000" dirty="0" err="1"/>
            <a:t>Col</a:t>
          </a:r>
          <a:r>
            <a:rPr lang="en-US" sz="2000" baseline="-25000" dirty="0" err="1"/>
            <a:t>n</a:t>
          </a:r>
          <a:endParaRPr lang="en-US" sz="2000" dirty="0"/>
        </a:p>
      </dgm:t>
    </dgm:pt>
    <dgm:pt modelId="{5F257580-2EFB-4328-9747-75A0641A26D7}" type="parTrans" cxnId="{3650EE9D-4B50-4A86-8C86-E81D229B3587}">
      <dgm:prSet/>
      <dgm:spPr/>
      <dgm:t>
        <a:bodyPr/>
        <a:lstStyle/>
        <a:p>
          <a:endParaRPr lang="en-US" sz="1200"/>
        </a:p>
      </dgm:t>
    </dgm:pt>
    <dgm:pt modelId="{86C03766-9460-44F7-B00C-F4A9FE42DE36}" type="sibTrans" cxnId="{3650EE9D-4B50-4A86-8C86-E81D229B3587}">
      <dgm:prSet/>
      <dgm:spPr/>
      <dgm:t>
        <a:bodyPr/>
        <a:lstStyle/>
        <a:p>
          <a:endParaRPr lang="en-US" sz="1200"/>
        </a:p>
      </dgm:t>
    </dgm:pt>
    <dgm:pt modelId="{D964129E-1A08-4CDB-929E-33B259F4CD48}" type="pres">
      <dgm:prSet presAssocID="{108BF3E0-85C7-441C-A407-DA28D47A8637}" presName="linear" presStyleCnt="0">
        <dgm:presLayoutVars>
          <dgm:animLvl val="lvl"/>
          <dgm:resizeHandles val="exact"/>
        </dgm:presLayoutVars>
      </dgm:prSet>
      <dgm:spPr/>
    </dgm:pt>
    <dgm:pt modelId="{C9F672B4-A0FB-4509-9384-28D6646DA7B4}" type="pres">
      <dgm:prSet presAssocID="{FD172F4A-7290-4BDA-BAE0-AB9019BFD531}" presName="parentText" presStyleLbl="node1" presStyleIdx="0" presStyleCnt="2">
        <dgm:presLayoutVars>
          <dgm:chMax val="0"/>
          <dgm:bulletEnabled val="1"/>
        </dgm:presLayoutVars>
      </dgm:prSet>
      <dgm:spPr/>
    </dgm:pt>
    <dgm:pt modelId="{9EB92334-4FD3-4361-9EBD-D8AF70D6E060}" type="pres">
      <dgm:prSet presAssocID="{FD172F4A-7290-4BDA-BAE0-AB9019BFD531}" presName="childText" presStyleLbl="revTx" presStyleIdx="0" presStyleCnt="2">
        <dgm:presLayoutVars>
          <dgm:bulletEnabled val="1"/>
        </dgm:presLayoutVars>
      </dgm:prSet>
      <dgm:spPr/>
    </dgm:pt>
    <dgm:pt modelId="{CF570A2A-E05C-4570-8CCA-9E940F319AE3}" type="pres">
      <dgm:prSet presAssocID="{3D715A91-D6B3-4752-85FA-53971617B520}" presName="parentText" presStyleLbl="node1" presStyleIdx="1" presStyleCnt="2">
        <dgm:presLayoutVars>
          <dgm:chMax val="0"/>
          <dgm:bulletEnabled val="1"/>
        </dgm:presLayoutVars>
      </dgm:prSet>
      <dgm:spPr/>
    </dgm:pt>
    <dgm:pt modelId="{2E22E937-879F-404A-BAD4-3AEEA3B4EC75}" type="pres">
      <dgm:prSet presAssocID="{3D715A91-D6B3-4752-85FA-53971617B520}" presName="childText" presStyleLbl="revTx" presStyleIdx="1" presStyleCnt="2">
        <dgm:presLayoutVars>
          <dgm:bulletEnabled val="1"/>
        </dgm:presLayoutVars>
      </dgm:prSet>
      <dgm:spPr/>
    </dgm:pt>
  </dgm:ptLst>
  <dgm:cxnLst>
    <dgm:cxn modelId="{F6AFC102-C338-4EDB-A746-735335289279}" type="presOf" srcId="{7DED1F45-3C91-4B2B-AC66-AFB998440762}" destId="{2E22E937-879F-404A-BAD4-3AEEA3B4EC75}" srcOrd="0" destOrd="1" presId="urn:microsoft.com/office/officeart/2005/8/layout/vList2"/>
    <dgm:cxn modelId="{E5F65E06-9DF7-410E-B03B-730FF8C1E79B}" type="presOf" srcId="{3D715A91-D6B3-4752-85FA-53971617B520}" destId="{CF570A2A-E05C-4570-8CCA-9E940F319AE3}" srcOrd="0" destOrd="0" presId="urn:microsoft.com/office/officeart/2005/8/layout/vList2"/>
    <dgm:cxn modelId="{BAEDED08-E15F-4122-BCA6-66E8A41F226B}" srcId="{FD172F4A-7290-4BDA-BAE0-AB9019BFD531}" destId="{6E72983B-C055-4B17-B748-5CECBBBD51BC}" srcOrd="0" destOrd="0" parTransId="{448D4D2C-D3DE-4187-A2BE-A6D0D51820FE}" sibTransId="{014D7ED3-191D-40F9-A4F4-14F85D941BA7}"/>
    <dgm:cxn modelId="{A578641C-0E8C-462D-AB4B-21E571D7D250}" type="presOf" srcId="{95301328-0299-4A06-9404-4899A248F683}" destId="{9EB92334-4FD3-4361-9EBD-D8AF70D6E060}" srcOrd="0" destOrd="1" presId="urn:microsoft.com/office/officeart/2005/8/layout/vList2"/>
    <dgm:cxn modelId="{6549C61C-7B2C-454B-A3E5-E226CD6C42A2}" srcId="{3D715A91-D6B3-4752-85FA-53971617B520}" destId="{7DED1F45-3C91-4B2B-AC66-AFB998440762}" srcOrd="1" destOrd="0" parTransId="{5471891F-8219-4E54-BC34-32A3BB62B3DA}" sibTransId="{4E30B5F4-43AA-4C9C-B2CF-C06A9D33A3B4}"/>
    <dgm:cxn modelId="{D270223D-2B85-41D3-A31D-BF8F60446C58}" srcId="{3D715A91-D6B3-4752-85FA-53971617B520}" destId="{DA2DDB49-4AEA-437D-969D-5CA4CFA2818B}" srcOrd="0" destOrd="0" parTransId="{594FACA6-4117-4487-B9E9-16EC3AA96397}" sibTransId="{E3B9D5E9-9CAA-4CB7-97CD-197B080B5F19}"/>
    <dgm:cxn modelId="{F5EF1568-C0EB-47A5-9A82-78DCF33CEF35}" type="presOf" srcId="{108BF3E0-85C7-441C-A407-DA28D47A8637}" destId="{D964129E-1A08-4CDB-929E-33B259F4CD48}" srcOrd="0" destOrd="0" presId="urn:microsoft.com/office/officeart/2005/8/layout/vList2"/>
    <dgm:cxn modelId="{477DEC85-434C-4AC5-B25A-C8EB0C773D00}" srcId="{108BF3E0-85C7-441C-A407-DA28D47A8637}" destId="{FD172F4A-7290-4BDA-BAE0-AB9019BFD531}" srcOrd="0" destOrd="0" parTransId="{674A523B-D8FE-4BBC-BC39-BE1D1E9D6395}" sibTransId="{8BABBAA2-ADFC-4F02-9B30-4507F2D1A2CE}"/>
    <dgm:cxn modelId="{44EC6389-39F1-4375-8863-40ECD342DBE7}" type="presOf" srcId="{6E72983B-C055-4B17-B748-5CECBBBD51BC}" destId="{9EB92334-4FD3-4361-9EBD-D8AF70D6E060}" srcOrd="0" destOrd="0" presId="urn:microsoft.com/office/officeart/2005/8/layout/vList2"/>
    <dgm:cxn modelId="{48A33396-1FFA-43DD-B433-07FD2CCFC1E6}" type="presOf" srcId="{FD172F4A-7290-4BDA-BAE0-AB9019BFD531}" destId="{C9F672B4-A0FB-4509-9384-28D6646DA7B4}" srcOrd="0" destOrd="0" presId="urn:microsoft.com/office/officeart/2005/8/layout/vList2"/>
    <dgm:cxn modelId="{C0B97B97-56C4-4973-9817-9F81572168B0}" srcId="{108BF3E0-85C7-441C-A407-DA28D47A8637}" destId="{3D715A91-D6B3-4752-85FA-53971617B520}" srcOrd="1" destOrd="0" parTransId="{31E6204F-B02A-4ED7-B128-BC2F8273C114}" sibTransId="{63FB17AD-F057-4817-8382-37D268109D44}"/>
    <dgm:cxn modelId="{3650EE9D-4B50-4A86-8C86-E81D229B3587}" srcId="{FD172F4A-7290-4BDA-BAE0-AB9019BFD531}" destId="{95301328-0299-4A06-9404-4899A248F683}" srcOrd="1" destOrd="0" parTransId="{5F257580-2EFB-4328-9747-75A0641A26D7}" sibTransId="{86C03766-9460-44F7-B00C-F4A9FE42DE36}"/>
    <dgm:cxn modelId="{2F80EEE8-80EB-4365-A938-EDB97E984573}" type="presOf" srcId="{DA2DDB49-4AEA-437D-969D-5CA4CFA2818B}" destId="{2E22E937-879F-404A-BAD4-3AEEA3B4EC75}" srcOrd="0" destOrd="0" presId="urn:microsoft.com/office/officeart/2005/8/layout/vList2"/>
    <dgm:cxn modelId="{A3C99016-ED00-41E4-A6DD-0786B5083AB6}" type="presParOf" srcId="{D964129E-1A08-4CDB-929E-33B259F4CD48}" destId="{C9F672B4-A0FB-4509-9384-28D6646DA7B4}" srcOrd="0" destOrd="0" presId="urn:microsoft.com/office/officeart/2005/8/layout/vList2"/>
    <dgm:cxn modelId="{6A82A6A3-8C94-46F3-8E03-919207C377AA}" type="presParOf" srcId="{D964129E-1A08-4CDB-929E-33B259F4CD48}" destId="{9EB92334-4FD3-4361-9EBD-D8AF70D6E060}" srcOrd="1" destOrd="0" presId="urn:microsoft.com/office/officeart/2005/8/layout/vList2"/>
    <dgm:cxn modelId="{803203F4-751B-483D-8F8A-5270D4AECBDA}" type="presParOf" srcId="{D964129E-1A08-4CDB-929E-33B259F4CD48}" destId="{CF570A2A-E05C-4570-8CCA-9E940F319AE3}" srcOrd="2" destOrd="0" presId="urn:microsoft.com/office/officeart/2005/8/layout/vList2"/>
    <dgm:cxn modelId="{6B037E43-202B-4D7F-A3CC-293251BC0994}" type="presParOf" srcId="{D964129E-1A08-4CDB-929E-33B259F4CD48}" destId="{2E22E937-879F-404A-BAD4-3AEEA3B4EC7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17F20-28F2-4138-9BD8-82461BB6AA1A}">
      <dsp:nvSpPr>
        <dsp:cNvPr id="0" name=""/>
        <dsp:cNvSpPr/>
      </dsp:nvSpPr>
      <dsp:spPr>
        <a:xfrm rot="21300000">
          <a:off x="19291" y="1328184"/>
          <a:ext cx="6247916" cy="715480"/>
        </a:xfrm>
        <a:prstGeom prst="mathMinus">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04376105-9DCD-4F57-B12C-84273E803A89}">
      <dsp:nvSpPr>
        <dsp:cNvPr id="0" name=""/>
        <dsp:cNvSpPr/>
      </dsp:nvSpPr>
      <dsp:spPr>
        <a:xfrm>
          <a:off x="754380" y="168592"/>
          <a:ext cx="1885950" cy="1348739"/>
        </a:xfrm>
        <a:prstGeom prst="downArrow">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FAA0780-2E4F-4757-B45C-8E1783B8A8C4}">
      <dsp:nvSpPr>
        <dsp:cNvPr id="0" name=""/>
        <dsp:cNvSpPr/>
      </dsp:nvSpPr>
      <dsp:spPr>
        <a:xfrm>
          <a:off x="3331845" y="0"/>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Operational databases</a:t>
          </a:r>
        </a:p>
        <a:p>
          <a:pPr marL="57150" lvl="1" indent="-57150" algn="l" defTabSz="488950">
            <a:lnSpc>
              <a:spcPct val="90000"/>
            </a:lnSpc>
            <a:spcBef>
              <a:spcPct val="0"/>
            </a:spcBef>
            <a:spcAft>
              <a:spcPct val="15000"/>
            </a:spcAft>
            <a:buChar char="•"/>
          </a:pPr>
          <a:r>
            <a:rPr lang="en-US" sz="1100" kern="1200" dirty="0"/>
            <a:t>Current and some historical</a:t>
          </a:r>
        </a:p>
        <a:p>
          <a:pPr marL="57150" lvl="1" indent="-57150" algn="l" defTabSz="488950">
            <a:lnSpc>
              <a:spcPct val="90000"/>
            </a:lnSpc>
            <a:spcBef>
              <a:spcPct val="0"/>
            </a:spcBef>
            <a:spcAft>
              <a:spcPct val="15000"/>
            </a:spcAft>
            <a:buChar char="•"/>
          </a:pPr>
          <a:r>
            <a:rPr lang="en-US" sz="1100" kern="1200" dirty="0"/>
            <a:t>Individual</a:t>
          </a:r>
        </a:p>
        <a:p>
          <a:pPr marL="57150" lvl="1" indent="-57150" algn="l" defTabSz="488950">
            <a:lnSpc>
              <a:spcPct val="90000"/>
            </a:lnSpc>
            <a:spcBef>
              <a:spcPct val="0"/>
            </a:spcBef>
            <a:spcAft>
              <a:spcPct val="15000"/>
            </a:spcAft>
            <a:buChar char="•"/>
          </a:pPr>
          <a:r>
            <a:rPr lang="en-US" sz="1100" kern="1200" dirty="0"/>
            <a:t>Few rows per request</a:t>
          </a:r>
        </a:p>
        <a:p>
          <a:pPr marL="57150" lvl="1" indent="-57150" algn="l" defTabSz="488950">
            <a:lnSpc>
              <a:spcPct val="90000"/>
            </a:lnSpc>
            <a:spcBef>
              <a:spcPct val="0"/>
            </a:spcBef>
            <a:spcAft>
              <a:spcPct val="15000"/>
            </a:spcAft>
            <a:buChar char="•"/>
          </a:pPr>
          <a:r>
            <a:rPr lang="en-US" sz="1100" kern="1200" dirty="0"/>
            <a:t>Highly volatile</a:t>
          </a:r>
        </a:p>
      </dsp:txBody>
      <dsp:txXfrm>
        <a:off x="3331845" y="0"/>
        <a:ext cx="2011680" cy="1416177"/>
      </dsp:txXfrm>
    </dsp:sp>
    <dsp:sp modelId="{DEDB76D8-94CA-4AFA-BA2E-30A6AAC35248}">
      <dsp:nvSpPr>
        <dsp:cNvPr id="0" name=""/>
        <dsp:cNvSpPr/>
      </dsp:nvSpPr>
      <dsp:spPr>
        <a:xfrm>
          <a:off x="3646169" y="1854517"/>
          <a:ext cx="1885950" cy="1348739"/>
        </a:xfrm>
        <a:prstGeom prst="upArrow">
          <a:avLst/>
        </a:prstGeom>
        <a:gradFill rotWithShape="0">
          <a:gsLst>
            <a:gs pos="0">
              <a:schemeClr val="accent5">
                <a:hueOff val="-10013958"/>
                <a:satOff val="4228"/>
                <a:lumOff val="-6666"/>
                <a:alphaOff val="0"/>
                <a:tint val="100000"/>
                <a:shade val="100000"/>
                <a:satMod val="130000"/>
              </a:schemeClr>
            </a:gs>
            <a:gs pos="100000">
              <a:schemeClr val="accent5">
                <a:hueOff val="-10013958"/>
                <a:satOff val="4228"/>
                <a:lumOff val="-666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AEC643-D4EF-42B6-BD77-EFEF30AE17CB}">
      <dsp:nvSpPr>
        <dsp:cNvPr id="0" name=""/>
        <dsp:cNvSpPr/>
      </dsp:nvSpPr>
      <dsp:spPr>
        <a:xfrm>
          <a:off x="942975" y="1955672"/>
          <a:ext cx="2011680" cy="1416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Data warehouses</a:t>
          </a:r>
        </a:p>
        <a:p>
          <a:pPr marL="57150" lvl="1" indent="-57150" algn="l" defTabSz="488950">
            <a:lnSpc>
              <a:spcPct val="90000"/>
            </a:lnSpc>
            <a:spcBef>
              <a:spcPct val="0"/>
            </a:spcBef>
            <a:spcAft>
              <a:spcPct val="15000"/>
            </a:spcAft>
            <a:buChar char="•"/>
          </a:pPr>
          <a:r>
            <a:rPr lang="en-US" sz="1100" kern="1200" dirty="0"/>
            <a:t>Historical</a:t>
          </a:r>
        </a:p>
        <a:p>
          <a:pPr marL="57150" lvl="1" indent="-57150" algn="l" defTabSz="488950">
            <a:lnSpc>
              <a:spcPct val="90000"/>
            </a:lnSpc>
            <a:spcBef>
              <a:spcPct val="0"/>
            </a:spcBef>
            <a:spcAft>
              <a:spcPct val="15000"/>
            </a:spcAft>
            <a:buChar char="•"/>
          </a:pPr>
          <a:r>
            <a:rPr lang="en-US" sz="1100" kern="1200" dirty="0"/>
            <a:t>Individual and summarized</a:t>
          </a:r>
        </a:p>
        <a:p>
          <a:pPr marL="57150" lvl="1" indent="-57150" algn="l" defTabSz="488950">
            <a:lnSpc>
              <a:spcPct val="90000"/>
            </a:lnSpc>
            <a:spcBef>
              <a:spcPct val="0"/>
            </a:spcBef>
            <a:spcAft>
              <a:spcPct val="15000"/>
            </a:spcAft>
            <a:buChar char="•"/>
          </a:pPr>
          <a:r>
            <a:rPr lang="en-US" sz="1100" kern="1200" dirty="0"/>
            <a:t>Thousands of rows per request</a:t>
          </a:r>
        </a:p>
        <a:p>
          <a:pPr marL="57150" lvl="1" indent="-57150" algn="l" defTabSz="488950">
            <a:lnSpc>
              <a:spcPct val="90000"/>
            </a:lnSpc>
            <a:spcBef>
              <a:spcPct val="0"/>
            </a:spcBef>
            <a:spcAft>
              <a:spcPct val="15000"/>
            </a:spcAft>
            <a:buChar char="•"/>
          </a:pPr>
          <a:r>
            <a:rPr lang="en-US" sz="1100" kern="1200" dirty="0"/>
            <a:t>Non volatile and refreshed</a:t>
          </a:r>
        </a:p>
      </dsp:txBody>
      <dsp:txXfrm>
        <a:off x="942975" y="1955672"/>
        <a:ext cx="2011680" cy="14161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FC51-C68E-49B5-BF10-A5A8478EF905}">
      <dsp:nvSpPr>
        <dsp:cNvPr id="0" name=""/>
        <dsp:cNvSpPr/>
      </dsp:nvSpPr>
      <dsp:spPr>
        <a:xfrm>
          <a:off x="3069"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Rows</a:t>
          </a:r>
          <a:endParaRPr lang="en-US" sz="1600" b="1" kern="1200" dirty="0">
            <a:solidFill>
              <a:schemeClr val="tx1"/>
            </a:solidFill>
          </a:endParaRPr>
        </a:p>
      </dsp:txBody>
      <dsp:txXfrm>
        <a:off x="3069" y="928125"/>
        <a:ext cx="1395797" cy="547200"/>
      </dsp:txXfrm>
    </dsp:sp>
    <dsp:sp modelId="{68A6F33D-A483-4D6A-A417-10CAEFC90F63}">
      <dsp:nvSpPr>
        <dsp:cNvPr id="0" name=""/>
        <dsp:cNvSpPr/>
      </dsp:nvSpPr>
      <dsp:spPr>
        <a:xfrm>
          <a:off x="288956"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FROM</a:t>
          </a:r>
        </a:p>
        <a:p>
          <a:pPr marL="171450" lvl="1" indent="-171450" algn="l" defTabSz="844550">
            <a:lnSpc>
              <a:spcPct val="90000"/>
            </a:lnSpc>
            <a:spcBef>
              <a:spcPct val="0"/>
            </a:spcBef>
            <a:spcAft>
              <a:spcPct val="15000"/>
            </a:spcAft>
            <a:buChar char="•"/>
          </a:pPr>
          <a:r>
            <a:rPr lang="en-US" sz="1900" kern="1200" dirty="0"/>
            <a:t>WHERE</a:t>
          </a:r>
        </a:p>
      </dsp:txBody>
      <dsp:txXfrm>
        <a:off x="324015" y="1510384"/>
        <a:ext cx="1325679" cy="1126882"/>
      </dsp:txXfrm>
    </dsp:sp>
    <dsp:sp modelId="{96B40828-CABB-4B08-B00B-4A921379E689}">
      <dsp:nvSpPr>
        <dsp:cNvPr id="0" name=""/>
        <dsp:cNvSpPr/>
      </dsp:nvSpPr>
      <dsp:spPr>
        <a:xfrm>
          <a:off x="1610464" y="1027968"/>
          <a:ext cx="448587" cy="34751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10464" y="1097471"/>
        <a:ext cx="344333" cy="208507"/>
      </dsp:txXfrm>
    </dsp:sp>
    <dsp:sp modelId="{C066D2A4-D317-4752-A081-0A4B78EA5EC7}">
      <dsp:nvSpPr>
        <dsp:cNvPr id="0" name=""/>
        <dsp:cNvSpPr/>
      </dsp:nvSpPr>
      <dsp:spPr>
        <a:xfrm>
          <a:off x="2245258"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Groups</a:t>
          </a:r>
          <a:endParaRPr lang="en-US" sz="1600" b="1" kern="1200" dirty="0">
            <a:solidFill>
              <a:schemeClr val="tx1"/>
            </a:solidFill>
          </a:endParaRPr>
        </a:p>
      </dsp:txBody>
      <dsp:txXfrm>
        <a:off x="2245258" y="928125"/>
        <a:ext cx="1395797" cy="547200"/>
      </dsp:txXfrm>
    </dsp:sp>
    <dsp:sp modelId="{AC31B3A0-453E-49A8-B39D-98F31E6D0E8C}">
      <dsp:nvSpPr>
        <dsp:cNvPr id="0" name=""/>
        <dsp:cNvSpPr/>
      </dsp:nvSpPr>
      <dsp:spPr>
        <a:xfrm>
          <a:off x="2531144"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GROUP BY</a:t>
          </a:r>
        </a:p>
        <a:p>
          <a:pPr marL="171450" lvl="1" indent="-171450" algn="l" defTabSz="844550">
            <a:lnSpc>
              <a:spcPct val="90000"/>
            </a:lnSpc>
            <a:spcBef>
              <a:spcPct val="0"/>
            </a:spcBef>
            <a:spcAft>
              <a:spcPct val="15000"/>
            </a:spcAft>
            <a:buChar char="•"/>
          </a:pPr>
          <a:r>
            <a:rPr lang="en-US" sz="1900" kern="1200" dirty="0"/>
            <a:t>HAVING</a:t>
          </a:r>
        </a:p>
      </dsp:txBody>
      <dsp:txXfrm>
        <a:off x="2566203" y="1510384"/>
        <a:ext cx="1325679" cy="1126882"/>
      </dsp:txXfrm>
    </dsp:sp>
    <dsp:sp modelId="{329B4742-E239-4BAD-99B2-005F668A5C89}">
      <dsp:nvSpPr>
        <dsp:cNvPr id="0" name=""/>
        <dsp:cNvSpPr/>
      </dsp:nvSpPr>
      <dsp:spPr>
        <a:xfrm>
          <a:off x="3852653" y="1027968"/>
          <a:ext cx="448587" cy="34751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852653" y="1097471"/>
        <a:ext cx="344333" cy="208507"/>
      </dsp:txXfrm>
    </dsp:sp>
    <dsp:sp modelId="{487E5F96-BB77-415A-A372-1EE1C0C6CB91}">
      <dsp:nvSpPr>
        <dsp:cNvPr id="0" name=""/>
        <dsp:cNvSpPr/>
      </dsp:nvSpPr>
      <dsp:spPr>
        <a:xfrm>
          <a:off x="4487446" y="928125"/>
          <a:ext cx="1395797"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Result</a:t>
          </a:r>
        </a:p>
      </dsp:txBody>
      <dsp:txXfrm>
        <a:off x="4487446" y="928125"/>
        <a:ext cx="1395797" cy="547200"/>
      </dsp:txXfrm>
    </dsp:sp>
    <dsp:sp modelId="{E7618DB7-E7A7-49EA-BF58-AD9A7CE36AE5}">
      <dsp:nvSpPr>
        <dsp:cNvPr id="0" name=""/>
        <dsp:cNvSpPr/>
      </dsp:nvSpPr>
      <dsp:spPr>
        <a:xfrm>
          <a:off x="4773332" y="1475325"/>
          <a:ext cx="1395797" cy="1197000"/>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ORDER BY</a:t>
          </a:r>
        </a:p>
        <a:p>
          <a:pPr marL="171450" lvl="1" indent="-171450" algn="l" defTabSz="844550">
            <a:lnSpc>
              <a:spcPct val="90000"/>
            </a:lnSpc>
            <a:spcBef>
              <a:spcPct val="0"/>
            </a:spcBef>
            <a:spcAft>
              <a:spcPct val="15000"/>
            </a:spcAft>
            <a:buChar char="•"/>
          </a:pPr>
          <a:r>
            <a:rPr lang="en-US" sz="1900" kern="1200" dirty="0"/>
            <a:t>SELECT</a:t>
          </a:r>
        </a:p>
      </dsp:txBody>
      <dsp:txXfrm>
        <a:off x="4808391" y="1510384"/>
        <a:ext cx="1325679" cy="11268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FF686-0E45-4295-A7A4-4538D00A9D34}">
      <dsp:nvSpPr>
        <dsp:cNvPr id="0" name=""/>
        <dsp:cNvSpPr/>
      </dsp:nvSpPr>
      <dsp:spPr>
        <a:xfrm>
          <a:off x="0" y="396854"/>
          <a:ext cx="563270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C5CFFB-71E7-4D2D-8AEE-0A21422D6872}">
      <dsp:nvSpPr>
        <dsp:cNvPr id="0" name=""/>
        <dsp:cNvSpPr/>
      </dsp:nvSpPr>
      <dsp:spPr>
        <a:xfrm>
          <a:off x="281635" y="57374"/>
          <a:ext cx="3942892" cy="67896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Complete set of subtotals</a:t>
          </a:r>
        </a:p>
      </dsp:txBody>
      <dsp:txXfrm>
        <a:off x="314779" y="90518"/>
        <a:ext cx="3876604" cy="612672"/>
      </dsp:txXfrm>
    </dsp:sp>
    <dsp:sp modelId="{B65F3B27-F0B0-46A0-AE17-7FD09D56F589}">
      <dsp:nvSpPr>
        <dsp:cNvPr id="0" name=""/>
        <dsp:cNvSpPr/>
      </dsp:nvSpPr>
      <dsp:spPr>
        <a:xfrm>
          <a:off x="0" y="1440134"/>
          <a:ext cx="5632704" cy="579600"/>
        </a:xfrm>
        <a:prstGeom prst="rect">
          <a:avLst/>
        </a:prstGeom>
        <a:solidFill>
          <a:schemeClr val="lt1">
            <a:alpha val="90000"/>
            <a:hueOff val="0"/>
            <a:satOff val="0"/>
            <a:lumOff val="0"/>
            <a:alphaOff val="0"/>
          </a:schemeClr>
        </a:solidFill>
        <a:ln w="9525" cap="flat" cmpd="sng" algn="ctr">
          <a:solidFill>
            <a:schemeClr val="accent5">
              <a:hueOff val="-5006979"/>
              <a:satOff val="2114"/>
              <a:lumOff val="-3333"/>
              <a:alphaOff val="0"/>
            </a:schemeClr>
          </a:solidFill>
          <a:prstDash val="solid"/>
        </a:ln>
        <a:effectLst/>
      </dsp:spPr>
      <dsp:style>
        <a:lnRef idx="1">
          <a:scrgbClr r="0" g="0" b="0"/>
        </a:lnRef>
        <a:fillRef idx="1">
          <a:scrgbClr r="0" g="0" b="0"/>
        </a:fillRef>
        <a:effectRef idx="0">
          <a:scrgbClr r="0" g="0" b="0"/>
        </a:effectRef>
        <a:fontRef idx="minor"/>
      </dsp:style>
    </dsp:sp>
    <dsp:sp modelId="{BBDCE7E5-4700-4D9D-9CB8-1267E2A88008}">
      <dsp:nvSpPr>
        <dsp:cNvPr id="0" name=""/>
        <dsp:cNvSpPr/>
      </dsp:nvSpPr>
      <dsp:spPr>
        <a:xfrm>
          <a:off x="281635" y="1100654"/>
          <a:ext cx="3942892" cy="678960"/>
        </a:xfrm>
        <a:prstGeom prst="round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Appropriate for independent dimensions</a:t>
          </a:r>
        </a:p>
      </dsp:txBody>
      <dsp:txXfrm>
        <a:off x="314779" y="1133798"/>
        <a:ext cx="3876604" cy="612672"/>
      </dsp:txXfrm>
    </dsp:sp>
    <dsp:sp modelId="{5BA2028C-F1F0-427D-88F5-D9DA10E54CD0}">
      <dsp:nvSpPr>
        <dsp:cNvPr id="0" name=""/>
        <dsp:cNvSpPr/>
      </dsp:nvSpPr>
      <dsp:spPr>
        <a:xfrm>
          <a:off x="0" y="2483414"/>
          <a:ext cx="5632704" cy="5796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sp>
    <dsp:sp modelId="{297A32CA-8981-471E-9A7F-DCBD22FBA160}">
      <dsp:nvSpPr>
        <dsp:cNvPr id="0" name=""/>
        <dsp:cNvSpPr/>
      </dsp:nvSpPr>
      <dsp:spPr>
        <a:xfrm>
          <a:off x="281635" y="2143935"/>
          <a:ext cx="3942892" cy="67896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066800">
            <a:lnSpc>
              <a:spcPct val="90000"/>
            </a:lnSpc>
            <a:spcBef>
              <a:spcPct val="0"/>
            </a:spcBef>
            <a:spcAft>
              <a:spcPct val="35000"/>
            </a:spcAft>
            <a:buNone/>
          </a:pPr>
          <a:r>
            <a:rPr lang="en-US" sz="2400" kern="1200" dirty="0"/>
            <a:t>Order independent column specification</a:t>
          </a:r>
        </a:p>
      </dsp:txBody>
      <dsp:txXfrm>
        <a:off x="314779" y="2177079"/>
        <a:ext cx="3876604" cy="6126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FF686-0E45-4295-A7A4-4538D00A9D34}">
      <dsp:nvSpPr>
        <dsp:cNvPr id="0" name=""/>
        <dsp:cNvSpPr/>
      </dsp:nvSpPr>
      <dsp:spPr>
        <a:xfrm>
          <a:off x="0" y="421424"/>
          <a:ext cx="5632704"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C5CFFB-71E7-4D2D-8AEE-0A21422D6872}">
      <dsp:nvSpPr>
        <dsp:cNvPr id="0" name=""/>
        <dsp:cNvSpPr/>
      </dsp:nvSpPr>
      <dsp:spPr>
        <a:xfrm>
          <a:off x="281635" y="52424"/>
          <a:ext cx="3942892" cy="7380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244600">
            <a:lnSpc>
              <a:spcPct val="90000"/>
            </a:lnSpc>
            <a:spcBef>
              <a:spcPct val="0"/>
            </a:spcBef>
            <a:spcAft>
              <a:spcPct val="35000"/>
            </a:spcAft>
            <a:buNone/>
          </a:pPr>
          <a:r>
            <a:rPr lang="en-US" sz="2800" kern="1200" dirty="0"/>
            <a:t>Partial set of subtotals</a:t>
          </a:r>
        </a:p>
      </dsp:txBody>
      <dsp:txXfrm>
        <a:off x="317661" y="88450"/>
        <a:ext cx="3870840" cy="665948"/>
      </dsp:txXfrm>
    </dsp:sp>
    <dsp:sp modelId="{B65F3B27-F0B0-46A0-AE17-7FD09D56F589}">
      <dsp:nvSpPr>
        <dsp:cNvPr id="0" name=""/>
        <dsp:cNvSpPr/>
      </dsp:nvSpPr>
      <dsp:spPr>
        <a:xfrm>
          <a:off x="0" y="1555424"/>
          <a:ext cx="5632704" cy="630000"/>
        </a:xfrm>
        <a:prstGeom prst="rect">
          <a:avLst/>
        </a:prstGeom>
        <a:solidFill>
          <a:schemeClr val="lt1">
            <a:alpha val="90000"/>
            <a:hueOff val="0"/>
            <a:satOff val="0"/>
            <a:lumOff val="0"/>
            <a:alphaOff val="0"/>
          </a:schemeClr>
        </a:solidFill>
        <a:ln w="9525" cap="flat" cmpd="sng" algn="ctr">
          <a:solidFill>
            <a:schemeClr val="accent5">
              <a:hueOff val="-5006979"/>
              <a:satOff val="2114"/>
              <a:lumOff val="-3333"/>
              <a:alphaOff val="0"/>
            </a:schemeClr>
          </a:solidFill>
          <a:prstDash val="solid"/>
        </a:ln>
        <a:effectLst/>
      </dsp:spPr>
      <dsp:style>
        <a:lnRef idx="1">
          <a:scrgbClr r="0" g="0" b="0"/>
        </a:lnRef>
        <a:fillRef idx="1">
          <a:scrgbClr r="0" g="0" b="0"/>
        </a:fillRef>
        <a:effectRef idx="0">
          <a:scrgbClr r="0" g="0" b="0"/>
        </a:effectRef>
        <a:fontRef idx="minor"/>
      </dsp:style>
    </dsp:sp>
    <dsp:sp modelId="{BBDCE7E5-4700-4D9D-9CB8-1267E2A88008}">
      <dsp:nvSpPr>
        <dsp:cNvPr id="0" name=""/>
        <dsp:cNvSpPr/>
      </dsp:nvSpPr>
      <dsp:spPr>
        <a:xfrm>
          <a:off x="281635" y="1186424"/>
          <a:ext cx="3942892" cy="738000"/>
        </a:xfrm>
        <a:prstGeom prst="round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244600">
            <a:lnSpc>
              <a:spcPct val="90000"/>
            </a:lnSpc>
            <a:spcBef>
              <a:spcPct val="0"/>
            </a:spcBef>
            <a:spcAft>
              <a:spcPct val="35000"/>
            </a:spcAft>
            <a:buNone/>
          </a:pPr>
          <a:r>
            <a:rPr lang="en-US" sz="2800" kern="1200" dirty="0"/>
            <a:t>Appropriate for hierarchical dimensions</a:t>
          </a:r>
        </a:p>
      </dsp:txBody>
      <dsp:txXfrm>
        <a:off x="317661" y="1222450"/>
        <a:ext cx="3870840" cy="665948"/>
      </dsp:txXfrm>
    </dsp:sp>
    <dsp:sp modelId="{5BA2028C-F1F0-427D-88F5-D9DA10E54CD0}">
      <dsp:nvSpPr>
        <dsp:cNvPr id="0" name=""/>
        <dsp:cNvSpPr/>
      </dsp:nvSpPr>
      <dsp:spPr>
        <a:xfrm>
          <a:off x="0" y="2689425"/>
          <a:ext cx="5632704" cy="6300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sp>
    <dsp:sp modelId="{297A32CA-8981-471E-9A7F-DCBD22FBA160}">
      <dsp:nvSpPr>
        <dsp:cNvPr id="0" name=""/>
        <dsp:cNvSpPr/>
      </dsp:nvSpPr>
      <dsp:spPr>
        <a:xfrm>
          <a:off x="281635" y="2320425"/>
          <a:ext cx="3942892" cy="73800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032" tIns="0" rIns="149032" bIns="0" numCol="1" spcCol="1270" anchor="ctr" anchorCtr="0">
          <a:noAutofit/>
        </a:bodyPr>
        <a:lstStyle/>
        <a:p>
          <a:pPr marL="0" lvl="0" indent="0" algn="l" defTabSz="1244600">
            <a:lnSpc>
              <a:spcPct val="90000"/>
            </a:lnSpc>
            <a:spcBef>
              <a:spcPct val="0"/>
            </a:spcBef>
            <a:spcAft>
              <a:spcPct val="35000"/>
            </a:spcAft>
            <a:buNone/>
          </a:pPr>
          <a:r>
            <a:rPr lang="en-US" sz="2800" kern="1200" dirty="0"/>
            <a:t>Order dependent, coarsest to finest</a:t>
          </a:r>
        </a:p>
      </dsp:txBody>
      <dsp:txXfrm>
        <a:off x="317661" y="2356451"/>
        <a:ext cx="3870840" cy="6659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E5EE3-36B9-44D5-A0A3-3B244EA398CC}">
      <dsp:nvSpPr>
        <dsp:cNvPr id="0" name=""/>
        <dsp:cNvSpPr/>
      </dsp:nvSpPr>
      <dsp:spPr>
        <a:xfrm>
          <a:off x="0" y="27764"/>
          <a:ext cx="5733288" cy="8798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Flexibility</a:t>
          </a:r>
        </a:p>
      </dsp:txBody>
      <dsp:txXfrm>
        <a:off x="42950" y="70714"/>
        <a:ext cx="5647388" cy="793940"/>
      </dsp:txXfrm>
    </dsp:sp>
    <dsp:sp modelId="{38076E60-774D-4A18-A893-C0613A04C8ED}">
      <dsp:nvSpPr>
        <dsp:cNvPr id="0" name=""/>
        <dsp:cNvSpPr/>
      </dsp:nvSpPr>
      <dsp:spPr>
        <a:xfrm>
          <a:off x="0" y="907604"/>
          <a:ext cx="5733288"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Any set of subtotals</a:t>
          </a:r>
        </a:p>
        <a:p>
          <a:pPr marL="228600" lvl="1" indent="-228600" algn="l" defTabSz="889000">
            <a:lnSpc>
              <a:spcPct val="90000"/>
            </a:lnSpc>
            <a:spcBef>
              <a:spcPct val="0"/>
            </a:spcBef>
            <a:spcAft>
              <a:spcPct val="20000"/>
            </a:spcAft>
            <a:buChar char="•"/>
          </a:pPr>
          <a:r>
            <a:rPr lang="en-US" sz="2000" kern="1200" dirty="0"/>
            <a:t>Normal GROUP BY result not default</a:t>
          </a:r>
        </a:p>
      </dsp:txBody>
      <dsp:txXfrm>
        <a:off x="0" y="907604"/>
        <a:ext cx="5733288" cy="778320"/>
      </dsp:txXfrm>
    </dsp:sp>
    <dsp:sp modelId="{5B976C74-D941-444C-A632-A55594BD8F88}">
      <dsp:nvSpPr>
        <dsp:cNvPr id="0" name=""/>
        <dsp:cNvSpPr/>
      </dsp:nvSpPr>
      <dsp:spPr>
        <a:xfrm>
          <a:off x="0" y="1685925"/>
          <a:ext cx="5733288" cy="87984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Explicit specification</a:t>
          </a:r>
        </a:p>
      </dsp:txBody>
      <dsp:txXfrm>
        <a:off x="42950" y="1728875"/>
        <a:ext cx="5647388" cy="793940"/>
      </dsp:txXfrm>
    </dsp:sp>
    <dsp:sp modelId="{150D4B50-1108-4520-82C0-D5F068AA08AE}">
      <dsp:nvSpPr>
        <dsp:cNvPr id="0" name=""/>
        <dsp:cNvSpPr/>
      </dsp:nvSpPr>
      <dsp:spPr>
        <a:xfrm>
          <a:off x="0" y="2565765"/>
          <a:ext cx="5733288"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Provide set of column combinations</a:t>
          </a:r>
        </a:p>
        <a:p>
          <a:pPr marL="228600" lvl="1" indent="-228600" algn="l" defTabSz="889000">
            <a:lnSpc>
              <a:spcPct val="90000"/>
            </a:lnSpc>
            <a:spcBef>
              <a:spcPct val="0"/>
            </a:spcBef>
            <a:spcAft>
              <a:spcPct val="20000"/>
            </a:spcAft>
            <a:buChar char="•"/>
          </a:pPr>
          <a:r>
            <a:rPr lang="en-US" sz="2000" kern="1200" dirty="0"/>
            <a:t>Similar to UNION query</a:t>
          </a:r>
        </a:p>
      </dsp:txBody>
      <dsp:txXfrm>
        <a:off x="0" y="2565765"/>
        <a:ext cx="5733288" cy="7783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93DFE-BB78-4CE0-AC17-5003E45B1E25}">
      <dsp:nvSpPr>
        <dsp:cNvPr id="0" name=""/>
        <dsp:cNvSpPr/>
      </dsp:nvSpPr>
      <dsp:spPr>
        <a:xfrm>
          <a:off x="693390" y="1175537"/>
          <a:ext cx="2041549" cy="10207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Subtotal variations</a:t>
          </a:r>
        </a:p>
      </dsp:txBody>
      <dsp:txXfrm>
        <a:off x="723287" y="1205434"/>
        <a:ext cx="1981755" cy="960980"/>
      </dsp:txXfrm>
    </dsp:sp>
    <dsp:sp modelId="{285A9139-5E3C-4851-ADBC-4B00CE48E1B6}">
      <dsp:nvSpPr>
        <dsp:cNvPr id="0" name=""/>
        <dsp:cNvSpPr/>
      </dsp:nvSpPr>
      <dsp:spPr>
        <a:xfrm rot="18289469">
          <a:off x="2428252" y="1071733"/>
          <a:ext cx="1429995" cy="54492"/>
        </a:xfrm>
        <a:custGeom>
          <a:avLst/>
          <a:gdLst/>
          <a:ahLst/>
          <a:cxnLst/>
          <a:rect l="0" t="0" r="0" b="0"/>
          <a:pathLst>
            <a:path>
              <a:moveTo>
                <a:pt x="0" y="27246"/>
              </a:moveTo>
              <a:lnTo>
                <a:pt x="1429995" y="272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500" y="1063229"/>
        <a:ext cx="71499" cy="71499"/>
      </dsp:txXfrm>
    </dsp:sp>
    <dsp:sp modelId="{5ED94499-26E2-4B22-8A2F-A3A60B34A654}">
      <dsp:nvSpPr>
        <dsp:cNvPr id="0" name=""/>
        <dsp:cNvSpPr/>
      </dsp:nvSpPr>
      <dsp:spPr>
        <a:xfrm>
          <a:off x="3551559" y="1646"/>
          <a:ext cx="2041549" cy="102077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Partial cube and rollup</a:t>
          </a:r>
        </a:p>
      </dsp:txBody>
      <dsp:txXfrm>
        <a:off x="3581456" y="31543"/>
        <a:ext cx="1981755" cy="960980"/>
      </dsp:txXfrm>
    </dsp:sp>
    <dsp:sp modelId="{D3AC1A18-2E7C-42FC-972A-E8986DA2245A}">
      <dsp:nvSpPr>
        <dsp:cNvPr id="0" name=""/>
        <dsp:cNvSpPr/>
      </dsp:nvSpPr>
      <dsp:spPr>
        <a:xfrm>
          <a:off x="2734940" y="1658678"/>
          <a:ext cx="816619" cy="54492"/>
        </a:xfrm>
        <a:custGeom>
          <a:avLst/>
          <a:gdLst/>
          <a:ahLst/>
          <a:cxnLst/>
          <a:rect l="0" t="0" r="0" b="0"/>
          <a:pathLst>
            <a:path>
              <a:moveTo>
                <a:pt x="0" y="27246"/>
              </a:moveTo>
              <a:lnTo>
                <a:pt x="816619" y="272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2834" y="1665509"/>
        <a:ext cx="40830" cy="40830"/>
      </dsp:txXfrm>
    </dsp:sp>
    <dsp:sp modelId="{7832FA09-2BF8-48CB-BFFC-08EE4F72DF22}">
      <dsp:nvSpPr>
        <dsp:cNvPr id="0" name=""/>
        <dsp:cNvSpPr/>
      </dsp:nvSpPr>
      <dsp:spPr>
        <a:xfrm>
          <a:off x="3551559" y="1175537"/>
          <a:ext cx="2041549" cy="102077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Composite columns</a:t>
          </a:r>
        </a:p>
      </dsp:txBody>
      <dsp:txXfrm>
        <a:off x="3581456" y="1205434"/>
        <a:ext cx="1981755" cy="960980"/>
      </dsp:txXfrm>
    </dsp:sp>
    <dsp:sp modelId="{93C8FBAD-593C-43DD-8CEA-EF5754EB9962}">
      <dsp:nvSpPr>
        <dsp:cNvPr id="0" name=""/>
        <dsp:cNvSpPr/>
      </dsp:nvSpPr>
      <dsp:spPr>
        <a:xfrm rot="3310531">
          <a:off x="2428252" y="2245624"/>
          <a:ext cx="1429995" cy="54492"/>
        </a:xfrm>
        <a:custGeom>
          <a:avLst/>
          <a:gdLst/>
          <a:ahLst/>
          <a:cxnLst/>
          <a:rect l="0" t="0" r="0" b="0"/>
          <a:pathLst>
            <a:path>
              <a:moveTo>
                <a:pt x="0" y="27246"/>
              </a:moveTo>
              <a:lnTo>
                <a:pt x="1429995" y="272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500" y="2237120"/>
        <a:ext cx="71499" cy="71499"/>
      </dsp:txXfrm>
    </dsp:sp>
    <dsp:sp modelId="{C82DBE6C-2436-4899-A0E7-F7683FB96DA5}">
      <dsp:nvSpPr>
        <dsp:cNvPr id="0" name=""/>
        <dsp:cNvSpPr/>
      </dsp:nvSpPr>
      <dsp:spPr>
        <a:xfrm>
          <a:off x="3551559" y="2349428"/>
          <a:ext cx="2041549" cy="102077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Nested subtotal operations</a:t>
          </a:r>
        </a:p>
      </dsp:txBody>
      <dsp:txXfrm>
        <a:off x="3581456" y="2379325"/>
        <a:ext cx="1981755" cy="960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1539264" y="1754829"/>
          <a:ext cx="1419778" cy="1419778"/>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Data warehouse technology and deployments</a:t>
          </a:r>
        </a:p>
      </dsp:txBody>
      <dsp:txXfrm>
        <a:off x="1747186" y="1962751"/>
        <a:ext cx="1003934" cy="1003934"/>
      </dsp:txXfrm>
    </dsp:sp>
    <dsp:sp modelId="{D7A4D5FD-A509-4AE5-9601-7225C9011F32}">
      <dsp:nvSpPr>
        <dsp:cNvPr id="0" name=""/>
        <dsp:cNvSpPr/>
      </dsp:nvSpPr>
      <dsp:spPr>
        <a:xfrm rot="12900000">
          <a:off x="573317" y="1489205"/>
          <a:ext cx="1143199"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2295" y="824152"/>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Performance limitation</a:t>
          </a:r>
        </a:p>
      </dsp:txBody>
      <dsp:txXfrm>
        <a:off x="33899" y="855756"/>
        <a:ext cx="1285581" cy="1015823"/>
      </dsp:txXfrm>
    </dsp:sp>
    <dsp:sp modelId="{2CAC4DE7-0FF4-4AA0-BD56-1C9435FC293E}">
      <dsp:nvSpPr>
        <dsp:cNvPr id="0" name=""/>
        <dsp:cNvSpPr/>
      </dsp:nvSpPr>
      <dsp:spPr>
        <a:xfrm rot="16200000">
          <a:off x="1674917" y="911433"/>
          <a:ext cx="1148471"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1574758" y="0"/>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Lack of integration</a:t>
          </a:r>
        </a:p>
      </dsp:txBody>
      <dsp:txXfrm>
        <a:off x="1606362" y="31604"/>
        <a:ext cx="1285581" cy="1015823"/>
      </dsp:txXfrm>
    </dsp:sp>
    <dsp:sp modelId="{AABD220F-22D0-4491-B047-4336452E5526}">
      <dsp:nvSpPr>
        <dsp:cNvPr id="0" name=""/>
        <dsp:cNvSpPr/>
      </dsp:nvSpPr>
      <dsp:spPr>
        <a:xfrm rot="19500000">
          <a:off x="2781790" y="1489205"/>
          <a:ext cx="1143199" cy="404636"/>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3147222" y="824152"/>
          <a:ext cx="1348789" cy="1079031"/>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Missing data management features</a:t>
          </a:r>
        </a:p>
      </dsp:txBody>
      <dsp:txXfrm>
        <a:off x="3178826" y="855756"/>
        <a:ext cx="1285581" cy="1015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1E39D-D15B-41D4-8DFB-B48DE06F74C2}">
      <dsp:nvSpPr>
        <dsp:cNvPr id="0" name=""/>
        <dsp:cNvSpPr/>
      </dsp:nvSpPr>
      <dsp:spPr>
        <a:xfrm>
          <a:off x="1641882" y="1694111"/>
          <a:ext cx="1214542" cy="1214542"/>
        </a:xfrm>
        <a:prstGeom prst="ellipse">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Relational DBMS usage for DWs</a:t>
          </a:r>
        </a:p>
      </dsp:txBody>
      <dsp:txXfrm>
        <a:off x="1819748" y="1871977"/>
        <a:ext cx="858810" cy="858810"/>
      </dsp:txXfrm>
    </dsp:sp>
    <dsp:sp modelId="{3B25955B-3FCB-423C-91A4-18CF88395441}">
      <dsp:nvSpPr>
        <dsp:cNvPr id="0" name=""/>
        <dsp:cNvSpPr/>
      </dsp:nvSpPr>
      <dsp:spPr>
        <a:xfrm rot="11700000">
          <a:off x="559580" y="1817792"/>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6A341F26-10B9-40BD-9416-3CFE83A8DA00}">
      <dsp:nvSpPr>
        <dsp:cNvPr id="0" name=""/>
        <dsp:cNvSpPr/>
      </dsp:nvSpPr>
      <dsp:spPr>
        <a:xfrm>
          <a:off x="755" y="139198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Relational DBMS dominance</a:t>
          </a:r>
        </a:p>
      </dsp:txBody>
      <dsp:txXfrm>
        <a:off x="27790" y="1419017"/>
        <a:ext cx="1099745" cy="868982"/>
      </dsp:txXfrm>
    </dsp:sp>
    <dsp:sp modelId="{D7A4D5FD-A509-4AE5-9601-7225C9011F32}">
      <dsp:nvSpPr>
        <dsp:cNvPr id="0" name=""/>
        <dsp:cNvSpPr/>
      </dsp:nvSpPr>
      <dsp:spPr>
        <a:xfrm rot="14700000">
          <a:off x="1211413" y="1040967"/>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E0C7030-4354-40E3-9EF0-8EAD33FAA1DC}">
      <dsp:nvSpPr>
        <dsp:cNvPr id="0" name=""/>
        <dsp:cNvSpPr/>
      </dsp:nvSpPr>
      <dsp:spPr>
        <a:xfrm>
          <a:off x="940924" y="27153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Lack of scalability of data cube engines</a:t>
          </a:r>
        </a:p>
      </dsp:txBody>
      <dsp:txXfrm>
        <a:off x="967959" y="298567"/>
        <a:ext cx="1099745" cy="868982"/>
      </dsp:txXfrm>
    </dsp:sp>
    <dsp:sp modelId="{2CAC4DE7-0FF4-4AA0-BD56-1C9435FC293E}">
      <dsp:nvSpPr>
        <dsp:cNvPr id="0" name=""/>
        <dsp:cNvSpPr/>
      </dsp:nvSpPr>
      <dsp:spPr>
        <a:xfrm rot="17700000">
          <a:off x="2160896" y="917237"/>
          <a:ext cx="1305979"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9FBB54D9-40F8-42B8-8E01-4683C071A96D}">
      <dsp:nvSpPr>
        <dsp:cNvPr id="0" name=""/>
        <dsp:cNvSpPr/>
      </dsp:nvSpPr>
      <dsp:spPr>
        <a:xfrm>
          <a:off x="2512943" y="36974"/>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DW performance improvement</a:t>
          </a:r>
        </a:p>
      </dsp:txBody>
      <dsp:txXfrm>
        <a:off x="2539978" y="64009"/>
        <a:ext cx="1099745" cy="868982"/>
      </dsp:txXfrm>
    </dsp:sp>
    <dsp:sp modelId="{AABD220F-22D0-4491-B047-4336452E5526}">
      <dsp:nvSpPr>
        <dsp:cNvPr id="0" name=""/>
        <dsp:cNvSpPr/>
      </dsp:nvSpPr>
      <dsp:spPr>
        <a:xfrm rot="20700000">
          <a:off x="2877319" y="1817792"/>
          <a:ext cx="1061407" cy="346144"/>
        </a:xfrm>
        <a:prstGeom prst="lef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06BD19C0-1215-4A96-89F2-C5D63CCF6AEE}">
      <dsp:nvSpPr>
        <dsp:cNvPr id="0" name=""/>
        <dsp:cNvSpPr/>
      </dsp:nvSpPr>
      <dsp:spPr>
        <a:xfrm>
          <a:off x="3343735" y="1391982"/>
          <a:ext cx="1153815" cy="923052"/>
        </a:xfrm>
        <a:prstGeom prst="roundRect">
          <a:avLst>
            <a:gd name="adj" fmla="val 10000"/>
          </a:avLst>
        </a:prstGeom>
        <a:solidFill>
          <a:srgbClr val="66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New DW features</a:t>
          </a:r>
        </a:p>
      </dsp:txBody>
      <dsp:txXfrm>
        <a:off x="3370770" y="1419017"/>
        <a:ext cx="1099745" cy="868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082B1-1162-4892-A3A7-AE4DC7407EC5}">
      <dsp:nvSpPr>
        <dsp:cNvPr id="0" name=""/>
        <dsp:cNvSpPr/>
      </dsp:nvSpPr>
      <dsp:spPr>
        <a:xfrm>
          <a:off x="0" y="0"/>
          <a:ext cx="6286500" cy="3371850"/>
        </a:xfrm>
        <a:prstGeom prst="roundRect">
          <a:avLst>
            <a:gd name="adj" fmla="val 8500"/>
          </a:avLst>
        </a:prstGeom>
        <a:gradFill rotWithShape="0">
          <a:gsLst>
            <a:gs pos="0">
              <a:schemeClr val="accent1">
                <a:alpha val="90000"/>
                <a:hueOff val="0"/>
                <a:satOff val="0"/>
                <a:lumOff val="0"/>
                <a:alphaOff val="0"/>
                <a:tint val="50000"/>
                <a:satMod val="300000"/>
              </a:schemeClr>
            </a:gs>
            <a:gs pos="35000">
              <a:schemeClr val="accent1">
                <a:alpha val="90000"/>
                <a:hueOff val="0"/>
                <a:satOff val="0"/>
                <a:lumOff val="0"/>
                <a:alphaOff val="0"/>
                <a:tint val="37000"/>
                <a:satMod val="300000"/>
              </a:schemeClr>
            </a:gs>
            <a:gs pos="100000">
              <a:schemeClr val="accent1">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0030" tIns="240030" rIns="240030" bIns="2081649" numCol="1" spcCol="1270" anchor="t" anchorCtr="0">
          <a:noAutofit/>
        </a:bodyPr>
        <a:lstStyle/>
        <a:p>
          <a:pPr marL="0" lvl="0" indent="0" algn="l" defTabSz="2800350">
            <a:lnSpc>
              <a:spcPct val="90000"/>
            </a:lnSpc>
            <a:spcBef>
              <a:spcPct val="0"/>
            </a:spcBef>
            <a:spcAft>
              <a:spcPct val="35000"/>
            </a:spcAft>
            <a:buNone/>
          </a:pPr>
          <a:r>
            <a:rPr lang="en-US" sz="6300" kern="1200" dirty="0"/>
            <a:t>DBMS Extensions</a:t>
          </a:r>
        </a:p>
      </dsp:txBody>
      <dsp:txXfrm>
        <a:off x="83944" y="83944"/>
        <a:ext cx="6118612" cy="3203962"/>
      </dsp:txXfrm>
    </dsp:sp>
    <dsp:sp modelId="{05D1F20C-F4E5-433C-9EC6-DCDA83F97E6A}">
      <dsp:nvSpPr>
        <dsp:cNvPr id="0" name=""/>
        <dsp:cNvSpPr/>
      </dsp:nvSpPr>
      <dsp:spPr>
        <a:xfrm>
          <a:off x="157162"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Query language extensions</a:t>
          </a:r>
        </a:p>
      </dsp:txBody>
      <dsp:txXfrm>
        <a:off x="203825" y="1563995"/>
        <a:ext cx="1875042" cy="1424006"/>
      </dsp:txXfrm>
    </dsp:sp>
    <dsp:sp modelId="{7A9C4923-F0EB-41EA-B19A-7DCDE7BEF65C}">
      <dsp:nvSpPr>
        <dsp:cNvPr id="0" name=""/>
        <dsp:cNvSpPr/>
      </dsp:nvSpPr>
      <dsp:spPr>
        <a:xfrm>
          <a:off x="2156610"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Summary data management</a:t>
          </a:r>
        </a:p>
      </dsp:txBody>
      <dsp:txXfrm>
        <a:off x="2203273" y="1563995"/>
        <a:ext cx="1875042" cy="1424006"/>
      </dsp:txXfrm>
    </dsp:sp>
    <dsp:sp modelId="{942FCCE9-1D61-436A-862B-96031F87BBA0}">
      <dsp:nvSpPr>
        <dsp:cNvPr id="0" name=""/>
        <dsp:cNvSpPr/>
      </dsp:nvSpPr>
      <dsp:spPr>
        <a:xfrm>
          <a:off x="4156057" y="1517332"/>
          <a:ext cx="1968368" cy="1517332"/>
        </a:xfrm>
        <a:prstGeom prst="roundRect">
          <a:avLst>
            <a:gd name="adj" fmla="val 10500"/>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Parallel processing</a:t>
          </a:r>
        </a:p>
      </dsp:txBody>
      <dsp:txXfrm>
        <a:off x="4202720" y="1563995"/>
        <a:ext cx="1875042" cy="14240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362812"/>
          <a:ext cx="6286500" cy="11072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95732" rIns="48790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Limitations of GROUP BY/HAVING clauses</a:t>
          </a:r>
        </a:p>
        <a:p>
          <a:pPr marL="171450" lvl="1" indent="-171450" algn="l" defTabSz="844550">
            <a:lnSpc>
              <a:spcPct val="90000"/>
            </a:lnSpc>
            <a:spcBef>
              <a:spcPct val="0"/>
            </a:spcBef>
            <a:spcAft>
              <a:spcPct val="15000"/>
            </a:spcAft>
            <a:buChar char="•"/>
          </a:pPr>
          <a:r>
            <a:rPr lang="en-US" sz="1900" kern="1200" dirty="0"/>
            <a:t>Tedious and inefficient with SQL and external tools</a:t>
          </a:r>
        </a:p>
      </dsp:txBody>
      <dsp:txXfrm>
        <a:off x="0" y="362812"/>
        <a:ext cx="6286500" cy="1107225"/>
      </dsp:txXfrm>
    </dsp:sp>
    <dsp:sp modelId="{0AE473F8-52E0-4B07-A233-D6A3E96772DD}">
      <dsp:nvSpPr>
        <dsp:cNvPr id="0" name=""/>
        <dsp:cNvSpPr/>
      </dsp:nvSpPr>
      <dsp:spPr>
        <a:xfrm>
          <a:off x="314325" y="82372"/>
          <a:ext cx="4400550" cy="56088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44550">
            <a:lnSpc>
              <a:spcPct val="90000"/>
            </a:lnSpc>
            <a:spcBef>
              <a:spcPct val="0"/>
            </a:spcBef>
            <a:spcAft>
              <a:spcPct val="35000"/>
            </a:spcAft>
            <a:buNone/>
          </a:pPr>
          <a:r>
            <a:rPr lang="en-US" sz="1900" kern="1200" dirty="0"/>
            <a:t>Motivation</a:t>
          </a:r>
        </a:p>
      </dsp:txBody>
      <dsp:txXfrm>
        <a:off x="341705" y="109752"/>
        <a:ext cx="4345790" cy="506120"/>
      </dsp:txXfrm>
    </dsp:sp>
    <dsp:sp modelId="{910CEC33-E4E2-42B3-9B77-7D9695AE4478}">
      <dsp:nvSpPr>
        <dsp:cNvPr id="0" name=""/>
        <dsp:cNvSpPr/>
      </dsp:nvSpPr>
      <dsp:spPr>
        <a:xfrm>
          <a:off x="0" y="1853077"/>
          <a:ext cx="6286500" cy="14364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95732" rIns="48790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Combine retrieval and analysis</a:t>
          </a:r>
        </a:p>
        <a:p>
          <a:pPr marL="171450" lvl="1" indent="-171450" algn="l" defTabSz="844550">
            <a:lnSpc>
              <a:spcPct val="90000"/>
            </a:lnSpc>
            <a:spcBef>
              <a:spcPct val="0"/>
            </a:spcBef>
            <a:spcAft>
              <a:spcPct val="15000"/>
            </a:spcAft>
            <a:buChar char="•"/>
          </a:pPr>
          <a:r>
            <a:rPr lang="en-US" sz="1900" kern="1200" dirty="0"/>
            <a:t>Subtotal operators</a:t>
          </a:r>
        </a:p>
        <a:p>
          <a:pPr marL="171450" lvl="1" indent="-171450" algn="l" defTabSz="844550">
            <a:lnSpc>
              <a:spcPct val="90000"/>
            </a:lnSpc>
            <a:spcBef>
              <a:spcPct val="0"/>
            </a:spcBef>
            <a:spcAft>
              <a:spcPct val="15000"/>
            </a:spcAft>
            <a:buChar char="•"/>
          </a:pPr>
          <a:r>
            <a:rPr lang="en-US" sz="1900" kern="1200" dirty="0"/>
            <a:t>Analytic processing model and new functions</a:t>
          </a:r>
        </a:p>
      </dsp:txBody>
      <dsp:txXfrm>
        <a:off x="0" y="1853077"/>
        <a:ext cx="6286500" cy="1436400"/>
      </dsp:txXfrm>
    </dsp:sp>
    <dsp:sp modelId="{899ECB80-B462-454D-A876-5F0B4FB13416}">
      <dsp:nvSpPr>
        <dsp:cNvPr id="0" name=""/>
        <dsp:cNvSpPr/>
      </dsp:nvSpPr>
      <dsp:spPr>
        <a:xfrm>
          <a:off x="314325" y="1572637"/>
          <a:ext cx="4400550" cy="56088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44550">
            <a:lnSpc>
              <a:spcPct val="90000"/>
            </a:lnSpc>
            <a:spcBef>
              <a:spcPct val="0"/>
            </a:spcBef>
            <a:spcAft>
              <a:spcPct val="35000"/>
            </a:spcAft>
            <a:buNone/>
          </a:pPr>
          <a:r>
            <a:rPr lang="en-US" sz="1900" kern="1200" dirty="0"/>
            <a:t>SELECT statement extensions</a:t>
          </a:r>
        </a:p>
      </dsp:txBody>
      <dsp:txXfrm>
        <a:off x="341705" y="1600017"/>
        <a:ext cx="434579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641362"/>
          <a:ext cx="6286500" cy="8741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12420" rIns="48790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Static environment</a:t>
          </a:r>
        </a:p>
        <a:p>
          <a:pPr marL="114300" lvl="1" indent="-114300" algn="l" defTabSz="666750">
            <a:lnSpc>
              <a:spcPct val="90000"/>
            </a:lnSpc>
            <a:spcBef>
              <a:spcPct val="0"/>
            </a:spcBef>
            <a:spcAft>
              <a:spcPct val="15000"/>
            </a:spcAft>
            <a:buChar char="•"/>
          </a:pPr>
          <a:r>
            <a:rPr lang="en-US" sz="1500" kern="1200" dirty="0"/>
            <a:t>Large number of rows to retrieve per query</a:t>
          </a:r>
        </a:p>
      </dsp:txBody>
      <dsp:txXfrm>
        <a:off x="0" y="641362"/>
        <a:ext cx="6286500" cy="874125"/>
      </dsp:txXfrm>
    </dsp:sp>
    <dsp:sp modelId="{0AE473F8-52E0-4B07-A233-D6A3E96772DD}">
      <dsp:nvSpPr>
        <dsp:cNvPr id="0" name=""/>
        <dsp:cNvSpPr/>
      </dsp:nvSpPr>
      <dsp:spPr>
        <a:xfrm>
          <a:off x="314325" y="419962"/>
          <a:ext cx="4400550" cy="4428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666750">
            <a:lnSpc>
              <a:spcPct val="90000"/>
            </a:lnSpc>
            <a:spcBef>
              <a:spcPct val="0"/>
            </a:spcBef>
            <a:spcAft>
              <a:spcPct val="35000"/>
            </a:spcAft>
            <a:buNone/>
          </a:pPr>
          <a:r>
            <a:rPr lang="en-US" sz="1500" kern="1200" dirty="0"/>
            <a:t>Motivation</a:t>
          </a:r>
        </a:p>
      </dsp:txBody>
      <dsp:txXfrm>
        <a:off x="335941" y="441578"/>
        <a:ext cx="4357318" cy="399568"/>
      </dsp:txXfrm>
    </dsp:sp>
    <dsp:sp modelId="{910CEC33-E4E2-42B3-9B77-7D9695AE4478}">
      <dsp:nvSpPr>
        <dsp:cNvPr id="0" name=""/>
        <dsp:cNvSpPr/>
      </dsp:nvSpPr>
      <dsp:spPr>
        <a:xfrm>
          <a:off x="0" y="1817887"/>
          <a:ext cx="6286500" cy="11340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12420" rIns="48790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Which MVs to store?</a:t>
          </a:r>
        </a:p>
        <a:p>
          <a:pPr marL="114300" lvl="1" indent="-114300" algn="l" defTabSz="666750">
            <a:lnSpc>
              <a:spcPct val="90000"/>
            </a:lnSpc>
            <a:spcBef>
              <a:spcPct val="0"/>
            </a:spcBef>
            <a:spcAft>
              <a:spcPct val="15000"/>
            </a:spcAft>
            <a:buChar char="•"/>
          </a:pPr>
          <a:r>
            <a:rPr lang="en-US" sz="1500" kern="1200" dirty="0"/>
            <a:t>How to combine MVs and user queries?</a:t>
          </a:r>
        </a:p>
        <a:p>
          <a:pPr marL="114300" lvl="1" indent="-114300" algn="l" defTabSz="666750">
            <a:lnSpc>
              <a:spcPct val="90000"/>
            </a:lnSpc>
            <a:spcBef>
              <a:spcPct val="0"/>
            </a:spcBef>
            <a:spcAft>
              <a:spcPct val="15000"/>
            </a:spcAft>
            <a:buChar char="•"/>
          </a:pPr>
          <a:r>
            <a:rPr lang="en-US" sz="1500" kern="1200" dirty="0"/>
            <a:t>When and how to update MVs?</a:t>
          </a:r>
        </a:p>
      </dsp:txBody>
      <dsp:txXfrm>
        <a:off x="0" y="1817887"/>
        <a:ext cx="6286500" cy="1134000"/>
      </dsp:txXfrm>
    </dsp:sp>
    <dsp:sp modelId="{899ECB80-B462-454D-A876-5F0B4FB13416}">
      <dsp:nvSpPr>
        <dsp:cNvPr id="0" name=""/>
        <dsp:cNvSpPr/>
      </dsp:nvSpPr>
      <dsp:spPr>
        <a:xfrm>
          <a:off x="314325" y="1596487"/>
          <a:ext cx="4400550" cy="44280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666750">
            <a:lnSpc>
              <a:spcPct val="90000"/>
            </a:lnSpc>
            <a:spcBef>
              <a:spcPct val="0"/>
            </a:spcBef>
            <a:spcAft>
              <a:spcPct val="35000"/>
            </a:spcAft>
            <a:buNone/>
          </a:pPr>
          <a:r>
            <a:rPr lang="en-US" sz="1500" kern="1200" dirty="0"/>
            <a:t>Stored queries known as materialized views (MVs)</a:t>
          </a:r>
        </a:p>
      </dsp:txBody>
      <dsp:txXfrm>
        <a:off x="335941" y="1618103"/>
        <a:ext cx="4357318"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026E5-715F-43A7-822A-E3EAFE4CDB66}">
      <dsp:nvSpPr>
        <dsp:cNvPr id="0" name=""/>
        <dsp:cNvSpPr/>
      </dsp:nvSpPr>
      <dsp:spPr>
        <a:xfrm>
          <a:off x="0" y="276524"/>
          <a:ext cx="6286500" cy="136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74904" rIns="48790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Joins and summary calculations</a:t>
          </a:r>
        </a:p>
        <a:p>
          <a:pPr marL="171450" lvl="1" indent="-171450" algn="l" defTabSz="800100">
            <a:lnSpc>
              <a:spcPct val="90000"/>
            </a:lnSpc>
            <a:spcBef>
              <a:spcPct val="0"/>
            </a:spcBef>
            <a:spcAft>
              <a:spcPct val="15000"/>
            </a:spcAft>
            <a:buChar char="•"/>
          </a:pPr>
          <a:r>
            <a:rPr lang="en-US" sz="1800" kern="1200" dirty="0"/>
            <a:t>Loading</a:t>
          </a:r>
        </a:p>
        <a:p>
          <a:pPr marL="171450" lvl="1" indent="-171450" algn="l" defTabSz="800100">
            <a:lnSpc>
              <a:spcPct val="90000"/>
            </a:lnSpc>
            <a:spcBef>
              <a:spcPct val="0"/>
            </a:spcBef>
            <a:spcAft>
              <a:spcPct val="15000"/>
            </a:spcAft>
            <a:buChar char="•"/>
          </a:pPr>
          <a:r>
            <a:rPr lang="en-US" sz="1800" kern="1200" dirty="0"/>
            <a:t>Data transformations such as parsing and merging</a:t>
          </a:r>
        </a:p>
      </dsp:txBody>
      <dsp:txXfrm>
        <a:off x="0" y="276524"/>
        <a:ext cx="6286500" cy="1360800"/>
      </dsp:txXfrm>
    </dsp:sp>
    <dsp:sp modelId="{0AE473F8-52E0-4B07-A233-D6A3E96772DD}">
      <dsp:nvSpPr>
        <dsp:cNvPr id="0" name=""/>
        <dsp:cNvSpPr/>
      </dsp:nvSpPr>
      <dsp:spPr>
        <a:xfrm>
          <a:off x="314325" y="10844"/>
          <a:ext cx="4400550" cy="53136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00100">
            <a:lnSpc>
              <a:spcPct val="90000"/>
            </a:lnSpc>
            <a:spcBef>
              <a:spcPct val="0"/>
            </a:spcBef>
            <a:spcAft>
              <a:spcPct val="35000"/>
            </a:spcAft>
            <a:buNone/>
          </a:pPr>
          <a:r>
            <a:rPr lang="en-US" sz="1800" kern="1200" dirty="0"/>
            <a:t>Tasks</a:t>
          </a:r>
        </a:p>
      </dsp:txBody>
      <dsp:txXfrm>
        <a:off x="340264" y="36783"/>
        <a:ext cx="4348672" cy="479482"/>
      </dsp:txXfrm>
    </dsp:sp>
    <dsp:sp modelId="{910CEC33-E4E2-42B3-9B77-7D9695AE4478}">
      <dsp:nvSpPr>
        <dsp:cNvPr id="0" name=""/>
        <dsp:cNvSpPr/>
      </dsp:nvSpPr>
      <dsp:spPr>
        <a:xfrm>
          <a:off x="0" y="2000205"/>
          <a:ext cx="6286500" cy="1360800"/>
        </a:xfrm>
        <a:prstGeom prst="rect">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7902" tIns="374904" rIns="48790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Transparent</a:t>
          </a:r>
        </a:p>
        <a:p>
          <a:pPr marL="171450" lvl="1" indent="-171450" algn="l" defTabSz="800100">
            <a:lnSpc>
              <a:spcPct val="90000"/>
            </a:lnSpc>
            <a:spcBef>
              <a:spcPct val="0"/>
            </a:spcBef>
            <a:spcAft>
              <a:spcPct val="15000"/>
            </a:spcAft>
            <a:buChar char="•"/>
          </a:pPr>
          <a:r>
            <a:rPr lang="en-US" sz="1800" kern="1200" dirty="0"/>
            <a:t>Scalable</a:t>
          </a:r>
        </a:p>
        <a:p>
          <a:pPr marL="171450" lvl="1" indent="-171450" algn="l" defTabSz="800100">
            <a:lnSpc>
              <a:spcPct val="90000"/>
            </a:lnSpc>
            <a:spcBef>
              <a:spcPct val="0"/>
            </a:spcBef>
            <a:spcAft>
              <a:spcPct val="15000"/>
            </a:spcAft>
            <a:buChar char="•"/>
          </a:pPr>
          <a:r>
            <a:rPr lang="en-US" sz="1800" kern="1200" dirty="0"/>
            <a:t>Commodity components and open-source software</a:t>
          </a:r>
        </a:p>
      </dsp:txBody>
      <dsp:txXfrm>
        <a:off x="0" y="2000205"/>
        <a:ext cx="6286500" cy="1360800"/>
      </dsp:txXfrm>
    </dsp:sp>
    <dsp:sp modelId="{899ECB80-B462-454D-A876-5F0B4FB13416}">
      <dsp:nvSpPr>
        <dsp:cNvPr id="0" name=""/>
        <dsp:cNvSpPr/>
      </dsp:nvSpPr>
      <dsp:spPr>
        <a:xfrm>
          <a:off x="314325" y="1734525"/>
          <a:ext cx="4400550" cy="53136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330" tIns="0" rIns="166330" bIns="0" numCol="1" spcCol="1270" anchor="ctr" anchorCtr="0">
          <a:noAutofit/>
        </a:bodyPr>
        <a:lstStyle/>
        <a:p>
          <a:pPr marL="0" lvl="0" indent="0" algn="l" defTabSz="800100">
            <a:lnSpc>
              <a:spcPct val="90000"/>
            </a:lnSpc>
            <a:spcBef>
              <a:spcPct val="0"/>
            </a:spcBef>
            <a:spcAft>
              <a:spcPct val="35000"/>
            </a:spcAft>
            <a:buNone/>
          </a:pPr>
          <a:r>
            <a:rPr lang="en-US" sz="1800" kern="1200" dirty="0"/>
            <a:t>Features</a:t>
          </a:r>
        </a:p>
      </dsp:txBody>
      <dsp:txXfrm>
        <a:off x="340264" y="1760464"/>
        <a:ext cx="434867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D1692-4F14-411A-8A82-2FA8A0AA9508}">
      <dsp:nvSpPr>
        <dsp:cNvPr id="0" name=""/>
        <dsp:cNvSpPr/>
      </dsp:nvSpPr>
      <dsp:spPr>
        <a:xfrm>
          <a:off x="978044" y="1876"/>
          <a:ext cx="1924626" cy="962313"/>
        </a:xfrm>
        <a:prstGeom prst="roundRect">
          <a:avLst>
            <a:gd name="adj" fmla="val 10000"/>
          </a:avLst>
        </a:prstGeom>
        <a:gradFill rotWithShape="0">
          <a:gsLst>
            <a:gs pos="0">
              <a:schemeClr val="accent2">
                <a:shade val="50000"/>
                <a:hueOff val="0"/>
                <a:satOff val="0"/>
                <a:lumOff val="0"/>
                <a:alphaOff val="0"/>
                <a:tint val="50000"/>
                <a:satMod val="300000"/>
              </a:schemeClr>
            </a:gs>
            <a:gs pos="35000">
              <a:schemeClr val="accent2">
                <a:shade val="50000"/>
                <a:hueOff val="0"/>
                <a:satOff val="0"/>
                <a:lumOff val="0"/>
                <a:alphaOff val="0"/>
                <a:tint val="37000"/>
                <a:satMod val="300000"/>
              </a:schemeClr>
            </a:gs>
            <a:gs pos="100000">
              <a:schemeClr val="accent2">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Row summary</a:t>
          </a:r>
        </a:p>
      </dsp:txBody>
      <dsp:txXfrm>
        <a:off x="1006229" y="30061"/>
        <a:ext cx="1868256" cy="905943"/>
      </dsp:txXfrm>
    </dsp:sp>
    <dsp:sp modelId="{6870C952-4FC9-48BE-81D9-32E23EAA38A9}">
      <dsp:nvSpPr>
        <dsp:cNvPr id="0" name=""/>
        <dsp:cNvSpPr/>
      </dsp:nvSpPr>
      <dsp:spPr>
        <a:xfrm>
          <a:off x="1170507" y="964189"/>
          <a:ext cx="192462" cy="721735"/>
        </a:xfrm>
        <a:custGeom>
          <a:avLst/>
          <a:gdLst/>
          <a:ahLst/>
          <a:cxnLst/>
          <a:rect l="0" t="0" r="0" b="0"/>
          <a:pathLst>
            <a:path>
              <a:moveTo>
                <a:pt x="0" y="0"/>
              </a:moveTo>
              <a:lnTo>
                <a:pt x="0" y="721735"/>
              </a:lnTo>
              <a:lnTo>
                <a:pt x="192462" y="7217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322AC6-70EC-483E-9D34-532DCB8B8A4D}">
      <dsp:nvSpPr>
        <dsp:cNvPr id="0" name=""/>
        <dsp:cNvSpPr/>
      </dsp:nvSpPr>
      <dsp:spPr>
        <a:xfrm>
          <a:off x="1362970" y="1204768"/>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One row per combination of grouping values</a:t>
          </a:r>
        </a:p>
      </dsp:txBody>
      <dsp:txXfrm>
        <a:off x="1391155" y="1232953"/>
        <a:ext cx="1483331" cy="905943"/>
      </dsp:txXfrm>
    </dsp:sp>
    <dsp:sp modelId="{D77E596C-8BFE-4037-89AD-5F252DF86E91}">
      <dsp:nvSpPr>
        <dsp:cNvPr id="0" name=""/>
        <dsp:cNvSpPr/>
      </dsp:nvSpPr>
      <dsp:spPr>
        <a:xfrm>
          <a:off x="1170507" y="964189"/>
          <a:ext cx="192462" cy="1924626"/>
        </a:xfrm>
        <a:custGeom>
          <a:avLst/>
          <a:gdLst/>
          <a:ahLst/>
          <a:cxnLst/>
          <a:rect l="0" t="0" r="0" b="0"/>
          <a:pathLst>
            <a:path>
              <a:moveTo>
                <a:pt x="0" y="0"/>
              </a:moveTo>
              <a:lnTo>
                <a:pt x="0" y="1924626"/>
              </a:lnTo>
              <a:lnTo>
                <a:pt x="192462" y="192462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B0FA6-1BDB-4941-A2B7-3E627CB9ACA7}">
      <dsp:nvSpPr>
        <dsp:cNvPr id="0" name=""/>
        <dsp:cNvSpPr/>
      </dsp:nvSpPr>
      <dsp:spPr>
        <a:xfrm>
          <a:off x="1362970" y="2407660"/>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87189"/>
              <a:satOff val="-11060"/>
              <a:lumOff val="226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Grouping columns, summary values</a:t>
          </a:r>
        </a:p>
      </dsp:txBody>
      <dsp:txXfrm>
        <a:off x="1391155" y="2435845"/>
        <a:ext cx="1483331" cy="905943"/>
      </dsp:txXfrm>
    </dsp:sp>
    <dsp:sp modelId="{F6489F30-1D4F-46E2-9898-B98A9D6E686A}">
      <dsp:nvSpPr>
        <dsp:cNvPr id="0" name=""/>
        <dsp:cNvSpPr/>
      </dsp:nvSpPr>
      <dsp:spPr>
        <a:xfrm>
          <a:off x="3383828" y="1876"/>
          <a:ext cx="1924626" cy="962313"/>
        </a:xfrm>
        <a:prstGeom prst="roundRect">
          <a:avLst>
            <a:gd name="adj" fmla="val 10000"/>
          </a:avLst>
        </a:prstGeom>
        <a:gradFill rotWithShape="0">
          <a:gsLst>
            <a:gs pos="0">
              <a:schemeClr val="accent2">
                <a:shade val="50000"/>
                <a:hueOff val="-188352"/>
                <a:satOff val="-23213"/>
                <a:lumOff val="49839"/>
                <a:alphaOff val="0"/>
                <a:tint val="50000"/>
                <a:satMod val="300000"/>
              </a:schemeClr>
            </a:gs>
            <a:gs pos="35000">
              <a:schemeClr val="accent2">
                <a:shade val="50000"/>
                <a:hueOff val="-188352"/>
                <a:satOff val="-23213"/>
                <a:lumOff val="49839"/>
                <a:alphaOff val="0"/>
                <a:tint val="37000"/>
                <a:satMod val="300000"/>
              </a:schemeClr>
            </a:gs>
            <a:gs pos="100000">
              <a:schemeClr val="accent2">
                <a:shade val="50000"/>
                <a:hueOff val="-188352"/>
                <a:satOff val="-23213"/>
                <a:lumOff val="4983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Aggregate function</a:t>
          </a:r>
        </a:p>
      </dsp:txBody>
      <dsp:txXfrm>
        <a:off x="3412013" y="30061"/>
        <a:ext cx="1868256" cy="905943"/>
      </dsp:txXfrm>
    </dsp:sp>
    <dsp:sp modelId="{ADA6486F-F8FC-47F8-ACDF-3EA62A2FEF30}">
      <dsp:nvSpPr>
        <dsp:cNvPr id="0" name=""/>
        <dsp:cNvSpPr/>
      </dsp:nvSpPr>
      <dsp:spPr>
        <a:xfrm>
          <a:off x="3576291" y="964189"/>
          <a:ext cx="192462" cy="721735"/>
        </a:xfrm>
        <a:custGeom>
          <a:avLst/>
          <a:gdLst/>
          <a:ahLst/>
          <a:cxnLst/>
          <a:rect l="0" t="0" r="0" b="0"/>
          <a:pathLst>
            <a:path>
              <a:moveTo>
                <a:pt x="0" y="0"/>
              </a:moveTo>
              <a:lnTo>
                <a:pt x="0" y="721735"/>
              </a:lnTo>
              <a:lnTo>
                <a:pt x="192462" y="72173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D6C0B3-849A-4605-AFE0-DAA82F40EEA5}">
      <dsp:nvSpPr>
        <dsp:cNvPr id="0" name=""/>
        <dsp:cNvSpPr/>
      </dsp:nvSpPr>
      <dsp:spPr>
        <a:xfrm>
          <a:off x="3768753" y="1204768"/>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174378"/>
              <a:satOff val="-22119"/>
              <a:lumOff val="4523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One value per set of rows</a:t>
          </a:r>
        </a:p>
      </dsp:txBody>
      <dsp:txXfrm>
        <a:off x="3796938" y="1232953"/>
        <a:ext cx="1483331" cy="905943"/>
      </dsp:txXfrm>
    </dsp:sp>
    <dsp:sp modelId="{209367BD-6453-4156-87BE-F091EDEE043B}">
      <dsp:nvSpPr>
        <dsp:cNvPr id="0" name=""/>
        <dsp:cNvSpPr/>
      </dsp:nvSpPr>
      <dsp:spPr>
        <a:xfrm>
          <a:off x="3576291" y="964189"/>
          <a:ext cx="192462" cy="1924626"/>
        </a:xfrm>
        <a:custGeom>
          <a:avLst/>
          <a:gdLst/>
          <a:ahLst/>
          <a:cxnLst/>
          <a:rect l="0" t="0" r="0" b="0"/>
          <a:pathLst>
            <a:path>
              <a:moveTo>
                <a:pt x="0" y="0"/>
              </a:moveTo>
              <a:lnTo>
                <a:pt x="0" y="1924626"/>
              </a:lnTo>
              <a:lnTo>
                <a:pt x="192462" y="1924626"/>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B1B28-5AC3-4259-B93B-A0A236E1A4AD}">
      <dsp:nvSpPr>
        <dsp:cNvPr id="0" name=""/>
        <dsp:cNvSpPr/>
      </dsp:nvSpPr>
      <dsp:spPr>
        <a:xfrm>
          <a:off x="3768753" y="2407660"/>
          <a:ext cx="1539701" cy="962313"/>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87189"/>
              <a:satOff val="-11060"/>
              <a:lumOff val="226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MIN, MAX, COUNT, SUM, AVG, …</a:t>
          </a:r>
        </a:p>
      </dsp:txBody>
      <dsp:txXfrm>
        <a:off x="3796938" y="2435845"/>
        <a:ext cx="1483331" cy="905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672B4-A0FB-4509-9384-28D6646DA7B4}">
      <dsp:nvSpPr>
        <dsp:cNvPr id="0" name=""/>
        <dsp:cNvSpPr/>
      </dsp:nvSpPr>
      <dsp:spPr>
        <a:xfrm>
          <a:off x="0" y="27764"/>
          <a:ext cx="6286500" cy="8798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SELECT/GROUP BY consistency</a:t>
          </a:r>
        </a:p>
      </dsp:txBody>
      <dsp:txXfrm>
        <a:off x="42950" y="70714"/>
        <a:ext cx="6200600" cy="793940"/>
      </dsp:txXfrm>
    </dsp:sp>
    <dsp:sp modelId="{9EB92334-4FD3-4361-9EBD-D8AF70D6E060}">
      <dsp:nvSpPr>
        <dsp:cNvPr id="0" name=""/>
        <dsp:cNvSpPr/>
      </dsp:nvSpPr>
      <dsp:spPr>
        <a:xfrm>
          <a:off x="0" y="907604"/>
          <a:ext cx="62865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5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SELECT Col</a:t>
          </a:r>
          <a:r>
            <a:rPr lang="en-US" sz="2000" kern="1200" baseline="-25000" dirty="0"/>
            <a:t>1</a:t>
          </a:r>
          <a:r>
            <a:rPr lang="en-US" sz="2000" kern="1200" dirty="0"/>
            <a:t>, Col</a:t>
          </a:r>
          <a:r>
            <a:rPr lang="en-US" sz="2000" kern="1200" baseline="-25000" dirty="0"/>
            <a:t>2</a:t>
          </a:r>
          <a:r>
            <a:rPr lang="en-US" sz="2000" kern="1200" dirty="0"/>
            <a:t>, …, </a:t>
          </a:r>
          <a:r>
            <a:rPr lang="en-US" sz="2000" kern="1200" dirty="0" err="1"/>
            <a:t>Col</a:t>
          </a:r>
          <a:r>
            <a:rPr lang="en-US" sz="2000" kern="1200" baseline="-25000" dirty="0" err="1"/>
            <a:t>n</a:t>
          </a:r>
          <a:r>
            <a:rPr lang="en-US" sz="2000" kern="1200" dirty="0"/>
            <a:t>, COUNT(*)</a:t>
          </a:r>
        </a:p>
        <a:p>
          <a:pPr marL="228600" lvl="1" indent="-228600" algn="l" defTabSz="889000">
            <a:lnSpc>
              <a:spcPct val="90000"/>
            </a:lnSpc>
            <a:spcBef>
              <a:spcPct val="0"/>
            </a:spcBef>
            <a:spcAft>
              <a:spcPct val="20000"/>
            </a:spcAft>
            <a:buChar char="•"/>
          </a:pPr>
          <a:r>
            <a:rPr lang="en-US" sz="2000" kern="1200" dirty="0"/>
            <a:t>GROUP BY Col</a:t>
          </a:r>
          <a:r>
            <a:rPr lang="en-US" sz="2000" kern="1200" baseline="-25000" dirty="0"/>
            <a:t>1</a:t>
          </a:r>
          <a:r>
            <a:rPr lang="en-US" sz="2000" kern="1200" dirty="0"/>
            <a:t>, Col</a:t>
          </a:r>
          <a:r>
            <a:rPr lang="en-US" sz="2000" kern="1200" baseline="-25000" dirty="0"/>
            <a:t>2</a:t>
          </a:r>
          <a:r>
            <a:rPr lang="en-US" sz="2000" kern="1200" dirty="0"/>
            <a:t>, …, </a:t>
          </a:r>
          <a:r>
            <a:rPr lang="en-US" sz="2000" kern="1200" dirty="0" err="1"/>
            <a:t>Col</a:t>
          </a:r>
          <a:r>
            <a:rPr lang="en-US" sz="2000" kern="1200" baseline="-25000" dirty="0" err="1"/>
            <a:t>n</a:t>
          </a:r>
          <a:endParaRPr lang="en-US" sz="2000" kern="1200" dirty="0"/>
        </a:p>
      </dsp:txBody>
      <dsp:txXfrm>
        <a:off x="0" y="907604"/>
        <a:ext cx="6286500" cy="778320"/>
      </dsp:txXfrm>
    </dsp:sp>
    <dsp:sp modelId="{CF570A2A-E05C-4570-8CCA-9E940F319AE3}">
      <dsp:nvSpPr>
        <dsp:cNvPr id="0" name=""/>
        <dsp:cNvSpPr/>
      </dsp:nvSpPr>
      <dsp:spPr>
        <a:xfrm>
          <a:off x="0" y="1685925"/>
          <a:ext cx="6286500" cy="879840"/>
        </a:xfrm>
        <a:prstGeom prst="round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Condition placement</a:t>
          </a:r>
        </a:p>
      </dsp:txBody>
      <dsp:txXfrm>
        <a:off x="42950" y="1728875"/>
        <a:ext cx="6200600" cy="793940"/>
      </dsp:txXfrm>
    </dsp:sp>
    <dsp:sp modelId="{2E22E937-879F-404A-BAD4-3AEEA3B4EC75}">
      <dsp:nvSpPr>
        <dsp:cNvPr id="0" name=""/>
        <dsp:cNvSpPr/>
      </dsp:nvSpPr>
      <dsp:spPr>
        <a:xfrm>
          <a:off x="0" y="2565765"/>
          <a:ext cx="62865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59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Row conditions (no aggregate function) in WHERE</a:t>
          </a:r>
        </a:p>
        <a:p>
          <a:pPr marL="228600" lvl="1" indent="-228600" algn="l" defTabSz="889000">
            <a:lnSpc>
              <a:spcPct val="90000"/>
            </a:lnSpc>
            <a:spcBef>
              <a:spcPct val="0"/>
            </a:spcBef>
            <a:spcAft>
              <a:spcPct val="20000"/>
            </a:spcAft>
            <a:buChar char="•"/>
          </a:pPr>
          <a:r>
            <a:rPr lang="en-US" sz="2000" kern="1200" dirty="0"/>
            <a:t>Group conditions (aggregate function) in HAVING</a:t>
          </a:r>
        </a:p>
      </dsp:txBody>
      <dsp:txXfrm>
        <a:off x="0" y="2565765"/>
        <a:ext cx="6286500" cy="778320"/>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C0AB1-7777-EA48-9872-393DAA530DA8}" type="datetimeFigureOut">
              <a:rPr lang="en-US" smtClean="0"/>
              <a:t>9/25/2023</a:t>
            </a:fld>
            <a:endParaRPr lang="nb-N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9900-1D02-0848-AA82-6ED8C4CCA000}" type="datetimeFigureOut">
              <a:rPr lang="en-US" smtClean="0"/>
              <a:t>9/25/2023</a:t>
            </a:fld>
            <a:endParaRPr lang="nb-N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5E6AF7-0F88-4448-99BD-1AC252BB1A7B}" type="slidenum">
              <a:rPr kumimoji="0" lang="nb-N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954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Relational model dominance</a:t>
            </a:r>
          </a:p>
          <a:p>
            <a:pPr marL="171450" indent="-171450">
              <a:buFontTx/>
              <a:buChar char="-"/>
            </a:pPr>
            <a:r>
              <a:rPr lang="en-US" dirty="0"/>
              <a:t>Most DBMS market controlled by relational DBMS and open source vendors</a:t>
            </a:r>
          </a:p>
          <a:p>
            <a:pPr marL="171450" indent="-171450">
              <a:buFontTx/>
              <a:buChar char="-"/>
            </a:pPr>
            <a:r>
              <a:rPr lang="en-US" dirty="0"/>
              <a:t>SQL standard (now SQL:2011): 4,000 pages</a:t>
            </a:r>
          </a:p>
          <a:p>
            <a:pPr marL="0" indent="0">
              <a:buFontTx/>
              <a:buNone/>
            </a:pPr>
            <a:r>
              <a:rPr lang="en-US" dirty="0"/>
              <a:t>Lack of scalability for data cube engines</a:t>
            </a:r>
          </a:p>
          <a:p>
            <a:pPr marL="171450" indent="-171450">
              <a:buFontTx/>
              <a:buChar char="-"/>
            </a:pPr>
            <a:r>
              <a:rPr lang="en-US" baseline="0" dirty="0"/>
              <a:t>Major problem reported in the early years of data warehouse deployment</a:t>
            </a:r>
          </a:p>
          <a:p>
            <a:pPr marL="171450" indent="-171450">
              <a:buFontTx/>
              <a:buChar char="-"/>
            </a:pPr>
            <a:r>
              <a:rPr lang="en-US" dirty="0"/>
              <a:t>Not an active</a:t>
            </a:r>
            <a:r>
              <a:rPr lang="en-US" baseline="0" dirty="0"/>
              <a:t> area of research and development</a:t>
            </a:r>
          </a:p>
          <a:p>
            <a:pPr marL="0" indent="0">
              <a:buFontTx/>
              <a:buNone/>
            </a:pPr>
            <a:r>
              <a:rPr lang="en-US" baseline="0" dirty="0"/>
              <a:t>Large amounts of research and development of relational database performance</a:t>
            </a:r>
          </a:p>
          <a:p>
            <a:pPr marL="171450" indent="-171450">
              <a:buFontTx/>
              <a:buChar char="-"/>
            </a:pPr>
            <a:r>
              <a:rPr lang="en-US" baseline="0" dirty="0"/>
              <a:t>Development of optimizing compilers</a:t>
            </a:r>
          </a:p>
          <a:p>
            <a:pPr marL="171450" indent="-171450">
              <a:buFontTx/>
              <a:buChar char="-"/>
            </a:pPr>
            <a:r>
              <a:rPr lang="en-US" baseline="0" dirty="0"/>
              <a:t>Development of physical design software to select storage structures and monitor performance</a:t>
            </a:r>
          </a:p>
          <a:p>
            <a:pPr marL="0" indent="0">
              <a:buFontTx/>
              <a:buNone/>
            </a:pPr>
            <a:r>
              <a:rPr lang="en-US" baseline="0" dirty="0"/>
              <a:t>New features</a:t>
            </a:r>
          </a:p>
          <a:p>
            <a:pPr marL="171450" indent="-171450">
              <a:buFontTx/>
              <a:buChar char="-"/>
            </a:pPr>
            <a:r>
              <a:rPr lang="en-US" baseline="0" dirty="0"/>
              <a:t>SQL standard: query operators</a:t>
            </a:r>
          </a:p>
          <a:p>
            <a:pPr marL="171450" indent="-171450">
              <a:buFontTx/>
              <a:buChar char="-"/>
            </a:pPr>
            <a:r>
              <a:rPr lang="en-US" baseline="0" dirty="0"/>
              <a:t>Proprietary: materialized views and query rewriting</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12</a:t>
            </a:fld>
            <a:endParaRPr lang="en-US"/>
          </a:p>
        </p:txBody>
      </p:sp>
    </p:spTree>
    <p:extLst>
      <p:ext uri="{BB962C8B-B14F-4D97-AF65-F5344CB8AC3E}">
        <p14:creationId xmlns:p14="http://schemas.microsoft.com/office/powerpoint/2010/main" val="251102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Query language extensions were original addressed by the SQL Standards Organization with input from vendors and users. </a:t>
            </a:r>
          </a:p>
          <a:p>
            <a:pPr marL="171450" indent="-171450">
              <a:buFont typeface="Arial" panose="020B0604020202020204" pitchFamily="34" charset="0"/>
              <a:buChar char="•"/>
            </a:pPr>
            <a:r>
              <a:rPr lang="en-US" dirty="0"/>
              <a:t>The revised SQL standards provide a guideline as vendor implementations differ substantially. </a:t>
            </a:r>
          </a:p>
          <a:p>
            <a:pPr marL="171450" indent="-171450">
              <a:buFont typeface="Arial" panose="020B0604020202020204" pitchFamily="34" charset="0"/>
              <a:buChar char="•"/>
            </a:pPr>
            <a:r>
              <a:rPr lang="en-US" dirty="0"/>
              <a:t>Summary data management, parallel processing extensions largely fall outside of SQL standards, so university research groups and vendors have taken the lead. </a:t>
            </a:r>
          </a:p>
        </p:txBody>
      </p:sp>
      <p:sp>
        <p:nvSpPr>
          <p:cNvPr id="4" name="Slide Number Placeholder 3"/>
          <p:cNvSpPr>
            <a:spLocks noGrp="1"/>
          </p:cNvSpPr>
          <p:nvPr>
            <p:ph type="sldNum" sz="quarter" idx="10"/>
          </p:nvPr>
        </p:nvSpPr>
        <p:spPr/>
        <p:txBody>
          <a:bodyPr/>
          <a:lstStyle/>
          <a:p>
            <a:fld id="{6366307C-5DE3-4CC0-B6AB-0D518ACF06D4}" type="slidenum">
              <a:rPr lang="en-US" smtClean="0"/>
              <a:t>13</a:t>
            </a:fld>
            <a:endParaRPr lang="en-US"/>
          </a:p>
        </p:txBody>
      </p:sp>
    </p:spTree>
    <p:extLst>
      <p:ext uri="{BB962C8B-B14F-4D97-AF65-F5344CB8AC3E}">
        <p14:creationId xmlns:p14="http://schemas.microsoft.com/office/powerpoint/2010/main" val="176119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14</a:t>
            </a:fld>
            <a:endParaRPr lang="en-US"/>
          </a:p>
        </p:txBody>
      </p:sp>
    </p:spTree>
    <p:extLst>
      <p:ext uri="{BB962C8B-B14F-4D97-AF65-F5344CB8AC3E}">
        <p14:creationId xmlns:p14="http://schemas.microsoft.com/office/powerpoint/2010/main" val="2914813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15</a:t>
            </a:fld>
            <a:endParaRPr lang="en-US"/>
          </a:p>
        </p:txBody>
      </p:sp>
    </p:spTree>
    <p:extLst>
      <p:ext uri="{BB962C8B-B14F-4D97-AF65-F5344CB8AC3E}">
        <p14:creationId xmlns:p14="http://schemas.microsoft.com/office/powerpoint/2010/main" val="153323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16</a:t>
            </a:fld>
            <a:endParaRPr lang="en-US"/>
          </a:p>
        </p:txBody>
      </p:sp>
    </p:spTree>
    <p:extLst>
      <p:ext uri="{BB962C8B-B14F-4D97-AF65-F5344CB8AC3E}">
        <p14:creationId xmlns:p14="http://schemas.microsoft.com/office/powerpoint/2010/main" val="133446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17</a:t>
            </a:fld>
            <a:endParaRPr lang="en-US"/>
          </a:p>
        </p:txBody>
      </p:sp>
    </p:spTree>
    <p:extLst>
      <p:ext uri="{BB962C8B-B14F-4D97-AF65-F5344CB8AC3E}">
        <p14:creationId xmlns:p14="http://schemas.microsoft.com/office/powerpoint/2010/main" val="283013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and inefficient in standard</a:t>
            </a:r>
            <a:r>
              <a:rPr lang="en-US" baseline="0" dirty="0"/>
              <a:t> SQL</a:t>
            </a:r>
          </a:p>
          <a:p>
            <a:endParaRPr lang="en-US" baseline="0" dirty="0"/>
          </a:p>
          <a:p>
            <a:r>
              <a:rPr lang="en-US" baseline="0" dirty="0"/>
              <a:t>Use one tool for retrieval, another tool for analysis</a:t>
            </a:r>
          </a:p>
          <a:p>
            <a:endParaRPr lang="en-US" baseline="0" dirty="0"/>
          </a:p>
          <a:p>
            <a:r>
              <a:rPr lang="en-US" baseline="0" dirty="0"/>
              <a:t>Analytical calculations</a:t>
            </a:r>
          </a:p>
          <a:p>
            <a:pPr marL="171450" indent="-171450">
              <a:buFontTx/>
              <a:buChar char="-"/>
            </a:pPr>
            <a:r>
              <a:rPr lang="en-US" baseline="0" dirty="0"/>
              <a:t>Ranking: qualitative and quantitative</a:t>
            </a:r>
          </a:p>
          <a:p>
            <a:pPr marL="171450" indent="-171450">
              <a:buFontTx/>
              <a:buChar char="-"/>
            </a:pPr>
            <a:r>
              <a:rPr lang="en-US" baseline="0" dirty="0"/>
              <a:t>Window calculations such as moving averages on financial time series</a:t>
            </a:r>
          </a:p>
          <a:p>
            <a:pPr marL="171450" indent="-171450">
              <a:buFontTx/>
              <a:buChar char="-"/>
            </a:pPr>
            <a:r>
              <a:rPr lang="en-US" baseline="0" dirty="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18</a:t>
            </a:fld>
            <a:endParaRPr lang="en-US"/>
          </a:p>
        </p:txBody>
      </p:sp>
    </p:spTree>
    <p:extLst>
      <p:ext uri="{BB962C8B-B14F-4D97-AF65-F5344CB8AC3E}">
        <p14:creationId xmlns:p14="http://schemas.microsoft.com/office/powerpoint/2010/main" val="1434283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a:t>
            </a:r>
            <a:r>
              <a:rPr lang="en-US" baseline="0" dirty="0"/>
              <a:t> views</a:t>
            </a:r>
          </a:p>
          <a:p>
            <a:pPr marL="171450" indent="-171450">
              <a:buFontTx/>
              <a:buChar char="-"/>
            </a:pPr>
            <a:r>
              <a:rPr lang="en-US" baseline="0" dirty="0"/>
              <a:t>Simplicity</a:t>
            </a:r>
          </a:p>
          <a:p>
            <a:pPr marL="171450" indent="-171450">
              <a:buFontTx/>
              <a:buChar char="-"/>
            </a:pPr>
            <a:r>
              <a:rPr lang="en-US" baseline="0" dirty="0"/>
              <a:t>Security</a:t>
            </a:r>
          </a:p>
          <a:p>
            <a:pPr marL="171450" indent="-171450">
              <a:buFontTx/>
              <a:buChar char="-"/>
            </a:pPr>
            <a:r>
              <a:rPr lang="en-US" baseline="0" dirty="0"/>
              <a:t>Reduce impact of database changes</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19</a:t>
            </a:fld>
            <a:endParaRPr lang="en-US"/>
          </a:p>
        </p:txBody>
      </p:sp>
    </p:spTree>
    <p:extLst>
      <p:ext uri="{BB962C8B-B14F-4D97-AF65-F5344CB8AC3E}">
        <p14:creationId xmlns:p14="http://schemas.microsoft.com/office/powerpoint/2010/main" val="182172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mostly insert operations</a:t>
            </a:r>
          </a:p>
        </p:txBody>
      </p:sp>
      <p:sp>
        <p:nvSpPr>
          <p:cNvPr id="4" name="Slide Number Placeholder 3"/>
          <p:cNvSpPr>
            <a:spLocks noGrp="1"/>
          </p:cNvSpPr>
          <p:nvPr>
            <p:ph type="sldNum" sz="quarter" idx="10"/>
          </p:nvPr>
        </p:nvSpPr>
        <p:spPr/>
        <p:txBody>
          <a:bodyPr/>
          <a:lstStyle/>
          <a:p>
            <a:fld id="{6366307C-5DE3-4CC0-B6AB-0D518ACF06D4}" type="slidenum">
              <a:rPr lang="en-US" smtClean="0"/>
              <a:t>20</a:t>
            </a:fld>
            <a:endParaRPr lang="en-US"/>
          </a:p>
        </p:txBody>
      </p:sp>
    </p:spTree>
    <p:extLst>
      <p:ext uri="{BB962C8B-B14F-4D97-AF65-F5344CB8AC3E}">
        <p14:creationId xmlns:p14="http://schemas.microsoft.com/office/powerpoint/2010/main" val="1324350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mostly insert operations</a:t>
            </a:r>
          </a:p>
        </p:txBody>
      </p:sp>
      <p:sp>
        <p:nvSpPr>
          <p:cNvPr id="4" name="Slide Number Placeholder 3"/>
          <p:cNvSpPr>
            <a:spLocks noGrp="1"/>
          </p:cNvSpPr>
          <p:nvPr>
            <p:ph type="sldNum" sz="quarter" idx="10"/>
          </p:nvPr>
        </p:nvSpPr>
        <p:spPr/>
        <p:txBody>
          <a:bodyPr/>
          <a:lstStyle/>
          <a:p>
            <a:fld id="{6366307C-5DE3-4CC0-B6AB-0D518ACF06D4}" type="slidenum">
              <a:rPr lang="en-US" smtClean="0"/>
              <a:t>21</a:t>
            </a:fld>
            <a:endParaRPr lang="en-US"/>
          </a:p>
        </p:txBody>
      </p:sp>
    </p:spTree>
    <p:extLst>
      <p:ext uri="{BB962C8B-B14F-4D97-AF65-F5344CB8AC3E}">
        <p14:creationId xmlns:p14="http://schemas.microsoft.com/office/powerpoint/2010/main" val="358625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Operational database vs. Data warehouse</a:t>
            </a:r>
          </a:p>
          <a:p>
            <a:r>
              <a:rPr lang="en-US" altLang="en-US" dirty="0"/>
              <a:t> - Currency: age of data</a:t>
            </a:r>
          </a:p>
          <a:p>
            <a:r>
              <a:rPr lang="en-US" altLang="en-US" dirty="0"/>
              <a:t> - Historical:</a:t>
            </a:r>
            <a:r>
              <a:rPr lang="en-US" altLang="en-US" baseline="0" dirty="0"/>
              <a:t> completed transactions; secondary data</a:t>
            </a:r>
            <a:endParaRPr lang="en-US" altLang="en-US" dirty="0"/>
          </a:p>
          <a:p>
            <a:r>
              <a:rPr lang="en-US" altLang="en-US" dirty="0"/>
              <a:t> - Detail level: DW do not need to identify individual transactions although details can be stored; typically both detailed and summary data are stored in a data warehouse</a:t>
            </a:r>
          </a:p>
          <a:p>
            <a:r>
              <a:rPr lang="en-US" altLang="en-US" dirty="0"/>
              <a:t> - Number of records processed (per request): operational database query typically returns  few records; DW query may summarize thousands of records</a:t>
            </a:r>
          </a:p>
          <a:p>
            <a:r>
              <a:rPr lang="en-US" altLang="en-US" dirty="0"/>
              <a:t> - Normalization: normalization not important for DW because of lack of update</a:t>
            </a:r>
          </a:p>
          <a:p>
            <a:r>
              <a:rPr lang="en-US" altLang="en-US" dirty="0"/>
              <a:t> - Data model: new data model for DWs although relational implementation is generally used to implement the new data model</a:t>
            </a:r>
          </a:p>
          <a:p>
            <a:r>
              <a:rPr lang="en-US" altLang="en-US" dirty="0"/>
              <a:t> - Star schemas with materialized views for summary data are used in relational DBMSs</a:t>
            </a:r>
          </a:p>
          <a:p>
            <a:endParaRPr lang="en-US" dirty="0"/>
          </a:p>
          <a:p>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4</a:t>
            </a:fld>
            <a:endParaRPr lang="en-US"/>
          </a:p>
        </p:txBody>
      </p:sp>
    </p:spTree>
    <p:extLst>
      <p:ext uri="{BB962C8B-B14F-4D97-AF65-F5344CB8AC3E}">
        <p14:creationId xmlns:p14="http://schemas.microsoft.com/office/powerpoint/2010/main" val="3771569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the motivation for the subtotal</a:t>
            </a:r>
            <a:r>
              <a:rPr lang="en-US" baseline="0" dirty="0"/>
              <a:t> operators</a:t>
            </a:r>
          </a:p>
          <a:p>
            <a:pPr marL="171450" indent="-171450">
              <a:buFont typeface="Arial" pitchFamily="34" charset="0"/>
              <a:buChar char="•"/>
              <a:defRPr/>
            </a:pPr>
            <a:r>
              <a:rPr lang="en-US" baseline="0" dirty="0"/>
              <a:t>Review GROUP BY usage</a:t>
            </a:r>
            <a:endParaRPr lang="en-US" dirty="0"/>
          </a:p>
          <a:p>
            <a:pPr marL="171450" indent="-171450">
              <a:buFont typeface="Arial" pitchFamily="34" charset="0"/>
              <a:buChar char="•"/>
              <a:defRPr/>
            </a:pPr>
            <a:r>
              <a:rPr lang="en-US" dirty="0"/>
              <a:t>Compare GROUP BY result with pivot table</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23</a:t>
            </a:fld>
            <a:endParaRPr lang="en-US"/>
          </a:p>
        </p:txBody>
      </p:sp>
    </p:spTree>
    <p:extLst>
      <p:ext uri="{BB962C8B-B14F-4D97-AF65-F5344CB8AC3E}">
        <p14:creationId xmlns:p14="http://schemas.microsoft.com/office/powerpoint/2010/main" val="32345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Should have covered GROUP BY clause in a first database course:</a:t>
            </a:r>
          </a:p>
          <a:p>
            <a:pPr eaLnBrk="1" hangingPunct="1"/>
            <a:endParaRPr lang="en-US" altLang="en-US" dirty="0"/>
          </a:p>
          <a:p>
            <a:pPr eaLnBrk="1" hangingPunct="1"/>
            <a:r>
              <a:rPr lang="en-US" altLang="en-US" dirty="0"/>
              <a:t>Important question in query formulation:</a:t>
            </a:r>
          </a:p>
          <a:p>
            <a:pPr marL="171450" indent="-171450" eaLnBrk="1" hangingPunct="1">
              <a:buFontTx/>
              <a:buChar char="-"/>
            </a:pPr>
            <a:r>
              <a:rPr lang="en-US" altLang="en-US" dirty="0"/>
              <a:t>Problem statement involves row results or group results</a:t>
            </a:r>
          </a:p>
          <a:p>
            <a:pPr marL="171450" indent="-171450" eaLnBrk="1" hangingPunct="1">
              <a:buFontTx/>
              <a:buChar char="-"/>
            </a:pPr>
            <a:r>
              <a:rPr lang="en-US" altLang="en-US" dirty="0"/>
              <a:t>Look for aggregate functions mentioned in the result or conditions to test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24</a:t>
            </a:fld>
            <a:endParaRPr lang="en-US"/>
          </a:p>
        </p:txBody>
      </p:sp>
    </p:spTree>
    <p:extLst>
      <p:ext uri="{BB962C8B-B14F-4D97-AF65-F5344CB8AC3E}">
        <p14:creationId xmlns:p14="http://schemas.microsoft.com/office/powerpoint/2010/main" val="1064878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Should have covered GROUP BY clause in a first database course:</a:t>
            </a:r>
          </a:p>
          <a:p>
            <a:pPr eaLnBrk="1" hangingPunct="1"/>
            <a:endParaRPr lang="en-US" altLang="en-US" dirty="0"/>
          </a:p>
          <a:p>
            <a:pPr eaLnBrk="1" hangingPunct="1"/>
            <a:r>
              <a:rPr lang="en-US" altLang="en-US" dirty="0"/>
              <a:t>Important question in query formulation:</a:t>
            </a:r>
          </a:p>
          <a:p>
            <a:pPr marL="171450" indent="-171450" eaLnBrk="1" hangingPunct="1">
              <a:buFontTx/>
              <a:buChar char="-"/>
            </a:pPr>
            <a:r>
              <a:rPr lang="en-US" altLang="en-US" dirty="0"/>
              <a:t>Problem statement involves row results or group results</a:t>
            </a:r>
          </a:p>
          <a:p>
            <a:pPr marL="171450" indent="-171450" eaLnBrk="1" hangingPunct="1">
              <a:buFontTx/>
              <a:buChar char="-"/>
            </a:pPr>
            <a:r>
              <a:rPr lang="en-US" altLang="en-US" dirty="0"/>
              <a:t>Look for aggregate functions mentioned in the result or conditions to test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25</a:t>
            </a:fld>
            <a:endParaRPr lang="en-US"/>
          </a:p>
        </p:txBody>
      </p:sp>
    </p:spTree>
    <p:extLst>
      <p:ext uri="{BB962C8B-B14F-4D97-AF65-F5344CB8AC3E}">
        <p14:creationId xmlns:p14="http://schemas.microsoft.com/office/powerpoint/2010/main" val="2449994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SELECT/GROUP</a:t>
            </a:r>
            <a:r>
              <a:rPr lang="en-US" baseline="0" dirty="0"/>
              <a:t> BY consistency</a:t>
            </a:r>
          </a:p>
          <a:p>
            <a:pPr marL="171450" indent="-171450">
              <a:buFontTx/>
              <a:buChar char="-"/>
            </a:pPr>
            <a:r>
              <a:rPr lang="en-US" baseline="0" dirty="0"/>
              <a:t>SELECT list contains grouping columns and aggregate calculations</a:t>
            </a:r>
          </a:p>
          <a:p>
            <a:pPr marL="171450" indent="-171450">
              <a:buFontTx/>
              <a:buChar char="-"/>
            </a:pPr>
            <a:r>
              <a:rPr lang="en-US" baseline="0" dirty="0"/>
              <a:t>GROUP BY must contain all grouping columns</a:t>
            </a:r>
          </a:p>
          <a:p>
            <a:pPr marL="0" indent="0">
              <a:buFontTx/>
              <a:buNone/>
            </a:pPr>
            <a:endParaRPr lang="en-US" baseline="0" dirty="0"/>
          </a:p>
          <a:p>
            <a:pPr marL="0" indent="0">
              <a:buFontTx/>
              <a:buNone/>
            </a:pPr>
            <a:r>
              <a:rPr lang="en-US" baseline="0" dirty="0"/>
              <a:t>Row conditions</a:t>
            </a:r>
          </a:p>
          <a:p>
            <a:pPr marL="171450" indent="-171450">
              <a:buFontTx/>
              <a:buChar char="-"/>
            </a:pPr>
            <a:r>
              <a:rPr lang="en-US" baseline="0" dirty="0"/>
              <a:t>No aggregate functions in conditions</a:t>
            </a:r>
          </a:p>
          <a:p>
            <a:pPr marL="171450" indent="-171450">
              <a:buFontTx/>
              <a:buChar char="-"/>
            </a:pPr>
            <a:r>
              <a:rPr lang="en-US" baseline="0" dirty="0"/>
              <a:t>GROUP conditions: aggregate function on at least one side of condition</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26</a:t>
            </a:fld>
            <a:endParaRPr lang="en-US"/>
          </a:p>
        </p:txBody>
      </p:sp>
    </p:spTree>
    <p:extLst>
      <p:ext uri="{BB962C8B-B14F-4D97-AF65-F5344CB8AC3E}">
        <p14:creationId xmlns:p14="http://schemas.microsoft.com/office/powerpoint/2010/main" val="1665829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SELECT/GROUP</a:t>
            </a:r>
            <a:r>
              <a:rPr lang="en-US" baseline="0" dirty="0"/>
              <a:t> BY consistency</a:t>
            </a:r>
          </a:p>
          <a:p>
            <a:pPr marL="171450" indent="-171450">
              <a:buFontTx/>
              <a:buChar char="-"/>
            </a:pPr>
            <a:r>
              <a:rPr lang="en-US" baseline="0" dirty="0"/>
              <a:t>SELECT list contains grouping columns and aggregate calculations</a:t>
            </a:r>
          </a:p>
          <a:p>
            <a:pPr marL="171450" indent="-171450">
              <a:buFontTx/>
              <a:buChar char="-"/>
            </a:pPr>
            <a:r>
              <a:rPr lang="en-US" baseline="0" dirty="0"/>
              <a:t>GROUP BY must contain all grouping columns</a:t>
            </a:r>
          </a:p>
          <a:p>
            <a:pPr marL="0" indent="0">
              <a:buFontTx/>
              <a:buNone/>
            </a:pPr>
            <a:endParaRPr lang="en-US" baseline="0" dirty="0"/>
          </a:p>
          <a:p>
            <a:pPr marL="0" indent="0">
              <a:buFontTx/>
              <a:buNone/>
            </a:pPr>
            <a:r>
              <a:rPr lang="en-US" baseline="0" dirty="0"/>
              <a:t>Row conditions</a:t>
            </a:r>
          </a:p>
          <a:p>
            <a:pPr marL="171450" indent="-171450">
              <a:buFontTx/>
              <a:buChar char="-"/>
            </a:pPr>
            <a:r>
              <a:rPr lang="en-US" baseline="0" dirty="0"/>
              <a:t>No aggregate functions in conditions</a:t>
            </a:r>
          </a:p>
          <a:p>
            <a:pPr marL="171450" indent="-171450">
              <a:buFontTx/>
              <a:buChar char="-"/>
            </a:pPr>
            <a:r>
              <a:rPr lang="en-US" baseline="0" dirty="0"/>
              <a:t>GROUP conditions: aggregate function on at least one side of condition</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27</a:t>
            </a:fld>
            <a:endParaRPr lang="en-US"/>
          </a:p>
        </p:txBody>
      </p:sp>
    </p:spTree>
    <p:extLst>
      <p:ext uri="{BB962C8B-B14F-4D97-AF65-F5344CB8AC3E}">
        <p14:creationId xmlns:p14="http://schemas.microsoft.com/office/powerpoint/2010/main" val="4113496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Tables prefixed</a:t>
            </a:r>
            <a:r>
              <a:rPr lang="en-US" altLang="en-US" baseline="0" dirty="0"/>
              <a:t> with SS (</a:t>
            </a:r>
            <a:r>
              <a:rPr lang="en-US" altLang="en-US" baseline="0" dirty="0" err="1"/>
              <a:t>SSCustomer</a:t>
            </a:r>
            <a:r>
              <a:rPr lang="en-US" altLang="en-US" baseline="0" dirty="0"/>
              <a:t>) in examples because of conflicting table names in Postgres schema.</a:t>
            </a:r>
          </a:p>
          <a:p>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Typical query involves joins of fact and one or more dimension tables followed by grouping and aggregate function calculation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We will use the store sale tables to test subtotal operators</a:t>
            </a:r>
            <a:endParaRPr lang="en-US" altLang="en-US" dirty="0"/>
          </a:p>
          <a:p>
            <a:endParaRPr lang="en-US" alt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28</a:t>
            </a:fld>
            <a:endParaRPr lang="en-US"/>
          </a:p>
        </p:txBody>
      </p:sp>
    </p:spTree>
    <p:extLst>
      <p:ext uri="{BB962C8B-B14F-4D97-AF65-F5344CB8AC3E}">
        <p14:creationId xmlns:p14="http://schemas.microsoft.com/office/powerpoint/2010/main" val="240823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C2194BBD-0A2E-4603-86D8-FE2AB136A60D}" type="slidenum">
              <a:rPr kumimoji="0" lang="en-US" altLang="en-US" sz="1200" b="0" smtClean="0"/>
              <a:pPr/>
              <a:t>29</a:t>
            </a:fld>
            <a:endParaRPr kumimoji="0" lang="en-US" altLang="en-US" sz="1200" b="0"/>
          </a:p>
        </p:txBody>
      </p:sp>
      <p:sp>
        <p:nvSpPr>
          <p:cNvPr id="1402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E3E9B337-B6CA-471E-A9A3-B67B9BC7DB1B}" type="slidenum">
              <a:rPr kumimoji="0" lang="en-US" altLang="en-US" sz="1200" b="0">
                <a:latin typeface="Arial" charset="0"/>
              </a:rPr>
              <a:pPr algn="r" eaLnBrk="1" hangingPunct="1"/>
              <a:t>29</a:t>
            </a:fld>
            <a:endParaRPr kumimoji="0" lang="en-US" altLang="en-US" sz="1200" b="0">
              <a:latin typeface="Arial" charset="0"/>
            </a:endParaRPr>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noFill/>
        </p:spPr>
        <p:txBody>
          <a:bodyPr lIns="91431" tIns="45716" rIns="91431" bIns="45716"/>
          <a:lstStyle/>
          <a:p>
            <a:pPr eaLnBrk="1" hangingPunct="1"/>
            <a:r>
              <a:rPr lang="en-US" altLang="en-US" dirty="0"/>
              <a:t>Summarize: sum, min, and count</a:t>
            </a:r>
          </a:p>
          <a:p>
            <a:pPr eaLnBrk="1" hangingPunct="1"/>
            <a:endParaRPr lang="en-US" altLang="en-US" dirty="0"/>
          </a:p>
          <a:p>
            <a:pPr eaLnBrk="1" hangingPunct="1"/>
            <a:r>
              <a:rPr lang="en-US" altLang="en-US" dirty="0"/>
              <a:t>Problem statement: Retrieve zip code, month, and sum of the sales for USA and Canadian stores in 2016</a:t>
            </a:r>
          </a:p>
          <a:p>
            <a:pPr eaLnBrk="1" hangingPunct="1"/>
            <a:r>
              <a:rPr lang="en-US" altLang="en-US" dirty="0"/>
              <a:t>One row per combination of store zip code and month</a:t>
            </a:r>
          </a:p>
          <a:p>
            <a:pPr eaLnBrk="1" hangingPunct="1"/>
            <a:r>
              <a:rPr lang="en-US" altLang="en-US" dirty="0"/>
              <a:t>Each row contains grouping columns and aggregate calculations</a:t>
            </a:r>
          </a:p>
          <a:p>
            <a:pPr eaLnBrk="1" hangingPunct="1"/>
            <a:r>
              <a:rPr lang="en-US" altLang="en-US" dirty="0"/>
              <a:t>Must use both </a:t>
            </a:r>
            <a:r>
              <a:rPr lang="en-US" altLang="en-US" dirty="0" err="1"/>
              <a:t>StoreZip</a:t>
            </a:r>
            <a:r>
              <a:rPr lang="en-US" altLang="en-US" dirty="0"/>
              <a:t> and </a:t>
            </a:r>
            <a:r>
              <a:rPr lang="en-US" altLang="en-US" dirty="0" err="1"/>
              <a:t>TimeMonth</a:t>
            </a:r>
            <a:r>
              <a:rPr lang="en-US" altLang="en-US" dirty="0"/>
              <a:t> in the group by because these columns are not aggregate functions</a:t>
            </a:r>
          </a:p>
        </p:txBody>
      </p:sp>
    </p:spTree>
    <p:extLst>
      <p:ext uri="{BB962C8B-B14F-4D97-AF65-F5344CB8AC3E}">
        <p14:creationId xmlns:p14="http://schemas.microsoft.com/office/powerpoint/2010/main" val="1597891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Times New Roman" pitchFamily="18" charset="0"/>
              </a:rPr>
              <a:t>Step 1: FROM clause (cross product and join operators)</a:t>
            </a:r>
          </a:p>
          <a:p>
            <a:r>
              <a:rPr lang="en-US" dirty="0">
                <a:cs typeface="Times New Roman" pitchFamily="18" charset="0"/>
              </a:rPr>
              <a:t>Step 2: WHERE clause (row conditions)</a:t>
            </a:r>
          </a:p>
          <a:p>
            <a:r>
              <a:rPr lang="en-US" dirty="0">
                <a:cs typeface="Times New Roman" pitchFamily="18" charset="0"/>
              </a:rPr>
              <a:t>Step 3: GROUP BY clause (sort on grouping columns, compute </a:t>
            </a:r>
            <a:r>
              <a:rPr lang="en-US" dirty="0" err="1">
                <a:cs typeface="Times New Roman" pitchFamily="18" charset="0"/>
              </a:rPr>
              <a:t>aggregrates</a:t>
            </a:r>
            <a:r>
              <a:rPr lang="en-US" dirty="0">
                <a:cs typeface="Times New Roman" pitchFamily="18" charset="0"/>
              </a:rPr>
              <a:t>)</a:t>
            </a:r>
          </a:p>
          <a:p>
            <a:r>
              <a:rPr lang="en-US" dirty="0">
                <a:cs typeface="Times New Roman" pitchFamily="18" charset="0"/>
              </a:rPr>
              <a:t>Step 4: HAVING clause (group conditions)</a:t>
            </a:r>
          </a:p>
          <a:p>
            <a:r>
              <a:rPr lang="en-US" dirty="0">
                <a:cs typeface="Times New Roman" pitchFamily="18" charset="0"/>
              </a:rPr>
              <a:t>Step 5: ORDER BY clause</a:t>
            </a:r>
          </a:p>
          <a:p>
            <a:r>
              <a:rPr lang="en-US" dirty="0">
                <a:cs typeface="Times New Roman" pitchFamily="18" charset="0"/>
              </a:rPr>
              <a:t>Step 6: eliminate columns not in SELECT (projection operation)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30</a:t>
            </a:fld>
            <a:endParaRPr lang="en-US"/>
          </a:p>
        </p:txBody>
      </p:sp>
    </p:spTree>
    <p:extLst>
      <p:ext uri="{BB962C8B-B14F-4D97-AF65-F5344CB8AC3E}">
        <p14:creationId xmlns:p14="http://schemas.microsoft.com/office/powerpoint/2010/main" val="3461178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B56465-33DC-480E-9525-6DE0EF15D33F}" type="slidenum">
              <a:rPr lang="en-US" sz="1200" smtClean="0"/>
              <a:pPr/>
              <a:t>31</a:t>
            </a:fld>
            <a:endParaRPr lang="en-US" sz="120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r>
              <a:rPr lang="en-US" dirty="0"/>
              <a:t>Conceptual evaluation process:</a:t>
            </a:r>
          </a:p>
          <a:p>
            <a:r>
              <a:rPr lang="en-US" dirty="0"/>
              <a:t> - Sequence of steps to evaluate a SELECT statement</a:t>
            </a:r>
          </a:p>
          <a:p>
            <a:r>
              <a:rPr lang="en-US" dirty="0"/>
              <a:t> - Conceptual not actual: DBMSs use many shortcuts</a:t>
            </a:r>
          </a:p>
          <a:p>
            <a:r>
              <a:rPr lang="en-US" dirty="0"/>
              <a:t>Row operations occur first</a:t>
            </a:r>
          </a:p>
          <a:p>
            <a:r>
              <a:rPr lang="en-US" dirty="0"/>
              <a:t> - Errors in formulation usually occur in row operations</a:t>
            </a:r>
          </a:p>
          <a:p>
            <a:r>
              <a:rPr lang="en-US" dirty="0"/>
              <a:t> - Use small tables to understand relationship of row operations (FROM, WHERE) to</a:t>
            </a:r>
          </a:p>
          <a:p>
            <a:r>
              <a:rPr lang="en-US" dirty="0"/>
              <a:t>   group operations (GROUP, HAVING)</a:t>
            </a:r>
          </a:p>
          <a:p>
            <a:r>
              <a:rPr lang="en-US" dirty="0"/>
              <a:t> - For large problems, execute row operations separately to ensure that results</a:t>
            </a:r>
          </a:p>
          <a:p>
            <a:r>
              <a:rPr lang="en-US" dirty="0"/>
              <a:t>   before grouping are what you expect</a:t>
            </a:r>
          </a:p>
          <a:p>
            <a:r>
              <a:rPr lang="en-US" dirty="0"/>
              <a:t>Grouping only occurs one time: only an issue for advanced problems when summarizing on independent columns</a:t>
            </a:r>
          </a:p>
        </p:txBody>
      </p:sp>
    </p:spTree>
    <p:extLst>
      <p:ext uri="{BB962C8B-B14F-4D97-AF65-F5344CB8AC3E}">
        <p14:creationId xmlns:p14="http://schemas.microsoft.com/office/powerpoint/2010/main" val="2105033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4CA2848-69FE-43E5-9A9A-A5F4E79B5EA6}" type="slidenum">
              <a:rPr kumimoji="0" lang="en-US" altLang="en-US" sz="1200" b="0" smtClean="0"/>
              <a:pPr/>
              <a:t>32</a:t>
            </a:fld>
            <a:endParaRPr kumimoji="0" lang="en-US" altLang="en-US" sz="1200" b="0"/>
          </a:p>
        </p:txBody>
      </p:sp>
      <p:sp>
        <p:nvSpPr>
          <p:cNvPr id="1413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BB85B5A4-6E5C-4A81-8BA6-86F88937B1C2}" type="slidenum">
              <a:rPr kumimoji="0" lang="en-US" altLang="en-US" sz="1200" b="0">
                <a:latin typeface="Arial" charset="0"/>
              </a:rPr>
              <a:pPr algn="r" eaLnBrk="1" hangingPunct="1"/>
              <a:t>32</a:t>
            </a:fld>
            <a:endParaRPr kumimoji="0" lang="en-US" altLang="en-US" sz="1200" b="0">
              <a:latin typeface="Arial" charset="0"/>
            </a:endParaRPr>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p:spPr>
        <p:txBody>
          <a:bodyPr lIns="91431" tIns="45716" rIns="91431" bIns="45716"/>
          <a:lstStyle/>
          <a:p>
            <a:pPr eaLnBrk="1" hangingPunct="1"/>
            <a:r>
              <a:rPr lang="en-US" altLang="en-US" dirty="0"/>
              <a:t>Only subtotals in GROUP BY involve the grouping columns (lowest level totals)</a:t>
            </a:r>
          </a:p>
          <a:p>
            <a:pPr eaLnBrk="1" hangingPunct="1"/>
            <a:r>
              <a:rPr lang="en-US" altLang="en-US" dirty="0"/>
              <a:t>GROUP BY clause is extended with several subtotal operators</a:t>
            </a:r>
          </a:p>
          <a:p>
            <a:pPr eaLnBrk="1" hangingPunct="1"/>
            <a:r>
              <a:rPr lang="en-US" altLang="en-US" dirty="0"/>
              <a:t>Subtotal operators are not strictly necessary but they are convenient.</a:t>
            </a:r>
          </a:p>
          <a:p>
            <a:pPr eaLnBrk="1" hangingPunct="1"/>
            <a:endParaRPr lang="en-US" altLang="en-US" dirty="0"/>
          </a:p>
          <a:p>
            <a:pPr eaLnBrk="1" hangingPunct="1"/>
            <a:r>
              <a:rPr lang="en-US" altLang="en-US" dirty="0"/>
              <a:t>More</a:t>
            </a:r>
            <a:r>
              <a:rPr lang="en-US" altLang="en-US" baseline="0" dirty="0"/>
              <a:t> precise name is axis summary operators. </a:t>
            </a:r>
          </a:p>
          <a:p>
            <a:pPr eaLnBrk="1" hangingPunct="1"/>
            <a:endParaRPr lang="en-US" altLang="en-US" baseline="0" dirty="0"/>
          </a:p>
          <a:p>
            <a:pPr eaLnBrk="1" hangingPunct="1"/>
            <a:r>
              <a:rPr lang="en-US" altLang="en-US" baseline="0" dirty="0"/>
              <a:t>Subtotal operators can be used indirectly by pivot table tools. Optimizing SQL compiler can efficiently generate.</a:t>
            </a:r>
            <a:endParaRPr lang="en-US" altLang="en-US" dirty="0"/>
          </a:p>
        </p:txBody>
      </p:sp>
    </p:spTree>
    <p:extLst>
      <p:ext uri="{BB962C8B-B14F-4D97-AF65-F5344CB8AC3E}">
        <p14:creationId xmlns:p14="http://schemas.microsoft.com/office/powerpoint/2010/main" val="37081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973309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6DAB635-1F3B-488A-AEE4-C51FBF5B2A54}" type="slidenum">
              <a:rPr kumimoji="0" lang="en-US" altLang="en-US" sz="1200" b="0" smtClean="0"/>
              <a:pPr/>
              <a:t>33</a:t>
            </a:fld>
            <a:endParaRPr kumimoji="0" lang="en-US" altLang="en-US" sz="1200" b="0"/>
          </a:p>
        </p:txBody>
      </p:sp>
      <p:sp>
        <p:nvSpPr>
          <p:cNvPr id="1423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AF809129-A10E-4FA0-A012-19982FFD151D}" type="slidenum">
              <a:rPr kumimoji="0" lang="en-US" altLang="en-US" sz="1200" b="0">
                <a:latin typeface="Arial" charset="0"/>
              </a:rPr>
              <a:pPr algn="r" eaLnBrk="1" hangingPunct="1"/>
              <a:t>33</a:t>
            </a:fld>
            <a:endParaRPr kumimoji="0" lang="en-US" altLang="en-US" sz="1200" b="0">
              <a:latin typeface="Arial" charset="0"/>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Result: maximum of N </a:t>
            </a:r>
            <a:r>
              <a:rPr lang="en-US" altLang="en-US" dirty="0">
                <a:sym typeface="Symbol" pitchFamily="18" charset="2"/>
              </a:rPr>
              <a:t></a:t>
            </a:r>
            <a:r>
              <a:rPr lang="en-US" altLang="en-US" dirty="0"/>
              <a:t> M rows. Usually less than N </a:t>
            </a:r>
            <a:r>
              <a:rPr lang="en-US" altLang="en-US" dirty="0">
                <a:sym typeface="Symbol" pitchFamily="18" charset="2"/>
              </a:rPr>
              <a:t></a:t>
            </a:r>
            <a:r>
              <a:rPr lang="en-US" altLang="en-US" dirty="0"/>
              <a:t> M rows because of missing values. For example, do not have monthly sales in all states. More sparsity for finely grained fact tables. </a:t>
            </a:r>
          </a:p>
          <a:p>
            <a:pPr eaLnBrk="1" hangingPunct="1"/>
            <a:endParaRPr lang="en-US" altLang="en-US" dirty="0"/>
          </a:p>
          <a:p>
            <a:pPr eaLnBrk="1" hangingPunct="1"/>
            <a:r>
              <a:rPr lang="en-US" altLang="en-US" dirty="0"/>
              <a:t>Differences</a:t>
            </a:r>
          </a:p>
          <a:p>
            <a:pPr marL="171450" indent="-171450" eaLnBrk="1" hangingPunct="1">
              <a:buFontTx/>
              <a:buChar char="-"/>
            </a:pPr>
            <a:r>
              <a:rPr lang="en-US" altLang="en-US" dirty="0"/>
              <a:t>Missing values</a:t>
            </a:r>
          </a:p>
          <a:p>
            <a:pPr marL="171450" indent="-171450" eaLnBrk="1" hangingPunct="1">
              <a:buFontTx/>
              <a:buChar char="-"/>
            </a:pPr>
            <a:r>
              <a:rPr lang="en-US" altLang="en-US" dirty="0"/>
              <a:t>Axis</a:t>
            </a:r>
            <a:r>
              <a:rPr lang="en-US" altLang="en-US" baseline="0" dirty="0"/>
              <a:t> summaries or subtotals</a:t>
            </a:r>
            <a:endParaRPr lang="en-US" altLang="en-US" dirty="0"/>
          </a:p>
        </p:txBody>
      </p:sp>
    </p:spTree>
    <p:extLst>
      <p:ext uri="{BB962C8B-B14F-4D97-AF65-F5344CB8AC3E}">
        <p14:creationId xmlns:p14="http://schemas.microsoft.com/office/powerpoint/2010/main" val="2098207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34</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Original SQL</a:t>
            </a:r>
            <a:r>
              <a:rPr lang="en-US" altLang="en-US" baseline="0" dirty="0"/>
              <a:t> design</a:t>
            </a:r>
          </a:p>
          <a:p>
            <a:pPr marL="171450" indent="-171450">
              <a:buFontTx/>
              <a:buChar char="-"/>
            </a:pPr>
            <a:r>
              <a:rPr lang="en-US" altLang="en-US" baseline="0" dirty="0"/>
              <a:t>GROUP BY for summary data calculation</a:t>
            </a:r>
          </a:p>
          <a:p>
            <a:pPr marL="171450" indent="-171450">
              <a:buFontTx/>
              <a:buChar char="-"/>
            </a:pPr>
            <a:r>
              <a:rPr lang="en-US" altLang="en-US" baseline="0" dirty="0"/>
              <a:t>Conceptually, summary calculations after row calculations</a:t>
            </a:r>
            <a:endParaRPr lang="en-US" altLang="en-US" dirty="0"/>
          </a:p>
          <a:p>
            <a:endParaRPr lang="en-US" altLang="en-US" dirty="0"/>
          </a:p>
          <a:p>
            <a:r>
              <a:rPr lang="en-US" altLang="en-US" dirty="0"/>
              <a:t>Differences</a:t>
            </a:r>
          </a:p>
          <a:p>
            <a:pPr marL="171450" indent="-171450">
              <a:buFontTx/>
              <a:buChar char="-"/>
            </a:pPr>
            <a:r>
              <a:rPr lang="en-US" altLang="en-US" baseline="0" dirty="0"/>
              <a:t>Missing values: data cubes have missing values (empty cells) while GROUP BY does not show missing values</a:t>
            </a:r>
          </a:p>
          <a:p>
            <a:pPr marL="171450" indent="-171450">
              <a:buFontTx/>
              <a:buChar char="-"/>
            </a:pPr>
            <a:r>
              <a:rPr lang="en-US" altLang="en-US" baseline="0" dirty="0"/>
              <a:t>Subtotals: data cubes show all subtotals (row, column, grand total for 2 dimensions) while GROUP BY only shows cell values.</a:t>
            </a:r>
          </a:p>
          <a:p>
            <a:endParaRPr lang="en-US" altLang="en-US" baseline="0" dirty="0"/>
          </a:p>
          <a:p>
            <a:r>
              <a:rPr lang="en-US" altLang="en-US" baseline="0" dirty="0"/>
              <a:t>Extend GROUP BY to calculate subtotals</a:t>
            </a:r>
          </a:p>
          <a:p>
            <a:endParaRPr lang="en-US" altLang="en-US" baseline="0" dirty="0"/>
          </a:p>
          <a:p>
            <a:r>
              <a:rPr lang="en-US" altLang="en-US" baseline="0" dirty="0"/>
              <a:t>SQL extensions support computation of subtotals. Other parts of Unit 4 provide details about subtotal operators</a:t>
            </a:r>
          </a:p>
          <a:p>
            <a:pPr marL="171450" indent="-171450">
              <a:buFontTx/>
              <a:buChar char="-"/>
            </a:pPr>
            <a:r>
              <a:rPr lang="en-US" altLang="en-US" baseline="0" dirty="0"/>
              <a:t>CUBE</a:t>
            </a:r>
          </a:p>
          <a:p>
            <a:pPr marL="171450" indent="-171450">
              <a:buFontTx/>
              <a:buChar char="-"/>
            </a:pPr>
            <a:r>
              <a:rPr lang="en-US" altLang="en-US" baseline="0" dirty="0"/>
              <a:t>ROLLUP</a:t>
            </a:r>
          </a:p>
          <a:p>
            <a:pPr marL="171450" indent="-171450">
              <a:buFontTx/>
              <a:buChar char="-"/>
            </a:pPr>
            <a:r>
              <a:rPr lang="en-US" altLang="en-US" baseline="0" dirty="0"/>
              <a:t>GROUPING SETS</a:t>
            </a:r>
          </a:p>
          <a:p>
            <a:pPr marL="0" indent="0">
              <a:buFontTx/>
              <a:buNone/>
            </a:pPr>
            <a:endParaRPr lang="en-US" altLang="en-US" baseline="0" dirty="0"/>
          </a:p>
          <a:p>
            <a:pPr marL="0" indent="0">
              <a:buFontTx/>
              <a:buNone/>
            </a:pPr>
            <a:r>
              <a:rPr lang="en-US" altLang="en-US" baseline="0" dirty="0"/>
              <a:t>Analytic function extensions</a:t>
            </a:r>
          </a:p>
          <a:p>
            <a:pPr marL="171450" indent="-171450">
              <a:buFontTx/>
              <a:buChar char="-"/>
            </a:pPr>
            <a:r>
              <a:rPr lang="en-US" altLang="en-US" baseline="0" dirty="0"/>
              <a:t>Apply functions to GROUP BY results</a:t>
            </a:r>
          </a:p>
          <a:p>
            <a:pPr marL="171450" indent="-171450">
              <a:buFontTx/>
              <a:buChar char="-"/>
            </a:pPr>
            <a:r>
              <a:rPr lang="en-US" altLang="en-US" baseline="0" dirty="0"/>
              <a:t>Needed for common decision support calculations such as rankings, moving averages, and ratio to totals</a:t>
            </a:r>
          </a:p>
          <a:p>
            <a:endParaRPr lang="en-US" altLang="en-US" baseline="0" dirty="0"/>
          </a:p>
        </p:txBody>
      </p:sp>
    </p:spTree>
    <p:extLst>
      <p:ext uri="{BB962C8B-B14F-4D97-AF65-F5344CB8AC3E}">
        <p14:creationId xmlns:p14="http://schemas.microsoft.com/office/powerpoint/2010/main" val="2828471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conceptual differences between</a:t>
            </a:r>
            <a:r>
              <a:rPr lang="en-US" baseline="0" dirty="0"/>
              <a:t> the CUBE and ROLLUP operators</a:t>
            </a:r>
            <a:endParaRPr lang="en-US" dirty="0"/>
          </a:p>
          <a:p>
            <a:pPr marL="171450" indent="-171450">
              <a:buFont typeface="Arial" pitchFamily="34" charset="0"/>
              <a:buChar char="•"/>
              <a:defRPr/>
            </a:pPr>
            <a:r>
              <a:rPr lang="en-US" dirty="0"/>
              <a:t>Write SQL SELECT statements using the CUBE</a:t>
            </a:r>
            <a:r>
              <a:rPr lang="en-US" baseline="0" dirty="0"/>
              <a:t> and</a:t>
            </a:r>
            <a:r>
              <a:rPr lang="en-US" dirty="0"/>
              <a:t> ROLLUP</a:t>
            </a:r>
            <a:r>
              <a:rPr lang="en-US" baseline="0" dirty="0"/>
              <a:t> </a:t>
            </a:r>
            <a:r>
              <a:rPr lang="en-US" dirty="0"/>
              <a:t>operators</a:t>
            </a:r>
          </a:p>
          <a:p>
            <a:pPr marL="171450" indent="-171450">
              <a:buFont typeface="Arial" pitchFamily="34" charset="0"/>
              <a:buChar char="•"/>
              <a:defRPr/>
            </a:pPr>
            <a:r>
              <a:rPr lang="en-US" dirty="0"/>
              <a:t>Understand</a:t>
            </a:r>
            <a:r>
              <a:rPr lang="en-US" baseline="0" dirty="0"/>
              <a:t> the formulation of the CUBE and ROLLUP operators using the UNION operator</a:t>
            </a:r>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a:t>Calculate the number of subtotals and number of statements for a simple CUBE operation</a:t>
            </a:r>
            <a:endParaRPr lang="en-US" baseline="0" dirty="0"/>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Lesson 1 reviewed</a:t>
            </a:r>
            <a:r>
              <a:rPr lang="en-US" baseline="0" dirty="0"/>
              <a:t> the GROUP BY clause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Lesson 3 covers the ROLLUP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The subtotal operators were a new feature in SQL:1999. Module 2 covers the Oracle syntax and implementation of the subtotal operators but other enterprise DBMSs provide similar syntax and implementation.</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36</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Similar to rolling up a data cube</a:t>
            </a:r>
          </a:p>
          <a:p>
            <a:pPr eaLnBrk="1" hangingPunct="1"/>
            <a:r>
              <a:rPr lang="en-US" altLang="en-US" dirty="0"/>
              <a:t>Produces subtotals for more general items</a:t>
            </a:r>
          </a:p>
          <a:p>
            <a:pPr eaLnBrk="1" hangingPunct="1"/>
            <a:r>
              <a:rPr lang="en-US" altLang="en-US" dirty="0"/>
              <a:t>Smaller set of subtotals that cube operator</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37</a:t>
            </a:fld>
            <a:endParaRPr lang="en-US"/>
          </a:p>
        </p:txBody>
      </p:sp>
    </p:spTree>
    <p:extLst>
      <p:ext uri="{BB962C8B-B14F-4D97-AF65-F5344CB8AC3E}">
        <p14:creationId xmlns:p14="http://schemas.microsoft.com/office/powerpoint/2010/main" val="2805247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29EC71C-F8D3-4D2C-ADED-0316654834B3}" type="slidenum">
              <a:rPr kumimoji="0" lang="en-US" altLang="en-US" sz="1200" b="0" smtClean="0"/>
              <a:pPr/>
              <a:t>38</a:t>
            </a:fld>
            <a:endParaRPr kumimoji="0" lang="en-US" altLang="en-US" sz="1200" b="0"/>
          </a:p>
        </p:txBody>
      </p:sp>
      <p:sp>
        <p:nvSpPr>
          <p:cNvPr id="146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FEB2B20-A9C8-447F-AA72-70D7E622A5C2}" type="slidenum">
              <a:rPr kumimoji="0" lang="en-US" altLang="en-US" sz="1200" b="0">
                <a:latin typeface="Arial" charset="0"/>
              </a:rPr>
              <a:pPr algn="r" eaLnBrk="1" hangingPunct="1"/>
              <a:t>38</a:t>
            </a:fld>
            <a:endParaRPr kumimoji="0" lang="en-US" altLang="en-US" sz="1200" b="0">
              <a:latin typeface="Arial" charset="0"/>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a:t>Partial syntax</a:t>
            </a:r>
            <a:endParaRPr lang="en-US" altLang="en-US" dirty="0"/>
          </a:p>
          <a:p>
            <a:pPr eaLnBrk="1" hangingPunct="1"/>
            <a:endParaRPr lang="en-US" altLang="en-US" dirty="0"/>
          </a:p>
          <a:p>
            <a:pPr eaLnBrk="1" hangingPunct="1"/>
            <a:r>
              <a:rPr lang="en-US" altLang="en-US" dirty="0"/>
              <a:t>Additional subtotal rows</a:t>
            </a:r>
          </a:p>
          <a:p>
            <a:pPr eaLnBrk="1" hangingPunct="1">
              <a:buFontTx/>
              <a:buChar char="•"/>
            </a:pPr>
            <a:r>
              <a:rPr lang="en-US" altLang="en-US" dirty="0"/>
              <a:t>Month totals: 3 rows</a:t>
            </a:r>
          </a:p>
          <a:p>
            <a:pPr eaLnBrk="1" hangingPunct="1">
              <a:buFontTx/>
              <a:buChar char="•"/>
            </a:pPr>
            <a:r>
              <a:rPr lang="en-US" altLang="en-US" dirty="0"/>
              <a:t>State totals: 3 rows</a:t>
            </a:r>
          </a:p>
          <a:p>
            <a:pPr eaLnBrk="1" hangingPunct="1">
              <a:buFontTx/>
              <a:buChar char="•"/>
            </a:pPr>
            <a:r>
              <a:rPr lang="en-US" altLang="en-US" dirty="0"/>
              <a:t>Grand total: 1 row</a:t>
            </a:r>
          </a:p>
        </p:txBody>
      </p:sp>
    </p:spTree>
    <p:extLst>
      <p:ext uri="{BB962C8B-B14F-4D97-AF65-F5344CB8AC3E}">
        <p14:creationId xmlns:p14="http://schemas.microsoft.com/office/powerpoint/2010/main" val="184805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DE032A5-0873-4D7E-8B64-721AD2BABF35}" type="slidenum">
              <a:rPr kumimoji="0" lang="en-US" altLang="en-US" sz="1200" b="0" smtClean="0"/>
              <a:pPr/>
              <a:t>39</a:t>
            </a:fld>
            <a:endParaRPr kumimoji="0" lang="en-US" altLang="en-US" sz="1200" b="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r>
              <a:rPr lang="en-US" altLang="en-US" dirty="0"/>
              <a:t>The CUBE operator clause produces all possible subtotal combinations in addition to the normal totals shown in a GROUP BY clause. Because all possible subtotals are generated, the CUBE operator is appropriate to summarize columns from independent dimensions rather than columns representing different levels of the same dimension. For example, the CUBE operator would be appropriate to generate subtotals for all combinations of month, store state, and item brand. In contrast, a CUBE operation to show all possible subtotals of year, month, and day would have limited interest because of the hierarchy in the time dimension.</a:t>
            </a:r>
          </a:p>
          <a:p>
            <a:endParaRPr lang="en-US" altLang="en-US" dirty="0"/>
          </a:p>
          <a:p>
            <a:r>
              <a:rPr lang="en-US" altLang="en-US" dirty="0"/>
              <a:t>This example shows a CUBE of two independent dimensions (</a:t>
            </a:r>
            <a:r>
              <a:rPr lang="en-US" altLang="en-US" dirty="0" err="1"/>
              <a:t>StoreZip</a:t>
            </a:r>
            <a:r>
              <a:rPr lang="en-US" altLang="en-US" dirty="0"/>
              <a:t> and </a:t>
            </a:r>
            <a:r>
              <a:rPr lang="en-US" altLang="en-US" dirty="0" err="1"/>
              <a:t>TimeMonth</a:t>
            </a:r>
            <a:r>
              <a:rPr lang="en-US" altLang="en-US" dirty="0"/>
              <a:t>). The result will contain subtotals for each column value and a grand total.</a:t>
            </a:r>
          </a:p>
          <a:p>
            <a:endParaRPr lang="en-US" altLang="en-US" dirty="0"/>
          </a:p>
          <a:p>
            <a:r>
              <a:rPr lang="en-US" altLang="en-US" dirty="0"/>
              <a:t>Query formulation questions</a:t>
            </a:r>
          </a:p>
          <a:p>
            <a:pPr marL="171450" indent="-171450">
              <a:buFontTx/>
              <a:buChar char="-"/>
            </a:pPr>
            <a:r>
              <a:rPr lang="en-US" altLang="en-US" dirty="0"/>
              <a:t>What tables: </a:t>
            </a:r>
            <a:r>
              <a:rPr lang="en-US" altLang="en-US" dirty="0" err="1"/>
              <a:t>SSSales</a:t>
            </a:r>
            <a:r>
              <a:rPr lang="en-US" altLang="en-US" dirty="0"/>
              <a:t>, </a:t>
            </a:r>
            <a:r>
              <a:rPr lang="en-US" altLang="en-US" dirty="0" err="1"/>
              <a:t>SSStore</a:t>
            </a:r>
            <a:r>
              <a:rPr lang="en-US" altLang="en-US" dirty="0"/>
              <a:t>, and </a:t>
            </a:r>
            <a:r>
              <a:rPr lang="en-US" altLang="en-US" dirty="0" err="1"/>
              <a:t>SSTimeDim</a:t>
            </a:r>
            <a:endParaRPr lang="en-US" altLang="en-US" dirty="0"/>
          </a:p>
          <a:p>
            <a:pPr marL="171450" indent="-171450">
              <a:buFontTx/>
              <a:buChar char="-"/>
            </a:pPr>
            <a:r>
              <a:rPr lang="en-US" altLang="en-US" dirty="0"/>
              <a:t>How combined: by join conditions PK-FK</a:t>
            </a:r>
          </a:p>
          <a:p>
            <a:pPr marL="171450" indent="-171450">
              <a:buFontTx/>
              <a:buChar char="-"/>
            </a:pPr>
            <a:r>
              <a:rPr lang="en-US" altLang="en-US" dirty="0"/>
              <a:t>Individual</a:t>
            </a:r>
            <a:r>
              <a:rPr lang="en-US" altLang="en-US" baseline="0" dirty="0"/>
              <a:t> rows versus groups of rows: row summaries on </a:t>
            </a:r>
            <a:r>
              <a:rPr lang="en-US" altLang="en-US" baseline="0" dirty="0" err="1"/>
              <a:t>StoreZip</a:t>
            </a:r>
            <a:r>
              <a:rPr lang="en-US" altLang="en-US" baseline="0" dirty="0"/>
              <a:t> and </a:t>
            </a:r>
            <a:r>
              <a:rPr lang="en-US" altLang="en-US" baseline="0" dirty="0" err="1"/>
              <a:t>TimeMonth</a:t>
            </a:r>
            <a:endParaRPr lang="en-US" altLang="en-US" dirty="0"/>
          </a:p>
          <a:p>
            <a:endParaRPr lang="en-US" altLang="en-US" dirty="0"/>
          </a:p>
        </p:txBody>
      </p:sp>
    </p:spTree>
    <p:extLst>
      <p:ext uri="{BB962C8B-B14F-4D97-AF65-F5344CB8AC3E}">
        <p14:creationId xmlns:p14="http://schemas.microsoft.com/office/powerpoint/2010/main" val="1254176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40</a:t>
            </a:fld>
            <a:endParaRPr kumimoji="0" lang="en-US" altLang="en-US" sz="1200" b="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40</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GROUP BY: max number of rows is M * N; null cells do not appear in the GROUP BY result</a:t>
            </a:r>
          </a:p>
          <a:p>
            <a:pPr eaLnBrk="1" hangingPunct="1"/>
            <a:r>
              <a:rPr lang="en-US" altLang="en-US" dirty="0"/>
              <a:t>M, N, and P unique values per column</a:t>
            </a:r>
          </a:p>
          <a:p>
            <a:pPr eaLnBrk="1" hangingPunct="1"/>
            <a:endParaRPr lang="en-US" altLang="en-US" dirty="0"/>
          </a:p>
          <a:p>
            <a:pPr eaLnBrk="1" hangingPunct="1"/>
            <a:r>
              <a:rPr lang="en-US" dirty="0"/>
              <a:t>SELECT blocks:</a:t>
            </a:r>
          </a:p>
          <a:p>
            <a:pPr marL="171450" indent="-171450" eaLnBrk="1" hangingPunct="1">
              <a:buFontTx/>
              <a:buChar char="-"/>
            </a:pPr>
            <a:r>
              <a:rPr lang="en-US" dirty="0"/>
              <a:t>Normal group by: all three columns: &lt;Col1,Col2,Col3&gt;</a:t>
            </a:r>
          </a:p>
          <a:p>
            <a:pPr marL="171450" indent="-171450" eaLnBrk="1" hangingPunct="1">
              <a:buFontTx/>
              <a:buChar char="-"/>
            </a:pPr>
            <a:r>
              <a:rPr lang="en-US" dirty="0"/>
              <a:t>Combinations</a:t>
            </a:r>
            <a:r>
              <a:rPr lang="en-US" baseline="0" dirty="0"/>
              <a:t> of 3 taken two at time: &lt;Col1,Col2&gt;, &lt;Col1,Col3&gt;, &lt;Col2,Col3&gt;</a:t>
            </a:r>
          </a:p>
          <a:p>
            <a:pPr marL="171450" indent="-171450" eaLnBrk="1" hangingPunct="1">
              <a:buFontTx/>
              <a:buChar char="-"/>
            </a:pPr>
            <a:r>
              <a:rPr lang="en-US" baseline="0" dirty="0"/>
              <a:t>Combinations of 3 taken one at a time: &lt;Col1&gt;, &lt;Col2&gt;, &lt;Col3&gt;</a:t>
            </a:r>
          </a:p>
          <a:p>
            <a:pPr marL="171450" indent="-171450" eaLnBrk="1" hangingPunct="1">
              <a:buFontTx/>
              <a:buChar char="-"/>
            </a:pPr>
            <a:r>
              <a:rPr lang="en-US" baseline="0" dirty="0"/>
              <a:t>Grand total: &lt;&gt;</a:t>
            </a:r>
          </a:p>
          <a:p>
            <a:pPr marL="171450" indent="-171450" eaLnBrk="1" hangingPunct="1">
              <a:buFontTx/>
              <a:buChar char="-"/>
            </a:pPr>
            <a:r>
              <a:rPr lang="en-US" baseline="0" dirty="0"/>
              <a:t>Additional SELECT blocks: 2</a:t>
            </a:r>
            <a:r>
              <a:rPr lang="en-US" baseline="30000" dirty="0"/>
              <a:t>NC</a:t>
            </a:r>
            <a:r>
              <a:rPr lang="en-US" baseline="0" dirty="0"/>
              <a:t> – 1 where NC is the number of grouping columns</a:t>
            </a:r>
            <a:endParaRPr lang="en-US" dirty="0"/>
          </a:p>
          <a:p>
            <a:pPr eaLnBrk="1" hangingPunct="1"/>
            <a:endParaRPr lang="en-US" altLang="en-US" dirty="0"/>
          </a:p>
        </p:txBody>
      </p:sp>
    </p:spTree>
    <p:extLst>
      <p:ext uri="{BB962C8B-B14F-4D97-AF65-F5344CB8AC3E}">
        <p14:creationId xmlns:p14="http://schemas.microsoft.com/office/powerpoint/2010/main" val="3492221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4490AE0-5D7B-45BF-A7F2-6CBA8C98E5A5}" type="slidenum">
              <a:rPr kumimoji="0" lang="en-US" altLang="en-US" sz="1200" b="0" smtClean="0"/>
              <a:pPr/>
              <a:t>41</a:t>
            </a:fld>
            <a:endParaRPr kumimoji="0" lang="en-US" altLang="en-US" sz="1200" b="0"/>
          </a:p>
        </p:txBody>
      </p:sp>
      <p:sp>
        <p:nvSpPr>
          <p:cNvPr id="1484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E37E082-0001-47A3-9065-F425ABF7FC55}" type="slidenum">
              <a:rPr kumimoji="0" lang="en-US" altLang="en-US" sz="1200" b="0">
                <a:latin typeface="Arial" charset="0"/>
              </a:rPr>
              <a:pPr algn="r" eaLnBrk="1" hangingPunct="1"/>
              <a:t>41</a:t>
            </a:fld>
            <a:endParaRPr kumimoji="0" lang="en-US" altLang="en-US" sz="1200" b="0">
              <a:latin typeface="Arial" charset="0"/>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p:spPr>
        <p:txBody>
          <a:bodyPr lIns="91431" tIns="45716" rIns="91431" bIns="45716"/>
          <a:lstStyle/>
          <a:p>
            <a:pPr eaLnBrk="1" hangingPunct="1"/>
            <a:r>
              <a:rPr lang="en-US" altLang="en-US" dirty="0"/>
              <a:t>See module</a:t>
            </a:r>
            <a:r>
              <a:rPr lang="en-US" altLang="en-US" baseline="0" dirty="0"/>
              <a:t> 2</a:t>
            </a:r>
            <a:r>
              <a:rPr lang="en-US" altLang="en-US" dirty="0"/>
              <a:t> document for complete SELECT statement</a:t>
            </a:r>
          </a:p>
          <a:p>
            <a:pPr eaLnBrk="1" hangingPunct="1"/>
            <a:r>
              <a:rPr lang="en-US" altLang="en-US" dirty="0"/>
              <a:t>SELECT statements:</a:t>
            </a:r>
          </a:p>
          <a:p>
            <a:pPr eaLnBrk="1" hangingPunct="1">
              <a:buFontTx/>
              <a:buChar char="•"/>
            </a:pPr>
            <a:r>
              <a:rPr lang="en-US" altLang="en-US" dirty="0"/>
              <a:t>Normal GROUP BY results</a:t>
            </a:r>
          </a:p>
          <a:p>
            <a:pPr eaLnBrk="1" hangingPunct="1">
              <a:buFontTx/>
              <a:buChar char="•"/>
            </a:pPr>
            <a:r>
              <a:rPr lang="en-US" altLang="en-US" dirty="0"/>
              <a:t>SELECT statement for each combination of subtotal rows</a:t>
            </a:r>
          </a:p>
          <a:p>
            <a:pPr eaLnBrk="1" hangingPunct="1">
              <a:buFontTx/>
              <a:buChar char="•"/>
            </a:pPr>
            <a:r>
              <a:rPr lang="en-US" altLang="en-US" dirty="0"/>
              <a:t>Use placeholder for missing columns: use compatible constant; maintain union compatibility</a:t>
            </a:r>
          </a:p>
          <a:p>
            <a:pPr eaLnBrk="1" hangingPunct="1">
              <a:buFontTx/>
              <a:buChar char="•"/>
            </a:pPr>
            <a:r>
              <a:rPr lang="en-US" altLang="en-US" dirty="0"/>
              <a:t>SELECT statement for </a:t>
            </a:r>
            <a:r>
              <a:rPr lang="en-US" altLang="en-US" dirty="0" err="1"/>
              <a:t>StoreZip</a:t>
            </a:r>
            <a:r>
              <a:rPr lang="en-US" altLang="en-US" dirty="0"/>
              <a:t> subtotals</a:t>
            </a:r>
          </a:p>
          <a:p>
            <a:pPr eaLnBrk="1" hangingPunct="1">
              <a:buFontTx/>
              <a:buChar char="•"/>
            </a:pPr>
            <a:r>
              <a:rPr lang="en-US" altLang="en-US" dirty="0"/>
              <a:t>SELECT statement for </a:t>
            </a:r>
            <a:r>
              <a:rPr lang="en-US" altLang="en-US" dirty="0" err="1"/>
              <a:t>TimeMonth</a:t>
            </a:r>
            <a:r>
              <a:rPr lang="en-US" altLang="en-US" dirty="0"/>
              <a:t> subtotals</a:t>
            </a:r>
          </a:p>
          <a:p>
            <a:pPr eaLnBrk="1" hangingPunct="1">
              <a:buFontTx/>
              <a:buChar char="•"/>
            </a:pPr>
            <a:r>
              <a:rPr lang="en-US" altLang="en-US" dirty="0"/>
              <a:t>SELECT statement for grand total: no GROUP BY clause because the grand total is a single row</a:t>
            </a:r>
          </a:p>
          <a:p>
            <a:pPr eaLnBrk="1" hangingPunct="1">
              <a:buFontTx/>
              <a:buChar char="•"/>
            </a:pPr>
            <a:r>
              <a:rPr lang="en-US" altLang="en-US" dirty="0"/>
              <a:t>Use UNION to combine subtotal rows</a:t>
            </a:r>
          </a:p>
          <a:p>
            <a:pPr eaLnBrk="1" hangingPunct="1">
              <a:buFontTx/>
              <a:buChar char="•"/>
            </a:pPr>
            <a:endParaRPr lang="en-US" altLang="en-US" dirty="0"/>
          </a:p>
          <a:p>
            <a:pPr eaLnBrk="1" hangingPunct="1">
              <a:buFontTx/>
              <a:buNone/>
            </a:pPr>
            <a:r>
              <a:rPr lang="en-US" altLang="en-US" dirty="0"/>
              <a:t>For ordering,</a:t>
            </a:r>
            <a:r>
              <a:rPr lang="en-US" altLang="en-US" baseline="0" dirty="0"/>
              <a:t> use ORDER BY 1, 2 after the last SELECT block.</a:t>
            </a:r>
          </a:p>
          <a:p>
            <a:pPr eaLnBrk="1" hangingPunct="1">
              <a:buFontTx/>
              <a:buNone/>
            </a:pPr>
            <a:r>
              <a:rPr lang="en-US" altLang="en-US" baseline="0" dirty="0"/>
              <a:t>Oracle gives syntax error  with column names in the ORDER </a:t>
            </a:r>
            <a:r>
              <a:rPr lang="en-US" altLang="en-US" baseline="0"/>
              <a:t>BY clause.</a:t>
            </a:r>
            <a:endParaRPr lang="en-US" altLang="en-US" dirty="0"/>
          </a:p>
        </p:txBody>
      </p:sp>
    </p:spTree>
    <p:extLst>
      <p:ext uri="{BB962C8B-B14F-4D97-AF65-F5344CB8AC3E}">
        <p14:creationId xmlns:p14="http://schemas.microsoft.com/office/powerpoint/2010/main" val="3287484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42</a:t>
            </a:fld>
            <a:endParaRPr kumimoji="0" lang="en-US" altLang="en-US" sz="1200" b="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42</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GROUP BY: max number of rows is M * N; null cells do not appear in the GROUP BY result</a:t>
            </a:r>
          </a:p>
          <a:p>
            <a:pPr eaLnBrk="1" hangingPunct="1"/>
            <a:r>
              <a:rPr lang="en-US" altLang="en-US" dirty="0"/>
              <a:t>M, N, and P unique values per column</a:t>
            </a:r>
          </a:p>
          <a:p>
            <a:pPr eaLnBrk="1" hangingPunct="1"/>
            <a:endParaRPr lang="en-US" altLang="en-US" dirty="0"/>
          </a:p>
          <a:p>
            <a:pPr eaLnBrk="1" hangingPunct="1"/>
            <a:r>
              <a:rPr lang="en-US" dirty="0"/>
              <a:t>SELECT blocks:</a:t>
            </a:r>
          </a:p>
          <a:p>
            <a:pPr marL="171450" indent="-171450" eaLnBrk="1" hangingPunct="1">
              <a:buFontTx/>
              <a:buChar char="-"/>
            </a:pPr>
            <a:r>
              <a:rPr lang="en-US" dirty="0"/>
              <a:t>Normal group by: all three columns: &lt;Col1,Col2,Col3&gt;</a:t>
            </a:r>
          </a:p>
          <a:p>
            <a:pPr marL="171450" indent="-171450" eaLnBrk="1" hangingPunct="1">
              <a:buFontTx/>
              <a:buChar char="-"/>
            </a:pPr>
            <a:r>
              <a:rPr lang="en-US" dirty="0"/>
              <a:t>Combinations</a:t>
            </a:r>
            <a:r>
              <a:rPr lang="en-US" baseline="0" dirty="0"/>
              <a:t> of 3 taken two at time: &lt;Col1,Col2&gt;, &lt;Col1,Col3&gt;, &lt;Col2,Col3&gt;</a:t>
            </a:r>
          </a:p>
          <a:p>
            <a:pPr marL="171450" indent="-171450" eaLnBrk="1" hangingPunct="1">
              <a:buFontTx/>
              <a:buChar char="-"/>
            </a:pPr>
            <a:r>
              <a:rPr lang="en-US" baseline="0" dirty="0"/>
              <a:t>Combinations of 3 taken one at a time: &lt;Col1&gt;, &lt;Col2&gt;, &lt;Col3&gt;</a:t>
            </a:r>
          </a:p>
          <a:p>
            <a:pPr marL="171450" indent="-171450" eaLnBrk="1" hangingPunct="1">
              <a:buFontTx/>
              <a:buChar char="-"/>
            </a:pPr>
            <a:r>
              <a:rPr lang="en-US" baseline="0" dirty="0"/>
              <a:t>Grand total: &lt;&gt;</a:t>
            </a:r>
          </a:p>
          <a:p>
            <a:pPr marL="171450" indent="-171450" eaLnBrk="1" hangingPunct="1">
              <a:buFontTx/>
              <a:buChar char="-"/>
            </a:pPr>
            <a:r>
              <a:rPr lang="en-US" baseline="0" dirty="0"/>
              <a:t>Additional SELECT blocks: 2</a:t>
            </a:r>
            <a:r>
              <a:rPr lang="en-US" baseline="30000" dirty="0"/>
              <a:t>NC</a:t>
            </a:r>
            <a:r>
              <a:rPr lang="en-US" baseline="0" dirty="0"/>
              <a:t> – 1 where NC is the number of grouping columns</a:t>
            </a:r>
            <a:endParaRPr lang="en-US" dirty="0"/>
          </a:p>
          <a:p>
            <a:pPr eaLnBrk="1" hangingPunct="1"/>
            <a:endParaRPr lang="en-US" altLang="en-US" dirty="0"/>
          </a:p>
        </p:txBody>
      </p:sp>
    </p:spTree>
    <p:extLst>
      <p:ext uri="{BB962C8B-B14F-4D97-AF65-F5344CB8AC3E}">
        <p14:creationId xmlns:p14="http://schemas.microsoft.com/office/powerpoint/2010/main" val="3370441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SELECT statement without CUBE operator, see the calculations</a:t>
            </a:r>
            <a:r>
              <a:rPr lang="en-US" baseline="0" dirty="0"/>
              <a:t> with a cube of 3 columns</a:t>
            </a:r>
          </a:p>
          <a:p>
            <a:endParaRPr lang="en-US" baseline="0" dirty="0"/>
          </a:p>
          <a:p>
            <a:r>
              <a:rPr lang="en-US" baseline="0" dirty="0"/>
              <a:t>Compare results of SELECT with CUBE to SELECT statement without CUBE</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43</a:t>
            </a:fld>
            <a:endParaRPr lang="en-US"/>
          </a:p>
        </p:txBody>
      </p:sp>
    </p:spTree>
    <p:extLst>
      <p:ext uri="{BB962C8B-B14F-4D97-AF65-F5344CB8AC3E}">
        <p14:creationId xmlns:p14="http://schemas.microsoft.com/office/powerpoint/2010/main" val="212711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286184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44</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Data</a:t>
            </a:r>
            <a:r>
              <a:rPr lang="en-US" altLang="en-US" baseline="0" dirty="0"/>
              <a:t> cubes have natural representation of subtotals (row totals, column totals, grand total).</a:t>
            </a:r>
          </a:p>
          <a:p>
            <a:endParaRPr lang="en-US" altLang="en-US" baseline="0" dirty="0"/>
          </a:p>
          <a:p>
            <a:r>
              <a:rPr lang="en-US" altLang="en-US" baseline="0" dirty="0"/>
              <a:t>GROUP BY results only show lowest level subtotals.</a:t>
            </a:r>
          </a:p>
          <a:p>
            <a:endParaRPr lang="en-US" altLang="en-US" baseline="0" dirty="0"/>
          </a:p>
          <a:p>
            <a:r>
              <a:rPr lang="en-US" altLang="en-US" baseline="0" dirty="0"/>
              <a:t>SQL extensions support computation of subtotals.</a:t>
            </a:r>
          </a:p>
          <a:p>
            <a:endParaRPr lang="en-US" altLang="en-US" baseline="0" dirty="0"/>
          </a:p>
          <a:p>
            <a:r>
              <a:rPr lang="en-US" altLang="en-US" baseline="0" dirty="0"/>
              <a:t>CUBE operator should be used selectively as it generates complete set of subtotals. Be cautious about using CUBE operator for more than 3 columns. Not appropriate for hierarchically related columns.</a:t>
            </a:r>
          </a:p>
          <a:p>
            <a:endParaRPr lang="en-US" altLang="en-US" baseline="0" dirty="0"/>
          </a:p>
          <a:p>
            <a:r>
              <a:rPr lang="en-US" altLang="en-US" baseline="0" dirty="0"/>
              <a:t>Subtotal operators are not primitive as UNION operator can produce the same result. Subtotal operators are more convenient and easier to optimize.</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Objectives:</a:t>
            </a:r>
          </a:p>
          <a:p>
            <a:pPr marL="171450" indent="-171450">
              <a:buFont typeface="Arial" pitchFamily="34" charset="0"/>
              <a:buChar char="•"/>
              <a:defRPr/>
            </a:pPr>
            <a:r>
              <a:rPr lang="en-US" dirty="0"/>
              <a:t>Understand conceptual differences between</a:t>
            </a:r>
            <a:r>
              <a:rPr lang="en-US" baseline="0" dirty="0"/>
              <a:t> the CUBE and ROLLUP operators</a:t>
            </a:r>
            <a:endParaRPr lang="en-US" dirty="0"/>
          </a:p>
          <a:p>
            <a:pPr marL="171450" indent="-171450">
              <a:buFont typeface="Arial" pitchFamily="34" charset="0"/>
              <a:buChar char="•"/>
              <a:defRPr/>
            </a:pPr>
            <a:r>
              <a:rPr lang="en-US" dirty="0"/>
              <a:t>Write SQL SELECT statements using the CUBE</a:t>
            </a:r>
            <a:r>
              <a:rPr lang="en-US" baseline="0" dirty="0"/>
              <a:t> and</a:t>
            </a:r>
            <a:r>
              <a:rPr lang="en-US" dirty="0"/>
              <a:t> ROLLUP</a:t>
            </a:r>
            <a:r>
              <a:rPr lang="en-US" baseline="0" dirty="0"/>
              <a:t> </a:t>
            </a:r>
            <a:r>
              <a:rPr lang="en-US" dirty="0"/>
              <a:t>operators</a:t>
            </a:r>
          </a:p>
          <a:p>
            <a:pPr marL="171450" indent="-171450">
              <a:buFont typeface="Arial" pitchFamily="34" charset="0"/>
              <a:buChar char="•"/>
              <a:defRPr/>
            </a:pPr>
            <a:r>
              <a:rPr lang="en-US" dirty="0"/>
              <a:t>Understand</a:t>
            </a:r>
            <a:r>
              <a:rPr lang="en-US" baseline="0" dirty="0"/>
              <a:t> the formulation of the CUBE and ROLLUP operators using the UNION operator</a:t>
            </a:r>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a:t>Calculate the number of subtotals and number of statements for a simple CUBE operation</a:t>
            </a:r>
            <a:endParaRPr lang="en-US" baseline="0" dirty="0"/>
          </a:p>
          <a:p>
            <a:pPr marL="0" indent="0">
              <a:buFont typeface="Arial" pitchFamily="34" charset="0"/>
              <a:buNone/>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Lesson 2 reviewed</a:t>
            </a:r>
            <a:r>
              <a:rPr lang="en-US" baseline="0" dirty="0"/>
              <a:t> the CUBE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Lesson 4 covers the GROUPING SETS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The subtotal operators were a new feature in SQL:1999. Module 2 covers the Oracle syntax and implementation of the subtotal operators but other enterprise DBMSs provide similar syntax and implementation.</a:t>
            </a:r>
          </a:p>
          <a:p>
            <a:pPr>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46</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Similar to rolling up a data cube</a:t>
            </a:r>
          </a:p>
          <a:p>
            <a:pPr eaLnBrk="1" hangingPunct="1"/>
            <a:r>
              <a:rPr lang="en-US" altLang="en-US" dirty="0"/>
              <a:t>Produces subtotals for more general items</a:t>
            </a:r>
          </a:p>
          <a:p>
            <a:pPr eaLnBrk="1" hangingPunct="1"/>
            <a:r>
              <a:rPr lang="en-US" altLang="en-US" dirty="0"/>
              <a:t>Smaller set of subtotals that cube operator</a:t>
            </a:r>
          </a:p>
          <a:p>
            <a:endParaRPr lang="en-US" dirty="0"/>
          </a:p>
          <a:p>
            <a:r>
              <a:rPr lang="en-US" dirty="0"/>
              <a:t>Broadest to narrowest</a:t>
            </a:r>
          </a:p>
          <a:p>
            <a:endParaRPr lang="en-US" dirty="0"/>
          </a:p>
          <a:p>
            <a:r>
              <a:rPr lang="en-US" dirty="0"/>
              <a:t>Most</a:t>
            </a:r>
            <a:r>
              <a:rPr lang="en-US" baseline="0" dirty="0"/>
              <a:t> general to most detailed</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47</a:t>
            </a:fld>
            <a:endParaRPr lang="en-US"/>
          </a:p>
        </p:txBody>
      </p:sp>
    </p:spTree>
    <p:extLst>
      <p:ext uri="{BB962C8B-B14F-4D97-AF65-F5344CB8AC3E}">
        <p14:creationId xmlns:p14="http://schemas.microsoft.com/office/powerpoint/2010/main" val="34945416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67A88B-67CA-4EA2-BC85-74E151DD7E76}" type="slidenum">
              <a:rPr kumimoji="0" lang="en-US" altLang="en-US" sz="1200" b="0" smtClean="0"/>
              <a:pPr/>
              <a:t>48</a:t>
            </a:fld>
            <a:endParaRPr kumimoji="0" lang="en-US" altLang="en-US" sz="1200" b="0"/>
          </a:p>
        </p:txBody>
      </p:sp>
      <p:sp>
        <p:nvSpPr>
          <p:cNvPr id="1505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C62D986-A2BB-4AC1-A547-A65900DCBF33}" type="slidenum">
              <a:rPr kumimoji="0" lang="en-US" altLang="en-US" sz="1200" b="0">
                <a:latin typeface="Arial" charset="0"/>
              </a:rPr>
              <a:pPr algn="r" eaLnBrk="1" hangingPunct="1"/>
              <a:t>48</a:t>
            </a:fld>
            <a:endParaRPr kumimoji="0" lang="en-US" altLang="en-US" sz="1200" b="0">
              <a:latin typeface="Arial" charset="0"/>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Partial syntax</a:t>
            </a:r>
          </a:p>
          <a:p>
            <a:pPr eaLnBrk="1" hangingPunct="1"/>
            <a:endParaRPr lang="en-US" altLang="en-US" dirty="0"/>
          </a:p>
          <a:p>
            <a:pPr eaLnBrk="1" hangingPunct="1"/>
            <a:r>
              <a:rPr lang="en-US" altLang="en-US" dirty="0"/>
              <a:t>Additional subtotal rows</a:t>
            </a:r>
          </a:p>
          <a:p>
            <a:pPr eaLnBrk="1" hangingPunct="1">
              <a:buFontTx/>
              <a:buChar char="•"/>
            </a:pPr>
            <a:r>
              <a:rPr lang="en-US" altLang="en-US" dirty="0"/>
              <a:t>State subtotals: 3 rows</a:t>
            </a:r>
          </a:p>
          <a:p>
            <a:pPr eaLnBrk="1" hangingPunct="1">
              <a:buFontTx/>
              <a:buChar char="•"/>
            </a:pPr>
            <a:r>
              <a:rPr lang="en-US" altLang="en-US" dirty="0"/>
              <a:t>Grand total: 1 row</a:t>
            </a:r>
          </a:p>
          <a:p>
            <a:pPr eaLnBrk="1" hangingPunct="1">
              <a:buFontTx/>
              <a:buChar char="•"/>
            </a:pPr>
            <a:r>
              <a:rPr lang="en-US" altLang="en-US" dirty="0"/>
              <a:t>No subtotals for Month because it is the innermost column in rollup list</a:t>
            </a:r>
          </a:p>
        </p:txBody>
      </p:sp>
    </p:spTree>
    <p:extLst>
      <p:ext uri="{BB962C8B-B14F-4D97-AF65-F5344CB8AC3E}">
        <p14:creationId xmlns:p14="http://schemas.microsoft.com/office/powerpoint/2010/main" val="2681598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752A0B-76F2-403B-BF97-CD6B29FA147C}" type="slidenum">
              <a:rPr kumimoji="0" lang="en-US" altLang="en-US" sz="1200" b="0" smtClean="0"/>
              <a:pPr/>
              <a:t>49</a:t>
            </a:fld>
            <a:endParaRPr kumimoji="0" lang="en-US" altLang="en-US" sz="1200" b="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r>
              <a:rPr kumimoji="1" lang="en-US" sz="1200" kern="1200" dirty="0">
                <a:solidFill>
                  <a:schemeClr val="tx1"/>
                </a:solidFill>
                <a:effectLst/>
                <a:latin typeface="Times New Roman" pitchFamily="18" charset="0"/>
                <a:ea typeface="+mn-ea"/>
                <a:cs typeface="+mn-cs"/>
              </a:rPr>
              <a:t>This example shows a complete SELECT statement using the ROLLUP operator. The statement summarizes store sales by year and month between 2016 and 2017 in the USA and Canada with three computed columns (SUM, COUNT, and MIN) of dollar sales. The ROLLUP operator generates partial subtotal rows so it meets the problem requirement. The only new syntax in this statement is the ROLLUP operator with a list of columns (</a:t>
            </a:r>
            <a:r>
              <a:rPr kumimoji="1" lang="en-US" sz="1200" kern="1200" dirty="0" err="1">
                <a:solidFill>
                  <a:schemeClr val="tx1"/>
                </a:solidFill>
                <a:effectLst/>
                <a:latin typeface="Times New Roman" pitchFamily="18" charset="0"/>
                <a:ea typeface="+mn-ea"/>
                <a:cs typeface="+mn-cs"/>
              </a:rPr>
              <a:t>TimeYear</a:t>
            </a:r>
            <a:r>
              <a:rPr kumimoji="1" lang="en-US" sz="1200" kern="1200" dirty="0">
                <a:solidFill>
                  <a:schemeClr val="tx1"/>
                </a:solidFill>
                <a:effectLst/>
                <a:latin typeface="Times New Roman" pitchFamily="18" charset="0"/>
                <a:ea typeface="+mn-ea"/>
                <a:cs typeface="+mn-cs"/>
              </a:rPr>
              <a:t> and </a:t>
            </a:r>
            <a:r>
              <a:rPr kumimoji="1" lang="en-US" sz="1200" kern="1200" dirty="0" err="1">
                <a:solidFill>
                  <a:schemeClr val="tx1"/>
                </a:solidFill>
                <a:effectLst/>
                <a:latin typeface="Times New Roman" pitchFamily="18" charset="0"/>
                <a:ea typeface="+mn-ea"/>
                <a:cs typeface="+mn-cs"/>
              </a:rPr>
              <a:t>TimeMonth</a:t>
            </a:r>
            <a:r>
              <a:rPr kumimoji="1" lang="en-US" sz="1200" kern="1200" dirty="0">
                <a:solidFill>
                  <a:schemeClr val="tx1"/>
                </a:solidFill>
                <a:effectLst/>
                <a:latin typeface="Times New Roman" pitchFamily="18" charset="0"/>
                <a:ea typeface="+mn-ea"/>
                <a:cs typeface="+mn-cs"/>
              </a:rPr>
              <a:t>) after the GROUP BY clause. The ORDER BY clause provides a convenient order to view subtotal rows.</a:t>
            </a:r>
          </a:p>
          <a:p>
            <a:endParaRPr lang="en-US" altLang="en-US" dirty="0"/>
          </a:p>
        </p:txBody>
      </p:sp>
    </p:spTree>
    <p:extLst>
      <p:ext uri="{BB962C8B-B14F-4D97-AF65-F5344CB8AC3E}">
        <p14:creationId xmlns:p14="http://schemas.microsoft.com/office/powerpoint/2010/main" val="2025679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DC0C1D7-35F5-459B-A60D-5312A09C6370}" type="slidenum">
              <a:rPr kumimoji="0" lang="en-US" altLang="en-US" sz="1200" b="0" smtClean="0"/>
              <a:pPr/>
              <a:t>50</a:t>
            </a:fld>
            <a:endParaRPr kumimoji="0" lang="en-US" altLang="en-US" sz="1200" b="0"/>
          </a:p>
        </p:txBody>
      </p:sp>
      <p:sp>
        <p:nvSpPr>
          <p:cNvPr id="152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29223D6B-6DC6-4D88-816D-31D9EA778D97}" type="slidenum">
              <a:rPr kumimoji="0" lang="en-US" altLang="en-US" sz="1200" b="0">
                <a:latin typeface="Arial" charset="0"/>
              </a:rPr>
              <a:pPr algn="r" eaLnBrk="1" hangingPunct="1"/>
              <a:t>50</a:t>
            </a:fld>
            <a:endParaRPr kumimoji="0" lang="en-US" altLang="en-US" sz="1200" b="0">
              <a:latin typeface="Arial" charset="0"/>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a:t>Subtotal</a:t>
            </a:r>
            <a:r>
              <a:rPr lang="en-US" altLang="en-US" baseline="0" dirty="0"/>
              <a:t> groups</a:t>
            </a:r>
          </a:p>
          <a:p>
            <a:pPr marL="171450" indent="-171450" eaLnBrk="1" hangingPunct="1">
              <a:buFontTx/>
              <a:buChar char="-"/>
            </a:pPr>
            <a:r>
              <a:rPr lang="en-US" altLang="en-US" baseline="0" dirty="0"/>
              <a:t>Normal group by (1)</a:t>
            </a:r>
          </a:p>
          <a:p>
            <a:pPr marL="171450" indent="-171450" eaLnBrk="1" hangingPunct="1">
              <a:buFontTx/>
              <a:buChar char="-"/>
            </a:pPr>
            <a:r>
              <a:rPr lang="en-US" altLang="en-US" baseline="0" dirty="0"/>
              <a:t>Subtotal groups (P)</a:t>
            </a:r>
          </a:p>
          <a:p>
            <a:pPr marL="0" indent="0" eaLnBrk="1" hangingPunct="1">
              <a:buFontTx/>
              <a:buNone/>
            </a:pPr>
            <a:endParaRPr lang="en-US" altLang="en-US" baseline="0" dirty="0"/>
          </a:p>
          <a:p>
            <a:pPr eaLnBrk="1" hangingPunct="1"/>
            <a:r>
              <a:rPr lang="en-US" altLang="en-US" dirty="0"/>
              <a:t>Rollup clause with P columns: P additional SELECT clauses (includes one grand total column)</a:t>
            </a:r>
          </a:p>
          <a:p>
            <a:pPr eaLnBrk="1" hangingPunct="1"/>
            <a:endParaRPr lang="en-US" altLang="en-US" dirty="0"/>
          </a:p>
        </p:txBody>
      </p:sp>
    </p:spTree>
    <p:extLst>
      <p:ext uri="{BB962C8B-B14F-4D97-AF65-F5344CB8AC3E}">
        <p14:creationId xmlns:p14="http://schemas.microsoft.com/office/powerpoint/2010/main" val="3403918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33321AD-0323-496D-B715-D883785FD954}" type="slidenum">
              <a:rPr kumimoji="0" lang="en-US" altLang="en-US" sz="1200" b="0" smtClean="0"/>
              <a:pPr/>
              <a:t>51</a:t>
            </a:fld>
            <a:endParaRPr kumimoji="0" lang="en-US" altLang="en-US" sz="1200" b="0"/>
          </a:p>
        </p:txBody>
      </p:sp>
      <p:sp>
        <p:nvSpPr>
          <p:cNvPr id="153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EB3BD2B-E03F-4EAF-8332-08D7C8479BE9}" type="slidenum">
              <a:rPr kumimoji="0" lang="en-US" altLang="en-US" sz="1200" b="0">
                <a:latin typeface="Arial" charset="0"/>
              </a:rPr>
              <a:pPr algn="r" eaLnBrk="1" hangingPunct="1"/>
              <a:t>51</a:t>
            </a:fld>
            <a:endParaRPr kumimoji="0" lang="en-US" altLang="en-US" sz="1200" b="0">
              <a:latin typeface="Arial" charset="0"/>
            </a:endParaRPr>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p:spPr>
        <p:txBody>
          <a:bodyPr lIns="91431" tIns="45716" rIns="91431" bIns="45716"/>
          <a:lstStyle/>
          <a:p>
            <a:pPr eaLnBrk="1" hangingPunct="1"/>
            <a:r>
              <a:rPr lang="en-US" altLang="en-US"/>
              <a:t>See GROUP BY extension examples document for complete SELECT statements</a:t>
            </a:r>
          </a:p>
          <a:p>
            <a:pPr eaLnBrk="1" hangingPunct="1"/>
            <a:r>
              <a:rPr lang="en-US" altLang="en-US"/>
              <a:t>SELECT statements:</a:t>
            </a:r>
          </a:p>
          <a:p>
            <a:pPr eaLnBrk="1" hangingPunct="1">
              <a:buFontTx/>
              <a:buChar char="•"/>
            </a:pPr>
            <a:r>
              <a:rPr lang="en-US" altLang="en-US"/>
              <a:t>Normal GROUP BY results</a:t>
            </a:r>
          </a:p>
          <a:p>
            <a:pPr eaLnBrk="1" hangingPunct="1">
              <a:buFontTx/>
              <a:buChar char="•"/>
            </a:pPr>
            <a:r>
              <a:rPr lang="en-US" altLang="en-US"/>
              <a:t>SELECT statement for each combination of subtotal rows</a:t>
            </a:r>
          </a:p>
          <a:p>
            <a:pPr eaLnBrk="1" hangingPunct="1">
              <a:buFontTx/>
              <a:buChar char="•"/>
            </a:pPr>
            <a:r>
              <a:rPr lang="en-US" altLang="en-US"/>
              <a:t>SELECT statement for TimeYear subtotals</a:t>
            </a:r>
          </a:p>
          <a:p>
            <a:pPr eaLnBrk="1" hangingPunct="1">
              <a:buFontTx/>
              <a:buChar char="•"/>
            </a:pPr>
            <a:r>
              <a:rPr lang="en-US" altLang="en-US"/>
              <a:t>SELECT statement for grand total: no GROUP BY because it is a single row</a:t>
            </a:r>
          </a:p>
          <a:p>
            <a:pPr eaLnBrk="1" hangingPunct="1">
              <a:buFontTx/>
              <a:buChar char="•"/>
            </a:pPr>
            <a:r>
              <a:rPr lang="en-US" altLang="en-US"/>
              <a:t>Use UNION to combine subtotal rows</a:t>
            </a:r>
          </a:p>
        </p:txBody>
      </p:sp>
    </p:spTree>
    <p:extLst>
      <p:ext uri="{BB962C8B-B14F-4D97-AF65-F5344CB8AC3E}">
        <p14:creationId xmlns:p14="http://schemas.microsoft.com/office/powerpoint/2010/main" val="1733007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SELECT statement without ROLLUP operator, see the calculations</a:t>
            </a:r>
            <a:r>
              <a:rPr lang="en-US" baseline="0" dirty="0"/>
              <a:t> with a cube of 3 columns</a:t>
            </a:r>
          </a:p>
          <a:p>
            <a:endParaRPr lang="en-US" baseline="0" dirty="0"/>
          </a:p>
          <a:p>
            <a:r>
              <a:rPr lang="en-US" baseline="0" dirty="0"/>
              <a:t>Compare results of SELECT with ROLLUP to SELECT statement without CUBE</a:t>
            </a:r>
          </a:p>
          <a:p>
            <a:endParaRPr lang="en-US" baseline="0" dirty="0"/>
          </a:p>
          <a:p>
            <a:r>
              <a:rPr lang="en-US" baseline="0" dirty="0"/>
              <a:t>Remember about column order for the </a:t>
            </a:r>
            <a:r>
              <a:rPr lang="en-US" baseline="0"/>
              <a:t>rollup operator</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52</a:t>
            </a:fld>
            <a:endParaRPr lang="en-US"/>
          </a:p>
        </p:txBody>
      </p:sp>
    </p:spTree>
    <p:extLst>
      <p:ext uri="{BB962C8B-B14F-4D97-AF65-F5344CB8AC3E}">
        <p14:creationId xmlns:p14="http://schemas.microsoft.com/office/powerpoint/2010/main" val="1349444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53</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Data</a:t>
            </a:r>
            <a:r>
              <a:rPr lang="en-US" altLang="en-US" baseline="0" dirty="0"/>
              <a:t> cubes have natural representation of subtotals (row totals, column totals, grand total).</a:t>
            </a:r>
          </a:p>
          <a:p>
            <a:endParaRPr lang="en-US" altLang="en-US" baseline="0" dirty="0"/>
          </a:p>
          <a:p>
            <a:r>
              <a:rPr lang="en-US" altLang="en-US" baseline="0" dirty="0"/>
              <a:t>GROUP BY results only show lowest level subtotals.</a:t>
            </a:r>
          </a:p>
          <a:p>
            <a:endParaRPr lang="en-US" altLang="en-US" baseline="0" dirty="0"/>
          </a:p>
          <a:p>
            <a:r>
              <a:rPr lang="en-US" altLang="en-US" baseline="0" dirty="0"/>
              <a:t>SQL extensions support computation of subtotals.</a:t>
            </a:r>
          </a:p>
          <a:p>
            <a:endParaRPr lang="en-US" altLang="en-US" baseline="0" dirty="0"/>
          </a:p>
          <a:p>
            <a:r>
              <a:rPr lang="en-US" altLang="en-US" baseline="0" dirty="0"/>
              <a:t>ROLLUP operator supports subtotals for hierarchically related columns such as date components.</a:t>
            </a:r>
          </a:p>
          <a:p>
            <a:endParaRPr lang="en-US" altLang="en-US" baseline="0" dirty="0"/>
          </a:p>
          <a:p>
            <a:r>
              <a:rPr lang="en-US" altLang="en-US" baseline="0" dirty="0"/>
              <a:t>Subtotal operators are not primitive as UNION operator can produce the same result. Subtotal operators are more convenient and easier to optimize.</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a:t>
            </a:r>
            <a:r>
              <a:rPr lang="en-US" sz="1200" kern="100" dirty="0">
                <a:latin typeface="Calibri" panose="020F0502020204030204" pitchFamily="34" charset="0"/>
                <a:ea typeface="Calibri" panose="020F0502020204030204" pitchFamily="34" charset="0"/>
                <a:cs typeface="Times New Roman" panose="02020603050405020304" pitchFamily="18" charset="0"/>
              </a:rPr>
              <a:t>s section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continues the study of Subtotal operators.</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a:t>
            </a:r>
            <a:r>
              <a:rPr lang="en-US" sz="1200" kern="100" dirty="0">
                <a:latin typeface="Calibri" panose="020F0502020204030204" pitchFamily="34" charset="0"/>
                <a:ea typeface="Calibri" panose="020F0502020204030204" pitchFamily="34" charset="0"/>
                <a:cs typeface="Times New Roman" panose="02020603050405020304" pitchFamily="18" charset="0"/>
              </a:rPr>
              <a:t>s section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covers characteristics of the grouping sets operator, example statements with a grouping sets operator in a group by clause.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In comparisons to the grouping sets operator to the cube and roll up operators.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You have three learning objectives in this lesson.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Your primary goal is to write select statements with the grouping sets operator. </a:t>
            </a:r>
          </a:p>
          <a:p>
            <a:pPr marL="171450" indent="-171450">
              <a:lnSpc>
                <a:spcPct val="107000"/>
              </a:lnSpc>
              <a:spcAft>
                <a:spcPts val="800"/>
              </a:spcAft>
              <a:buFont typeface="Arial" panose="020B0604020202020204" pitchFamily="34" charset="0"/>
              <a:buChar char="•"/>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To demonstrate understanding of the grouping sets operator, you should be able to </a:t>
            </a:r>
            <a:r>
              <a:rPr lang="en-US" sz="1200" i="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convert statements with a cube and rollup operators into statements with a grouping sets operator.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As a more reflective goal, you can think about the importance of the grouping sets operator.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55</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14275329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grouping sets operator provides complete flexibility to generate any set of subtotals, even the normal group by results are not generated by default.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 achieve this flexibility you must provide explicit specification of subtotal groups, more tedious than the specification for the cube and roll up operators.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explicit  specification for the grouping sets operator has some similarity with writing a union query to generate subtotals.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both the union query and grouping sets operator, you must know the collections of subtotals to generate. </a:t>
            </a:r>
          </a:p>
          <a:p>
            <a:pPr eaLnBrk="1" hangingPunct="1"/>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56</a:t>
            </a:fld>
            <a:endParaRPr lang="en-US"/>
          </a:p>
        </p:txBody>
      </p:sp>
    </p:spTree>
    <p:extLst>
      <p:ext uri="{BB962C8B-B14F-4D97-AF65-F5344CB8AC3E}">
        <p14:creationId xmlns:p14="http://schemas.microsoft.com/office/powerpoint/2010/main" val="41067986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57</a:t>
            </a:fld>
            <a:endParaRPr kumimoji="0" lang="en-US" altLang="en-US"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example shows a select statement using a grouping sets operator.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statement summarizes store sales by zip code and month for 2016 sales in the U.S.A. and Canada with one computed column, the sum of dollar sales. The grouping sets operator explicitly specifies the complete set of sub totals.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new syntax in this statement is the grouping sets key words with a list of subtotal groups after the group by clause.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grouping sets operation contains four subtotal groups. The combination of store-zips, and time-month, store-zip by itself, time-month by itself and the grand total specified as empty parenthesis.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ordering of columns within the subtotal group does not matter. Thus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is equivalent to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order by clause provides a convenient order to review subtotal rows.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The results contains 20 rows with three columns in each row. The result is equivalent to a cube operation with a store zip and time months column. </a:t>
            </a:r>
          </a:p>
          <a:p>
            <a:pPr marL="171450" indent="-171450">
              <a:buFont typeface="Arial" panose="020B0604020202020204" pitchFamily="34" charset="0"/>
              <a:buChar char="•"/>
            </a:pPr>
            <a:endParaRPr lang="en-US" altLang="en-US" dirty="0"/>
          </a:p>
        </p:txBody>
      </p:sp>
    </p:spTree>
    <p:extLst>
      <p:ext uri="{BB962C8B-B14F-4D97-AF65-F5344CB8AC3E}">
        <p14:creationId xmlns:p14="http://schemas.microsoft.com/office/powerpoint/2010/main" val="6026729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58</a:t>
            </a:fld>
            <a:endParaRPr kumimoji="0" lang="en-US" altLang="en-US"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example shows another select statement using a grouping sets operator.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 II is identical to Example I, except for the grouping sets operation.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In this example, the grouping sets operation contains three subtotal groups. Store zip by itself, time month by itself in the grand total, specified as empty parenthesis.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default group by totals are omitted as a subtotal group that is a combination of store zip and time month is omitted in a grouping sets list.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The result contains eight rows with three columns in each row. The result contains subtotals for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in the grand total, but no subtotals for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9239076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59</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59</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3 and 4 show a ROLLUP of two columns and the equivalent GROUPING SETS operation with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 of the subtotal groups in the GROUPING SETS operator is not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But the order of columns in the rollup operation is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clarity, the subtotal groups are listed from largest, that is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TimeYear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to smallest, the empty subtotal group is a grand total. </a:t>
            </a:r>
          </a:p>
        </p:txBody>
      </p:sp>
    </p:spTree>
    <p:extLst>
      <p:ext uri="{BB962C8B-B14F-4D97-AF65-F5344CB8AC3E}">
        <p14:creationId xmlns:p14="http://schemas.microsoft.com/office/powerpoint/2010/main" val="48196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60</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60</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3 and 4 show a ROLLUP of two columns and the equivalent GROUPING SETS operation with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 of the subtotal groups in the GROUPING SETS operator is not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But the order of columns in the rollup operation is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clarity, the subtotal groups are listed from largest, that is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TimeYear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to smallest, the empty subtotal group is a grand total. </a:t>
            </a:r>
          </a:p>
        </p:txBody>
      </p:sp>
    </p:spTree>
    <p:extLst>
      <p:ext uri="{BB962C8B-B14F-4D97-AF65-F5344CB8AC3E}">
        <p14:creationId xmlns:p14="http://schemas.microsoft.com/office/powerpoint/2010/main" val="870215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61</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61</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3 and 4 show a ROLLUP of two columns and the equivalent GROUPING SETS operation with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 of the subtotal groups in the GROUPING SETS operator is not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But the order of columns in the rollup operation is important.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clarity, the subtotal groups are listed from largest, that is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TimeYear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to smallest, the empty subtotal group is a grand total. </a:t>
            </a:r>
          </a:p>
        </p:txBody>
      </p:sp>
    </p:spTree>
    <p:extLst>
      <p:ext uri="{BB962C8B-B14F-4D97-AF65-F5344CB8AC3E}">
        <p14:creationId xmlns:p14="http://schemas.microsoft.com/office/powerpoint/2010/main" val="36294174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62</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62</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eaLnBrk="1" hangingPunct="1"/>
            <a:r>
              <a:rPr lang="en-US" altLang="en-US" dirty="0"/>
              <a:t>Example 1: two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Example 5: 3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a:t>
            </a:r>
            <a:r>
              <a:rPr lang="en-US" altLang="en-US" dirty="0" err="1">
                <a:latin typeface="Courier New" pitchFamily="49" charset="0"/>
              </a:rPr>
              <a:t>TimeDay</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GROUPING SETS equivalence</a:t>
            </a:r>
            <a:r>
              <a:rPr lang="en-US" altLang="en-US" baseline="0" dirty="0"/>
              <a:t> in red font color.</a:t>
            </a:r>
          </a:p>
          <a:p>
            <a:pPr eaLnBrk="1" hangingPunct="1"/>
            <a:endParaRPr lang="en-US" altLang="en-US" baseline="0" dirty="0"/>
          </a:p>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5 and 6 extend examples to three columns in a rollup operation and four subtotal groups </a:t>
            </a: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in the equivalent grouping sets operation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p>
          <a:p>
            <a:pPr eaLnBrk="1" hangingPunct="1"/>
            <a:endParaRPr lang="en-US" altLang="en-US" sz="1200" kern="100" dirty="0">
              <a:effectLst/>
              <a:latin typeface="Calibri" panose="020F0502020204030204" pitchFamily="34" charset="0"/>
              <a:cs typeface="Times New Roman" panose="02020603050405020304" pitchFamily="18" charset="0"/>
            </a:endParaRPr>
          </a:p>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examples five and six the results contain ten rows with four columns for both examples.</a:t>
            </a:r>
            <a:endParaRPr lang="en-US" altLang="en-US" dirty="0"/>
          </a:p>
        </p:txBody>
      </p:sp>
    </p:spTree>
    <p:extLst>
      <p:ext uri="{BB962C8B-B14F-4D97-AF65-F5344CB8AC3E}">
        <p14:creationId xmlns:p14="http://schemas.microsoft.com/office/powerpoint/2010/main" val="3303849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63</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63</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eaLnBrk="1" hangingPunct="1"/>
            <a:r>
              <a:rPr lang="en-US" altLang="en-US" dirty="0"/>
              <a:t>Example 1: two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Example 2: 3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a:t>
            </a:r>
            <a:r>
              <a:rPr lang="en-US" altLang="en-US" dirty="0" err="1">
                <a:latin typeface="Courier New" pitchFamily="49" charset="0"/>
              </a:rPr>
              <a:t>TimeDay</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GROUPING SETS equivalence</a:t>
            </a:r>
            <a:r>
              <a:rPr lang="en-US" altLang="en-US" baseline="0" dirty="0"/>
              <a:t> in indigo font color.</a:t>
            </a:r>
            <a:endParaRPr lang="en-US" altLang="en-US" dirty="0"/>
          </a:p>
        </p:txBody>
      </p:sp>
    </p:spTree>
    <p:extLst>
      <p:ext uri="{BB962C8B-B14F-4D97-AF65-F5344CB8AC3E}">
        <p14:creationId xmlns:p14="http://schemas.microsoft.com/office/powerpoint/2010/main" val="11215791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64</a:t>
            </a:fld>
            <a:endParaRPr kumimoji="0" lang="en-US" altLang="en-US" sz="1200" b="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64</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These partial select statements allow convenient comparison of the ROLLUP and GROUPING SETS operators. </a:t>
            </a:r>
            <a:endParaRPr lang="en-US" altLang="en-US" dirty="0"/>
          </a:p>
          <a:p>
            <a:pPr eaLnBrk="1" hangingPunct="1"/>
            <a:r>
              <a:rPr lang="en-US" altLang="en-US" dirty="0"/>
              <a:t>Example 1: two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Example 2: 3 rollup columns</a:t>
            </a:r>
          </a:p>
          <a:p>
            <a:pPr eaLnBrk="1" hangingPunct="1"/>
            <a:r>
              <a:rPr lang="en-US" altLang="en-US" dirty="0">
                <a:latin typeface="Courier New" pitchFamily="49" charset="0"/>
              </a:rPr>
              <a:t>-- (</a:t>
            </a:r>
            <a:r>
              <a:rPr lang="en-US" altLang="en-US" dirty="0" err="1">
                <a:latin typeface="Courier New" pitchFamily="49" charset="0"/>
              </a:rPr>
              <a:t>TimeYear</a:t>
            </a:r>
            <a:r>
              <a:rPr lang="en-US" altLang="en-US" dirty="0">
                <a:latin typeface="Courier New" pitchFamily="49" charset="0"/>
              </a:rPr>
              <a:t>, </a:t>
            </a:r>
            <a:r>
              <a:rPr lang="en-US" altLang="en-US" dirty="0" err="1">
                <a:latin typeface="Courier New" pitchFamily="49" charset="0"/>
              </a:rPr>
              <a:t>TimeMonth</a:t>
            </a:r>
            <a:r>
              <a:rPr lang="en-US" altLang="en-US" dirty="0">
                <a:latin typeface="Courier New" pitchFamily="49" charset="0"/>
              </a:rPr>
              <a:t>, </a:t>
            </a:r>
            <a:r>
              <a:rPr lang="en-US" altLang="en-US" dirty="0" err="1">
                <a:latin typeface="Courier New" pitchFamily="49" charset="0"/>
              </a:rPr>
              <a:t>TimeDay</a:t>
            </a:r>
            <a:r>
              <a:rPr lang="en-US" altLang="en-US" dirty="0">
                <a:latin typeface="Courier New" pitchFamily="49" charset="0"/>
              </a:rPr>
              <a:t>) is the normal GROUP BY result</a:t>
            </a:r>
          </a:p>
          <a:p>
            <a:pPr eaLnBrk="1" hangingPunct="1"/>
            <a:endParaRPr lang="en-US" altLang="en-US" dirty="0"/>
          </a:p>
          <a:p>
            <a:pPr eaLnBrk="1" hangingPunct="1"/>
            <a:r>
              <a:rPr lang="en-US" altLang="en-US" dirty="0"/>
              <a:t>GROUPING SETS equivalence</a:t>
            </a:r>
            <a:r>
              <a:rPr lang="en-US" altLang="en-US" baseline="0" dirty="0"/>
              <a:t> in indigo font color.</a:t>
            </a:r>
            <a:endParaRPr lang="en-US" altLang="en-US" dirty="0"/>
          </a:p>
        </p:txBody>
      </p:sp>
    </p:spTree>
    <p:extLst>
      <p:ext uri="{BB962C8B-B14F-4D97-AF65-F5344CB8AC3E}">
        <p14:creationId xmlns:p14="http://schemas.microsoft.com/office/powerpoint/2010/main" val="41823752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65</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65</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altLang="en-US" dirty="0"/>
              <a:t>Examples</a:t>
            </a:r>
            <a:r>
              <a:rPr lang="en-US" altLang="en-US" baseline="0" dirty="0"/>
              <a:t> 7 and 8</a:t>
            </a:r>
            <a:r>
              <a:rPr lang="en-US" altLang="en-US" dirty="0"/>
              <a:t>: two cube columns</a:t>
            </a:r>
          </a:p>
          <a:p>
            <a:pPr marL="171450" indent="-171450" eaLnBrk="1" hangingPunct="1">
              <a:buFont typeface="Arial" panose="020B0604020202020204" pitchFamily="34" charset="0"/>
              <a:buChar char="•"/>
            </a:pPr>
            <a:endParaRPr lang="en-US" altLang="en-US"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7 and 8 show a cube of two columns in the equivalent grouping sets operation, with four sub total groups.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Note that the order of sub total groups in the grouping set operator, in columns and the cube operation are not important.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clarity, subtotal groups are listed from the largest, that is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to smallest, the empty group for the grand total. </a:t>
            </a:r>
          </a:p>
          <a:p>
            <a:pPr marL="171450" indent="-171450" eaLnBrk="1" hangingPunct="1">
              <a:buFont typeface="Arial" panose="020B0604020202020204" pitchFamily="34" charset="0"/>
              <a:buChar char="•"/>
            </a:pPr>
            <a:endParaRPr lang="en-US" altLang="en-US" dirty="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en-US" dirty="0"/>
              <a:t>GROUPING SETS equivalence</a:t>
            </a:r>
            <a:r>
              <a:rPr lang="en-US" altLang="en-US" baseline="0" dirty="0"/>
              <a:t> in red font color.</a:t>
            </a:r>
            <a:endParaRPr lang="en-US" altLang="en-US" dirty="0"/>
          </a:p>
          <a:p>
            <a:pPr marL="171450" indent="-171450" eaLnBrk="1" hangingPunct="1">
              <a:buFont typeface="Arial" panose="020B0604020202020204" pitchFamily="34" charset="0"/>
              <a:buChar char="•"/>
            </a:pPr>
            <a:endParaRPr lang="en-US" altLang="en-US" dirty="0"/>
          </a:p>
        </p:txBody>
      </p:sp>
    </p:spTree>
    <p:extLst>
      <p:ext uri="{BB962C8B-B14F-4D97-AF65-F5344CB8AC3E}">
        <p14:creationId xmlns:p14="http://schemas.microsoft.com/office/powerpoint/2010/main" val="7768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1627962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66</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66</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endParaRPr lang="en-US" altLang="en-US" dirty="0"/>
          </a:p>
        </p:txBody>
      </p:sp>
    </p:spTree>
    <p:extLst>
      <p:ext uri="{BB962C8B-B14F-4D97-AF65-F5344CB8AC3E}">
        <p14:creationId xmlns:p14="http://schemas.microsoft.com/office/powerpoint/2010/main" val="42274091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67</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67</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endParaRPr lang="en-US" altLang="en-US" dirty="0"/>
          </a:p>
        </p:txBody>
      </p:sp>
    </p:spTree>
    <p:extLst>
      <p:ext uri="{BB962C8B-B14F-4D97-AF65-F5344CB8AC3E}">
        <p14:creationId xmlns:p14="http://schemas.microsoft.com/office/powerpoint/2010/main" val="6142414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68</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68</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marL="171450" indent="-171450" eaLnBrk="1" hangingPunct="1">
              <a:buFont typeface="Arial" panose="020B0604020202020204" pitchFamily="34" charset="0"/>
              <a:buChar char="•"/>
            </a:pPr>
            <a:r>
              <a:rPr lang="en-US" altLang="en-US" dirty="0"/>
              <a:t>Examples</a:t>
            </a:r>
            <a:r>
              <a:rPr lang="en-US" altLang="en-US" baseline="0" dirty="0"/>
              <a:t> 9 and 10</a:t>
            </a:r>
            <a:r>
              <a:rPr lang="en-US" altLang="en-US" dirty="0"/>
              <a:t>: 3 cube columns</a:t>
            </a:r>
          </a:p>
          <a:p>
            <a:pPr marL="171450" indent="-171450" eaLnBrk="1" hangingPunct="1">
              <a:buFont typeface="Arial" panose="020B0604020202020204" pitchFamily="34" charset="0"/>
              <a:buChar char="•"/>
            </a:pPr>
            <a:endParaRPr lang="en-US" altLang="en-US" dirty="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en-US" dirty="0"/>
              <a:t>GROUPING SETS equivalence</a:t>
            </a:r>
            <a:r>
              <a:rPr lang="en-US" altLang="en-US" baseline="0" dirty="0"/>
              <a:t> in indigo font color.</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altLang="en-US" baseline="0" dirty="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9 and 10 extend to three columns in the CUBE operation and eight subtotal groups in the equivalent GROUPING SETS operation.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Execute the complete statements and verify equivalent results.</a:t>
            </a:r>
            <a:endParaRPr lang="en-US" altLang="en-US" dirty="0"/>
          </a:p>
          <a:p>
            <a:pPr eaLnBrk="1" hangingPunct="1"/>
            <a:endParaRPr lang="en-US" altLang="en-US" dirty="0"/>
          </a:p>
        </p:txBody>
      </p:sp>
    </p:spTree>
    <p:extLst>
      <p:ext uri="{BB962C8B-B14F-4D97-AF65-F5344CB8AC3E}">
        <p14:creationId xmlns:p14="http://schemas.microsoft.com/office/powerpoint/2010/main" val="18569945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69</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69</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eaLnBrk="1" hangingPunct="1"/>
            <a:endParaRPr lang="en-US" altLang="en-US" dirty="0"/>
          </a:p>
        </p:txBody>
      </p:sp>
    </p:spTree>
    <p:extLst>
      <p:ext uri="{BB962C8B-B14F-4D97-AF65-F5344CB8AC3E}">
        <p14:creationId xmlns:p14="http://schemas.microsoft.com/office/powerpoint/2010/main" val="25634641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70</a:t>
            </a:fld>
            <a:endParaRPr kumimoji="0" lang="en-US" altLang="en-US" sz="1200" b="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70</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eaLnBrk="1" hangingPunct="1"/>
            <a:endParaRPr lang="en-US" altLang="en-US" dirty="0"/>
          </a:p>
        </p:txBody>
      </p:sp>
    </p:spTree>
    <p:extLst>
      <p:ext uri="{BB962C8B-B14F-4D97-AF65-F5344CB8AC3E}">
        <p14:creationId xmlns:p14="http://schemas.microsoft.com/office/powerpoint/2010/main" val="3911232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71</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a:t>GROUP BY results only show lowest level subtotals.</a:t>
            </a:r>
          </a:p>
          <a:p>
            <a:endParaRPr lang="en-US" altLang="en-US" baseline="0" dirty="0"/>
          </a:p>
          <a:p>
            <a:r>
              <a:rPr lang="en-US" altLang="en-US" baseline="0" dirty="0"/>
              <a:t>GROUPING sets provides precise control of subtotals.</a:t>
            </a:r>
          </a:p>
          <a:p>
            <a:endParaRPr lang="en-US" altLang="en-US" baseline="0" dirty="0"/>
          </a:p>
          <a:p>
            <a:r>
              <a:rPr lang="en-US" altLang="en-US" baseline="0" dirty="0"/>
              <a:t>Must specify all column combinations including normal GROUP BY (lowest level totals).</a:t>
            </a:r>
          </a:p>
        </p:txBody>
      </p:sp>
    </p:spTree>
    <p:extLst>
      <p:ext uri="{BB962C8B-B14F-4D97-AF65-F5344CB8AC3E}">
        <p14:creationId xmlns:p14="http://schemas.microsoft.com/office/powerpoint/2010/main" val="28284712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section concludes your study of subtotal operators.</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section covers interesting variations of subtotal operators including partial cube and rollup operations, composite columns, nested subtotal operations, and subtotal identifiers.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You can extend your understanding of subtotal operations through these variations. You have three learning objectives in this section.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Your primary objective is to stretch your understanding of subtotal operators to study of these variations.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It's a more concrete goal. You should be able to list subtotal groups, generally by subtotal variations.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It's a more reflective goal. You should think about the complexity and importance of subtotal operator variations.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73</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cube, rollup and grouping sets operators, provide a solid foundation for subtotals in the group by clause.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SQL standard provides more flexibility in combining the operators. This flexibility can be useful in specialized situations.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section, provides examples of some of the variations that can be useful in specialized situations.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Partial cube and rollup operators are a subset of grouping columns.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Composite columns, to treat a combination of columns as a single column.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Nested cube and rollup operations, inside the grouping sets operator. </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74</a:t>
            </a:fld>
            <a:endParaRPr lang="en-US"/>
          </a:p>
        </p:txBody>
      </p:sp>
    </p:spTree>
    <p:extLst>
      <p:ext uri="{BB962C8B-B14F-4D97-AF65-F5344CB8AC3E}">
        <p14:creationId xmlns:p14="http://schemas.microsoft.com/office/powerpoint/2010/main" val="24165786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75</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75</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indent="-228600" eaLnBrk="1" hangingPunct="1">
              <a:buFont typeface="Arial" panose="020B0604020202020204" pitchFamily="34" charset="0"/>
              <a:buChar char="•"/>
            </a:pPr>
            <a:r>
              <a:rPr lang="en-US" altLang="en-US" dirty="0"/>
              <a:t>Objective: by looking at the SQL statement, you must find what subtotals will be generated </a:t>
            </a:r>
          </a:p>
          <a:p>
            <a:pPr marL="228600" indent="-228600" eaLnBrk="1" hangingPunct="1">
              <a:buFont typeface="Arial" panose="020B0604020202020204" pitchFamily="34" charset="0"/>
              <a:buChar char="•"/>
            </a:pPr>
            <a:endParaRPr lang="en-US" altLang="en-US"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 partial cube produces subtotals for a subset of independent columns.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the clause GROUP BY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CUBE(</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DivId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produces subtotals into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DivId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DivId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StoreZip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alone. </a:t>
            </a:r>
          </a:p>
          <a:p>
            <a:pPr marL="171450" indent="-171450">
              <a:lnSpc>
                <a:spcPct val="107000"/>
              </a:lnSpc>
              <a:spcAft>
                <a:spcPts val="800"/>
              </a:spcAft>
              <a:buFont typeface="Arial" panose="020B0604020202020204" pitchFamily="34" charset="0"/>
              <a:buChar char="•"/>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concatenates with each subtotal group generated by the CUBE operator.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concatenates with the grand total group that is empty parentheses generated by the cube operator so that the last subtotal group contains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alone.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The result contains 32 rows of four columns in each row. The last row in each subtotal group contains a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summarized across all divisions and zip codes. </a:t>
            </a:r>
          </a:p>
          <a:p>
            <a:pPr marL="228600" indent="-228600" eaLnBrk="1" hangingPunct="1">
              <a:buFont typeface="Arial" panose="020B0604020202020204" pitchFamily="34" charset="0"/>
              <a:buChar char="•"/>
            </a:pPr>
            <a:endParaRPr lang="en-US" altLang="en-US" baseline="0" dirty="0"/>
          </a:p>
          <a:p>
            <a:pPr marL="228600" indent="-228600" eaLnBrk="1" hangingPunct="1">
              <a:buFont typeface="Arial" panose="020B0604020202020204" pitchFamily="34" charset="0"/>
              <a:buChar char="•"/>
            </a:pPr>
            <a:r>
              <a:rPr lang="en-US" altLang="en-US" baseline="0" dirty="0"/>
              <a:t>No grand total because grand total in CUBE combines with </a:t>
            </a:r>
            <a:r>
              <a:rPr lang="en-US" altLang="en-US" baseline="0" dirty="0" err="1"/>
              <a:t>TimeMonth</a:t>
            </a:r>
            <a:endParaRPr lang="en-US" altLang="en-US" baseline="0" dirty="0"/>
          </a:p>
          <a:p>
            <a:pPr marL="228600" indent="-228600" eaLnBrk="1" hangingPunct="1">
              <a:buFont typeface="Arial" panose="020B0604020202020204" pitchFamily="34" charset="0"/>
              <a:buChar char="•"/>
            </a:pPr>
            <a:endParaRPr lang="en-US" altLang="en-US" baseline="0" dirty="0"/>
          </a:p>
        </p:txBody>
      </p:sp>
    </p:spTree>
    <p:extLst>
      <p:ext uri="{BB962C8B-B14F-4D97-AF65-F5344CB8AC3E}">
        <p14:creationId xmlns:p14="http://schemas.microsoft.com/office/powerpoint/2010/main" val="42498157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76</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76</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228600" indent="-228600" eaLnBrk="1" hangingPunct="1">
              <a:buFont typeface="Arial" panose="020B0604020202020204" pitchFamily="34" charset="0"/>
              <a:buChar char="•"/>
            </a:pPr>
            <a:r>
              <a:rPr lang="en-US" altLang="en-US" dirty="0"/>
              <a:t>Objective: by looking at the SQL statement, you must find what subtotals will be generated </a:t>
            </a:r>
          </a:p>
          <a:p>
            <a:pPr marL="228600" indent="-228600" eaLnBrk="1" hangingPunct="1"/>
            <a:endParaRPr lang="en-US" altLang="en-US" dirty="0"/>
          </a:p>
          <a:p>
            <a:pPr marL="228600" indent="-228600" eaLnBrk="1" hangingPunct="1">
              <a:buFont typeface="Arial" panose="020B0604020202020204" pitchFamily="34" charset="0"/>
              <a:buChar char="•"/>
            </a:pPr>
            <a:r>
              <a:rPr lang="en-US" altLang="en-US" dirty="0"/>
              <a:t>No</a:t>
            </a:r>
            <a:r>
              <a:rPr lang="en-US" altLang="en-US" baseline="0" dirty="0"/>
              <a:t> grand total</a:t>
            </a:r>
          </a:p>
          <a:p>
            <a:pPr marL="228600" indent="-228600" eaLnBrk="1" hangingPunct="1">
              <a:buFont typeface="Arial" panose="020B0604020202020204" pitchFamily="34" charset="0"/>
              <a:buChar char="•"/>
            </a:pPr>
            <a:endParaRPr lang="en-US" altLang="en-US" baseline="0" dirty="0"/>
          </a:p>
          <a:p>
            <a:pPr marL="228600" indent="-228600" eaLnBrk="1" hangingPunct="1">
              <a:buFont typeface="Arial" panose="020B0604020202020204" pitchFamily="34" charset="0"/>
              <a:buChar char="•"/>
            </a:pPr>
            <a:r>
              <a:rPr lang="en-US" altLang="en-US" baseline="0" dirty="0"/>
              <a:t>Use ROLLUP on hierarchically related columns</a:t>
            </a:r>
          </a:p>
          <a:p>
            <a:pPr marL="228600" indent="-228600" eaLnBrk="1" hangingPunct="1">
              <a:buFont typeface="Arial" panose="020B0604020202020204" pitchFamily="34" charset="0"/>
              <a:buChar char="•"/>
            </a:pPr>
            <a:endParaRPr lang="en-US" altLang="en-US" baseline="0" dirty="0"/>
          </a:p>
          <a:p>
            <a:pPr marL="171450" indent="-171450">
              <a:lnSpc>
                <a:spcPct val="107000"/>
              </a:lnSpc>
              <a:spcAft>
                <a:spcPts val="800"/>
              </a:spcAft>
              <a:buFont typeface="Arial" panose="020B0604020202020204" pitchFamily="34" charset="0"/>
              <a:buChar char="•"/>
            </a:pPr>
            <a:r>
              <a:rPr lang="en-US" sz="1200" kern="100" dirty="0">
                <a:latin typeface="Calibri" panose="020F0502020204030204" pitchFamily="34" charset="0"/>
                <a:cs typeface="Times New Roman" panose="02020603050405020304" pitchFamily="18" charset="0"/>
              </a:rPr>
              <a:t>A partial rollup produces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subtotals for a subset of hierarchically related columns.</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the clause GROUP BY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ROLLUP(</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TimeDay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produces total in the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TimeDay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a:t>
            </a:r>
          </a:p>
          <a:p>
            <a:pPr marL="171450" indent="-171450">
              <a:lnSpc>
                <a:spcPct val="107000"/>
              </a:lnSpc>
              <a:spcAft>
                <a:spcPts val="800"/>
              </a:spcAft>
              <a:buFont typeface="Arial" panose="020B0604020202020204" pitchFamily="34" charset="0"/>
              <a:buChar char="•"/>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concatenates with each subtotal group, generated by the ROLLUP operator.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concatenates with the grand total group, that is the empty parentheses, generated by the rollup operator, so that the last subtotal group contains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The result contains 18 rows with four columns in each row. The last row in each subtotal group contains a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summarized across all months and days. </a:t>
            </a:r>
          </a:p>
          <a:p>
            <a:pPr marL="228600" indent="-228600" eaLnBrk="1" hangingPunct="1">
              <a:buFont typeface="Arial" panose="020B0604020202020204" pitchFamily="34" charset="0"/>
              <a:buChar char="•"/>
            </a:pPr>
            <a:endParaRPr lang="en-US" altLang="en-US" baseline="0" dirty="0"/>
          </a:p>
          <a:p>
            <a:pPr marL="228600" indent="-228600" eaLnBrk="1" hangingPunct="1"/>
            <a:endParaRPr lang="en-US" altLang="en-US" baseline="0" dirty="0"/>
          </a:p>
        </p:txBody>
      </p:sp>
    </p:spTree>
    <p:extLst>
      <p:ext uri="{BB962C8B-B14F-4D97-AF65-F5344CB8AC3E}">
        <p14:creationId xmlns:p14="http://schemas.microsoft.com/office/powerpoint/2010/main" val="349373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1736257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09C861A-4BF5-46BB-9AD8-F3BEBA5534E7}" type="slidenum">
              <a:rPr kumimoji="0" lang="en-US" altLang="en-US" sz="1200" b="0" smtClean="0"/>
              <a:pPr/>
              <a:t>77</a:t>
            </a:fld>
            <a:endParaRPr kumimoji="0" lang="en-US" altLang="en-US" sz="1200" b="0"/>
          </a:p>
        </p:txBody>
      </p:sp>
      <p:sp>
        <p:nvSpPr>
          <p:cNvPr id="1597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F7FAD24A-2222-42A6-943F-FAD4814CEB31}" type="slidenum">
              <a:rPr kumimoji="0" lang="en-US" altLang="en-US" sz="1200" b="0">
                <a:latin typeface="Arial" charset="0"/>
              </a:rPr>
              <a:pPr algn="r" eaLnBrk="1" hangingPunct="1"/>
              <a:t>77</a:t>
            </a:fld>
            <a:endParaRPr kumimoji="0" lang="en-US" altLang="en-US" sz="1200" b="0">
              <a:latin typeface="Arial" charset="0"/>
            </a:endParaRPr>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xfrm>
            <a:off x="685800" y="4343400"/>
            <a:ext cx="5486400" cy="4114800"/>
          </a:xfrm>
          <a:noFill/>
        </p:spPr>
        <p:txBody>
          <a:bodyPr lIns="91431" tIns="45716" rIns="91431" bIns="45716"/>
          <a:lstStyle/>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Composite columns can be used with a cube of rollup operators to skip some subtotal groups.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example, the clause, GROUP BY ROLLUP(</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produces totals on the subtotal groups.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in the empty set.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rollup operation skips the subtotal group, a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because the composite column,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is treated as a single column.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will now execute this statement using the Oracle SQL Developer. The result contains six rows, with four columns in each row. Note that the results do not have subtotals for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28600" indent="-228600" eaLnBrk="1" hangingPunct="1">
              <a:buFont typeface="Arial" panose="020B0604020202020204" pitchFamily="34" charset="0"/>
              <a:buChar char="•"/>
            </a:pPr>
            <a:endParaRPr lang="en-US" altLang="en-US" baseline="0" dirty="0"/>
          </a:p>
        </p:txBody>
      </p:sp>
    </p:spTree>
    <p:extLst>
      <p:ext uri="{BB962C8B-B14F-4D97-AF65-F5344CB8AC3E}">
        <p14:creationId xmlns:p14="http://schemas.microsoft.com/office/powerpoint/2010/main" val="39034751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TimeMonth</a:t>
            </a:r>
            <a:r>
              <a:rPr lang="en-US" dirty="0"/>
              <a:t> does not concatenate with ROLLUP.</a:t>
            </a:r>
          </a:p>
          <a:p>
            <a:pPr marL="171450" indent="-171450">
              <a:buFont typeface="Arial" panose="020B0604020202020204" pitchFamily="34" charset="0"/>
              <a:buChar char="•"/>
            </a:pPr>
            <a:r>
              <a:rPr lang="en-US" baseline="0" dirty="0"/>
              <a:t>Grand total as part of ROLLUP</a:t>
            </a:r>
          </a:p>
          <a:p>
            <a:pPr marL="171450" indent="-171450">
              <a:buFont typeface="Arial" panose="020B0604020202020204" pitchFamily="34" charset="0"/>
              <a:buChar char="•"/>
            </a:pPr>
            <a:r>
              <a:rPr lang="en-US" baseline="0" dirty="0"/>
              <a:t>ROLLUP has grand total and </a:t>
            </a:r>
            <a:r>
              <a:rPr lang="en-US" baseline="0" dirty="0" err="1"/>
              <a:t>TimeMonth</a:t>
            </a:r>
            <a:r>
              <a:rPr lang="en-US" baseline="0" dirty="0"/>
              <a:t> does not combine with the ROLLUP subtotal groups.</a:t>
            </a:r>
          </a:p>
          <a:p>
            <a:pPr marL="171450" indent="-171450">
              <a:buFont typeface="Arial" panose="020B0604020202020204" pitchFamily="34" charset="0"/>
              <a:buChar char="•"/>
            </a:pPr>
            <a:endParaRPr lang="en-US" baseline="0" dirty="0"/>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Nesting the cube or rollup operation, inside a grouping sets operation, generates different subtotals that a partial cube or rollup operation.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As previously shown, a partial CUBE or ROLLUP operation concatenates with the other group by columns.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In contrast, concatenation does not occur when nesting a CUBE or ROLLUP operation inside a grouping sets operation.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example uses a nested ROLLUP operation with a composite column.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GROUP BY clause generates subtotals for the combination of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StoreState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StoreNation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by itself, and the grand total, that is, the empty subtotal group for the nested ROLLUP operation and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subtotals for the GROUPING SET operation. </a:t>
            </a:r>
          </a:p>
          <a:p>
            <a:pPr marL="171450" indent="-171450">
              <a:lnSpc>
                <a:spcPct val="107000"/>
              </a:lnSpc>
              <a:spcAft>
                <a:spcPts val="800"/>
              </a:spcAft>
              <a:buFont typeface="Arial" panose="020B0604020202020204" pitchFamily="34" charset="0"/>
              <a:buChar char="•"/>
            </a:pP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TimeMonth</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does not concatenate with a rollup subtotals. </a:t>
            </a:r>
          </a:p>
          <a:p>
            <a:pPr marL="171450" indent="-171450">
              <a:lnSpc>
                <a:spcPct val="107000"/>
              </a:lnSpc>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I'll now execute this statement. The result contains ten rows with five columns in each group. The sorting order shows the time of totals, followed by the rollup subtotals with the grand total in the last row. </a:t>
            </a:r>
          </a:p>
          <a:p>
            <a:pPr marL="171450" indent="-171450">
              <a:buFont typeface="Arial" panose="020B0604020202020204" pitchFamily="34" charset="0"/>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78</a:t>
            </a:fld>
            <a:endParaRPr lang="en-US"/>
          </a:p>
        </p:txBody>
      </p:sp>
    </p:spTree>
    <p:extLst>
      <p:ext uri="{BB962C8B-B14F-4D97-AF65-F5344CB8AC3E}">
        <p14:creationId xmlns:p14="http://schemas.microsoft.com/office/powerpoint/2010/main" val="33905219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79</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a:t>Variations can be confusing.</a:t>
            </a:r>
          </a:p>
          <a:p>
            <a:endParaRPr lang="en-US" altLang="en-US" baseline="0" dirty="0"/>
          </a:p>
          <a:p>
            <a:r>
              <a:rPr lang="en-US" altLang="en-US" baseline="0" dirty="0"/>
              <a:t>Highly specialized</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10</a:t>
            </a:fld>
            <a:endParaRPr lang="en-US"/>
          </a:p>
        </p:txBody>
      </p:sp>
    </p:spTree>
    <p:extLst>
      <p:ext uri="{BB962C8B-B14F-4D97-AF65-F5344CB8AC3E}">
        <p14:creationId xmlns:p14="http://schemas.microsoft.com/office/powerpoint/2010/main" val="377561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Relational model dominance</a:t>
            </a:r>
          </a:p>
          <a:p>
            <a:pPr marL="171450" indent="-171450">
              <a:buFontTx/>
              <a:buChar char="-"/>
            </a:pPr>
            <a:r>
              <a:rPr lang="en-US" dirty="0"/>
              <a:t>Most DBMS market controlled by relational DBMS and open source vendors</a:t>
            </a:r>
          </a:p>
          <a:p>
            <a:pPr marL="171450" indent="-171450">
              <a:buFontTx/>
              <a:buChar char="-"/>
            </a:pPr>
            <a:r>
              <a:rPr lang="en-US" dirty="0"/>
              <a:t>SQL standard (now SQL:2011): 4,000 pages</a:t>
            </a:r>
          </a:p>
          <a:p>
            <a:pPr marL="0" indent="0">
              <a:buFontTx/>
              <a:buNone/>
            </a:pPr>
            <a:r>
              <a:rPr lang="en-US" dirty="0"/>
              <a:t>Lack of scalability for data cube engines</a:t>
            </a:r>
          </a:p>
          <a:p>
            <a:pPr marL="171450" indent="-171450">
              <a:buFontTx/>
              <a:buChar char="-"/>
            </a:pPr>
            <a:r>
              <a:rPr lang="en-US" baseline="0" dirty="0"/>
              <a:t>Major problem reported in the early years of data warehouse deployment</a:t>
            </a:r>
          </a:p>
          <a:p>
            <a:pPr marL="171450" indent="-171450">
              <a:buFontTx/>
              <a:buChar char="-"/>
            </a:pPr>
            <a:r>
              <a:rPr lang="en-US" dirty="0"/>
              <a:t>Not an active</a:t>
            </a:r>
            <a:r>
              <a:rPr lang="en-US" baseline="0" dirty="0"/>
              <a:t> area of research and development</a:t>
            </a:r>
          </a:p>
          <a:p>
            <a:pPr marL="0" indent="0">
              <a:buFontTx/>
              <a:buNone/>
            </a:pPr>
            <a:r>
              <a:rPr lang="en-US" baseline="0" dirty="0"/>
              <a:t>Large amounts of research and development of relational database performance</a:t>
            </a:r>
          </a:p>
          <a:p>
            <a:pPr marL="171450" indent="-171450">
              <a:buFontTx/>
              <a:buChar char="-"/>
            </a:pPr>
            <a:r>
              <a:rPr lang="en-US" baseline="0" dirty="0"/>
              <a:t>Development of optimizing compilers</a:t>
            </a:r>
          </a:p>
          <a:p>
            <a:pPr marL="171450" indent="-171450">
              <a:buFontTx/>
              <a:buChar char="-"/>
            </a:pPr>
            <a:r>
              <a:rPr lang="en-US" baseline="0" dirty="0"/>
              <a:t>Development of physical design software to select storage structures and monitor performance</a:t>
            </a:r>
          </a:p>
          <a:p>
            <a:pPr marL="0" indent="0">
              <a:buFontTx/>
              <a:buNone/>
            </a:pPr>
            <a:r>
              <a:rPr lang="en-US" baseline="0" dirty="0"/>
              <a:t>New features</a:t>
            </a:r>
          </a:p>
          <a:p>
            <a:pPr marL="171450" indent="-171450">
              <a:buFontTx/>
              <a:buChar char="-"/>
            </a:pPr>
            <a:r>
              <a:rPr lang="en-US" baseline="0" dirty="0"/>
              <a:t>SQL standard: query operators</a:t>
            </a:r>
          </a:p>
          <a:p>
            <a:pPr marL="171450" indent="-171450">
              <a:buFontTx/>
              <a:buChar char="-"/>
            </a:pPr>
            <a:r>
              <a:rPr lang="en-US" baseline="0" dirty="0"/>
              <a:t>Proprietary: materialized views and query rewriting</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11</a:t>
            </a:fld>
            <a:endParaRPr lang="en-US"/>
          </a:p>
        </p:txBody>
      </p:sp>
    </p:spTree>
    <p:extLst>
      <p:ext uri="{BB962C8B-B14F-4D97-AF65-F5344CB8AC3E}">
        <p14:creationId xmlns:p14="http://schemas.microsoft.com/office/powerpoint/2010/main" val="1923362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en-US" noProof="0"/>
              <a:t>Click to edit Master title style</a:t>
            </a:r>
            <a:endParaRPr lang="en-GB" noProof="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59C9DAF2-E044-8B4E-A86C-B69EB5271587}" type="datetime1">
              <a:rPr lang="en-US" smtClean="0"/>
              <a:t>9/25/2023</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4" name="Picture 8"/>
          <p:cNvPicPr>
            <a:picLocks noChangeAspect="1"/>
          </p:cNvPicPr>
          <p:nvPr userDrawn="1"/>
        </p:nvPicPr>
        <p:blipFill>
          <a:blip r:embed="rId2"/>
          <a:stretch>
            <a:fillRect/>
          </a:stretch>
        </p:blipFill>
        <p:spPr>
          <a:xfrm>
            <a:off x="198509" y="245900"/>
            <a:ext cx="3170582" cy="1009409"/>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6249E23-93F5-F746-89BC-5BD2B0929EBC}"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DA3BA5FE-711F-EA47-96EF-625BC7044AC5}"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ECF2F44-5AFD-D34E-8B92-58F8898F0824}"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06670D61-A13E-3E45-A265-D55FAFCB0DF0}"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ABF3E48C-408F-AD4C-82E0-480B961C7F1F}" type="datetime1">
              <a:rPr lang="en-US" smtClean="0"/>
              <a:t>9/25/2023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en-GB" noProof="0"/>
              <a:t>«Quote»</a:t>
            </a:r>
          </a:p>
        </p:txBody>
      </p:sp>
      <p:sp>
        <p:nvSpPr>
          <p:cNvPr id="4" name="Date Placeholder 3"/>
          <p:cNvSpPr>
            <a:spLocks noGrp="1"/>
          </p:cNvSpPr>
          <p:nvPr>
            <p:ph type="dt" sz="half" idx="10"/>
          </p:nvPr>
        </p:nvSpPr>
        <p:spPr/>
        <p:txBody>
          <a:bodyPr/>
          <a:lstStyle/>
          <a:p>
            <a:fld id="{4FCA35D3-88DA-CE4D-A326-62A44BD8AA95}"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72079-DB16-154D-A39F-4884D6CC0170}"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en-US" noProof="0"/>
              <a:t>Click icon to add picture</a:t>
            </a:r>
            <a:endParaRPr lang="en-GB" noProof="0"/>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en-US" noProof="0"/>
              <a:t>Click icon to add picture</a:t>
            </a:r>
            <a:endParaRPr lang="en-GB" noProof="0"/>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en-US" noProof="0"/>
              <a:t>Click icon to add picture</a:t>
            </a:r>
            <a:endParaRPr lang="en-GB" noProof="0"/>
          </a:p>
        </p:txBody>
      </p:sp>
      <p:sp>
        <p:nvSpPr>
          <p:cNvPr id="16" name="Content Placeholder 2"/>
          <p:cNvSpPr>
            <a:spLocks noGrp="1"/>
          </p:cNvSpPr>
          <p:nvPr>
            <p:ph idx="1"/>
          </p:nvPr>
        </p:nvSpPr>
        <p:spPr>
          <a:xfrm>
            <a:off x="154071" y="1803709"/>
            <a:ext cx="2880000" cy="2850156"/>
          </a:xfrm>
        </p:spPr>
        <p:txBody>
          <a:bodyPr/>
          <a:lstStyle/>
          <a:p>
            <a:pPr lvl="0"/>
            <a:r>
              <a:rPr lang="en-US" noProof="0"/>
              <a:t>Click to edit Master text styles</a:t>
            </a:r>
          </a:p>
        </p:txBody>
      </p:sp>
      <p:sp>
        <p:nvSpPr>
          <p:cNvPr id="17" name="Content Placeholder 2"/>
          <p:cNvSpPr>
            <a:spLocks noGrp="1"/>
          </p:cNvSpPr>
          <p:nvPr>
            <p:ph idx="16"/>
          </p:nvPr>
        </p:nvSpPr>
        <p:spPr>
          <a:xfrm>
            <a:off x="3129615" y="1803709"/>
            <a:ext cx="2880000" cy="2850156"/>
          </a:xfrm>
        </p:spPr>
        <p:txBody>
          <a:bodyPr/>
          <a:lstStyle/>
          <a:p>
            <a:pPr lvl="0"/>
            <a:r>
              <a:rPr lang="en-US" noProof="0"/>
              <a:t>Click to edit Master text styles</a:t>
            </a:r>
          </a:p>
        </p:txBody>
      </p:sp>
      <p:sp>
        <p:nvSpPr>
          <p:cNvPr id="18" name="Content Placeholder 2"/>
          <p:cNvSpPr>
            <a:spLocks noGrp="1"/>
          </p:cNvSpPr>
          <p:nvPr>
            <p:ph idx="17"/>
          </p:nvPr>
        </p:nvSpPr>
        <p:spPr>
          <a:xfrm>
            <a:off x="6103490" y="1803709"/>
            <a:ext cx="2880000" cy="2850156"/>
          </a:xfrm>
        </p:spPr>
        <p:txBody>
          <a:bodyPr/>
          <a:lstStyle/>
          <a:p>
            <a:pPr lvl="0"/>
            <a:r>
              <a:rPr lang="en-US" noProof="0"/>
              <a:t>Click to edit Master text styles</a:t>
            </a:r>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704C26B5-7A06-7C45-AE88-68CEB8F24371}"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A24CE802-EA64-4A48-B1C7-C0EE853B4C0F}"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EEF49D4B-9861-5645-9B1C-3419A18E9F33}"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553071A-A6F7-3B4F-818E-46F44080C142}"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C79A3BB2-4D9C-AD4E-8B4D-A69880551F61}"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92C173FE-FF69-E04E-9988-939EF0616E31}"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333694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11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12BA8F0C-83EE-794E-9CC9-3FF7405580DF}"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311C7347-21CC-EB4E-B3D7-EE4885E75892}"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A001F25B-9EB4-1E47-85F8-C6280E7A3270}"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CFA54574-9909-674F-A5DE-8D4B46504626}"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FE849BA9-EBA5-5C4F-BB8E-FBA372F5FB33}"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990F5-E4A8-6F49-8ED0-6A2C8DA2DD36}" type="datetime1">
              <a:rPr lang="en-US" smtClean="0"/>
              <a:t>9/25/2023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4" name="Date Placeholder 3"/>
          <p:cNvSpPr>
            <a:spLocks noGrp="1"/>
          </p:cNvSpPr>
          <p:nvPr>
            <p:ph type="dt" sz="half" idx="10"/>
          </p:nvPr>
        </p:nvSpPr>
        <p:spPr/>
        <p:txBody>
          <a:bodyPr/>
          <a:lstStyle/>
          <a:p>
            <a:fld id="{00E5A75D-0632-BE42-94AA-1FA387F7D3C3}" type="datetime1">
              <a:rPr lang="en-US" noProof="0" smtClean="0"/>
              <a:t>9/25/2023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13"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en-GB" noProof="0"/>
              <a:t>Klikk for å redigere tittelstil</a:t>
            </a:r>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en-GB" noProof="0"/>
              <a:t>Klikk for å redigere tekststiler i malen</a:t>
            </a:r>
          </a:p>
          <a:p>
            <a:pPr lvl="1"/>
            <a:r>
              <a:rPr lang="en-GB" noProof="0"/>
              <a:t>Andre nivå</a:t>
            </a:r>
          </a:p>
          <a:p>
            <a:pPr lvl="2"/>
            <a:r>
              <a:rPr lang="en-GB" noProof="0"/>
              <a:t>Tredje nivå</a:t>
            </a:r>
          </a:p>
          <a:p>
            <a:pPr lvl="3"/>
            <a:r>
              <a:rPr lang="en-GB" noProof="0"/>
              <a:t>Fjerde nivå</a:t>
            </a:r>
          </a:p>
          <a:p>
            <a:pPr lvl="4"/>
            <a:r>
              <a:rPr lang="en-GB" noProof="0"/>
              <a:t>Femte nivå</a:t>
            </a:r>
          </a:p>
        </p:txBody>
      </p:sp>
      <p:sp>
        <p:nvSpPr>
          <p:cNvPr id="4" name="Date Placeholder 3"/>
          <p:cNvSpPr>
            <a:spLocks noGrp="1"/>
          </p:cNvSpPr>
          <p:nvPr>
            <p:ph type="dt" sz="half" idx="2"/>
          </p:nvPr>
        </p:nvSpPr>
        <p:spPr>
          <a:xfrm>
            <a:off x="1717392" y="4834789"/>
            <a:ext cx="1308296" cy="159616"/>
          </a:xfrm>
          <a:prstGeom prst="rect">
            <a:avLst/>
          </a:prstGeom>
        </p:spPr>
        <p:txBody>
          <a:bodyPr vert="horz" lIns="0" tIns="0" rIns="0" bIns="0" rtlCol="0" anchor="ctr"/>
          <a:lstStyle>
            <a:lvl1pPr algn="l">
              <a:defRPr sz="800">
                <a:solidFill>
                  <a:schemeClr val="tx1"/>
                </a:solidFill>
              </a:defRPr>
            </a:lvl1pPr>
          </a:lstStyle>
          <a:p>
            <a:fld id="{CDD0A9CF-A1FD-9946-816A-7B11A5E2C95D}" type="datetime1">
              <a:rPr lang="en-US" smtClean="0"/>
              <a:t>9/25/2023</a:t>
            </a:fld>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8"/>
          <p:cNvPicPr>
            <a:picLocks noChangeAspect="1"/>
          </p:cNvPicPr>
          <p:nvPr userDrawn="1"/>
        </p:nvPicPr>
        <p:blipFill>
          <a:blip r:embed="rId24"/>
          <a:stretch>
            <a:fillRect/>
          </a:stretch>
        </p:blipFill>
        <p:spPr>
          <a:xfrm>
            <a:off x="24167" y="4686710"/>
            <a:ext cx="1426504" cy="45415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 id="2147483670" r:id="rId22"/>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sql/sql_groupby.as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7288" y="2042319"/>
            <a:ext cx="3656258" cy="1551781"/>
          </a:xfrm>
        </p:spPr>
        <p:txBody>
          <a:bodyPr>
            <a:normAutofit/>
          </a:bodyPr>
          <a:lstStyle/>
          <a:p>
            <a:r>
              <a:rPr lang="en-US" dirty="0"/>
              <a:t>Lecture 5: Query Formulation for Data Warehouses Part 1</a:t>
            </a:r>
          </a:p>
        </p:txBody>
      </p:sp>
      <p:sp>
        <p:nvSpPr>
          <p:cNvPr id="7" name="Subtitle 6"/>
          <p:cNvSpPr>
            <a:spLocks noGrp="1"/>
          </p:cNvSpPr>
          <p:nvPr>
            <p:ph type="subTitle" idx="1"/>
          </p:nvPr>
        </p:nvSpPr>
        <p:spPr>
          <a:xfrm>
            <a:off x="497288" y="3924300"/>
            <a:ext cx="3532271" cy="608954"/>
          </a:xfrm>
        </p:spPr>
        <p:txBody>
          <a:bodyPr>
            <a:normAutofit fontScale="92500" lnSpcReduction="10000"/>
          </a:bodyPr>
          <a:lstStyle/>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Ali Chelli</a:t>
            </a: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Course: </a:t>
            </a:r>
            <a:r>
              <a:rPr kumimoji="0" lang="en-US" sz="1600" b="0" i="0" u="none" strike="noStrike" kern="1200" cap="none" spc="0" normalizeH="0" baseline="0" noProof="0" dirty="0">
                <a:ln>
                  <a:noFill/>
                </a:ln>
                <a:solidFill>
                  <a:srgbClr val="4B4CAD"/>
                </a:solidFill>
                <a:effectLst/>
                <a:uLnTx/>
                <a:uFillTx/>
                <a:latin typeface="Calibri"/>
                <a:ea typeface="+mn-ea"/>
                <a:cs typeface="Calibri"/>
              </a:rPr>
              <a:t>Business Intelligence and Data Warehousing</a:t>
            </a:r>
            <a:r>
              <a:rPr kumimoji="0" lang="nb-NO" sz="1600" b="0" i="0" u="none" strike="noStrike" kern="1200" cap="none" spc="0" normalizeH="0" baseline="0" noProof="0" dirty="0">
                <a:ln>
                  <a:noFill/>
                </a:ln>
                <a:solidFill>
                  <a:srgbClr val="4B4CAD"/>
                </a:solidFill>
                <a:effectLst/>
                <a:uLnTx/>
                <a:uFillTx/>
                <a:latin typeface="Calibri"/>
                <a:ea typeface="+mn-ea"/>
                <a:cs typeface="Calibri"/>
              </a:rPr>
              <a:t> (BID3000)</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2F7352-36FA-7045-AC00-1A0BE6875562}" type="datetime1">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25.09.2023</a:t>
            </a:fld>
            <a:endParaRPr kumimoji="0" lang="nb-NO" sz="800" b="0" i="0" u="none" strike="noStrike" kern="1200" cap="none" spc="0" normalizeH="0" baseline="0" noProof="0" dirty="0">
              <a:ln>
                <a:noFill/>
              </a:ln>
              <a:solidFill>
                <a:srgbClr val="252525"/>
              </a:solidFill>
              <a:effectLst/>
              <a:uLnTx/>
              <a:uFillTx/>
              <a:latin typeface="Calibri"/>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800" b="0" i="0" u="none" strike="noStrike" kern="1200" cap="none" spc="0" normalizeH="0" baseline="0" noProof="0">
              <a:ln>
                <a:noFill/>
              </a:ln>
              <a:solidFill>
                <a:srgbClr val="252525"/>
              </a:solidFill>
              <a:effectLst/>
              <a:uLnTx/>
              <a:uFillTx/>
              <a:latin typeface="Calibri"/>
              <a:ea typeface="+mn-ea"/>
              <a:cs typeface="+mn-cs"/>
            </a:endParaRPr>
          </a:p>
        </p:txBody>
      </p:sp>
      <p:pic>
        <p:nvPicPr>
          <p:cNvPr id="5" name="Picture 4" descr="DMonster-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7850" y="2609850"/>
            <a:ext cx="1536700" cy="1536700"/>
          </a:xfrm>
          <a:prstGeom prst="rect">
            <a:avLst/>
          </a:prstGeom>
        </p:spPr>
      </p:pic>
      <p:pic>
        <p:nvPicPr>
          <p:cNvPr id="12" name="Picture Placeholder 11">
            <a:extLst>
              <a:ext uri="{FF2B5EF4-FFF2-40B4-BE49-F238E27FC236}">
                <a16:creationId xmlns:a16="http://schemas.microsoft.com/office/drawing/2014/main" id="{77616FCC-CAEF-BBF9-D8B1-434A74BAE214}"/>
              </a:ext>
            </a:extLst>
          </p:cNvPr>
          <p:cNvPicPr>
            <a:picLocks noGrp="1" noChangeAspect="1"/>
          </p:cNvPicPr>
          <p:nvPr>
            <p:ph type="pic" sz="quarter" idx="13"/>
          </p:nvPr>
        </p:nvPicPr>
        <p:blipFill>
          <a:blip r:embed="rId4"/>
          <a:srcRect l="663" r="663"/>
          <a:stretch>
            <a:fillRect/>
          </a:stretch>
        </p:blipFill>
        <p:spPr>
          <a:xfrm>
            <a:off x="4207790" y="219075"/>
            <a:ext cx="4777460" cy="4476750"/>
          </a:xfrm>
          <a:prstGeom prst="rect">
            <a:avLst/>
          </a:prstGeom>
        </p:spPr>
      </p:pic>
    </p:spTree>
    <p:extLst>
      <p:ext uri="{BB962C8B-B14F-4D97-AF65-F5344CB8AC3E}">
        <p14:creationId xmlns:p14="http://schemas.microsoft.com/office/powerpoint/2010/main" val="24698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graphicFrame>
        <p:nvGraphicFramePr>
          <p:cNvPr id="4" name="Content Placeholder 3"/>
          <p:cNvGraphicFramePr>
            <a:graphicFrameLocks noGrp="1"/>
          </p:cNvGraphicFramePr>
          <p:nvPr>
            <p:ph idx="1"/>
          </p:nvPr>
        </p:nvGraphicFramePr>
        <p:xfrm>
          <a:off x="2248401" y="1527567"/>
          <a:ext cx="4498307" cy="3180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998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DBMS Dominance for Data Warehouse Processing</a:t>
            </a:r>
          </a:p>
        </p:txBody>
      </p:sp>
      <p:sp>
        <p:nvSpPr>
          <p:cNvPr id="5" name="Content Placeholder 4">
            <a:extLst>
              <a:ext uri="{FF2B5EF4-FFF2-40B4-BE49-F238E27FC236}">
                <a16:creationId xmlns:a16="http://schemas.microsoft.com/office/drawing/2014/main" id="{361465EF-A77C-E6AE-7CDC-21D66BCEADD4}"/>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Initially, special purpose data cube engines and statistical software filled the gap for missing data management features. </a:t>
            </a:r>
          </a:p>
          <a:p>
            <a:r>
              <a:rPr lang="en-US" dirty="0">
                <a:latin typeface="Calibri" panose="020F0502020204030204" pitchFamily="34" charset="0"/>
                <a:cs typeface="Calibri" panose="020F0502020204030204" pitchFamily="34" charset="0"/>
              </a:rPr>
              <a:t>However, the commercial dominance of relational DBMS and the lack of a scalability of data cube engines push to market to change directions. </a:t>
            </a:r>
          </a:p>
          <a:p>
            <a:r>
              <a:rPr lang="en-US" dirty="0">
                <a:latin typeface="Calibri" panose="020F0502020204030204" pitchFamily="34" charset="0"/>
                <a:cs typeface="Calibri" panose="020F0502020204030204" pitchFamily="34" charset="0"/>
              </a:rPr>
              <a:t>Relational DBMS vendors sense market opportunity and devoted large resources for research and development. </a:t>
            </a:r>
          </a:p>
          <a:p>
            <a:r>
              <a:rPr lang="en-US" dirty="0">
                <a:latin typeface="Calibri" panose="020F0502020204030204" pitchFamily="34" charset="0"/>
                <a:cs typeface="Calibri" panose="020F0502020204030204" pitchFamily="34" charset="0"/>
              </a:rPr>
              <a:t>This development efforts has created substantial performance improvement for business intelligence processing and new features for developing business intelligence applications. </a:t>
            </a:r>
          </a:p>
          <a:p>
            <a:r>
              <a:rPr lang="en-US" dirty="0">
                <a:latin typeface="Calibri" panose="020F0502020204030204" pitchFamily="34" charset="0"/>
                <a:cs typeface="Calibri" panose="020F0502020204030204" pitchFamily="34" charset="0"/>
              </a:rPr>
              <a:t>DBMS vendors have responded to development difficulties and poor performance through project extensions refined over more than one decade. </a:t>
            </a:r>
          </a:p>
        </p:txBody>
      </p:sp>
    </p:spTree>
    <p:extLst>
      <p:ext uri="{BB962C8B-B14F-4D97-AF65-F5344CB8AC3E}">
        <p14:creationId xmlns:p14="http://schemas.microsoft.com/office/powerpoint/2010/main" val="110226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DBMS Dominance for Data Warehouse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3272875"/>
              </p:ext>
            </p:extLst>
          </p:nvPr>
        </p:nvGraphicFramePr>
        <p:xfrm>
          <a:off x="2248401" y="1371898"/>
          <a:ext cx="4498307" cy="3180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03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B25955B-3FCB-423C-91A4-18CF8839544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6A341F26-10B9-40BD-9416-3CFE83A8DA0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24845935"/>
              </p:ext>
            </p:extLst>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94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fontScale="92500" lnSpcReduction="1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developing business intelligence applications, organizations experienced unexpected difficulties.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GROUP BY/HAVING clauses were not particularly useful.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Much custom coding involving complex SQL statements and external tools was required.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addition, complex SQL statements execute slowly.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SQL Standards Organization, with substantial vendor input, developed extensions to the SELECT statement. </a:t>
            </a:r>
          </a:p>
          <a:p>
            <a:endParaRPr lang="en-US" dirty="0"/>
          </a:p>
        </p:txBody>
      </p:sp>
    </p:spTree>
    <p:extLst>
      <p:ext uri="{BB962C8B-B14F-4D97-AF65-F5344CB8AC3E}">
        <p14:creationId xmlns:p14="http://schemas.microsoft.com/office/powerpoint/2010/main" val="300355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general theme of the extensions was to combine data retrieval with computations common in business intelligence.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Subtotal operators were added to support computations and pivot tables for row and column summaries and roll up operations.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Analytic processing extensions were more fundamental, involving extended processing model, as well as new functions. </a:t>
            </a:r>
          </a:p>
          <a:p>
            <a:endParaRPr lang="en-US" dirty="0"/>
          </a:p>
        </p:txBody>
      </p:sp>
    </p:spTree>
    <p:extLst>
      <p:ext uri="{BB962C8B-B14F-4D97-AF65-F5344CB8AC3E}">
        <p14:creationId xmlns:p14="http://schemas.microsoft.com/office/powerpoint/2010/main" val="283823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Query Language Extensions</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394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lnSpcReduction="1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Usage of stored query results (MVs materialized views) is used for operational databases, but motivation was weak with highly volatile transaction processing and relatively few rows per query.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static environment of data warehouses and a large number of rows per query provides a strong motivation for storing and reusing query results.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Summary data management involves stored queries known as materialized views or MVs.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MVs means that the query defining the view is stored similar to a base table. </a:t>
            </a:r>
          </a:p>
          <a:p>
            <a:endParaRPr lang="en-US" dirty="0"/>
          </a:p>
        </p:txBody>
      </p:sp>
    </p:spTree>
    <p:extLst>
      <p:ext uri="{BB962C8B-B14F-4D97-AF65-F5344CB8AC3E}">
        <p14:creationId xmlns:p14="http://schemas.microsoft.com/office/powerpoint/2010/main" val="117856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sp>
        <p:nvSpPr>
          <p:cNvPr id="4" name="Content Placeholder 3">
            <a:extLst>
              <a:ext uri="{FF2B5EF4-FFF2-40B4-BE49-F238E27FC236}">
                <a16:creationId xmlns:a16="http://schemas.microsoft.com/office/drawing/2014/main" id="{17635773-7A36-FDAA-A746-99BC0E537A2D}"/>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Important questions about MVs are:</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first a design question: Which MVs to store? </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Second a processing question: how to combine MVs with user queries?</a:t>
            </a:r>
          </a:p>
          <a:p>
            <a:pPr lvl="1">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Third, an update question: when and how to update MVs?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Upcoming lecture will cover materialized views, with most detail about the method for the second question, known as query rewriting.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Conceptual details will be provided for the first and third questions. </a:t>
            </a:r>
          </a:p>
        </p:txBody>
      </p:sp>
    </p:spTree>
    <p:extLst>
      <p:ext uri="{BB962C8B-B14F-4D97-AF65-F5344CB8AC3E}">
        <p14:creationId xmlns:p14="http://schemas.microsoft.com/office/powerpoint/2010/main" val="2731455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6286500" cy="514350"/>
          </a:xfrm>
        </p:spPr>
        <p:txBody>
          <a:bodyPr/>
          <a:lstStyle/>
          <a:p>
            <a:r>
              <a:rPr lang="en-US" dirty="0"/>
              <a:t>Summary Data Management</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575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a:bodyPr>
          <a:lstStyle/>
          <a:p>
            <a:pPr>
              <a:lnSpc>
                <a:spcPct val="150000"/>
              </a:lnSpc>
            </a:pPr>
            <a:r>
              <a:rPr lang="en-US" sz="2000" b="0" i="0" dirty="0">
                <a:solidFill>
                  <a:srgbClr val="000000"/>
                </a:solidFill>
                <a:effectLst/>
                <a:latin typeface="+mj-lt"/>
              </a:rPr>
              <a:t>DBMS Extensions</a:t>
            </a:r>
          </a:p>
          <a:p>
            <a:pPr>
              <a:lnSpc>
                <a:spcPct val="150000"/>
              </a:lnSpc>
            </a:pPr>
            <a:r>
              <a:rPr lang="en-US" sz="2000" b="0" i="0" dirty="0">
                <a:solidFill>
                  <a:srgbClr val="000000"/>
                </a:solidFill>
                <a:effectLst/>
                <a:latin typeface="+mj-lt"/>
              </a:rPr>
              <a:t>GROUP BY Review</a:t>
            </a:r>
          </a:p>
          <a:p>
            <a:pPr>
              <a:lnSpc>
                <a:spcPct val="150000"/>
              </a:lnSpc>
            </a:pPr>
            <a:r>
              <a:rPr lang="en-US" sz="2000" b="0" i="0" dirty="0">
                <a:solidFill>
                  <a:srgbClr val="000000"/>
                </a:solidFill>
                <a:effectLst/>
                <a:latin typeface="+mj-lt"/>
              </a:rPr>
              <a:t>Basic SQL Subtotal Operators</a:t>
            </a:r>
          </a:p>
          <a:p>
            <a:pPr>
              <a:lnSpc>
                <a:spcPct val="150000"/>
              </a:lnSpc>
            </a:pPr>
            <a:r>
              <a:rPr lang="en-US" sz="2000" b="0" i="0" dirty="0">
                <a:solidFill>
                  <a:srgbClr val="000000"/>
                </a:solidFill>
                <a:effectLst/>
                <a:latin typeface="+mj-lt"/>
              </a:rPr>
              <a:t>Advanced SQL Subtotal Operators</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9/25/2023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2</a:t>
            </a:fld>
            <a:endParaRPr lang="en-GB" noProof="0"/>
          </a:p>
        </p:txBody>
      </p:sp>
    </p:spTree>
    <p:extLst>
      <p:ext uri="{BB962C8B-B14F-4D97-AF65-F5344CB8AC3E}">
        <p14:creationId xmlns:p14="http://schemas.microsoft.com/office/powerpoint/2010/main" val="158572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4127"/>
            <a:ext cx="6286500" cy="514350"/>
          </a:xfrm>
        </p:spPr>
        <p:txBody>
          <a:bodyPr/>
          <a:lstStyle/>
          <a:p>
            <a:r>
              <a:rPr lang="en-US" dirty="0"/>
              <a:t>Parallel Processing</a:t>
            </a:r>
          </a:p>
        </p:txBody>
      </p:sp>
      <p:sp>
        <p:nvSpPr>
          <p:cNvPr id="4" name="Content Placeholder 3">
            <a:extLst>
              <a:ext uri="{FF2B5EF4-FFF2-40B4-BE49-F238E27FC236}">
                <a16:creationId xmlns:a16="http://schemas.microsoft.com/office/drawing/2014/main" id="{D0705E9F-5618-7A49-6E21-DD21FC2444B6}"/>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Parallel processing for database operations is required to meet the requirements of business intelligence operations. </a:t>
            </a:r>
          </a:p>
          <a:p>
            <a:r>
              <a:rPr lang="en-US" dirty="0">
                <a:latin typeface="Calibri" panose="020F0502020204030204" pitchFamily="34" charset="0"/>
                <a:cs typeface="Calibri" panose="020F0502020204030204" pitchFamily="34" charset="0"/>
              </a:rPr>
              <a:t>DBMS vendors had to develop parallel processing solutions for joins and summary calculations as well as data loading. </a:t>
            </a:r>
          </a:p>
          <a:p>
            <a:r>
              <a:rPr lang="en-US" dirty="0">
                <a:latin typeface="Calibri" panose="020F0502020204030204" pitchFamily="34" charset="0"/>
                <a:cs typeface="Calibri" panose="020F0502020204030204" pitchFamily="34" charset="0"/>
              </a:rPr>
              <a:t>Parallel processing solutions for data transformations such as parsing and merging had been developed by firms managing large volumes of web data although DBMS vendors are now incorporating this technology. </a:t>
            </a:r>
          </a:p>
          <a:p>
            <a:r>
              <a:rPr lang="en-US" dirty="0">
                <a:latin typeface="Calibri" panose="020F0502020204030204" pitchFamily="34" charset="0"/>
                <a:cs typeface="Calibri" panose="020F0502020204030204" pitchFamily="34" charset="0"/>
              </a:rPr>
              <a:t>Three desirable features of parallel processing are transparency, scalability, and usage of commodity components and open-source software. </a:t>
            </a:r>
          </a:p>
          <a:p>
            <a:r>
              <a:rPr lang="en-US" dirty="0">
                <a:latin typeface="Calibri" panose="020F0502020204030204" pitchFamily="34" charset="0"/>
                <a:cs typeface="Calibri" panose="020F0502020204030204" pitchFamily="34" charset="0"/>
              </a:rPr>
              <a:t>DBMS vendor solutions excel in the first two features while solutions from web firms excel in the second and third features. </a:t>
            </a:r>
          </a:p>
        </p:txBody>
      </p:sp>
    </p:spTree>
    <p:extLst>
      <p:ext uri="{BB962C8B-B14F-4D97-AF65-F5344CB8AC3E}">
        <p14:creationId xmlns:p14="http://schemas.microsoft.com/office/powerpoint/2010/main" val="333301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4127"/>
            <a:ext cx="6286500" cy="514350"/>
          </a:xfrm>
        </p:spPr>
        <p:txBody>
          <a:bodyPr/>
          <a:lstStyle/>
          <a:p>
            <a:r>
              <a:rPr lang="en-US" dirty="0"/>
              <a:t>Parallel Processing</a:t>
            </a:r>
          </a:p>
        </p:txBody>
      </p:sp>
      <p:graphicFrame>
        <p:nvGraphicFramePr>
          <p:cNvPr id="5" name="Content Placeholder 4"/>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092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GROUP BY Review</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9/25/2023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2422086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latin typeface="Calibri" panose="020F0502020204030204" pitchFamily="34" charset="0"/>
                <a:cs typeface="Calibri" panose="020F0502020204030204" pitchFamily="34" charset="0"/>
              </a:rPr>
              <a:t>Review GROUP BY clause</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Compare GROUP BY results with pivot table</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Understand the importance of the subtotal operators</a:t>
            </a:r>
          </a:p>
        </p:txBody>
      </p:sp>
    </p:spTree>
    <p:extLst>
      <p:ext uri="{BB962C8B-B14F-4D97-AF65-F5344CB8AC3E}">
        <p14:creationId xmlns:p14="http://schemas.microsoft.com/office/powerpoint/2010/main" val="624767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 Review</a:t>
            </a:r>
          </a:p>
        </p:txBody>
      </p:sp>
      <p:sp>
        <p:nvSpPr>
          <p:cNvPr id="5" name="Content Placeholder 4">
            <a:extLst>
              <a:ext uri="{FF2B5EF4-FFF2-40B4-BE49-F238E27FC236}">
                <a16:creationId xmlns:a16="http://schemas.microsoft.com/office/drawing/2014/main" id="{6FD9E30C-C41E-2B3F-89BC-D9537E54D4A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Let's begin with a brief review about the purpose and components of the group by clause.</a:t>
            </a:r>
          </a:p>
          <a:p>
            <a:r>
              <a:rPr lang="en-US" dirty="0">
                <a:latin typeface="Calibri" panose="020F0502020204030204" pitchFamily="34" charset="0"/>
                <a:cs typeface="Calibri" panose="020F0502020204030204" pitchFamily="34" charset="0"/>
              </a:rPr>
              <a:t>The group by clause produces row summaries in which each row summary replaces collections or groups of rows. </a:t>
            </a:r>
          </a:p>
          <a:p>
            <a:r>
              <a:rPr lang="en-US" dirty="0">
                <a:latin typeface="Calibri" panose="020F0502020204030204" pitchFamily="34" charset="0"/>
                <a:cs typeface="Calibri" panose="020F0502020204030204" pitchFamily="34" charset="0"/>
              </a:rPr>
              <a:t>Each row summary contains grouping columns and summary values calculated with aggregate functions. </a:t>
            </a:r>
          </a:p>
          <a:p>
            <a:r>
              <a:rPr lang="en-US" dirty="0">
                <a:latin typeface="Calibri" panose="020F0502020204030204" pitchFamily="34" charset="0"/>
                <a:cs typeface="Calibri" panose="020F0502020204030204" pitchFamily="34" charset="0"/>
              </a:rPr>
              <a:t>An aggregate function calculates one value per set of rows. </a:t>
            </a:r>
          </a:p>
          <a:p>
            <a:r>
              <a:rPr lang="en-US" dirty="0">
                <a:latin typeface="Calibri" panose="020F0502020204030204" pitchFamily="34" charset="0"/>
                <a:cs typeface="Calibri" panose="020F0502020204030204" pitchFamily="34" charset="0"/>
              </a:rPr>
              <a:t>The standard aggregate functions in SQL are min, max, count, sum and avg for average. </a:t>
            </a:r>
          </a:p>
          <a:p>
            <a:r>
              <a:rPr lang="en-US" dirty="0">
                <a:latin typeface="Calibri" panose="020F0502020204030204" pitchFamily="34" charset="0"/>
                <a:cs typeface="Calibri" panose="020F0502020204030204" pitchFamily="34" charset="0"/>
              </a:rPr>
              <a:t>Many other aggregate functions are typically provided depending on the DBMS. </a:t>
            </a:r>
          </a:p>
          <a:p>
            <a:r>
              <a:rPr lang="en-US" dirty="0">
                <a:latin typeface="Calibri" panose="020F0502020204030204" pitchFamily="34" charset="0"/>
                <a:cs typeface="Calibri" panose="020F0502020204030204" pitchFamily="34" charset="0"/>
              </a:rPr>
              <a:t>Example: </a:t>
            </a:r>
            <a:r>
              <a:rPr lang="en-US" dirty="0">
                <a:latin typeface="Calibri" panose="020F0502020204030204" pitchFamily="34" charset="0"/>
                <a:cs typeface="Calibri" panose="020F0502020204030204" pitchFamily="34" charset="0"/>
                <a:hlinkClick r:id="rId3"/>
              </a:rPr>
              <a:t>https://www.w3schools.com/sql/sql_groupby.asp</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63545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 Review</a:t>
            </a:r>
          </a:p>
        </p:txBody>
      </p:sp>
      <p:graphicFrame>
        <p:nvGraphicFramePr>
          <p:cNvPr id="4" name="Content Placeholder 3"/>
          <p:cNvGraphicFramePr>
            <a:graphicFrameLocks noGrp="1"/>
          </p:cNvGraphicFramePr>
          <p:nvPr>
            <p:ph idx="1"/>
          </p:nvPr>
        </p:nvGraphicFramePr>
        <p:xfrm>
          <a:off x="1428750" y="1343489"/>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562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Rules</a:t>
            </a:r>
          </a:p>
        </p:txBody>
      </p:sp>
      <p:sp>
        <p:nvSpPr>
          <p:cNvPr id="5" name="Content Placeholder 4">
            <a:extLst>
              <a:ext uri="{FF2B5EF4-FFF2-40B4-BE49-F238E27FC236}">
                <a16:creationId xmlns:a16="http://schemas.microsoft.com/office/drawing/2014/main" id="{D5582AB0-1792-F91F-BFC1-8E1D16A73DCA}"/>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You should remember two rules with the group by clause for consistency, columns in the SELECT clause should match columns in the group by clause. </a:t>
            </a:r>
          </a:p>
          <a:p>
            <a:r>
              <a:rPr lang="en-US" dirty="0">
                <a:latin typeface="Calibri" panose="020F0502020204030204" pitchFamily="34" charset="0"/>
                <a:cs typeface="Calibri" panose="020F0502020204030204" pitchFamily="34" charset="0"/>
              </a:rPr>
              <a:t>The order of the columns does not matter, just a set of columns. </a:t>
            </a:r>
          </a:p>
          <a:p>
            <a:r>
              <a:rPr lang="en-US" dirty="0">
                <a:latin typeface="Calibri" panose="020F0502020204030204" pitchFamily="34" charset="0"/>
                <a:cs typeface="Calibri" panose="020F0502020204030204" pitchFamily="34" charset="0"/>
              </a:rPr>
              <a:t>For example, if you have three columns in a SELECT clause along with one aggregate function expression, you should have the same three columns in a group by clause. </a:t>
            </a:r>
          </a:p>
          <a:p>
            <a:r>
              <a:rPr lang="en-US" dirty="0">
                <a:latin typeface="Calibri" panose="020F0502020204030204" pitchFamily="34" charset="0"/>
                <a:cs typeface="Calibri" panose="020F0502020204030204" pitchFamily="34" charset="0"/>
              </a:rPr>
              <a:t>You must separate row and group conditions. </a:t>
            </a:r>
          </a:p>
          <a:p>
            <a:pPr lvl="1"/>
            <a:r>
              <a:rPr lang="en-US" dirty="0">
                <a:latin typeface="Calibri" panose="020F0502020204030204" pitchFamily="34" charset="0"/>
                <a:cs typeface="Calibri" panose="020F0502020204030204" pitchFamily="34" charset="0"/>
              </a:rPr>
              <a:t>Row conditions not involving an aggregate function must be placed in a where cause.</a:t>
            </a:r>
          </a:p>
          <a:p>
            <a:pPr lvl="1"/>
            <a:r>
              <a:rPr lang="en-US" dirty="0">
                <a:latin typeface="Calibri" panose="020F0502020204030204" pitchFamily="34" charset="0"/>
                <a:cs typeface="Calibri" panose="020F0502020204030204" pitchFamily="34" charset="0"/>
              </a:rPr>
              <a:t>Group conditions involving an aggregate function must be placed in a having clause. </a:t>
            </a:r>
          </a:p>
        </p:txBody>
      </p:sp>
    </p:spTree>
    <p:extLst>
      <p:ext uri="{BB962C8B-B14F-4D97-AF65-F5344CB8AC3E}">
        <p14:creationId xmlns:p14="http://schemas.microsoft.com/office/powerpoint/2010/main" val="1363257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Rules</a:t>
            </a:r>
          </a:p>
        </p:txBody>
      </p:sp>
      <p:graphicFrame>
        <p:nvGraphicFramePr>
          <p:cNvPr id="4" name="Content Placeholder 3"/>
          <p:cNvGraphicFramePr>
            <a:graphicFrameLocks noGrp="1"/>
          </p:cNvGraphicFramePr>
          <p:nvPr>
            <p:ph idx="1"/>
          </p:nvPr>
        </p:nvGraphicFramePr>
        <p:xfrm>
          <a:off x="1371600" y="1462252"/>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874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Postgres Diagram for the Store Sales Tables</a:t>
            </a:r>
          </a:p>
        </p:txBody>
      </p:sp>
      <p:pic>
        <p:nvPicPr>
          <p:cNvPr id="3" name="Picture 2"/>
          <p:cNvPicPr>
            <a:picLocks noChangeAspect="1"/>
          </p:cNvPicPr>
          <p:nvPr/>
        </p:nvPicPr>
        <p:blipFill>
          <a:blip r:embed="rId3"/>
          <a:stretch>
            <a:fillRect/>
          </a:stretch>
        </p:blipFill>
        <p:spPr>
          <a:xfrm>
            <a:off x="2515332" y="1393031"/>
            <a:ext cx="4243388" cy="3750469"/>
          </a:xfrm>
          <a:prstGeom prst="rect">
            <a:avLst/>
          </a:prstGeom>
        </p:spPr>
      </p:pic>
    </p:spTree>
    <p:extLst>
      <p:ext uri="{BB962C8B-B14F-4D97-AF65-F5344CB8AC3E}">
        <p14:creationId xmlns:p14="http://schemas.microsoft.com/office/powerpoint/2010/main" val="55430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noGrp="1" noChangeArrowheads="1"/>
          </p:cNvSpPr>
          <p:nvPr>
            <p:ph type="title" idx="4294967295"/>
          </p:nvPr>
        </p:nvSpPr>
        <p:spPr>
          <a:xfrm>
            <a:off x="1371600" y="228600"/>
            <a:ext cx="6286500" cy="347472"/>
          </a:xfrm>
        </p:spPr>
        <p:txBody>
          <a:bodyPr anchor="b">
            <a:normAutofit fontScale="90000"/>
          </a:bodyPr>
          <a:lstStyle/>
          <a:p>
            <a:pPr eaLnBrk="1" hangingPunct="1"/>
            <a:r>
              <a:rPr lang="en-US" altLang="en-US" dirty="0"/>
              <a:t>GROUP BY Example</a:t>
            </a:r>
          </a:p>
        </p:txBody>
      </p:sp>
      <p:sp>
        <p:nvSpPr>
          <p:cNvPr id="55299" name="Rectangle 3"/>
          <p:cNvSpPr>
            <a:spLocks noGrp="1" noChangeArrowheads="1"/>
          </p:cNvSpPr>
          <p:nvPr>
            <p:ph type="body" idx="4294967295"/>
          </p:nvPr>
        </p:nvSpPr>
        <p:spPr>
          <a:xfrm>
            <a:off x="1503760" y="742950"/>
            <a:ext cx="6154340" cy="838962"/>
          </a:xfrm>
        </p:spPr>
        <p:txBody>
          <a:bodyPr/>
          <a:lstStyle/>
          <a:p>
            <a:pPr>
              <a:lnSpc>
                <a:spcPct val="80000"/>
              </a:lnSpc>
            </a:pPr>
            <a:r>
              <a:rPr lang="en-US" altLang="en-US" dirty="0"/>
              <a:t>Summarize (sum, min, and count) store sales for USA and Canada in 2016 by store zip and month</a:t>
            </a:r>
          </a:p>
          <a:p>
            <a:pPr>
              <a:lnSpc>
                <a:spcPct val="80000"/>
              </a:lnSpc>
            </a:pPr>
            <a:r>
              <a:rPr lang="en-US" altLang="en-US" dirty="0"/>
              <a:t>Only include groups with more than one row</a:t>
            </a:r>
          </a:p>
        </p:txBody>
      </p:sp>
      <p:sp>
        <p:nvSpPr>
          <p:cNvPr id="2" name="Rectangle 1"/>
          <p:cNvSpPr/>
          <p:nvPr/>
        </p:nvSpPr>
        <p:spPr>
          <a:xfrm>
            <a:off x="1371600" y="1931670"/>
            <a:ext cx="6044184" cy="20971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HAVING COUNT(*) &gt; 1</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4889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DBMS Extensions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9/25/2023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3</a:t>
            </a:fld>
            <a:endParaRPr lang="en-GB" noProof="0"/>
          </a:p>
        </p:txBody>
      </p:sp>
    </p:spTree>
    <p:extLst>
      <p:ext uri="{BB962C8B-B14F-4D97-AF65-F5344CB8AC3E}">
        <p14:creationId xmlns:p14="http://schemas.microsoft.com/office/powerpoint/2010/main" val="1967380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2326"/>
            <a:ext cx="6286500" cy="514350"/>
          </a:xfrm>
        </p:spPr>
        <p:txBody>
          <a:bodyPr/>
          <a:lstStyle/>
          <a:p>
            <a:r>
              <a:rPr lang="en-US" dirty="0"/>
              <a:t>Query Clause Evaluation Order</a:t>
            </a:r>
          </a:p>
        </p:txBody>
      </p:sp>
      <p:graphicFrame>
        <p:nvGraphicFramePr>
          <p:cNvPr id="4" name="Content Placeholder 3"/>
          <p:cNvGraphicFramePr>
            <a:graphicFrameLocks noGrp="1"/>
          </p:cNvGraphicFramePr>
          <p:nvPr>
            <p:ph idx="1"/>
          </p:nvPr>
        </p:nvGraphicFramePr>
        <p:xfrm>
          <a:off x="1485900" y="925830"/>
          <a:ext cx="6172200"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046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E0FC51-C68E-49B5-BF10-A5A8478EF90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8A6F33D-A483-4D6A-A417-10CAEFC90F6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96B40828-CABB-4B08-B00B-4A921379E6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C066D2A4-D317-4752-A081-0A4B78EA5EC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AC31B3A0-453E-49A8-B39D-98F31E6D0E8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329B4742-E239-4BAD-99B2-005F668A5C8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487E5F96-BB77-415A-A372-1EE1C0C6CB91}"/>
                                            </p:graphic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graphicEl>
                                              <a:dgm id="{E7618DB7-E7A7-49EA-BF58-AD9A7CE36A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Lessons about the Evaluation Order</a:t>
            </a:r>
          </a:p>
        </p:txBody>
      </p:sp>
      <p:sp>
        <p:nvSpPr>
          <p:cNvPr id="27651" name="Rectangle 3"/>
          <p:cNvSpPr>
            <a:spLocks noGrp="1" noChangeArrowheads="1"/>
          </p:cNvSpPr>
          <p:nvPr>
            <p:ph type="body" idx="1"/>
          </p:nvPr>
        </p:nvSpPr>
        <p:spPr>
          <a:xfrm>
            <a:off x="656103" y="1554874"/>
            <a:ext cx="6172200" cy="3086100"/>
          </a:xfrm>
        </p:spPr>
        <p:txBody>
          <a:bodyPr/>
          <a:lstStyle/>
          <a:p>
            <a:pPr eaLnBrk="1" hangingPunct="1"/>
            <a:r>
              <a:rPr lang="en-US" sz="2400" dirty="0"/>
              <a:t>Row operations before group operations</a:t>
            </a:r>
          </a:p>
          <a:p>
            <a:pPr lvl="1" eaLnBrk="1" hangingPunct="1"/>
            <a:r>
              <a:rPr lang="en-US" sz="2100" dirty="0"/>
              <a:t>FROM and WHERE before GROUP BY and HAVING </a:t>
            </a:r>
          </a:p>
          <a:p>
            <a:pPr lvl="1" eaLnBrk="1" hangingPunct="1"/>
            <a:r>
              <a:rPr lang="en-US" sz="2100" dirty="0"/>
              <a:t>Check row operations first</a:t>
            </a:r>
          </a:p>
          <a:p>
            <a:pPr eaLnBrk="1" hangingPunct="1"/>
            <a:r>
              <a:rPr lang="en-US" sz="2400" dirty="0"/>
              <a:t>Grouping occurs only one time</a:t>
            </a:r>
          </a:p>
        </p:txBody>
      </p:sp>
    </p:spTree>
    <p:extLst>
      <p:ext uri="{BB962C8B-B14F-4D97-AF65-F5344CB8AC3E}">
        <p14:creationId xmlns:p14="http://schemas.microsoft.com/office/powerpoint/2010/main" val="417722689"/>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idx="4294967295"/>
          </p:nvPr>
        </p:nvSpPr>
        <p:spPr>
          <a:xfrm>
            <a:off x="1516856" y="244079"/>
            <a:ext cx="6629400" cy="723900"/>
          </a:xfrm>
        </p:spPr>
        <p:txBody>
          <a:bodyPr anchor="b"/>
          <a:lstStyle/>
          <a:p>
            <a:pPr eaLnBrk="1" hangingPunct="1"/>
            <a:r>
              <a:rPr lang="en-US" altLang="en-US" sz="3000"/>
              <a:t>Motivation for Subtotal Extensions</a:t>
            </a:r>
          </a:p>
        </p:txBody>
      </p:sp>
      <p:sp>
        <p:nvSpPr>
          <p:cNvPr id="56323" name="Rectangle 3"/>
          <p:cNvSpPr>
            <a:spLocks noGrp="1" noChangeArrowheads="1"/>
          </p:cNvSpPr>
          <p:nvPr>
            <p:ph type="body" idx="4294967295"/>
          </p:nvPr>
        </p:nvSpPr>
        <p:spPr>
          <a:xfrm>
            <a:off x="1014511" y="1493389"/>
            <a:ext cx="6286500" cy="2674620"/>
          </a:xfrm>
        </p:spPr>
        <p:txBody>
          <a:bodyPr/>
          <a:lstStyle/>
          <a:p>
            <a:pPr marL="400050" indent="-400050"/>
            <a:r>
              <a:rPr lang="en-US" altLang="en-US" sz="2100" dirty="0"/>
              <a:t>Lack of subtotals in GROUP BY result</a:t>
            </a:r>
          </a:p>
          <a:p>
            <a:pPr marL="400050" indent="-400050"/>
            <a:r>
              <a:rPr lang="en-US" altLang="en-US" sz="2100" dirty="0"/>
              <a:t>Show subtotals in a data cube</a:t>
            </a:r>
          </a:p>
          <a:p>
            <a:pPr marL="400050" indent="-400050"/>
            <a:r>
              <a:rPr lang="en-US" altLang="en-US" sz="2100" dirty="0"/>
              <a:t>Provide control over subtotals in GROUP BY result</a:t>
            </a:r>
          </a:p>
          <a:p>
            <a:pPr marL="400050" indent="-400050"/>
            <a:r>
              <a:rPr lang="en-US" altLang="en-US" sz="2100" dirty="0"/>
              <a:t>Provide a bridge between relational database representation and data cubes</a:t>
            </a:r>
          </a:p>
        </p:txBody>
      </p:sp>
    </p:spTree>
    <p:extLst>
      <p:ext uri="{BB962C8B-B14F-4D97-AF65-F5344CB8AC3E}">
        <p14:creationId xmlns:p14="http://schemas.microsoft.com/office/powerpoint/2010/main" val="418737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4"/>
          <p:cNvSpPr>
            <a:spLocks noGrp="1" noChangeArrowheads="1"/>
          </p:cNvSpPr>
          <p:nvPr>
            <p:ph type="title" idx="4294967295"/>
          </p:nvPr>
        </p:nvSpPr>
        <p:spPr>
          <a:xfrm>
            <a:off x="1485900" y="285750"/>
            <a:ext cx="6000750" cy="501254"/>
          </a:xfrm>
        </p:spPr>
        <p:txBody>
          <a:bodyPr anchor="b"/>
          <a:lstStyle/>
          <a:p>
            <a:r>
              <a:rPr lang="en-US" altLang="en-US" sz="2700" dirty="0"/>
              <a:t>GROUP BY / Pivot Table Comparison</a:t>
            </a:r>
          </a:p>
        </p:txBody>
      </p:sp>
      <p:graphicFrame>
        <p:nvGraphicFramePr>
          <p:cNvPr id="464983" name="Group 87"/>
          <p:cNvGraphicFramePr>
            <a:graphicFrameLocks noGrp="1"/>
          </p:cNvGraphicFramePr>
          <p:nvPr/>
        </p:nvGraphicFramePr>
        <p:xfrm>
          <a:off x="5168673" y="1412935"/>
          <a:ext cx="2457451" cy="2012160"/>
        </p:xfrm>
        <a:graphic>
          <a:graphicData uri="http://schemas.openxmlformats.org/drawingml/2006/table">
            <a:tbl>
              <a:tblPr/>
              <a:tblGrid>
                <a:gridCol w="550069">
                  <a:extLst>
                    <a:ext uri="{9D8B030D-6E8A-4147-A177-3AD203B41FA5}">
                      <a16:colId xmlns:a16="http://schemas.microsoft.com/office/drawing/2014/main" val="20000"/>
                    </a:ext>
                  </a:extLst>
                </a:gridCol>
                <a:gridCol w="464344">
                  <a:extLst>
                    <a:ext uri="{9D8B030D-6E8A-4147-A177-3AD203B41FA5}">
                      <a16:colId xmlns:a16="http://schemas.microsoft.com/office/drawing/2014/main" val="20001"/>
                    </a:ext>
                  </a:extLst>
                </a:gridCol>
                <a:gridCol w="446485">
                  <a:extLst>
                    <a:ext uri="{9D8B030D-6E8A-4147-A177-3AD203B41FA5}">
                      <a16:colId xmlns:a16="http://schemas.microsoft.com/office/drawing/2014/main" val="20002"/>
                    </a:ext>
                  </a:extLst>
                </a:gridCol>
                <a:gridCol w="446484">
                  <a:extLst>
                    <a:ext uri="{9D8B030D-6E8A-4147-A177-3AD203B41FA5}">
                      <a16:colId xmlns:a16="http://schemas.microsoft.com/office/drawing/2014/main" val="20003"/>
                    </a:ext>
                  </a:extLst>
                </a:gridCol>
                <a:gridCol w="550069">
                  <a:extLst>
                    <a:ext uri="{9D8B030D-6E8A-4147-A177-3AD203B41FA5}">
                      <a16:colId xmlns:a16="http://schemas.microsoft.com/office/drawing/2014/main" val="20004"/>
                    </a:ext>
                  </a:extLst>
                </a:gridCol>
              </a:tblGrid>
              <a:tr h="52590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imes New Roman" pitchFamily="18" charset="0"/>
                          <a:cs typeface="Times New Roman" pitchFamily="18" charset="0"/>
                        </a:rPr>
                        <a:t>State</a:t>
                      </a:r>
                      <a:endParaRPr kumimoji="0" lang="en-US" sz="2400" b="1" i="0" u="none" strike="noStrike" cap="none" normalizeH="0" baseline="0" dirty="0">
                        <a:ln>
                          <a:noFill/>
                        </a:ln>
                        <a:solidFill>
                          <a:schemeClr val="tx1"/>
                        </a:solidFill>
                        <a:effectLst/>
                        <a:latin typeface="Arial"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Times New Roman" pitchFamily="18" charset="0"/>
                          <a:cs typeface="Times New Roman" pitchFamily="18" charset="0"/>
                        </a:rPr>
                        <a:t>Month</a:t>
                      </a:r>
                      <a:endParaRPr kumimoji="0" lang="en-US" sz="2400" b="1"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itchFamily="2" charset="2"/>
                        <a:buNone/>
                        <a:tabLst/>
                      </a:pPr>
                      <a:endParaRPr kumimoji="0" lang="en-US" sz="30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7251">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Dec</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Jan</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Feb</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extLst>
                  <a:ext uri="{0D108BD9-81ED-4DB2-BD59-A6C34878D82A}">
                    <a16:rowId xmlns:a16="http://schemas.microsoft.com/office/drawing/2014/main" val="10001"/>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CA</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100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175</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2"/>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CO</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150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100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200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450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3"/>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CN</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50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125</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4"/>
                  </a:ext>
                </a:extLst>
              </a:tr>
              <a:tr h="297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B7A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300</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275</a:t>
                      </a:r>
                      <a:endParaRPr kumimoji="0" lang="en-US" sz="2400" b="0" i="0" u="none" strike="noStrike" cap="none" normalizeH="0" baseline="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750</a:t>
                      </a:r>
                      <a:endParaRPr kumimoji="0" lang="en-US" sz="2400" b="0" i="0" u="none" strike="noStrike" cap="none" normalizeH="0" baseline="0" dirty="0">
                        <a:ln>
                          <a:noFill/>
                        </a:ln>
                        <a:solidFill>
                          <a:schemeClr val="tx1"/>
                        </a:solidFill>
                        <a:effectLst/>
                        <a:latin typeface="Arial" charset="0"/>
                      </a:endParaRPr>
                    </a:p>
                  </a:txBody>
                  <a:tcPr marL="68580" marR="68580" marT="34298" marB="342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95000"/>
                      </a:schemeClr>
                    </a:solidFill>
                  </a:tcPr>
                </a:tc>
                <a:extLst>
                  <a:ext uri="{0D108BD9-81ED-4DB2-BD59-A6C34878D82A}">
                    <a16:rowId xmlns:a16="http://schemas.microsoft.com/office/drawing/2014/main" val="10005"/>
                  </a:ext>
                </a:extLst>
              </a:tr>
            </a:tbl>
          </a:graphicData>
        </a:graphic>
      </p:graphicFrame>
      <p:sp>
        <p:nvSpPr>
          <p:cNvPr id="57388" name="Rectangle 190"/>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57389" name="Rectangle 191"/>
          <p:cNvSpPr>
            <a:spLocks noChangeArrowheads="1"/>
          </p:cNvSpPr>
          <p:nvPr/>
        </p:nvSpPr>
        <p:spPr bwMode="auto">
          <a:xfrm>
            <a:off x="1331139" y="3827293"/>
            <a:ext cx="3414717" cy="507831"/>
          </a:xfrm>
          <a:prstGeom prst="rect">
            <a:avLst/>
          </a:prstGeom>
          <a:solidFill>
            <a:schemeClr val="accent5"/>
          </a:solidFill>
          <a:ln w="9525">
            <a:solidFill>
              <a:srgbClr val="000000"/>
            </a:solidFill>
            <a:miter lim="800000"/>
            <a:headEnd/>
            <a:tailEnd/>
          </a:ln>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350" b="0" dirty="0">
                <a:latin typeface="Courier New" panose="02070309020205020404" pitchFamily="49" charset="0"/>
                <a:cs typeface="Courier New" panose="02070309020205020404" pitchFamily="49" charset="0"/>
              </a:rPr>
              <a:t>SELECT State, Month, SUM(Sales)</a:t>
            </a:r>
          </a:p>
          <a:p>
            <a:r>
              <a:rPr kumimoji="0" lang="en-US" altLang="en-US" sz="1350" b="0" dirty="0">
                <a:latin typeface="Courier New" panose="02070309020205020404" pitchFamily="49" charset="0"/>
                <a:cs typeface="Courier New" panose="02070309020205020404" pitchFamily="49" charset="0"/>
              </a:rPr>
              <a:t>GROUP BY State, Month</a:t>
            </a:r>
          </a:p>
        </p:txBody>
      </p:sp>
      <p:graphicFrame>
        <p:nvGraphicFramePr>
          <p:cNvPr id="464985" name="Group 89"/>
          <p:cNvGraphicFramePr>
            <a:graphicFrameLocks noGrp="1"/>
          </p:cNvGraphicFramePr>
          <p:nvPr/>
        </p:nvGraphicFramePr>
        <p:xfrm>
          <a:off x="1549097" y="1355161"/>
          <a:ext cx="2682534" cy="2384898"/>
        </p:xfrm>
        <a:graphic>
          <a:graphicData uri="http://schemas.openxmlformats.org/drawingml/2006/table">
            <a:tbl>
              <a:tblPr firstRow="1">
                <a:tableStyleId>{FABFCF23-3B69-468F-B69F-88F6DE6A72F2}</a:tableStyleId>
              </a:tblPr>
              <a:tblGrid>
                <a:gridCol w="634042">
                  <a:extLst>
                    <a:ext uri="{9D8B030D-6E8A-4147-A177-3AD203B41FA5}">
                      <a16:colId xmlns:a16="http://schemas.microsoft.com/office/drawing/2014/main" val="20000"/>
                    </a:ext>
                  </a:extLst>
                </a:gridCol>
                <a:gridCol w="815196">
                  <a:extLst>
                    <a:ext uri="{9D8B030D-6E8A-4147-A177-3AD203B41FA5}">
                      <a16:colId xmlns:a16="http://schemas.microsoft.com/office/drawing/2014/main" val="20001"/>
                    </a:ext>
                  </a:extLst>
                </a:gridCol>
                <a:gridCol w="1233296">
                  <a:extLst>
                    <a:ext uri="{9D8B030D-6E8A-4147-A177-3AD203B41FA5}">
                      <a16:colId xmlns:a16="http://schemas.microsoft.com/office/drawing/2014/main" val="20002"/>
                    </a:ext>
                  </a:extLst>
                </a:gridCol>
              </a:tblGrid>
              <a:tr h="3047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solidFill>
                            <a:schemeClr val="tx1"/>
                          </a:solidFill>
                          <a:effectLst/>
                        </a:rPr>
                        <a:t>State</a:t>
                      </a:r>
                      <a:endParaRPr kumimoji="0" lang="en-US" sz="27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solidFill>
                            <a:schemeClr val="tx1"/>
                          </a:solidFill>
                          <a:effectLst/>
                        </a:rPr>
                        <a:t>Month</a:t>
                      </a:r>
                      <a:endParaRPr kumimoji="0" lang="en-US" sz="2700" b="1"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solidFill>
                            <a:schemeClr val="tx1"/>
                          </a:solidFill>
                          <a:effectLst/>
                        </a:rPr>
                        <a:t>SUM(Sales)</a:t>
                      </a:r>
                      <a:endParaRPr kumimoji="0" lang="en-US" sz="27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1"/>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2"/>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3"/>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4"/>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5"/>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6"/>
                  </a:ext>
                </a:extLst>
              </a:tr>
              <a:tr h="2971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57428" name="Rectangle 344"/>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8" name="Rectangle 191"/>
          <p:cNvSpPr>
            <a:spLocks noChangeArrowheads="1"/>
          </p:cNvSpPr>
          <p:nvPr/>
        </p:nvSpPr>
        <p:spPr bwMode="auto">
          <a:xfrm>
            <a:off x="5444349" y="991527"/>
            <a:ext cx="19502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800" b="0" dirty="0">
                <a:latin typeface="Arial" charset="0"/>
              </a:rPr>
              <a:t>Sales Pivot Table</a:t>
            </a:r>
            <a:endParaRPr kumimoji="0" lang="en-US" altLang="en-US" sz="2700" b="0" dirty="0">
              <a:latin typeface="Arial" charset="0"/>
            </a:endParaRPr>
          </a:p>
        </p:txBody>
      </p:sp>
      <p:sp>
        <p:nvSpPr>
          <p:cNvPr id="9" name="Rectangle 191"/>
          <p:cNvSpPr>
            <a:spLocks noChangeArrowheads="1"/>
          </p:cNvSpPr>
          <p:nvPr/>
        </p:nvSpPr>
        <p:spPr bwMode="auto">
          <a:xfrm>
            <a:off x="1801412" y="915303"/>
            <a:ext cx="202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800" b="0" dirty="0">
                <a:latin typeface="Arial" charset="0"/>
              </a:rPr>
              <a:t>GROUP BY result</a:t>
            </a:r>
            <a:endParaRPr kumimoji="0" lang="en-US" altLang="en-US" sz="2700" b="0" dirty="0">
              <a:latin typeface="Arial" charset="0"/>
            </a:endParaRPr>
          </a:p>
        </p:txBody>
      </p:sp>
    </p:spTree>
    <p:extLst>
      <p:ext uri="{BB962C8B-B14F-4D97-AF65-F5344CB8AC3E}">
        <p14:creationId xmlns:p14="http://schemas.microsoft.com/office/powerpoint/2010/main" val="15873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49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4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9" grpId="0" animBg="1"/>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GROUP BY clause to calculate summary data for decision making</a:t>
            </a:r>
          </a:p>
          <a:p>
            <a:pPr eaLnBrk="1" hangingPunct="1"/>
            <a:r>
              <a:rPr lang="en-US" altLang="en-US" dirty="0"/>
              <a:t>Extend GROUP BY with subtotal operators</a:t>
            </a:r>
          </a:p>
          <a:p>
            <a:pPr eaLnBrk="1" hangingPunct="1"/>
            <a:r>
              <a:rPr lang="en-US" altLang="en-US" dirty="0"/>
              <a:t>Differences between GROUP BY results and pivot tables</a:t>
            </a:r>
          </a:p>
        </p:txBody>
      </p:sp>
    </p:spTree>
    <p:extLst>
      <p:ext uri="{BB962C8B-B14F-4D97-AF65-F5344CB8AC3E}">
        <p14:creationId xmlns:p14="http://schemas.microsoft.com/office/powerpoint/2010/main" val="94308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SQL CUBE Operator</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9/25/2023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95391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Write SELECT statements using the CUBE operator</a:t>
            </a:r>
          </a:p>
          <a:p>
            <a:r>
              <a:rPr lang="en-US" dirty="0"/>
              <a:t>Write SELECT statements using the UNION operator to demonstrate equivalence</a:t>
            </a:r>
          </a:p>
          <a:p>
            <a:r>
              <a:rPr lang="en-US" dirty="0"/>
              <a:t>Perform calculations to demonstrate understanding of the CUBE operator</a:t>
            </a:r>
          </a:p>
          <a:p>
            <a:r>
              <a:rPr lang="en-US" dirty="0"/>
              <a:t>Reflect on the importance of the CUBE operator</a:t>
            </a:r>
          </a:p>
          <a:p>
            <a:endParaRPr lang="en-US" dirty="0"/>
          </a:p>
          <a:p>
            <a:endParaRPr lang="en-US" dirty="0"/>
          </a:p>
        </p:txBody>
      </p:sp>
    </p:spTree>
    <p:extLst>
      <p:ext uri="{BB962C8B-B14F-4D97-AF65-F5344CB8AC3E}">
        <p14:creationId xmlns:p14="http://schemas.microsoft.com/office/powerpoint/2010/main" val="1248403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CUBE Operator Characteristics</a:t>
            </a:r>
          </a:p>
        </p:txBody>
      </p:sp>
      <p:graphicFrame>
        <p:nvGraphicFramePr>
          <p:cNvPr id="4" name="Content Placeholder 3"/>
          <p:cNvGraphicFramePr>
            <a:graphicFrameLocks noGrp="1"/>
          </p:cNvGraphicFramePr>
          <p:nvPr>
            <p:ph idx="1"/>
          </p:nvPr>
        </p:nvGraphicFramePr>
        <p:xfrm>
          <a:off x="1371600" y="1051560"/>
          <a:ext cx="5632704" cy="3120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be 5"/>
          <p:cNvSpPr/>
          <p:nvPr/>
        </p:nvSpPr>
        <p:spPr bwMode="auto">
          <a:xfrm>
            <a:off x="6393238" y="215412"/>
            <a:ext cx="611066" cy="527539"/>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pPr>
            <a:r>
              <a:rPr lang="en-US" sz="1350" dirty="0">
                <a:latin typeface="Arial" panose="020B0604020202020204" pitchFamily="34" charset="0"/>
                <a:ea typeface="ＭＳ Ｐゴシック" pitchFamily="127" charset="-128"/>
                <a:cs typeface="Arial" panose="020B0604020202020204" pitchFamily="34" charset="0"/>
              </a:rPr>
              <a:t>©</a:t>
            </a:r>
            <a:endParaRPr lang="en-US" dirty="0">
              <a:latin typeface="Symbol" panose="05050102010706020507" pitchFamily="18" charset="2"/>
              <a:ea typeface="ＭＳ Ｐゴシック" pitchFamily="127" charset="-128"/>
              <a:cs typeface="ＭＳ Ｐゴシック" pitchFamily="127" charset="-128"/>
            </a:endParaRPr>
          </a:p>
        </p:txBody>
      </p:sp>
    </p:spTree>
    <p:extLst>
      <p:ext uri="{BB962C8B-B14F-4D97-AF65-F5344CB8AC3E}">
        <p14:creationId xmlns:p14="http://schemas.microsoft.com/office/powerpoint/2010/main" val="559845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idx="4294967295"/>
          </p:nvPr>
        </p:nvSpPr>
        <p:spPr>
          <a:xfrm>
            <a:off x="1571625" y="222647"/>
            <a:ext cx="6000750" cy="571500"/>
          </a:xfrm>
        </p:spPr>
        <p:txBody>
          <a:bodyPr anchor="b"/>
          <a:lstStyle/>
          <a:p>
            <a:r>
              <a:rPr lang="en-US" altLang="en-US" sz="3000" dirty="0"/>
              <a:t>CUBE / GROUP BY Comparison</a:t>
            </a:r>
          </a:p>
        </p:txBody>
      </p:sp>
      <p:sp>
        <p:nvSpPr>
          <p:cNvPr id="61443" name="Rectangle 3"/>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44" name="Rectangle 4"/>
          <p:cNvSpPr>
            <a:spLocks noChangeArrowheads="1"/>
          </p:cNvSpPr>
          <p:nvPr/>
        </p:nvSpPr>
        <p:spPr bwMode="auto">
          <a:xfrm>
            <a:off x="5029200" y="1187585"/>
            <a:ext cx="260885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State, Month, SUM(Sales)</a:t>
            </a:r>
          </a:p>
          <a:p>
            <a:r>
              <a:rPr kumimoji="0" lang="en-US" altLang="en-US" sz="1200" b="0" dirty="0">
                <a:latin typeface="Arial" charset="0"/>
              </a:rPr>
              <a:t>GROUP BY State, Month</a:t>
            </a:r>
          </a:p>
        </p:txBody>
      </p:sp>
      <p:graphicFrame>
        <p:nvGraphicFramePr>
          <p:cNvPr id="469105" name="Group 113"/>
          <p:cNvGraphicFramePr>
            <a:graphicFrameLocks noGrp="1"/>
          </p:cNvGraphicFramePr>
          <p:nvPr/>
        </p:nvGraphicFramePr>
        <p:xfrm>
          <a:off x="5065776" y="1708548"/>
          <a:ext cx="2567561" cy="2429302"/>
        </p:xfrm>
        <a:graphic>
          <a:graphicData uri="http://schemas.openxmlformats.org/drawingml/2006/table">
            <a:tbl>
              <a:tblPr firstRow="1">
                <a:tableStyleId>{FABFCF23-3B69-468F-B69F-88F6DE6A72F2}</a:tableStyleId>
              </a:tblPr>
              <a:tblGrid>
                <a:gridCol w="681917">
                  <a:extLst>
                    <a:ext uri="{9D8B030D-6E8A-4147-A177-3AD203B41FA5}">
                      <a16:colId xmlns:a16="http://schemas.microsoft.com/office/drawing/2014/main" val="20000"/>
                    </a:ext>
                  </a:extLst>
                </a:gridCol>
                <a:gridCol w="704554">
                  <a:extLst>
                    <a:ext uri="{9D8B030D-6E8A-4147-A177-3AD203B41FA5}">
                      <a16:colId xmlns:a16="http://schemas.microsoft.com/office/drawing/2014/main" val="20001"/>
                    </a:ext>
                  </a:extLst>
                </a:gridCol>
                <a:gridCol w="1181090">
                  <a:extLst>
                    <a:ext uri="{9D8B030D-6E8A-4147-A177-3AD203B41FA5}">
                      <a16:colId xmlns:a16="http://schemas.microsoft.com/office/drawing/2014/main" val="20002"/>
                    </a:ext>
                  </a:extLst>
                </a:gridCol>
              </a:tblGrid>
              <a:tr h="3488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State</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CA</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CO</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CN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Dec</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972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CN</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64" marR="68564"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61483" name="Rectangle 43"/>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1484" name="Rectangle 44"/>
          <p:cNvSpPr>
            <a:spLocks noChangeArrowheads="1"/>
          </p:cNvSpPr>
          <p:nvPr/>
        </p:nvSpPr>
        <p:spPr bwMode="auto">
          <a:xfrm>
            <a:off x="1670447" y="774517"/>
            <a:ext cx="2310248"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050" b="0" dirty="0">
                <a:latin typeface="Arial" charset="0"/>
              </a:rPr>
              <a:t>SELECT State, Month, SUM(Sales)</a:t>
            </a:r>
            <a:endParaRPr kumimoji="0" lang="en-US" altLang="en-US" sz="975" b="0" dirty="0">
              <a:latin typeface="Arial" charset="0"/>
            </a:endParaRPr>
          </a:p>
          <a:p>
            <a:r>
              <a:rPr kumimoji="0" lang="en-US" altLang="en-US" sz="1050" b="0" dirty="0">
                <a:latin typeface="Arial" charset="0"/>
              </a:rPr>
              <a:t>GROUP BY CUBE(State, Month)</a:t>
            </a:r>
            <a:endParaRPr kumimoji="0" lang="en-US" altLang="en-US" sz="1500" b="0" dirty="0">
              <a:latin typeface="Arial" charset="0"/>
            </a:endParaRPr>
          </a:p>
        </p:txBody>
      </p:sp>
      <p:graphicFrame>
        <p:nvGraphicFramePr>
          <p:cNvPr id="469106" name="Group 114"/>
          <p:cNvGraphicFramePr>
            <a:graphicFrameLocks noGrp="1"/>
          </p:cNvGraphicFramePr>
          <p:nvPr/>
        </p:nvGraphicFramePr>
        <p:xfrm>
          <a:off x="1658302" y="1182291"/>
          <a:ext cx="2228851" cy="3543300"/>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State</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solidFill>
                            <a:schemeClr val="tx1"/>
                          </a:solidFill>
                          <a:effectLst/>
                        </a:rPr>
                        <a:t>Month</a:t>
                      </a:r>
                      <a:endParaRPr kumimoji="0" lang="en-US" sz="1100" b="1"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rPr>
                        <a:t>SUM(Sales)</a:t>
                      </a:r>
                      <a:endParaRPr kumimoji="0" lang="en-US" sz="1100" b="1"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CA</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CO</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450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CN</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125</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Dec</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300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Jan</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175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Feb</a:t>
                      </a:r>
                      <a:endParaRPr kumimoji="0" lang="en-US" sz="1100" b="0" i="0" u="none" strike="noStrike" cap="none" normalizeH="0" baseline="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275</a:t>
                      </a:r>
                      <a:endParaRPr kumimoji="0" lang="en-US" sz="1100" b="0" i="0" u="none" strike="noStrike" cap="none" normalizeH="0" baseline="0" dirty="0">
                        <a:ln>
                          <a:noFill/>
                        </a:ln>
                        <a:solidFill>
                          <a:schemeClr val="tx1"/>
                        </a:solidFill>
                        <a:effectLst/>
                        <a:latin typeface="Times New Roman"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a:ln>
                            <a:noFill/>
                          </a:ln>
                          <a:effectLst/>
                        </a:rPr>
                        <a:t>-</a:t>
                      </a:r>
                      <a:endParaRPr kumimoji="0" lang="en-US" sz="11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rPr>
                        <a:t>750</a:t>
                      </a:r>
                      <a:endParaRPr kumimoji="0" lang="en-US" sz="11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0178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9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9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8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CUBE Example</a:t>
            </a:r>
          </a:p>
        </p:txBody>
      </p:sp>
      <p:sp>
        <p:nvSpPr>
          <p:cNvPr id="60419" name="Rectangle 3"/>
          <p:cNvSpPr>
            <a:spLocks noGrp="1" noChangeArrowheads="1"/>
          </p:cNvSpPr>
          <p:nvPr>
            <p:ph type="body" idx="1"/>
          </p:nvPr>
        </p:nvSpPr>
        <p:spPr>
          <a:xfrm>
            <a:off x="1181100" y="1455378"/>
            <a:ext cx="6286500" cy="946404"/>
          </a:xfrm>
        </p:spPr>
        <p:txBody>
          <a:bodyPr/>
          <a:lstStyle/>
          <a:p>
            <a:pPr>
              <a:lnSpc>
                <a:spcPct val="80000"/>
              </a:lnSpc>
            </a:pPr>
            <a:r>
              <a:rPr lang="en-US" altLang="en-US" sz="1800" dirty="0"/>
              <a:t>Summarize (sum, min, and count) store sales for USA and Canada in 2016 by store zip code and month</a:t>
            </a:r>
          </a:p>
          <a:p>
            <a:pPr>
              <a:lnSpc>
                <a:spcPct val="80000"/>
              </a:lnSpc>
            </a:pPr>
            <a:r>
              <a:rPr lang="en-US" altLang="en-US" sz="1800" dirty="0"/>
              <a:t>Generate all possible subtotals by zip code and month</a:t>
            </a:r>
          </a:p>
        </p:txBody>
      </p:sp>
      <p:sp>
        <p:nvSpPr>
          <p:cNvPr id="2" name="Rectangle 1"/>
          <p:cNvSpPr/>
          <p:nvPr/>
        </p:nvSpPr>
        <p:spPr>
          <a:xfrm>
            <a:off x="1346454" y="2571750"/>
            <a:ext cx="6336792" cy="15985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CUBE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a:p>
            <a:pPr>
              <a:lnSpc>
                <a:spcPct val="80000"/>
              </a:lnSpc>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925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2319554"/>
              </p:ext>
            </p:extLst>
          </p:nvPr>
        </p:nvGraphicFramePr>
        <p:xfrm>
          <a:off x="1371600" y="1265704"/>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9287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a:t>CUBE Operator Calculations</a:t>
            </a:r>
          </a:p>
        </p:txBody>
      </p:sp>
      <p:sp>
        <p:nvSpPr>
          <p:cNvPr id="62467" name="Rectangle 3"/>
          <p:cNvSpPr>
            <a:spLocks noGrp="1" noChangeArrowheads="1"/>
          </p:cNvSpPr>
          <p:nvPr>
            <p:ph type="body" idx="4294967295"/>
          </p:nvPr>
        </p:nvSpPr>
        <p:spPr/>
        <p:txBody>
          <a:bodyPr>
            <a:normAutofit lnSpcReduction="10000"/>
          </a:bodyPr>
          <a:lstStyle/>
          <a:p>
            <a:pPr eaLnBrk="1" hangingPunct="1"/>
            <a:r>
              <a:rPr lang="en-US" altLang="en-US" sz="2100" dirty="0"/>
              <a:t>GROUP BY CUBE(Col1, Col2)</a:t>
            </a:r>
          </a:p>
          <a:p>
            <a:pPr lvl="1"/>
            <a:r>
              <a:rPr lang="en-US" altLang="en-US" i="1" dirty="0"/>
              <a:t>M</a:t>
            </a:r>
            <a:r>
              <a:rPr lang="en-US" altLang="en-US" dirty="0"/>
              <a:t> unique values in Col1</a:t>
            </a:r>
          </a:p>
          <a:p>
            <a:pPr lvl="1"/>
            <a:r>
              <a:rPr lang="en-US" altLang="en-US" i="1" dirty="0"/>
              <a:t>N</a:t>
            </a:r>
            <a:r>
              <a:rPr lang="en-US" altLang="en-US" dirty="0"/>
              <a:t> unique values in Col2</a:t>
            </a:r>
          </a:p>
          <a:p>
            <a:pPr eaLnBrk="1" hangingPunct="1"/>
            <a:r>
              <a:rPr lang="en-US" altLang="en-US" sz="2100" dirty="0"/>
              <a:t>Result rows</a:t>
            </a:r>
          </a:p>
          <a:p>
            <a:pPr lvl="1" eaLnBrk="1" hangingPunct="1"/>
            <a:r>
              <a:rPr lang="en-US" altLang="en-US" sz="1800" dirty="0"/>
              <a:t>Maximum of </a:t>
            </a:r>
            <a:r>
              <a:rPr lang="en-US" altLang="en-US" sz="1800" i="1" dirty="0"/>
              <a:t>M</a:t>
            </a:r>
            <a:r>
              <a:rPr lang="en-US" altLang="en-US" sz="1800" dirty="0"/>
              <a:t> </a:t>
            </a:r>
            <a:r>
              <a:rPr lang="en-US" altLang="en-US" sz="1800" dirty="0">
                <a:cs typeface="Arial" charset="0"/>
              </a:rPr>
              <a:t>×</a:t>
            </a:r>
            <a:r>
              <a:rPr lang="en-US" altLang="en-US" sz="1800" dirty="0"/>
              <a:t> </a:t>
            </a:r>
            <a:r>
              <a:rPr lang="en-US" altLang="en-US" sz="1800" i="1" dirty="0"/>
              <a:t>N</a:t>
            </a:r>
            <a:r>
              <a:rPr lang="en-US" altLang="en-US" sz="1800" dirty="0"/>
              <a:t> rows: GROUP BY Col1, Col2</a:t>
            </a:r>
          </a:p>
          <a:p>
            <a:pPr lvl="1" eaLnBrk="1" hangingPunct="1"/>
            <a:r>
              <a:rPr lang="en-US" altLang="en-US" sz="1800" dirty="0"/>
              <a:t>Maximum subtotal rows of </a:t>
            </a:r>
            <a:r>
              <a:rPr lang="en-US" altLang="en-US" sz="1800" i="1" dirty="0"/>
              <a:t>M</a:t>
            </a:r>
            <a:r>
              <a:rPr lang="en-US" altLang="en-US" sz="1800" dirty="0"/>
              <a:t> + </a:t>
            </a:r>
            <a:r>
              <a:rPr lang="en-US" altLang="en-US" sz="1800" i="1" dirty="0"/>
              <a:t>N</a:t>
            </a:r>
            <a:r>
              <a:rPr lang="en-US" altLang="en-US" sz="1800" dirty="0"/>
              <a:t> + 1 (CUBE)</a:t>
            </a:r>
          </a:p>
          <a:p>
            <a:r>
              <a:rPr lang="en-US" altLang="en-US" sz="2100" dirty="0"/>
              <a:t>Subtotal groups</a:t>
            </a:r>
          </a:p>
          <a:p>
            <a:pPr lvl="1"/>
            <a:r>
              <a:rPr lang="en-US" altLang="en-US" dirty="0"/>
              <a:t>Three groups of subtotal rows (Col1, Col2, grand total)</a:t>
            </a:r>
          </a:p>
          <a:p>
            <a:pPr lvl="1"/>
            <a:r>
              <a:rPr lang="en-US" altLang="en-US" dirty="0"/>
              <a:t>Derive CUBE operation with UNION operations</a:t>
            </a:r>
          </a:p>
        </p:txBody>
      </p:sp>
    </p:spTree>
    <p:extLst>
      <p:ext uri="{BB962C8B-B14F-4D97-AF65-F5344CB8AC3E}">
        <p14:creationId xmlns:p14="http://schemas.microsoft.com/office/powerpoint/2010/main" val="41165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idx="4294967295"/>
          </p:nvPr>
        </p:nvSpPr>
        <p:spPr>
          <a:xfrm>
            <a:off x="1493044" y="233268"/>
            <a:ext cx="6000750" cy="670322"/>
          </a:xfrm>
        </p:spPr>
        <p:txBody>
          <a:bodyPr anchor="b"/>
          <a:lstStyle/>
          <a:p>
            <a:pPr eaLnBrk="1" hangingPunct="1"/>
            <a:r>
              <a:rPr lang="en-US" altLang="en-US" sz="3000" dirty="0"/>
              <a:t>CUBE using UNION Operations</a:t>
            </a:r>
          </a:p>
        </p:txBody>
      </p:sp>
      <p:sp>
        <p:nvSpPr>
          <p:cNvPr id="63491" name="Rectangle 3"/>
          <p:cNvSpPr>
            <a:spLocks noGrp="1" noChangeArrowheads="1"/>
          </p:cNvSpPr>
          <p:nvPr>
            <p:ph type="body" idx="4294967295"/>
          </p:nvPr>
        </p:nvSpPr>
        <p:spPr>
          <a:xfrm>
            <a:off x="1493044" y="1016889"/>
            <a:ext cx="6166247" cy="3350419"/>
          </a:xfrm>
        </p:spPr>
        <p:style>
          <a:lnRef idx="2">
            <a:schemeClr val="accent6"/>
          </a:lnRef>
          <a:fillRef idx="1">
            <a:schemeClr val="lt1"/>
          </a:fillRef>
          <a:effectRef idx="0">
            <a:schemeClr val="accent6"/>
          </a:effectRef>
          <a:fontRef idx="minor">
            <a:schemeClr val="dk1"/>
          </a:fontRef>
        </p:style>
        <p:txBody>
          <a:bodyPr/>
          <a:lstStyle/>
          <a:p>
            <a:pPr eaLnBrk="1" hangingPunct="1">
              <a:lnSpc>
                <a:spcPct val="80000"/>
              </a:lnSpc>
              <a:buFont typeface="Wingdings" pitchFamily="2" charset="2"/>
              <a:buNone/>
            </a:pPr>
            <a:r>
              <a:rPr lang="en-US" altLang="en-US" sz="1500" dirty="0">
                <a:latin typeface="Courier New" pitchFamily="49" charset="0"/>
              </a:rPr>
              <a:t>SELECT </a:t>
            </a:r>
            <a:r>
              <a:rPr lang="en-US" altLang="en-US" sz="1500" dirty="0" err="1">
                <a:latin typeface="Courier New" pitchFamily="49" charset="0"/>
              </a:rPr>
              <a:t>StoreZip</a:t>
            </a:r>
            <a:r>
              <a:rPr lang="en-US" altLang="en-US" sz="1500" dirty="0">
                <a:latin typeface="Courier New" pitchFamily="49" charset="0"/>
              </a:rPr>
              <a:t>, </a:t>
            </a:r>
            <a:r>
              <a:rPr lang="en-US" altLang="en-US" sz="1500" dirty="0" err="1">
                <a:latin typeface="Courier New" pitchFamily="49" charset="0"/>
              </a:rPr>
              <a:t>TimeMonth</a:t>
            </a:r>
            <a:r>
              <a:rPr lang="en-US" altLang="en-US" sz="1500" dirty="0">
                <a:latin typeface="Courier New" pitchFamily="49" charset="0"/>
              </a:rPr>
              <a:t>,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StoreZip</a:t>
            </a:r>
            <a:r>
              <a:rPr lang="en-US" altLang="en-US" sz="1500" dirty="0">
                <a:latin typeface="Courier New" pitchFamily="49" charset="0"/>
              </a:rPr>
              <a:t>, </a:t>
            </a:r>
            <a:r>
              <a:rPr lang="en-US" altLang="en-US" sz="1500" dirty="0" err="1">
                <a:latin typeface="Courier New" pitchFamily="49" charset="0"/>
              </a:rPr>
              <a:t>TimeMonth</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a:t>
            </a:r>
            <a:r>
              <a:rPr lang="en-US" altLang="en-US" sz="1500" dirty="0" err="1">
                <a:latin typeface="Courier New" pitchFamily="49" charset="0"/>
              </a:rPr>
              <a:t>StoreZip</a:t>
            </a:r>
            <a:r>
              <a:rPr lang="en-US" altLang="en-US" sz="1500" dirty="0">
                <a:latin typeface="Courier New" pitchFamily="49" charset="0"/>
              </a:rPr>
              <a:t>, NULL,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StoreZip</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NULL, </a:t>
            </a:r>
            <a:r>
              <a:rPr lang="en-US" altLang="en-US" sz="1500" dirty="0" err="1">
                <a:latin typeface="Courier New" pitchFamily="49" charset="0"/>
              </a:rPr>
              <a:t>TimeMonth</a:t>
            </a:r>
            <a:r>
              <a:rPr lang="en-US" altLang="en-US" sz="1500" dirty="0">
                <a:latin typeface="Courier New" pitchFamily="49" charset="0"/>
              </a:rPr>
              <a:t>,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               …</a:t>
            </a:r>
          </a:p>
          <a:p>
            <a:pPr eaLnBrk="1" hangingPunct="1">
              <a:lnSpc>
                <a:spcPct val="80000"/>
              </a:lnSpc>
              <a:buFont typeface="Wingdings" pitchFamily="2" charset="2"/>
              <a:buNone/>
            </a:pPr>
            <a:r>
              <a:rPr lang="en-US" altLang="en-US" sz="1500" dirty="0">
                <a:latin typeface="Courier New" pitchFamily="49" charset="0"/>
              </a:rPr>
              <a:t>GROUP BY </a:t>
            </a:r>
            <a:r>
              <a:rPr lang="en-US" altLang="en-US" sz="1500" dirty="0" err="1">
                <a:latin typeface="Courier New" pitchFamily="49" charset="0"/>
              </a:rPr>
              <a:t>TimeMonth</a:t>
            </a:r>
            <a:endParaRPr lang="en-US" altLang="en-US" sz="1500" dirty="0">
              <a:latin typeface="Courier New" pitchFamily="49" charset="0"/>
            </a:endParaRPr>
          </a:p>
          <a:p>
            <a:pPr eaLnBrk="1" hangingPunct="1">
              <a:lnSpc>
                <a:spcPct val="80000"/>
              </a:lnSpc>
              <a:buFont typeface="Wingdings" pitchFamily="2" charset="2"/>
              <a:buNone/>
            </a:pPr>
            <a:r>
              <a:rPr lang="en-US" altLang="en-US" sz="1500" dirty="0">
                <a:latin typeface="Courier New" pitchFamily="49" charset="0"/>
              </a:rPr>
              <a:t>UNION</a:t>
            </a:r>
          </a:p>
          <a:p>
            <a:pPr eaLnBrk="1" hangingPunct="1">
              <a:lnSpc>
                <a:spcPct val="80000"/>
              </a:lnSpc>
              <a:buFont typeface="Wingdings" pitchFamily="2" charset="2"/>
              <a:buNone/>
            </a:pPr>
            <a:r>
              <a:rPr lang="en-US" altLang="en-US" sz="1500" dirty="0">
                <a:latin typeface="Courier New" pitchFamily="49" charset="0"/>
              </a:rPr>
              <a:t>SELECT NULL, NULL, SUM(</a:t>
            </a:r>
            <a:r>
              <a:rPr lang="en-US" altLang="en-US" sz="1500" dirty="0" err="1">
                <a:latin typeface="Courier New" pitchFamily="49" charset="0"/>
              </a:rPr>
              <a:t>SalesDollar</a:t>
            </a:r>
            <a:r>
              <a:rPr lang="en-US" altLang="en-US" sz="1500" dirty="0">
                <a:latin typeface="Courier New" pitchFamily="49" charset="0"/>
              </a:rPr>
              <a:t>) AS </a:t>
            </a:r>
            <a:r>
              <a:rPr lang="en-US" altLang="en-US" sz="1500" dirty="0" err="1">
                <a:latin typeface="Courier New" pitchFamily="49" charset="0"/>
              </a:rPr>
              <a:t>SumSales</a:t>
            </a:r>
            <a:endParaRPr lang="en-US" altLang="en-US" sz="1500" dirty="0">
              <a:latin typeface="Courier New" pitchFamily="49" charset="0"/>
            </a:endParaRPr>
          </a:p>
        </p:txBody>
      </p:sp>
    </p:spTree>
    <p:extLst>
      <p:ext uri="{BB962C8B-B14F-4D97-AF65-F5344CB8AC3E}">
        <p14:creationId xmlns:p14="http://schemas.microsoft.com/office/powerpoint/2010/main" val="41242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49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4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a:t>CUBE Calculations with 3 Columns</a:t>
            </a:r>
          </a:p>
        </p:txBody>
      </p:sp>
      <p:sp>
        <p:nvSpPr>
          <p:cNvPr id="62467" name="Rectangle 3"/>
          <p:cNvSpPr>
            <a:spLocks noGrp="1" noChangeArrowheads="1"/>
          </p:cNvSpPr>
          <p:nvPr>
            <p:ph type="body" idx="4294967295"/>
          </p:nvPr>
        </p:nvSpPr>
        <p:spPr/>
        <p:txBody>
          <a:bodyPr>
            <a:normAutofit fontScale="92500" lnSpcReduction="10000"/>
          </a:bodyPr>
          <a:lstStyle/>
          <a:p>
            <a:pPr eaLnBrk="1" hangingPunct="1"/>
            <a:r>
              <a:rPr lang="en-US" altLang="en-US" sz="2100" dirty="0"/>
              <a:t>GROUP BY Col1, Col2, Col3</a:t>
            </a:r>
          </a:p>
          <a:p>
            <a:pPr eaLnBrk="1" hangingPunct="1"/>
            <a:r>
              <a:rPr lang="en-US" altLang="en-US" sz="2100" dirty="0"/>
              <a:t>Result rows</a:t>
            </a:r>
          </a:p>
          <a:p>
            <a:pPr lvl="1" eaLnBrk="1" hangingPunct="1"/>
            <a:r>
              <a:rPr lang="en-US" altLang="en-US" sz="1800" dirty="0"/>
              <a:t>Maximum GROUP BY rows: </a:t>
            </a:r>
            <a:r>
              <a:rPr lang="en-US" altLang="en-US" sz="1800" i="1" dirty="0"/>
              <a:t>M</a:t>
            </a:r>
            <a:r>
              <a:rPr lang="en-US" altLang="en-US" sz="1800" dirty="0"/>
              <a:t> </a:t>
            </a:r>
            <a:r>
              <a:rPr lang="en-US" altLang="en-US" sz="1800" dirty="0">
                <a:cs typeface="Arial" charset="0"/>
              </a:rPr>
              <a:t>×</a:t>
            </a:r>
            <a:r>
              <a:rPr lang="en-US" altLang="en-US" sz="1800" dirty="0"/>
              <a:t> </a:t>
            </a:r>
            <a:r>
              <a:rPr lang="en-US" altLang="en-US" sz="1800" i="1" dirty="0"/>
              <a:t>N</a:t>
            </a:r>
            <a:r>
              <a:rPr lang="en-US" altLang="en-US" sz="1800" dirty="0"/>
              <a:t> </a:t>
            </a:r>
            <a:r>
              <a:rPr lang="en-US" altLang="en-US" sz="1800" dirty="0">
                <a:cs typeface="Arial" charset="0"/>
              </a:rPr>
              <a:t>×</a:t>
            </a:r>
            <a:r>
              <a:rPr lang="en-US" altLang="en-US" sz="1800" dirty="0"/>
              <a:t> </a:t>
            </a:r>
            <a:r>
              <a:rPr lang="en-US" altLang="en-US" sz="1800" i="1" dirty="0"/>
              <a:t>P</a:t>
            </a:r>
          </a:p>
          <a:p>
            <a:pPr lvl="1"/>
            <a:r>
              <a:rPr lang="en-US" altLang="en-US" sz="1800" dirty="0"/>
              <a:t>Maximum subtotal rows: </a:t>
            </a:r>
            <a:r>
              <a:rPr lang="en-US" altLang="en-US" sz="1800" i="1" dirty="0"/>
              <a:t>M</a:t>
            </a:r>
            <a:r>
              <a:rPr lang="en-US" altLang="en-US" sz="1800" dirty="0"/>
              <a:t> + </a:t>
            </a:r>
            <a:r>
              <a:rPr lang="en-US" altLang="en-US" sz="1800" i="1" dirty="0"/>
              <a:t>N</a:t>
            </a:r>
            <a:r>
              <a:rPr lang="en-US" altLang="en-US" sz="1800" dirty="0"/>
              <a:t> + </a:t>
            </a:r>
            <a:r>
              <a:rPr lang="en-US" altLang="en-US" sz="1800" i="1" dirty="0"/>
              <a:t>P</a:t>
            </a:r>
            <a:r>
              <a:rPr lang="en-US" altLang="en-US" sz="1800" dirty="0"/>
              <a:t> + </a:t>
            </a:r>
            <a:r>
              <a:rPr lang="en-US" altLang="en-US" sz="1800" i="1" dirty="0"/>
              <a:t>M</a:t>
            </a:r>
            <a:r>
              <a:rPr lang="en-US" altLang="en-US" sz="1800" dirty="0">
                <a:cs typeface="Arial" charset="0"/>
              </a:rPr>
              <a:t> × </a:t>
            </a:r>
            <a:r>
              <a:rPr lang="en-US" altLang="en-US" sz="1800" i="1" dirty="0"/>
              <a:t>N</a:t>
            </a:r>
            <a:r>
              <a:rPr lang="en-US" altLang="en-US" sz="1800" dirty="0"/>
              <a:t> + </a:t>
            </a:r>
            <a:r>
              <a:rPr lang="en-US" altLang="en-US" sz="1800" i="1" dirty="0"/>
              <a:t>M</a:t>
            </a:r>
            <a:r>
              <a:rPr lang="en-US" altLang="en-US" sz="1800" dirty="0">
                <a:cs typeface="Arial" charset="0"/>
              </a:rPr>
              <a:t> × </a:t>
            </a:r>
            <a:r>
              <a:rPr lang="en-US" altLang="en-US" sz="1800" i="1" dirty="0"/>
              <a:t>P</a:t>
            </a:r>
            <a:r>
              <a:rPr lang="en-US" altLang="en-US" sz="1800" dirty="0"/>
              <a:t> + </a:t>
            </a:r>
            <a:r>
              <a:rPr lang="en-US" altLang="en-US" sz="1800" i="1" dirty="0"/>
              <a:t>N</a:t>
            </a:r>
            <a:r>
              <a:rPr lang="en-US" altLang="en-US" sz="1800" dirty="0">
                <a:cs typeface="Arial" charset="0"/>
              </a:rPr>
              <a:t> × </a:t>
            </a:r>
            <a:r>
              <a:rPr lang="en-US" altLang="en-US" sz="1800" i="1" dirty="0"/>
              <a:t>P</a:t>
            </a:r>
            <a:r>
              <a:rPr lang="en-US" altLang="en-US" sz="1800" dirty="0"/>
              <a:t> + 1 </a:t>
            </a:r>
          </a:p>
          <a:p>
            <a:r>
              <a:rPr lang="en-US" altLang="en-US" sz="2100" dirty="0"/>
              <a:t>Subtotal groups</a:t>
            </a:r>
          </a:p>
          <a:p>
            <a:pPr lvl="1"/>
            <a:r>
              <a:rPr lang="en-US" altLang="en-US" dirty="0"/>
              <a:t>Normal GROUP BY totals (1)</a:t>
            </a:r>
          </a:p>
          <a:p>
            <a:pPr lvl="1"/>
            <a:r>
              <a:rPr lang="en-US" altLang="en-US" dirty="0"/>
              <a:t>Combinations of 2 columns (3)</a:t>
            </a:r>
          </a:p>
          <a:p>
            <a:pPr lvl="1"/>
            <a:r>
              <a:rPr lang="en-US" altLang="en-US" dirty="0"/>
              <a:t>Combinations of 1 column (3)</a:t>
            </a:r>
          </a:p>
          <a:p>
            <a:pPr lvl="1"/>
            <a:r>
              <a:rPr lang="en-US" altLang="en-US" dirty="0"/>
              <a:t>Grand total (1)</a:t>
            </a:r>
          </a:p>
          <a:p>
            <a:pPr lvl="1"/>
            <a:r>
              <a:rPr lang="en-US" altLang="en-US" dirty="0"/>
              <a:t>Number of subtotal groups: 8 </a:t>
            </a:r>
            <a:r>
              <a:rPr lang="en-US" dirty="0"/>
              <a:t>(2</a:t>
            </a:r>
            <a:r>
              <a:rPr lang="en-US" baseline="30000" dirty="0"/>
              <a:t>3</a:t>
            </a:r>
            <a:r>
              <a:rPr lang="en-US" dirty="0"/>
              <a:t>)</a:t>
            </a:r>
            <a:endParaRPr lang="en-US" altLang="en-US" sz="1800" dirty="0"/>
          </a:p>
        </p:txBody>
      </p:sp>
    </p:spTree>
    <p:extLst>
      <p:ext uri="{BB962C8B-B14F-4D97-AF65-F5344CB8AC3E}">
        <p14:creationId xmlns:p14="http://schemas.microsoft.com/office/powerpoint/2010/main" val="26220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CUBE Problems</a:t>
            </a:r>
          </a:p>
        </p:txBody>
      </p:sp>
      <p:sp>
        <p:nvSpPr>
          <p:cNvPr id="3" name="Content Placeholder 2"/>
          <p:cNvSpPr>
            <a:spLocks noGrp="1"/>
          </p:cNvSpPr>
          <p:nvPr>
            <p:ph idx="1"/>
          </p:nvPr>
        </p:nvSpPr>
        <p:spPr>
          <a:xfrm>
            <a:off x="1261242" y="1407072"/>
            <a:ext cx="6286500" cy="3470148"/>
          </a:xfrm>
        </p:spPr>
        <p:txBody>
          <a:bodyPr/>
          <a:lstStyle/>
          <a:p>
            <a:r>
              <a:rPr lang="en-US" altLang="en-US" dirty="0"/>
              <a:t>SELECT statement with CUBE operator</a:t>
            </a:r>
          </a:p>
          <a:p>
            <a:pPr lvl="1"/>
            <a:r>
              <a:rPr lang="en-US" altLang="en-US" dirty="0"/>
              <a:t>Summarize (sum, min, and count) store sales for USA and Canada in 2016 by store zip code, month, and division identifier</a:t>
            </a:r>
          </a:p>
          <a:p>
            <a:pPr lvl="1"/>
            <a:r>
              <a:rPr lang="en-US" dirty="0"/>
              <a:t>Sort in a convenient order</a:t>
            </a:r>
          </a:p>
          <a:p>
            <a:pPr lvl="1"/>
            <a:r>
              <a:rPr lang="en-US" dirty="0"/>
              <a:t>Complete set of subtotals</a:t>
            </a:r>
          </a:p>
          <a:p>
            <a:r>
              <a:rPr lang="en-US" dirty="0"/>
              <a:t>Equivalent SELECT statement without CUBE operator</a:t>
            </a:r>
          </a:p>
        </p:txBody>
      </p:sp>
    </p:spTree>
    <p:extLst>
      <p:ext uri="{BB962C8B-B14F-4D97-AF65-F5344CB8AC3E}">
        <p14:creationId xmlns:p14="http://schemas.microsoft.com/office/powerpoint/2010/main" val="3499474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Support subtotal computations common in pivot tables</a:t>
            </a:r>
          </a:p>
          <a:p>
            <a:pPr eaLnBrk="1" hangingPunct="1"/>
            <a:r>
              <a:rPr lang="en-US" altLang="en-US" dirty="0"/>
              <a:t>CUBE operator for complete set of subtotals</a:t>
            </a:r>
          </a:p>
          <a:p>
            <a:pPr eaLnBrk="1" hangingPunct="1"/>
            <a:r>
              <a:rPr lang="en-US" altLang="en-US" dirty="0"/>
              <a:t>Appropriate for independent columns</a:t>
            </a:r>
          </a:p>
          <a:p>
            <a:pPr eaLnBrk="1" hangingPunct="1"/>
            <a:r>
              <a:rPr lang="en-US" altLang="en-US" dirty="0"/>
              <a:t>Not primitive operator but strong advantages over UNION operations</a:t>
            </a:r>
          </a:p>
        </p:txBody>
      </p:sp>
    </p:spTree>
    <p:extLst>
      <p:ext uri="{BB962C8B-B14F-4D97-AF65-F5344CB8AC3E}">
        <p14:creationId xmlns:p14="http://schemas.microsoft.com/office/powerpoint/2010/main" val="42646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SQL ROLLUP Operator</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9/25/2023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386105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Write SQL SELECT statements using the ROLLUP operator</a:t>
            </a:r>
          </a:p>
          <a:p>
            <a:r>
              <a:rPr lang="en-US" dirty="0"/>
              <a:t>Use the UNION operator to demonstrate understanding of the ROLLUP operator</a:t>
            </a:r>
          </a:p>
          <a:p>
            <a:r>
              <a:rPr lang="en-US" dirty="0"/>
              <a:t>Perform calculations to demonstrate understanding of the ROLLUP operator</a:t>
            </a:r>
          </a:p>
          <a:p>
            <a:r>
              <a:rPr lang="en-US" dirty="0"/>
              <a:t>Reflect on the importance of the ROLLUP operator</a:t>
            </a:r>
          </a:p>
          <a:p>
            <a:endParaRPr lang="en-US" dirty="0"/>
          </a:p>
          <a:p>
            <a:endParaRPr lang="en-US" dirty="0"/>
          </a:p>
        </p:txBody>
      </p:sp>
    </p:spTree>
    <p:extLst>
      <p:ext uri="{BB962C8B-B14F-4D97-AF65-F5344CB8AC3E}">
        <p14:creationId xmlns:p14="http://schemas.microsoft.com/office/powerpoint/2010/main" val="3155240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ROLLUP Operator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0660047"/>
              </p:ext>
            </p:extLst>
          </p:nvPr>
        </p:nvGraphicFramePr>
        <p:xfrm>
          <a:off x="1638300" y="1285411"/>
          <a:ext cx="5632704"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5715" y="264033"/>
            <a:ext cx="678914" cy="443484"/>
          </a:xfrm>
          <a:prstGeom prst="rect">
            <a:avLst/>
          </a:prstGeom>
        </p:spPr>
      </p:pic>
    </p:spTree>
    <p:extLst>
      <p:ext uri="{BB962C8B-B14F-4D97-AF65-F5344CB8AC3E}">
        <p14:creationId xmlns:p14="http://schemas.microsoft.com/office/powerpoint/2010/main" val="1518641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idx="4294967295"/>
          </p:nvPr>
        </p:nvSpPr>
        <p:spPr>
          <a:xfrm>
            <a:off x="1485900" y="419100"/>
            <a:ext cx="6000750" cy="598885"/>
          </a:xfrm>
        </p:spPr>
        <p:txBody>
          <a:bodyPr anchor="b"/>
          <a:lstStyle/>
          <a:p>
            <a:pPr eaLnBrk="1" hangingPunct="1"/>
            <a:r>
              <a:rPr lang="en-US" altLang="en-US" sz="3000"/>
              <a:t>ROLLUP/GROUP BY Comparison</a:t>
            </a:r>
          </a:p>
        </p:txBody>
      </p:sp>
      <p:sp>
        <p:nvSpPr>
          <p:cNvPr id="65539" name="Rectangle 44"/>
          <p:cNvSpPr>
            <a:spLocks noChangeArrowheads="1"/>
          </p:cNvSpPr>
          <p:nvPr/>
        </p:nvSpPr>
        <p:spPr bwMode="auto">
          <a:xfrm>
            <a:off x="1143001" y="31075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40" name="Rectangle 45"/>
          <p:cNvSpPr>
            <a:spLocks noChangeArrowheads="1"/>
          </p:cNvSpPr>
          <p:nvPr/>
        </p:nvSpPr>
        <p:spPr bwMode="auto">
          <a:xfrm>
            <a:off x="4861560" y="1081713"/>
            <a:ext cx="254826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p>
          <a:p>
            <a:r>
              <a:rPr kumimoji="0" lang="en-US" altLang="en-US" sz="1200" b="0" dirty="0">
                <a:latin typeface="Arial" charset="0"/>
              </a:rPr>
              <a:t>GROUP BY Year, Month</a:t>
            </a:r>
          </a:p>
        </p:txBody>
      </p:sp>
      <p:graphicFrame>
        <p:nvGraphicFramePr>
          <p:cNvPr id="477288" name="Group 104"/>
          <p:cNvGraphicFramePr>
            <a:graphicFrameLocks noGrp="1"/>
          </p:cNvGraphicFramePr>
          <p:nvPr/>
        </p:nvGraphicFramePr>
        <p:xfrm>
          <a:off x="4952643" y="1530430"/>
          <a:ext cx="2361010" cy="2108804"/>
        </p:xfrm>
        <a:graphic>
          <a:graphicData uri="http://schemas.openxmlformats.org/drawingml/2006/table">
            <a:tbl>
              <a:tblPr firstRow="1">
                <a:tableStyleId>{FABFCF23-3B69-468F-B69F-88F6DE6A72F2}</a:tableStyleId>
              </a:tblPr>
              <a:tblGrid>
                <a:gridCol w="571500">
                  <a:extLst>
                    <a:ext uri="{9D8B030D-6E8A-4147-A177-3AD203B41FA5}">
                      <a16:colId xmlns:a16="http://schemas.microsoft.com/office/drawing/2014/main" val="20000"/>
                    </a:ext>
                  </a:extLst>
                </a:gridCol>
                <a:gridCol w="671513">
                  <a:extLst>
                    <a:ext uri="{9D8B030D-6E8A-4147-A177-3AD203B41FA5}">
                      <a16:colId xmlns:a16="http://schemas.microsoft.com/office/drawing/2014/main" val="20001"/>
                    </a:ext>
                  </a:extLst>
                </a:gridCol>
                <a:gridCol w="1117997">
                  <a:extLst>
                    <a:ext uri="{9D8B030D-6E8A-4147-A177-3AD203B41FA5}">
                      <a16:colId xmlns:a16="http://schemas.microsoft.com/office/drawing/2014/main" val="20002"/>
                    </a:ext>
                  </a:extLst>
                </a:gridCol>
              </a:tblGrid>
              <a:tr h="3258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Year</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Month</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tx1"/>
                          </a:solidFill>
                          <a:effectLst/>
                        </a:rPr>
                        <a:t>SUM(Sales)</a:t>
                      </a:r>
                      <a:endParaRPr kumimoji="0" lang="en-US" sz="2400" b="1"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Jan</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75</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2016</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Jan</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100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chemeClr val="dk1"/>
                          </a:solidFill>
                          <a:effectLst/>
                          <a:latin typeface="+mn-l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a:ln>
                            <a:noFill/>
                          </a:ln>
                          <a:effectLst/>
                        </a:rPr>
                        <a:t>Feb</a:t>
                      </a:r>
                      <a:endParaRPr kumimoji="0" lang="en-US" sz="2700" b="0" i="0" u="none" strike="noStrike" cap="none" normalizeH="0" baseline="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971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2017</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Mar</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50</a:t>
                      </a:r>
                      <a:endParaRPr kumimoji="0" lang="en-US" sz="2700" b="0" i="0" u="none" strike="noStrike" cap="none" normalizeH="0" baseline="0" dirty="0">
                        <a:ln>
                          <a:noFill/>
                        </a:ln>
                        <a:solidFill>
                          <a:schemeClr val="tx1"/>
                        </a:solidFill>
                        <a:effectLst/>
                        <a:latin typeface="Arial"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bl>
          </a:graphicData>
        </a:graphic>
      </p:graphicFrame>
      <p:sp>
        <p:nvSpPr>
          <p:cNvPr id="65579" name="Rectangle 84"/>
          <p:cNvSpPr>
            <a:spLocks noChangeArrowheads="1"/>
          </p:cNvSpPr>
          <p:nvPr/>
        </p:nvSpPr>
        <p:spPr bwMode="auto">
          <a:xfrm>
            <a:off x="1143001" y="3383734"/>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350" b="0">
              <a:latin typeface="Arial" charset="0"/>
            </a:endParaRPr>
          </a:p>
        </p:txBody>
      </p:sp>
      <p:sp>
        <p:nvSpPr>
          <p:cNvPr id="65580" name="Rectangle 85"/>
          <p:cNvSpPr>
            <a:spLocks noChangeArrowheads="1"/>
          </p:cNvSpPr>
          <p:nvPr/>
        </p:nvSpPr>
        <p:spPr bwMode="auto">
          <a:xfrm>
            <a:off x="1450181" y="1049090"/>
            <a:ext cx="30122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200" b="0" dirty="0">
                <a:latin typeface="Arial" charset="0"/>
              </a:rPr>
              <a:t>SELECT Year, Month, SUM(Sales)</a:t>
            </a:r>
            <a:endParaRPr kumimoji="0" lang="en-US" altLang="en-US" sz="1125" b="0" dirty="0">
              <a:latin typeface="Arial" charset="0"/>
            </a:endParaRPr>
          </a:p>
          <a:p>
            <a:r>
              <a:rPr kumimoji="0" lang="en-US" altLang="en-US" sz="1200" b="0" dirty="0">
                <a:latin typeface="Arial" charset="0"/>
              </a:rPr>
              <a:t>GROUP BY ROLLUP(Year, Month)</a:t>
            </a:r>
            <a:endParaRPr kumimoji="0" lang="en-US" altLang="en-US" sz="1800" b="0" dirty="0">
              <a:latin typeface="Arial" charset="0"/>
            </a:endParaRPr>
          </a:p>
        </p:txBody>
      </p:sp>
      <p:graphicFrame>
        <p:nvGraphicFramePr>
          <p:cNvPr id="477286" name="Group 102"/>
          <p:cNvGraphicFramePr>
            <a:graphicFrameLocks noGrp="1"/>
          </p:cNvGraphicFramePr>
          <p:nvPr/>
        </p:nvGraphicFramePr>
        <p:xfrm>
          <a:off x="1570435" y="1530430"/>
          <a:ext cx="2228851" cy="2543975"/>
        </p:xfrm>
        <a:graphic>
          <a:graphicData uri="http://schemas.openxmlformats.org/drawingml/2006/table">
            <a:tbl>
              <a:tblPr firstRow="1">
                <a:tableStyleId>{FABFCF23-3B69-468F-B69F-88F6DE6A72F2}</a:tableStyleId>
              </a:tblPr>
              <a:tblGrid>
                <a:gridCol w="557213">
                  <a:extLst>
                    <a:ext uri="{9D8B030D-6E8A-4147-A177-3AD203B41FA5}">
                      <a16:colId xmlns:a16="http://schemas.microsoft.com/office/drawing/2014/main" val="20000"/>
                    </a:ext>
                  </a:extLst>
                </a:gridCol>
                <a:gridCol w="654844">
                  <a:extLst>
                    <a:ext uri="{9D8B030D-6E8A-4147-A177-3AD203B41FA5}">
                      <a16:colId xmlns:a16="http://schemas.microsoft.com/office/drawing/2014/main" val="20001"/>
                    </a:ext>
                  </a:extLst>
                </a:gridCol>
                <a:gridCol w="1016794">
                  <a:extLst>
                    <a:ext uri="{9D8B030D-6E8A-4147-A177-3AD203B41FA5}">
                      <a16:colId xmlns:a16="http://schemas.microsoft.com/office/drawing/2014/main" val="20002"/>
                    </a:ext>
                  </a:extLst>
                </a:gridCol>
              </a:tblGrid>
              <a:tr h="2809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Year</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solidFill>
                            <a:schemeClr val="tx1"/>
                          </a:solidFill>
                          <a:effectLst/>
                        </a:rPr>
                        <a:t>Month</a:t>
                      </a:r>
                      <a:endParaRPr kumimoji="0" lang="en-US" sz="2100" b="1"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solidFill>
                            <a:schemeClr val="tx1"/>
                          </a:solidFill>
                          <a:effectLst/>
                        </a:rPr>
                        <a:t>SUM(Sales)</a:t>
                      </a:r>
                      <a:endParaRPr kumimoji="0" lang="en-US" sz="2100" b="1"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Jan</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Jan</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100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Feb</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Mar</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2016</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325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2017</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350</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5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dirty="0">
                          <a:ln>
                            <a:noFill/>
                          </a:ln>
                          <a:effectLst/>
                        </a:rPr>
                        <a:t>-</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u="none" strike="noStrike" cap="none" normalizeH="0" baseline="0">
                          <a:ln>
                            <a:noFill/>
                          </a:ln>
                          <a:effectLst/>
                        </a:rPr>
                        <a:t>-</a:t>
                      </a:r>
                      <a:endParaRPr kumimoji="0" lang="en-US" sz="2100" b="0" i="0" u="none" strike="noStrike" cap="none" normalizeH="0" baseline="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dk1"/>
                          </a:solidFill>
                          <a:effectLst/>
                          <a:latin typeface="+mn-lt"/>
                        </a:rPr>
                        <a:t>675</a:t>
                      </a:r>
                      <a:endParaRPr kumimoji="0" lang="en-US" sz="2100" b="0" i="0" u="none" strike="noStrike" cap="none" normalizeH="0" baseline="0" dirty="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860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72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7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8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a:t>ROLLUP Example</a:t>
            </a:r>
          </a:p>
        </p:txBody>
      </p:sp>
      <p:sp>
        <p:nvSpPr>
          <p:cNvPr id="66563" name="Rectangle 3"/>
          <p:cNvSpPr>
            <a:spLocks noGrp="1" noChangeArrowheads="1"/>
          </p:cNvSpPr>
          <p:nvPr>
            <p:ph type="body" idx="1"/>
          </p:nvPr>
        </p:nvSpPr>
        <p:spPr>
          <a:xfrm>
            <a:off x="1261872" y="1536924"/>
            <a:ext cx="6286500" cy="809244"/>
          </a:xfrm>
        </p:spPr>
        <p:txBody>
          <a:bodyPr/>
          <a:lstStyle/>
          <a:p>
            <a:pPr>
              <a:lnSpc>
                <a:spcPct val="80000"/>
              </a:lnSpc>
            </a:pPr>
            <a:r>
              <a:rPr lang="en-US" altLang="en-US" sz="1800" dirty="0"/>
              <a:t>Summarize (SUM, COUNT, and MIN) store sales for USA and Canada between 2016 and 2017 by year and month</a:t>
            </a:r>
          </a:p>
          <a:p>
            <a:pPr>
              <a:lnSpc>
                <a:spcPct val="80000"/>
              </a:lnSpc>
            </a:pPr>
            <a:r>
              <a:rPr lang="en-US" altLang="en-US" sz="1800" dirty="0"/>
              <a:t>Generate partial subtotals for year and month</a:t>
            </a:r>
            <a:endParaRPr lang="en-US" altLang="en-US" sz="1800" dirty="0">
              <a:latin typeface="Courier New" panose="02070309020205020404" pitchFamily="49" charset="0"/>
              <a:cs typeface="Courier New" panose="02070309020205020404" pitchFamily="49" charset="0"/>
            </a:endParaRPr>
          </a:p>
        </p:txBody>
      </p:sp>
      <p:sp>
        <p:nvSpPr>
          <p:cNvPr id="2" name="Rectangle 1"/>
          <p:cNvSpPr/>
          <p:nvPr/>
        </p:nvSpPr>
        <p:spPr>
          <a:xfrm>
            <a:off x="1540764" y="2597681"/>
            <a:ext cx="6062472" cy="19309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MIN(</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MinSales</a:t>
            </a:r>
            <a:r>
              <a:rPr lang="en-US" altLang="en-US" sz="1350" dirty="0">
                <a:latin typeface="Courier New" panose="02070309020205020404" pitchFamily="49" charset="0"/>
                <a:cs typeface="Courier New" panose="02070309020205020404" pitchFamily="49" charset="0"/>
              </a:rPr>
              <a:t>, COUNT(*) AS </a:t>
            </a:r>
            <a:r>
              <a:rPr lang="en-US" altLang="en-US" sz="1350" dirty="0" err="1">
                <a:latin typeface="Courier New" panose="02070309020205020404" pitchFamily="49" charset="0"/>
                <a:cs typeface="Courier New" panose="02070309020205020404" pitchFamily="49" charset="0"/>
              </a:rPr>
              <a:t>RowCount</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BETWEEN 2016 AND 2017</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ROLLUP(</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3040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Operational databases largely contain current data at the individual level </a:t>
            </a:r>
          </a:p>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hile data warehouses have historical data at both the individual and summarize levels.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Individual level data provide flexibility for responding to wide range of business intelligence needs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summarize data provide fast response to repetitive queries. </a:t>
            </a:r>
          </a:p>
        </p:txBody>
      </p:sp>
    </p:spTree>
    <p:extLst>
      <p:ext uri="{BB962C8B-B14F-4D97-AF65-F5344CB8AC3E}">
        <p14:creationId xmlns:p14="http://schemas.microsoft.com/office/powerpoint/2010/main" val="293590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idx="4294967295"/>
          </p:nvPr>
        </p:nvSpPr>
        <p:spPr/>
        <p:txBody>
          <a:bodyPr anchor="b"/>
          <a:lstStyle/>
          <a:p>
            <a:pPr eaLnBrk="1" hangingPunct="1"/>
            <a:r>
              <a:rPr lang="en-US" altLang="en-US" dirty="0"/>
              <a:t>ROLLUP Calculations</a:t>
            </a:r>
          </a:p>
        </p:txBody>
      </p:sp>
      <p:sp>
        <p:nvSpPr>
          <p:cNvPr id="67587" name="Rectangle 3"/>
          <p:cNvSpPr>
            <a:spLocks noGrp="1" noChangeArrowheads="1"/>
          </p:cNvSpPr>
          <p:nvPr>
            <p:ph type="body" idx="4294967295"/>
          </p:nvPr>
        </p:nvSpPr>
        <p:spPr/>
        <p:txBody>
          <a:bodyPr/>
          <a:lstStyle/>
          <a:p>
            <a:pPr eaLnBrk="1" hangingPunct="1"/>
            <a:r>
              <a:rPr lang="en-US" altLang="en-US" sz="2100" dirty="0"/>
              <a:t>Two grouping columns</a:t>
            </a:r>
          </a:p>
          <a:p>
            <a:pPr lvl="1" eaLnBrk="1" hangingPunct="1"/>
            <a:r>
              <a:rPr lang="en-US" altLang="en-US" sz="1800" i="1" dirty="0"/>
              <a:t>N</a:t>
            </a:r>
            <a:r>
              <a:rPr lang="en-US" altLang="en-US" sz="1800" dirty="0"/>
              <a:t> distinct values in outer most column</a:t>
            </a:r>
          </a:p>
          <a:p>
            <a:pPr lvl="1" eaLnBrk="1" hangingPunct="1"/>
            <a:r>
              <a:rPr lang="en-US" altLang="en-US" sz="1800" dirty="0"/>
              <a:t>Maximum subtotal rows: </a:t>
            </a:r>
            <a:r>
              <a:rPr lang="en-US" altLang="en-US" sz="1800" i="1" dirty="0"/>
              <a:t>N</a:t>
            </a:r>
            <a:r>
              <a:rPr lang="en-US" altLang="en-US" sz="1800" dirty="0"/>
              <a:t> + 1</a:t>
            </a:r>
          </a:p>
          <a:p>
            <a:pPr eaLnBrk="1" hangingPunct="1"/>
            <a:r>
              <a:rPr lang="en-US" altLang="en-US" sz="2100" dirty="0"/>
              <a:t>Three grouping columns</a:t>
            </a:r>
          </a:p>
          <a:p>
            <a:pPr lvl="1" eaLnBrk="1" hangingPunct="1"/>
            <a:r>
              <a:rPr lang="en-US" altLang="en-US" sz="1800" dirty="0"/>
              <a:t>ROLLUP (Col1, Col2, Col3) where Col1 has </a:t>
            </a:r>
            <a:r>
              <a:rPr lang="en-US" altLang="en-US" sz="1800" i="1" dirty="0"/>
              <a:t>N</a:t>
            </a:r>
            <a:r>
              <a:rPr lang="en-US" altLang="en-US" sz="1800" dirty="0"/>
              <a:t> distinct values, Col2 has </a:t>
            </a:r>
            <a:r>
              <a:rPr lang="en-US" altLang="en-US" sz="1800" i="1" dirty="0"/>
              <a:t>M</a:t>
            </a:r>
            <a:r>
              <a:rPr lang="en-US" altLang="en-US" sz="1800" dirty="0"/>
              <a:t> distinct values</a:t>
            </a:r>
          </a:p>
          <a:p>
            <a:pPr lvl="1" eaLnBrk="1" hangingPunct="1"/>
            <a:r>
              <a:rPr lang="en-US" altLang="en-US" sz="1800" dirty="0"/>
              <a:t>Maximum subtotal rows: </a:t>
            </a:r>
            <a:r>
              <a:rPr lang="en-US" altLang="en-US" sz="1800" i="1" dirty="0"/>
              <a:t>N</a:t>
            </a:r>
            <a:r>
              <a:rPr lang="en-US" altLang="en-US" sz="1800" dirty="0"/>
              <a:t> </a:t>
            </a:r>
            <a:r>
              <a:rPr lang="en-US" altLang="en-US" sz="1800" dirty="0">
                <a:sym typeface="Symbol" panose="05050102010706020507" pitchFamily="18" charset="2"/>
              </a:rPr>
              <a:t></a:t>
            </a:r>
            <a:r>
              <a:rPr lang="en-US" altLang="en-US" sz="1800" dirty="0"/>
              <a:t> </a:t>
            </a:r>
            <a:r>
              <a:rPr lang="en-US" altLang="en-US" sz="1800" i="1" dirty="0"/>
              <a:t>M</a:t>
            </a:r>
            <a:r>
              <a:rPr lang="en-US" altLang="en-US" sz="1800" dirty="0"/>
              <a:t> +  </a:t>
            </a:r>
            <a:r>
              <a:rPr lang="en-US" altLang="en-US" sz="1800" i="1" dirty="0"/>
              <a:t>N</a:t>
            </a:r>
            <a:r>
              <a:rPr lang="en-US" altLang="en-US" sz="1800" dirty="0"/>
              <a:t> + 1</a:t>
            </a:r>
          </a:p>
          <a:p>
            <a:pPr eaLnBrk="1" hangingPunct="1"/>
            <a:r>
              <a:rPr lang="en-US" altLang="en-US" sz="2100" i="1" dirty="0"/>
              <a:t>k</a:t>
            </a:r>
            <a:r>
              <a:rPr lang="en-US" altLang="en-US" sz="2100" dirty="0"/>
              <a:t>+1 subtotal groups for </a:t>
            </a:r>
            <a:r>
              <a:rPr lang="en-US" altLang="en-US" sz="2100" i="1" dirty="0"/>
              <a:t>k</a:t>
            </a:r>
            <a:r>
              <a:rPr lang="en-US" altLang="en-US" sz="2100" dirty="0"/>
              <a:t> columns</a:t>
            </a:r>
          </a:p>
          <a:p>
            <a:pPr lvl="1" eaLnBrk="1" hangingPunct="1"/>
            <a:endParaRPr lang="en-US" altLang="en-US" sz="1800" dirty="0"/>
          </a:p>
        </p:txBody>
      </p:sp>
    </p:spTree>
    <p:extLst>
      <p:ext uri="{BB962C8B-B14F-4D97-AF65-F5344CB8AC3E}">
        <p14:creationId xmlns:p14="http://schemas.microsoft.com/office/powerpoint/2010/main" val="11893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idx="4294967295"/>
          </p:nvPr>
        </p:nvSpPr>
        <p:spPr>
          <a:xfrm>
            <a:off x="1485900" y="392906"/>
            <a:ext cx="6000750" cy="509588"/>
          </a:xfrm>
        </p:spPr>
        <p:txBody>
          <a:bodyPr anchor="b"/>
          <a:lstStyle/>
          <a:p>
            <a:pPr eaLnBrk="1" hangingPunct="1"/>
            <a:r>
              <a:rPr lang="en-US" altLang="en-US" sz="2700" dirty="0"/>
              <a:t>SELECT Statement without ROLLUP</a:t>
            </a:r>
          </a:p>
        </p:txBody>
      </p:sp>
      <p:sp>
        <p:nvSpPr>
          <p:cNvPr id="68611" name="Rectangle 3"/>
          <p:cNvSpPr>
            <a:spLocks noGrp="1" noChangeArrowheads="1"/>
          </p:cNvSpPr>
          <p:nvPr>
            <p:ph type="body" idx="4294967295"/>
          </p:nvPr>
        </p:nvSpPr>
        <p:spPr>
          <a:xfrm>
            <a:off x="1449229" y="1010842"/>
            <a:ext cx="6274594" cy="3277695"/>
          </a:xfrm>
        </p:spPr>
        <p:style>
          <a:lnRef idx="2">
            <a:schemeClr val="accent6"/>
          </a:lnRef>
          <a:fillRef idx="1">
            <a:schemeClr val="lt1"/>
          </a:fillRef>
          <a:effectRef idx="0">
            <a:schemeClr val="accent6"/>
          </a:effectRef>
          <a:fontRef idx="minor">
            <a:schemeClr val="dk1"/>
          </a:fontRef>
        </p:style>
        <p:txBody>
          <a:bodyPr/>
          <a:lstStyle/>
          <a:p>
            <a:pPr eaLnBrk="1" hangingPunct="1">
              <a:buFont typeface="Wingdings" pitchFamily="2" charset="2"/>
              <a:buNone/>
            </a:pPr>
            <a:r>
              <a:rPr lang="en-US" altLang="en-US" sz="1650" dirty="0">
                <a:latin typeface="Courier New" pitchFamily="49" charset="0"/>
              </a:rPr>
              <a:t>SELECT </a:t>
            </a:r>
            <a:r>
              <a:rPr lang="en-US" altLang="en-US" sz="1650" dirty="0" err="1">
                <a:latin typeface="Courier New" pitchFamily="49" charset="0"/>
              </a:rPr>
              <a:t>TimeYear,TimeMonth</a:t>
            </a: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GROUP BY </a:t>
            </a:r>
            <a:r>
              <a:rPr lang="en-US" altLang="en-US" sz="1650" dirty="0" err="1">
                <a:latin typeface="Courier New" pitchFamily="49" charset="0"/>
              </a:rPr>
              <a:t>TimeYear</a:t>
            </a:r>
            <a:r>
              <a:rPr lang="en-US" altLang="en-US" sz="1650" dirty="0">
                <a:latin typeface="Courier New" pitchFamily="49" charset="0"/>
              </a:rPr>
              <a:t>, </a:t>
            </a:r>
            <a:r>
              <a:rPr lang="en-US" altLang="en-US" sz="1650" dirty="0" err="1">
                <a:latin typeface="Courier New" pitchFamily="49" charset="0"/>
              </a:rPr>
              <a:t>TimeMonth</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UNION</a:t>
            </a:r>
          </a:p>
          <a:p>
            <a:pPr eaLnBrk="1" hangingPunct="1">
              <a:buFont typeface="Wingdings" pitchFamily="2" charset="2"/>
              <a:buNone/>
            </a:pPr>
            <a:r>
              <a:rPr lang="en-US" altLang="en-US" sz="1650" dirty="0">
                <a:latin typeface="Courier New" pitchFamily="49" charset="0"/>
              </a:rPr>
              <a:t>SELECT </a:t>
            </a:r>
            <a:r>
              <a:rPr lang="en-US" altLang="en-US" sz="1650" dirty="0" err="1">
                <a:latin typeface="Courier New" pitchFamily="49" charset="0"/>
              </a:rPr>
              <a:t>TimeYear</a:t>
            </a:r>
            <a:r>
              <a:rPr lang="en-US" altLang="en-US" sz="1650" dirty="0">
                <a:latin typeface="Courier New" pitchFamily="49" charset="0"/>
              </a:rPr>
              <a:t>, NULL,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               …</a:t>
            </a:r>
          </a:p>
          <a:p>
            <a:pPr eaLnBrk="1" hangingPunct="1">
              <a:buFont typeface="Wingdings" pitchFamily="2" charset="2"/>
              <a:buNone/>
            </a:pPr>
            <a:r>
              <a:rPr lang="en-US" altLang="en-US" sz="1650" dirty="0">
                <a:latin typeface="Courier New" pitchFamily="49" charset="0"/>
              </a:rPr>
              <a:t>GROUP BY </a:t>
            </a:r>
            <a:r>
              <a:rPr lang="en-US" altLang="en-US" sz="1650" dirty="0" err="1">
                <a:latin typeface="Courier New" pitchFamily="49" charset="0"/>
              </a:rPr>
              <a:t>TimeYear</a:t>
            </a:r>
            <a:endParaRPr lang="en-US" altLang="en-US" sz="1650" dirty="0">
              <a:latin typeface="Courier New" pitchFamily="49" charset="0"/>
            </a:endParaRPr>
          </a:p>
          <a:p>
            <a:pPr eaLnBrk="1" hangingPunct="1">
              <a:buFont typeface="Wingdings" pitchFamily="2" charset="2"/>
              <a:buNone/>
            </a:pPr>
            <a:r>
              <a:rPr lang="en-US" altLang="en-US" sz="1650" dirty="0">
                <a:latin typeface="Courier New" pitchFamily="49" charset="0"/>
              </a:rPr>
              <a:t>UNION</a:t>
            </a:r>
          </a:p>
          <a:p>
            <a:pPr eaLnBrk="1" hangingPunct="1">
              <a:buFont typeface="Wingdings" pitchFamily="2" charset="2"/>
              <a:buNone/>
            </a:pPr>
            <a:r>
              <a:rPr lang="en-US" altLang="en-US" sz="1650" dirty="0">
                <a:latin typeface="Courier New" pitchFamily="49" charset="0"/>
              </a:rPr>
              <a:t>SELECT NULL, NULL, SUM(</a:t>
            </a:r>
            <a:r>
              <a:rPr lang="en-US" altLang="en-US" sz="1650" dirty="0" err="1">
                <a:latin typeface="Courier New" pitchFamily="49" charset="0"/>
              </a:rPr>
              <a:t>SalesDollar</a:t>
            </a:r>
            <a:r>
              <a:rPr lang="en-US" altLang="en-US" sz="1650" dirty="0">
                <a:latin typeface="Courier New" pitchFamily="49" charset="0"/>
              </a:rPr>
              <a:t>) AS </a:t>
            </a:r>
            <a:r>
              <a:rPr lang="en-US" altLang="en-US" sz="1650" dirty="0" err="1">
                <a:latin typeface="Courier New" pitchFamily="49" charset="0"/>
              </a:rPr>
              <a:t>SumSales</a:t>
            </a:r>
            <a:endParaRPr lang="en-US" altLang="en-US" sz="1650" dirty="0">
              <a:latin typeface="Courier New" pitchFamily="49" charset="0"/>
            </a:endParaRPr>
          </a:p>
        </p:txBody>
      </p:sp>
    </p:spTree>
    <p:extLst>
      <p:ext uri="{BB962C8B-B14F-4D97-AF65-F5344CB8AC3E}">
        <p14:creationId xmlns:p14="http://schemas.microsoft.com/office/powerpoint/2010/main" val="30236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ROLLUP Problems</a:t>
            </a:r>
          </a:p>
        </p:txBody>
      </p:sp>
      <p:sp>
        <p:nvSpPr>
          <p:cNvPr id="3" name="Content Placeholder 2"/>
          <p:cNvSpPr>
            <a:spLocks noGrp="1"/>
          </p:cNvSpPr>
          <p:nvPr>
            <p:ph idx="1"/>
          </p:nvPr>
        </p:nvSpPr>
        <p:spPr/>
        <p:txBody>
          <a:bodyPr/>
          <a:lstStyle/>
          <a:p>
            <a:r>
              <a:rPr lang="en-US" altLang="en-US" dirty="0"/>
              <a:t>SELECT statement with ROLLUP operator</a:t>
            </a:r>
          </a:p>
          <a:p>
            <a:pPr lvl="1"/>
            <a:r>
              <a:rPr lang="en-US" altLang="en-US" dirty="0"/>
              <a:t>Sum store sales for USA and Canada in 2016 and 2017 by year, quarter, and month</a:t>
            </a:r>
          </a:p>
          <a:p>
            <a:pPr lvl="1"/>
            <a:r>
              <a:rPr lang="en-US" dirty="0"/>
              <a:t>Sort in a convenient order</a:t>
            </a:r>
          </a:p>
          <a:p>
            <a:pPr lvl="1"/>
            <a:r>
              <a:rPr lang="en-US" dirty="0"/>
              <a:t>Partial set of subtotals</a:t>
            </a:r>
          </a:p>
          <a:p>
            <a:r>
              <a:rPr lang="en-US" dirty="0"/>
              <a:t>Equivalent SELECT statement without ROLLUP operator</a:t>
            </a:r>
          </a:p>
          <a:p>
            <a:r>
              <a:rPr lang="en-US" dirty="0"/>
              <a:t>Documents in module 2 for lesson examples and additional practice problems</a:t>
            </a:r>
          </a:p>
        </p:txBody>
      </p:sp>
    </p:spTree>
    <p:extLst>
      <p:ext uri="{BB962C8B-B14F-4D97-AF65-F5344CB8AC3E}">
        <p14:creationId xmlns:p14="http://schemas.microsoft.com/office/powerpoint/2010/main" val="3993337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Support subtotal computations common in pivot tables</a:t>
            </a:r>
          </a:p>
          <a:p>
            <a:pPr eaLnBrk="1" hangingPunct="1"/>
            <a:r>
              <a:rPr lang="en-US" altLang="en-US" dirty="0"/>
              <a:t>ROLLUP operator for partial subtotals </a:t>
            </a:r>
          </a:p>
          <a:p>
            <a:pPr eaLnBrk="1" hangingPunct="1"/>
            <a:r>
              <a:rPr lang="en-US" altLang="en-US" dirty="0"/>
              <a:t>Appropriate </a:t>
            </a:r>
            <a:r>
              <a:rPr lang="en-US" altLang="en-US"/>
              <a:t>for hierarchical </a:t>
            </a:r>
            <a:r>
              <a:rPr lang="en-US" altLang="en-US" dirty="0"/>
              <a:t>dimensions</a:t>
            </a:r>
          </a:p>
          <a:p>
            <a:pPr eaLnBrk="1" hangingPunct="1"/>
            <a:r>
              <a:rPr lang="en-US" altLang="en-US" dirty="0"/>
              <a:t>Not primitive operator but strong advantages over UNION operations</a:t>
            </a:r>
          </a:p>
        </p:txBody>
      </p:sp>
    </p:spTree>
    <p:extLst>
      <p:ext uri="{BB962C8B-B14F-4D97-AF65-F5344CB8AC3E}">
        <p14:creationId xmlns:p14="http://schemas.microsoft.com/office/powerpoint/2010/main" val="347797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GROUPING SETS Operator</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9/25/2023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11618877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Section</a:t>
            </a:r>
            <a:r>
              <a:rPr lang="en-US" dirty="0"/>
              <a:t> Objectives</a:t>
            </a:r>
          </a:p>
        </p:txBody>
      </p:sp>
      <p:sp>
        <p:nvSpPr>
          <p:cNvPr id="3" name="Content Placeholder 2"/>
          <p:cNvSpPr>
            <a:spLocks noGrp="1"/>
          </p:cNvSpPr>
          <p:nvPr>
            <p:ph idx="1"/>
          </p:nvPr>
        </p:nvSpPr>
        <p:spPr/>
        <p:txBody>
          <a:bodyPr/>
          <a:lstStyle/>
          <a:p>
            <a:r>
              <a:rPr lang="en-US" dirty="0"/>
              <a:t>Write SQL SELECT statements using the GROUPING SETS operator</a:t>
            </a:r>
          </a:p>
          <a:p>
            <a:r>
              <a:rPr lang="en-US" dirty="0"/>
              <a:t>Convert CUBE and ROLLUP operations into GROUPING SETS operations</a:t>
            </a:r>
          </a:p>
          <a:p>
            <a:r>
              <a:rPr lang="en-US" dirty="0"/>
              <a:t>Reflect on importance of the GROUPING SETS operator</a:t>
            </a:r>
          </a:p>
        </p:txBody>
      </p:sp>
    </p:spTree>
    <p:extLst>
      <p:ext uri="{BB962C8B-B14F-4D97-AF65-F5344CB8AC3E}">
        <p14:creationId xmlns:p14="http://schemas.microsoft.com/office/powerpoint/2010/main" val="369874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SETS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7986856"/>
              </p:ext>
            </p:extLst>
          </p:nvPr>
        </p:nvGraphicFramePr>
        <p:xfrm>
          <a:off x="1524841" y="1432298"/>
          <a:ext cx="5733288"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946534" y="171450"/>
            <a:ext cx="491705" cy="461665"/>
          </a:xfrm>
          <a:prstGeom prst="rect">
            <a:avLst/>
          </a:prstGeom>
          <a:solidFill>
            <a:schemeClr val="accent1"/>
          </a:solidFill>
        </p:spPr>
        <p:txBody>
          <a:bodyPr wrap="square" rtlCol="0">
            <a:spAutoFit/>
          </a:bodyPr>
          <a:lstStyle/>
          <a:p>
            <a:r>
              <a:rPr lang="en-US" sz="2400" dirty="0">
                <a:latin typeface="Symbol" panose="05050102010706020507" pitchFamily="18" charset="2"/>
                <a:sym typeface="Symbol" panose="05050102010706020507" pitchFamily="18" charset="2"/>
              </a:rPr>
              <a:t></a:t>
            </a:r>
            <a:endParaRPr lang="en-US" sz="2400" dirty="0">
              <a:latin typeface="Symbol" panose="05050102010706020507" pitchFamily="18" charset="2"/>
            </a:endParaRPr>
          </a:p>
        </p:txBody>
      </p:sp>
    </p:spTree>
    <p:extLst>
      <p:ext uri="{BB962C8B-B14F-4D97-AF65-F5344CB8AC3E}">
        <p14:creationId xmlns:p14="http://schemas.microsoft.com/office/powerpoint/2010/main" val="3360987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a:t>GROUPING SETS Example I</a:t>
            </a:r>
          </a:p>
        </p:txBody>
      </p:sp>
      <p:sp>
        <p:nvSpPr>
          <p:cNvPr id="70659" name="Rectangle 3"/>
          <p:cNvSpPr>
            <a:spLocks noGrp="1" noChangeArrowheads="1"/>
          </p:cNvSpPr>
          <p:nvPr>
            <p:ph type="body" idx="1"/>
          </p:nvPr>
        </p:nvSpPr>
        <p:spPr>
          <a:xfrm>
            <a:off x="1143000" y="1657681"/>
            <a:ext cx="6286500" cy="836676"/>
          </a:xfrm>
        </p:spPr>
        <p:txBody>
          <a:bodyPr/>
          <a:lstStyle/>
          <a:p>
            <a:pPr>
              <a:lnSpc>
                <a:spcPct val="80000"/>
              </a:lnSpc>
            </a:pPr>
            <a:r>
              <a:rPr lang="en-US" altLang="en-US" sz="1800" dirty="0"/>
              <a:t>Summarize sum of store sales for USA and Canada in 2016 by store zip and month</a:t>
            </a:r>
          </a:p>
          <a:p>
            <a:pPr>
              <a:lnSpc>
                <a:spcPct val="80000"/>
              </a:lnSpc>
            </a:pPr>
            <a:r>
              <a:rPr lang="en-US" altLang="en-US" sz="1800" dirty="0"/>
              <a:t>Generate full subtotals by store zip and month</a:t>
            </a:r>
          </a:p>
        </p:txBody>
      </p:sp>
      <p:sp>
        <p:nvSpPr>
          <p:cNvPr id="2" name="Rectangle 1"/>
          <p:cNvSpPr/>
          <p:nvPr/>
        </p:nvSpPr>
        <p:spPr>
          <a:xfrm>
            <a:off x="1293876" y="2866627"/>
            <a:ext cx="5984748"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0904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a:t>GROUPING SETS Example II</a:t>
            </a:r>
          </a:p>
        </p:txBody>
      </p:sp>
      <p:sp>
        <p:nvSpPr>
          <p:cNvPr id="70659" name="Rectangle 3"/>
          <p:cNvSpPr>
            <a:spLocks noGrp="1" noChangeArrowheads="1"/>
          </p:cNvSpPr>
          <p:nvPr>
            <p:ph type="body" idx="1"/>
          </p:nvPr>
        </p:nvSpPr>
        <p:spPr>
          <a:xfrm>
            <a:off x="1289304" y="1355598"/>
            <a:ext cx="6286500" cy="1110996"/>
          </a:xfrm>
        </p:spPr>
        <p:txBody>
          <a:bodyPr/>
          <a:lstStyle/>
          <a:p>
            <a:pPr>
              <a:lnSpc>
                <a:spcPct val="80000"/>
              </a:lnSpc>
            </a:pPr>
            <a:r>
              <a:rPr lang="en-US" altLang="en-US" sz="1800" dirty="0"/>
              <a:t>Summarize sum of store sales for USA and Canada in 2016 by store zip and month</a:t>
            </a:r>
          </a:p>
          <a:p>
            <a:pPr>
              <a:lnSpc>
                <a:spcPct val="80000"/>
              </a:lnSpc>
            </a:pPr>
            <a:r>
              <a:rPr lang="en-US" altLang="en-US" sz="1800" dirty="0"/>
              <a:t>Generate subtotals for store zip, month and grand total without the combination for store zip and month</a:t>
            </a:r>
          </a:p>
        </p:txBody>
      </p:sp>
      <p:sp>
        <p:nvSpPr>
          <p:cNvPr id="2" name="Rectangle 1"/>
          <p:cNvSpPr/>
          <p:nvPr/>
        </p:nvSpPr>
        <p:spPr>
          <a:xfrm>
            <a:off x="1485900" y="2744885"/>
            <a:ext cx="5893308" cy="15985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0384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a:spcBef>
                <a:spcPct val="0"/>
              </a:spcBef>
              <a:buNone/>
            </a:pPr>
            <a:r>
              <a:rPr lang="en-US" altLang="en-US" sz="1500" dirty="0"/>
              <a:t>Examples 3 and 4</a:t>
            </a:r>
          </a:p>
          <a:p>
            <a:pPr eaLnBrk="1" hangingPunct="1">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spcBef>
                <a:spcPct val="0"/>
              </a:spcBef>
              <a:buFont typeface="Wingdings" pitchFamily="2" charset="2"/>
              <a:buNone/>
            </a:pPr>
            <a:r>
              <a:rPr lang="en-US" altLang="en-US" sz="1350" dirty="0">
                <a:latin typeface="Courier New" pitchFamily="49" charset="0"/>
              </a:rPr>
              <a:t>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t>
            </a:r>
          </a:p>
          <a:p>
            <a:pPr eaLnBrk="1" hangingPunct="1">
              <a:spcBef>
                <a:spcPct val="0"/>
              </a:spcBef>
              <a:buFont typeface="Wingdings" pitchFamily="2" charset="2"/>
              <a:buNone/>
            </a:pPr>
            <a:r>
              <a:rPr lang="en-US" altLang="en-US" sz="1350" dirty="0">
                <a:solidFill>
                  <a:srgbClr val="FF0000"/>
                </a:solidFill>
                <a:latin typeface="Courier New" pitchFamily="49" charset="0"/>
              </a:rPr>
              <a:t>GROUP BY GROUPING SETS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p>
          <a:p>
            <a:pPr eaLnBrk="1" hangingPunct="1">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7187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Comparison</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fontScale="925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operational database supports transactions and retrievals that typically involve only a few rows.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a data warehouse supports business intelligence requests, involving thousands to millions of rows in a data warehouse.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Operational databases are highly volatile, processing large volumes of transactions.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data warehouses are non-volatile with periodic refreshment to integrate new source data.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Refreshment, mostly insertion of new fact rows, typically occur during non-peak hours. </a:t>
            </a:r>
          </a:p>
        </p:txBody>
      </p:sp>
    </p:spTree>
    <p:extLst>
      <p:ext uri="{BB962C8B-B14F-4D97-AF65-F5344CB8AC3E}">
        <p14:creationId xmlns:p14="http://schemas.microsoft.com/office/powerpoint/2010/main" val="2503757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a:spcBef>
                <a:spcPct val="0"/>
              </a:spcBef>
              <a:buNone/>
            </a:pPr>
            <a:r>
              <a:rPr lang="en-US" altLang="en-US" sz="1500" dirty="0"/>
              <a:t>Examples 3 and 4</a:t>
            </a:r>
          </a:p>
          <a:p>
            <a:pPr>
              <a:spcBef>
                <a:spcPct val="0"/>
              </a:spcBef>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AS </a:t>
            </a:r>
            <a:r>
              <a:rPr lang="en-US" altLang="en-US" sz="1350" dirty="0" err="1">
                <a:latin typeface="Courier New" pitchFamily="49" charset="0"/>
              </a:rPr>
              <a:t>SumSales</a:t>
            </a:r>
            <a:endParaRPr lang="en-US" altLang="en-US" sz="1350" dirty="0">
              <a:latin typeface="Courier New" pitchFamily="49" charset="0"/>
            </a:endParaRPr>
          </a:p>
          <a:p>
            <a:pPr>
              <a:spcBef>
                <a:spcPct val="0"/>
              </a:spcBef>
              <a:buNone/>
            </a:pPr>
            <a:r>
              <a:rPr lang="en-US" altLang="en-US" sz="1350" dirty="0">
                <a:latin typeface="Courier New" pitchFamily="49" charset="0"/>
              </a:rPr>
              <a:t> FROM </a:t>
            </a:r>
            <a:r>
              <a:rPr lang="en-US" altLang="en-US" sz="1350" dirty="0" err="1">
                <a:latin typeface="Courier New" pitchFamily="49" charset="0"/>
              </a:rPr>
              <a:t>SSSales</a:t>
            </a:r>
            <a:r>
              <a:rPr lang="en-US" altLang="en-US" sz="1350" dirty="0">
                <a:latin typeface="Courier New" pitchFamily="49" charset="0"/>
              </a:rPr>
              <a:t>, </a:t>
            </a:r>
            <a:r>
              <a:rPr lang="en-US" altLang="en-US" sz="1350" dirty="0" err="1">
                <a:latin typeface="Courier New" pitchFamily="49" charset="0"/>
              </a:rPr>
              <a:t>SSStore</a:t>
            </a:r>
            <a:r>
              <a:rPr lang="en-US" altLang="en-US" sz="1350" dirty="0">
                <a:latin typeface="Courier New" pitchFamily="49" charset="0"/>
              </a:rPr>
              <a:t>, </a:t>
            </a:r>
            <a:r>
              <a:rPr lang="en-US" altLang="en-US" sz="1350" dirty="0" err="1">
                <a:latin typeface="Courier New" pitchFamily="49" charset="0"/>
              </a:rPr>
              <a:t>SSTimeDim</a:t>
            </a:r>
            <a:endParaRPr lang="en-US" altLang="en-US" sz="1350" dirty="0">
              <a:latin typeface="Courier New" pitchFamily="49" charset="0"/>
            </a:endParaRPr>
          </a:p>
          <a:p>
            <a:pPr>
              <a:spcBef>
                <a:spcPct val="0"/>
              </a:spcBef>
              <a:buNone/>
            </a:pPr>
            <a:r>
              <a:rPr lang="en-US" altLang="en-US" sz="1350" dirty="0">
                <a:latin typeface="Courier New" pitchFamily="49" charset="0"/>
              </a:rPr>
              <a:t> WHERE </a:t>
            </a:r>
            <a:r>
              <a:rPr lang="en-US" altLang="en-US" sz="1350" dirty="0" err="1">
                <a:latin typeface="Courier New" pitchFamily="49" charset="0"/>
              </a:rPr>
              <a:t>SSSales.StoreId</a:t>
            </a:r>
            <a:r>
              <a:rPr lang="en-US" altLang="en-US" sz="1350" dirty="0">
                <a:latin typeface="Courier New" pitchFamily="49" charset="0"/>
              </a:rPr>
              <a:t> = </a:t>
            </a:r>
            <a:r>
              <a:rPr lang="en-US" altLang="en-US" sz="1350" dirty="0" err="1">
                <a:latin typeface="Courier New" pitchFamily="49" charset="0"/>
              </a:rPr>
              <a:t>SSStore.StoreId</a:t>
            </a:r>
            <a:r>
              <a:rPr lang="en-US" altLang="en-US" sz="1350" dirty="0">
                <a:latin typeface="Courier New" pitchFamily="49" charset="0"/>
              </a:rPr>
              <a:t> </a:t>
            </a:r>
          </a:p>
          <a:p>
            <a:pPr>
              <a:spcBef>
                <a:spcPct val="0"/>
              </a:spcBef>
              <a:buNone/>
            </a:pPr>
            <a:r>
              <a:rPr lang="en-US" altLang="en-US" sz="1350" dirty="0">
                <a:latin typeface="Courier New" pitchFamily="49" charset="0"/>
              </a:rPr>
              <a:t>   AND </a:t>
            </a:r>
            <a:r>
              <a:rPr lang="en-US" altLang="en-US" sz="1350" dirty="0" err="1">
                <a:latin typeface="Courier New" pitchFamily="49" charset="0"/>
              </a:rPr>
              <a:t>SSSales.TimeNo</a:t>
            </a:r>
            <a:r>
              <a:rPr lang="en-US" altLang="en-US" sz="1350" dirty="0">
                <a:latin typeface="Courier New" pitchFamily="49" charset="0"/>
              </a:rPr>
              <a:t> = </a:t>
            </a:r>
            <a:r>
              <a:rPr lang="en-US" altLang="en-US" sz="1350" dirty="0" err="1">
                <a:latin typeface="Courier New" pitchFamily="49" charset="0"/>
              </a:rPr>
              <a:t>SSTimeDim.TimeNo</a:t>
            </a:r>
            <a:endParaRPr lang="en-US" altLang="en-US" sz="1350" dirty="0">
              <a:latin typeface="Courier New" pitchFamily="49" charset="0"/>
            </a:endParaRPr>
          </a:p>
          <a:p>
            <a:pPr>
              <a:spcBef>
                <a:spcPct val="0"/>
              </a:spcBef>
              <a:buNone/>
            </a:pPr>
            <a:r>
              <a:rPr lang="en-US" altLang="en-US" sz="1350" dirty="0">
                <a:latin typeface="Courier New" pitchFamily="49" charset="0"/>
              </a:rPr>
              <a:t>   AND (</a:t>
            </a:r>
            <a:r>
              <a:rPr lang="en-US" altLang="en-US" sz="1350" dirty="0" err="1">
                <a:latin typeface="Courier New" pitchFamily="49" charset="0"/>
              </a:rPr>
              <a:t>StoreNation</a:t>
            </a:r>
            <a:r>
              <a:rPr lang="en-US" altLang="en-US" sz="1350" dirty="0">
                <a:latin typeface="Courier New" pitchFamily="49" charset="0"/>
              </a:rPr>
              <a:t> = 'USA' </a:t>
            </a:r>
          </a:p>
          <a:p>
            <a:pPr>
              <a:spcBef>
                <a:spcPct val="0"/>
              </a:spcBef>
              <a:buNone/>
            </a:pPr>
            <a:r>
              <a:rPr lang="en-US" altLang="en-US" sz="1350" dirty="0">
                <a:latin typeface="Courier New" pitchFamily="49" charset="0"/>
              </a:rPr>
              <a:t>     OR </a:t>
            </a:r>
            <a:r>
              <a:rPr lang="en-US" altLang="en-US" sz="1350" dirty="0" err="1">
                <a:latin typeface="Courier New" pitchFamily="49" charset="0"/>
              </a:rPr>
              <a:t>StoreNation</a:t>
            </a:r>
            <a:r>
              <a:rPr lang="en-US" altLang="en-US" sz="1350" dirty="0">
                <a:latin typeface="Courier New" pitchFamily="49" charset="0"/>
              </a:rPr>
              <a:t> = 'Canada') </a:t>
            </a:r>
          </a:p>
          <a:p>
            <a:pPr>
              <a:spcBef>
                <a:spcPct val="0"/>
              </a:spcBef>
              <a:buNone/>
            </a:pPr>
            <a:r>
              <a:rPr lang="en-US" altLang="en-US" sz="1350" dirty="0">
                <a:latin typeface="Courier New" pitchFamily="49" charset="0"/>
              </a:rPr>
              <a:t>   AND </a:t>
            </a:r>
            <a:r>
              <a:rPr lang="en-US" altLang="en-US" sz="1350" dirty="0" err="1">
                <a:latin typeface="Courier New" pitchFamily="49" charset="0"/>
              </a:rPr>
              <a:t>TimeYear</a:t>
            </a:r>
            <a:r>
              <a:rPr lang="en-US" altLang="en-US" sz="1350" dirty="0">
                <a:latin typeface="Courier New" pitchFamily="49" charset="0"/>
              </a:rPr>
              <a:t> = 2016</a:t>
            </a:r>
          </a:p>
          <a:p>
            <a:pPr>
              <a:spcBef>
                <a:spcPct val="0"/>
              </a:spcBef>
              <a:buNone/>
            </a:pPr>
            <a:r>
              <a:rPr lang="en-US" altLang="en-US" sz="1350" dirty="0">
                <a:latin typeface="Courier New" pitchFamily="49" charset="0"/>
              </a:rPr>
              <a:t> 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a:spcBef>
                <a:spcPct val="0"/>
              </a:spcBef>
              <a:buNone/>
            </a:pPr>
            <a:r>
              <a:rPr lang="en-US" altLang="en-US" sz="1350" dirty="0">
                <a:latin typeface="Courier New" pitchFamily="49" charset="0"/>
              </a:rPr>
              <a:t> ORDER BY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26320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a:spcBef>
                <a:spcPct val="0"/>
              </a:spcBef>
              <a:buNone/>
            </a:pPr>
            <a:r>
              <a:rPr lang="en-US" altLang="en-US" sz="1500" dirty="0"/>
              <a:t>Examples 4</a:t>
            </a:r>
          </a:p>
          <a:p>
            <a:pPr>
              <a:spcBef>
                <a:spcPct val="0"/>
              </a:spcBef>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AS </a:t>
            </a:r>
            <a:r>
              <a:rPr lang="en-US" altLang="en-US" sz="1350" dirty="0" err="1">
                <a:solidFill>
                  <a:srgbClr val="FF0000"/>
                </a:solidFill>
                <a:latin typeface="Courier New" pitchFamily="49" charset="0"/>
              </a:rPr>
              <a:t>SumSales</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FROM </a:t>
            </a:r>
            <a:r>
              <a:rPr lang="en-US" altLang="en-US" sz="1350" dirty="0" err="1">
                <a:solidFill>
                  <a:srgbClr val="FF0000"/>
                </a:solidFill>
                <a:latin typeface="Courier New" pitchFamily="49" charset="0"/>
              </a:rPr>
              <a:t>SSSales</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SSStore</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SSTimeDim</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WHERE </a:t>
            </a:r>
            <a:r>
              <a:rPr lang="en-US" altLang="en-US" sz="1350" dirty="0" err="1">
                <a:solidFill>
                  <a:srgbClr val="FF0000"/>
                </a:solidFill>
                <a:latin typeface="Courier New" pitchFamily="49" charset="0"/>
              </a:rPr>
              <a:t>SSSales.StoreId</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SSStore.StoreId</a:t>
            </a:r>
            <a:r>
              <a:rPr lang="en-US" altLang="en-US" sz="1350" dirty="0">
                <a:solidFill>
                  <a:srgbClr val="FF0000"/>
                </a:solidFill>
                <a:latin typeface="Courier New" pitchFamily="49" charset="0"/>
              </a:rPr>
              <a:t> </a:t>
            </a: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SSSales.TimeNo</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SSTimeDim.TimeNo</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'USA' </a:t>
            </a:r>
          </a:p>
          <a:p>
            <a:pPr>
              <a:spcBef>
                <a:spcPct val="0"/>
              </a:spcBef>
              <a:buNone/>
            </a:pPr>
            <a:r>
              <a:rPr lang="en-US" altLang="en-US" sz="1350" dirty="0">
                <a:solidFill>
                  <a:srgbClr val="FF0000"/>
                </a:solidFill>
                <a:latin typeface="Courier New" pitchFamily="49" charset="0"/>
              </a:rPr>
              <a:t>     OR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'Canada') </a:t>
            </a: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 2016</a:t>
            </a:r>
          </a:p>
          <a:p>
            <a:pPr>
              <a:spcBef>
                <a:spcPct val="0"/>
              </a:spcBef>
              <a:buNone/>
            </a:pPr>
            <a:r>
              <a:rPr lang="en-US" altLang="en-US" sz="1350" dirty="0">
                <a:solidFill>
                  <a:srgbClr val="FF0000"/>
                </a:solidFill>
                <a:latin typeface="Courier New" pitchFamily="49" charset="0"/>
              </a:rPr>
              <a:t> GROUP BY GROUPING SETS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p>
          <a:p>
            <a:pPr>
              <a:spcBef>
                <a:spcPct val="0"/>
              </a:spcBef>
              <a:buNone/>
            </a:pPr>
            <a:r>
              <a:rPr lang="en-US" altLang="en-US" sz="1350" dirty="0">
                <a:solidFill>
                  <a:srgbClr val="FF0000"/>
                </a:solidFill>
                <a:latin typeface="Courier New" pitchFamily="49" charset="0"/>
              </a:rPr>
              <a:t> ORDER BY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351428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eaLnBrk="1" hangingPunct="1">
              <a:spcBef>
                <a:spcPct val="0"/>
              </a:spcBef>
              <a:buFont typeface="Wingdings" pitchFamily="2" charset="2"/>
              <a:buNone/>
            </a:pPr>
            <a:r>
              <a:rPr lang="en-US" altLang="en-US" sz="1500" dirty="0"/>
              <a:t>Examples 5 and 6</a:t>
            </a:r>
          </a:p>
          <a:p>
            <a:pPr eaLnBrk="1" hangingPunct="1">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spcBef>
                <a:spcPct val="0"/>
              </a:spcBef>
              <a:buFont typeface="Wingdings" pitchFamily="2" charset="2"/>
              <a:buNone/>
            </a:pPr>
            <a:r>
              <a:rPr lang="en-US" altLang="en-US" sz="1350" dirty="0">
                <a:latin typeface="Courier New" pitchFamily="49" charset="0"/>
              </a:rPr>
              <a:t>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a:t>
            </a:r>
          </a:p>
          <a:p>
            <a:pPr eaLnBrk="1" hangingPunct="1">
              <a:spcBef>
                <a:spcPct val="0"/>
              </a:spcBef>
              <a:buFont typeface="Wingdings" pitchFamily="2" charset="2"/>
              <a:buNone/>
            </a:pPr>
            <a:endParaRPr lang="en-US" altLang="en-US" sz="1350" dirty="0">
              <a:latin typeface="Courier New" pitchFamily="49" charset="0"/>
            </a:endParaRPr>
          </a:p>
          <a:p>
            <a:pPr eaLnBrk="1" hangingPunct="1">
              <a:spcBef>
                <a:spcPct val="0"/>
              </a:spcBef>
              <a:buFont typeface="Wingdings" pitchFamily="2" charset="2"/>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t>
            </a:r>
          </a:p>
          <a:p>
            <a:pPr eaLnBrk="1" hangingPunct="1">
              <a:spcBef>
                <a:spcPct val="0"/>
              </a:spcBef>
              <a:buFont typeface="Wingdings" pitchFamily="2" charset="2"/>
              <a:buNone/>
            </a:pPr>
            <a:r>
              <a:rPr lang="en-US" altLang="en-US" sz="1350" dirty="0">
                <a:solidFill>
                  <a:srgbClr val="FF0000"/>
                </a:solidFill>
                <a:latin typeface="Courier New" pitchFamily="49" charset="0"/>
              </a:rPr>
              <a:t>GROUP BY GROUPING SETS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p>
        </p:txBody>
      </p:sp>
    </p:spTree>
    <p:extLst>
      <p:ext uri="{BB962C8B-B14F-4D97-AF65-F5344CB8AC3E}">
        <p14:creationId xmlns:p14="http://schemas.microsoft.com/office/powerpoint/2010/main" val="72965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eaLnBrk="1" hangingPunct="1">
              <a:spcBef>
                <a:spcPct val="0"/>
              </a:spcBef>
              <a:buFont typeface="Wingdings" pitchFamily="2" charset="2"/>
              <a:buNone/>
            </a:pPr>
            <a:r>
              <a:rPr lang="en-US" altLang="en-US" sz="1500" dirty="0"/>
              <a:t>Examples 5</a:t>
            </a:r>
          </a:p>
          <a:p>
            <a:pPr>
              <a:spcBef>
                <a:spcPct val="0"/>
              </a:spcBef>
              <a:buNone/>
            </a:pPr>
            <a:r>
              <a:rPr lang="en-US" altLang="en-US" sz="1350" dirty="0">
                <a:latin typeface="Courier New" pitchFamily="49" charset="0"/>
              </a:rPr>
              <a:t>SELECT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AS </a:t>
            </a:r>
            <a:r>
              <a:rPr lang="en-US" altLang="en-US" sz="1350" dirty="0" err="1">
                <a:latin typeface="Courier New" pitchFamily="49" charset="0"/>
              </a:rPr>
              <a:t>SumSales</a:t>
            </a:r>
            <a:endParaRPr lang="en-US" altLang="en-US" sz="1350" dirty="0">
              <a:latin typeface="Courier New" pitchFamily="49" charset="0"/>
            </a:endParaRPr>
          </a:p>
          <a:p>
            <a:pPr>
              <a:spcBef>
                <a:spcPct val="0"/>
              </a:spcBef>
              <a:buNone/>
            </a:pPr>
            <a:r>
              <a:rPr lang="en-US" altLang="en-US" sz="1350" dirty="0">
                <a:latin typeface="Courier New" pitchFamily="49" charset="0"/>
              </a:rPr>
              <a:t> FROM </a:t>
            </a:r>
            <a:r>
              <a:rPr lang="en-US" altLang="en-US" sz="1350" dirty="0" err="1">
                <a:latin typeface="Courier New" pitchFamily="49" charset="0"/>
              </a:rPr>
              <a:t>SSSales</a:t>
            </a:r>
            <a:r>
              <a:rPr lang="en-US" altLang="en-US" sz="1350" dirty="0">
                <a:latin typeface="Courier New" pitchFamily="49" charset="0"/>
              </a:rPr>
              <a:t>, </a:t>
            </a:r>
            <a:r>
              <a:rPr lang="en-US" altLang="en-US" sz="1350" dirty="0" err="1">
                <a:latin typeface="Courier New" pitchFamily="49" charset="0"/>
              </a:rPr>
              <a:t>SSStore</a:t>
            </a:r>
            <a:r>
              <a:rPr lang="en-US" altLang="en-US" sz="1350" dirty="0">
                <a:latin typeface="Courier New" pitchFamily="49" charset="0"/>
              </a:rPr>
              <a:t>, </a:t>
            </a:r>
            <a:r>
              <a:rPr lang="en-US" altLang="en-US" sz="1350" dirty="0" err="1">
                <a:latin typeface="Courier New" pitchFamily="49" charset="0"/>
              </a:rPr>
              <a:t>SSTimeDim</a:t>
            </a:r>
            <a:endParaRPr lang="en-US" altLang="en-US" sz="1350" dirty="0">
              <a:latin typeface="Courier New" pitchFamily="49" charset="0"/>
            </a:endParaRPr>
          </a:p>
          <a:p>
            <a:pPr>
              <a:spcBef>
                <a:spcPct val="0"/>
              </a:spcBef>
              <a:buNone/>
            </a:pPr>
            <a:r>
              <a:rPr lang="en-US" altLang="en-US" sz="1350" dirty="0">
                <a:latin typeface="Courier New" pitchFamily="49" charset="0"/>
              </a:rPr>
              <a:t> WHERE </a:t>
            </a:r>
            <a:r>
              <a:rPr lang="en-US" altLang="en-US" sz="1350" dirty="0" err="1">
                <a:latin typeface="Courier New" pitchFamily="49" charset="0"/>
              </a:rPr>
              <a:t>SSSales.StoreId</a:t>
            </a:r>
            <a:r>
              <a:rPr lang="en-US" altLang="en-US" sz="1350" dirty="0">
                <a:latin typeface="Courier New" pitchFamily="49" charset="0"/>
              </a:rPr>
              <a:t> = </a:t>
            </a:r>
            <a:r>
              <a:rPr lang="en-US" altLang="en-US" sz="1350" dirty="0" err="1">
                <a:latin typeface="Courier New" pitchFamily="49" charset="0"/>
              </a:rPr>
              <a:t>SSStore.StoreId</a:t>
            </a:r>
            <a:r>
              <a:rPr lang="en-US" altLang="en-US" sz="1350" dirty="0">
                <a:latin typeface="Courier New" pitchFamily="49" charset="0"/>
              </a:rPr>
              <a:t> </a:t>
            </a:r>
          </a:p>
          <a:p>
            <a:pPr>
              <a:spcBef>
                <a:spcPct val="0"/>
              </a:spcBef>
              <a:buNone/>
            </a:pPr>
            <a:r>
              <a:rPr lang="en-US" altLang="en-US" sz="1350" dirty="0">
                <a:latin typeface="Courier New" pitchFamily="49" charset="0"/>
              </a:rPr>
              <a:t>   AND </a:t>
            </a:r>
            <a:r>
              <a:rPr lang="en-US" altLang="en-US" sz="1350" dirty="0" err="1">
                <a:latin typeface="Courier New" pitchFamily="49" charset="0"/>
              </a:rPr>
              <a:t>SSSales.TimeNo</a:t>
            </a:r>
            <a:r>
              <a:rPr lang="en-US" altLang="en-US" sz="1350" dirty="0">
                <a:latin typeface="Courier New" pitchFamily="49" charset="0"/>
              </a:rPr>
              <a:t> = </a:t>
            </a:r>
            <a:r>
              <a:rPr lang="en-US" altLang="en-US" sz="1350" dirty="0" err="1">
                <a:latin typeface="Courier New" pitchFamily="49" charset="0"/>
              </a:rPr>
              <a:t>SSTimeDim.TimeNo</a:t>
            </a:r>
            <a:endParaRPr lang="en-US" altLang="en-US" sz="1350" dirty="0">
              <a:latin typeface="Courier New" pitchFamily="49" charset="0"/>
            </a:endParaRPr>
          </a:p>
          <a:p>
            <a:pPr>
              <a:spcBef>
                <a:spcPct val="0"/>
              </a:spcBef>
              <a:buNone/>
            </a:pPr>
            <a:r>
              <a:rPr lang="en-US" altLang="en-US" sz="1350" dirty="0">
                <a:latin typeface="Courier New" pitchFamily="49" charset="0"/>
              </a:rPr>
              <a:t>   AND (</a:t>
            </a:r>
            <a:r>
              <a:rPr lang="en-US" altLang="en-US" sz="1350" dirty="0" err="1">
                <a:latin typeface="Courier New" pitchFamily="49" charset="0"/>
              </a:rPr>
              <a:t>StoreNation</a:t>
            </a:r>
            <a:r>
              <a:rPr lang="en-US" altLang="en-US" sz="1350" dirty="0">
                <a:latin typeface="Courier New" pitchFamily="49" charset="0"/>
              </a:rPr>
              <a:t> = 'USA' </a:t>
            </a:r>
          </a:p>
          <a:p>
            <a:pPr>
              <a:spcBef>
                <a:spcPct val="0"/>
              </a:spcBef>
              <a:buNone/>
            </a:pPr>
            <a:r>
              <a:rPr lang="en-US" altLang="en-US" sz="1350" dirty="0">
                <a:latin typeface="Courier New" pitchFamily="49" charset="0"/>
              </a:rPr>
              <a:t>     OR </a:t>
            </a:r>
            <a:r>
              <a:rPr lang="en-US" altLang="en-US" sz="1350" dirty="0" err="1">
                <a:latin typeface="Courier New" pitchFamily="49" charset="0"/>
              </a:rPr>
              <a:t>StoreNation</a:t>
            </a:r>
            <a:r>
              <a:rPr lang="en-US" altLang="en-US" sz="1350" dirty="0">
                <a:latin typeface="Courier New" pitchFamily="49" charset="0"/>
              </a:rPr>
              <a:t> = 'Canada') </a:t>
            </a:r>
          </a:p>
          <a:p>
            <a:pPr>
              <a:spcBef>
                <a:spcPct val="0"/>
              </a:spcBef>
              <a:buNone/>
            </a:pPr>
            <a:r>
              <a:rPr lang="en-US" altLang="en-US" sz="1350" dirty="0">
                <a:latin typeface="Courier New" pitchFamily="49" charset="0"/>
              </a:rPr>
              <a:t>   AND </a:t>
            </a:r>
            <a:r>
              <a:rPr lang="en-US" altLang="en-US" sz="1350" dirty="0" err="1">
                <a:latin typeface="Courier New" pitchFamily="49" charset="0"/>
              </a:rPr>
              <a:t>TimeYear</a:t>
            </a:r>
            <a:r>
              <a:rPr lang="en-US" altLang="en-US" sz="1350" dirty="0">
                <a:latin typeface="Courier New" pitchFamily="49" charset="0"/>
              </a:rPr>
              <a:t> = 2016</a:t>
            </a:r>
          </a:p>
          <a:p>
            <a:pPr>
              <a:spcBef>
                <a:spcPct val="0"/>
              </a:spcBef>
              <a:buNone/>
            </a:pPr>
            <a:r>
              <a:rPr lang="en-US" altLang="en-US" sz="1350" dirty="0">
                <a:latin typeface="Courier New" pitchFamily="49" charset="0"/>
              </a:rPr>
              <a:t> GROUP BY ROLLUP(</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a:t>
            </a:r>
          </a:p>
          <a:p>
            <a:pPr>
              <a:spcBef>
                <a:spcPct val="0"/>
              </a:spcBef>
              <a:buNone/>
            </a:pPr>
            <a:r>
              <a:rPr lang="en-US" altLang="en-US" sz="1350" dirty="0">
                <a:latin typeface="Courier New" pitchFamily="49" charset="0"/>
              </a:rPr>
              <a:t> ORDER BY </a:t>
            </a:r>
            <a:r>
              <a:rPr lang="en-US" altLang="en-US" sz="1350" dirty="0" err="1">
                <a:latin typeface="Courier New" pitchFamily="49" charset="0"/>
              </a:rPr>
              <a:t>TimeYear</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TimeDay</a:t>
            </a:r>
            <a:r>
              <a:rPr lang="en-US" altLang="en-US" sz="1350" dirty="0">
                <a:latin typeface="Courier New" pitchFamily="49" charset="0"/>
              </a:rPr>
              <a:t>;</a:t>
            </a:r>
          </a:p>
        </p:txBody>
      </p:sp>
    </p:spTree>
    <p:extLst>
      <p:ext uri="{BB962C8B-B14F-4D97-AF65-F5344CB8AC3E}">
        <p14:creationId xmlns:p14="http://schemas.microsoft.com/office/powerpoint/2010/main" val="232215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1484710" y="330994"/>
            <a:ext cx="6115050" cy="482822"/>
          </a:xfrm>
        </p:spPr>
        <p:txBody>
          <a:bodyPr anchor="b"/>
          <a:lstStyle/>
          <a:p>
            <a:pPr eaLnBrk="1" hangingPunct="1"/>
            <a:r>
              <a:rPr lang="en-US" altLang="en-US" dirty="0"/>
              <a:t>ROLLUP/GROUPING SETS Comparison</a:t>
            </a:r>
          </a:p>
        </p:txBody>
      </p:sp>
      <p:sp>
        <p:nvSpPr>
          <p:cNvPr id="71683" name="Rectangle 3"/>
          <p:cNvSpPr>
            <a:spLocks noGrp="1" noChangeArrowheads="1"/>
          </p:cNvSpPr>
          <p:nvPr>
            <p:ph type="body" idx="4294967295"/>
          </p:nvPr>
        </p:nvSpPr>
        <p:spPr>
          <a:xfrm>
            <a:off x="1484710" y="1178623"/>
            <a:ext cx="6397418" cy="3376613"/>
          </a:xfrm>
        </p:spPr>
        <p:txBody>
          <a:bodyPr/>
          <a:lstStyle/>
          <a:p>
            <a:pPr eaLnBrk="1" hangingPunct="1">
              <a:spcBef>
                <a:spcPct val="0"/>
              </a:spcBef>
              <a:buFont typeface="Wingdings" pitchFamily="2" charset="2"/>
              <a:buNone/>
            </a:pPr>
            <a:r>
              <a:rPr lang="en-US" altLang="en-US" sz="1500" dirty="0"/>
              <a:t>Examples 6</a:t>
            </a:r>
          </a:p>
          <a:p>
            <a:pPr>
              <a:spcBef>
                <a:spcPct val="0"/>
              </a:spcBef>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AS </a:t>
            </a:r>
            <a:r>
              <a:rPr lang="en-US" altLang="en-US" sz="1350" dirty="0" err="1">
                <a:solidFill>
                  <a:srgbClr val="FF0000"/>
                </a:solidFill>
                <a:latin typeface="Courier New" pitchFamily="49" charset="0"/>
              </a:rPr>
              <a:t>SumSales</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FROM </a:t>
            </a:r>
            <a:r>
              <a:rPr lang="en-US" altLang="en-US" sz="1350" dirty="0" err="1">
                <a:solidFill>
                  <a:srgbClr val="FF0000"/>
                </a:solidFill>
                <a:latin typeface="Courier New" pitchFamily="49" charset="0"/>
              </a:rPr>
              <a:t>SSSales</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SSStore</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SSTimeDim</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WHERE </a:t>
            </a:r>
            <a:r>
              <a:rPr lang="en-US" altLang="en-US" sz="1350" dirty="0" err="1">
                <a:solidFill>
                  <a:srgbClr val="FF0000"/>
                </a:solidFill>
                <a:latin typeface="Courier New" pitchFamily="49" charset="0"/>
              </a:rPr>
              <a:t>SSSales.StoreId</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SSStore.StoreId</a:t>
            </a:r>
            <a:r>
              <a:rPr lang="en-US" altLang="en-US" sz="1350" dirty="0">
                <a:solidFill>
                  <a:srgbClr val="FF0000"/>
                </a:solidFill>
                <a:latin typeface="Courier New" pitchFamily="49" charset="0"/>
              </a:rPr>
              <a:t> </a:t>
            </a: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SSSales.TimeNo</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SSTimeDim.TimeNo</a:t>
            </a:r>
            <a:endParaRPr lang="en-US" altLang="en-US" sz="1350" dirty="0">
              <a:solidFill>
                <a:srgbClr val="FF0000"/>
              </a:solidFill>
              <a:latin typeface="Courier New" pitchFamily="49" charset="0"/>
            </a:endParaRP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'USA' </a:t>
            </a:r>
          </a:p>
          <a:p>
            <a:pPr>
              <a:spcBef>
                <a:spcPct val="0"/>
              </a:spcBef>
              <a:buNone/>
            </a:pPr>
            <a:r>
              <a:rPr lang="en-US" altLang="en-US" sz="1350" dirty="0">
                <a:solidFill>
                  <a:srgbClr val="FF0000"/>
                </a:solidFill>
                <a:latin typeface="Courier New" pitchFamily="49" charset="0"/>
              </a:rPr>
              <a:t>     OR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'Canada') </a:t>
            </a:r>
          </a:p>
          <a:p>
            <a:pPr>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 2016</a:t>
            </a:r>
          </a:p>
          <a:p>
            <a:pPr>
              <a:spcBef>
                <a:spcPct val="0"/>
              </a:spcBef>
              <a:buNone/>
            </a:pPr>
            <a:r>
              <a:rPr lang="en-US" altLang="en-US" sz="1350" dirty="0">
                <a:solidFill>
                  <a:srgbClr val="FF0000"/>
                </a:solidFill>
                <a:latin typeface="Courier New" pitchFamily="49" charset="0"/>
              </a:rPr>
              <a:t> GROUP BY GROUPING SETS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p>
          <a:p>
            <a:pPr>
              <a:spcBef>
                <a:spcPct val="0"/>
              </a:spcBef>
              <a:buNone/>
            </a:pPr>
            <a:r>
              <a:rPr lang="en-US" altLang="en-US" sz="1350" dirty="0">
                <a:solidFill>
                  <a:srgbClr val="FF0000"/>
                </a:solidFill>
                <a:latin typeface="Courier New" pitchFamily="49" charset="0"/>
              </a:rPr>
              <a:t> ORDER BY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TimeDay</a:t>
            </a:r>
            <a:r>
              <a:rPr lang="en-US" altLang="en-US" sz="1350" dirty="0">
                <a:solidFill>
                  <a:srgbClr val="FF0000"/>
                </a:solidFill>
                <a:latin typeface="Courier New" pitchFamily="49" charset="0"/>
              </a:rPr>
              <a:t>;</a:t>
            </a:r>
          </a:p>
        </p:txBody>
      </p:sp>
    </p:spTree>
    <p:extLst>
      <p:ext uri="{BB962C8B-B14F-4D97-AF65-F5344CB8AC3E}">
        <p14:creationId xmlns:p14="http://schemas.microsoft.com/office/powerpoint/2010/main" val="320907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eaLnBrk="1" hangingPunct="1">
              <a:lnSpc>
                <a:spcPct val="80000"/>
              </a:lnSpc>
              <a:spcBef>
                <a:spcPct val="0"/>
              </a:spcBef>
              <a:buFont typeface="Wingdings" pitchFamily="2" charset="2"/>
              <a:buNone/>
            </a:pPr>
            <a:r>
              <a:rPr lang="en-US" altLang="en-US" sz="1500" dirty="0"/>
              <a:t>Example 7 and 8</a:t>
            </a:r>
          </a:p>
          <a:p>
            <a:pPr eaLnBrk="1" hangingPunct="1">
              <a:lnSpc>
                <a:spcPct val="80000"/>
              </a:lnSpc>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lnSpc>
                <a:spcPct val="80000"/>
              </a:lnSpc>
              <a:spcBef>
                <a:spcPct val="0"/>
              </a:spcBef>
              <a:buFont typeface="Wingdings" pitchFamily="2" charset="2"/>
              <a:buNone/>
            </a:pPr>
            <a:r>
              <a:rPr lang="en-US" altLang="en-US" sz="1350" dirty="0">
                <a:latin typeface="Courier New" pitchFamily="49" charset="0"/>
              </a:rPr>
              <a:t>GROUP BY CUBE(</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eaLnBrk="1" hangingPunct="1">
              <a:lnSpc>
                <a:spcPct val="80000"/>
              </a:lnSpc>
              <a:spcBef>
                <a:spcPct val="0"/>
              </a:spcBef>
              <a:buFont typeface="Wingdings" pitchFamily="2" charset="2"/>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t>
            </a:r>
          </a:p>
          <a:p>
            <a:pPr eaLnBrk="1" hangingPunct="1">
              <a:lnSpc>
                <a:spcPct val="80000"/>
              </a:lnSpc>
              <a:spcBef>
                <a:spcPct val="0"/>
              </a:spcBef>
              <a:buFont typeface="Wingdings" pitchFamily="2" charset="2"/>
              <a:buNone/>
            </a:pPr>
            <a:r>
              <a:rPr lang="en-US" altLang="en-US" sz="1350" dirty="0">
                <a:solidFill>
                  <a:srgbClr val="FF0000"/>
                </a:solidFill>
                <a:latin typeface="Courier New" pitchFamily="49" charset="0"/>
              </a:rPr>
              <a:t>GROUP BY GROUPING SETS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a:t>
            </a:r>
          </a:p>
          <a:p>
            <a:pPr eaLnBrk="1" hangingPunct="1">
              <a:lnSpc>
                <a:spcPct val="80000"/>
              </a:lnSpc>
              <a:spcBef>
                <a:spcPct val="0"/>
              </a:spcBef>
              <a:buFont typeface="Wingdings" pitchFamily="2" charset="2"/>
              <a:buNone/>
            </a:pPr>
            <a:r>
              <a:rPr lang="en-US" altLang="en-US" sz="1350" dirty="0">
                <a:latin typeface="Courier New" pitchFamily="49" charset="0"/>
              </a:rPr>
              <a: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normal GROUP BY result</a:t>
            </a:r>
          </a:p>
          <a:p>
            <a:pPr eaLnBrk="1" hangingPunct="1">
              <a:lnSpc>
                <a:spcPct val="80000"/>
              </a:lnSpc>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41371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eaLnBrk="1" hangingPunct="1">
              <a:lnSpc>
                <a:spcPct val="80000"/>
              </a:lnSpc>
              <a:spcBef>
                <a:spcPct val="0"/>
              </a:spcBef>
              <a:buFont typeface="Wingdings" pitchFamily="2" charset="2"/>
              <a:buNone/>
            </a:pPr>
            <a:r>
              <a:rPr lang="en-US" altLang="en-US" sz="1500" dirty="0"/>
              <a:t>Example 7</a:t>
            </a:r>
          </a:p>
          <a:p>
            <a:pPr>
              <a:lnSpc>
                <a:spcPct val="80000"/>
              </a:lnSpc>
              <a:spcBef>
                <a:spcPct val="0"/>
              </a:spcBef>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p>
          <a:p>
            <a:pPr>
              <a:lnSpc>
                <a:spcPct val="80000"/>
              </a:lnSpc>
              <a:spcBef>
                <a:spcPct val="0"/>
              </a:spcBef>
              <a:buNone/>
            </a:pP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AS </a:t>
            </a:r>
            <a:r>
              <a:rPr lang="en-US" altLang="en-US" sz="1350" dirty="0" err="1">
                <a:latin typeface="Courier New" pitchFamily="49" charset="0"/>
              </a:rPr>
              <a:t>SumSales</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FROM </a:t>
            </a:r>
            <a:r>
              <a:rPr lang="en-US" altLang="en-US" sz="1350" dirty="0" err="1">
                <a:latin typeface="Courier New" pitchFamily="49" charset="0"/>
              </a:rPr>
              <a:t>SSSales</a:t>
            </a:r>
            <a:r>
              <a:rPr lang="en-US" altLang="en-US" sz="1350" dirty="0">
                <a:latin typeface="Courier New" pitchFamily="49" charset="0"/>
              </a:rPr>
              <a:t>, </a:t>
            </a:r>
            <a:r>
              <a:rPr lang="en-US" altLang="en-US" sz="1350" dirty="0" err="1">
                <a:latin typeface="Courier New" pitchFamily="49" charset="0"/>
              </a:rPr>
              <a:t>SSStore</a:t>
            </a:r>
            <a:r>
              <a:rPr lang="en-US" altLang="en-US" sz="1350" dirty="0">
                <a:latin typeface="Courier New" pitchFamily="49" charset="0"/>
              </a:rPr>
              <a:t>, </a:t>
            </a:r>
            <a:r>
              <a:rPr lang="en-US" altLang="en-US" sz="1350" dirty="0" err="1">
                <a:latin typeface="Courier New" pitchFamily="49" charset="0"/>
              </a:rPr>
              <a:t>SSTimeDim</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WHERE </a:t>
            </a:r>
            <a:r>
              <a:rPr lang="en-US" altLang="en-US" sz="1350" dirty="0" err="1">
                <a:latin typeface="Courier New" pitchFamily="49" charset="0"/>
              </a:rPr>
              <a:t>SSSales.StoreId</a:t>
            </a:r>
            <a:r>
              <a:rPr lang="en-US" altLang="en-US" sz="1350" dirty="0">
                <a:latin typeface="Courier New" pitchFamily="49" charset="0"/>
              </a:rPr>
              <a:t> = </a:t>
            </a:r>
            <a:r>
              <a:rPr lang="en-US" altLang="en-US" sz="1350" dirty="0" err="1">
                <a:latin typeface="Courier New" pitchFamily="49" charset="0"/>
              </a:rPr>
              <a:t>SSStore.StoreId</a:t>
            </a:r>
            <a:r>
              <a:rPr lang="en-US" altLang="en-US" sz="1350" dirty="0">
                <a:latin typeface="Courier New" pitchFamily="49" charset="0"/>
              </a:rPr>
              <a:t> </a:t>
            </a: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SSSales.TimeNo</a:t>
            </a:r>
            <a:r>
              <a:rPr lang="en-US" altLang="en-US" sz="1350" dirty="0">
                <a:latin typeface="Courier New" pitchFamily="49" charset="0"/>
              </a:rPr>
              <a:t> = </a:t>
            </a:r>
            <a:r>
              <a:rPr lang="en-US" altLang="en-US" sz="1350" dirty="0" err="1">
                <a:latin typeface="Courier New" pitchFamily="49" charset="0"/>
              </a:rPr>
              <a:t>SSTimeDim.TimeNo</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StoreNation</a:t>
            </a:r>
            <a:r>
              <a:rPr lang="en-US" altLang="en-US" sz="1350" dirty="0">
                <a:latin typeface="Courier New" pitchFamily="49" charset="0"/>
              </a:rPr>
              <a:t> = 'USA' </a:t>
            </a:r>
          </a:p>
          <a:p>
            <a:pPr>
              <a:lnSpc>
                <a:spcPct val="80000"/>
              </a:lnSpc>
              <a:spcBef>
                <a:spcPct val="0"/>
              </a:spcBef>
              <a:buNone/>
            </a:pPr>
            <a:r>
              <a:rPr lang="en-US" altLang="en-US" sz="1350" dirty="0">
                <a:latin typeface="Courier New" pitchFamily="49" charset="0"/>
              </a:rPr>
              <a:t>    OR </a:t>
            </a:r>
            <a:r>
              <a:rPr lang="en-US" altLang="en-US" sz="1350" dirty="0" err="1">
                <a:latin typeface="Courier New" pitchFamily="49" charset="0"/>
              </a:rPr>
              <a:t>StoreNation</a:t>
            </a:r>
            <a:r>
              <a:rPr lang="en-US" altLang="en-US" sz="1350" dirty="0">
                <a:latin typeface="Courier New" pitchFamily="49" charset="0"/>
              </a:rPr>
              <a:t> = 'Canada') </a:t>
            </a: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TimeYear</a:t>
            </a:r>
            <a:r>
              <a:rPr lang="en-US" altLang="en-US" sz="1350" dirty="0">
                <a:latin typeface="Courier New" pitchFamily="49" charset="0"/>
              </a:rPr>
              <a:t> = 2016</a:t>
            </a:r>
          </a:p>
          <a:p>
            <a:pPr>
              <a:lnSpc>
                <a:spcPct val="80000"/>
              </a:lnSpc>
              <a:spcBef>
                <a:spcPct val="0"/>
              </a:spcBef>
              <a:buNone/>
            </a:pPr>
            <a:r>
              <a:rPr lang="en-US" altLang="en-US" sz="1350" dirty="0">
                <a:latin typeface="Courier New" pitchFamily="49" charset="0"/>
              </a:rPr>
              <a:t> GROUP BY CUBE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a:lnSpc>
                <a:spcPct val="80000"/>
              </a:lnSpc>
              <a:spcBef>
                <a:spcPct val="0"/>
              </a:spcBef>
              <a:buNone/>
            </a:pPr>
            <a:r>
              <a:rPr lang="en-US" altLang="en-US" sz="1350" dirty="0">
                <a:latin typeface="Courier New" pitchFamily="49" charset="0"/>
              </a:rPr>
              <a:t> ORDER BY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351659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eaLnBrk="1" hangingPunct="1">
              <a:lnSpc>
                <a:spcPct val="80000"/>
              </a:lnSpc>
              <a:spcBef>
                <a:spcPct val="0"/>
              </a:spcBef>
              <a:buFont typeface="Wingdings" pitchFamily="2" charset="2"/>
              <a:buNone/>
            </a:pPr>
            <a:r>
              <a:rPr lang="en-US" altLang="en-US" sz="1500" dirty="0"/>
              <a:t>Example 8</a:t>
            </a:r>
          </a:p>
          <a:p>
            <a:pPr>
              <a:lnSpc>
                <a:spcPct val="80000"/>
              </a:lnSpc>
              <a:spcBef>
                <a:spcPct val="0"/>
              </a:spcBef>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p>
          <a:p>
            <a:pPr>
              <a:lnSpc>
                <a:spcPct val="80000"/>
              </a:lnSpc>
              <a:spcBef>
                <a:spcPct val="0"/>
              </a:spcBef>
              <a:buNone/>
            </a:pP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AS </a:t>
            </a:r>
            <a:r>
              <a:rPr lang="en-US" altLang="en-US" sz="1350" dirty="0" err="1">
                <a:solidFill>
                  <a:srgbClr val="FF0000"/>
                </a:solidFill>
                <a:latin typeface="Courier New" pitchFamily="49" charset="0"/>
              </a:rPr>
              <a:t>SumSales</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FROM </a:t>
            </a:r>
            <a:r>
              <a:rPr lang="en-US" altLang="en-US" sz="1350" dirty="0" err="1">
                <a:solidFill>
                  <a:srgbClr val="FF0000"/>
                </a:solidFill>
                <a:latin typeface="Courier New" pitchFamily="49" charset="0"/>
              </a:rPr>
              <a:t>SSSales</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SSStore</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SSTimeDim</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WHERE </a:t>
            </a:r>
            <a:r>
              <a:rPr lang="en-US" altLang="en-US" sz="1350" dirty="0" err="1">
                <a:solidFill>
                  <a:srgbClr val="FF0000"/>
                </a:solidFill>
                <a:latin typeface="Courier New" pitchFamily="49" charset="0"/>
              </a:rPr>
              <a:t>SSSales.StoreId</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SSStore.StoreId</a:t>
            </a:r>
            <a:r>
              <a:rPr lang="en-US" altLang="en-US" sz="1350" dirty="0">
                <a:solidFill>
                  <a:srgbClr val="FF0000"/>
                </a:solidFill>
                <a:latin typeface="Courier New" pitchFamily="49" charset="0"/>
              </a:rPr>
              <a:t> </a:t>
            </a: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SSSales.TimeNo</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SSTimeDim.TimeNo</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'USA' </a:t>
            </a:r>
          </a:p>
          <a:p>
            <a:pPr>
              <a:lnSpc>
                <a:spcPct val="80000"/>
              </a:lnSpc>
              <a:spcBef>
                <a:spcPct val="0"/>
              </a:spcBef>
              <a:buNone/>
            </a:pPr>
            <a:r>
              <a:rPr lang="en-US" altLang="en-US" sz="1350" dirty="0">
                <a:solidFill>
                  <a:srgbClr val="FF0000"/>
                </a:solidFill>
                <a:latin typeface="Courier New" pitchFamily="49" charset="0"/>
              </a:rPr>
              <a:t>    OR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'Canada') </a:t>
            </a: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 2016</a:t>
            </a:r>
          </a:p>
          <a:p>
            <a:pPr>
              <a:lnSpc>
                <a:spcPct val="80000"/>
              </a:lnSpc>
              <a:spcBef>
                <a:spcPct val="0"/>
              </a:spcBef>
              <a:buNone/>
            </a:pPr>
            <a:r>
              <a:rPr lang="en-US" altLang="en-US" sz="1350" dirty="0">
                <a:solidFill>
                  <a:srgbClr val="FF0000"/>
                </a:solidFill>
                <a:latin typeface="Courier New" pitchFamily="49" charset="0"/>
              </a:rPr>
              <a:t> GROUP BY GROUPING SETS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a:t>
            </a:r>
          </a:p>
          <a:p>
            <a:pPr>
              <a:lnSpc>
                <a:spcPct val="80000"/>
              </a:lnSpc>
              <a:spcBef>
                <a:spcPct val="0"/>
              </a:spcBef>
              <a:buNone/>
            </a:pPr>
            <a:r>
              <a:rPr lang="en-US" altLang="en-US" sz="1350" dirty="0">
                <a:solidFill>
                  <a:srgbClr val="FF0000"/>
                </a:solidFill>
                <a:latin typeface="Courier New" pitchFamily="49" charset="0"/>
              </a:rPr>
              <a:t> ORDER BY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118569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a:lnSpc>
                <a:spcPct val="80000"/>
              </a:lnSpc>
              <a:spcBef>
                <a:spcPct val="0"/>
              </a:spcBef>
              <a:buNone/>
            </a:pPr>
            <a:r>
              <a:rPr lang="en-US" altLang="en-US" sz="1500" dirty="0"/>
              <a:t>Example 9 and 10</a:t>
            </a:r>
            <a:endParaRPr lang="en-US" altLang="en-US" sz="1500" dirty="0">
              <a:latin typeface="Courier New" pitchFamily="49" charset="0"/>
            </a:endParaRPr>
          </a:p>
          <a:p>
            <a:pPr eaLnBrk="1" hangingPunct="1">
              <a:lnSpc>
                <a:spcPct val="80000"/>
              </a:lnSpc>
              <a:spcBef>
                <a:spcPct val="0"/>
              </a:spcBef>
              <a:buFont typeface="Wingdings" pitchFamily="2" charset="2"/>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t>
            </a:r>
          </a:p>
          <a:p>
            <a:pPr eaLnBrk="1" hangingPunct="1">
              <a:lnSpc>
                <a:spcPct val="80000"/>
              </a:lnSpc>
              <a:spcBef>
                <a:spcPct val="0"/>
              </a:spcBef>
              <a:buFont typeface="Wingdings" pitchFamily="2" charset="2"/>
              <a:buNone/>
            </a:pPr>
            <a:r>
              <a:rPr lang="en-US" altLang="en-US" sz="1350" dirty="0">
                <a:latin typeface="Courier New" pitchFamily="49" charset="0"/>
              </a:rPr>
              <a:t>GROUP BY CUBE(</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a:p>
            <a:pPr eaLnBrk="1" hangingPunct="1">
              <a:lnSpc>
                <a:spcPct val="80000"/>
              </a:lnSpc>
              <a:spcBef>
                <a:spcPct val="0"/>
              </a:spcBef>
              <a:buFont typeface="Wingdings" pitchFamily="2" charset="2"/>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t>
            </a:r>
          </a:p>
          <a:p>
            <a:pPr eaLnBrk="1" hangingPunct="1">
              <a:lnSpc>
                <a:spcPct val="80000"/>
              </a:lnSpc>
              <a:spcBef>
                <a:spcPct val="0"/>
              </a:spcBef>
              <a:buFont typeface="Wingdings" pitchFamily="2" charset="2"/>
              <a:buNone/>
            </a:pPr>
            <a:r>
              <a:rPr lang="en-US" altLang="en-US" sz="1350" dirty="0">
                <a:solidFill>
                  <a:srgbClr val="FF0000"/>
                </a:solidFill>
                <a:latin typeface="Courier New" pitchFamily="49" charset="0"/>
              </a:rPr>
              <a:t>GROUP BY GROUPING SETS ((</a:t>
            </a:r>
            <a:r>
              <a:rPr lang="en-US" altLang="en-US" sz="1350" dirty="0" err="1">
                <a:solidFill>
                  <a:srgbClr val="FF0000"/>
                </a:solidFill>
                <a:latin typeface="Courier New" pitchFamily="49" charset="0"/>
              </a:rPr>
              <a:t>StoreZip,TimeMonth,DivId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a:t>
            </a:r>
          </a:p>
          <a:p>
            <a:pPr eaLnBrk="1" hangingPunct="1">
              <a:lnSpc>
                <a:spcPct val="80000"/>
              </a:lnSpc>
              <a:spcBef>
                <a:spcPct val="0"/>
              </a:spcBef>
              <a:buFont typeface="Wingdings" pitchFamily="2" charset="2"/>
              <a:buNone/>
            </a:pPr>
            <a:r>
              <a:rPr lang="en-US" altLang="en-US" sz="1350" dirty="0">
                <a:latin typeface="Courier New" pitchFamily="49" charset="0"/>
              </a:rPr>
              <a:t>-- (</a:t>
            </a:r>
            <a:r>
              <a:rPr lang="en-US" altLang="en-US" sz="1350" dirty="0" err="1">
                <a:latin typeface="Courier New" pitchFamily="49" charset="0"/>
              </a:rPr>
              <a:t>StoreZip,TimeMonth,DivId</a:t>
            </a:r>
            <a:r>
              <a:rPr lang="en-US" altLang="en-US" sz="1350" dirty="0">
                <a:latin typeface="Courier New" pitchFamily="49" charset="0"/>
              </a:rPr>
              <a:t>): normal GROUP BY result</a:t>
            </a:r>
          </a:p>
        </p:txBody>
      </p:sp>
    </p:spTree>
    <p:extLst>
      <p:ext uri="{BB962C8B-B14F-4D97-AF65-F5344CB8AC3E}">
        <p14:creationId xmlns:p14="http://schemas.microsoft.com/office/powerpoint/2010/main" val="112927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a:lnSpc>
                <a:spcPct val="80000"/>
              </a:lnSpc>
              <a:spcBef>
                <a:spcPct val="0"/>
              </a:spcBef>
              <a:buNone/>
            </a:pPr>
            <a:r>
              <a:rPr lang="en-US" altLang="en-US" sz="1500" dirty="0"/>
              <a:t>Example 9</a:t>
            </a:r>
            <a:endParaRPr lang="en-US" altLang="en-US" sz="1500" dirty="0">
              <a:latin typeface="Courier New" pitchFamily="49" charset="0"/>
            </a:endParaRPr>
          </a:p>
          <a:p>
            <a:pPr>
              <a:lnSpc>
                <a:spcPct val="80000"/>
              </a:lnSpc>
              <a:spcBef>
                <a:spcPct val="0"/>
              </a:spcBef>
              <a:buNone/>
            </a:pPr>
            <a:r>
              <a:rPr lang="en-US" altLang="en-US" sz="1350" dirty="0">
                <a:latin typeface="Courier New" pitchFamily="49" charset="0"/>
              </a:rPr>
              <a:t>SELECT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a:p>
            <a:pPr>
              <a:lnSpc>
                <a:spcPct val="80000"/>
              </a:lnSpc>
              <a:spcBef>
                <a:spcPct val="0"/>
              </a:spcBef>
              <a:buNone/>
            </a:pPr>
            <a:r>
              <a:rPr lang="en-US" altLang="en-US" sz="1350" dirty="0">
                <a:latin typeface="Courier New" pitchFamily="49" charset="0"/>
              </a:rPr>
              <a:t>       SUM(</a:t>
            </a:r>
            <a:r>
              <a:rPr lang="en-US" altLang="en-US" sz="1350" dirty="0" err="1">
                <a:latin typeface="Courier New" pitchFamily="49" charset="0"/>
              </a:rPr>
              <a:t>SalesDollar</a:t>
            </a:r>
            <a:r>
              <a:rPr lang="en-US" altLang="en-US" sz="1350" dirty="0">
                <a:latin typeface="Courier New" pitchFamily="49" charset="0"/>
              </a:rPr>
              <a:t>) AS </a:t>
            </a:r>
            <a:r>
              <a:rPr lang="en-US" altLang="en-US" sz="1350" dirty="0" err="1">
                <a:latin typeface="Courier New" pitchFamily="49" charset="0"/>
              </a:rPr>
              <a:t>SumSales</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FROM </a:t>
            </a:r>
            <a:r>
              <a:rPr lang="en-US" altLang="en-US" sz="1350" dirty="0" err="1">
                <a:latin typeface="Courier New" pitchFamily="49" charset="0"/>
              </a:rPr>
              <a:t>SSSales</a:t>
            </a:r>
            <a:r>
              <a:rPr lang="en-US" altLang="en-US" sz="1350" dirty="0">
                <a:latin typeface="Courier New" pitchFamily="49" charset="0"/>
              </a:rPr>
              <a:t>, </a:t>
            </a:r>
            <a:r>
              <a:rPr lang="en-US" altLang="en-US" sz="1350" dirty="0" err="1">
                <a:latin typeface="Courier New" pitchFamily="49" charset="0"/>
              </a:rPr>
              <a:t>SSStore</a:t>
            </a:r>
            <a:r>
              <a:rPr lang="en-US" altLang="en-US" sz="1350" dirty="0">
                <a:latin typeface="Courier New" pitchFamily="49" charset="0"/>
              </a:rPr>
              <a:t>, </a:t>
            </a:r>
            <a:r>
              <a:rPr lang="en-US" altLang="en-US" sz="1350" dirty="0" err="1">
                <a:latin typeface="Courier New" pitchFamily="49" charset="0"/>
              </a:rPr>
              <a:t>SSTimeDim</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WHERE </a:t>
            </a:r>
            <a:r>
              <a:rPr lang="en-US" altLang="en-US" sz="1350" dirty="0" err="1">
                <a:latin typeface="Courier New" pitchFamily="49" charset="0"/>
              </a:rPr>
              <a:t>SSSales.StoreId</a:t>
            </a:r>
            <a:r>
              <a:rPr lang="en-US" altLang="en-US" sz="1350" dirty="0">
                <a:latin typeface="Courier New" pitchFamily="49" charset="0"/>
              </a:rPr>
              <a:t> = </a:t>
            </a:r>
            <a:r>
              <a:rPr lang="en-US" altLang="en-US" sz="1350" dirty="0" err="1">
                <a:latin typeface="Courier New" pitchFamily="49" charset="0"/>
              </a:rPr>
              <a:t>SSStore.StoreId</a:t>
            </a:r>
            <a:r>
              <a:rPr lang="en-US" altLang="en-US" sz="1350" dirty="0">
                <a:latin typeface="Courier New" pitchFamily="49" charset="0"/>
              </a:rPr>
              <a:t> </a:t>
            </a: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SSSales.TimeNo</a:t>
            </a:r>
            <a:r>
              <a:rPr lang="en-US" altLang="en-US" sz="1350" dirty="0">
                <a:latin typeface="Courier New" pitchFamily="49" charset="0"/>
              </a:rPr>
              <a:t> = </a:t>
            </a:r>
            <a:r>
              <a:rPr lang="en-US" altLang="en-US" sz="1350" dirty="0" err="1">
                <a:latin typeface="Courier New" pitchFamily="49" charset="0"/>
              </a:rPr>
              <a:t>SSTimeDim.TimeNo</a:t>
            </a:r>
            <a:endParaRPr lang="en-US" altLang="en-US" sz="1350" dirty="0">
              <a:latin typeface="Courier New" pitchFamily="49" charset="0"/>
            </a:endParaRP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StoreNation</a:t>
            </a:r>
            <a:r>
              <a:rPr lang="en-US" altLang="en-US" sz="1350" dirty="0">
                <a:latin typeface="Courier New" pitchFamily="49" charset="0"/>
              </a:rPr>
              <a:t> = 'USA' </a:t>
            </a:r>
          </a:p>
          <a:p>
            <a:pPr>
              <a:lnSpc>
                <a:spcPct val="80000"/>
              </a:lnSpc>
              <a:spcBef>
                <a:spcPct val="0"/>
              </a:spcBef>
              <a:buNone/>
            </a:pPr>
            <a:r>
              <a:rPr lang="en-US" altLang="en-US" sz="1350" dirty="0">
                <a:latin typeface="Courier New" pitchFamily="49" charset="0"/>
              </a:rPr>
              <a:t>    OR </a:t>
            </a:r>
            <a:r>
              <a:rPr lang="en-US" altLang="en-US" sz="1350" dirty="0" err="1">
                <a:latin typeface="Courier New" pitchFamily="49" charset="0"/>
              </a:rPr>
              <a:t>StoreNation</a:t>
            </a:r>
            <a:r>
              <a:rPr lang="en-US" altLang="en-US" sz="1350" dirty="0">
                <a:latin typeface="Courier New" pitchFamily="49" charset="0"/>
              </a:rPr>
              <a:t> = 'Canada') </a:t>
            </a:r>
          </a:p>
          <a:p>
            <a:pPr>
              <a:lnSpc>
                <a:spcPct val="80000"/>
              </a:lnSpc>
              <a:spcBef>
                <a:spcPct val="0"/>
              </a:spcBef>
              <a:buNone/>
            </a:pPr>
            <a:r>
              <a:rPr lang="en-US" altLang="en-US" sz="1350" dirty="0">
                <a:latin typeface="Courier New" pitchFamily="49" charset="0"/>
              </a:rPr>
              <a:t>   AND </a:t>
            </a:r>
            <a:r>
              <a:rPr lang="en-US" altLang="en-US" sz="1350" dirty="0" err="1">
                <a:latin typeface="Courier New" pitchFamily="49" charset="0"/>
              </a:rPr>
              <a:t>TimeYear</a:t>
            </a:r>
            <a:r>
              <a:rPr lang="en-US" altLang="en-US" sz="1350" dirty="0">
                <a:latin typeface="Courier New" pitchFamily="49" charset="0"/>
              </a:rPr>
              <a:t> = 2016</a:t>
            </a:r>
          </a:p>
          <a:p>
            <a:pPr>
              <a:lnSpc>
                <a:spcPct val="80000"/>
              </a:lnSpc>
              <a:spcBef>
                <a:spcPct val="0"/>
              </a:spcBef>
              <a:buNone/>
            </a:pPr>
            <a:r>
              <a:rPr lang="en-US" altLang="en-US" sz="1350" dirty="0">
                <a:latin typeface="Courier New" pitchFamily="49" charset="0"/>
              </a:rPr>
              <a:t> GROUP BY CUBE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a:p>
            <a:pPr>
              <a:lnSpc>
                <a:spcPct val="80000"/>
              </a:lnSpc>
              <a:spcBef>
                <a:spcPct val="0"/>
              </a:spcBef>
              <a:buNone/>
            </a:pPr>
            <a:r>
              <a:rPr lang="en-US" altLang="en-US" sz="1350" dirty="0">
                <a:latin typeface="Courier New" pitchFamily="49" charset="0"/>
              </a:rPr>
              <a:t> ORDER BY </a:t>
            </a:r>
            <a:r>
              <a:rPr lang="en-US" altLang="en-US" sz="1350" dirty="0" err="1">
                <a:latin typeface="Courier New" pitchFamily="49" charset="0"/>
              </a:rPr>
              <a:t>StoreZip</a:t>
            </a:r>
            <a:r>
              <a:rPr lang="en-US" altLang="en-US" sz="1350" dirty="0">
                <a:latin typeface="Courier New" pitchFamily="49" charset="0"/>
              </a:rPr>
              <a:t>, </a:t>
            </a:r>
            <a:r>
              <a:rPr lang="en-US" altLang="en-US" sz="1350" dirty="0" err="1">
                <a:latin typeface="Courier New" pitchFamily="49" charset="0"/>
              </a:rPr>
              <a:t>TimeMonth</a:t>
            </a:r>
            <a:r>
              <a:rPr lang="en-US" altLang="en-US" sz="1350" dirty="0">
                <a:latin typeface="Courier New" pitchFamily="49" charset="0"/>
              </a:rPr>
              <a:t>, </a:t>
            </a:r>
            <a:r>
              <a:rPr lang="en-US" altLang="en-US" sz="1350" dirty="0" err="1">
                <a:latin typeface="Courier New" pitchFamily="49" charset="0"/>
              </a:rPr>
              <a:t>DivId</a:t>
            </a:r>
            <a:r>
              <a:rPr lang="en-US" altLang="en-US" sz="1350" dirty="0">
                <a:latin typeface="Courier New" pitchFamily="49" charset="0"/>
              </a:rPr>
              <a:t>;</a:t>
            </a:r>
          </a:p>
        </p:txBody>
      </p:sp>
    </p:spTree>
    <p:extLst>
      <p:ext uri="{BB962C8B-B14F-4D97-AF65-F5344CB8AC3E}">
        <p14:creationId xmlns:p14="http://schemas.microsoft.com/office/powerpoint/2010/main" val="35229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lnSpcReduction="10000"/>
          </a:bodyPr>
          <a:lstStyle/>
          <a:p>
            <a:r>
              <a:rPr lang="en-US" sz="1800" dirty="0">
                <a:latin typeface="Calibri" panose="020F0502020204030204" pitchFamily="34" charset="0"/>
                <a:cs typeface="Calibri" panose="020F0502020204030204" pitchFamily="34" charset="0"/>
              </a:rPr>
              <a:t>The problem is that DBMS were not adequate for DW management</a:t>
            </a:r>
          </a:p>
          <a:p>
            <a:r>
              <a:rPr lang="en-US" sz="1800" dirty="0">
                <a:latin typeface="Calibri" panose="020F0502020204030204" pitchFamily="34" charset="0"/>
                <a:cs typeface="Calibri" panose="020F0502020204030204" pitchFamily="34" charset="0"/>
              </a:rPr>
              <a:t>The limitations were a combination of inadequacy of relational database technology and deployment limitations.</a:t>
            </a:r>
          </a:p>
          <a:p>
            <a:pPr lvl="1"/>
            <a:r>
              <a:rPr lang="en-US" sz="1800" dirty="0">
                <a:latin typeface="Calibri" panose="020F0502020204030204" pitchFamily="34" charset="0"/>
                <a:cs typeface="Calibri" panose="020F0502020204030204" pitchFamily="34" charset="0"/>
              </a:rPr>
              <a:t>Missing DBMS features</a:t>
            </a:r>
          </a:p>
          <a:p>
            <a:pPr lvl="1"/>
            <a:r>
              <a:rPr lang="en-US" sz="1800" dirty="0">
                <a:latin typeface="Calibri" panose="020F0502020204030204" pitchFamily="34" charset="0"/>
                <a:cs typeface="Calibri" panose="020F0502020204030204" pitchFamily="34" charset="0"/>
              </a:rPr>
              <a:t>Performance limitation</a:t>
            </a:r>
          </a:p>
          <a:p>
            <a:pPr lvl="1"/>
            <a:r>
              <a:rPr lang="en-US" sz="1800" dirty="0">
                <a:latin typeface="Calibri" panose="020F0502020204030204" pitchFamily="34" charset="0"/>
                <a:cs typeface="Calibri" panose="020F0502020204030204" pitchFamily="34" charset="0"/>
              </a:rPr>
              <a:t>Lack of integration</a:t>
            </a:r>
          </a:p>
          <a:p>
            <a:r>
              <a:rPr lang="en-US" sz="1800" dirty="0">
                <a:latin typeface="Calibri" panose="020F0502020204030204" pitchFamily="34" charset="0"/>
                <a:cs typeface="Calibri" panose="020F0502020204030204" pitchFamily="34" charset="0"/>
              </a:rPr>
              <a:t>Initially separate companies developed technology independent of relational databases</a:t>
            </a:r>
          </a:p>
          <a:p>
            <a:r>
              <a:rPr lang="en-US" sz="1800" dirty="0">
                <a:latin typeface="Calibri" panose="020F0502020204030204" pitchFamily="34" charset="0"/>
                <a:cs typeface="Calibri" panose="020F0502020204030204" pitchFamily="34" charset="0"/>
              </a:rPr>
              <a:t>Relational database vendors did not focus on relational database technology extensions until late 1990s</a:t>
            </a:r>
          </a:p>
        </p:txBody>
      </p:sp>
    </p:spTree>
    <p:extLst>
      <p:ext uri="{BB962C8B-B14F-4D97-AF65-F5344CB8AC3E}">
        <p14:creationId xmlns:p14="http://schemas.microsoft.com/office/powerpoint/2010/main" val="2305328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1484710" y="321469"/>
            <a:ext cx="6115050" cy="483203"/>
          </a:xfrm>
        </p:spPr>
        <p:txBody>
          <a:bodyPr anchor="b"/>
          <a:lstStyle/>
          <a:p>
            <a:pPr eaLnBrk="1" hangingPunct="1"/>
            <a:r>
              <a:rPr lang="en-US" altLang="en-US" dirty="0"/>
              <a:t>CUBE/GROUPING</a:t>
            </a:r>
            <a:r>
              <a:rPr lang="en-US" altLang="en-US" sz="2700" dirty="0"/>
              <a:t> SETS Comparison</a:t>
            </a:r>
          </a:p>
        </p:txBody>
      </p:sp>
      <p:sp>
        <p:nvSpPr>
          <p:cNvPr id="72707" name="Rectangle 3"/>
          <p:cNvSpPr>
            <a:spLocks noGrp="1" noChangeArrowheads="1"/>
          </p:cNvSpPr>
          <p:nvPr>
            <p:ph type="body" idx="4294967295"/>
          </p:nvPr>
        </p:nvSpPr>
        <p:spPr>
          <a:xfrm>
            <a:off x="1484710" y="1177861"/>
            <a:ext cx="6156722" cy="3174683"/>
          </a:xfrm>
        </p:spPr>
        <p:txBody>
          <a:bodyPr/>
          <a:lstStyle/>
          <a:p>
            <a:pPr>
              <a:lnSpc>
                <a:spcPct val="80000"/>
              </a:lnSpc>
              <a:spcBef>
                <a:spcPct val="0"/>
              </a:spcBef>
              <a:buNone/>
            </a:pPr>
            <a:r>
              <a:rPr lang="en-US" altLang="en-US" sz="1500" dirty="0"/>
              <a:t>Example 10</a:t>
            </a:r>
            <a:endParaRPr lang="en-US" altLang="en-US" sz="1500" dirty="0">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SELECT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a:t>
            </a:r>
          </a:p>
          <a:p>
            <a:pPr>
              <a:lnSpc>
                <a:spcPct val="80000"/>
              </a:lnSpc>
              <a:spcBef>
                <a:spcPct val="0"/>
              </a:spcBef>
              <a:buNone/>
            </a:pPr>
            <a:r>
              <a:rPr lang="en-US" altLang="en-US" sz="1350" dirty="0">
                <a:solidFill>
                  <a:srgbClr val="FF0000"/>
                </a:solidFill>
                <a:latin typeface="Courier New" pitchFamily="49" charset="0"/>
              </a:rPr>
              <a:t>       SUM(</a:t>
            </a:r>
            <a:r>
              <a:rPr lang="en-US" altLang="en-US" sz="1350" dirty="0" err="1">
                <a:solidFill>
                  <a:srgbClr val="FF0000"/>
                </a:solidFill>
                <a:latin typeface="Courier New" pitchFamily="49" charset="0"/>
              </a:rPr>
              <a:t>SalesDollar</a:t>
            </a:r>
            <a:r>
              <a:rPr lang="en-US" altLang="en-US" sz="1350" dirty="0">
                <a:solidFill>
                  <a:srgbClr val="FF0000"/>
                </a:solidFill>
                <a:latin typeface="Courier New" pitchFamily="49" charset="0"/>
              </a:rPr>
              <a:t>) AS </a:t>
            </a:r>
            <a:r>
              <a:rPr lang="en-US" altLang="en-US" sz="1350" dirty="0" err="1">
                <a:solidFill>
                  <a:srgbClr val="FF0000"/>
                </a:solidFill>
                <a:latin typeface="Courier New" pitchFamily="49" charset="0"/>
              </a:rPr>
              <a:t>SumSales</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FROM </a:t>
            </a:r>
            <a:r>
              <a:rPr lang="en-US" altLang="en-US" sz="1350" dirty="0" err="1">
                <a:solidFill>
                  <a:srgbClr val="FF0000"/>
                </a:solidFill>
                <a:latin typeface="Courier New" pitchFamily="49" charset="0"/>
              </a:rPr>
              <a:t>SSSales</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SSStore</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SSTimeDim</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WHERE </a:t>
            </a:r>
            <a:r>
              <a:rPr lang="en-US" altLang="en-US" sz="1350" dirty="0" err="1">
                <a:solidFill>
                  <a:srgbClr val="FF0000"/>
                </a:solidFill>
                <a:latin typeface="Courier New" pitchFamily="49" charset="0"/>
              </a:rPr>
              <a:t>SSSales.StoreId</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SSStore.StoreId</a:t>
            </a:r>
            <a:r>
              <a:rPr lang="en-US" altLang="en-US" sz="1350" dirty="0">
                <a:solidFill>
                  <a:srgbClr val="FF0000"/>
                </a:solidFill>
                <a:latin typeface="Courier New" pitchFamily="49" charset="0"/>
              </a:rPr>
              <a:t> </a:t>
            </a: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SSSales.TimeNo</a:t>
            </a:r>
            <a:r>
              <a:rPr lang="en-US" altLang="en-US" sz="1350" dirty="0">
                <a:solidFill>
                  <a:srgbClr val="FF0000"/>
                </a:solidFill>
                <a:latin typeface="Courier New" pitchFamily="49" charset="0"/>
              </a:rPr>
              <a:t> = </a:t>
            </a:r>
            <a:r>
              <a:rPr lang="en-US" altLang="en-US" sz="1350" dirty="0" err="1">
                <a:solidFill>
                  <a:srgbClr val="FF0000"/>
                </a:solidFill>
                <a:latin typeface="Courier New" pitchFamily="49" charset="0"/>
              </a:rPr>
              <a:t>SSTimeDim.TimeNo</a:t>
            </a:r>
            <a:endParaRPr lang="en-US" altLang="en-US" sz="1350" dirty="0">
              <a:solidFill>
                <a:srgbClr val="FF0000"/>
              </a:solidFill>
              <a:latin typeface="Courier New" pitchFamily="49" charset="0"/>
            </a:endParaRP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'USA' </a:t>
            </a:r>
          </a:p>
          <a:p>
            <a:pPr>
              <a:lnSpc>
                <a:spcPct val="80000"/>
              </a:lnSpc>
              <a:spcBef>
                <a:spcPct val="0"/>
              </a:spcBef>
              <a:buNone/>
            </a:pPr>
            <a:r>
              <a:rPr lang="en-US" altLang="en-US" sz="1350" dirty="0">
                <a:solidFill>
                  <a:srgbClr val="FF0000"/>
                </a:solidFill>
                <a:latin typeface="Courier New" pitchFamily="49" charset="0"/>
              </a:rPr>
              <a:t>    OR </a:t>
            </a:r>
            <a:r>
              <a:rPr lang="en-US" altLang="en-US" sz="1350" dirty="0" err="1">
                <a:solidFill>
                  <a:srgbClr val="FF0000"/>
                </a:solidFill>
                <a:latin typeface="Courier New" pitchFamily="49" charset="0"/>
              </a:rPr>
              <a:t>StoreNation</a:t>
            </a:r>
            <a:r>
              <a:rPr lang="en-US" altLang="en-US" sz="1350" dirty="0">
                <a:solidFill>
                  <a:srgbClr val="FF0000"/>
                </a:solidFill>
                <a:latin typeface="Courier New" pitchFamily="49" charset="0"/>
              </a:rPr>
              <a:t> = 'Canada') </a:t>
            </a:r>
          </a:p>
          <a:p>
            <a:pPr>
              <a:lnSpc>
                <a:spcPct val="80000"/>
              </a:lnSpc>
              <a:spcBef>
                <a:spcPct val="0"/>
              </a:spcBef>
              <a:buNone/>
            </a:pPr>
            <a:r>
              <a:rPr lang="en-US" altLang="en-US" sz="1350" dirty="0">
                <a:solidFill>
                  <a:srgbClr val="FF0000"/>
                </a:solidFill>
                <a:latin typeface="Courier New" pitchFamily="49" charset="0"/>
              </a:rPr>
              <a:t>   AND </a:t>
            </a:r>
            <a:r>
              <a:rPr lang="en-US" altLang="en-US" sz="1350" dirty="0" err="1">
                <a:solidFill>
                  <a:srgbClr val="FF0000"/>
                </a:solidFill>
                <a:latin typeface="Courier New" pitchFamily="49" charset="0"/>
              </a:rPr>
              <a:t>TimeYear</a:t>
            </a:r>
            <a:r>
              <a:rPr lang="en-US" altLang="en-US" sz="1350" dirty="0">
                <a:solidFill>
                  <a:srgbClr val="FF0000"/>
                </a:solidFill>
                <a:latin typeface="Courier New" pitchFamily="49" charset="0"/>
              </a:rPr>
              <a:t> = 2016</a:t>
            </a:r>
          </a:p>
          <a:p>
            <a:pPr>
              <a:lnSpc>
                <a:spcPct val="80000"/>
              </a:lnSpc>
              <a:spcBef>
                <a:spcPct val="0"/>
              </a:spcBef>
              <a:buNone/>
            </a:pPr>
            <a:r>
              <a:rPr lang="en-US" altLang="en-US" sz="1350" dirty="0">
                <a:solidFill>
                  <a:srgbClr val="FF0000"/>
                </a:solidFill>
                <a:latin typeface="Courier New" pitchFamily="49" charset="0"/>
              </a:rPr>
              <a:t> GROUP BY GROUPING SETS ((</a:t>
            </a:r>
            <a:r>
              <a:rPr lang="en-US" altLang="en-US" sz="1350" dirty="0" err="1">
                <a:solidFill>
                  <a:srgbClr val="FF0000"/>
                </a:solidFill>
                <a:latin typeface="Courier New" pitchFamily="49" charset="0"/>
              </a:rPr>
              <a:t>StoreZip,TimeMonth,DivId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StoreZip,DivId</a:t>
            </a:r>
            <a:r>
              <a:rPr lang="en-US" altLang="en-US" sz="1350" dirty="0">
                <a:solidFill>
                  <a:srgbClr val="FF0000"/>
                </a:solidFill>
                <a:latin typeface="Courier New" pitchFamily="49" charset="0"/>
              </a:rPr>
              <a:t>), </a:t>
            </a:r>
          </a:p>
          <a:p>
            <a:pPr>
              <a:lnSpc>
                <a:spcPct val="80000"/>
              </a:lnSpc>
              <a:spcBef>
                <a:spcPct val="0"/>
              </a:spcBef>
              <a:buNone/>
            </a:pP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TimeMonth,DivId</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a:t>
            </a:r>
          </a:p>
          <a:p>
            <a:pPr>
              <a:lnSpc>
                <a:spcPct val="80000"/>
              </a:lnSpc>
              <a:spcBef>
                <a:spcPct val="0"/>
              </a:spcBef>
              <a:buNone/>
            </a:pPr>
            <a:r>
              <a:rPr lang="en-US" altLang="en-US" sz="1350" dirty="0">
                <a:solidFill>
                  <a:srgbClr val="FF0000"/>
                </a:solidFill>
                <a:latin typeface="Courier New" pitchFamily="49" charset="0"/>
              </a:rPr>
              <a:t> ORDER BY </a:t>
            </a:r>
            <a:r>
              <a:rPr lang="en-US" altLang="en-US" sz="1350" dirty="0" err="1">
                <a:solidFill>
                  <a:srgbClr val="FF0000"/>
                </a:solidFill>
                <a:latin typeface="Courier New" pitchFamily="49" charset="0"/>
              </a:rPr>
              <a:t>StoreZip</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TimeMonth</a:t>
            </a:r>
            <a:r>
              <a:rPr lang="en-US" altLang="en-US" sz="1350" dirty="0">
                <a:solidFill>
                  <a:srgbClr val="FF0000"/>
                </a:solidFill>
                <a:latin typeface="Courier New" pitchFamily="49" charset="0"/>
              </a:rPr>
              <a:t>, </a:t>
            </a:r>
            <a:r>
              <a:rPr lang="en-US" altLang="en-US" sz="1350" dirty="0" err="1">
                <a:solidFill>
                  <a:srgbClr val="FF0000"/>
                </a:solidFill>
                <a:latin typeface="Courier New" pitchFamily="49" charset="0"/>
              </a:rPr>
              <a:t>DivId</a:t>
            </a:r>
            <a:r>
              <a:rPr lang="en-US" altLang="en-US" sz="1350" dirty="0">
                <a:solidFill>
                  <a:srgbClr val="FF0000"/>
                </a:solidFill>
                <a:latin typeface="Courier New" pitchFamily="49" charset="0"/>
              </a:rPr>
              <a:t>;</a:t>
            </a:r>
          </a:p>
          <a:p>
            <a:pPr eaLnBrk="1" hangingPunct="1">
              <a:lnSpc>
                <a:spcPct val="80000"/>
              </a:lnSpc>
              <a:spcBef>
                <a:spcPct val="0"/>
              </a:spcBef>
              <a:buFont typeface="Wingdings" pitchFamily="2" charset="2"/>
              <a:buNone/>
            </a:pPr>
            <a:endParaRPr lang="en-US" altLang="en-US" sz="1350" dirty="0">
              <a:latin typeface="Courier New" pitchFamily="49" charset="0"/>
            </a:endParaRPr>
          </a:p>
        </p:txBody>
      </p:sp>
    </p:spTree>
    <p:extLst>
      <p:ext uri="{BB962C8B-B14F-4D97-AF65-F5344CB8AC3E}">
        <p14:creationId xmlns:p14="http://schemas.microsoft.com/office/powerpoint/2010/main" val="265609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0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0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70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7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Precise control of subtotals</a:t>
            </a:r>
          </a:p>
          <a:p>
            <a:pPr eaLnBrk="1" hangingPunct="1"/>
            <a:r>
              <a:rPr lang="en-US" altLang="en-US" dirty="0"/>
              <a:t>Explicit specification </a:t>
            </a:r>
            <a:r>
              <a:rPr lang="en-US" altLang="en-US"/>
              <a:t>of column </a:t>
            </a:r>
            <a:r>
              <a:rPr lang="en-US" altLang="en-US" dirty="0"/>
              <a:t>combinations including most detailed level</a:t>
            </a:r>
          </a:p>
          <a:p>
            <a:pPr eaLnBrk="1" hangingPunct="1"/>
            <a:r>
              <a:rPr lang="en-US" altLang="en-US" dirty="0"/>
              <a:t>Useful to understand subtotals generated by CUBE and ROLLUP operators</a:t>
            </a:r>
          </a:p>
        </p:txBody>
      </p:sp>
    </p:spTree>
    <p:extLst>
      <p:ext uri="{BB962C8B-B14F-4D97-AF65-F5344CB8AC3E}">
        <p14:creationId xmlns:p14="http://schemas.microsoft.com/office/powerpoint/2010/main" val="99172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Variations of Subtotal Operators</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CA35D3-88DA-CE4D-A326-62A44BD8AA95}" type="datetime1">
              <a:rPr kumimoji="0" lang="en-US"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9/25/2023</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en-GB"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en-GB" sz="800" b="0" i="0" u="none" strike="noStrike" kern="1200" cap="none" spc="0" normalizeH="0" baseline="0" noProof="0">
              <a:ln>
                <a:noFill/>
              </a:ln>
              <a:solidFill>
                <a:srgbClr val="252525"/>
              </a:solidFill>
              <a:effectLst/>
              <a:uLnTx/>
              <a:uFillTx/>
              <a:latin typeface="Calibri"/>
              <a:ea typeface="+mn-ea"/>
              <a:cs typeface="+mn-cs"/>
            </a:endParaRPr>
          </a:p>
        </p:txBody>
      </p:sp>
    </p:spTree>
    <p:extLst>
      <p:ext uri="{BB962C8B-B14F-4D97-AF65-F5344CB8AC3E}">
        <p14:creationId xmlns:p14="http://schemas.microsoft.com/office/powerpoint/2010/main" val="1401468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r>
              <a:rPr lang="en-US" dirty="0"/>
              <a:t>Stretch your understanding of the subtotal operators</a:t>
            </a:r>
          </a:p>
          <a:p>
            <a:r>
              <a:rPr lang="en-US" dirty="0"/>
              <a:t>List subtotal groups produced by subtotal variations</a:t>
            </a:r>
          </a:p>
          <a:p>
            <a:r>
              <a:rPr lang="en-US" dirty="0"/>
              <a:t>Reflect on complexity and specialized usage of subtotal variations</a:t>
            </a:r>
          </a:p>
        </p:txBody>
      </p:sp>
    </p:spTree>
    <p:extLst>
      <p:ext uri="{BB962C8B-B14F-4D97-AF65-F5344CB8AC3E}">
        <p14:creationId xmlns:p14="http://schemas.microsoft.com/office/powerpoint/2010/main" val="2192365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6695040"/>
              </p:ext>
            </p:extLst>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37785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Partial CUBE Example</a:t>
            </a:r>
          </a:p>
        </p:txBody>
      </p:sp>
      <p:sp>
        <p:nvSpPr>
          <p:cNvPr id="74755" name="Rectangle 3"/>
          <p:cNvSpPr>
            <a:spLocks noGrp="1" noChangeArrowheads="1"/>
          </p:cNvSpPr>
          <p:nvPr>
            <p:ph type="body" idx="4294967295"/>
          </p:nvPr>
        </p:nvSpPr>
        <p:spPr>
          <a:xfrm>
            <a:off x="1048407" y="1476282"/>
            <a:ext cx="6286500" cy="1277874"/>
          </a:xfrm>
        </p:spPr>
        <p:txBody>
          <a:bodyPr/>
          <a:lstStyle/>
          <a:p>
            <a:pPr marL="400050" indent="-400050">
              <a:lnSpc>
                <a:spcPct val="80000"/>
              </a:lnSpc>
            </a:pPr>
            <a:r>
              <a:rPr lang="en-US" altLang="en-US" sz="2100" dirty="0"/>
              <a:t>Basic elements</a:t>
            </a:r>
          </a:p>
          <a:p>
            <a:pPr marL="685800" lvl="1" indent="-342900">
              <a:lnSpc>
                <a:spcPct val="80000"/>
              </a:lnSpc>
            </a:pPr>
            <a:r>
              <a:rPr lang="en-US" altLang="en-US" dirty="0"/>
              <a:t>GROUP BY </a:t>
            </a:r>
            <a:r>
              <a:rPr lang="en-US" altLang="en-US" dirty="0" err="1"/>
              <a:t>TimeMonth</a:t>
            </a:r>
            <a:r>
              <a:rPr lang="en-US" altLang="en-US" dirty="0"/>
              <a:t>, CUBE(</a:t>
            </a:r>
            <a:r>
              <a:rPr lang="en-US" altLang="en-US" dirty="0" err="1"/>
              <a:t>DivId</a:t>
            </a:r>
            <a:r>
              <a:rPr lang="en-US" altLang="en-US" dirty="0"/>
              <a:t>, </a:t>
            </a:r>
            <a:r>
              <a:rPr lang="en-US" altLang="en-US" dirty="0" err="1"/>
              <a:t>StoreZip</a:t>
            </a:r>
            <a:r>
              <a:rPr lang="en-US" altLang="en-US" dirty="0"/>
              <a:t>)</a:t>
            </a:r>
          </a:p>
          <a:p>
            <a:pPr marL="685800" lvl="1" indent="-342900">
              <a:lnSpc>
                <a:spcPct val="80000"/>
              </a:lnSpc>
            </a:pPr>
            <a:r>
              <a:rPr lang="en-US" altLang="en-US" dirty="0"/>
              <a:t>Generates totals on &lt;</a:t>
            </a:r>
            <a:r>
              <a:rPr lang="en-US" altLang="en-US" dirty="0" err="1"/>
              <a:t>TimeMonth</a:t>
            </a:r>
            <a:r>
              <a:rPr lang="en-US" altLang="en-US" dirty="0"/>
              <a:t>, </a:t>
            </a:r>
            <a:r>
              <a:rPr lang="en-US" altLang="en-US" dirty="0" err="1"/>
              <a:t>DivId</a:t>
            </a:r>
            <a:r>
              <a:rPr lang="en-US" altLang="en-US" dirty="0"/>
              <a:t>, </a:t>
            </a:r>
            <a:r>
              <a:rPr lang="en-US" altLang="en-US" dirty="0" err="1"/>
              <a:t>StoreZip</a:t>
            </a:r>
            <a:r>
              <a:rPr lang="en-US" altLang="en-US" dirty="0"/>
              <a:t>&gt;, &lt;</a:t>
            </a:r>
            <a:r>
              <a:rPr lang="en-US" altLang="en-US" dirty="0" err="1"/>
              <a:t>TimeMonth</a:t>
            </a:r>
            <a:r>
              <a:rPr lang="en-US" altLang="en-US" dirty="0"/>
              <a:t>, </a:t>
            </a:r>
            <a:r>
              <a:rPr lang="en-US" altLang="en-US" dirty="0" err="1"/>
              <a:t>DivId</a:t>
            </a:r>
            <a:r>
              <a:rPr lang="en-US" altLang="en-US" dirty="0"/>
              <a:t>&gt;, &lt;</a:t>
            </a:r>
            <a:r>
              <a:rPr lang="en-US" altLang="en-US" dirty="0" err="1"/>
              <a:t>TimeMonth</a:t>
            </a:r>
            <a:r>
              <a:rPr lang="en-US" altLang="en-US" dirty="0"/>
              <a:t>, </a:t>
            </a:r>
            <a:r>
              <a:rPr lang="en-US" altLang="en-US" dirty="0" err="1"/>
              <a:t>StoreZip</a:t>
            </a:r>
            <a:r>
              <a:rPr lang="en-US" altLang="en-US" dirty="0"/>
              <a:t>&gt;, &lt;</a:t>
            </a:r>
            <a:r>
              <a:rPr lang="en-US" altLang="en-US" dirty="0" err="1"/>
              <a:t>TimeMonth</a:t>
            </a:r>
            <a:r>
              <a:rPr lang="en-US" altLang="en-US" dirty="0"/>
              <a:t>&gt;</a:t>
            </a:r>
          </a:p>
          <a:p>
            <a:pPr marL="685800" lvl="1" indent="-342900">
              <a:lnSpc>
                <a:spcPct val="80000"/>
              </a:lnSpc>
            </a:pPr>
            <a:r>
              <a:rPr lang="en-US" altLang="en-US" dirty="0" err="1"/>
              <a:t>TimeMonth</a:t>
            </a:r>
            <a:r>
              <a:rPr lang="en-US" altLang="en-US" dirty="0"/>
              <a:t> concatenates with each CUBE subtotal group</a:t>
            </a:r>
          </a:p>
        </p:txBody>
      </p:sp>
      <p:sp>
        <p:nvSpPr>
          <p:cNvPr id="2" name="Rectangle 1"/>
          <p:cNvSpPr/>
          <p:nvPr/>
        </p:nvSpPr>
        <p:spPr>
          <a:xfrm>
            <a:off x="1943100" y="2945028"/>
            <a:ext cx="5143500"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80000"/>
              </a:lnSpc>
              <a:buNone/>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 </a:t>
            </a:r>
          </a:p>
          <a:p>
            <a:pPr>
              <a:lnSpc>
                <a:spcPct val="80000"/>
              </a:lnSpc>
              <a:buNone/>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a:lnSpc>
                <a:spcPct val="80000"/>
              </a:lnSpc>
              <a:buNone/>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a:lnSpc>
                <a:spcPct val="80000"/>
              </a:lnSpc>
              <a:buNone/>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a:lnSpc>
                <a:spcPct val="80000"/>
              </a:lnSpc>
              <a:buNone/>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CUBE(</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a:t>
            </a:r>
          </a:p>
          <a:p>
            <a:pPr>
              <a:lnSpc>
                <a:spcPct val="80000"/>
              </a:lnSpc>
              <a:buNone/>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DivId</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StoreZip</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5625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Partial ROLLUP Example</a:t>
            </a:r>
          </a:p>
        </p:txBody>
      </p:sp>
      <p:sp>
        <p:nvSpPr>
          <p:cNvPr id="74755" name="Rectangle 3"/>
          <p:cNvSpPr>
            <a:spLocks noGrp="1" noChangeArrowheads="1"/>
          </p:cNvSpPr>
          <p:nvPr>
            <p:ph type="body" idx="4294967295"/>
          </p:nvPr>
        </p:nvSpPr>
        <p:spPr>
          <a:xfrm>
            <a:off x="969579" y="1466077"/>
            <a:ext cx="6286500" cy="1293876"/>
          </a:xfrm>
        </p:spPr>
        <p:txBody>
          <a:bodyPr/>
          <a:lstStyle/>
          <a:p>
            <a:pPr marL="400050" indent="-400050">
              <a:lnSpc>
                <a:spcPct val="80000"/>
              </a:lnSpc>
            </a:pPr>
            <a:r>
              <a:rPr lang="en-US" altLang="en-US" sz="2100" dirty="0"/>
              <a:t>Basic elements</a:t>
            </a:r>
          </a:p>
          <a:p>
            <a:pPr marL="685800" lvl="1" indent="-342900">
              <a:lnSpc>
                <a:spcPct val="80000"/>
              </a:lnSpc>
            </a:pPr>
            <a:r>
              <a:rPr lang="en-US" altLang="en-US" dirty="0"/>
              <a:t>GROUP BY </a:t>
            </a:r>
            <a:r>
              <a:rPr lang="en-US" altLang="en-US" dirty="0" err="1"/>
              <a:t>StoreState</a:t>
            </a:r>
            <a:r>
              <a:rPr lang="en-US" altLang="en-US" dirty="0"/>
              <a:t>, ROLLUP(</a:t>
            </a:r>
            <a:r>
              <a:rPr lang="en-US" altLang="en-US" dirty="0" err="1"/>
              <a:t>TimeMonth</a:t>
            </a:r>
            <a:r>
              <a:rPr lang="en-US" altLang="en-US" dirty="0"/>
              <a:t>, </a:t>
            </a:r>
            <a:r>
              <a:rPr lang="en-US" altLang="en-US" dirty="0" err="1"/>
              <a:t>TimeDay</a:t>
            </a:r>
            <a:r>
              <a:rPr lang="en-US" altLang="en-US" dirty="0"/>
              <a:t>)</a:t>
            </a:r>
          </a:p>
          <a:p>
            <a:pPr marL="685800" lvl="1" indent="-342900">
              <a:lnSpc>
                <a:spcPct val="80000"/>
              </a:lnSpc>
            </a:pPr>
            <a:r>
              <a:rPr lang="en-US" altLang="en-US" dirty="0"/>
              <a:t>Generates totals on &lt;</a:t>
            </a:r>
            <a:r>
              <a:rPr lang="en-US" altLang="en-US" dirty="0" err="1"/>
              <a:t>StoreState</a:t>
            </a:r>
            <a:r>
              <a:rPr lang="en-US" altLang="en-US" dirty="0"/>
              <a:t>, </a:t>
            </a:r>
            <a:r>
              <a:rPr lang="en-US" altLang="en-US" dirty="0" err="1"/>
              <a:t>TimeMonth</a:t>
            </a:r>
            <a:r>
              <a:rPr lang="en-US" altLang="en-US" dirty="0"/>
              <a:t>, </a:t>
            </a:r>
            <a:r>
              <a:rPr lang="en-US" altLang="en-US" dirty="0" err="1"/>
              <a:t>TimeDay</a:t>
            </a:r>
            <a:r>
              <a:rPr lang="en-US" altLang="en-US" dirty="0"/>
              <a:t>&gt;, </a:t>
            </a:r>
          </a:p>
          <a:p>
            <a:pPr marL="342900" lvl="1" indent="0">
              <a:lnSpc>
                <a:spcPct val="80000"/>
              </a:lnSpc>
              <a:buNone/>
            </a:pPr>
            <a:r>
              <a:rPr lang="en-US" altLang="en-US" dirty="0"/>
              <a:t>       &lt;</a:t>
            </a:r>
            <a:r>
              <a:rPr lang="en-US" altLang="en-US" dirty="0" err="1"/>
              <a:t>StoreState</a:t>
            </a:r>
            <a:r>
              <a:rPr lang="en-US" altLang="en-US" dirty="0"/>
              <a:t>, </a:t>
            </a:r>
            <a:r>
              <a:rPr lang="en-US" altLang="en-US" dirty="0" err="1"/>
              <a:t>TimeMonth</a:t>
            </a:r>
            <a:r>
              <a:rPr lang="en-US" altLang="en-US" dirty="0"/>
              <a:t>&gt;, &lt;</a:t>
            </a:r>
            <a:r>
              <a:rPr lang="en-US" altLang="en-US" dirty="0" err="1"/>
              <a:t>StoreState</a:t>
            </a:r>
            <a:r>
              <a:rPr lang="en-US" altLang="en-US" dirty="0"/>
              <a:t>&gt;</a:t>
            </a:r>
          </a:p>
          <a:p>
            <a:pPr marL="685800" lvl="1" indent="-342900">
              <a:lnSpc>
                <a:spcPct val="80000"/>
              </a:lnSpc>
            </a:pPr>
            <a:r>
              <a:rPr lang="en-US" altLang="en-US" dirty="0" err="1"/>
              <a:t>StoreState</a:t>
            </a:r>
            <a:r>
              <a:rPr lang="en-US" altLang="en-US" dirty="0"/>
              <a:t> concatenates with each ROLLUP subtotal group</a:t>
            </a:r>
          </a:p>
          <a:p>
            <a:pPr marL="0" indent="0">
              <a:lnSpc>
                <a:spcPct val="80000"/>
              </a:lnSpc>
              <a:buNone/>
            </a:pPr>
            <a:endParaRPr lang="en-US" altLang="en-US" dirty="0"/>
          </a:p>
        </p:txBody>
      </p:sp>
      <p:sp>
        <p:nvSpPr>
          <p:cNvPr id="2" name="Rectangle 1"/>
          <p:cNvSpPr/>
          <p:nvPr/>
        </p:nvSpPr>
        <p:spPr>
          <a:xfrm>
            <a:off x="1741932" y="2940619"/>
            <a:ext cx="5692140" cy="17647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a:p>
            <a:pPr>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a:lnSpc>
                <a:spcPct val="80000"/>
              </a:lnSpc>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a:lnSpc>
                <a:spcPct val="80000"/>
              </a:lnSpc>
            </a:pPr>
            <a:r>
              <a:rPr lang="en-US" altLang="en-US" sz="1350" dirty="0">
                <a:latin typeface="Courier New" panose="02070309020205020404" pitchFamily="49" charset="0"/>
                <a:cs typeface="Courier New" panose="02070309020205020404" pitchFamily="49" charset="0"/>
              </a:rPr>
              <a:t> GROUP BY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ROLLUP(</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a:p>
            <a:pPr>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TimeDay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47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idx="4294967295"/>
          </p:nvPr>
        </p:nvSpPr>
        <p:spPr/>
        <p:txBody>
          <a:bodyPr anchor="b"/>
          <a:lstStyle/>
          <a:p>
            <a:pPr eaLnBrk="1" hangingPunct="1"/>
            <a:r>
              <a:rPr lang="en-US" altLang="en-US" dirty="0"/>
              <a:t>Composite Column Example</a:t>
            </a:r>
          </a:p>
        </p:txBody>
      </p:sp>
      <p:sp>
        <p:nvSpPr>
          <p:cNvPr id="74755" name="Rectangle 3"/>
          <p:cNvSpPr>
            <a:spLocks noGrp="1" noChangeArrowheads="1"/>
          </p:cNvSpPr>
          <p:nvPr>
            <p:ph type="body" idx="4294967295"/>
          </p:nvPr>
        </p:nvSpPr>
        <p:spPr>
          <a:xfrm>
            <a:off x="1087821" y="1511125"/>
            <a:ext cx="6473952" cy="1403604"/>
          </a:xfrm>
        </p:spPr>
        <p:txBody>
          <a:bodyPr/>
          <a:lstStyle/>
          <a:p>
            <a:pPr>
              <a:lnSpc>
                <a:spcPct val="80000"/>
              </a:lnSpc>
            </a:pPr>
            <a:r>
              <a:rPr lang="en-US" altLang="en-US" sz="2100" dirty="0"/>
              <a:t>Basic elements</a:t>
            </a:r>
          </a:p>
          <a:p>
            <a:pPr marL="685800" lvl="1" indent="-342900">
              <a:lnSpc>
                <a:spcPct val="80000"/>
              </a:lnSpc>
            </a:pPr>
            <a:r>
              <a:rPr lang="en-US" altLang="en-US" sz="1500" dirty="0"/>
              <a:t>GROUP BY ROLLUP(</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a:t>
            </a:r>
          </a:p>
          <a:p>
            <a:pPr marL="685800" lvl="1" indent="-342900">
              <a:lnSpc>
                <a:spcPct val="80000"/>
              </a:lnSpc>
            </a:pPr>
            <a:r>
              <a:rPr lang="en-US" altLang="en-US" sz="1500" dirty="0"/>
              <a:t>Generates totals on &lt;</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&gt;, &lt;</a:t>
            </a:r>
            <a:r>
              <a:rPr lang="en-US" altLang="en-US" sz="1500" dirty="0" err="1"/>
              <a:t>StoreNation</a:t>
            </a:r>
            <a:r>
              <a:rPr lang="en-US" altLang="en-US" sz="1500" dirty="0"/>
              <a:t>&gt;, and &lt;&gt;.</a:t>
            </a:r>
          </a:p>
          <a:p>
            <a:pPr marL="685800" lvl="1" indent="-342900">
              <a:lnSpc>
                <a:spcPct val="80000"/>
              </a:lnSpc>
            </a:pPr>
            <a:r>
              <a:rPr lang="en-US" altLang="en-US" dirty="0"/>
              <a:t>Skips (</a:t>
            </a:r>
            <a:r>
              <a:rPr lang="en-US" altLang="en-US" dirty="0" err="1"/>
              <a:t>StoreNation</a:t>
            </a:r>
            <a:r>
              <a:rPr lang="en-US" altLang="en-US" dirty="0"/>
              <a:t>, </a:t>
            </a:r>
            <a:r>
              <a:rPr lang="en-US" altLang="en-US" dirty="0" err="1"/>
              <a:t>StoreState</a:t>
            </a:r>
            <a:r>
              <a:rPr lang="en-US" altLang="en-US" dirty="0"/>
              <a:t>) due to composite column (</a:t>
            </a:r>
            <a:r>
              <a:rPr lang="en-US" altLang="en-US" dirty="0" err="1"/>
              <a:t>StoreState</a:t>
            </a:r>
            <a:r>
              <a:rPr lang="en-US" altLang="en-US" dirty="0"/>
              <a:t>, </a:t>
            </a:r>
            <a:r>
              <a:rPr lang="en-US" altLang="en-US" dirty="0" err="1"/>
              <a:t>StoreCity</a:t>
            </a:r>
            <a:r>
              <a:rPr lang="en-US" altLang="en-US" dirty="0"/>
              <a:t>)</a:t>
            </a:r>
            <a:endParaRPr lang="en-US" altLang="en-US" sz="1500" dirty="0"/>
          </a:p>
        </p:txBody>
      </p:sp>
      <p:sp>
        <p:nvSpPr>
          <p:cNvPr id="2" name="Rectangle 1"/>
          <p:cNvSpPr/>
          <p:nvPr/>
        </p:nvSpPr>
        <p:spPr>
          <a:xfrm>
            <a:off x="1588770" y="3283024"/>
            <a:ext cx="5852160" cy="1432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2863">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a:p>
            <a:pPr marL="42863">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marL="42863">
              <a:lnSpc>
                <a:spcPct val="80000"/>
              </a:lnSpc>
            </a:pPr>
            <a:r>
              <a:rPr lang="en-US" altLang="en-US" sz="1350" dirty="0">
                <a:latin typeface="Courier New" panose="02070309020205020404" pitchFamily="49" charset="0"/>
                <a:cs typeface="Courier New" panose="02070309020205020404" pitchFamily="49" charset="0"/>
              </a:rPr>
              <a:t> GROUP BY ROLLUP(</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a:p>
            <a:pPr marL="42863">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964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ROLLUP Example</a:t>
            </a:r>
          </a:p>
        </p:txBody>
      </p:sp>
      <p:sp>
        <p:nvSpPr>
          <p:cNvPr id="3" name="Content Placeholder 2"/>
          <p:cNvSpPr>
            <a:spLocks noGrp="1"/>
          </p:cNvSpPr>
          <p:nvPr>
            <p:ph idx="1"/>
          </p:nvPr>
        </p:nvSpPr>
        <p:spPr>
          <a:xfrm>
            <a:off x="1016876" y="1452173"/>
            <a:ext cx="6286500" cy="1220724"/>
          </a:xfrm>
        </p:spPr>
        <p:txBody>
          <a:bodyPr/>
          <a:lstStyle/>
          <a:p>
            <a:pPr>
              <a:lnSpc>
                <a:spcPct val="80000"/>
              </a:lnSpc>
            </a:pPr>
            <a:r>
              <a:rPr lang="en-US" altLang="en-US" dirty="0"/>
              <a:t>Basic elements</a:t>
            </a:r>
          </a:p>
          <a:p>
            <a:pPr marL="685800" lvl="1" indent="-342900">
              <a:lnSpc>
                <a:spcPct val="80000"/>
              </a:lnSpc>
            </a:pPr>
            <a:r>
              <a:rPr lang="en-US" altLang="en-US" sz="1500" dirty="0"/>
              <a:t>GROUP BY GROUPING SETS(</a:t>
            </a:r>
            <a:r>
              <a:rPr lang="en-US" altLang="en-US" sz="1500" dirty="0" err="1"/>
              <a:t>TimeMonth</a:t>
            </a:r>
            <a:r>
              <a:rPr lang="en-US" altLang="en-US" sz="1500" dirty="0"/>
              <a:t>, ROLLUP(</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a:t>
            </a:r>
          </a:p>
          <a:p>
            <a:pPr marL="685800" lvl="1" indent="-342900">
              <a:lnSpc>
                <a:spcPct val="80000"/>
              </a:lnSpc>
            </a:pPr>
            <a:r>
              <a:rPr lang="en-US" altLang="en-US" sz="1500" dirty="0"/>
              <a:t>Generates totals on &lt;</a:t>
            </a:r>
            <a:r>
              <a:rPr lang="en-US" altLang="en-US" sz="1500" dirty="0" err="1"/>
              <a:t>StoreNation</a:t>
            </a:r>
            <a:r>
              <a:rPr lang="en-US" altLang="en-US" sz="1500" dirty="0"/>
              <a:t>, </a:t>
            </a:r>
            <a:r>
              <a:rPr lang="en-US" altLang="en-US" sz="1500" dirty="0" err="1"/>
              <a:t>StoreState</a:t>
            </a:r>
            <a:r>
              <a:rPr lang="en-US" altLang="en-US" sz="1500" dirty="0"/>
              <a:t>, </a:t>
            </a:r>
            <a:r>
              <a:rPr lang="en-US" altLang="en-US" sz="1500" dirty="0" err="1"/>
              <a:t>StoreCity</a:t>
            </a:r>
            <a:r>
              <a:rPr lang="en-US" altLang="en-US" sz="1500" dirty="0"/>
              <a:t>&gt;, &lt;</a:t>
            </a:r>
            <a:r>
              <a:rPr lang="en-US" altLang="en-US" sz="1500" dirty="0" err="1"/>
              <a:t>StoreNation</a:t>
            </a:r>
            <a:r>
              <a:rPr lang="en-US" altLang="en-US" sz="1500" dirty="0"/>
              <a:t>&gt;, &lt;&gt;, and &lt;</a:t>
            </a:r>
            <a:r>
              <a:rPr lang="en-US" altLang="en-US" sz="1500" dirty="0" err="1"/>
              <a:t>TimeMonth</a:t>
            </a:r>
            <a:r>
              <a:rPr lang="en-US" altLang="en-US" sz="1500" dirty="0"/>
              <a:t>&gt;.</a:t>
            </a:r>
          </a:p>
        </p:txBody>
      </p:sp>
      <p:sp>
        <p:nvSpPr>
          <p:cNvPr id="4" name="Rectangle 3"/>
          <p:cNvSpPr/>
          <p:nvPr/>
        </p:nvSpPr>
        <p:spPr>
          <a:xfrm>
            <a:off x="1480185" y="2788422"/>
            <a:ext cx="6183630" cy="19309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2863">
              <a:lnSpc>
                <a:spcPct val="80000"/>
              </a:lnSpc>
            </a:pPr>
            <a:r>
              <a:rPr lang="en-US" altLang="en-US" sz="1350" dirty="0">
                <a:latin typeface="Courier New" panose="02070309020205020404" pitchFamily="49" charset="0"/>
                <a:cs typeface="Courier New" panose="02070309020205020404" pitchFamily="49" charset="0"/>
              </a:rPr>
              <a:t>SELECT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SUM(</a:t>
            </a:r>
            <a:r>
              <a:rPr lang="en-US" altLang="en-US" sz="1350" dirty="0" err="1">
                <a:latin typeface="Courier New" panose="02070309020205020404" pitchFamily="49" charset="0"/>
                <a:cs typeface="Courier New" panose="02070309020205020404" pitchFamily="49" charset="0"/>
              </a:rPr>
              <a:t>SalesDollar</a:t>
            </a:r>
            <a:r>
              <a:rPr lang="en-US" altLang="en-US" sz="1350" dirty="0">
                <a:latin typeface="Courier New" panose="02070309020205020404" pitchFamily="49" charset="0"/>
                <a:cs typeface="Courier New" panose="02070309020205020404" pitchFamily="49" charset="0"/>
              </a:rPr>
              <a:t>) AS </a:t>
            </a:r>
            <a:r>
              <a:rPr lang="en-US" altLang="en-US" sz="1350" dirty="0" err="1">
                <a:latin typeface="Courier New" panose="02070309020205020404" pitchFamily="49" charset="0"/>
                <a:cs typeface="Courier New" panose="02070309020205020404" pitchFamily="49" charset="0"/>
              </a:rPr>
              <a:t>SumSales</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FROM </a:t>
            </a:r>
            <a:r>
              <a:rPr lang="en-US" altLang="en-US" sz="1350" dirty="0" err="1">
                <a:latin typeface="Courier New" panose="02070309020205020404" pitchFamily="49" charset="0"/>
                <a:cs typeface="Courier New" panose="02070309020205020404" pitchFamily="49" charset="0"/>
              </a:rPr>
              <a:t>SSSales</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SSStore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SSTimeDim</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WHERE </a:t>
            </a:r>
            <a:r>
              <a:rPr lang="en-US" altLang="en-US" sz="1350" dirty="0" err="1">
                <a:latin typeface="Courier New" panose="02070309020205020404" pitchFamily="49" charset="0"/>
                <a:cs typeface="Courier New" panose="02070309020205020404" pitchFamily="49" charset="0"/>
              </a:rPr>
              <a:t>SSSales.StoreId</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SSStore.StoreId</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SSSales.TimeNo</a:t>
            </a:r>
            <a:r>
              <a:rPr lang="en-US" altLang="en-US" sz="1350" dirty="0">
                <a:latin typeface="Courier New" panose="02070309020205020404" pitchFamily="49" charset="0"/>
                <a:cs typeface="Courier New" panose="02070309020205020404" pitchFamily="49" charset="0"/>
              </a:rPr>
              <a:t> = </a:t>
            </a:r>
            <a:r>
              <a:rPr lang="en-US" altLang="en-US" sz="1350" dirty="0" err="1">
                <a:latin typeface="Courier New" panose="02070309020205020404" pitchFamily="49" charset="0"/>
                <a:cs typeface="Courier New" panose="02070309020205020404" pitchFamily="49" charset="0"/>
              </a:rPr>
              <a:t>SSTimeDim.TimeNo</a:t>
            </a:r>
            <a:endParaRPr lang="en-US" altLang="en-US" sz="1350" dirty="0">
              <a:latin typeface="Courier New" panose="02070309020205020404" pitchFamily="49" charset="0"/>
              <a:cs typeface="Courier New" panose="02070309020205020404" pitchFamily="49" charset="0"/>
            </a:endParaRP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'USA' </a:t>
            </a:r>
          </a:p>
          <a:p>
            <a:pPr marL="42863">
              <a:lnSpc>
                <a:spcPct val="80000"/>
              </a:lnSpc>
            </a:pPr>
            <a:r>
              <a:rPr lang="en-US" altLang="en-US" sz="1350" dirty="0">
                <a:latin typeface="Courier New" panose="02070309020205020404" pitchFamily="49" charset="0"/>
                <a:cs typeface="Courier New" panose="02070309020205020404" pitchFamily="49" charset="0"/>
              </a:rPr>
              <a:t>    OR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 'Canada') </a:t>
            </a:r>
          </a:p>
          <a:p>
            <a:pPr marL="42863">
              <a:lnSpc>
                <a:spcPct val="80000"/>
              </a:lnSpc>
            </a:pPr>
            <a:r>
              <a:rPr lang="en-US" altLang="en-US" sz="1350" dirty="0">
                <a:latin typeface="Courier New" panose="02070309020205020404" pitchFamily="49" charset="0"/>
                <a:cs typeface="Courier New" panose="02070309020205020404" pitchFamily="49" charset="0"/>
              </a:rPr>
              <a:t>   AND </a:t>
            </a:r>
            <a:r>
              <a:rPr lang="en-US" altLang="en-US" sz="1350" dirty="0" err="1">
                <a:latin typeface="Courier New" panose="02070309020205020404" pitchFamily="49" charset="0"/>
                <a:cs typeface="Courier New" panose="02070309020205020404" pitchFamily="49" charset="0"/>
              </a:rPr>
              <a:t>TimeYear</a:t>
            </a:r>
            <a:r>
              <a:rPr lang="en-US" altLang="en-US" sz="1350" dirty="0">
                <a:latin typeface="Courier New" panose="02070309020205020404" pitchFamily="49" charset="0"/>
                <a:cs typeface="Courier New" panose="02070309020205020404" pitchFamily="49" charset="0"/>
              </a:rPr>
              <a:t> = 2016</a:t>
            </a:r>
          </a:p>
          <a:p>
            <a:pPr marL="42863">
              <a:lnSpc>
                <a:spcPct val="80000"/>
              </a:lnSpc>
            </a:pPr>
            <a:r>
              <a:rPr lang="en-US" altLang="en-US" sz="1350" dirty="0">
                <a:latin typeface="Courier New" panose="02070309020205020404" pitchFamily="49" charset="0"/>
                <a:cs typeface="Courier New" panose="02070309020205020404" pitchFamily="49" charset="0"/>
              </a:rPr>
              <a:t> GROUP BY GROUPING SETS(</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p>
          <a:p>
            <a:pPr marL="42863">
              <a:lnSpc>
                <a:spcPct val="80000"/>
              </a:lnSpc>
            </a:pPr>
            <a:r>
              <a:rPr lang="en-US" altLang="en-US" sz="1350" dirty="0">
                <a:latin typeface="Courier New" panose="02070309020205020404" pitchFamily="49" charset="0"/>
                <a:cs typeface="Courier New" panose="02070309020205020404" pitchFamily="49" charset="0"/>
              </a:rPr>
              <a:t>      ROLLUP(</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 ) )</a:t>
            </a:r>
          </a:p>
          <a:p>
            <a:pPr marL="42863">
              <a:lnSpc>
                <a:spcPct val="80000"/>
              </a:lnSpc>
            </a:pPr>
            <a:r>
              <a:rPr lang="en-US" altLang="en-US" sz="1350" dirty="0">
                <a:latin typeface="Courier New" panose="02070309020205020404" pitchFamily="49" charset="0"/>
                <a:cs typeface="Courier New" panose="02070309020205020404" pitchFamily="49" charset="0"/>
              </a:rPr>
              <a:t> ORDER BY </a:t>
            </a:r>
            <a:r>
              <a:rPr lang="en-US" altLang="en-US" sz="1350" dirty="0" err="1">
                <a:latin typeface="Courier New" panose="02070309020205020404" pitchFamily="49" charset="0"/>
                <a:cs typeface="Courier New" panose="02070309020205020404" pitchFamily="49" charset="0"/>
              </a:rPr>
              <a:t>TimeMonth</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StoreNation</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StoreState</a:t>
            </a:r>
            <a:r>
              <a:rPr lang="en-US" altLang="en-US" sz="1350" dirty="0">
                <a:latin typeface="Courier New" panose="02070309020205020404" pitchFamily="49" charset="0"/>
                <a:cs typeface="Courier New" panose="02070309020205020404" pitchFamily="49" charset="0"/>
              </a:rPr>
              <a:t>, </a:t>
            </a:r>
            <a:r>
              <a:rPr lang="en-US" altLang="en-US" sz="1350" dirty="0" err="1">
                <a:latin typeface="Courier New" panose="02070309020205020404" pitchFamily="49" charset="0"/>
                <a:cs typeface="Courier New" panose="02070309020205020404" pitchFamily="49" charset="0"/>
              </a:rPr>
              <a:t>StoreCity</a:t>
            </a:r>
            <a:r>
              <a:rPr lang="en-US" alt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267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Variations of subtotal operators for additional flexibility</a:t>
            </a:r>
          </a:p>
          <a:p>
            <a:pPr lvl="1"/>
            <a:r>
              <a:rPr lang="en-US" altLang="en-US" dirty="0"/>
              <a:t>Partial CUBE and ROLLUP operations </a:t>
            </a:r>
          </a:p>
          <a:p>
            <a:pPr lvl="1"/>
            <a:r>
              <a:rPr lang="en-US" altLang="en-US" dirty="0"/>
              <a:t>Composite columns</a:t>
            </a:r>
          </a:p>
          <a:p>
            <a:pPr lvl="1"/>
            <a:r>
              <a:rPr lang="en-US" altLang="en-US" dirty="0"/>
              <a:t>Nested CUBE and ROLLUP operations</a:t>
            </a:r>
          </a:p>
          <a:p>
            <a:pPr eaLnBrk="1" hangingPunct="1"/>
            <a:r>
              <a:rPr lang="en-US" altLang="en-US" dirty="0"/>
              <a:t>Complex and specialized so use with caution</a:t>
            </a:r>
          </a:p>
        </p:txBody>
      </p:sp>
    </p:spTree>
    <p:extLst>
      <p:ext uri="{BB962C8B-B14F-4D97-AF65-F5344CB8AC3E}">
        <p14:creationId xmlns:p14="http://schemas.microsoft.com/office/powerpoint/2010/main" val="155878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Missing DBMS features</a:t>
            </a:r>
          </a:p>
          <a:p>
            <a:pPr lvl="1"/>
            <a:r>
              <a:rPr lang="en-US" dirty="0">
                <a:latin typeface="Calibri" panose="020F0502020204030204" pitchFamily="34" charset="0"/>
                <a:cs typeface="Calibri" panose="020F0502020204030204" pitchFamily="34" charset="0"/>
              </a:rPr>
              <a:t> Support for precomputed query results: what precomputed results to store and how to use</a:t>
            </a:r>
          </a:p>
          <a:p>
            <a:pPr lvl="1"/>
            <a:r>
              <a:rPr lang="en-US" dirty="0">
                <a:latin typeface="Calibri" panose="020F0502020204030204" pitchFamily="34" charset="0"/>
                <a:cs typeface="Calibri" panose="020F0502020204030204" pitchFamily="34" charset="0"/>
              </a:rPr>
              <a:t> Support for different business analyst query tools</a:t>
            </a:r>
          </a:p>
          <a:p>
            <a:pPr lvl="1"/>
            <a:r>
              <a:rPr lang="en-US" dirty="0">
                <a:latin typeface="Calibri" panose="020F0502020204030204" pitchFamily="34" charset="0"/>
                <a:cs typeface="Calibri" panose="020F0502020204030204" pitchFamily="34" charset="0"/>
              </a:rPr>
              <a:t> Missing query language features</a:t>
            </a:r>
          </a:p>
          <a:p>
            <a:pPr lvl="1"/>
            <a:r>
              <a:rPr lang="en-US" dirty="0">
                <a:latin typeface="Calibri" panose="020F0502020204030204" pitchFamily="34" charset="0"/>
                <a:cs typeface="Calibri" panose="020F0502020204030204" pitchFamily="34" charset="0"/>
              </a:rPr>
              <a:t> Parallel processing for query processing such as joins and summary calculations and loading</a:t>
            </a:r>
          </a:p>
          <a:p>
            <a:pPr lvl="1"/>
            <a:r>
              <a:rPr lang="en-US" dirty="0">
                <a:latin typeface="Calibri" panose="020F0502020204030204" pitchFamily="34" charset="0"/>
                <a:cs typeface="Calibri" panose="020F0502020204030204" pitchFamily="34" charset="0"/>
              </a:rPr>
              <a:t> Usage of a DBMS for transformations to standardize, integrate, and clean source data</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730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Technology and Deployment Limitations </a:t>
            </a:r>
          </a:p>
        </p:txBody>
      </p:sp>
      <p:sp>
        <p:nvSpPr>
          <p:cNvPr id="5" name="Content Placeholder 4">
            <a:extLst>
              <a:ext uri="{FF2B5EF4-FFF2-40B4-BE49-F238E27FC236}">
                <a16:creationId xmlns:a16="http://schemas.microsoft.com/office/drawing/2014/main" id="{DB06E3BC-D5AE-A775-95AE-26DAF28C0DD0}"/>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Performance limitation</a:t>
            </a:r>
          </a:p>
          <a:p>
            <a:pPr lvl="1"/>
            <a:r>
              <a:rPr lang="en-US" dirty="0">
                <a:latin typeface="Calibri" panose="020F0502020204030204" pitchFamily="34" charset="0"/>
                <a:cs typeface="Calibri" panose="020F0502020204030204" pitchFamily="34" charset="0"/>
              </a:rPr>
              <a:t>Deployment limitation</a:t>
            </a:r>
          </a:p>
          <a:p>
            <a:pPr lvl="1"/>
            <a:r>
              <a:rPr lang="en-US" dirty="0">
                <a:latin typeface="Calibri" panose="020F0502020204030204" pitchFamily="34" charset="0"/>
                <a:cs typeface="Calibri" panose="020F0502020204030204" pitchFamily="34" charset="0"/>
              </a:rPr>
              <a:t>Performance problems with the same database for both transaction processing and business intelligence decision making</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Lack of integration</a:t>
            </a:r>
          </a:p>
          <a:p>
            <a:pPr lvl="1"/>
            <a:r>
              <a:rPr lang="en-US" dirty="0">
                <a:latin typeface="Calibri" panose="020F0502020204030204" pitchFamily="34" charset="0"/>
                <a:cs typeface="Calibri" panose="020F0502020204030204" pitchFamily="34" charset="0"/>
              </a:rPr>
              <a:t>Most important issue</a:t>
            </a:r>
          </a:p>
          <a:p>
            <a:pPr lvl="1"/>
            <a:r>
              <a:rPr lang="en-US" dirty="0">
                <a:latin typeface="Calibri" panose="020F0502020204030204" pitchFamily="34" charset="0"/>
                <a:cs typeface="Calibri" panose="020F0502020204030204" pitchFamily="34" charset="0"/>
              </a:rPr>
              <a:t>Management issue</a:t>
            </a:r>
          </a:p>
          <a:p>
            <a:pPr lvl="1"/>
            <a:r>
              <a:rPr lang="en-US" dirty="0">
                <a:latin typeface="Calibri" panose="020F0502020204030204" pitchFamily="34" charset="0"/>
                <a:cs typeface="Calibri" panose="020F0502020204030204" pitchFamily="34" charset="0"/>
              </a:rPr>
              <a:t>Lack of integration with transaction databases and external data sources</a:t>
            </a:r>
          </a:p>
          <a:p>
            <a:pPr lvl="1"/>
            <a:r>
              <a:rPr lang="en-US" dirty="0">
                <a:latin typeface="Calibri" panose="020F0502020204030204" pitchFamily="34" charset="0"/>
                <a:cs typeface="Calibri" panose="020F0502020204030204" pitchFamily="34" charset="0"/>
              </a:rPr>
              <a:t>Add value: integrate, standardize, clean, and summarize both internal and external data sources</a:t>
            </a:r>
          </a:p>
        </p:txBody>
      </p:sp>
    </p:spTree>
    <p:extLst>
      <p:ext uri="{BB962C8B-B14F-4D97-AF65-F5344CB8AC3E}">
        <p14:creationId xmlns:p14="http://schemas.microsoft.com/office/powerpoint/2010/main" val="2088709700"/>
      </p:ext>
    </p:extLst>
  </p:cSld>
  <p:clrMapOvr>
    <a:masterClrMapping/>
  </p:clrMapOvr>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23DEA48-A2E1-42C0-AFD1-CAB2FFA3A34D}" vid="{4F00154B-9CE3-443D-92CC-0DCD848A1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5c33b36-ce59-48d9-bb4b-cc3f2f29293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0FA872E4C2264AB7422BF02D507ACF" ma:contentTypeVersion="16" ma:contentTypeDescription="Create a new document." ma:contentTypeScope="" ma:versionID="8634079e246bf6cc3f9b4807af751f14">
  <xsd:schema xmlns:xsd="http://www.w3.org/2001/XMLSchema" xmlns:xs="http://www.w3.org/2001/XMLSchema" xmlns:p="http://schemas.microsoft.com/office/2006/metadata/properties" xmlns:ns3="d5c33b36-ce59-48d9-bb4b-cc3f2f292931" xmlns:ns4="a7f727a9-8e9d-4bd2-9974-58fd55e2f664" targetNamespace="http://schemas.microsoft.com/office/2006/metadata/properties" ma:root="true" ma:fieldsID="1c0d2699f1d5e126a57387422422a343" ns3:_="" ns4:_="">
    <xsd:import namespace="d5c33b36-ce59-48d9-bb4b-cc3f2f292931"/>
    <xsd:import namespace="a7f727a9-8e9d-4bd2-9974-58fd55e2f664"/>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33b36-ce59-48d9-bb4b-cc3f2f2929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f727a9-8e9d-4bd2-9974-58fd55e2f66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5B561A-B972-472F-9151-AD2664FE5D69}">
  <ds:schemaRefs>
    <ds:schemaRef ds:uri="http://schemas.microsoft.com/sharepoint/v3/contenttype/forms"/>
  </ds:schemaRefs>
</ds:datastoreItem>
</file>

<file path=customXml/itemProps2.xml><?xml version="1.0" encoding="utf-8"?>
<ds:datastoreItem xmlns:ds="http://schemas.openxmlformats.org/officeDocument/2006/customXml" ds:itemID="{4BE0112C-FC2C-470A-AACA-415A87BE5B5D}">
  <ds:schemaRefs>
    <ds:schemaRef ds:uri="http://schemas.microsoft.com/office/2006/metadata/properties"/>
    <ds:schemaRef ds:uri="http://schemas.microsoft.com/office/infopath/2007/PartnerControls"/>
    <ds:schemaRef ds:uri="http://schemas.microsoft.com/office/2006/documentManagement/types"/>
    <ds:schemaRef ds:uri="a7f727a9-8e9d-4bd2-9974-58fd55e2f664"/>
    <ds:schemaRef ds:uri="http://www.w3.org/XML/1998/namespace"/>
    <ds:schemaRef ds:uri="http://purl.org/dc/terms/"/>
    <ds:schemaRef ds:uri="http://purl.org/dc/elements/1.1/"/>
    <ds:schemaRef ds:uri="http://schemas.openxmlformats.org/package/2006/metadata/core-properties"/>
    <ds:schemaRef ds:uri="d5c33b36-ce59-48d9-bb4b-cc3f2f292931"/>
    <ds:schemaRef ds:uri="http://purl.org/dc/dcmitype/"/>
  </ds:schemaRefs>
</ds:datastoreItem>
</file>

<file path=customXml/itemProps3.xml><?xml version="1.0" encoding="utf-8"?>
<ds:datastoreItem xmlns:ds="http://schemas.openxmlformats.org/officeDocument/2006/customXml" ds:itemID="{C1CEC265-A0BA-4B04-879F-42D3A0936B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33b36-ce59-48d9-bb4b-cc3f2f292931"/>
    <ds:schemaRef ds:uri="a7f727a9-8e9d-4bd2-9974-58fd55e2f6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Standardpresentasjon engelsk</Template>
  <TotalTime>7648</TotalTime>
  <Words>9182</Words>
  <Application>Microsoft Office PowerPoint</Application>
  <PresentationFormat>On-screen Show (16:9)</PresentationFormat>
  <Paragraphs>1286</Paragraphs>
  <Slides>79</Slides>
  <Notes>72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Calibri</vt:lpstr>
      <vt:lpstr>Calibri Light</vt:lpstr>
      <vt:lpstr>Courier New</vt:lpstr>
      <vt:lpstr>Symbol</vt:lpstr>
      <vt:lpstr>Times New Roman</vt:lpstr>
      <vt:lpstr>Wingdings</vt:lpstr>
      <vt:lpstr>HSN Bokmål</vt:lpstr>
      <vt:lpstr>Lecture 5: Query Formulation for Data Warehouses Part 1</vt:lpstr>
      <vt:lpstr>Outline</vt:lpstr>
      <vt:lpstr>PowerPoint Presentation</vt:lpstr>
      <vt:lpstr>Data Comparison</vt:lpstr>
      <vt:lpstr>Data Comparison</vt:lpstr>
      <vt:lpstr>Data Comparison</vt:lpstr>
      <vt:lpstr>Database Technology and Deployment Limitations </vt:lpstr>
      <vt:lpstr>Database Technology and Deployment Limitations </vt:lpstr>
      <vt:lpstr>Database Technology and Deployment Limitations </vt:lpstr>
      <vt:lpstr>Database Technology and Deployment Limitations </vt:lpstr>
      <vt:lpstr>Relational DBMS Dominance for Data Warehouse Processing</vt:lpstr>
      <vt:lpstr>Relational DBMS Dominance for Data Warehouse Processing</vt:lpstr>
      <vt:lpstr>PowerPoint Presentation</vt:lpstr>
      <vt:lpstr>Query Language Extensions</vt:lpstr>
      <vt:lpstr>Query Language Extensions</vt:lpstr>
      <vt:lpstr>Query Language Extensions</vt:lpstr>
      <vt:lpstr>Summary Data Management</vt:lpstr>
      <vt:lpstr>Summary Data Management</vt:lpstr>
      <vt:lpstr>Summary Data Management</vt:lpstr>
      <vt:lpstr>Parallel Processing</vt:lpstr>
      <vt:lpstr>Parallel Processing</vt:lpstr>
      <vt:lpstr>PowerPoint Presentation</vt:lpstr>
      <vt:lpstr>Section Objectives</vt:lpstr>
      <vt:lpstr>GROUP BY Clause Review</vt:lpstr>
      <vt:lpstr>GROUP BY Clause Review</vt:lpstr>
      <vt:lpstr>GROUP BY Rules</vt:lpstr>
      <vt:lpstr>GROUP BY Rules</vt:lpstr>
      <vt:lpstr>Postgres Diagram for the Store Sales Tables</vt:lpstr>
      <vt:lpstr>GROUP BY Example</vt:lpstr>
      <vt:lpstr>Query Clause Evaluation Order</vt:lpstr>
      <vt:lpstr>Lessons about the Evaluation Order</vt:lpstr>
      <vt:lpstr>Motivation for Subtotal Extensions</vt:lpstr>
      <vt:lpstr>GROUP BY / Pivot Table Comparison</vt:lpstr>
      <vt:lpstr>Section Summary</vt:lpstr>
      <vt:lpstr>PowerPoint Presentation</vt:lpstr>
      <vt:lpstr>Section Objectives</vt:lpstr>
      <vt:lpstr>CUBE Operator Characteristics</vt:lpstr>
      <vt:lpstr>CUBE / GROUP BY Comparison</vt:lpstr>
      <vt:lpstr>CUBE Example</vt:lpstr>
      <vt:lpstr>CUBE Operator Calculations</vt:lpstr>
      <vt:lpstr>CUBE using UNION Operations</vt:lpstr>
      <vt:lpstr>CUBE Calculations with 3 Columns</vt:lpstr>
      <vt:lpstr>Additional CUBE Problems</vt:lpstr>
      <vt:lpstr>Section Summary</vt:lpstr>
      <vt:lpstr>PowerPoint Presentation</vt:lpstr>
      <vt:lpstr>Section Objectives</vt:lpstr>
      <vt:lpstr>ROLLUP Operator Characteristics</vt:lpstr>
      <vt:lpstr>ROLLUP/GROUP BY Comparison</vt:lpstr>
      <vt:lpstr>ROLLUP Example</vt:lpstr>
      <vt:lpstr>ROLLUP Calculations</vt:lpstr>
      <vt:lpstr>SELECT Statement without ROLLUP</vt:lpstr>
      <vt:lpstr>Additional ROLLUP Problems</vt:lpstr>
      <vt:lpstr>Section Summary</vt:lpstr>
      <vt:lpstr>PowerPoint Presentation</vt:lpstr>
      <vt:lpstr>Section Objectives</vt:lpstr>
      <vt:lpstr>GROUPING SETS Operator</vt:lpstr>
      <vt:lpstr>GROUPING SETS Example I</vt:lpstr>
      <vt:lpstr>GROUPING SETS Example II</vt:lpstr>
      <vt:lpstr>ROLLUP/GROUPING SETS Comparison</vt:lpstr>
      <vt:lpstr>ROLLUP/GROUPING SETS Comparison</vt:lpstr>
      <vt:lpstr>ROLLUP/GROUPING SETS Comparison</vt:lpstr>
      <vt:lpstr>ROLLUP/GROUPING SETS Comparison</vt:lpstr>
      <vt:lpstr>ROLLUP/GROUPING SETS Comparison</vt:lpstr>
      <vt:lpstr>ROLLUP/GROUPING SETS Comparison</vt:lpstr>
      <vt:lpstr>CUBE/GROUPING SETS Comparison</vt:lpstr>
      <vt:lpstr>CUBE/GROUPING SETS Comparison</vt:lpstr>
      <vt:lpstr>CUBE/GROUPING SETS Comparison</vt:lpstr>
      <vt:lpstr>CUBE/GROUPING SETS Comparison</vt:lpstr>
      <vt:lpstr>CUBE/GROUPING SETS Comparison</vt:lpstr>
      <vt:lpstr>CUBE/GROUPING SETS Comparison</vt:lpstr>
      <vt:lpstr>Section Summary</vt:lpstr>
      <vt:lpstr>PowerPoint Presentation</vt:lpstr>
      <vt:lpstr>Section Objectives</vt:lpstr>
      <vt:lpstr>PowerPoint Presentation</vt:lpstr>
      <vt:lpstr>Partial CUBE Example</vt:lpstr>
      <vt:lpstr>Partial ROLLUP Example</vt:lpstr>
      <vt:lpstr>Composite Column Example</vt:lpstr>
      <vt:lpstr>Nested ROLLUP Example</vt:lpstr>
      <vt:lpstr>Section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Chelli</dc:creator>
  <cp:lastModifiedBy>Ali Chelli</cp:lastModifiedBy>
  <cp:revision>11</cp:revision>
  <cp:lastPrinted>2015-12-11T15:19:02Z</cp:lastPrinted>
  <dcterms:created xsi:type="dcterms:W3CDTF">2022-08-20T09:58:54Z</dcterms:created>
  <dcterms:modified xsi:type="dcterms:W3CDTF">2023-09-25T10:04:07Z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0x010100EB0FA872E4C2264AB7422BF02D507ACF</vt:lpwstr>
  </property>
  <property fmtid="{D5CDD505-2E9C-101B-9397-08002B2CF9AE}" pid="3" name="MSIP_Label_b4114459-e220-4ae9-b339-4ebe6008cdd4_Enabled">
    <vt:lpwstr>true</vt:lpwstr>
  </property>
  <property fmtid="{D5CDD505-2E9C-101B-9397-08002B2CF9AE}" pid="4" name="MSIP_Label_b4114459-e220-4ae9-b339-4ebe6008cdd4_SetDate">
    <vt:lpwstr>2022-08-21T09:37:51Z</vt:lpwstr>
  </property>
  <property fmtid="{D5CDD505-2E9C-101B-9397-08002B2CF9AE}" pid="5" name="MSIP_Label_b4114459-e220-4ae9-b339-4ebe6008cdd4_Method">
    <vt:lpwstr>Standard</vt:lpwstr>
  </property>
  <property fmtid="{D5CDD505-2E9C-101B-9397-08002B2CF9AE}" pid="6" name="MSIP_Label_b4114459-e220-4ae9-b339-4ebe6008cdd4_Name">
    <vt:lpwstr>b4114459-e220-4ae9-b339-4ebe6008cdd4</vt:lpwstr>
  </property>
  <property fmtid="{D5CDD505-2E9C-101B-9397-08002B2CF9AE}" pid="7" name="MSIP_Label_b4114459-e220-4ae9-b339-4ebe6008cdd4_SiteId">
    <vt:lpwstr>8482881e-3699-4b3f-b135-cf4800bc1efb</vt:lpwstr>
  </property>
  <property fmtid="{D5CDD505-2E9C-101B-9397-08002B2CF9AE}" pid="8" name="MSIP_Label_b4114459-e220-4ae9-b339-4ebe6008cdd4_ActionId">
    <vt:lpwstr>c1a72493-4c37-4aa6-bb89-924d7b1ea840</vt:lpwstr>
  </property>
  <property fmtid="{D5CDD505-2E9C-101B-9397-08002B2CF9AE}" pid="9" name="MSIP_Label_b4114459-e220-4ae9-b339-4ebe6008cdd4_ContentBits">
    <vt:lpwstr>0</vt:lpwstr>
  </property>
</Properties>
</file>