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8"/>
  </p:notesMasterIdLst>
  <p:handoutMasterIdLst>
    <p:handoutMasterId r:id="rId59"/>
  </p:handoutMasterIdLst>
  <p:sldIdLst>
    <p:sldId id="301" r:id="rId5"/>
    <p:sldId id="329" r:id="rId6"/>
    <p:sldId id="302" r:id="rId7"/>
    <p:sldId id="438" r:id="rId8"/>
    <p:sldId id="439" r:id="rId9"/>
    <p:sldId id="440" r:id="rId10"/>
    <p:sldId id="441" r:id="rId11"/>
    <p:sldId id="442" r:id="rId12"/>
    <p:sldId id="443" r:id="rId13"/>
    <p:sldId id="444" r:id="rId14"/>
    <p:sldId id="445" r:id="rId15"/>
    <p:sldId id="527" r:id="rId16"/>
    <p:sldId id="446" r:id="rId17"/>
    <p:sldId id="528" r:id="rId18"/>
    <p:sldId id="447" r:id="rId19"/>
    <p:sldId id="448" r:id="rId20"/>
    <p:sldId id="450" r:id="rId21"/>
    <p:sldId id="452" r:id="rId22"/>
    <p:sldId id="453" r:id="rId23"/>
    <p:sldId id="454" r:id="rId24"/>
    <p:sldId id="455" r:id="rId25"/>
    <p:sldId id="514" r:id="rId26"/>
    <p:sldId id="456" r:id="rId27"/>
    <p:sldId id="457" r:id="rId28"/>
    <p:sldId id="516" r:id="rId29"/>
    <p:sldId id="515" r:id="rId30"/>
    <p:sldId id="458" r:id="rId31"/>
    <p:sldId id="459" r:id="rId32"/>
    <p:sldId id="460" r:id="rId33"/>
    <p:sldId id="461" r:id="rId34"/>
    <p:sldId id="517" r:id="rId35"/>
    <p:sldId id="497" r:id="rId36"/>
    <p:sldId id="274" r:id="rId37"/>
    <p:sldId id="462" r:id="rId38"/>
    <p:sldId id="463" r:id="rId39"/>
    <p:sldId id="464" r:id="rId40"/>
    <p:sldId id="518" r:id="rId41"/>
    <p:sldId id="465" r:id="rId42"/>
    <p:sldId id="519" r:id="rId43"/>
    <p:sldId id="276" r:id="rId44"/>
    <p:sldId id="466" r:id="rId45"/>
    <p:sldId id="467" r:id="rId46"/>
    <p:sldId id="468" r:id="rId47"/>
    <p:sldId id="469" r:id="rId48"/>
    <p:sldId id="277" r:id="rId49"/>
    <p:sldId id="470" r:id="rId50"/>
    <p:sldId id="471" r:id="rId51"/>
    <p:sldId id="520" r:id="rId52"/>
    <p:sldId id="278" r:id="rId53"/>
    <p:sldId id="275" r:id="rId54"/>
    <p:sldId id="521" r:id="rId55"/>
    <p:sldId id="472" r:id="rId56"/>
    <p:sldId id="474" r:id="rId57"/>
  </p:sldIdLst>
  <p:sldSz cx="9144000" cy="5143500" type="screen16x9"/>
  <p:notesSz cx="6797675"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E8C45E-90C8-4882-A046-C283D9D89178}">
          <p14:sldIdLst>
            <p14:sldId id="301"/>
            <p14:sldId id="329"/>
          </p14:sldIdLst>
        </p14:section>
        <p14:section name="Basic Syntax" id="{88B5EC38-D64A-4F9C-B8C4-5450F20CF59D}">
          <p14:sldIdLst>
            <p14:sldId id="302"/>
            <p14:sldId id="438"/>
            <p14:sldId id="439"/>
            <p14:sldId id="440"/>
            <p14:sldId id="441"/>
            <p14:sldId id="442"/>
            <p14:sldId id="443"/>
            <p14:sldId id="444"/>
            <p14:sldId id="445"/>
            <p14:sldId id="527"/>
            <p14:sldId id="446"/>
            <p14:sldId id="528"/>
            <p14:sldId id="447"/>
            <p14:sldId id="448"/>
          </p14:sldIdLst>
        </p14:section>
        <p14:section name="Extended Syntax and Ranking Functions" id="{0864502C-ED4D-41F5-B3A0-56F43475C94A}">
          <p14:sldIdLst>
            <p14:sldId id="450"/>
            <p14:sldId id="452"/>
            <p14:sldId id="453"/>
            <p14:sldId id="454"/>
            <p14:sldId id="455"/>
            <p14:sldId id="514"/>
            <p14:sldId id="456"/>
            <p14:sldId id="457"/>
            <p14:sldId id="516"/>
            <p14:sldId id="515"/>
            <p14:sldId id="458"/>
            <p14:sldId id="459"/>
          </p14:sldIdLst>
        </p14:section>
        <p14:section name="Window Aggregates I" id="{D23C3749-FF16-4CFA-9A7E-D2B12401D7C3}">
          <p14:sldIdLst>
            <p14:sldId id="460"/>
            <p14:sldId id="461"/>
            <p14:sldId id="517"/>
            <p14:sldId id="497"/>
            <p14:sldId id="274"/>
            <p14:sldId id="462"/>
            <p14:sldId id="463"/>
            <p14:sldId id="464"/>
            <p14:sldId id="518"/>
            <p14:sldId id="465"/>
            <p14:sldId id="519"/>
            <p14:sldId id="276"/>
            <p14:sldId id="466"/>
          </p14:sldIdLst>
        </p14:section>
        <p14:section name="Window comp II" id="{7B0E11A4-D035-4A49-A787-899BB0DD1915}">
          <p14:sldIdLst>
            <p14:sldId id="467"/>
            <p14:sldId id="468"/>
            <p14:sldId id="469"/>
            <p14:sldId id="277"/>
            <p14:sldId id="470"/>
            <p14:sldId id="471"/>
            <p14:sldId id="520"/>
            <p14:sldId id="278"/>
            <p14:sldId id="275"/>
            <p14:sldId id="521"/>
            <p14:sldId id="472"/>
            <p14:sldId id="47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4758" autoAdjust="0"/>
  </p:normalViewPr>
  <p:slideViewPr>
    <p:cSldViewPr snapToGrid="0" snapToObjects="1">
      <p:cViewPr varScale="1">
        <p:scale>
          <a:sx n="145" d="100"/>
          <a:sy n="145" d="100"/>
        </p:scale>
        <p:origin x="660"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Chelli" userId="3aa269f6-8966-43ae-8498-e2d93c1902a5" providerId="ADAL" clId="{6128A234-3C7E-4E9B-A4BA-31AEF1D7D2BE}"/>
    <pc:docChg chg="modSld">
      <pc:chgData name="Ali Chelli" userId="3aa269f6-8966-43ae-8498-e2d93c1902a5" providerId="ADAL" clId="{6128A234-3C7E-4E9B-A4BA-31AEF1D7D2BE}" dt="2023-10-16T10:04:08.202" v="21"/>
      <pc:docMkLst>
        <pc:docMk/>
      </pc:docMkLst>
      <pc:sldChg chg="modNotesTx">
        <pc:chgData name="Ali Chelli" userId="3aa269f6-8966-43ae-8498-e2d93c1902a5" providerId="ADAL" clId="{6128A234-3C7E-4E9B-A4BA-31AEF1D7D2BE}" dt="2023-10-16T10:04:08.202" v="21"/>
        <pc:sldMkLst>
          <pc:docMk/>
          <pc:sldMk cId="3174355288" sldId="275"/>
        </pc:sldMkLst>
      </pc:sldChg>
      <pc:sldChg chg="modNotesTx">
        <pc:chgData name="Ali Chelli" userId="3aa269f6-8966-43ae-8498-e2d93c1902a5" providerId="ADAL" clId="{6128A234-3C7E-4E9B-A4BA-31AEF1D7D2BE}" dt="2023-10-16T10:00:54.224" v="10"/>
        <pc:sldMkLst>
          <pc:docMk/>
          <pc:sldMk cId="1815118304" sldId="277"/>
        </pc:sldMkLst>
      </pc:sldChg>
      <pc:sldChg chg="modNotesTx">
        <pc:chgData name="Ali Chelli" userId="3aa269f6-8966-43ae-8498-e2d93c1902a5" providerId="ADAL" clId="{6128A234-3C7E-4E9B-A4BA-31AEF1D7D2BE}" dt="2023-10-16T10:03:32.861" v="18"/>
        <pc:sldMkLst>
          <pc:docMk/>
          <pc:sldMk cId="3524701828" sldId="278"/>
        </pc:sldMkLst>
      </pc:sldChg>
      <pc:sldChg chg="modSp mod">
        <pc:chgData name="Ali Chelli" userId="3aa269f6-8966-43ae-8498-e2d93c1902a5" providerId="ADAL" clId="{6128A234-3C7E-4E9B-A4BA-31AEF1D7D2BE}" dt="2023-10-09T12:06:12.302" v="3" actId="207"/>
        <pc:sldMkLst>
          <pc:docMk/>
          <pc:sldMk cId="2465226583" sldId="442"/>
        </pc:sldMkLst>
        <pc:graphicFrameChg chg="modGraphic">
          <ac:chgData name="Ali Chelli" userId="3aa269f6-8966-43ae-8498-e2d93c1902a5" providerId="ADAL" clId="{6128A234-3C7E-4E9B-A4BA-31AEF1D7D2BE}" dt="2023-10-09T12:06:12.302" v="3" actId="207"/>
          <ac:graphicFrameMkLst>
            <pc:docMk/>
            <pc:sldMk cId="2465226583" sldId="442"/>
            <ac:graphicFrameMk id="4" creationId="{00000000-0000-0000-0000-000000000000}"/>
          </ac:graphicFrameMkLst>
        </pc:graphicFrameChg>
      </pc:sldChg>
      <pc:sldChg chg="modSp mod">
        <pc:chgData name="Ali Chelli" userId="3aa269f6-8966-43ae-8498-e2d93c1902a5" providerId="ADAL" clId="{6128A234-3C7E-4E9B-A4BA-31AEF1D7D2BE}" dt="2023-10-09T12:13:05.336" v="7" actId="207"/>
        <pc:sldMkLst>
          <pc:docMk/>
          <pc:sldMk cId="1268575226" sldId="453"/>
        </pc:sldMkLst>
        <pc:graphicFrameChg chg="modGraphic">
          <ac:chgData name="Ali Chelli" userId="3aa269f6-8966-43ae-8498-e2d93c1902a5" providerId="ADAL" clId="{6128A234-3C7E-4E9B-A4BA-31AEF1D7D2BE}" dt="2023-10-09T12:13:05.336" v="7" actId="207"/>
          <ac:graphicFrameMkLst>
            <pc:docMk/>
            <pc:sldMk cId="1268575226" sldId="453"/>
            <ac:graphicFrameMk id="4" creationId="{00000000-0000-0000-0000-000000000000}"/>
          </ac:graphicFrameMkLst>
        </pc:graphicFrameChg>
      </pc:sldChg>
      <pc:sldChg chg="modNotesTx">
        <pc:chgData name="Ali Chelli" userId="3aa269f6-8966-43ae-8498-e2d93c1902a5" providerId="ADAL" clId="{6128A234-3C7E-4E9B-A4BA-31AEF1D7D2BE}" dt="2023-10-09T12:14:26.003" v="8" actId="20577"/>
        <pc:sldMkLst>
          <pc:docMk/>
          <pc:sldMk cId="1852925648" sldId="455"/>
        </pc:sldMkLst>
      </pc:sldChg>
      <pc:sldChg chg="modNotesTx">
        <pc:chgData name="Ali Chelli" userId="3aa269f6-8966-43ae-8498-e2d93c1902a5" providerId="ADAL" clId="{6128A234-3C7E-4E9B-A4BA-31AEF1D7D2BE}" dt="2023-10-16T10:01:52.582" v="12"/>
        <pc:sldMkLst>
          <pc:docMk/>
          <pc:sldMk cId="3709953455" sldId="470"/>
        </pc:sldMkLst>
      </pc:sldChg>
      <pc:sldChg chg="modNotesTx">
        <pc:chgData name="Ali Chelli" userId="3aa269f6-8966-43ae-8498-e2d93c1902a5" providerId="ADAL" clId="{6128A234-3C7E-4E9B-A4BA-31AEF1D7D2BE}" dt="2023-10-16T10:02:47.109" v="15"/>
        <pc:sldMkLst>
          <pc:docMk/>
          <pc:sldMk cId="4284551190" sldId="47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689A7-37C1-48B4-A451-40A7BE235C8A}" type="doc">
      <dgm:prSet loTypeId="urn:microsoft.com/office/officeart/2008/layout/VerticalCurvedList" loCatId="list" qsTypeId="urn:microsoft.com/office/officeart/2005/8/quickstyle/simple3" qsCatId="simple" csTypeId="urn:microsoft.com/office/officeart/2005/8/colors/colorful5" csCatId="colorful" phldr="1"/>
      <dgm:spPr/>
    </dgm:pt>
    <dgm:pt modelId="{18E36903-5E6F-48C5-B54E-C5AEC1F46DD9}">
      <dgm:prSet phldrT="[Text]"/>
      <dgm:spPr/>
      <dgm:t>
        <a:bodyPr/>
        <a:lstStyle/>
        <a:p>
          <a:r>
            <a:rPr lang="en-US" dirty="0"/>
            <a:t>Top and worst performers</a:t>
          </a:r>
        </a:p>
      </dgm:t>
    </dgm:pt>
    <dgm:pt modelId="{2C152CE9-4A28-4F16-86E6-3299D422C77E}" type="parTrans" cxnId="{6E96D5CB-374A-4F9E-8AA3-C7875EC61FC5}">
      <dgm:prSet/>
      <dgm:spPr/>
      <dgm:t>
        <a:bodyPr/>
        <a:lstStyle/>
        <a:p>
          <a:endParaRPr lang="en-US"/>
        </a:p>
      </dgm:t>
    </dgm:pt>
    <dgm:pt modelId="{036FE4DF-1AED-4D99-AFEF-FD07AB1B4C0D}" type="sibTrans" cxnId="{6E96D5CB-374A-4F9E-8AA3-C7875EC61FC5}">
      <dgm:prSet/>
      <dgm:spPr/>
      <dgm:t>
        <a:bodyPr/>
        <a:lstStyle/>
        <a:p>
          <a:endParaRPr lang="en-US"/>
        </a:p>
      </dgm:t>
    </dgm:pt>
    <dgm:pt modelId="{B636B9F2-D850-4A79-98C2-C70A5AF67C0E}">
      <dgm:prSet phldrT="[Text]"/>
      <dgm:spPr/>
      <dgm:t>
        <a:bodyPr/>
        <a:lstStyle/>
        <a:p>
          <a:r>
            <a:rPr lang="en-US" dirty="0"/>
            <a:t>Trends</a:t>
          </a:r>
        </a:p>
      </dgm:t>
    </dgm:pt>
    <dgm:pt modelId="{5247D8E4-4765-477D-8756-5DB387F5359C}" type="parTrans" cxnId="{D47BEFBA-22B5-4A25-AB67-F1942C448998}">
      <dgm:prSet/>
      <dgm:spPr/>
      <dgm:t>
        <a:bodyPr/>
        <a:lstStyle/>
        <a:p>
          <a:endParaRPr lang="en-US"/>
        </a:p>
      </dgm:t>
    </dgm:pt>
    <dgm:pt modelId="{D614949A-B6BB-42C1-9E87-536219951014}" type="sibTrans" cxnId="{D47BEFBA-22B5-4A25-AB67-F1942C448998}">
      <dgm:prSet/>
      <dgm:spPr/>
      <dgm:t>
        <a:bodyPr/>
        <a:lstStyle/>
        <a:p>
          <a:endParaRPr lang="en-US"/>
        </a:p>
      </dgm:t>
    </dgm:pt>
    <dgm:pt modelId="{D1278B83-87F9-4C01-A5D0-76530804A6CC}">
      <dgm:prSet phldrT="[Text]"/>
      <dgm:spPr/>
      <dgm:t>
        <a:bodyPr/>
        <a:lstStyle/>
        <a:p>
          <a:r>
            <a:rPr lang="en-US" dirty="0"/>
            <a:t>Quantitative contributions</a:t>
          </a:r>
        </a:p>
      </dgm:t>
    </dgm:pt>
    <dgm:pt modelId="{B07CFB7D-8F9A-449A-B961-7E76B50C8852}" type="parTrans" cxnId="{7417A57B-3A4B-46B3-BEE0-87117752B40E}">
      <dgm:prSet/>
      <dgm:spPr/>
      <dgm:t>
        <a:bodyPr/>
        <a:lstStyle/>
        <a:p>
          <a:endParaRPr lang="en-US"/>
        </a:p>
      </dgm:t>
    </dgm:pt>
    <dgm:pt modelId="{8CE0675A-B9FB-4F87-95DA-EACBF41BC8DB}" type="sibTrans" cxnId="{7417A57B-3A4B-46B3-BEE0-87117752B40E}">
      <dgm:prSet/>
      <dgm:spPr/>
      <dgm:t>
        <a:bodyPr/>
        <a:lstStyle/>
        <a:p>
          <a:endParaRPr lang="en-US"/>
        </a:p>
      </dgm:t>
    </dgm:pt>
    <dgm:pt modelId="{6D224B23-20F2-4E7C-87C0-DDB0C345EBBE}" type="pres">
      <dgm:prSet presAssocID="{1B0689A7-37C1-48B4-A451-40A7BE235C8A}" presName="Name0" presStyleCnt="0">
        <dgm:presLayoutVars>
          <dgm:chMax val="7"/>
          <dgm:chPref val="7"/>
          <dgm:dir/>
        </dgm:presLayoutVars>
      </dgm:prSet>
      <dgm:spPr/>
    </dgm:pt>
    <dgm:pt modelId="{AC352157-E26B-43F6-8D1F-37746B1420E5}" type="pres">
      <dgm:prSet presAssocID="{1B0689A7-37C1-48B4-A451-40A7BE235C8A}" presName="Name1" presStyleCnt="0"/>
      <dgm:spPr/>
    </dgm:pt>
    <dgm:pt modelId="{5E7E1073-BBAB-4E63-AD4F-33DD602FA29F}" type="pres">
      <dgm:prSet presAssocID="{1B0689A7-37C1-48B4-A451-40A7BE235C8A}" presName="cycle" presStyleCnt="0"/>
      <dgm:spPr/>
    </dgm:pt>
    <dgm:pt modelId="{B61238F9-1FBA-47D6-ABF5-4FD260CBE18E}" type="pres">
      <dgm:prSet presAssocID="{1B0689A7-37C1-48B4-A451-40A7BE235C8A}" presName="srcNode" presStyleLbl="node1" presStyleIdx="0" presStyleCnt="3"/>
      <dgm:spPr/>
    </dgm:pt>
    <dgm:pt modelId="{C43DAFC1-DD2A-44B7-9281-B902921133A5}" type="pres">
      <dgm:prSet presAssocID="{1B0689A7-37C1-48B4-A451-40A7BE235C8A}" presName="conn" presStyleLbl="parChTrans1D2" presStyleIdx="0" presStyleCnt="1"/>
      <dgm:spPr/>
    </dgm:pt>
    <dgm:pt modelId="{CC1E647F-08AE-422D-9778-E8E9EB317BD9}" type="pres">
      <dgm:prSet presAssocID="{1B0689A7-37C1-48B4-A451-40A7BE235C8A}" presName="extraNode" presStyleLbl="node1" presStyleIdx="0" presStyleCnt="3"/>
      <dgm:spPr/>
    </dgm:pt>
    <dgm:pt modelId="{63030E6F-1444-4202-996F-C34755B4ADCA}" type="pres">
      <dgm:prSet presAssocID="{1B0689A7-37C1-48B4-A451-40A7BE235C8A}" presName="dstNode" presStyleLbl="node1" presStyleIdx="0" presStyleCnt="3"/>
      <dgm:spPr/>
    </dgm:pt>
    <dgm:pt modelId="{52EE3BE6-3170-40FE-B0A7-60ECB4F04D1C}" type="pres">
      <dgm:prSet presAssocID="{18E36903-5E6F-48C5-B54E-C5AEC1F46DD9}" presName="text_1" presStyleLbl="node1" presStyleIdx="0" presStyleCnt="3">
        <dgm:presLayoutVars>
          <dgm:bulletEnabled val="1"/>
        </dgm:presLayoutVars>
      </dgm:prSet>
      <dgm:spPr/>
    </dgm:pt>
    <dgm:pt modelId="{8F90B2EA-A90E-4DEF-9873-BFF30F76D040}" type="pres">
      <dgm:prSet presAssocID="{18E36903-5E6F-48C5-B54E-C5AEC1F46DD9}" presName="accent_1" presStyleCnt="0"/>
      <dgm:spPr/>
    </dgm:pt>
    <dgm:pt modelId="{6576B866-DBB1-4150-A98D-9FBE75E80349}" type="pres">
      <dgm:prSet presAssocID="{18E36903-5E6F-48C5-B54E-C5AEC1F46DD9}" presName="accentRepeatNode" presStyleLbl="solidFgAcc1" presStyleIdx="0" presStyleCnt="3"/>
      <dgm:spPr>
        <a:solidFill>
          <a:srgbClr val="FF0000"/>
        </a:solidFill>
      </dgm:spPr>
    </dgm:pt>
    <dgm:pt modelId="{12D4CA88-2961-4EA1-A073-514A9D357432}" type="pres">
      <dgm:prSet presAssocID="{B636B9F2-D850-4A79-98C2-C70A5AF67C0E}" presName="text_2" presStyleLbl="node1" presStyleIdx="1" presStyleCnt="3">
        <dgm:presLayoutVars>
          <dgm:bulletEnabled val="1"/>
        </dgm:presLayoutVars>
      </dgm:prSet>
      <dgm:spPr/>
    </dgm:pt>
    <dgm:pt modelId="{FAB8FDDA-1D17-47B2-A468-53C4566651ED}" type="pres">
      <dgm:prSet presAssocID="{B636B9F2-D850-4A79-98C2-C70A5AF67C0E}" presName="accent_2" presStyleCnt="0"/>
      <dgm:spPr/>
    </dgm:pt>
    <dgm:pt modelId="{4027C1A5-B3DB-4E0D-9537-6A9951845C4F}" type="pres">
      <dgm:prSet presAssocID="{B636B9F2-D850-4A79-98C2-C70A5AF67C0E}" presName="accentRepeatNode" presStyleLbl="solidFgAcc1" presStyleIdx="1" presStyleCnt="3"/>
      <dgm:spPr>
        <a:solidFill>
          <a:srgbClr val="FF0000"/>
        </a:solidFill>
      </dgm:spPr>
    </dgm:pt>
    <dgm:pt modelId="{D84EFAAA-B947-40A1-8838-56467B07CC87}" type="pres">
      <dgm:prSet presAssocID="{D1278B83-87F9-4C01-A5D0-76530804A6CC}" presName="text_3" presStyleLbl="node1" presStyleIdx="2" presStyleCnt="3">
        <dgm:presLayoutVars>
          <dgm:bulletEnabled val="1"/>
        </dgm:presLayoutVars>
      </dgm:prSet>
      <dgm:spPr/>
    </dgm:pt>
    <dgm:pt modelId="{F31307BD-5EF8-4A86-AAD0-14A9EF7DF75E}" type="pres">
      <dgm:prSet presAssocID="{D1278B83-87F9-4C01-A5D0-76530804A6CC}" presName="accent_3" presStyleCnt="0"/>
      <dgm:spPr/>
    </dgm:pt>
    <dgm:pt modelId="{D5AE7133-512C-401E-B32E-6998174B3DE1}" type="pres">
      <dgm:prSet presAssocID="{D1278B83-87F9-4C01-A5D0-76530804A6CC}" presName="accentRepeatNode" presStyleLbl="solidFgAcc1" presStyleIdx="2" presStyleCnt="3"/>
      <dgm:spPr>
        <a:solidFill>
          <a:srgbClr val="FF0000"/>
        </a:solidFill>
      </dgm:spPr>
    </dgm:pt>
  </dgm:ptLst>
  <dgm:cxnLst>
    <dgm:cxn modelId="{3A2FBD22-28A5-4A1E-B59A-4092C65C5253}" type="presOf" srcId="{D1278B83-87F9-4C01-A5D0-76530804A6CC}" destId="{D84EFAAA-B947-40A1-8838-56467B07CC87}" srcOrd="0" destOrd="0" presId="urn:microsoft.com/office/officeart/2008/layout/VerticalCurvedList"/>
    <dgm:cxn modelId="{5A9A866B-8AAA-41D7-A747-1400E3A3C570}" type="presOf" srcId="{B636B9F2-D850-4A79-98C2-C70A5AF67C0E}" destId="{12D4CA88-2961-4EA1-A073-514A9D357432}" srcOrd="0" destOrd="0" presId="urn:microsoft.com/office/officeart/2008/layout/VerticalCurvedList"/>
    <dgm:cxn modelId="{A704164E-DDC8-4432-A3E0-4C14758D0F06}" type="presOf" srcId="{036FE4DF-1AED-4D99-AFEF-FD07AB1B4C0D}" destId="{C43DAFC1-DD2A-44B7-9281-B902921133A5}" srcOrd="0" destOrd="0" presId="urn:microsoft.com/office/officeart/2008/layout/VerticalCurvedList"/>
    <dgm:cxn modelId="{7417A57B-3A4B-46B3-BEE0-87117752B40E}" srcId="{1B0689A7-37C1-48B4-A451-40A7BE235C8A}" destId="{D1278B83-87F9-4C01-A5D0-76530804A6CC}" srcOrd="2" destOrd="0" parTransId="{B07CFB7D-8F9A-449A-B961-7E76B50C8852}" sibTransId="{8CE0675A-B9FB-4F87-95DA-EACBF41BC8DB}"/>
    <dgm:cxn modelId="{D29B6C7E-8A8D-453F-BDBE-3F78F3437B0C}" type="presOf" srcId="{18E36903-5E6F-48C5-B54E-C5AEC1F46DD9}" destId="{52EE3BE6-3170-40FE-B0A7-60ECB4F04D1C}" srcOrd="0" destOrd="0" presId="urn:microsoft.com/office/officeart/2008/layout/VerticalCurvedList"/>
    <dgm:cxn modelId="{1777F18D-C5B2-42F6-BEAB-7C27496B24F3}" type="presOf" srcId="{1B0689A7-37C1-48B4-A451-40A7BE235C8A}" destId="{6D224B23-20F2-4E7C-87C0-DDB0C345EBBE}" srcOrd="0" destOrd="0" presId="urn:microsoft.com/office/officeart/2008/layout/VerticalCurvedList"/>
    <dgm:cxn modelId="{D47BEFBA-22B5-4A25-AB67-F1942C448998}" srcId="{1B0689A7-37C1-48B4-A451-40A7BE235C8A}" destId="{B636B9F2-D850-4A79-98C2-C70A5AF67C0E}" srcOrd="1" destOrd="0" parTransId="{5247D8E4-4765-477D-8756-5DB387F5359C}" sibTransId="{D614949A-B6BB-42C1-9E87-536219951014}"/>
    <dgm:cxn modelId="{6E96D5CB-374A-4F9E-8AA3-C7875EC61FC5}" srcId="{1B0689A7-37C1-48B4-A451-40A7BE235C8A}" destId="{18E36903-5E6F-48C5-B54E-C5AEC1F46DD9}" srcOrd="0" destOrd="0" parTransId="{2C152CE9-4A28-4F16-86E6-3299D422C77E}" sibTransId="{036FE4DF-1AED-4D99-AFEF-FD07AB1B4C0D}"/>
    <dgm:cxn modelId="{87A4C2AB-35EF-431B-A074-69A81C23C75A}" type="presParOf" srcId="{6D224B23-20F2-4E7C-87C0-DDB0C345EBBE}" destId="{AC352157-E26B-43F6-8D1F-37746B1420E5}" srcOrd="0" destOrd="0" presId="urn:microsoft.com/office/officeart/2008/layout/VerticalCurvedList"/>
    <dgm:cxn modelId="{437CF0B4-473F-4E40-85E5-3F2CC02288E3}" type="presParOf" srcId="{AC352157-E26B-43F6-8D1F-37746B1420E5}" destId="{5E7E1073-BBAB-4E63-AD4F-33DD602FA29F}" srcOrd="0" destOrd="0" presId="urn:microsoft.com/office/officeart/2008/layout/VerticalCurvedList"/>
    <dgm:cxn modelId="{A02C16FF-0281-45FF-8405-58E31CF63DD9}" type="presParOf" srcId="{5E7E1073-BBAB-4E63-AD4F-33DD602FA29F}" destId="{B61238F9-1FBA-47D6-ABF5-4FD260CBE18E}" srcOrd="0" destOrd="0" presId="urn:microsoft.com/office/officeart/2008/layout/VerticalCurvedList"/>
    <dgm:cxn modelId="{7B539BB8-E61D-45E8-B602-C4E13D4F0BB5}" type="presParOf" srcId="{5E7E1073-BBAB-4E63-AD4F-33DD602FA29F}" destId="{C43DAFC1-DD2A-44B7-9281-B902921133A5}" srcOrd="1" destOrd="0" presId="urn:microsoft.com/office/officeart/2008/layout/VerticalCurvedList"/>
    <dgm:cxn modelId="{453E2BB4-19A0-4F4E-AEDB-67C2F7526478}" type="presParOf" srcId="{5E7E1073-BBAB-4E63-AD4F-33DD602FA29F}" destId="{CC1E647F-08AE-422D-9778-E8E9EB317BD9}" srcOrd="2" destOrd="0" presId="urn:microsoft.com/office/officeart/2008/layout/VerticalCurvedList"/>
    <dgm:cxn modelId="{ACBFACDA-21DF-4E9D-879C-DB265360F788}" type="presParOf" srcId="{5E7E1073-BBAB-4E63-AD4F-33DD602FA29F}" destId="{63030E6F-1444-4202-996F-C34755B4ADCA}" srcOrd="3" destOrd="0" presId="urn:microsoft.com/office/officeart/2008/layout/VerticalCurvedList"/>
    <dgm:cxn modelId="{B91D6FB9-9A4B-4A16-BCF0-9BC64E415545}" type="presParOf" srcId="{AC352157-E26B-43F6-8D1F-37746B1420E5}" destId="{52EE3BE6-3170-40FE-B0A7-60ECB4F04D1C}" srcOrd="1" destOrd="0" presId="urn:microsoft.com/office/officeart/2008/layout/VerticalCurvedList"/>
    <dgm:cxn modelId="{BBA59926-EC30-4A7A-BBBF-A259E5317AE1}" type="presParOf" srcId="{AC352157-E26B-43F6-8D1F-37746B1420E5}" destId="{8F90B2EA-A90E-4DEF-9873-BFF30F76D040}" srcOrd="2" destOrd="0" presId="urn:microsoft.com/office/officeart/2008/layout/VerticalCurvedList"/>
    <dgm:cxn modelId="{7121EA74-762A-49A3-A1DC-471AA9C1A1CB}" type="presParOf" srcId="{8F90B2EA-A90E-4DEF-9873-BFF30F76D040}" destId="{6576B866-DBB1-4150-A98D-9FBE75E80349}" srcOrd="0" destOrd="0" presId="urn:microsoft.com/office/officeart/2008/layout/VerticalCurvedList"/>
    <dgm:cxn modelId="{21932A18-CE03-40EA-A919-888303FD1F12}" type="presParOf" srcId="{AC352157-E26B-43F6-8D1F-37746B1420E5}" destId="{12D4CA88-2961-4EA1-A073-514A9D357432}" srcOrd="3" destOrd="0" presId="urn:microsoft.com/office/officeart/2008/layout/VerticalCurvedList"/>
    <dgm:cxn modelId="{BDEE3F67-BADA-477F-ADA5-5ED98F55556D}" type="presParOf" srcId="{AC352157-E26B-43F6-8D1F-37746B1420E5}" destId="{FAB8FDDA-1D17-47B2-A468-53C4566651ED}" srcOrd="4" destOrd="0" presId="urn:microsoft.com/office/officeart/2008/layout/VerticalCurvedList"/>
    <dgm:cxn modelId="{51CE7B77-441C-4F80-8A44-677AD3EB8D97}" type="presParOf" srcId="{FAB8FDDA-1D17-47B2-A468-53C4566651ED}" destId="{4027C1A5-B3DB-4E0D-9537-6A9951845C4F}" srcOrd="0" destOrd="0" presId="urn:microsoft.com/office/officeart/2008/layout/VerticalCurvedList"/>
    <dgm:cxn modelId="{02A4115E-D47B-4B09-8B77-709B58A4A99F}" type="presParOf" srcId="{AC352157-E26B-43F6-8D1F-37746B1420E5}" destId="{D84EFAAA-B947-40A1-8838-56467B07CC87}" srcOrd="5" destOrd="0" presId="urn:microsoft.com/office/officeart/2008/layout/VerticalCurvedList"/>
    <dgm:cxn modelId="{A94AA07F-A5E1-4695-B307-4700ECE4E1CA}" type="presParOf" srcId="{AC352157-E26B-43F6-8D1F-37746B1420E5}" destId="{F31307BD-5EF8-4A86-AAD0-14A9EF7DF75E}" srcOrd="6" destOrd="0" presId="urn:microsoft.com/office/officeart/2008/layout/VerticalCurvedList"/>
    <dgm:cxn modelId="{D65E4B2B-353A-4E63-B9B1-AEBE179505F6}" type="presParOf" srcId="{F31307BD-5EF8-4A86-AAD0-14A9EF7DF75E}" destId="{D5AE7133-512C-401E-B32E-6998174B3D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209C6A-B917-4ECA-BA0D-669EBABD6140}"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n-US"/>
        </a:p>
      </dgm:t>
    </dgm:pt>
    <dgm:pt modelId="{50FB4B50-B842-43E4-9ED5-6CCF726FE907}">
      <dgm:prSet phldrT="[Text]"/>
      <dgm:spPr/>
      <dgm:t>
        <a:bodyPr/>
        <a:lstStyle/>
        <a:p>
          <a:r>
            <a:rPr lang="en-US" dirty="0"/>
            <a:t>SELECT statement extensions</a:t>
          </a:r>
        </a:p>
      </dgm:t>
    </dgm:pt>
    <dgm:pt modelId="{BD3AA709-5558-48CA-8EF9-AC96C3135593}" type="parTrans" cxnId="{FAE333FA-E00D-45AF-B11F-8AAC3592D50B}">
      <dgm:prSet/>
      <dgm:spPr/>
      <dgm:t>
        <a:bodyPr/>
        <a:lstStyle/>
        <a:p>
          <a:endParaRPr lang="en-US"/>
        </a:p>
      </dgm:t>
    </dgm:pt>
    <dgm:pt modelId="{7C690D2A-88EE-4408-9B19-E5BC643A97F8}" type="sibTrans" cxnId="{FAE333FA-E00D-45AF-B11F-8AAC3592D50B}">
      <dgm:prSet/>
      <dgm:spPr/>
      <dgm:t>
        <a:bodyPr/>
        <a:lstStyle/>
        <a:p>
          <a:endParaRPr lang="en-US"/>
        </a:p>
      </dgm:t>
    </dgm:pt>
    <dgm:pt modelId="{56F73E89-3EE5-439A-8222-83EDFF44D36A}">
      <dgm:prSet phldrT="[Text]"/>
      <dgm:spPr/>
      <dgm:t>
        <a:bodyPr/>
        <a:lstStyle/>
        <a:p>
          <a:r>
            <a:rPr lang="en-US" dirty="0"/>
            <a:t>Difficult to write</a:t>
          </a:r>
        </a:p>
      </dgm:t>
    </dgm:pt>
    <dgm:pt modelId="{179C9FE0-6B55-4748-9AB6-2D5266C583F5}" type="parTrans" cxnId="{1B0E2551-7462-43ED-8CC9-9F3A71E743F1}">
      <dgm:prSet/>
      <dgm:spPr/>
      <dgm:t>
        <a:bodyPr/>
        <a:lstStyle/>
        <a:p>
          <a:endParaRPr lang="en-US"/>
        </a:p>
      </dgm:t>
    </dgm:pt>
    <dgm:pt modelId="{C245F0FA-3E76-421C-8C82-A844D7BEB597}" type="sibTrans" cxnId="{1B0E2551-7462-43ED-8CC9-9F3A71E743F1}">
      <dgm:prSet/>
      <dgm:spPr/>
      <dgm:t>
        <a:bodyPr/>
        <a:lstStyle/>
        <a:p>
          <a:endParaRPr lang="en-US"/>
        </a:p>
      </dgm:t>
    </dgm:pt>
    <dgm:pt modelId="{370829B3-59D1-4CAE-92E3-6789ED548598}">
      <dgm:prSet phldrT="[Text]"/>
      <dgm:spPr/>
      <dgm:t>
        <a:bodyPr/>
        <a:lstStyle/>
        <a:p>
          <a:r>
            <a:rPr lang="en-US" dirty="0"/>
            <a:t>Poor productivity</a:t>
          </a:r>
        </a:p>
      </dgm:t>
    </dgm:pt>
    <dgm:pt modelId="{757943CA-7897-49E4-95CB-6459BE3AF3D0}" type="parTrans" cxnId="{989DDAAB-475C-4969-B1FB-D25C8D2FC79C}">
      <dgm:prSet/>
      <dgm:spPr/>
      <dgm:t>
        <a:bodyPr/>
        <a:lstStyle/>
        <a:p>
          <a:endParaRPr lang="en-US"/>
        </a:p>
      </dgm:t>
    </dgm:pt>
    <dgm:pt modelId="{74A6DA80-4789-46F0-ADA9-2E6056C42E0C}" type="sibTrans" cxnId="{989DDAAB-475C-4969-B1FB-D25C8D2FC79C}">
      <dgm:prSet/>
      <dgm:spPr/>
      <dgm:t>
        <a:bodyPr/>
        <a:lstStyle/>
        <a:p>
          <a:endParaRPr lang="en-US"/>
        </a:p>
      </dgm:t>
    </dgm:pt>
    <dgm:pt modelId="{DE5D0718-2D9B-4FB6-87DB-F94011DE8066}">
      <dgm:prSet phldrT="[Text]"/>
      <dgm:spPr/>
      <dgm:t>
        <a:bodyPr/>
        <a:lstStyle/>
        <a:p>
          <a:r>
            <a:rPr lang="en-US" dirty="0"/>
            <a:t>Poor performance</a:t>
          </a:r>
        </a:p>
      </dgm:t>
    </dgm:pt>
    <dgm:pt modelId="{270C556D-F168-4713-8842-D7549A8304B0}" type="parTrans" cxnId="{45B2A99B-3C10-46B1-AE5F-E1C3EFA2CCB5}">
      <dgm:prSet/>
      <dgm:spPr/>
      <dgm:t>
        <a:bodyPr/>
        <a:lstStyle/>
        <a:p>
          <a:endParaRPr lang="en-US"/>
        </a:p>
      </dgm:t>
    </dgm:pt>
    <dgm:pt modelId="{E4FABDF9-2D45-4C0D-821B-619EA6D6F9D8}" type="sibTrans" cxnId="{45B2A99B-3C10-46B1-AE5F-E1C3EFA2CCB5}">
      <dgm:prSet/>
      <dgm:spPr/>
      <dgm:t>
        <a:bodyPr/>
        <a:lstStyle/>
        <a:p>
          <a:endParaRPr lang="en-US"/>
        </a:p>
      </dgm:t>
    </dgm:pt>
    <dgm:pt modelId="{AD0334CA-C7C2-4C30-960E-9309263B848F}" type="pres">
      <dgm:prSet presAssocID="{6F209C6A-B917-4ECA-BA0D-669EBABD6140}" presName="cycle" presStyleCnt="0">
        <dgm:presLayoutVars>
          <dgm:chMax val="1"/>
          <dgm:dir/>
          <dgm:animLvl val="ctr"/>
          <dgm:resizeHandles val="exact"/>
        </dgm:presLayoutVars>
      </dgm:prSet>
      <dgm:spPr/>
    </dgm:pt>
    <dgm:pt modelId="{C844C160-4083-4474-B0E5-3DDC152CA183}" type="pres">
      <dgm:prSet presAssocID="{50FB4B50-B842-43E4-9ED5-6CCF726FE907}" presName="centerShape" presStyleLbl="node0" presStyleIdx="0" presStyleCnt="1"/>
      <dgm:spPr/>
    </dgm:pt>
    <dgm:pt modelId="{16E2730E-9F2B-4B06-A793-F2249333FDAE}" type="pres">
      <dgm:prSet presAssocID="{179C9FE0-6B55-4748-9AB6-2D5266C583F5}" presName="parTrans" presStyleLbl="bgSibTrans2D1" presStyleIdx="0" presStyleCnt="3"/>
      <dgm:spPr/>
    </dgm:pt>
    <dgm:pt modelId="{06C60003-654D-4E5C-A72D-6EEFBCE264AF}" type="pres">
      <dgm:prSet presAssocID="{56F73E89-3EE5-439A-8222-83EDFF44D36A}" presName="node" presStyleLbl="node1" presStyleIdx="0" presStyleCnt="3">
        <dgm:presLayoutVars>
          <dgm:bulletEnabled val="1"/>
        </dgm:presLayoutVars>
      </dgm:prSet>
      <dgm:spPr/>
    </dgm:pt>
    <dgm:pt modelId="{54468980-110D-4F59-BB69-2070A37B0867}" type="pres">
      <dgm:prSet presAssocID="{757943CA-7897-49E4-95CB-6459BE3AF3D0}" presName="parTrans" presStyleLbl="bgSibTrans2D1" presStyleIdx="1" presStyleCnt="3"/>
      <dgm:spPr/>
    </dgm:pt>
    <dgm:pt modelId="{E722440A-FE94-4EC3-809B-ED59A6CACD09}" type="pres">
      <dgm:prSet presAssocID="{370829B3-59D1-4CAE-92E3-6789ED548598}" presName="node" presStyleLbl="node1" presStyleIdx="1" presStyleCnt="3">
        <dgm:presLayoutVars>
          <dgm:bulletEnabled val="1"/>
        </dgm:presLayoutVars>
      </dgm:prSet>
      <dgm:spPr/>
    </dgm:pt>
    <dgm:pt modelId="{A02E2E8A-D618-4AAF-A0A6-467A5284469C}" type="pres">
      <dgm:prSet presAssocID="{270C556D-F168-4713-8842-D7549A8304B0}" presName="parTrans" presStyleLbl="bgSibTrans2D1" presStyleIdx="2" presStyleCnt="3"/>
      <dgm:spPr/>
    </dgm:pt>
    <dgm:pt modelId="{CD5B08B4-8EF3-4038-B5EB-A51232F1C7C2}" type="pres">
      <dgm:prSet presAssocID="{DE5D0718-2D9B-4FB6-87DB-F94011DE8066}" presName="node" presStyleLbl="node1" presStyleIdx="2" presStyleCnt="3">
        <dgm:presLayoutVars>
          <dgm:bulletEnabled val="1"/>
        </dgm:presLayoutVars>
      </dgm:prSet>
      <dgm:spPr/>
    </dgm:pt>
  </dgm:ptLst>
  <dgm:cxnLst>
    <dgm:cxn modelId="{11022900-EF86-4A79-BFCF-8B3B7C35EEC1}" type="presOf" srcId="{50FB4B50-B842-43E4-9ED5-6CCF726FE907}" destId="{C844C160-4083-4474-B0E5-3DDC152CA183}" srcOrd="0" destOrd="0" presId="urn:microsoft.com/office/officeart/2005/8/layout/radial4"/>
    <dgm:cxn modelId="{6AF0263F-8AB9-4E81-98EB-E08415986DF0}" type="presOf" srcId="{757943CA-7897-49E4-95CB-6459BE3AF3D0}" destId="{54468980-110D-4F59-BB69-2070A37B0867}" srcOrd="0" destOrd="0" presId="urn:microsoft.com/office/officeart/2005/8/layout/radial4"/>
    <dgm:cxn modelId="{946FC564-FE35-4241-A950-9AF8E24D81A8}" type="presOf" srcId="{270C556D-F168-4713-8842-D7549A8304B0}" destId="{A02E2E8A-D618-4AAF-A0A6-467A5284469C}" srcOrd="0" destOrd="0" presId="urn:microsoft.com/office/officeart/2005/8/layout/radial4"/>
    <dgm:cxn modelId="{1B0E2551-7462-43ED-8CC9-9F3A71E743F1}" srcId="{50FB4B50-B842-43E4-9ED5-6CCF726FE907}" destId="{56F73E89-3EE5-439A-8222-83EDFF44D36A}" srcOrd="0" destOrd="0" parTransId="{179C9FE0-6B55-4748-9AB6-2D5266C583F5}" sibTransId="{C245F0FA-3E76-421C-8C82-A844D7BEB597}"/>
    <dgm:cxn modelId="{95563797-FCAF-454B-AD34-C887D3F904D9}" type="presOf" srcId="{179C9FE0-6B55-4748-9AB6-2D5266C583F5}" destId="{16E2730E-9F2B-4B06-A793-F2249333FDAE}" srcOrd="0" destOrd="0" presId="urn:microsoft.com/office/officeart/2005/8/layout/radial4"/>
    <dgm:cxn modelId="{51D10698-8488-4AA4-A879-996D24EA3369}" type="presOf" srcId="{56F73E89-3EE5-439A-8222-83EDFF44D36A}" destId="{06C60003-654D-4E5C-A72D-6EEFBCE264AF}" srcOrd="0" destOrd="0" presId="urn:microsoft.com/office/officeart/2005/8/layout/radial4"/>
    <dgm:cxn modelId="{A178CC99-ADA0-4A26-B6AC-A61B2834D933}" type="presOf" srcId="{370829B3-59D1-4CAE-92E3-6789ED548598}" destId="{E722440A-FE94-4EC3-809B-ED59A6CACD09}" srcOrd="0" destOrd="0" presId="urn:microsoft.com/office/officeart/2005/8/layout/radial4"/>
    <dgm:cxn modelId="{45B2A99B-3C10-46B1-AE5F-E1C3EFA2CCB5}" srcId="{50FB4B50-B842-43E4-9ED5-6CCF726FE907}" destId="{DE5D0718-2D9B-4FB6-87DB-F94011DE8066}" srcOrd="2" destOrd="0" parTransId="{270C556D-F168-4713-8842-D7549A8304B0}" sibTransId="{E4FABDF9-2D45-4C0D-821B-619EA6D6F9D8}"/>
    <dgm:cxn modelId="{989DDAAB-475C-4969-B1FB-D25C8D2FC79C}" srcId="{50FB4B50-B842-43E4-9ED5-6CCF726FE907}" destId="{370829B3-59D1-4CAE-92E3-6789ED548598}" srcOrd="1" destOrd="0" parTransId="{757943CA-7897-49E4-95CB-6459BE3AF3D0}" sibTransId="{74A6DA80-4789-46F0-ADA9-2E6056C42E0C}"/>
    <dgm:cxn modelId="{F16BC3C0-476C-4D95-9B22-65EF04C1D916}" type="presOf" srcId="{6F209C6A-B917-4ECA-BA0D-669EBABD6140}" destId="{AD0334CA-C7C2-4C30-960E-9309263B848F}" srcOrd="0" destOrd="0" presId="urn:microsoft.com/office/officeart/2005/8/layout/radial4"/>
    <dgm:cxn modelId="{FAE333FA-E00D-45AF-B11F-8AAC3592D50B}" srcId="{6F209C6A-B917-4ECA-BA0D-669EBABD6140}" destId="{50FB4B50-B842-43E4-9ED5-6CCF726FE907}" srcOrd="0" destOrd="0" parTransId="{BD3AA709-5558-48CA-8EF9-AC96C3135593}" sibTransId="{7C690D2A-88EE-4408-9B19-E5BC643A97F8}"/>
    <dgm:cxn modelId="{25D3AEFF-6606-40F3-8722-9013A6BFA9C5}" type="presOf" srcId="{DE5D0718-2D9B-4FB6-87DB-F94011DE8066}" destId="{CD5B08B4-8EF3-4038-B5EB-A51232F1C7C2}" srcOrd="0" destOrd="0" presId="urn:microsoft.com/office/officeart/2005/8/layout/radial4"/>
    <dgm:cxn modelId="{65908708-6628-4477-BE06-ED8FFD4D4C1E}" type="presParOf" srcId="{AD0334CA-C7C2-4C30-960E-9309263B848F}" destId="{C844C160-4083-4474-B0E5-3DDC152CA183}" srcOrd="0" destOrd="0" presId="urn:microsoft.com/office/officeart/2005/8/layout/radial4"/>
    <dgm:cxn modelId="{913782C0-369A-470E-B440-C50D03476FBC}" type="presParOf" srcId="{AD0334CA-C7C2-4C30-960E-9309263B848F}" destId="{16E2730E-9F2B-4B06-A793-F2249333FDAE}" srcOrd="1" destOrd="0" presId="urn:microsoft.com/office/officeart/2005/8/layout/radial4"/>
    <dgm:cxn modelId="{C6B1322C-9094-48A6-97FC-A5763C9FAE23}" type="presParOf" srcId="{AD0334CA-C7C2-4C30-960E-9309263B848F}" destId="{06C60003-654D-4E5C-A72D-6EEFBCE264AF}" srcOrd="2" destOrd="0" presId="urn:microsoft.com/office/officeart/2005/8/layout/radial4"/>
    <dgm:cxn modelId="{48E1E37D-D246-473B-9AB0-291FBA14D910}" type="presParOf" srcId="{AD0334CA-C7C2-4C30-960E-9309263B848F}" destId="{54468980-110D-4F59-BB69-2070A37B0867}" srcOrd="3" destOrd="0" presId="urn:microsoft.com/office/officeart/2005/8/layout/radial4"/>
    <dgm:cxn modelId="{B79E73BD-1F2D-4EEE-A16C-C545FF7D99E9}" type="presParOf" srcId="{AD0334CA-C7C2-4C30-960E-9309263B848F}" destId="{E722440A-FE94-4EC3-809B-ED59A6CACD09}" srcOrd="4" destOrd="0" presId="urn:microsoft.com/office/officeart/2005/8/layout/radial4"/>
    <dgm:cxn modelId="{11D8A5A0-AFF5-46B6-BD65-03747475BC2E}" type="presParOf" srcId="{AD0334CA-C7C2-4C30-960E-9309263B848F}" destId="{A02E2E8A-D618-4AAF-A0A6-467A5284469C}" srcOrd="5" destOrd="0" presId="urn:microsoft.com/office/officeart/2005/8/layout/radial4"/>
    <dgm:cxn modelId="{929A4A8D-C467-4C66-8BBE-F380F16E3194}" type="presParOf" srcId="{AD0334CA-C7C2-4C30-960E-9309263B848F}" destId="{CD5B08B4-8EF3-4038-B5EB-A51232F1C7C2}"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1F3A7-60D3-4BCC-BE51-D49BBCAA4210}" type="doc">
      <dgm:prSet loTypeId="urn:microsoft.com/office/officeart/2005/8/layout/arrow3" loCatId="relationship" qsTypeId="urn:microsoft.com/office/officeart/2005/8/quickstyle/simple4" qsCatId="simple" csTypeId="urn:microsoft.com/office/officeart/2005/8/colors/accent1_2" csCatId="accent1" phldr="1"/>
      <dgm:spPr/>
      <dgm:t>
        <a:bodyPr/>
        <a:lstStyle/>
        <a:p>
          <a:endParaRPr lang="en-US"/>
        </a:p>
      </dgm:t>
    </dgm:pt>
    <dgm:pt modelId="{8C00A335-A6DA-411D-AA76-394BDF1C810F}">
      <dgm:prSet phldrT="[Text]"/>
      <dgm:spPr/>
      <dgm:t>
        <a:bodyPr/>
        <a:lstStyle/>
        <a:p>
          <a:r>
            <a:rPr lang="en-US" dirty="0"/>
            <a:t>Aggregate Function</a:t>
          </a:r>
        </a:p>
      </dgm:t>
    </dgm:pt>
    <dgm:pt modelId="{9D64088F-D5A5-4154-8A54-CCFF74CC167E}" type="parTrans" cxnId="{0A805125-D2A7-48C1-A3D3-05E331720B71}">
      <dgm:prSet/>
      <dgm:spPr/>
      <dgm:t>
        <a:bodyPr/>
        <a:lstStyle/>
        <a:p>
          <a:endParaRPr lang="en-US"/>
        </a:p>
      </dgm:t>
    </dgm:pt>
    <dgm:pt modelId="{3C265496-9EC4-4F88-B5A4-620063EF076B}" type="sibTrans" cxnId="{0A805125-D2A7-48C1-A3D3-05E331720B71}">
      <dgm:prSet/>
      <dgm:spPr/>
      <dgm:t>
        <a:bodyPr/>
        <a:lstStyle/>
        <a:p>
          <a:endParaRPr lang="en-US"/>
        </a:p>
      </dgm:t>
    </dgm:pt>
    <dgm:pt modelId="{CBB9DC2E-D635-4E06-A2D5-5ED031AD14D2}">
      <dgm:prSet phldrT="[Text]"/>
      <dgm:spPr/>
      <dgm:t>
        <a:bodyPr/>
        <a:lstStyle/>
        <a:p>
          <a:r>
            <a:rPr lang="en-US" dirty="0"/>
            <a:t>Computes one value</a:t>
          </a:r>
        </a:p>
      </dgm:t>
    </dgm:pt>
    <dgm:pt modelId="{82ED2362-0C84-4999-AE6D-55F166ABEBA5}" type="parTrans" cxnId="{21FABB4C-6646-4CEC-9404-5C9DD43769B6}">
      <dgm:prSet/>
      <dgm:spPr/>
      <dgm:t>
        <a:bodyPr/>
        <a:lstStyle/>
        <a:p>
          <a:endParaRPr lang="en-US"/>
        </a:p>
      </dgm:t>
    </dgm:pt>
    <dgm:pt modelId="{D0511998-9D7E-4F12-9AA1-6776CD390841}" type="sibTrans" cxnId="{21FABB4C-6646-4CEC-9404-5C9DD43769B6}">
      <dgm:prSet/>
      <dgm:spPr/>
      <dgm:t>
        <a:bodyPr/>
        <a:lstStyle/>
        <a:p>
          <a:endParaRPr lang="en-US"/>
        </a:p>
      </dgm:t>
    </dgm:pt>
    <dgm:pt modelId="{12DB32B7-E2AC-4A7E-A7AE-13AC33E75CB3}">
      <dgm:prSet phldrT="[Text]"/>
      <dgm:spPr/>
      <dgm:t>
        <a:bodyPr/>
        <a:lstStyle/>
        <a:p>
          <a:r>
            <a:rPr lang="en-US" dirty="0"/>
            <a:t>Analytic Function</a:t>
          </a:r>
        </a:p>
      </dgm:t>
    </dgm:pt>
    <dgm:pt modelId="{A184BF16-05C2-41A4-BE85-893EEA6104F1}" type="parTrans" cxnId="{98C1A4C0-2708-4CD3-A252-FB600B85E98F}">
      <dgm:prSet/>
      <dgm:spPr/>
      <dgm:t>
        <a:bodyPr/>
        <a:lstStyle/>
        <a:p>
          <a:endParaRPr lang="en-US"/>
        </a:p>
      </dgm:t>
    </dgm:pt>
    <dgm:pt modelId="{639514FE-BD0C-47AF-A009-7BFFE8049D10}" type="sibTrans" cxnId="{98C1A4C0-2708-4CD3-A252-FB600B85E98F}">
      <dgm:prSet/>
      <dgm:spPr/>
      <dgm:t>
        <a:bodyPr/>
        <a:lstStyle/>
        <a:p>
          <a:endParaRPr lang="en-US"/>
        </a:p>
      </dgm:t>
    </dgm:pt>
    <dgm:pt modelId="{53963DBA-FAD7-4530-831C-83942DB86C96}">
      <dgm:prSet phldrT="[Text]"/>
      <dgm:spPr/>
      <dgm:t>
        <a:bodyPr/>
        <a:lstStyle/>
        <a:p>
          <a:r>
            <a:rPr lang="en-US" dirty="0"/>
            <a:t>Computes multiple values</a:t>
          </a:r>
        </a:p>
      </dgm:t>
    </dgm:pt>
    <dgm:pt modelId="{68C40A6B-EB78-4D36-A4C0-135236B44F30}" type="parTrans" cxnId="{13D3BC0D-208F-484B-A64C-839EF9CC8F03}">
      <dgm:prSet/>
      <dgm:spPr/>
      <dgm:t>
        <a:bodyPr/>
        <a:lstStyle/>
        <a:p>
          <a:endParaRPr lang="en-US"/>
        </a:p>
      </dgm:t>
    </dgm:pt>
    <dgm:pt modelId="{C10BB283-64FC-475F-A419-02EB1D7883DB}" type="sibTrans" cxnId="{13D3BC0D-208F-484B-A64C-839EF9CC8F03}">
      <dgm:prSet/>
      <dgm:spPr/>
      <dgm:t>
        <a:bodyPr/>
        <a:lstStyle/>
        <a:p>
          <a:endParaRPr lang="en-US"/>
        </a:p>
      </dgm:t>
    </dgm:pt>
    <dgm:pt modelId="{E36F24F1-593A-4E1D-A0C7-D59C4FFDA64B}">
      <dgm:prSet phldrT="[Text]"/>
      <dgm:spPr/>
      <dgm:t>
        <a:bodyPr/>
        <a:lstStyle/>
        <a:p>
          <a:r>
            <a:rPr lang="en-US" dirty="0"/>
            <a:t>Calculated before analytic functions</a:t>
          </a:r>
        </a:p>
      </dgm:t>
    </dgm:pt>
    <dgm:pt modelId="{6665B8B8-7BB7-4B84-B3CB-8A2F080A94FC}" type="parTrans" cxnId="{09959314-0EC0-407A-B81D-CFBB350C38FB}">
      <dgm:prSet/>
      <dgm:spPr/>
      <dgm:t>
        <a:bodyPr/>
        <a:lstStyle/>
        <a:p>
          <a:endParaRPr lang="en-US"/>
        </a:p>
      </dgm:t>
    </dgm:pt>
    <dgm:pt modelId="{E3117733-F13F-4BD5-B476-68817612154A}" type="sibTrans" cxnId="{09959314-0EC0-407A-B81D-CFBB350C38FB}">
      <dgm:prSet/>
      <dgm:spPr/>
      <dgm:t>
        <a:bodyPr/>
        <a:lstStyle/>
        <a:p>
          <a:endParaRPr lang="en-US"/>
        </a:p>
      </dgm:t>
    </dgm:pt>
    <dgm:pt modelId="{62C2084B-BFCB-489A-81B8-D7DDD106CFCE}">
      <dgm:prSet phldrT="[Text]"/>
      <dgm:spPr/>
      <dgm:t>
        <a:bodyPr/>
        <a:lstStyle/>
        <a:p>
          <a:r>
            <a:rPr lang="en-US" dirty="0"/>
            <a:t>Preserves number of rows in a group</a:t>
          </a:r>
        </a:p>
      </dgm:t>
    </dgm:pt>
    <dgm:pt modelId="{81E6E91C-C736-476A-B0FD-3BF90F1D8282}" type="parTrans" cxnId="{6948C515-05AD-413F-B5B9-04D12690F43B}">
      <dgm:prSet/>
      <dgm:spPr/>
      <dgm:t>
        <a:bodyPr/>
        <a:lstStyle/>
        <a:p>
          <a:endParaRPr lang="en-US"/>
        </a:p>
      </dgm:t>
    </dgm:pt>
    <dgm:pt modelId="{815FB1DD-F8DA-472C-A93A-F8221D7B7F15}" type="sibTrans" cxnId="{6948C515-05AD-413F-B5B9-04D12690F43B}">
      <dgm:prSet/>
      <dgm:spPr/>
      <dgm:t>
        <a:bodyPr/>
        <a:lstStyle/>
        <a:p>
          <a:endParaRPr lang="en-US"/>
        </a:p>
      </dgm:t>
    </dgm:pt>
    <dgm:pt modelId="{D9C71B36-3AF2-44AD-AD45-D6436D608144}">
      <dgm:prSet phldrT="[Text]"/>
      <dgm:spPr/>
      <dgm:t>
        <a:bodyPr/>
        <a:lstStyle/>
        <a:p>
          <a:r>
            <a:rPr lang="en-US" dirty="0"/>
            <a:t>Calculated after aggregate functions</a:t>
          </a:r>
        </a:p>
      </dgm:t>
    </dgm:pt>
    <dgm:pt modelId="{21C9862D-88DA-46AA-AF9C-04B3FB301D27}" type="parTrans" cxnId="{87CB74C3-76D9-49C8-A8E0-1DD727EDEBB2}">
      <dgm:prSet/>
      <dgm:spPr/>
      <dgm:t>
        <a:bodyPr/>
        <a:lstStyle/>
        <a:p>
          <a:endParaRPr lang="en-US"/>
        </a:p>
      </dgm:t>
    </dgm:pt>
    <dgm:pt modelId="{A521732D-C1D7-4D8D-8AD8-49EDDBCFD891}" type="sibTrans" cxnId="{87CB74C3-76D9-49C8-A8E0-1DD727EDEBB2}">
      <dgm:prSet/>
      <dgm:spPr/>
      <dgm:t>
        <a:bodyPr/>
        <a:lstStyle/>
        <a:p>
          <a:endParaRPr lang="en-US"/>
        </a:p>
      </dgm:t>
    </dgm:pt>
    <dgm:pt modelId="{47FCE806-AD99-4F5E-B6AE-DF5B945215BE}">
      <dgm:prSet phldrT="[Text]"/>
      <dgm:spPr/>
      <dgm:t>
        <a:bodyPr/>
        <a:lstStyle/>
        <a:p>
          <a:r>
            <a:rPr lang="en-US" dirty="0"/>
            <a:t>Reduces group to a single row</a:t>
          </a:r>
        </a:p>
      </dgm:t>
    </dgm:pt>
    <dgm:pt modelId="{2BB8F188-CE60-483D-A16D-B9B462169EBE}" type="parTrans" cxnId="{DCE9593D-A522-49D8-9878-75916EE3E551}">
      <dgm:prSet/>
      <dgm:spPr/>
      <dgm:t>
        <a:bodyPr/>
        <a:lstStyle/>
        <a:p>
          <a:endParaRPr lang="en-US"/>
        </a:p>
      </dgm:t>
    </dgm:pt>
    <dgm:pt modelId="{ADC109DC-C521-40CE-92AA-B517BF1B9931}" type="sibTrans" cxnId="{DCE9593D-A522-49D8-9878-75916EE3E551}">
      <dgm:prSet/>
      <dgm:spPr/>
      <dgm:t>
        <a:bodyPr/>
        <a:lstStyle/>
        <a:p>
          <a:endParaRPr lang="en-US"/>
        </a:p>
      </dgm:t>
    </dgm:pt>
    <dgm:pt modelId="{A8FA6FD6-382B-42FC-A496-3238AD6D32C0}" type="pres">
      <dgm:prSet presAssocID="{9911F3A7-60D3-4BCC-BE51-D49BBCAA4210}" presName="compositeShape" presStyleCnt="0">
        <dgm:presLayoutVars>
          <dgm:chMax val="2"/>
          <dgm:dir/>
          <dgm:resizeHandles val="exact"/>
        </dgm:presLayoutVars>
      </dgm:prSet>
      <dgm:spPr/>
    </dgm:pt>
    <dgm:pt modelId="{353AEBE4-5D1A-4F1E-8CE5-C8A8A63C514A}" type="pres">
      <dgm:prSet presAssocID="{9911F3A7-60D3-4BCC-BE51-D49BBCAA4210}" presName="divider" presStyleLbl="fgShp" presStyleIdx="0" presStyleCnt="1"/>
      <dgm:spPr>
        <a:solidFill>
          <a:srgbClr val="FF0000"/>
        </a:solidFill>
      </dgm:spPr>
    </dgm:pt>
    <dgm:pt modelId="{A51490AE-D713-40DF-A5C1-432630DC8CBB}" type="pres">
      <dgm:prSet presAssocID="{8C00A335-A6DA-411D-AA76-394BDF1C810F}" presName="downArrow" presStyleLbl="node1" presStyleIdx="0" presStyleCnt="2"/>
      <dgm:spPr/>
    </dgm:pt>
    <dgm:pt modelId="{C0A041C8-35E1-45EA-8F97-303202D7E779}" type="pres">
      <dgm:prSet presAssocID="{8C00A335-A6DA-411D-AA76-394BDF1C810F}" presName="downArrowText" presStyleLbl="revTx" presStyleIdx="0" presStyleCnt="2">
        <dgm:presLayoutVars>
          <dgm:bulletEnabled val="1"/>
        </dgm:presLayoutVars>
      </dgm:prSet>
      <dgm:spPr/>
    </dgm:pt>
    <dgm:pt modelId="{DFD47BC4-D649-4AFE-8636-A342DDBE330E}" type="pres">
      <dgm:prSet presAssocID="{12DB32B7-E2AC-4A7E-A7AE-13AC33E75CB3}" presName="upArrow" presStyleLbl="node1" presStyleIdx="1" presStyleCnt="2"/>
      <dgm:spPr/>
    </dgm:pt>
    <dgm:pt modelId="{20DDA10E-F5FE-44C0-88EC-AE0620592F8A}" type="pres">
      <dgm:prSet presAssocID="{12DB32B7-E2AC-4A7E-A7AE-13AC33E75CB3}" presName="upArrowText" presStyleLbl="revTx" presStyleIdx="1" presStyleCnt="2">
        <dgm:presLayoutVars>
          <dgm:bulletEnabled val="1"/>
        </dgm:presLayoutVars>
      </dgm:prSet>
      <dgm:spPr/>
    </dgm:pt>
  </dgm:ptLst>
  <dgm:cxnLst>
    <dgm:cxn modelId="{13D3BC0D-208F-484B-A64C-839EF9CC8F03}" srcId="{12DB32B7-E2AC-4A7E-A7AE-13AC33E75CB3}" destId="{53963DBA-FAD7-4530-831C-83942DB86C96}" srcOrd="0" destOrd="0" parTransId="{68C40A6B-EB78-4D36-A4C0-135236B44F30}" sibTransId="{C10BB283-64FC-475F-A419-02EB1D7883DB}"/>
    <dgm:cxn modelId="{09959314-0EC0-407A-B81D-CFBB350C38FB}" srcId="{8C00A335-A6DA-411D-AA76-394BDF1C810F}" destId="{E36F24F1-593A-4E1D-A0C7-D59C4FFDA64B}" srcOrd="2" destOrd="0" parTransId="{6665B8B8-7BB7-4B84-B3CB-8A2F080A94FC}" sibTransId="{E3117733-F13F-4BD5-B476-68817612154A}"/>
    <dgm:cxn modelId="{6948C515-05AD-413F-B5B9-04D12690F43B}" srcId="{12DB32B7-E2AC-4A7E-A7AE-13AC33E75CB3}" destId="{62C2084B-BFCB-489A-81B8-D7DDD106CFCE}" srcOrd="1" destOrd="0" parTransId="{81E6E91C-C736-476A-B0FD-3BF90F1D8282}" sibTransId="{815FB1DD-F8DA-472C-A93A-F8221D7B7F15}"/>
    <dgm:cxn modelId="{0A805125-D2A7-48C1-A3D3-05E331720B71}" srcId="{9911F3A7-60D3-4BCC-BE51-D49BBCAA4210}" destId="{8C00A335-A6DA-411D-AA76-394BDF1C810F}" srcOrd="0" destOrd="0" parTransId="{9D64088F-D5A5-4154-8A54-CCFF74CC167E}" sibTransId="{3C265496-9EC4-4F88-B5A4-620063EF076B}"/>
    <dgm:cxn modelId="{177BAF32-579C-479C-A876-0D0CDC6D4783}" type="presOf" srcId="{D9C71B36-3AF2-44AD-AD45-D6436D608144}" destId="{20DDA10E-F5FE-44C0-88EC-AE0620592F8A}" srcOrd="0" destOrd="3" presId="urn:microsoft.com/office/officeart/2005/8/layout/arrow3"/>
    <dgm:cxn modelId="{DCE9593D-A522-49D8-9878-75916EE3E551}" srcId="{8C00A335-A6DA-411D-AA76-394BDF1C810F}" destId="{47FCE806-AD99-4F5E-B6AE-DF5B945215BE}" srcOrd="1" destOrd="0" parTransId="{2BB8F188-CE60-483D-A16D-B9B462169EBE}" sibTransId="{ADC109DC-C521-40CE-92AA-B517BF1B9931}"/>
    <dgm:cxn modelId="{EB4DB541-88CF-4F65-A272-5613E5432EF2}" type="presOf" srcId="{8C00A335-A6DA-411D-AA76-394BDF1C810F}" destId="{C0A041C8-35E1-45EA-8F97-303202D7E779}" srcOrd="0" destOrd="0" presId="urn:microsoft.com/office/officeart/2005/8/layout/arrow3"/>
    <dgm:cxn modelId="{DEFF8744-F685-4B3D-B97D-081E7B203F85}" type="presOf" srcId="{47FCE806-AD99-4F5E-B6AE-DF5B945215BE}" destId="{C0A041C8-35E1-45EA-8F97-303202D7E779}" srcOrd="0" destOrd="2" presId="urn:microsoft.com/office/officeart/2005/8/layout/arrow3"/>
    <dgm:cxn modelId="{21FABB4C-6646-4CEC-9404-5C9DD43769B6}" srcId="{8C00A335-A6DA-411D-AA76-394BDF1C810F}" destId="{CBB9DC2E-D635-4E06-A2D5-5ED031AD14D2}" srcOrd="0" destOrd="0" parTransId="{82ED2362-0C84-4999-AE6D-55F166ABEBA5}" sibTransId="{D0511998-9D7E-4F12-9AA1-6776CD390841}"/>
    <dgm:cxn modelId="{FAB340A5-C0B8-4F3E-B494-6B9BA051AA57}" type="presOf" srcId="{53963DBA-FAD7-4530-831C-83942DB86C96}" destId="{20DDA10E-F5FE-44C0-88EC-AE0620592F8A}" srcOrd="0" destOrd="1" presId="urn:microsoft.com/office/officeart/2005/8/layout/arrow3"/>
    <dgm:cxn modelId="{09B82DAB-9AEE-4601-96ED-89C52AE1F7B3}" type="presOf" srcId="{62C2084B-BFCB-489A-81B8-D7DDD106CFCE}" destId="{20DDA10E-F5FE-44C0-88EC-AE0620592F8A}" srcOrd="0" destOrd="2" presId="urn:microsoft.com/office/officeart/2005/8/layout/arrow3"/>
    <dgm:cxn modelId="{C4BF40B6-3AD1-4EA7-9A61-43552EDA5C3C}" type="presOf" srcId="{9911F3A7-60D3-4BCC-BE51-D49BBCAA4210}" destId="{A8FA6FD6-382B-42FC-A496-3238AD6D32C0}" srcOrd="0" destOrd="0" presId="urn:microsoft.com/office/officeart/2005/8/layout/arrow3"/>
    <dgm:cxn modelId="{98C1A4C0-2708-4CD3-A252-FB600B85E98F}" srcId="{9911F3A7-60D3-4BCC-BE51-D49BBCAA4210}" destId="{12DB32B7-E2AC-4A7E-A7AE-13AC33E75CB3}" srcOrd="1" destOrd="0" parTransId="{A184BF16-05C2-41A4-BE85-893EEA6104F1}" sibTransId="{639514FE-BD0C-47AF-A009-7BFFE8049D10}"/>
    <dgm:cxn modelId="{87CB74C3-76D9-49C8-A8E0-1DD727EDEBB2}" srcId="{12DB32B7-E2AC-4A7E-A7AE-13AC33E75CB3}" destId="{D9C71B36-3AF2-44AD-AD45-D6436D608144}" srcOrd="2" destOrd="0" parTransId="{21C9862D-88DA-46AA-AF9C-04B3FB301D27}" sibTransId="{A521732D-C1D7-4D8D-8AD8-49EDDBCFD891}"/>
    <dgm:cxn modelId="{F85A02DD-4FA1-4489-9BB5-9B64A3061F9E}" type="presOf" srcId="{E36F24F1-593A-4E1D-A0C7-D59C4FFDA64B}" destId="{C0A041C8-35E1-45EA-8F97-303202D7E779}" srcOrd="0" destOrd="3" presId="urn:microsoft.com/office/officeart/2005/8/layout/arrow3"/>
    <dgm:cxn modelId="{EAB7E4FC-3F36-493C-B607-EC36257B026F}" type="presOf" srcId="{CBB9DC2E-D635-4E06-A2D5-5ED031AD14D2}" destId="{C0A041C8-35E1-45EA-8F97-303202D7E779}" srcOrd="0" destOrd="1" presId="urn:microsoft.com/office/officeart/2005/8/layout/arrow3"/>
    <dgm:cxn modelId="{60005AFF-AAFB-4B8D-ADBC-0FE24295D995}" type="presOf" srcId="{12DB32B7-E2AC-4A7E-A7AE-13AC33E75CB3}" destId="{20DDA10E-F5FE-44C0-88EC-AE0620592F8A}" srcOrd="0" destOrd="0" presId="urn:microsoft.com/office/officeart/2005/8/layout/arrow3"/>
    <dgm:cxn modelId="{739A6E65-7BA8-4758-870F-DB0E9652D632}" type="presParOf" srcId="{A8FA6FD6-382B-42FC-A496-3238AD6D32C0}" destId="{353AEBE4-5D1A-4F1E-8CE5-C8A8A63C514A}" srcOrd="0" destOrd="0" presId="urn:microsoft.com/office/officeart/2005/8/layout/arrow3"/>
    <dgm:cxn modelId="{24FF4C3E-0BB6-433E-80BC-D84459B6693B}" type="presParOf" srcId="{A8FA6FD6-382B-42FC-A496-3238AD6D32C0}" destId="{A51490AE-D713-40DF-A5C1-432630DC8CBB}" srcOrd="1" destOrd="0" presId="urn:microsoft.com/office/officeart/2005/8/layout/arrow3"/>
    <dgm:cxn modelId="{5BFB9E2E-BE94-40D1-B29E-59DAA7065406}" type="presParOf" srcId="{A8FA6FD6-382B-42FC-A496-3238AD6D32C0}" destId="{C0A041C8-35E1-45EA-8F97-303202D7E779}" srcOrd="2" destOrd="0" presId="urn:microsoft.com/office/officeart/2005/8/layout/arrow3"/>
    <dgm:cxn modelId="{53A64E88-9D96-44E1-A91B-E48FD8E9223D}" type="presParOf" srcId="{A8FA6FD6-382B-42FC-A496-3238AD6D32C0}" destId="{DFD47BC4-D649-4AFE-8636-A342DDBE330E}" srcOrd="3" destOrd="0" presId="urn:microsoft.com/office/officeart/2005/8/layout/arrow3"/>
    <dgm:cxn modelId="{FC026949-81F2-46D2-96BA-34A3D8A78F9E}" type="presParOf" srcId="{A8FA6FD6-382B-42FC-A496-3238AD6D32C0}" destId="{20DDA10E-F5FE-44C0-88EC-AE0620592F8A}"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9C308B-B80F-4550-B35E-2266103D403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5EFB64-27B8-4E1C-B046-CB6F154A4275}">
      <dgm:prSet phldrT="[Text]" custT="1"/>
      <dgm:spPr/>
      <dgm:t>
        <a:bodyPr/>
        <a:lstStyle/>
        <a:p>
          <a:r>
            <a:rPr lang="en-US" sz="1800" b="1" dirty="0">
              <a:solidFill>
                <a:schemeClr val="bg1"/>
              </a:solidFill>
            </a:rPr>
            <a:t>Rows</a:t>
          </a:r>
          <a:endParaRPr lang="en-US" sz="1600" b="1" dirty="0">
            <a:solidFill>
              <a:schemeClr val="bg1"/>
            </a:solidFill>
          </a:endParaRPr>
        </a:p>
      </dgm:t>
    </dgm:pt>
    <dgm:pt modelId="{6E8406FB-CA25-4816-B12C-E255BFD6BE72}" type="parTrans" cxnId="{46AFF1E9-8F42-4992-8E23-BAA6845537B3}">
      <dgm:prSet/>
      <dgm:spPr/>
      <dgm:t>
        <a:bodyPr/>
        <a:lstStyle/>
        <a:p>
          <a:endParaRPr lang="en-US"/>
        </a:p>
      </dgm:t>
    </dgm:pt>
    <dgm:pt modelId="{0252E44E-1730-4AA6-8EB4-1CF0BFB09160}" type="sibTrans" cxnId="{46AFF1E9-8F42-4992-8E23-BAA6845537B3}">
      <dgm:prSet/>
      <dgm:spPr>
        <a:solidFill>
          <a:srgbClr val="FF0000"/>
        </a:solidFill>
      </dgm:spPr>
      <dgm:t>
        <a:bodyPr/>
        <a:lstStyle/>
        <a:p>
          <a:endParaRPr lang="en-US"/>
        </a:p>
      </dgm:t>
    </dgm:pt>
    <dgm:pt modelId="{557CE76C-B70A-4FC0-AD7E-E994A400B8CA}">
      <dgm:prSet phldrT="[Text]"/>
      <dgm:spPr>
        <a:solidFill>
          <a:schemeClr val="bg1">
            <a:lumMod val="95000"/>
            <a:alpha val="90000"/>
          </a:schemeClr>
        </a:solidFill>
      </dgm:spPr>
      <dgm:t>
        <a:bodyPr/>
        <a:lstStyle/>
        <a:p>
          <a:r>
            <a:rPr lang="en-US" dirty="0"/>
            <a:t>FROM</a:t>
          </a:r>
        </a:p>
      </dgm:t>
    </dgm:pt>
    <dgm:pt modelId="{AEBDD583-E19C-4237-AFD5-37D59CF86AC2}" type="parTrans" cxnId="{EFBBA84E-69C3-4BBE-AF8F-28D45805657C}">
      <dgm:prSet/>
      <dgm:spPr/>
      <dgm:t>
        <a:bodyPr/>
        <a:lstStyle/>
        <a:p>
          <a:endParaRPr lang="en-US"/>
        </a:p>
      </dgm:t>
    </dgm:pt>
    <dgm:pt modelId="{30660B27-29A9-4D83-A778-C6BCB2AFA552}" type="sibTrans" cxnId="{EFBBA84E-69C3-4BBE-AF8F-28D45805657C}">
      <dgm:prSet/>
      <dgm:spPr/>
      <dgm:t>
        <a:bodyPr/>
        <a:lstStyle/>
        <a:p>
          <a:endParaRPr lang="en-US"/>
        </a:p>
      </dgm:t>
    </dgm:pt>
    <dgm:pt modelId="{F8191647-A2D5-4081-A6EF-B7EA23425726}">
      <dgm:prSet phldrT="[Text]" custT="1"/>
      <dgm:spPr/>
      <dgm:t>
        <a:bodyPr/>
        <a:lstStyle/>
        <a:p>
          <a:r>
            <a:rPr lang="en-US" sz="1800" b="1" dirty="0">
              <a:solidFill>
                <a:schemeClr val="bg1"/>
              </a:solidFill>
            </a:rPr>
            <a:t>Groups</a:t>
          </a:r>
          <a:endParaRPr lang="en-US" sz="1600" b="1" dirty="0">
            <a:solidFill>
              <a:schemeClr val="bg1"/>
            </a:solidFill>
          </a:endParaRPr>
        </a:p>
      </dgm:t>
    </dgm:pt>
    <dgm:pt modelId="{087B283A-AFC9-4C89-B875-30D8E8700270}" type="parTrans" cxnId="{D114C0EC-AFE7-4A47-957E-71EAF7E72A7D}">
      <dgm:prSet/>
      <dgm:spPr/>
      <dgm:t>
        <a:bodyPr/>
        <a:lstStyle/>
        <a:p>
          <a:endParaRPr lang="en-US"/>
        </a:p>
      </dgm:t>
    </dgm:pt>
    <dgm:pt modelId="{43FCBBBF-5167-408D-8463-1298D54A5BAC}" type="sibTrans" cxnId="{D114C0EC-AFE7-4A47-957E-71EAF7E72A7D}">
      <dgm:prSet/>
      <dgm:spPr>
        <a:solidFill>
          <a:srgbClr val="FF0000"/>
        </a:solidFill>
      </dgm:spPr>
      <dgm:t>
        <a:bodyPr/>
        <a:lstStyle/>
        <a:p>
          <a:endParaRPr lang="en-US"/>
        </a:p>
      </dgm:t>
    </dgm:pt>
    <dgm:pt modelId="{6642879A-D4ED-44FD-92BF-1C59103FE122}">
      <dgm:prSet phldrT="[Text]"/>
      <dgm:spPr>
        <a:solidFill>
          <a:schemeClr val="bg1">
            <a:lumMod val="95000"/>
            <a:alpha val="90000"/>
          </a:schemeClr>
        </a:solidFill>
      </dgm:spPr>
      <dgm:t>
        <a:bodyPr/>
        <a:lstStyle/>
        <a:p>
          <a:r>
            <a:rPr lang="en-US" dirty="0"/>
            <a:t>GROUP BY</a:t>
          </a:r>
        </a:p>
      </dgm:t>
    </dgm:pt>
    <dgm:pt modelId="{BB30BA27-F64C-43DD-8FBF-88A07AB684E3}" type="parTrans" cxnId="{26C5AD05-B7CD-4FDC-97C2-80DB6B06FF7E}">
      <dgm:prSet/>
      <dgm:spPr/>
      <dgm:t>
        <a:bodyPr/>
        <a:lstStyle/>
        <a:p>
          <a:endParaRPr lang="en-US"/>
        </a:p>
      </dgm:t>
    </dgm:pt>
    <dgm:pt modelId="{E7A1C2F6-1905-4E6A-8FAE-D91A63E9730F}" type="sibTrans" cxnId="{26C5AD05-B7CD-4FDC-97C2-80DB6B06FF7E}">
      <dgm:prSet/>
      <dgm:spPr/>
      <dgm:t>
        <a:bodyPr/>
        <a:lstStyle/>
        <a:p>
          <a:endParaRPr lang="en-US"/>
        </a:p>
      </dgm:t>
    </dgm:pt>
    <dgm:pt modelId="{D01DC0B8-8369-4D21-A7A5-9C2084B4AA7E}">
      <dgm:prSet phldrT="[Text]" custT="1"/>
      <dgm:spPr/>
      <dgm:t>
        <a:bodyPr/>
        <a:lstStyle/>
        <a:p>
          <a:r>
            <a:rPr lang="en-US" sz="1600" b="1" dirty="0">
              <a:solidFill>
                <a:schemeClr val="bg1"/>
              </a:solidFill>
            </a:rPr>
            <a:t>Analytic</a:t>
          </a:r>
        </a:p>
      </dgm:t>
    </dgm:pt>
    <dgm:pt modelId="{2215204A-A61D-4B86-A641-9805B4012507}" type="parTrans" cxnId="{5FEC8BA5-3633-450D-9CD7-CA3CFEB51A5F}">
      <dgm:prSet/>
      <dgm:spPr/>
      <dgm:t>
        <a:bodyPr/>
        <a:lstStyle/>
        <a:p>
          <a:endParaRPr lang="en-US"/>
        </a:p>
      </dgm:t>
    </dgm:pt>
    <dgm:pt modelId="{3D6DC95C-E885-4ADA-AC36-2A4932F7EA42}" type="sibTrans" cxnId="{5FEC8BA5-3633-450D-9CD7-CA3CFEB51A5F}">
      <dgm:prSet/>
      <dgm:spPr>
        <a:solidFill>
          <a:srgbClr val="FF0000"/>
        </a:solidFill>
      </dgm:spPr>
      <dgm:t>
        <a:bodyPr/>
        <a:lstStyle/>
        <a:p>
          <a:endParaRPr lang="en-US"/>
        </a:p>
      </dgm:t>
    </dgm:pt>
    <dgm:pt modelId="{3ADC22AF-E467-4DC3-B0B0-443EE0CA7FAC}">
      <dgm:prSet phldrT="[Text]"/>
      <dgm:spPr>
        <a:solidFill>
          <a:schemeClr val="bg1">
            <a:lumMod val="95000"/>
            <a:alpha val="90000"/>
          </a:schemeClr>
        </a:solidFill>
      </dgm:spPr>
      <dgm:t>
        <a:bodyPr/>
        <a:lstStyle/>
        <a:p>
          <a:r>
            <a:rPr lang="en-US" dirty="0"/>
            <a:t>Create partitions</a:t>
          </a:r>
        </a:p>
      </dgm:t>
    </dgm:pt>
    <dgm:pt modelId="{7328BE8A-746C-4168-B918-543A9BE11B15}" type="parTrans" cxnId="{584D24C0-2928-4548-B3BC-327184AC63CA}">
      <dgm:prSet/>
      <dgm:spPr/>
      <dgm:t>
        <a:bodyPr/>
        <a:lstStyle/>
        <a:p>
          <a:endParaRPr lang="en-US"/>
        </a:p>
      </dgm:t>
    </dgm:pt>
    <dgm:pt modelId="{27158D72-07D5-401D-A3C4-F39A5754EE81}" type="sibTrans" cxnId="{584D24C0-2928-4548-B3BC-327184AC63CA}">
      <dgm:prSet/>
      <dgm:spPr/>
      <dgm:t>
        <a:bodyPr/>
        <a:lstStyle/>
        <a:p>
          <a:endParaRPr lang="en-US"/>
        </a:p>
      </dgm:t>
    </dgm:pt>
    <dgm:pt modelId="{7D34B447-19FB-4AE9-A946-9FFB814E53A9}">
      <dgm:prSet phldrT="[Text]"/>
      <dgm:spPr>
        <a:solidFill>
          <a:schemeClr val="bg1">
            <a:lumMod val="95000"/>
            <a:alpha val="90000"/>
          </a:schemeClr>
        </a:solidFill>
      </dgm:spPr>
      <dgm:t>
        <a:bodyPr/>
        <a:lstStyle/>
        <a:p>
          <a:r>
            <a:rPr lang="en-US" dirty="0"/>
            <a:t>WHERE</a:t>
          </a:r>
        </a:p>
      </dgm:t>
    </dgm:pt>
    <dgm:pt modelId="{168E7BB3-45A6-4D10-90C0-306A7061A3FB}" type="parTrans" cxnId="{05F95B80-2E6F-4985-A208-DF140E63CFED}">
      <dgm:prSet/>
      <dgm:spPr/>
      <dgm:t>
        <a:bodyPr/>
        <a:lstStyle/>
        <a:p>
          <a:endParaRPr lang="en-US"/>
        </a:p>
      </dgm:t>
    </dgm:pt>
    <dgm:pt modelId="{D8A2BD30-43EA-4E22-B88F-65D6AA28BE83}" type="sibTrans" cxnId="{05F95B80-2E6F-4985-A208-DF140E63CFED}">
      <dgm:prSet/>
      <dgm:spPr/>
      <dgm:t>
        <a:bodyPr/>
        <a:lstStyle/>
        <a:p>
          <a:endParaRPr lang="en-US"/>
        </a:p>
      </dgm:t>
    </dgm:pt>
    <dgm:pt modelId="{0BC60B5B-544B-4EA9-A392-E1D81BD6F557}">
      <dgm:prSet phldrT="[Text]"/>
      <dgm:spPr>
        <a:solidFill>
          <a:schemeClr val="bg1">
            <a:lumMod val="95000"/>
            <a:alpha val="90000"/>
          </a:schemeClr>
        </a:solidFill>
      </dgm:spPr>
      <dgm:t>
        <a:bodyPr/>
        <a:lstStyle/>
        <a:p>
          <a:r>
            <a:rPr lang="en-US" dirty="0"/>
            <a:t>HAVING</a:t>
          </a:r>
        </a:p>
      </dgm:t>
    </dgm:pt>
    <dgm:pt modelId="{8BBE6F91-216B-4887-B6A8-2B2DDB83F2B9}" type="parTrans" cxnId="{E74FFCE0-D2E4-422C-8FF3-6172DEF5E8E7}">
      <dgm:prSet/>
      <dgm:spPr/>
      <dgm:t>
        <a:bodyPr/>
        <a:lstStyle/>
        <a:p>
          <a:endParaRPr lang="en-US"/>
        </a:p>
      </dgm:t>
    </dgm:pt>
    <dgm:pt modelId="{171BDD0F-3EE0-4986-A3A8-CDAB77FEE508}" type="sibTrans" cxnId="{E74FFCE0-D2E4-422C-8FF3-6172DEF5E8E7}">
      <dgm:prSet/>
      <dgm:spPr/>
      <dgm:t>
        <a:bodyPr/>
        <a:lstStyle/>
        <a:p>
          <a:endParaRPr lang="en-US"/>
        </a:p>
      </dgm:t>
    </dgm:pt>
    <dgm:pt modelId="{CBBE4055-C335-4977-9512-B2E94813DD6A}">
      <dgm:prSet phldrT="[Text]"/>
      <dgm:spPr>
        <a:solidFill>
          <a:schemeClr val="bg1">
            <a:lumMod val="95000"/>
            <a:alpha val="90000"/>
          </a:schemeClr>
        </a:solidFill>
      </dgm:spPr>
      <dgm:t>
        <a:bodyPr/>
        <a:lstStyle/>
        <a:p>
          <a:r>
            <a:rPr lang="en-US" dirty="0"/>
            <a:t>Evaluate functions</a:t>
          </a:r>
        </a:p>
      </dgm:t>
    </dgm:pt>
    <dgm:pt modelId="{C9578112-AC80-4C52-82D3-EAF83AF863EA}" type="parTrans" cxnId="{A08EA7C3-D650-4539-B796-4CADE01AA944}">
      <dgm:prSet/>
      <dgm:spPr/>
      <dgm:t>
        <a:bodyPr/>
        <a:lstStyle/>
        <a:p>
          <a:endParaRPr lang="en-US"/>
        </a:p>
      </dgm:t>
    </dgm:pt>
    <dgm:pt modelId="{679AF33D-D6E1-47EC-84A1-D9220BB0A4D5}" type="sibTrans" cxnId="{A08EA7C3-D650-4539-B796-4CADE01AA944}">
      <dgm:prSet/>
      <dgm:spPr/>
      <dgm:t>
        <a:bodyPr/>
        <a:lstStyle/>
        <a:p>
          <a:endParaRPr lang="en-US"/>
        </a:p>
      </dgm:t>
    </dgm:pt>
    <dgm:pt modelId="{DE277319-D8B1-4091-91D2-94374A0B0230}">
      <dgm:prSet phldrT="[Text]" custT="1"/>
      <dgm:spPr/>
      <dgm:t>
        <a:bodyPr/>
        <a:lstStyle/>
        <a:p>
          <a:r>
            <a:rPr lang="en-US" sz="1800" b="1" dirty="0">
              <a:solidFill>
                <a:schemeClr val="bg1"/>
              </a:solidFill>
            </a:rPr>
            <a:t>Result</a:t>
          </a:r>
        </a:p>
      </dgm:t>
    </dgm:pt>
    <dgm:pt modelId="{2D57EE4A-377C-4F0B-A409-013D2756293B}" type="parTrans" cxnId="{F1F782AE-DFDC-4B38-8504-F774DA5C5DDA}">
      <dgm:prSet/>
      <dgm:spPr/>
      <dgm:t>
        <a:bodyPr/>
        <a:lstStyle/>
        <a:p>
          <a:endParaRPr lang="en-US"/>
        </a:p>
      </dgm:t>
    </dgm:pt>
    <dgm:pt modelId="{C2F2ED22-B8B6-4CE7-9E7B-FBA01FC550DB}" type="sibTrans" cxnId="{F1F782AE-DFDC-4B38-8504-F774DA5C5DDA}">
      <dgm:prSet/>
      <dgm:spPr/>
      <dgm:t>
        <a:bodyPr/>
        <a:lstStyle/>
        <a:p>
          <a:endParaRPr lang="en-US"/>
        </a:p>
      </dgm:t>
    </dgm:pt>
    <dgm:pt modelId="{1E8B0842-E7C1-4D91-880A-B158D9FACB22}">
      <dgm:prSet phldrT="[Text]"/>
      <dgm:spPr>
        <a:solidFill>
          <a:schemeClr val="bg1">
            <a:lumMod val="95000"/>
            <a:alpha val="90000"/>
          </a:schemeClr>
        </a:solidFill>
      </dgm:spPr>
      <dgm:t>
        <a:bodyPr/>
        <a:lstStyle/>
        <a:p>
          <a:r>
            <a:rPr lang="en-US" dirty="0"/>
            <a:t>ORDER BY</a:t>
          </a:r>
        </a:p>
      </dgm:t>
    </dgm:pt>
    <dgm:pt modelId="{3F074DF6-58E1-4328-8A5F-0CF419F6D027}" type="parTrans" cxnId="{E981F155-7949-4ACE-8AA0-65C744B8432F}">
      <dgm:prSet/>
      <dgm:spPr/>
      <dgm:t>
        <a:bodyPr/>
        <a:lstStyle/>
        <a:p>
          <a:endParaRPr lang="en-US"/>
        </a:p>
      </dgm:t>
    </dgm:pt>
    <dgm:pt modelId="{EAA1C8EB-993E-4C86-8CF9-0C2B7F6E76B1}" type="sibTrans" cxnId="{E981F155-7949-4ACE-8AA0-65C744B8432F}">
      <dgm:prSet/>
      <dgm:spPr/>
      <dgm:t>
        <a:bodyPr/>
        <a:lstStyle/>
        <a:p>
          <a:endParaRPr lang="en-US"/>
        </a:p>
      </dgm:t>
    </dgm:pt>
    <dgm:pt modelId="{DEDB8B7E-56CC-41FD-9ADB-388F20AE2735}">
      <dgm:prSet phldrT="[Text]"/>
      <dgm:spPr>
        <a:solidFill>
          <a:schemeClr val="bg1">
            <a:lumMod val="95000"/>
            <a:alpha val="90000"/>
          </a:schemeClr>
        </a:solidFill>
      </dgm:spPr>
      <dgm:t>
        <a:bodyPr/>
        <a:lstStyle/>
        <a:p>
          <a:r>
            <a:rPr lang="en-US" dirty="0"/>
            <a:t>Order partitions</a:t>
          </a:r>
        </a:p>
      </dgm:t>
    </dgm:pt>
    <dgm:pt modelId="{56D38B1D-FCB3-4CCA-A004-F0253F8222EC}" type="parTrans" cxnId="{2746A798-6091-4ACA-998C-6A9C4E4D7999}">
      <dgm:prSet/>
      <dgm:spPr/>
      <dgm:t>
        <a:bodyPr/>
        <a:lstStyle/>
        <a:p>
          <a:endParaRPr lang="en-US"/>
        </a:p>
      </dgm:t>
    </dgm:pt>
    <dgm:pt modelId="{B75BF288-91A6-4880-B621-E7F785686236}" type="sibTrans" cxnId="{2746A798-6091-4ACA-998C-6A9C4E4D7999}">
      <dgm:prSet/>
      <dgm:spPr/>
      <dgm:t>
        <a:bodyPr/>
        <a:lstStyle/>
        <a:p>
          <a:endParaRPr lang="en-US"/>
        </a:p>
      </dgm:t>
    </dgm:pt>
    <dgm:pt modelId="{36F6323C-8155-4A83-8BC2-ED3EDC1A5F97}">
      <dgm:prSet phldrT="[Text]"/>
      <dgm:spPr>
        <a:solidFill>
          <a:schemeClr val="bg1">
            <a:lumMod val="95000"/>
            <a:alpha val="90000"/>
          </a:schemeClr>
        </a:solidFill>
      </dgm:spPr>
      <dgm:t>
        <a:bodyPr/>
        <a:lstStyle/>
        <a:p>
          <a:r>
            <a:rPr lang="en-US" dirty="0"/>
            <a:t>SELECT</a:t>
          </a:r>
        </a:p>
      </dgm:t>
    </dgm:pt>
    <dgm:pt modelId="{0447D315-4038-4DFE-83B6-F0EB1DC64DE5}" type="parTrans" cxnId="{42A4DCB6-D360-4ECF-AF8E-3BB9190D56E7}">
      <dgm:prSet/>
      <dgm:spPr/>
      <dgm:t>
        <a:bodyPr/>
        <a:lstStyle/>
        <a:p>
          <a:endParaRPr lang="en-US"/>
        </a:p>
      </dgm:t>
    </dgm:pt>
    <dgm:pt modelId="{F5E1814F-8145-4407-81A8-8C7A1E46FAF0}" type="sibTrans" cxnId="{42A4DCB6-D360-4ECF-AF8E-3BB9190D56E7}">
      <dgm:prSet/>
      <dgm:spPr/>
      <dgm:t>
        <a:bodyPr/>
        <a:lstStyle/>
        <a:p>
          <a:endParaRPr lang="en-US"/>
        </a:p>
      </dgm:t>
    </dgm:pt>
    <dgm:pt modelId="{D7290E1A-1E66-4F27-90B9-3B765AA97D20}" type="pres">
      <dgm:prSet presAssocID="{939C308B-B80F-4550-B35E-2266103D4039}" presName="linearFlow" presStyleCnt="0">
        <dgm:presLayoutVars>
          <dgm:dir/>
          <dgm:animLvl val="lvl"/>
          <dgm:resizeHandles val="exact"/>
        </dgm:presLayoutVars>
      </dgm:prSet>
      <dgm:spPr/>
    </dgm:pt>
    <dgm:pt modelId="{15D78D64-863A-44EF-84E7-BEA92E3DBABA}" type="pres">
      <dgm:prSet presAssocID="{A25EFB64-27B8-4E1C-B046-CB6F154A4275}" presName="composite" presStyleCnt="0"/>
      <dgm:spPr/>
    </dgm:pt>
    <dgm:pt modelId="{96655A28-FF0A-4BDB-81C1-A9221AB37261}" type="pres">
      <dgm:prSet presAssocID="{A25EFB64-27B8-4E1C-B046-CB6F154A4275}" presName="parTx" presStyleLbl="node1" presStyleIdx="0" presStyleCnt="4">
        <dgm:presLayoutVars>
          <dgm:chMax val="0"/>
          <dgm:chPref val="0"/>
          <dgm:bulletEnabled val="1"/>
        </dgm:presLayoutVars>
      </dgm:prSet>
      <dgm:spPr/>
    </dgm:pt>
    <dgm:pt modelId="{57E0FC51-C68E-49B5-BF10-A5A8478EF905}" type="pres">
      <dgm:prSet presAssocID="{A25EFB64-27B8-4E1C-B046-CB6F154A4275}" presName="parSh" presStyleLbl="node1" presStyleIdx="0" presStyleCnt="4"/>
      <dgm:spPr/>
    </dgm:pt>
    <dgm:pt modelId="{68A6F33D-A483-4D6A-A417-10CAEFC90F63}" type="pres">
      <dgm:prSet presAssocID="{A25EFB64-27B8-4E1C-B046-CB6F154A4275}" presName="desTx" presStyleLbl="fgAcc1" presStyleIdx="0" presStyleCnt="4">
        <dgm:presLayoutVars>
          <dgm:bulletEnabled val="1"/>
        </dgm:presLayoutVars>
      </dgm:prSet>
      <dgm:spPr/>
    </dgm:pt>
    <dgm:pt modelId="{96B40828-CABB-4B08-B00B-4A921379E689}" type="pres">
      <dgm:prSet presAssocID="{0252E44E-1730-4AA6-8EB4-1CF0BFB09160}" presName="sibTrans" presStyleLbl="sibTrans2D1" presStyleIdx="0" presStyleCnt="3"/>
      <dgm:spPr/>
    </dgm:pt>
    <dgm:pt modelId="{8E6BE94A-1FAB-4B26-A0AF-265F1BFCBDC7}" type="pres">
      <dgm:prSet presAssocID="{0252E44E-1730-4AA6-8EB4-1CF0BFB09160}" presName="connTx" presStyleLbl="sibTrans2D1" presStyleIdx="0" presStyleCnt="3"/>
      <dgm:spPr/>
    </dgm:pt>
    <dgm:pt modelId="{92E683D1-8375-4607-9680-00991E55A50F}" type="pres">
      <dgm:prSet presAssocID="{F8191647-A2D5-4081-A6EF-B7EA23425726}" presName="composite" presStyleCnt="0"/>
      <dgm:spPr/>
    </dgm:pt>
    <dgm:pt modelId="{82BD08FE-F1C6-4F87-A516-F0EBCC1802E7}" type="pres">
      <dgm:prSet presAssocID="{F8191647-A2D5-4081-A6EF-B7EA23425726}" presName="parTx" presStyleLbl="node1" presStyleIdx="0" presStyleCnt="4">
        <dgm:presLayoutVars>
          <dgm:chMax val="0"/>
          <dgm:chPref val="0"/>
          <dgm:bulletEnabled val="1"/>
        </dgm:presLayoutVars>
      </dgm:prSet>
      <dgm:spPr/>
    </dgm:pt>
    <dgm:pt modelId="{C066D2A4-D317-4752-A081-0A4B78EA5EC7}" type="pres">
      <dgm:prSet presAssocID="{F8191647-A2D5-4081-A6EF-B7EA23425726}" presName="parSh" presStyleLbl="node1" presStyleIdx="1" presStyleCnt="4"/>
      <dgm:spPr/>
    </dgm:pt>
    <dgm:pt modelId="{AC31B3A0-453E-49A8-B39D-98F31E6D0E8C}" type="pres">
      <dgm:prSet presAssocID="{F8191647-A2D5-4081-A6EF-B7EA23425726}" presName="desTx" presStyleLbl="fgAcc1" presStyleIdx="1" presStyleCnt="4">
        <dgm:presLayoutVars>
          <dgm:bulletEnabled val="1"/>
        </dgm:presLayoutVars>
      </dgm:prSet>
      <dgm:spPr/>
    </dgm:pt>
    <dgm:pt modelId="{329B4742-E239-4BAD-99B2-005F668A5C89}" type="pres">
      <dgm:prSet presAssocID="{43FCBBBF-5167-408D-8463-1298D54A5BAC}" presName="sibTrans" presStyleLbl="sibTrans2D1" presStyleIdx="1" presStyleCnt="3"/>
      <dgm:spPr/>
    </dgm:pt>
    <dgm:pt modelId="{246B2D7F-1B20-4792-B8B4-665557E085B2}" type="pres">
      <dgm:prSet presAssocID="{43FCBBBF-5167-408D-8463-1298D54A5BAC}" presName="connTx" presStyleLbl="sibTrans2D1" presStyleIdx="1" presStyleCnt="3"/>
      <dgm:spPr/>
    </dgm:pt>
    <dgm:pt modelId="{292DAEA2-CDDA-4BE7-9063-C6E630717701}" type="pres">
      <dgm:prSet presAssocID="{D01DC0B8-8369-4D21-A7A5-9C2084B4AA7E}" presName="composite" presStyleCnt="0"/>
      <dgm:spPr/>
    </dgm:pt>
    <dgm:pt modelId="{BAECD9AE-4D72-4346-8380-C4F62B2EC3D0}" type="pres">
      <dgm:prSet presAssocID="{D01DC0B8-8369-4D21-A7A5-9C2084B4AA7E}" presName="parTx" presStyleLbl="node1" presStyleIdx="1" presStyleCnt="4">
        <dgm:presLayoutVars>
          <dgm:chMax val="0"/>
          <dgm:chPref val="0"/>
          <dgm:bulletEnabled val="1"/>
        </dgm:presLayoutVars>
      </dgm:prSet>
      <dgm:spPr/>
    </dgm:pt>
    <dgm:pt modelId="{867C6284-04B0-4BA9-8FAB-9C8AFBA44589}" type="pres">
      <dgm:prSet presAssocID="{D01DC0B8-8369-4D21-A7A5-9C2084B4AA7E}" presName="parSh" presStyleLbl="node1" presStyleIdx="2" presStyleCnt="4"/>
      <dgm:spPr/>
    </dgm:pt>
    <dgm:pt modelId="{E0099FF8-9040-44B1-B5F2-203FF262F68D}" type="pres">
      <dgm:prSet presAssocID="{D01DC0B8-8369-4D21-A7A5-9C2084B4AA7E}" presName="desTx" presStyleLbl="fgAcc1" presStyleIdx="2" presStyleCnt="4">
        <dgm:presLayoutVars>
          <dgm:bulletEnabled val="1"/>
        </dgm:presLayoutVars>
      </dgm:prSet>
      <dgm:spPr/>
    </dgm:pt>
    <dgm:pt modelId="{9B863447-2E23-484B-BF04-0857E012FB33}" type="pres">
      <dgm:prSet presAssocID="{3D6DC95C-E885-4ADA-AC36-2A4932F7EA42}" presName="sibTrans" presStyleLbl="sibTrans2D1" presStyleIdx="2" presStyleCnt="3"/>
      <dgm:spPr/>
    </dgm:pt>
    <dgm:pt modelId="{62366CF6-9F7A-4966-90BE-7D04E27CE849}" type="pres">
      <dgm:prSet presAssocID="{3D6DC95C-E885-4ADA-AC36-2A4932F7EA42}" presName="connTx" presStyleLbl="sibTrans2D1" presStyleIdx="2" presStyleCnt="3"/>
      <dgm:spPr/>
    </dgm:pt>
    <dgm:pt modelId="{90B7270D-EBF7-4C78-A83B-87A4A1E0712E}" type="pres">
      <dgm:prSet presAssocID="{DE277319-D8B1-4091-91D2-94374A0B0230}" presName="composite" presStyleCnt="0"/>
      <dgm:spPr/>
    </dgm:pt>
    <dgm:pt modelId="{43CDBC70-17A0-499E-960A-87855EC1D303}" type="pres">
      <dgm:prSet presAssocID="{DE277319-D8B1-4091-91D2-94374A0B0230}" presName="parTx" presStyleLbl="node1" presStyleIdx="2" presStyleCnt="4">
        <dgm:presLayoutVars>
          <dgm:chMax val="0"/>
          <dgm:chPref val="0"/>
          <dgm:bulletEnabled val="1"/>
        </dgm:presLayoutVars>
      </dgm:prSet>
      <dgm:spPr/>
    </dgm:pt>
    <dgm:pt modelId="{487E5F96-BB77-415A-A372-1EE1C0C6CB91}" type="pres">
      <dgm:prSet presAssocID="{DE277319-D8B1-4091-91D2-94374A0B0230}" presName="parSh" presStyleLbl="node1" presStyleIdx="3" presStyleCnt="4"/>
      <dgm:spPr/>
    </dgm:pt>
    <dgm:pt modelId="{E7618DB7-E7A7-49EA-BF58-AD9A7CE36AE5}" type="pres">
      <dgm:prSet presAssocID="{DE277319-D8B1-4091-91D2-94374A0B0230}" presName="desTx" presStyleLbl="fgAcc1" presStyleIdx="3" presStyleCnt="4">
        <dgm:presLayoutVars>
          <dgm:bulletEnabled val="1"/>
        </dgm:presLayoutVars>
      </dgm:prSet>
      <dgm:spPr/>
    </dgm:pt>
  </dgm:ptLst>
  <dgm:cxnLst>
    <dgm:cxn modelId="{592B4001-F3C2-4853-B8E3-3236FCAB5A4E}" type="presOf" srcId="{3ADC22AF-E467-4DC3-B0B0-443EE0CA7FAC}" destId="{E0099FF8-9040-44B1-B5F2-203FF262F68D}" srcOrd="0" destOrd="0" presId="urn:microsoft.com/office/officeart/2005/8/layout/process3"/>
    <dgm:cxn modelId="{2D88D302-5D0A-49F4-B949-174AC2A898CD}" type="presOf" srcId="{F8191647-A2D5-4081-A6EF-B7EA23425726}" destId="{C066D2A4-D317-4752-A081-0A4B78EA5EC7}" srcOrd="1" destOrd="0" presId="urn:microsoft.com/office/officeart/2005/8/layout/process3"/>
    <dgm:cxn modelId="{26C5AD05-B7CD-4FDC-97C2-80DB6B06FF7E}" srcId="{F8191647-A2D5-4081-A6EF-B7EA23425726}" destId="{6642879A-D4ED-44FD-92BF-1C59103FE122}" srcOrd="0" destOrd="0" parTransId="{BB30BA27-F64C-43DD-8FBF-88A07AB684E3}" sibTransId="{E7A1C2F6-1905-4E6A-8FAE-D91A63E9730F}"/>
    <dgm:cxn modelId="{AE4B090A-1D9F-4F4C-9B9D-2345B461CAF1}" type="presOf" srcId="{D01DC0B8-8369-4D21-A7A5-9C2084B4AA7E}" destId="{BAECD9AE-4D72-4346-8380-C4F62B2EC3D0}" srcOrd="0" destOrd="0" presId="urn:microsoft.com/office/officeart/2005/8/layout/process3"/>
    <dgm:cxn modelId="{FC76D10D-9EA2-4ABC-8EF3-A31366DB92F0}" type="presOf" srcId="{36F6323C-8155-4A83-8BC2-ED3EDC1A5F97}" destId="{E7618DB7-E7A7-49EA-BF58-AD9A7CE36AE5}" srcOrd="0" destOrd="1" presId="urn:microsoft.com/office/officeart/2005/8/layout/process3"/>
    <dgm:cxn modelId="{B9C6F110-4695-401D-9EB4-9D9EDA2AD809}" type="presOf" srcId="{A25EFB64-27B8-4E1C-B046-CB6F154A4275}" destId="{57E0FC51-C68E-49B5-BF10-A5A8478EF905}" srcOrd="1" destOrd="0" presId="urn:microsoft.com/office/officeart/2005/8/layout/process3"/>
    <dgm:cxn modelId="{CB58CE14-1864-4378-AE5F-D3D180E361B6}" type="presOf" srcId="{6642879A-D4ED-44FD-92BF-1C59103FE122}" destId="{AC31B3A0-453E-49A8-B39D-98F31E6D0E8C}" srcOrd="0" destOrd="0" presId="urn:microsoft.com/office/officeart/2005/8/layout/process3"/>
    <dgm:cxn modelId="{7A493123-9DF2-413A-BC34-FA230D686032}" type="presOf" srcId="{1E8B0842-E7C1-4D91-880A-B158D9FACB22}" destId="{E7618DB7-E7A7-49EA-BF58-AD9A7CE36AE5}" srcOrd="0" destOrd="0" presId="urn:microsoft.com/office/officeart/2005/8/layout/process3"/>
    <dgm:cxn modelId="{9AC09B24-1D1E-43C9-9452-D891EE4DD778}" type="presOf" srcId="{43FCBBBF-5167-408D-8463-1298D54A5BAC}" destId="{329B4742-E239-4BAD-99B2-005F668A5C89}" srcOrd="0" destOrd="0" presId="urn:microsoft.com/office/officeart/2005/8/layout/process3"/>
    <dgm:cxn modelId="{43156B32-D1F2-42ED-9108-40E63F3D8970}" type="presOf" srcId="{0252E44E-1730-4AA6-8EB4-1CF0BFB09160}" destId="{96B40828-CABB-4B08-B00B-4A921379E689}" srcOrd="0" destOrd="0" presId="urn:microsoft.com/office/officeart/2005/8/layout/process3"/>
    <dgm:cxn modelId="{6602EB3E-0DA2-4E44-9DF0-567063CCCCD4}" type="presOf" srcId="{557CE76C-B70A-4FC0-AD7E-E994A400B8CA}" destId="{68A6F33D-A483-4D6A-A417-10CAEFC90F63}" srcOrd="0" destOrd="0" presId="urn:microsoft.com/office/officeart/2005/8/layout/process3"/>
    <dgm:cxn modelId="{5D2B875E-13FC-4B72-8AD9-4FFFD31C3CFC}" type="presOf" srcId="{43FCBBBF-5167-408D-8463-1298D54A5BAC}" destId="{246B2D7F-1B20-4792-B8B4-665557E085B2}" srcOrd="1" destOrd="0" presId="urn:microsoft.com/office/officeart/2005/8/layout/process3"/>
    <dgm:cxn modelId="{E86AEB42-E7F7-4724-84F5-C5173C686034}" type="presOf" srcId="{3D6DC95C-E885-4ADA-AC36-2A4932F7EA42}" destId="{9B863447-2E23-484B-BF04-0857E012FB33}" srcOrd="0" destOrd="0" presId="urn:microsoft.com/office/officeart/2005/8/layout/process3"/>
    <dgm:cxn modelId="{8BAE4A64-7B48-457C-81C0-7D32959142CF}" type="presOf" srcId="{7D34B447-19FB-4AE9-A946-9FFB814E53A9}" destId="{68A6F33D-A483-4D6A-A417-10CAEFC90F63}" srcOrd="0" destOrd="1" presId="urn:microsoft.com/office/officeart/2005/8/layout/process3"/>
    <dgm:cxn modelId="{29550D66-991B-4128-8990-0EE5A7CA74BD}" type="presOf" srcId="{939C308B-B80F-4550-B35E-2266103D4039}" destId="{D7290E1A-1E66-4F27-90B9-3B765AA97D20}" srcOrd="0" destOrd="0" presId="urn:microsoft.com/office/officeart/2005/8/layout/process3"/>
    <dgm:cxn modelId="{3C945D6C-DEAC-48F8-B7AB-3629DC0DE577}" type="presOf" srcId="{DE277319-D8B1-4091-91D2-94374A0B0230}" destId="{487E5F96-BB77-415A-A372-1EE1C0C6CB91}" srcOrd="1" destOrd="0" presId="urn:microsoft.com/office/officeart/2005/8/layout/process3"/>
    <dgm:cxn modelId="{EFBBA84E-69C3-4BBE-AF8F-28D45805657C}" srcId="{A25EFB64-27B8-4E1C-B046-CB6F154A4275}" destId="{557CE76C-B70A-4FC0-AD7E-E994A400B8CA}" srcOrd="0" destOrd="0" parTransId="{AEBDD583-E19C-4237-AFD5-37D59CF86AC2}" sibTransId="{30660B27-29A9-4D83-A778-C6BCB2AFA552}"/>
    <dgm:cxn modelId="{E981F155-7949-4ACE-8AA0-65C744B8432F}" srcId="{DE277319-D8B1-4091-91D2-94374A0B0230}" destId="{1E8B0842-E7C1-4D91-880A-B158D9FACB22}" srcOrd="0" destOrd="0" parTransId="{3F074DF6-58E1-4328-8A5F-0CF419F6D027}" sibTransId="{EAA1C8EB-993E-4C86-8CF9-0C2B7F6E76B1}"/>
    <dgm:cxn modelId="{05F95B80-2E6F-4985-A208-DF140E63CFED}" srcId="{A25EFB64-27B8-4E1C-B046-CB6F154A4275}" destId="{7D34B447-19FB-4AE9-A946-9FFB814E53A9}" srcOrd="1" destOrd="0" parTransId="{168E7BB3-45A6-4D10-90C0-306A7061A3FB}" sibTransId="{D8A2BD30-43EA-4E22-B88F-65D6AA28BE83}"/>
    <dgm:cxn modelId="{4180CA81-E4ED-40B0-ACDD-51FFED83409E}" type="presOf" srcId="{0BC60B5B-544B-4EA9-A392-E1D81BD6F557}" destId="{AC31B3A0-453E-49A8-B39D-98F31E6D0E8C}" srcOrd="0" destOrd="1" presId="urn:microsoft.com/office/officeart/2005/8/layout/process3"/>
    <dgm:cxn modelId="{93B60398-AC0A-40A2-B48F-F95DA502B779}" type="presOf" srcId="{A25EFB64-27B8-4E1C-B046-CB6F154A4275}" destId="{96655A28-FF0A-4BDB-81C1-A9221AB37261}" srcOrd="0" destOrd="0" presId="urn:microsoft.com/office/officeart/2005/8/layout/process3"/>
    <dgm:cxn modelId="{2746A798-6091-4ACA-998C-6A9C4E4D7999}" srcId="{D01DC0B8-8369-4D21-A7A5-9C2084B4AA7E}" destId="{DEDB8B7E-56CC-41FD-9ADB-388F20AE2735}" srcOrd="2" destOrd="0" parTransId="{56D38B1D-FCB3-4CCA-A004-F0253F8222EC}" sibTransId="{B75BF288-91A6-4880-B621-E7F785686236}"/>
    <dgm:cxn modelId="{5FEC8BA5-3633-450D-9CD7-CA3CFEB51A5F}" srcId="{939C308B-B80F-4550-B35E-2266103D4039}" destId="{D01DC0B8-8369-4D21-A7A5-9C2084B4AA7E}" srcOrd="2" destOrd="0" parTransId="{2215204A-A61D-4B86-A641-9805B4012507}" sibTransId="{3D6DC95C-E885-4ADA-AC36-2A4932F7EA42}"/>
    <dgm:cxn modelId="{F1F782AE-DFDC-4B38-8504-F774DA5C5DDA}" srcId="{939C308B-B80F-4550-B35E-2266103D4039}" destId="{DE277319-D8B1-4091-91D2-94374A0B0230}" srcOrd="3" destOrd="0" parTransId="{2D57EE4A-377C-4F0B-A409-013D2756293B}" sibTransId="{C2F2ED22-B8B6-4CE7-9E7B-FBA01FC550DB}"/>
    <dgm:cxn modelId="{0FC11AB5-B71C-4C43-B7B3-BAFDAA7E86E7}" type="presOf" srcId="{0252E44E-1730-4AA6-8EB4-1CF0BFB09160}" destId="{8E6BE94A-1FAB-4B26-A0AF-265F1BFCBDC7}" srcOrd="1" destOrd="0" presId="urn:microsoft.com/office/officeart/2005/8/layout/process3"/>
    <dgm:cxn modelId="{E38F5CB5-4A5D-4354-855F-3BB09CD2AEB9}" type="presOf" srcId="{DEDB8B7E-56CC-41FD-9ADB-388F20AE2735}" destId="{E0099FF8-9040-44B1-B5F2-203FF262F68D}" srcOrd="0" destOrd="2" presId="urn:microsoft.com/office/officeart/2005/8/layout/process3"/>
    <dgm:cxn modelId="{42A4DCB6-D360-4ECF-AF8E-3BB9190D56E7}" srcId="{DE277319-D8B1-4091-91D2-94374A0B0230}" destId="{36F6323C-8155-4A83-8BC2-ED3EDC1A5F97}" srcOrd="1" destOrd="0" parTransId="{0447D315-4038-4DFE-83B6-F0EB1DC64DE5}" sibTransId="{F5E1814F-8145-4407-81A8-8C7A1E46FAF0}"/>
    <dgm:cxn modelId="{866785BD-2C7F-4C7B-B15C-86CB4381C578}" type="presOf" srcId="{DE277319-D8B1-4091-91D2-94374A0B0230}" destId="{43CDBC70-17A0-499E-960A-87855EC1D303}" srcOrd="0" destOrd="0" presId="urn:microsoft.com/office/officeart/2005/8/layout/process3"/>
    <dgm:cxn modelId="{584D24C0-2928-4548-B3BC-327184AC63CA}" srcId="{D01DC0B8-8369-4D21-A7A5-9C2084B4AA7E}" destId="{3ADC22AF-E467-4DC3-B0B0-443EE0CA7FAC}" srcOrd="0" destOrd="0" parTransId="{7328BE8A-746C-4168-B918-543A9BE11B15}" sibTransId="{27158D72-07D5-401D-A3C4-F39A5754EE81}"/>
    <dgm:cxn modelId="{A08EA7C3-D650-4539-B796-4CADE01AA944}" srcId="{D01DC0B8-8369-4D21-A7A5-9C2084B4AA7E}" destId="{CBBE4055-C335-4977-9512-B2E94813DD6A}" srcOrd="1" destOrd="0" parTransId="{C9578112-AC80-4C52-82D3-EAF83AF863EA}" sibTransId="{679AF33D-D6E1-47EC-84A1-D9220BB0A4D5}"/>
    <dgm:cxn modelId="{64CC19D1-5871-4670-ABDE-431634B66014}" type="presOf" srcId="{F8191647-A2D5-4081-A6EF-B7EA23425726}" destId="{82BD08FE-F1C6-4F87-A516-F0EBCC1802E7}" srcOrd="0" destOrd="0" presId="urn:microsoft.com/office/officeart/2005/8/layout/process3"/>
    <dgm:cxn modelId="{BBEC57DB-C273-4E7A-A06F-1CA993CAE13A}" type="presOf" srcId="{CBBE4055-C335-4977-9512-B2E94813DD6A}" destId="{E0099FF8-9040-44B1-B5F2-203FF262F68D}" srcOrd="0" destOrd="1" presId="urn:microsoft.com/office/officeart/2005/8/layout/process3"/>
    <dgm:cxn modelId="{E74FFCE0-D2E4-422C-8FF3-6172DEF5E8E7}" srcId="{F8191647-A2D5-4081-A6EF-B7EA23425726}" destId="{0BC60B5B-544B-4EA9-A392-E1D81BD6F557}" srcOrd="1" destOrd="0" parTransId="{8BBE6F91-216B-4887-B6A8-2B2DDB83F2B9}" sibTransId="{171BDD0F-3EE0-4986-A3A8-CDAB77FEE508}"/>
    <dgm:cxn modelId="{46AFF1E9-8F42-4992-8E23-BAA6845537B3}" srcId="{939C308B-B80F-4550-B35E-2266103D4039}" destId="{A25EFB64-27B8-4E1C-B046-CB6F154A4275}" srcOrd="0" destOrd="0" parTransId="{6E8406FB-CA25-4816-B12C-E255BFD6BE72}" sibTransId="{0252E44E-1730-4AA6-8EB4-1CF0BFB09160}"/>
    <dgm:cxn modelId="{D114C0EC-AFE7-4A47-957E-71EAF7E72A7D}" srcId="{939C308B-B80F-4550-B35E-2266103D4039}" destId="{F8191647-A2D5-4081-A6EF-B7EA23425726}" srcOrd="1" destOrd="0" parTransId="{087B283A-AFC9-4C89-B875-30D8E8700270}" sibTransId="{43FCBBBF-5167-408D-8463-1298D54A5BAC}"/>
    <dgm:cxn modelId="{276F31EE-6762-47D7-B92D-1B3C1CE40CDA}" type="presOf" srcId="{D01DC0B8-8369-4D21-A7A5-9C2084B4AA7E}" destId="{867C6284-04B0-4BA9-8FAB-9C8AFBA44589}" srcOrd="1" destOrd="0" presId="urn:microsoft.com/office/officeart/2005/8/layout/process3"/>
    <dgm:cxn modelId="{74E0D1F8-265D-45F8-BDE3-1C744B10FAEA}" type="presOf" srcId="{3D6DC95C-E885-4ADA-AC36-2A4932F7EA42}" destId="{62366CF6-9F7A-4966-90BE-7D04E27CE849}" srcOrd="1" destOrd="0" presId="urn:microsoft.com/office/officeart/2005/8/layout/process3"/>
    <dgm:cxn modelId="{91D6B46E-D7A5-40D6-97CE-A8C3DE44433D}" type="presParOf" srcId="{D7290E1A-1E66-4F27-90B9-3B765AA97D20}" destId="{15D78D64-863A-44EF-84E7-BEA92E3DBABA}" srcOrd="0" destOrd="0" presId="urn:microsoft.com/office/officeart/2005/8/layout/process3"/>
    <dgm:cxn modelId="{502D4721-DA51-40F5-A490-EA1B468BF23E}" type="presParOf" srcId="{15D78D64-863A-44EF-84E7-BEA92E3DBABA}" destId="{96655A28-FF0A-4BDB-81C1-A9221AB37261}" srcOrd="0" destOrd="0" presId="urn:microsoft.com/office/officeart/2005/8/layout/process3"/>
    <dgm:cxn modelId="{5121D98A-8AFD-4C2F-9844-738DE8C85568}" type="presParOf" srcId="{15D78D64-863A-44EF-84E7-BEA92E3DBABA}" destId="{57E0FC51-C68E-49B5-BF10-A5A8478EF905}" srcOrd="1" destOrd="0" presId="urn:microsoft.com/office/officeart/2005/8/layout/process3"/>
    <dgm:cxn modelId="{9659430E-84A3-497C-AC9D-4A4C609EE6C6}" type="presParOf" srcId="{15D78D64-863A-44EF-84E7-BEA92E3DBABA}" destId="{68A6F33D-A483-4D6A-A417-10CAEFC90F63}" srcOrd="2" destOrd="0" presId="urn:microsoft.com/office/officeart/2005/8/layout/process3"/>
    <dgm:cxn modelId="{9A6E3CA7-32D0-4EF8-A2A6-60A638D8206E}" type="presParOf" srcId="{D7290E1A-1E66-4F27-90B9-3B765AA97D20}" destId="{96B40828-CABB-4B08-B00B-4A921379E689}" srcOrd="1" destOrd="0" presId="urn:microsoft.com/office/officeart/2005/8/layout/process3"/>
    <dgm:cxn modelId="{2913DB02-4EC3-4AA3-A708-3AF6C0778137}" type="presParOf" srcId="{96B40828-CABB-4B08-B00B-4A921379E689}" destId="{8E6BE94A-1FAB-4B26-A0AF-265F1BFCBDC7}" srcOrd="0" destOrd="0" presId="urn:microsoft.com/office/officeart/2005/8/layout/process3"/>
    <dgm:cxn modelId="{1BB4788B-FCB4-4C17-B04C-0A950A09EDB9}" type="presParOf" srcId="{D7290E1A-1E66-4F27-90B9-3B765AA97D20}" destId="{92E683D1-8375-4607-9680-00991E55A50F}" srcOrd="2" destOrd="0" presId="urn:microsoft.com/office/officeart/2005/8/layout/process3"/>
    <dgm:cxn modelId="{8D0B2691-C21B-4007-AAFF-B69586F7E331}" type="presParOf" srcId="{92E683D1-8375-4607-9680-00991E55A50F}" destId="{82BD08FE-F1C6-4F87-A516-F0EBCC1802E7}" srcOrd="0" destOrd="0" presId="urn:microsoft.com/office/officeart/2005/8/layout/process3"/>
    <dgm:cxn modelId="{B3D02671-4161-4DED-8615-6001B9C01D39}" type="presParOf" srcId="{92E683D1-8375-4607-9680-00991E55A50F}" destId="{C066D2A4-D317-4752-A081-0A4B78EA5EC7}" srcOrd="1" destOrd="0" presId="urn:microsoft.com/office/officeart/2005/8/layout/process3"/>
    <dgm:cxn modelId="{AAC98332-71AF-402F-8945-3DA4D4F0ED60}" type="presParOf" srcId="{92E683D1-8375-4607-9680-00991E55A50F}" destId="{AC31B3A0-453E-49A8-B39D-98F31E6D0E8C}" srcOrd="2" destOrd="0" presId="urn:microsoft.com/office/officeart/2005/8/layout/process3"/>
    <dgm:cxn modelId="{523AC09D-4202-470D-94C1-9766FC056C70}" type="presParOf" srcId="{D7290E1A-1E66-4F27-90B9-3B765AA97D20}" destId="{329B4742-E239-4BAD-99B2-005F668A5C89}" srcOrd="3" destOrd="0" presId="urn:microsoft.com/office/officeart/2005/8/layout/process3"/>
    <dgm:cxn modelId="{FEC57DC6-80A7-4B25-A342-4A254653CA9E}" type="presParOf" srcId="{329B4742-E239-4BAD-99B2-005F668A5C89}" destId="{246B2D7F-1B20-4792-B8B4-665557E085B2}" srcOrd="0" destOrd="0" presId="urn:microsoft.com/office/officeart/2005/8/layout/process3"/>
    <dgm:cxn modelId="{6F522958-A3DD-4BF2-B5D8-7CB06920C7D2}" type="presParOf" srcId="{D7290E1A-1E66-4F27-90B9-3B765AA97D20}" destId="{292DAEA2-CDDA-4BE7-9063-C6E630717701}" srcOrd="4" destOrd="0" presId="urn:microsoft.com/office/officeart/2005/8/layout/process3"/>
    <dgm:cxn modelId="{F7DA6F97-B1BF-4037-8BC8-366F3C0A8319}" type="presParOf" srcId="{292DAEA2-CDDA-4BE7-9063-C6E630717701}" destId="{BAECD9AE-4D72-4346-8380-C4F62B2EC3D0}" srcOrd="0" destOrd="0" presId="urn:microsoft.com/office/officeart/2005/8/layout/process3"/>
    <dgm:cxn modelId="{A016716F-B656-477D-992C-06E3823E532A}" type="presParOf" srcId="{292DAEA2-CDDA-4BE7-9063-C6E630717701}" destId="{867C6284-04B0-4BA9-8FAB-9C8AFBA44589}" srcOrd="1" destOrd="0" presId="urn:microsoft.com/office/officeart/2005/8/layout/process3"/>
    <dgm:cxn modelId="{518C8FC4-E795-486A-83AE-0709C185BEF6}" type="presParOf" srcId="{292DAEA2-CDDA-4BE7-9063-C6E630717701}" destId="{E0099FF8-9040-44B1-B5F2-203FF262F68D}" srcOrd="2" destOrd="0" presId="urn:microsoft.com/office/officeart/2005/8/layout/process3"/>
    <dgm:cxn modelId="{C1161685-DF6B-4698-B102-BBEB2E9BCE1A}" type="presParOf" srcId="{D7290E1A-1E66-4F27-90B9-3B765AA97D20}" destId="{9B863447-2E23-484B-BF04-0857E012FB33}" srcOrd="5" destOrd="0" presId="urn:microsoft.com/office/officeart/2005/8/layout/process3"/>
    <dgm:cxn modelId="{7364ABF0-DFAA-4B4D-9D96-04939618FDFB}" type="presParOf" srcId="{9B863447-2E23-484B-BF04-0857E012FB33}" destId="{62366CF6-9F7A-4966-90BE-7D04E27CE849}" srcOrd="0" destOrd="0" presId="urn:microsoft.com/office/officeart/2005/8/layout/process3"/>
    <dgm:cxn modelId="{8F788F5C-DB73-470E-AF47-C85620988C2C}" type="presParOf" srcId="{D7290E1A-1E66-4F27-90B9-3B765AA97D20}" destId="{90B7270D-EBF7-4C78-A83B-87A4A1E0712E}" srcOrd="6" destOrd="0" presId="urn:microsoft.com/office/officeart/2005/8/layout/process3"/>
    <dgm:cxn modelId="{E91EFC6E-4536-4116-B3D9-47F69F0B7AE9}" type="presParOf" srcId="{90B7270D-EBF7-4C78-A83B-87A4A1E0712E}" destId="{43CDBC70-17A0-499E-960A-87855EC1D303}" srcOrd="0" destOrd="0" presId="urn:microsoft.com/office/officeart/2005/8/layout/process3"/>
    <dgm:cxn modelId="{2BFB2046-52A3-4265-A725-1E399562E0E1}" type="presParOf" srcId="{90B7270D-EBF7-4C78-A83B-87A4A1E0712E}" destId="{487E5F96-BB77-415A-A372-1EE1C0C6CB91}" srcOrd="1" destOrd="0" presId="urn:microsoft.com/office/officeart/2005/8/layout/process3"/>
    <dgm:cxn modelId="{35B73D38-B37A-445D-9628-073BD3542B19}" type="presParOf" srcId="{90B7270D-EBF7-4C78-A83B-87A4A1E0712E}" destId="{E7618DB7-E7A7-49EA-BF58-AD9A7CE36AE5}"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9C308B-B80F-4550-B35E-2266103D403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5EFB64-27B8-4E1C-B046-CB6F154A4275}">
      <dgm:prSet phldrT="[Text]" custT="1"/>
      <dgm:spPr/>
      <dgm:t>
        <a:bodyPr/>
        <a:lstStyle/>
        <a:p>
          <a:r>
            <a:rPr lang="en-US" sz="1800" b="1" dirty="0">
              <a:solidFill>
                <a:schemeClr val="bg1"/>
              </a:solidFill>
            </a:rPr>
            <a:t>Rows</a:t>
          </a:r>
          <a:endParaRPr lang="en-US" sz="1600" b="1" dirty="0">
            <a:solidFill>
              <a:schemeClr val="bg1"/>
            </a:solidFill>
          </a:endParaRPr>
        </a:p>
      </dgm:t>
    </dgm:pt>
    <dgm:pt modelId="{6E8406FB-CA25-4816-B12C-E255BFD6BE72}" type="parTrans" cxnId="{46AFF1E9-8F42-4992-8E23-BAA6845537B3}">
      <dgm:prSet/>
      <dgm:spPr/>
      <dgm:t>
        <a:bodyPr/>
        <a:lstStyle/>
        <a:p>
          <a:endParaRPr lang="en-US"/>
        </a:p>
      </dgm:t>
    </dgm:pt>
    <dgm:pt modelId="{0252E44E-1730-4AA6-8EB4-1CF0BFB09160}" type="sibTrans" cxnId="{46AFF1E9-8F42-4992-8E23-BAA6845537B3}">
      <dgm:prSet/>
      <dgm:spPr>
        <a:solidFill>
          <a:srgbClr val="FF0000"/>
        </a:solidFill>
      </dgm:spPr>
      <dgm:t>
        <a:bodyPr/>
        <a:lstStyle/>
        <a:p>
          <a:endParaRPr lang="en-US"/>
        </a:p>
      </dgm:t>
    </dgm:pt>
    <dgm:pt modelId="{557CE76C-B70A-4FC0-AD7E-E994A400B8CA}">
      <dgm:prSet phldrT="[Text]"/>
      <dgm:spPr>
        <a:solidFill>
          <a:schemeClr val="bg1">
            <a:lumMod val="95000"/>
            <a:alpha val="90000"/>
          </a:schemeClr>
        </a:solidFill>
      </dgm:spPr>
      <dgm:t>
        <a:bodyPr/>
        <a:lstStyle/>
        <a:p>
          <a:r>
            <a:rPr lang="en-US" dirty="0"/>
            <a:t>FROM</a:t>
          </a:r>
        </a:p>
      </dgm:t>
    </dgm:pt>
    <dgm:pt modelId="{AEBDD583-E19C-4237-AFD5-37D59CF86AC2}" type="parTrans" cxnId="{EFBBA84E-69C3-4BBE-AF8F-28D45805657C}">
      <dgm:prSet/>
      <dgm:spPr/>
      <dgm:t>
        <a:bodyPr/>
        <a:lstStyle/>
        <a:p>
          <a:endParaRPr lang="en-US"/>
        </a:p>
      </dgm:t>
    </dgm:pt>
    <dgm:pt modelId="{30660B27-29A9-4D83-A778-C6BCB2AFA552}" type="sibTrans" cxnId="{EFBBA84E-69C3-4BBE-AF8F-28D45805657C}">
      <dgm:prSet/>
      <dgm:spPr/>
      <dgm:t>
        <a:bodyPr/>
        <a:lstStyle/>
        <a:p>
          <a:endParaRPr lang="en-US"/>
        </a:p>
      </dgm:t>
    </dgm:pt>
    <dgm:pt modelId="{F8191647-A2D5-4081-A6EF-B7EA23425726}">
      <dgm:prSet phldrT="[Text]" custT="1"/>
      <dgm:spPr/>
      <dgm:t>
        <a:bodyPr/>
        <a:lstStyle/>
        <a:p>
          <a:r>
            <a:rPr lang="en-US" sz="1800" b="1" dirty="0">
              <a:solidFill>
                <a:schemeClr val="bg1"/>
              </a:solidFill>
            </a:rPr>
            <a:t>Groups</a:t>
          </a:r>
          <a:endParaRPr lang="en-US" sz="1600" b="1" dirty="0">
            <a:solidFill>
              <a:schemeClr val="bg1"/>
            </a:solidFill>
          </a:endParaRPr>
        </a:p>
      </dgm:t>
    </dgm:pt>
    <dgm:pt modelId="{087B283A-AFC9-4C89-B875-30D8E8700270}" type="parTrans" cxnId="{D114C0EC-AFE7-4A47-957E-71EAF7E72A7D}">
      <dgm:prSet/>
      <dgm:spPr/>
      <dgm:t>
        <a:bodyPr/>
        <a:lstStyle/>
        <a:p>
          <a:endParaRPr lang="en-US"/>
        </a:p>
      </dgm:t>
    </dgm:pt>
    <dgm:pt modelId="{43FCBBBF-5167-408D-8463-1298D54A5BAC}" type="sibTrans" cxnId="{D114C0EC-AFE7-4A47-957E-71EAF7E72A7D}">
      <dgm:prSet/>
      <dgm:spPr>
        <a:solidFill>
          <a:srgbClr val="FF0000"/>
        </a:solidFill>
      </dgm:spPr>
      <dgm:t>
        <a:bodyPr/>
        <a:lstStyle/>
        <a:p>
          <a:endParaRPr lang="en-US"/>
        </a:p>
      </dgm:t>
    </dgm:pt>
    <dgm:pt modelId="{6642879A-D4ED-44FD-92BF-1C59103FE122}">
      <dgm:prSet phldrT="[Text]"/>
      <dgm:spPr>
        <a:solidFill>
          <a:schemeClr val="bg1">
            <a:lumMod val="95000"/>
            <a:alpha val="90000"/>
          </a:schemeClr>
        </a:solidFill>
      </dgm:spPr>
      <dgm:t>
        <a:bodyPr/>
        <a:lstStyle/>
        <a:p>
          <a:r>
            <a:rPr lang="en-US" dirty="0"/>
            <a:t>GROUP BY</a:t>
          </a:r>
        </a:p>
      </dgm:t>
    </dgm:pt>
    <dgm:pt modelId="{BB30BA27-F64C-43DD-8FBF-88A07AB684E3}" type="parTrans" cxnId="{26C5AD05-B7CD-4FDC-97C2-80DB6B06FF7E}">
      <dgm:prSet/>
      <dgm:spPr/>
      <dgm:t>
        <a:bodyPr/>
        <a:lstStyle/>
        <a:p>
          <a:endParaRPr lang="en-US"/>
        </a:p>
      </dgm:t>
    </dgm:pt>
    <dgm:pt modelId="{E7A1C2F6-1905-4E6A-8FAE-D91A63E9730F}" type="sibTrans" cxnId="{26C5AD05-B7CD-4FDC-97C2-80DB6B06FF7E}">
      <dgm:prSet/>
      <dgm:spPr/>
      <dgm:t>
        <a:bodyPr/>
        <a:lstStyle/>
        <a:p>
          <a:endParaRPr lang="en-US"/>
        </a:p>
      </dgm:t>
    </dgm:pt>
    <dgm:pt modelId="{D01DC0B8-8369-4D21-A7A5-9C2084B4AA7E}">
      <dgm:prSet phldrT="[Text]" custT="1"/>
      <dgm:spPr/>
      <dgm:t>
        <a:bodyPr/>
        <a:lstStyle/>
        <a:p>
          <a:r>
            <a:rPr lang="en-US" sz="1600" b="1" dirty="0">
              <a:solidFill>
                <a:schemeClr val="bg1"/>
              </a:solidFill>
            </a:rPr>
            <a:t>Analytic</a:t>
          </a:r>
        </a:p>
      </dgm:t>
    </dgm:pt>
    <dgm:pt modelId="{2215204A-A61D-4B86-A641-9805B4012507}" type="parTrans" cxnId="{5FEC8BA5-3633-450D-9CD7-CA3CFEB51A5F}">
      <dgm:prSet/>
      <dgm:spPr/>
      <dgm:t>
        <a:bodyPr/>
        <a:lstStyle/>
        <a:p>
          <a:endParaRPr lang="en-US"/>
        </a:p>
      </dgm:t>
    </dgm:pt>
    <dgm:pt modelId="{3D6DC95C-E885-4ADA-AC36-2A4932F7EA42}" type="sibTrans" cxnId="{5FEC8BA5-3633-450D-9CD7-CA3CFEB51A5F}">
      <dgm:prSet/>
      <dgm:spPr>
        <a:solidFill>
          <a:srgbClr val="FF0000"/>
        </a:solidFill>
      </dgm:spPr>
      <dgm:t>
        <a:bodyPr/>
        <a:lstStyle/>
        <a:p>
          <a:endParaRPr lang="en-US"/>
        </a:p>
      </dgm:t>
    </dgm:pt>
    <dgm:pt modelId="{3ADC22AF-E467-4DC3-B0B0-443EE0CA7FAC}">
      <dgm:prSet phldrT="[Text]"/>
      <dgm:spPr>
        <a:solidFill>
          <a:schemeClr val="bg1">
            <a:lumMod val="95000"/>
            <a:alpha val="90000"/>
          </a:schemeClr>
        </a:solidFill>
      </dgm:spPr>
      <dgm:t>
        <a:bodyPr/>
        <a:lstStyle/>
        <a:p>
          <a:r>
            <a:rPr lang="en-US" dirty="0"/>
            <a:t>Create partitions</a:t>
          </a:r>
        </a:p>
      </dgm:t>
    </dgm:pt>
    <dgm:pt modelId="{7328BE8A-746C-4168-B918-543A9BE11B15}" type="parTrans" cxnId="{584D24C0-2928-4548-B3BC-327184AC63CA}">
      <dgm:prSet/>
      <dgm:spPr/>
      <dgm:t>
        <a:bodyPr/>
        <a:lstStyle/>
        <a:p>
          <a:endParaRPr lang="en-US"/>
        </a:p>
      </dgm:t>
    </dgm:pt>
    <dgm:pt modelId="{27158D72-07D5-401D-A3C4-F39A5754EE81}" type="sibTrans" cxnId="{584D24C0-2928-4548-B3BC-327184AC63CA}">
      <dgm:prSet/>
      <dgm:spPr/>
      <dgm:t>
        <a:bodyPr/>
        <a:lstStyle/>
        <a:p>
          <a:endParaRPr lang="en-US"/>
        </a:p>
      </dgm:t>
    </dgm:pt>
    <dgm:pt modelId="{7D34B447-19FB-4AE9-A946-9FFB814E53A9}">
      <dgm:prSet phldrT="[Text]"/>
      <dgm:spPr>
        <a:solidFill>
          <a:schemeClr val="bg1">
            <a:lumMod val="95000"/>
            <a:alpha val="90000"/>
          </a:schemeClr>
        </a:solidFill>
      </dgm:spPr>
      <dgm:t>
        <a:bodyPr/>
        <a:lstStyle/>
        <a:p>
          <a:r>
            <a:rPr lang="en-US" dirty="0"/>
            <a:t>WHERE</a:t>
          </a:r>
        </a:p>
      </dgm:t>
    </dgm:pt>
    <dgm:pt modelId="{168E7BB3-45A6-4D10-90C0-306A7061A3FB}" type="parTrans" cxnId="{05F95B80-2E6F-4985-A208-DF140E63CFED}">
      <dgm:prSet/>
      <dgm:spPr/>
      <dgm:t>
        <a:bodyPr/>
        <a:lstStyle/>
        <a:p>
          <a:endParaRPr lang="en-US"/>
        </a:p>
      </dgm:t>
    </dgm:pt>
    <dgm:pt modelId="{D8A2BD30-43EA-4E22-B88F-65D6AA28BE83}" type="sibTrans" cxnId="{05F95B80-2E6F-4985-A208-DF140E63CFED}">
      <dgm:prSet/>
      <dgm:spPr/>
      <dgm:t>
        <a:bodyPr/>
        <a:lstStyle/>
        <a:p>
          <a:endParaRPr lang="en-US"/>
        </a:p>
      </dgm:t>
    </dgm:pt>
    <dgm:pt modelId="{0BC60B5B-544B-4EA9-A392-E1D81BD6F557}">
      <dgm:prSet phldrT="[Text]"/>
      <dgm:spPr>
        <a:solidFill>
          <a:schemeClr val="bg1">
            <a:lumMod val="95000"/>
            <a:alpha val="90000"/>
          </a:schemeClr>
        </a:solidFill>
      </dgm:spPr>
      <dgm:t>
        <a:bodyPr/>
        <a:lstStyle/>
        <a:p>
          <a:r>
            <a:rPr lang="en-US" dirty="0"/>
            <a:t>HAVING</a:t>
          </a:r>
        </a:p>
      </dgm:t>
    </dgm:pt>
    <dgm:pt modelId="{8BBE6F91-216B-4887-B6A8-2B2DDB83F2B9}" type="parTrans" cxnId="{E74FFCE0-D2E4-422C-8FF3-6172DEF5E8E7}">
      <dgm:prSet/>
      <dgm:spPr/>
      <dgm:t>
        <a:bodyPr/>
        <a:lstStyle/>
        <a:p>
          <a:endParaRPr lang="en-US"/>
        </a:p>
      </dgm:t>
    </dgm:pt>
    <dgm:pt modelId="{171BDD0F-3EE0-4986-A3A8-CDAB77FEE508}" type="sibTrans" cxnId="{E74FFCE0-D2E4-422C-8FF3-6172DEF5E8E7}">
      <dgm:prSet/>
      <dgm:spPr/>
      <dgm:t>
        <a:bodyPr/>
        <a:lstStyle/>
        <a:p>
          <a:endParaRPr lang="en-US"/>
        </a:p>
      </dgm:t>
    </dgm:pt>
    <dgm:pt modelId="{CBBE4055-C335-4977-9512-B2E94813DD6A}">
      <dgm:prSet phldrT="[Text]"/>
      <dgm:spPr>
        <a:solidFill>
          <a:schemeClr val="bg1">
            <a:lumMod val="95000"/>
            <a:alpha val="90000"/>
          </a:schemeClr>
        </a:solidFill>
      </dgm:spPr>
      <dgm:t>
        <a:bodyPr/>
        <a:lstStyle/>
        <a:p>
          <a:r>
            <a:rPr lang="en-US" dirty="0"/>
            <a:t>Evaluate functions</a:t>
          </a:r>
        </a:p>
      </dgm:t>
    </dgm:pt>
    <dgm:pt modelId="{C9578112-AC80-4C52-82D3-EAF83AF863EA}" type="parTrans" cxnId="{A08EA7C3-D650-4539-B796-4CADE01AA944}">
      <dgm:prSet/>
      <dgm:spPr/>
      <dgm:t>
        <a:bodyPr/>
        <a:lstStyle/>
        <a:p>
          <a:endParaRPr lang="en-US"/>
        </a:p>
      </dgm:t>
    </dgm:pt>
    <dgm:pt modelId="{679AF33D-D6E1-47EC-84A1-D9220BB0A4D5}" type="sibTrans" cxnId="{A08EA7C3-D650-4539-B796-4CADE01AA944}">
      <dgm:prSet/>
      <dgm:spPr/>
      <dgm:t>
        <a:bodyPr/>
        <a:lstStyle/>
        <a:p>
          <a:endParaRPr lang="en-US"/>
        </a:p>
      </dgm:t>
    </dgm:pt>
    <dgm:pt modelId="{DE277319-D8B1-4091-91D2-94374A0B0230}">
      <dgm:prSet phldrT="[Text]" custT="1"/>
      <dgm:spPr/>
      <dgm:t>
        <a:bodyPr/>
        <a:lstStyle/>
        <a:p>
          <a:r>
            <a:rPr lang="en-US" sz="1800" b="1" dirty="0">
              <a:solidFill>
                <a:schemeClr val="bg1"/>
              </a:solidFill>
            </a:rPr>
            <a:t>Result</a:t>
          </a:r>
        </a:p>
      </dgm:t>
    </dgm:pt>
    <dgm:pt modelId="{2D57EE4A-377C-4F0B-A409-013D2756293B}" type="parTrans" cxnId="{F1F782AE-DFDC-4B38-8504-F774DA5C5DDA}">
      <dgm:prSet/>
      <dgm:spPr/>
      <dgm:t>
        <a:bodyPr/>
        <a:lstStyle/>
        <a:p>
          <a:endParaRPr lang="en-US"/>
        </a:p>
      </dgm:t>
    </dgm:pt>
    <dgm:pt modelId="{C2F2ED22-B8B6-4CE7-9E7B-FBA01FC550DB}" type="sibTrans" cxnId="{F1F782AE-DFDC-4B38-8504-F774DA5C5DDA}">
      <dgm:prSet/>
      <dgm:spPr/>
      <dgm:t>
        <a:bodyPr/>
        <a:lstStyle/>
        <a:p>
          <a:endParaRPr lang="en-US"/>
        </a:p>
      </dgm:t>
    </dgm:pt>
    <dgm:pt modelId="{1E8B0842-E7C1-4D91-880A-B158D9FACB22}">
      <dgm:prSet phldrT="[Text]"/>
      <dgm:spPr>
        <a:solidFill>
          <a:schemeClr val="bg1">
            <a:lumMod val="95000"/>
            <a:alpha val="90000"/>
          </a:schemeClr>
        </a:solidFill>
      </dgm:spPr>
      <dgm:t>
        <a:bodyPr/>
        <a:lstStyle/>
        <a:p>
          <a:r>
            <a:rPr lang="en-US" dirty="0"/>
            <a:t>ORDER BY</a:t>
          </a:r>
        </a:p>
      </dgm:t>
    </dgm:pt>
    <dgm:pt modelId="{3F074DF6-58E1-4328-8A5F-0CF419F6D027}" type="parTrans" cxnId="{E981F155-7949-4ACE-8AA0-65C744B8432F}">
      <dgm:prSet/>
      <dgm:spPr/>
      <dgm:t>
        <a:bodyPr/>
        <a:lstStyle/>
        <a:p>
          <a:endParaRPr lang="en-US"/>
        </a:p>
      </dgm:t>
    </dgm:pt>
    <dgm:pt modelId="{EAA1C8EB-993E-4C86-8CF9-0C2B7F6E76B1}" type="sibTrans" cxnId="{E981F155-7949-4ACE-8AA0-65C744B8432F}">
      <dgm:prSet/>
      <dgm:spPr/>
      <dgm:t>
        <a:bodyPr/>
        <a:lstStyle/>
        <a:p>
          <a:endParaRPr lang="en-US"/>
        </a:p>
      </dgm:t>
    </dgm:pt>
    <dgm:pt modelId="{DEDB8B7E-56CC-41FD-9ADB-388F20AE2735}">
      <dgm:prSet phldrT="[Text]"/>
      <dgm:spPr>
        <a:solidFill>
          <a:schemeClr val="bg1">
            <a:lumMod val="95000"/>
            <a:alpha val="90000"/>
          </a:schemeClr>
        </a:solidFill>
      </dgm:spPr>
      <dgm:t>
        <a:bodyPr/>
        <a:lstStyle/>
        <a:p>
          <a:r>
            <a:rPr lang="en-US" dirty="0"/>
            <a:t>Order partitions</a:t>
          </a:r>
        </a:p>
      </dgm:t>
    </dgm:pt>
    <dgm:pt modelId="{56D38B1D-FCB3-4CCA-A004-F0253F8222EC}" type="parTrans" cxnId="{2746A798-6091-4ACA-998C-6A9C4E4D7999}">
      <dgm:prSet/>
      <dgm:spPr/>
      <dgm:t>
        <a:bodyPr/>
        <a:lstStyle/>
        <a:p>
          <a:endParaRPr lang="en-US"/>
        </a:p>
      </dgm:t>
    </dgm:pt>
    <dgm:pt modelId="{B75BF288-91A6-4880-B621-E7F785686236}" type="sibTrans" cxnId="{2746A798-6091-4ACA-998C-6A9C4E4D7999}">
      <dgm:prSet/>
      <dgm:spPr/>
      <dgm:t>
        <a:bodyPr/>
        <a:lstStyle/>
        <a:p>
          <a:endParaRPr lang="en-US"/>
        </a:p>
      </dgm:t>
    </dgm:pt>
    <dgm:pt modelId="{36F6323C-8155-4A83-8BC2-ED3EDC1A5F97}">
      <dgm:prSet phldrT="[Text]"/>
      <dgm:spPr>
        <a:solidFill>
          <a:schemeClr val="bg1">
            <a:lumMod val="95000"/>
            <a:alpha val="90000"/>
          </a:schemeClr>
        </a:solidFill>
      </dgm:spPr>
      <dgm:t>
        <a:bodyPr/>
        <a:lstStyle/>
        <a:p>
          <a:r>
            <a:rPr lang="en-US" dirty="0"/>
            <a:t>SELECT</a:t>
          </a:r>
        </a:p>
      </dgm:t>
    </dgm:pt>
    <dgm:pt modelId="{0447D315-4038-4DFE-83B6-F0EB1DC64DE5}" type="parTrans" cxnId="{42A4DCB6-D360-4ECF-AF8E-3BB9190D56E7}">
      <dgm:prSet/>
      <dgm:spPr/>
      <dgm:t>
        <a:bodyPr/>
        <a:lstStyle/>
        <a:p>
          <a:endParaRPr lang="en-US"/>
        </a:p>
      </dgm:t>
    </dgm:pt>
    <dgm:pt modelId="{F5E1814F-8145-4407-81A8-8C7A1E46FAF0}" type="sibTrans" cxnId="{42A4DCB6-D360-4ECF-AF8E-3BB9190D56E7}">
      <dgm:prSet/>
      <dgm:spPr/>
      <dgm:t>
        <a:bodyPr/>
        <a:lstStyle/>
        <a:p>
          <a:endParaRPr lang="en-US"/>
        </a:p>
      </dgm:t>
    </dgm:pt>
    <dgm:pt modelId="{D7290E1A-1E66-4F27-90B9-3B765AA97D20}" type="pres">
      <dgm:prSet presAssocID="{939C308B-B80F-4550-B35E-2266103D4039}" presName="linearFlow" presStyleCnt="0">
        <dgm:presLayoutVars>
          <dgm:dir/>
          <dgm:animLvl val="lvl"/>
          <dgm:resizeHandles val="exact"/>
        </dgm:presLayoutVars>
      </dgm:prSet>
      <dgm:spPr/>
    </dgm:pt>
    <dgm:pt modelId="{15D78D64-863A-44EF-84E7-BEA92E3DBABA}" type="pres">
      <dgm:prSet presAssocID="{A25EFB64-27B8-4E1C-B046-CB6F154A4275}" presName="composite" presStyleCnt="0"/>
      <dgm:spPr/>
    </dgm:pt>
    <dgm:pt modelId="{96655A28-FF0A-4BDB-81C1-A9221AB37261}" type="pres">
      <dgm:prSet presAssocID="{A25EFB64-27B8-4E1C-B046-CB6F154A4275}" presName="parTx" presStyleLbl="node1" presStyleIdx="0" presStyleCnt="4">
        <dgm:presLayoutVars>
          <dgm:chMax val="0"/>
          <dgm:chPref val="0"/>
          <dgm:bulletEnabled val="1"/>
        </dgm:presLayoutVars>
      </dgm:prSet>
      <dgm:spPr/>
    </dgm:pt>
    <dgm:pt modelId="{57E0FC51-C68E-49B5-BF10-A5A8478EF905}" type="pres">
      <dgm:prSet presAssocID="{A25EFB64-27B8-4E1C-B046-CB6F154A4275}" presName="parSh" presStyleLbl="node1" presStyleIdx="0" presStyleCnt="4"/>
      <dgm:spPr/>
    </dgm:pt>
    <dgm:pt modelId="{68A6F33D-A483-4D6A-A417-10CAEFC90F63}" type="pres">
      <dgm:prSet presAssocID="{A25EFB64-27B8-4E1C-B046-CB6F154A4275}" presName="desTx" presStyleLbl="fgAcc1" presStyleIdx="0" presStyleCnt="4">
        <dgm:presLayoutVars>
          <dgm:bulletEnabled val="1"/>
        </dgm:presLayoutVars>
      </dgm:prSet>
      <dgm:spPr/>
    </dgm:pt>
    <dgm:pt modelId="{96B40828-CABB-4B08-B00B-4A921379E689}" type="pres">
      <dgm:prSet presAssocID="{0252E44E-1730-4AA6-8EB4-1CF0BFB09160}" presName="sibTrans" presStyleLbl="sibTrans2D1" presStyleIdx="0" presStyleCnt="3"/>
      <dgm:spPr/>
    </dgm:pt>
    <dgm:pt modelId="{8E6BE94A-1FAB-4B26-A0AF-265F1BFCBDC7}" type="pres">
      <dgm:prSet presAssocID="{0252E44E-1730-4AA6-8EB4-1CF0BFB09160}" presName="connTx" presStyleLbl="sibTrans2D1" presStyleIdx="0" presStyleCnt="3"/>
      <dgm:spPr/>
    </dgm:pt>
    <dgm:pt modelId="{92E683D1-8375-4607-9680-00991E55A50F}" type="pres">
      <dgm:prSet presAssocID="{F8191647-A2D5-4081-A6EF-B7EA23425726}" presName="composite" presStyleCnt="0"/>
      <dgm:spPr/>
    </dgm:pt>
    <dgm:pt modelId="{82BD08FE-F1C6-4F87-A516-F0EBCC1802E7}" type="pres">
      <dgm:prSet presAssocID="{F8191647-A2D5-4081-A6EF-B7EA23425726}" presName="parTx" presStyleLbl="node1" presStyleIdx="0" presStyleCnt="4">
        <dgm:presLayoutVars>
          <dgm:chMax val="0"/>
          <dgm:chPref val="0"/>
          <dgm:bulletEnabled val="1"/>
        </dgm:presLayoutVars>
      </dgm:prSet>
      <dgm:spPr/>
    </dgm:pt>
    <dgm:pt modelId="{C066D2A4-D317-4752-A081-0A4B78EA5EC7}" type="pres">
      <dgm:prSet presAssocID="{F8191647-A2D5-4081-A6EF-B7EA23425726}" presName="parSh" presStyleLbl="node1" presStyleIdx="1" presStyleCnt="4"/>
      <dgm:spPr/>
    </dgm:pt>
    <dgm:pt modelId="{AC31B3A0-453E-49A8-B39D-98F31E6D0E8C}" type="pres">
      <dgm:prSet presAssocID="{F8191647-A2D5-4081-A6EF-B7EA23425726}" presName="desTx" presStyleLbl="fgAcc1" presStyleIdx="1" presStyleCnt="4">
        <dgm:presLayoutVars>
          <dgm:bulletEnabled val="1"/>
        </dgm:presLayoutVars>
      </dgm:prSet>
      <dgm:spPr/>
    </dgm:pt>
    <dgm:pt modelId="{329B4742-E239-4BAD-99B2-005F668A5C89}" type="pres">
      <dgm:prSet presAssocID="{43FCBBBF-5167-408D-8463-1298D54A5BAC}" presName="sibTrans" presStyleLbl="sibTrans2D1" presStyleIdx="1" presStyleCnt="3"/>
      <dgm:spPr/>
    </dgm:pt>
    <dgm:pt modelId="{246B2D7F-1B20-4792-B8B4-665557E085B2}" type="pres">
      <dgm:prSet presAssocID="{43FCBBBF-5167-408D-8463-1298D54A5BAC}" presName="connTx" presStyleLbl="sibTrans2D1" presStyleIdx="1" presStyleCnt="3"/>
      <dgm:spPr/>
    </dgm:pt>
    <dgm:pt modelId="{292DAEA2-CDDA-4BE7-9063-C6E630717701}" type="pres">
      <dgm:prSet presAssocID="{D01DC0B8-8369-4D21-A7A5-9C2084B4AA7E}" presName="composite" presStyleCnt="0"/>
      <dgm:spPr/>
    </dgm:pt>
    <dgm:pt modelId="{BAECD9AE-4D72-4346-8380-C4F62B2EC3D0}" type="pres">
      <dgm:prSet presAssocID="{D01DC0B8-8369-4D21-A7A5-9C2084B4AA7E}" presName="parTx" presStyleLbl="node1" presStyleIdx="1" presStyleCnt="4">
        <dgm:presLayoutVars>
          <dgm:chMax val="0"/>
          <dgm:chPref val="0"/>
          <dgm:bulletEnabled val="1"/>
        </dgm:presLayoutVars>
      </dgm:prSet>
      <dgm:spPr/>
    </dgm:pt>
    <dgm:pt modelId="{867C6284-04B0-4BA9-8FAB-9C8AFBA44589}" type="pres">
      <dgm:prSet presAssocID="{D01DC0B8-8369-4D21-A7A5-9C2084B4AA7E}" presName="parSh" presStyleLbl="node1" presStyleIdx="2" presStyleCnt="4"/>
      <dgm:spPr/>
    </dgm:pt>
    <dgm:pt modelId="{E0099FF8-9040-44B1-B5F2-203FF262F68D}" type="pres">
      <dgm:prSet presAssocID="{D01DC0B8-8369-4D21-A7A5-9C2084B4AA7E}" presName="desTx" presStyleLbl="fgAcc1" presStyleIdx="2" presStyleCnt="4">
        <dgm:presLayoutVars>
          <dgm:bulletEnabled val="1"/>
        </dgm:presLayoutVars>
      </dgm:prSet>
      <dgm:spPr/>
    </dgm:pt>
    <dgm:pt modelId="{9B863447-2E23-484B-BF04-0857E012FB33}" type="pres">
      <dgm:prSet presAssocID="{3D6DC95C-E885-4ADA-AC36-2A4932F7EA42}" presName="sibTrans" presStyleLbl="sibTrans2D1" presStyleIdx="2" presStyleCnt="3"/>
      <dgm:spPr/>
    </dgm:pt>
    <dgm:pt modelId="{62366CF6-9F7A-4966-90BE-7D04E27CE849}" type="pres">
      <dgm:prSet presAssocID="{3D6DC95C-E885-4ADA-AC36-2A4932F7EA42}" presName="connTx" presStyleLbl="sibTrans2D1" presStyleIdx="2" presStyleCnt="3"/>
      <dgm:spPr/>
    </dgm:pt>
    <dgm:pt modelId="{90B7270D-EBF7-4C78-A83B-87A4A1E0712E}" type="pres">
      <dgm:prSet presAssocID="{DE277319-D8B1-4091-91D2-94374A0B0230}" presName="composite" presStyleCnt="0"/>
      <dgm:spPr/>
    </dgm:pt>
    <dgm:pt modelId="{43CDBC70-17A0-499E-960A-87855EC1D303}" type="pres">
      <dgm:prSet presAssocID="{DE277319-D8B1-4091-91D2-94374A0B0230}" presName="parTx" presStyleLbl="node1" presStyleIdx="2" presStyleCnt="4">
        <dgm:presLayoutVars>
          <dgm:chMax val="0"/>
          <dgm:chPref val="0"/>
          <dgm:bulletEnabled val="1"/>
        </dgm:presLayoutVars>
      </dgm:prSet>
      <dgm:spPr/>
    </dgm:pt>
    <dgm:pt modelId="{487E5F96-BB77-415A-A372-1EE1C0C6CB91}" type="pres">
      <dgm:prSet presAssocID="{DE277319-D8B1-4091-91D2-94374A0B0230}" presName="parSh" presStyleLbl="node1" presStyleIdx="3" presStyleCnt="4"/>
      <dgm:spPr/>
    </dgm:pt>
    <dgm:pt modelId="{E7618DB7-E7A7-49EA-BF58-AD9A7CE36AE5}" type="pres">
      <dgm:prSet presAssocID="{DE277319-D8B1-4091-91D2-94374A0B0230}" presName="desTx" presStyleLbl="fgAcc1" presStyleIdx="3" presStyleCnt="4">
        <dgm:presLayoutVars>
          <dgm:bulletEnabled val="1"/>
        </dgm:presLayoutVars>
      </dgm:prSet>
      <dgm:spPr/>
    </dgm:pt>
  </dgm:ptLst>
  <dgm:cxnLst>
    <dgm:cxn modelId="{1AADF004-9FAF-420C-ACD4-4806117A8E4A}" type="presOf" srcId="{D01DC0B8-8369-4D21-A7A5-9C2084B4AA7E}" destId="{BAECD9AE-4D72-4346-8380-C4F62B2EC3D0}" srcOrd="0" destOrd="0" presId="urn:microsoft.com/office/officeart/2005/8/layout/process3"/>
    <dgm:cxn modelId="{26C5AD05-B7CD-4FDC-97C2-80DB6B06FF7E}" srcId="{F8191647-A2D5-4081-A6EF-B7EA23425726}" destId="{6642879A-D4ED-44FD-92BF-1C59103FE122}" srcOrd="0" destOrd="0" parTransId="{BB30BA27-F64C-43DD-8FBF-88A07AB684E3}" sibTransId="{E7A1C2F6-1905-4E6A-8FAE-D91A63E9730F}"/>
    <dgm:cxn modelId="{BBA0D809-4C8B-46C6-8EA0-75A44C77660A}" type="presOf" srcId="{DE277319-D8B1-4091-91D2-94374A0B0230}" destId="{487E5F96-BB77-415A-A372-1EE1C0C6CB91}" srcOrd="1" destOrd="0" presId="urn:microsoft.com/office/officeart/2005/8/layout/process3"/>
    <dgm:cxn modelId="{1B4DBE12-9AA2-4B67-9371-2D90F5F35CB0}" type="presOf" srcId="{43FCBBBF-5167-408D-8463-1298D54A5BAC}" destId="{246B2D7F-1B20-4792-B8B4-665557E085B2}" srcOrd="1" destOrd="0" presId="urn:microsoft.com/office/officeart/2005/8/layout/process3"/>
    <dgm:cxn modelId="{EB381D25-E132-4684-9F5A-AB5F022D1BA7}" type="presOf" srcId="{0BC60B5B-544B-4EA9-A392-E1D81BD6F557}" destId="{AC31B3A0-453E-49A8-B39D-98F31E6D0E8C}" srcOrd="0" destOrd="1" presId="urn:microsoft.com/office/officeart/2005/8/layout/process3"/>
    <dgm:cxn modelId="{849AC030-AC6D-4524-8689-71993AF99094}" type="presOf" srcId="{3D6DC95C-E885-4ADA-AC36-2A4932F7EA42}" destId="{62366CF6-9F7A-4966-90BE-7D04E27CE849}" srcOrd="1" destOrd="0" presId="urn:microsoft.com/office/officeart/2005/8/layout/process3"/>
    <dgm:cxn modelId="{EF38825B-4E0F-484F-8DA1-8DF620F3BE6D}" type="presOf" srcId="{43FCBBBF-5167-408D-8463-1298D54A5BAC}" destId="{329B4742-E239-4BAD-99B2-005F668A5C89}" srcOrd="0" destOrd="0" presId="urn:microsoft.com/office/officeart/2005/8/layout/process3"/>
    <dgm:cxn modelId="{921F3D44-04CB-4109-9C34-BB4B0DE8EF04}" type="presOf" srcId="{36F6323C-8155-4A83-8BC2-ED3EDC1A5F97}" destId="{E7618DB7-E7A7-49EA-BF58-AD9A7CE36AE5}" srcOrd="0" destOrd="1" presId="urn:microsoft.com/office/officeart/2005/8/layout/process3"/>
    <dgm:cxn modelId="{99BCE248-0638-44EC-ABA9-48D48D6C57FF}" type="presOf" srcId="{0252E44E-1730-4AA6-8EB4-1CF0BFB09160}" destId="{96B40828-CABB-4B08-B00B-4A921379E689}" srcOrd="0" destOrd="0" presId="urn:microsoft.com/office/officeart/2005/8/layout/process3"/>
    <dgm:cxn modelId="{EFBBA84E-69C3-4BBE-AF8F-28D45805657C}" srcId="{A25EFB64-27B8-4E1C-B046-CB6F154A4275}" destId="{557CE76C-B70A-4FC0-AD7E-E994A400B8CA}" srcOrd="0" destOrd="0" parTransId="{AEBDD583-E19C-4237-AFD5-37D59CF86AC2}" sibTransId="{30660B27-29A9-4D83-A778-C6BCB2AFA552}"/>
    <dgm:cxn modelId="{1AF88B50-728E-4D0B-BDA8-BBE7A7F60B05}" type="presOf" srcId="{557CE76C-B70A-4FC0-AD7E-E994A400B8CA}" destId="{68A6F33D-A483-4D6A-A417-10CAEFC90F63}" srcOrd="0" destOrd="0" presId="urn:microsoft.com/office/officeart/2005/8/layout/process3"/>
    <dgm:cxn modelId="{003BCE51-0892-431F-8E8B-FCCEE875DAB0}" type="presOf" srcId="{3D6DC95C-E885-4ADA-AC36-2A4932F7EA42}" destId="{9B863447-2E23-484B-BF04-0857E012FB33}" srcOrd="0" destOrd="0" presId="urn:microsoft.com/office/officeart/2005/8/layout/process3"/>
    <dgm:cxn modelId="{D7075354-87BA-4F40-81F7-18177C51955F}" type="presOf" srcId="{F8191647-A2D5-4081-A6EF-B7EA23425726}" destId="{C066D2A4-D317-4752-A081-0A4B78EA5EC7}" srcOrd="1" destOrd="0" presId="urn:microsoft.com/office/officeart/2005/8/layout/process3"/>
    <dgm:cxn modelId="{1393AF55-2E24-42BF-A9E6-53440C8849C1}" type="presOf" srcId="{1E8B0842-E7C1-4D91-880A-B158D9FACB22}" destId="{E7618DB7-E7A7-49EA-BF58-AD9A7CE36AE5}" srcOrd="0" destOrd="0" presId="urn:microsoft.com/office/officeart/2005/8/layout/process3"/>
    <dgm:cxn modelId="{E981F155-7949-4ACE-8AA0-65C744B8432F}" srcId="{DE277319-D8B1-4091-91D2-94374A0B0230}" destId="{1E8B0842-E7C1-4D91-880A-B158D9FACB22}" srcOrd="0" destOrd="0" parTransId="{3F074DF6-58E1-4328-8A5F-0CF419F6D027}" sibTransId="{EAA1C8EB-993E-4C86-8CF9-0C2B7F6E76B1}"/>
    <dgm:cxn modelId="{05F95B80-2E6F-4985-A208-DF140E63CFED}" srcId="{A25EFB64-27B8-4E1C-B046-CB6F154A4275}" destId="{7D34B447-19FB-4AE9-A946-9FFB814E53A9}" srcOrd="1" destOrd="0" parTransId="{168E7BB3-45A6-4D10-90C0-306A7061A3FB}" sibTransId="{D8A2BD30-43EA-4E22-B88F-65D6AA28BE83}"/>
    <dgm:cxn modelId="{70756786-A899-4C63-8372-53B1F81100ED}" type="presOf" srcId="{0252E44E-1730-4AA6-8EB4-1CF0BFB09160}" destId="{8E6BE94A-1FAB-4B26-A0AF-265F1BFCBDC7}" srcOrd="1" destOrd="0" presId="urn:microsoft.com/office/officeart/2005/8/layout/process3"/>
    <dgm:cxn modelId="{28147386-78D2-4380-8C3E-5EC5D2F923FD}" type="presOf" srcId="{F8191647-A2D5-4081-A6EF-B7EA23425726}" destId="{82BD08FE-F1C6-4F87-A516-F0EBCC1802E7}" srcOrd="0" destOrd="0" presId="urn:microsoft.com/office/officeart/2005/8/layout/process3"/>
    <dgm:cxn modelId="{B643518D-BF72-4E1D-97A3-8C50E8CA3E99}" type="presOf" srcId="{7D34B447-19FB-4AE9-A946-9FFB814E53A9}" destId="{68A6F33D-A483-4D6A-A417-10CAEFC90F63}" srcOrd="0" destOrd="1" presId="urn:microsoft.com/office/officeart/2005/8/layout/process3"/>
    <dgm:cxn modelId="{8AE41791-327E-411E-A0E4-13138C1F98D8}" type="presOf" srcId="{3ADC22AF-E467-4DC3-B0B0-443EE0CA7FAC}" destId="{E0099FF8-9040-44B1-B5F2-203FF262F68D}" srcOrd="0" destOrd="0" presId="urn:microsoft.com/office/officeart/2005/8/layout/process3"/>
    <dgm:cxn modelId="{E60E4B92-2055-4628-A41B-46861A01968C}" type="presOf" srcId="{DEDB8B7E-56CC-41FD-9ADB-388F20AE2735}" destId="{E0099FF8-9040-44B1-B5F2-203FF262F68D}" srcOrd="0" destOrd="2" presId="urn:microsoft.com/office/officeart/2005/8/layout/process3"/>
    <dgm:cxn modelId="{3AD23C94-0E91-4FC8-A861-D5A39979B5D8}" type="presOf" srcId="{A25EFB64-27B8-4E1C-B046-CB6F154A4275}" destId="{57E0FC51-C68E-49B5-BF10-A5A8478EF905}" srcOrd="1" destOrd="0" presId="urn:microsoft.com/office/officeart/2005/8/layout/process3"/>
    <dgm:cxn modelId="{2746A798-6091-4ACA-998C-6A9C4E4D7999}" srcId="{D01DC0B8-8369-4D21-A7A5-9C2084B4AA7E}" destId="{DEDB8B7E-56CC-41FD-9ADB-388F20AE2735}" srcOrd="2" destOrd="0" parTransId="{56D38B1D-FCB3-4CCA-A004-F0253F8222EC}" sibTransId="{B75BF288-91A6-4880-B621-E7F785686236}"/>
    <dgm:cxn modelId="{5FEC8BA5-3633-450D-9CD7-CA3CFEB51A5F}" srcId="{939C308B-B80F-4550-B35E-2266103D4039}" destId="{D01DC0B8-8369-4D21-A7A5-9C2084B4AA7E}" srcOrd="2" destOrd="0" parTransId="{2215204A-A61D-4B86-A641-9805B4012507}" sibTransId="{3D6DC95C-E885-4ADA-AC36-2A4932F7EA42}"/>
    <dgm:cxn modelId="{F1F782AE-DFDC-4B38-8504-F774DA5C5DDA}" srcId="{939C308B-B80F-4550-B35E-2266103D4039}" destId="{DE277319-D8B1-4091-91D2-94374A0B0230}" srcOrd="3" destOrd="0" parTransId="{2D57EE4A-377C-4F0B-A409-013D2756293B}" sibTransId="{C2F2ED22-B8B6-4CE7-9E7B-FBA01FC550DB}"/>
    <dgm:cxn modelId="{42A4DCB6-D360-4ECF-AF8E-3BB9190D56E7}" srcId="{DE277319-D8B1-4091-91D2-94374A0B0230}" destId="{36F6323C-8155-4A83-8BC2-ED3EDC1A5F97}" srcOrd="1" destOrd="0" parTransId="{0447D315-4038-4DFE-83B6-F0EB1DC64DE5}" sibTransId="{F5E1814F-8145-4407-81A8-8C7A1E46FAF0}"/>
    <dgm:cxn modelId="{584D24C0-2928-4548-B3BC-327184AC63CA}" srcId="{D01DC0B8-8369-4D21-A7A5-9C2084B4AA7E}" destId="{3ADC22AF-E467-4DC3-B0B0-443EE0CA7FAC}" srcOrd="0" destOrd="0" parTransId="{7328BE8A-746C-4168-B918-543A9BE11B15}" sibTransId="{27158D72-07D5-401D-A3C4-F39A5754EE81}"/>
    <dgm:cxn modelId="{A08EA7C3-D650-4539-B796-4CADE01AA944}" srcId="{D01DC0B8-8369-4D21-A7A5-9C2084B4AA7E}" destId="{CBBE4055-C335-4977-9512-B2E94813DD6A}" srcOrd="1" destOrd="0" parTransId="{C9578112-AC80-4C52-82D3-EAF83AF863EA}" sibTransId="{679AF33D-D6E1-47EC-84A1-D9220BB0A4D5}"/>
    <dgm:cxn modelId="{105020C4-3DA3-44B4-9793-A63348F9348B}" type="presOf" srcId="{6642879A-D4ED-44FD-92BF-1C59103FE122}" destId="{AC31B3A0-453E-49A8-B39D-98F31E6D0E8C}" srcOrd="0" destOrd="0" presId="urn:microsoft.com/office/officeart/2005/8/layout/process3"/>
    <dgm:cxn modelId="{663BDCD2-D9B3-4BC6-BD90-7FEAD325734E}" type="presOf" srcId="{DE277319-D8B1-4091-91D2-94374A0B0230}" destId="{43CDBC70-17A0-499E-960A-87855EC1D303}" srcOrd="0" destOrd="0" presId="urn:microsoft.com/office/officeart/2005/8/layout/process3"/>
    <dgm:cxn modelId="{3CCACFDD-5D5B-4E8A-83A1-D01A5487423E}" type="presOf" srcId="{D01DC0B8-8369-4D21-A7A5-9C2084B4AA7E}" destId="{867C6284-04B0-4BA9-8FAB-9C8AFBA44589}" srcOrd="1" destOrd="0" presId="urn:microsoft.com/office/officeart/2005/8/layout/process3"/>
    <dgm:cxn modelId="{17ADD4DF-25A3-4644-BD30-B9EF87D4DAFE}" type="presOf" srcId="{939C308B-B80F-4550-B35E-2266103D4039}" destId="{D7290E1A-1E66-4F27-90B9-3B765AA97D20}" srcOrd="0" destOrd="0" presId="urn:microsoft.com/office/officeart/2005/8/layout/process3"/>
    <dgm:cxn modelId="{E74FFCE0-D2E4-422C-8FF3-6172DEF5E8E7}" srcId="{F8191647-A2D5-4081-A6EF-B7EA23425726}" destId="{0BC60B5B-544B-4EA9-A392-E1D81BD6F557}" srcOrd="1" destOrd="0" parTransId="{8BBE6F91-216B-4887-B6A8-2B2DDB83F2B9}" sibTransId="{171BDD0F-3EE0-4986-A3A8-CDAB77FEE508}"/>
    <dgm:cxn modelId="{46AFF1E9-8F42-4992-8E23-BAA6845537B3}" srcId="{939C308B-B80F-4550-B35E-2266103D4039}" destId="{A25EFB64-27B8-4E1C-B046-CB6F154A4275}" srcOrd="0" destOrd="0" parTransId="{6E8406FB-CA25-4816-B12C-E255BFD6BE72}" sibTransId="{0252E44E-1730-4AA6-8EB4-1CF0BFB09160}"/>
    <dgm:cxn modelId="{D114C0EC-AFE7-4A47-957E-71EAF7E72A7D}" srcId="{939C308B-B80F-4550-B35E-2266103D4039}" destId="{F8191647-A2D5-4081-A6EF-B7EA23425726}" srcOrd="1" destOrd="0" parTransId="{087B283A-AFC9-4C89-B875-30D8E8700270}" sibTransId="{43FCBBBF-5167-408D-8463-1298D54A5BAC}"/>
    <dgm:cxn modelId="{4427F7ED-1F36-4CE1-A76C-DAA9AD10015A}" type="presOf" srcId="{CBBE4055-C335-4977-9512-B2E94813DD6A}" destId="{E0099FF8-9040-44B1-B5F2-203FF262F68D}" srcOrd="0" destOrd="1" presId="urn:microsoft.com/office/officeart/2005/8/layout/process3"/>
    <dgm:cxn modelId="{D5D008EE-C754-4645-8499-802DAF453033}" type="presOf" srcId="{A25EFB64-27B8-4E1C-B046-CB6F154A4275}" destId="{96655A28-FF0A-4BDB-81C1-A9221AB37261}" srcOrd="0" destOrd="0" presId="urn:microsoft.com/office/officeart/2005/8/layout/process3"/>
    <dgm:cxn modelId="{EE72D77D-69A3-41B2-B8D8-80B88424AFF1}" type="presParOf" srcId="{D7290E1A-1E66-4F27-90B9-3B765AA97D20}" destId="{15D78D64-863A-44EF-84E7-BEA92E3DBABA}" srcOrd="0" destOrd="0" presId="urn:microsoft.com/office/officeart/2005/8/layout/process3"/>
    <dgm:cxn modelId="{88972ABB-EA22-45BF-B5E4-11F87E2DE3A0}" type="presParOf" srcId="{15D78D64-863A-44EF-84E7-BEA92E3DBABA}" destId="{96655A28-FF0A-4BDB-81C1-A9221AB37261}" srcOrd="0" destOrd="0" presId="urn:microsoft.com/office/officeart/2005/8/layout/process3"/>
    <dgm:cxn modelId="{BC3AD63A-A8F9-4293-9035-C72FB2654BB0}" type="presParOf" srcId="{15D78D64-863A-44EF-84E7-BEA92E3DBABA}" destId="{57E0FC51-C68E-49B5-BF10-A5A8478EF905}" srcOrd="1" destOrd="0" presId="urn:microsoft.com/office/officeart/2005/8/layout/process3"/>
    <dgm:cxn modelId="{462FA9CF-7C16-4E72-A05F-3335FC246136}" type="presParOf" srcId="{15D78D64-863A-44EF-84E7-BEA92E3DBABA}" destId="{68A6F33D-A483-4D6A-A417-10CAEFC90F63}" srcOrd="2" destOrd="0" presId="urn:microsoft.com/office/officeart/2005/8/layout/process3"/>
    <dgm:cxn modelId="{8ABAD50A-7E3E-4EEE-A477-CCB989F1D7F5}" type="presParOf" srcId="{D7290E1A-1E66-4F27-90B9-3B765AA97D20}" destId="{96B40828-CABB-4B08-B00B-4A921379E689}" srcOrd="1" destOrd="0" presId="urn:microsoft.com/office/officeart/2005/8/layout/process3"/>
    <dgm:cxn modelId="{8BD9F386-84C5-44EA-9E87-4B955EF720DB}" type="presParOf" srcId="{96B40828-CABB-4B08-B00B-4A921379E689}" destId="{8E6BE94A-1FAB-4B26-A0AF-265F1BFCBDC7}" srcOrd="0" destOrd="0" presId="urn:microsoft.com/office/officeart/2005/8/layout/process3"/>
    <dgm:cxn modelId="{FD943A69-459C-4387-A9FD-03ED1B82FD03}" type="presParOf" srcId="{D7290E1A-1E66-4F27-90B9-3B765AA97D20}" destId="{92E683D1-8375-4607-9680-00991E55A50F}" srcOrd="2" destOrd="0" presId="urn:microsoft.com/office/officeart/2005/8/layout/process3"/>
    <dgm:cxn modelId="{35F7833A-ADC6-407E-BE48-AF628CAD704D}" type="presParOf" srcId="{92E683D1-8375-4607-9680-00991E55A50F}" destId="{82BD08FE-F1C6-4F87-A516-F0EBCC1802E7}" srcOrd="0" destOrd="0" presId="urn:microsoft.com/office/officeart/2005/8/layout/process3"/>
    <dgm:cxn modelId="{34628DB4-08FD-412E-891F-CAEA6E07E809}" type="presParOf" srcId="{92E683D1-8375-4607-9680-00991E55A50F}" destId="{C066D2A4-D317-4752-A081-0A4B78EA5EC7}" srcOrd="1" destOrd="0" presId="urn:microsoft.com/office/officeart/2005/8/layout/process3"/>
    <dgm:cxn modelId="{6D3B324E-818F-4D7E-A32F-1D0DCA8E67F3}" type="presParOf" srcId="{92E683D1-8375-4607-9680-00991E55A50F}" destId="{AC31B3A0-453E-49A8-B39D-98F31E6D0E8C}" srcOrd="2" destOrd="0" presId="urn:microsoft.com/office/officeart/2005/8/layout/process3"/>
    <dgm:cxn modelId="{D67491EA-B3EB-4013-B6E8-4909844E39AF}" type="presParOf" srcId="{D7290E1A-1E66-4F27-90B9-3B765AA97D20}" destId="{329B4742-E239-4BAD-99B2-005F668A5C89}" srcOrd="3" destOrd="0" presId="urn:microsoft.com/office/officeart/2005/8/layout/process3"/>
    <dgm:cxn modelId="{2C6CBF43-64CE-4AAF-A776-6FFA41E8E093}" type="presParOf" srcId="{329B4742-E239-4BAD-99B2-005F668A5C89}" destId="{246B2D7F-1B20-4792-B8B4-665557E085B2}" srcOrd="0" destOrd="0" presId="urn:microsoft.com/office/officeart/2005/8/layout/process3"/>
    <dgm:cxn modelId="{4408006F-1001-442D-84A3-26A444CDA883}" type="presParOf" srcId="{D7290E1A-1E66-4F27-90B9-3B765AA97D20}" destId="{292DAEA2-CDDA-4BE7-9063-C6E630717701}" srcOrd="4" destOrd="0" presId="urn:microsoft.com/office/officeart/2005/8/layout/process3"/>
    <dgm:cxn modelId="{2AD245B8-8CCA-4509-894D-D58D364E184A}" type="presParOf" srcId="{292DAEA2-CDDA-4BE7-9063-C6E630717701}" destId="{BAECD9AE-4D72-4346-8380-C4F62B2EC3D0}" srcOrd="0" destOrd="0" presId="urn:microsoft.com/office/officeart/2005/8/layout/process3"/>
    <dgm:cxn modelId="{8AB4CD31-A23E-4FA2-A678-3FDA15865C2D}" type="presParOf" srcId="{292DAEA2-CDDA-4BE7-9063-C6E630717701}" destId="{867C6284-04B0-4BA9-8FAB-9C8AFBA44589}" srcOrd="1" destOrd="0" presId="urn:microsoft.com/office/officeart/2005/8/layout/process3"/>
    <dgm:cxn modelId="{83F7FFAE-3926-447B-8807-24FEA3959981}" type="presParOf" srcId="{292DAEA2-CDDA-4BE7-9063-C6E630717701}" destId="{E0099FF8-9040-44B1-B5F2-203FF262F68D}" srcOrd="2" destOrd="0" presId="urn:microsoft.com/office/officeart/2005/8/layout/process3"/>
    <dgm:cxn modelId="{4A0E17DD-A791-4651-9693-F55D04407EA1}" type="presParOf" srcId="{D7290E1A-1E66-4F27-90B9-3B765AA97D20}" destId="{9B863447-2E23-484B-BF04-0857E012FB33}" srcOrd="5" destOrd="0" presId="urn:microsoft.com/office/officeart/2005/8/layout/process3"/>
    <dgm:cxn modelId="{F31ECD36-CAF4-4202-9B62-54A0BB9AC419}" type="presParOf" srcId="{9B863447-2E23-484B-BF04-0857E012FB33}" destId="{62366CF6-9F7A-4966-90BE-7D04E27CE849}" srcOrd="0" destOrd="0" presId="urn:microsoft.com/office/officeart/2005/8/layout/process3"/>
    <dgm:cxn modelId="{1BB3FD93-2B76-45F6-B5D2-720B75863009}" type="presParOf" srcId="{D7290E1A-1E66-4F27-90B9-3B765AA97D20}" destId="{90B7270D-EBF7-4C78-A83B-87A4A1E0712E}" srcOrd="6" destOrd="0" presId="urn:microsoft.com/office/officeart/2005/8/layout/process3"/>
    <dgm:cxn modelId="{93995006-10BD-4B42-90F5-088F7BC50C11}" type="presParOf" srcId="{90B7270D-EBF7-4C78-A83B-87A4A1E0712E}" destId="{43CDBC70-17A0-499E-960A-87855EC1D303}" srcOrd="0" destOrd="0" presId="urn:microsoft.com/office/officeart/2005/8/layout/process3"/>
    <dgm:cxn modelId="{A1AAF345-7431-494C-994B-FE32B23D02ED}" type="presParOf" srcId="{90B7270D-EBF7-4C78-A83B-87A4A1E0712E}" destId="{487E5F96-BB77-415A-A372-1EE1C0C6CB91}" srcOrd="1" destOrd="0" presId="urn:microsoft.com/office/officeart/2005/8/layout/process3"/>
    <dgm:cxn modelId="{457A31F9-1998-4B49-AF81-1711E2FA8563}" type="presParOf" srcId="{90B7270D-EBF7-4C78-A83B-87A4A1E0712E}" destId="{E7618DB7-E7A7-49EA-BF58-AD9A7CE36AE5}"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63C495-6DA7-402B-B988-B7129A5C8CAE}" type="doc">
      <dgm:prSet loTypeId="urn:diagrams.loki3.com/TabbedArc+Icon" loCatId="relationship" qsTypeId="urn:microsoft.com/office/officeart/2005/8/quickstyle/simple3" qsCatId="simple" csTypeId="urn:microsoft.com/office/officeart/2005/8/colors/colorful5" csCatId="colorful" phldr="1"/>
      <dgm:spPr/>
    </dgm:pt>
    <dgm:pt modelId="{42CD8E90-F2A6-4B73-9A1B-C12551AFEF67}">
      <dgm:prSet phldrT="[Text]"/>
      <dgm:spPr/>
      <dgm:t>
        <a:bodyPr/>
        <a:lstStyle/>
        <a:p>
          <a:r>
            <a:rPr lang="en-US" dirty="0"/>
            <a:t>RANK</a:t>
          </a:r>
        </a:p>
      </dgm:t>
    </dgm:pt>
    <dgm:pt modelId="{A3C621C2-285E-4257-A692-F53D6C756874}" type="parTrans" cxnId="{FE5B0730-6AA1-4EA5-97F5-952D2977F6D2}">
      <dgm:prSet/>
      <dgm:spPr/>
      <dgm:t>
        <a:bodyPr/>
        <a:lstStyle/>
        <a:p>
          <a:endParaRPr lang="en-US"/>
        </a:p>
      </dgm:t>
    </dgm:pt>
    <dgm:pt modelId="{185652D1-F5FA-4A33-9D90-F9379B2DA769}" type="sibTrans" cxnId="{FE5B0730-6AA1-4EA5-97F5-952D2977F6D2}">
      <dgm:prSet/>
      <dgm:spPr/>
      <dgm:t>
        <a:bodyPr/>
        <a:lstStyle/>
        <a:p>
          <a:endParaRPr lang="en-US"/>
        </a:p>
      </dgm:t>
    </dgm:pt>
    <dgm:pt modelId="{12961298-CE7A-42F3-8E24-4BF79F8516EC}">
      <dgm:prSet phldrT="[Text]"/>
      <dgm:spPr/>
      <dgm:t>
        <a:bodyPr/>
        <a:lstStyle/>
        <a:p>
          <a:r>
            <a:rPr lang="en-US" dirty="0"/>
            <a:t>DENSE_RANK</a:t>
          </a:r>
        </a:p>
      </dgm:t>
    </dgm:pt>
    <dgm:pt modelId="{6259BBB1-2F73-4BC4-8BA9-5952023290E9}" type="parTrans" cxnId="{51C9AC60-6E3B-4E31-AB49-A882AECC0F98}">
      <dgm:prSet/>
      <dgm:spPr/>
      <dgm:t>
        <a:bodyPr/>
        <a:lstStyle/>
        <a:p>
          <a:endParaRPr lang="en-US"/>
        </a:p>
      </dgm:t>
    </dgm:pt>
    <dgm:pt modelId="{A223A739-193B-4B30-82CB-5529C81BF563}" type="sibTrans" cxnId="{51C9AC60-6E3B-4E31-AB49-A882AECC0F98}">
      <dgm:prSet/>
      <dgm:spPr/>
      <dgm:t>
        <a:bodyPr/>
        <a:lstStyle/>
        <a:p>
          <a:endParaRPr lang="en-US"/>
        </a:p>
      </dgm:t>
    </dgm:pt>
    <dgm:pt modelId="{F276AF67-AF61-4F9C-BFF1-FF9DCCF2DB8C}">
      <dgm:prSet phldrT="[Text]"/>
      <dgm:spPr/>
      <dgm:t>
        <a:bodyPr/>
        <a:lstStyle/>
        <a:p>
          <a:r>
            <a:rPr lang="en-US" dirty="0"/>
            <a:t>NTILE</a:t>
          </a:r>
        </a:p>
      </dgm:t>
    </dgm:pt>
    <dgm:pt modelId="{2B1C2B99-C3A5-4645-BDE3-BA4FAA613226}" type="parTrans" cxnId="{D2A93F81-DED1-493A-8A0F-5DE1E70ECCFF}">
      <dgm:prSet/>
      <dgm:spPr/>
      <dgm:t>
        <a:bodyPr/>
        <a:lstStyle/>
        <a:p>
          <a:endParaRPr lang="en-US"/>
        </a:p>
      </dgm:t>
    </dgm:pt>
    <dgm:pt modelId="{F45761CD-D40B-4466-AC87-415D3ECC1E52}" type="sibTrans" cxnId="{D2A93F81-DED1-493A-8A0F-5DE1E70ECCFF}">
      <dgm:prSet/>
      <dgm:spPr/>
      <dgm:t>
        <a:bodyPr/>
        <a:lstStyle/>
        <a:p>
          <a:endParaRPr lang="en-US"/>
        </a:p>
      </dgm:t>
    </dgm:pt>
    <dgm:pt modelId="{3C0967C1-30E7-499F-A621-C2915DBB9ECA}">
      <dgm:prSet phldrT="[Text]"/>
      <dgm:spPr/>
      <dgm:t>
        <a:bodyPr/>
        <a:lstStyle/>
        <a:p>
          <a:r>
            <a:rPr lang="en-US" dirty="0"/>
            <a:t>ROW_NUMBER</a:t>
          </a:r>
        </a:p>
      </dgm:t>
    </dgm:pt>
    <dgm:pt modelId="{6AE4FCEF-9D97-4C38-9E72-62DCA6456C2D}" type="parTrans" cxnId="{F166CD0F-FD0B-4CFB-948E-EA01D7993014}">
      <dgm:prSet/>
      <dgm:spPr/>
      <dgm:t>
        <a:bodyPr/>
        <a:lstStyle/>
        <a:p>
          <a:endParaRPr lang="en-US"/>
        </a:p>
      </dgm:t>
    </dgm:pt>
    <dgm:pt modelId="{7D586B59-13D0-435F-82C8-5E76C7C20C8B}" type="sibTrans" cxnId="{F166CD0F-FD0B-4CFB-948E-EA01D7993014}">
      <dgm:prSet/>
      <dgm:spPr/>
      <dgm:t>
        <a:bodyPr/>
        <a:lstStyle/>
        <a:p>
          <a:endParaRPr lang="en-US"/>
        </a:p>
      </dgm:t>
    </dgm:pt>
    <dgm:pt modelId="{8689C692-8569-47BD-9B0B-320EDF8B0677}">
      <dgm:prSet phldrT="[Text]"/>
      <dgm:spPr/>
      <dgm:t>
        <a:bodyPr/>
        <a:lstStyle/>
        <a:p>
          <a:r>
            <a:rPr lang="en-US" dirty="0"/>
            <a:t>Ranking gaps</a:t>
          </a:r>
        </a:p>
      </dgm:t>
    </dgm:pt>
    <dgm:pt modelId="{FB1F1063-5B01-45C5-A4E9-F25E371295C9}" type="parTrans" cxnId="{736BA8DD-51D6-46B3-AE9A-818203EA3AB4}">
      <dgm:prSet/>
      <dgm:spPr/>
      <dgm:t>
        <a:bodyPr/>
        <a:lstStyle/>
        <a:p>
          <a:endParaRPr lang="en-US"/>
        </a:p>
      </dgm:t>
    </dgm:pt>
    <dgm:pt modelId="{1CFDCFE0-25EB-433D-97EC-CD97713DFA08}" type="sibTrans" cxnId="{736BA8DD-51D6-46B3-AE9A-818203EA3AB4}">
      <dgm:prSet/>
      <dgm:spPr/>
      <dgm:t>
        <a:bodyPr/>
        <a:lstStyle/>
        <a:p>
          <a:endParaRPr lang="en-US"/>
        </a:p>
      </dgm:t>
    </dgm:pt>
    <dgm:pt modelId="{48EB05E9-8749-4D42-9B92-D722BCA71AAC}">
      <dgm:prSet phldrT="[Text]"/>
      <dgm:spPr/>
      <dgm:t>
        <a:bodyPr/>
        <a:lstStyle/>
        <a:p>
          <a:r>
            <a:rPr lang="en-US" dirty="0"/>
            <a:t>No ranking gaps</a:t>
          </a:r>
        </a:p>
      </dgm:t>
    </dgm:pt>
    <dgm:pt modelId="{CEB61D81-A375-4437-AFBA-A0AAEE40AF58}" type="parTrans" cxnId="{09E491E3-E5F7-471E-B098-4B0A47CE3587}">
      <dgm:prSet/>
      <dgm:spPr/>
      <dgm:t>
        <a:bodyPr/>
        <a:lstStyle/>
        <a:p>
          <a:endParaRPr lang="en-US"/>
        </a:p>
      </dgm:t>
    </dgm:pt>
    <dgm:pt modelId="{7CEAE10A-61CB-41D1-A19F-307AB80648B7}" type="sibTrans" cxnId="{09E491E3-E5F7-471E-B098-4B0A47CE3587}">
      <dgm:prSet/>
      <dgm:spPr/>
      <dgm:t>
        <a:bodyPr/>
        <a:lstStyle/>
        <a:p>
          <a:endParaRPr lang="en-US"/>
        </a:p>
      </dgm:t>
    </dgm:pt>
    <dgm:pt modelId="{9DF72C4E-8D71-4DE7-88F5-BB3608257BE6}">
      <dgm:prSet/>
      <dgm:spPr/>
      <dgm:t>
        <a:bodyPr/>
        <a:lstStyle/>
        <a:p>
          <a:r>
            <a:rPr lang="en-US" dirty="0"/>
            <a:t>Equal division</a:t>
          </a:r>
        </a:p>
      </dgm:t>
    </dgm:pt>
    <dgm:pt modelId="{086EDCE8-3AC7-4853-AFDD-8D6D4827BE22}" type="parTrans" cxnId="{DFF8D70E-2901-463D-A9C5-A6C642EF9A98}">
      <dgm:prSet/>
      <dgm:spPr/>
      <dgm:t>
        <a:bodyPr/>
        <a:lstStyle/>
        <a:p>
          <a:endParaRPr lang="en-US"/>
        </a:p>
      </dgm:t>
    </dgm:pt>
    <dgm:pt modelId="{1164673B-7617-4DCF-A911-39A0207A3F40}" type="sibTrans" cxnId="{DFF8D70E-2901-463D-A9C5-A6C642EF9A98}">
      <dgm:prSet/>
      <dgm:spPr/>
      <dgm:t>
        <a:bodyPr/>
        <a:lstStyle/>
        <a:p>
          <a:endParaRPr lang="en-US"/>
        </a:p>
      </dgm:t>
    </dgm:pt>
    <dgm:pt modelId="{694BDE26-2056-4D77-ACF2-A9ECBAAB56AF}">
      <dgm:prSet/>
      <dgm:spPr/>
      <dgm:t>
        <a:bodyPr/>
        <a:lstStyle/>
        <a:p>
          <a:r>
            <a:rPr lang="en-US" dirty="0"/>
            <a:t>Specify divisions</a:t>
          </a:r>
        </a:p>
      </dgm:t>
    </dgm:pt>
    <dgm:pt modelId="{7C4E2228-3864-41C3-8B4F-F9C82A4B9D81}" type="parTrans" cxnId="{F50D28B9-C905-44EA-936A-2D25C707D566}">
      <dgm:prSet/>
      <dgm:spPr/>
      <dgm:t>
        <a:bodyPr/>
        <a:lstStyle/>
        <a:p>
          <a:endParaRPr lang="en-US"/>
        </a:p>
      </dgm:t>
    </dgm:pt>
    <dgm:pt modelId="{3E3ACE3A-3DFF-487D-9B4A-00738F7D6263}" type="sibTrans" cxnId="{F50D28B9-C905-44EA-936A-2D25C707D566}">
      <dgm:prSet/>
      <dgm:spPr/>
      <dgm:t>
        <a:bodyPr/>
        <a:lstStyle/>
        <a:p>
          <a:endParaRPr lang="en-US"/>
        </a:p>
      </dgm:t>
    </dgm:pt>
    <dgm:pt modelId="{184205CE-3090-4794-8549-817956F495F5}">
      <dgm:prSet phldrT="[Text]"/>
      <dgm:spPr/>
      <dgm:t>
        <a:bodyPr/>
        <a:lstStyle/>
        <a:p>
          <a:r>
            <a:rPr lang="en-US" dirty="0"/>
            <a:t>Total ordering</a:t>
          </a:r>
        </a:p>
      </dgm:t>
    </dgm:pt>
    <dgm:pt modelId="{F41FF8DC-82AD-4AFD-A458-AA4B629BA261}" type="parTrans" cxnId="{58D8DD77-A95A-48CD-B66D-8ADD6A92464D}">
      <dgm:prSet/>
      <dgm:spPr/>
      <dgm:t>
        <a:bodyPr/>
        <a:lstStyle/>
        <a:p>
          <a:endParaRPr lang="en-US"/>
        </a:p>
      </dgm:t>
    </dgm:pt>
    <dgm:pt modelId="{4A072BDC-3CAC-4371-8C06-622A5DD76026}" type="sibTrans" cxnId="{58D8DD77-A95A-48CD-B66D-8ADD6A92464D}">
      <dgm:prSet/>
      <dgm:spPr/>
      <dgm:t>
        <a:bodyPr/>
        <a:lstStyle/>
        <a:p>
          <a:endParaRPr lang="en-US"/>
        </a:p>
      </dgm:t>
    </dgm:pt>
    <dgm:pt modelId="{86AF4C56-312A-4739-9AD5-54A2A569F439}">
      <dgm:prSet phldrT="[Text]"/>
      <dgm:spPr/>
      <dgm:t>
        <a:bodyPr/>
        <a:lstStyle/>
        <a:p>
          <a:r>
            <a:rPr lang="en-US" dirty="0"/>
            <a:t>No gaps</a:t>
          </a:r>
        </a:p>
      </dgm:t>
    </dgm:pt>
    <dgm:pt modelId="{09E42BC1-E3D4-4FC4-9FEA-D8B9882B0829}" type="parTrans" cxnId="{11793F9E-CC79-4893-94DF-FD404FB8CD8E}">
      <dgm:prSet/>
      <dgm:spPr/>
      <dgm:t>
        <a:bodyPr/>
        <a:lstStyle/>
        <a:p>
          <a:endParaRPr lang="en-US"/>
        </a:p>
      </dgm:t>
    </dgm:pt>
    <dgm:pt modelId="{581A2933-FBF5-401A-9DC4-A1412C348F09}" type="sibTrans" cxnId="{11793F9E-CC79-4893-94DF-FD404FB8CD8E}">
      <dgm:prSet/>
      <dgm:spPr/>
      <dgm:t>
        <a:bodyPr/>
        <a:lstStyle/>
        <a:p>
          <a:endParaRPr lang="en-US"/>
        </a:p>
      </dgm:t>
    </dgm:pt>
    <dgm:pt modelId="{BC4EAE63-E617-422B-AA12-27FF76DE072A}" type="pres">
      <dgm:prSet presAssocID="{8163C495-6DA7-402B-B988-B7129A5C8CAE}" presName="Name0" presStyleCnt="0">
        <dgm:presLayoutVars>
          <dgm:dir/>
          <dgm:resizeHandles val="exact"/>
        </dgm:presLayoutVars>
      </dgm:prSet>
      <dgm:spPr/>
    </dgm:pt>
    <dgm:pt modelId="{18E54D9A-0D9A-486E-9071-CDF27D5575B6}" type="pres">
      <dgm:prSet presAssocID="{42CD8E90-F2A6-4B73-9A1B-C12551AFEF67}" presName="twoplus" presStyleLbl="node1" presStyleIdx="0" presStyleCnt="4">
        <dgm:presLayoutVars>
          <dgm:bulletEnabled val="1"/>
        </dgm:presLayoutVars>
      </dgm:prSet>
      <dgm:spPr/>
    </dgm:pt>
    <dgm:pt modelId="{73095911-782B-4CE5-BC27-86F3B59034B9}" type="pres">
      <dgm:prSet presAssocID="{12961298-CE7A-42F3-8E24-4BF79F8516EC}" presName="twoplus" presStyleLbl="node1" presStyleIdx="1" presStyleCnt="4">
        <dgm:presLayoutVars>
          <dgm:bulletEnabled val="1"/>
        </dgm:presLayoutVars>
      </dgm:prSet>
      <dgm:spPr/>
    </dgm:pt>
    <dgm:pt modelId="{1B6BAE1F-9E42-4EF8-8137-CA8FDA527515}" type="pres">
      <dgm:prSet presAssocID="{F276AF67-AF61-4F9C-BFF1-FF9DCCF2DB8C}" presName="twoplus" presStyleLbl="node1" presStyleIdx="2" presStyleCnt="4">
        <dgm:presLayoutVars>
          <dgm:bulletEnabled val="1"/>
        </dgm:presLayoutVars>
      </dgm:prSet>
      <dgm:spPr/>
    </dgm:pt>
    <dgm:pt modelId="{17D4E581-D5D9-4FA6-BB32-C2953C5FFC4C}" type="pres">
      <dgm:prSet presAssocID="{3C0967C1-30E7-499F-A621-C2915DBB9ECA}" presName="twoplus" presStyleLbl="node1" presStyleIdx="3" presStyleCnt="4">
        <dgm:presLayoutVars>
          <dgm:bulletEnabled val="1"/>
        </dgm:presLayoutVars>
      </dgm:prSet>
      <dgm:spPr/>
    </dgm:pt>
  </dgm:ptLst>
  <dgm:cxnLst>
    <dgm:cxn modelId="{DFF8D70E-2901-463D-A9C5-A6C642EF9A98}" srcId="{F276AF67-AF61-4F9C-BFF1-FF9DCCF2DB8C}" destId="{9DF72C4E-8D71-4DE7-88F5-BB3608257BE6}" srcOrd="0" destOrd="0" parTransId="{086EDCE8-3AC7-4853-AFDD-8D6D4827BE22}" sibTransId="{1164673B-7617-4DCF-A911-39A0207A3F40}"/>
    <dgm:cxn modelId="{F166CD0F-FD0B-4CFB-948E-EA01D7993014}" srcId="{8163C495-6DA7-402B-B988-B7129A5C8CAE}" destId="{3C0967C1-30E7-499F-A621-C2915DBB9ECA}" srcOrd="3" destOrd="0" parTransId="{6AE4FCEF-9D97-4C38-9E72-62DCA6456C2D}" sibTransId="{7D586B59-13D0-435F-82C8-5E76C7C20C8B}"/>
    <dgm:cxn modelId="{65B74A1A-0AD6-4FE8-A7D7-681A5FDB8029}" type="presOf" srcId="{694BDE26-2056-4D77-ACF2-A9ECBAAB56AF}" destId="{1B6BAE1F-9E42-4EF8-8137-CA8FDA527515}" srcOrd="0" destOrd="2" presId="urn:diagrams.loki3.com/TabbedArc+Icon"/>
    <dgm:cxn modelId="{3679AB2B-B582-4FB2-967F-2578B44851F0}" type="presOf" srcId="{12961298-CE7A-42F3-8E24-4BF79F8516EC}" destId="{73095911-782B-4CE5-BC27-86F3B59034B9}" srcOrd="0" destOrd="0" presId="urn:diagrams.loki3.com/TabbedArc+Icon"/>
    <dgm:cxn modelId="{FE5B0730-6AA1-4EA5-97F5-952D2977F6D2}" srcId="{8163C495-6DA7-402B-B988-B7129A5C8CAE}" destId="{42CD8E90-F2A6-4B73-9A1B-C12551AFEF67}" srcOrd="0" destOrd="0" parTransId="{A3C621C2-285E-4257-A692-F53D6C756874}" sibTransId="{185652D1-F5FA-4A33-9D90-F9379B2DA769}"/>
    <dgm:cxn modelId="{A46CC733-D4FE-4C9D-9837-281925DD3D04}" type="presOf" srcId="{184205CE-3090-4794-8549-817956F495F5}" destId="{17D4E581-D5D9-4FA6-BB32-C2953C5FFC4C}" srcOrd="0" destOrd="1" presId="urn:diagrams.loki3.com/TabbedArc+Icon"/>
    <dgm:cxn modelId="{F6E1A237-74F7-4294-911A-6C23F2760245}" type="presOf" srcId="{86AF4C56-312A-4739-9AD5-54A2A569F439}" destId="{17D4E581-D5D9-4FA6-BB32-C2953C5FFC4C}" srcOrd="0" destOrd="2" presId="urn:diagrams.loki3.com/TabbedArc+Icon"/>
    <dgm:cxn modelId="{51C9AC60-6E3B-4E31-AB49-A882AECC0F98}" srcId="{8163C495-6DA7-402B-B988-B7129A5C8CAE}" destId="{12961298-CE7A-42F3-8E24-4BF79F8516EC}" srcOrd="1" destOrd="0" parTransId="{6259BBB1-2F73-4BC4-8BA9-5952023290E9}" sibTransId="{A223A739-193B-4B30-82CB-5529C81BF563}"/>
    <dgm:cxn modelId="{467FAE75-E309-43E7-94F6-CF018813D4DC}" type="presOf" srcId="{F276AF67-AF61-4F9C-BFF1-FF9DCCF2DB8C}" destId="{1B6BAE1F-9E42-4EF8-8137-CA8FDA527515}" srcOrd="0" destOrd="0" presId="urn:diagrams.loki3.com/TabbedArc+Icon"/>
    <dgm:cxn modelId="{58D8DD77-A95A-48CD-B66D-8ADD6A92464D}" srcId="{3C0967C1-30E7-499F-A621-C2915DBB9ECA}" destId="{184205CE-3090-4794-8549-817956F495F5}" srcOrd="0" destOrd="0" parTransId="{F41FF8DC-82AD-4AFD-A458-AA4B629BA261}" sibTransId="{4A072BDC-3CAC-4371-8C06-622A5DD76026}"/>
    <dgm:cxn modelId="{6F253058-0A3F-4132-AAED-A66007A92379}" type="presOf" srcId="{3C0967C1-30E7-499F-A621-C2915DBB9ECA}" destId="{17D4E581-D5D9-4FA6-BB32-C2953C5FFC4C}" srcOrd="0" destOrd="0" presId="urn:diagrams.loki3.com/TabbedArc+Icon"/>
    <dgm:cxn modelId="{246AEB7E-60FF-4A9E-A3E4-34DB75AECB17}" type="presOf" srcId="{48EB05E9-8749-4D42-9B92-D722BCA71AAC}" destId="{73095911-782B-4CE5-BC27-86F3B59034B9}" srcOrd="0" destOrd="1" presId="urn:diagrams.loki3.com/TabbedArc+Icon"/>
    <dgm:cxn modelId="{D2A93F81-DED1-493A-8A0F-5DE1E70ECCFF}" srcId="{8163C495-6DA7-402B-B988-B7129A5C8CAE}" destId="{F276AF67-AF61-4F9C-BFF1-FF9DCCF2DB8C}" srcOrd="2" destOrd="0" parTransId="{2B1C2B99-C3A5-4645-BDE3-BA4FAA613226}" sibTransId="{F45761CD-D40B-4466-AC87-415D3ECC1E52}"/>
    <dgm:cxn modelId="{11793F9E-CC79-4893-94DF-FD404FB8CD8E}" srcId="{3C0967C1-30E7-499F-A621-C2915DBB9ECA}" destId="{86AF4C56-312A-4739-9AD5-54A2A569F439}" srcOrd="1" destOrd="0" parTransId="{09E42BC1-E3D4-4FC4-9FEA-D8B9882B0829}" sibTransId="{581A2933-FBF5-401A-9DC4-A1412C348F09}"/>
    <dgm:cxn modelId="{7090069F-F80F-4BCE-9937-28E93BAEE8B1}" type="presOf" srcId="{9DF72C4E-8D71-4DE7-88F5-BB3608257BE6}" destId="{1B6BAE1F-9E42-4EF8-8137-CA8FDA527515}" srcOrd="0" destOrd="1" presId="urn:diagrams.loki3.com/TabbedArc+Icon"/>
    <dgm:cxn modelId="{60BA2FAE-B24F-4E41-88A8-FC76C200238B}" type="presOf" srcId="{42CD8E90-F2A6-4B73-9A1B-C12551AFEF67}" destId="{18E54D9A-0D9A-486E-9071-CDF27D5575B6}" srcOrd="0" destOrd="0" presId="urn:diagrams.loki3.com/TabbedArc+Icon"/>
    <dgm:cxn modelId="{F50D28B9-C905-44EA-936A-2D25C707D566}" srcId="{F276AF67-AF61-4F9C-BFF1-FF9DCCF2DB8C}" destId="{694BDE26-2056-4D77-ACF2-A9ECBAAB56AF}" srcOrd="1" destOrd="0" parTransId="{7C4E2228-3864-41C3-8B4F-F9C82A4B9D81}" sibTransId="{3E3ACE3A-3DFF-487D-9B4A-00738F7D6263}"/>
    <dgm:cxn modelId="{9EA37CC2-B293-41BC-B778-94B266214DD3}" type="presOf" srcId="{8163C495-6DA7-402B-B988-B7129A5C8CAE}" destId="{BC4EAE63-E617-422B-AA12-27FF76DE072A}" srcOrd="0" destOrd="0" presId="urn:diagrams.loki3.com/TabbedArc+Icon"/>
    <dgm:cxn modelId="{2D6F60D9-526B-4648-B00C-B4F006BD03AB}" type="presOf" srcId="{8689C692-8569-47BD-9B0B-320EDF8B0677}" destId="{18E54D9A-0D9A-486E-9071-CDF27D5575B6}" srcOrd="0" destOrd="1" presId="urn:diagrams.loki3.com/TabbedArc+Icon"/>
    <dgm:cxn modelId="{736BA8DD-51D6-46B3-AE9A-818203EA3AB4}" srcId="{42CD8E90-F2A6-4B73-9A1B-C12551AFEF67}" destId="{8689C692-8569-47BD-9B0B-320EDF8B0677}" srcOrd="0" destOrd="0" parTransId="{FB1F1063-5B01-45C5-A4E9-F25E371295C9}" sibTransId="{1CFDCFE0-25EB-433D-97EC-CD97713DFA08}"/>
    <dgm:cxn modelId="{09E491E3-E5F7-471E-B098-4B0A47CE3587}" srcId="{12961298-CE7A-42F3-8E24-4BF79F8516EC}" destId="{48EB05E9-8749-4D42-9B92-D722BCA71AAC}" srcOrd="0" destOrd="0" parTransId="{CEB61D81-A375-4437-AFBA-A0AAEE40AF58}" sibTransId="{7CEAE10A-61CB-41D1-A19F-307AB80648B7}"/>
    <dgm:cxn modelId="{B5F1FB2F-2A4C-4D55-877D-282C98C30559}" type="presParOf" srcId="{BC4EAE63-E617-422B-AA12-27FF76DE072A}" destId="{18E54D9A-0D9A-486E-9071-CDF27D5575B6}" srcOrd="0" destOrd="0" presId="urn:diagrams.loki3.com/TabbedArc+Icon"/>
    <dgm:cxn modelId="{85ED2B2C-C109-4E9D-8D3E-5AF5D75B36BA}" type="presParOf" srcId="{BC4EAE63-E617-422B-AA12-27FF76DE072A}" destId="{73095911-782B-4CE5-BC27-86F3B59034B9}" srcOrd="1" destOrd="0" presId="urn:diagrams.loki3.com/TabbedArc+Icon"/>
    <dgm:cxn modelId="{26D66AA6-E548-482E-AE4C-F5DA69EF927A}" type="presParOf" srcId="{BC4EAE63-E617-422B-AA12-27FF76DE072A}" destId="{1B6BAE1F-9E42-4EF8-8137-CA8FDA527515}" srcOrd="2" destOrd="0" presId="urn:diagrams.loki3.com/TabbedArc+Icon"/>
    <dgm:cxn modelId="{88A26BE2-5CC0-4240-A5FB-8118D286EEE4}" type="presParOf" srcId="{BC4EAE63-E617-422B-AA12-27FF76DE072A}" destId="{17D4E581-D5D9-4FA6-BB32-C2953C5FFC4C}" srcOrd="3" destOrd="0" presId="urn:diagrams.loki3.com/TabbedArc+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AA2AC7-8B8C-41E0-BC69-3AC8A7E1FBB2}" type="doc">
      <dgm:prSet loTypeId="urn:microsoft.com/office/officeart/2005/8/layout/hierarchy3" loCatId="relationship" qsTypeId="urn:microsoft.com/office/officeart/2005/8/quickstyle/simple3" qsCatId="simple" csTypeId="urn:microsoft.com/office/officeart/2005/8/colors/colorful5" csCatId="colorful" phldr="1"/>
      <dgm:spPr/>
      <dgm:t>
        <a:bodyPr/>
        <a:lstStyle/>
        <a:p>
          <a:endParaRPr lang="en-US"/>
        </a:p>
      </dgm:t>
    </dgm:pt>
    <dgm:pt modelId="{7DD0714A-9887-49CB-8590-E9BBBABF335F}">
      <dgm:prSet phldrT="[Text]"/>
      <dgm:spPr/>
      <dgm:t>
        <a:bodyPr/>
        <a:lstStyle/>
        <a:p>
          <a:r>
            <a:rPr lang="en-US" dirty="0"/>
            <a:t>Units</a:t>
          </a:r>
        </a:p>
      </dgm:t>
    </dgm:pt>
    <dgm:pt modelId="{8D68FF71-D878-4F61-AF74-79D69DB2F029}" type="parTrans" cxnId="{6E62CA01-FFD8-405E-A13B-973ACD07C8A2}">
      <dgm:prSet/>
      <dgm:spPr/>
      <dgm:t>
        <a:bodyPr/>
        <a:lstStyle/>
        <a:p>
          <a:endParaRPr lang="en-US"/>
        </a:p>
      </dgm:t>
    </dgm:pt>
    <dgm:pt modelId="{E70237D8-D9DB-439F-95B4-A88DC581EF0C}" type="sibTrans" cxnId="{6E62CA01-FFD8-405E-A13B-973ACD07C8A2}">
      <dgm:prSet/>
      <dgm:spPr/>
      <dgm:t>
        <a:bodyPr/>
        <a:lstStyle/>
        <a:p>
          <a:endParaRPr lang="en-US"/>
        </a:p>
      </dgm:t>
    </dgm:pt>
    <dgm:pt modelId="{B3507571-BFC5-4276-98FF-7E1B9A69E678}">
      <dgm:prSet phldrT="[Text]"/>
      <dgm:spPr/>
      <dgm:t>
        <a:bodyPr/>
        <a:lstStyle/>
        <a:p>
          <a:r>
            <a:rPr lang="en-US" dirty="0"/>
            <a:t>Physical (ROWS)</a:t>
          </a:r>
        </a:p>
      </dgm:t>
    </dgm:pt>
    <dgm:pt modelId="{2B897A67-AE22-40E0-982C-BE792E5C5287}" type="parTrans" cxnId="{7D4E60F5-5F60-4B56-BD57-CD3F2ED7CEEA}">
      <dgm:prSet/>
      <dgm:spPr/>
      <dgm:t>
        <a:bodyPr/>
        <a:lstStyle/>
        <a:p>
          <a:endParaRPr lang="en-US"/>
        </a:p>
      </dgm:t>
    </dgm:pt>
    <dgm:pt modelId="{ABE29289-EBD5-450A-8DB5-DE08FFC814D8}" type="sibTrans" cxnId="{7D4E60F5-5F60-4B56-BD57-CD3F2ED7CEEA}">
      <dgm:prSet/>
      <dgm:spPr/>
      <dgm:t>
        <a:bodyPr/>
        <a:lstStyle/>
        <a:p>
          <a:endParaRPr lang="en-US"/>
        </a:p>
      </dgm:t>
    </dgm:pt>
    <dgm:pt modelId="{A0FBFCA6-2FDE-4685-A83A-BCBA08EA7182}">
      <dgm:prSet phldrT="[Text]"/>
      <dgm:spPr/>
      <dgm:t>
        <a:bodyPr/>
        <a:lstStyle/>
        <a:p>
          <a:r>
            <a:rPr lang="en-US" dirty="0"/>
            <a:t>Logical (RANGE)</a:t>
          </a:r>
        </a:p>
      </dgm:t>
    </dgm:pt>
    <dgm:pt modelId="{C0929DD8-6445-48A3-B092-7C01148742FA}" type="parTrans" cxnId="{C1955CA6-D4E2-43B1-B3A0-ED478B88ED3D}">
      <dgm:prSet/>
      <dgm:spPr/>
      <dgm:t>
        <a:bodyPr/>
        <a:lstStyle/>
        <a:p>
          <a:endParaRPr lang="en-US"/>
        </a:p>
      </dgm:t>
    </dgm:pt>
    <dgm:pt modelId="{4003C142-BC5B-4F40-9210-6DB844A87DA6}" type="sibTrans" cxnId="{C1955CA6-D4E2-43B1-B3A0-ED478B88ED3D}">
      <dgm:prSet/>
      <dgm:spPr/>
      <dgm:t>
        <a:bodyPr/>
        <a:lstStyle/>
        <a:p>
          <a:endParaRPr lang="en-US"/>
        </a:p>
      </dgm:t>
    </dgm:pt>
    <dgm:pt modelId="{4C6A2B3E-22AA-4357-9AF9-AC2C72D48D19}">
      <dgm:prSet phldrT="[Text]"/>
      <dgm:spPr/>
      <dgm:t>
        <a:bodyPr/>
        <a:lstStyle/>
        <a:p>
          <a:r>
            <a:rPr lang="en-US" dirty="0"/>
            <a:t>Movement</a:t>
          </a:r>
        </a:p>
      </dgm:t>
    </dgm:pt>
    <dgm:pt modelId="{03E44412-6128-4741-B3BA-17D3A9DB1A28}" type="parTrans" cxnId="{FD9C4530-95F6-4B9F-AB2E-541AA8D487AC}">
      <dgm:prSet/>
      <dgm:spPr/>
      <dgm:t>
        <a:bodyPr/>
        <a:lstStyle/>
        <a:p>
          <a:endParaRPr lang="en-US"/>
        </a:p>
      </dgm:t>
    </dgm:pt>
    <dgm:pt modelId="{490D3E7A-3C11-4E96-950B-8E397875071E}" type="sibTrans" cxnId="{FD9C4530-95F6-4B9F-AB2E-541AA8D487AC}">
      <dgm:prSet/>
      <dgm:spPr/>
      <dgm:t>
        <a:bodyPr/>
        <a:lstStyle/>
        <a:p>
          <a:endParaRPr lang="en-US"/>
        </a:p>
      </dgm:t>
    </dgm:pt>
    <dgm:pt modelId="{3DE35FD6-A674-4CAE-9FC6-43D2127FB3CA}">
      <dgm:prSet phldrT="[Text]"/>
      <dgm:spPr/>
      <dgm:t>
        <a:bodyPr/>
        <a:lstStyle/>
        <a:p>
          <a:r>
            <a:rPr lang="en-US" dirty="0"/>
            <a:t>Cumulative</a:t>
          </a:r>
        </a:p>
      </dgm:t>
    </dgm:pt>
    <dgm:pt modelId="{A7267AA6-A4A3-47C8-8942-B203E7488E76}" type="parTrans" cxnId="{F47FB460-46CC-4E14-87B9-572FB7E92CEF}">
      <dgm:prSet/>
      <dgm:spPr/>
      <dgm:t>
        <a:bodyPr/>
        <a:lstStyle/>
        <a:p>
          <a:endParaRPr lang="en-US"/>
        </a:p>
      </dgm:t>
    </dgm:pt>
    <dgm:pt modelId="{C48DE7D9-DD4B-4F33-B7B8-D2E08B64834A}" type="sibTrans" cxnId="{F47FB460-46CC-4E14-87B9-572FB7E92CEF}">
      <dgm:prSet/>
      <dgm:spPr/>
      <dgm:t>
        <a:bodyPr/>
        <a:lstStyle/>
        <a:p>
          <a:endParaRPr lang="en-US"/>
        </a:p>
      </dgm:t>
    </dgm:pt>
    <dgm:pt modelId="{2D7F1920-26E9-4F94-817F-4D3EE27FF9D6}">
      <dgm:prSet phldrT="[Text]"/>
      <dgm:spPr/>
      <dgm:t>
        <a:bodyPr/>
        <a:lstStyle/>
        <a:p>
          <a:r>
            <a:rPr lang="en-US" dirty="0"/>
            <a:t>Sliding</a:t>
          </a:r>
        </a:p>
      </dgm:t>
    </dgm:pt>
    <dgm:pt modelId="{ADDCC0DC-FACB-43AC-B644-3DC66016CA7D}" type="parTrans" cxnId="{7C696C13-70C9-47FC-A970-E0893EF4B08B}">
      <dgm:prSet/>
      <dgm:spPr/>
      <dgm:t>
        <a:bodyPr/>
        <a:lstStyle/>
        <a:p>
          <a:endParaRPr lang="en-US"/>
        </a:p>
      </dgm:t>
    </dgm:pt>
    <dgm:pt modelId="{A8CCCF96-F3AC-441B-962B-DCF896275D80}" type="sibTrans" cxnId="{7C696C13-70C9-47FC-A970-E0893EF4B08B}">
      <dgm:prSet/>
      <dgm:spPr/>
      <dgm:t>
        <a:bodyPr/>
        <a:lstStyle/>
        <a:p>
          <a:endParaRPr lang="en-US"/>
        </a:p>
      </dgm:t>
    </dgm:pt>
    <dgm:pt modelId="{EC18EB73-E96F-4A80-BA48-F154BCDA09B0}" type="pres">
      <dgm:prSet presAssocID="{9CAA2AC7-8B8C-41E0-BC69-3AC8A7E1FBB2}" presName="diagram" presStyleCnt="0">
        <dgm:presLayoutVars>
          <dgm:chPref val="1"/>
          <dgm:dir/>
          <dgm:animOne val="branch"/>
          <dgm:animLvl val="lvl"/>
          <dgm:resizeHandles/>
        </dgm:presLayoutVars>
      </dgm:prSet>
      <dgm:spPr/>
    </dgm:pt>
    <dgm:pt modelId="{06C5C9A6-AE36-4887-9135-4DD4720D21D1}" type="pres">
      <dgm:prSet presAssocID="{7DD0714A-9887-49CB-8590-E9BBBABF335F}" presName="root" presStyleCnt="0"/>
      <dgm:spPr/>
    </dgm:pt>
    <dgm:pt modelId="{1E5A1205-6A78-41B9-ADDF-1DE4DB2CB64B}" type="pres">
      <dgm:prSet presAssocID="{7DD0714A-9887-49CB-8590-E9BBBABF335F}" presName="rootComposite" presStyleCnt="0"/>
      <dgm:spPr/>
    </dgm:pt>
    <dgm:pt modelId="{A54D6B3F-6466-4FCC-B635-DC173F0A1ABA}" type="pres">
      <dgm:prSet presAssocID="{7DD0714A-9887-49CB-8590-E9BBBABF335F}" presName="rootText" presStyleLbl="node1" presStyleIdx="0" presStyleCnt="2"/>
      <dgm:spPr/>
    </dgm:pt>
    <dgm:pt modelId="{037EF455-DF3F-4B92-8A92-8BE43F837016}" type="pres">
      <dgm:prSet presAssocID="{7DD0714A-9887-49CB-8590-E9BBBABF335F}" presName="rootConnector" presStyleLbl="node1" presStyleIdx="0" presStyleCnt="2"/>
      <dgm:spPr/>
    </dgm:pt>
    <dgm:pt modelId="{41BC8A31-DA74-4BE6-A987-364616CC3667}" type="pres">
      <dgm:prSet presAssocID="{7DD0714A-9887-49CB-8590-E9BBBABF335F}" presName="childShape" presStyleCnt="0"/>
      <dgm:spPr/>
    </dgm:pt>
    <dgm:pt modelId="{8535F9D5-EC66-45FA-A37C-528D164E6474}" type="pres">
      <dgm:prSet presAssocID="{2B897A67-AE22-40E0-982C-BE792E5C5287}" presName="Name13" presStyleLbl="parChTrans1D2" presStyleIdx="0" presStyleCnt="4"/>
      <dgm:spPr/>
    </dgm:pt>
    <dgm:pt modelId="{A4A05443-0FCA-4CF2-B3F8-490F6EAFCDE8}" type="pres">
      <dgm:prSet presAssocID="{B3507571-BFC5-4276-98FF-7E1B9A69E678}" presName="childText" presStyleLbl="bgAcc1" presStyleIdx="0" presStyleCnt="4">
        <dgm:presLayoutVars>
          <dgm:bulletEnabled val="1"/>
        </dgm:presLayoutVars>
      </dgm:prSet>
      <dgm:spPr/>
    </dgm:pt>
    <dgm:pt modelId="{2C3386F4-592C-4FCC-AF65-123638944633}" type="pres">
      <dgm:prSet presAssocID="{C0929DD8-6445-48A3-B092-7C01148742FA}" presName="Name13" presStyleLbl="parChTrans1D2" presStyleIdx="1" presStyleCnt="4"/>
      <dgm:spPr/>
    </dgm:pt>
    <dgm:pt modelId="{C31DC4DD-B8D6-4397-947C-3F0A8DE0B10E}" type="pres">
      <dgm:prSet presAssocID="{A0FBFCA6-2FDE-4685-A83A-BCBA08EA7182}" presName="childText" presStyleLbl="bgAcc1" presStyleIdx="1" presStyleCnt="4">
        <dgm:presLayoutVars>
          <dgm:bulletEnabled val="1"/>
        </dgm:presLayoutVars>
      </dgm:prSet>
      <dgm:spPr/>
    </dgm:pt>
    <dgm:pt modelId="{6959B6F2-7DC2-4034-8A21-4A97CE858142}" type="pres">
      <dgm:prSet presAssocID="{4C6A2B3E-22AA-4357-9AF9-AC2C72D48D19}" presName="root" presStyleCnt="0"/>
      <dgm:spPr/>
    </dgm:pt>
    <dgm:pt modelId="{14060549-F596-4155-8191-348A4F06A996}" type="pres">
      <dgm:prSet presAssocID="{4C6A2B3E-22AA-4357-9AF9-AC2C72D48D19}" presName="rootComposite" presStyleCnt="0"/>
      <dgm:spPr/>
    </dgm:pt>
    <dgm:pt modelId="{9A61E91F-974A-445D-94C6-9223F63AED41}" type="pres">
      <dgm:prSet presAssocID="{4C6A2B3E-22AA-4357-9AF9-AC2C72D48D19}" presName="rootText" presStyleLbl="node1" presStyleIdx="1" presStyleCnt="2"/>
      <dgm:spPr/>
    </dgm:pt>
    <dgm:pt modelId="{D2D93806-B180-42CB-97D4-7689AC149C33}" type="pres">
      <dgm:prSet presAssocID="{4C6A2B3E-22AA-4357-9AF9-AC2C72D48D19}" presName="rootConnector" presStyleLbl="node1" presStyleIdx="1" presStyleCnt="2"/>
      <dgm:spPr/>
    </dgm:pt>
    <dgm:pt modelId="{68A84960-07E6-4F24-8982-8F99F0A98A97}" type="pres">
      <dgm:prSet presAssocID="{4C6A2B3E-22AA-4357-9AF9-AC2C72D48D19}" presName="childShape" presStyleCnt="0"/>
      <dgm:spPr/>
    </dgm:pt>
    <dgm:pt modelId="{3A79798A-8616-4427-9930-3468B8254D73}" type="pres">
      <dgm:prSet presAssocID="{A7267AA6-A4A3-47C8-8942-B203E7488E76}" presName="Name13" presStyleLbl="parChTrans1D2" presStyleIdx="2" presStyleCnt="4"/>
      <dgm:spPr/>
    </dgm:pt>
    <dgm:pt modelId="{3453CE8B-C47D-4918-BC22-27EC252B6B18}" type="pres">
      <dgm:prSet presAssocID="{3DE35FD6-A674-4CAE-9FC6-43D2127FB3CA}" presName="childText" presStyleLbl="bgAcc1" presStyleIdx="2" presStyleCnt="4">
        <dgm:presLayoutVars>
          <dgm:bulletEnabled val="1"/>
        </dgm:presLayoutVars>
      </dgm:prSet>
      <dgm:spPr/>
    </dgm:pt>
    <dgm:pt modelId="{C3166C88-0A80-406F-9441-4DABE90ABEE6}" type="pres">
      <dgm:prSet presAssocID="{ADDCC0DC-FACB-43AC-B644-3DC66016CA7D}" presName="Name13" presStyleLbl="parChTrans1D2" presStyleIdx="3" presStyleCnt="4"/>
      <dgm:spPr/>
    </dgm:pt>
    <dgm:pt modelId="{2D7FE560-FAE5-4322-867D-B25A02882586}" type="pres">
      <dgm:prSet presAssocID="{2D7F1920-26E9-4F94-817F-4D3EE27FF9D6}" presName="childText" presStyleLbl="bgAcc1" presStyleIdx="3" presStyleCnt="4">
        <dgm:presLayoutVars>
          <dgm:bulletEnabled val="1"/>
        </dgm:presLayoutVars>
      </dgm:prSet>
      <dgm:spPr/>
    </dgm:pt>
  </dgm:ptLst>
  <dgm:cxnLst>
    <dgm:cxn modelId="{6E62CA01-FFD8-405E-A13B-973ACD07C8A2}" srcId="{9CAA2AC7-8B8C-41E0-BC69-3AC8A7E1FBB2}" destId="{7DD0714A-9887-49CB-8590-E9BBBABF335F}" srcOrd="0" destOrd="0" parTransId="{8D68FF71-D878-4F61-AF74-79D69DB2F029}" sibTransId="{E70237D8-D9DB-439F-95B4-A88DC581EF0C}"/>
    <dgm:cxn modelId="{8FCAA610-DDE4-4E2F-B6A1-34573A32C865}" type="presOf" srcId="{C0929DD8-6445-48A3-B092-7C01148742FA}" destId="{2C3386F4-592C-4FCC-AF65-123638944633}" srcOrd="0" destOrd="0" presId="urn:microsoft.com/office/officeart/2005/8/layout/hierarchy3"/>
    <dgm:cxn modelId="{7C696C13-70C9-47FC-A970-E0893EF4B08B}" srcId="{4C6A2B3E-22AA-4357-9AF9-AC2C72D48D19}" destId="{2D7F1920-26E9-4F94-817F-4D3EE27FF9D6}" srcOrd="1" destOrd="0" parTransId="{ADDCC0DC-FACB-43AC-B644-3DC66016CA7D}" sibTransId="{A8CCCF96-F3AC-441B-962B-DCF896275D80}"/>
    <dgm:cxn modelId="{A1D52327-B524-4304-9D8B-5D283F01A098}" type="presOf" srcId="{A0FBFCA6-2FDE-4685-A83A-BCBA08EA7182}" destId="{C31DC4DD-B8D6-4397-947C-3F0A8DE0B10E}" srcOrd="0" destOrd="0" presId="urn:microsoft.com/office/officeart/2005/8/layout/hierarchy3"/>
    <dgm:cxn modelId="{FD9C4530-95F6-4B9F-AB2E-541AA8D487AC}" srcId="{9CAA2AC7-8B8C-41E0-BC69-3AC8A7E1FBB2}" destId="{4C6A2B3E-22AA-4357-9AF9-AC2C72D48D19}" srcOrd="1" destOrd="0" parTransId="{03E44412-6128-4741-B3BA-17D3A9DB1A28}" sibTransId="{490D3E7A-3C11-4E96-950B-8E397875071E}"/>
    <dgm:cxn modelId="{59481737-1D22-41E1-898D-117339A8BE44}" type="presOf" srcId="{7DD0714A-9887-49CB-8590-E9BBBABF335F}" destId="{037EF455-DF3F-4B92-8A92-8BE43F837016}" srcOrd="1" destOrd="0" presId="urn:microsoft.com/office/officeart/2005/8/layout/hierarchy3"/>
    <dgm:cxn modelId="{F47FB460-46CC-4E14-87B9-572FB7E92CEF}" srcId="{4C6A2B3E-22AA-4357-9AF9-AC2C72D48D19}" destId="{3DE35FD6-A674-4CAE-9FC6-43D2127FB3CA}" srcOrd="0" destOrd="0" parTransId="{A7267AA6-A4A3-47C8-8942-B203E7488E76}" sibTransId="{C48DE7D9-DD4B-4F33-B7B8-D2E08B64834A}"/>
    <dgm:cxn modelId="{A16D956F-397B-4F10-87AE-BEC5C4245225}" type="presOf" srcId="{9CAA2AC7-8B8C-41E0-BC69-3AC8A7E1FBB2}" destId="{EC18EB73-E96F-4A80-BA48-F154BCDA09B0}" srcOrd="0" destOrd="0" presId="urn:microsoft.com/office/officeart/2005/8/layout/hierarchy3"/>
    <dgm:cxn modelId="{BE9D0559-70B0-4F9D-9003-5AA4F792F789}" type="presOf" srcId="{ADDCC0DC-FACB-43AC-B644-3DC66016CA7D}" destId="{C3166C88-0A80-406F-9441-4DABE90ABEE6}" srcOrd="0" destOrd="0" presId="urn:microsoft.com/office/officeart/2005/8/layout/hierarchy3"/>
    <dgm:cxn modelId="{9639FD8D-5FBA-4262-899A-0834C671F985}" type="presOf" srcId="{2B897A67-AE22-40E0-982C-BE792E5C5287}" destId="{8535F9D5-EC66-45FA-A37C-528D164E6474}" srcOrd="0" destOrd="0" presId="urn:microsoft.com/office/officeart/2005/8/layout/hierarchy3"/>
    <dgm:cxn modelId="{9EFB29A1-50F9-4493-9587-C7D90A94855D}" type="presOf" srcId="{4C6A2B3E-22AA-4357-9AF9-AC2C72D48D19}" destId="{D2D93806-B180-42CB-97D4-7689AC149C33}" srcOrd="1" destOrd="0" presId="urn:microsoft.com/office/officeart/2005/8/layout/hierarchy3"/>
    <dgm:cxn modelId="{C1955CA6-D4E2-43B1-B3A0-ED478B88ED3D}" srcId="{7DD0714A-9887-49CB-8590-E9BBBABF335F}" destId="{A0FBFCA6-2FDE-4685-A83A-BCBA08EA7182}" srcOrd="1" destOrd="0" parTransId="{C0929DD8-6445-48A3-B092-7C01148742FA}" sibTransId="{4003C142-BC5B-4F40-9210-6DB844A87DA6}"/>
    <dgm:cxn modelId="{8256ECA8-F3C4-41C4-B398-F6027A3DAF1B}" type="presOf" srcId="{3DE35FD6-A674-4CAE-9FC6-43D2127FB3CA}" destId="{3453CE8B-C47D-4918-BC22-27EC252B6B18}" srcOrd="0" destOrd="0" presId="urn:microsoft.com/office/officeart/2005/8/layout/hierarchy3"/>
    <dgm:cxn modelId="{6573BCAB-292F-4539-9C83-ED9881BEEDAE}" type="presOf" srcId="{A7267AA6-A4A3-47C8-8942-B203E7488E76}" destId="{3A79798A-8616-4427-9930-3468B8254D73}" srcOrd="0" destOrd="0" presId="urn:microsoft.com/office/officeart/2005/8/layout/hierarchy3"/>
    <dgm:cxn modelId="{C63D13BF-5104-45E4-BD14-5A8FAD000E17}" type="presOf" srcId="{B3507571-BFC5-4276-98FF-7E1B9A69E678}" destId="{A4A05443-0FCA-4CF2-B3F8-490F6EAFCDE8}" srcOrd="0" destOrd="0" presId="urn:microsoft.com/office/officeart/2005/8/layout/hierarchy3"/>
    <dgm:cxn modelId="{D5F630EB-7F23-4703-8E8E-27FB646B831E}" type="presOf" srcId="{7DD0714A-9887-49CB-8590-E9BBBABF335F}" destId="{A54D6B3F-6466-4FCC-B635-DC173F0A1ABA}" srcOrd="0" destOrd="0" presId="urn:microsoft.com/office/officeart/2005/8/layout/hierarchy3"/>
    <dgm:cxn modelId="{7D4E60F5-5F60-4B56-BD57-CD3F2ED7CEEA}" srcId="{7DD0714A-9887-49CB-8590-E9BBBABF335F}" destId="{B3507571-BFC5-4276-98FF-7E1B9A69E678}" srcOrd="0" destOrd="0" parTransId="{2B897A67-AE22-40E0-982C-BE792E5C5287}" sibTransId="{ABE29289-EBD5-450A-8DB5-DE08FFC814D8}"/>
    <dgm:cxn modelId="{B4B797FC-3BD5-4076-BDD8-08F6ED0BD58F}" type="presOf" srcId="{2D7F1920-26E9-4F94-817F-4D3EE27FF9D6}" destId="{2D7FE560-FAE5-4322-867D-B25A02882586}" srcOrd="0" destOrd="0" presId="urn:microsoft.com/office/officeart/2005/8/layout/hierarchy3"/>
    <dgm:cxn modelId="{955E73FF-B023-4BC5-B016-F6AA33A02A72}" type="presOf" srcId="{4C6A2B3E-22AA-4357-9AF9-AC2C72D48D19}" destId="{9A61E91F-974A-445D-94C6-9223F63AED41}" srcOrd="0" destOrd="0" presId="urn:microsoft.com/office/officeart/2005/8/layout/hierarchy3"/>
    <dgm:cxn modelId="{488E5506-AEFC-425C-8C2B-82B61D484A1B}" type="presParOf" srcId="{EC18EB73-E96F-4A80-BA48-F154BCDA09B0}" destId="{06C5C9A6-AE36-4887-9135-4DD4720D21D1}" srcOrd="0" destOrd="0" presId="urn:microsoft.com/office/officeart/2005/8/layout/hierarchy3"/>
    <dgm:cxn modelId="{CD226295-4969-4276-9209-85BB98C2290D}" type="presParOf" srcId="{06C5C9A6-AE36-4887-9135-4DD4720D21D1}" destId="{1E5A1205-6A78-41B9-ADDF-1DE4DB2CB64B}" srcOrd="0" destOrd="0" presId="urn:microsoft.com/office/officeart/2005/8/layout/hierarchy3"/>
    <dgm:cxn modelId="{DC0A83DE-5146-4A4F-98DC-855DF4A020D4}" type="presParOf" srcId="{1E5A1205-6A78-41B9-ADDF-1DE4DB2CB64B}" destId="{A54D6B3F-6466-4FCC-B635-DC173F0A1ABA}" srcOrd="0" destOrd="0" presId="urn:microsoft.com/office/officeart/2005/8/layout/hierarchy3"/>
    <dgm:cxn modelId="{E325DF46-0251-4CE8-A56F-80385929DD0F}" type="presParOf" srcId="{1E5A1205-6A78-41B9-ADDF-1DE4DB2CB64B}" destId="{037EF455-DF3F-4B92-8A92-8BE43F837016}" srcOrd="1" destOrd="0" presId="urn:microsoft.com/office/officeart/2005/8/layout/hierarchy3"/>
    <dgm:cxn modelId="{5046DEF9-ABCA-4B85-8B2E-90ED37B01F57}" type="presParOf" srcId="{06C5C9A6-AE36-4887-9135-4DD4720D21D1}" destId="{41BC8A31-DA74-4BE6-A987-364616CC3667}" srcOrd="1" destOrd="0" presId="urn:microsoft.com/office/officeart/2005/8/layout/hierarchy3"/>
    <dgm:cxn modelId="{1484C7C6-F262-4C46-B3AD-81E7E63D4A01}" type="presParOf" srcId="{41BC8A31-DA74-4BE6-A987-364616CC3667}" destId="{8535F9D5-EC66-45FA-A37C-528D164E6474}" srcOrd="0" destOrd="0" presId="urn:microsoft.com/office/officeart/2005/8/layout/hierarchy3"/>
    <dgm:cxn modelId="{46BE8190-E0DA-43A2-8725-3E7E60FCCE9E}" type="presParOf" srcId="{41BC8A31-DA74-4BE6-A987-364616CC3667}" destId="{A4A05443-0FCA-4CF2-B3F8-490F6EAFCDE8}" srcOrd="1" destOrd="0" presId="urn:microsoft.com/office/officeart/2005/8/layout/hierarchy3"/>
    <dgm:cxn modelId="{2C8B85E9-2BA1-46D6-9ACB-37310DFE79EA}" type="presParOf" srcId="{41BC8A31-DA74-4BE6-A987-364616CC3667}" destId="{2C3386F4-592C-4FCC-AF65-123638944633}" srcOrd="2" destOrd="0" presId="urn:microsoft.com/office/officeart/2005/8/layout/hierarchy3"/>
    <dgm:cxn modelId="{AADB462D-039F-4482-B5E9-834E7A03976A}" type="presParOf" srcId="{41BC8A31-DA74-4BE6-A987-364616CC3667}" destId="{C31DC4DD-B8D6-4397-947C-3F0A8DE0B10E}" srcOrd="3" destOrd="0" presId="urn:microsoft.com/office/officeart/2005/8/layout/hierarchy3"/>
    <dgm:cxn modelId="{28F71D9F-1B53-40AF-9607-1CE04CA6D4E3}" type="presParOf" srcId="{EC18EB73-E96F-4A80-BA48-F154BCDA09B0}" destId="{6959B6F2-7DC2-4034-8A21-4A97CE858142}" srcOrd="1" destOrd="0" presId="urn:microsoft.com/office/officeart/2005/8/layout/hierarchy3"/>
    <dgm:cxn modelId="{E48AEF85-074F-4EA5-A98C-597955C2B94D}" type="presParOf" srcId="{6959B6F2-7DC2-4034-8A21-4A97CE858142}" destId="{14060549-F596-4155-8191-348A4F06A996}" srcOrd="0" destOrd="0" presId="urn:microsoft.com/office/officeart/2005/8/layout/hierarchy3"/>
    <dgm:cxn modelId="{31F52B73-9786-455E-A897-7AABF75696E1}" type="presParOf" srcId="{14060549-F596-4155-8191-348A4F06A996}" destId="{9A61E91F-974A-445D-94C6-9223F63AED41}" srcOrd="0" destOrd="0" presId="urn:microsoft.com/office/officeart/2005/8/layout/hierarchy3"/>
    <dgm:cxn modelId="{3752174E-96E8-47C1-950B-575720D1AA70}" type="presParOf" srcId="{14060549-F596-4155-8191-348A4F06A996}" destId="{D2D93806-B180-42CB-97D4-7689AC149C33}" srcOrd="1" destOrd="0" presId="urn:microsoft.com/office/officeart/2005/8/layout/hierarchy3"/>
    <dgm:cxn modelId="{09B2AE6F-3811-4093-B4BC-0DBB1C1453B7}" type="presParOf" srcId="{6959B6F2-7DC2-4034-8A21-4A97CE858142}" destId="{68A84960-07E6-4F24-8982-8F99F0A98A97}" srcOrd="1" destOrd="0" presId="urn:microsoft.com/office/officeart/2005/8/layout/hierarchy3"/>
    <dgm:cxn modelId="{E6443C24-6B30-465B-A8EE-AA5826D123AE}" type="presParOf" srcId="{68A84960-07E6-4F24-8982-8F99F0A98A97}" destId="{3A79798A-8616-4427-9930-3468B8254D73}" srcOrd="0" destOrd="0" presId="urn:microsoft.com/office/officeart/2005/8/layout/hierarchy3"/>
    <dgm:cxn modelId="{2C9A428E-5FAC-494F-A69B-001482BF0249}" type="presParOf" srcId="{68A84960-07E6-4F24-8982-8F99F0A98A97}" destId="{3453CE8B-C47D-4918-BC22-27EC252B6B18}" srcOrd="1" destOrd="0" presId="urn:microsoft.com/office/officeart/2005/8/layout/hierarchy3"/>
    <dgm:cxn modelId="{FBA800A6-14F8-43BB-A87A-0815665A614E}" type="presParOf" srcId="{68A84960-07E6-4F24-8982-8F99F0A98A97}" destId="{C3166C88-0A80-406F-9441-4DABE90ABEE6}" srcOrd="2" destOrd="0" presId="urn:microsoft.com/office/officeart/2005/8/layout/hierarchy3"/>
    <dgm:cxn modelId="{1B1AEA2F-EF34-4075-9F11-21E2A8BDF3B5}" type="presParOf" srcId="{68A84960-07E6-4F24-8982-8F99F0A98A97}" destId="{2D7FE560-FAE5-4322-867D-B25A0288258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AA2AC7-8B8C-41E0-BC69-3AC8A7E1FBB2}" type="doc">
      <dgm:prSet loTypeId="urn:microsoft.com/office/officeart/2005/8/layout/hierarchy3" loCatId="relationship" qsTypeId="urn:microsoft.com/office/officeart/2005/8/quickstyle/simple3" qsCatId="simple" csTypeId="urn:microsoft.com/office/officeart/2005/8/colors/colorful5" csCatId="colorful" phldr="1"/>
      <dgm:spPr/>
      <dgm:t>
        <a:bodyPr/>
        <a:lstStyle/>
        <a:p>
          <a:endParaRPr lang="en-US"/>
        </a:p>
      </dgm:t>
    </dgm:pt>
    <dgm:pt modelId="{7DD0714A-9887-49CB-8590-E9BBBABF335F}">
      <dgm:prSet phldrT="[Text]"/>
      <dgm:spPr/>
      <dgm:t>
        <a:bodyPr/>
        <a:lstStyle/>
        <a:p>
          <a:r>
            <a:rPr lang="en-US" dirty="0"/>
            <a:t>Units</a:t>
          </a:r>
        </a:p>
      </dgm:t>
    </dgm:pt>
    <dgm:pt modelId="{8D68FF71-D878-4F61-AF74-79D69DB2F029}" type="parTrans" cxnId="{6E62CA01-FFD8-405E-A13B-973ACD07C8A2}">
      <dgm:prSet/>
      <dgm:spPr/>
      <dgm:t>
        <a:bodyPr/>
        <a:lstStyle/>
        <a:p>
          <a:endParaRPr lang="en-US"/>
        </a:p>
      </dgm:t>
    </dgm:pt>
    <dgm:pt modelId="{E70237D8-D9DB-439F-95B4-A88DC581EF0C}" type="sibTrans" cxnId="{6E62CA01-FFD8-405E-A13B-973ACD07C8A2}">
      <dgm:prSet/>
      <dgm:spPr/>
      <dgm:t>
        <a:bodyPr/>
        <a:lstStyle/>
        <a:p>
          <a:endParaRPr lang="en-US"/>
        </a:p>
      </dgm:t>
    </dgm:pt>
    <dgm:pt modelId="{B3507571-BFC5-4276-98FF-7E1B9A69E678}">
      <dgm:prSet phldrT="[Text]"/>
      <dgm:spPr>
        <a:effectLst>
          <a:innerShdw blurRad="63500" dist="50800" dir="13500000">
            <a:prstClr val="black">
              <a:alpha val="50000"/>
            </a:prstClr>
          </a:innerShdw>
        </a:effectLst>
      </dgm:spPr>
      <dgm:t>
        <a:bodyPr/>
        <a:lstStyle/>
        <a:p>
          <a:r>
            <a:rPr lang="en-US" dirty="0"/>
            <a:t>Physical (ROWS)</a:t>
          </a:r>
        </a:p>
      </dgm:t>
    </dgm:pt>
    <dgm:pt modelId="{2B897A67-AE22-40E0-982C-BE792E5C5287}" type="parTrans" cxnId="{7D4E60F5-5F60-4B56-BD57-CD3F2ED7CEEA}">
      <dgm:prSet/>
      <dgm:spPr/>
      <dgm:t>
        <a:bodyPr/>
        <a:lstStyle/>
        <a:p>
          <a:endParaRPr lang="en-US"/>
        </a:p>
      </dgm:t>
    </dgm:pt>
    <dgm:pt modelId="{ABE29289-EBD5-450A-8DB5-DE08FFC814D8}" type="sibTrans" cxnId="{7D4E60F5-5F60-4B56-BD57-CD3F2ED7CEEA}">
      <dgm:prSet/>
      <dgm:spPr/>
      <dgm:t>
        <a:bodyPr/>
        <a:lstStyle/>
        <a:p>
          <a:endParaRPr lang="en-US"/>
        </a:p>
      </dgm:t>
    </dgm:pt>
    <dgm:pt modelId="{A0FBFCA6-2FDE-4685-A83A-BCBA08EA7182}">
      <dgm:prSet phldrT="[Text]"/>
      <dgm:spPr>
        <a:effectLst>
          <a:innerShdw blurRad="63500" dist="50800" dir="13500000">
            <a:prstClr val="black">
              <a:alpha val="50000"/>
            </a:prstClr>
          </a:innerShdw>
        </a:effectLst>
      </dgm:spPr>
      <dgm:t>
        <a:bodyPr/>
        <a:lstStyle/>
        <a:p>
          <a:r>
            <a:rPr lang="en-US" dirty="0"/>
            <a:t>Logical (RANGE)</a:t>
          </a:r>
        </a:p>
      </dgm:t>
    </dgm:pt>
    <dgm:pt modelId="{C0929DD8-6445-48A3-B092-7C01148742FA}" type="parTrans" cxnId="{C1955CA6-D4E2-43B1-B3A0-ED478B88ED3D}">
      <dgm:prSet/>
      <dgm:spPr/>
      <dgm:t>
        <a:bodyPr/>
        <a:lstStyle/>
        <a:p>
          <a:endParaRPr lang="en-US"/>
        </a:p>
      </dgm:t>
    </dgm:pt>
    <dgm:pt modelId="{4003C142-BC5B-4F40-9210-6DB844A87DA6}" type="sibTrans" cxnId="{C1955CA6-D4E2-43B1-B3A0-ED478B88ED3D}">
      <dgm:prSet/>
      <dgm:spPr/>
      <dgm:t>
        <a:bodyPr/>
        <a:lstStyle/>
        <a:p>
          <a:endParaRPr lang="en-US"/>
        </a:p>
      </dgm:t>
    </dgm:pt>
    <dgm:pt modelId="{4C6A2B3E-22AA-4357-9AF9-AC2C72D48D19}">
      <dgm:prSet phldrT="[Text]"/>
      <dgm:spPr/>
      <dgm:t>
        <a:bodyPr/>
        <a:lstStyle/>
        <a:p>
          <a:r>
            <a:rPr lang="en-US" dirty="0"/>
            <a:t>Movement</a:t>
          </a:r>
        </a:p>
      </dgm:t>
    </dgm:pt>
    <dgm:pt modelId="{03E44412-6128-4741-B3BA-17D3A9DB1A28}" type="parTrans" cxnId="{FD9C4530-95F6-4B9F-AB2E-541AA8D487AC}">
      <dgm:prSet/>
      <dgm:spPr/>
      <dgm:t>
        <a:bodyPr/>
        <a:lstStyle/>
        <a:p>
          <a:endParaRPr lang="en-US"/>
        </a:p>
      </dgm:t>
    </dgm:pt>
    <dgm:pt modelId="{490D3E7A-3C11-4E96-950B-8E397875071E}" type="sibTrans" cxnId="{FD9C4530-95F6-4B9F-AB2E-541AA8D487AC}">
      <dgm:prSet/>
      <dgm:spPr/>
      <dgm:t>
        <a:bodyPr/>
        <a:lstStyle/>
        <a:p>
          <a:endParaRPr lang="en-US"/>
        </a:p>
      </dgm:t>
    </dgm:pt>
    <dgm:pt modelId="{3DE35FD6-A674-4CAE-9FC6-43D2127FB3CA}">
      <dgm:prSet phldrT="[Text]"/>
      <dgm:spPr/>
      <dgm:t>
        <a:bodyPr/>
        <a:lstStyle/>
        <a:p>
          <a:r>
            <a:rPr lang="en-US" dirty="0"/>
            <a:t>Cumulative</a:t>
          </a:r>
        </a:p>
      </dgm:t>
    </dgm:pt>
    <dgm:pt modelId="{A7267AA6-A4A3-47C8-8942-B203E7488E76}" type="parTrans" cxnId="{F47FB460-46CC-4E14-87B9-572FB7E92CEF}">
      <dgm:prSet/>
      <dgm:spPr/>
      <dgm:t>
        <a:bodyPr/>
        <a:lstStyle/>
        <a:p>
          <a:endParaRPr lang="en-US"/>
        </a:p>
      </dgm:t>
    </dgm:pt>
    <dgm:pt modelId="{C48DE7D9-DD4B-4F33-B7B8-D2E08B64834A}" type="sibTrans" cxnId="{F47FB460-46CC-4E14-87B9-572FB7E92CEF}">
      <dgm:prSet/>
      <dgm:spPr/>
      <dgm:t>
        <a:bodyPr/>
        <a:lstStyle/>
        <a:p>
          <a:endParaRPr lang="en-US"/>
        </a:p>
      </dgm:t>
    </dgm:pt>
    <dgm:pt modelId="{2D7F1920-26E9-4F94-817F-4D3EE27FF9D6}">
      <dgm:prSet phldrT="[Text]"/>
      <dgm:spPr>
        <a:ln>
          <a:solidFill>
            <a:schemeClr val="bg1"/>
          </a:solidFill>
        </a:ln>
        <a:effectLst>
          <a:innerShdw blurRad="63500" dist="50800" dir="13500000">
            <a:prstClr val="black">
              <a:alpha val="50000"/>
            </a:prstClr>
          </a:innerShdw>
        </a:effectLst>
      </dgm:spPr>
      <dgm:t>
        <a:bodyPr/>
        <a:lstStyle/>
        <a:p>
          <a:r>
            <a:rPr lang="en-US" dirty="0"/>
            <a:t>Sliding</a:t>
          </a:r>
        </a:p>
      </dgm:t>
    </dgm:pt>
    <dgm:pt modelId="{ADDCC0DC-FACB-43AC-B644-3DC66016CA7D}" type="parTrans" cxnId="{7C696C13-70C9-47FC-A970-E0893EF4B08B}">
      <dgm:prSet/>
      <dgm:spPr/>
      <dgm:t>
        <a:bodyPr/>
        <a:lstStyle/>
        <a:p>
          <a:endParaRPr lang="en-US"/>
        </a:p>
      </dgm:t>
    </dgm:pt>
    <dgm:pt modelId="{A8CCCF96-F3AC-441B-962B-DCF896275D80}" type="sibTrans" cxnId="{7C696C13-70C9-47FC-A970-E0893EF4B08B}">
      <dgm:prSet/>
      <dgm:spPr/>
      <dgm:t>
        <a:bodyPr/>
        <a:lstStyle/>
        <a:p>
          <a:endParaRPr lang="en-US"/>
        </a:p>
      </dgm:t>
    </dgm:pt>
    <dgm:pt modelId="{EC18EB73-E96F-4A80-BA48-F154BCDA09B0}" type="pres">
      <dgm:prSet presAssocID="{9CAA2AC7-8B8C-41E0-BC69-3AC8A7E1FBB2}" presName="diagram" presStyleCnt="0">
        <dgm:presLayoutVars>
          <dgm:chPref val="1"/>
          <dgm:dir/>
          <dgm:animOne val="branch"/>
          <dgm:animLvl val="lvl"/>
          <dgm:resizeHandles/>
        </dgm:presLayoutVars>
      </dgm:prSet>
      <dgm:spPr/>
    </dgm:pt>
    <dgm:pt modelId="{06C5C9A6-AE36-4887-9135-4DD4720D21D1}" type="pres">
      <dgm:prSet presAssocID="{7DD0714A-9887-49CB-8590-E9BBBABF335F}" presName="root" presStyleCnt="0"/>
      <dgm:spPr/>
    </dgm:pt>
    <dgm:pt modelId="{1E5A1205-6A78-41B9-ADDF-1DE4DB2CB64B}" type="pres">
      <dgm:prSet presAssocID="{7DD0714A-9887-49CB-8590-E9BBBABF335F}" presName="rootComposite" presStyleCnt="0"/>
      <dgm:spPr/>
    </dgm:pt>
    <dgm:pt modelId="{A54D6B3F-6466-4FCC-B635-DC173F0A1ABA}" type="pres">
      <dgm:prSet presAssocID="{7DD0714A-9887-49CB-8590-E9BBBABF335F}" presName="rootText" presStyleLbl="node1" presStyleIdx="0" presStyleCnt="2"/>
      <dgm:spPr/>
    </dgm:pt>
    <dgm:pt modelId="{037EF455-DF3F-4B92-8A92-8BE43F837016}" type="pres">
      <dgm:prSet presAssocID="{7DD0714A-9887-49CB-8590-E9BBBABF335F}" presName="rootConnector" presStyleLbl="node1" presStyleIdx="0" presStyleCnt="2"/>
      <dgm:spPr/>
    </dgm:pt>
    <dgm:pt modelId="{41BC8A31-DA74-4BE6-A987-364616CC3667}" type="pres">
      <dgm:prSet presAssocID="{7DD0714A-9887-49CB-8590-E9BBBABF335F}" presName="childShape" presStyleCnt="0"/>
      <dgm:spPr/>
    </dgm:pt>
    <dgm:pt modelId="{8535F9D5-EC66-45FA-A37C-528D164E6474}" type="pres">
      <dgm:prSet presAssocID="{2B897A67-AE22-40E0-982C-BE792E5C5287}" presName="Name13" presStyleLbl="parChTrans1D2" presStyleIdx="0" presStyleCnt="4"/>
      <dgm:spPr/>
    </dgm:pt>
    <dgm:pt modelId="{A4A05443-0FCA-4CF2-B3F8-490F6EAFCDE8}" type="pres">
      <dgm:prSet presAssocID="{B3507571-BFC5-4276-98FF-7E1B9A69E678}" presName="childText" presStyleLbl="bgAcc1" presStyleIdx="0" presStyleCnt="4">
        <dgm:presLayoutVars>
          <dgm:bulletEnabled val="1"/>
        </dgm:presLayoutVars>
      </dgm:prSet>
      <dgm:spPr/>
    </dgm:pt>
    <dgm:pt modelId="{2C3386F4-592C-4FCC-AF65-123638944633}" type="pres">
      <dgm:prSet presAssocID="{C0929DD8-6445-48A3-B092-7C01148742FA}" presName="Name13" presStyleLbl="parChTrans1D2" presStyleIdx="1" presStyleCnt="4"/>
      <dgm:spPr/>
    </dgm:pt>
    <dgm:pt modelId="{C31DC4DD-B8D6-4397-947C-3F0A8DE0B10E}" type="pres">
      <dgm:prSet presAssocID="{A0FBFCA6-2FDE-4685-A83A-BCBA08EA7182}" presName="childText" presStyleLbl="bgAcc1" presStyleIdx="1" presStyleCnt="4">
        <dgm:presLayoutVars>
          <dgm:bulletEnabled val="1"/>
        </dgm:presLayoutVars>
      </dgm:prSet>
      <dgm:spPr/>
    </dgm:pt>
    <dgm:pt modelId="{6959B6F2-7DC2-4034-8A21-4A97CE858142}" type="pres">
      <dgm:prSet presAssocID="{4C6A2B3E-22AA-4357-9AF9-AC2C72D48D19}" presName="root" presStyleCnt="0"/>
      <dgm:spPr/>
    </dgm:pt>
    <dgm:pt modelId="{14060549-F596-4155-8191-348A4F06A996}" type="pres">
      <dgm:prSet presAssocID="{4C6A2B3E-22AA-4357-9AF9-AC2C72D48D19}" presName="rootComposite" presStyleCnt="0"/>
      <dgm:spPr/>
    </dgm:pt>
    <dgm:pt modelId="{9A61E91F-974A-445D-94C6-9223F63AED41}" type="pres">
      <dgm:prSet presAssocID="{4C6A2B3E-22AA-4357-9AF9-AC2C72D48D19}" presName="rootText" presStyleLbl="node1" presStyleIdx="1" presStyleCnt="2"/>
      <dgm:spPr/>
    </dgm:pt>
    <dgm:pt modelId="{D2D93806-B180-42CB-97D4-7689AC149C33}" type="pres">
      <dgm:prSet presAssocID="{4C6A2B3E-22AA-4357-9AF9-AC2C72D48D19}" presName="rootConnector" presStyleLbl="node1" presStyleIdx="1" presStyleCnt="2"/>
      <dgm:spPr/>
    </dgm:pt>
    <dgm:pt modelId="{68A84960-07E6-4F24-8982-8F99F0A98A97}" type="pres">
      <dgm:prSet presAssocID="{4C6A2B3E-22AA-4357-9AF9-AC2C72D48D19}" presName="childShape" presStyleCnt="0"/>
      <dgm:spPr/>
    </dgm:pt>
    <dgm:pt modelId="{3A79798A-8616-4427-9930-3468B8254D73}" type="pres">
      <dgm:prSet presAssocID="{A7267AA6-A4A3-47C8-8942-B203E7488E76}" presName="Name13" presStyleLbl="parChTrans1D2" presStyleIdx="2" presStyleCnt="4"/>
      <dgm:spPr/>
    </dgm:pt>
    <dgm:pt modelId="{3453CE8B-C47D-4918-BC22-27EC252B6B18}" type="pres">
      <dgm:prSet presAssocID="{3DE35FD6-A674-4CAE-9FC6-43D2127FB3CA}" presName="childText" presStyleLbl="bgAcc1" presStyleIdx="2" presStyleCnt="4">
        <dgm:presLayoutVars>
          <dgm:bulletEnabled val="1"/>
        </dgm:presLayoutVars>
      </dgm:prSet>
      <dgm:spPr/>
    </dgm:pt>
    <dgm:pt modelId="{C3166C88-0A80-406F-9441-4DABE90ABEE6}" type="pres">
      <dgm:prSet presAssocID="{ADDCC0DC-FACB-43AC-B644-3DC66016CA7D}" presName="Name13" presStyleLbl="parChTrans1D2" presStyleIdx="3" presStyleCnt="4"/>
      <dgm:spPr/>
    </dgm:pt>
    <dgm:pt modelId="{2D7FE560-FAE5-4322-867D-B25A02882586}" type="pres">
      <dgm:prSet presAssocID="{2D7F1920-26E9-4F94-817F-4D3EE27FF9D6}" presName="childText" presStyleLbl="bgAcc1" presStyleIdx="3" presStyleCnt="4">
        <dgm:presLayoutVars>
          <dgm:bulletEnabled val="1"/>
        </dgm:presLayoutVars>
      </dgm:prSet>
      <dgm:spPr/>
    </dgm:pt>
  </dgm:ptLst>
  <dgm:cxnLst>
    <dgm:cxn modelId="{6E62CA01-FFD8-405E-A13B-973ACD07C8A2}" srcId="{9CAA2AC7-8B8C-41E0-BC69-3AC8A7E1FBB2}" destId="{7DD0714A-9887-49CB-8590-E9BBBABF335F}" srcOrd="0" destOrd="0" parTransId="{8D68FF71-D878-4F61-AF74-79D69DB2F029}" sibTransId="{E70237D8-D9DB-439F-95B4-A88DC581EF0C}"/>
    <dgm:cxn modelId="{8FCAA610-DDE4-4E2F-B6A1-34573A32C865}" type="presOf" srcId="{C0929DD8-6445-48A3-B092-7C01148742FA}" destId="{2C3386F4-592C-4FCC-AF65-123638944633}" srcOrd="0" destOrd="0" presId="urn:microsoft.com/office/officeart/2005/8/layout/hierarchy3"/>
    <dgm:cxn modelId="{7C696C13-70C9-47FC-A970-E0893EF4B08B}" srcId="{4C6A2B3E-22AA-4357-9AF9-AC2C72D48D19}" destId="{2D7F1920-26E9-4F94-817F-4D3EE27FF9D6}" srcOrd="1" destOrd="0" parTransId="{ADDCC0DC-FACB-43AC-B644-3DC66016CA7D}" sibTransId="{A8CCCF96-F3AC-441B-962B-DCF896275D80}"/>
    <dgm:cxn modelId="{A1D52327-B524-4304-9D8B-5D283F01A098}" type="presOf" srcId="{A0FBFCA6-2FDE-4685-A83A-BCBA08EA7182}" destId="{C31DC4DD-B8D6-4397-947C-3F0A8DE0B10E}" srcOrd="0" destOrd="0" presId="urn:microsoft.com/office/officeart/2005/8/layout/hierarchy3"/>
    <dgm:cxn modelId="{FD9C4530-95F6-4B9F-AB2E-541AA8D487AC}" srcId="{9CAA2AC7-8B8C-41E0-BC69-3AC8A7E1FBB2}" destId="{4C6A2B3E-22AA-4357-9AF9-AC2C72D48D19}" srcOrd="1" destOrd="0" parTransId="{03E44412-6128-4741-B3BA-17D3A9DB1A28}" sibTransId="{490D3E7A-3C11-4E96-950B-8E397875071E}"/>
    <dgm:cxn modelId="{59481737-1D22-41E1-898D-117339A8BE44}" type="presOf" srcId="{7DD0714A-9887-49CB-8590-E9BBBABF335F}" destId="{037EF455-DF3F-4B92-8A92-8BE43F837016}" srcOrd="1" destOrd="0" presId="urn:microsoft.com/office/officeart/2005/8/layout/hierarchy3"/>
    <dgm:cxn modelId="{F47FB460-46CC-4E14-87B9-572FB7E92CEF}" srcId="{4C6A2B3E-22AA-4357-9AF9-AC2C72D48D19}" destId="{3DE35FD6-A674-4CAE-9FC6-43D2127FB3CA}" srcOrd="0" destOrd="0" parTransId="{A7267AA6-A4A3-47C8-8942-B203E7488E76}" sibTransId="{C48DE7D9-DD4B-4F33-B7B8-D2E08B64834A}"/>
    <dgm:cxn modelId="{A16D956F-397B-4F10-87AE-BEC5C4245225}" type="presOf" srcId="{9CAA2AC7-8B8C-41E0-BC69-3AC8A7E1FBB2}" destId="{EC18EB73-E96F-4A80-BA48-F154BCDA09B0}" srcOrd="0" destOrd="0" presId="urn:microsoft.com/office/officeart/2005/8/layout/hierarchy3"/>
    <dgm:cxn modelId="{BE9D0559-70B0-4F9D-9003-5AA4F792F789}" type="presOf" srcId="{ADDCC0DC-FACB-43AC-B644-3DC66016CA7D}" destId="{C3166C88-0A80-406F-9441-4DABE90ABEE6}" srcOrd="0" destOrd="0" presId="urn:microsoft.com/office/officeart/2005/8/layout/hierarchy3"/>
    <dgm:cxn modelId="{9639FD8D-5FBA-4262-899A-0834C671F985}" type="presOf" srcId="{2B897A67-AE22-40E0-982C-BE792E5C5287}" destId="{8535F9D5-EC66-45FA-A37C-528D164E6474}" srcOrd="0" destOrd="0" presId="urn:microsoft.com/office/officeart/2005/8/layout/hierarchy3"/>
    <dgm:cxn modelId="{9EFB29A1-50F9-4493-9587-C7D90A94855D}" type="presOf" srcId="{4C6A2B3E-22AA-4357-9AF9-AC2C72D48D19}" destId="{D2D93806-B180-42CB-97D4-7689AC149C33}" srcOrd="1" destOrd="0" presId="urn:microsoft.com/office/officeart/2005/8/layout/hierarchy3"/>
    <dgm:cxn modelId="{C1955CA6-D4E2-43B1-B3A0-ED478B88ED3D}" srcId="{7DD0714A-9887-49CB-8590-E9BBBABF335F}" destId="{A0FBFCA6-2FDE-4685-A83A-BCBA08EA7182}" srcOrd="1" destOrd="0" parTransId="{C0929DD8-6445-48A3-B092-7C01148742FA}" sibTransId="{4003C142-BC5B-4F40-9210-6DB844A87DA6}"/>
    <dgm:cxn modelId="{8256ECA8-F3C4-41C4-B398-F6027A3DAF1B}" type="presOf" srcId="{3DE35FD6-A674-4CAE-9FC6-43D2127FB3CA}" destId="{3453CE8B-C47D-4918-BC22-27EC252B6B18}" srcOrd="0" destOrd="0" presId="urn:microsoft.com/office/officeart/2005/8/layout/hierarchy3"/>
    <dgm:cxn modelId="{6573BCAB-292F-4539-9C83-ED9881BEEDAE}" type="presOf" srcId="{A7267AA6-A4A3-47C8-8942-B203E7488E76}" destId="{3A79798A-8616-4427-9930-3468B8254D73}" srcOrd="0" destOrd="0" presId="urn:microsoft.com/office/officeart/2005/8/layout/hierarchy3"/>
    <dgm:cxn modelId="{C63D13BF-5104-45E4-BD14-5A8FAD000E17}" type="presOf" srcId="{B3507571-BFC5-4276-98FF-7E1B9A69E678}" destId="{A4A05443-0FCA-4CF2-B3F8-490F6EAFCDE8}" srcOrd="0" destOrd="0" presId="urn:microsoft.com/office/officeart/2005/8/layout/hierarchy3"/>
    <dgm:cxn modelId="{D5F630EB-7F23-4703-8E8E-27FB646B831E}" type="presOf" srcId="{7DD0714A-9887-49CB-8590-E9BBBABF335F}" destId="{A54D6B3F-6466-4FCC-B635-DC173F0A1ABA}" srcOrd="0" destOrd="0" presId="urn:microsoft.com/office/officeart/2005/8/layout/hierarchy3"/>
    <dgm:cxn modelId="{7D4E60F5-5F60-4B56-BD57-CD3F2ED7CEEA}" srcId="{7DD0714A-9887-49CB-8590-E9BBBABF335F}" destId="{B3507571-BFC5-4276-98FF-7E1B9A69E678}" srcOrd="0" destOrd="0" parTransId="{2B897A67-AE22-40E0-982C-BE792E5C5287}" sibTransId="{ABE29289-EBD5-450A-8DB5-DE08FFC814D8}"/>
    <dgm:cxn modelId="{B4B797FC-3BD5-4076-BDD8-08F6ED0BD58F}" type="presOf" srcId="{2D7F1920-26E9-4F94-817F-4D3EE27FF9D6}" destId="{2D7FE560-FAE5-4322-867D-B25A02882586}" srcOrd="0" destOrd="0" presId="urn:microsoft.com/office/officeart/2005/8/layout/hierarchy3"/>
    <dgm:cxn modelId="{955E73FF-B023-4BC5-B016-F6AA33A02A72}" type="presOf" srcId="{4C6A2B3E-22AA-4357-9AF9-AC2C72D48D19}" destId="{9A61E91F-974A-445D-94C6-9223F63AED41}" srcOrd="0" destOrd="0" presId="urn:microsoft.com/office/officeart/2005/8/layout/hierarchy3"/>
    <dgm:cxn modelId="{488E5506-AEFC-425C-8C2B-82B61D484A1B}" type="presParOf" srcId="{EC18EB73-E96F-4A80-BA48-F154BCDA09B0}" destId="{06C5C9A6-AE36-4887-9135-4DD4720D21D1}" srcOrd="0" destOrd="0" presId="urn:microsoft.com/office/officeart/2005/8/layout/hierarchy3"/>
    <dgm:cxn modelId="{CD226295-4969-4276-9209-85BB98C2290D}" type="presParOf" srcId="{06C5C9A6-AE36-4887-9135-4DD4720D21D1}" destId="{1E5A1205-6A78-41B9-ADDF-1DE4DB2CB64B}" srcOrd="0" destOrd="0" presId="urn:microsoft.com/office/officeart/2005/8/layout/hierarchy3"/>
    <dgm:cxn modelId="{DC0A83DE-5146-4A4F-98DC-855DF4A020D4}" type="presParOf" srcId="{1E5A1205-6A78-41B9-ADDF-1DE4DB2CB64B}" destId="{A54D6B3F-6466-4FCC-B635-DC173F0A1ABA}" srcOrd="0" destOrd="0" presId="urn:microsoft.com/office/officeart/2005/8/layout/hierarchy3"/>
    <dgm:cxn modelId="{E325DF46-0251-4CE8-A56F-80385929DD0F}" type="presParOf" srcId="{1E5A1205-6A78-41B9-ADDF-1DE4DB2CB64B}" destId="{037EF455-DF3F-4B92-8A92-8BE43F837016}" srcOrd="1" destOrd="0" presId="urn:microsoft.com/office/officeart/2005/8/layout/hierarchy3"/>
    <dgm:cxn modelId="{5046DEF9-ABCA-4B85-8B2E-90ED37B01F57}" type="presParOf" srcId="{06C5C9A6-AE36-4887-9135-4DD4720D21D1}" destId="{41BC8A31-DA74-4BE6-A987-364616CC3667}" srcOrd="1" destOrd="0" presId="urn:microsoft.com/office/officeart/2005/8/layout/hierarchy3"/>
    <dgm:cxn modelId="{1484C7C6-F262-4C46-B3AD-81E7E63D4A01}" type="presParOf" srcId="{41BC8A31-DA74-4BE6-A987-364616CC3667}" destId="{8535F9D5-EC66-45FA-A37C-528D164E6474}" srcOrd="0" destOrd="0" presId="urn:microsoft.com/office/officeart/2005/8/layout/hierarchy3"/>
    <dgm:cxn modelId="{46BE8190-E0DA-43A2-8725-3E7E60FCCE9E}" type="presParOf" srcId="{41BC8A31-DA74-4BE6-A987-364616CC3667}" destId="{A4A05443-0FCA-4CF2-B3F8-490F6EAFCDE8}" srcOrd="1" destOrd="0" presId="urn:microsoft.com/office/officeart/2005/8/layout/hierarchy3"/>
    <dgm:cxn modelId="{2C8B85E9-2BA1-46D6-9ACB-37310DFE79EA}" type="presParOf" srcId="{41BC8A31-DA74-4BE6-A987-364616CC3667}" destId="{2C3386F4-592C-4FCC-AF65-123638944633}" srcOrd="2" destOrd="0" presId="urn:microsoft.com/office/officeart/2005/8/layout/hierarchy3"/>
    <dgm:cxn modelId="{AADB462D-039F-4482-B5E9-834E7A03976A}" type="presParOf" srcId="{41BC8A31-DA74-4BE6-A987-364616CC3667}" destId="{C31DC4DD-B8D6-4397-947C-3F0A8DE0B10E}" srcOrd="3" destOrd="0" presId="urn:microsoft.com/office/officeart/2005/8/layout/hierarchy3"/>
    <dgm:cxn modelId="{28F71D9F-1B53-40AF-9607-1CE04CA6D4E3}" type="presParOf" srcId="{EC18EB73-E96F-4A80-BA48-F154BCDA09B0}" destId="{6959B6F2-7DC2-4034-8A21-4A97CE858142}" srcOrd="1" destOrd="0" presId="urn:microsoft.com/office/officeart/2005/8/layout/hierarchy3"/>
    <dgm:cxn modelId="{E48AEF85-074F-4EA5-A98C-597955C2B94D}" type="presParOf" srcId="{6959B6F2-7DC2-4034-8A21-4A97CE858142}" destId="{14060549-F596-4155-8191-348A4F06A996}" srcOrd="0" destOrd="0" presId="urn:microsoft.com/office/officeart/2005/8/layout/hierarchy3"/>
    <dgm:cxn modelId="{31F52B73-9786-455E-A897-7AABF75696E1}" type="presParOf" srcId="{14060549-F596-4155-8191-348A4F06A996}" destId="{9A61E91F-974A-445D-94C6-9223F63AED41}" srcOrd="0" destOrd="0" presId="urn:microsoft.com/office/officeart/2005/8/layout/hierarchy3"/>
    <dgm:cxn modelId="{3752174E-96E8-47C1-950B-575720D1AA70}" type="presParOf" srcId="{14060549-F596-4155-8191-348A4F06A996}" destId="{D2D93806-B180-42CB-97D4-7689AC149C33}" srcOrd="1" destOrd="0" presId="urn:microsoft.com/office/officeart/2005/8/layout/hierarchy3"/>
    <dgm:cxn modelId="{09B2AE6F-3811-4093-B4BC-0DBB1C1453B7}" type="presParOf" srcId="{6959B6F2-7DC2-4034-8A21-4A97CE858142}" destId="{68A84960-07E6-4F24-8982-8F99F0A98A97}" srcOrd="1" destOrd="0" presId="urn:microsoft.com/office/officeart/2005/8/layout/hierarchy3"/>
    <dgm:cxn modelId="{E6443C24-6B30-465B-A8EE-AA5826D123AE}" type="presParOf" srcId="{68A84960-07E6-4F24-8982-8F99F0A98A97}" destId="{3A79798A-8616-4427-9930-3468B8254D73}" srcOrd="0" destOrd="0" presId="urn:microsoft.com/office/officeart/2005/8/layout/hierarchy3"/>
    <dgm:cxn modelId="{2C9A428E-5FAC-494F-A69B-001482BF0249}" type="presParOf" srcId="{68A84960-07E6-4F24-8982-8F99F0A98A97}" destId="{3453CE8B-C47D-4918-BC22-27EC252B6B18}" srcOrd="1" destOrd="0" presId="urn:microsoft.com/office/officeart/2005/8/layout/hierarchy3"/>
    <dgm:cxn modelId="{FBA800A6-14F8-43BB-A87A-0815665A614E}" type="presParOf" srcId="{68A84960-07E6-4F24-8982-8F99F0A98A97}" destId="{C3166C88-0A80-406F-9441-4DABE90ABEE6}" srcOrd="2" destOrd="0" presId="urn:microsoft.com/office/officeart/2005/8/layout/hierarchy3"/>
    <dgm:cxn modelId="{1B1AEA2F-EF34-4075-9F11-21E2A8BDF3B5}" type="presParOf" srcId="{68A84960-07E6-4F24-8982-8F99F0A98A97}" destId="{2D7FE560-FAE5-4322-867D-B25A0288258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DAFC1-DD2A-44B7-9281-B902921133A5}">
      <dsp:nvSpPr>
        <dsp:cNvPr id="0" name=""/>
        <dsp:cNvSpPr/>
      </dsp:nvSpPr>
      <dsp:spPr>
        <a:xfrm>
          <a:off x="-3444851" y="-529655"/>
          <a:ext cx="4107312" cy="4107312"/>
        </a:xfrm>
        <a:prstGeom prst="blockArc">
          <a:avLst>
            <a:gd name="adj1" fmla="val 18900000"/>
            <a:gd name="adj2" fmla="val 2700000"/>
            <a:gd name="adj3" fmla="val 526"/>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EE3BE6-3170-40FE-B0A7-60ECB4F04D1C}">
      <dsp:nvSpPr>
        <dsp:cNvPr id="0" name=""/>
        <dsp:cNvSpPr/>
      </dsp:nvSpPr>
      <dsp:spPr>
        <a:xfrm>
          <a:off x="425984" y="304800"/>
          <a:ext cx="4106875" cy="6096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87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Top and worst performers</a:t>
          </a:r>
        </a:p>
      </dsp:txBody>
      <dsp:txXfrm>
        <a:off x="425984" y="304800"/>
        <a:ext cx="4106875" cy="609600"/>
      </dsp:txXfrm>
    </dsp:sp>
    <dsp:sp modelId="{6576B866-DBB1-4150-A98D-9FBE75E80349}">
      <dsp:nvSpPr>
        <dsp:cNvPr id="0" name=""/>
        <dsp:cNvSpPr/>
      </dsp:nvSpPr>
      <dsp:spPr>
        <a:xfrm>
          <a:off x="44984" y="228600"/>
          <a:ext cx="762000" cy="762000"/>
        </a:xfrm>
        <a:prstGeom prst="ellipse">
          <a:avLst/>
        </a:prstGeom>
        <a:solidFill>
          <a:srgbClr val="FF0000"/>
        </a:soli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2D4CA88-2961-4EA1-A073-514A9D357432}">
      <dsp:nvSpPr>
        <dsp:cNvPr id="0" name=""/>
        <dsp:cNvSpPr/>
      </dsp:nvSpPr>
      <dsp:spPr>
        <a:xfrm>
          <a:off x="647574" y="1219200"/>
          <a:ext cx="3885285" cy="609600"/>
        </a:xfrm>
        <a:prstGeom prst="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87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Trends</a:t>
          </a:r>
        </a:p>
      </dsp:txBody>
      <dsp:txXfrm>
        <a:off x="647574" y="1219200"/>
        <a:ext cx="3885285" cy="609600"/>
      </dsp:txXfrm>
    </dsp:sp>
    <dsp:sp modelId="{4027C1A5-B3DB-4E0D-9537-6A9951845C4F}">
      <dsp:nvSpPr>
        <dsp:cNvPr id="0" name=""/>
        <dsp:cNvSpPr/>
      </dsp:nvSpPr>
      <dsp:spPr>
        <a:xfrm>
          <a:off x="266574" y="1143000"/>
          <a:ext cx="762000" cy="762000"/>
        </a:xfrm>
        <a:prstGeom prst="ellipse">
          <a:avLst/>
        </a:prstGeom>
        <a:solidFill>
          <a:srgbClr val="FF0000"/>
        </a:solidFill>
        <a:ln w="9525" cap="flat" cmpd="sng" algn="ctr">
          <a:solidFill>
            <a:schemeClr val="accent5">
              <a:hueOff val="-5006979"/>
              <a:satOff val="2114"/>
              <a:lumOff val="-3333"/>
              <a:alphaOff val="0"/>
            </a:schemeClr>
          </a:solidFill>
          <a:prstDash val="solid"/>
        </a:ln>
        <a:effectLst/>
      </dsp:spPr>
      <dsp:style>
        <a:lnRef idx="1">
          <a:scrgbClr r="0" g="0" b="0"/>
        </a:lnRef>
        <a:fillRef idx="2">
          <a:scrgbClr r="0" g="0" b="0"/>
        </a:fillRef>
        <a:effectRef idx="0">
          <a:scrgbClr r="0" g="0" b="0"/>
        </a:effectRef>
        <a:fontRef idx="minor"/>
      </dsp:style>
    </dsp:sp>
    <dsp:sp modelId="{D84EFAAA-B947-40A1-8838-56467B07CC87}">
      <dsp:nvSpPr>
        <dsp:cNvPr id="0" name=""/>
        <dsp:cNvSpPr/>
      </dsp:nvSpPr>
      <dsp:spPr>
        <a:xfrm>
          <a:off x="425984" y="2133600"/>
          <a:ext cx="4106875" cy="609600"/>
        </a:xfrm>
        <a:prstGeom prst="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87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Quantitative contributions</a:t>
          </a:r>
        </a:p>
      </dsp:txBody>
      <dsp:txXfrm>
        <a:off x="425984" y="2133600"/>
        <a:ext cx="4106875" cy="609600"/>
      </dsp:txXfrm>
    </dsp:sp>
    <dsp:sp modelId="{D5AE7133-512C-401E-B32E-6998174B3DE1}">
      <dsp:nvSpPr>
        <dsp:cNvPr id="0" name=""/>
        <dsp:cNvSpPr/>
      </dsp:nvSpPr>
      <dsp:spPr>
        <a:xfrm>
          <a:off x="44984" y="2057400"/>
          <a:ext cx="762000" cy="762000"/>
        </a:xfrm>
        <a:prstGeom prst="ellipse">
          <a:avLst/>
        </a:prstGeom>
        <a:solidFill>
          <a:srgbClr val="FF0000"/>
        </a:solidFill>
        <a:ln w="9525" cap="flat" cmpd="sng" algn="ctr">
          <a:solidFill>
            <a:schemeClr val="accent5">
              <a:hueOff val="-10013958"/>
              <a:satOff val="4228"/>
              <a:lumOff val="-6666"/>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4C160-4083-4474-B0E5-3DDC152CA183}">
      <dsp:nvSpPr>
        <dsp:cNvPr id="0" name=""/>
        <dsp:cNvSpPr/>
      </dsp:nvSpPr>
      <dsp:spPr>
        <a:xfrm>
          <a:off x="2374136" y="1833320"/>
          <a:ext cx="1538227" cy="15382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SELECT statement extensions</a:t>
          </a:r>
        </a:p>
      </dsp:txBody>
      <dsp:txXfrm>
        <a:off x="2599404" y="2058588"/>
        <a:ext cx="1087691" cy="1087691"/>
      </dsp:txXfrm>
    </dsp:sp>
    <dsp:sp modelId="{16E2730E-9F2B-4B06-A793-F2249333FDAE}">
      <dsp:nvSpPr>
        <dsp:cNvPr id="0" name=""/>
        <dsp:cNvSpPr/>
      </dsp:nvSpPr>
      <dsp:spPr>
        <a:xfrm rot="12900000">
          <a:off x="1383839" y="1564345"/>
          <a:ext cx="1179825" cy="438394"/>
        </a:xfrm>
        <a:prstGeom prst="lef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06C60003-654D-4E5C-A72D-6EEFBCE264AF}">
      <dsp:nvSpPr>
        <dsp:cNvPr id="0" name=""/>
        <dsp:cNvSpPr/>
      </dsp:nvSpPr>
      <dsp:spPr>
        <a:xfrm>
          <a:off x="759865" y="860656"/>
          <a:ext cx="1461316" cy="116905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Difficult to write</a:t>
          </a:r>
        </a:p>
      </dsp:txBody>
      <dsp:txXfrm>
        <a:off x="794105" y="894896"/>
        <a:ext cx="1392836" cy="1100573"/>
      </dsp:txXfrm>
    </dsp:sp>
    <dsp:sp modelId="{54468980-110D-4F59-BB69-2070A37B0867}">
      <dsp:nvSpPr>
        <dsp:cNvPr id="0" name=""/>
        <dsp:cNvSpPr/>
      </dsp:nvSpPr>
      <dsp:spPr>
        <a:xfrm rot="16200000">
          <a:off x="2553337" y="955543"/>
          <a:ext cx="1179825" cy="438394"/>
        </a:xfrm>
        <a:prstGeom prst="leftArrow">
          <a:avLst>
            <a:gd name="adj1" fmla="val 60000"/>
            <a:gd name="adj2" fmla="val 50000"/>
          </a:avLst>
        </a:prstGeom>
        <a:gradFill rotWithShape="0">
          <a:gsLst>
            <a:gs pos="0">
              <a:schemeClr val="accent2">
                <a:hueOff val="46743"/>
                <a:satOff val="25215"/>
                <a:lumOff val="-8138"/>
                <a:alphaOff val="0"/>
                <a:tint val="50000"/>
                <a:satMod val="300000"/>
              </a:schemeClr>
            </a:gs>
            <a:gs pos="35000">
              <a:schemeClr val="accent2">
                <a:hueOff val="46743"/>
                <a:satOff val="25215"/>
                <a:lumOff val="-8138"/>
                <a:alphaOff val="0"/>
                <a:tint val="37000"/>
                <a:satMod val="300000"/>
              </a:schemeClr>
            </a:gs>
            <a:gs pos="100000">
              <a:schemeClr val="accent2">
                <a:hueOff val="46743"/>
                <a:satOff val="25215"/>
                <a:lumOff val="-813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722440A-FE94-4EC3-809B-ED59A6CACD09}">
      <dsp:nvSpPr>
        <dsp:cNvPr id="0" name=""/>
        <dsp:cNvSpPr/>
      </dsp:nvSpPr>
      <dsp:spPr>
        <a:xfrm>
          <a:off x="2412591" y="301"/>
          <a:ext cx="1461316" cy="1169053"/>
        </a:xfrm>
        <a:prstGeom prst="roundRect">
          <a:avLst>
            <a:gd name="adj" fmla="val 10000"/>
          </a:avLst>
        </a:prstGeom>
        <a:gradFill rotWithShape="0">
          <a:gsLst>
            <a:gs pos="0">
              <a:schemeClr val="accent2">
                <a:hueOff val="46743"/>
                <a:satOff val="25215"/>
                <a:lumOff val="-8138"/>
                <a:alphaOff val="0"/>
                <a:tint val="50000"/>
                <a:satMod val="300000"/>
              </a:schemeClr>
            </a:gs>
            <a:gs pos="35000">
              <a:schemeClr val="accent2">
                <a:hueOff val="46743"/>
                <a:satOff val="25215"/>
                <a:lumOff val="-8138"/>
                <a:alphaOff val="0"/>
                <a:tint val="37000"/>
                <a:satMod val="300000"/>
              </a:schemeClr>
            </a:gs>
            <a:gs pos="100000">
              <a:schemeClr val="accent2">
                <a:hueOff val="46743"/>
                <a:satOff val="25215"/>
                <a:lumOff val="-8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Poor productivity</a:t>
          </a:r>
        </a:p>
      </dsp:txBody>
      <dsp:txXfrm>
        <a:off x="2446831" y="34541"/>
        <a:ext cx="1392836" cy="1100573"/>
      </dsp:txXfrm>
    </dsp:sp>
    <dsp:sp modelId="{A02E2E8A-D618-4AAF-A0A6-467A5284469C}">
      <dsp:nvSpPr>
        <dsp:cNvPr id="0" name=""/>
        <dsp:cNvSpPr/>
      </dsp:nvSpPr>
      <dsp:spPr>
        <a:xfrm rot="19500000">
          <a:off x="3722835" y="1564345"/>
          <a:ext cx="1179825" cy="438394"/>
        </a:xfrm>
        <a:prstGeom prst="leftArrow">
          <a:avLst>
            <a:gd name="adj1" fmla="val 60000"/>
            <a:gd name="adj2" fmla="val 50000"/>
          </a:avLst>
        </a:prstGeom>
        <a:gradFill rotWithShape="0">
          <a:gsLst>
            <a:gs pos="0">
              <a:schemeClr val="accent2">
                <a:hueOff val="93485"/>
                <a:satOff val="50430"/>
                <a:lumOff val="-16275"/>
                <a:alphaOff val="0"/>
                <a:tint val="50000"/>
                <a:satMod val="300000"/>
              </a:schemeClr>
            </a:gs>
            <a:gs pos="35000">
              <a:schemeClr val="accent2">
                <a:hueOff val="93485"/>
                <a:satOff val="50430"/>
                <a:lumOff val="-16275"/>
                <a:alphaOff val="0"/>
                <a:tint val="37000"/>
                <a:satMod val="300000"/>
              </a:schemeClr>
            </a:gs>
            <a:gs pos="100000">
              <a:schemeClr val="accent2">
                <a:hueOff val="93485"/>
                <a:satOff val="50430"/>
                <a:lumOff val="-16275"/>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D5B08B4-8EF3-4038-B5EB-A51232F1C7C2}">
      <dsp:nvSpPr>
        <dsp:cNvPr id="0" name=""/>
        <dsp:cNvSpPr/>
      </dsp:nvSpPr>
      <dsp:spPr>
        <a:xfrm>
          <a:off x="4065318" y="860656"/>
          <a:ext cx="1461316" cy="1169053"/>
        </a:xfrm>
        <a:prstGeom prst="roundRect">
          <a:avLst>
            <a:gd name="adj" fmla="val 10000"/>
          </a:avLst>
        </a:prstGeom>
        <a:gradFill rotWithShape="0">
          <a:gsLst>
            <a:gs pos="0">
              <a:schemeClr val="accent2">
                <a:hueOff val="93485"/>
                <a:satOff val="50430"/>
                <a:lumOff val="-16275"/>
                <a:alphaOff val="0"/>
                <a:tint val="50000"/>
                <a:satMod val="300000"/>
              </a:schemeClr>
            </a:gs>
            <a:gs pos="35000">
              <a:schemeClr val="accent2">
                <a:hueOff val="93485"/>
                <a:satOff val="50430"/>
                <a:lumOff val="-16275"/>
                <a:alphaOff val="0"/>
                <a:tint val="37000"/>
                <a:satMod val="300000"/>
              </a:schemeClr>
            </a:gs>
            <a:gs pos="100000">
              <a:schemeClr val="accent2">
                <a:hueOff val="93485"/>
                <a:satOff val="50430"/>
                <a:lumOff val="-162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Poor performance</a:t>
          </a:r>
        </a:p>
      </dsp:txBody>
      <dsp:txXfrm>
        <a:off x="4099558" y="894896"/>
        <a:ext cx="1392836" cy="110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AEBE4-5D1A-4F1E-8CE5-C8A8A63C514A}">
      <dsp:nvSpPr>
        <dsp:cNvPr id="0" name=""/>
        <dsp:cNvSpPr/>
      </dsp:nvSpPr>
      <dsp:spPr>
        <a:xfrm rot="21300000">
          <a:off x="15545" y="1375934"/>
          <a:ext cx="5034685" cy="576547"/>
        </a:xfrm>
        <a:prstGeom prst="mathMinus">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A51490AE-D713-40DF-A5C1-432630DC8CBB}">
      <dsp:nvSpPr>
        <dsp:cNvPr id="0" name=""/>
        <dsp:cNvSpPr/>
      </dsp:nvSpPr>
      <dsp:spPr>
        <a:xfrm>
          <a:off x="607893" y="166420"/>
          <a:ext cx="1519732" cy="1331366"/>
        </a:xfrm>
        <a:prstGeom prst="downArrow">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A041C8-35E1-45EA-8F97-303202D7E779}">
      <dsp:nvSpPr>
        <dsp:cNvPr id="0" name=""/>
        <dsp:cNvSpPr/>
      </dsp:nvSpPr>
      <dsp:spPr>
        <a:xfrm>
          <a:off x="2684861" y="0"/>
          <a:ext cx="1621048" cy="1397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Aggregate Function</a:t>
          </a:r>
        </a:p>
        <a:p>
          <a:pPr marL="57150" lvl="1" indent="-57150" algn="l" defTabSz="444500">
            <a:lnSpc>
              <a:spcPct val="90000"/>
            </a:lnSpc>
            <a:spcBef>
              <a:spcPct val="0"/>
            </a:spcBef>
            <a:spcAft>
              <a:spcPct val="15000"/>
            </a:spcAft>
            <a:buChar char="•"/>
          </a:pPr>
          <a:r>
            <a:rPr lang="en-US" sz="1000" kern="1200" dirty="0"/>
            <a:t>Computes one value</a:t>
          </a:r>
        </a:p>
        <a:p>
          <a:pPr marL="57150" lvl="1" indent="-57150" algn="l" defTabSz="444500">
            <a:lnSpc>
              <a:spcPct val="90000"/>
            </a:lnSpc>
            <a:spcBef>
              <a:spcPct val="0"/>
            </a:spcBef>
            <a:spcAft>
              <a:spcPct val="15000"/>
            </a:spcAft>
            <a:buChar char="•"/>
          </a:pPr>
          <a:r>
            <a:rPr lang="en-US" sz="1000" kern="1200" dirty="0"/>
            <a:t>Reduces group to a single row</a:t>
          </a:r>
        </a:p>
        <a:p>
          <a:pPr marL="57150" lvl="1" indent="-57150" algn="l" defTabSz="444500">
            <a:lnSpc>
              <a:spcPct val="90000"/>
            </a:lnSpc>
            <a:spcBef>
              <a:spcPct val="0"/>
            </a:spcBef>
            <a:spcAft>
              <a:spcPct val="15000"/>
            </a:spcAft>
            <a:buChar char="•"/>
          </a:pPr>
          <a:r>
            <a:rPr lang="en-US" sz="1000" kern="1200" dirty="0"/>
            <a:t>Calculated before analytic functions</a:t>
          </a:r>
        </a:p>
      </dsp:txBody>
      <dsp:txXfrm>
        <a:off x="2684861" y="0"/>
        <a:ext cx="1621048" cy="1397934"/>
      </dsp:txXfrm>
    </dsp:sp>
    <dsp:sp modelId="{DFD47BC4-D649-4AFE-8636-A342DDBE330E}">
      <dsp:nvSpPr>
        <dsp:cNvPr id="0" name=""/>
        <dsp:cNvSpPr/>
      </dsp:nvSpPr>
      <dsp:spPr>
        <a:xfrm>
          <a:off x="2938150" y="1830628"/>
          <a:ext cx="1519732" cy="1331366"/>
        </a:xfrm>
        <a:prstGeom prst="upArrow">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0DDA10E-F5FE-44C0-88EC-AE0620592F8A}">
      <dsp:nvSpPr>
        <dsp:cNvPr id="0" name=""/>
        <dsp:cNvSpPr/>
      </dsp:nvSpPr>
      <dsp:spPr>
        <a:xfrm>
          <a:off x="759866" y="1930481"/>
          <a:ext cx="1621048" cy="1397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Analytic Function</a:t>
          </a:r>
        </a:p>
        <a:p>
          <a:pPr marL="57150" lvl="1" indent="-57150" algn="l" defTabSz="444500">
            <a:lnSpc>
              <a:spcPct val="90000"/>
            </a:lnSpc>
            <a:spcBef>
              <a:spcPct val="0"/>
            </a:spcBef>
            <a:spcAft>
              <a:spcPct val="15000"/>
            </a:spcAft>
            <a:buChar char="•"/>
          </a:pPr>
          <a:r>
            <a:rPr lang="en-US" sz="1000" kern="1200" dirty="0"/>
            <a:t>Computes multiple values</a:t>
          </a:r>
        </a:p>
        <a:p>
          <a:pPr marL="57150" lvl="1" indent="-57150" algn="l" defTabSz="444500">
            <a:lnSpc>
              <a:spcPct val="90000"/>
            </a:lnSpc>
            <a:spcBef>
              <a:spcPct val="0"/>
            </a:spcBef>
            <a:spcAft>
              <a:spcPct val="15000"/>
            </a:spcAft>
            <a:buChar char="•"/>
          </a:pPr>
          <a:r>
            <a:rPr lang="en-US" sz="1000" kern="1200" dirty="0"/>
            <a:t>Preserves number of rows in a group</a:t>
          </a:r>
        </a:p>
        <a:p>
          <a:pPr marL="57150" lvl="1" indent="-57150" algn="l" defTabSz="444500">
            <a:lnSpc>
              <a:spcPct val="90000"/>
            </a:lnSpc>
            <a:spcBef>
              <a:spcPct val="0"/>
            </a:spcBef>
            <a:spcAft>
              <a:spcPct val="15000"/>
            </a:spcAft>
            <a:buChar char="•"/>
          </a:pPr>
          <a:r>
            <a:rPr lang="en-US" sz="1000" kern="1200" dirty="0"/>
            <a:t>Calculated after aggregate functions</a:t>
          </a:r>
        </a:p>
      </dsp:txBody>
      <dsp:txXfrm>
        <a:off x="759866" y="1930481"/>
        <a:ext cx="1621048" cy="1397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FC51-C68E-49B5-BF10-A5A8478EF905}">
      <dsp:nvSpPr>
        <dsp:cNvPr id="0" name=""/>
        <dsp:cNvSpPr/>
      </dsp:nvSpPr>
      <dsp:spPr>
        <a:xfrm>
          <a:off x="815"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Rows</a:t>
          </a:r>
          <a:endParaRPr lang="en-US" sz="1600" b="1" kern="1200" dirty="0">
            <a:solidFill>
              <a:schemeClr val="bg1"/>
            </a:solidFill>
          </a:endParaRPr>
        </a:p>
      </dsp:txBody>
      <dsp:txXfrm>
        <a:off x="815" y="897050"/>
        <a:ext cx="1024335" cy="398692"/>
      </dsp:txXfrm>
    </dsp:sp>
    <dsp:sp modelId="{68A6F33D-A483-4D6A-A417-10CAEFC90F63}">
      <dsp:nvSpPr>
        <dsp:cNvPr id="0" name=""/>
        <dsp:cNvSpPr/>
      </dsp:nvSpPr>
      <dsp:spPr>
        <a:xfrm>
          <a:off x="210618"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FROM</a:t>
          </a:r>
        </a:p>
        <a:p>
          <a:pPr marL="114300" lvl="1" indent="-114300" algn="l" defTabSz="577850">
            <a:lnSpc>
              <a:spcPct val="90000"/>
            </a:lnSpc>
            <a:spcBef>
              <a:spcPct val="0"/>
            </a:spcBef>
            <a:spcAft>
              <a:spcPct val="15000"/>
            </a:spcAft>
            <a:buChar char="•"/>
          </a:pPr>
          <a:r>
            <a:rPr lang="en-US" sz="1300" kern="1200" dirty="0"/>
            <a:t>WHERE</a:t>
          </a:r>
        </a:p>
      </dsp:txBody>
      <dsp:txXfrm>
        <a:off x="240620" y="1325744"/>
        <a:ext cx="964331" cy="1347652"/>
      </dsp:txXfrm>
    </dsp:sp>
    <dsp:sp modelId="{96B40828-CABB-4B08-B00B-4A921379E689}">
      <dsp:nvSpPr>
        <dsp:cNvPr id="0" name=""/>
        <dsp:cNvSpPr/>
      </dsp:nvSpPr>
      <dsp:spPr>
        <a:xfrm>
          <a:off x="1180435"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80435" y="1019887"/>
        <a:ext cx="252696" cy="153017"/>
      </dsp:txXfrm>
    </dsp:sp>
    <dsp:sp modelId="{C066D2A4-D317-4752-A081-0A4B78EA5EC7}">
      <dsp:nvSpPr>
        <dsp:cNvPr id="0" name=""/>
        <dsp:cNvSpPr/>
      </dsp:nvSpPr>
      <dsp:spPr>
        <a:xfrm>
          <a:off x="1646292"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Groups</a:t>
          </a:r>
          <a:endParaRPr lang="en-US" sz="1600" b="1" kern="1200" dirty="0">
            <a:solidFill>
              <a:schemeClr val="bg1"/>
            </a:solidFill>
          </a:endParaRPr>
        </a:p>
      </dsp:txBody>
      <dsp:txXfrm>
        <a:off x="1646292" y="897050"/>
        <a:ext cx="1024335" cy="398692"/>
      </dsp:txXfrm>
    </dsp:sp>
    <dsp:sp modelId="{AC31B3A0-453E-49A8-B39D-98F31E6D0E8C}">
      <dsp:nvSpPr>
        <dsp:cNvPr id="0" name=""/>
        <dsp:cNvSpPr/>
      </dsp:nvSpPr>
      <dsp:spPr>
        <a:xfrm>
          <a:off x="1856095"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GROUP BY</a:t>
          </a:r>
        </a:p>
        <a:p>
          <a:pPr marL="114300" lvl="1" indent="-114300" algn="l" defTabSz="577850">
            <a:lnSpc>
              <a:spcPct val="90000"/>
            </a:lnSpc>
            <a:spcBef>
              <a:spcPct val="0"/>
            </a:spcBef>
            <a:spcAft>
              <a:spcPct val="15000"/>
            </a:spcAft>
            <a:buChar char="•"/>
          </a:pPr>
          <a:r>
            <a:rPr lang="en-US" sz="1300" kern="1200" dirty="0"/>
            <a:t>HAVING</a:t>
          </a:r>
        </a:p>
      </dsp:txBody>
      <dsp:txXfrm>
        <a:off x="1886097" y="1325744"/>
        <a:ext cx="964331" cy="1347652"/>
      </dsp:txXfrm>
    </dsp:sp>
    <dsp:sp modelId="{329B4742-E239-4BAD-99B2-005F668A5C89}">
      <dsp:nvSpPr>
        <dsp:cNvPr id="0" name=""/>
        <dsp:cNvSpPr/>
      </dsp:nvSpPr>
      <dsp:spPr>
        <a:xfrm>
          <a:off x="2825912"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25912" y="1019887"/>
        <a:ext cx="252696" cy="153017"/>
      </dsp:txXfrm>
    </dsp:sp>
    <dsp:sp modelId="{867C6284-04B0-4BA9-8FAB-9C8AFBA44589}">
      <dsp:nvSpPr>
        <dsp:cNvPr id="0" name=""/>
        <dsp:cNvSpPr/>
      </dsp:nvSpPr>
      <dsp:spPr>
        <a:xfrm>
          <a:off x="3291769"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chemeClr val="bg1"/>
              </a:solidFill>
            </a:rPr>
            <a:t>Analytic</a:t>
          </a:r>
        </a:p>
      </dsp:txBody>
      <dsp:txXfrm>
        <a:off x="3291769" y="897050"/>
        <a:ext cx="1024335" cy="398692"/>
      </dsp:txXfrm>
    </dsp:sp>
    <dsp:sp modelId="{E0099FF8-9040-44B1-B5F2-203FF262F68D}">
      <dsp:nvSpPr>
        <dsp:cNvPr id="0" name=""/>
        <dsp:cNvSpPr/>
      </dsp:nvSpPr>
      <dsp:spPr>
        <a:xfrm>
          <a:off x="3501572"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partitions</a:t>
          </a:r>
        </a:p>
        <a:p>
          <a:pPr marL="114300" lvl="1" indent="-114300" algn="l" defTabSz="577850">
            <a:lnSpc>
              <a:spcPct val="90000"/>
            </a:lnSpc>
            <a:spcBef>
              <a:spcPct val="0"/>
            </a:spcBef>
            <a:spcAft>
              <a:spcPct val="15000"/>
            </a:spcAft>
            <a:buChar char="•"/>
          </a:pPr>
          <a:r>
            <a:rPr lang="en-US" sz="1300" kern="1200" dirty="0"/>
            <a:t>Evaluate functions</a:t>
          </a:r>
        </a:p>
        <a:p>
          <a:pPr marL="114300" lvl="1" indent="-114300" algn="l" defTabSz="577850">
            <a:lnSpc>
              <a:spcPct val="90000"/>
            </a:lnSpc>
            <a:spcBef>
              <a:spcPct val="0"/>
            </a:spcBef>
            <a:spcAft>
              <a:spcPct val="15000"/>
            </a:spcAft>
            <a:buChar char="•"/>
          </a:pPr>
          <a:r>
            <a:rPr lang="en-US" sz="1300" kern="1200" dirty="0"/>
            <a:t>Order partitions</a:t>
          </a:r>
        </a:p>
      </dsp:txBody>
      <dsp:txXfrm>
        <a:off x="3531574" y="1325744"/>
        <a:ext cx="964331" cy="1347652"/>
      </dsp:txXfrm>
    </dsp:sp>
    <dsp:sp modelId="{9B863447-2E23-484B-BF04-0857E012FB33}">
      <dsp:nvSpPr>
        <dsp:cNvPr id="0" name=""/>
        <dsp:cNvSpPr/>
      </dsp:nvSpPr>
      <dsp:spPr>
        <a:xfrm>
          <a:off x="4471389"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71389" y="1019887"/>
        <a:ext cx="252696" cy="153017"/>
      </dsp:txXfrm>
    </dsp:sp>
    <dsp:sp modelId="{487E5F96-BB77-415A-A372-1EE1C0C6CB91}">
      <dsp:nvSpPr>
        <dsp:cNvPr id="0" name=""/>
        <dsp:cNvSpPr/>
      </dsp:nvSpPr>
      <dsp:spPr>
        <a:xfrm>
          <a:off x="4937246"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Result</a:t>
          </a:r>
        </a:p>
      </dsp:txBody>
      <dsp:txXfrm>
        <a:off x="4937246" y="897050"/>
        <a:ext cx="1024335" cy="398692"/>
      </dsp:txXfrm>
    </dsp:sp>
    <dsp:sp modelId="{E7618DB7-E7A7-49EA-BF58-AD9A7CE36AE5}">
      <dsp:nvSpPr>
        <dsp:cNvPr id="0" name=""/>
        <dsp:cNvSpPr/>
      </dsp:nvSpPr>
      <dsp:spPr>
        <a:xfrm>
          <a:off x="5147049"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ORDER BY</a:t>
          </a:r>
        </a:p>
        <a:p>
          <a:pPr marL="114300" lvl="1" indent="-114300" algn="l" defTabSz="577850">
            <a:lnSpc>
              <a:spcPct val="90000"/>
            </a:lnSpc>
            <a:spcBef>
              <a:spcPct val="0"/>
            </a:spcBef>
            <a:spcAft>
              <a:spcPct val="15000"/>
            </a:spcAft>
            <a:buChar char="•"/>
          </a:pPr>
          <a:r>
            <a:rPr lang="en-US" sz="1300" kern="1200" dirty="0"/>
            <a:t>SELECT</a:t>
          </a:r>
        </a:p>
      </dsp:txBody>
      <dsp:txXfrm>
        <a:off x="5177051" y="1325744"/>
        <a:ext cx="964331" cy="13476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FC51-C68E-49B5-BF10-A5A8478EF905}">
      <dsp:nvSpPr>
        <dsp:cNvPr id="0" name=""/>
        <dsp:cNvSpPr/>
      </dsp:nvSpPr>
      <dsp:spPr>
        <a:xfrm>
          <a:off x="815"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Rows</a:t>
          </a:r>
          <a:endParaRPr lang="en-US" sz="1600" b="1" kern="1200" dirty="0">
            <a:solidFill>
              <a:schemeClr val="bg1"/>
            </a:solidFill>
          </a:endParaRPr>
        </a:p>
      </dsp:txBody>
      <dsp:txXfrm>
        <a:off x="815" y="897050"/>
        <a:ext cx="1024335" cy="398692"/>
      </dsp:txXfrm>
    </dsp:sp>
    <dsp:sp modelId="{68A6F33D-A483-4D6A-A417-10CAEFC90F63}">
      <dsp:nvSpPr>
        <dsp:cNvPr id="0" name=""/>
        <dsp:cNvSpPr/>
      </dsp:nvSpPr>
      <dsp:spPr>
        <a:xfrm>
          <a:off x="210618"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FROM</a:t>
          </a:r>
        </a:p>
        <a:p>
          <a:pPr marL="114300" lvl="1" indent="-114300" algn="l" defTabSz="577850">
            <a:lnSpc>
              <a:spcPct val="90000"/>
            </a:lnSpc>
            <a:spcBef>
              <a:spcPct val="0"/>
            </a:spcBef>
            <a:spcAft>
              <a:spcPct val="15000"/>
            </a:spcAft>
            <a:buChar char="•"/>
          </a:pPr>
          <a:r>
            <a:rPr lang="en-US" sz="1300" kern="1200" dirty="0"/>
            <a:t>WHERE</a:t>
          </a:r>
        </a:p>
      </dsp:txBody>
      <dsp:txXfrm>
        <a:off x="240620" y="1325744"/>
        <a:ext cx="964331" cy="1347652"/>
      </dsp:txXfrm>
    </dsp:sp>
    <dsp:sp modelId="{96B40828-CABB-4B08-B00B-4A921379E689}">
      <dsp:nvSpPr>
        <dsp:cNvPr id="0" name=""/>
        <dsp:cNvSpPr/>
      </dsp:nvSpPr>
      <dsp:spPr>
        <a:xfrm>
          <a:off x="1180435"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80435" y="1019887"/>
        <a:ext cx="252696" cy="153017"/>
      </dsp:txXfrm>
    </dsp:sp>
    <dsp:sp modelId="{C066D2A4-D317-4752-A081-0A4B78EA5EC7}">
      <dsp:nvSpPr>
        <dsp:cNvPr id="0" name=""/>
        <dsp:cNvSpPr/>
      </dsp:nvSpPr>
      <dsp:spPr>
        <a:xfrm>
          <a:off x="1646292"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Groups</a:t>
          </a:r>
          <a:endParaRPr lang="en-US" sz="1600" b="1" kern="1200" dirty="0">
            <a:solidFill>
              <a:schemeClr val="bg1"/>
            </a:solidFill>
          </a:endParaRPr>
        </a:p>
      </dsp:txBody>
      <dsp:txXfrm>
        <a:off x="1646292" y="897050"/>
        <a:ext cx="1024335" cy="398692"/>
      </dsp:txXfrm>
    </dsp:sp>
    <dsp:sp modelId="{AC31B3A0-453E-49A8-B39D-98F31E6D0E8C}">
      <dsp:nvSpPr>
        <dsp:cNvPr id="0" name=""/>
        <dsp:cNvSpPr/>
      </dsp:nvSpPr>
      <dsp:spPr>
        <a:xfrm>
          <a:off x="1856095"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GROUP BY</a:t>
          </a:r>
        </a:p>
        <a:p>
          <a:pPr marL="114300" lvl="1" indent="-114300" algn="l" defTabSz="577850">
            <a:lnSpc>
              <a:spcPct val="90000"/>
            </a:lnSpc>
            <a:spcBef>
              <a:spcPct val="0"/>
            </a:spcBef>
            <a:spcAft>
              <a:spcPct val="15000"/>
            </a:spcAft>
            <a:buChar char="•"/>
          </a:pPr>
          <a:r>
            <a:rPr lang="en-US" sz="1300" kern="1200" dirty="0"/>
            <a:t>HAVING</a:t>
          </a:r>
        </a:p>
      </dsp:txBody>
      <dsp:txXfrm>
        <a:off x="1886097" y="1325744"/>
        <a:ext cx="964331" cy="1347652"/>
      </dsp:txXfrm>
    </dsp:sp>
    <dsp:sp modelId="{329B4742-E239-4BAD-99B2-005F668A5C89}">
      <dsp:nvSpPr>
        <dsp:cNvPr id="0" name=""/>
        <dsp:cNvSpPr/>
      </dsp:nvSpPr>
      <dsp:spPr>
        <a:xfrm>
          <a:off x="2825912"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25912" y="1019887"/>
        <a:ext cx="252696" cy="153017"/>
      </dsp:txXfrm>
    </dsp:sp>
    <dsp:sp modelId="{867C6284-04B0-4BA9-8FAB-9C8AFBA44589}">
      <dsp:nvSpPr>
        <dsp:cNvPr id="0" name=""/>
        <dsp:cNvSpPr/>
      </dsp:nvSpPr>
      <dsp:spPr>
        <a:xfrm>
          <a:off x="3291769"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chemeClr val="bg1"/>
              </a:solidFill>
            </a:rPr>
            <a:t>Analytic</a:t>
          </a:r>
        </a:p>
      </dsp:txBody>
      <dsp:txXfrm>
        <a:off x="3291769" y="897050"/>
        <a:ext cx="1024335" cy="398692"/>
      </dsp:txXfrm>
    </dsp:sp>
    <dsp:sp modelId="{E0099FF8-9040-44B1-B5F2-203FF262F68D}">
      <dsp:nvSpPr>
        <dsp:cNvPr id="0" name=""/>
        <dsp:cNvSpPr/>
      </dsp:nvSpPr>
      <dsp:spPr>
        <a:xfrm>
          <a:off x="3501572"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partitions</a:t>
          </a:r>
        </a:p>
        <a:p>
          <a:pPr marL="114300" lvl="1" indent="-114300" algn="l" defTabSz="577850">
            <a:lnSpc>
              <a:spcPct val="90000"/>
            </a:lnSpc>
            <a:spcBef>
              <a:spcPct val="0"/>
            </a:spcBef>
            <a:spcAft>
              <a:spcPct val="15000"/>
            </a:spcAft>
            <a:buChar char="•"/>
          </a:pPr>
          <a:r>
            <a:rPr lang="en-US" sz="1300" kern="1200" dirty="0"/>
            <a:t>Evaluate functions</a:t>
          </a:r>
        </a:p>
        <a:p>
          <a:pPr marL="114300" lvl="1" indent="-114300" algn="l" defTabSz="577850">
            <a:lnSpc>
              <a:spcPct val="90000"/>
            </a:lnSpc>
            <a:spcBef>
              <a:spcPct val="0"/>
            </a:spcBef>
            <a:spcAft>
              <a:spcPct val="15000"/>
            </a:spcAft>
            <a:buChar char="•"/>
          </a:pPr>
          <a:r>
            <a:rPr lang="en-US" sz="1300" kern="1200" dirty="0"/>
            <a:t>Order partitions</a:t>
          </a:r>
        </a:p>
      </dsp:txBody>
      <dsp:txXfrm>
        <a:off x="3531574" y="1325744"/>
        <a:ext cx="964331" cy="1347652"/>
      </dsp:txXfrm>
    </dsp:sp>
    <dsp:sp modelId="{9B863447-2E23-484B-BF04-0857E012FB33}">
      <dsp:nvSpPr>
        <dsp:cNvPr id="0" name=""/>
        <dsp:cNvSpPr/>
      </dsp:nvSpPr>
      <dsp:spPr>
        <a:xfrm>
          <a:off x="4471389"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71389" y="1019887"/>
        <a:ext cx="252696" cy="153017"/>
      </dsp:txXfrm>
    </dsp:sp>
    <dsp:sp modelId="{487E5F96-BB77-415A-A372-1EE1C0C6CB91}">
      <dsp:nvSpPr>
        <dsp:cNvPr id="0" name=""/>
        <dsp:cNvSpPr/>
      </dsp:nvSpPr>
      <dsp:spPr>
        <a:xfrm>
          <a:off x="4937246"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Result</a:t>
          </a:r>
        </a:p>
      </dsp:txBody>
      <dsp:txXfrm>
        <a:off x="4937246" y="897050"/>
        <a:ext cx="1024335" cy="398692"/>
      </dsp:txXfrm>
    </dsp:sp>
    <dsp:sp modelId="{E7618DB7-E7A7-49EA-BF58-AD9A7CE36AE5}">
      <dsp:nvSpPr>
        <dsp:cNvPr id="0" name=""/>
        <dsp:cNvSpPr/>
      </dsp:nvSpPr>
      <dsp:spPr>
        <a:xfrm>
          <a:off x="5147049"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ORDER BY</a:t>
          </a:r>
        </a:p>
        <a:p>
          <a:pPr marL="114300" lvl="1" indent="-114300" algn="l" defTabSz="577850">
            <a:lnSpc>
              <a:spcPct val="90000"/>
            </a:lnSpc>
            <a:spcBef>
              <a:spcPct val="0"/>
            </a:spcBef>
            <a:spcAft>
              <a:spcPct val="15000"/>
            </a:spcAft>
            <a:buChar char="•"/>
          </a:pPr>
          <a:r>
            <a:rPr lang="en-US" sz="1300" kern="1200" dirty="0"/>
            <a:t>SELECT</a:t>
          </a:r>
        </a:p>
      </dsp:txBody>
      <dsp:txXfrm>
        <a:off x="5177051" y="1325744"/>
        <a:ext cx="964331" cy="13476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54D9A-0D9A-486E-9071-CDF27D5575B6}">
      <dsp:nvSpPr>
        <dsp:cNvPr id="0" name=""/>
        <dsp:cNvSpPr/>
      </dsp:nvSpPr>
      <dsp:spPr>
        <a:xfrm rot="18000000">
          <a:off x="753" y="1401775"/>
          <a:ext cx="1602320" cy="1041508"/>
        </a:xfrm>
        <a:prstGeom prst="round2Same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21590" rIns="64770" bIns="21590" numCol="1" spcCol="1270" anchor="t" anchorCtr="0">
          <a:noAutofit/>
        </a:bodyPr>
        <a:lstStyle/>
        <a:p>
          <a:pPr marL="0" lvl="0" indent="0" algn="l" defTabSz="755650">
            <a:lnSpc>
              <a:spcPct val="90000"/>
            </a:lnSpc>
            <a:spcBef>
              <a:spcPct val="0"/>
            </a:spcBef>
            <a:spcAft>
              <a:spcPct val="35000"/>
            </a:spcAft>
            <a:buNone/>
          </a:pPr>
          <a:r>
            <a:rPr lang="en-US" sz="1700" kern="1200" dirty="0"/>
            <a:t>RANK</a:t>
          </a:r>
        </a:p>
        <a:p>
          <a:pPr marL="114300" lvl="1" indent="-114300" algn="l" defTabSz="577850">
            <a:lnSpc>
              <a:spcPct val="90000"/>
            </a:lnSpc>
            <a:spcBef>
              <a:spcPct val="0"/>
            </a:spcBef>
            <a:spcAft>
              <a:spcPct val="15000"/>
            </a:spcAft>
            <a:buChar char="•"/>
          </a:pPr>
          <a:r>
            <a:rPr lang="en-US" sz="1300" kern="1200" dirty="0"/>
            <a:t>Ranking gaps</a:t>
          </a:r>
        </a:p>
      </dsp:txBody>
      <dsp:txXfrm>
        <a:off x="73610" y="1439907"/>
        <a:ext cx="1500636" cy="990666"/>
      </dsp:txXfrm>
    </dsp:sp>
    <dsp:sp modelId="{73095911-782B-4CE5-BC27-86F3B59034B9}">
      <dsp:nvSpPr>
        <dsp:cNvPr id="0" name=""/>
        <dsp:cNvSpPr/>
      </dsp:nvSpPr>
      <dsp:spPr>
        <a:xfrm rot="20400000">
          <a:off x="1417423" y="213048"/>
          <a:ext cx="1602320" cy="1041508"/>
        </a:xfrm>
        <a:prstGeom prst="round2SameRect">
          <a:avLst/>
        </a:prstGeom>
        <a:gradFill rotWithShape="0">
          <a:gsLst>
            <a:gs pos="0">
              <a:schemeClr val="accent5">
                <a:hueOff val="-3337986"/>
                <a:satOff val="1409"/>
                <a:lumOff val="-2222"/>
                <a:alphaOff val="0"/>
                <a:tint val="50000"/>
                <a:satMod val="300000"/>
              </a:schemeClr>
            </a:gs>
            <a:gs pos="35000">
              <a:schemeClr val="accent5">
                <a:hueOff val="-3337986"/>
                <a:satOff val="1409"/>
                <a:lumOff val="-2222"/>
                <a:alphaOff val="0"/>
                <a:tint val="37000"/>
                <a:satMod val="300000"/>
              </a:schemeClr>
            </a:gs>
            <a:gs pos="100000">
              <a:schemeClr val="accent5">
                <a:hueOff val="-3337986"/>
                <a:satOff val="1409"/>
                <a:lumOff val="-222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21590" rIns="64770" bIns="21590" numCol="1" spcCol="1270" anchor="t" anchorCtr="0">
          <a:noAutofit/>
        </a:bodyPr>
        <a:lstStyle/>
        <a:p>
          <a:pPr marL="0" lvl="0" indent="0" algn="l" defTabSz="755650">
            <a:lnSpc>
              <a:spcPct val="90000"/>
            </a:lnSpc>
            <a:spcBef>
              <a:spcPct val="0"/>
            </a:spcBef>
            <a:spcAft>
              <a:spcPct val="35000"/>
            </a:spcAft>
            <a:buNone/>
          </a:pPr>
          <a:r>
            <a:rPr lang="en-US" sz="1700" kern="1200" dirty="0"/>
            <a:t>DENSE_RANK</a:t>
          </a:r>
        </a:p>
        <a:p>
          <a:pPr marL="114300" lvl="1" indent="-114300" algn="l" defTabSz="577850">
            <a:lnSpc>
              <a:spcPct val="90000"/>
            </a:lnSpc>
            <a:spcBef>
              <a:spcPct val="0"/>
            </a:spcBef>
            <a:spcAft>
              <a:spcPct val="15000"/>
            </a:spcAft>
            <a:buChar char="•"/>
          </a:pPr>
          <a:r>
            <a:rPr lang="en-US" sz="1300" kern="1200" dirty="0"/>
            <a:t>No ranking gaps</a:t>
          </a:r>
        </a:p>
      </dsp:txBody>
      <dsp:txXfrm>
        <a:off x="1476959" y="262357"/>
        <a:ext cx="1500636" cy="990666"/>
      </dsp:txXfrm>
    </dsp:sp>
    <dsp:sp modelId="{1B6BAE1F-9E42-4EF8-8137-CA8FDA527515}">
      <dsp:nvSpPr>
        <dsp:cNvPr id="0" name=""/>
        <dsp:cNvSpPr/>
      </dsp:nvSpPr>
      <dsp:spPr>
        <a:xfrm rot="1200000">
          <a:off x="3266755" y="213048"/>
          <a:ext cx="1602320" cy="1041508"/>
        </a:xfrm>
        <a:prstGeom prst="round2SameRect">
          <a:avLst/>
        </a:prstGeom>
        <a:gradFill rotWithShape="0">
          <a:gsLst>
            <a:gs pos="0">
              <a:schemeClr val="accent5">
                <a:hueOff val="-6675972"/>
                <a:satOff val="2819"/>
                <a:lumOff val="-4444"/>
                <a:alphaOff val="0"/>
                <a:tint val="50000"/>
                <a:satMod val="300000"/>
              </a:schemeClr>
            </a:gs>
            <a:gs pos="35000">
              <a:schemeClr val="accent5">
                <a:hueOff val="-6675972"/>
                <a:satOff val="2819"/>
                <a:lumOff val="-4444"/>
                <a:alphaOff val="0"/>
                <a:tint val="37000"/>
                <a:satMod val="300000"/>
              </a:schemeClr>
            </a:gs>
            <a:gs pos="100000">
              <a:schemeClr val="accent5">
                <a:hueOff val="-6675972"/>
                <a:satOff val="2819"/>
                <a:lumOff val="-444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21590" rIns="64770" bIns="21590" numCol="1" spcCol="1270" anchor="t" anchorCtr="0">
          <a:noAutofit/>
        </a:bodyPr>
        <a:lstStyle/>
        <a:p>
          <a:pPr marL="0" lvl="0" indent="0" algn="l" defTabSz="755650">
            <a:lnSpc>
              <a:spcPct val="90000"/>
            </a:lnSpc>
            <a:spcBef>
              <a:spcPct val="0"/>
            </a:spcBef>
            <a:spcAft>
              <a:spcPct val="35000"/>
            </a:spcAft>
            <a:buNone/>
          </a:pPr>
          <a:r>
            <a:rPr lang="en-US" sz="1700" kern="1200" dirty="0"/>
            <a:t>NTILE</a:t>
          </a:r>
        </a:p>
        <a:p>
          <a:pPr marL="114300" lvl="1" indent="-114300" algn="l" defTabSz="577850">
            <a:lnSpc>
              <a:spcPct val="90000"/>
            </a:lnSpc>
            <a:spcBef>
              <a:spcPct val="0"/>
            </a:spcBef>
            <a:spcAft>
              <a:spcPct val="15000"/>
            </a:spcAft>
            <a:buChar char="•"/>
          </a:pPr>
          <a:r>
            <a:rPr lang="en-US" sz="1300" kern="1200" dirty="0"/>
            <a:t>Equal division</a:t>
          </a:r>
        </a:p>
        <a:p>
          <a:pPr marL="114300" lvl="1" indent="-114300" algn="l" defTabSz="577850">
            <a:lnSpc>
              <a:spcPct val="90000"/>
            </a:lnSpc>
            <a:spcBef>
              <a:spcPct val="0"/>
            </a:spcBef>
            <a:spcAft>
              <a:spcPct val="15000"/>
            </a:spcAft>
            <a:buChar char="•"/>
          </a:pPr>
          <a:r>
            <a:rPr lang="en-US" sz="1300" kern="1200" dirty="0"/>
            <a:t>Specify divisions</a:t>
          </a:r>
        </a:p>
      </dsp:txBody>
      <dsp:txXfrm>
        <a:off x="3308903" y="262357"/>
        <a:ext cx="1500636" cy="990666"/>
      </dsp:txXfrm>
    </dsp:sp>
    <dsp:sp modelId="{17D4E581-D5D9-4FA6-BB32-C2953C5FFC4C}">
      <dsp:nvSpPr>
        <dsp:cNvPr id="0" name=""/>
        <dsp:cNvSpPr/>
      </dsp:nvSpPr>
      <dsp:spPr>
        <a:xfrm rot="3600000">
          <a:off x="4683425" y="1401775"/>
          <a:ext cx="1602320" cy="1041508"/>
        </a:xfrm>
        <a:prstGeom prst="round2Same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21590" rIns="64770" bIns="21590" numCol="1" spcCol="1270" anchor="t" anchorCtr="0">
          <a:noAutofit/>
        </a:bodyPr>
        <a:lstStyle/>
        <a:p>
          <a:pPr marL="0" lvl="0" indent="0" algn="l" defTabSz="755650">
            <a:lnSpc>
              <a:spcPct val="90000"/>
            </a:lnSpc>
            <a:spcBef>
              <a:spcPct val="0"/>
            </a:spcBef>
            <a:spcAft>
              <a:spcPct val="35000"/>
            </a:spcAft>
            <a:buNone/>
          </a:pPr>
          <a:r>
            <a:rPr lang="en-US" sz="1700" kern="1200" dirty="0"/>
            <a:t>ROW_NUMBER</a:t>
          </a:r>
        </a:p>
        <a:p>
          <a:pPr marL="114300" lvl="1" indent="-114300" algn="l" defTabSz="577850">
            <a:lnSpc>
              <a:spcPct val="90000"/>
            </a:lnSpc>
            <a:spcBef>
              <a:spcPct val="0"/>
            </a:spcBef>
            <a:spcAft>
              <a:spcPct val="15000"/>
            </a:spcAft>
            <a:buChar char="•"/>
          </a:pPr>
          <a:r>
            <a:rPr lang="en-US" sz="1300" kern="1200" dirty="0"/>
            <a:t>Total ordering</a:t>
          </a:r>
        </a:p>
        <a:p>
          <a:pPr marL="114300" lvl="1" indent="-114300" algn="l" defTabSz="577850">
            <a:lnSpc>
              <a:spcPct val="90000"/>
            </a:lnSpc>
            <a:spcBef>
              <a:spcPct val="0"/>
            </a:spcBef>
            <a:spcAft>
              <a:spcPct val="15000"/>
            </a:spcAft>
            <a:buChar char="•"/>
          </a:pPr>
          <a:r>
            <a:rPr lang="en-US" sz="1300" kern="1200" dirty="0"/>
            <a:t>No gaps</a:t>
          </a:r>
        </a:p>
      </dsp:txBody>
      <dsp:txXfrm>
        <a:off x="4712252" y="1439907"/>
        <a:ext cx="1500636" cy="9906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D6B3F-6466-4FCC-B635-DC173F0A1ABA}">
      <dsp:nvSpPr>
        <dsp:cNvPr id="0" name=""/>
        <dsp:cNvSpPr/>
      </dsp:nvSpPr>
      <dsp:spPr>
        <a:xfrm>
          <a:off x="1123082" y="2669"/>
          <a:ext cx="1795704" cy="89785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Units</a:t>
          </a:r>
        </a:p>
      </dsp:txBody>
      <dsp:txXfrm>
        <a:off x="1149379" y="28966"/>
        <a:ext cx="1743110" cy="845258"/>
      </dsp:txXfrm>
    </dsp:sp>
    <dsp:sp modelId="{8535F9D5-EC66-45FA-A37C-528D164E6474}">
      <dsp:nvSpPr>
        <dsp:cNvPr id="0" name=""/>
        <dsp:cNvSpPr/>
      </dsp:nvSpPr>
      <dsp:spPr>
        <a:xfrm>
          <a:off x="1302653" y="900521"/>
          <a:ext cx="179570" cy="673389"/>
        </a:xfrm>
        <a:custGeom>
          <a:avLst/>
          <a:gdLst/>
          <a:ahLst/>
          <a:cxnLst/>
          <a:rect l="0" t="0" r="0" b="0"/>
          <a:pathLst>
            <a:path>
              <a:moveTo>
                <a:pt x="0" y="0"/>
              </a:moveTo>
              <a:lnTo>
                <a:pt x="0" y="673389"/>
              </a:lnTo>
              <a:lnTo>
                <a:pt x="179570" y="67338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A05443-0FCA-4CF2-B3F8-490F6EAFCDE8}">
      <dsp:nvSpPr>
        <dsp:cNvPr id="0" name=""/>
        <dsp:cNvSpPr/>
      </dsp:nvSpPr>
      <dsp:spPr>
        <a:xfrm>
          <a:off x="1482223" y="1124984"/>
          <a:ext cx="1436563" cy="8978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Physical (ROWS)</a:t>
          </a:r>
        </a:p>
      </dsp:txBody>
      <dsp:txXfrm>
        <a:off x="1508520" y="1151281"/>
        <a:ext cx="1383969" cy="845258"/>
      </dsp:txXfrm>
    </dsp:sp>
    <dsp:sp modelId="{2C3386F4-592C-4FCC-AF65-123638944633}">
      <dsp:nvSpPr>
        <dsp:cNvPr id="0" name=""/>
        <dsp:cNvSpPr/>
      </dsp:nvSpPr>
      <dsp:spPr>
        <a:xfrm>
          <a:off x="1302653" y="900521"/>
          <a:ext cx="179570" cy="1795704"/>
        </a:xfrm>
        <a:custGeom>
          <a:avLst/>
          <a:gdLst/>
          <a:ahLst/>
          <a:cxnLst/>
          <a:rect l="0" t="0" r="0" b="0"/>
          <a:pathLst>
            <a:path>
              <a:moveTo>
                <a:pt x="0" y="0"/>
              </a:moveTo>
              <a:lnTo>
                <a:pt x="0" y="1795704"/>
              </a:lnTo>
              <a:lnTo>
                <a:pt x="179570" y="179570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DC4DD-B8D6-4397-947C-3F0A8DE0B10E}">
      <dsp:nvSpPr>
        <dsp:cNvPr id="0" name=""/>
        <dsp:cNvSpPr/>
      </dsp:nvSpPr>
      <dsp:spPr>
        <a:xfrm>
          <a:off x="1482223" y="2247300"/>
          <a:ext cx="1436563" cy="8978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337986"/>
              <a:satOff val="1409"/>
              <a:lumOff val="-22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Logical (RANGE)</a:t>
          </a:r>
        </a:p>
      </dsp:txBody>
      <dsp:txXfrm>
        <a:off x="1508520" y="2273597"/>
        <a:ext cx="1383969" cy="845258"/>
      </dsp:txXfrm>
    </dsp:sp>
    <dsp:sp modelId="{9A61E91F-974A-445D-94C6-9223F63AED41}">
      <dsp:nvSpPr>
        <dsp:cNvPr id="0" name=""/>
        <dsp:cNvSpPr/>
      </dsp:nvSpPr>
      <dsp:spPr>
        <a:xfrm>
          <a:off x="3367713" y="2669"/>
          <a:ext cx="1795704" cy="897852"/>
        </a:xfrm>
        <a:prstGeom prst="roundRect">
          <a:avLst>
            <a:gd name="adj" fmla="val 10000"/>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Movement</a:t>
          </a:r>
        </a:p>
      </dsp:txBody>
      <dsp:txXfrm>
        <a:off x="3394010" y="28966"/>
        <a:ext cx="1743110" cy="845258"/>
      </dsp:txXfrm>
    </dsp:sp>
    <dsp:sp modelId="{3A79798A-8616-4427-9930-3468B8254D73}">
      <dsp:nvSpPr>
        <dsp:cNvPr id="0" name=""/>
        <dsp:cNvSpPr/>
      </dsp:nvSpPr>
      <dsp:spPr>
        <a:xfrm>
          <a:off x="3547283" y="900521"/>
          <a:ext cx="179570" cy="673389"/>
        </a:xfrm>
        <a:custGeom>
          <a:avLst/>
          <a:gdLst/>
          <a:ahLst/>
          <a:cxnLst/>
          <a:rect l="0" t="0" r="0" b="0"/>
          <a:pathLst>
            <a:path>
              <a:moveTo>
                <a:pt x="0" y="0"/>
              </a:moveTo>
              <a:lnTo>
                <a:pt x="0" y="673389"/>
              </a:lnTo>
              <a:lnTo>
                <a:pt x="179570" y="67338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53CE8B-C47D-4918-BC22-27EC252B6B18}">
      <dsp:nvSpPr>
        <dsp:cNvPr id="0" name=""/>
        <dsp:cNvSpPr/>
      </dsp:nvSpPr>
      <dsp:spPr>
        <a:xfrm>
          <a:off x="3726853" y="1124984"/>
          <a:ext cx="1436563" cy="8978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6675972"/>
              <a:satOff val="2819"/>
              <a:lumOff val="-44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Cumulative</a:t>
          </a:r>
        </a:p>
      </dsp:txBody>
      <dsp:txXfrm>
        <a:off x="3753150" y="1151281"/>
        <a:ext cx="1383969" cy="845258"/>
      </dsp:txXfrm>
    </dsp:sp>
    <dsp:sp modelId="{C3166C88-0A80-406F-9441-4DABE90ABEE6}">
      <dsp:nvSpPr>
        <dsp:cNvPr id="0" name=""/>
        <dsp:cNvSpPr/>
      </dsp:nvSpPr>
      <dsp:spPr>
        <a:xfrm>
          <a:off x="3547283" y="900521"/>
          <a:ext cx="179570" cy="1795704"/>
        </a:xfrm>
        <a:custGeom>
          <a:avLst/>
          <a:gdLst/>
          <a:ahLst/>
          <a:cxnLst/>
          <a:rect l="0" t="0" r="0" b="0"/>
          <a:pathLst>
            <a:path>
              <a:moveTo>
                <a:pt x="0" y="0"/>
              </a:moveTo>
              <a:lnTo>
                <a:pt x="0" y="1795704"/>
              </a:lnTo>
              <a:lnTo>
                <a:pt x="179570" y="179570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7FE560-FAE5-4322-867D-B25A02882586}">
      <dsp:nvSpPr>
        <dsp:cNvPr id="0" name=""/>
        <dsp:cNvSpPr/>
      </dsp:nvSpPr>
      <dsp:spPr>
        <a:xfrm>
          <a:off x="3726853" y="2247300"/>
          <a:ext cx="1436563" cy="8978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Sliding</a:t>
          </a:r>
        </a:p>
      </dsp:txBody>
      <dsp:txXfrm>
        <a:off x="3753150" y="2273597"/>
        <a:ext cx="1383969" cy="845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D6B3F-6466-4FCC-B635-DC173F0A1ABA}">
      <dsp:nvSpPr>
        <dsp:cNvPr id="0" name=""/>
        <dsp:cNvSpPr/>
      </dsp:nvSpPr>
      <dsp:spPr>
        <a:xfrm>
          <a:off x="1085096" y="556"/>
          <a:ext cx="1829469" cy="914734"/>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Units</a:t>
          </a:r>
        </a:p>
      </dsp:txBody>
      <dsp:txXfrm>
        <a:off x="1111888" y="27348"/>
        <a:ext cx="1775885" cy="861150"/>
      </dsp:txXfrm>
    </dsp:sp>
    <dsp:sp modelId="{8535F9D5-EC66-45FA-A37C-528D164E6474}">
      <dsp:nvSpPr>
        <dsp:cNvPr id="0" name=""/>
        <dsp:cNvSpPr/>
      </dsp:nvSpPr>
      <dsp:spPr>
        <a:xfrm>
          <a:off x="1268043" y="915291"/>
          <a:ext cx="182946" cy="686051"/>
        </a:xfrm>
        <a:custGeom>
          <a:avLst/>
          <a:gdLst/>
          <a:ahLst/>
          <a:cxnLst/>
          <a:rect l="0" t="0" r="0" b="0"/>
          <a:pathLst>
            <a:path>
              <a:moveTo>
                <a:pt x="0" y="0"/>
              </a:moveTo>
              <a:lnTo>
                <a:pt x="0" y="686051"/>
              </a:lnTo>
              <a:lnTo>
                <a:pt x="182946" y="6860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A05443-0FCA-4CF2-B3F8-490F6EAFCDE8}">
      <dsp:nvSpPr>
        <dsp:cNvPr id="0" name=""/>
        <dsp:cNvSpPr/>
      </dsp:nvSpPr>
      <dsp:spPr>
        <a:xfrm>
          <a:off x="1450990" y="1143975"/>
          <a:ext cx="1463575" cy="91473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innerShdw blurRad="63500" dist="50800" dir="135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Physical (ROWS)</a:t>
          </a:r>
        </a:p>
      </dsp:txBody>
      <dsp:txXfrm>
        <a:off x="1477782" y="1170767"/>
        <a:ext cx="1409991" cy="861150"/>
      </dsp:txXfrm>
    </dsp:sp>
    <dsp:sp modelId="{2C3386F4-592C-4FCC-AF65-123638944633}">
      <dsp:nvSpPr>
        <dsp:cNvPr id="0" name=""/>
        <dsp:cNvSpPr/>
      </dsp:nvSpPr>
      <dsp:spPr>
        <a:xfrm>
          <a:off x="1268043" y="915291"/>
          <a:ext cx="182946" cy="1829469"/>
        </a:xfrm>
        <a:custGeom>
          <a:avLst/>
          <a:gdLst/>
          <a:ahLst/>
          <a:cxnLst/>
          <a:rect l="0" t="0" r="0" b="0"/>
          <a:pathLst>
            <a:path>
              <a:moveTo>
                <a:pt x="0" y="0"/>
              </a:moveTo>
              <a:lnTo>
                <a:pt x="0" y="1829469"/>
              </a:lnTo>
              <a:lnTo>
                <a:pt x="182946" y="182946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DC4DD-B8D6-4397-947C-3F0A8DE0B10E}">
      <dsp:nvSpPr>
        <dsp:cNvPr id="0" name=""/>
        <dsp:cNvSpPr/>
      </dsp:nvSpPr>
      <dsp:spPr>
        <a:xfrm>
          <a:off x="1450990" y="2287394"/>
          <a:ext cx="1463575" cy="91473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337986"/>
              <a:satOff val="1409"/>
              <a:lumOff val="-2222"/>
              <a:alphaOff val="0"/>
            </a:schemeClr>
          </a:solidFill>
          <a:prstDash val="solid"/>
        </a:ln>
        <a:effectLst>
          <a:innerShdw blurRad="63500" dist="50800" dir="135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Logical (RANGE)</a:t>
          </a:r>
        </a:p>
      </dsp:txBody>
      <dsp:txXfrm>
        <a:off x="1477782" y="2314186"/>
        <a:ext cx="1409991" cy="861150"/>
      </dsp:txXfrm>
    </dsp:sp>
    <dsp:sp modelId="{9A61E91F-974A-445D-94C6-9223F63AED41}">
      <dsp:nvSpPr>
        <dsp:cNvPr id="0" name=""/>
        <dsp:cNvSpPr/>
      </dsp:nvSpPr>
      <dsp:spPr>
        <a:xfrm>
          <a:off x="3371933" y="556"/>
          <a:ext cx="1829469" cy="914734"/>
        </a:xfrm>
        <a:prstGeom prst="roundRect">
          <a:avLst>
            <a:gd name="adj" fmla="val 10000"/>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Movement</a:t>
          </a:r>
        </a:p>
      </dsp:txBody>
      <dsp:txXfrm>
        <a:off x="3398725" y="27348"/>
        <a:ext cx="1775885" cy="861150"/>
      </dsp:txXfrm>
    </dsp:sp>
    <dsp:sp modelId="{3A79798A-8616-4427-9930-3468B8254D73}">
      <dsp:nvSpPr>
        <dsp:cNvPr id="0" name=""/>
        <dsp:cNvSpPr/>
      </dsp:nvSpPr>
      <dsp:spPr>
        <a:xfrm>
          <a:off x="3554880" y="915291"/>
          <a:ext cx="182946" cy="686051"/>
        </a:xfrm>
        <a:custGeom>
          <a:avLst/>
          <a:gdLst/>
          <a:ahLst/>
          <a:cxnLst/>
          <a:rect l="0" t="0" r="0" b="0"/>
          <a:pathLst>
            <a:path>
              <a:moveTo>
                <a:pt x="0" y="0"/>
              </a:moveTo>
              <a:lnTo>
                <a:pt x="0" y="686051"/>
              </a:lnTo>
              <a:lnTo>
                <a:pt x="182946" y="6860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53CE8B-C47D-4918-BC22-27EC252B6B18}">
      <dsp:nvSpPr>
        <dsp:cNvPr id="0" name=""/>
        <dsp:cNvSpPr/>
      </dsp:nvSpPr>
      <dsp:spPr>
        <a:xfrm>
          <a:off x="3737827" y="1143975"/>
          <a:ext cx="1463575" cy="91473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6675972"/>
              <a:satOff val="2819"/>
              <a:lumOff val="-44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Cumulative</a:t>
          </a:r>
        </a:p>
      </dsp:txBody>
      <dsp:txXfrm>
        <a:off x="3764619" y="1170767"/>
        <a:ext cx="1409991" cy="861150"/>
      </dsp:txXfrm>
    </dsp:sp>
    <dsp:sp modelId="{C3166C88-0A80-406F-9441-4DABE90ABEE6}">
      <dsp:nvSpPr>
        <dsp:cNvPr id="0" name=""/>
        <dsp:cNvSpPr/>
      </dsp:nvSpPr>
      <dsp:spPr>
        <a:xfrm>
          <a:off x="3554880" y="915291"/>
          <a:ext cx="182946" cy="1829469"/>
        </a:xfrm>
        <a:custGeom>
          <a:avLst/>
          <a:gdLst/>
          <a:ahLst/>
          <a:cxnLst/>
          <a:rect l="0" t="0" r="0" b="0"/>
          <a:pathLst>
            <a:path>
              <a:moveTo>
                <a:pt x="0" y="0"/>
              </a:moveTo>
              <a:lnTo>
                <a:pt x="0" y="1829469"/>
              </a:lnTo>
              <a:lnTo>
                <a:pt x="182946" y="182946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7FE560-FAE5-4322-867D-B25A02882586}">
      <dsp:nvSpPr>
        <dsp:cNvPr id="0" name=""/>
        <dsp:cNvSpPr/>
      </dsp:nvSpPr>
      <dsp:spPr>
        <a:xfrm>
          <a:off x="3737827" y="2287394"/>
          <a:ext cx="1463575" cy="914734"/>
        </a:xfrm>
        <a:prstGeom prst="roundRect">
          <a:avLst>
            <a:gd name="adj" fmla="val 10000"/>
          </a:avLst>
        </a:prstGeom>
        <a:solidFill>
          <a:schemeClr val="lt1">
            <a:alpha val="90000"/>
            <a:hueOff val="0"/>
            <a:satOff val="0"/>
            <a:lumOff val="0"/>
            <a:alphaOff val="0"/>
          </a:schemeClr>
        </a:solidFill>
        <a:ln w="9525" cap="flat" cmpd="sng" algn="ctr">
          <a:solidFill>
            <a:schemeClr val="bg1"/>
          </a:solidFill>
          <a:prstDash val="solid"/>
        </a:ln>
        <a:effectLst>
          <a:innerShdw blurRad="63500" dist="50800" dir="135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Sliding</a:t>
          </a:r>
        </a:p>
      </dsp:txBody>
      <dsp:txXfrm>
        <a:off x="3764619" y="2314186"/>
        <a:ext cx="1409991" cy="8611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E00C0AB1-7777-EA48-9872-393DAA530DA8}" type="datetimeFigureOut">
              <a:rPr lang="en-US" smtClean="0"/>
              <a:t>10/16/2023</a:t>
            </a:fld>
            <a:endParaRPr lang="nb-NO"/>
          </a:p>
        </p:txBody>
      </p:sp>
      <p:sp>
        <p:nvSpPr>
          <p:cNvPr id="4" name="Footer Placehold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71B59900-1D02-0848-AA82-6ED8C4CCA000}" type="datetimeFigureOut">
              <a:rPr lang="en-US" smtClean="0"/>
              <a:t>10/16/2023</a:t>
            </a:fld>
            <a:endParaRPr lang="nb-NO"/>
          </a:p>
        </p:txBody>
      </p:sp>
      <p:sp>
        <p:nvSpPr>
          <p:cNvPr id="4" name="Slide Image Placeholder 3"/>
          <p:cNvSpPr>
            <a:spLocks noGrp="1" noRot="1" noChangeAspect="1"/>
          </p:cNvSpPr>
          <p:nvPr>
            <p:ph type="sldImg" idx="2"/>
          </p:nvPr>
        </p:nvSpPr>
        <p:spPr>
          <a:xfrm>
            <a:off x="106363" y="739775"/>
            <a:ext cx="6584950" cy="3703638"/>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5E6AF7-0F88-4448-99BD-1AC252BB1A7B}" type="slidenum">
              <a:rPr kumimoji="0" lang="nb-N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954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12</a:t>
            </a:fld>
            <a:endParaRPr lang="en-US"/>
          </a:p>
        </p:txBody>
      </p:sp>
    </p:spTree>
    <p:extLst>
      <p:ext uri="{BB962C8B-B14F-4D97-AF65-F5344CB8AC3E}">
        <p14:creationId xmlns:p14="http://schemas.microsoft.com/office/powerpoint/2010/main" val="3071230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Example 2 ranks customers by descending sum of dollar sales.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Because of the requirement to rank using the SUM function, </a:t>
            </a:r>
            <a:r>
              <a:rPr kumimoji="0" lang="en-US" sz="1600" b="1" i="0" u="sng" strike="noStrike" kern="1200" cap="none" spc="0" normalizeH="0" baseline="0" noProof="0" dirty="0">
                <a:ln>
                  <a:noFill/>
                </a:ln>
                <a:solidFill>
                  <a:srgbClr val="000000"/>
                </a:solidFill>
                <a:effectLst/>
                <a:uLnTx/>
                <a:uFillTx/>
                <a:latin typeface="Calibri"/>
                <a:ea typeface="+mn-ea"/>
                <a:cs typeface="Calibri Light"/>
              </a:rPr>
              <a:t>a GROUP BY clause is required</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ORDER BY specification in the OVER clause indicates that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customers are ranked using the SUM function on the </a:t>
            </a:r>
            <a:r>
              <a:rPr kumimoji="0" lang="en-US" sz="1600" b="1" i="0" u="none" strike="noStrike" kern="1200" cap="none" spc="0" normalizeH="0" baseline="0" noProof="0" dirty="0" err="1">
                <a:ln>
                  <a:noFill/>
                </a:ln>
                <a:solidFill>
                  <a:srgbClr val="000000"/>
                </a:solidFill>
                <a:effectLst/>
                <a:uLnTx/>
                <a:uFillTx/>
                <a:latin typeface="Calibri"/>
                <a:ea typeface="+mn-ea"/>
                <a:cs typeface="Calibri Light"/>
              </a:rPr>
              <a:t>SalesDollar</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 column in descending order</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Thus, the first result row with a larger sum of sales obtains a top ranking of 1.</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13</a:t>
            </a:fld>
            <a:endParaRPr lang="en-US"/>
          </a:p>
        </p:txBody>
      </p:sp>
    </p:spTree>
    <p:extLst>
      <p:ext uri="{BB962C8B-B14F-4D97-AF65-F5344CB8AC3E}">
        <p14:creationId xmlns:p14="http://schemas.microsoft.com/office/powerpoint/2010/main" val="2677667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srgbClr val="000000"/>
              </a:solidFill>
              <a:effectLst/>
              <a:uLnTx/>
              <a:uFillTx/>
              <a:latin typeface="Calibri"/>
              <a:ea typeface="+mn-ea"/>
              <a:cs typeface="Calibri Light"/>
            </a:endParaRP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14</a:t>
            </a:fld>
            <a:endParaRPr lang="en-US"/>
          </a:p>
        </p:txBody>
      </p:sp>
    </p:spTree>
    <p:extLst>
      <p:ext uri="{BB962C8B-B14F-4D97-AF65-F5344CB8AC3E}">
        <p14:creationId xmlns:p14="http://schemas.microsoft.com/office/powerpoint/2010/main" val="30578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rank function</a:t>
            </a:r>
          </a:p>
          <a:p>
            <a:endParaRPr lang="en-US" baseline="0" dirty="0"/>
          </a:p>
          <a:p>
            <a:r>
              <a:rPr lang="en-US" baseline="0" dirty="0"/>
              <a:t>Grouping and non grouping</a:t>
            </a:r>
          </a:p>
          <a:p>
            <a:endParaRPr lang="en-US" baseline="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15</a:t>
            </a:fld>
            <a:endParaRPr lang="en-US"/>
          </a:p>
        </p:txBody>
      </p:sp>
    </p:spTree>
    <p:extLst>
      <p:ext uri="{BB962C8B-B14F-4D97-AF65-F5344CB8AC3E}">
        <p14:creationId xmlns:p14="http://schemas.microsoft.com/office/powerpoint/2010/main" val="144790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16</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This section introduced analytic functions, a substantial extension to the SQL SELECT statement in both syntax and processing.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Analytic functions support answers to common business intelligence questions involving ranking, trends, and quantitative contributions.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You learned about the evaluation order for analytic functions, and the syntax using the over and order by keywords.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Analytic functions also involve an extension of the evaluation order for the SELECT statement.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To become skilled with query formulation using analytic functions, you must understand the evaluation order, especially the evaluation of analytic functions after group by processing and ordering as a criteria in many analytic functions, such as RANK.</a:t>
            </a:r>
          </a:p>
        </p:txBody>
      </p:sp>
    </p:spTree>
    <p:extLst>
      <p:ext uri="{BB962C8B-B14F-4D97-AF65-F5344CB8AC3E}">
        <p14:creationId xmlns:p14="http://schemas.microsoft.com/office/powerpoint/2010/main" val="2828471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Section 2 extends the introductory presentation of analytic functions from Section 1.</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Section 2 covers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extended syntax for partitioning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and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compares ranking functions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useful in business intelligence applications.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You have three learning objectives in this Section.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As the primary goal, you should be ready to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write select statements using partitioning</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You should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understand conceptual differences among ranking functions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So that you can use them appropriately.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As a reflective goal,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you should think about the evaluation order of select clauses</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18</a:t>
            </a:fld>
            <a:endParaRPr lang="en-US"/>
          </a:p>
        </p:txBody>
      </p:sp>
    </p:spTree>
    <p:extLst>
      <p:ext uri="{BB962C8B-B14F-4D97-AF65-F5344CB8AC3E}">
        <p14:creationId xmlns:p14="http://schemas.microsoft.com/office/powerpoint/2010/main" val="305746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Analytic function processing occurs after row and group processing</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but before final result processing</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Section 1 covered analytic functions evaluated on an entire result table as a whole.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Section 2 covers analytic functions evaluated on partitions of result tables.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Partitioning can be a confusing part of analytic functions.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Partitioning occurs twice in a select statement, with both a group by clause and partitioning in an analytic function.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This situation is common because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analytic functions are often applied to row summaries, Created by the group by clause.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 should remember that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analytic function processing occurs after group by processing</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400" b="1" i="1" u="sng" strike="noStrike" kern="1200" cap="none" spc="0" normalizeH="0" baseline="0" noProof="0" dirty="0">
                <a:ln>
                  <a:noFill/>
                </a:ln>
                <a:solidFill>
                  <a:srgbClr val="000000"/>
                </a:solidFill>
                <a:effectLst/>
                <a:uLnTx/>
                <a:uFillTx/>
                <a:latin typeface="Calibri"/>
                <a:ea typeface="+mn-ea"/>
                <a:cs typeface="Calibri Light"/>
              </a:rPr>
              <a:t>with analytic functions often evaluated on partitions of the group by results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19</a:t>
            </a:fld>
            <a:endParaRPr lang="en-US"/>
          </a:p>
        </p:txBody>
      </p:sp>
    </p:spTree>
    <p:extLst>
      <p:ext uri="{BB962C8B-B14F-4D97-AF65-F5344CB8AC3E}">
        <p14:creationId xmlns:p14="http://schemas.microsoft.com/office/powerpoint/2010/main" val="95615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Let's expand our focus to the extended syntax with partitioning.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Partition is specified by the partition keywords, followed by a list of columns, similar to the group by clause</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The order and specification remains the same as in the basic syntax.</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To demonstrate the syntax, let's look at a partial statement with just the analytic function part.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This example extend an example of section 1 with a partition by clause.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The rank function is evaluated on sets of rows with the same </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CustState (</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Customer State</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 </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value. The rank function values start over with each new </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CustState</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value.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For example, if there are 10 </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CustState</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values in the results before analytic function evaluation, the rank function will generate 10 different rankings.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Separate rankings will be determined for all rows with the same </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CustState</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value. </a:t>
            </a:r>
          </a:p>
          <a:p>
            <a:endParaRPr lang="en-US" dirty="0"/>
          </a:p>
          <a:p>
            <a:endParaRPr lang="en-US" dirty="0"/>
          </a:p>
          <a:p>
            <a:endParaRPr lang="en-US" dirty="0"/>
          </a:p>
          <a:p>
            <a:r>
              <a:rPr lang="en-US" dirty="0"/>
              <a:t>Without</a:t>
            </a:r>
            <a:r>
              <a:rPr lang="en-US" baseline="0" dirty="0"/>
              <a:t> partition, rank computed for entire result set.</a:t>
            </a:r>
          </a:p>
          <a:p>
            <a:endParaRPr lang="en-US" baseline="0" dirty="0"/>
          </a:p>
          <a:p>
            <a:r>
              <a:rPr lang="en-US" baseline="0" dirty="0"/>
              <a:t>With partition, ranking computed for each customer state. Ranks reset for each state.</a:t>
            </a:r>
          </a:p>
          <a:p>
            <a:endParaRPr lang="en-US" baseline="0" dirty="0"/>
          </a:p>
          <a:p>
            <a:r>
              <a:rPr lang="en-US" baseline="0" dirty="0"/>
              <a:t>PARTITION BY clause indicates grouping of result set</a:t>
            </a:r>
          </a:p>
          <a:p>
            <a:pPr marL="171450" indent="-171450">
              <a:buFontTx/>
              <a:buChar char="-"/>
            </a:pPr>
            <a:r>
              <a:rPr lang="en-US" baseline="0" dirty="0"/>
              <a:t>Rows in each state are a partition</a:t>
            </a:r>
          </a:p>
          <a:p>
            <a:pPr marL="171450" indent="-171450">
              <a:buFontTx/>
              <a:buChar char="-"/>
            </a:pPr>
            <a:r>
              <a:rPr lang="en-US" baseline="0" dirty="0"/>
              <a:t>PARTITION BY is optional (square brackets); </a:t>
            </a:r>
          </a:p>
          <a:p>
            <a:pPr marL="171450" indent="-171450">
              <a:buFontTx/>
              <a:buChar char="-"/>
            </a:pPr>
            <a:r>
              <a:rPr lang="en-US" baseline="0" dirty="0"/>
              <a:t>Only use when analytic function should be calculated multiple times</a:t>
            </a:r>
          </a:p>
          <a:p>
            <a:pPr marL="0" indent="0">
              <a:buFontTx/>
              <a:buNone/>
            </a:pPr>
            <a:endParaRPr lang="en-US" baseline="0" dirty="0"/>
          </a:p>
          <a:p>
            <a:pPr marL="0" indent="0">
              <a:buFontTx/>
              <a:buNone/>
            </a:pPr>
            <a:r>
              <a:rPr lang="en-US" baseline="0" dirty="0"/>
              <a:t>Only one partition</a:t>
            </a:r>
          </a:p>
          <a:p>
            <a:pPr marL="171450" indent="-171450">
              <a:buFontTx/>
              <a:buChar char="-"/>
            </a:pPr>
            <a:r>
              <a:rPr lang="en-US" baseline="0" dirty="0"/>
              <a:t>the entire query result after grouping</a:t>
            </a:r>
          </a:p>
          <a:p>
            <a:pPr marL="171450" indent="-171450">
              <a:buFontTx/>
              <a:buChar char="-"/>
            </a:pPr>
            <a:r>
              <a:rPr lang="en-US" baseline="0" dirty="0"/>
              <a:t>No PARTITION BY keywords indicates a single partition (entire query result after grouping) </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20</a:t>
            </a:fld>
            <a:endParaRPr lang="en-US"/>
          </a:p>
        </p:txBody>
      </p:sp>
    </p:spTree>
    <p:extLst>
      <p:ext uri="{BB962C8B-B14F-4D97-AF65-F5344CB8AC3E}">
        <p14:creationId xmlns:p14="http://schemas.microsoft.com/office/powerpoint/2010/main" val="248076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Example 1 extends example 2 of lesson 1 with partitioning</a:t>
            </a:r>
            <a:r>
              <a:rPr kumimoji="0" lang="en-US" sz="1900" b="0" i="0" u="none" strike="noStrike" kern="1200" cap="none" spc="0" normalizeH="0" baseline="0" noProof="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a:ln>
                  <a:noFill/>
                </a:ln>
                <a:solidFill>
                  <a:srgbClr val="000000"/>
                </a:solidFill>
                <a:effectLst/>
                <a:uLnTx/>
                <a:uFillTx/>
                <a:latin typeface="Calibri"/>
                <a:ea typeface="+mn-ea"/>
                <a:cs typeface="Calibri Light"/>
              </a:rPr>
              <a:t>Example </a:t>
            </a: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1 ranks customers by the sum of sales dollars with partitioning on customer state.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In the select statement, you should note the partition by keyword specification using the CustState column.</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The order by keyword ensures that the results are sorted on CustState.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Within each state, the rank function ranges rows by ranking value.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21</a:t>
            </a:fld>
            <a:endParaRPr lang="en-US"/>
          </a:p>
        </p:txBody>
      </p:sp>
    </p:spTree>
    <p:extLst>
      <p:ext uri="{BB962C8B-B14F-4D97-AF65-F5344CB8AC3E}">
        <p14:creationId xmlns:p14="http://schemas.microsoft.com/office/powerpoint/2010/main" val="3906128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22</a:t>
            </a:fld>
            <a:endParaRPr lang="en-US"/>
          </a:p>
        </p:txBody>
      </p:sp>
    </p:spTree>
    <p:extLst>
      <p:ext uri="{BB962C8B-B14F-4D97-AF65-F5344CB8AC3E}">
        <p14:creationId xmlns:p14="http://schemas.microsoft.com/office/powerpoint/2010/main" val="27005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Section 1 introduces SQL Analytic Functions with coverage of motivation, processing extensions, basic syntax, and examples.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 have three learning objectives in this lesson.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 should understand the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processing extension</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for analytic functions, especially as the processing relates to the group by clause.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Your most important goal is to write SELECT statements using the basic syntax for analytic functions.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As a reflective goal, you should think about the importance of analytic function extensions for the SQL SELECT statement.</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a:t>
            </a:fld>
            <a:endParaRPr lang="en-US"/>
          </a:p>
        </p:txBody>
      </p:sp>
    </p:spTree>
    <p:extLst>
      <p:ext uri="{BB962C8B-B14F-4D97-AF65-F5344CB8AC3E}">
        <p14:creationId xmlns:p14="http://schemas.microsoft.com/office/powerpoint/2010/main" val="3057461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There are additional ranking functions besides rank.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dense rank function differs from the rank function on duplicate values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Rank leaves a gap on the next value after duplicates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Dense rank does not create gaps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For example, golf leaderboards are typically reported using gaps. A leaderboard with golf scores of minus 10, minus 9, minus 9, and minus 8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would be reported with gaps, that is a rank function, as 1, 2, 2, and 4</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Without gaps, that is using the dense rank function</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the leaderboard is reported as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1, 2, 2 and 3</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The n tile and row number functions are less widely used than the rank and dense rank functions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n tile function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divides rows into equal divisions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For example,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n tile 4 divides rows into 4 divisions </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or quartiles. Row number generates a total order of rows, with row numbers 1 to the number of rows.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23</a:t>
            </a:fld>
            <a:endParaRPr lang="en-US"/>
          </a:p>
        </p:txBody>
      </p:sp>
    </p:spTree>
    <p:extLst>
      <p:ext uri="{BB962C8B-B14F-4D97-AF65-F5344CB8AC3E}">
        <p14:creationId xmlns:p14="http://schemas.microsoft.com/office/powerpoint/2010/main" val="1161349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Example 2 demonstrates each ranking function to depict differences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Each analytic function uses the same criterion, descending sum of unit sales.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The analytic functions are evaluated over the entire group by result on customer zip code.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No partitioning is specified to focus just on the analytic functions.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24</a:t>
            </a:fld>
            <a:endParaRPr lang="en-US"/>
          </a:p>
        </p:txBody>
      </p:sp>
    </p:spTree>
    <p:extLst>
      <p:ext uri="{BB962C8B-B14F-4D97-AF65-F5344CB8AC3E}">
        <p14:creationId xmlns:p14="http://schemas.microsoft.com/office/powerpoint/2010/main" val="220737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a:t>
            </a:r>
            <a:r>
              <a:rPr lang="en-US" baseline="0" dirty="0"/>
              <a:t> partition</a:t>
            </a:r>
          </a:p>
          <a:p>
            <a:r>
              <a:rPr lang="en-US" baseline="0" dirty="0"/>
              <a:t>- No PARTITION BY clause</a:t>
            </a:r>
            <a:endParaRPr lang="en-US" dirty="0"/>
          </a:p>
          <a:p>
            <a:endParaRPr lang="en-US" dirty="0"/>
          </a:p>
          <a:p>
            <a:r>
              <a:rPr lang="en-US" dirty="0"/>
              <a:t>Rank</a:t>
            </a:r>
            <a:r>
              <a:rPr lang="en-US" baseline="0" dirty="0"/>
              <a:t> and dense rank differ when two rows have the same ranking value (tie).</a:t>
            </a:r>
          </a:p>
          <a:p>
            <a:endParaRPr lang="en-US" baseline="0" dirty="0"/>
          </a:p>
          <a:p>
            <a:r>
              <a:rPr lang="en-US" baseline="0" dirty="0"/>
              <a:t>Rank</a:t>
            </a:r>
          </a:p>
          <a:p>
            <a:pPr marL="171450" indent="-171450">
              <a:buFontTx/>
              <a:buChar char="-"/>
            </a:pPr>
            <a:r>
              <a:rPr lang="en-US" baseline="0" dirty="0"/>
              <a:t>Leaves gaps for following rank</a:t>
            </a:r>
          </a:p>
          <a:p>
            <a:pPr marL="171450" indent="-171450">
              <a:buFontTx/>
              <a:buChar char="-"/>
            </a:pPr>
            <a:r>
              <a:rPr lang="en-US" baseline="0" dirty="0"/>
              <a:t>Boren has rank 8 after Styles and Wise have rank 6</a:t>
            </a:r>
          </a:p>
          <a:p>
            <a:pPr marL="171450" indent="-171450">
              <a:buFontTx/>
              <a:buChar char="-"/>
            </a:pPr>
            <a:r>
              <a:rPr lang="en-US" baseline="0" dirty="0"/>
              <a:t>Reporting of golf tournament results</a:t>
            </a:r>
          </a:p>
          <a:p>
            <a:endParaRPr lang="en-US" baseline="0" dirty="0"/>
          </a:p>
          <a:p>
            <a:r>
              <a:rPr lang="en-US" baseline="0" dirty="0"/>
              <a:t>Dense rank</a:t>
            </a:r>
          </a:p>
          <a:p>
            <a:pPr marL="171450" indent="-171450">
              <a:buFontTx/>
              <a:buChar char="-"/>
            </a:pPr>
            <a:r>
              <a:rPr lang="en-US" baseline="0" dirty="0"/>
              <a:t>No ranking gaps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Boren has rank 7 after Styles and Wise have rank 6</a:t>
            </a:r>
            <a:endParaRPr lang="en-US" dirty="0"/>
          </a:p>
          <a:p>
            <a:endParaRPr lang="en-US" dirty="0"/>
          </a:p>
          <a:p>
            <a:r>
              <a:rPr lang="en-US" dirty="0" err="1"/>
              <a:t>NTile</a:t>
            </a:r>
            <a:endParaRPr lang="en-US" dirty="0"/>
          </a:p>
          <a:p>
            <a:pPr marL="171450" indent="-171450">
              <a:buFontTx/>
              <a:buChar char="-"/>
            </a:pPr>
            <a:r>
              <a:rPr lang="en-US" baseline="0" dirty="0"/>
              <a:t>Tries to equally divide</a:t>
            </a:r>
          </a:p>
          <a:p>
            <a:pPr marL="171450" indent="-171450">
              <a:buFontTx/>
              <a:buChar char="-"/>
            </a:pPr>
            <a:r>
              <a:rPr lang="en-US" baseline="0" dirty="0"/>
              <a:t>9 rows into 4 groups (first group has 3 rows)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25</a:t>
            </a:fld>
            <a:endParaRPr lang="en-US"/>
          </a:p>
        </p:txBody>
      </p:sp>
    </p:spTree>
    <p:extLst>
      <p:ext uri="{BB962C8B-B14F-4D97-AF65-F5344CB8AC3E}">
        <p14:creationId xmlns:p14="http://schemas.microsoft.com/office/powerpoint/2010/main" val="4022594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a:t>
            </a:r>
            <a:r>
              <a:rPr lang="en-US" baseline="0" dirty="0"/>
              <a:t> partition</a:t>
            </a:r>
          </a:p>
          <a:p>
            <a:r>
              <a:rPr lang="en-US" baseline="0" dirty="0"/>
              <a:t>- No PARTITION BY clause</a:t>
            </a:r>
            <a:endParaRPr lang="en-US" dirty="0"/>
          </a:p>
          <a:p>
            <a:endParaRPr lang="en-US" dirty="0"/>
          </a:p>
          <a:p>
            <a:r>
              <a:rPr lang="en-US" dirty="0"/>
              <a:t>Rank</a:t>
            </a:r>
            <a:r>
              <a:rPr lang="en-US" baseline="0" dirty="0"/>
              <a:t> and dense rank differ when two rows have the same ranking value (tie).</a:t>
            </a:r>
          </a:p>
          <a:p>
            <a:endParaRPr lang="en-US" baseline="0" dirty="0"/>
          </a:p>
          <a:p>
            <a:r>
              <a:rPr lang="en-US" baseline="0" dirty="0"/>
              <a:t>Rank</a:t>
            </a:r>
          </a:p>
          <a:p>
            <a:pPr marL="171450" indent="-171450">
              <a:buFontTx/>
              <a:buChar char="-"/>
            </a:pPr>
            <a:r>
              <a:rPr lang="en-US" baseline="0" dirty="0"/>
              <a:t>Leaves gaps for following rank</a:t>
            </a:r>
          </a:p>
          <a:p>
            <a:pPr marL="171450" indent="-171450">
              <a:buFontTx/>
              <a:buChar char="-"/>
            </a:pPr>
            <a:r>
              <a:rPr lang="en-US" baseline="0" dirty="0"/>
              <a:t>Boren has rank 8 after Styles and Wise have rank 6</a:t>
            </a:r>
          </a:p>
          <a:p>
            <a:pPr marL="171450" indent="-171450">
              <a:buFontTx/>
              <a:buChar char="-"/>
            </a:pPr>
            <a:r>
              <a:rPr lang="en-US" baseline="0" dirty="0"/>
              <a:t>Reporting of golf tournament results</a:t>
            </a:r>
          </a:p>
          <a:p>
            <a:endParaRPr lang="en-US" baseline="0" dirty="0"/>
          </a:p>
          <a:p>
            <a:r>
              <a:rPr lang="en-US" baseline="0" dirty="0"/>
              <a:t>Dense rank</a:t>
            </a:r>
          </a:p>
          <a:p>
            <a:pPr marL="171450" indent="-171450">
              <a:buFontTx/>
              <a:buChar char="-"/>
            </a:pPr>
            <a:r>
              <a:rPr lang="en-US" baseline="0" dirty="0"/>
              <a:t>No ranking gaps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Boren has rank 7 after Styles and Wise have rank 6</a:t>
            </a:r>
            <a:endParaRPr lang="en-US" dirty="0"/>
          </a:p>
          <a:p>
            <a:endParaRPr lang="en-US" dirty="0"/>
          </a:p>
          <a:p>
            <a:r>
              <a:rPr lang="en-US" dirty="0" err="1"/>
              <a:t>NTile</a:t>
            </a:r>
            <a:endParaRPr lang="en-US" dirty="0"/>
          </a:p>
          <a:p>
            <a:pPr marL="171450" indent="-171450">
              <a:buFontTx/>
              <a:buChar char="-"/>
            </a:pPr>
            <a:r>
              <a:rPr lang="en-US" baseline="0" dirty="0"/>
              <a:t>Tries to equally divide</a:t>
            </a:r>
          </a:p>
          <a:p>
            <a:pPr marL="171450" indent="-171450">
              <a:buFontTx/>
              <a:buChar char="-"/>
            </a:pPr>
            <a:r>
              <a:rPr lang="en-US" baseline="0" dirty="0"/>
              <a:t>9 rows into 4 groups (first group has 3 rows)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26</a:t>
            </a:fld>
            <a:endParaRPr lang="en-US"/>
          </a:p>
        </p:txBody>
      </p:sp>
    </p:spTree>
    <p:extLst>
      <p:ext uri="{BB962C8B-B14F-4D97-AF65-F5344CB8AC3E}">
        <p14:creationId xmlns:p14="http://schemas.microsoft.com/office/powerpoint/2010/main" val="2240432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a:t>
            </a:r>
            <a:r>
              <a:rPr lang="en-US" baseline="0" dirty="0"/>
              <a:t> both ranking functions in example 4</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27</a:t>
            </a:fld>
            <a:endParaRPr lang="en-US"/>
          </a:p>
        </p:txBody>
      </p:sp>
    </p:spTree>
    <p:extLst>
      <p:ext uri="{BB962C8B-B14F-4D97-AF65-F5344CB8AC3E}">
        <p14:creationId xmlns:p14="http://schemas.microsoft.com/office/powerpoint/2010/main" val="2558244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28</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This section extended your background about analytic functions from section 1.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You learned about extended syntax for evaluation of analytic functions over partitions using the partition by keywords.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You also learned additional ranking functions including dense rank and tile and row number.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You are encouraged to write select statements for the practice problems to apply the details of the lesson. </a:t>
            </a:r>
          </a:p>
          <a:p>
            <a:pPr marL="0" indent="0">
              <a:buFontTx/>
              <a:buNone/>
            </a:pPr>
            <a:endParaRPr lang="en-US" altLang="en-US" baseline="0" dirty="0"/>
          </a:p>
          <a:p>
            <a:pPr marL="0" indent="0">
              <a:buFontTx/>
              <a:buNone/>
            </a:pPr>
            <a:r>
              <a:rPr lang="en-US" altLang="en-US" baseline="0" dirty="0"/>
              <a:t>Examples of rank and </a:t>
            </a:r>
            <a:r>
              <a:rPr lang="en-US" altLang="en-US" baseline="0" dirty="0" err="1"/>
              <a:t>dense_rank</a:t>
            </a:r>
            <a:r>
              <a:rPr lang="en-US" altLang="en-US" baseline="0" dirty="0"/>
              <a:t> functions shown</a:t>
            </a:r>
          </a:p>
          <a:p>
            <a:pPr marL="171450" indent="-171450">
              <a:buFontTx/>
              <a:buChar char="-"/>
            </a:pPr>
            <a:r>
              <a:rPr lang="en-US" altLang="en-US" baseline="0" dirty="0"/>
              <a:t>Relative number</a:t>
            </a:r>
          </a:p>
          <a:p>
            <a:pPr marL="171450" indent="-171450">
              <a:buFontTx/>
              <a:buChar char="-"/>
            </a:pPr>
            <a:r>
              <a:rPr lang="en-US" altLang="en-US" baseline="0" dirty="0"/>
              <a:t>Differ on ties</a:t>
            </a:r>
          </a:p>
          <a:p>
            <a:pPr marL="171450" indent="-171450">
              <a:buFontTx/>
              <a:buChar char="-"/>
            </a:pPr>
            <a:r>
              <a:rPr lang="en-US" altLang="en-US" baseline="0" dirty="0"/>
              <a:t>Rank leaves gaps after ties</a:t>
            </a:r>
          </a:p>
          <a:p>
            <a:pPr marL="171450" indent="-171450">
              <a:buFontTx/>
              <a:buChar char="-"/>
            </a:pPr>
            <a:r>
              <a:rPr lang="en-US" altLang="en-US" baseline="0" dirty="0" err="1"/>
              <a:t>Dense_rank</a:t>
            </a:r>
            <a:r>
              <a:rPr lang="en-US" altLang="en-US" baseline="0" dirty="0"/>
              <a:t> leaves no gaps after ties</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This section extends the introductory presentations of analytic functions.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This section covers concepts and extended syntax for window comparisons.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You will learn to write select statements with physical window specifications for cumulative window calculations.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You have three learning objectives in this lesson.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Before writing statements, you need to understand window concepts and syntax.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As the primary goal, you should be ready to write select statements that perform cumulative window calculations.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As a reflective goal, you should think about the importance of query language support for window comparisons.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30</a:t>
            </a:fld>
            <a:endParaRPr lang="en-US"/>
          </a:p>
        </p:txBody>
      </p:sp>
    </p:spTree>
    <p:extLst>
      <p:ext uri="{BB962C8B-B14F-4D97-AF65-F5344CB8AC3E}">
        <p14:creationId xmlns:p14="http://schemas.microsoft.com/office/powerpoint/2010/main" val="680222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Business intelligence applications for financial analysis and forecasting typically use </a:t>
            </a:r>
            <a:r>
              <a:rPr kumimoji="0" lang="en-US" sz="1400" b="1" i="1" u="none" strike="noStrike" kern="1200" cap="none" spc="0" normalizeH="0" baseline="0" noProof="0" dirty="0">
                <a:ln>
                  <a:noFill/>
                </a:ln>
                <a:solidFill>
                  <a:srgbClr val="000000"/>
                </a:solidFill>
                <a:effectLst/>
                <a:uLnTx/>
                <a:uFillTx/>
                <a:latin typeface="Calibri"/>
                <a:ea typeface="+mn-ea"/>
                <a:cs typeface="Calibri Light"/>
              </a:rPr>
              <a:t>window comparisons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Window comparisons involve changes in numeric variables, such as sales or stock prices, in sets of rows known as windows. Windows are typically defined by time intervals, such as years, months, weeks, or days.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Typical examples of window comparisons are 90 day moving average of stock prices, percentage sales growth, performance of an advertising campaign over recent months, and cumulative sales performance for various organizational units.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SQL statement extensions to support window comparisons provides easier application development with a reduced skill set</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increased software development productivity, and improved execution performance.</a:t>
            </a:r>
          </a:p>
          <a:p>
            <a:endParaRPr lang="en-US" dirty="0"/>
          </a:p>
        </p:txBody>
      </p:sp>
      <p:sp>
        <p:nvSpPr>
          <p:cNvPr id="4" name="Slide Number Placeholder 3"/>
          <p:cNvSpPr>
            <a:spLocks noGrp="1"/>
          </p:cNvSpPr>
          <p:nvPr>
            <p:ph type="sldNum" sz="quarter" idx="5"/>
          </p:nvPr>
        </p:nvSpPr>
        <p:spPr/>
        <p:txBody>
          <a:bodyPr/>
          <a:lstStyle/>
          <a:p>
            <a:fld id="{BE5E6AF7-0F88-4448-99BD-1AC252BB1A7B}" type="slidenum">
              <a:rPr lang="nb-NO" smtClean="0"/>
              <a:t>31</a:t>
            </a:fld>
            <a:endParaRPr lang="nb-NO"/>
          </a:p>
        </p:txBody>
      </p:sp>
    </p:spTree>
    <p:extLst>
      <p:ext uri="{BB962C8B-B14F-4D97-AF65-F5344CB8AC3E}">
        <p14:creationId xmlns:p14="http://schemas.microsoft.com/office/powerpoint/2010/main" val="1367233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 set of rows</a:t>
            </a:r>
          </a:p>
          <a:p>
            <a:endParaRPr lang="en-US" dirty="0"/>
          </a:p>
          <a:p>
            <a:r>
              <a:rPr lang="en-US" dirty="0"/>
              <a:t>Units:</a:t>
            </a:r>
          </a:p>
          <a:p>
            <a:pPr marL="171450" indent="-171450">
              <a:buFontTx/>
              <a:buChar char="-"/>
            </a:pPr>
            <a:r>
              <a:rPr lang="en-US" dirty="0"/>
              <a:t>Physical using ROWS keyword: units are rows</a:t>
            </a:r>
          </a:p>
          <a:p>
            <a:pPr marL="171450" indent="-171450">
              <a:buFontTx/>
              <a:buChar char="-"/>
            </a:pPr>
            <a:r>
              <a:rPr lang="en-US" dirty="0"/>
              <a:t>Logical using RANGE keyword:</a:t>
            </a:r>
            <a:r>
              <a:rPr lang="en-US" baseline="0" dirty="0"/>
              <a:t> units are values</a:t>
            </a:r>
            <a:endParaRPr lang="en-US" dirty="0"/>
          </a:p>
          <a:p>
            <a:pPr marL="0" indent="0">
              <a:buFontTx/>
              <a:buNone/>
            </a:pPr>
            <a:endParaRPr lang="en-US" dirty="0"/>
          </a:p>
          <a:p>
            <a:pPr marL="0" indent="0">
              <a:buFontTx/>
              <a:buNone/>
            </a:pPr>
            <a:r>
              <a:rPr lang="en-US" dirty="0"/>
              <a:t>Movement</a:t>
            </a:r>
          </a:p>
          <a:p>
            <a:pPr marL="171450" indent="-171450">
              <a:buFontTx/>
              <a:buChar char="-"/>
            </a:pPr>
            <a:r>
              <a:rPr lang="en-US" dirty="0"/>
              <a:t>Cumulative: one end is fixed,</a:t>
            </a:r>
            <a:r>
              <a:rPr lang="en-US" baseline="0" dirty="0"/>
              <a:t> typically beginning</a:t>
            </a:r>
          </a:p>
          <a:p>
            <a:pPr marL="171450" indent="-171450">
              <a:buFontTx/>
              <a:buChar char="-"/>
            </a:pPr>
            <a:r>
              <a:rPr lang="en-US" baseline="0" dirty="0"/>
              <a:t>Moving: both ends move</a:t>
            </a:r>
          </a:p>
          <a:p>
            <a:pPr marL="171450" indent="-171450">
              <a:buFontTx/>
              <a:buChar char="-"/>
            </a:pPr>
            <a:r>
              <a:rPr lang="en-US" baseline="0" dirty="0"/>
              <a:t>Windows can overlap</a:t>
            </a:r>
          </a:p>
          <a:p>
            <a:pPr marL="0" indent="0">
              <a:buFontTx/>
              <a:buNone/>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Only used on selected</a:t>
            </a:r>
            <a:r>
              <a:rPr lang="en-US" baseline="0" dirty="0"/>
              <a:t> functions such as AVG, SUM, COUNT, MIN, MAX, VARIANCE, ..</a:t>
            </a:r>
            <a:endParaRPr lang="en-US"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33</a:t>
            </a:fld>
            <a:endParaRPr lang="en-US"/>
          </a:p>
        </p:txBody>
      </p:sp>
    </p:spTree>
    <p:extLst>
      <p:ext uri="{BB962C8B-B14F-4D97-AF65-F5344CB8AC3E}">
        <p14:creationId xmlns:p14="http://schemas.microsoft.com/office/powerpoint/2010/main" val="2514198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Window specification, after ordering, is optional for analytic functions, as noted in the syntax specification.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Common aggregate functions, such as AVG for average, sum, count, min, max, and variance, can be used with a window specification. The Oracle documentation provides a complete list of aggregate functions that can be used with a window specification.</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A window specification</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beginning with the </a:t>
            </a: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ROWS keyword</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indicates a </a:t>
            </a: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physical window</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For example, </a:t>
            </a: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ROWS UNBOUNDED PRECEDING </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indicates </a:t>
            </a:r>
            <a:r>
              <a:rPr kumimoji="0" lang="en-US" sz="1300" b="1" i="1" u="none" strike="noStrike" kern="1200" cap="none" spc="0" normalizeH="0" baseline="0" noProof="0" dirty="0">
                <a:ln>
                  <a:noFill/>
                </a:ln>
                <a:solidFill>
                  <a:srgbClr val="000000"/>
                </a:solidFill>
                <a:effectLst/>
                <a:uLnTx/>
                <a:uFillTx/>
                <a:latin typeface="Calibri"/>
                <a:ea typeface="+mn-ea"/>
                <a:cs typeface="Calibri Light"/>
              </a:rPr>
              <a:t>a window of the current row and all preceding rows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ROWS 2 PRECEDING indicates the </a:t>
            </a:r>
            <a:r>
              <a:rPr kumimoji="0" lang="en-US" sz="1300" b="1" i="0" u="sng" strike="noStrike" kern="1200" cap="none" spc="0" normalizeH="0" baseline="0" noProof="0" dirty="0">
                <a:ln>
                  <a:noFill/>
                </a:ln>
                <a:solidFill>
                  <a:srgbClr val="000000"/>
                </a:solidFill>
                <a:effectLst/>
                <a:uLnTx/>
                <a:uFillTx/>
                <a:latin typeface="Calibri"/>
                <a:ea typeface="+mn-ea"/>
                <a:cs typeface="Calibri Light"/>
              </a:rPr>
              <a:t>current row and the two previous rows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ROWS 3 FOLLOWING </a:t>
            </a:r>
            <a:r>
              <a:rPr kumimoji="0" lang="en-US" sz="1300" b="0" i="1" u="sng" strike="noStrike" kern="1200" cap="none" spc="0" normalizeH="0" baseline="0" noProof="0" dirty="0">
                <a:ln>
                  <a:noFill/>
                </a:ln>
                <a:solidFill>
                  <a:srgbClr val="000000"/>
                </a:solidFill>
                <a:effectLst/>
                <a:uLnTx/>
                <a:uFillTx/>
                <a:latin typeface="Calibri"/>
                <a:ea typeface="+mn-ea"/>
                <a:cs typeface="Calibri Light"/>
              </a:rPr>
              <a:t>indicates the current row and the next three rows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Logical window specifications will be presented later.</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34</a:t>
            </a:fld>
            <a:endParaRPr lang="en-US"/>
          </a:p>
        </p:txBody>
      </p:sp>
    </p:spTree>
    <p:extLst>
      <p:ext uri="{BB962C8B-B14F-4D97-AF65-F5344CB8AC3E}">
        <p14:creationId xmlns:p14="http://schemas.microsoft.com/office/powerpoint/2010/main" val="76853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BDFFFE4-333B-4A0A-9ED0-E64DAF1AA51D}" type="slidenum">
              <a:rPr kumimoji="0" lang="en-US" altLang="en-US" sz="1200" b="0" smtClean="0"/>
              <a:pPr/>
              <a:t>5</a:t>
            </a:fld>
            <a:endParaRPr kumimoji="0" lang="en-US" altLang="en-US" sz="1200" b="0"/>
          </a:p>
        </p:txBody>
      </p:sp>
      <p:sp>
        <p:nvSpPr>
          <p:cNvPr id="139267" name="Rectangle 7"/>
          <p:cNvSpPr txBox="1">
            <a:spLocks noGrp="1" noChangeArrowheads="1"/>
          </p:cNvSpPr>
          <p:nvPr/>
        </p:nvSpPr>
        <p:spPr bwMode="auto">
          <a:xfrm>
            <a:off x="3850443" y="9377316"/>
            <a:ext cx="2945659" cy="49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B6827CF-2D16-43C2-967B-CA7215937627}" type="slidenum">
              <a:rPr kumimoji="0" lang="en-US" altLang="en-US" sz="1200" b="0">
                <a:latin typeface="Arial" charset="0"/>
              </a:rPr>
              <a:pPr algn="r" eaLnBrk="1" hangingPunct="1"/>
              <a:t>5</a:t>
            </a:fld>
            <a:endParaRPr kumimoji="0" lang="en-US" altLang="en-US" sz="1200" b="0">
              <a:latin typeface="Arial" charset="0"/>
            </a:endParaRPr>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p:spPr>
        <p:txBody>
          <a:bodyPr lIns="91431" tIns="45716" rIns="91431" bIns="45716"/>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Before getting into the details of analytic functions, let's consider the motivation for extensions to the SQL SELECT statement.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Business intelligence applications typically involve analysis that </a:t>
            </a:r>
            <a:r>
              <a:rPr kumimoji="0" lang="en-US" sz="1300" b="1" i="0" u="sng" strike="noStrike" kern="1200" cap="none" spc="0" normalizeH="0" baseline="0" noProof="0" dirty="0">
                <a:ln>
                  <a:noFill/>
                </a:ln>
                <a:solidFill>
                  <a:srgbClr val="000000"/>
                </a:solidFill>
                <a:effectLst/>
                <a:uLnTx/>
                <a:uFillTx/>
                <a:latin typeface="Calibri"/>
                <a:ea typeface="+mn-ea"/>
                <a:cs typeface="Calibri Light"/>
              </a:rPr>
              <a:t>combines data retrieval and computations</a:t>
            </a: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Here are common types of analysis. Top and worst performers providing qualitative ranking of business units, such as store sales and item sales.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Trends identifying changes between time periods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300" b="0" i="0" u="sng" strike="noStrike" kern="1200" cap="none" spc="0" normalizeH="0" baseline="0" noProof="0" dirty="0">
                <a:ln>
                  <a:noFill/>
                </a:ln>
                <a:solidFill>
                  <a:srgbClr val="000000"/>
                </a:solidFill>
                <a:effectLst/>
                <a:uLnTx/>
                <a:uFillTx/>
                <a:latin typeface="Calibri"/>
                <a:ea typeface="+mn-ea"/>
                <a:cs typeface="Calibri Light"/>
              </a:rPr>
              <a:t>often involving summary calculations on moving windows, such as moving averages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Quantitative contributions showing the top or bottom percentage threshold, such 10 percent of stores by sales. </a:t>
            </a:r>
          </a:p>
        </p:txBody>
      </p:sp>
    </p:spTree>
    <p:extLst>
      <p:ext uri="{BB962C8B-B14F-4D97-AF65-F5344CB8AC3E}">
        <p14:creationId xmlns:p14="http://schemas.microsoft.com/office/powerpoint/2010/main" val="2893437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This diagram depicts a cumulative physical window specified as rows unbounded preceding. Initially, the window is just a single row. When processing the second row, the window is the current row, that is the second row, and the previous rows, that is the first row.</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This diagram shows the window for the fifth row, comprising the current row, that is row 5, and the previous rows, that is rows 1 to 4. The arrow indicates the direction of movement from the first row towards the last physical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1" i="0" u="none" strike="noStrike" kern="1200" cap="none" spc="0" normalizeH="0" baseline="0" noProof="0" dirty="0">
                <a:ln>
                  <a:noFill/>
                </a:ln>
                <a:solidFill>
                  <a:srgbClr val="FF0000"/>
                </a:solidFill>
                <a:effectLst/>
                <a:uLnTx/>
                <a:uFillTx/>
                <a:latin typeface="Calibri"/>
                <a:ea typeface="+mn-ea"/>
                <a:cs typeface="Calibri Light"/>
              </a:rPr>
              <a:t>For each window, an aggregate function such as sum is calculated.</a:t>
            </a:r>
          </a:p>
          <a:p>
            <a:endParaRPr lang="en-US" dirty="0"/>
          </a:p>
          <a:p>
            <a:endParaRPr lang="en-US" dirty="0"/>
          </a:p>
          <a:p>
            <a:r>
              <a:rPr lang="en-US" dirty="0"/>
              <a:t>Window start is fixed. Window</a:t>
            </a:r>
            <a:r>
              <a:rPr lang="en-US" baseline="0" dirty="0"/>
              <a:t> end moves.</a:t>
            </a:r>
            <a:endParaRPr lang="en-US" dirty="0"/>
          </a:p>
          <a:p>
            <a:endParaRPr lang="en-US" dirty="0"/>
          </a:p>
          <a:p>
            <a:r>
              <a:rPr lang="en-US" dirty="0"/>
              <a:t>For cumulative calculations, the window is typically all</a:t>
            </a:r>
            <a:r>
              <a:rPr lang="en-US" baseline="0" dirty="0"/>
              <a:t> preceding rows</a:t>
            </a:r>
          </a:p>
          <a:p>
            <a:endParaRPr lang="en-US" baseline="0" dirty="0"/>
          </a:p>
          <a:p>
            <a:r>
              <a:rPr lang="en-US" baseline="0" dirty="0"/>
              <a:t>Other cumulative patterns:</a:t>
            </a:r>
          </a:p>
          <a:p>
            <a:pPr marL="171450" indent="-171450">
              <a:buFontTx/>
              <a:buChar char="-"/>
            </a:pPr>
            <a:r>
              <a:rPr lang="en-US" baseline="0" dirty="0"/>
              <a:t>Window size recedes instead of growing.</a:t>
            </a:r>
          </a:p>
          <a:p>
            <a:pPr marL="171450" indent="-171450">
              <a:buFontTx/>
              <a:buChar char="-"/>
            </a:pPr>
            <a:r>
              <a:rPr lang="en-US" baseline="0" dirty="0"/>
              <a:t>All rows for the first row.</a:t>
            </a:r>
          </a:p>
          <a:p>
            <a:pPr marL="171450" indent="-171450">
              <a:buFontTx/>
              <a:buChar char="-"/>
            </a:pPr>
            <a:r>
              <a:rPr lang="en-US" baseline="0" dirty="0"/>
              <a:t>1 row for the last row.</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35</a:t>
            </a:fld>
            <a:endParaRPr lang="en-US"/>
          </a:p>
        </p:txBody>
      </p:sp>
    </p:spTree>
    <p:extLst>
      <p:ext uri="{BB962C8B-B14F-4D97-AF65-F5344CB8AC3E}">
        <p14:creationId xmlns:p14="http://schemas.microsoft.com/office/powerpoint/2010/main" val="1691156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Example 1 demonstrates a cumulative physical window using the sum function.</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SELECT statement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calculates the cumulative sum of dollar sales </a:t>
            </a:r>
            <a:r>
              <a:rPr kumimoji="0" lang="en-US" sz="1600" b="1" i="1" u="sng" strike="noStrike" kern="1200" cap="none" spc="0" normalizeH="0" baseline="0" noProof="0" dirty="0">
                <a:ln>
                  <a:noFill/>
                </a:ln>
                <a:solidFill>
                  <a:srgbClr val="000000"/>
                </a:solidFill>
                <a:effectLst/>
                <a:uLnTx/>
                <a:uFillTx/>
                <a:latin typeface="Calibri"/>
                <a:ea typeface="+mn-ea"/>
                <a:cs typeface="Calibri Light"/>
              </a:rPr>
              <a:t>by zip code and year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over the entire result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without partitioning.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WINDOW specification, Rows Unbounded Preceding,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indicates a cumulative physical window</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Note that the window calculations involve the sum of the sum of dollar sales.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Processing the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GROUP BY clause calculates the sum of dollar sales</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so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analytic function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processing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just calculates the cumulative sum of sales</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The result contains both a sum of sales and a cumulative sum of sales. </a:t>
            </a:r>
          </a:p>
          <a:p>
            <a:endParaRPr lang="en-US" dirty="0"/>
          </a:p>
          <a:p>
            <a:endParaRPr lang="en-US" dirty="0"/>
          </a:p>
          <a:p>
            <a:r>
              <a:rPr lang="en-US" dirty="0"/>
              <a:t>Write down purpose of statement</a:t>
            </a:r>
          </a:p>
          <a:p>
            <a:pPr marL="171450" indent="-171450">
              <a:buFontTx/>
              <a:buChar char="-"/>
            </a:pPr>
            <a:r>
              <a:rPr lang="en-US" baseline="0" dirty="0"/>
              <a:t>Calculate cumulative sales by store zip code and year</a:t>
            </a:r>
          </a:p>
          <a:p>
            <a:pPr marL="171450" indent="-171450">
              <a:buFontTx/>
              <a:buChar char="-"/>
            </a:pPr>
            <a:r>
              <a:rPr lang="en-US" baseline="0" dirty="0"/>
              <a:t>Only 1 partition</a:t>
            </a:r>
          </a:p>
          <a:p>
            <a:pPr marL="171450" indent="-171450">
              <a:buFontTx/>
              <a:buChar char="-"/>
            </a:pPr>
            <a:r>
              <a:rPr lang="en-US" baseline="0" dirty="0"/>
              <a:t>Window is all preceding rows (UNBOUNDED PRECEDING)</a:t>
            </a:r>
            <a:endParaRPr lang="en-US" dirty="0"/>
          </a:p>
          <a:p>
            <a:endParaRPr lang="en-US" dirty="0"/>
          </a:p>
          <a:p>
            <a:r>
              <a:rPr lang="en-US" dirty="0"/>
              <a:t>Analytic function for SUM</a:t>
            </a:r>
            <a:r>
              <a:rPr lang="en-US" baseline="0" dirty="0"/>
              <a:t> of GROUP BY result (SUM(</a:t>
            </a:r>
            <a:r>
              <a:rPr lang="en-US" baseline="0" dirty="0" err="1"/>
              <a:t>SalesDollar</a:t>
            </a:r>
            <a:r>
              <a:rPr lang="en-US" baseline="0" dirty="0"/>
              <a:t>))</a:t>
            </a:r>
          </a:p>
          <a:p>
            <a:endParaRPr lang="en-US" dirty="0"/>
          </a:p>
          <a:p>
            <a:r>
              <a:rPr lang="en-US" dirty="0"/>
              <a:t>Showing</a:t>
            </a:r>
            <a:r>
              <a:rPr lang="en-US" baseline="0" dirty="0"/>
              <a:t> only partial results: execute in Oracle</a:t>
            </a:r>
          </a:p>
          <a:p>
            <a:endParaRPr lang="en-US" baseline="0" dirty="0"/>
          </a:p>
          <a:p>
            <a:r>
              <a:rPr lang="en-US" baseline="0" dirty="0"/>
              <a:t>Note that sales accumulate for each row</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36</a:t>
            </a:fld>
            <a:endParaRPr lang="en-US"/>
          </a:p>
        </p:txBody>
      </p:sp>
    </p:spTree>
    <p:extLst>
      <p:ext uri="{BB962C8B-B14F-4D97-AF65-F5344CB8AC3E}">
        <p14:creationId xmlns:p14="http://schemas.microsoft.com/office/powerpoint/2010/main" val="2677667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down purpose of statement</a:t>
            </a:r>
          </a:p>
          <a:p>
            <a:pPr marL="171450" indent="-171450">
              <a:buFontTx/>
              <a:buChar char="-"/>
            </a:pPr>
            <a:r>
              <a:rPr lang="en-US" baseline="0" dirty="0"/>
              <a:t>Calculate cumulative sales by store zip code and year</a:t>
            </a:r>
          </a:p>
          <a:p>
            <a:pPr marL="171450" indent="-171450">
              <a:buFontTx/>
              <a:buChar char="-"/>
            </a:pPr>
            <a:r>
              <a:rPr lang="en-US" baseline="0" dirty="0"/>
              <a:t>Only 1 partition</a:t>
            </a:r>
          </a:p>
          <a:p>
            <a:pPr marL="171450" indent="-171450">
              <a:buFontTx/>
              <a:buChar char="-"/>
            </a:pPr>
            <a:r>
              <a:rPr lang="en-US" baseline="0" dirty="0"/>
              <a:t>Window is all preceding rows (UNBOUNDED PRECEDING)</a:t>
            </a:r>
            <a:endParaRPr lang="en-US" dirty="0"/>
          </a:p>
          <a:p>
            <a:endParaRPr lang="en-US" dirty="0"/>
          </a:p>
          <a:p>
            <a:r>
              <a:rPr lang="en-US" dirty="0"/>
              <a:t>Analytic function for SUM</a:t>
            </a:r>
            <a:r>
              <a:rPr lang="en-US" baseline="0" dirty="0"/>
              <a:t> of GROUP BY result (SUM(</a:t>
            </a:r>
            <a:r>
              <a:rPr lang="en-US" baseline="0" dirty="0" err="1"/>
              <a:t>SalesDollar</a:t>
            </a:r>
            <a:r>
              <a:rPr lang="en-US" baseline="0" dirty="0"/>
              <a:t>))</a:t>
            </a:r>
          </a:p>
          <a:p>
            <a:endParaRPr lang="en-US" dirty="0"/>
          </a:p>
          <a:p>
            <a:r>
              <a:rPr lang="en-US" dirty="0"/>
              <a:t>Showing</a:t>
            </a:r>
            <a:r>
              <a:rPr lang="en-US" baseline="0" dirty="0"/>
              <a:t> only partial results: execute in Oracle</a:t>
            </a:r>
          </a:p>
          <a:p>
            <a:endParaRPr lang="en-US" baseline="0" dirty="0"/>
          </a:p>
          <a:p>
            <a:r>
              <a:rPr lang="en-US" baseline="0" dirty="0"/>
              <a:t>Note that sales accumulate for each row</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37</a:t>
            </a:fld>
            <a:endParaRPr lang="en-US"/>
          </a:p>
        </p:txBody>
      </p:sp>
    </p:spTree>
    <p:extLst>
      <p:ext uri="{BB962C8B-B14F-4D97-AF65-F5344CB8AC3E}">
        <p14:creationId xmlns:p14="http://schemas.microsoft.com/office/powerpoint/2010/main" val="2387779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Example 2 extends Example 1 with partitioning.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The SELECT statement calculates the cumulative sum of dollar sales by zip code and year over partitions of store zip code values.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1" i="0" u="none" strike="noStrike" kern="1200" cap="none" spc="0" normalizeH="0" baseline="0" noProof="0" dirty="0">
                <a:ln>
                  <a:noFill/>
                </a:ln>
                <a:solidFill>
                  <a:srgbClr val="000000"/>
                </a:solidFill>
                <a:effectLst/>
                <a:uLnTx/>
                <a:uFillTx/>
                <a:latin typeface="Calibri"/>
                <a:ea typeface="+mn-ea"/>
                <a:cs typeface="Calibri Light"/>
              </a:rPr>
              <a:t>The partitioning clause, with a partition by keywords, indicates that the window calculation restarts for each zip code value.</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The window specification, </a:t>
            </a:r>
            <a:r>
              <a:rPr kumimoji="0" lang="en-US" sz="1900" b="1" i="0" u="none" strike="noStrike" kern="1200" cap="none" spc="0" normalizeH="0" baseline="0" noProof="0" dirty="0">
                <a:ln>
                  <a:noFill/>
                </a:ln>
                <a:solidFill>
                  <a:srgbClr val="000000"/>
                </a:solidFill>
                <a:effectLst/>
                <a:uLnTx/>
                <a:uFillTx/>
                <a:latin typeface="Calibri"/>
                <a:ea typeface="+mn-ea"/>
                <a:cs typeface="Calibri Light"/>
              </a:rPr>
              <a:t>ROWS UNBOUNDED PRECEDING</a:t>
            </a:r>
            <a:r>
              <a:rPr kumimoji="0" lang="en-US" sz="1900" b="1" i="1" u="sng" strike="noStrike" kern="1200" cap="none" spc="0" normalizeH="0" baseline="0" noProof="0" dirty="0">
                <a:ln>
                  <a:noFill/>
                </a:ln>
                <a:solidFill>
                  <a:srgbClr val="000000"/>
                </a:solidFill>
                <a:effectLst/>
                <a:uLnTx/>
                <a:uFillTx/>
                <a:latin typeface="Calibri"/>
                <a:ea typeface="+mn-ea"/>
                <a:cs typeface="Calibri Light"/>
              </a:rPr>
              <a:t>, indicates a cumulative physical window</a:t>
            </a: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 </a:t>
            </a:r>
          </a:p>
          <a:p>
            <a:endParaRPr lang="en-US" dirty="0"/>
          </a:p>
          <a:p>
            <a:endParaRPr lang="en-US" dirty="0"/>
          </a:p>
          <a:p>
            <a:r>
              <a:rPr lang="en-US" dirty="0"/>
              <a:t>Write down purpose of statement</a:t>
            </a:r>
          </a:p>
          <a:p>
            <a:pPr marL="171450" indent="-171450">
              <a:buFontTx/>
              <a:buChar char="-"/>
            </a:pPr>
            <a:r>
              <a:rPr lang="en-US" baseline="0" dirty="0"/>
              <a:t>Calculate cumulative sales by store zip code, year, and month</a:t>
            </a:r>
          </a:p>
          <a:p>
            <a:pPr marL="171450" indent="-171450">
              <a:buFontTx/>
              <a:buChar char="-"/>
            </a:pPr>
            <a:r>
              <a:rPr lang="en-US" baseline="0" dirty="0"/>
              <a:t>Partition by store zip code and year</a:t>
            </a:r>
          </a:p>
          <a:p>
            <a:pPr marL="171450" indent="-171450">
              <a:buFontTx/>
              <a:buChar char="-"/>
            </a:pPr>
            <a:r>
              <a:rPr lang="en-US" baseline="0" dirty="0"/>
              <a:t>Cumulative sum resets for each year</a:t>
            </a:r>
          </a:p>
          <a:p>
            <a:pPr marL="171450" indent="-171450">
              <a:buFontTx/>
              <a:buChar char="-"/>
            </a:pPr>
            <a:r>
              <a:rPr lang="en-US" baseline="0" dirty="0"/>
              <a:t>Window is all preceding rows (UNBOUNDED PRECEDING) in the partition</a:t>
            </a:r>
            <a:endParaRPr lang="en-US" dirty="0"/>
          </a:p>
          <a:p>
            <a:endParaRPr lang="en-US" dirty="0"/>
          </a:p>
          <a:p>
            <a:r>
              <a:rPr lang="en-US" dirty="0"/>
              <a:t>Showing</a:t>
            </a:r>
            <a:r>
              <a:rPr lang="en-US" baseline="0" dirty="0"/>
              <a:t> only partial results: execute in Oracle</a:t>
            </a:r>
          </a:p>
          <a:p>
            <a:endParaRPr lang="en-US" baseline="0" dirty="0"/>
          </a:p>
          <a:p>
            <a:r>
              <a:rPr lang="en-US" baseline="0" dirty="0"/>
              <a:t>Note that sales accumulate for each row</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38</a:t>
            </a:fld>
            <a:endParaRPr lang="en-US"/>
          </a:p>
        </p:txBody>
      </p:sp>
    </p:spTree>
    <p:extLst>
      <p:ext uri="{BB962C8B-B14F-4D97-AF65-F5344CB8AC3E}">
        <p14:creationId xmlns:p14="http://schemas.microsoft.com/office/powerpoint/2010/main" val="3190698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down purpose of statement</a:t>
            </a:r>
          </a:p>
          <a:p>
            <a:pPr marL="171450" indent="-171450">
              <a:buFontTx/>
              <a:buChar char="-"/>
            </a:pPr>
            <a:r>
              <a:rPr lang="en-US" baseline="0" dirty="0"/>
              <a:t>Calculate cumulative sales by store zip code, year, and month</a:t>
            </a:r>
          </a:p>
          <a:p>
            <a:pPr marL="171450" indent="-171450">
              <a:buFontTx/>
              <a:buChar char="-"/>
            </a:pPr>
            <a:r>
              <a:rPr lang="en-US" baseline="0" dirty="0"/>
              <a:t>Partition by store zip code and year</a:t>
            </a:r>
          </a:p>
          <a:p>
            <a:pPr marL="171450" indent="-171450">
              <a:buFontTx/>
              <a:buChar char="-"/>
            </a:pPr>
            <a:r>
              <a:rPr lang="en-US" baseline="0" dirty="0"/>
              <a:t>Cumulative sum resets for each year</a:t>
            </a:r>
          </a:p>
          <a:p>
            <a:pPr marL="171450" indent="-171450">
              <a:buFontTx/>
              <a:buChar char="-"/>
            </a:pPr>
            <a:r>
              <a:rPr lang="en-US" baseline="0" dirty="0"/>
              <a:t>Window is all preceding rows (UNBOUNDED PRECEDING) in the partition</a:t>
            </a:r>
            <a:endParaRPr lang="en-US" dirty="0"/>
          </a:p>
          <a:p>
            <a:endParaRPr lang="en-US" dirty="0"/>
          </a:p>
          <a:p>
            <a:r>
              <a:rPr lang="en-US" dirty="0"/>
              <a:t>Showing</a:t>
            </a:r>
            <a:r>
              <a:rPr lang="en-US" baseline="0" dirty="0"/>
              <a:t> only partial results: execute in Oracle</a:t>
            </a:r>
          </a:p>
          <a:p>
            <a:endParaRPr lang="en-US" baseline="0" dirty="0"/>
          </a:p>
          <a:p>
            <a:r>
              <a:rPr lang="en-US" baseline="0" dirty="0"/>
              <a:t>Note that sales accumulate for each row</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39</a:t>
            </a:fld>
            <a:endParaRPr lang="en-US"/>
          </a:p>
        </p:txBody>
      </p:sp>
    </p:spTree>
    <p:extLst>
      <p:ext uri="{BB962C8B-B14F-4D97-AF65-F5344CB8AC3E}">
        <p14:creationId xmlns:p14="http://schemas.microsoft.com/office/powerpoint/2010/main" val="4202211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40</a:t>
            </a:fld>
            <a:endParaRPr lang="en-US"/>
          </a:p>
        </p:txBody>
      </p:sp>
    </p:spTree>
    <p:extLst>
      <p:ext uri="{BB962C8B-B14F-4D97-AF65-F5344CB8AC3E}">
        <p14:creationId xmlns:p14="http://schemas.microsoft.com/office/powerpoint/2010/main" val="1947527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41</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Many applications involve window comparisons</a:t>
            </a:r>
            <a:r>
              <a:rPr lang="en-US" altLang="en-US" baseline="0" dirty="0"/>
              <a:t> for financial analysis and forecasting.</a:t>
            </a:r>
            <a:endParaRPr lang="en-US" altLang="en-US" dirty="0"/>
          </a:p>
          <a:p>
            <a:endParaRPr lang="en-US" altLang="en-US" dirty="0"/>
          </a:p>
          <a:p>
            <a:r>
              <a:rPr lang="en-US" altLang="en-US" dirty="0"/>
              <a:t>Window specification</a:t>
            </a:r>
          </a:p>
          <a:p>
            <a:pPr marL="171450" indent="-171450">
              <a:buFontTx/>
              <a:buChar char="-"/>
            </a:pPr>
            <a:r>
              <a:rPr lang="en-US" altLang="en-US" dirty="0"/>
              <a:t>ROWS</a:t>
            </a:r>
            <a:r>
              <a:rPr lang="en-US" altLang="en-US" baseline="0" dirty="0"/>
              <a:t> for physical rows corresponding to partition ordering</a:t>
            </a:r>
          </a:p>
          <a:p>
            <a:pPr marL="171450" indent="-171450">
              <a:buFontTx/>
              <a:buChar char="-"/>
            </a:pPr>
            <a:r>
              <a:rPr lang="en-US" altLang="en-US" baseline="0" dirty="0"/>
              <a:t>RANGE for logical group of rows based on values of ordering columns</a:t>
            </a:r>
          </a:p>
          <a:p>
            <a:pPr marL="0" indent="0">
              <a:buFontTx/>
              <a:buNone/>
            </a:pPr>
            <a:endParaRPr lang="en-US" altLang="en-US" baseline="0" dirty="0"/>
          </a:p>
          <a:p>
            <a:pPr eaLnBrk="1" hangingPunct="1"/>
            <a:r>
              <a:rPr lang="en-US" altLang="en-US" baseline="0" dirty="0"/>
              <a:t>Without analytic functions in SQL</a:t>
            </a:r>
          </a:p>
          <a:p>
            <a:pPr marL="171450" indent="-171450" eaLnBrk="1" hangingPunct="1">
              <a:buFontTx/>
              <a:buChar char="-"/>
            </a:pPr>
            <a:r>
              <a:rPr lang="en-US" altLang="en-US" baseline="0" dirty="0"/>
              <a:t>Complex combinations of SQL statements and procedural coding: advanced SQL knowledge necessary</a:t>
            </a:r>
          </a:p>
          <a:p>
            <a:pPr marL="171450" indent="-171450" eaLnBrk="1" hangingPunct="1">
              <a:buFontTx/>
              <a:buChar char="-"/>
            </a:pPr>
            <a:r>
              <a:rPr lang="en-US" altLang="en-US" baseline="0" dirty="0"/>
              <a:t>Poor performance as compiler will not optimize</a:t>
            </a:r>
            <a:endParaRPr lang="en-US" altLang="en-US" dirty="0"/>
          </a:p>
          <a:p>
            <a:pPr marL="0" indent="0">
              <a:buFontTx/>
              <a:buNone/>
            </a:pPr>
            <a:endParaRPr lang="en-US" altLang="en-US" baseline="0" dirty="0"/>
          </a:p>
        </p:txBody>
      </p:sp>
    </p:spTree>
    <p:extLst>
      <p:ext uri="{BB962C8B-B14F-4D97-AF65-F5344CB8AC3E}">
        <p14:creationId xmlns:p14="http://schemas.microsoft.com/office/powerpoint/2010/main" val="2828471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Let's expand our fun about analytic functions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to sliding windows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Lesson 4 continues your study of analytic functions about window comparisons begun in Lesson 3. You will learn to write SELECT statements with physical and logical window specifications for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sliding window calculations.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Although the coverage in this lesson is specific to Oracle SQL, other enterprise DBMSs provide similar capabilities.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 have three learning objectives in this lesson. Before writing SELECT statements, you need to understand concepts and syntax about sliding window comparisons. As the primary goal, you should be ready to write select statements that perform sliding window calculations. As a reflective goal, you should think about the importance of query language support for window comparisons.</a:t>
            </a:r>
          </a:p>
          <a:p>
            <a:pPr>
              <a:defRPr/>
            </a:pPr>
            <a:endParaRPr lang="en-US" dirty="0"/>
          </a:p>
          <a:p>
            <a:pPr>
              <a:defRPr/>
            </a:pPr>
            <a:endParaRPr lang="en-US" dirty="0"/>
          </a:p>
          <a:p>
            <a:pPr>
              <a:defRPr/>
            </a:pPr>
            <a:r>
              <a:rPr lang="en-US" dirty="0"/>
              <a:t>Lesson 4 extends</a:t>
            </a:r>
            <a:r>
              <a:rPr lang="en-US" baseline="0" dirty="0"/>
              <a:t> lesson 3 with</a:t>
            </a:r>
            <a:r>
              <a:rPr lang="en-US" dirty="0"/>
              <a:t> </a:t>
            </a:r>
            <a:r>
              <a:rPr lang="en-US" baseline="0" dirty="0"/>
              <a:t>additional Oracle analytic functions for window comparisons</a:t>
            </a:r>
            <a:endParaRPr lang="en-US" dirty="0"/>
          </a:p>
          <a:p>
            <a:pPr>
              <a:defRPr/>
            </a:pPr>
            <a:endParaRPr lang="en-US" dirty="0"/>
          </a:p>
          <a:p>
            <a:pPr>
              <a:defRPr/>
            </a:pPr>
            <a:r>
              <a:rPr lang="en-US" dirty="0"/>
              <a:t>Objectives:</a:t>
            </a:r>
          </a:p>
          <a:p>
            <a:pPr marL="171450" indent="-171450">
              <a:buFont typeface="Arial" pitchFamily="34" charset="0"/>
              <a:buChar char="•"/>
              <a:defRPr/>
            </a:pPr>
            <a:r>
              <a:rPr lang="en-US" dirty="0"/>
              <a:t>Understand syntax for window</a:t>
            </a:r>
            <a:r>
              <a:rPr lang="en-US" baseline="0" dirty="0"/>
              <a:t> movement (one-sided)  for cumulative function calculations</a:t>
            </a:r>
          </a:p>
          <a:p>
            <a:pPr marL="171450" indent="-171450">
              <a:buFont typeface="Arial" pitchFamily="34" charset="0"/>
              <a:buChar char="•"/>
              <a:defRPr/>
            </a:pPr>
            <a:r>
              <a:rPr lang="en-US" baseline="0" dirty="0"/>
              <a:t>Understand syntax for window movement (beginning and ending positions) for moving function calculations</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Understand </a:t>
            </a:r>
            <a:r>
              <a:rPr lang="en-US" baseline="0" dirty="0"/>
              <a:t>examples </a:t>
            </a:r>
            <a:r>
              <a:rPr lang="en-US" dirty="0"/>
              <a:t>for cumulative and moving function calculations </a:t>
            </a:r>
            <a:r>
              <a:rPr lang="en-US" baseline="0" dirty="0"/>
              <a:t>using grouping with summary functions in window comparisons</a:t>
            </a:r>
            <a:endParaRPr lang="en-US" dirty="0"/>
          </a:p>
          <a:p>
            <a:pPr marL="0" indent="0">
              <a:buFont typeface="Arial" pitchFamily="34" charset="0"/>
              <a:buNone/>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43</a:t>
            </a:fld>
            <a:endParaRPr lang="en-US"/>
          </a:p>
        </p:txBody>
      </p:sp>
    </p:spTree>
    <p:extLst>
      <p:ext uri="{BB962C8B-B14F-4D97-AF65-F5344CB8AC3E}">
        <p14:creationId xmlns:p14="http://schemas.microsoft.com/office/powerpoint/2010/main" val="680222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Section 3 covered concepts and examples for cumulative physical windows specified with the ROWS keyword.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This lesson covers sliding windows, both physical and logical.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Logical windows, indicated by the range keyword, are specified for an ordering variable such as a shipment date or a number of years.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The range values indicate starting and ending points of a window.</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Sliding windows, also known as moving windows, change on both ends.</a:t>
            </a:r>
          </a:p>
          <a:p>
            <a:endParaRPr lang="en-US" dirty="0"/>
          </a:p>
          <a:p>
            <a:endParaRPr lang="en-US" dirty="0"/>
          </a:p>
          <a:p>
            <a:r>
              <a:rPr lang="en-US" dirty="0"/>
              <a:t>Window: set of rows</a:t>
            </a:r>
          </a:p>
          <a:p>
            <a:endParaRPr lang="en-US" dirty="0"/>
          </a:p>
          <a:p>
            <a:r>
              <a:rPr lang="en-US" dirty="0"/>
              <a:t>This lesson focuses on sliding</a:t>
            </a:r>
            <a:r>
              <a:rPr lang="en-US" baseline="0" dirty="0"/>
              <a:t> windows with coverage of both physical and logical units.</a:t>
            </a:r>
            <a:endParaRPr lang="en-US" dirty="0"/>
          </a:p>
          <a:p>
            <a:endParaRPr lang="en-US" dirty="0"/>
          </a:p>
          <a:p>
            <a:r>
              <a:rPr lang="en-US" dirty="0"/>
              <a:t>Units:</a:t>
            </a:r>
          </a:p>
          <a:p>
            <a:pPr marL="171450" indent="-171450">
              <a:buFontTx/>
              <a:buChar char="-"/>
            </a:pPr>
            <a:r>
              <a:rPr lang="en-US" dirty="0"/>
              <a:t>Physical using ROWS keyword: units are rows</a:t>
            </a:r>
          </a:p>
          <a:p>
            <a:pPr marL="171450" indent="-171450">
              <a:buFontTx/>
              <a:buChar char="-"/>
            </a:pPr>
            <a:r>
              <a:rPr lang="en-US" dirty="0"/>
              <a:t>Logical using RANGE keyword:</a:t>
            </a:r>
            <a:r>
              <a:rPr lang="en-US" baseline="0" dirty="0"/>
              <a:t> units are values</a:t>
            </a:r>
            <a:endParaRPr lang="en-US" dirty="0"/>
          </a:p>
          <a:p>
            <a:pPr marL="0" indent="0">
              <a:buFontTx/>
              <a:buNone/>
            </a:pPr>
            <a:endParaRPr lang="en-US" dirty="0"/>
          </a:p>
          <a:p>
            <a:pPr marL="0" indent="0">
              <a:buFontTx/>
              <a:buNone/>
            </a:pPr>
            <a:r>
              <a:rPr lang="en-US" dirty="0"/>
              <a:t>Movement</a:t>
            </a:r>
          </a:p>
          <a:p>
            <a:pPr marL="171450" indent="-171450">
              <a:buFontTx/>
              <a:buChar char="-"/>
            </a:pPr>
            <a:r>
              <a:rPr lang="en-US" dirty="0"/>
              <a:t>Cumulative: one end is fixed,</a:t>
            </a:r>
            <a:r>
              <a:rPr lang="en-US" baseline="0" dirty="0"/>
              <a:t> typically beginning</a:t>
            </a:r>
          </a:p>
          <a:p>
            <a:pPr marL="171450" indent="-171450">
              <a:buFontTx/>
              <a:buChar char="-"/>
            </a:pPr>
            <a:r>
              <a:rPr lang="en-US" baseline="0" dirty="0"/>
              <a:t>Sliding (Moving): both ends move</a:t>
            </a:r>
          </a:p>
          <a:p>
            <a:pPr marL="171450" indent="-171450">
              <a:buFontTx/>
              <a:buChar char="-"/>
            </a:pPr>
            <a:r>
              <a:rPr lang="en-US" baseline="0" dirty="0"/>
              <a:t>Windows can overlap</a:t>
            </a:r>
          </a:p>
          <a:p>
            <a:pPr marL="0" indent="0">
              <a:buFontTx/>
              <a:buNone/>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Only used on selected</a:t>
            </a:r>
            <a:r>
              <a:rPr lang="en-US" baseline="0" dirty="0"/>
              <a:t> functions such as AVG, SUM, COUNT, MIN, MAX, VARIANCE, ..</a:t>
            </a:r>
            <a:endParaRPr lang="en-US"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44</a:t>
            </a:fld>
            <a:endParaRPr lang="en-US"/>
          </a:p>
        </p:txBody>
      </p:sp>
    </p:spTree>
    <p:extLst>
      <p:ext uri="{BB962C8B-B14F-4D97-AF65-F5344CB8AC3E}">
        <p14:creationId xmlns:p14="http://schemas.microsoft.com/office/powerpoint/2010/main" val="2514198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900" b="0" i="1" u="none" strike="noStrike" kern="1200" cap="none" spc="0" normalizeH="0" baseline="0" noProof="0" dirty="0">
                <a:ln>
                  <a:noFill/>
                </a:ln>
                <a:solidFill>
                  <a:srgbClr val="000000"/>
                </a:solidFill>
                <a:effectLst/>
                <a:uLnTx/>
                <a:uFillTx/>
                <a:latin typeface="Calibri"/>
                <a:ea typeface="+mn-ea"/>
                <a:cs typeface="Calibri Light"/>
              </a:rPr>
              <a:t>To clarify logical window concepts</a:t>
            </a:r>
            <a:r>
              <a:rPr kumimoji="0" lang="en-US" sz="9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900" b="1" i="0" u="none" strike="noStrike" kern="1200" cap="none" spc="0" normalizeH="0" baseline="0" noProof="0" dirty="0">
                <a:ln>
                  <a:noFill/>
                </a:ln>
                <a:solidFill>
                  <a:srgbClr val="000000"/>
                </a:solidFill>
                <a:effectLst/>
                <a:uLnTx/>
                <a:uFillTx/>
                <a:latin typeface="Calibri"/>
                <a:ea typeface="+mn-ea"/>
                <a:cs typeface="Calibri Light"/>
              </a:rPr>
              <a:t>let's consider some partial examples</a:t>
            </a:r>
            <a:r>
              <a:rPr kumimoji="0" lang="en-US" sz="9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900" b="0" i="0" u="none" strike="noStrike" kern="1200" cap="none" spc="0" normalizeH="0" baseline="0" noProof="0" dirty="0">
                <a:ln>
                  <a:noFill/>
                </a:ln>
                <a:solidFill>
                  <a:srgbClr val="000000"/>
                </a:solidFill>
                <a:effectLst/>
                <a:uLnTx/>
                <a:uFillTx/>
                <a:latin typeface="Calibri"/>
                <a:ea typeface="+mn-ea"/>
                <a:cs typeface="Calibri Light"/>
              </a:rPr>
              <a:t>These partial examples show the ordering column and the logical window specification, because </a:t>
            </a:r>
            <a:r>
              <a:rPr kumimoji="0" lang="en-US" sz="900" b="1" i="0" u="none" strike="noStrike" kern="1200" cap="none" spc="0" normalizeH="0" baseline="0" noProof="0" dirty="0">
                <a:ln>
                  <a:noFill/>
                </a:ln>
                <a:solidFill>
                  <a:srgbClr val="000000"/>
                </a:solidFill>
                <a:effectLst/>
                <a:uLnTx/>
                <a:uFillTx/>
                <a:latin typeface="Calibri"/>
                <a:ea typeface="+mn-ea"/>
                <a:cs typeface="Calibri Light"/>
              </a:rPr>
              <a:t>a logical window specification cannot really be understood without knowing the ordering column</a:t>
            </a:r>
            <a:r>
              <a:rPr kumimoji="0" lang="en-US" sz="900" b="0" i="0" u="none" strike="noStrike" kern="1200" cap="none" spc="0" normalizeH="0" baseline="0" noProof="0" dirty="0">
                <a:ln>
                  <a:noFill/>
                </a:ln>
                <a:solidFill>
                  <a:srgbClr val="000000"/>
                </a:solidFill>
                <a:effectLst/>
                <a:uLnTx/>
                <a:uFillTx/>
                <a:latin typeface="Calibri"/>
                <a:ea typeface="+mn-ea"/>
                <a:cs typeface="Calibri Light"/>
              </a:rPr>
              <a:t>. Logical windows require additive columns, typically columns with a date data type.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900" b="1" i="0" u="none" strike="noStrike" kern="1200" cap="none" spc="0" normalizeH="0" baseline="0" noProof="0" dirty="0">
                <a:ln>
                  <a:noFill/>
                </a:ln>
                <a:solidFill>
                  <a:srgbClr val="000000"/>
                </a:solidFill>
                <a:effectLst/>
                <a:uLnTx/>
                <a:uFillTx/>
                <a:latin typeface="Calibri"/>
                <a:ea typeface="+mn-ea"/>
                <a:cs typeface="Calibri Light"/>
              </a:rPr>
              <a:t>The first partial example </a:t>
            </a:r>
            <a:r>
              <a:rPr kumimoji="0" lang="en-US" sz="900" b="0" i="0" u="none" strike="noStrike" kern="1200" cap="none" spc="0" normalizeH="0" baseline="0" noProof="0" dirty="0">
                <a:ln>
                  <a:noFill/>
                </a:ln>
                <a:solidFill>
                  <a:srgbClr val="000000"/>
                </a:solidFill>
                <a:effectLst/>
                <a:uLnTx/>
                <a:uFillTx/>
                <a:latin typeface="Calibri"/>
                <a:ea typeface="+mn-ea"/>
                <a:cs typeface="Calibri Light"/>
              </a:rPr>
              <a:t>indicates a cumulative window containing the current row and rows with all previous values of time year.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900" b="0" i="0" u="none" strike="noStrike" kern="1200" cap="none" spc="0" normalizeH="0" baseline="0" noProof="0" dirty="0">
                <a:ln>
                  <a:noFill/>
                </a:ln>
                <a:solidFill>
                  <a:srgbClr val="000000"/>
                </a:solidFill>
                <a:effectLst/>
                <a:uLnTx/>
                <a:uFillTx/>
                <a:latin typeface="Calibri"/>
                <a:ea typeface="+mn-ea"/>
                <a:cs typeface="Calibri Light"/>
              </a:rPr>
              <a:t>Range Unbounded Preceding differs from Rows Unbounded Preceding when the current row has the same ordering column value as the next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900" b="0" i="0" u="none" strike="noStrike" kern="1200" cap="none" spc="0" normalizeH="0" baseline="0" noProof="0" dirty="0">
                <a:ln>
                  <a:noFill/>
                </a:ln>
                <a:solidFill>
                  <a:srgbClr val="000000"/>
                </a:solidFill>
                <a:effectLst/>
                <a:uLnTx/>
                <a:uFillTx/>
                <a:latin typeface="Calibri"/>
                <a:ea typeface="+mn-ea"/>
                <a:cs typeface="Calibri Light"/>
              </a:rPr>
              <a:t>For Range Unbounded Preceding, the next row is included in the window, while the next row is not included for Rows Unbounded Preceding.</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900" b="1" i="0" u="none" strike="noStrike" kern="1200" cap="none" spc="0" normalizeH="0" baseline="0" noProof="0" dirty="0">
                <a:ln>
                  <a:noFill/>
                </a:ln>
                <a:solidFill>
                  <a:srgbClr val="000000"/>
                </a:solidFill>
                <a:effectLst/>
                <a:uLnTx/>
                <a:uFillTx/>
                <a:latin typeface="Calibri"/>
                <a:ea typeface="+mn-ea"/>
                <a:cs typeface="Calibri Light"/>
              </a:rPr>
              <a:t>The second partial example </a:t>
            </a:r>
            <a:r>
              <a:rPr kumimoji="0" lang="en-US" sz="900" b="0" i="0" u="none" strike="noStrike" kern="1200" cap="none" spc="0" normalizeH="0" baseline="0" noProof="0" dirty="0">
                <a:ln>
                  <a:noFill/>
                </a:ln>
                <a:solidFill>
                  <a:srgbClr val="000000"/>
                </a:solidFill>
                <a:effectLst/>
                <a:uLnTx/>
                <a:uFillTx/>
                <a:latin typeface="Calibri"/>
                <a:ea typeface="+mn-ea"/>
                <a:cs typeface="Calibri Light"/>
              </a:rPr>
              <a:t>defines a sliding logical window. The window specification Range 90 preceding indicates the current row and rows with higher date in the previous 90 days. For columns with a date data type, the default interval is days.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900" b="1" i="0" u="none" strike="noStrike" kern="1200" cap="none" spc="0" normalizeH="0" baseline="0" noProof="0" dirty="0">
                <a:ln>
                  <a:noFill/>
                </a:ln>
                <a:solidFill>
                  <a:srgbClr val="000000"/>
                </a:solidFill>
                <a:effectLst/>
                <a:uLnTx/>
                <a:uFillTx/>
                <a:latin typeface="Calibri"/>
                <a:ea typeface="+mn-ea"/>
                <a:cs typeface="Calibri Light"/>
              </a:rPr>
              <a:t>The third partial </a:t>
            </a:r>
            <a:r>
              <a:rPr kumimoji="0" lang="en-US" sz="900" b="0" i="0" u="none" strike="noStrike" kern="1200" cap="none" spc="0" normalizeH="0" baseline="0" noProof="0" dirty="0">
                <a:ln>
                  <a:noFill/>
                </a:ln>
                <a:solidFill>
                  <a:srgbClr val="000000"/>
                </a:solidFill>
                <a:effectLst/>
                <a:uLnTx/>
                <a:uFillTx/>
                <a:latin typeface="Calibri"/>
                <a:ea typeface="+mn-ea"/>
                <a:cs typeface="Calibri Light"/>
              </a:rPr>
              <a:t>example defines a centered sliding logical window. The window specification range between 365 preceding and 365 following includes the current row, rows within the previous 365 days of ship date in the current row, and rows within the next 365 days of the current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900" b="1" i="0" u="none" strike="noStrike" kern="1200" cap="none" spc="0" normalizeH="0" baseline="0" noProof="0" dirty="0">
                <a:ln>
                  <a:noFill/>
                </a:ln>
                <a:solidFill>
                  <a:srgbClr val="000000"/>
                </a:solidFill>
                <a:effectLst/>
                <a:uLnTx/>
                <a:uFillTx/>
                <a:latin typeface="Calibri"/>
                <a:ea typeface="+mn-ea"/>
                <a:cs typeface="Calibri Light"/>
              </a:rPr>
              <a:t>The fourth partial </a:t>
            </a:r>
            <a:r>
              <a:rPr kumimoji="0" lang="en-US" sz="900" b="0" i="0" u="none" strike="noStrike" kern="1200" cap="none" spc="0" normalizeH="0" baseline="0" noProof="0" dirty="0">
                <a:ln>
                  <a:noFill/>
                </a:ln>
                <a:solidFill>
                  <a:srgbClr val="000000"/>
                </a:solidFill>
                <a:effectLst/>
                <a:uLnTx/>
                <a:uFillTx/>
                <a:latin typeface="Calibri"/>
                <a:ea typeface="+mn-ea"/>
                <a:cs typeface="Calibri Light"/>
              </a:rPr>
              <a:t>example uses the interval keyword to specify a centered sliding logical window.</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900" b="0" i="0" u="none" strike="noStrike" kern="1200" cap="none" spc="0" normalizeH="0" baseline="0" noProof="0" dirty="0">
                <a:ln>
                  <a:noFill/>
                </a:ln>
                <a:solidFill>
                  <a:srgbClr val="000000"/>
                </a:solidFill>
                <a:effectLst/>
                <a:uLnTx/>
                <a:uFillTx/>
                <a:latin typeface="Calibri"/>
                <a:ea typeface="+mn-ea"/>
                <a:cs typeface="Calibri Light"/>
              </a:rPr>
              <a:t>The window specification in Examples 3 differ only for leap years. Interval values must be entered as a text value with an integer inside single quotation marks. The ordering column must have a date data type. When using the interval keyword. Intervals can also be specified using the month and day keywords.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45</a:t>
            </a:fld>
            <a:endParaRPr lang="en-US"/>
          </a:p>
        </p:txBody>
      </p:sp>
    </p:spTree>
    <p:extLst>
      <p:ext uri="{BB962C8B-B14F-4D97-AF65-F5344CB8AC3E}">
        <p14:creationId xmlns:p14="http://schemas.microsoft.com/office/powerpoint/2010/main" val="187832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Organizations found 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SQL SELECT statement inadequate to support standard business intelligence applications</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Applications required a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complex skill set involving data retrieval, procedural coding, and external tool usage</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Organizations experienced difficulties to find individuals possessing the necessary skill set.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1" i="1" u="sng" strike="noStrike" kern="1200" cap="none" spc="0" normalizeH="0" baseline="0" noProof="0" dirty="0">
                <a:ln>
                  <a:noFill/>
                </a:ln>
                <a:solidFill>
                  <a:srgbClr val="000000"/>
                </a:solidFill>
                <a:effectLst/>
                <a:uLnTx/>
                <a:uFillTx/>
                <a:latin typeface="Calibri"/>
                <a:ea typeface="+mn-ea"/>
                <a:cs typeface="Calibri Light"/>
              </a:rPr>
              <a:t>Productivity was poor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for developing business intelligence applications with complex select statements and procedural coding often required.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1" i="1" u="sng" strike="noStrike" kern="1200" cap="none" spc="0" normalizeH="0" baseline="0" noProof="0" dirty="0">
                <a:ln>
                  <a:noFill/>
                </a:ln>
                <a:solidFill>
                  <a:srgbClr val="000000"/>
                </a:solidFill>
                <a:effectLst/>
                <a:uLnTx/>
                <a:uFillTx/>
                <a:latin typeface="Calibri"/>
                <a:ea typeface="+mn-ea"/>
                <a:cs typeface="Calibri Light"/>
              </a:rPr>
              <a:t>Performance was slow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with SQL compilers often developing poorly performing plans for complex select statements</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In addition, complex calculations were typically done outside of SQL statements, so optimizing SQL compilers could not optimize both data retrieval and computations.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To overcome these deficiencies, the SELECT statement needed a major extension for both processing and specification.</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processing extension makes the analytic function extension more complex than the subtotal operator extension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covered in the previous lecture.</a:t>
            </a:r>
          </a:p>
          <a:p>
            <a:endParaRPr lang="en-US" dirty="0"/>
          </a:p>
          <a:p>
            <a:endParaRPr lang="en-US" dirty="0"/>
          </a:p>
          <a:p>
            <a:r>
              <a:rPr lang="en-US" dirty="0"/>
              <a:t>Difficult</a:t>
            </a:r>
            <a:r>
              <a:rPr lang="en-US" baseline="0" dirty="0"/>
              <a:t> to write</a:t>
            </a:r>
          </a:p>
          <a:p>
            <a:pPr marL="171450" indent="-171450">
              <a:buFontTx/>
              <a:buChar char="-"/>
            </a:pPr>
            <a:r>
              <a:rPr lang="en-US" baseline="0" dirty="0"/>
              <a:t>High skill level</a:t>
            </a:r>
          </a:p>
          <a:p>
            <a:pPr marL="171450" indent="-171450">
              <a:buFontTx/>
              <a:buChar char="-"/>
            </a:pPr>
            <a:r>
              <a:rPr lang="en-US" baseline="0" dirty="0"/>
              <a:t>Complex SELECT statements</a:t>
            </a:r>
          </a:p>
          <a:p>
            <a:pPr marL="171450" indent="-171450">
              <a:buFontTx/>
              <a:buChar char="-"/>
            </a:pPr>
            <a:r>
              <a:rPr lang="en-US" baseline="0" dirty="0"/>
              <a:t>Procedural coding</a:t>
            </a:r>
          </a:p>
          <a:p>
            <a:pPr marL="0" indent="0">
              <a:buFontTx/>
              <a:buNone/>
            </a:pPr>
            <a:endParaRPr lang="en-US" baseline="0" dirty="0"/>
          </a:p>
          <a:p>
            <a:pPr marL="0" indent="0">
              <a:buFontTx/>
              <a:buNone/>
            </a:pPr>
            <a:r>
              <a:rPr lang="en-US" baseline="0" dirty="0"/>
              <a:t>Poor productivity</a:t>
            </a:r>
          </a:p>
          <a:p>
            <a:pPr marL="171450" indent="-171450">
              <a:buFontTx/>
              <a:buChar char="-"/>
            </a:pPr>
            <a:r>
              <a:rPr lang="en-US" baseline="0" dirty="0"/>
              <a:t>Slow to develop BI applications</a:t>
            </a:r>
          </a:p>
          <a:p>
            <a:pPr marL="171450" indent="-171450">
              <a:buFontTx/>
              <a:buChar char="-"/>
            </a:pPr>
            <a:r>
              <a:rPr lang="en-US" baseline="0" dirty="0"/>
              <a:t>Multiple languages and tools involved</a:t>
            </a:r>
          </a:p>
          <a:p>
            <a:pPr marL="171450" indent="-171450">
              <a:buFontTx/>
              <a:buChar char="-"/>
            </a:pPr>
            <a:endParaRPr lang="en-US" baseline="0" dirty="0"/>
          </a:p>
          <a:p>
            <a:pPr marL="0" indent="0">
              <a:buFontTx/>
              <a:buNone/>
            </a:pPr>
            <a:r>
              <a:rPr lang="en-US" baseline="0" dirty="0"/>
              <a:t>Poor performance</a:t>
            </a:r>
          </a:p>
          <a:p>
            <a:pPr marL="0" indent="0">
              <a:buFontTx/>
              <a:buNone/>
            </a:pPr>
            <a:r>
              <a:rPr lang="en-US" baseline="0" dirty="0"/>
              <a:t>- Optimizing compilers cannot combine SELECT statements and procedural coding</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1760312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This diagram depicts a sliding, physically centered window, specified as rows between one preceding and one following.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In the diagram, you should note the window for the fifth row, comprising the current row, that is row 5, the previous row, row 4, and the next row, row 6.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arrows indicate the forward direction of movement for both the start and end of the window.</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For each window, an aggregate function such as AVG for average is calculated.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As a more complete reference, the windows boundary table shows the starting and ending rows of the window for each current row. Note that the windows for the first and last rows contain only two rows.</a:t>
            </a:r>
          </a:p>
          <a:p>
            <a:endParaRPr lang="en-US" dirty="0"/>
          </a:p>
          <a:p>
            <a:r>
              <a:rPr lang="en-US" dirty="0"/>
              <a:t>Window start and end move</a:t>
            </a:r>
          </a:p>
          <a:p>
            <a:endParaRPr lang="en-US" dirty="0"/>
          </a:p>
          <a:p>
            <a:r>
              <a:rPr lang="en-US" dirty="0"/>
              <a:t>Flexible</a:t>
            </a:r>
            <a:r>
              <a:rPr lang="en-US" baseline="0" dirty="0"/>
              <a:t> ways to define start and end</a:t>
            </a:r>
          </a:p>
          <a:p>
            <a:endParaRPr lang="en-US" baseline="0" dirty="0"/>
          </a:p>
          <a:p>
            <a:r>
              <a:rPr lang="en-US" baseline="0" dirty="0"/>
              <a:t>Window does not have to be centered on the current row.</a:t>
            </a:r>
            <a:endParaRPr lang="en-US" dirty="0"/>
          </a:p>
          <a:p>
            <a:endParaRPr lang="en-US" dirty="0"/>
          </a:p>
          <a:p>
            <a:r>
              <a:rPr lang="en-US" dirty="0"/>
              <a:t>Windows can overlap</a:t>
            </a:r>
          </a:p>
          <a:p>
            <a:endParaRPr lang="en-US" baseline="0" dirty="0"/>
          </a:p>
          <a:p>
            <a:r>
              <a:rPr lang="en-US" baseline="0" dirty="0"/>
              <a:t>For time period calculations, windows are typically centered with the current row in the middle position.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46</a:t>
            </a:fld>
            <a:endParaRPr lang="en-US"/>
          </a:p>
        </p:txBody>
      </p:sp>
    </p:spTree>
    <p:extLst>
      <p:ext uri="{BB962C8B-B14F-4D97-AF65-F5344CB8AC3E}">
        <p14:creationId xmlns:p14="http://schemas.microsoft.com/office/powerpoint/2010/main" val="1691156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Example 1 demonstrates a select statement for a sliding physical window using the AVG function.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SELECT statement calculates the average of the sum of dollar sales by zip code and year over the entire result without partitioning. The window specification, rows between one preceding and one following, indicates a sliding, physically centered window.</a:t>
            </a:r>
          </a:p>
          <a:p>
            <a:endParaRPr lang="en-US" dirty="0"/>
          </a:p>
          <a:p>
            <a:endParaRPr lang="en-US" dirty="0"/>
          </a:p>
          <a:p>
            <a:r>
              <a:rPr lang="en-US" dirty="0"/>
              <a:t>-- Moving average of sum of dollar sales ordered by store zip code</a:t>
            </a:r>
            <a:r>
              <a:rPr lang="en-US" baseline="0" dirty="0"/>
              <a:t> and </a:t>
            </a:r>
            <a:r>
              <a:rPr lang="en-US" dirty="0"/>
              <a:t>year</a:t>
            </a:r>
          </a:p>
          <a:p>
            <a:r>
              <a:rPr lang="en-US" dirty="0"/>
              <a:t>-- Window is centered between preceding and following rows including the current row.</a:t>
            </a:r>
          </a:p>
          <a:p>
            <a:r>
              <a:rPr lang="en-US" dirty="0"/>
              <a:t>-- No</a:t>
            </a:r>
            <a:r>
              <a:rPr lang="en-US" baseline="0" dirty="0"/>
              <a:t> </a:t>
            </a:r>
            <a:r>
              <a:rPr lang="en-US" baseline="0" dirty="0" err="1"/>
              <a:t>partitioing</a:t>
            </a:r>
            <a:endParaRPr lang="en-US" dirty="0"/>
          </a:p>
          <a:p>
            <a:r>
              <a:rPr lang="en-US" dirty="0"/>
              <a:t>-- Physical window specifications</a:t>
            </a:r>
            <a:r>
              <a:rPr lang="en-US" baseline="0" dirty="0"/>
              <a:t> (ROWS)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47</a:t>
            </a:fld>
            <a:endParaRPr lang="en-US"/>
          </a:p>
        </p:txBody>
      </p:sp>
    </p:spTree>
    <p:extLst>
      <p:ext uri="{BB962C8B-B14F-4D97-AF65-F5344CB8AC3E}">
        <p14:creationId xmlns:p14="http://schemas.microsoft.com/office/powerpoint/2010/main" val="3294261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Moving average of sum of dollar sales ordered by store zip code</a:t>
            </a:r>
            <a:r>
              <a:rPr lang="en-US" baseline="0" dirty="0"/>
              <a:t> and </a:t>
            </a:r>
            <a:r>
              <a:rPr lang="en-US" dirty="0"/>
              <a:t>year</a:t>
            </a:r>
          </a:p>
          <a:p>
            <a:r>
              <a:rPr lang="en-US" dirty="0"/>
              <a:t>-- Window is centered between preceding and following rows including the current row.</a:t>
            </a:r>
          </a:p>
          <a:p>
            <a:r>
              <a:rPr lang="en-US" dirty="0"/>
              <a:t>-- No</a:t>
            </a:r>
            <a:r>
              <a:rPr lang="en-US" baseline="0" dirty="0"/>
              <a:t> </a:t>
            </a:r>
            <a:r>
              <a:rPr lang="en-US" baseline="0" dirty="0" err="1"/>
              <a:t>partitioing</a:t>
            </a:r>
            <a:endParaRPr lang="en-US" dirty="0"/>
          </a:p>
          <a:p>
            <a:r>
              <a:rPr lang="en-US" dirty="0"/>
              <a:t>-- Physical window specifications</a:t>
            </a:r>
            <a:r>
              <a:rPr lang="en-US" baseline="0" dirty="0"/>
              <a:t> (ROWS)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48</a:t>
            </a:fld>
            <a:endParaRPr lang="en-US"/>
          </a:p>
        </p:txBody>
      </p:sp>
    </p:spTree>
    <p:extLst>
      <p:ext uri="{BB962C8B-B14F-4D97-AF65-F5344CB8AC3E}">
        <p14:creationId xmlns:p14="http://schemas.microsoft.com/office/powerpoint/2010/main" val="10008919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This diagram depicts a sliding, logically centered window specified as range between one preceding and one following. This diagram shows the window for the fifth row with ship date 11 6 2015. The current row, row 5, Row 4 with the previous date of 11 5 2015, and rows 6 and 7 with the next date 11 7 2015.</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As a more complete reference, the window boundaries table shows the starting and ending rows in the window for each current row. With duplicate and or missing values, a centered logical window may not be physically centered. For example, the window shown in this diagram is not physically centered on the current row, with starting row 4 and ending row 7.</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 should study the window boundaries to see other examples of logically centered windows that are not physically centered.</a:t>
            </a:r>
          </a:p>
          <a:p>
            <a:endParaRPr lang="en-US" dirty="0"/>
          </a:p>
          <a:p>
            <a:endParaRPr lang="en-US" dirty="0"/>
          </a:p>
          <a:p>
            <a:r>
              <a:rPr lang="en-US" dirty="0"/>
              <a:t>Assumes</a:t>
            </a:r>
            <a:r>
              <a:rPr lang="en-US" baseline="0" dirty="0"/>
              <a:t> ORDER BY column is date data type such as hire date</a:t>
            </a:r>
          </a:p>
          <a:p>
            <a:endParaRPr lang="en-US" baseline="0" dirty="0"/>
          </a:p>
          <a:p>
            <a:r>
              <a:rPr lang="en-US" baseline="0" dirty="0"/>
              <a:t>Multiple rows with the same date</a:t>
            </a:r>
          </a:p>
          <a:p>
            <a:endParaRPr lang="en-US" baseline="0" dirty="0"/>
          </a:p>
          <a:p>
            <a:r>
              <a:rPr lang="en-US" baseline="0" dirty="0"/>
              <a:t>Logically centered but not necessarily physically centered</a:t>
            </a:r>
          </a:p>
          <a:p>
            <a:pPr marL="171450" indent="-171450">
              <a:buFontTx/>
              <a:buChar char="-"/>
            </a:pPr>
            <a:r>
              <a:rPr lang="en-US" baseline="0" dirty="0"/>
              <a:t>Multiple rows with the same date (11/7/2015)</a:t>
            </a:r>
          </a:p>
          <a:p>
            <a:pPr marL="171450" indent="-171450">
              <a:buFontTx/>
              <a:buChar char="-"/>
            </a:pPr>
            <a:r>
              <a:rPr lang="en-US" baseline="0" dirty="0"/>
              <a:t>Gaps in rows with dates (no rows on 11/8/2015 or 11/11/2015)</a:t>
            </a:r>
          </a:p>
          <a:p>
            <a:pPr marL="171450" indent="-171450">
              <a:buFontTx/>
              <a:buChar char="-"/>
            </a:pPr>
            <a:r>
              <a:rPr lang="en-US" baseline="0" dirty="0"/>
              <a:t>Sliding window for current row on 11/9/2015: current row (no previous row) and row on 11/10/2015</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49</a:t>
            </a:fld>
            <a:endParaRPr lang="en-US"/>
          </a:p>
        </p:txBody>
      </p:sp>
    </p:spTree>
    <p:extLst>
      <p:ext uri="{BB962C8B-B14F-4D97-AF65-F5344CB8AC3E}">
        <p14:creationId xmlns:p14="http://schemas.microsoft.com/office/powerpoint/2010/main" val="2734392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Example 2 demonstrates a SELECT statement for a sliding, logically centered window using the AVG function. The SELECT statement calculates the average of sum of dollar sales by year without partitioning.</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a:ln>
                  <a:noFill/>
                </a:ln>
                <a:solidFill>
                  <a:srgbClr val="000000"/>
                </a:solidFill>
                <a:effectLst/>
                <a:uLnTx/>
                <a:uFillTx/>
                <a:latin typeface="Calibri"/>
                <a:ea typeface="+mn-ea"/>
                <a:cs typeface="Calibri Light"/>
              </a:rPr>
              <a:t>The window specification, ranged between one preceding and one following, indicates a sliding, logically centered window.</a:t>
            </a:r>
          </a:p>
          <a:p>
            <a:endParaRPr lang="en-US" dirty="0"/>
          </a:p>
          <a:p>
            <a:endParaRPr lang="en-US" dirty="0"/>
          </a:p>
          <a:p>
            <a:r>
              <a:rPr lang="en-US" dirty="0"/>
              <a:t>-- Moving average of dollar sales ordered by year</a:t>
            </a:r>
          </a:p>
          <a:p>
            <a:r>
              <a:rPr lang="en-US" dirty="0"/>
              <a:t>-- Window is centered between preceding and following years including the current row.</a:t>
            </a:r>
          </a:p>
          <a:p>
            <a:r>
              <a:rPr lang="en-US" dirty="0"/>
              <a:t>-- Logical</a:t>
            </a:r>
            <a:r>
              <a:rPr lang="en-US" baseline="0" dirty="0"/>
              <a:t> </a:t>
            </a:r>
            <a:r>
              <a:rPr lang="en-US" dirty="0"/>
              <a:t>window specifications</a:t>
            </a:r>
            <a:r>
              <a:rPr lang="en-US" baseline="0" dirty="0"/>
              <a:t> (RANGE)</a:t>
            </a:r>
          </a:p>
          <a:p>
            <a:r>
              <a:rPr lang="en-US" baseline="0" dirty="0"/>
              <a:t>-- No partitioning</a:t>
            </a:r>
          </a:p>
          <a:p>
            <a:r>
              <a:rPr lang="en-US" baseline="0" dirty="0"/>
              <a:t>-- ordering column must be additive when using logical window</a:t>
            </a:r>
          </a:p>
          <a:p>
            <a:endParaRPr lang="en-US" baseline="0" dirty="0"/>
          </a:p>
          <a:p>
            <a:r>
              <a:rPr lang="en-US" baseline="0" dirty="0"/>
              <a:t>Results</a:t>
            </a:r>
          </a:p>
          <a:p>
            <a:r>
              <a:rPr lang="en-US" baseline="0" dirty="0"/>
              <a:t>- No gaps in years so logical is the same as physical</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50</a:t>
            </a:fld>
            <a:endParaRPr lang="en-US"/>
          </a:p>
        </p:txBody>
      </p:sp>
    </p:spTree>
    <p:extLst>
      <p:ext uri="{BB962C8B-B14F-4D97-AF65-F5344CB8AC3E}">
        <p14:creationId xmlns:p14="http://schemas.microsoft.com/office/powerpoint/2010/main" val="1188963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Moving average of dollar sales ordered by year</a:t>
            </a:r>
          </a:p>
          <a:p>
            <a:r>
              <a:rPr lang="en-US" dirty="0"/>
              <a:t>-- Window is centered between preceding and following years including the current row.</a:t>
            </a:r>
          </a:p>
          <a:p>
            <a:r>
              <a:rPr lang="en-US" dirty="0"/>
              <a:t>-- Logical</a:t>
            </a:r>
            <a:r>
              <a:rPr lang="en-US" baseline="0" dirty="0"/>
              <a:t> </a:t>
            </a:r>
            <a:r>
              <a:rPr lang="en-US" dirty="0"/>
              <a:t>window specifications</a:t>
            </a:r>
            <a:r>
              <a:rPr lang="en-US" baseline="0" dirty="0"/>
              <a:t> (RANGE)</a:t>
            </a:r>
          </a:p>
          <a:p>
            <a:r>
              <a:rPr lang="en-US" baseline="0" dirty="0"/>
              <a:t>-- No partitioning</a:t>
            </a:r>
          </a:p>
          <a:p>
            <a:r>
              <a:rPr lang="en-US" baseline="0" dirty="0"/>
              <a:t>-- ordering column must be additive when using logical window</a:t>
            </a:r>
          </a:p>
          <a:p>
            <a:endParaRPr lang="en-US" baseline="0" dirty="0"/>
          </a:p>
          <a:p>
            <a:r>
              <a:rPr lang="en-US" baseline="0" dirty="0"/>
              <a:t>Results</a:t>
            </a:r>
          </a:p>
          <a:p>
            <a:r>
              <a:rPr lang="en-US" baseline="0" dirty="0"/>
              <a:t>- No gaps in years so logical is the same as physical</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51</a:t>
            </a:fld>
            <a:endParaRPr lang="en-US"/>
          </a:p>
        </p:txBody>
      </p:sp>
    </p:spTree>
    <p:extLst>
      <p:ext uri="{BB962C8B-B14F-4D97-AF65-F5344CB8AC3E}">
        <p14:creationId xmlns:p14="http://schemas.microsoft.com/office/powerpoint/2010/main" val="522386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a:t>Solutions in a module 3 document</a:t>
            </a:r>
            <a:endParaRPr lang="en-US"/>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52</a:t>
            </a:fld>
            <a:endParaRPr lang="en-US"/>
          </a:p>
        </p:txBody>
      </p:sp>
    </p:spTree>
    <p:extLst>
      <p:ext uri="{BB962C8B-B14F-4D97-AF65-F5344CB8AC3E}">
        <p14:creationId xmlns:p14="http://schemas.microsoft.com/office/powerpoint/2010/main" val="19475273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53</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Many applications involve window comparisons</a:t>
            </a:r>
            <a:r>
              <a:rPr lang="en-US" altLang="en-US" baseline="0" dirty="0"/>
              <a:t> for financial analysis and forecasting.</a:t>
            </a:r>
            <a:endParaRPr lang="en-US" altLang="en-US" dirty="0"/>
          </a:p>
          <a:p>
            <a:endParaRPr lang="en-US" altLang="en-US" dirty="0"/>
          </a:p>
          <a:p>
            <a:r>
              <a:rPr lang="en-US" altLang="en-US" dirty="0"/>
              <a:t>Window specification</a:t>
            </a:r>
          </a:p>
          <a:p>
            <a:pPr marL="171450" indent="-171450">
              <a:buFontTx/>
              <a:buChar char="-"/>
            </a:pPr>
            <a:r>
              <a:rPr lang="en-US" altLang="en-US" dirty="0"/>
              <a:t>ROWS</a:t>
            </a:r>
            <a:r>
              <a:rPr lang="en-US" altLang="en-US" baseline="0" dirty="0"/>
              <a:t> for physical rows corresponding to partition ordering</a:t>
            </a:r>
          </a:p>
          <a:p>
            <a:pPr marL="171450" indent="-171450">
              <a:buFontTx/>
              <a:buChar char="-"/>
            </a:pPr>
            <a:r>
              <a:rPr lang="en-US" altLang="en-US" baseline="0" dirty="0"/>
              <a:t>RANGE for logical group of rows based on values of ordering columns</a:t>
            </a:r>
          </a:p>
          <a:p>
            <a:pPr marL="0" indent="0">
              <a:buFontTx/>
              <a:buNone/>
            </a:pPr>
            <a:endParaRPr lang="en-US" altLang="en-US" baseline="0" dirty="0"/>
          </a:p>
          <a:p>
            <a:pPr eaLnBrk="1" hangingPunct="1"/>
            <a:r>
              <a:rPr lang="en-US" altLang="en-US" baseline="0" dirty="0"/>
              <a:t>Without analytic functions in SQL</a:t>
            </a:r>
          </a:p>
          <a:p>
            <a:pPr marL="171450" indent="-171450" eaLnBrk="1" hangingPunct="1">
              <a:buFontTx/>
              <a:buChar char="-"/>
            </a:pPr>
            <a:r>
              <a:rPr lang="en-US" altLang="en-US" baseline="0" dirty="0"/>
              <a:t>Complex combinations of SQL statements and procedural coding: advanced SQL knowledge necessary</a:t>
            </a:r>
          </a:p>
          <a:p>
            <a:pPr marL="171450" indent="-171450" eaLnBrk="1" hangingPunct="1">
              <a:buFontTx/>
              <a:buChar char="-"/>
            </a:pPr>
            <a:r>
              <a:rPr lang="en-US" altLang="en-US" baseline="0" dirty="0"/>
              <a:t>Poor performance as compiler will not optimize</a:t>
            </a:r>
            <a:endParaRPr lang="en-US" altLang="en-US" dirty="0"/>
          </a:p>
          <a:p>
            <a:pPr marL="0" indent="0">
              <a:buFontTx/>
              <a:buNone/>
            </a:pPr>
            <a:endParaRPr lang="en-US" altLang="en-US" baseline="0" dirty="0"/>
          </a:p>
        </p:txBody>
      </p:sp>
    </p:spTree>
    <p:extLst>
      <p:ext uri="{BB962C8B-B14F-4D97-AF65-F5344CB8AC3E}">
        <p14:creationId xmlns:p14="http://schemas.microsoft.com/office/powerpoint/2010/main" val="282847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Analytic functions differ from aggregate functions, although both operate on groups of rows.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sng" strike="noStrike" kern="1200" cap="none" spc="0" normalizeH="0" baseline="0" noProof="0" dirty="0">
                <a:ln>
                  <a:noFill/>
                </a:ln>
                <a:solidFill>
                  <a:srgbClr val="000000"/>
                </a:solidFill>
                <a:effectLst/>
                <a:uLnTx/>
                <a:uFillTx/>
                <a:latin typeface="Calibri"/>
                <a:ea typeface="+mn-ea"/>
                <a:cs typeface="Calibri Light"/>
              </a:rPr>
              <a:t>An analytic function computes multiple values for a group of rows</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while an aggregate function computes a single value for a group of rows.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Thus, an analytic function preserves the number of rows in a group of rows, while an aggregate function reduces a group of rows to a single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Processing of analytic functions occurs after aggregate functions.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So a single SELECT statement can contain both aggregate functions and analytic functions. </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273485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key to understanding analytic function processing is the new step after group by processing.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As you will see, the appearance of analytic functions in a SELECT statement seems to conflict with the evaluation order.</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Analytic function processing occurs after row and group processing, so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that calculations can be performed </a:t>
            </a:r>
            <a:r>
              <a:rPr kumimoji="0" lang="en-US" sz="1100" b="1" i="0" u="sng" strike="noStrike" kern="1200" cap="none" spc="0" normalizeH="0" baseline="0" noProof="0" dirty="0">
                <a:ln>
                  <a:noFill/>
                </a:ln>
                <a:solidFill>
                  <a:srgbClr val="000000"/>
                </a:solidFill>
                <a:effectLst/>
                <a:uLnTx/>
                <a:uFillTx/>
                <a:latin typeface="Calibri"/>
                <a:ea typeface="+mn-ea"/>
                <a:cs typeface="Calibri Light"/>
              </a:rPr>
              <a:t>on group by results</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Many of the examples use grouping in analytic function processing because data warehouse retrievals often combine joins and grouping on dimension and fact tables.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Analytic function processing involves </a:t>
            </a:r>
            <a:r>
              <a:rPr kumimoji="0" lang="en-US" sz="1100" b="1" i="0" u="sng" strike="noStrike" kern="1200" cap="none" spc="0" normalizeH="0" baseline="0" noProof="0" dirty="0">
                <a:ln>
                  <a:noFill/>
                </a:ln>
                <a:solidFill>
                  <a:srgbClr val="000000"/>
                </a:solidFill>
                <a:effectLst/>
                <a:uLnTx/>
                <a:uFillTx/>
                <a:latin typeface="Calibri"/>
                <a:ea typeface="+mn-ea"/>
                <a:cs typeface="Calibri Light"/>
              </a:rPr>
              <a:t>organizing group by results into partitions</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Evaluating functions over partitions, and then ordering the partitions.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Analytic function processing involves ordering as a criteria to evaluate a function, rather than ordering the final result, another confusing part of analytic functions.</a:t>
            </a:r>
          </a:p>
          <a:p>
            <a:endParaRPr lang="en-US" dirty="0"/>
          </a:p>
          <a:p>
            <a:endParaRPr lang="en-US" dirty="0"/>
          </a:p>
          <a:p>
            <a:endParaRPr lang="en-US" dirty="0"/>
          </a:p>
          <a:p>
            <a:r>
              <a:rPr lang="en-US" dirty="0"/>
              <a:t>Extension of SQL</a:t>
            </a:r>
            <a:r>
              <a:rPr lang="en-US" baseline="0" dirty="0"/>
              <a:t> statement processing for analytic functions</a:t>
            </a:r>
            <a:endParaRPr lang="en-US" dirty="0"/>
          </a:p>
          <a:p>
            <a:endParaRPr lang="en-US" dirty="0"/>
          </a:p>
          <a:p>
            <a:r>
              <a:rPr lang="en-US" dirty="0"/>
              <a:t>Analytic</a:t>
            </a:r>
            <a:r>
              <a:rPr lang="en-US" baseline="0" dirty="0"/>
              <a:t> function processing occurs after row and group processing to perform calculations of GROUP BY results</a:t>
            </a:r>
          </a:p>
          <a:p>
            <a:endParaRPr lang="en-US" baseline="0" dirty="0"/>
          </a:p>
          <a:p>
            <a:r>
              <a:rPr lang="en-US" baseline="0" dirty="0"/>
              <a:t>Analytic function processing involves organizing results into partitions, evaluating functions over partitions, and then ordering the partitions</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234645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Before examining complete SELECT statements, let's focus just on the basic syntax for analytic functions.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You place analytic functions in the SELECT list, similar to the placement of other result columns.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Syntactically, Analytic functions are indicated by an analytic function with an optional list of columns and the over keyword with an ordering.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ordering indicates a criteria for function evaluation, not a final order in the results.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To demonstrate the syntax, let's look at two examples with a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RANK</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function.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The rank function does not use a column list, so the empty parentheses is required.</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In 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first example</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Ranking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is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computed on the item price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column. The AS keyword renames the computed rank column.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In 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second example, ranking occurs in the sum of sales dollar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column.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aggregate function sum indicates that a group by clause is necessary in the complete select statement</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as you will see.</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248076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1462BF9-C40D-4377-8FA1-8B9D73FFAACA}" type="slidenum">
              <a:rPr kumimoji="0" lang="en-US" altLang="en-US" sz="1200" b="0" smtClean="0"/>
              <a:pPr/>
              <a:t>10</a:t>
            </a:fld>
            <a:endParaRPr kumimoji="0" lang="en-US" altLang="en-US" sz="1200"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rgbClr val="000000"/>
                </a:solidFill>
                <a:effectLst/>
                <a:uLnTx/>
                <a:uFillTx/>
                <a:latin typeface="Calibri"/>
                <a:ea typeface="+mn-ea"/>
                <a:cs typeface="Calibri Light"/>
              </a:rPr>
              <a:t>Examples in this lecture use the store sales tables.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rgbClr val="000000"/>
                </a:solidFill>
                <a:effectLst/>
                <a:uLnTx/>
                <a:uFillTx/>
                <a:latin typeface="Calibri"/>
                <a:ea typeface="+mn-ea"/>
                <a:cs typeface="Calibri Light"/>
              </a:rPr>
              <a:t>This slide remind the details about the schema design for the DW store sales.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rgbClr val="000000"/>
                </a:solidFill>
                <a:effectLst/>
                <a:uLnTx/>
                <a:uFillTx/>
                <a:latin typeface="Calibri"/>
                <a:ea typeface="+mn-ea"/>
                <a:cs typeface="Calibri Light"/>
              </a:rPr>
              <a:t>The DW schema has one fact table and five dimensions tables.</a:t>
            </a:r>
          </a:p>
        </p:txBody>
      </p:sp>
    </p:spTree>
    <p:extLst>
      <p:ext uri="{BB962C8B-B14F-4D97-AF65-F5344CB8AC3E}">
        <p14:creationId xmlns:p14="http://schemas.microsoft.com/office/powerpoint/2010/main" val="102984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Example 1 ranks items by unit price.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In the statement, you should note the rank function with the empty parentheses, the over keyword, and the order by specification inside the over clause.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order by clause indicates that rank is determined by ascending order of item unit price.</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Sample rows indicate the values of the rank function with the smallest unit price, 12, receiving the top rank, 1. </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11</a:t>
            </a:fld>
            <a:endParaRPr lang="en-US"/>
          </a:p>
        </p:txBody>
      </p:sp>
    </p:spTree>
    <p:extLst>
      <p:ext uri="{BB962C8B-B14F-4D97-AF65-F5344CB8AC3E}">
        <p14:creationId xmlns:p14="http://schemas.microsoft.com/office/powerpoint/2010/main" val="4086715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en-US" noProof="0"/>
              <a:t>Click to edit Master title style</a:t>
            </a:r>
            <a:endParaRPr lang="en-GB" noProof="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59C9DAF2-E044-8B4E-A86C-B69EB5271587}" type="datetime1">
              <a:rPr lang="en-US" smtClean="0"/>
              <a:t>10/16/2023</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4" name="Picture 8"/>
          <p:cNvPicPr>
            <a:picLocks noChangeAspect="1"/>
          </p:cNvPicPr>
          <p:nvPr userDrawn="1"/>
        </p:nvPicPr>
        <p:blipFill>
          <a:blip r:embed="rId2"/>
          <a:stretch>
            <a:fillRect/>
          </a:stretch>
        </p:blipFill>
        <p:spPr>
          <a:xfrm>
            <a:off x="198509" y="245900"/>
            <a:ext cx="3170582" cy="1009409"/>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6249E23-93F5-F746-89BC-5BD2B0929EBC}"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DA3BA5FE-711F-EA47-96EF-625BC7044AC5}"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ECF2F44-5AFD-D34E-8B92-58F8898F0824}"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06670D61-A13E-3E45-A265-D55FAFCB0DF0}"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ABF3E48C-408F-AD4C-82E0-480B961C7F1F}" type="datetime1">
              <a:rPr lang="en-US" smtClean="0"/>
              <a:t>10/16/2023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en-GB" noProof="0"/>
              <a:t>«Quote»</a:t>
            </a:r>
          </a:p>
        </p:txBody>
      </p:sp>
      <p:sp>
        <p:nvSpPr>
          <p:cNvPr id="4" name="Date Placeholder 3"/>
          <p:cNvSpPr>
            <a:spLocks noGrp="1"/>
          </p:cNvSpPr>
          <p:nvPr>
            <p:ph type="dt" sz="half" idx="10"/>
          </p:nvPr>
        </p:nvSpPr>
        <p:spPr/>
        <p:txBody>
          <a:bodyPr/>
          <a:lstStyle/>
          <a:p>
            <a:fld id="{4FCA35D3-88DA-CE4D-A326-62A44BD8AA95}"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72079-DB16-154D-A39F-4884D6CC0170}"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en-US" noProof="0"/>
              <a:t>Click icon to add picture</a:t>
            </a:r>
            <a:endParaRPr lang="en-GB" noProof="0"/>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en-US" noProof="0"/>
              <a:t>Click icon to add picture</a:t>
            </a:r>
            <a:endParaRPr lang="en-GB" noProof="0"/>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en-US" noProof="0"/>
              <a:t>Click icon to add picture</a:t>
            </a:r>
            <a:endParaRPr lang="en-GB" noProof="0"/>
          </a:p>
        </p:txBody>
      </p:sp>
      <p:sp>
        <p:nvSpPr>
          <p:cNvPr id="16" name="Content Placeholder 2"/>
          <p:cNvSpPr>
            <a:spLocks noGrp="1"/>
          </p:cNvSpPr>
          <p:nvPr>
            <p:ph idx="1"/>
          </p:nvPr>
        </p:nvSpPr>
        <p:spPr>
          <a:xfrm>
            <a:off x="154071" y="1803709"/>
            <a:ext cx="2880000" cy="2850156"/>
          </a:xfrm>
        </p:spPr>
        <p:txBody>
          <a:bodyPr/>
          <a:lstStyle/>
          <a:p>
            <a:pPr lvl="0"/>
            <a:r>
              <a:rPr lang="en-US" noProof="0"/>
              <a:t>Click to edit Master text styles</a:t>
            </a:r>
          </a:p>
        </p:txBody>
      </p:sp>
      <p:sp>
        <p:nvSpPr>
          <p:cNvPr id="17" name="Content Placeholder 2"/>
          <p:cNvSpPr>
            <a:spLocks noGrp="1"/>
          </p:cNvSpPr>
          <p:nvPr>
            <p:ph idx="16"/>
          </p:nvPr>
        </p:nvSpPr>
        <p:spPr>
          <a:xfrm>
            <a:off x="3129615" y="1803709"/>
            <a:ext cx="2880000" cy="2850156"/>
          </a:xfrm>
        </p:spPr>
        <p:txBody>
          <a:bodyPr/>
          <a:lstStyle/>
          <a:p>
            <a:pPr lvl="0"/>
            <a:r>
              <a:rPr lang="en-US" noProof="0"/>
              <a:t>Click to edit Master text styles</a:t>
            </a:r>
          </a:p>
        </p:txBody>
      </p:sp>
      <p:sp>
        <p:nvSpPr>
          <p:cNvPr id="18" name="Content Placeholder 2"/>
          <p:cNvSpPr>
            <a:spLocks noGrp="1"/>
          </p:cNvSpPr>
          <p:nvPr>
            <p:ph idx="17"/>
          </p:nvPr>
        </p:nvSpPr>
        <p:spPr>
          <a:xfrm>
            <a:off x="6103490" y="1803709"/>
            <a:ext cx="2880000" cy="2850156"/>
          </a:xfrm>
        </p:spPr>
        <p:txBody>
          <a:bodyPr/>
          <a:lstStyle/>
          <a:p>
            <a:pPr lvl="0"/>
            <a:r>
              <a:rPr lang="en-US" noProof="0"/>
              <a:t>Click to edit Master text styles</a:t>
            </a:r>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704C26B5-7A06-7C45-AE88-68CEB8F24371}"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A24CE802-EA64-4A48-B1C7-C0EE853B4C0F}"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EEF49D4B-9861-5645-9B1C-3419A18E9F33}"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553071A-A6F7-3B4F-818E-46F44080C142}"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C79A3BB2-4D9C-AD4E-8B4D-A69880551F61}"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92C173FE-FF69-E04E-9988-939EF0616E31}"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333694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11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12BA8F0C-83EE-794E-9CC9-3FF7405580DF}"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311C7347-21CC-EB4E-B3D7-EE4885E75892}"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A001F25B-9EB4-1E47-85F8-C6280E7A3270}"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CFA54574-9909-674F-A5DE-8D4B46504626}"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FE849BA9-EBA5-5C4F-BB8E-FBA372F5FB33}"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990F5-E4A8-6F49-8ED0-6A2C8DA2DD36}" type="datetime1">
              <a:rPr lang="en-US" smtClean="0"/>
              <a:t>10/16/2023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4" name="Date Placeholder 3"/>
          <p:cNvSpPr>
            <a:spLocks noGrp="1"/>
          </p:cNvSpPr>
          <p:nvPr>
            <p:ph type="dt" sz="half" idx="10"/>
          </p:nvPr>
        </p:nvSpPr>
        <p:spPr/>
        <p:txBody>
          <a:bodyPr/>
          <a:lstStyle/>
          <a:p>
            <a:fld id="{00E5A75D-0632-BE42-94AA-1FA387F7D3C3}" type="datetime1">
              <a:rPr lang="en-US" noProof="0" smtClean="0"/>
              <a:t>10/16/2023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13"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en-GB" noProof="0"/>
              <a:t>Klikk for å redigere tittelstil</a:t>
            </a:r>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en-GB" noProof="0"/>
              <a:t>Klikk for å redigere tekststiler i malen</a:t>
            </a:r>
          </a:p>
          <a:p>
            <a:pPr lvl="1"/>
            <a:r>
              <a:rPr lang="en-GB" noProof="0"/>
              <a:t>Andre nivå</a:t>
            </a:r>
          </a:p>
          <a:p>
            <a:pPr lvl="2"/>
            <a:r>
              <a:rPr lang="en-GB" noProof="0"/>
              <a:t>Tredje nivå</a:t>
            </a:r>
          </a:p>
          <a:p>
            <a:pPr lvl="3"/>
            <a:r>
              <a:rPr lang="en-GB" noProof="0"/>
              <a:t>Fjerde nivå</a:t>
            </a:r>
          </a:p>
          <a:p>
            <a:pPr lvl="4"/>
            <a:r>
              <a:rPr lang="en-GB" noProof="0"/>
              <a:t>Femte nivå</a:t>
            </a:r>
          </a:p>
        </p:txBody>
      </p:sp>
      <p:sp>
        <p:nvSpPr>
          <p:cNvPr id="4" name="Date Placeholder 3"/>
          <p:cNvSpPr>
            <a:spLocks noGrp="1"/>
          </p:cNvSpPr>
          <p:nvPr>
            <p:ph type="dt" sz="half" idx="2"/>
          </p:nvPr>
        </p:nvSpPr>
        <p:spPr>
          <a:xfrm>
            <a:off x="1717392" y="4834789"/>
            <a:ext cx="1308296" cy="159616"/>
          </a:xfrm>
          <a:prstGeom prst="rect">
            <a:avLst/>
          </a:prstGeom>
        </p:spPr>
        <p:txBody>
          <a:bodyPr vert="horz" lIns="0" tIns="0" rIns="0" bIns="0" rtlCol="0" anchor="ctr"/>
          <a:lstStyle>
            <a:lvl1pPr algn="l">
              <a:defRPr sz="800">
                <a:solidFill>
                  <a:schemeClr val="tx1"/>
                </a:solidFill>
              </a:defRPr>
            </a:lvl1pPr>
          </a:lstStyle>
          <a:p>
            <a:fld id="{CDD0A9CF-A1FD-9946-816A-7B11A5E2C95D}" type="datetime1">
              <a:rPr lang="en-US" smtClean="0"/>
              <a:t>10/16/2023</a:t>
            </a:fld>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8"/>
          <p:cNvPicPr>
            <a:picLocks noChangeAspect="1"/>
          </p:cNvPicPr>
          <p:nvPr userDrawn="1"/>
        </p:nvPicPr>
        <p:blipFill>
          <a:blip r:embed="rId24"/>
          <a:stretch>
            <a:fillRect/>
          </a:stretch>
        </p:blipFill>
        <p:spPr>
          <a:xfrm>
            <a:off x="24167" y="4686710"/>
            <a:ext cx="1426504" cy="45415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 id="2147483670" r:id="rId22"/>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7288" y="2042319"/>
            <a:ext cx="3656258" cy="1551781"/>
          </a:xfrm>
        </p:spPr>
        <p:txBody>
          <a:bodyPr>
            <a:normAutofit/>
          </a:bodyPr>
          <a:lstStyle/>
          <a:p>
            <a:r>
              <a:rPr lang="en-US" dirty="0"/>
              <a:t>Lecture 6: Query Formulation SQL Analytic Functions</a:t>
            </a:r>
          </a:p>
        </p:txBody>
      </p:sp>
      <p:sp>
        <p:nvSpPr>
          <p:cNvPr id="7" name="Subtitle 6"/>
          <p:cNvSpPr>
            <a:spLocks noGrp="1"/>
          </p:cNvSpPr>
          <p:nvPr>
            <p:ph type="subTitle" idx="1"/>
          </p:nvPr>
        </p:nvSpPr>
        <p:spPr>
          <a:xfrm>
            <a:off x="497288" y="3924300"/>
            <a:ext cx="3532271" cy="608954"/>
          </a:xfrm>
        </p:spPr>
        <p:txBody>
          <a:bodyPr>
            <a:normAutofit fontScale="92500" lnSpcReduction="10000"/>
          </a:bodyPr>
          <a:lstStyle/>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Ali Chelli</a:t>
            </a: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Course: </a:t>
            </a:r>
            <a:r>
              <a:rPr kumimoji="0" lang="en-US" sz="1600" b="0" i="0" u="none" strike="noStrike" kern="1200" cap="none" spc="0" normalizeH="0" baseline="0" noProof="0" dirty="0">
                <a:ln>
                  <a:noFill/>
                </a:ln>
                <a:solidFill>
                  <a:srgbClr val="4B4CAD"/>
                </a:solidFill>
                <a:effectLst/>
                <a:uLnTx/>
                <a:uFillTx/>
                <a:latin typeface="Calibri"/>
                <a:ea typeface="+mn-ea"/>
                <a:cs typeface="Calibri"/>
              </a:rPr>
              <a:t>Business Intelligence and Data Warehousing</a:t>
            </a:r>
            <a:r>
              <a:rPr kumimoji="0" lang="nb-NO" sz="1600" b="0" i="0" u="none" strike="noStrike" kern="1200" cap="none" spc="0" normalizeH="0" baseline="0" noProof="0" dirty="0">
                <a:ln>
                  <a:noFill/>
                </a:ln>
                <a:solidFill>
                  <a:srgbClr val="4B4CAD"/>
                </a:solidFill>
                <a:effectLst/>
                <a:uLnTx/>
                <a:uFillTx/>
                <a:latin typeface="Calibri"/>
                <a:ea typeface="+mn-ea"/>
                <a:cs typeface="Calibri"/>
              </a:rPr>
              <a:t> (BID3000)</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2F7352-36FA-7045-AC00-1A0BE6875562}" type="datetime1">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16.10.2023</a:t>
            </a:fld>
            <a:endParaRPr kumimoji="0" lang="nb-NO" sz="800" b="0" i="0" u="none" strike="noStrike" kern="1200" cap="none" spc="0" normalizeH="0" baseline="0" noProof="0" dirty="0">
              <a:ln>
                <a:noFill/>
              </a:ln>
              <a:solidFill>
                <a:srgbClr val="252525"/>
              </a:solidFill>
              <a:effectLst/>
              <a:uLnTx/>
              <a:uFillTx/>
              <a:latin typeface="Calibri"/>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800" b="0" i="0" u="none" strike="noStrike" kern="1200" cap="none" spc="0" normalizeH="0" baseline="0" noProof="0">
              <a:ln>
                <a:noFill/>
              </a:ln>
              <a:solidFill>
                <a:srgbClr val="252525"/>
              </a:solidFill>
              <a:effectLst/>
              <a:uLnTx/>
              <a:uFillTx/>
              <a:latin typeface="Calibri"/>
              <a:ea typeface="+mn-ea"/>
              <a:cs typeface="+mn-cs"/>
            </a:endParaRPr>
          </a:p>
        </p:txBody>
      </p:sp>
      <p:pic>
        <p:nvPicPr>
          <p:cNvPr id="5" name="Picture 4" descr="DMonster-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7850" y="2609850"/>
            <a:ext cx="1536700" cy="1536700"/>
          </a:xfrm>
          <a:prstGeom prst="rect">
            <a:avLst/>
          </a:prstGeom>
        </p:spPr>
      </p:pic>
      <p:pic>
        <p:nvPicPr>
          <p:cNvPr id="12" name="Picture Placeholder 11">
            <a:extLst>
              <a:ext uri="{FF2B5EF4-FFF2-40B4-BE49-F238E27FC236}">
                <a16:creationId xmlns:a16="http://schemas.microsoft.com/office/drawing/2014/main" id="{77616FCC-CAEF-BBF9-D8B1-434A74BAE214}"/>
              </a:ext>
            </a:extLst>
          </p:cNvPr>
          <p:cNvPicPr>
            <a:picLocks noGrp="1" noChangeAspect="1"/>
          </p:cNvPicPr>
          <p:nvPr>
            <p:ph type="pic" sz="quarter" idx="13"/>
          </p:nvPr>
        </p:nvPicPr>
        <p:blipFill>
          <a:blip r:embed="rId4"/>
          <a:srcRect l="663" r="663"/>
          <a:stretch>
            <a:fillRect/>
          </a:stretch>
        </p:blipFill>
        <p:spPr>
          <a:xfrm>
            <a:off x="4207790" y="219075"/>
            <a:ext cx="4777460" cy="4476750"/>
          </a:xfrm>
          <a:prstGeom prst="rect">
            <a:avLst/>
          </a:prstGeom>
        </p:spPr>
      </p:pic>
    </p:spTree>
    <p:extLst>
      <p:ext uri="{BB962C8B-B14F-4D97-AF65-F5344CB8AC3E}">
        <p14:creationId xmlns:p14="http://schemas.microsoft.com/office/powerpoint/2010/main" val="24698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1" y="431006"/>
            <a:ext cx="6688931" cy="531019"/>
          </a:xfrm>
        </p:spPr>
        <p:txBody>
          <a:bodyPr/>
          <a:lstStyle/>
          <a:p>
            <a:r>
              <a:rPr lang="en-US" dirty="0"/>
              <a:t>Diagram for the Store Sales Tables</a:t>
            </a:r>
            <a:endParaRPr lang="en-US" altLang="en-US" dirty="0"/>
          </a:p>
        </p:txBody>
      </p:sp>
      <p:sp>
        <p:nvSpPr>
          <p:cNvPr id="34820" name="Rectangle 10"/>
          <p:cNvSpPr>
            <a:spLocks noChangeArrowheads="1"/>
          </p:cNvSpPr>
          <p:nvPr/>
        </p:nvSpPr>
        <p:spPr bwMode="auto">
          <a:xfrm>
            <a:off x="1143001" y="13476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34821" name="Rectangle 12"/>
          <p:cNvSpPr>
            <a:spLocks noChangeArrowheads="1"/>
          </p:cNvSpPr>
          <p:nvPr/>
        </p:nvSpPr>
        <p:spPr bwMode="auto">
          <a:xfrm>
            <a:off x="1143001" y="13476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2" name="Rectangle 18"/>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8" name="Picture 7"/>
          <p:cNvPicPr>
            <a:picLocks noChangeAspect="1"/>
          </p:cNvPicPr>
          <p:nvPr/>
        </p:nvPicPr>
        <p:blipFill>
          <a:blip r:embed="rId3"/>
          <a:stretch>
            <a:fillRect/>
          </a:stretch>
        </p:blipFill>
        <p:spPr>
          <a:xfrm>
            <a:off x="2450306" y="1227534"/>
            <a:ext cx="4243388" cy="3750469"/>
          </a:xfrm>
          <a:prstGeom prst="rect">
            <a:avLst/>
          </a:prstGeom>
        </p:spPr>
      </p:pic>
    </p:spTree>
    <p:extLst>
      <p:ext uri="{BB962C8B-B14F-4D97-AF65-F5344CB8AC3E}">
        <p14:creationId xmlns:p14="http://schemas.microsoft.com/office/powerpoint/2010/main" val="357671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Example I</a:t>
            </a:r>
          </a:p>
        </p:txBody>
      </p:sp>
      <p:sp>
        <p:nvSpPr>
          <p:cNvPr id="3" name="Content Placeholder 2"/>
          <p:cNvSpPr>
            <a:spLocks noGrp="1"/>
          </p:cNvSpPr>
          <p:nvPr>
            <p:ph idx="1"/>
          </p:nvPr>
        </p:nvSpPr>
        <p:spPr>
          <a:xfrm>
            <a:off x="1151793" y="1427910"/>
            <a:ext cx="6286500" cy="489204"/>
          </a:xfrm>
        </p:spPr>
        <p:txBody>
          <a:bodyPr/>
          <a:lstStyle/>
          <a:p>
            <a:r>
              <a:rPr lang="en-US" sz="1800" dirty="0">
                <a:cs typeface="Courier New" panose="02070309020205020404" pitchFamily="49" charset="0"/>
              </a:rPr>
              <a:t>Rank items by ascending item price</a:t>
            </a:r>
          </a:p>
          <a:p>
            <a:pPr marL="0" indent="0">
              <a:buNone/>
            </a:pPr>
            <a:endParaRPr lang="en-US" sz="1350" dirty="0">
              <a:latin typeface="Courier New" panose="02070309020205020404" pitchFamily="49" charset="0"/>
              <a:cs typeface="Courier New" panose="02070309020205020404" pitchFamily="49" charset="0"/>
            </a:endParaRPr>
          </a:p>
          <a:p>
            <a:pPr marL="0" indent="0">
              <a:buNone/>
            </a:pPr>
            <a:endParaRPr lang="en-US" sz="1350" dirty="0">
              <a:latin typeface="Courier New" panose="02070309020205020404" pitchFamily="49" charset="0"/>
              <a:cs typeface="Courier New" panose="02070309020205020404" pitchFamily="49" charset="0"/>
            </a:endParaRPr>
          </a:p>
        </p:txBody>
      </p:sp>
      <p:sp>
        <p:nvSpPr>
          <p:cNvPr id="4" name="Rectangle 3"/>
          <p:cNvSpPr/>
          <p:nvPr/>
        </p:nvSpPr>
        <p:spPr>
          <a:xfrm>
            <a:off x="1218087" y="2279569"/>
            <a:ext cx="6220206" cy="205440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ItemId</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ItemBrand</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ItemUnitPrice</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RANK() OVER ( ORDER BY </a:t>
            </a:r>
            <a:r>
              <a:rPr lang="en-US" sz="1350" dirty="0" err="1">
                <a:latin typeface="Courier New" panose="02070309020205020404" pitchFamily="49" charset="0"/>
                <a:cs typeface="Courier New" panose="02070309020205020404" pitchFamily="49" charset="0"/>
              </a:rPr>
              <a:t>ItemUnitPrice</a:t>
            </a:r>
            <a:r>
              <a:rPr lang="en-US" sz="1350" dirty="0">
                <a:latin typeface="Courier New" panose="02070309020205020404" pitchFamily="49" charset="0"/>
                <a:cs typeface="Courier New" panose="02070309020205020404" pitchFamily="49" charset="0"/>
              </a:rPr>
              <a:t> ) AS </a:t>
            </a:r>
            <a:r>
              <a:rPr lang="en-US" sz="1350" dirty="0" err="1">
                <a:latin typeface="Courier New" panose="02070309020205020404" pitchFamily="49" charset="0"/>
                <a:cs typeface="Courier New" panose="02070309020205020404" pitchFamily="49" charset="0"/>
              </a:rPr>
              <a:t>RankUnitPrice</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SSItem</a:t>
            </a:r>
            <a:r>
              <a:rPr lang="en-US" sz="1350" dirty="0">
                <a:latin typeface="Courier New" panose="02070309020205020404" pitchFamily="49" charset="0"/>
                <a:cs typeface="Courier New" panose="02070309020205020404" pitchFamily="49" charset="0"/>
              </a:rPr>
              <a:t>;</a:t>
            </a:r>
          </a:p>
          <a:p>
            <a:endParaRPr lang="en-US" sz="135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ITEMID   ITEMBRAND          ITEMUNITPRICE RANKUNITPRICE</a:t>
            </a:r>
          </a:p>
          <a:p>
            <a:r>
              <a:rPr lang="en-US" sz="1200" dirty="0">
                <a:latin typeface="Courier New" panose="02070309020205020404" pitchFamily="49" charset="0"/>
                <a:cs typeface="Courier New" panose="02070309020205020404" pitchFamily="49" charset="0"/>
              </a:rPr>
              <a:t>-------- ------------------ ------------- -------------</a:t>
            </a:r>
          </a:p>
          <a:p>
            <a:r>
              <a:rPr lang="en-US" sz="1200" dirty="0">
                <a:latin typeface="Courier New" panose="02070309020205020404" pitchFamily="49" charset="0"/>
                <a:cs typeface="Courier New" panose="02070309020205020404" pitchFamily="49" charset="0"/>
              </a:rPr>
              <a:t>I1412138 </a:t>
            </a:r>
            <a:r>
              <a:rPr lang="en-US" sz="1200" dirty="0" err="1">
                <a:latin typeface="Courier New" panose="02070309020205020404" pitchFamily="49" charset="0"/>
                <a:cs typeface="Courier New" panose="02070309020205020404" pitchFamily="49" charset="0"/>
              </a:rPr>
              <a:t>Ethlite</a:t>
            </a:r>
            <a:r>
              <a:rPr lang="en-US" sz="1200" dirty="0">
                <a:latin typeface="Courier New" panose="02070309020205020404" pitchFamily="49" charset="0"/>
                <a:cs typeface="Courier New" panose="02070309020205020404" pitchFamily="49" charset="0"/>
              </a:rPr>
              <a:t>                        12            1 </a:t>
            </a:r>
          </a:p>
          <a:p>
            <a:r>
              <a:rPr lang="en-US" sz="1200" dirty="0">
                <a:latin typeface="Courier New" panose="02070309020205020404" pitchFamily="49" charset="0"/>
                <a:cs typeface="Courier New" panose="02070309020205020404" pitchFamily="49" charset="0"/>
              </a:rPr>
              <a:t>I1445671 </a:t>
            </a:r>
            <a:r>
              <a:rPr lang="en-US" sz="1200" dirty="0" err="1">
                <a:latin typeface="Courier New" panose="02070309020205020404" pitchFamily="49" charset="0"/>
                <a:cs typeface="Courier New" panose="02070309020205020404" pitchFamily="49" charset="0"/>
              </a:rPr>
              <a:t>Intersafe</a:t>
            </a:r>
            <a:r>
              <a:rPr lang="en-US" sz="1200" dirty="0">
                <a:latin typeface="Courier New" panose="02070309020205020404" pitchFamily="49" charset="0"/>
                <a:cs typeface="Courier New" panose="02070309020205020404" pitchFamily="49" charset="0"/>
              </a:rPr>
              <a:t>                   14.99            2 </a:t>
            </a:r>
          </a:p>
          <a:p>
            <a:r>
              <a:rPr lang="en-US" sz="1200" dirty="0">
                <a:latin typeface="Courier New" panose="02070309020205020404" pitchFamily="49" charset="0"/>
                <a:cs typeface="Courier New" panose="02070309020205020404" pitchFamily="49" charset="0"/>
              </a:rPr>
              <a:t>I6677900 </a:t>
            </a:r>
            <a:r>
              <a:rPr lang="en-US" sz="1200" dirty="0" err="1">
                <a:latin typeface="Courier New" panose="02070309020205020404" pitchFamily="49" charset="0"/>
                <a:cs typeface="Courier New" panose="02070309020205020404" pitchFamily="49" charset="0"/>
              </a:rPr>
              <a:t>Connex</a:t>
            </a:r>
            <a:r>
              <a:rPr lang="en-US" sz="1200" dirty="0">
                <a:latin typeface="Courier New" panose="02070309020205020404" pitchFamily="49" charset="0"/>
                <a:cs typeface="Courier New" panose="02070309020205020404" pitchFamily="49" charset="0"/>
              </a:rPr>
              <a:t>                      25.69            3 </a:t>
            </a:r>
          </a:p>
          <a:p>
            <a:r>
              <a:rPr lang="en-US" sz="1350" dirty="0">
                <a:latin typeface="Courier New" panose="02070309020205020404" pitchFamily="49" charset="0"/>
                <a:cs typeface="Courier New" panose="02070309020205020404" pitchFamily="49" charset="0"/>
              </a:rPr>
              <a:t>…</a:t>
            </a:r>
            <a:endParaRPr lang="en-US" sz="1350" dirty="0"/>
          </a:p>
        </p:txBody>
      </p:sp>
    </p:spTree>
    <p:extLst>
      <p:ext uri="{BB962C8B-B14F-4D97-AF65-F5344CB8AC3E}">
        <p14:creationId xmlns:p14="http://schemas.microsoft.com/office/powerpoint/2010/main" val="30660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Example I: Result</a:t>
            </a:r>
          </a:p>
        </p:txBody>
      </p:sp>
      <p:pic>
        <p:nvPicPr>
          <p:cNvPr id="10" name="Content Placeholder 9">
            <a:extLst>
              <a:ext uri="{FF2B5EF4-FFF2-40B4-BE49-F238E27FC236}">
                <a16:creationId xmlns:a16="http://schemas.microsoft.com/office/drawing/2014/main" id="{F2180A5E-EAC0-FC07-2A61-6797B10DD432}"/>
              </a:ext>
            </a:extLst>
          </p:cNvPr>
          <p:cNvPicPr>
            <a:picLocks noGrp="1" noChangeAspect="1"/>
          </p:cNvPicPr>
          <p:nvPr>
            <p:ph idx="1"/>
          </p:nvPr>
        </p:nvPicPr>
        <p:blipFill>
          <a:blip r:embed="rId3"/>
          <a:stretch>
            <a:fillRect/>
          </a:stretch>
        </p:blipFill>
        <p:spPr>
          <a:xfrm>
            <a:off x="587375" y="1905306"/>
            <a:ext cx="3943350" cy="2229825"/>
          </a:xfrm>
        </p:spPr>
      </p:pic>
      <p:sp>
        <p:nvSpPr>
          <p:cNvPr id="8" name="Content Placeholder 7">
            <a:extLst>
              <a:ext uri="{FF2B5EF4-FFF2-40B4-BE49-F238E27FC236}">
                <a16:creationId xmlns:a16="http://schemas.microsoft.com/office/drawing/2014/main" id="{35E0D2AC-739A-0FE8-8A1C-2EE86CFF3071}"/>
              </a:ext>
            </a:extLst>
          </p:cNvPr>
          <p:cNvSpPr>
            <a:spLocks noGrp="1"/>
          </p:cNvSpPr>
          <p:nvPr>
            <p:ph idx="13"/>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result of executing the statement in Postgres is shown on the left.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result contains 10 rows with 4 columns in each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Each row in the </a:t>
            </a:r>
            <a:r>
              <a:rPr kumimoji="0" lang="en-US" sz="1600" b="0" i="0" u="none" strike="noStrike" kern="1200" cap="none" spc="0" normalizeH="0" baseline="0" noProof="0" dirty="0" err="1">
                <a:ln>
                  <a:noFill/>
                </a:ln>
                <a:solidFill>
                  <a:srgbClr val="000000"/>
                </a:solidFill>
                <a:effectLst/>
                <a:uLnTx/>
                <a:uFillTx/>
                <a:latin typeface="Calibri"/>
                <a:ea typeface="+mn-ea"/>
                <a:cs typeface="Calibri Light"/>
              </a:rPr>
              <a:t>SSItem</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table appears in one result row. </a:t>
            </a:r>
            <a:endParaRPr lang="en-US" dirty="0"/>
          </a:p>
          <a:p>
            <a:endParaRPr lang="en-US" dirty="0"/>
          </a:p>
        </p:txBody>
      </p:sp>
    </p:spTree>
    <p:extLst>
      <p:ext uri="{BB962C8B-B14F-4D97-AF65-F5344CB8AC3E}">
        <p14:creationId xmlns:p14="http://schemas.microsoft.com/office/powerpoint/2010/main" val="191952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Example II</a:t>
            </a:r>
          </a:p>
        </p:txBody>
      </p:sp>
      <p:sp>
        <p:nvSpPr>
          <p:cNvPr id="3" name="Content Placeholder 2"/>
          <p:cNvSpPr>
            <a:spLocks noGrp="1"/>
          </p:cNvSpPr>
          <p:nvPr>
            <p:ph idx="1"/>
          </p:nvPr>
        </p:nvSpPr>
        <p:spPr>
          <a:xfrm>
            <a:off x="1324879" y="1460871"/>
            <a:ext cx="6286500" cy="416052"/>
          </a:xfrm>
        </p:spPr>
        <p:txBody>
          <a:bodyPr>
            <a:normAutofit fontScale="85000" lnSpcReduction="20000"/>
          </a:bodyPr>
          <a:lstStyle/>
          <a:p>
            <a:r>
              <a:rPr lang="en-US" sz="1800" dirty="0">
                <a:cs typeface="Courier New" panose="02070309020205020404" pitchFamily="49" charset="0"/>
              </a:rPr>
              <a:t>Rank customers by descending sum of dollar sales</a:t>
            </a:r>
          </a:p>
          <a:p>
            <a:r>
              <a:rPr lang="en-US" sz="1800" dirty="0">
                <a:cs typeface="Courier New" panose="02070309020205020404" pitchFamily="49" charset="0"/>
              </a:rPr>
              <a:t>Group on customer name</a:t>
            </a:r>
          </a:p>
        </p:txBody>
      </p:sp>
      <p:sp>
        <p:nvSpPr>
          <p:cNvPr id="4" name="Rectangle 3"/>
          <p:cNvSpPr/>
          <p:nvPr/>
        </p:nvSpPr>
        <p:spPr>
          <a:xfrm>
            <a:off x="1511046" y="2173102"/>
            <a:ext cx="6007608" cy="251607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CustName</a:t>
            </a:r>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RANK() OVER (ORDER BY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DESC) </a:t>
            </a:r>
            <a:r>
              <a:rPr lang="en-US" sz="1350" dirty="0" err="1">
                <a:latin typeface="Courier New" panose="02070309020205020404" pitchFamily="49" charset="0"/>
                <a:cs typeface="Courier New" panose="02070309020205020404" pitchFamily="49" charset="0"/>
              </a:rPr>
              <a:t>SalesRank</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SSSales</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SSCustomer</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SSSales.CustId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SSCustomer.CustId</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GROUP BY </a:t>
            </a:r>
            <a:r>
              <a:rPr lang="en-US" sz="1350" dirty="0" err="1">
                <a:latin typeface="Courier New" panose="02070309020205020404" pitchFamily="49" charset="0"/>
                <a:cs typeface="Courier New" panose="02070309020205020404" pitchFamily="49" charset="0"/>
              </a:rPr>
              <a:t>CustName</a:t>
            </a:r>
            <a:r>
              <a:rPr lang="en-US" sz="1350" dirty="0">
                <a:latin typeface="Courier New" panose="02070309020205020404" pitchFamily="49" charset="0"/>
                <a:cs typeface="Courier New" panose="02070309020205020404" pitchFamily="49" charset="0"/>
              </a:rPr>
              <a:t>;</a:t>
            </a:r>
          </a:p>
          <a:p>
            <a:endParaRPr lang="en-US" sz="13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CUSTNAME                         SUMSALES  SALESRANK</a:t>
            </a:r>
          </a:p>
          <a:p>
            <a:r>
              <a:rPr lang="en-US" sz="1050" dirty="0">
                <a:latin typeface="Courier New" panose="02070309020205020404" pitchFamily="49" charset="0"/>
                <a:cs typeface="Courier New" panose="02070309020205020404" pitchFamily="49" charset="0"/>
              </a:rPr>
              <a:t>------------------------------ ---------- ----------</a:t>
            </a:r>
          </a:p>
          <a:p>
            <a:r>
              <a:rPr lang="en-US" sz="1050" dirty="0">
                <a:latin typeface="Courier New" panose="02070309020205020404" pitchFamily="49" charset="0"/>
                <a:cs typeface="Courier New" panose="02070309020205020404" pitchFamily="49" charset="0"/>
              </a:rPr>
              <a:t>Sheri Gordon                       556322          1 </a:t>
            </a:r>
          </a:p>
          <a:p>
            <a:r>
              <a:rPr lang="en-US" sz="1050" dirty="0">
                <a:latin typeface="Courier New" panose="02070309020205020404" pitchFamily="49" charset="0"/>
                <a:cs typeface="Courier New" panose="02070309020205020404" pitchFamily="49" charset="0"/>
              </a:rPr>
              <a:t>Wally Jones                         94004          2 </a:t>
            </a:r>
          </a:p>
          <a:p>
            <a:r>
              <a:rPr lang="en-US" sz="1050" dirty="0">
                <a:latin typeface="Courier New" panose="02070309020205020404" pitchFamily="49" charset="0"/>
                <a:cs typeface="Courier New" panose="02070309020205020404" pitchFamily="49" charset="0"/>
              </a:rPr>
              <a:t>Jim </a:t>
            </a:r>
            <a:r>
              <a:rPr lang="en-US" sz="1050" dirty="0" err="1">
                <a:latin typeface="Courier New" panose="02070309020205020404" pitchFamily="49" charset="0"/>
                <a:cs typeface="Courier New" panose="02070309020205020404" pitchFamily="49" charset="0"/>
              </a:rPr>
              <a:t>Glussman</a:t>
            </a:r>
            <a:r>
              <a:rPr lang="en-US" sz="1050" dirty="0">
                <a:latin typeface="Courier New" panose="02070309020205020404" pitchFamily="49" charset="0"/>
                <a:cs typeface="Courier New" panose="02070309020205020404" pitchFamily="49" charset="0"/>
              </a:rPr>
              <a:t>                        91100          3 </a:t>
            </a:r>
          </a:p>
          <a:p>
            <a:r>
              <a:rPr lang="en-US" sz="1050" dirty="0">
                <a:latin typeface="Courier New" panose="02070309020205020404" pitchFamily="49" charset="0"/>
                <a:cs typeface="Courier New" panose="02070309020205020404" pitchFamily="49" charset="0"/>
              </a:rPr>
              <a:t>Candy Kendall                       90664          4</a:t>
            </a:r>
          </a:p>
          <a:p>
            <a:r>
              <a:rPr lang="en-US" sz="1350" dirty="0">
                <a:latin typeface="Courier New" panose="02070309020205020404" pitchFamily="49" charset="0"/>
                <a:cs typeface="Courier New" panose="02070309020205020404" pitchFamily="49" charset="0"/>
              </a:rPr>
              <a:t>…</a:t>
            </a:r>
            <a:endParaRPr lang="en-US" sz="1350" dirty="0"/>
          </a:p>
        </p:txBody>
      </p:sp>
    </p:spTree>
    <p:extLst>
      <p:ext uri="{BB962C8B-B14F-4D97-AF65-F5344CB8AC3E}">
        <p14:creationId xmlns:p14="http://schemas.microsoft.com/office/powerpoint/2010/main" val="293566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Example II: Result</a:t>
            </a:r>
          </a:p>
        </p:txBody>
      </p:sp>
      <p:pic>
        <p:nvPicPr>
          <p:cNvPr id="10" name="Content Placeholder 9">
            <a:extLst>
              <a:ext uri="{FF2B5EF4-FFF2-40B4-BE49-F238E27FC236}">
                <a16:creationId xmlns:a16="http://schemas.microsoft.com/office/drawing/2014/main" id="{055684D5-A448-2800-98B7-BB8AD0CF66FE}"/>
              </a:ext>
            </a:extLst>
          </p:cNvPr>
          <p:cNvPicPr>
            <a:picLocks noGrp="1" noChangeAspect="1"/>
          </p:cNvPicPr>
          <p:nvPr>
            <p:ph idx="1"/>
          </p:nvPr>
        </p:nvPicPr>
        <p:blipFill>
          <a:blip r:embed="rId3"/>
          <a:stretch>
            <a:fillRect/>
          </a:stretch>
        </p:blipFill>
        <p:spPr>
          <a:xfrm>
            <a:off x="792162" y="1743869"/>
            <a:ext cx="3533775" cy="2552700"/>
          </a:xfrm>
        </p:spPr>
      </p:pic>
      <p:sp>
        <p:nvSpPr>
          <p:cNvPr id="8" name="Content Placeholder 7">
            <a:extLst>
              <a:ext uri="{FF2B5EF4-FFF2-40B4-BE49-F238E27FC236}">
                <a16:creationId xmlns:a16="http://schemas.microsoft.com/office/drawing/2014/main" id="{D46B6558-4D1B-9A58-7395-EBC4F487D122}"/>
              </a:ext>
            </a:extLst>
          </p:cNvPr>
          <p:cNvSpPr>
            <a:spLocks noGrp="1"/>
          </p:cNvSpPr>
          <p:nvPr>
            <p:ph idx="13"/>
          </p:nvPr>
        </p:nvSpPr>
        <p:spPr/>
        <p:txBody>
          <a:bodyPr>
            <a:noAutofit/>
          </a:bodyPr>
          <a:lstStyle/>
          <a:p>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result contains nine rows with three columns in each row. </a:t>
            </a:r>
          </a:p>
          <a:p>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group by clause generates one customer per group and then calculates the sum of dollar sales for each customer.</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ORDER BY specification in the OVER clause indicates that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customers are ranked using the SUM function on the </a:t>
            </a:r>
            <a:r>
              <a:rPr kumimoji="0" lang="en-US" sz="1400" b="1" i="0" u="none" strike="noStrike" kern="1200" cap="none" spc="0" normalizeH="0" baseline="0" noProof="0" dirty="0" err="1">
                <a:ln>
                  <a:noFill/>
                </a:ln>
                <a:solidFill>
                  <a:srgbClr val="000000"/>
                </a:solidFill>
                <a:effectLst/>
                <a:uLnTx/>
                <a:uFillTx/>
                <a:latin typeface="Calibri"/>
                <a:ea typeface="+mn-ea"/>
                <a:cs typeface="Calibri Light"/>
              </a:rPr>
              <a:t>SalesDollar</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 column in descending order</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Thus, the first result row with a larger sum of sales obtains a top ranking of 1.</a:t>
            </a:r>
          </a:p>
          <a:p>
            <a:endParaRPr lang="en-US" sz="1400" dirty="0"/>
          </a:p>
        </p:txBody>
      </p:sp>
    </p:spTree>
    <p:extLst>
      <p:ext uri="{BB962C8B-B14F-4D97-AF65-F5344CB8AC3E}">
        <p14:creationId xmlns:p14="http://schemas.microsoft.com/office/powerpoint/2010/main" val="400381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Problems</a:t>
            </a:r>
          </a:p>
        </p:txBody>
      </p:sp>
      <p:sp>
        <p:nvSpPr>
          <p:cNvPr id="3" name="Content Placeholder 2"/>
          <p:cNvSpPr>
            <a:spLocks noGrp="1"/>
          </p:cNvSpPr>
          <p:nvPr>
            <p:ph idx="1"/>
          </p:nvPr>
        </p:nvSpPr>
        <p:spPr/>
        <p:txBody>
          <a:bodyPr/>
          <a:lstStyle/>
          <a:p>
            <a:r>
              <a:rPr lang="en-US" sz="1800" dirty="0"/>
              <a:t>Write SELECT statements</a:t>
            </a:r>
          </a:p>
          <a:p>
            <a:r>
              <a:rPr lang="en-US" sz="1800" dirty="0"/>
              <a:t>Example 3</a:t>
            </a:r>
          </a:p>
          <a:p>
            <a:pPr lvl="1"/>
            <a:r>
              <a:rPr lang="en-US" sz="1500" dirty="0"/>
              <a:t>Rank item brands descending by average dollar sales in 2014 and 2015</a:t>
            </a:r>
          </a:p>
          <a:p>
            <a:pPr lvl="1"/>
            <a:r>
              <a:rPr lang="en-US" sz="1500" dirty="0"/>
              <a:t>Show item brand, average dollar sales, and rank</a:t>
            </a:r>
          </a:p>
          <a:p>
            <a:r>
              <a:rPr lang="en-US" sz="1800" dirty="0"/>
              <a:t>Example 4</a:t>
            </a:r>
          </a:p>
          <a:p>
            <a:pPr lvl="1"/>
            <a:r>
              <a:rPr lang="en-US" sz="1500" dirty="0"/>
              <a:t>Rank item brands by average dollar sales in 2014 and 2015</a:t>
            </a:r>
          </a:p>
          <a:p>
            <a:pPr lvl="1"/>
            <a:r>
              <a:rPr lang="en-US" sz="1500" dirty="0"/>
              <a:t>Only include brands with more than 10 sales in 2014 and 2015</a:t>
            </a:r>
          </a:p>
          <a:p>
            <a:pPr lvl="1"/>
            <a:r>
              <a:rPr lang="en-US" sz="1500" dirty="0"/>
              <a:t>Show item brand, number of sales (COUNT), average dollar sales, and rank</a:t>
            </a:r>
          </a:p>
          <a:p>
            <a:pPr marL="0" indent="0">
              <a:buNone/>
            </a:pPr>
            <a:endParaRPr lang="en-US" sz="1800" dirty="0"/>
          </a:p>
        </p:txBody>
      </p:sp>
    </p:spTree>
    <p:extLst>
      <p:ext uri="{BB962C8B-B14F-4D97-AF65-F5344CB8AC3E}">
        <p14:creationId xmlns:p14="http://schemas.microsoft.com/office/powerpoint/2010/main" val="220255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Use analytic functions to answer common business intelligence questions</a:t>
            </a:r>
          </a:p>
          <a:p>
            <a:pPr eaLnBrk="1" hangingPunct="1"/>
            <a:r>
              <a:rPr lang="en-US" altLang="en-US" dirty="0"/>
              <a:t>Analytic functions computed after grouping</a:t>
            </a:r>
          </a:p>
          <a:p>
            <a:pPr eaLnBrk="1" hangingPunct="1"/>
            <a:r>
              <a:rPr lang="en-US" altLang="en-US" dirty="0"/>
              <a:t>OVER and ORDER BY keywords</a:t>
            </a:r>
          </a:p>
        </p:txBody>
      </p:sp>
    </p:spTree>
    <p:extLst>
      <p:ext uri="{BB962C8B-B14F-4D97-AF65-F5344CB8AC3E}">
        <p14:creationId xmlns:p14="http://schemas.microsoft.com/office/powerpoint/2010/main" val="31190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Extended Syntax and Ranking Functions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10/16/2023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17</a:t>
            </a:fld>
            <a:endParaRPr lang="en-GB" noProof="0"/>
          </a:p>
        </p:txBody>
      </p:sp>
    </p:spTree>
    <p:extLst>
      <p:ext uri="{BB962C8B-B14F-4D97-AF65-F5344CB8AC3E}">
        <p14:creationId xmlns:p14="http://schemas.microsoft.com/office/powerpoint/2010/main" val="140579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t>Write statements using the PARTITIONED BY clause</a:t>
            </a:r>
          </a:p>
          <a:p>
            <a:pPr marL="128588" indent="-128588">
              <a:buFont typeface="Arial" pitchFamily="34" charset="0"/>
              <a:buChar char="•"/>
              <a:defRPr/>
            </a:pPr>
            <a:r>
              <a:rPr lang="en-US" dirty="0"/>
              <a:t>Understand conceptual differences among ranking functions</a:t>
            </a:r>
          </a:p>
          <a:p>
            <a:pPr marL="128588" indent="-128588">
              <a:buFont typeface="Arial" pitchFamily="34" charset="0"/>
              <a:buChar char="•"/>
              <a:defRPr/>
            </a:pPr>
            <a:r>
              <a:rPr lang="en-US" dirty="0"/>
              <a:t>Reflect about evaluation order of SELECT clauses</a:t>
            </a:r>
          </a:p>
          <a:p>
            <a:endParaRPr lang="en-US" dirty="0"/>
          </a:p>
          <a:p>
            <a:endParaRPr lang="en-US" dirty="0"/>
          </a:p>
        </p:txBody>
      </p:sp>
    </p:spTree>
    <p:extLst>
      <p:ext uri="{BB962C8B-B14F-4D97-AF65-F5344CB8AC3E}">
        <p14:creationId xmlns:p14="http://schemas.microsoft.com/office/powerpoint/2010/main" val="139252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740" y="560070"/>
            <a:ext cx="6286500" cy="514350"/>
          </a:xfrm>
        </p:spPr>
        <p:txBody>
          <a:bodyPr/>
          <a:lstStyle/>
          <a:p>
            <a:r>
              <a:rPr lang="en-US" dirty="0"/>
              <a:t>Analytic Function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7546816"/>
              </p:ext>
            </p:extLst>
          </p:nvPr>
        </p:nvGraphicFramePr>
        <p:xfrm>
          <a:off x="1485900" y="925830"/>
          <a:ext cx="6172200"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857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E0FC51-C68E-49B5-BF10-A5A8478EF90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8A6F33D-A483-4D6A-A417-10CAEFC90F6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96B40828-CABB-4B08-B00B-4A921379E6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C066D2A4-D317-4752-A081-0A4B78EA5EC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AC31B3A0-453E-49A8-B39D-98F31E6D0E8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329B4742-E239-4BAD-99B2-005F668A5C8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867C6284-04B0-4BA9-8FAB-9C8AFBA4458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E0099FF8-9040-44B1-B5F2-203FF262F68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9B863447-2E23-484B-BF04-0857E012FB3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487E5F96-BB77-415A-A372-1EE1C0C6CB91}"/>
                                            </p:graphic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graphicEl>
                                              <a:dgm id="{E7618DB7-E7A7-49EA-BF58-AD9A7CE36A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a:bodyPr>
          <a:lstStyle/>
          <a:p>
            <a:pPr>
              <a:lnSpc>
                <a:spcPct val="150000"/>
              </a:lnSpc>
            </a:pPr>
            <a:r>
              <a:rPr lang="en-US" sz="2000" b="0" i="0" dirty="0">
                <a:solidFill>
                  <a:srgbClr val="000000"/>
                </a:solidFill>
                <a:effectLst/>
                <a:latin typeface="+mj-lt"/>
              </a:rPr>
              <a:t>Processing Model and Basic Syntax</a:t>
            </a:r>
          </a:p>
          <a:p>
            <a:pPr>
              <a:lnSpc>
                <a:spcPct val="150000"/>
              </a:lnSpc>
            </a:pPr>
            <a:r>
              <a:rPr lang="en-US" sz="2000" b="0" i="0" dirty="0">
                <a:solidFill>
                  <a:srgbClr val="000000"/>
                </a:solidFill>
                <a:effectLst/>
                <a:latin typeface="+mj-lt"/>
              </a:rPr>
              <a:t> Extended Syntax and Ranking Functions</a:t>
            </a:r>
          </a:p>
          <a:p>
            <a:pPr>
              <a:lnSpc>
                <a:spcPct val="150000"/>
              </a:lnSpc>
            </a:pPr>
            <a:r>
              <a:rPr lang="en-US" sz="2000" b="0" i="0" dirty="0">
                <a:solidFill>
                  <a:srgbClr val="000000"/>
                </a:solidFill>
                <a:effectLst/>
                <a:latin typeface="+mj-lt"/>
              </a:rPr>
              <a:t>Window Aggregates I</a:t>
            </a:r>
          </a:p>
          <a:p>
            <a:pPr>
              <a:lnSpc>
                <a:spcPct val="150000"/>
              </a:lnSpc>
            </a:pPr>
            <a:r>
              <a:rPr lang="en-US" sz="2000" b="0" i="0">
                <a:solidFill>
                  <a:srgbClr val="000000"/>
                </a:solidFill>
                <a:effectLst/>
                <a:latin typeface="+mj-lt"/>
              </a:rPr>
              <a:t>Window </a:t>
            </a:r>
            <a:r>
              <a:rPr lang="en-US" sz="2000" b="0" i="0" dirty="0">
                <a:solidFill>
                  <a:srgbClr val="000000"/>
                </a:solidFill>
                <a:effectLst/>
                <a:latin typeface="+mj-lt"/>
              </a:rPr>
              <a:t>Comparisons II</a:t>
            </a:r>
          </a:p>
          <a:p>
            <a:pPr>
              <a:lnSpc>
                <a:spcPct val="150000"/>
              </a:lnSpc>
            </a:pPr>
            <a:endParaRPr lang="en-US" sz="2000" b="0" i="0" dirty="0">
              <a:solidFill>
                <a:srgbClr val="000000"/>
              </a:solidFill>
              <a:effectLst/>
              <a:latin typeface="+mj-lt"/>
            </a:endParaRPr>
          </a:p>
          <a:p>
            <a:pPr>
              <a:lnSpc>
                <a:spcPct val="150000"/>
              </a:lnSpc>
            </a:pPr>
            <a:endParaRPr lang="en-US" sz="2000" b="0" i="0" dirty="0">
              <a:solidFill>
                <a:srgbClr val="000000"/>
              </a:solidFill>
              <a:effectLst/>
              <a:latin typeface="+mj-lt"/>
            </a:endParaRPr>
          </a:p>
          <a:p>
            <a:pPr>
              <a:lnSpc>
                <a:spcPct val="150000"/>
              </a:lnSpc>
            </a:pPr>
            <a:endParaRPr lang="en-US" sz="2000" b="0" i="0" dirty="0">
              <a:solidFill>
                <a:srgbClr val="000000"/>
              </a:solidFill>
              <a:effectLst/>
              <a:latin typeface="+mj-lt"/>
            </a:endParaRP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10/16/2023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2</a:t>
            </a:fld>
            <a:endParaRPr lang="en-GB" noProof="0"/>
          </a:p>
        </p:txBody>
      </p:sp>
    </p:spTree>
    <p:extLst>
      <p:ext uri="{BB962C8B-B14F-4D97-AF65-F5344CB8AC3E}">
        <p14:creationId xmlns:p14="http://schemas.microsoft.com/office/powerpoint/2010/main" val="158572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Partitioning Syntax</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AnalyticFunction</a:t>
            </a:r>
            <a:r>
              <a:rPr lang="en-US" dirty="0">
                <a:latin typeface="Courier New" panose="02070309020205020404" pitchFamily="49" charset="0"/>
                <a:cs typeface="Courier New" panose="02070309020205020404" pitchFamily="49" charset="0"/>
              </a:rPr>
              <a:t>&gt; ([&lt;column-list&gt;]) OVER ([PARTITION BY &lt;</a:t>
            </a:r>
            <a:r>
              <a:rPr lang="en-US" dirty="0">
                <a:solidFill>
                  <a:srgbClr val="FF0000"/>
                </a:solidFill>
                <a:latin typeface="Courier New" panose="02070309020205020404" pitchFamily="49" charset="0"/>
                <a:cs typeface="Courier New" panose="02070309020205020404" pitchFamily="49" charset="0"/>
              </a:rPr>
              <a:t>partitioning</a:t>
            </a:r>
            <a:r>
              <a:rPr lang="en-US" dirty="0">
                <a:latin typeface="Courier New" panose="02070309020205020404" pitchFamily="49" charset="0"/>
                <a:cs typeface="Courier New" panose="02070309020205020404" pitchFamily="49" charset="0"/>
              </a:rPr>
              <a:t>&gt;] [ORDER BY &lt;ordering&gt;] )</a:t>
            </a:r>
          </a:p>
          <a:p>
            <a:pPr lvl="1"/>
            <a:r>
              <a:rPr lang="en-US" dirty="0"/>
              <a:t>PARTITION BY keywords</a:t>
            </a:r>
          </a:p>
          <a:p>
            <a:pPr lvl="1"/>
            <a:r>
              <a:rPr lang="en-US" dirty="0"/>
              <a:t>Divides result into partitions</a:t>
            </a:r>
          </a:p>
          <a:p>
            <a:pPr lvl="1"/>
            <a:r>
              <a:rPr lang="en-US" dirty="0"/>
              <a:t>Analytic function evaluated for each partition</a:t>
            </a:r>
          </a:p>
          <a:p>
            <a:r>
              <a:rPr lang="en-US" dirty="0"/>
              <a:t>Example</a:t>
            </a:r>
          </a:p>
          <a:p>
            <a:pPr marL="342900" lvl="1" indent="0">
              <a:buNone/>
            </a:pPr>
            <a:r>
              <a:rPr lang="en-US" dirty="0">
                <a:latin typeface="Courier New" panose="02070309020205020404" pitchFamily="49" charset="0"/>
                <a:cs typeface="Courier New" panose="02070309020205020404" pitchFamily="49" charset="0"/>
              </a:rPr>
              <a:t>RANK() OVER (</a:t>
            </a:r>
          </a:p>
          <a:p>
            <a:pPr marL="342900" lvl="1" indent="0">
              <a:buNone/>
            </a:pPr>
            <a:r>
              <a:rPr lang="en-US" dirty="0">
                <a:latin typeface="Courier New" panose="02070309020205020404" pitchFamily="49" charset="0"/>
                <a:cs typeface="Courier New" panose="02070309020205020404" pitchFamily="49" charset="0"/>
              </a:rPr>
              <a:t> PARTITION BY CustState </a:t>
            </a:r>
          </a:p>
          <a:p>
            <a:pPr marL="342900" lvl="1" indent="0">
              <a:buNone/>
            </a:pPr>
            <a:r>
              <a:rPr lang="en-US" dirty="0">
                <a:latin typeface="Courier New" panose="02070309020205020404" pitchFamily="49" charset="0"/>
                <a:cs typeface="Courier New" panose="02070309020205020404" pitchFamily="49" charset="0"/>
              </a:rPr>
              <a:t> ORDER BY SUM(</a:t>
            </a:r>
            <a:r>
              <a:rPr lang="en-US" dirty="0" err="1">
                <a:latin typeface="Courier New" panose="02070309020205020404" pitchFamily="49" charset="0"/>
                <a:cs typeface="Courier New" panose="02070309020205020404" pitchFamily="49" charset="0"/>
              </a:rPr>
              <a:t>SalesDollar</a:t>
            </a:r>
            <a:r>
              <a:rPr lang="en-US" dirty="0">
                <a:latin typeface="Courier New" panose="02070309020205020404" pitchFamily="49" charset="0"/>
                <a:cs typeface="Courier New" panose="02070309020205020404" pitchFamily="49" charset="0"/>
              </a:rPr>
              <a:t>) ) AS </a:t>
            </a:r>
            <a:r>
              <a:rPr lang="en-US" dirty="0" err="1">
                <a:latin typeface="Courier New" panose="02070309020205020404" pitchFamily="49" charset="0"/>
                <a:cs typeface="Courier New" panose="02070309020205020404" pitchFamily="49" charset="0"/>
              </a:rPr>
              <a:t>SalesRank</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260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739" y="487440"/>
            <a:ext cx="6286500" cy="514350"/>
          </a:xfrm>
        </p:spPr>
        <p:txBody>
          <a:bodyPr/>
          <a:lstStyle/>
          <a:p>
            <a:r>
              <a:rPr lang="en-US" dirty="0"/>
              <a:t>Ranking with Partitioning Example</a:t>
            </a:r>
          </a:p>
        </p:txBody>
      </p:sp>
      <p:sp>
        <p:nvSpPr>
          <p:cNvPr id="3" name="Content Placeholder 2"/>
          <p:cNvSpPr>
            <a:spLocks noGrp="1"/>
          </p:cNvSpPr>
          <p:nvPr>
            <p:ph idx="1"/>
          </p:nvPr>
        </p:nvSpPr>
        <p:spPr>
          <a:xfrm>
            <a:off x="1204739" y="1339435"/>
            <a:ext cx="6286500" cy="802386"/>
          </a:xfrm>
        </p:spPr>
        <p:txBody>
          <a:bodyPr/>
          <a:lstStyle/>
          <a:p>
            <a:pPr lvl="0"/>
            <a:r>
              <a:rPr lang="en-US" sz="1800" dirty="0">
                <a:solidFill>
                  <a:srgbClr val="000000"/>
                </a:solidFill>
                <a:latin typeface="Calibri" panose="020F0502020204030204" pitchFamily="34" charset="0"/>
                <a:cs typeface="Calibri" panose="020F0502020204030204" pitchFamily="34" charset="0"/>
              </a:rPr>
              <a:t>Rank customers by descending sum of dollar sales</a:t>
            </a:r>
          </a:p>
          <a:p>
            <a:pPr lvl="0"/>
            <a:r>
              <a:rPr lang="en-US" sz="1800" dirty="0">
                <a:solidFill>
                  <a:srgbClr val="000000"/>
                </a:solidFill>
                <a:latin typeface="Calibri" panose="020F0502020204030204" pitchFamily="34" charset="0"/>
                <a:cs typeface="Calibri" panose="020F0502020204030204" pitchFamily="34" charset="0"/>
              </a:rPr>
              <a:t>Partition ranking on customer state</a:t>
            </a:r>
            <a:endParaRPr lang="en-US" sz="1200" dirty="0">
              <a:latin typeface="Calibri" panose="020F0502020204030204" pitchFamily="34" charset="0"/>
              <a:cs typeface="Calibri" panose="020F0502020204030204" pitchFamily="34" charset="0"/>
            </a:endParaRPr>
          </a:p>
        </p:txBody>
      </p:sp>
      <p:sp>
        <p:nvSpPr>
          <p:cNvPr id="4" name="Rectangle 3"/>
          <p:cNvSpPr/>
          <p:nvPr/>
        </p:nvSpPr>
        <p:spPr>
          <a:xfrm>
            <a:off x="1131320" y="2126917"/>
            <a:ext cx="6144768" cy="15465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CustState, </a:t>
            </a:r>
            <a:r>
              <a:rPr lang="en-US" sz="1350" dirty="0" err="1">
                <a:latin typeface="Courier New" panose="02070309020205020404" pitchFamily="49" charset="0"/>
                <a:cs typeface="Courier New" panose="02070309020205020404" pitchFamily="49" charset="0"/>
              </a:rPr>
              <a:t>CustName</a:t>
            </a:r>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RANK() OVER (PARTITION BY CustState </a:t>
            </a:r>
          </a:p>
          <a:p>
            <a:r>
              <a:rPr lang="en-US" sz="1350" dirty="0">
                <a:latin typeface="Courier New" panose="02070309020205020404" pitchFamily="49" charset="0"/>
                <a:cs typeface="Courier New" panose="02070309020205020404" pitchFamily="49" charset="0"/>
              </a:rPr>
              <a:t>             ORDER BY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DESC) AS </a:t>
            </a:r>
            <a:r>
              <a:rPr lang="en-US" sz="1350" dirty="0" err="1">
                <a:latin typeface="Courier New" panose="02070309020205020404" pitchFamily="49" charset="0"/>
                <a:cs typeface="Courier New" panose="02070309020205020404" pitchFamily="49" charset="0"/>
              </a:rPr>
              <a:t>SalesRank</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SSSales</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SSCustomer</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SSSales.CustId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SSCustomer.CustId</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GROUP BY CustState, </a:t>
            </a:r>
            <a:r>
              <a:rPr lang="en-US" sz="1350" dirty="0" err="1">
                <a:latin typeface="Courier New" panose="02070309020205020404" pitchFamily="49" charset="0"/>
                <a:cs typeface="Courier New" panose="02070309020205020404" pitchFamily="49" charset="0"/>
              </a:rPr>
              <a:t>CustName</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ORDER BY CustState;</a:t>
            </a:r>
          </a:p>
        </p:txBody>
      </p:sp>
      <p:sp>
        <p:nvSpPr>
          <p:cNvPr id="5" name="Content Placeholder 2">
            <a:extLst>
              <a:ext uri="{FF2B5EF4-FFF2-40B4-BE49-F238E27FC236}">
                <a16:creationId xmlns:a16="http://schemas.microsoft.com/office/drawing/2014/main" id="{AC6C27BA-B2E2-DE6A-77ED-4DD083A95EB0}"/>
              </a:ext>
            </a:extLst>
          </p:cNvPr>
          <p:cNvSpPr txBox="1">
            <a:spLocks/>
          </p:cNvSpPr>
          <p:nvPr/>
        </p:nvSpPr>
        <p:spPr>
          <a:xfrm>
            <a:off x="1204739" y="3853674"/>
            <a:ext cx="6651092" cy="802386"/>
          </a:xfrm>
          <a:prstGeom prst="rect">
            <a:avLst/>
          </a:prstGeom>
        </p:spPr>
        <p:txBody>
          <a:bodyPr vert="horz" lIns="91440" tIns="0" rIns="91440" bIns="0" rtlCol="0">
            <a:normAutofit fontScale="70000" lnSpcReduction="20000"/>
          </a:bodyPr>
          <a:lst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solidFill>
                  <a:srgbClr val="000000"/>
                </a:solidFill>
                <a:latin typeface="Calibri" panose="020F0502020204030204" pitchFamily="34" charset="0"/>
                <a:cs typeface="Calibri" panose="020F0502020204030204" pitchFamily="34" charset="0"/>
              </a:rPr>
              <a:t>Note that the GROUP BY is based on 2 fields (CustState, </a:t>
            </a:r>
            <a:r>
              <a:rPr lang="en-US" sz="1800" dirty="0" err="1">
                <a:solidFill>
                  <a:srgbClr val="000000"/>
                </a:solidFill>
                <a:latin typeface="Calibri" panose="020F0502020204030204" pitchFamily="34" charset="0"/>
                <a:cs typeface="Calibri" panose="020F0502020204030204" pitchFamily="34" charset="0"/>
              </a:rPr>
              <a:t>CustName</a:t>
            </a:r>
            <a:r>
              <a:rPr lang="en-US" sz="1800" dirty="0">
                <a:solidFill>
                  <a:srgbClr val="000000"/>
                </a:solidFill>
                <a:latin typeface="Calibri" panose="020F0502020204030204" pitchFamily="34" charset="0"/>
                <a:cs typeface="Calibri" panose="020F0502020204030204" pitchFamily="34" charset="0"/>
              </a:rPr>
              <a:t>). At least 2 fields are required to do partitioning and ranking within partition (as it is the case in the code above).</a:t>
            </a:r>
          </a:p>
          <a:p>
            <a:r>
              <a:rPr lang="en-US" sz="1800" dirty="0">
                <a:solidFill>
                  <a:srgbClr val="000000"/>
                </a:solidFill>
                <a:latin typeface="Calibri" panose="020F0502020204030204" pitchFamily="34" charset="0"/>
                <a:cs typeface="Calibri" panose="020F0502020204030204" pitchFamily="34" charset="0"/>
              </a:rPr>
              <a:t>Note also that within a state, you can find many customers. Therefore, we partition based on state; and within each state, we rank the customers based on </a:t>
            </a:r>
            <a:r>
              <a:rPr lang="en-US" sz="1800" dirty="0" err="1">
                <a:solidFill>
                  <a:srgbClr val="000000"/>
                </a:solidFill>
                <a:latin typeface="Calibri" panose="020F0502020204030204" pitchFamily="34" charset="0"/>
                <a:cs typeface="Calibri" panose="020F0502020204030204" pitchFamily="34" charset="0"/>
              </a:rPr>
              <a:t>SumSales</a:t>
            </a:r>
            <a:r>
              <a:rPr lang="en-US" sz="1800" dirty="0">
                <a:solidFill>
                  <a:srgbClr val="000000"/>
                </a:solidFill>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292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with Partitioning Example: Result</a:t>
            </a:r>
          </a:p>
        </p:txBody>
      </p:sp>
      <p:pic>
        <p:nvPicPr>
          <p:cNvPr id="10" name="Content Placeholder 9">
            <a:extLst>
              <a:ext uri="{FF2B5EF4-FFF2-40B4-BE49-F238E27FC236}">
                <a16:creationId xmlns:a16="http://schemas.microsoft.com/office/drawing/2014/main" id="{68526A92-9EBB-E5AC-02A2-7A7BB131867D}"/>
              </a:ext>
            </a:extLst>
          </p:cNvPr>
          <p:cNvPicPr>
            <a:picLocks noGrp="1" noChangeAspect="1"/>
          </p:cNvPicPr>
          <p:nvPr>
            <p:ph idx="1"/>
          </p:nvPr>
        </p:nvPicPr>
        <p:blipFill>
          <a:blip r:embed="rId3"/>
          <a:stretch>
            <a:fillRect/>
          </a:stretch>
        </p:blipFill>
        <p:spPr>
          <a:xfrm>
            <a:off x="587375" y="1836460"/>
            <a:ext cx="3943350" cy="2367517"/>
          </a:xfrm>
        </p:spPr>
      </p:pic>
      <p:sp>
        <p:nvSpPr>
          <p:cNvPr id="8" name="Content Placeholder 7">
            <a:extLst>
              <a:ext uri="{FF2B5EF4-FFF2-40B4-BE49-F238E27FC236}">
                <a16:creationId xmlns:a16="http://schemas.microsoft.com/office/drawing/2014/main" id="{F5FF7A62-2206-0E2F-2A1F-178C6DAF3559}"/>
              </a:ext>
            </a:extLst>
          </p:cNvPr>
          <p:cNvSpPr>
            <a:spLocks noGrp="1"/>
          </p:cNvSpPr>
          <p:nvPr>
            <p:ph idx="13"/>
          </p:nvPr>
        </p:nvSpPr>
        <p:spPr/>
        <p:txBody>
          <a:bodyPr/>
          <a:lstStyle/>
          <a:p>
            <a:r>
              <a:rPr kumimoji="0" lang="en-US" sz="1700" b="0" i="0" u="none" strike="noStrike" kern="1200" cap="none" spc="0" normalizeH="0" baseline="0" noProof="0" dirty="0">
                <a:ln>
                  <a:noFill/>
                </a:ln>
                <a:solidFill>
                  <a:srgbClr val="000000"/>
                </a:solidFill>
                <a:effectLst/>
                <a:uLnTx/>
                <a:uFillTx/>
                <a:latin typeface="Calibri"/>
                <a:ea typeface="+mn-ea"/>
                <a:cs typeface="Calibri Light"/>
              </a:rPr>
              <a:t>The result contains nine rows with four columns in each row. </a:t>
            </a:r>
          </a:p>
          <a:p>
            <a:r>
              <a:rPr lang="en-US" sz="1700" dirty="0">
                <a:solidFill>
                  <a:srgbClr val="000000"/>
                </a:solidFill>
                <a:latin typeface="Calibri"/>
              </a:rPr>
              <a:t>Customers are portioned by customer state.</a:t>
            </a:r>
          </a:p>
          <a:p>
            <a:r>
              <a:rPr lang="en-US" sz="1700" dirty="0">
                <a:solidFill>
                  <a:srgbClr val="000000"/>
                </a:solidFill>
                <a:latin typeface="Calibri"/>
              </a:rPr>
              <a:t>For each customer state, customers are ranked by sum dollar sales in descending order.</a:t>
            </a:r>
          </a:p>
          <a:p>
            <a:r>
              <a:rPr kumimoji="0" lang="en-US" sz="1700" b="0" i="0" u="none" strike="noStrike" kern="1200" cap="none" spc="0" normalizeH="0" baseline="0" noProof="0" dirty="0">
                <a:ln>
                  <a:noFill/>
                </a:ln>
                <a:solidFill>
                  <a:srgbClr val="000000"/>
                </a:solidFill>
                <a:effectLst/>
                <a:uLnTx/>
                <a:uFillTx/>
                <a:latin typeface="Calibri"/>
                <a:ea typeface="+mn-ea"/>
                <a:cs typeface="Calibri Light"/>
              </a:rPr>
              <a:t>Note that the ranking restarts for each customer state.</a:t>
            </a:r>
          </a:p>
        </p:txBody>
      </p:sp>
    </p:spTree>
    <p:extLst>
      <p:ext uri="{BB962C8B-B14F-4D97-AF65-F5344CB8AC3E}">
        <p14:creationId xmlns:p14="http://schemas.microsoft.com/office/powerpoint/2010/main" val="617904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Functions</a:t>
            </a:r>
          </a:p>
        </p:txBody>
      </p:sp>
      <p:graphicFrame>
        <p:nvGraphicFramePr>
          <p:cNvPr id="4" name="Content Placeholder 3"/>
          <p:cNvGraphicFramePr>
            <a:graphicFrameLocks noGrp="1"/>
          </p:cNvGraphicFramePr>
          <p:nvPr>
            <p:ph idx="1"/>
          </p:nvPr>
        </p:nvGraphicFramePr>
        <p:xfrm>
          <a:off x="1371600" y="800100"/>
          <a:ext cx="6286500" cy="2656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nvGraphicFramePr>
        <p:xfrm>
          <a:off x="3065526" y="2701290"/>
          <a:ext cx="2898648" cy="1642110"/>
        </p:xfrm>
        <a:graphic>
          <a:graphicData uri="http://schemas.openxmlformats.org/drawingml/2006/table">
            <a:tbl>
              <a:tblPr firstRow="1">
                <a:tableStyleId>{9DCAF9ED-07DC-4A11-8D7F-57B35C25682E}</a:tableStyleId>
              </a:tblPr>
              <a:tblGrid>
                <a:gridCol w="624694">
                  <a:extLst>
                    <a:ext uri="{9D8B030D-6E8A-4147-A177-3AD203B41FA5}">
                      <a16:colId xmlns:a16="http://schemas.microsoft.com/office/drawing/2014/main" val="20000"/>
                    </a:ext>
                  </a:extLst>
                </a:gridCol>
                <a:gridCol w="737762">
                  <a:extLst>
                    <a:ext uri="{9D8B030D-6E8A-4147-A177-3AD203B41FA5}">
                      <a16:colId xmlns:a16="http://schemas.microsoft.com/office/drawing/2014/main" val="20001"/>
                    </a:ext>
                  </a:extLst>
                </a:gridCol>
                <a:gridCol w="1536192">
                  <a:extLst>
                    <a:ext uri="{9D8B030D-6E8A-4147-A177-3AD203B41FA5}">
                      <a16:colId xmlns:a16="http://schemas.microsoft.com/office/drawing/2014/main" val="20002"/>
                    </a:ext>
                  </a:extLst>
                </a:gridCol>
              </a:tblGrid>
              <a:tr h="251460">
                <a:tc gridSpan="3">
                  <a:txBody>
                    <a:bodyPr/>
                    <a:lstStyle/>
                    <a:p>
                      <a:pPr algn="ctr"/>
                      <a:r>
                        <a:rPr lang="en-US" sz="1200" dirty="0"/>
                        <a:t>Golf Leaderboard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78130">
                <a:tc>
                  <a:txBody>
                    <a:bodyPr/>
                    <a:lstStyle/>
                    <a:p>
                      <a:r>
                        <a:rPr lang="en-US" sz="1200" dirty="0"/>
                        <a:t>Score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RANK()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DENSE_RANK()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pPr algn="r"/>
                      <a:r>
                        <a:rPr lang="en-US" sz="12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pPr algn="r"/>
                      <a:r>
                        <a:rPr lang="en-US" sz="12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pPr algn="r"/>
                      <a:r>
                        <a:rPr lang="en-US" sz="12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8130">
                <a:tc>
                  <a:txBody>
                    <a:bodyPr/>
                    <a:lstStyle/>
                    <a:p>
                      <a:pPr algn="r"/>
                      <a:r>
                        <a:rPr lang="en-US" sz="12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31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Ranking Example</a:t>
            </a:r>
          </a:p>
        </p:txBody>
      </p:sp>
      <p:sp>
        <p:nvSpPr>
          <p:cNvPr id="3" name="Content Placeholder 2"/>
          <p:cNvSpPr>
            <a:spLocks noGrp="1"/>
          </p:cNvSpPr>
          <p:nvPr>
            <p:ph idx="1"/>
          </p:nvPr>
        </p:nvSpPr>
        <p:spPr>
          <a:xfrm>
            <a:off x="1289304" y="1498372"/>
            <a:ext cx="6286500" cy="1140714"/>
          </a:xfrm>
        </p:spPr>
        <p:txBody>
          <a:bodyPr/>
          <a:lstStyle/>
          <a:p>
            <a:pPr lvl="0"/>
            <a:r>
              <a:rPr lang="en-US" sz="1800" dirty="0">
                <a:solidFill>
                  <a:srgbClr val="000000"/>
                </a:solidFill>
                <a:latin typeface="+mj-lt"/>
                <a:cs typeface="Courier New" panose="02070309020205020404" pitchFamily="49" charset="0"/>
              </a:rPr>
              <a:t>Compare ranking functions</a:t>
            </a:r>
          </a:p>
          <a:p>
            <a:pPr lvl="0"/>
            <a:r>
              <a:rPr lang="en-US" sz="1800" dirty="0">
                <a:solidFill>
                  <a:srgbClr val="000000"/>
                </a:solidFill>
                <a:latin typeface="+mj-lt"/>
                <a:cs typeface="Courier New" panose="02070309020205020404" pitchFamily="49" charset="0"/>
              </a:rPr>
              <a:t>Rank customers by descending sum of unit sales</a:t>
            </a:r>
          </a:p>
          <a:p>
            <a:pPr lvl="0"/>
            <a:r>
              <a:rPr lang="en-US" sz="1800" dirty="0">
                <a:solidFill>
                  <a:srgbClr val="000000"/>
                </a:solidFill>
                <a:latin typeface="+mj-lt"/>
                <a:cs typeface="Courier New" panose="02070309020205020404" pitchFamily="49" charset="0"/>
              </a:rPr>
              <a:t>Evaluate functions on entire results (no partitioning)</a:t>
            </a:r>
          </a:p>
        </p:txBody>
      </p:sp>
      <p:sp>
        <p:nvSpPr>
          <p:cNvPr id="4" name="Rectangle 3"/>
          <p:cNvSpPr/>
          <p:nvPr/>
        </p:nvSpPr>
        <p:spPr>
          <a:xfrm>
            <a:off x="1453896" y="2852048"/>
            <a:ext cx="6121908"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urier New" panose="02070309020205020404" pitchFamily="49" charset="0"/>
                <a:cs typeface="Courier New" panose="02070309020205020404" pitchFamily="49" charset="0"/>
              </a:rPr>
              <a:t>SELECT </a:t>
            </a:r>
            <a:r>
              <a:rPr lang="en-US" sz="1200" dirty="0" err="1">
                <a:latin typeface="Courier New" panose="02070309020205020404" pitchFamily="49" charset="0"/>
                <a:cs typeface="Courier New" panose="02070309020205020404" pitchFamily="49" charset="0"/>
              </a:rPr>
              <a:t>CustZip</a:t>
            </a:r>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SumSalesUnits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RANK() OVER (ORDER BY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DESC) </a:t>
            </a:r>
            <a:r>
              <a:rPr lang="en-US" sz="1200" dirty="0" err="1">
                <a:latin typeface="Courier New" panose="02070309020205020404" pitchFamily="49" charset="0"/>
                <a:cs typeface="Courier New" panose="02070309020205020404" pitchFamily="49" charset="0"/>
              </a:rPr>
              <a:t>SURank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DENSE_RANK() OVER (ORDER BY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DESC) </a:t>
            </a:r>
            <a:r>
              <a:rPr lang="en-US" sz="1200" dirty="0" err="1">
                <a:latin typeface="Courier New" panose="02070309020205020404" pitchFamily="49" charset="0"/>
                <a:cs typeface="Courier New" panose="02070309020205020404" pitchFamily="49" charset="0"/>
              </a:rPr>
              <a:t>SUDenseRank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NTILE(4) OVER (ORDER BY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DESC) </a:t>
            </a:r>
            <a:r>
              <a:rPr lang="en-US" sz="1200" dirty="0" err="1">
                <a:latin typeface="Courier New" panose="02070309020205020404" pitchFamily="49" charset="0"/>
                <a:cs typeface="Courier New" panose="02070309020205020404" pitchFamily="49" charset="0"/>
              </a:rPr>
              <a:t>SUNTile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ROW_NUMBER() OVER (ORDER BY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DESC) </a:t>
            </a:r>
            <a:r>
              <a:rPr lang="en-US" sz="1200" dirty="0" err="1">
                <a:latin typeface="Courier New" panose="02070309020205020404" pitchFamily="49" charset="0"/>
                <a:cs typeface="Courier New" panose="02070309020205020404" pitchFamily="49" charset="0"/>
              </a:rPr>
              <a:t>SURowNum</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SSSales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SSCustomer</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WHERE </a:t>
            </a:r>
            <a:r>
              <a:rPr lang="en-US" sz="1200" dirty="0" err="1">
                <a:latin typeface="Courier New" panose="02070309020205020404" pitchFamily="49" charset="0"/>
                <a:cs typeface="Courier New" panose="02070309020205020404" pitchFamily="49" charset="0"/>
              </a:rPr>
              <a:t>SSSales.CUSTID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SSCustomer.CUSTID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GROUP BY </a:t>
            </a:r>
            <a:r>
              <a:rPr lang="en-US" sz="1200" dirty="0" err="1">
                <a:latin typeface="Courier New" panose="02070309020205020404" pitchFamily="49" charset="0"/>
                <a:cs typeface="Courier New" panose="02070309020205020404" pitchFamily="49" charset="0"/>
              </a:rPr>
              <a:t>CustZip</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19970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Ranking Example: Result</a:t>
            </a:r>
          </a:p>
        </p:txBody>
      </p:sp>
      <p:sp>
        <p:nvSpPr>
          <p:cNvPr id="8" name="Content Placeholder 7">
            <a:extLst>
              <a:ext uri="{FF2B5EF4-FFF2-40B4-BE49-F238E27FC236}">
                <a16:creationId xmlns:a16="http://schemas.microsoft.com/office/drawing/2014/main" id="{4E9E2881-ED59-D35D-4206-E8B35D980B57}"/>
              </a:ext>
            </a:extLst>
          </p:cNvPr>
          <p:cNvSpPr>
            <a:spLocks noGrp="1"/>
          </p:cNvSpPr>
          <p:nvPr>
            <p:ph idx="13"/>
          </p:nvPr>
        </p:nvSpPr>
        <p:spPr/>
        <p:txBody>
          <a:bodyPr>
            <a:normAutofit fontScale="92500" lnSpcReduction="20000"/>
          </a:bodyPr>
          <a:lstStyle/>
          <a:p>
            <a:r>
              <a:rPr lang="en-US" dirty="0">
                <a:latin typeface="+mj-lt"/>
              </a:rPr>
              <a:t>The result contains nine rows with six columns in each row. </a:t>
            </a:r>
          </a:p>
          <a:p>
            <a:r>
              <a:rPr lang="en-US" dirty="0">
                <a:latin typeface="+mj-lt"/>
              </a:rPr>
              <a:t>Note that rank and dense rank functions differ on the second last row. </a:t>
            </a:r>
          </a:p>
          <a:p>
            <a:r>
              <a:rPr lang="en-US" dirty="0">
                <a:latin typeface="+mj-lt"/>
              </a:rPr>
              <a:t>The previous two rows have the same sum of sales value, 1, 272. </a:t>
            </a:r>
          </a:p>
          <a:p>
            <a:r>
              <a:rPr lang="en-US" dirty="0">
                <a:latin typeface="+mj-lt"/>
              </a:rPr>
              <a:t>The rank function is eight, while the dense rank is seven.</a:t>
            </a:r>
          </a:p>
          <a:p>
            <a:r>
              <a:rPr lang="en-US" dirty="0">
                <a:latin typeface="+mj-lt"/>
              </a:rPr>
              <a:t>Rank and dense rank differ when two rows have the same ranking value (tie). Rank () leaves gaps for following rank, while DENSE_RANK() leaves no gaps for following rank.</a:t>
            </a:r>
          </a:p>
        </p:txBody>
      </p:sp>
      <p:sp>
        <p:nvSpPr>
          <p:cNvPr id="12" name="Content Placeholder 11">
            <a:extLst>
              <a:ext uri="{FF2B5EF4-FFF2-40B4-BE49-F238E27FC236}">
                <a16:creationId xmlns:a16="http://schemas.microsoft.com/office/drawing/2014/main" id="{3A46108D-C08C-BF4F-D89D-E3603BA43019}"/>
              </a:ext>
            </a:extLst>
          </p:cNvPr>
          <p:cNvSpPr>
            <a:spLocks noGrp="1"/>
          </p:cNvSpPr>
          <p:nvPr>
            <p:ph idx="1"/>
          </p:nvPr>
        </p:nvSpPr>
        <p:spPr/>
        <p:txBody>
          <a:bodyPr/>
          <a:lstStyle/>
          <a:p>
            <a:r>
              <a:rPr lang="en-US" dirty="0">
                <a:latin typeface="+mj-lt"/>
              </a:rPr>
              <a:t>After executing the SQL statement in Postgres, we get </a:t>
            </a:r>
          </a:p>
          <a:p>
            <a:endParaRPr lang="en-US" dirty="0"/>
          </a:p>
        </p:txBody>
      </p:sp>
      <p:pic>
        <p:nvPicPr>
          <p:cNvPr id="13" name="Content Placeholder 9">
            <a:extLst>
              <a:ext uri="{FF2B5EF4-FFF2-40B4-BE49-F238E27FC236}">
                <a16:creationId xmlns:a16="http://schemas.microsoft.com/office/drawing/2014/main" id="{59B2F5B3-2B7C-F88F-3327-507ACBC97703}"/>
              </a:ext>
            </a:extLst>
          </p:cNvPr>
          <p:cNvPicPr>
            <a:picLocks noChangeAspect="1"/>
          </p:cNvPicPr>
          <p:nvPr/>
        </p:nvPicPr>
        <p:blipFill>
          <a:blip r:embed="rId3"/>
          <a:stretch>
            <a:fillRect/>
          </a:stretch>
        </p:blipFill>
        <p:spPr>
          <a:xfrm>
            <a:off x="628650" y="2407236"/>
            <a:ext cx="3943350" cy="1799967"/>
          </a:xfrm>
          <a:prstGeom prst="rect">
            <a:avLst/>
          </a:prstGeom>
        </p:spPr>
      </p:pic>
    </p:spTree>
    <p:extLst>
      <p:ext uri="{BB962C8B-B14F-4D97-AF65-F5344CB8AC3E}">
        <p14:creationId xmlns:p14="http://schemas.microsoft.com/office/powerpoint/2010/main" val="3043519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Ranking Example: Result</a:t>
            </a:r>
          </a:p>
        </p:txBody>
      </p:sp>
      <p:sp>
        <p:nvSpPr>
          <p:cNvPr id="8" name="Content Placeholder 7">
            <a:extLst>
              <a:ext uri="{FF2B5EF4-FFF2-40B4-BE49-F238E27FC236}">
                <a16:creationId xmlns:a16="http://schemas.microsoft.com/office/drawing/2014/main" id="{4E9E2881-ED59-D35D-4206-E8B35D980B57}"/>
              </a:ext>
            </a:extLst>
          </p:cNvPr>
          <p:cNvSpPr>
            <a:spLocks noGrp="1"/>
          </p:cNvSpPr>
          <p:nvPr>
            <p:ph idx="13"/>
          </p:nvPr>
        </p:nvSpPr>
        <p:spPr/>
        <p:txBody>
          <a:bodyPr>
            <a:normAutofit/>
          </a:bodyPr>
          <a:lstStyle/>
          <a:p>
            <a:r>
              <a:rPr lang="en-US" dirty="0">
                <a:latin typeface="+mj-lt"/>
              </a:rPr>
              <a:t>NTILE(</a:t>
            </a:r>
            <a:r>
              <a:rPr lang="en-US" dirty="0">
                <a:solidFill>
                  <a:srgbClr val="0070C0"/>
                </a:solidFill>
                <a:latin typeface="+mj-lt"/>
              </a:rPr>
              <a:t>4</a:t>
            </a:r>
            <a:r>
              <a:rPr lang="en-US" dirty="0">
                <a:latin typeface="+mj-lt"/>
              </a:rPr>
              <a:t>) tries to equally divide 9 rows into </a:t>
            </a:r>
            <a:r>
              <a:rPr lang="en-US" dirty="0">
                <a:solidFill>
                  <a:srgbClr val="0070C0"/>
                </a:solidFill>
                <a:latin typeface="+mj-lt"/>
              </a:rPr>
              <a:t>4</a:t>
            </a:r>
            <a:r>
              <a:rPr lang="en-US" dirty="0">
                <a:latin typeface="+mj-lt"/>
              </a:rPr>
              <a:t> groups (first group has 3 rows)</a:t>
            </a:r>
          </a:p>
          <a:p>
            <a:r>
              <a:rPr lang="en-US" dirty="0">
                <a:latin typeface="+mj-lt"/>
              </a:rPr>
              <a:t>With the first group containing the first three rows, and the other groups, two to four, containing two rows each. </a:t>
            </a:r>
          </a:p>
          <a:p>
            <a:r>
              <a:rPr lang="en-US" dirty="0">
                <a:latin typeface="+mj-lt"/>
              </a:rPr>
              <a:t>The row number function generates consecutive numbers of one to nine, so that each row has a unique number in the result.</a:t>
            </a:r>
          </a:p>
          <a:p>
            <a:endParaRPr lang="en-US" dirty="0">
              <a:latin typeface="+mj-lt"/>
            </a:endParaRPr>
          </a:p>
        </p:txBody>
      </p:sp>
      <p:sp>
        <p:nvSpPr>
          <p:cNvPr id="12" name="Content Placeholder 11">
            <a:extLst>
              <a:ext uri="{FF2B5EF4-FFF2-40B4-BE49-F238E27FC236}">
                <a16:creationId xmlns:a16="http://schemas.microsoft.com/office/drawing/2014/main" id="{3A46108D-C08C-BF4F-D89D-E3603BA43019}"/>
              </a:ext>
            </a:extLst>
          </p:cNvPr>
          <p:cNvSpPr>
            <a:spLocks noGrp="1"/>
          </p:cNvSpPr>
          <p:nvPr>
            <p:ph idx="1"/>
          </p:nvPr>
        </p:nvSpPr>
        <p:spPr/>
        <p:txBody>
          <a:bodyPr/>
          <a:lstStyle/>
          <a:p>
            <a:r>
              <a:rPr lang="en-US" dirty="0">
                <a:latin typeface="+mj-lt"/>
              </a:rPr>
              <a:t>After executing the SQL statement in Postgres, we get </a:t>
            </a:r>
          </a:p>
          <a:p>
            <a:endParaRPr lang="en-US" dirty="0"/>
          </a:p>
        </p:txBody>
      </p:sp>
      <p:pic>
        <p:nvPicPr>
          <p:cNvPr id="13" name="Content Placeholder 9">
            <a:extLst>
              <a:ext uri="{FF2B5EF4-FFF2-40B4-BE49-F238E27FC236}">
                <a16:creationId xmlns:a16="http://schemas.microsoft.com/office/drawing/2014/main" id="{59B2F5B3-2B7C-F88F-3327-507ACBC97703}"/>
              </a:ext>
            </a:extLst>
          </p:cNvPr>
          <p:cNvPicPr>
            <a:picLocks noChangeAspect="1"/>
          </p:cNvPicPr>
          <p:nvPr/>
        </p:nvPicPr>
        <p:blipFill>
          <a:blip r:embed="rId3"/>
          <a:stretch>
            <a:fillRect/>
          </a:stretch>
        </p:blipFill>
        <p:spPr>
          <a:xfrm>
            <a:off x="628650" y="2407236"/>
            <a:ext cx="3943350" cy="1799967"/>
          </a:xfrm>
          <a:prstGeom prst="rect">
            <a:avLst/>
          </a:prstGeom>
        </p:spPr>
      </p:pic>
    </p:spTree>
    <p:extLst>
      <p:ext uri="{BB962C8B-B14F-4D97-AF65-F5344CB8AC3E}">
        <p14:creationId xmlns:p14="http://schemas.microsoft.com/office/powerpoint/2010/main" val="2629566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Problems</a:t>
            </a:r>
          </a:p>
        </p:txBody>
      </p:sp>
      <p:sp>
        <p:nvSpPr>
          <p:cNvPr id="3" name="Content Placeholder 2"/>
          <p:cNvSpPr>
            <a:spLocks noGrp="1"/>
          </p:cNvSpPr>
          <p:nvPr>
            <p:ph idx="1"/>
          </p:nvPr>
        </p:nvSpPr>
        <p:spPr>
          <a:xfrm>
            <a:off x="1304855" y="1360754"/>
            <a:ext cx="6286500" cy="3506724"/>
          </a:xfrm>
        </p:spPr>
        <p:txBody>
          <a:bodyPr/>
          <a:lstStyle/>
          <a:p>
            <a:r>
              <a:rPr lang="en-US" sz="1800" dirty="0"/>
              <a:t>Example 3</a:t>
            </a:r>
          </a:p>
          <a:p>
            <a:pPr lvl="1"/>
            <a:r>
              <a:rPr lang="en-US" sz="1500" dirty="0"/>
              <a:t>Dense rank item brands descending by the number of sales rows</a:t>
            </a:r>
          </a:p>
          <a:p>
            <a:pPr lvl="1"/>
            <a:r>
              <a:rPr lang="en-US" sz="1500" dirty="0"/>
              <a:t>Partition ranking by year</a:t>
            </a:r>
          </a:p>
          <a:p>
            <a:pPr lvl="1"/>
            <a:r>
              <a:rPr lang="en-US" sz="1500" dirty="0"/>
              <a:t>Only include brands with more than 5 sales in a year</a:t>
            </a:r>
          </a:p>
          <a:p>
            <a:pPr lvl="1"/>
            <a:r>
              <a:rPr lang="en-US" sz="1500" dirty="0"/>
              <a:t>Show item brand, year, count, and dense rank in the result</a:t>
            </a:r>
          </a:p>
          <a:p>
            <a:r>
              <a:rPr lang="en-US" sz="1800" dirty="0"/>
              <a:t>Example 4</a:t>
            </a:r>
          </a:p>
          <a:p>
            <a:pPr lvl="1"/>
            <a:r>
              <a:rPr lang="en-US" sz="1500" dirty="0"/>
              <a:t>Rank (both) item brands by descending sum of dollar sales in 2014</a:t>
            </a:r>
          </a:p>
          <a:p>
            <a:pPr lvl="1"/>
            <a:r>
              <a:rPr lang="en-US" sz="1500" dirty="0"/>
              <a:t>Partition rankings by month</a:t>
            </a:r>
          </a:p>
          <a:p>
            <a:pPr lvl="1"/>
            <a:r>
              <a:rPr lang="en-US" sz="1500" dirty="0"/>
              <a:t>Show item brand, month, sum of sales, and ranks (both)</a:t>
            </a:r>
          </a:p>
        </p:txBody>
      </p:sp>
    </p:spTree>
    <p:extLst>
      <p:ext uri="{BB962C8B-B14F-4D97-AF65-F5344CB8AC3E}">
        <p14:creationId xmlns:p14="http://schemas.microsoft.com/office/powerpoint/2010/main" val="267498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Summary</a:t>
            </a:r>
          </a:p>
        </p:txBody>
      </p:sp>
      <p:sp>
        <p:nvSpPr>
          <p:cNvPr id="86019" name="Rectangle 3"/>
          <p:cNvSpPr>
            <a:spLocks noGrp="1" noChangeArrowheads="1"/>
          </p:cNvSpPr>
          <p:nvPr>
            <p:ph type="body" idx="1"/>
          </p:nvPr>
        </p:nvSpPr>
        <p:spPr/>
        <p:txBody>
          <a:bodyPr/>
          <a:lstStyle/>
          <a:p>
            <a:pPr eaLnBrk="1" hangingPunct="1"/>
            <a:r>
              <a:rPr lang="en-US" altLang="en-US" dirty="0"/>
              <a:t>Analytic functions evaluated over partitions</a:t>
            </a:r>
          </a:p>
          <a:p>
            <a:pPr eaLnBrk="1" hangingPunct="1"/>
            <a:r>
              <a:rPr lang="en-US" altLang="en-US" dirty="0"/>
              <a:t>Ranking functions for qualitative evaluation</a:t>
            </a:r>
          </a:p>
        </p:txBody>
      </p:sp>
    </p:spTree>
    <p:extLst>
      <p:ext uri="{BB962C8B-B14F-4D97-AF65-F5344CB8AC3E}">
        <p14:creationId xmlns:p14="http://schemas.microsoft.com/office/powerpoint/2010/main" val="29232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Window Aggregates I</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10/16/2023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29</a:t>
            </a:fld>
            <a:endParaRPr lang="en-GB" noProof="0"/>
          </a:p>
        </p:txBody>
      </p:sp>
    </p:spTree>
    <p:extLst>
      <p:ext uri="{BB962C8B-B14F-4D97-AF65-F5344CB8AC3E}">
        <p14:creationId xmlns:p14="http://schemas.microsoft.com/office/powerpoint/2010/main" val="250933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Processing Model and Basic Syntax </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10/16/2023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3</a:t>
            </a:fld>
            <a:endParaRPr lang="en-GB" noProof="0"/>
          </a:p>
        </p:txBody>
      </p:sp>
    </p:spTree>
    <p:extLst>
      <p:ext uri="{BB962C8B-B14F-4D97-AF65-F5344CB8AC3E}">
        <p14:creationId xmlns:p14="http://schemas.microsoft.com/office/powerpoint/2010/main" val="1967380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t>Understand concepts and syntax for window comparisons</a:t>
            </a:r>
          </a:p>
          <a:p>
            <a:pPr marL="128588" indent="-128588">
              <a:buFont typeface="Arial" pitchFamily="34" charset="0"/>
              <a:buChar char="•"/>
              <a:defRPr/>
            </a:pPr>
            <a:r>
              <a:rPr lang="en-US" dirty="0"/>
              <a:t>Write SELECT statements for window comparisons</a:t>
            </a:r>
          </a:p>
          <a:p>
            <a:pPr marL="128588" indent="-128588">
              <a:buFont typeface="Arial" pitchFamily="34" charset="0"/>
              <a:buChar char="•"/>
              <a:defRPr/>
            </a:pPr>
            <a:r>
              <a:rPr lang="en-US" dirty="0"/>
              <a:t>Reflect about the importance of window comparisons</a:t>
            </a:r>
          </a:p>
        </p:txBody>
      </p:sp>
    </p:spTree>
    <p:extLst>
      <p:ext uri="{BB962C8B-B14F-4D97-AF65-F5344CB8AC3E}">
        <p14:creationId xmlns:p14="http://schemas.microsoft.com/office/powerpoint/2010/main" val="970895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altLang="en-US" sz="2400" dirty="0"/>
              <a:t>Motivation</a:t>
            </a:r>
            <a:endParaRPr lang="en-US" dirty="0">
              <a:highlight>
                <a:srgbClr val="FFFF00"/>
              </a:highlight>
            </a:endParaRP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fontScale="62500" lnSpcReduction="20000"/>
          </a:bodyPr>
          <a:lstStyle/>
          <a:p>
            <a:pPr>
              <a:lnSpc>
                <a:spcPct val="150000"/>
              </a:lnSpc>
            </a:pPr>
            <a:r>
              <a:rPr lang="en-US" sz="2000" b="1" i="0" dirty="0">
                <a:solidFill>
                  <a:srgbClr val="000000"/>
                </a:solidFill>
                <a:effectLst/>
                <a:latin typeface="+mj-lt"/>
              </a:rPr>
              <a:t>BI applications for financial analysis and forecasting typically use </a:t>
            </a:r>
            <a:r>
              <a:rPr lang="en-US" sz="2000" b="1" i="1" dirty="0">
                <a:solidFill>
                  <a:srgbClr val="000000"/>
                </a:solidFill>
                <a:effectLst/>
                <a:latin typeface="+mj-lt"/>
              </a:rPr>
              <a:t>window comparisons</a:t>
            </a:r>
            <a:r>
              <a:rPr lang="en-US" sz="2000" b="0" i="0" dirty="0">
                <a:solidFill>
                  <a:srgbClr val="000000"/>
                </a:solidFill>
                <a:effectLst/>
                <a:latin typeface="+mj-lt"/>
              </a:rPr>
              <a:t>. </a:t>
            </a:r>
          </a:p>
          <a:p>
            <a:pPr>
              <a:lnSpc>
                <a:spcPct val="150000"/>
              </a:lnSpc>
            </a:pPr>
            <a:r>
              <a:rPr lang="en-US" sz="2000" b="0" i="0" dirty="0">
                <a:solidFill>
                  <a:srgbClr val="000000"/>
                </a:solidFill>
                <a:effectLst/>
                <a:latin typeface="+mj-lt"/>
              </a:rPr>
              <a:t>Window comparisons involve changes in numeric variables, such as sales or stock prices, in sets of rows known as windows. </a:t>
            </a:r>
          </a:p>
          <a:p>
            <a:pPr>
              <a:lnSpc>
                <a:spcPct val="150000"/>
              </a:lnSpc>
            </a:pPr>
            <a:r>
              <a:rPr lang="en-US" sz="2000" b="0" i="0" dirty="0">
                <a:solidFill>
                  <a:srgbClr val="000000"/>
                </a:solidFill>
                <a:effectLst/>
                <a:latin typeface="+mj-lt"/>
              </a:rPr>
              <a:t>Windows are typically defined by time intervals, such as years, months, weeks, or days.</a:t>
            </a:r>
          </a:p>
          <a:p>
            <a:pPr>
              <a:lnSpc>
                <a:spcPct val="150000"/>
              </a:lnSpc>
            </a:pPr>
            <a:r>
              <a:rPr lang="en-US" sz="2000" b="0" i="0" dirty="0">
                <a:solidFill>
                  <a:srgbClr val="000000"/>
                </a:solidFill>
                <a:effectLst/>
                <a:latin typeface="+mj-lt"/>
              </a:rPr>
              <a:t>Typical examples of window comparisons are 90 day moving average of stock prices, percentage sales growth, and cumulative sales performance for various organizational units. </a:t>
            </a:r>
          </a:p>
          <a:p>
            <a:pPr>
              <a:lnSpc>
                <a:spcPct val="150000"/>
              </a:lnSpc>
            </a:pPr>
            <a:r>
              <a:rPr lang="en-US" sz="2000" b="1" i="0" dirty="0">
                <a:solidFill>
                  <a:srgbClr val="000000"/>
                </a:solidFill>
                <a:effectLst/>
                <a:latin typeface="+mj-lt"/>
              </a:rPr>
              <a:t>SQL statement extensions to support window comparisons provides:</a:t>
            </a:r>
          </a:p>
          <a:p>
            <a:pPr lvl="1">
              <a:lnSpc>
                <a:spcPct val="150000"/>
              </a:lnSpc>
            </a:pPr>
            <a:r>
              <a:rPr lang="en-US" sz="2000" b="1" i="0" dirty="0">
                <a:solidFill>
                  <a:srgbClr val="000000"/>
                </a:solidFill>
                <a:effectLst/>
                <a:latin typeface="+mj-lt"/>
              </a:rPr>
              <a:t>easier application development with a reduced skill set</a:t>
            </a:r>
            <a:r>
              <a:rPr lang="en-US" sz="2000" b="0" i="0" dirty="0">
                <a:solidFill>
                  <a:srgbClr val="000000"/>
                </a:solidFill>
                <a:effectLst/>
                <a:latin typeface="+mj-lt"/>
              </a:rPr>
              <a:t>, </a:t>
            </a:r>
          </a:p>
          <a:p>
            <a:pPr lvl="1">
              <a:lnSpc>
                <a:spcPct val="150000"/>
              </a:lnSpc>
            </a:pPr>
            <a:r>
              <a:rPr lang="en-US" sz="2000" b="0" i="0" dirty="0">
                <a:solidFill>
                  <a:srgbClr val="000000"/>
                </a:solidFill>
                <a:effectLst/>
                <a:latin typeface="+mj-lt"/>
              </a:rPr>
              <a:t>increased software development productivity, </a:t>
            </a:r>
          </a:p>
          <a:p>
            <a:pPr lvl="1">
              <a:lnSpc>
                <a:spcPct val="150000"/>
              </a:lnSpc>
            </a:pPr>
            <a:r>
              <a:rPr lang="en-US" sz="2000" b="0" i="0" dirty="0">
                <a:solidFill>
                  <a:srgbClr val="000000"/>
                </a:solidFill>
                <a:effectLst/>
                <a:latin typeface="+mj-lt"/>
              </a:rPr>
              <a:t>and improved execution performance.</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10/16/2023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31</a:t>
            </a:fld>
            <a:endParaRPr lang="en-GB" noProof="0"/>
          </a:p>
        </p:txBody>
      </p:sp>
    </p:spTree>
    <p:extLst>
      <p:ext uri="{BB962C8B-B14F-4D97-AF65-F5344CB8AC3E}">
        <p14:creationId xmlns:p14="http://schemas.microsoft.com/office/powerpoint/2010/main" val="1139666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Window Concepts</a:t>
            </a:r>
            <a:endParaRPr lang="en-US" dirty="0">
              <a:highlight>
                <a:srgbClr val="00FF00"/>
              </a:highlight>
            </a:endParaRP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fontScale="70000" lnSpcReduction="20000"/>
          </a:bodyPr>
          <a:lstStyle/>
          <a:p>
            <a:pPr>
              <a:lnSpc>
                <a:spcPct val="150000"/>
              </a:lnSpc>
            </a:pPr>
            <a:r>
              <a:rPr lang="en-US" sz="2000" b="0" i="0" dirty="0">
                <a:solidFill>
                  <a:srgbClr val="000000"/>
                </a:solidFill>
                <a:effectLst/>
                <a:latin typeface="+mj-lt"/>
              </a:rPr>
              <a:t>Before studying syntax and examples, </a:t>
            </a:r>
            <a:r>
              <a:rPr lang="en-US" sz="2000" b="1" i="0" dirty="0">
                <a:solidFill>
                  <a:srgbClr val="000000"/>
                </a:solidFill>
                <a:effectLst/>
                <a:latin typeface="+mj-lt"/>
              </a:rPr>
              <a:t>You should understand basic window concepts</a:t>
            </a:r>
            <a:r>
              <a:rPr lang="en-US" sz="2000" b="0" i="0" dirty="0">
                <a:solidFill>
                  <a:srgbClr val="000000"/>
                </a:solidFill>
                <a:effectLst/>
                <a:latin typeface="+mj-lt"/>
              </a:rPr>
              <a:t>. </a:t>
            </a:r>
          </a:p>
          <a:p>
            <a:pPr>
              <a:lnSpc>
                <a:spcPct val="150000"/>
              </a:lnSpc>
            </a:pPr>
            <a:r>
              <a:rPr lang="en-US" sz="2000" b="0" i="0" dirty="0">
                <a:solidFill>
                  <a:srgbClr val="000000"/>
                </a:solidFill>
                <a:effectLst/>
                <a:latin typeface="+mj-lt"/>
              </a:rPr>
              <a:t>A window is a collection of rows in which a numeric function is calculated. </a:t>
            </a:r>
          </a:p>
          <a:p>
            <a:pPr>
              <a:lnSpc>
                <a:spcPct val="150000"/>
              </a:lnSpc>
            </a:pPr>
            <a:r>
              <a:rPr lang="en-US" sz="2000" b="0" i="0" dirty="0">
                <a:solidFill>
                  <a:srgbClr val="000000"/>
                </a:solidFill>
                <a:effectLst/>
                <a:latin typeface="+mj-lt"/>
              </a:rPr>
              <a:t>A window can be specified in units of </a:t>
            </a:r>
            <a:r>
              <a:rPr lang="en-US" sz="2000" b="1" i="0" dirty="0">
                <a:solidFill>
                  <a:srgbClr val="000000"/>
                </a:solidFill>
                <a:effectLst/>
                <a:latin typeface="+mj-lt"/>
              </a:rPr>
              <a:t>physical rows </a:t>
            </a:r>
            <a:r>
              <a:rPr lang="en-US" sz="2000" b="0" i="0" dirty="0">
                <a:solidFill>
                  <a:srgbClr val="000000"/>
                </a:solidFill>
                <a:effectLst/>
                <a:latin typeface="+mj-lt"/>
              </a:rPr>
              <a:t>using the </a:t>
            </a:r>
            <a:r>
              <a:rPr lang="en-US" sz="2000" b="1" i="0" dirty="0">
                <a:solidFill>
                  <a:srgbClr val="000000"/>
                </a:solidFill>
                <a:effectLst/>
                <a:latin typeface="+mj-lt"/>
              </a:rPr>
              <a:t>ROWS keyword </a:t>
            </a:r>
            <a:r>
              <a:rPr lang="en-US" sz="2000" b="0" i="0" dirty="0">
                <a:solidFill>
                  <a:srgbClr val="000000"/>
                </a:solidFill>
                <a:effectLst/>
                <a:latin typeface="+mj-lt"/>
              </a:rPr>
              <a:t>OR </a:t>
            </a:r>
            <a:r>
              <a:rPr lang="en-US" sz="2000" b="1" i="1" dirty="0">
                <a:solidFill>
                  <a:srgbClr val="000000"/>
                </a:solidFill>
                <a:effectLst/>
                <a:latin typeface="+mj-lt"/>
              </a:rPr>
              <a:t>logical rows </a:t>
            </a:r>
            <a:r>
              <a:rPr lang="en-US" sz="2000" b="0" i="0" dirty="0">
                <a:solidFill>
                  <a:srgbClr val="000000"/>
                </a:solidFill>
                <a:effectLst/>
                <a:latin typeface="+mj-lt"/>
              </a:rPr>
              <a:t>using the </a:t>
            </a:r>
            <a:r>
              <a:rPr lang="en-US" sz="2000" b="1" i="1" dirty="0">
                <a:solidFill>
                  <a:srgbClr val="000000"/>
                </a:solidFill>
                <a:effectLst/>
                <a:latin typeface="+mj-lt"/>
              </a:rPr>
              <a:t>RANGE keyword</a:t>
            </a:r>
            <a:r>
              <a:rPr lang="en-US" sz="2000" b="0" i="0" dirty="0">
                <a:solidFill>
                  <a:srgbClr val="000000"/>
                </a:solidFill>
                <a:effectLst/>
                <a:latin typeface="+mj-lt"/>
              </a:rPr>
              <a:t>. Logical windows are specified by values, such as the number of days.</a:t>
            </a:r>
          </a:p>
          <a:p>
            <a:pPr>
              <a:lnSpc>
                <a:spcPct val="150000"/>
              </a:lnSpc>
            </a:pPr>
            <a:r>
              <a:rPr lang="en-US" sz="2000" b="0" i="0" dirty="0">
                <a:solidFill>
                  <a:srgbClr val="000000"/>
                </a:solidFill>
                <a:effectLst/>
                <a:latin typeface="+mj-lt"/>
              </a:rPr>
              <a:t>First, </a:t>
            </a:r>
            <a:r>
              <a:rPr lang="en-US" sz="2000" b="1" i="0" dirty="0">
                <a:solidFill>
                  <a:srgbClr val="000000"/>
                </a:solidFill>
                <a:effectLst/>
                <a:latin typeface="+mj-lt"/>
              </a:rPr>
              <a:t>you will learn about physical windows</a:t>
            </a:r>
            <a:r>
              <a:rPr lang="en-US" sz="2000" b="0" i="0" dirty="0">
                <a:solidFill>
                  <a:srgbClr val="000000"/>
                </a:solidFill>
                <a:effectLst/>
                <a:latin typeface="+mj-lt"/>
              </a:rPr>
              <a:t>. Numeric variables are calculated in moving windows. So the variables can be compared across windows. </a:t>
            </a:r>
          </a:p>
          <a:p>
            <a:pPr>
              <a:lnSpc>
                <a:spcPct val="150000"/>
              </a:lnSpc>
            </a:pPr>
            <a:r>
              <a:rPr lang="en-US" sz="2000" b="0" i="0" dirty="0">
                <a:solidFill>
                  <a:srgbClr val="000000"/>
                </a:solidFill>
                <a:effectLst/>
                <a:latin typeface="+mj-lt"/>
              </a:rPr>
              <a:t>A </a:t>
            </a:r>
            <a:r>
              <a:rPr lang="en-US" sz="2000" b="1" i="0" dirty="0">
                <a:solidFill>
                  <a:srgbClr val="000000"/>
                </a:solidFill>
                <a:effectLst/>
                <a:latin typeface="+mj-lt"/>
              </a:rPr>
              <a:t>cumulative window </a:t>
            </a:r>
            <a:r>
              <a:rPr lang="en-US" sz="2000" b="0" i="0" dirty="0">
                <a:solidFill>
                  <a:srgbClr val="000000"/>
                </a:solidFill>
                <a:effectLst/>
                <a:latin typeface="+mj-lt"/>
              </a:rPr>
              <a:t>is fixed on one end, typically the beginning, and changes on the other end. </a:t>
            </a:r>
          </a:p>
          <a:p>
            <a:pPr>
              <a:lnSpc>
                <a:spcPct val="150000"/>
              </a:lnSpc>
            </a:pPr>
            <a:r>
              <a:rPr lang="en-US" sz="2000" b="0" i="0" dirty="0">
                <a:solidFill>
                  <a:srgbClr val="000000"/>
                </a:solidFill>
                <a:effectLst/>
                <a:latin typeface="+mj-lt"/>
              </a:rPr>
              <a:t>A </a:t>
            </a:r>
            <a:r>
              <a:rPr lang="en-US" sz="2000" b="1" i="0" dirty="0">
                <a:solidFill>
                  <a:srgbClr val="000000"/>
                </a:solidFill>
                <a:effectLst/>
                <a:latin typeface="+mj-lt"/>
              </a:rPr>
              <a:t>sliding window </a:t>
            </a:r>
            <a:r>
              <a:rPr lang="en-US" sz="2000" b="0" i="0" dirty="0">
                <a:solidFill>
                  <a:srgbClr val="000000"/>
                </a:solidFill>
                <a:effectLst/>
                <a:latin typeface="+mj-lt"/>
              </a:rPr>
              <a:t>changes on both ends. </a:t>
            </a:r>
          </a:p>
          <a:p>
            <a:pPr>
              <a:lnSpc>
                <a:spcPct val="150000"/>
              </a:lnSpc>
            </a:pPr>
            <a:r>
              <a:rPr lang="en-US" sz="2000" b="0" i="0" dirty="0">
                <a:solidFill>
                  <a:srgbClr val="000000"/>
                </a:solidFill>
                <a:effectLst/>
                <a:latin typeface="+mj-lt"/>
              </a:rPr>
              <a:t>In this section, </a:t>
            </a:r>
            <a:r>
              <a:rPr lang="en-US" sz="2000" b="1" i="0" dirty="0">
                <a:solidFill>
                  <a:srgbClr val="000000"/>
                </a:solidFill>
                <a:effectLst/>
                <a:latin typeface="+mj-lt"/>
              </a:rPr>
              <a:t>you will learn about cumulative windows</a:t>
            </a:r>
            <a:r>
              <a:rPr lang="en-US" sz="2000" b="0" i="0" dirty="0">
                <a:solidFill>
                  <a:srgbClr val="000000"/>
                </a:solidFill>
                <a:effectLst/>
                <a:latin typeface="+mj-lt"/>
              </a:rPr>
              <a:t>.</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10/16/2023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32</a:t>
            </a:fld>
            <a:endParaRPr lang="en-GB" noProof="0"/>
          </a:p>
        </p:txBody>
      </p:sp>
    </p:spTree>
    <p:extLst>
      <p:ext uri="{BB962C8B-B14F-4D97-AF65-F5344CB8AC3E}">
        <p14:creationId xmlns:p14="http://schemas.microsoft.com/office/powerpoint/2010/main" val="984131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Concepts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5979394"/>
              </p:ext>
            </p:extLst>
          </p:nvPr>
        </p:nvGraphicFramePr>
        <p:xfrm>
          <a:off x="1371600" y="1397897"/>
          <a:ext cx="6286500" cy="3147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9135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Syntax for Windows</a:t>
            </a:r>
          </a:p>
        </p:txBody>
      </p:sp>
      <p:sp>
        <p:nvSpPr>
          <p:cNvPr id="3" name="Content Placeholder 2"/>
          <p:cNvSpPr>
            <a:spLocks noGrp="1"/>
          </p:cNvSpPr>
          <p:nvPr>
            <p:ph idx="1"/>
          </p:nvPr>
        </p:nvSpPr>
        <p:spPr/>
        <p:txBody>
          <a:bodyPr>
            <a:normAutofit/>
          </a:bodyPr>
          <a:lstStyle/>
          <a:p>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AnalyticFunction</a:t>
            </a:r>
            <a:r>
              <a:rPr lang="en-US" sz="1800" dirty="0">
                <a:latin typeface="Courier New" panose="02070309020205020404" pitchFamily="49" charset="0"/>
                <a:cs typeface="Courier New" panose="02070309020205020404" pitchFamily="49" charset="0"/>
              </a:rPr>
              <a:t>&gt; ([&lt;column-list&gt;]) OVER ([&lt;partitioning&gt;] &lt;ordering&gt; </a:t>
            </a:r>
          </a:p>
          <a:p>
            <a:pPr marL="0" indent="0">
              <a:buNone/>
            </a:pPr>
            <a:r>
              <a:rPr lang="en-US" sz="1800" dirty="0">
                <a:latin typeface="Courier New" panose="02070309020205020404" pitchFamily="49" charset="0"/>
                <a:cs typeface="Courier New" panose="02070309020205020404" pitchFamily="49" charset="0"/>
              </a:rPr>
              <a:t>  [&lt;</a:t>
            </a:r>
            <a:r>
              <a:rPr lang="en-US" sz="1800" dirty="0">
                <a:solidFill>
                  <a:srgbClr val="FF0000"/>
                </a:solidFill>
                <a:latin typeface="Courier New" panose="02070309020205020404" pitchFamily="49" charset="0"/>
                <a:cs typeface="Courier New" panose="02070309020205020404" pitchFamily="49" charset="0"/>
              </a:rPr>
              <a:t>window-specification</a:t>
            </a:r>
            <a:r>
              <a:rPr lang="en-US" sz="1800" dirty="0">
                <a:latin typeface="Courier New" panose="02070309020205020404" pitchFamily="49" charset="0"/>
                <a:cs typeface="Courier New" panose="02070309020205020404" pitchFamily="49" charset="0"/>
              </a:rPr>
              <a:t>&gt;] )</a:t>
            </a:r>
            <a:endParaRPr lang="en-US" sz="1800" dirty="0"/>
          </a:p>
          <a:p>
            <a:r>
              <a:rPr lang="en-US" sz="1800" dirty="0"/>
              <a:t>Applies to selected aggregate functions</a:t>
            </a:r>
          </a:p>
          <a:p>
            <a:r>
              <a:rPr lang="en-US" sz="1800" dirty="0"/>
              <a:t>Physical window examples</a:t>
            </a:r>
          </a:p>
          <a:p>
            <a:pPr marL="342900" lvl="1" indent="0">
              <a:buNone/>
            </a:pPr>
            <a:r>
              <a:rPr lang="en-US" sz="1500" dirty="0">
                <a:latin typeface="Courier New" panose="02070309020205020404" pitchFamily="49" charset="0"/>
                <a:cs typeface="Courier New" panose="02070309020205020404" pitchFamily="49" charset="0"/>
              </a:rPr>
              <a:t>ROWS UNBOUNDED PRECEDING</a:t>
            </a:r>
          </a:p>
          <a:p>
            <a:pPr marL="342900" lvl="1" indent="0">
              <a:buNone/>
            </a:pPr>
            <a:r>
              <a:rPr lang="en-US" sz="1500" dirty="0">
                <a:latin typeface="Courier New" panose="02070309020205020404" pitchFamily="49" charset="0"/>
                <a:cs typeface="Courier New" panose="02070309020205020404" pitchFamily="49" charset="0"/>
              </a:rPr>
              <a:t>ROWS 2 PRECEDING</a:t>
            </a:r>
          </a:p>
          <a:p>
            <a:pPr marL="342900" lvl="1" indent="0">
              <a:buNone/>
            </a:pPr>
            <a:r>
              <a:rPr lang="en-US" sz="1500" dirty="0">
                <a:latin typeface="Courier New" panose="02070309020205020404" pitchFamily="49" charset="0"/>
                <a:cs typeface="Courier New" panose="02070309020205020404" pitchFamily="49" charset="0"/>
              </a:rPr>
              <a:t>ROWS 3 FOLLOWING</a:t>
            </a:r>
            <a:endParaRPr lang="en-US" sz="1500" dirty="0"/>
          </a:p>
          <a:p>
            <a:pPr lvl="1"/>
            <a:endParaRPr lang="en-US" sz="1500" dirty="0"/>
          </a:p>
          <a:p>
            <a:pPr marL="0" indent="0">
              <a:buNone/>
            </a:pPr>
            <a:endParaRPr lang="en-US" sz="1800" dirty="0"/>
          </a:p>
        </p:txBody>
      </p:sp>
    </p:spTree>
    <p:extLst>
      <p:ext uri="{BB962C8B-B14F-4D97-AF65-F5344CB8AC3E}">
        <p14:creationId xmlns:p14="http://schemas.microsoft.com/office/powerpoint/2010/main" val="290901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76" y="373881"/>
            <a:ext cx="7961846" cy="643836"/>
          </a:xfrm>
        </p:spPr>
        <p:txBody>
          <a:bodyPr/>
          <a:lstStyle/>
          <a:p>
            <a:r>
              <a:rPr lang="en-US" dirty="0"/>
              <a:t>Cumulative Window</a:t>
            </a:r>
          </a:p>
        </p:txBody>
      </p:sp>
      <p:graphicFrame>
        <p:nvGraphicFramePr>
          <p:cNvPr id="3" name="Object 2"/>
          <p:cNvGraphicFramePr>
            <a:graphicFrameLocks noChangeAspect="1"/>
          </p:cNvGraphicFramePr>
          <p:nvPr>
            <p:extLst>
              <p:ext uri="{D42A27DB-BD31-4B8C-83A1-F6EECF244321}">
                <p14:modId xmlns:p14="http://schemas.microsoft.com/office/powerpoint/2010/main" val="901532587"/>
              </p:ext>
            </p:extLst>
          </p:nvPr>
        </p:nvGraphicFramePr>
        <p:xfrm>
          <a:off x="2393395" y="1713467"/>
          <a:ext cx="3860006" cy="3178969"/>
        </p:xfrm>
        <a:graphic>
          <a:graphicData uri="http://schemas.openxmlformats.org/presentationml/2006/ole">
            <mc:AlternateContent xmlns:mc="http://schemas.openxmlformats.org/markup-compatibility/2006">
              <mc:Choice xmlns:v="urn:schemas-microsoft-com:vml" Requires="v">
                <p:oleObj name="Visio" r:id="rId3" imgW="6437279" imgH="5299045" progId="Visio.Drawing.11">
                  <p:embed/>
                </p:oleObj>
              </mc:Choice>
              <mc:Fallback>
                <p:oleObj name="Visio" r:id="rId3" imgW="6437279" imgH="5299045" progId="Visio.Drawing.11">
                  <p:embed/>
                  <p:pic>
                    <p:nvPicPr>
                      <p:cNvPr id="3" name="Object 2"/>
                      <p:cNvPicPr/>
                      <p:nvPr/>
                    </p:nvPicPr>
                    <p:blipFill>
                      <a:blip r:embed="rId4"/>
                      <a:stretch>
                        <a:fillRect/>
                      </a:stretch>
                    </p:blipFill>
                    <p:spPr>
                      <a:xfrm>
                        <a:off x="2393395" y="1713467"/>
                        <a:ext cx="3860006" cy="3178969"/>
                      </a:xfrm>
                      <a:prstGeom prst="rect">
                        <a:avLst/>
                      </a:prstGeom>
                    </p:spPr>
                  </p:pic>
                </p:oleObj>
              </mc:Fallback>
            </mc:AlternateContent>
          </a:graphicData>
        </a:graphic>
      </p:graphicFrame>
      <p:sp>
        <p:nvSpPr>
          <p:cNvPr id="4" name="Rectangle 3"/>
          <p:cNvSpPr/>
          <p:nvPr/>
        </p:nvSpPr>
        <p:spPr>
          <a:xfrm>
            <a:off x="3328416" y="1468248"/>
            <a:ext cx="3547872" cy="3000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lvl="1"/>
            <a:r>
              <a:rPr lang="en-US" sz="1350" dirty="0">
                <a:latin typeface="Courier New" panose="02070309020205020404" pitchFamily="49" charset="0"/>
                <a:cs typeface="Courier New" panose="02070309020205020404" pitchFamily="49" charset="0"/>
              </a:rPr>
              <a:t>ROWS UNBOUNDED PRECEDING</a:t>
            </a:r>
          </a:p>
        </p:txBody>
      </p:sp>
      <p:sp>
        <p:nvSpPr>
          <p:cNvPr id="6" name="TextBox 5"/>
          <p:cNvSpPr txBox="1"/>
          <p:nvPr/>
        </p:nvSpPr>
        <p:spPr>
          <a:xfrm>
            <a:off x="6134529" y="1880965"/>
            <a:ext cx="237744" cy="253916"/>
          </a:xfrm>
          <a:prstGeom prst="rect">
            <a:avLst/>
          </a:prstGeom>
          <a:noFill/>
        </p:spPr>
        <p:txBody>
          <a:bodyPr wrap="square" rtlCol="0">
            <a:spAutoFit/>
          </a:bodyPr>
          <a:lstStyle/>
          <a:p>
            <a:r>
              <a:rPr lang="en-US" sz="1050" dirty="0"/>
              <a:t>1</a:t>
            </a:r>
          </a:p>
        </p:txBody>
      </p:sp>
      <p:sp>
        <p:nvSpPr>
          <p:cNvPr id="7" name="TextBox 6"/>
          <p:cNvSpPr txBox="1"/>
          <p:nvPr/>
        </p:nvSpPr>
        <p:spPr>
          <a:xfrm>
            <a:off x="6134529" y="2135774"/>
            <a:ext cx="237744" cy="253916"/>
          </a:xfrm>
          <a:prstGeom prst="rect">
            <a:avLst/>
          </a:prstGeom>
          <a:noFill/>
        </p:spPr>
        <p:txBody>
          <a:bodyPr wrap="square" rtlCol="0">
            <a:spAutoFit/>
          </a:bodyPr>
          <a:lstStyle/>
          <a:p>
            <a:r>
              <a:rPr lang="en-US" sz="1050" dirty="0"/>
              <a:t>2</a:t>
            </a:r>
          </a:p>
        </p:txBody>
      </p:sp>
      <p:sp>
        <p:nvSpPr>
          <p:cNvPr id="8" name="TextBox 7"/>
          <p:cNvSpPr txBox="1"/>
          <p:nvPr/>
        </p:nvSpPr>
        <p:spPr>
          <a:xfrm>
            <a:off x="6134529" y="2338276"/>
            <a:ext cx="237744" cy="253916"/>
          </a:xfrm>
          <a:prstGeom prst="rect">
            <a:avLst/>
          </a:prstGeom>
          <a:noFill/>
        </p:spPr>
        <p:txBody>
          <a:bodyPr wrap="square" rtlCol="0">
            <a:spAutoFit/>
          </a:bodyPr>
          <a:lstStyle/>
          <a:p>
            <a:r>
              <a:rPr lang="en-US" sz="1050" dirty="0"/>
              <a:t>3</a:t>
            </a:r>
          </a:p>
        </p:txBody>
      </p:sp>
      <p:sp>
        <p:nvSpPr>
          <p:cNvPr id="9" name="TextBox 8"/>
          <p:cNvSpPr txBox="1"/>
          <p:nvPr/>
        </p:nvSpPr>
        <p:spPr>
          <a:xfrm>
            <a:off x="6134529" y="2540779"/>
            <a:ext cx="237744" cy="253916"/>
          </a:xfrm>
          <a:prstGeom prst="rect">
            <a:avLst/>
          </a:prstGeom>
          <a:noFill/>
        </p:spPr>
        <p:txBody>
          <a:bodyPr wrap="square" rtlCol="0">
            <a:spAutoFit/>
          </a:bodyPr>
          <a:lstStyle/>
          <a:p>
            <a:r>
              <a:rPr lang="en-US" sz="1050" dirty="0"/>
              <a:t>4</a:t>
            </a:r>
          </a:p>
        </p:txBody>
      </p:sp>
      <p:sp>
        <p:nvSpPr>
          <p:cNvPr id="10" name="TextBox 9"/>
          <p:cNvSpPr txBox="1"/>
          <p:nvPr/>
        </p:nvSpPr>
        <p:spPr>
          <a:xfrm>
            <a:off x="6134529" y="2763400"/>
            <a:ext cx="237744" cy="253916"/>
          </a:xfrm>
          <a:prstGeom prst="rect">
            <a:avLst/>
          </a:prstGeom>
          <a:noFill/>
        </p:spPr>
        <p:txBody>
          <a:bodyPr wrap="square" rtlCol="0">
            <a:spAutoFit/>
          </a:bodyPr>
          <a:lstStyle/>
          <a:p>
            <a:r>
              <a:rPr lang="en-US" sz="1050" dirty="0"/>
              <a:t>5</a:t>
            </a:r>
          </a:p>
        </p:txBody>
      </p:sp>
      <p:sp>
        <p:nvSpPr>
          <p:cNvPr id="11" name="TextBox 10"/>
          <p:cNvSpPr txBox="1"/>
          <p:nvPr/>
        </p:nvSpPr>
        <p:spPr>
          <a:xfrm>
            <a:off x="6134529" y="2994233"/>
            <a:ext cx="237744" cy="253916"/>
          </a:xfrm>
          <a:prstGeom prst="rect">
            <a:avLst/>
          </a:prstGeom>
          <a:noFill/>
        </p:spPr>
        <p:txBody>
          <a:bodyPr wrap="square" rtlCol="0">
            <a:spAutoFit/>
          </a:bodyPr>
          <a:lstStyle/>
          <a:p>
            <a:r>
              <a:rPr lang="en-US" sz="1050" dirty="0"/>
              <a:t>6</a:t>
            </a:r>
          </a:p>
        </p:txBody>
      </p:sp>
      <p:sp>
        <p:nvSpPr>
          <p:cNvPr id="12" name="TextBox 11"/>
          <p:cNvSpPr txBox="1"/>
          <p:nvPr/>
        </p:nvSpPr>
        <p:spPr>
          <a:xfrm>
            <a:off x="6124290" y="3235046"/>
            <a:ext cx="237744" cy="253916"/>
          </a:xfrm>
          <a:prstGeom prst="rect">
            <a:avLst/>
          </a:prstGeom>
          <a:noFill/>
        </p:spPr>
        <p:txBody>
          <a:bodyPr wrap="square" rtlCol="0">
            <a:spAutoFit/>
          </a:bodyPr>
          <a:lstStyle/>
          <a:p>
            <a:r>
              <a:rPr lang="en-US" sz="1050" dirty="0"/>
              <a:t>7</a:t>
            </a:r>
          </a:p>
        </p:txBody>
      </p:sp>
      <p:sp>
        <p:nvSpPr>
          <p:cNvPr id="13" name="TextBox 12"/>
          <p:cNvSpPr txBox="1"/>
          <p:nvPr/>
        </p:nvSpPr>
        <p:spPr>
          <a:xfrm>
            <a:off x="6124290" y="3438498"/>
            <a:ext cx="237744" cy="253916"/>
          </a:xfrm>
          <a:prstGeom prst="rect">
            <a:avLst/>
          </a:prstGeom>
          <a:noFill/>
        </p:spPr>
        <p:txBody>
          <a:bodyPr wrap="square" rtlCol="0">
            <a:spAutoFit/>
          </a:bodyPr>
          <a:lstStyle/>
          <a:p>
            <a:r>
              <a:rPr lang="en-US" sz="1050" dirty="0"/>
              <a:t>8</a:t>
            </a:r>
          </a:p>
        </p:txBody>
      </p:sp>
      <p:sp>
        <p:nvSpPr>
          <p:cNvPr id="14" name="TextBox 13"/>
          <p:cNvSpPr txBox="1"/>
          <p:nvPr/>
        </p:nvSpPr>
        <p:spPr>
          <a:xfrm>
            <a:off x="6124290" y="3641950"/>
            <a:ext cx="237744" cy="253916"/>
          </a:xfrm>
          <a:prstGeom prst="rect">
            <a:avLst/>
          </a:prstGeom>
          <a:noFill/>
        </p:spPr>
        <p:txBody>
          <a:bodyPr wrap="square" rtlCol="0">
            <a:spAutoFit/>
          </a:bodyPr>
          <a:lstStyle/>
          <a:p>
            <a:r>
              <a:rPr lang="en-US" sz="1050" dirty="0"/>
              <a:t>9</a:t>
            </a:r>
          </a:p>
        </p:txBody>
      </p:sp>
      <p:sp>
        <p:nvSpPr>
          <p:cNvPr id="15" name="TextBox 14"/>
          <p:cNvSpPr txBox="1"/>
          <p:nvPr/>
        </p:nvSpPr>
        <p:spPr>
          <a:xfrm>
            <a:off x="6075093" y="3929314"/>
            <a:ext cx="499243" cy="253916"/>
          </a:xfrm>
          <a:prstGeom prst="rect">
            <a:avLst/>
          </a:prstGeom>
          <a:noFill/>
        </p:spPr>
        <p:txBody>
          <a:bodyPr wrap="square" rtlCol="0">
            <a:spAutoFit/>
          </a:bodyPr>
          <a:lstStyle/>
          <a:p>
            <a:r>
              <a:rPr lang="en-US" sz="1050" dirty="0"/>
              <a:t>10</a:t>
            </a:r>
          </a:p>
        </p:txBody>
      </p:sp>
      <p:sp>
        <p:nvSpPr>
          <p:cNvPr id="16" name="TextBox 15"/>
          <p:cNvSpPr txBox="1"/>
          <p:nvPr/>
        </p:nvSpPr>
        <p:spPr>
          <a:xfrm>
            <a:off x="6075093" y="4197331"/>
            <a:ext cx="452522" cy="253916"/>
          </a:xfrm>
          <a:prstGeom prst="rect">
            <a:avLst/>
          </a:prstGeom>
          <a:noFill/>
        </p:spPr>
        <p:txBody>
          <a:bodyPr wrap="square" rtlCol="0">
            <a:spAutoFit/>
          </a:bodyPr>
          <a:lstStyle/>
          <a:p>
            <a:r>
              <a:rPr lang="en-US" sz="1050" dirty="0"/>
              <a:t>11</a:t>
            </a:r>
          </a:p>
        </p:txBody>
      </p:sp>
      <p:sp>
        <p:nvSpPr>
          <p:cNvPr id="17" name="TextBox 16"/>
          <p:cNvSpPr txBox="1"/>
          <p:nvPr/>
        </p:nvSpPr>
        <p:spPr>
          <a:xfrm>
            <a:off x="6075093" y="4473710"/>
            <a:ext cx="499243" cy="253916"/>
          </a:xfrm>
          <a:prstGeom prst="rect">
            <a:avLst/>
          </a:prstGeom>
          <a:noFill/>
        </p:spPr>
        <p:txBody>
          <a:bodyPr wrap="square" rtlCol="0">
            <a:spAutoFit/>
          </a:bodyPr>
          <a:lstStyle/>
          <a:p>
            <a:r>
              <a:rPr lang="en-US" sz="1050" dirty="0"/>
              <a:t>12</a:t>
            </a:r>
          </a:p>
        </p:txBody>
      </p:sp>
    </p:spTree>
    <p:extLst>
      <p:ext uri="{BB962C8B-B14F-4D97-AF65-F5344CB8AC3E}">
        <p14:creationId xmlns:p14="http://schemas.microsoft.com/office/powerpoint/2010/main" val="1600900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Sum of Sales Example</a:t>
            </a:r>
          </a:p>
        </p:txBody>
      </p:sp>
      <p:sp>
        <p:nvSpPr>
          <p:cNvPr id="3" name="Content Placeholder 2"/>
          <p:cNvSpPr>
            <a:spLocks noGrp="1"/>
          </p:cNvSpPr>
          <p:nvPr>
            <p:ph idx="1"/>
          </p:nvPr>
        </p:nvSpPr>
        <p:spPr>
          <a:xfrm>
            <a:off x="1257300" y="1454197"/>
            <a:ext cx="6286500" cy="726948"/>
          </a:xfrm>
        </p:spPr>
        <p:txBody>
          <a:bodyPr/>
          <a:lstStyle/>
          <a:p>
            <a:pPr lvl="0"/>
            <a:r>
              <a:rPr lang="en-US" sz="1800" dirty="0">
                <a:solidFill>
                  <a:srgbClr val="000000"/>
                </a:solidFill>
                <a:cs typeface="Courier New" panose="02070309020205020404" pitchFamily="49" charset="0"/>
              </a:rPr>
              <a:t>Cumulative sum of dollar sales by zip code and year</a:t>
            </a:r>
          </a:p>
          <a:p>
            <a:pPr lvl="0"/>
            <a:r>
              <a:rPr lang="en-US" sz="1800" dirty="0">
                <a:solidFill>
                  <a:srgbClr val="000000"/>
                </a:solidFill>
                <a:cs typeface="Courier New" panose="02070309020205020404" pitchFamily="49" charset="0"/>
              </a:rPr>
              <a:t>No partitioning</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350" dirty="0">
              <a:latin typeface="Courier New" panose="02070309020205020404" pitchFamily="49" charset="0"/>
              <a:cs typeface="Courier New" panose="02070309020205020404" pitchFamily="49" charset="0"/>
            </a:endParaRPr>
          </a:p>
        </p:txBody>
      </p:sp>
      <p:sp>
        <p:nvSpPr>
          <p:cNvPr id="4" name="Rectangle 3"/>
          <p:cNvSpPr/>
          <p:nvPr/>
        </p:nvSpPr>
        <p:spPr>
          <a:xfrm>
            <a:off x="1485900" y="2487114"/>
            <a:ext cx="6057900"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SUM(SUM(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OVER </a:t>
            </a:r>
          </a:p>
          <a:p>
            <a:r>
              <a:rPr lang="en-US" sz="1350" dirty="0">
                <a:latin typeface="Courier New" panose="02070309020205020404" pitchFamily="49" charset="0"/>
                <a:cs typeface="Courier New" panose="02070309020205020404" pitchFamily="49" charset="0"/>
              </a:rPr>
              <a:t>   (ORDER BY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ROWS UNBOUNDED PRECEDING ) AS </a:t>
            </a:r>
            <a:r>
              <a:rPr lang="en-US" sz="1350" dirty="0" err="1">
                <a:latin typeface="Courier New" panose="02070309020205020404" pitchFamily="49" charset="0"/>
                <a:cs typeface="Courier New" panose="02070309020205020404" pitchFamily="49" charset="0"/>
              </a:rPr>
              <a:t>CumSumSales</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SSStore</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SSTimeDim</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SSSales</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SSSales.StoreID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SSStore.StoreId</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SSSales.TimeNo</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SSTimeDim.TimeNo</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GROUP BY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1054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Sum of Sales Example: Result</a:t>
            </a:r>
          </a:p>
        </p:txBody>
      </p:sp>
      <p:pic>
        <p:nvPicPr>
          <p:cNvPr id="12" name="Content Placeholder 11">
            <a:extLst>
              <a:ext uri="{FF2B5EF4-FFF2-40B4-BE49-F238E27FC236}">
                <a16:creationId xmlns:a16="http://schemas.microsoft.com/office/drawing/2014/main" id="{7E6FCD4E-0C43-ACDB-068B-8DE0EB8D2048}"/>
              </a:ext>
            </a:extLst>
          </p:cNvPr>
          <p:cNvPicPr>
            <a:picLocks noGrp="1" noChangeAspect="1"/>
          </p:cNvPicPr>
          <p:nvPr>
            <p:ph idx="1"/>
          </p:nvPr>
        </p:nvPicPr>
        <p:blipFill>
          <a:blip r:embed="rId3"/>
          <a:stretch>
            <a:fillRect/>
          </a:stretch>
        </p:blipFill>
        <p:spPr>
          <a:xfrm>
            <a:off x="780864" y="1595438"/>
            <a:ext cx="3556372" cy="2849562"/>
          </a:xfrm>
        </p:spPr>
      </p:pic>
      <p:sp>
        <p:nvSpPr>
          <p:cNvPr id="10" name="Content Placeholder 9">
            <a:extLst>
              <a:ext uri="{FF2B5EF4-FFF2-40B4-BE49-F238E27FC236}">
                <a16:creationId xmlns:a16="http://schemas.microsoft.com/office/drawing/2014/main" id="{9866A9BE-6CCB-C9F0-195B-171762C661E1}"/>
              </a:ext>
            </a:extLst>
          </p:cNvPr>
          <p:cNvSpPr>
            <a:spLocks noGrp="1"/>
          </p:cNvSpPr>
          <p:nvPr>
            <p:ph idx="13"/>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result contains 12 rows, with 4 columns in each row.</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Note that the last column, that is CUMESUMSALES, is calculated as the current sum of sales, plus the sum of sales in all previous rows.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Thus, the cumulative sum of sales in the second row that is 181, 544, is the sum of sales, 91, 972, plus the cumulative sum of sales in the first row, that is 89, 572.</a:t>
            </a:r>
            <a:endParaRPr lang="en-US" dirty="0"/>
          </a:p>
        </p:txBody>
      </p:sp>
    </p:spTree>
    <p:extLst>
      <p:ext uri="{BB962C8B-B14F-4D97-AF65-F5344CB8AC3E}">
        <p14:creationId xmlns:p14="http://schemas.microsoft.com/office/powerpoint/2010/main" val="3855455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062" y="485775"/>
            <a:ext cx="6455664" cy="514350"/>
          </a:xfrm>
        </p:spPr>
        <p:txBody>
          <a:bodyPr/>
          <a:lstStyle/>
          <a:p>
            <a:r>
              <a:rPr lang="en-US" dirty="0"/>
              <a:t>Partitioned Cumulative Sum of Sales Example</a:t>
            </a:r>
          </a:p>
        </p:txBody>
      </p:sp>
      <p:sp>
        <p:nvSpPr>
          <p:cNvPr id="3" name="Content Placeholder 2"/>
          <p:cNvSpPr>
            <a:spLocks noGrp="1"/>
          </p:cNvSpPr>
          <p:nvPr>
            <p:ph idx="1"/>
          </p:nvPr>
        </p:nvSpPr>
        <p:spPr>
          <a:xfrm>
            <a:off x="1151343" y="1494577"/>
            <a:ext cx="6286500" cy="708660"/>
          </a:xfrm>
        </p:spPr>
        <p:txBody>
          <a:bodyPr/>
          <a:lstStyle/>
          <a:p>
            <a:pPr lvl="0"/>
            <a:r>
              <a:rPr lang="en-US" sz="1800" dirty="0">
                <a:solidFill>
                  <a:srgbClr val="000000"/>
                </a:solidFill>
                <a:cs typeface="Courier New" panose="02070309020205020404" pitchFamily="49" charset="0"/>
              </a:rPr>
              <a:t>Cumulative sum of sales by zip code and year</a:t>
            </a:r>
          </a:p>
          <a:p>
            <a:pPr lvl="0"/>
            <a:r>
              <a:rPr lang="en-US" sz="1800" dirty="0">
                <a:solidFill>
                  <a:srgbClr val="000000"/>
                </a:solidFill>
                <a:cs typeface="Courier New" panose="02070309020205020404" pitchFamily="49" charset="0"/>
              </a:rPr>
              <a:t>Partitioned by store zip</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350" dirty="0">
              <a:latin typeface="Courier New" panose="02070309020205020404" pitchFamily="49" charset="0"/>
              <a:cs typeface="Courier New" panose="02070309020205020404" pitchFamily="49" charset="0"/>
            </a:endParaRPr>
          </a:p>
        </p:txBody>
      </p:sp>
      <p:sp>
        <p:nvSpPr>
          <p:cNvPr id="4" name="Rectangle 3"/>
          <p:cNvSpPr/>
          <p:nvPr/>
        </p:nvSpPr>
        <p:spPr>
          <a:xfrm>
            <a:off x="1421892" y="2453546"/>
            <a:ext cx="6185916"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SUM(SUM(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OVER (PARTITION BY </a:t>
            </a:r>
            <a:r>
              <a:rPr lang="en-US" sz="1350" dirty="0" err="1">
                <a:latin typeface="Courier New" panose="02070309020205020404" pitchFamily="49" charset="0"/>
                <a:cs typeface="Courier New" panose="02070309020205020404" pitchFamily="49" charset="0"/>
              </a:rPr>
              <a:t>StoreZip</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ORDER BY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ROWS UNBOUNDED PRECEDING ) AS </a:t>
            </a:r>
            <a:r>
              <a:rPr lang="en-US" sz="1350" dirty="0" err="1">
                <a:latin typeface="Courier New" panose="02070309020205020404" pitchFamily="49" charset="0"/>
                <a:cs typeface="Courier New" panose="02070309020205020404" pitchFamily="49" charset="0"/>
              </a:rPr>
              <a:t>CumSumSales</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SSStore</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SSTimeDim</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SSSales</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SSSales.StoreID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SSStore.StoreId</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SSSales.TimeNo</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SSTimeDim.TimeNo</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GROUP BY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03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Cumulative Sum of Sales Example: Result</a:t>
            </a:r>
          </a:p>
        </p:txBody>
      </p:sp>
      <p:pic>
        <p:nvPicPr>
          <p:cNvPr id="10" name="Content Placeholder 9">
            <a:extLst>
              <a:ext uri="{FF2B5EF4-FFF2-40B4-BE49-F238E27FC236}">
                <a16:creationId xmlns:a16="http://schemas.microsoft.com/office/drawing/2014/main" id="{F828C47B-98B4-479D-6861-2C5FD84B5758}"/>
              </a:ext>
            </a:extLst>
          </p:cNvPr>
          <p:cNvPicPr>
            <a:picLocks noGrp="1" noChangeAspect="1"/>
          </p:cNvPicPr>
          <p:nvPr>
            <p:ph idx="1"/>
          </p:nvPr>
        </p:nvPicPr>
        <p:blipFill>
          <a:blip r:embed="rId3"/>
          <a:stretch>
            <a:fillRect/>
          </a:stretch>
        </p:blipFill>
        <p:spPr>
          <a:xfrm>
            <a:off x="797503" y="1595438"/>
            <a:ext cx="3523094" cy="2849562"/>
          </a:xfrm>
        </p:spPr>
      </p:pic>
      <p:sp>
        <p:nvSpPr>
          <p:cNvPr id="8" name="Content Placeholder 7">
            <a:extLst>
              <a:ext uri="{FF2B5EF4-FFF2-40B4-BE49-F238E27FC236}">
                <a16:creationId xmlns:a16="http://schemas.microsoft.com/office/drawing/2014/main" id="{6F821668-FC03-7932-B831-A30AC543BD72}"/>
              </a:ext>
            </a:extLst>
          </p:cNvPr>
          <p:cNvSpPr>
            <a:spLocks noGrp="1"/>
          </p:cNvSpPr>
          <p:nvPr>
            <p:ph idx="13"/>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result contains 12 rows with four columns in each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Note that the cumulative sum of sales column restarts when the zip code changes.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For example, the zip code 80129 5543 changes in the fifth row so that the cumulative sum of sales is just the sum of sales, 92, 360, in the fifth row.</a:t>
            </a:r>
          </a:p>
          <a:p>
            <a:endParaRPr lang="en-US" dirty="0"/>
          </a:p>
        </p:txBody>
      </p:sp>
    </p:spTree>
    <p:extLst>
      <p:ext uri="{BB962C8B-B14F-4D97-AF65-F5344CB8AC3E}">
        <p14:creationId xmlns:p14="http://schemas.microsoft.com/office/powerpoint/2010/main" val="102762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latin typeface="+mj-lt"/>
              </a:rPr>
              <a:t>Understand processing extension for analytic functions</a:t>
            </a:r>
          </a:p>
          <a:p>
            <a:pPr marL="128588" indent="-128588">
              <a:buFont typeface="Arial" pitchFamily="34" charset="0"/>
              <a:buChar char="•"/>
              <a:defRPr/>
            </a:pPr>
            <a:r>
              <a:rPr lang="en-US" dirty="0">
                <a:latin typeface="+mj-lt"/>
              </a:rPr>
              <a:t>Write SELECT statements using basic syntax elements (OVER and ORDER BY)</a:t>
            </a:r>
          </a:p>
          <a:p>
            <a:pPr marL="128588" indent="-128588">
              <a:buFont typeface="Arial" pitchFamily="34" charset="0"/>
              <a:buChar char="•"/>
              <a:defRPr/>
            </a:pPr>
            <a:r>
              <a:rPr lang="en-US" dirty="0">
                <a:latin typeface="+mj-lt"/>
              </a:rPr>
              <a:t>Reflect on the motivation for analytic function extensions</a:t>
            </a:r>
          </a:p>
        </p:txBody>
      </p:sp>
    </p:spTree>
    <p:extLst>
      <p:ext uri="{BB962C8B-B14F-4D97-AF65-F5344CB8AC3E}">
        <p14:creationId xmlns:p14="http://schemas.microsoft.com/office/powerpoint/2010/main" val="1429647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Problems</a:t>
            </a:r>
          </a:p>
        </p:txBody>
      </p:sp>
      <p:sp>
        <p:nvSpPr>
          <p:cNvPr id="3" name="Content Placeholder 2"/>
          <p:cNvSpPr>
            <a:spLocks noGrp="1"/>
          </p:cNvSpPr>
          <p:nvPr>
            <p:ph idx="1"/>
          </p:nvPr>
        </p:nvSpPr>
        <p:spPr>
          <a:xfrm>
            <a:off x="1371600" y="1434173"/>
            <a:ext cx="6286500" cy="3506724"/>
          </a:xfrm>
        </p:spPr>
        <p:txBody>
          <a:bodyPr/>
          <a:lstStyle/>
          <a:p>
            <a:r>
              <a:rPr lang="en-US" sz="1800" dirty="0"/>
              <a:t>Example 3</a:t>
            </a:r>
          </a:p>
          <a:p>
            <a:pPr lvl="1"/>
            <a:r>
              <a:rPr lang="en-US" sz="1500" dirty="0"/>
              <a:t>Cumulative sum of 2014 sales by item brand and month</a:t>
            </a:r>
          </a:p>
          <a:p>
            <a:pPr lvl="1"/>
            <a:r>
              <a:rPr lang="en-US" sz="1500" dirty="0"/>
              <a:t>Partition by item brand</a:t>
            </a:r>
          </a:p>
          <a:p>
            <a:pPr lvl="1"/>
            <a:r>
              <a:rPr lang="en-US" sz="1500" dirty="0"/>
              <a:t>Show item brand, month, sum of sales, and cumulative sum of sales</a:t>
            </a:r>
            <a:endParaRPr lang="en-US" sz="1800" dirty="0"/>
          </a:p>
          <a:p>
            <a:r>
              <a:rPr lang="en-US" sz="1800" dirty="0"/>
              <a:t>Example 4</a:t>
            </a:r>
          </a:p>
          <a:p>
            <a:pPr lvl="1"/>
            <a:r>
              <a:rPr lang="en-US" sz="1500" dirty="0"/>
              <a:t>Cumulative sum of sales by year and item brand</a:t>
            </a:r>
          </a:p>
          <a:p>
            <a:pPr lvl="1"/>
            <a:r>
              <a:rPr lang="en-US" sz="1500" dirty="0"/>
              <a:t>Partition by year</a:t>
            </a:r>
          </a:p>
          <a:p>
            <a:pPr lvl="1"/>
            <a:r>
              <a:rPr lang="en-US" sz="1500" dirty="0"/>
              <a:t>Only include brands with more than 5 sales in a year</a:t>
            </a:r>
          </a:p>
          <a:p>
            <a:pPr lvl="1"/>
            <a:r>
              <a:rPr lang="en-US" sz="1500" dirty="0"/>
              <a:t>Show year, item brand, count, sum of sales, and cumulative sum of sales in the result</a:t>
            </a:r>
          </a:p>
        </p:txBody>
      </p:sp>
    </p:spTree>
    <p:extLst>
      <p:ext uri="{BB962C8B-B14F-4D97-AF65-F5344CB8AC3E}">
        <p14:creationId xmlns:p14="http://schemas.microsoft.com/office/powerpoint/2010/main" val="4273234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Summary</a:t>
            </a:r>
          </a:p>
        </p:txBody>
      </p:sp>
      <p:sp>
        <p:nvSpPr>
          <p:cNvPr id="86019" name="Rectangle 3"/>
          <p:cNvSpPr>
            <a:spLocks noGrp="1" noChangeArrowheads="1"/>
          </p:cNvSpPr>
          <p:nvPr>
            <p:ph type="body" idx="1"/>
          </p:nvPr>
        </p:nvSpPr>
        <p:spPr/>
        <p:txBody>
          <a:bodyPr/>
          <a:lstStyle/>
          <a:p>
            <a:pPr eaLnBrk="1" hangingPunct="1"/>
            <a:r>
              <a:rPr lang="en-US" altLang="en-US" dirty="0"/>
              <a:t>Window aggregates for common business intelligence applications</a:t>
            </a:r>
          </a:p>
          <a:p>
            <a:pPr eaLnBrk="1" hangingPunct="1"/>
            <a:r>
              <a:rPr lang="en-US" altLang="en-US" dirty="0"/>
              <a:t>Provide increased software development productivity and improved performance</a:t>
            </a:r>
          </a:p>
          <a:p>
            <a:pPr eaLnBrk="1" hangingPunct="1"/>
            <a:r>
              <a:rPr lang="en-US" altLang="en-US" dirty="0"/>
              <a:t>Syntax and examples for cumulative physical windows</a:t>
            </a:r>
          </a:p>
        </p:txBody>
      </p:sp>
    </p:spTree>
    <p:extLst>
      <p:ext uri="{BB962C8B-B14F-4D97-AF65-F5344CB8AC3E}">
        <p14:creationId xmlns:p14="http://schemas.microsoft.com/office/powerpoint/2010/main" val="323167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Window Comparisons II</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10/16/2023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42</a:t>
            </a:fld>
            <a:endParaRPr lang="en-GB" noProof="0"/>
          </a:p>
        </p:txBody>
      </p:sp>
    </p:spTree>
    <p:extLst>
      <p:ext uri="{BB962C8B-B14F-4D97-AF65-F5344CB8AC3E}">
        <p14:creationId xmlns:p14="http://schemas.microsoft.com/office/powerpoint/2010/main" val="2616477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latin typeface="Calibri" panose="020F0502020204030204" pitchFamily="34" charset="0"/>
                <a:cs typeface="Calibri" panose="020F0502020204030204" pitchFamily="34" charset="0"/>
              </a:rPr>
              <a:t>Understand concepts and syntax for sliding window comparisons</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Write SELECT statements for sliding window comparisons</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Reflect about the importance of window comparisons</a:t>
            </a:r>
          </a:p>
        </p:txBody>
      </p:sp>
    </p:spTree>
    <p:extLst>
      <p:ext uri="{BB962C8B-B14F-4D97-AF65-F5344CB8AC3E}">
        <p14:creationId xmlns:p14="http://schemas.microsoft.com/office/powerpoint/2010/main" val="3316214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Concepts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1147934"/>
              </p:ext>
            </p:extLst>
          </p:nvPr>
        </p:nvGraphicFramePr>
        <p:xfrm>
          <a:off x="1371600" y="1403103"/>
          <a:ext cx="6286500" cy="3202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5742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Window Examples</a:t>
            </a:r>
          </a:p>
        </p:txBody>
      </p:sp>
      <p:sp>
        <p:nvSpPr>
          <p:cNvPr id="3" name="Content Placeholder 2"/>
          <p:cNvSpPr>
            <a:spLocks noGrp="1"/>
          </p:cNvSpPr>
          <p:nvPr>
            <p:ph idx="1"/>
          </p:nvPr>
        </p:nvSpPr>
        <p:spPr>
          <a:xfrm>
            <a:off x="1371600" y="1285411"/>
            <a:ext cx="6286500" cy="3371850"/>
          </a:xfrm>
        </p:spPr>
        <p:txBody>
          <a:bodyPr>
            <a:normAutofit fontScale="92500" lnSpcReduction="10000"/>
          </a:bodyPr>
          <a:lstStyle/>
          <a:p>
            <a:r>
              <a:rPr lang="en-US" sz="1800" dirty="0"/>
              <a:t>Partial example 1</a:t>
            </a:r>
          </a:p>
          <a:p>
            <a:pPr marL="342900" lvl="1" indent="0">
              <a:spcBef>
                <a:spcPts val="0"/>
              </a:spcBef>
              <a:buNone/>
            </a:pPr>
            <a:r>
              <a:rPr lang="en-US" sz="1500" dirty="0">
                <a:latin typeface="Courier New" panose="02070309020205020404" pitchFamily="49" charset="0"/>
                <a:cs typeface="Courier New" panose="02070309020205020404" pitchFamily="49" charset="0"/>
              </a:rPr>
              <a:t>ORDER BY </a:t>
            </a:r>
            <a:r>
              <a:rPr lang="en-US" sz="1500" dirty="0" err="1">
                <a:latin typeface="Courier New" panose="02070309020205020404" pitchFamily="49" charset="0"/>
                <a:cs typeface="Courier New" panose="02070309020205020404" pitchFamily="49" charset="0"/>
              </a:rPr>
              <a:t>TimeYear</a:t>
            </a:r>
            <a:endParaRPr lang="en-US" sz="15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RANGE UNBOUNDED PRECEDING</a:t>
            </a:r>
          </a:p>
          <a:p>
            <a:pPr marL="342900" lvl="1" indent="0">
              <a:spcBef>
                <a:spcPts val="0"/>
              </a:spcBef>
              <a:buNone/>
            </a:pPr>
            <a:endParaRPr lang="en-US" sz="1500" dirty="0">
              <a:latin typeface="Courier New" panose="02070309020205020404" pitchFamily="49" charset="0"/>
              <a:cs typeface="Courier New" panose="02070309020205020404" pitchFamily="49" charset="0"/>
            </a:endParaRPr>
          </a:p>
          <a:p>
            <a:pPr>
              <a:spcBef>
                <a:spcPts val="0"/>
              </a:spcBef>
            </a:pPr>
            <a:r>
              <a:rPr lang="en-US" sz="1800" dirty="0"/>
              <a:t>Partial example 2</a:t>
            </a:r>
          </a:p>
          <a:p>
            <a:pPr marL="342900" lvl="1" indent="0">
              <a:spcBef>
                <a:spcPts val="0"/>
              </a:spcBef>
              <a:buNone/>
            </a:pPr>
            <a:r>
              <a:rPr lang="en-US" sz="1500" dirty="0">
                <a:latin typeface="Courier New" panose="02070309020205020404" pitchFamily="49" charset="0"/>
                <a:cs typeface="Courier New" panose="02070309020205020404" pitchFamily="49" charset="0"/>
              </a:rPr>
              <a:t>ORDER BY </a:t>
            </a:r>
            <a:r>
              <a:rPr lang="en-US" sz="1500" dirty="0" err="1">
                <a:latin typeface="Courier New" panose="02070309020205020404" pitchFamily="49" charset="0"/>
                <a:cs typeface="Courier New" panose="02070309020205020404" pitchFamily="49" charset="0"/>
              </a:rPr>
              <a:t>HireDate</a:t>
            </a:r>
            <a:endParaRPr lang="en-US" sz="15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RANGE 90 PRECEDING</a:t>
            </a:r>
          </a:p>
          <a:p>
            <a:pPr marL="342900" lvl="1" indent="0">
              <a:spcBef>
                <a:spcPts val="0"/>
              </a:spcBef>
              <a:buNone/>
            </a:pPr>
            <a:endParaRPr lang="en-US" sz="1500" dirty="0"/>
          </a:p>
          <a:p>
            <a:pPr>
              <a:spcBef>
                <a:spcPts val="0"/>
              </a:spcBef>
            </a:pPr>
            <a:r>
              <a:rPr lang="en-US" sz="1800" dirty="0"/>
              <a:t>Partial example 3</a:t>
            </a:r>
            <a:endParaRPr lang="en-US" sz="18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ORDER BY </a:t>
            </a:r>
            <a:r>
              <a:rPr lang="en-US" sz="1500" dirty="0" err="1">
                <a:latin typeface="Courier New" panose="02070309020205020404" pitchFamily="49" charset="0"/>
                <a:cs typeface="Courier New" panose="02070309020205020404" pitchFamily="49" charset="0"/>
              </a:rPr>
              <a:t>ShipDate</a:t>
            </a:r>
            <a:endParaRPr lang="en-US" sz="15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RANGE BETWEEN 365 PRECEDING AND 365 FOLLOWING</a:t>
            </a:r>
          </a:p>
          <a:p>
            <a:pPr marL="342900" lvl="1" indent="0">
              <a:spcBef>
                <a:spcPts val="0"/>
              </a:spcBef>
              <a:buNone/>
            </a:pPr>
            <a:endParaRPr lang="en-US" sz="1500" dirty="0">
              <a:latin typeface="Courier New" panose="02070309020205020404" pitchFamily="49" charset="0"/>
              <a:cs typeface="Courier New" panose="02070309020205020404" pitchFamily="49" charset="0"/>
            </a:endParaRPr>
          </a:p>
          <a:p>
            <a:pPr>
              <a:spcBef>
                <a:spcPts val="0"/>
              </a:spcBef>
            </a:pPr>
            <a:r>
              <a:rPr lang="en-US" sz="1800" dirty="0"/>
              <a:t>Partial example 4</a:t>
            </a:r>
            <a:endParaRPr lang="en-US" sz="18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ORDER BY </a:t>
            </a:r>
            <a:r>
              <a:rPr lang="en-US" sz="1500" dirty="0" err="1">
                <a:latin typeface="Courier New" panose="02070309020205020404" pitchFamily="49" charset="0"/>
                <a:cs typeface="Courier New" panose="02070309020205020404" pitchFamily="49" charset="0"/>
              </a:rPr>
              <a:t>ShipDate</a:t>
            </a:r>
            <a:endParaRPr lang="en-US" sz="15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RANGE BETWEEN INTERVAL '1' YEAR PRECEDING AND </a:t>
            </a:r>
          </a:p>
          <a:p>
            <a:pPr marL="342900" lvl="1" indent="0">
              <a:spcBef>
                <a:spcPts val="0"/>
              </a:spcBef>
              <a:buNone/>
            </a:pPr>
            <a:r>
              <a:rPr lang="en-US" sz="1500" dirty="0">
                <a:latin typeface="Courier New" panose="02070309020205020404" pitchFamily="49" charset="0"/>
                <a:cs typeface="Courier New" panose="02070309020205020404" pitchFamily="49" charset="0"/>
              </a:rPr>
              <a:t>              INTERVAL '1' YEAR FOLLOWING</a:t>
            </a:r>
          </a:p>
          <a:p>
            <a:pPr marL="342900" lvl="1" indent="0">
              <a:spcBef>
                <a:spcPts val="0"/>
              </a:spcBef>
              <a:buNone/>
            </a:pPr>
            <a:endParaRPr lang="en-US" sz="1500" dirty="0">
              <a:latin typeface="Courier New" panose="02070309020205020404" pitchFamily="49" charset="0"/>
              <a:cs typeface="Courier New" panose="02070309020205020404" pitchFamily="49" charset="0"/>
            </a:endParaRPr>
          </a:p>
          <a:p>
            <a:pPr lvl="1"/>
            <a:endParaRPr lang="en-US" sz="1500" dirty="0"/>
          </a:p>
          <a:p>
            <a:pPr lvl="1"/>
            <a:endParaRPr lang="en-US" sz="1500" dirty="0"/>
          </a:p>
          <a:p>
            <a:pPr marL="0" indent="0">
              <a:buNone/>
            </a:pPr>
            <a:endParaRPr lang="en-US" sz="1800" dirty="0"/>
          </a:p>
        </p:txBody>
      </p:sp>
    </p:spTree>
    <p:extLst>
      <p:ext uri="{BB962C8B-B14F-4D97-AF65-F5344CB8AC3E}">
        <p14:creationId xmlns:p14="http://schemas.microsoft.com/office/powerpoint/2010/main" val="181511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Centered  Physical Window</a:t>
            </a:r>
          </a:p>
        </p:txBody>
      </p:sp>
      <p:graphicFrame>
        <p:nvGraphicFramePr>
          <p:cNvPr id="3" name="Object 2"/>
          <p:cNvGraphicFramePr>
            <a:graphicFrameLocks noChangeAspect="1"/>
          </p:cNvGraphicFramePr>
          <p:nvPr>
            <p:extLst>
              <p:ext uri="{D42A27DB-BD31-4B8C-83A1-F6EECF244321}">
                <p14:modId xmlns:p14="http://schemas.microsoft.com/office/powerpoint/2010/main" val="1974504342"/>
              </p:ext>
            </p:extLst>
          </p:nvPr>
        </p:nvGraphicFramePr>
        <p:xfrm>
          <a:off x="916258" y="1810488"/>
          <a:ext cx="3864769" cy="3224213"/>
        </p:xfrm>
        <a:graphic>
          <a:graphicData uri="http://schemas.openxmlformats.org/presentationml/2006/ole">
            <mc:AlternateContent xmlns:mc="http://schemas.openxmlformats.org/markup-compatibility/2006">
              <mc:Choice xmlns:v="urn:schemas-microsoft-com:vml" Requires="v">
                <p:oleObj name="Visio" r:id="rId3" imgW="6396206" imgH="5335438" progId="Visio.Drawing.11">
                  <p:embed/>
                </p:oleObj>
              </mc:Choice>
              <mc:Fallback>
                <p:oleObj name="Visio" r:id="rId3" imgW="6396206" imgH="5335438" progId="Visio.Drawing.11">
                  <p:embed/>
                  <p:pic>
                    <p:nvPicPr>
                      <p:cNvPr id="3" name="Object 2"/>
                      <p:cNvPicPr/>
                      <p:nvPr/>
                    </p:nvPicPr>
                    <p:blipFill>
                      <a:blip r:embed="rId4"/>
                      <a:stretch>
                        <a:fillRect/>
                      </a:stretch>
                    </p:blipFill>
                    <p:spPr>
                      <a:xfrm>
                        <a:off x="916258" y="1810488"/>
                        <a:ext cx="3864769" cy="3224213"/>
                      </a:xfrm>
                      <a:prstGeom prst="rect">
                        <a:avLst/>
                      </a:prstGeom>
                    </p:spPr>
                  </p:pic>
                </p:oleObj>
              </mc:Fallback>
            </mc:AlternateContent>
          </a:graphicData>
        </a:graphic>
      </p:graphicFrame>
      <p:sp>
        <p:nvSpPr>
          <p:cNvPr id="4" name="Rectangle 3"/>
          <p:cNvSpPr/>
          <p:nvPr/>
        </p:nvSpPr>
        <p:spPr>
          <a:xfrm>
            <a:off x="1463924" y="1354180"/>
            <a:ext cx="5769864" cy="3000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ROWS BETWEEN 1 PRECEDING AND 1 FOLLOWING</a:t>
            </a:r>
            <a:endParaRPr lang="en-US" sz="1350" dirty="0"/>
          </a:p>
        </p:txBody>
      </p:sp>
      <p:sp>
        <p:nvSpPr>
          <p:cNvPr id="5" name="TextBox 4"/>
          <p:cNvSpPr txBox="1"/>
          <p:nvPr/>
        </p:nvSpPr>
        <p:spPr>
          <a:xfrm>
            <a:off x="2244308" y="1942682"/>
            <a:ext cx="237744" cy="253916"/>
          </a:xfrm>
          <a:prstGeom prst="rect">
            <a:avLst/>
          </a:prstGeom>
          <a:noFill/>
        </p:spPr>
        <p:txBody>
          <a:bodyPr wrap="square" rtlCol="0">
            <a:spAutoFit/>
          </a:bodyPr>
          <a:lstStyle/>
          <a:p>
            <a:r>
              <a:rPr lang="en-US" sz="1050" dirty="0"/>
              <a:t>1</a:t>
            </a:r>
          </a:p>
        </p:txBody>
      </p:sp>
      <p:sp>
        <p:nvSpPr>
          <p:cNvPr id="6" name="TextBox 5"/>
          <p:cNvSpPr txBox="1"/>
          <p:nvPr/>
        </p:nvSpPr>
        <p:spPr>
          <a:xfrm>
            <a:off x="2248307" y="2187000"/>
            <a:ext cx="237744" cy="253916"/>
          </a:xfrm>
          <a:prstGeom prst="rect">
            <a:avLst/>
          </a:prstGeom>
          <a:noFill/>
        </p:spPr>
        <p:txBody>
          <a:bodyPr wrap="square" rtlCol="0">
            <a:spAutoFit/>
          </a:bodyPr>
          <a:lstStyle/>
          <a:p>
            <a:r>
              <a:rPr lang="en-US" sz="1050" dirty="0"/>
              <a:t>2</a:t>
            </a:r>
          </a:p>
        </p:txBody>
      </p:sp>
      <p:sp>
        <p:nvSpPr>
          <p:cNvPr id="7" name="TextBox 6"/>
          <p:cNvSpPr txBox="1"/>
          <p:nvPr/>
        </p:nvSpPr>
        <p:spPr>
          <a:xfrm>
            <a:off x="2248307" y="2390862"/>
            <a:ext cx="237744" cy="253916"/>
          </a:xfrm>
          <a:prstGeom prst="rect">
            <a:avLst/>
          </a:prstGeom>
          <a:noFill/>
        </p:spPr>
        <p:txBody>
          <a:bodyPr wrap="square" rtlCol="0">
            <a:spAutoFit/>
          </a:bodyPr>
          <a:lstStyle/>
          <a:p>
            <a:r>
              <a:rPr lang="en-US" sz="1050" dirty="0"/>
              <a:t>3</a:t>
            </a:r>
          </a:p>
        </p:txBody>
      </p:sp>
      <p:sp>
        <p:nvSpPr>
          <p:cNvPr id="8" name="TextBox 7"/>
          <p:cNvSpPr txBox="1"/>
          <p:nvPr/>
        </p:nvSpPr>
        <p:spPr>
          <a:xfrm>
            <a:off x="2248307" y="2641187"/>
            <a:ext cx="237744" cy="253916"/>
          </a:xfrm>
          <a:prstGeom prst="rect">
            <a:avLst/>
          </a:prstGeom>
          <a:noFill/>
        </p:spPr>
        <p:txBody>
          <a:bodyPr wrap="square" rtlCol="0">
            <a:spAutoFit/>
          </a:bodyPr>
          <a:lstStyle/>
          <a:p>
            <a:r>
              <a:rPr lang="en-US" sz="1050" dirty="0"/>
              <a:t>4</a:t>
            </a:r>
          </a:p>
        </p:txBody>
      </p:sp>
      <p:sp>
        <p:nvSpPr>
          <p:cNvPr id="9" name="TextBox 8"/>
          <p:cNvSpPr txBox="1"/>
          <p:nvPr/>
        </p:nvSpPr>
        <p:spPr>
          <a:xfrm>
            <a:off x="2257283" y="2872540"/>
            <a:ext cx="237744" cy="253916"/>
          </a:xfrm>
          <a:prstGeom prst="rect">
            <a:avLst/>
          </a:prstGeom>
          <a:noFill/>
        </p:spPr>
        <p:txBody>
          <a:bodyPr wrap="square" rtlCol="0">
            <a:spAutoFit/>
          </a:bodyPr>
          <a:lstStyle/>
          <a:p>
            <a:r>
              <a:rPr lang="en-US" sz="1050" dirty="0"/>
              <a:t>5</a:t>
            </a:r>
          </a:p>
        </p:txBody>
      </p:sp>
      <p:sp>
        <p:nvSpPr>
          <p:cNvPr id="10" name="TextBox 9"/>
          <p:cNvSpPr txBox="1"/>
          <p:nvPr/>
        </p:nvSpPr>
        <p:spPr>
          <a:xfrm>
            <a:off x="2257283" y="3183203"/>
            <a:ext cx="237744" cy="253916"/>
          </a:xfrm>
          <a:prstGeom prst="rect">
            <a:avLst/>
          </a:prstGeom>
          <a:noFill/>
        </p:spPr>
        <p:txBody>
          <a:bodyPr wrap="square" rtlCol="0">
            <a:spAutoFit/>
          </a:bodyPr>
          <a:lstStyle/>
          <a:p>
            <a:r>
              <a:rPr lang="en-US" sz="1050" dirty="0"/>
              <a:t>6</a:t>
            </a:r>
          </a:p>
        </p:txBody>
      </p:sp>
      <p:sp>
        <p:nvSpPr>
          <p:cNvPr id="11" name="TextBox 10"/>
          <p:cNvSpPr txBox="1"/>
          <p:nvPr/>
        </p:nvSpPr>
        <p:spPr>
          <a:xfrm>
            <a:off x="2258618" y="3498150"/>
            <a:ext cx="237744" cy="253916"/>
          </a:xfrm>
          <a:prstGeom prst="rect">
            <a:avLst/>
          </a:prstGeom>
          <a:noFill/>
        </p:spPr>
        <p:txBody>
          <a:bodyPr wrap="square" rtlCol="0">
            <a:spAutoFit/>
          </a:bodyPr>
          <a:lstStyle/>
          <a:p>
            <a:r>
              <a:rPr lang="en-US" sz="1050" dirty="0"/>
              <a:t>7</a:t>
            </a:r>
          </a:p>
        </p:txBody>
      </p:sp>
      <p:sp>
        <p:nvSpPr>
          <p:cNvPr id="12" name="TextBox 11"/>
          <p:cNvSpPr txBox="1"/>
          <p:nvPr/>
        </p:nvSpPr>
        <p:spPr>
          <a:xfrm>
            <a:off x="2270454" y="3795265"/>
            <a:ext cx="237744" cy="253916"/>
          </a:xfrm>
          <a:prstGeom prst="rect">
            <a:avLst/>
          </a:prstGeom>
          <a:noFill/>
        </p:spPr>
        <p:txBody>
          <a:bodyPr wrap="square" rtlCol="0">
            <a:spAutoFit/>
          </a:bodyPr>
          <a:lstStyle/>
          <a:p>
            <a:r>
              <a:rPr lang="en-US" sz="1050" dirty="0"/>
              <a:t>8</a:t>
            </a:r>
          </a:p>
        </p:txBody>
      </p:sp>
      <p:sp>
        <p:nvSpPr>
          <p:cNvPr id="13" name="TextBox 12"/>
          <p:cNvSpPr txBox="1"/>
          <p:nvPr/>
        </p:nvSpPr>
        <p:spPr>
          <a:xfrm>
            <a:off x="2276906" y="4051581"/>
            <a:ext cx="237744" cy="253916"/>
          </a:xfrm>
          <a:prstGeom prst="rect">
            <a:avLst/>
          </a:prstGeom>
          <a:noFill/>
        </p:spPr>
        <p:txBody>
          <a:bodyPr wrap="square" rtlCol="0">
            <a:spAutoFit/>
          </a:bodyPr>
          <a:lstStyle/>
          <a:p>
            <a:r>
              <a:rPr lang="en-US" sz="1050" dirty="0"/>
              <a:t>9</a:t>
            </a:r>
          </a:p>
        </p:txBody>
      </p:sp>
      <p:sp>
        <p:nvSpPr>
          <p:cNvPr id="14" name="TextBox 13"/>
          <p:cNvSpPr txBox="1"/>
          <p:nvPr/>
        </p:nvSpPr>
        <p:spPr>
          <a:xfrm>
            <a:off x="2208282" y="4307898"/>
            <a:ext cx="387961" cy="253916"/>
          </a:xfrm>
          <a:prstGeom prst="rect">
            <a:avLst/>
          </a:prstGeom>
          <a:noFill/>
        </p:spPr>
        <p:txBody>
          <a:bodyPr wrap="square" rtlCol="0">
            <a:spAutoFit/>
          </a:bodyPr>
          <a:lstStyle/>
          <a:p>
            <a:r>
              <a:rPr lang="en-US" sz="1050" dirty="0"/>
              <a:t>10</a:t>
            </a:r>
          </a:p>
        </p:txBody>
      </p:sp>
      <p:sp>
        <p:nvSpPr>
          <p:cNvPr id="15" name="TextBox 14"/>
          <p:cNvSpPr txBox="1"/>
          <p:nvPr/>
        </p:nvSpPr>
        <p:spPr>
          <a:xfrm>
            <a:off x="2222592" y="4607616"/>
            <a:ext cx="373651" cy="253916"/>
          </a:xfrm>
          <a:prstGeom prst="rect">
            <a:avLst/>
          </a:prstGeom>
          <a:noFill/>
        </p:spPr>
        <p:txBody>
          <a:bodyPr wrap="square" rtlCol="0">
            <a:spAutoFit/>
          </a:bodyPr>
          <a:lstStyle/>
          <a:p>
            <a:r>
              <a:rPr lang="en-US" sz="1050" dirty="0"/>
              <a:t>11</a:t>
            </a:r>
          </a:p>
        </p:txBody>
      </p:sp>
      <p:graphicFrame>
        <p:nvGraphicFramePr>
          <p:cNvPr id="16" name="Table 15"/>
          <p:cNvGraphicFramePr>
            <a:graphicFrameLocks noGrp="1"/>
          </p:cNvGraphicFramePr>
          <p:nvPr>
            <p:extLst>
              <p:ext uri="{D42A27DB-BD31-4B8C-83A1-F6EECF244321}">
                <p14:modId xmlns:p14="http://schemas.microsoft.com/office/powerpoint/2010/main" val="865078414"/>
              </p:ext>
            </p:extLst>
          </p:nvPr>
        </p:nvGraphicFramePr>
        <p:xfrm>
          <a:off x="4984364" y="1991910"/>
          <a:ext cx="2249425" cy="3002280"/>
        </p:xfrm>
        <a:graphic>
          <a:graphicData uri="http://schemas.openxmlformats.org/drawingml/2006/table">
            <a:tbl>
              <a:tblPr firstRow="1">
                <a:tableStyleId>{D27102A9-8310-4765-A935-A1911B00CA55}</a:tableStyleId>
              </a:tblPr>
              <a:tblGrid>
                <a:gridCol w="746643">
                  <a:extLst>
                    <a:ext uri="{9D8B030D-6E8A-4147-A177-3AD203B41FA5}">
                      <a16:colId xmlns:a16="http://schemas.microsoft.com/office/drawing/2014/main" val="20000"/>
                    </a:ext>
                  </a:extLst>
                </a:gridCol>
                <a:gridCol w="810134">
                  <a:extLst>
                    <a:ext uri="{9D8B030D-6E8A-4147-A177-3AD203B41FA5}">
                      <a16:colId xmlns:a16="http://schemas.microsoft.com/office/drawing/2014/main" val="20001"/>
                    </a:ext>
                  </a:extLst>
                </a:gridCol>
                <a:gridCol w="692648">
                  <a:extLst>
                    <a:ext uri="{9D8B030D-6E8A-4147-A177-3AD203B41FA5}">
                      <a16:colId xmlns:a16="http://schemas.microsoft.com/office/drawing/2014/main" val="20002"/>
                    </a:ext>
                  </a:extLst>
                </a:gridCol>
              </a:tblGrid>
              <a:tr h="388620">
                <a:tc>
                  <a:txBody>
                    <a:bodyPr/>
                    <a:lstStyle/>
                    <a:p>
                      <a:pPr algn="ctr"/>
                      <a:r>
                        <a:rPr lang="en-US" sz="1100" dirty="0"/>
                        <a:t>Current </a:t>
                      </a:r>
                    </a:p>
                    <a:p>
                      <a:pPr algn="ctr"/>
                      <a:r>
                        <a:rPr lang="en-US" sz="1100" dirty="0"/>
                        <a:t>Row</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pPr algn="ctr"/>
                      <a:r>
                        <a:rPr lang="en-US" sz="1100" dirty="0"/>
                        <a:t>Window</a:t>
                      </a:r>
                    </a:p>
                    <a:p>
                      <a:pPr algn="ctr"/>
                      <a:r>
                        <a:rPr lang="en-US" sz="1100" dirty="0"/>
                        <a:t>Start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pPr algn="ctr"/>
                      <a:r>
                        <a:rPr lang="en-US" sz="1100" dirty="0"/>
                        <a:t>Window</a:t>
                      </a:r>
                    </a:p>
                    <a:p>
                      <a:pPr algn="ctr"/>
                      <a:r>
                        <a:rPr lang="en-US" sz="1100" dirty="0"/>
                        <a:t>End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0"/>
                  </a:ext>
                </a:extLst>
              </a:tr>
              <a:tr h="228600">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ctr"/>
                      <a:r>
                        <a:rPr lang="en-US" sz="11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8600">
                <a:tc>
                  <a:txBody>
                    <a:bodyPr/>
                    <a:lstStyle/>
                    <a:p>
                      <a:pPr algn="ctr"/>
                      <a:r>
                        <a:rPr lang="en-US" sz="11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8600">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8600">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7" name="TextBox 16"/>
          <p:cNvSpPr txBox="1"/>
          <p:nvPr/>
        </p:nvSpPr>
        <p:spPr>
          <a:xfrm>
            <a:off x="5284489" y="1725913"/>
            <a:ext cx="1632655" cy="276999"/>
          </a:xfrm>
          <a:prstGeom prst="rect">
            <a:avLst/>
          </a:prstGeom>
          <a:noFill/>
        </p:spPr>
        <p:txBody>
          <a:bodyPr wrap="square" rtlCol="0">
            <a:spAutoFit/>
          </a:bodyPr>
          <a:lstStyle/>
          <a:p>
            <a:r>
              <a:rPr lang="en-US" sz="1200" dirty="0"/>
              <a:t>Window Boundaries</a:t>
            </a:r>
          </a:p>
        </p:txBody>
      </p:sp>
      <p:sp>
        <p:nvSpPr>
          <p:cNvPr id="18" name="TextBox 17"/>
          <p:cNvSpPr txBox="1"/>
          <p:nvPr/>
        </p:nvSpPr>
        <p:spPr>
          <a:xfrm>
            <a:off x="2208282" y="1731611"/>
            <a:ext cx="504206" cy="276999"/>
          </a:xfrm>
          <a:prstGeom prst="rect">
            <a:avLst/>
          </a:prstGeom>
          <a:noFill/>
        </p:spPr>
        <p:txBody>
          <a:bodyPr wrap="square" rtlCol="0">
            <a:spAutoFit/>
          </a:bodyPr>
          <a:lstStyle/>
          <a:p>
            <a:r>
              <a:rPr lang="en-US" sz="1200" dirty="0"/>
              <a:t>Row</a:t>
            </a:r>
          </a:p>
        </p:txBody>
      </p:sp>
    </p:spTree>
    <p:extLst>
      <p:ext uri="{BB962C8B-B14F-4D97-AF65-F5344CB8AC3E}">
        <p14:creationId xmlns:p14="http://schemas.microsoft.com/office/powerpoint/2010/main" val="3709953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Physical Window Example</a:t>
            </a:r>
          </a:p>
        </p:txBody>
      </p:sp>
      <p:sp>
        <p:nvSpPr>
          <p:cNvPr id="3" name="Content Placeholder 2"/>
          <p:cNvSpPr>
            <a:spLocks noGrp="1"/>
          </p:cNvSpPr>
          <p:nvPr>
            <p:ph idx="1"/>
          </p:nvPr>
        </p:nvSpPr>
        <p:spPr>
          <a:xfrm>
            <a:off x="1371600" y="1514262"/>
            <a:ext cx="6400800" cy="1165860"/>
          </a:xfrm>
        </p:spPr>
        <p:txBody>
          <a:bodyPr/>
          <a:lstStyle/>
          <a:p>
            <a:pPr marL="128588" lvl="0" indent="-128588">
              <a:buFont typeface="Arial" pitchFamily="34" charset="0"/>
              <a:buChar char="•"/>
              <a:defRPr/>
            </a:pPr>
            <a:r>
              <a:rPr lang="en-US" dirty="0">
                <a:latin typeface="Calibri" panose="020F0502020204030204" pitchFamily="34" charset="0"/>
                <a:cs typeface="Calibri" panose="020F0502020204030204" pitchFamily="34" charset="0"/>
              </a:rPr>
              <a:t>Moving average of sum of sales by zip code and year</a:t>
            </a:r>
          </a:p>
          <a:p>
            <a:pPr marL="128588" lvl="0" indent="-128588">
              <a:buFont typeface="Arial" pitchFamily="34" charset="0"/>
              <a:buChar char="•"/>
              <a:defRPr/>
            </a:pPr>
            <a:r>
              <a:rPr lang="en-US" dirty="0">
                <a:latin typeface="Calibri" panose="020F0502020204030204" pitchFamily="34" charset="0"/>
                <a:cs typeface="Calibri" panose="020F0502020204030204" pitchFamily="34" charset="0"/>
              </a:rPr>
              <a:t>Centered physical window of 3 rows</a:t>
            </a:r>
          </a:p>
          <a:p>
            <a:pPr marL="128588" lvl="0" indent="-128588">
              <a:buFont typeface="Arial" pitchFamily="34" charset="0"/>
              <a:buChar char="•"/>
              <a:defRPr/>
            </a:pPr>
            <a:r>
              <a:rPr lang="en-US" dirty="0">
                <a:latin typeface="Calibri" panose="020F0502020204030204" pitchFamily="34" charset="0"/>
                <a:cs typeface="Calibri" panose="020F0502020204030204" pitchFamily="34" charset="0"/>
              </a:rPr>
              <a:t>No partitioning</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Rectangle 3"/>
          <p:cNvSpPr/>
          <p:nvPr/>
        </p:nvSpPr>
        <p:spPr>
          <a:xfrm>
            <a:off x="1316736" y="2901864"/>
            <a:ext cx="6455664"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urier New" panose="02070309020205020404" pitchFamily="49" charset="0"/>
                <a:cs typeface="Courier New" panose="02070309020205020404" pitchFamily="49" charset="0"/>
              </a:rPr>
              <a:t>SELECT </a:t>
            </a:r>
            <a:r>
              <a:rPr lang="en-US" sz="1200" dirty="0" err="1">
                <a:latin typeface="Courier New" panose="02070309020205020404" pitchFamily="49" charset="0"/>
                <a:cs typeface="Courier New" panose="02070309020205020404" pitchFamily="49" charset="0"/>
              </a:rPr>
              <a:t>StoreZip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TimeYear</a:t>
            </a:r>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SalesDollar</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SumSales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AVG(SUM(</a:t>
            </a:r>
            <a:r>
              <a:rPr lang="en-US" sz="1200" dirty="0" err="1">
                <a:latin typeface="Courier New" panose="02070309020205020404" pitchFamily="49" charset="0"/>
                <a:cs typeface="Courier New" panose="02070309020205020404" pitchFamily="49" charset="0"/>
              </a:rPr>
              <a:t>SalesDollar</a:t>
            </a:r>
            <a:r>
              <a:rPr lang="en-US" sz="1200" dirty="0">
                <a:latin typeface="Courier New" panose="02070309020205020404" pitchFamily="49" charset="0"/>
                <a:cs typeface="Courier New" panose="02070309020205020404" pitchFamily="49" charset="0"/>
              </a:rPr>
              <a:t>)) OVER </a:t>
            </a:r>
          </a:p>
          <a:p>
            <a:r>
              <a:rPr lang="en-US" sz="1200" dirty="0">
                <a:latin typeface="Courier New" panose="02070309020205020404" pitchFamily="49" charset="0"/>
                <a:cs typeface="Courier New" panose="02070309020205020404" pitchFamily="49" charset="0"/>
              </a:rPr>
              <a:t>   (ORDER BY </a:t>
            </a:r>
            <a:r>
              <a:rPr lang="en-US" sz="1200" dirty="0" err="1">
                <a:latin typeface="Courier New" panose="02070309020205020404" pitchFamily="49" charset="0"/>
                <a:cs typeface="Courier New" panose="02070309020205020404" pitchFamily="49" charset="0"/>
              </a:rPr>
              <a:t>StoreZip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TimeYear</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ROWS BETWEEN 1 PRECEDING AND 1 FOLLOWING) AS </a:t>
            </a:r>
            <a:r>
              <a:rPr lang="en-US" sz="1200" dirty="0" err="1">
                <a:latin typeface="Courier New" panose="02070309020205020404" pitchFamily="49" charset="0"/>
                <a:cs typeface="Courier New" panose="02070309020205020404" pitchFamily="49" charset="0"/>
              </a:rPr>
              <a:t>CenterMovAvgSumSales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SSStore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SSTimeDim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SSSales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WHERE </a:t>
            </a:r>
            <a:r>
              <a:rPr lang="en-US" sz="1200" dirty="0" err="1">
                <a:latin typeface="Courier New" panose="02070309020205020404" pitchFamily="49" charset="0"/>
                <a:cs typeface="Courier New" panose="02070309020205020404" pitchFamily="49" charset="0"/>
              </a:rPr>
              <a:t>SSSales.StoreID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SSStore.StoreId</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SSSales.TimeNo</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SSTimeDim.TimeNo</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GROUP BY </a:t>
            </a:r>
            <a:r>
              <a:rPr lang="en-US" sz="1200" dirty="0" err="1">
                <a:latin typeface="Courier New" panose="02070309020205020404" pitchFamily="49" charset="0"/>
                <a:cs typeface="Courier New" panose="02070309020205020404" pitchFamily="49" charset="0"/>
              </a:rPr>
              <a:t>StoreZip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TimeYear</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455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Physical Window Example: Result</a:t>
            </a:r>
          </a:p>
        </p:txBody>
      </p:sp>
      <p:pic>
        <p:nvPicPr>
          <p:cNvPr id="10" name="Content Placeholder 9">
            <a:extLst>
              <a:ext uri="{FF2B5EF4-FFF2-40B4-BE49-F238E27FC236}">
                <a16:creationId xmlns:a16="http://schemas.microsoft.com/office/drawing/2014/main" id="{B0199B38-1088-30D8-4230-9D6BD5D6A8E8}"/>
              </a:ext>
            </a:extLst>
          </p:cNvPr>
          <p:cNvPicPr>
            <a:picLocks noGrp="1" noChangeAspect="1"/>
          </p:cNvPicPr>
          <p:nvPr>
            <p:ph idx="1"/>
          </p:nvPr>
        </p:nvPicPr>
        <p:blipFill>
          <a:blip r:embed="rId3"/>
          <a:stretch>
            <a:fillRect/>
          </a:stretch>
        </p:blipFill>
        <p:spPr>
          <a:xfrm>
            <a:off x="589392" y="1595438"/>
            <a:ext cx="3939316" cy="2849562"/>
          </a:xfrm>
        </p:spPr>
      </p:pic>
      <p:sp>
        <p:nvSpPr>
          <p:cNvPr id="8" name="Content Placeholder 7">
            <a:extLst>
              <a:ext uri="{FF2B5EF4-FFF2-40B4-BE49-F238E27FC236}">
                <a16:creationId xmlns:a16="http://schemas.microsoft.com/office/drawing/2014/main" id="{F0776D66-BEB8-9987-4637-39B3B28A615F}"/>
              </a:ext>
            </a:extLst>
          </p:cNvPr>
          <p:cNvSpPr>
            <a:spLocks noGrp="1"/>
          </p:cNvSpPr>
          <p:nvPr>
            <p:ph idx="13"/>
          </p:nvPr>
        </p:nvSpPr>
        <p:spPr/>
        <p:txBody>
          <a:bodyPr>
            <a:normAutofit lnSpcReduction="10000"/>
          </a:bodyPr>
          <a:lstStyle/>
          <a:p>
            <a:r>
              <a:rPr lang="en-US" dirty="0">
                <a:latin typeface="Calibri" panose="020F0502020204030204" pitchFamily="34" charset="0"/>
                <a:cs typeface="Calibri" panose="020F0502020204030204" pitchFamily="34" charset="0"/>
              </a:rPr>
              <a:t>The result contains 12 rows, with four columns in each row.</a:t>
            </a:r>
          </a:p>
          <a:p>
            <a:r>
              <a:rPr lang="en-US" dirty="0">
                <a:latin typeface="Calibri" panose="020F0502020204030204" pitchFamily="34" charset="0"/>
                <a:cs typeface="Calibri" panose="020F0502020204030204" pitchFamily="34" charset="0"/>
              </a:rPr>
              <a:t>Note that the moving average in the first row, 90, 772, is the average of the sum of sales in row 1 (89, 572) and row 2 (91, 972). </a:t>
            </a:r>
          </a:p>
          <a:p>
            <a:r>
              <a:rPr lang="en-US" dirty="0">
                <a:latin typeface="Calibri" panose="020F0502020204030204" pitchFamily="34" charset="0"/>
                <a:cs typeface="Calibri" panose="020F0502020204030204" pitchFamily="34" charset="0"/>
              </a:rPr>
              <a:t>Likewise, the moving average in the last row, 95, 056, is the average of the sum of sales in the last two rows. </a:t>
            </a:r>
          </a:p>
          <a:p>
            <a:r>
              <a:rPr lang="en-US" dirty="0">
                <a:latin typeface="Calibri" panose="020F0502020204030204" pitchFamily="34" charset="0"/>
                <a:cs typeface="Calibri" panose="020F0502020204030204" pitchFamily="34" charset="0"/>
              </a:rPr>
              <a:t>The moving average in the other rows involves three rows, the current row, previous row, and next row.</a:t>
            </a:r>
          </a:p>
          <a:p>
            <a:endParaRPr lang="en-US" dirty="0"/>
          </a:p>
        </p:txBody>
      </p:sp>
    </p:spTree>
    <p:extLst>
      <p:ext uri="{BB962C8B-B14F-4D97-AF65-F5344CB8AC3E}">
        <p14:creationId xmlns:p14="http://schemas.microsoft.com/office/powerpoint/2010/main" val="845193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Centered  Logical Window</a:t>
            </a:r>
          </a:p>
        </p:txBody>
      </p:sp>
      <p:graphicFrame>
        <p:nvGraphicFramePr>
          <p:cNvPr id="3" name="Object 2"/>
          <p:cNvGraphicFramePr>
            <a:graphicFrameLocks noChangeAspect="1"/>
          </p:cNvGraphicFramePr>
          <p:nvPr>
            <p:extLst>
              <p:ext uri="{D42A27DB-BD31-4B8C-83A1-F6EECF244321}">
                <p14:modId xmlns:p14="http://schemas.microsoft.com/office/powerpoint/2010/main" val="1549032732"/>
              </p:ext>
            </p:extLst>
          </p:nvPr>
        </p:nvGraphicFramePr>
        <p:xfrm>
          <a:off x="1286542" y="1856484"/>
          <a:ext cx="3855244" cy="3217069"/>
        </p:xfrm>
        <a:graphic>
          <a:graphicData uri="http://schemas.openxmlformats.org/presentationml/2006/ole">
            <mc:AlternateContent xmlns:mc="http://schemas.openxmlformats.org/markup-compatibility/2006">
              <mc:Choice xmlns:v="urn:schemas-microsoft-com:vml" Requires="v">
                <p:oleObj name="Visio" r:id="rId3" imgW="6381621" imgH="5324400" progId="Visio.Drawing.11">
                  <p:embed/>
                </p:oleObj>
              </mc:Choice>
              <mc:Fallback>
                <p:oleObj name="Visio" r:id="rId3" imgW="6381621" imgH="5324400" progId="Visio.Drawing.11">
                  <p:embed/>
                  <p:pic>
                    <p:nvPicPr>
                      <p:cNvPr id="3" name="Object 2"/>
                      <p:cNvPicPr/>
                      <p:nvPr/>
                    </p:nvPicPr>
                    <p:blipFill>
                      <a:blip r:embed="rId4"/>
                      <a:stretch>
                        <a:fillRect/>
                      </a:stretch>
                    </p:blipFill>
                    <p:spPr>
                      <a:xfrm>
                        <a:off x="1286542" y="1856484"/>
                        <a:ext cx="3855244" cy="3217069"/>
                      </a:xfrm>
                      <a:prstGeom prst="rect">
                        <a:avLst/>
                      </a:prstGeom>
                    </p:spPr>
                  </p:pic>
                </p:oleObj>
              </mc:Fallback>
            </mc:AlternateContent>
          </a:graphicData>
        </a:graphic>
      </p:graphicFrame>
      <p:sp>
        <p:nvSpPr>
          <p:cNvPr id="4" name="Rectangle 3"/>
          <p:cNvSpPr/>
          <p:nvPr/>
        </p:nvSpPr>
        <p:spPr>
          <a:xfrm>
            <a:off x="1570006" y="1297697"/>
            <a:ext cx="5769864" cy="3000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RANGE BETWEEN 1 PRECEDING AND 1 FOLLOWING</a:t>
            </a:r>
            <a:endParaRPr lang="en-US" sz="1350" dirty="0"/>
          </a:p>
        </p:txBody>
      </p:sp>
      <p:sp>
        <p:nvSpPr>
          <p:cNvPr id="5" name="TextBox 4"/>
          <p:cNvSpPr txBox="1"/>
          <p:nvPr/>
        </p:nvSpPr>
        <p:spPr>
          <a:xfrm>
            <a:off x="2309482" y="2023812"/>
            <a:ext cx="1230413" cy="253916"/>
          </a:xfrm>
          <a:prstGeom prst="rect">
            <a:avLst/>
          </a:prstGeom>
          <a:noFill/>
        </p:spPr>
        <p:txBody>
          <a:bodyPr wrap="square" rtlCol="0">
            <a:spAutoFit/>
          </a:bodyPr>
          <a:lstStyle/>
          <a:p>
            <a:r>
              <a:rPr lang="en-US" sz="1050" dirty="0"/>
              <a:t>1     11/2/2015</a:t>
            </a:r>
          </a:p>
        </p:txBody>
      </p:sp>
      <p:sp>
        <p:nvSpPr>
          <p:cNvPr id="6" name="TextBox 5"/>
          <p:cNvSpPr txBox="1"/>
          <p:nvPr/>
        </p:nvSpPr>
        <p:spPr>
          <a:xfrm>
            <a:off x="2309482" y="2213095"/>
            <a:ext cx="1125830" cy="253916"/>
          </a:xfrm>
          <a:prstGeom prst="rect">
            <a:avLst/>
          </a:prstGeom>
          <a:noFill/>
        </p:spPr>
        <p:txBody>
          <a:bodyPr wrap="square" rtlCol="0">
            <a:spAutoFit/>
          </a:bodyPr>
          <a:lstStyle/>
          <a:p>
            <a:r>
              <a:rPr lang="en-US" sz="1050" dirty="0"/>
              <a:t>2     11/3/2015</a:t>
            </a:r>
          </a:p>
        </p:txBody>
      </p:sp>
      <p:sp>
        <p:nvSpPr>
          <p:cNvPr id="7" name="TextBox 6"/>
          <p:cNvSpPr txBox="1"/>
          <p:nvPr/>
        </p:nvSpPr>
        <p:spPr>
          <a:xfrm>
            <a:off x="2312923" y="2426508"/>
            <a:ext cx="1016102" cy="253916"/>
          </a:xfrm>
          <a:prstGeom prst="rect">
            <a:avLst/>
          </a:prstGeom>
          <a:noFill/>
        </p:spPr>
        <p:txBody>
          <a:bodyPr wrap="square" rtlCol="0">
            <a:spAutoFit/>
          </a:bodyPr>
          <a:lstStyle/>
          <a:p>
            <a:r>
              <a:rPr lang="en-US" sz="1050" dirty="0"/>
              <a:t>3     11/4/2015</a:t>
            </a:r>
          </a:p>
        </p:txBody>
      </p:sp>
      <p:sp>
        <p:nvSpPr>
          <p:cNvPr id="8" name="TextBox 7"/>
          <p:cNvSpPr txBox="1"/>
          <p:nvPr/>
        </p:nvSpPr>
        <p:spPr>
          <a:xfrm>
            <a:off x="2309482" y="2685713"/>
            <a:ext cx="1016102" cy="253916"/>
          </a:xfrm>
          <a:prstGeom prst="rect">
            <a:avLst/>
          </a:prstGeom>
          <a:noFill/>
        </p:spPr>
        <p:txBody>
          <a:bodyPr wrap="square" rtlCol="0">
            <a:spAutoFit/>
          </a:bodyPr>
          <a:lstStyle/>
          <a:p>
            <a:r>
              <a:rPr lang="en-US" sz="1050" dirty="0"/>
              <a:t>4     11/5/2015</a:t>
            </a:r>
          </a:p>
        </p:txBody>
      </p:sp>
      <p:sp>
        <p:nvSpPr>
          <p:cNvPr id="9" name="TextBox 8"/>
          <p:cNvSpPr txBox="1"/>
          <p:nvPr/>
        </p:nvSpPr>
        <p:spPr>
          <a:xfrm>
            <a:off x="2326552" y="2944917"/>
            <a:ext cx="1007126" cy="253916"/>
          </a:xfrm>
          <a:prstGeom prst="rect">
            <a:avLst/>
          </a:prstGeom>
          <a:noFill/>
        </p:spPr>
        <p:txBody>
          <a:bodyPr wrap="square" rtlCol="0">
            <a:spAutoFit/>
          </a:bodyPr>
          <a:lstStyle/>
          <a:p>
            <a:r>
              <a:rPr lang="en-US" sz="1050" dirty="0"/>
              <a:t>5     11/6/2015</a:t>
            </a:r>
          </a:p>
        </p:txBody>
      </p:sp>
      <p:sp>
        <p:nvSpPr>
          <p:cNvPr id="10" name="TextBox 9"/>
          <p:cNvSpPr txBox="1"/>
          <p:nvPr/>
        </p:nvSpPr>
        <p:spPr>
          <a:xfrm>
            <a:off x="2326552" y="3247579"/>
            <a:ext cx="1116854" cy="253916"/>
          </a:xfrm>
          <a:prstGeom prst="rect">
            <a:avLst/>
          </a:prstGeom>
          <a:noFill/>
        </p:spPr>
        <p:txBody>
          <a:bodyPr wrap="square" rtlCol="0">
            <a:spAutoFit/>
          </a:bodyPr>
          <a:lstStyle/>
          <a:p>
            <a:r>
              <a:rPr lang="en-US" sz="1050" dirty="0"/>
              <a:t>6     11/7/2015</a:t>
            </a:r>
          </a:p>
        </p:txBody>
      </p:sp>
      <p:sp>
        <p:nvSpPr>
          <p:cNvPr id="11" name="TextBox 10"/>
          <p:cNvSpPr txBox="1"/>
          <p:nvPr/>
        </p:nvSpPr>
        <p:spPr>
          <a:xfrm>
            <a:off x="2326552" y="3552076"/>
            <a:ext cx="1005791" cy="253916"/>
          </a:xfrm>
          <a:prstGeom prst="rect">
            <a:avLst/>
          </a:prstGeom>
          <a:noFill/>
        </p:spPr>
        <p:txBody>
          <a:bodyPr wrap="square" rtlCol="0">
            <a:spAutoFit/>
          </a:bodyPr>
          <a:lstStyle/>
          <a:p>
            <a:r>
              <a:rPr lang="en-US" sz="1050" dirty="0"/>
              <a:t>7     11/7/2015</a:t>
            </a:r>
          </a:p>
        </p:txBody>
      </p:sp>
      <p:sp>
        <p:nvSpPr>
          <p:cNvPr id="12" name="TextBox 11"/>
          <p:cNvSpPr txBox="1"/>
          <p:nvPr/>
        </p:nvSpPr>
        <p:spPr>
          <a:xfrm>
            <a:off x="2326552" y="3857791"/>
            <a:ext cx="1134389" cy="253916"/>
          </a:xfrm>
          <a:prstGeom prst="rect">
            <a:avLst/>
          </a:prstGeom>
          <a:noFill/>
        </p:spPr>
        <p:txBody>
          <a:bodyPr wrap="square" rtlCol="0">
            <a:spAutoFit/>
          </a:bodyPr>
          <a:lstStyle/>
          <a:p>
            <a:r>
              <a:rPr lang="en-US" sz="1050" dirty="0"/>
              <a:t>8     11/9/2015</a:t>
            </a:r>
          </a:p>
        </p:txBody>
      </p:sp>
      <p:sp>
        <p:nvSpPr>
          <p:cNvPr id="13" name="TextBox 12"/>
          <p:cNvSpPr txBox="1"/>
          <p:nvPr/>
        </p:nvSpPr>
        <p:spPr>
          <a:xfrm>
            <a:off x="2334894" y="4120121"/>
            <a:ext cx="1134389" cy="253916"/>
          </a:xfrm>
          <a:prstGeom prst="rect">
            <a:avLst/>
          </a:prstGeom>
          <a:noFill/>
        </p:spPr>
        <p:txBody>
          <a:bodyPr wrap="square" rtlCol="0">
            <a:spAutoFit/>
          </a:bodyPr>
          <a:lstStyle/>
          <a:p>
            <a:r>
              <a:rPr lang="en-US" sz="1050" dirty="0"/>
              <a:t>9     11/9/2015</a:t>
            </a:r>
          </a:p>
        </p:txBody>
      </p:sp>
      <p:sp>
        <p:nvSpPr>
          <p:cNvPr id="14" name="TextBox 13"/>
          <p:cNvSpPr txBox="1"/>
          <p:nvPr/>
        </p:nvSpPr>
        <p:spPr>
          <a:xfrm>
            <a:off x="2286882" y="4382451"/>
            <a:ext cx="1150992" cy="253916"/>
          </a:xfrm>
          <a:prstGeom prst="rect">
            <a:avLst/>
          </a:prstGeom>
          <a:noFill/>
        </p:spPr>
        <p:txBody>
          <a:bodyPr wrap="square" rtlCol="0">
            <a:spAutoFit/>
          </a:bodyPr>
          <a:lstStyle/>
          <a:p>
            <a:r>
              <a:rPr lang="en-US" sz="1050" dirty="0"/>
              <a:t>10    11/10/2015</a:t>
            </a:r>
          </a:p>
        </p:txBody>
      </p:sp>
      <p:sp>
        <p:nvSpPr>
          <p:cNvPr id="15" name="TextBox 14"/>
          <p:cNvSpPr txBox="1"/>
          <p:nvPr/>
        </p:nvSpPr>
        <p:spPr>
          <a:xfrm>
            <a:off x="2309483" y="4658846"/>
            <a:ext cx="1151543" cy="253916"/>
          </a:xfrm>
          <a:prstGeom prst="rect">
            <a:avLst/>
          </a:prstGeom>
          <a:noFill/>
        </p:spPr>
        <p:txBody>
          <a:bodyPr wrap="square" rtlCol="0">
            <a:spAutoFit/>
          </a:bodyPr>
          <a:lstStyle/>
          <a:p>
            <a:r>
              <a:rPr lang="en-US" sz="1050" dirty="0"/>
              <a:t>11    11/12/2015</a:t>
            </a:r>
          </a:p>
        </p:txBody>
      </p:sp>
      <p:sp>
        <p:nvSpPr>
          <p:cNvPr id="16" name="TextBox 15"/>
          <p:cNvSpPr txBox="1"/>
          <p:nvPr/>
        </p:nvSpPr>
        <p:spPr>
          <a:xfrm>
            <a:off x="2222548" y="1778246"/>
            <a:ext cx="1279661" cy="276999"/>
          </a:xfrm>
          <a:prstGeom prst="rect">
            <a:avLst/>
          </a:prstGeom>
          <a:noFill/>
        </p:spPr>
        <p:txBody>
          <a:bodyPr wrap="square" rtlCol="0">
            <a:spAutoFit/>
          </a:bodyPr>
          <a:lstStyle/>
          <a:p>
            <a:r>
              <a:rPr lang="en-US" sz="1200" dirty="0"/>
              <a:t>Row  </a:t>
            </a:r>
            <a:r>
              <a:rPr lang="en-US" sz="1200" dirty="0" err="1"/>
              <a:t>ShipDate</a:t>
            </a:r>
            <a:endParaRPr lang="en-US" sz="1200" dirty="0"/>
          </a:p>
        </p:txBody>
      </p:sp>
      <p:graphicFrame>
        <p:nvGraphicFramePr>
          <p:cNvPr id="17" name="Table 16"/>
          <p:cNvGraphicFramePr>
            <a:graphicFrameLocks noGrp="1"/>
          </p:cNvGraphicFramePr>
          <p:nvPr>
            <p:extLst>
              <p:ext uri="{D42A27DB-BD31-4B8C-83A1-F6EECF244321}">
                <p14:modId xmlns:p14="http://schemas.microsoft.com/office/powerpoint/2010/main" val="2491849114"/>
              </p:ext>
            </p:extLst>
          </p:nvPr>
        </p:nvGraphicFramePr>
        <p:xfrm>
          <a:off x="5349240" y="2045182"/>
          <a:ext cx="2194561" cy="3002280"/>
        </p:xfrm>
        <a:graphic>
          <a:graphicData uri="http://schemas.openxmlformats.org/drawingml/2006/table">
            <a:tbl>
              <a:tblPr firstRow="1">
                <a:tableStyleId>{D27102A9-8310-4765-A935-A1911B00CA55}</a:tableStyleId>
              </a:tblPr>
              <a:tblGrid>
                <a:gridCol w="728432">
                  <a:extLst>
                    <a:ext uri="{9D8B030D-6E8A-4147-A177-3AD203B41FA5}">
                      <a16:colId xmlns:a16="http://schemas.microsoft.com/office/drawing/2014/main" val="20000"/>
                    </a:ext>
                  </a:extLst>
                </a:gridCol>
                <a:gridCol w="790375">
                  <a:extLst>
                    <a:ext uri="{9D8B030D-6E8A-4147-A177-3AD203B41FA5}">
                      <a16:colId xmlns:a16="http://schemas.microsoft.com/office/drawing/2014/main" val="20001"/>
                    </a:ext>
                  </a:extLst>
                </a:gridCol>
                <a:gridCol w="675754">
                  <a:extLst>
                    <a:ext uri="{9D8B030D-6E8A-4147-A177-3AD203B41FA5}">
                      <a16:colId xmlns:a16="http://schemas.microsoft.com/office/drawing/2014/main" val="20002"/>
                    </a:ext>
                  </a:extLst>
                </a:gridCol>
              </a:tblGrid>
              <a:tr h="388620">
                <a:tc>
                  <a:txBody>
                    <a:bodyPr/>
                    <a:lstStyle/>
                    <a:p>
                      <a:pPr algn="ctr"/>
                      <a:r>
                        <a:rPr lang="en-US" sz="1100" dirty="0"/>
                        <a:t>Current </a:t>
                      </a:r>
                    </a:p>
                    <a:p>
                      <a:pPr algn="ctr"/>
                      <a:r>
                        <a:rPr lang="en-US" sz="1100" dirty="0"/>
                        <a:t>Row</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pPr algn="ctr"/>
                      <a:r>
                        <a:rPr lang="en-US" sz="1100" dirty="0"/>
                        <a:t>Window</a:t>
                      </a:r>
                    </a:p>
                    <a:p>
                      <a:pPr algn="ctr"/>
                      <a:r>
                        <a:rPr lang="en-US" sz="1100" dirty="0"/>
                        <a:t>Start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pPr algn="ctr"/>
                      <a:r>
                        <a:rPr lang="en-US" sz="1100" dirty="0"/>
                        <a:t>Window</a:t>
                      </a:r>
                    </a:p>
                    <a:p>
                      <a:pPr algn="ctr"/>
                      <a:r>
                        <a:rPr lang="en-US" sz="1100" dirty="0"/>
                        <a:t>End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0"/>
                  </a:ext>
                </a:extLst>
              </a:tr>
              <a:tr h="228600">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ctr"/>
                      <a:r>
                        <a:rPr lang="en-US" sz="11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8600">
                <a:tc>
                  <a:txBody>
                    <a:bodyPr/>
                    <a:lstStyle/>
                    <a:p>
                      <a:pPr algn="ctr"/>
                      <a:r>
                        <a:rPr lang="en-US" sz="11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8600">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8600">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8" name="TextBox 17"/>
          <p:cNvSpPr txBox="1"/>
          <p:nvPr/>
        </p:nvSpPr>
        <p:spPr>
          <a:xfrm>
            <a:off x="5707215" y="1791267"/>
            <a:ext cx="1632655" cy="276999"/>
          </a:xfrm>
          <a:prstGeom prst="rect">
            <a:avLst/>
          </a:prstGeom>
          <a:noFill/>
        </p:spPr>
        <p:txBody>
          <a:bodyPr wrap="square" rtlCol="0">
            <a:spAutoFit/>
          </a:bodyPr>
          <a:lstStyle/>
          <a:p>
            <a:r>
              <a:rPr lang="en-US" sz="1200" dirty="0"/>
              <a:t>Window Boundaries</a:t>
            </a:r>
          </a:p>
        </p:txBody>
      </p:sp>
    </p:spTree>
    <p:extLst>
      <p:ext uri="{BB962C8B-B14F-4D97-AF65-F5344CB8AC3E}">
        <p14:creationId xmlns:p14="http://schemas.microsoft.com/office/powerpoint/2010/main" val="352470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Grp="1" noChangeArrowheads="1"/>
          </p:cNvSpPr>
          <p:nvPr>
            <p:ph type="title" idx="4294967295"/>
          </p:nvPr>
        </p:nvSpPr>
        <p:spPr>
          <a:xfrm>
            <a:off x="1554480" y="308610"/>
            <a:ext cx="6249924" cy="594360"/>
          </a:xfrm>
        </p:spPr>
        <p:txBody>
          <a:bodyPr anchor="b"/>
          <a:lstStyle/>
          <a:p>
            <a:pPr eaLnBrk="1" hangingPunct="1"/>
            <a:r>
              <a:rPr lang="en-US" altLang="en-US" sz="2700" dirty="0"/>
              <a:t>Business Intelligence Analysis</a:t>
            </a:r>
          </a:p>
        </p:txBody>
      </p:sp>
      <p:graphicFrame>
        <p:nvGraphicFramePr>
          <p:cNvPr id="2" name="Diagram 1"/>
          <p:cNvGraphicFramePr/>
          <p:nvPr/>
        </p:nvGraphicFramePr>
        <p:xfrm>
          <a:off x="2286000" y="1047750"/>
          <a:ext cx="45720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1971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Logical Window Example</a:t>
            </a:r>
          </a:p>
        </p:txBody>
      </p:sp>
      <p:sp>
        <p:nvSpPr>
          <p:cNvPr id="3" name="Content Placeholder 2"/>
          <p:cNvSpPr>
            <a:spLocks noGrp="1"/>
          </p:cNvSpPr>
          <p:nvPr>
            <p:ph idx="1"/>
          </p:nvPr>
        </p:nvSpPr>
        <p:spPr>
          <a:xfrm>
            <a:off x="1371600" y="1587684"/>
            <a:ext cx="6556248" cy="1193292"/>
          </a:xfrm>
        </p:spPr>
        <p:txBody>
          <a:bodyPr/>
          <a:lstStyle/>
          <a:p>
            <a:pPr lvl="0"/>
            <a:r>
              <a:rPr lang="en-US" sz="1800" dirty="0">
                <a:solidFill>
                  <a:srgbClr val="000000"/>
                </a:solidFill>
                <a:latin typeface="Calibri" panose="020F0502020204030204" pitchFamily="34" charset="0"/>
                <a:cs typeface="Calibri" panose="020F0502020204030204" pitchFamily="34" charset="0"/>
              </a:rPr>
              <a:t>Moving average of sum of dollar sales by year</a:t>
            </a:r>
          </a:p>
          <a:p>
            <a:pPr lvl="0"/>
            <a:r>
              <a:rPr lang="en-US" sz="1800" dirty="0">
                <a:solidFill>
                  <a:srgbClr val="000000"/>
                </a:solidFill>
                <a:latin typeface="Calibri" panose="020F0502020204030204" pitchFamily="34" charset="0"/>
                <a:cs typeface="Calibri" panose="020F0502020204030204" pitchFamily="34" charset="0"/>
              </a:rPr>
              <a:t>Centered logical window of 3 years</a:t>
            </a:r>
          </a:p>
          <a:p>
            <a:pPr lvl="0"/>
            <a:r>
              <a:rPr lang="en-US" sz="1800" dirty="0">
                <a:solidFill>
                  <a:srgbClr val="000000"/>
                </a:solidFill>
                <a:latin typeface="Calibri" panose="020F0502020204030204" pitchFamily="34" charset="0"/>
                <a:cs typeface="Calibri" panose="020F0502020204030204" pitchFamily="34" charset="0"/>
              </a:rPr>
              <a:t>No partitioning</a:t>
            </a:r>
          </a:p>
        </p:txBody>
      </p:sp>
      <p:sp>
        <p:nvSpPr>
          <p:cNvPr id="4" name="Rectangle 3"/>
          <p:cNvSpPr/>
          <p:nvPr/>
        </p:nvSpPr>
        <p:spPr>
          <a:xfrm>
            <a:off x="1298448" y="2993574"/>
            <a:ext cx="6629400"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urier New" panose="02070309020205020404" pitchFamily="49" charset="0"/>
                <a:cs typeface="Courier New" panose="02070309020205020404" pitchFamily="49" charset="0"/>
              </a:rPr>
              <a:t>SELECT </a:t>
            </a:r>
            <a:r>
              <a:rPr lang="en-US" sz="1200" dirty="0" err="1">
                <a:latin typeface="Courier New" panose="02070309020205020404" pitchFamily="49" charset="0"/>
                <a:cs typeface="Courier New" panose="02070309020205020404" pitchFamily="49" charset="0"/>
              </a:rPr>
              <a:t>TimeYear</a:t>
            </a:r>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SalesDollar</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SumSales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AVG(SUM(</a:t>
            </a:r>
            <a:r>
              <a:rPr lang="en-US" sz="1200" dirty="0" err="1">
                <a:latin typeface="Courier New" panose="02070309020205020404" pitchFamily="49" charset="0"/>
                <a:cs typeface="Courier New" panose="02070309020205020404" pitchFamily="49" charset="0"/>
              </a:rPr>
              <a:t>SalesDollar</a:t>
            </a:r>
            <a:r>
              <a:rPr lang="en-US" sz="1200" dirty="0">
                <a:latin typeface="Courier New" panose="02070309020205020404" pitchFamily="49" charset="0"/>
                <a:cs typeface="Courier New" panose="02070309020205020404" pitchFamily="49" charset="0"/>
              </a:rPr>
              <a:t>)) OVER </a:t>
            </a:r>
          </a:p>
          <a:p>
            <a:r>
              <a:rPr lang="en-US" sz="1200" dirty="0">
                <a:latin typeface="Courier New" panose="02070309020205020404" pitchFamily="49" charset="0"/>
                <a:cs typeface="Courier New" panose="02070309020205020404" pitchFamily="49" charset="0"/>
              </a:rPr>
              <a:t>   (ORDER BY </a:t>
            </a:r>
            <a:r>
              <a:rPr lang="en-US" sz="1200" dirty="0" err="1">
                <a:latin typeface="Courier New" panose="02070309020205020404" pitchFamily="49" charset="0"/>
                <a:cs typeface="Courier New" panose="02070309020205020404" pitchFamily="49" charset="0"/>
              </a:rPr>
              <a:t>TimeYear</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RANGE BETWEEN 1 PRECEDING AND 1 FOLLOWING) AS </a:t>
            </a:r>
            <a:r>
              <a:rPr lang="en-US" sz="1200" dirty="0" err="1">
                <a:latin typeface="Courier New" panose="02070309020205020404" pitchFamily="49" charset="0"/>
                <a:cs typeface="Courier New" panose="02070309020205020404" pitchFamily="49" charset="0"/>
              </a:rPr>
              <a:t>CenterMovAvgSumSales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SSStore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SSTimeDim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SSSales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WHERE </a:t>
            </a:r>
            <a:r>
              <a:rPr lang="en-US" sz="1200" dirty="0" err="1">
                <a:latin typeface="Courier New" panose="02070309020205020404" pitchFamily="49" charset="0"/>
                <a:cs typeface="Courier New" panose="02070309020205020404" pitchFamily="49" charset="0"/>
              </a:rPr>
              <a:t>SSSales.StoreID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SSStore.StoreId</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SSSales.TimeNo</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SSTimeDim.TimeNo</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GROUP BY </a:t>
            </a:r>
            <a:r>
              <a:rPr lang="en-US" sz="1200" dirty="0" err="1">
                <a:latin typeface="Courier New" panose="02070309020205020404" pitchFamily="49" charset="0"/>
                <a:cs typeface="Courier New" panose="02070309020205020404" pitchFamily="49" charset="0"/>
              </a:rPr>
              <a:t>TimeYear</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7435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Logical Window Example: Result</a:t>
            </a:r>
          </a:p>
        </p:txBody>
      </p:sp>
      <p:pic>
        <p:nvPicPr>
          <p:cNvPr id="10" name="Content Placeholder 9">
            <a:extLst>
              <a:ext uri="{FF2B5EF4-FFF2-40B4-BE49-F238E27FC236}">
                <a16:creationId xmlns:a16="http://schemas.microsoft.com/office/drawing/2014/main" id="{94A45C5C-EA72-1FD6-6B29-C91E385D1C3B}"/>
              </a:ext>
            </a:extLst>
          </p:cNvPr>
          <p:cNvPicPr>
            <a:picLocks noGrp="1" noChangeAspect="1"/>
          </p:cNvPicPr>
          <p:nvPr>
            <p:ph idx="1"/>
          </p:nvPr>
        </p:nvPicPr>
        <p:blipFill>
          <a:blip r:embed="rId3"/>
          <a:stretch>
            <a:fillRect/>
          </a:stretch>
        </p:blipFill>
        <p:spPr>
          <a:xfrm>
            <a:off x="749300" y="2167731"/>
            <a:ext cx="3619500" cy="1704975"/>
          </a:xfrm>
        </p:spPr>
      </p:pic>
      <p:sp>
        <p:nvSpPr>
          <p:cNvPr id="8" name="Content Placeholder 7">
            <a:extLst>
              <a:ext uri="{FF2B5EF4-FFF2-40B4-BE49-F238E27FC236}">
                <a16:creationId xmlns:a16="http://schemas.microsoft.com/office/drawing/2014/main" id="{B5C189A1-54E8-D132-9D19-F411FBB11FC0}"/>
              </a:ext>
            </a:extLst>
          </p:cNvPr>
          <p:cNvSpPr>
            <a:spLocks noGrp="1"/>
          </p:cNvSpPr>
          <p:nvPr>
            <p:ph idx="13"/>
          </p:nvPr>
        </p:nvSpPr>
        <p:spPr/>
        <p:txBody>
          <a:bodyPr>
            <a:normAutofit fontScale="92500"/>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The result contains four rows with three columns in each row. Note that the moving average in the first row 277, 198 is the average of the sum of sales in rows one and two.</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Likewise, the moving average in the last row 275, 663 is the average of the sum of sales in the last two rows.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The moving average in the other rows involves three rows, the current row, previous row, and next row, since the ordering column, time year, has no duplicate or missing values. </a:t>
            </a:r>
          </a:p>
          <a:p>
            <a:endParaRPr lang="en-US" dirty="0"/>
          </a:p>
        </p:txBody>
      </p:sp>
    </p:spTree>
    <p:extLst>
      <p:ext uri="{BB962C8B-B14F-4D97-AF65-F5344CB8AC3E}">
        <p14:creationId xmlns:p14="http://schemas.microsoft.com/office/powerpoint/2010/main" val="2338954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Problems I</a:t>
            </a:r>
          </a:p>
        </p:txBody>
      </p:sp>
      <p:sp>
        <p:nvSpPr>
          <p:cNvPr id="3" name="Content Placeholder 2"/>
          <p:cNvSpPr>
            <a:spLocks noGrp="1"/>
          </p:cNvSpPr>
          <p:nvPr>
            <p:ph idx="1"/>
          </p:nvPr>
        </p:nvSpPr>
        <p:spPr>
          <a:xfrm>
            <a:off x="1066602" y="1474223"/>
            <a:ext cx="6286500" cy="3241116"/>
          </a:xfrm>
        </p:spPr>
        <p:txBody>
          <a:bodyPr/>
          <a:lstStyle/>
          <a:p>
            <a:r>
              <a:rPr lang="en-US" sz="1800" dirty="0">
                <a:latin typeface="Calibri" panose="020F0502020204030204" pitchFamily="34" charset="0"/>
                <a:cs typeface="Calibri" panose="020F0502020204030204" pitchFamily="34" charset="0"/>
              </a:rPr>
              <a:t>Example 3</a:t>
            </a:r>
          </a:p>
          <a:p>
            <a:pPr lvl="1"/>
            <a:r>
              <a:rPr lang="en-US" sz="1500" dirty="0">
                <a:latin typeface="Calibri" panose="020F0502020204030204" pitchFamily="34" charset="0"/>
                <a:cs typeface="Calibri" panose="020F0502020204030204" pitchFamily="34" charset="0"/>
              </a:rPr>
              <a:t>Moving average of sum of sales by year and item brand</a:t>
            </a:r>
          </a:p>
          <a:p>
            <a:pPr lvl="1"/>
            <a:r>
              <a:rPr lang="en-US" sz="1500" dirty="0">
                <a:latin typeface="Calibri" panose="020F0502020204030204" pitchFamily="34" charset="0"/>
                <a:cs typeface="Calibri" panose="020F0502020204030204" pitchFamily="34" charset="0"/>
              </a:rPr>
              <a:t>Partition by year</a:t>
            </a:r>
          </a:p>
          <a:p>
            <a:pPr lvl="1"/>
            <a:r>
              <a:rPr lang="en-US" sz="1500" dirty="0">
                <a:latin typeface="Calibri" panose="020F0502020204030204" pitchFamily="34" charset="0"/>
                <a:cs typeface="Calibri" panose="020F0502020204030204" pitchFamily="34" charset="0"/>
              </a:rPr>
              <a:t>Centered window on 2 preceding and 2 following rows</a:t>
            </a:r>
          </a:p>
          <a:p>
            <a:pPr lvl="1"/>
            <a:r>
              <a:rPr lang="en-US" sz="1500" dirty="0">
                <a:latin typeface="Calibri" panose="020F0502020204030204" pitchFamily="34" charset="0"/>
                <a:cs typeface="Calibri" panose="020F0502020204030204" pitchFamily="34" charset="0"/>
              </a:rPr>
              <a:t>Only include brands with more than 5 sales in a year</a:t>
            </a:r>
          </a:p>
          <a:p>
            <a:pPr lvl="1"/>
            <a:r>
              <a:rPr lang="en-US" sz="1500" dirty="0">
                <a:latin typeface="Calibri" panose="020F0502020204030204" pitchFamily="34" charset="0"/>
                <a:cs typeface="Calibri" panose="020F0502020204030204" pitchFamily="34" charset="0"/>
              </a:rPr>
              <a:t>Show year, item brand, count, sum of sales, and average sum of sales in the result</a:t>
            </a:r>
          </a:p>
          <a:p>
            <a:r>
              <a:rPr lang="en-US" sz="1800" dirty="0">
                <a:latin typeface="Calibri" panose="020F0502020204030204" pitchFamily="34" charset="0"/>
                <a:cs typeface="Calibri" panose="020F0502020204030204" pitchFamily="34" charset="0"/>
              </a:rPr>
              <a:t>Example 4</a:t>
            </a:r>
          </a:p>
          <a:p>
            <a:pPr lvl="1"/>
            <a:r>
              <a:rPr lang="en-US" sz="1500" dirty="0">
                <a:latin typeface="Calibri" panose="020F0502020204030204" pitchFamily="34" charset="0"/>
                <a:cs typeface="Calibri" panose="020F0502020204030204" pitchFamily="34" charset="0"/>
              </a:rPr>
              <a:t>Moving average of sum of 2014 dollar sales by month</a:t>
            </a:r>
          </a:p>
          <a:p>
            <a:pPr lvl="1"/>
            <a:r>
              <a:rPr lang="en-US" sz="1500" dirty="0">
                <a:latin typeface="Calibri" panose="020F0502020204030204" pitchFamily="34" charset="0"/>
                <a:cs typeface="Calibri" panose="020F0502020204030204" pitchFamily="34" charset="0"/>
              </a:rPr>
              <a:t>Centered window on 3 preceding and 3 following months</a:t>
            </a:r>
          </a:p>
          <a:p>
            <a:pPr lvl="1"/>
            <a:r>
              <a:rPr lang="en-US" sz="1500" dirty="0">
                <a:latin typeface="Calibri" panose="020F0502020204030204" pitchFamily="34" charset="0"/>
                <a:cs typeface="Calibri" panose="020F0502020204030204" pitchFamily="34" charset="0"/>
              </a:rPr>
              <a:t>Show month, sum of sales, and average of sum of sales</a:t>
            </a:r>
          </a:p>
        </p:txBody>
      </p:sp>
    </p:spTree>
    <p:extLst>
      <p:ext uri="{BB962C8B-B14F-4D97-AF65-F5344CB8AC3E}">
        <p14:creationId xmlns:p14="http://schemas.microsoft.com/office/powerpoint/2010/main" val="1754213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Summary</a:t>
            </a:r>
          </a:p>
        </p:txBody>
      </p:sp>
      <p:sp>
        <p:nvSpPr>
          <p:cNvPr id="86019" name="Rectangle 3"/>
          <p:cNvSpPr>
            <a:spLocks noGrp="1" noChangeArrowheads="1"/>
          </p:cNvSpPr>
          <p:nvPr>
            <p:ph type="body" idx="1"/>
          </p:nvPr>
        </p:nvSpPr>
        <p:spPr/>
        <p:txBody>
          <a:bodyPr/>
          <a:lstStyle/>
          <a:p>
            <a:pPr eaLnBrk="1" hangingPunct="1"/>
            <a:r>
              <a:rPr lang="en-US" altLang="en-US" dirty="0">
                <a:latin typeface="Calibri" panose="020F0502020204030204" pitchFamily="34" charset="0"/>
                <a:cs typeface="Calibri" panose="020F0502020204030204" pitchFamily="34" charset="0"/>
              </a:rPr>
              <a:t>Sliding window aggregates for common business intelligence applications</a:t>
            </a:r>
          </a:p>
          <a:p>
            <a:pPr eaLnBrk="1" hangingPunct="1"/>
            <a:r>
              <a:rPr lang="en-US" altLang="en-US" dirty="0">
                <a:latin typeface="Calibri" panose="020F0502020204030204" pitchFamily="34" charset="0"/>
                <a:cs typeface="Calibri" panose="020F0502020204030204" pitchFamily="34" charset="0"/>
              </a:rPr>
              <a:t>Syntax for specifications of logical sliding windows</a:t>
            </a:r>
          </a:p>
          <a:p>
            <a:pPr eaLnBrk="1" hangingPunct="1"/>
            <a:r>
              <a:rPr lang="en-US" altLang="en-US" dirty="0">
                <a:latin typeface="Calibri" panose="020F0502020204030204" pitchFamily="34" charset="0"/>
                <a:cs typeface="Calibri" panose="020F0502020204030204" pitchFamily="34" charset="0"/>
              </a:rPr>
              <a:t>Examples for physical and logical sliding windows</a:t>
            </a:r>
          </a:p>
        </p:txBody>
      </p:sp>
    </p:spTree>
    <p:extLst>
      <p:ext uri="{BB962C8B-B14F-4D97-AF65-F5344CB8AC3E}">
        <p14:creationId xmlns:p14="http://schemas.microsoft.com/office/powerpoint/2010/main" val="391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040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Function versus Aggregate Function</a:t>
            </a:r>
          </a:p>
        </p:txBody>
      </p:sp>
      <p:graphicFrame>
        <p:nvGraphicFramePr>
          <p:cNvPr id="4" name="Diagram 3"/>
          <p:cNvGraphicFramePr/>
          <p:nvPr>
            <p:extLst>
              <p:ext uri="{D42A27DB-BD31-4B8C-83A1-F6EECF244321}">
                <p14:modId xmlns:p14="http://schemas.microsoft.com/office/powerpoint/2010/main" val="4173202250"/>
              </p:ext>
            </p:extLst>
          </p:nvPr>
        </p:nvGraphicFramePr>
        <p:xfrm>
          <a:off x="1801301" y="1386923"/>
          <a:ext cx="5065776" cy="3328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166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740" y="560070"/>
            <a:ext cx="6286500" cy="514350"/>
          </a:xfrm>
        </p:spPr>
        <p:txBody>
          <a:bodyPr/>
          <a:lstStyle/>
          <a:p>
            <a:r>
              <a:rPr lang="en-US" dirty="0"/>
              <a:t>Analytic Function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7359877"/>
              </p:ext>
            </p:extLst>
          </p:nvPr>
        </p:nvGraphicFramePr>
        <p:xfrm>
          <a:off x="1485900" y="925830"/>
          <a:ext cx="6172200"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522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E0FC51-C68E-49B5-BF10-A5A8478EF90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8A6F33D-A483-4D6A-A417-10CAEFC90F6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96B40828-CABB-4B08-B00B-4A921379E6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C066D2A4-D317-4752-A081-0A4B78EA5EC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AC31B3A0-453E-49A8-B39D-98F31E6D0E8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329B4742-E239-4BAD-99B2-005F668A5C8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867C6284-04B0-4BA9-8FAB-9C8AFBA4458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E0099FF8-9040-44B1-B5F2-203FF262F68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9B863447-2E23-484B-BF04-0857E012FB3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487E5F96-BB77-415A-A372-1EE1C0C6CB91}"/>
                                            </p:graphic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graphicEl>
                                              <a:dgm id="{E7618DB7-E7A7-49EA-BF58-AD9A7CE36A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Syntax Elements</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AnalyticFunction</a:t>
            </a:r>
            <a:r>
              <a:rPr lang="en-US" dirty="0">
                <a:latin typeface="Courier New" panose="02070309020205020404" pitchFamily="49" charset="0"/>
                <a:cs typeface="Courier New" panose="02070309020205020404" pitchFamily="49" charset="0"/>
              </a:rPr>
              <a:t>&gt; ([&lt;column-list&gt;]) OVER ( [ORDER BY &lt;ordering&gt;] )</a:t>
            </a:r>
          </a:p>
          <a:p>
            <a:pPr lvl="1"/>
            <a:r>
              <a:rPr lang="en-US" dirty="0"/>
              <a:t>Place in SELECT clause list</a:t>
            </a:r>
          </a:p>
          <a:p>
            <a:pPr lvl="1"/>
            <a:r>
              <a:rPr lang="en-US" dirty="0"/>
              <a:t>Ordering criteria for function evaluation</a:t>
            </a:r>
          </a:p>
          <a:p>
            <a:r>
              <a:rPr lang="en-US" dirty="0"/>
              <a:t>Examples</a:t>
            </a:r>
          </a:p>
          <a:p>
            <a:pPr marL="342900" lvl="1" indent="0">
              <a:buNone/>
            </a:pPr>
            <a:r>
              <a:rPr lang="en-US" dirty="0">
                <a:latin typeface="Courier New" panose="02070309020205020404" pitchFamily="49" charset="0"/>
                <a:cs typeface="Courier New" panose="02070309020205020404" pitchFamily="49" charset="0"/>
              </a:rPr>
              <a:t>RANK() OVER </a:t>
            </a:r>
          </a:p>
          <a:p>
            <a:pPr marL="342900" lvl="1" indent="0">
              <a:buNone/>
            </a:pPr>
            <a:r>
              <a:rPr lang="en-US" dirty="0">
                <a:latin typeface="Courier New" panose="02070309020205020404" pitchFamily="49" charset="0"/>
                <a:cs typeface="Courier New" panose="02070309020205020404" pitchFamily="49" charset="0"/>
              </a:rPr>
              <a:t> (ORDER BY </a:t>
            </a:r>
            <a:r>
              <a:rPr lang="en-US" dirty="0" err="1">
                <a:latin typeface="Courier New" panose="02070309020205020404" pitchFamily="49" charset="0"/>
                <a:cs typeface="Courier New" panose="02070309020205020404" pitchFamily="49" charset="0"/>
              </a:rPr>
              <a:t>ItemPrice</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RankUnitPrice</a:t>
            </a:r>
            <a:endParaRPr lang="en-US" dirty="0">
              <a:latin typeface="Courier New" panose="02070309020205020404" pitchFamily="49" charset="0"/>
              <a:cs typeface="Courier New" panose="02070309020205020404" pitchFamily="49" charset="0"/>
            </a:endParaRPr>
          </a:p>
          <a:p>
            <a:pPr marL="342900" lvl="1" indent="0">
              <a:buNone/>
            </a:pPr>
            <a:r>
              <a:rPr lang="en-US" dirty="0">
                <a:latin typeface="Courier New" panose="02070309020205020404" pitchFamily="49" charset="0"/>
                <a:cs typeface="Courier New" panose="02070309020205020404" pitchFamily="49" charset="0"/>
              </a:rPr>
              <a:t>RANK() OVER </a:t>
            </a:r>
          </a:p>
          <a:p>
            <a:pPr marL="342900" lvl="1" indent="0">
              <a:buNone/>
            </a:pPr>
            <a:r>
              <a:rPr lang="en-US" dirty="0">
                <a:latin typeface="Courier New" panose="02070309020205020404" pitchFamily="49" charset="0"/>
                <a:cs typeface="Courier New" panose="02070309020205020404" pitchFamily="49" charset="0"/>
              </a:rPr>
              <a:t> (ORDER BY SUM(</a:t>
            </a:r>
            <a:r>
              <a:rPr lang="en-US" dirty="0" err="1">
                <a:latin typeface="Courier New" panose="02070309020205020404" pitchFamily="49" charset="0"/>
                <a:cs typeface="Courier New" panose="02070309020205020404" pitchFamily="49" charset="0"/>
              </a:rPr>
              <a:t>SalesDollar</a:t>
            </a:r>
            <a:r>
              <a:rPr lang="en-US" dirty="0">
                <a:latin typeface="Courier New" panose="02070309020205020404" pitchFamily="49" charset="0"/>
                <a:cs typeface="Courier New" panose="02070309020205020404" pitchFamily="49" charset="0"/>
              </a:rPr>
              <a:t>) ) AS </a:t>
            </a:r>
            <a:r>
              <a:rPr lang="en-US" dirty="0" err="1">
                <a:latin typeface="Courier New" panose="02070309020205020404" pitchFamily="49" charset="0"/>
                <a:cs typeface="Courier New" panose="02070309020205020404" pitchFamily="49" charset="0"/>
              </a:rPr>
              <a:t>RankSales</a:t>
            </a:r>
            <a:endParaRPr lang="en-US" dirty="0">
              <a:latin typeface="Courier New" panose="02070309020205020404" pitchFamily="49" charset="0"/>
              <a:cs typeface="Courier New" panose="02070309020205020404" pitchFamily="49" charset="0"/>
            </a:endParaRPr>
          </a:p>
          <a:p>
            <a:pPr marL="3429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485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23DEA48-A2E1-42C0-AFD1-CAB2FFA3A34D}" vid="{4F00154B-9CE3-443D-92CC-0DCD848A1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5c33b36-ce59-48d9-bb4b-cc3f2f29293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0FA872E4C2264AB7422BF02D507ACF" ma:contentTypeVersion="16" ma:contentTypeDescription="Create a new document." ma:contentTypeScope="" ma:versionID="8634079e246bf6cc3f9b4807af751f14">
  <xsd:schema xmlns:xsd="http://www.w3.org/2001/XMLSchema" xmlns:xs="http://www.w3.org/2001/XMLSchema" xmlns:p="http://schemas.microsoft.com/office/2006/metadata/properties" xmlns:ns3="d5c33b36-ce59-48d9-bb4b-cc3f2f292931" xmlns:ns4="a7f727a9-8e9d-4bd2-9974-58fd55e2f664" targetNamespace="http://schemas.microsoft.com/office/2006/metadata/properties" ma:root="true" ma:fieldsID="1c0d2699f1d5e126a57387422422a343" ns3:_="" ns4:_="">
    <xsd:import namespace="d5c33b36-ce59-48d9-bb4b-cc3f2f292931"/>
    <xsd:import namespace="a7f727a9-8e9d-4bd2-9974-58fd55e2f664"/>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33b36-ce59-48d9-bb4b-cc3f2f2929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f727a9-8e9d-4bd2-9974-58fd55e2f66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5B561A-B972-472F-9151-AD2664FE5D69}">
  <ds:schemaRefs>
    <ds:schemaRef ds:uri="http://schemas.microsoft.com/sharepoint/v3/contenttype/forms"/>
  </ds:schemaRefs>
</ds:datastoreItem>
</file>

<file path=customXml/itemProps2.xml><?xml version="1.0" encoding="utf-8"?>
<ds:datastoreItem xmlns:ds="http://schemas.openxmlformats.org/officeDocument/2006/customXml" ds:itemID="{4BE0112C-FC2C-470A-AACA-415A87BE5B5D}">
  <ds:schemaRefs>
    <ds:schemaRef ds:uri="a7f727a9-8e9d-4bd2-9974-58fd55e2f664"/>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d5c33b36-ce59-48d9-bb4b-cc3f2f29293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4E34F836-F666-427E-B058-9A05E7E3EA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33b36-ce59-48d9-bb4b-cc3f2f292931"/>
    <ds:schemaRef ds:uri="a7f727a9-8e9d-4bd2-9974-58fd55e2f6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Standardpresentasjon engelsk</Template>
  <TotalTime>32240</TotalTime>
  <Words>7411</Words>
  <Application>Microsoft Office PowerPoint</Application>
  <PresentationFormat>On-screen Show (16:9)</PresentationFormat>
  <Paragraphs>947</Paragraphs>
  <Slides>53</Slides>
  <Notes>47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Arial</vt:lpstr>
      <vt:lpstr>Calibri</vt:lpstr>
      <vt:lpstr>Calibri Light</vt:lpstr>
      <vt:lpstr>Courier New</vt:lpstr>
      <vt:lpstr>Times New Roman</vt:lpstr>
      <vt:lpstr>HSN Bokmål</vt:lpstr>
      <vt:lpstr>Visio</vt:lpstr>
      <vt:lpstr>Lecture 6: Query Formulation SQL Analytic Functions</vt:lpstr>
      <vt:lpstr>Outline</vt:lpstr>
      <vt:lpstr>PowerPoint Presentation</vt:lpstr>
      <vt:lpstr>Section Objectives</vt:lpstr>
      <vt:lpstr>Business Intelligence Analysis</vt:lpstr>
      <vt:lpstr>PowerPoint Presentation</vt:lpstr>
      <vt:lpstr>Analytic Function versus Aggregate Function</vt:lpstr>
      <vt:lpstr>Analytic Function Processing</vt:lpstr>
      <vt:lpstr>Basic Syntax Elements</vt:lpstr>
      <vt:lpstr>Diagram for the Store Sales Tables</vt:lpstr>
      <vt:lpstr>Rank Example I</vt:lpstr>
      <vt:lpstr>Rank Example I: Result</vt:lpstr>
      <vt:lpstr>Rank Example II</vt:lpstr>
      <vt:lpstr>Rank Example II: Result</vt:lpstr>
      <vt:lpstr>Additional Problems</vt:lpstr>
      <vt:lpstr>Section Summary</vt:lpstr>
      <vt:lpstr>PowerPoint Presentation</vt:lpstr>
      <vt:lpstr>Section Objectives</vt:lpstr>
      <vt:lpstr>Analytic Function Processing</vt:lpstr>
      <vt:lpstr>Extended Partitioning Syntax</vt:lpstr>
      <vt:lpstr>Ranking with Partitioning Example</vt:lpstr>
      <vt:lpstr>Ranking with Partitioning Example: Result</vt:lpstr>
      <vt:lpstr>Ranking Functions</vt:lpstr>
      <vt:lpstr>Combined Ranking Example</vt:lpstr>
      <vt:lpstr>Combined Ranking Example: Result</vt:lpstr>
      <vt:lpstr>Combined Ranking Example: Result</vt:lpstr>
      <vt:lpstr>Additional Problems</vt:lpstr>
      <vt:lpstr>Summary</vt:lpstr>
      <vt:lpstr>PowerPoint Presentation</vt:lpstr>
      <vt:lpstr>Section Objectives</vt:lpstr>
      <vt:lpstr>Motivation</vt:lpstr>
      <vt:lpstr>Window Concepts</vt:lpstr>
      <vt:lpstr>Window Concepts</vt:lpstr>
      <vt:lpstr>Extended Syntax for Windows</vt:lpstr>
      <vt:lpstr>Cumulative Window</vt:lpstr>
      <vt:lpstr>Cumulative Sum of Sales Example</vt:lpstr>
      <vt:lpstr>Cumulative Sum of Sales Example: Result</vt:lpstr>
      <vt:lpstr>Partitioned Cumulative Sum of Sales Example</vt:lpstr>
      <vt:lpstr>Partitioned Cumulative Sum of Sales Example: Result</vt:lpstr>
      <vt:lpstr>Additional Problems</vt:lpstr>
      <vt:lpstr>Summary</vt:lpstr>
      <vt:lpstr>PowerPoint Presentation</vt:lpstr>
      <vt:lpstr>Section Objectives</vt:lpstr>
      <vt:lpstr>Window Concepts Review</vt:lpstr>
      <vt:lpstr>Logical Window Examples</vt:lpstr>
      <vt:lpstr>Sliding, Centered  Physical Window</vt:lpstr>
      <vt:lpstr>Sliding Physical Window Example</vt:lpstr>
      <vt:lpstr>Sliding Physical Window Example: Result</vt:lpstr>
      <vt:lpstr>Sliding, Centered  Logical Window</vt:lpstr>
      <vt:lpstr>Sliding Logical Window Example</vt:lpstr>
      <vt:lpstr>Sliding Logical Window Example: Result</vt:lpstr>
      <vt:lpstr>Additional Problems I</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Chelli</dc:creator>
  <cp:lastModifiedBy>Ali Chelli</cp:lastModifiedBy>
  <cp:revision>19</cp:revision>
  <cp:lastPrinted>2023-10-03T10:12:47Z</cp:lastPrinted>
  <dcterms:created xsi:type="dcterms:W3CDTF">2022-08-20T09:58:54Z</dcterms:created>
  <dcterms:modified xsi:type="dcterms:W3CDTF">2023-10-16T10:04:12Z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0x010100EB0FA872E4C2264AB7422BF02D507ACF</vt:lpwstr>
  </property>
  <property fmtid="{D5CDD505-2E9C-101B-9397-08002B2CF9AE}" pid="3" name="MSIP_Label_b4114459-e220-4ae9-b339-4ebe6008cdd4_Enabled">
    <vt:lpwstr>true</vt:lpwstr>
  </property>
  <property fmtid="{D5CDD505-2E9C-101B-9397-08002B2CF9AE}" pid="4" name="MSIP_Label_b4114459-e220-4ae9-b339-4ebe6008cdd4_SetDate">
    <vt:lpwstr>2022-08-21T09:37:51Z</vt:lpwstr>
  </property>
  <property fmtid="{D5CDD505-2E9C-101B-9397-08002B2CF9AE}" pid="5" name="MSIP_Label_b4114459-e220-4ae9-b339-4ebe6008cdd4_Method">
    <vt:lpwstr>Standard</vt:lpwstr>
  </property>
  <property fmtid="{D5CDD505-2E9C-101B-9397-08002B2CF9AE}" pid="6" name="MSIP_Label_b4114459-e220-4ae9-b339-4ebe6008cdd4_Name">
    <vt:lpwstr>b4114459-e220-4ae9-b339-4ebe6008cdd4</vt:lpwstr>
  </property>
  <property fmtid="{D5CDD505-2E9C-101B-9397-08002B2CF9AE}" pid="7" name="MSIP_Label_b4114459-e220-4ae9-b339-4ebe6008cdd4_SiteId">
    <vt:lpwstr>8482881e-3699-4b3f-b135-cf4800bc1efb</vt:lpwstr>
  </property>
  <property fmtid="{D5CDD505-2E9C-101B-9397-08002B2CF9AE}" pid="8" name="MSIP_Label_b4114459-e220-4ae9-b339-4ebe6008cdd4_ActionId">
    <vt:lpwstr>c1a72493-4c37-4aa6-bb89-924d7b1ea840</vt:lpwstr>
  </property>
  <property fmtid="{D5CDD505-2E9C-101B-9397-08002B2CF9AE}" pid="9" name="MSIP_Label_b4114459-e220-4ae9-b339-4ebe6008cdd4_ContentBits">
    <vt:lpwstr>0</vt:lpwstr>
  </property>
</Properties>
</file>