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2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Forskningsetikk 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3106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Personvern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3659" y="1936866"/>
            <a:ext cx="9601200" cy="4580313"/>
          </a:xfrm>
        </p:spPr>
        <p:txBody>
          <a:bodyPr>
            <a:normAutofit fontScale="92500" lnSpcReduction="20000"/>
          </a:bodyPr>
          <a:lstStyle/>
          <a:p>
            <a:r>
              <a:rPr lang="nb-NO" dirty="0" smtClean="0"/>
              <a:t>Metropolitt-undersøkelsene 1964</a:t>
            </a:r>
          </a:p>
          <a:p>
            <a:pPr lvl="1"/>
            <a:r>
              <a:rPr lang="nb-NO" dirty="0" smtClean="0"/>
              <a:t>Sosiologisk - Nordisk forskningsprosjekt</a:t>
            </a:r>
          </a:p>
          <a:p>
            <a:r>
              <a:rPr lang="nb-NO" dirty="0" smtClean="0"/>
              <a:t>Opplysninger om gutter født i 1953 skulle samles inn, navn, adresse, skole, foreldres navn og yrke, karakterer og IQ</a:t>
            </a:r>
          </a:p>
          <a:p>
            <a:r>
              <a:rPr lang="nb-NO" dirty="0" smtClean="0"/>
              <a:t>I Sverige og Danmark kom studien i gang uten store diskusjoner og man fulgte guttene i 20 år</a:t>
            </a:r>
          </a:p>
          <a:p>
            <a:r>
              <a:rPr lang="nb-NO" dirty="0" smtClean="0"/>
              <a:t>I Norge ble det en stor debatt vedrørende lagring av data</a:t>
            </a:r>
          </a:p>
          <a:p>
            <a:pPr lvl="1"/>
            <a:r>
              <a:rPr lang="nb-NO" dirty="0" smtClean="0"/>
              <a:t>Kritikken av Metropolitt studien var mest sannsynlig det som introduserte begrepet «PERSONVERN»</a:t>
            </a:r>
          </a:p>
          <a:p>
            <a:pPr lvl="1"/>
            <a:r>
              <a:rPr lang="nb-NO" dirty="0" smtClean="0"/>
              <a:t>Ledet til personregisterloven som kom i 1978</a:t>
            </a:r>
          </a:p>
          <a:p>
            <a:pPr lvl="1"/>
            <a:r>
              <a:rPr lang="nb-NO" dirty="0" smtClean="0"/>
              <a:t>Opprettelsen av Datatilsynet i 1980</a:t>
            </a:r>
          </a:p>
          <a:p>
            <a:pPr lvl="1"/>
            <a:r>
              <a:rPr lang="nb-NO" dirty="0" smtClean="0"/>
              <a:t>Personopplysningsloven 2001</a:t>
            </a:r>
          </a:p>
          <a:p>
            <a:pPr lvl="1"/>
            <a:endParaRPr lang="nb-NO" dirty="0"/>
          </a:p>
          <a:p>
            <a:pPr marL="0" indent="0">
              <a:buNone/>
            </a:pPr>
            <a:r>
              <a:rPr lang="nb-NO" dirty="0"/>
              <a:t>https://www.etikkom.no/Aktuelt/Fagbladet-Forskningsetikk/arkiv/2005/2005-3/Slikt-kan-da-ikke-forega-i-et-demokrati-som-Norge/</a:t>
            </a:r>
          </a:p>
          <a:p>
            <a:endParaRPr lang="nb-NO" dirty="0" smtClean="0"/>
          </a:p>
          <a:p>
            <a:pPr lvl="2"/>
            <a:endParaRPr lang="nb-NO" dirty="0"/>
          </a:p>
          <a:p>
            <a:pPr lvl="2"/>
            <a:endParaRPr lang="nb-N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5537" y="120708"/>
            <a:ext cx="19145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32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Forskerens etiske og juridiske ansvar ovenfor enhetene det forskes på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b-NO" dirty="0" smtClean="0">
                <a:solidFill>
                  <a:srgbClr val="0070C0"/>
                </a:solidFill>
              </a:rPr>
              <a:t>Krav om å unngå skade og alvorlige belastninger</a:t>
            </a:r>
          </a:p>
          <a:p>
            <a:pPr lvl="1"/>
            <a:r>
              <a:rPr lang="nb-NO" dirty="0" smtClean="0"/>
              <a:t>Fysisk og psykisk</a:t>
            </a:r>
          </a:p>
          <a:p>
            <a:pPr lvl="2"/>
            <a:r>
              <a:rPr lang="nb-NO" dirty="0" smtClean="0"/>
              <a:t>Kan eksperimentet/forsøket/behandlingen gi fysiske skader?</a:t>
            </a:r>
          </a:p>
          <a:p>
            <a:pPr lvl="2"/>
            <a:r>
              <a:rPr lang="nb-NO" dirty="0" smtClean="0"/>
              <a:t>Kan observasjonen oppleves krenkende?</a:t>
            </a:r>
          </a:p>
          <a:p>
            <a:pPr lvl="2"/>
            <a:r>
              <a:rPr lang="nb-NO" dirty="0" smtClean="0"/>
              <a:t>Kan intervjuet fører til psykisk skade?</a:t>
            </a:r>
          </a:p>
          <a:p>
            <a:pPr lvl="2"/>
            <a:r>
              <a:rPr lang="nb-NO" dirty="0" smtClean="0"/>
              <a:t>Kan eksperimentet føles krenkende eller være nedbrytende for selvbildet?</a:t>
            </a:r>
          </a:p>
          <a:p>
            <a:pPr lvl="2"/>
            <a:endParaRPr lang="nb-NO" dirty="0"/>
          </a:p>
          <a:p>
            <a:pPr lvl="1"/>
            <a:r>
              <a:rPr lang="nb-NO" dirty="0" smtClean="0">
                <a:solidFill>
                  <a:srgbClr val="C00000"/>
                </a:solidFill>
              </a:rPr>
              <a:t>The </a:t>
            </a:r>
            <a:r>
              <a:rPr lang="nb-NO" dirty="0" err="1" smtClean="0">
                <a:solidFill>
                  <a:srgbClr val="C00000"/>
                </a:solidFill>
              </a:rPr>
              <a:t>Milgram</a:t>
            </a:r>
            <a:r>
              <a:rPr lang="nb-NO" dirty="0" smtClean="0">
                <a:solidFill>
                  <a:srgbClr val="C00000"/>
                </a:solidFill>
              </a:rPr>
              <a:t> </a:t>
            </a:r>
            <a:r>
              <a:rPr lang="nb-NO" dirty="0" err="1" smtClean="0">
                <a:solidFill>
                  <a:srgbClr val="C00000"/>
                </a:solidFill>
              </a:rPr>
              <a:t>experiment</a:t>
            </a:r>
            <a:r>
              <a:rPr lang="nb-NO" dirty="0" smtClean="0">
                <a:solidFill>
                  <a:srgbClr val="C00000"/>
                </a:solidFill>
              </a:rPr>
              <a:t> (1961</a:t>
            </a:r>
            <a:r>
              <a:rPr lang="nb-NO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nb-NO" dirty="0">
                <a:solidFill>
                  <a:srgbClr val="C00000"/>
                </a:solidFill>
              </a:rPr>
              <a:t>https://www.youtube.com/watch?v=y6GxIuljT3w</a:t>
            </a:r>
            <a:endParaRPr lang="nb-NO" dirty="0" smtClean="0">
              <a:solidFill>
                <a:srgbClr val="C00000"/>
              </a:solidFill>
            </a:endParaRPr>
          </a:p>
          <a:p>
            <a:pPr marL="530352" lvl="1" indent="0">
              <a:buNone/>
            </a:pPr>
            <a:endParaRPr lang="nb-NO" dirty="0" smtClean="0">
              <a:solidFill>
                <a:srgbClr val="C00000"/>
              </a:solidFill>
            </a:endParaRPr>
          </a:p>
          <a:p>
            <a:pPr marL="1444752" lvl="2" indent="-457200">
              <a:buFont typeface="+mj-lt"/>
              <a:buAutoNum type="arabicPeriod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9873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Forskerens etiske og juridiske ansvar ovenfor enhetene det forskes på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nb-NO" dirty="0" smtClean="0">
                <a:solidFill>
                  <a:srgbClr val="0070C0"/>
                </a:solidFill>
              </a:rPr>
              <a:t>Krav om å informere dem som skal studeres</a:t>
            </a:r>
          </a:p>
          <a:p>
            <a:pPr lvl="1"/>
            <a:r>
              <a:rPr lang="nb-NO" dirty="0" smtClean="0"/>
              <a:t>Hva forskes det på?</a:t>
            </a:r>
          </a:p>
          <a:p>
            <a:pPr lvl="1"/>
            <a:r>
              <a:rPr lang="nb-NO" dirty="0" smtClean="0"/>
              <a:t>Hovedregelen er at man er klar og tydelig på formålet med forskningen og hvem som står bak.</a:t>
            </a:r>
          </a:p>
          <a:p>
            <a:pPr lvl="1"/>
            <a:r>
              <a:rPr lang="nb-NO" dirty="0" smtClean="0"/>
              <a:t>Dersom en åpenhet vil ødelegge for forskningen, kreves det en gjennomgang etterpå.</a:t>
            </a:r>
          </a:p>
          <a:p>
            <a:pPr lvl="1"/>
            <a:endParaRPr lang="nb-NO" dirty="0"/>
          </a:p>
          <a:p>
            <a:pPr lvl="1"/>
            <a:r>
              <a:rPr lang="nb-NO" dirty="0" smtClean="0">
                <a:solidFill>
                  <a:srgbClr val="C00000"/>
                </a:solidFill>
              </a:rPr>
              <a:t>Solomon </a:t>
            </a:r>
            <a:r>
              <a:rPr lang="nb-NO" dirty="0" err="1" smtClean="0">
                <a:solidFill>
                  <a:srgbClr val="C00000"/>
                </a:solidFill>
              </a:rPr>
              <a:t>Asch</a:t>
            </a:r>
            <a:r>
              <a:rPr lang="nb-NO" dirty="0" smtClean="0">
                <a:solidFill>
                  <a:srgbClr val="C00000"/>
                </a:solidFill>
              </a:rPr>
              <a:t> </a:t>
            </a:r>
            <a:r>
              <a:rPr lang="nb-NO" dirty="0" err="1" smtClean="0">
                <a:solidFill>
                  <a:srgbClr val="C00000"/>
                </a:solidFill>
              </a:rPr>
              <a:t>experiment</a:t>
            </a:r>
            <a:r>
              <a:rPr lang="nb-NO" dirty="0" smtClean="0">
                <a:solidFill>
                  <a:srgbClr val="C00000"/>
                </a:solidFill>
              </a:rPr>
              <a:t> (1950</a:t>
            </a:r>
            <a:r>
              <a:rPr lang="nb-NO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nb-NO" dirty="0">
                <a:solidFill>
                  <a:srgbClr val="C00000"/>
                </a:solidFill>
              </a:rPr>
              <a:t>https://www.youtube.com/watch?v=TYIh4MkcfJA</a:t>
            </a:r>
            <a:endParaRPr lang="nb-NO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53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Forskerens etiske og juridiske ansvar ovenfor enhetene det forskes på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nb-NO" dirty="0" smtClean="0">
                <a:solidFill>
                  <a:srgbClr val="0070C0"/>
                </a:solidFill>
              </a:rPr>
              <a:t>Krav om informert og fritt samtykke</a:t>
            </a:r>
          </a:p>
          <a:p>
            <a:pPr lvl="1"/>
            <a:r>
              <a:rPr lang="nb-NO" dirty="0" smtClean="0"/>
              <a:t>Frivillig deltagelse, skriftlig samtykke</a:t>
            </a:r>
          </a:p>
          <a:p>
            <a:pPr lvl="1"/>
            <a:r>
              <a:rPr lang="nb-NO" dirty="0" smtClean="0"/>
              <a:t>Observasjon i det offentlige rom krever normalt ikke samtykke</a:t>
            </a:r>
          </a:p>
          <a:p>
            <a:pPr lvl="1"/>
            <a:r>
              <a:rPr lang="nb-NO" dirty="0" smtClean="0"/>
              <a:t>Personer under 16 år, kan ikke gi samtykke (samtykke må gis av foresatte)</a:t>
            </a:r>
          </a:p>
          <a:p>
            <a:pPr lvl="1"/>
            <a:r>
              <a:rPr lang="nb-NO" dirty="0" smtClean="0"/>
              <a:t>Rett til å trekke seg når som helst</a:t>
            </a:r>
          </a:p>
          <a:p>
            <a:pPr lvl="1"/>
            <a:endParaRPr lang="nb-NO" dirty="0"/>
          </a:p>
          <a:p>
            <a:pPr lvl="1"/>
            <a:r>
              <a:rPr lang="nb-NO" dirty="0" smtClean="0">
                <a:solidFill>
                  <a:srgbClr val="C00000"/>
                </a:solidFill>
              </a:rPr>
              <a:t>Stanford Prison </a:t>
            </a:r>
            <a:r>
              <a:rPr lang="nb-NO" dirty="0" err="1" smtClean="0">
                <a:solidFill>
                  <a:srgbClr val="C00000"/>
                </a:solidFill>
              </a:rPr>
              <a:t>experiment</a:t>
            </a:r>
            <a:r>
              <a:rPr lang="nb-NO" dirty="0" smtClean="0">
                <a:solidFill>
                  <a:srgbClr val="C00000"/>
                </a:solidFill>
              </a:rPr>
              <a:t> (1971</a:t>
            </a:r>
            <a:r>
              <a:rPr lang="nb-NO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nb-NO" dirty="0">
                <a:solidFill>
                  <a:srgbClr val="C00000"/>
                </a:solidFill>
              </a:rPr>
              <a:t>https://www.youtube.com/watch?v=PCIz6MX6_e0</a:t>
            </a:r>
            <a:endParaRPr lang="nb-NO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66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Forskerens etiske og juridiske ansvar ovenfor enhetene det forskes på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Konsesjon og meldeplikt</a:t>
            </a:r>
          </a:p>
          <a:p>
            <a:r>
              <a:rPr lang="nb-NO" dirty="0" smtClean="0"/>
              <a:t>Hensynet til tredjepart</a:t>
            </a:r>
          </a:p>
          <a:p>
            <a:r>
              <a:rPr lang="nb-NO" dirty="0" smtClean="0"/>
              <a:t>Krav om respekt for privatliv og nære relasjoner</a:t>
            </a:r>
          </a:p>
          <a:p>
            <a:r>
              <a:rPr lang="nb-NO" dirty="0" smtClean="0"/>
              <a:t>Krav om konfidensialitet (anonymitet)</a:t>
            </a:r>
          </a:p>
          <a:p>
            <a:pPr lvl="1"/>
            <a:r>
              <a:rPr lang="nb-NO" dirty="0" smtClean="0"/>
              <a:t>Kan enkeltpersoner identifiseres?</a:t>
            </a:r>
          </a:p>
          <a:p>
            <a:pPr lvl="1"/>
            <a:r>
              <a:rPr lang="nb-NO" dirty="0" smtClean="0"/>
              <a:t>Dette gjelder i forskingsdokumentasjonen, altså rapporten som skrives og ikke om forskeren kan identifisere forskningsobjektet</a:t>
            </a:r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6426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Forskerens etiske og juridiske ansvar ovenfor samfunnet 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4276" y="2171700"/>
            <a:ext cx="9476509" cy="366244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b-NO" dirty="0" smtClean="0"/>
              <a:t>Fabrikkering og forfalskning av data   (</a:t>
            </a:r>
            <a:r>
              <a:rPr lang="nb-NO" dirty="0" err="1"/>
              <a:t>f</a:t>
            </a:r>
            <a:r>
              <a:rPr lang="nb-NO" dirty="0" err="1" smtClean="0"/>
              <a:t>raud</a:t>
            </a:r>
            <a:r>
              <a:rPr lang="nb-NO" dirty="0" smtClean="0"/>
              <a:t> – bedrageri)</a:t>
            </a:r>
          </a:p>
          <a:p>
            <a:pPr lvl="1"/>
            <a:r>
              <a:rPr lang="nb-NO" dirty="0" smtClean="0"/>
              <a:t>Dersom forskeren fabrikkere eller lager oppdiktede data kan det få store negative konsekvenser for samfunnet</a:t>
            </a:r>
          </a:p>
          <a:p>
            <a:pPr lvl="2"/>
            <a:r>
              <a:rPr lang="nb-NO" dirty="0" smtClean="0"/>
              <a:t>Andrew Wakefield – MMR vaksine og påstått kobling mot autisme 1998</a:t>
            </a:r>
          </a:p>
          <a:p>
            <a:pPr lvl="2"/>
            <a:r>
              <a:rPr lang="nb-NO" dirty="0" smtClean="0"/>
              <a:t>Avslørt som svindel i </a:t>
            </a:r>
            <a:r>
              <a:rPr lang="nb-NO" dirty="0"/>
              <a:t>2010 </a:t>
            </a:r>
            <a:endParaRPr lang="nb-NO" dirty="0" smtClean="0"/>
          </a:p>
          <a:p>
            <a:pPr lvl="2"/>
            <a:r>
              <a:rPr lang="nb-NO" dirty="0" smtClean="0">
                <a:solidFill>
                  <a:srgbClr val="FF0000"/>
                </a:solidFill>
              </a:rPr>
              <a:t>https</a:t>
            </a:r>
            <a:r>
              <a:rPr lang="nb-NO" dirty="0">
                <a:solidFill>
                  <a:srgbClr val="FF0000"/>
                </a:solidFill>
              </a:rPr>
              <a:t>://www.youtube.com/watch?v=8lCqecbR4UI</a:t>
            </a:r>
            <a:endParaRPr lang="nb-NO" dirty="0" smtClean="0">
              <a:solidFill>
                <a:srgbClr val="FF0000"/>
              </a:solidFill>
            </a:endParaRPr>
          </a:p>
          <a:p>
            <a:pPr lvl="2"/>
            <a:endParaRPr lang="nb-NO" dirty="0"/>
          </a:p>
          <a:p>
            <a:pPr lvl="2"/>
            <a:r>
              <a:rPr lang="nb-NO" dirty="0" smtClean="0"/>
              <a:t>Jon Sudbø – norsk forsker som påstod at vanlig smertestillende medisin som </a:t>
            </a:r>
            <a:r>
              <a:rPr lang="nb-NO" dirty="0" err="1" smtClean="0"/>
              <a:t>ibuprofen</a:t>
            </a:r>
            <a:r>
              <a:rPr lang="nb-NO" dirty="0" smtClean="0"/>
              <a:t> og </a:t>
            </a:r>
            <a:r>
              <a:rPr lang="nb-NO" dirty="0" err="1" smtClean="0"/>
              <a:t>paracetamol</a:t>
            </a:r>
            <a:r>
              <a:rPr lang="nb-NO" dirty="0" smtClean="0"/>
              <a:t> kan beskytte mot kreft i munnhulen</a:t>
            </a:r>
          </a:p>
          <a:p>
            <a:pPr lvl="2"/>
            <a:r>
              <a:rPr lang="nb-NO" dirty="0" smtClean="0"/>
              <a:t>Fabrikkerte data (påstod at de var hentet fra en database som ikke var tatt i bruk på det aktuelle tidspunktet)</a:t>
            </a:r>
          </a:p>
          <a:p>
            <a:pPr marL="457200" indent="-457200">
              <a:buFont typeface="+mj-lt"/>
              <a:buAutoNum type="arabicPeriod"/>
            </a:pPr>
            <a:endParaRPr lang="nb-N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800" y="1414462"/>
            <a:ext cx="2286000" cy="1514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1076" y="2900362"/>
            <a:ext cx="2379171" cy="133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67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ilderesultat for dilbert accurate numb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703" y="2303934"/>
            <a:ext cx="10600059" cy="3297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Fabrikkering av data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1455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Forskerens etiske og juridiske ansvar ovenfor samfunnet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nb-NO" dirty="0" smtClean="0"/>
              <a:t>Plagiering</a:t>
            </a:r>
          </a:p>
          <a:p>
            <a:pPr lvl="1"/>
            <a:r>
              <a:rPr lang="nb-NO" dirty="0" smtClean="0"/>
              <a:t>Utgi andres forskning som sin egen</a:t>
            </a:r>
          </a:p>
          <a:p>
            <a:pPr lvl="1"/>
            <a:r>
              <a:rPr lang="nb-NO" dirty="0" smtClean="0"/>
              <a:t>Må huske å dokumentere referanser/kilder</a:t>
            </a:r>
          </a:p>
          <a:p>
            <a:pPr lvl="1"/>
            <a:endParaRPr lang="nb-NO" dirty="0"/>
          </a:p>
          <a:p>
            <a:pPr lvl="1"/>
            <a:r>
              <a:rPr lang="nb-NO" dirty="0" smtClean="0"/>
              <a:t>Kan </a:t>
            </a:r>
            <a:r>
              <a:rPr lang="nb-NO" dirty="0" smtClean="0"/>
              <a:t>være vanskelig å vite hva som er plagiering og hva som bare bygger på andres funn</a:t>
            </a:r>
          </a:p>
          <a:p>
            <a:pPr lvl="2"/>
            <a:r>
              <a:rPr lang="nb-NO" dirty="0" smtClean="0"/>
              <a:t>Charles Darwin (1859), </a:t>
            </a:r>
            <a:r>
              <a:rPr lang="nb-NO" dirty="0" err="1" smtClean="0"/>
              <a:t>Russel</a:t>
            </a:r>
            <a:r>
              <a:rPr lang="nb-NO" dirty="0" smtClean="0"/>
              <a:t> Wallace (1855), Robert Chambers (1844</a:t>
            </a:r>
            <a:r>
              <a:rPr lang="nb-NO" dirty="0" smtClean="0"/>
              <a:t>)</a:t>
            </a:r>
          </a:p>
          <a:p>
            <a:pPr lvl="2"/>
            <a:r>
              <a:rPr lang="nb-NO" dirty="0">
                <a:solidFill>
                  <a:srgbClr val="FF0000"/>
                </a:solidFill>
              </a:rPr>
              <a:t>https://www.youtube.com/watch?v=WJpZLwMIgk4</a:t>
            </a:r>
            <a:endParaRPr lang="nb-NO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42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Forskerens etiske og juridiske ansvar ovenfor samfunnet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442680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nb-NO" dirty="0" smtClean="0"/>
              <a:t>Selektiv publisering</a:t>
            </a:r>
          </a:p>
          <a:p>
            <a:pPr lvl="1"/>
            <a:r>
              <a:rPr lang="nb-NO" dirty="0" smtClean="0"/>
              <a:t>Unnlate å publisere bieffekter /avvik etc.</a:t>
            </a:r>
          </a:p>
          <a:p>
            <a:pPr lvl="1"/>
            <a:r>
              <a:rPr lang="nb-NO" dirty="0" smtClean="0"/>
              <a:t>Ta med kun det som støtter opp om egne hypoteser (for eksempel i såkalte </a:t>
            </a:r>
            <a:r>
              <a:rPr lang="nb-NO" dirty="0" err="1" smtClean="0"/>
              <a:t>metastudier</a:t>
            </a:r>
            <a:r>
              <a:rPr lang="nb-NO" dirty="0" smtClean="0"/>
              <a:t>, som er en type oppsummering av all tidligere forskning på temaet)</a:t>
            </a:r>
          </a:p>
          <a:p>
            <a:pPr lvl="2"/>
            <a:r>
              <a:rPr lang="nb-NO" dirty="0" smtClean="0"/>
              <a:t>Kvalitativt – selektivt utvalg av sitater</a:t>
            </a:r>
          </a:p>
          <a:p>
            <a:pPr lvl="2"/>
            <a:r>
              <a:rPr lang="nb-NO" dirty="0" smtClean="0"/>
              <a:t>Kvantitativt – valg av statistiske metoder</a:t>
            </a:r>
          </a:p>
          <a:p>
            <a:pPr lvl="2"/>
            <a:endParaRPr lang="nb-NO" dirty="0"/>
          </a:p>
          <a:p>
            <a:pPr lvl="1"/>
            <a:r>
              <a:rPr lang="nb-NO" dirty="0" err="1" smtClean="0"/>
              <a:t>Lomborg</a:t>
            </a:r>
            <a:r>
              <a:rPr lang="nb-NO" dirty="0" smtClean="0"/>
              <a:t> (2002) –  Boka «Jordens sanne miljøtilstand» </a:t>
            </a:r>
          </a:p>
          <a:p>
            <a:pPr lvl="1"/>
            <a:r>
              <a:rPr lang="nb-NO" dirty="0" smtClean="0"/>
              <a:t>Forskeren </a:t>
            </a:r>
            <a:r>
              <a:rPr lang="nb-NO" dirty="0" smtClean="0"/>
              <a:t>ble funnet skyldig i slett vitenskapelig arbeid ved en systematisk og bevisst ensidig bruk av kilder. Det danske  - </a:t>
            </a:r>
            <a:r>
              <a:rPr lang="nb-NO" b="1" dirty="0" err="1" smtClean="0"/>
              <a:t>Udvalgene</a:t>
            </a:r>
            <a:r>
              <a:rPr lang="nb-NO" b="1" dirty="0" smtClean="0"/>
              <a:t> </a:t>
            </a:r>
            <a:r>
              <a:rPr lang="nb-NO" b="1" dirty="0"/>
              <a:t>V</a:t>
            </a:r>
            <a:r>
              <a:rPr lang="nb-NO" b="1" dirty="0" smtClean="0"/>
              <a:t>edrørende </a:t>
            </a:r>
            <a:r>
              <a:rPr lang="nb-NO" b="1" dirty="0" err="1" smtClean="0"/>
              <a:t>Videnskapelig</a:t>
            </a:r>
            <a:r>
              <a:rPr lang="nb-NO" b="1" dirty="0" smtClean="0"/>
              <a:t> </a:t>
            </a:r>
            <a:r>
              <a:rPr lang="nb-NO" b="1" dirty="0" err="1" smtClean="0"/>
              <a:t>Uredelighed</a:t>
            </a:r>
            <a:r>
              <a:rPr lang="nb-NO" b="1" dirty="0" smtClean="0"/>
              <a:t>.</a:t>
            </a:r>
          </a:p>
          <a:p>
            <a:pPr marL="0" indent="0">
              <a:buNone/>
            </a:pPr>
            <a:endParaRPr lang="nb-NO" b="1" dirty="0" smtClean="0"/>
          </a:p>
          <a:p>
            <a:pPr lvl="1"/>
            <a:endParaRPr lang="nb-NO" b="1" dirty="0"/>
          </a:p>
          <a:p>
            <a:endParaRPr lang="nb-NO" b="1" dirty="0"/>
          </a:p>
        </p:txBody>
      </p:sp>
      <p:pic>
        <p:nvPicPr>
          <p:cNvPr id="10242" name="Picture 2" descr="Bjørn Lomborg 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241" y="4152135"/>
            <a:ext cx="1216025" cy="182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79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Forskerens etiske og juridiske ansvar ovenfor samfunnet 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Dobbeltpublisering</a:t>
            </a:r>
          </a:p>
          <a:p>
            <a:pPr lvl="1"/>
            <a:r>
              <a:rPr lang="nb-NO" dirty="0" smtClean="0"/>
              <a:t>Så godt som identiske arbeidere publiseres flere steder.</a:t>
            </a:r>
            <a:endParaRPr lang="nb-NO" dirty="0"/>
          </a:p>
        </p:txBody>
      </p:sp>
      <p:pic>
        <p:nvPicPr>
          <p:cNvPr id="2050" name="Picture 2" descr="Environmental Management and Science journa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958" y="3442686"/>
            <a:ext cx="2857500" cy="23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nvironmental Management and Science journa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076700"/>
            <a:ext cx="2857500" cy="23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Bilderesultat for science journal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3790348"/>
            <a:ext cx="2800350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68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Vitenskapens ånd </a:t>
            </a:r>
            <a:br>
              <a:rPr lang="nb-NO" dirty="0" smtClean="0"/>
            </a:br>
            <a:r>
              <a:rPr lang="nb-NO" dirty="0" smtClean="0"/>
              <a:t>(</a:t>
            </a:r>
            <a:r>
              <a:rPr lang="nb-NO" dirty="0" err="1" smtClean="0"/>
              <a:t>Merton</a:t>
            </a:r>
            <a:r>
              <a:rPr lang="nb-NO" dirty="0" smtClean="0"/>
              <a:t>, Robert 1943-1973)</a:t>
            </a:r>
            <a:endParaRPr lang="nb-NO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302" y="2552009"/>
            <a:ext cx="2305000" cy="286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9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Juks eller dårlig håndverk?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1297459" y="1643449"/>
            <a:ext cx="9601200" cy="4823254"/>
          </a:xfrm>
        </p:spPr>
        <p:txBody>
          <a:bodyPr>
            <a:normAutofit fontScale="85000" lnSpcReduction="20000"/>
          </a:bodyPr>
          <a:lstStyle/>
          <a:p>
            <a:r>
              <a:rPr lang="nb-NO" dirty="0" smtClean="0"/>
              <a:t>Ubevisste handlinger</a:t>
            </a:r>
          </a:p>
          <a:p>
            <a:pPr lvl="1"/>
            <a:r>
              <a:rPr lang="nb-NO" dirty="0" smtClean="0"/>
              <a:t>Dårlig håndverk (bruk av statistikk, valg av informanter/respondenter </a:t>
            </a:r>
            <a:r>
              <a:rPr lang="nb-NO" dirty="0" err="1" smtClean="0"/>
              <a:t>etc</a:t>
            </a:r>
            <a:r>
              <a:rPr lang="nb-NO" dirty="0" smtClean="0"/>
              <a:t>)</a:t>
            </a:r>
          </a:p>
          <a:p>
            <a:pPr lvl="1"/>
            <a:r>
              <a:rPr lang="nb-NO" dirty="0" smtClean="0"/>
              <a:t>Ukritisk kildebruk</a:t>
            </a:r>
          </a:p>
          <a:p>
            <a:pPr lvl="1"/>
            <a:r>
              <a:rPr lang="nb-NO" dirty="0" smtClean="0"/>
              <a:t>Ukritisk bruk av medforfattere</a:t>
            </a:r>
          </a:p>
          <a:p>
            <a:pPr lvl="1"/>
            <a:endParaRPr lang="nb-NO" dirty="0" smtClean="0"/>
          </a:p>
          <a:p>
            <a:r>
              <a:rPr lang="nb-NO" dirty="0" smtClean="0"/>
              <a:t>Bevisste handlinger</a:t>
            </a:r>
          </a:p>
          <a:p>
            <a:pPr lvl="1"/>
            <a:r>
              <a:rPr lang="nb-NO" dirty="0" smtClean="0"/>
              <a:t>Oppdiktede data</a:t>
            </a:r>
          </a:p>
          <a:p>
            <a:pPr lvl="1"/>
            <a:r>
              <a:rPr lang="nb-NO" dirty="0" smtClean="0"/>
              <a:t>Bevisst manipulering (sletter data, pynter på resultater etc.)</a:t>
            </a:r>
          </a:p>
          <a:p>
            <a:pPr lvl="1"/>
            <a:r>
              <a:rPr lang="nb-NO" dirty="0" smtClean="0"/>
              <a:t>Bevisst selektivt utvalg (ikke representative informanter/respondenter, skjuler bivirkninger etc.)</a:t>
            </a:r>
          </a:p>
          <a:p>
            <a:pPr lvl="1"/>
            <a:r>
              <a:rPr lang="nb-NO" dirty="0" smtClean="0"/>
              <a:t>Plagiering </a:t>
            </a:r>
          </a:p>
          <a:p>
            <a:pPr lvl="1"/>
            <a:endParaRPr lang="nb-NO" dirty="0"/>
          </a:p>
          <a:p>
            <a:pPr marL="0" indent="0" algn="ctr">
              <a:buNone/>
            </a:pPr>
            <a:r>
              <a:rPr lang="nb-NO" sz="2600" dirty="0" smtClean="0"/>
              <a:t>Uredelighet og dårlig forskning vil «alltid» avdekkes, på grunn av ideen om at</a:t>
            </a:r>
          </a:p>
          <a:p>
            <a:pPr marL="0" indent="0" algn="ctr">
              <a:buNone/>
            </a:pPr>
            <a:r>
              <a:rPr lang="nb-NO" sz="2600" dirty="0" smtClean="0"/>
              <a:t>VITEN IKKE ER ENDELIG.</a:t>
            </a:r>
          </a:p>
          <a:p>
            <a:pPr marL="0" indent="0" algn="ctr">
              <a:buNone/>
            </a:pPr>
            <a:r>
              <a:rPr lang="nb-NO" sz="2600" dirty="0" smtClean="0"/>
              <a:t>Nye studier kommer hele tiden</a:t>
            </a:r>
          </a:p>
          <a:p>
            <a:pPr lvl="1"/>
            <a:endParaRPr lang="nb-NO" dirty="0"/>
          </a:p>
          <a:p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349485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Felleseie</a:t>
            </a:r>
            <a:br>
              <a:rPr lang="nb-NO" dirty="0"/>
            </a:b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62545"/>
            <a:ext cx="9601200" cy="420485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nb-NO" dirty="0" smtClean="0"/>
              <a:t>Alle </a:t>
            </a:r>
            <a:r>
              <a:rPr lang="nb-NO" dirty="0"/>
              <a:t>forskningsresultater tilhører i prinsippet menneskeheten, og bør deles med alle gjennom ÅPEN publisering</a:t>
            </a:r>
          </a:p>
          <a:p>
            <a:pPr lvl="1"/>
            <a:endParaRPr lang="nb-NO" dirty="0"/>
          </a:p>
          <a:p>
            <a:pPr lvl="1"/>
            <a:r>
              <a:rPr lang="nb-NO" dirty="0">
                <a:solidFill>
                  <a:srgbClr val="C00000"/>
                </a:solidFill>
              </a:rPr>
              <a:t>Hva med Rikets sikkerhet?</a:t>
            </a:r>
          </a:p>
          <a:p>
            <a:pPr lvl="1"/>
            <a:r>
              <a:rPr lang="nb-NO" dirty="0">
                <a:solidFill>
                  <a:srgbClr val="C00000"/>
                </a:solidFill>
              </a:rPr>
              <a:t>Økonomiske interesser (produkthemmeligheter)?</a:t>
            </a:r>
          </a:p>
          <a:p>
            <a:endParaRPr lang="nb-NO" dirty="0"/>
          </a:p>
        </p:txBody>
      </p:sp>
      <p:pic>
        <p:nvPicPr>
          <p:cNvPr id="4" name="Picture 14" descr="Bilderesultat for rikets sikkerh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750" y="3856239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6" descr="Bilderesultat for paten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009" y="4124324"/>
            <a:ext cx="3112636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6677" y="2171700"/>
            <a:ext cx="3250711" cy="243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65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22292"/>
          </a:xfrm>
        </p:spPr>
        <p:txBody>
          <a:bodyPr/>
          <a:lstStyle/>
          <a:p>
            <a:r>
              <a:rPr lang="nb-NO" dirty="0" smtClean="0"/>
              <a:t>Universalisme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87236"/>
            <a:ext cx="9601200" cy="4080164"/>
          </a:xfrm>
        </p:spPr>
        <p:txBody>
          <a:bodyPr/>
          <a:lstStyle/>
          <a:p>
            <a:r>
              <a:rPr lang="nb-NO" dirty="0" smtClean="0"/>
              <a:t>All(e) forskning (forskere) vurderes på likt grunnlag, uavhengig av forskerens anseelse, alder, kjønn, nasjonalitet, stilling etc.</a:t>
            </a:r>
          </a:p>
          <a:p>
            <a:endParaRPr lang="nb-NO" dirty="0"/>
          </a:p>
          <a:p>
            <a:pPr lvl="1"/>
            <a:r>
              <a:rPr lang="nb-NO" dirty="0" smtClean="0">
                <a:solidFill>
                  <a:srgbClr val="C00000"/>
                </a:solidFill>
              </a:rPr>
              <a:t>Blind </a:t>
            </a:r>
            <a:r>
              <a:rPr lang="nb-NO" dirty="0" err="1" smtClean="0">
                <a:solidFill>
                  <a:srgbClr val="C00000"/>
                </a:solidFill>
              </a:rPr>
              <a:t>review</a:t>
            </a:r>
            <a:endParaRPr lang="nb-NO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9639" y="2173952"/>
            <a:ext cx="2085975" cy="2190750"/>
          </a:xfrm>
          <a:prstGeom prst="rect">
            <a:avLst/>
          </a:prstGeom>
        </p:spPr>
      </p:pic>
      <p:pic>
        <p:nvPicPr>
          <p:cNvPr id="2054" name="Picture 6" descr="Relatert bil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926" y="2769091"/>
            <a:ext cx="1748039" cy="228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Bilderesultat for female sienti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671" y="4281313"/>
            <a:ext cx="2095500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7041" y="3440777"/>
            <a:ext cx="3086145" cy="231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9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Upartiskhet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Forskerne skal </a:t>
            </a:r>
            <a:r>
              <a:rPr lang="nb-NO" b="1" u="sng" dirty="0" smtClean="0"/>
              <a:t>ikke være partiske </a:t>
            </a:r>
            <a:r>
              <a:rPr lang="nb-NO" dirty="0" smtClean="0"/>
              <a:t>i gjennomføringen og publisering av forskningen</a:t>
            </a:r>
          </a:p>
          <a:p>
            <a:endParaRPr lang="nb-NO" dirty="0" smtClean="0"/>
          </a:p>
          <a:p>
            <a:endParaRPr lang="nb-NO" dirty="0"/>
          </a:p>
        </p:txBody>
      </p:sp>
      <p:pic>
        <p:nvPicPr>
          <p:cNvPr id="4098" name="Picture 2" descr="Bilderesultat for forskning og politik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683" y="2953470"/>
            <a:ext cx="2704766" cy="2765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Bilderesultat for styrt forsk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532" y="3148012"/>
            <a:ext cx="2466975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30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59625"/>
          </a:xfrm>
        </p:spPr>
        <p:txBody>
          <a:bodyPr>
            <a:normAutofit fontScale="90000"/>
          </a:bodyPr>
          <a:lstStyle/>
          <a:p>
            <a:r>
              <a:rPr lang="nb-NO" dirty="0" smtClean="0"/>
              <a:t>Organisert skepsis</a:t>
            </a:r>
            <a:br>
              <a:rPr lang="nb-NO" dirty="0" smtClean="0"/>
            </a:b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All autoritet bør utfordres, gå igjennom andre forskeres arbeid med et kritisk utgangspunkt</a:t>
            </a:r>
          </a:p>
          <a:p>
            <a:endParaRPr lang="nb-NO" dirty="0"/>
          </a:p>
          <a:p>
            <a:endParaRPr lang="nb-NO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3036" y="3622454"/>
            <a:ext cx="3184208" cy="2385082"/>
          </a:xfrm>
          <a:prstGeom prst="rect">
            <a:avLst/>
          </a:prstGeom>
        </p:spPr>
      </p:pic>
      <p:pic>
        <p:nvPicPr>
          <p:cNvPr id="5128" name="Picture 8" descr="Bilderesultat for profess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673" y="3342181"/>
            <a:ext cx="6316522" cy="2665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77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Originalitet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Forskningen skal være nyskapende og øke vår kunnskap</a:t>
            </a:r>
            <a:endParaRPr lang="nb-N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073" y="3162213"/>
            <a:ext cx="5343871" cy="267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65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Fra normer til lover</a:t>
            </a:r>
            <a:endParaRPr lang="nb-NO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7002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2. Verdenskrig representerer et skille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Medisinske forsøk i Tyske </a:t>
            </a:r>
            <a:r>
              <a:rPr lang="nb-NO" dirty="0" err="1" smtClean="0"/>
              <a:t>konsentrasjonsleire</a:t>
            </a:r>
            <a:endParaRPr lang="nb-NO" dirty="0" smtClean="0"/>
          </a:p>
          <a:p>
            <a:pPr lvl="1"/>
            <a:r>
              <a:rPr lang="nb-NO" dirty="0" smtClean="0"/>
              <a:t>23 leger tiltalt ved Krigsforbryterdomstolen i Nürnberg</a:t>
            </a:r>
          </a:p>
          <a:p>
            <a:pPr lvl="1"/>
            <a:endParaRPr lang="nb-NO" dirty="0"/>
          </a:p>
          <a:p>
            <a:r>
              <a:rPr lang="nb-NO" dirty="0" smtClean="0">
                <a:solidFill>
                  <a:srgbClr val="C00000"/>
                </a:solidFill>
              </a:rPr>
              <a:t>Nürnbergreglene</a:t>
            </a:r>
          </a:p>
          <a:p>
            <a:pPr lvl="1"/>
            <a:r>
              <a:rPr lang="nb-NO" dirty="0" smtClean="0">
                <a:solidFill>
                  <a:srgbClr val="C00000"/>
                </a:solidFill>
              </a:rPr>
              <a:t>Forsøkspersoner må ikke utsettes for skade</a:t>
            </a:r>
          </a:p>
          <a:p>
            <a:pPr lvl="1"/>
            <a:r>
              <a:rPr lang="nb-NO" dirty="0" smtClean="0">
                <a:solidFill>
                  <a:srgbClr val="C00000"/>
                </a:solidFill>
              </a:rPr>
              <a:t>Frivillig samtykke fra forsøkspersoner er nødvendig</a:t>
            </a:r>
            <a:endParaRPr lang="nb-NO" dirty="0">
              <a:solidFill>
                <a:srgbClr val="C00000"/>
              </a:solidFill>
            </a:endParaRPr>
          </a:p>
        </p:txBody>
      </p:sp>
      <p:pic>
        <p:nvPicPr>
          <p:cNvPr id="7170" name="Picture 2" descr="Bilderesultat for mengele jose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5598" y="3584865"/>
            <a:ext cx="2943225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Bilderesultat for mengele jose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2423" y="892580"/>
            <a:ext cx="16764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179955" y="3051064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Josef Mengele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4192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207</TotalTime>
  <Words>800</Words>
  <Application>Microsoft Office PowerPoint</Application>
  <PresentationFormat>Widescreen</PresentationFormat>
  <Paragraphs>119</Paragraphs>
  <Slides>20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20</vt:i4>
      </vt:variant>
    </vt:vector>
  </HeadingPairs>
  <TitlesOfParts>
    <vt:vector size="24" baseType="lpstr">
      <vt:lpstr>Arial</vt:lpstr>
      <vt:lpstr>Franklin Gothic Book</vt:lpstr>
      <vt:lpstr>Wingdings</vt:lpstr>
      <vt:lpstr>Crop</vt:lpstr>
      <vt:lpstr>Forskningsetikk </vt:lpstr>
      <vt:lpstr>Vitenskapens ånd  (Merton, Robert 1943-1973)</vt:lpstr>
      <vt:lpstr>Felleseie </vt:lpstr>
      <vt:lpstr>Universalisme</vt:lpstr>
      <vt:lpstr>Upartiskhet</vt:lpstr>
      <vt:lpstr>Organisert skepsis </vt:lpstr>
      <vt:lpstr>Originalitet</vt:lpstr>
      <vt:lpstr>Fra normer til lover</vt:lpstr>
      <vt:lpstr>2. Verdenskrig representerer et skille</vt:lpstr>
      <vt:lpstr>Personvern</vt:lpstr>
      <vt:lpstr>Forskerens etiske og juridiske ansvar ovenfor enhetene det forskes på</vt:lpstr>
      <vt:lpstr>Forskerens etiske og juridiske ansvar ovenfor enhetene det forskes på</vt:lpstr>
      <vt:lpstr>Forskerens etiske og juridiske ansvar ovenfor enhetene det forskes på</vt:lpstr>
      <vt:lpstr>Forskerens etiske og juridiske ansvar ovenfor enhetene det forskes på</vt:lpstr>
      <vt:lpstr>Forskerens etiske og juridiske ansvar ovenfor samfunnet </vt:lpstr>
      <vt:lpstr>Fabrikkering av data</vt:lpstr>
      <vt:lpstr>Forskerens etiske og juridiske ansvar ovenfor samfunnet </vt:lpstr>
      <vt:lpstr>Forskerens etiske og juridiske ansvar ovenfor samfunnet </vt:lpstr>
      <vt:lpstr>Forskerens etiske og juridiske ansvar ovenfor samfunnet </vt:lpstr>
      <vt:lpstr>Juks eller dårlig håndverk?</vt:lpstr>
    </vt:vector>
  </TitlesOfParts>
  <Company>HBV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Forskningsetikk</dc:title>
  <dc:creator>Anne Mathisrud Sørebø</dc:creator>
  <cp:lastModifiedBy>Anne Mathisrud Sørebø</cp:lastModifiedBy>
  <cp:revision>23</cp:revision>
  <dcterms:created xsi:type="dcterms:W3CDTF">2017-04-03T08:14:56Z</dcterms:created>
  <dcterms:modified xsi:type="dcterms:W3CDTF">2018-04-09T09:45:50Z</dcterms:modified>
</cp:coreProperties>
</file>