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CBF4FAA-E1B7-401A-ACCB-592D0446DC9D}">
  <a:tblStyle styleId="{3CBF4FAA-E1B7-401A-ACCB-592D0446DC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3e2d982d6c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3e2d982d6c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3e2d982d6c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3e2d982d6c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3e2d982d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3e2d982d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3e2d982d6c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3e2d982d6c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3e2d982d6c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3e2d982d6c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3e2d982d6c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3e2d982d6c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3e2d982d6c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3e2d982d6c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3e2d982d6c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3e2d982d6c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dceb467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dceb467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3dceb4674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3dceb4674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3dceb4674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3dceb4674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3dceb4674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3dceb4674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3dceb4674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3dceb4674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3dceb4674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3dceb4674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3e2d982d6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3e2d982d6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3e2d982d6c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3e2d982d6c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82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80"/>
              <a:t>The Effect of Geography on Hate Speech: A Study in Computational Linguistics</a:t>
            </a:r>
            <a:endParaRPr sz="34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129500"/>
            <a:ext cx="8520600" cy="13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5">
                <a:latin typeface="Times New Roman"/>
                <a:ea typeface="Times New Roman"/>
                <a:cs typeface="Times New Roman"/>
                <a:sym typeface="Times New Roman"/>
              </a:rPr>
              <a:t>Presented By</a:t>
            </a:r>
            <a:endParaRPr sz="290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2">
                <a:latin typeface="Times New Roman"/>
                <a:ea typeface="Times New Roman"/>
                <a:cs typeface="Times New Roman"/>
                <a:sym typeface="Times New Roman"/>
              </a:rPr>
              <a:t>Monoshi Kumar Roy</a:t>
            </a:r>
            <a:r>
              <a:rPr lang="en" sz="2602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Anwar Hossain Zahid</a:t>
            </a:r>
            <a:endParaRPr sz="260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67"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                                                                     Department of Computer Science      </a:t>
            </a:r>
            <a:endParaRPr sz="236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67">
                <a:latin typeface="Times New Roman"/>
                <a:ea typeface="Times New Roman"/>
                <a:cs typeface="Times New Roman"/>
                <a:sym typeface="Times New Roman"/>
              </a:rPr>
              <a:t>Iowa State University                                                                                         Iowa State University</a:t>
            </a:r>
            <a:endParaRPr sz="236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52350" y="332525"/>
            <a:ext cx="8520600" cy="6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88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2788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22"/>
          <p:cNvSpPr txBox="1"/>
          <p:nvPr/>
        </p:nvSpPr>
        <p:spPr>
          <a:xfrm>
            <a:off x="393000" y="1085925"/>
            <a:ext cx="843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352350" y="810925"/>
            <a:ext cx="8865900" cy="47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Model Selection</a:t>
            </a:r>
            <a:endParaRPr b="1" sz="2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</a:t>
            </a: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 are dealing with limited training data, we decided to use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Linear Regression, Support Vector Machine, Classifier which is less prone to overfitting than other models like decision trees and neural networks.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 are considering two Machine Learning Models here, One is for hate speech detection, and the other one is for Location given the speech is hateful.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Model Training</a:t>
            </a:r>
            <a:endParaRPr b="1" sz="2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●"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 split the dataset into training and testing sets. We used 80% of data for training and 20% of data for testing purpose. 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●"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 also used k-fold cross-validation technique to ensure the model’s generalization performance.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64925"/>
            <a:ext cx="8520600" cy="6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88">
                <a:latin typeface="Times New Roman"/>
                <a:ea typeface="Times New Roman"/>
                <a:cs typeface="Times New Roman"/>
                <a:sym typeface="Times New Roman"/>
              </a:rPr>
              <a:t>Experimental Result</a:t>
            </a:r>
            <a:endParaRPr sz="2788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23"/>
          <p:cNvSpPr txBox="1"/>
          <p:nvPr/>
        </p:nvSpPr>
        <p:spPr>
          <a:xfrm>
            <a:off x="393000" y="1085925"/>
            <a:ext cx="843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23"/>
          <p:cNvSpPr txBox="1"/>
          <p:nvPr/>
        </p:nvSpPr>
        <p:spPr>
          <a:xfrm>
            <a:off x="393000" y="1224625"/>
            <a:ext cx="85206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Model </a:t>
            </a:r>
            <a:r>
              <a:rPr b="1" lang="en" sz="2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Testing</a:t>
            </a:r>
            <a:r>
              <a:rPr b="1" lang="en" sz="2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2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 trained a Logistic Regression model on the transformed features, with L2 regularization and default hyperparameters. 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Our generalized hate </a:t>
            </a: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detection</a:t>
            </a: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model achieved an accuracy of 73% on the test set. 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Our location detection  model achieved an accuracy of 93% on the test set. 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ctrTitle"/>
          </p:nvPr>
        </p:nvSpPr>
        <p:spPr>
          <a:xfrm>
            <a:off x="311700" y="197600"/>
            <a:ext cx="8520600" cy="6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Experimental Result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24"/>
          <p:cNvSpPr txBox="1"/>
          <p:nvPr>
            <p:ph idx="1" type="subTitle"/>
          </p:nvPr>
        </p:nvSpPr>
        <p:spPr>
          <a:xfrm>
            <a:off x="372800" y="949875"/>
            <a:ext cx="8520600" cy="41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Table 1: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Evaluation Metrics on ML Models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40" name="Google Shape;140;p24"/>
          <p:cNvGraphicFramePr/>
          <p:nvPr/>
        </p:nvGraphicFramePr>
        <p:xfrm>
          <a:off x="940100" y="149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{3CBF4FAA-E1B7-401A-ACCB-592D0446DC9D}</a:tableStyleId>
              </a:tblPr>
              <a:tblGrid>
                <a:gridCol w="1860900"/>
                <a:gridCol w="1763525"/>
                <a:gridCol w="1783925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Evaluation</a:t>
                      </a:r>
                      <a:r>
                        <a:rPr b="1" lang="en" sz="1700"/>
                        <a:t> Metric</a:t>
                      </a:r>
                      <a:endParaRPr b="1" sz="1700"/>
                    </a:p>
                  </a:txBody>
                  <a:tcPr marT="91425" marB="91425" marR="91425" marL="91425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ML Models</a:t>
                      </a:r>
                      <a:endParaRPr b="1"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Linear Regression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SVM (Linear Kernel)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SVM (RBF Kernel)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F1 Score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0.730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0.728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0.731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Precision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0.731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0.728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0.736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Recall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0.487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0.483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0.491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Accuracy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0.731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0.728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0.735</a:t>
                      </a:r>
                      <a:endParaRPr sz="1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64925"/>
            <a:ext cx="8520600" cy="6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88">
                <a:latin typeface="Times New Roman"/>
                <a:ea typeface="Times New Roman"/>
                <a:cs typeface="Times New Roman"/>
                <a:sym typeface="Times New Roman"/>
              </a:rPr>
              <a:t>Experimental Result</a:t>
            </a:r>
            <a:endParaRPr sz="2788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393000" y="1085925"/>
            <a:ext cx="843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4575"/>
            <a:ext cx="3943491" cy="3291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2566" y="1224575"/>
            <a:ext cx="3650101" cy="329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/>
          <p:nvPr/>
        </p:nvSpPr>
        <p:spPr>
          <a:xfrm>
            <a:off x="393000" y="4654300"/>
            <a:ext cx="3862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Figure 1: Confusion Matrix for Model 1</a:t>
            </a:r>
            <a:endParaRPr i="1" sz="1600"/>
          </a:p>
        </p:txBody>
      </p:sp>
      <p:sp>
        <p:nvSpPr>
          <p:cNvPr id="150" name="Google Shape;150;p25"/>
          <p:cNvSpPr txBox="1"/>
          <p:nvPr/>
        </p:nvSpPr>
        <p:spPr>
          <a:xfrm>
            <a:off x="4752575" y="4654300"/>
            <a:ext cx="3862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Figure 2: Confusion Matrix for Model 2</a:t>
            </a:r>
            <a:endParaRPr i="1" sz="1600"/>
          </a:p>
        </p:txBody>
      </p:sp>
      <p:sp>
        <p:nvSpPr>
          <p:cNvPr id="151" name="Google Shape;15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464925"/>
            <a:ext cx="8520600" cy="6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88">
                <a:latin typeface="Times New Roman"/>
                <a:ea typeface="Times New Roman"/>
                <a:cs typeface="Times New Roman"/>
                <a:sym typeface="Times New Roman"/>
              </a:rPr>
              <a:t>Limitations</a:t>
            </a:r>
            <a:endParaRPr sz="2788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26"/>
          <p:cNvSpPr txBox="1"/>
          <p:nvPr/>
        </p:nvSpPr>
        <p:spPr>
          <a:xfrm>
            <a:off x="393000" y="1085925"/>
            <a:ext cx="843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26"/>
          <p:cNvSpPr txBox="1"/>
          <p:nvPr/>
        </p:nvSpPr>
        <p:spPr>
          <a:xfrm>
            <a:off x="393000" y="1281750"/>
            <a:ext cx="7776000" cy="3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Limited Dataset:</a:t>
            </a: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Having risk of overfitting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Limited Scope:</a:t>
            </a:r>
            <a:r>
              <a:rPr lang="en" sz="21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Model's performance may have been limited when applied to texts in other languages.</a:t>
            </a:r>
            <a:endParaRPr sz="21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No linguistic analysis:</a:t>
            </a:r>
            <a:r>
              <a:rPr lang="en" sz="21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Linguistic analysis such as part-of-speech tagging, sentiment analysis, or named entity recognition</a:t>
            </a:r>
            <a:endParaRPr sz="21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Free Speech Right: </a:t>
            </a:r>
            <a:r>
              <a:rPr lang="en" sz="21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Another import aspect is that we don’t consider the free speech right of a human being.</a:t>
            </a:r>
            <a:endParaRPr sz="21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464925"/>
            <a:ext cx="8520600" cy="6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88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788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27"/>
          <p:cNvSpPr txBox="1"/>
          <p:nvPr/>
        </p:nvSpPr>
        <p:spPr>
          <a:xfrm>
            <a:off x="393000" y="1085925"/>
            <a:ext cx="843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27"/>
          <p:cNvSpPr txBox="1"/>
          <p:nvPr/>
        </p:nvSpPr>
        <p:spPr>
          <a:xfrm>
            <a:off x="422100" y="1085925"/>
            <a:ext cx="8381100" cy="3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Our study demonstrates the potential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of using geographical information to improve hate speech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detection. 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Our study also shows that we can develop generalized hate speech detector.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Our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results also suggest that hate speech is not constant in context to the location and that cultural context and historical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background play a crucial role in the spread of hate speech.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311700" y="464925"/>
            <a:ext cx="8520600" cy="6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88">
                <a:latin typeface="Times New Roman"/>
                <a:ea typeface="Times New Roman"/>
                <a:cs typeface="Times New Roman"/>
                <a:sym typeface="Times New Roman"/>
              </a:rPr>
              <a:t>Future Works</a:t>
            </a:r>
            <a:endParaRPr sz="2788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28"/>
          <p:cNvSpPr txBox="1"/>
          <p:nvPr/>
        </p:nvSpPr>
        <p:spPr>
          <a:xfrm>
            <a:off x="393000" y="1269450"/>
            <a:ext cx="8439300" cy="13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Use larger and more diverse datasets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Perform linguistic analysis 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onsider</a:t>
            </a: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ethical considerations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28"/>
          <p:cNvSpPr txBox="1"/>
          <p:nvPr/>
        </p:nvSpPr>
        <p:spPr>
          <a:xfrm>
            <a:off x="2694225" y="2535725"/>
            <a:ext cx="648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/>
        </p:nvSpPr>
        <p:spPr>
          <a:xfrm>
            <a:off x="393000" y="1085925"/>
            <a:ext cx="843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1" name="Google Shape;1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925"/>
            <a:ext cx="914398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86975"/>
            <a:ext cx="8347800" cy="5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40">
                <a:latin typeface="Times New Roman"/>
                <a:ea typeface="Times New Roman"/>
                <a:cs typeface="Times New Roman"/>
                <a:sym typeface="Times New Roman"/>
              </a:rPr>
              <a:t>Presentation Outline</a:t>
            </a:r>
            <a:endParaRPr sz="28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640575" y="1085975"/>
            <a:ext cx="81684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Related work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Experimental Result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Limitations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36025"/>
            <a:ext cx="8520600" cy="6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4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8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409450" y="1139263"/>
            <a:ext cx="8015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Times New Roman"/>
                <a:ea typeface="Times New Roman"/>
                <a:cs typeface="Times New Roman"/>
                <a:sym typeface="Times New Roman"/>
              </a:rPr>
              <a:t>What is Hate Speech?</a:t>
            </a:r>
            <a:endParaRPr b="1"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564150" y="1803125"/>
            <a:ext cx="8015700" cy="28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Comment that aims to degrade, intimidate or dehumanize an individual group of people based on their identity, race, gender, disability or sexual orientation.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Can be conveyed through different means like gesture, written comments or oral speech.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Social media platforms are being used 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extensively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 to propagate hate speech and it has become more prevalent.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252775" y="378650"/>
            <a:ext cx="8520600" cy="55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462300" y="1277200"/>
            <a:ext cx="8219400" cy="3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Social media platforms are extensively used in subcontinent to spread communal riots.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Communal riots cause the violation of human rights, economic loss and even death.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In India, from 2004-2017, around 1600 people were killed in communal riots. (NDTV news India)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In Bangladesh, 7 people were killed and more than 150 were injured during the Durga Puja communal riot (The Guardian). 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379300"/>
            <a:ext cx="8520600" cy="6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409575" y="1068700"/>
            <a:ext cx="20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419100" y="1259200"/>
            <a:ext cx="83562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Our main objective is to detect whether a comment is hate speech.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We also want to explore the relationship between hate speech and specific geography.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Automated detection of hate speech and the geographic information of that hate speech.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64925"/>
            <a:ext cx="8520600" cy="6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88">
                <a:latin typeface="Times New Roman"/>
                <a:ea typeface="Times New Roman"/>
                <a:cs typeface="Times New Roman"/>
                <a:sym typeface="Times New Roman"/>
              </a:rPr>
              <a:t>Related Work</a:t>
            </a:r>
            <a:endParaRPr sz="2788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311700" y="1201875"/>
            <a:ext cx="8296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Waseem, Zeerak, and Dirk Hovy. “Hateful Symbols or Hateful People? Predictive Features for Hate Speech Detection on Twitter.” Proceedings of the NAACL Student Research Workshop, 2016. https://doi.org/10.18653/v1/n16-2013.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576300" y="2333625"/>
            <a:ext cx="79914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Introduced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 a novel tweet annotated dataset for hate speech.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Experimented with different machine 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learning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 models such as Linear Regression, Support Vector Machine.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Considered only twitter data and showed twitter hate speech is more prevalent in the US.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64925"/>
            <a:ext cx="8520600" cy="6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88">
                <a:latin typeface="Times New Roman"/>
                <a:ea typeface="Times New Roman"/>
                <a:cs typeface="Times New Roman"/>
                <a:sym typeface="Times New Roman"/>
              </a:rPr>
              <a:t>Related Work</a:t>
            </a:r>
            <a:endParaRPr sz="2788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352350" y="1085925"/>
            <a:ext cx="8439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Schmidt, Anna, and Michael Wiegand. “A Survey on Hate Speech Detection Using Natural Language Processing.” Proceedings of the Fifth International Workshop on Natural Language Processing for Social Media, 2017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https://doi.org/10.18653/v1/w17-1101.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576300" y="2657475"/>
            <a:ext cx="79914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Explored cross lingual detection of hate speech.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Reviewed different types of feature 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representation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 like lexical, syntactic and semantic.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Found that the context of hate speech varies across languages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64925"/>
            <a:ext cx="8520600" cy="6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88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2788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393000" y="1085925"/>
            <a:ext cx="843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311700" y="1141800"/>
            <a:ext cx="8865900" cy="3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Dataset Preparation</a:t>
            </a:r>
            <a:endParaRPr b="1" sz="2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here was no available dataset for our purpose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 developed a dataset using available hate speech datasets in various languages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 then labeled the data with geographical locations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Our dataset has five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features, Comments, Translated Comments, Category, Hate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Speech, and Geography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64925"/>
            <a:ext cx="8520600" cy="6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88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2788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393000" y="1085925"/>
            <a:ext cx="843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393000" y="1150000"/>
            <a:ext cx="8865900" cy="3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Feature Extraction</a:t>
            </a:r>
            <a:endParaRPr b="1" sz="2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leaned the data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 remove noise from the text data including HTML tags,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punctuation, stop words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sed </a:t>
            </a: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TF-IDF (Term Frequency-Inverse Document Frequency) </a:t>
            </a: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algorithm to convert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collection of raw text data to a matrix of TF-IDF features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Dropped the Category attribute and decided to use it for future research.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