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Lato"/>
      <p:regular r:id="rId20"/>
      <p:bold r:id="rId21"/>
      <p:italic r:id="rId22"/>
      <p:boldItalic r:id="rId23"/>
    </p:embeddedFont>
    <p:embeddedFont>
      <p:font typeface="Raleway Medium"/>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22" Type="http://schemas.openxmlformats.org/officeDocument/2006/relationships/font" Target="fonts/Lato-italic.fntdata"/><Relationship Id="rId21" Type="http://schemas.openxmlformats.org/officeDocument/2006/relationships/font" Target="fonts/Lato-bold.fntdata"/><Relationship Id="rId24" Type="http://schemas.openxmlformats.org/officeDocument/2006/relationships/font" Target="fonts/RalewayMedium-regular.fntdata"/><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Medium-italic.fntdata"/><Relationship Id="rId25" Type="http://schemas.openxmlformats.org/officeDocument/2006/relationships/font" Target="fonts/RalewayMedium-bold.fntdata"/><Relationship Id="rId27" Type="http://schemas.openxmlformats.org/officeDocument/2006/relationships/font" Target="fonts/RalewayMedium-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19" Type="http://schemas.openxmlformats.org/officeDocument/2006/relationships/font" Target="fonts/Raleway-boldItalic.fntdata"/><Relationship Id="rId18" Type="http://schemas.openxmlformats.org/officeDocument/2006/relationships/font" Target="fonts/Raleway-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cb9a0b074_1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cb9a0b074_1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f59af8384f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f59af8384f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f59af8384f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f59af8384f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cb9a0b07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cb9a0b07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ccc034c5af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ccc034c5af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f59af8384f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f59af8384f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354925"/>
            <a:ext cx="6331500" cy="181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AI and open sources to protect Human Rights Defenders</a:t>
            </a:r>
            <a:endParaRPr/>
          </a:p>
        </p:txBody>
      </p:sp>
      <p:sp>
        <p:nvSpPr>
          <p:cNvPr id="73" name="Google Shape;73;p13"/>
          <p:cNvSpPr txBox="1"/>
          <p:nvPr>
            <p:ph idx="1" type="subTitle"/>
          </p:nvPr>
        </p:nvSpPr>
        <p:spPr>
          <a:xfrm>
            <a:off x="2390275" y="3455375"/>
            <a:ext cx="6331500" cy="13251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2400"/>
              <a:t>@VILUA</a:t>
            </a:r>
            <a:endParaRPr sz="2400"/>
          </a:p>
          <a:p>
            <a:pPr indent="0" lvl="0" marL="0" rtl="0" algn="r">
              <a:spcBef>
                <a:spcPts val="0"/>
              </a:spcBef>
              <a:spcAft>
                <a:spcPts val="0"/>
              </a:spcAft>
              <a:buNone/>
            </a:pPr>
            <a:r>
              <a:rPr lang="en" sz="2400"/>
              <a:t>Ana Luisa Zago de Moraes</a:t>
            </a:r>
            <a:endParaRPr sz="2400"/>
          </a:p>
          <a:p>
            <a:pPr indent="0" lvl="0" marL="0" rtl="0" algn="r">
              <a:spcBef>
                <a:spcPts val="0"/>
              </a:spcBef>
              <a:spcAft>
                <a:spcPts val="0"/>
              </a:spcAft>
              <a:buNone/>
            </a:pPr>
            <a:r>
              <a:rPr lang="en" sz="2400"/>
              <a:t>Lutiana Valadares Fernandes Barbosa</a:t>
            </a:r>
            <a:endParaRPr sz="2400"/>
          </a:p>
          <a:p>
            <a:pPr indent="0" lvl="0" marL="0" rtl="0" algn="r">
              <a:spcBef>
                <a:spcPts val="0"/>
              </a:spcBef>
              <a:spcAft>
                <a:spcPts val="0"/>
              </a:spcAft>
              <a:buNone/>
            </a:pPr>
            <a:r>
              <a:rPr lang="en" sz="2400"/>
              <a:t>Viviane Ceolin Dallasta Del Grossi</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6" name="Shape 146"/>
        <p:cNvGrpSpPr/>
        <p:nvPr/>
      </p:nvGrpSpPr>
      <p:grpSpPr>
        <a:xfrm>
          <a:off x="0" y="0"/>
          <a:ext cx="0" cy="0"/>
          <a:chOff x="0" y="0"/>
          <a:chExt cx="0" cy="0"/>
        </a:xfrm>
      </p:grpSpPr>
      <p:pic>
        <p:nvPicPr>
          <p:cNvPr id="147" name="Google Shape;147;p22"/>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148" name="Google Shape;148;p22"/>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49" name="Google Shape;149;p22"/>
          <p:cNvSpPr txBox="1"/>
          <p:nvPr/>
        </p:nvSpPr>
        <p:spPr>
          <a:xfrm>
            <a:off x="2928975" y="1625122"/>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Thank you very much</a:t>
            </a:r>
            <a:r>
              <a:rPr b="1" lang="en" sz="3000">
                <a:solidFill>
                  <a:schemeClr val="lt2"/>
                </a:solidFill>
                <a:latin typeface="Raleway"/>
                <a:ea typeface="Raleway"/>
                <a:cs typeface="Raleway"/>
                <a:sym typeface="Raleway"/>
              </a:rPr>
              <a:t>!</a:t>
            </a:r>
            <a:endParaRPr b="1" sz="3000">
              <a:solidFill>
                <a:schemeClr val="lt2"/>
              </a:solidFill>
              <a:latin typeface="Raleway"/>
              <a:ea typeface="Raleway"/>
              <a:cs typeface="Raleway"/>
              <a:sym typeface="Raleway"/>
            </a:endParaRPr>
          </a:p>
        </p:txBody>
      </p:sp>
      <p:sp>
        <p:nvSpPr>
          <p:cNvPr id="150" name="Google Shape;150;p22"/>
          <p:cNvSpPr txBox="1"/>
          <p:nvPr/>
        </p:nvSpPr>
        <p:spPr>
          <a:xfrm>
            <a:off x="2744175" y="2846175"/>
            <a:ext cx="3802500" cy="1865400"/>
          </a:xfrm>
          <a:prstGeom prst="rect">
            <a:avLst/>
          </a:prstGeom>
          <a:noFill/>
          <a:ln cap="flat" cmpd="sng" w="9525">
            <a:solidFill>
              <a:srgbClr val="434343"/>
            </a:solidFill>
            <a:prstDash val="solid"/>
            <a:round/>
            <a:headEnd len="sm" w="sm" type="none"/>
            <a:tailEnd len="sm" w="sm" type="none"/>
          </a:ln>
        </p:spPr>
        <p:txBody>
          <a:bodyPr anchorCtr="0" anchor="b" bIns="91425" lIns="91425" spcFirstLastPara="1" rIns="91425" wrap="square" tIns="91425">
            <a:noAutofit/>
          </a:bodyPr>
          <a:lstStyle/>
          <a:p>
            <a:pPr indent="0" lvl="0" marL="0" rtl="0" algn="r">
              <a:spcBef>
                <a:spcPts val="0"/>
              </a:spcBef>
              <a:spcAft>
                <a:spcPts val="0"/>
              </a:spcAft>
              <a:buClr>
                <a:schemeClr val="dk2"/>
              </a:buClr>
              <a:buSzPts val="1100"/>
              <a:buFont typeface="Arial"/>
              <a:buNone/>
            </a:pPr>
            <a:r>
              <a:rPr lang="en" sz="1700">
                <a:solidFill>
                  <a:srgbClr val="9E9E9E"/>
                </a:solidFill>
                <a:latin typeface="Lato"/>
                <a:ea typeface="Lato"/>
                <a:cs typeface="Lato"/>
                <a:sym typeface="Lato"/>
              </a:rPr>
              <a:t>@VILUA</a:t>
            </a:r>
            <a:endParaRPr sz="1700">
              <a:solidFill>
                <a:srgbClr val="9E9E9E"/>
              </a:solidFill>
              <a:latin typeface="Lato"/>
              <a:ea typeface="Lato"/>
              <a:cs typeface="Lato"/>
              <a:sym typeface="Lato"/>
            </a:endParaRPr>
          </a:p>
          <a:p>
            <a:pPr indent="0" lvl="0" marL="0" rtl="0" algn="r">
              <a:spcBef>
                <a:spcPts val="0"/>
              </a:spcBef>
              <a:spcAft>
                <a:spcPts val="0"/>
              </a:spcAft>
              <a:buClr>
                <a:schemeClr val="dk2"/>
              </a:buClr>
              <a:buSzPts val="1100"/>
              <a:buFont typeface="Arial"/>
              <a:buNone/>
            </a:pPr>
            <a:r>
              <a:rPr lang="en" sz="1700">
                <a:solidFill>
                  <a:srgbClr val="9E9E9E"/>
                </a:solidFill>
                <a:latin typeface="Lato"/>
                <a:ea typeface="Lato"/>
                <a:cs typeface="Lato"/>
                <a:sym typeface="Lato"/>
              </a:rPr>
              <a:t>Ana Luisa Zago de Moraes</a:t>
            </a:r>
            <a:endParaRPr sz="1700">
              <a:solidFill>
                <a:srgbClr val="9E9E9E"/>
              </a:solidFill>
              <a:latin typeface="Lato"/>
              <a:ea typeface="Lato"/>
              <a:cs typeface="Lato"/>
              <a:sym typeface="Lato"/>
            </a:endParaRPr>
          </a:p>
          <a:p>
            <a:pPr indent="0" lvl="0" marL="0" rtl="0" algn="r">
              <a:spcBef>
                <a:spcPts val="0"/>
              </a:spcBef>
              <a:spcAft>
                <a:spcPts val="0"/>
              </a:spcAft>
              <a:buClr>
                <a:schemeClr val="dk2"/>
              </a:buClr>
              <a:buSzPts val="1100"/>
              <a:buFont typeface="Arial"/>
              <a:buNone/>
            </a:pPr>
            <a:r>
              <a:rPr lang="en" sz="1700">
                <a:solidFill>
                  <a:srgbClr val="9E9E9E"/>
                </a:solidFill>
                <a:latin typeface="Lato"/>
                <a:ea typeface="Lato"/>
                <a:cs typeface="Lato"/>
                <a:sym typeface="Lato"/>
              </a:rPr>
              <a:t>Lutiana Valadares Fernandes Barbosa</a:t>
            </a:r>
            <a:endParaRPr sz="1700">
              <a:solidFill>
                <a:srgbClr val="9E9E9E"/>
              </a:solidFill>
              <a:latin typeface="Lato"/>
              <a:ea typeface="Lato"/>
              <a:cs typeface="Lato"/>
              <a:sym typeface="Lato"/>
            </a:endParaRPr>
          </a:p>
          <a:p>
            <a:pPr indent="0" lvl="0" marL="0" rtl="0" algn="r">
              <a:spcBef>
                <a:spcPts val="0"/>
              </a:spcBef>
              <a:spcAft>
                <a:spcPts val="0"/>
              </a:spcAft>
              <a:buClr>
                <a:schemeClr val="dk2"/>
              </a:buClr>
              <a:buSzPts val="1100"/>
              <a:buFont typeface="Arial"/>
              <a:buNone/>
            </a:pPr>
            <a:r>
              <a:rPr lang="en" sz="1700">
                <a:solidFill>
                  <a:srgbClr val="9E9E9E"/>
                </a:solidFill>
                <a:latin typeface="Lato"/>
                <a:ea typeface="Lato"/>
                <a:cs typeface="Lato"/>
                <a:sym typeface="Lato"/>
              </a:rPr>
              <a:t>Viviane Ceolin Dallasta Del Grossi</a:t>
            </a:r>
            <a:endParaRPr sz="1700">
              <a:solidFill>
                <a:srgbClr val="9E9E9E"/>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7" name="Shape 77"/>
        <p:cNvGrpSpPr/>
        <p:nvPr/>
      </p:nvGrpSpPr>
      <p:grpSpPr>
        <a:xfrm>
          <a:off x="0" y="0"/>
          <a:ext cx="0" cy="0"/>
          <a:chOff x="0" y="0"/>
          <a:chExt cx="0" cy="0"/>
        </a:xfrm>
      </p:grpSpPr>
      <p:pic>
        <p:nvPicPr>
          <p:cNvPr id="78" name="Google Shape;78;p14"/>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79" name="Google Shape;79;p14"/>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80" name="Google Shape;80;p14"/>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1. Context </a:t>
            </a:r>
            <a:endParaRPr b="1" sz="3000">
              <a:solidFill>
                <a:schemeClr val="lt2"/>
              </a:solidFill>
              <a:latin typeface="Raleway"/>
              <a:ea typeface="Raleway"/>
              <a:cs typeface="Raleway"/>
              <a:sym typeface="Raleway"/>
            </a:endParaRPr>
          </a:p>
        </p:txBody>
      </p:sp>
      <p:sp>
        <p:nvSpPr>
          <p:cNvPr id="81" name="Google Shape;81;p14"/>
          <p:cNvSpPr txBox="1"/>
          <p:nvPr>
            <p:ph idx="4294967295" type="body"/>
          </p:nvPr>
        </p:nvSpPr>
        <p:spPr>
          <a:xfrm>
            <a:off x="2855550" y="1377480"/>
            <a:ext cx="34329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2"/>
              </a:solidFill>
              <a:latin typeface="Raleway"/>
              <a:ea typeface="Raleway"/>
              <a:cs typeface="Raleway"/>
              <a:sym typeface="Raleway"/>
            </a:endParaRPr>
          </a:p>
          <a:p>
            <a:pPr indent="-317500" lvl="0" marL="457200" rtl="0" algn="l">
              <a:spcBef>
                <a:spcPts val="16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Brazil is the 4th country in the world regarding killings of human rights defenders;</a:t>
            </a:r>
            <a:br>
              <a:rPr lang="en" sz="1400">
                <a:latin typeface="Raleway"/>
                <a:ea typeface="Raleway"/>
                <a:cs typeface="Raleway"/>
                <a:sym typeface="Raleway"/>
              </a:rPr>
            </a:br>
            <a:endParaRPr sz="1200">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Average of 3 killings per month;</a:t>
            </a:r>
            <a:endParaRPr b="1" sz="1400">
              <a:solidFill>
                <a:schemeClr val="dk1"/>
              </a:solidFill>
              <a:latin typeface="Raleway"/>
              <a:ea typeface="Raleway"/>
              <a:cs typeface="Raleway"/>
              <a:sym typeface="Raleway"/>
            </a:endParaRPr>
          </a:p>
          <a:p>
            <a:pPr indent="0" lvl="0" marL="457200" rtl="0" algn="l">
              <a:spcBef>
                <a:spcPts val="1000"/>
              </a:spcBef>
              <a:spcAft>
                <a:spcPts val="0"/>
              </a:spcAft>
              <a:buNone/>
            </a:pPr>
            <a:r>
              <a:t/>
            </a:r>
            <a:endParaRPr b="1" sz="1400">
              <a:solidFill>
                <a:schemeClr val="dk1"/>
              </a:solidFill>
              <a:latin typeface="Raleway"/>
              <a:ea typeface="Raleway"/>
              <a:cs typeface="Raleway"/>
              <a:sym typeface="Raleway"/>
            </a:endParaRPr>
          </a:p>
          <a:p>
            <a:pPr indent="-317500" lvl="0" marL="457200" rtl="0" algn="l">
              <a:spcBef>
                <a:spcPts val="1000"/>
              </a:spcBef>
              <a:spcAft>
                <a:spcPts val="1000"/>
              </a:spcAft>
              <a:buClr>
                <a:schemeClr val="dk1"/>
              </a:buClr>
              <a:buSzPts val="1400"/>
              <a:buFont typeface="Raleway"/>
              <a:buChar char="➔"/>
            </a:pPr>
            <a:r>
              <a:rPr b="1" lang="en" sz="1400">
                <a:solidFill>
                  <a:schemeClr val="dk1"/>
                </a:solidFill>
                <a:latin typeface="Raleway"/>
                <a:ea typeface="Raleway"/>
                <a:cs typeface="Raleway"/>
                <a:sym typeface="Raleway"/>
              </a:rPr>
              <a:t>2019-2022:Brazil recorded 1,171 cases of violence against human rights defenders. Of the total, 169 were murdered.</a:t>
            </a:r>
            <a:br>
              <a:rPr lang="en" sz="1400">
                <a:latin typeface="Raleway"/>
                <a:ea typeface="Raleway"/>
                <a:cs typeface="Raleway"/>
                <a:sym typeface="Raleway"/>
              </a:rPr>
            </a:br>
            <a:endParaRPr sz="1200">
              <a:solidFill>
                <a:schemeClr val="dk2"/>
              </a:solidFill>
              <a:latin typeface="Raleway"/>
              <a:ea typeface="Raleway"/>
              <a:cs typeface="Raleway"/>
              <a:sym typeface="Raleway"/>
            </a:endParaRPr>
          </a:p>
        </p:txBody>
      </p:sp>
      <p:sp>
        <p:nvSpPr>
          <p:cNvPr id="82" name="Google Shape;82;p14"/>
          <p:cNvSpPr txBox="1"/>
          <p:nvPr/>
        </p:nvSpPr>
        <p:spPr>
          <a:xfrm>
            <a:off x="6722425" y="4335925"/>
            <a:ext cx="2335200" cy="46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latin typeface="Lato"/>
                <a:ea typeface="Lato"/>
                <a:cs typeface="Lato"/>
                <a:sym typeface="Lato"/>
              </a:rPr>
              <a:t>https://agenciabrasil.ebc.com.br/radioagencia-nacional/direitos-humanos/audio/2023-06/quase-170-defensores-de-direitos-humanos-foram-assassinados-em-4-anos</a:t>
            </a:r>
            <a:endParaRPr sz="800">
              <a:solidFill>
                <a:schemeClr val="dk2"/>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5"/>
          <p:cNvSpPr txBox="1"/>
          <p:nvPr>
            <p:ph idx="4294967295" type="title"/>
          </p:nvPr>
        </p:nvSpPr>
        <p:spPr>
          <a:xfrm>
            <a:off x="493700" y="270375"/>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PROBLEM</a:t>
            </a:r>
            <a:endParaRPr sz="2400"/>
          </a:p>
        </p:txBody>
      </p:sp>
      <p:sp>
        <p:nvSpPr>
          <p:cNvPr id="88" name="Google Shape;88;p15"/>
          <p:cNvSpPr txBox="1"/>
          <p:nvPr>
            <p:ph idx="4294967295" type="title"/>
          </p:nvPr>
        </p:nvSpPr>
        <p:spPr>
          <a:xfrm>
            <a:off x="493700" y="1038000"/>
            <a:ext cx="51972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0" lang="en" sz="3600">
                <a:latin typeface="Lato"/>
                <a:ea typeface="Lato"/>
                <a:cs typeface="Lato"/>
                <a:sym typeface="Lato"/>
              </a:rPr>
              <a:t>How to use open source and AI to provide information to human rights  defenders on the levels of risks they are facing?</a:t>
            </a:r>
            <a:endParaRPr sz="3600">
              <a:latin typeface="Lato"/>
              <a:ea typeface="Lato"/>
              <a:cs typeface="Lato"/>
              <a:sym typeface="Lato"/>
            </a:endParaRPr>
          </a:p>
        </p:txBody>
      </p:sp>
      <p:pic>
        <p:nvPicPr>
          <p:cNvPr descr="Book titled, &quot;Made To Stick,&quot; standing on its side" id="89" name="Google Shape;89;p15"/>
          <p:cNvPicPr preferRelativeResize="0"/>
          <p:nvPr/>
        </p:nvPicPr>
        <p:blipFill>
          <a:blip r:embed="rId3">
            <a:alphaModFix/>
          </a:blip>
          <a:stretch>
            <a:fillRect/>
          </a:stretch>
        </p:blipFill>
        <p:spPr>
          <a:xfrm>
            <a:off x="7343776" y="2804500"/>
            <a:ext cx="1572275" cy="2051350"/>
          </a:xfrm>
          <a:prstGeom prst="rect">
            <a:avLst/>
          </a:prstGeom>
          <a:noFill/>
          <a:ln>
            <a:noFill/>
          </a:ln>
        </p:spPr>
      </p:pic>
      <p:pic>
        <p:nvPicPr>
          <p:cNvPr id="90" name="Google Shape;90;p15"/>
          <p:cNvPicPr preferRelativeResize="0"/>
          <p:nvPr/>
        </p:nvPicPr>
        <p:blipFill>
          <a:blip r:embed="rId4">
            <a:alphaModFix/>
          </a:blip>
          <a:stretch>
            <a:fillRect/>
          </a:stretch>
        </p:blipFill>
        <p:spPr>
          <a:xfrm>
            <a:off x="6655350" y="2571750"/>
            <a:ext cx="2260700" cy="2293475"/>
          </a:xfrm>
          <a:prstGeom prst="rect">
            <a:avLst/>
          </a:prstGeom>
          <a:noFill/>
          <a:ln>
            <a:noFill/>
          </a:ln>
        </p:spPr>
      </p:pic>
      <p:sp>
        <p:nvSpPr>
          <p:cNvPr id="91" name="Google Shape;91;p15"/>
          <p:cNvSpPr txBox="1"/>
          <p:nvPr/>
        </p:nvSpPr>
        <p:spPr>
          <a:xfrm>
            <a:off x="3711900" y="4743300"/>
            <a:ext cx="543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https://github.com/Monsauce/VILUA/blob/main/README.md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6"/>
          <p:cNvSpPr txBox="1"/>
          <p:nvPr>
            <p:ph idx="4294967295" type="title"/>
          </p:nvPr>
        </p:nvSpPr>
        <p:spPr>
          <a:xfrm>
            <a:off x="186300" y="0"/>
            <a:ext cx="6469200" cy="4898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lang="en" sz="2800">
                <a:latin typeface="Lato"/>
                <a:ea typeface="Lato"/>
                <a:cs typeface="Lato"/>
                <a:sym typeface="Lato"/>
              </a:rPr>
              <a:t>Obstacle: objectification of risk. </a:t>
            </a:r>
            <a:endParaRPr sz="28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rPr lang="en" sz="2800">
                <a:latin typeface="Lato"/>
                <a:ea typeface="Lato"/>
                <a:cs typeface="Lato"/>
                <a:sym typeface="Lato"/>
              </a:rPr>
              <a:t>Making risk objective can be done by means of network algorithms. </a:t>
            </a:r>
            <a:endParaRPr sz="2800">
              <a:latin typeface="Lato"/>
              <a:ea typeface="Lato"/>
              <a:cs typeface="Lato"/>
              <a:sym typeface="Lato"/>
            </a:endParaRPr>
          </a:p>
          <a:p>
            <a:pPr indent="0" lvl="0" marL="0" rtl="0" algn="l">
              <a:lnSpc>
                <a:spcPct val="115000"/>
              </a:lnSpc>
              <a:spcBef>
                <a:spcPts val="1600"/>
              </a:spcBef>
              <a:spcAft>
                <a:spcPts val="0"/>
              </a:spcAft>
              <a:buNone/>
            </a:pPr>
            <a:r>
              <a:rPr lang="en" sz="2800">
                <a:latin typeface="Lato"/>
                <a:ea typeface="Lato"/>
                <a:cs typeface="Lato"/>
                <a:sym typeface="Lato"/>
              </a:rPr>
              <a:t>Moving from a self-perception of risk to an objectively measurable risk.</a:t>
            </a:r>
            <a:endParaRPr sz="28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rPr lang="en" sz="2800">
                <a:latin typeface="Lato"/>
                <a:ea typeface="Lato"/>
                <a:cs typeface="Lato"/>
                <a:sym typeface="Lato"/>
              </a:rPr>
              <a:t>The next step is to establish metrics of the degree of risk.</a:t>
            </a:r>
            <a:endParaRPr sz="2800">
              <a:latin typeface="Lato"/>
              <a:ea typeface="Lato"/>
              <a:cs typeface="Lato"/>
              <a:sym typeface="Lato"/>
            </a:endParaRPr>
          </a:p>
          <a:p>
            <a:pPr indent="0" lvl="0" marL="0" rtl="0" algn="l">
              <a:lnSpc>
                <a:spcPct val="115000"/>
              </a:lnSpc>
              <a:spcBef>
                <a:spcPts val="1600"/>
              </a:spcBef>
              <a:spcAft>
                <a:spcPts val="1600"/>
              </a:spcAft>
              <a:buNone/>
            </a:pPr>
            <a:r>
              <a:t/>
            </a:r>
            <a:endParaRPr sz="3600">
              <a:latin typeface="Lato"/>
              <a:ea typeface="Lato"/>
              <a:cs typeface="Lato"/>
              <a:sym typeface="Lato"/>
            </a:endParaRPr>
          </a:p>
        </p:txBody>
      </p:sp>
      <p:pic>
        <p:nvPicPr>
          <p:cNvPr descr="Book titled, &quot;Made To Stick,&quot; standing on its side" id="97" name="Google Shape;97;p16"/>
          <p:cNvPicPr preferRelativeResize="0"/>
          <p:nvPr/>
        </p:nvPicPr>
        <p:blipFill>
          <a:blip r:embed="rId3">
            <a:alphaModFix/>
          </a:blip>
          <a:stretch>
            <a:fillRect/>
          </a:stretch>
        </p:blipFill>
        <p:spPr>
          <a:xfrm>
            <a:off x="7343776" y="2804500"/>
            <a:ext cx="1572275" cy="2051350"/>
          </a:xfrm>
          <a:prstGeom prst="rect">
            <a:avLst/>
          </a:prstGeom>
          <a:noFill/>
          <a:ln>
            <a:noFill/>
          </a:ln>
        </p:spPr>
      </p:pic>
      <p:pic>
        <p:nvPicPr>
          <p:cNvPr id="98" name="Google Shape;98;p16"/>
          <p:cNvPicPr preferRelativeResize="0"/>
          <p:nvPr/>
        </p:nvPicPr>
        <p:blipFill>
          <a:blip r:embed="rId4">
            <a:alphaModFix/>
          </a:blip>
          <a:stretch>
            <a:fillRect/>
          </a:stretch>
        </p:blipFill>
        <p:spPr>
          <a:xfrm>
            <a:off x="6655350" y="2571750"/>
            <a:ext cx="2260700" cy="2293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2" name="Shape 102"/>
        <p:cNvGrpSpPr/>
        <p:nvPr/>
      </p:nvGrpSpPr>
      <p:grpSpPr>
        <a:xfrm>
          <a:off x="0" y="0"/>
          <a:ext cx="0" cy="0"/>
          <a:chOff x="0" y="0"/>
          <a:chExt cx="0" cy="0"/>
        </a:xfrm>
      </p:grpSpPr>
      <p:pic>
        <p:nvPicPr>
          <p:cNvPr id="103" name="Google Shape;103;p17"/>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104" name="Google Shape;104;p17"/>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05" name="Google Shape;105;p17"/>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000">
                <a:solidFill>
                  <a:schemeClr val="lt2"/>
                </a:solidFill>
                <a:latin typeface="Raleway"/>
                <a:ea typeface="Raleway"/>
                <a:cs typeface="Raleway"/>
                <a:sym typeface="Raleway"/>
              </a:rPr>
              <a:t>Benefits of objectifying risk</a:t>
            </a:r>
            <a:endParaRPr b="1" sz="3600">
              <a:solidFill>
                <a:schemeClr val="lt2"/>
              </a:solidFill>
              <a:latin typeface="Raleway"/>
              <a:ea typeface="Raleway"/>
              <a:cs typeface="Raleway"/>
              <a:sym typeface="Raleway"/>
            </a:endParaRPr>
          </a:p>
        </p:txBody>
      </p:sp>
      <p:sp>
        <p:nvSpPr>
          <p:cNvPr id="106" name="Google Shape;106;p17"/>
          <p:cNvSpPr txBox="1"/>
          <p:nvPr>
            <p:ph idx="4294967295" type="body"/>
          </p:nvPr>
        </p:nvSpPr>
        <p:spPr>
          <a:xfrm>
            <a:off x="2641575" y="1359575"/>
            <a:ext cx="3843900" cy="3327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Raleway"/>
              <a:buChar char="➔"/>
            </a:pPr>
            <a:r>
              <a:rPr b="1" lang="en">
                <a:solidFill>
                  <a:schemeClr val="dk1"/>
                </a:solidFill>
                <a:latin typeface="Raleway"/>
                <a:ea typeface="Raleway"/>
                <a:cs typeface="Raleway"/>
                <a:sym typeface="Raleway"/>
              </a:rPr>
              <a:t>Personal autonomy and self-protection;</a:t>
            </a:r>
            <a:endParaRPr b="1">
              <a:solidFill>
                <a:schemeClr val="dk1"/>
              </a:solidFill>
              <a:latin typeface="Raleway"/>
              <a:ea typeface="Raleway"/>
              <a:cs typeface="Raleway"/>
              <a:sym typeface="Raleway"/>
            </a:endParaRPr>
          </a:p>
          <a:p>
            <a:pPr indent="-342900" lvl="0" marL="457200" rtl="0" algn="l">
              <a:spcBef>
                <a:spcPts val="1000"/>
              </a:spcBef>
              <a:spcAft>
                <a:spcPts val="0"/>
              </a:spcAft>
              <a:buClr>
                <a:schemeClr val="dk1"/>
              </a:buClr>
              <a:buSzPts val="1800"/>
              <a:buFont typeface="Raleway"/>
              <a:buChar char="➔"/>
            </a:pPr>
            <a:r>
              <a:rPr b="1" lang="en">
                <a:solidFill>
                  <a:schemeClr val="dk1"/>
                </a:solidFill>
                <a:latin typeface="Raleway"/>
                <a:ea typeface="Raleway"/>
                <a:cs typeface="Raleway"/>
                <a:sym typeface="Raleway"/>
              </a:rPr>
              <a:t>Objective data for authorities;</a:t>
            </a:r>
            <a:endParaRPr b="1">
              <a:solidFill>
                <a:schemeClr val="dk1"/>
              </a:solidFill>
              <a:latin typeface="Raleway"/>
              <a:ea typeface="Raleway"/>
              <a:cs typeface="Raleway"/>
              <a:sym typeface="Raleway"/>
            </a:endParaRPr>
          </a:p>
          <a:p>
            <a:pPr indent="-342900" lvl="0" marL="457200" rtl="0" algn="l">
              <a:spcBef>
                <a:spcPts val="1000"/>
              </a:spcBef>
              <a:spcAft>
                <a:spcPts val="0"/>
              </a:spcAft>
              <a:buClr>
                <a:schemeClr val="dk1"/>
              </a:buClr>
              <a:buSzPts val="1800"/>
              <a:buFont typeface="Raleway"/>
              <a:buChar char="➔"/>
            </a:pPr>
            <a:r>
              <a:rPr b="1" lang="en">
                <a:solidFill>
                  <a:schemeClr val="dk1"/>
                </a:solidFill>
                <a:latin typeface="Raleway"/>
                <a:ea typeface="Raleway"/>
                <a:cs typeface="Raleway"/>
                <a:sym typeface="Raleway"/>
              </a:rPr>
              <a:t>Possibility of action in international human rights courts;</a:t>
            </a:r>
            <a:endParaRPr b="1">
              <a:solidFill>
                <a:schemeClr val="dk1"/>
              </a:solidFill>
              <a:latin typeface="Raleway"/>
              <a:ea typeface="Raleway"/>
              <a:cs typeface="Raleway"/>
              <a:sym typeface="Raleway"/>
            </a:endParaRPr>
          </a:p>
          <a:p>
            <a:pPr indent="-342900" lvl="0" marL="457200" rtl="0" algn="l">
              <a:spcBef>
                <a:spcPts val="1000"/>
              </a:spcBef>
              <a:spcAft>
                <a:spcPts val="0"/>
              </a:spcAft>
              <a:buClr>
                <a:schemeClr val="dk1"/>
              </a:buClr>
              <a:buSzPts val="1800"/>
              <a:buFont typeface="Raleway"/>
              <a:buChar char="➔"/>
            </a:pPr>
            <a:r>
              <a:rPr b="1" lang="en">
                <a:solidFill>
                  <a:schemeClr val="dk1"/>
                </a:solidFill>
                <a:latin typeface="Raleway"/>
                <a:ea typeface="Raleway"/>
                <a:cs typeface="Raleway"/>
                <a:sym typeface="Raleway"/>
              </a:rPr>
              <a:t>Inclusion In</a:t>
            </a:r>
            <a:r>
              <a:rPr b="1" lang="en">
                <a:solidFill>
                  <a:schemeClr val="dk1"/>
                </a:solidFill>
                <a:latin typeface="Raleway"/>
                <a:ea typeface="Raleway"/>
                <a:cs typeface="Raleway"/>
                <a:sym typeface="Raleway"/>
              </a:rPr>
              <a:t> legislative proposals.</a:t>
            </a:r>
            <a:endParaRPr b="1">
              <a:solidFill>
                <a:schemeClr val="dk1"/>
              </a:solidFill>
              <a:latin typeface="Raleway"/>
              <a:ea typeface="Raleway"/>
              <a:cs typeface="Raleway"/>
              <a:sym typeface="Raleway"/>
            </a:endParaRPr>
          </a:p>
          <a:p>
            <a:pPr indent="0" lvl="0" marL="457200" rtl="0" algn="l">
              <a:spcBef>
                <a:spcPts val="1000"/>
              </a:spcBef>
              <a:spcAft>
                <a:spcPts val="1000"/>
              </a:spcAft>
              <a:buNone/>
            </a:pPr>
            <a:br>
              <a:rPr lang="en" sz="1400">
                <a:latin typeface="Raleway"/>
                <a:ea typeface="Raleway"/>
                <a:cs typeface="Raleway"/>
                <a:sym typeface="Raleway"/>
              </a:rPr>
            </a:br>
            <a:endParaRPr sz="1200">
              <a:solidFill>
                <a:schemeClr val="dk2"/>
              </a:solidFill>
              <a:latin typeface="Raleway"/>
              <a:ea typeface="Raleway"/>
              <a:cs typeface="Raleway"/>
              <a:sym typeface="Raleway"/>
            </a:endParaRPr>
          </a:p>
        </p:txBody>
      </p:sp>
      <p:sp>
        <p:nvSpPr>
          <p:cNvPr id="107" name="Google Shape;107;p17"/>
          <p:cNvSpPr txBox="1"/>
          <p:nvPr/>
        </p:nvSpPr>
        <p:spPr>
          <a:xfrm>
            <a:off x="6722425" y="4335925"/>
            <a:ext cx="2335200" cy="46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800">
              <a:solidFill>
                <a:schemeClr val="dk2"/>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8"/>
          <p:cNvSpPr txBox="1"/>
          <p:nvPr>
            <p:ph type="title"/>
          </p:nvPr>
        </p:nvSpPr>
        <p:spPr>
          <a:xfrm>
            <a:off x="283100" y="712150"/>
            <a:ext cx="8620500" cy="10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CORE VALUES</a:t>
            </a:r>
            <a:endParaRPr/>
          </a:p>
        </p:txBody>
      </p:sp>
      <p:sp>
        <p:nvSpPr>
          <p:cNvPr id="113" name="Google Shape;113;p18"/>
          <p:cNvSpPr/>
          <p:nvPr/>
        </p:nvSpPr>
        <p:spPr>
          <a:xfrm>
            <a:off x="371775" y="1988900"/>
            <a:ext cx="2629500" cy="2244900"/>
          </a:xfrm>
          <a:prstGeom prst="wedgeRectCallout">
            <a:avLst>
              <a:gd fmla="val -20833" name="adj1"/>
              <a:gd fmla="val 625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8"/>
          <p:cNvSpPr/>
          <p:nvPr/>
        </p:nvSpPr>
        <p:spPr>
          <a:xfrm>
            <a:off x="3210432" y="1988900"/>
            <a:ext cx="2629500" cy="2244900"/>
          </a:xfrm>
          <a:prstGeom prst="wedgeRectCallout">
            <a:avLst>
              <a:gd fmla="val -20833" name="adj1"/>
              <a:gd fmla="val 6250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8"/>
          <p:cNvSpPr/>
          <p:nvPr/>
        </p:nvSpPr>
        <p:spPr>
          <a:xfrm>
            <a:off x="6049089" y="1988900"/>
            <a:ext cx="2629500" cy="2244900"/>
          </a:xfrm>
          <a:prstGeom prst="wedgeRectCallout">
            <a:avLst>
              <a:gd fmla="val -20833" name="adj1"/>
              <a:gd fmla="val 625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8"/>
          <p:cNvSpPr txBox="1"/>
          <p:nvPr>
            <p:ph type="title"/>
          </p:nvPr>
        </p:nvSpPr>
        <p:spPr>
          <a:xfrm>
            <a:off x="6125275" y="2061900"/>
            <a:ext cx="2481600" cy="200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100"/>
          </a:p>
          <a:p>
            <a:pPr indent="0" lvl="0" marL="0" rtl="0" algn="l">
              <a:spcBef>
                <a:spcPts val="1200"/>
              </a:spcBef>
              <a:spcAft>
                <a:spcPts val="1200"/>
              </a:spcAft>
              <a:buClr>
                <a:schemeClr val="dk2"/>
              </a:buClr>
              <a:buSzPts val="1100"/>
              <a:buFont typeface="Arial"/>
              <a:buNone/>
            </a:pPr>
            <a:r>
              <a:rPr lang="en" sz="2100"/>
              <a:t>NON SURVEILLANCE</a:t>
            </a:r>
            <a:endParaRPr b="0" sz="1400">
              <a:solidFill>
                <a:schemeClr val="lt1"/>
              </a:solidFill>
            </a:endParaRPr>
          </a:p>
        </p:txBody>
      </p:sp>
      <p:sp>
        <p:nvSpPr>
          <p:cNvPr id="117" name="Google Shape;117;p18"/>
          <p:cNvSpPr txBox="1"/>
          <p:nvPr>
            <p:ph type="title"/>
          </p:nvPr>
        </p:nvSpPr>
        <p:spPr>
          <a:xfrm>
            <a:off x="447975" y="2061900"/>
            <a:ext cx="2481600" cy="200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100"/>
          </a:p>
          <a:p>
            <a:pPr indent="0" lvl="0" marL="0" rtl="0" algn="l">
              <a:spcBef>
                <a:spcPts val="1200"/>
              </a:spcBef>
              <a:spcAft>
                <a:spcPts val="0"/>
              </a:spcAft>
              <a:buClr>
                <a:schemeClr val="dk2"/>
              </a:buClr>
              <a:buSzPts val="1100"/>
              <a:buFont typeface="Arial"/>
              <a:buNone/>
            </a:pPr>
            <a:r>
              <a:rPr lang="en" sz="2100"/>
              <a:t>EXPLAINABILITY</a:t>
            </a:r>
            <a:endParaRPr sz="2100"/>
          </a:p>
          <a:p>
            <a:pPr indent="0" lvl="0" marL="0" rtl="0" algn="l">
              <a:spcBef>
                <a:spcPts val="1200"/>
              </a:spcBef>
              <a:spcAft>
                <a:spcPts val="1200"/>
              </a:spcAft>
              <a:buNone/>
            </a:pPr>
            <a:r>
              <a:t/>
            </a:r>
            <a:endParaRPr b="0" i="1" sz="1200">
              <a:latin typeface="Lato"/>
              <a:ea typeface="Lato"/>
              <a:cs typeface="Lato"/>
              <a:sym typeface="Lato"/>
            </a:endParaRPr>
          </a:p>
        </p:txBody>
      </p:sp>
      <p:sp>
        <p:nvSpPr>
          <p:cNvPr id="118" name="Google Shape;118;p18"/>
          <p:cNvSpPr txBox="1"/>
          <p:nvPr>
            <p:ph type="title"/>
          </p:nvPr>
        </p:nvSpPr>
        <p:spPr>
          <a:xfrm>
            <a:off x="3286625" y="2061900"/>
            <a:ext cx="2481600" cy="200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100"/>
          </a:p>
          <a:p>
            <a:pPr indent="0" lvl="0" marL="0" rtl="0" algn="l">
              <a:spcBef>
                <a:spcPts val="1200"/>
              </a:spcBef>
              <a:spcAft>
                <a:spcPts val="0"/>
              </a:spcAft>
              <a:buNone/>
            </a:pPr>
            <a:r>
              <a:rPr lang="en" sz="2100"/>
              <a:t>TRANSPARENCY</a:t>
            </a:r>
            <a:endParaRPr sz="2100"/>
          </a:p>
          <a:p>
            <a:pPr indent="0" lvl="0" marL="0" rtl="0" algn="l">
              <a:spcBef>
                <a:spcPts val="1200"/>
              </a:spcBef>
              <a:spcAft>
                <a:spcPts val="0"/>
              </a:spcAft>
              <a:buNone/>
            </a:pPr>
            <a:r>
              <a:t/>
            </a:r>
            <a:endParaRPr sz="2100"/>
          </a:p>
          <a:p>
            <a:pPr indent="0" lvl="0" marL="0" rtl="0" algn="l">
              <a:spcBef>
                <a:spcPts val="1200"/>
              </a:spcBef>
              <a:spcAft>
                <a:spcPts val="1200"/>
              </a:spcAft>
              <a:buNone/>
            </a:pPr>
            <a:r>
              <a:t/>
            </a:r>
            <a:endParaRPr b="0" sz="1400">
              <a:solidFill>
                <a:schemeClr val="lt1"/>
              </a:solidFill>
            </a:endParaRPr>
          </a:p>
        </p:txBody>
      </p:sp>
      <p:sp>
        <p:nvSpPr>
          <p:cNvPr id="119" name="Google Shape;119;p18"/>
          <p:cNvSpPr txBox="1"/>
          <p:nvPr/>
        </p:nvSpPr>
        <p:spPr>
          <a:xfrm>
            <a:off x="283100" y="4654975"/>
            <a:ext cx="6244200" cy="25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i="1" sz="1200">
              <a:solidFill>
                <a:schemeClr val="accent5"/>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389650" y="1017175"/>
            <a:ext cx="8631600" cy="38355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2"/>
              </a:buClr>
              <a:buSzPts val="1100"/>
              <a:buFont typeface="Arial"/>
              <a:buNone/>
            </a:pPr>
            <a:r>
              <a:rPr b="0" lang="en" sz="2800">
                <a:solidFill>
                  <a:srgbClr val="FAF1F1"/>
                </a:solidFill>
                <a:latin typeface="Arial"/>
                <a:ea typeface="Arial"/>
                <a:cs typeface="Arial"/>
                <a:sym typeface="Arial"/>
              </a:rPr>
              <a:t>Using codes and AI technology we can research open data to map the risks human rights defenders are facing. A combination of name, geolocation and key threaten phrases will provide information on the risks. Those risks will be  classified by levels and sent to the human rights defenders.  This approach aims at reducing the risks of death and attacks against human rights defenders.</a:t>
            </a:r>
            <a:endParaRPr b="0" sz="2800">
              <a:solidFill>
                <a:srgbClr val="FAF1F1"/>
              </a:solidFill>
              <a:latin typeface="Arial"/>
              <a:ea typeface="Arial"/>
              <a:cs typeface="Arial"/>
              <a:sym typeface="Arial"/>
            </a:endParaRPr>
          </a:p>
          <a:p>
            <a:pPr indent="0" lvl="0" marL="0" rtl="0" algn="l">
              <a:spcBef>
                <a:spcPts val="0"/>
              </a:spcBef>
              <a:spcAft>
                <a:spcPts val="0"/>
              </a:spcAft>
              <a:buNone/>
            </a:pPr>
            <a:r>
              <a:t/>
            </a:r>
            <a:endParaRPr/>
          </a:p>
        </p:txBody>
      </p:sp>
      <p:sp>
        <p:nvSpPr>
          <p:cNvPr id="125" name="Google Shape;125;p19"/>
          <p:cNvSpPr txBox="1"/>
          <p:nvPr/>
        </p:nvSpPr>
        <p:spPr>
          <a:xfrm>
            <a:off x="1841900" y="223225"/>
            <a:ext cx="5227500" cy="72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chemeClr val="dk1"/>
                </a:solidFill>
                <a:latin typeface="Lato"/>
                <a:ea typeface="Lato"/>
                <a:cs typeface="Lato"/>
                <a:sym typeface="Lato"/>
              </a:rPr>
              <a:t>HYPOTHESIS</a:t>
            </a:r>
            <a:endParaRPr sz="3000">
              <a:solidFill>
                <a:schemeClr val="dk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78775" y="0"/>
            <a:ext cx="9065100" cy="4996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 sz="2800">
                <a:latin typeface="Raleway Medium"/>
                <a:ea typeface="Raleway Medium"/>
                <a:cs typeface="Raleway Medium"/>
                <a:sym typeface="Raleway Medium"/>
              </a:rPr>
              <a:t>The project concerns about the protection of human rights and environmental defenders and Artificial Intelligence of Things (AIoT), with an emphasis on early warnings and protection measures in the virtual space, especially </a:t>
            </a:r>
            <a:r>
              <a:rPr b="0" lang="en" sz="2800">
                <a:latin typeface="Raleway Medium"/>
                <a:ea typeface="Raleway Medium"/>
                <a:cs typeface="Raleway Medium"/>
                <a:sym typeface="Raleway Medium"/>
              </a:rPr>
              <a:t>through on</a:t>
            </a:r>
            <a:r>
              <a:rPr b="0" lang="en" sz="2800">
                <a:latin typeface="Raleway Medium"/>
                <a:ea typeface="Raleway Medium"/>
                <a:cs typeface="Raleway Medium"/>
                <a:sym typeface="Raleway Medium"/>
              </a:rPr>
              <a:t> social media.</a:t>
            </a:r>
            <a:endParaRPr b="0" sz="2800">
              <a:latin typeface="Raleway Medium"/>
              <a:ea typeface="Raleway Medium"/>
              <a:cs typeface="Raleway Medium"/>
              <a:sym typeface="Raleway Medium"/>
            </a:endParaRPr>
          </a:p>
          <a:p>
            <a:pPr indent="0" lvl="0" marL="0" rtl="0" algn="l">
              <a:spcBef>
                <a:spcPts val="0"/>
              </a:spcBef>
              <a:spcAft>
                <a:spcPts val="0"/>
              </a:spcAft>
              <a:buNone/>
            </a:pPr>
            <a:r>
              <a:t/>
            </a:r>
            <a:endParaRPr b="0" sz="2800">
              <a:latin typeface="Raleway Medium"/>
              <a:ea typeface="Raleway Medium"/>
              <a:cs typeface="Raleway Medium"/>
              <a:sym typeface="Raleway Medium"/>
            </a:endParaRPr>
          </a:p>
          <a:p>
            <a:pPr indent="0" lvl="0" marL="0" rtl="0" algn="l">
              <a:spcBef>
                <a:spcPts val="0"/>
              </a:spcBef>
              <a:spcAft>
                <a:spcPts val="0"/>
              </a:spcAft>
              <a:buNone/>
            </a:pPr>
            <a:r>
              <a:rPr b="0" lang="en" sz="2800">
                <a:latin typeface="Raleway Medium"/>
                <a:ea typeface="Raleway Medium"/>
                <a:cs typeface="Raleway Medium"/>
                <a:sym typeface="Raleway Medium"/>
              </a:rPr>
              <a:t>Technology companies have the data that if adequately used can contribute to timely information on risks, conflict management and save lives. </a:t>
            </a:r>
            <a:endParaRPr b="0" sz="2800">
              <a:latin typeface="Raleway Medium"/>
              <a:ea typeface="Raleway Medium"/>
              <a:cs typeface="Raleway Medium"/>
              <a:sym typeface="Raleway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214925" y="282025"/>
            <a:ext cx="8620500" cy="10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STEPS</a:t>
            </a:r>
            <a:endParaRPr/>
          </a:p>
        </p:txBody>
      </p:sp>
      <p:sp>
        <p:nvSpPr>
          <p:cNvPr id="136" name="Google Shape;136;p21"/>
          <p:cNvSpPr/>
          <p:nvPr/>
        </p:nvSpPr>
        <p:spPr>
          <a:xfrm>
            <a:off x="371775" y="1988900"/>
            <a:ext cx="2629500" cy="2244900"/>
          </a:xfrm>
          <a:prstGeom prst="wedgeRectCallout">
            <a:avLst>
              <a:gd fmla="val -20833" name="adj1"/>
              <a:gd fmla="val 625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1"/>
          <p:cNvSpPr/>
          <p:nvPr/>
        </p:nvSpPr>
        <p:spPr>
          <a:xfrm>
            <a:off x="3210432" y="1988900"/>
            <a:ext cx="2629500" cy="2244900"/>
          </a:xfrm>
          <a:prstGeom prst="wedgeRectCallout">
            <a:avLst>
              <a:gd fmla="val -20833" name="adj1"/>
              <a:gd fmla="val 6250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1"/>
          <p:cNvSpPr/>
          <p:nvPr/>
        </p:nvSpPr>
        <p:spPr>
          <a:xfrm>
            <a:off x="6049089" y="1988900"/>
            <a:ext cx="2629500" cy="2244900"/>
          </a:xfrm>
          <a:prstGeom prst="wedgeRectCallout">
            <a:avLst>
              <a:gd fmla="val -20833" name="adj1"/>
              <a:gd fmla="val 625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1"/>
          <p:cNvSpPr txBox="1"/>
          <p:nvPr>
            <p:ph type="title"/>
          </p:nvPr>
        </p:nvSpPr>
        <p:spPr>
          <a:xfrm>
            <a:off x="6125275" y="2061900"/>
            <a:ext cx="2481600" cy="2005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2100">
              <a:latin typeface="Lato"/>
              <a:ea typeface="Lato"/>
              <a:cs typeface="Lato"/>
              <a:sym typeface="Lato"/>
            </a:endParaRPr>
          </a:p>
          <a:p>
            <a:pPr indent="-361950" lvl="0" marL="457200" rtl="0" algn="l">
              <a:spcBef>
                <a:spcPts val="0"/>
              </a:spcBef>
              <a:spcAft>
                <a:spcPts val="0"/>
              </a:spcAft>
              <a:buClr>
                <a:schemeClr val="lt1"/>
              </a:buClr>
              <a:buSzPts val="2100"/>
              <a:buFont typeface="Lato"/>
              <a:buChar char="-"/>
            </a:pPr>
            <a:r>
              <a:rPr lang="en" sz="2100">
                <a:latin typeface="Lato"/>
                <a:ea typeface="Lato"/>
                <a:cs typeface="Lato"/>
                <a:sym typeface="Lato"/>
              </a:rPr>
              <a:t>EVALUATE, REFINE </a:t>
            </a:r>
            <a:endParaRPr sz="2100">
              <a:latin typeface="Lato"/>
              <a:ea typeface="Lato"/>
              <a:cs typeface="Lato"/>
              <a:sym typeface="Lato"/>
            </a:endParaRPr>
          </a:p>
          <a:p>
            <a:pPr indent="0" lvl="0" marL="457200" rtl="0" algn="l">
              <a:spcBef>
                <a:spcPts val="0"/>
              </a:spcBef>
              <a:spcAft>
                <a:spcPts val="0"/>
              </a:spcAft>
              <a:buNone/>
            </a:pPr>
            <a:r>
              <a:rPr lang="en" sz="2100">
                <a:latin typeface="Lato"/>
                <a:ea typeface="Lato"/>
                <a:cs typeface="Lato"/>
                <a:sym typeface="Lato"/>
              </a:rPr>
              <a:t>and </a:t>
            </a:r>
            <a:endParaRPr sz="2100">
              <a:latin typeface="Lato"/>
              <a:ea typeface="Lato"/>
              <a:cs typeface="Lato"/>
              <a:sym typeface="Lato"/>
            </a:endParaRPr>
          </a:p>
          <a:p>
            <a:pPr indent="-361950" lvl="0" marL="457200" rtl="0" algn="l">
              <a:spcBef>
                <a:spcPts val="0"/>
              </a:spcBef>
              <a:spcAft>
                <a:spcPts val="0"/>
              </a:spcAft>
              <a:buSzPts val="2100"/>
              <a:buFont typeface="Lato"/>
              <a:buChar char="-"/>
            </a:pPr>
            <a:r>
              <a:rPr lang="en" sz="2100">
                <a:latin typeface="Lato"/>
                <a:ea typeface="Lato"/>
                <a:cs typeface="Lato"/>
                <a:sym typeface="Lato"/>
              </a:rPr>
              <a:t>PILOT AGAIN.</a:t>
            </a:r>
            <a:endParaRPr sz="5100"/>
          </a:p>
        </p:txBody>
      </p:sp>
      <p:sp>
        <p:nvSpPr>
          <p:cNvPr id="140" name="Google Shape;140;p21"/>
          <p:cNvSpPr txBox="1"/>
          <p:nvPr>
            <p:ph type="title"/>
          </p:nvPr>
        </p:nvSpPr>
        <p:spPr>
          <a:xfrm>
            <a:off x="447975" y="2061900"/>
            <a:ext cx="2481600" cy="20058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Clr>
                <a:schemeClr val="lt1"/>
              </a:buClr>
              <a:buSzPts val="1900"/>
              <a:buFont typeface="Lato"/>
              <a:buChar char="-"/>
            </a:pPr>
            <a:r>
              <a:rPr lang="en" sz="1900">
                <a:latin typeface="Lato"/>
                <a:ea typeface="Lato"/>
                <a:cs typeface="Lato"/>
                <a:sym typeface="Lato"/>
              </a:rPr>
              <a:t>DEFINE DATABASES OF SEARCH</a:t>
            </a:r>
            <a:endParaRPr sz="1900">
              <a:latin typeface="Lato"/>
              <a:ea typeface="Lato"/>
              <a:cs typeface="Lato"/>
              <a:sym typeface="Lato"/>
            </a:endParaRPr>
          </a:p>
          <a:p>
            <a:pPr indent="0" lvl="0" marL="0" rtl="0" algn="l">
              <a:spcBef>
                <a:spcPts val="0"/>
              </a:spcBef>
              <a:spcAft>
                <a:spcPts val="0"/>
              </a:spcAft>
              <a:buNone/>
            </a:pPr>
            <a:r>
              <a:rPr lang="en" sz="1900">
                <a:latin typeface="Lato"/>
                <a:ea typeface="Lato"/>
                <a:cs typeface="Lato"/>
                <a:sym typeface="Lato"/>
              </a:rPr>
              <a:t>          and</a:t>
            </a:r>
            <a:endParaRPr sz="1900">
              <a:latin typeface="Lato"/>
              <a:ea typeface="Lato"/>
              <a:cs typeface="Lato"/>
              <a:sym typeface="Lato"/>
            </a:endParaRPr>
          </a:p>
          <a:p>
            <a:pPr indent="0" lvl="0" marL="457200" rtl="0" algn="l">
              <a:spcBef>
                <a:spcPts val="0"/>
              </a:spcBef>
              <a:spcAft>
                <a:spcPts val="0"/>
              </a:spcAft>
              <a:buClr>
                <a:schemeClr val="dk2"/>
              </a:buClr>
              <a:buSzPts val="1100"/>
              <a:buFont typeface="Arial"/>
              <a:buNone/>
            </a:pPr>
            <a:r>
              <a:t/>
            </a:r>
            <a:endParaRPr sz="1900">
              <a:latin typeface="Lato"/>
              <a:ea typeface="Lato"/>
              <a:cs typeface="Lato"/>
              <a:sym typeface="Lato"/>
            </a:endParaRPr>
          </a:p>
          <a:p>
            <a:pPr indent="-349250" lvl="0" marL="457200" rtl="0" algn="l">
              <a:spcBef>
                <a:spcPts val="0"/>
              </a:spcBef>
              <a:spcAft>
                <a:spcPts val="0"/>
              </a:spcAft>
              <a:buClr>
                <a:schemeClr val="lt1"/>
              </a:buClr>
              <a:buSzPts val="1900"/>
              <a:buFont typeface="Lato"/>
              <a:buChar char="-"/>
            </a:pPr>
            <a:r>
              <a:rPr lang="en" sz="1900">
                <a:latin typeface="Lato"/>
                <a:ea typeface="Lato"/>
                <a:cs typeface="Lato"/>
                <a:sym typeface="Lato"/>
              </a:rPr>
              <a:t>DEVELOP RISK FRAMEWORK;</a:t>
            </a:r>
            <a:endParaRPr i="1" sz="1300">
              <a:latin typeface="Lato"/>
              <a:ea typeface="Lato"/>
              <a:cs typeface="Lato"/>
              <a:sym typeface="Lato"/>
            </a:endParaRPr>
          </a:p>
          <a:p>
            <a:pPr indent="0" lvl="0" marL="0" rtl="0" algn="l">
              <a:spcBef>
                <a:spcPts val="0"/>
              </a:spcBef>
              <a:spcAft>
                <a:spcPts val="0"/>
              </a:spcAft>
              <a:buNone/>
            </a:pPr>
            <a:r>
              <a:t/>
            </a:r>
            <a:endParaRPr sz="2100"/>
          </a:p>
        </p:txBody>
      </p:sp>
      <p:sp>
        <p:nvSpPr>
          <p:cNvPr id="141" name="Google Shape;141;p21"/>
          <p:cNvSpPr txBox="1"/>
          <p:nvPr>
            <p:ph type="title"/>
          </p:nvPr>
        </p:nvSpPr>
        <p:spPr>
          <a:xfrm>
            <a:off x="3286625" y="2061900"/>
            <a:ext cx="2481600" cy="20058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lt1"/>
              </a:buClr>
              <a:buSzPts val="2000"/>
              <a:buFont typeface="Lato"/>
              <a:buChar char="-"/>
            </a:pPr>
            <a:r>
              <a:rPr lang="en" sz="2000">
                <a:latin typeface="Lato"/>
                <a:ea typeface="Lato"/>
                <a:cs typeface="Lato"/>
                <a:sym typeface="Lato"/>
              </a:rPr>
              <a:t>FIND TECH PARTNER</a:t>
            </a:r>
            <a:endParaRPr sz="2000">
              <a:latin typeface="Lato"/>
              <a:ea typeface="Lato"/>
              <a:cs typeface="Lato"/>
              <a:sym typeface="Lato"/>
            </a:endParaRPr>
          </a:p>
          <a:p>
            <a:pPr indent="0" lvl="0" marL="457200" rtl="0" algn="l">
              <a:spcBef>
                <a:spcPts val="0"/>
              </a:spcBef>
              <a:spcAft>
                <a:spcPts val="0"/>
              </a:spcAft>
              <a:buNone/>
            </a:pPr>
            <a:r>
              <a:t/>
            </a:r>
            <a:endParaRPr sz="2000">
              <a:latin typeface="Lato"/>
              <a:ea typeface="Lato"/>
              <a:cs typeface="Lato"/>
              <a:sym typeface="Lato"/>
            </a:endParaRPr>
          </a:p>
          <a:p>
            <a:pPr indent="0" lvl="0" marL="457200" rtl="0" algn="l">
              <a:spcBef>
                <a:spcPts val="0"/>
              </a:spcBef>
              <a:spcAft>
                <a:spcPts val="0"/>
              </a:spcAft>
              <a:buNone/>
            </a:pPr>
            <a:r>
              <a:rPr lang="en" sz="2000">
                <a:latin typeface="Lato"/>
                <a:ea typeface="Lato"/>
                <a:cs typeface="Lato"/>
                <a:sym typeface="Lato"/>
              </a:rPr>
              <a:t>and</a:t>
            </a:r>
            <a:endParaRPr sz="2000">
              <a:latin typeface="Lato"/>
              <a:ea typeface="Lato"/>
              <a:cs typeface="Lato"/>
              <a:sym typeface="Lato"/>
            </a:endParaRPr>
          </a:p>
          <a:p>
            <a:pPr indent="0" lvl="0" marL="457200" rtl="0" algn="l">
              <a:spcBef>
                <a:spcPts val="0"/>
              </a:spcBef>
              <a:spcAft>
                <a:spcPts val="0"/>
              </a:spcAft>
              <a:buNone/>
            </a:pPr>
            <a:r>
              <a:t/>
            </a:r>
            <a:endParaRPr sz="2000">
              <a:latin typeface="Lato"/>
              <a:ea typeface="Lato"/>
              <a:cs typeface="Lato"/>
              <a:sym typeface="Lato"/>
            </a:endParaRPr>
          </a:p>
          <a:p>
            <a:pPr indent="-355600" lvl="0" marL="457200" rtl="0" algn="l">
              <a:spcBef>
                <a:spcPts val="0"/>
              </a:spcBef>
              <a:spcAft>
                <a:spcPts val="0"/>
              </a:spcAft>
              <a:buClr>
                <a:schemeClr val="lt1"/>
              </a:buClr>
              <a:buSzPts val="2000"/>
              <a:buFont typeface="Lato"/>
              <a:buChar char="-"/>
            </a:pPr>
            <a:r>
              <a:rPr lang="en" sz="2000">
                <a:latin typeface="Lato"/>
                <a:ea typeface="Lato"/>
                <a:cs typeface="Lato"/>
                <a:sym typeface="Lato"/>
              </a:rPr>
              <a:t>PILOT;</a:t>
            </a:r>
            <a:endParaRPr sz="2300"/>
          </a:p>
          <a:p>
            <a:pPr indent="0" lvl="0" marL="0" rtl="0" algn="l">
              <a:spcBef>
                <a:spcPts val="0"/>
              </a:spcBef>
              <a:spcAft>
                <a:spcPts val="1200"/>
              </a:spcAft>
              <a:buNone/>
            </a:pPr>
            <a:r>
              <a:t/>
            </a:r>
            <a:endParaRPr b="0" sz="1400">
              <a:solidFill>
                <a:schemeClr val="lt1"/>
              </a:solidFill>
            </a:endParaRPr>
          </a:p>
        </p:txBody>
      </p:sp>
      <p:sp>
        <p:nvSpPr>
          <p:cNvPr id="142" name="Google Shape;142;p21"/>
          <p:cNvSpPr txBox="1"/>
          <p:nvPr/>
        </p:nvSpPr>
        <p:spPr>
          <a:xfrm>
            <a:off x="283100" y="4654975"/>
            <a:ext cx="6244200" cy="25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1200">
                <a:solidFill>
                  <a:schemeClr val="accent5"/>
                </a:solidFill>
                <a:latin typeface="Lato"/>
                <a:ea typeface="Lato"/>
                <a:cs typeface="Lato"/>
                <a:sym typeface="Lato"/>
              </a:rPr>
              <a:t>https://github.com/Monsauce/VILUA/blob/main/README.md</a:t>
            </a:r>
            <a:endParaRPr i="1" sz="1200">
              <a:solidFill>
                <a:schemeClr val="accent5"/>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