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e4d58f82b174da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tableStyles" Target="/ppt/tableStyles.xml" Id="rId29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25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20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22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24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609600" lvl="1" indent="-304800"/>
            <a:r>
              <a:rPr lang="zh-CN" sz="1800"/>
              <a:t>对系统的透彻地理解----能抽象出问题模型，认清系统设计的几个主要可变因素，及其对整体性能的影响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高可用 &amp; 负载均衡</a:t>
            </a:r>
          </a:p>
          <a:p xmlns:a="http://schemas.openxmlformats.org/drawingml/2006/main">
            <a:pPr/>
            <a:r>
              <a:rPr lang="zh-CN">
                <a:hlinkClick/>
              </a:rPr>
              <a:t>https://chongit.github.io/2015/04/15/GSLB%E6%A6%82%E8%A6%81%E5%92%8C%E5%AE%9E%E7%8E%B0%E5%8E%9F%E7%90%86/</a:t>
            </a:r>
          </a:p>
          <a:p xmlns:a="http://schemas.openxmlformats.org/drawingml/2006/main">
            <a:pPr/>
            <a:r>
              <a:rPr lang="zh-CN">
                <a:hlinkClick/>
              </a:rPr>
              <a:t>https://www.cnblogs.com/kevingrace/p/10470226.html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利用硬件支持的原子操作可以实现无锁的数据结构，很多语言都提供CAS原子操作（如go中的atomic包和C++11中的atomic库），可以用于实现无锁队列。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filefd = open(...); //打开文件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sockfd = socket(...); //打开socket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buffer = new buffer(...); //创建buffer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read(filefd, buffer); //从文件内容读到buffer中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write(sockfd, buffer); //将buffer中的内容发送到网络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========================================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filefd = open(...); //打开文件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sockfd = socket(...); //打开socket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buffer = mmap(filefd); //将文件映射到进程空间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write(sockfd, buffer); //将buffer中的内容发送到网络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========================================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filefd = open(...); //打开文件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sockfd = socket(...); //打开socket</a:t>
            </a:r>
          </a:p>
          <a:p xmlns:a="http://schemas.openxmlformats.org/drawingml/2006/main">
            <a:pPr/>
            <a:r>
              <a:rPr lang="zh-CN" sz="1200">
                <a:solidFill>
                  <a:srgbClr val="000000"/>
                </a:solidFill>
                <a:latin typeface="monospace"/>
                <a:ea typeface="monospace"/>
              </a:rPr>
              <a:t>sendfile(sockfd, filefd); //将文件内容发送到网络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1，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轻量级的协程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栈初始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2KB,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调度不涉及系统调用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2，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调度在计算机中是分配工作所需资源的方法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 linux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的调度为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CPU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找到可运行的线程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Go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的调度是为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M(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线程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)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找到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P(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内存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执行票据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)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和可运行的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G.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3，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用户函数调用前会检查栈空间是否足够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不够的话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会进行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*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2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栈扩容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最大栈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1G,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超出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panic.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4，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用户代码中的协程同步造成的阻塞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仅仅是切换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(gopark)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协程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而不阻塞线程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m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仍结合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去寻找新的可执行的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g.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5，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每个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均有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local runq,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大多数时间仅与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local runq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无锁交互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 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新生成的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放入到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local runq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中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6，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调度时会随机从全局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runq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取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g. 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然后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local runq, global runq...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均没有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的话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work stealing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从其他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中取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7，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sysmon: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对于运行过久的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设置抢占标识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;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对于过久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syscall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的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进行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m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的分离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防止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被占用过久影响调度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8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，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封装了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epoll,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网络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fd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会设置成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NonBlocking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模式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网络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fd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的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read, write, accept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操作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会以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NonBlocking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模式操作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返回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EAGAIN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则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gopark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当前协程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在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m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调度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sysmon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中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gc start the world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等阶段均会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poll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出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ready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的协程进行运行或者添加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到全局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runq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中</a:t>
            </a:r>
          </a:p>
          <a:p xmlns:a="http://schemas.openxmlformats.org/drawingml/2006/main">
            <a:pPr/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9，golang-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1.12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不支持非协作的抢占调度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在密集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CPU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运算时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,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可能会导致调度延迟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 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官方已经解决</a:t>
            </a:r>
            <a:r>
              <a:rPr lang="zh-CN" sz="2400">
                <a:highlight>
                  <a:srgbClr val="FFFFFF"/>
                </a:highlight>
                <a:latin typeface="sans-serif"/>
                <a:ea typeface="sans-serif"/>
              </a:rPr>
              <a:t>.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>
                <a:hlinkClick/>
              </a:rPr>
              <a:t>https://juejin.im/post/6850418105462571021</a:t>
            </a:r>
          </a:p>
          <a:p xmlns:a="http://schemas.openxmlformats.org/drawingml/2006/main">
            <a:pPr marL="0" indent="0"/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集成多种拥塞算法，包括最新的BBR多流支持，每个流有独立的拥塞控制，避免单个流中的丢包阻塞其它所有流（Head-of-line Blocking问题），更好的支持类似HTTP/2中的乱序请求</a:t>
            </a:r>
          </a:p>
          <a:p xmlns:a="http://schemas.openxmlformats.org/drawingml/2006/main">
            <a:pPr marL="0" indent="0"/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连接迁移：</a:t>
            </a:r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QUIC可以通过连接ID来唯一标识一个连接，当用户在有线、无线、移动网络之间切换时，可以保持上层连接的有效性，不需要再进行重连。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 sz="12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异步-----</a:t>
            </a:r>
            <a:r>
              <a:rPr lang="zh-CN" sz="12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对于处理耗时的任务，如果采用同步等待的方式，会严重降低系统的吞吐量，可以通过异步化进行解决。</a:t>
            </a:r>
          </a:p>
          <a:p xmlns:a="http://schemas.openxmlformats.org/drawingml/2006/main">
            <a:pPr/>
            <a:r>
              <a:rPr lang="zh-CN" sz="12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异步在不同层面概念是有一些差异的，在这里我们不讨论异步I/O。</a:t>
            </a:r>
          </a:p>
          <a:p xmlns:a="http://schemas.openxmlformats.org/drawingml/2006/main">
            <a:pPr/>
            <a:endParaRPr lang="zh-CN" sz="1200">
              <a:solidFill>
                <a:srgbClr val="444444"/>
              </a:solidFill>
              <a:highlight>
                <a:srgbClr val="FFFFFF"/>
              </a:highlight>
              <a:latin typeface="Helvetica Neue"/>
              <a:ea typeface="Helvetica Neue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387350" lvl="1" indent="0"/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固定分区----一致性hash；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动态分区----分裂、合并</a:t>
            </a:r>
          </a:p>
          <a:p xmlns:a="http://schemas.openxmlformats.org/drawingml/2006/main">
            <a:pPr/>
            <a:r>
              <a:rPr lang="zh-CN" sz="12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单表的数据量达到了一定的量级（如mysql一般为千万级），读写的性能会下降。这时索引也会很大，性能不佳，需要分解单表。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 sz="1000">
                <a:solidFill>
                  <a:srgbClr val="000000">
                    <a:alpha val="74902"/>
                  </a:srgbClr>
                </a:solidFill>
                <a:highlight>
                  <a:srgbClr val="ffffff"/>
                </a:highlight>
                <a:latin typeface="宋体"/>
                <a:ea typeface="宋体"/>
              </a:rPr>
              <a:t>我们设计一个基于udp协议的批量好友资料拉取服务，每个好友资料40字节，用户发起的请求量为30万次/秒，4亿资料用户，平均好友数20个。架构师可以很快分析出业务模型，包量300K/s，流量2Gbps，存储量16G，资料若使用内存hash索引组织，hash查询量6M/s。通过量化性能分析，随即得出系统瓶颈在于CPU，主要消耗在hash查询，假设先不考虑容灾冗余，可使用8台4核处理器32G内存的box组成集群来支撑。不需要实现，架构师就可以模拟出运行时的场景，负载均衡到8台机器上，每台机器这时的cpu跑在大约60%，内存使用约60%，包量40K/s，流量300Mbps。</a:t>
            </a:r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FF8FF"/>
            </a:gs>
            <a:gs pos="100000">
              <a:srgbClr val="0397E2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Relationship Type="http://schemas.openxmlformats.org/officeDocument/2006/relationships/image" Target="/ppt/media/image8.png" Id="rId3" /><Relationship Type="http://schemas.openxmlformats.org/officeDocument/2006/relationships/image" Target="/ppt/media/image9.png" Id="rId4" /><Relationship Type="http://schemas.openxmlformats.org/officeDocument/2006/relationships/image" Target="/ppt/media/image10.png" Id="rId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png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12.png" Id="rId3" /><Relationship Type="http://schemas.openxmlformats.org/officeDocument/2006/relationships/image" Target="/ppt/media/image13.png" Id="rId4" /><Relationship Type="http://schemas.openxmlformats.org/officeDocument/2006/relationships/image" Target="/ppt/media/image14.png" Id="rId5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15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7.png" Id="rId2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9.xml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0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2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Relationship Type="http://schemas.openxmlformats.org/officeDocument/2006/relationships/image" Target="/ppt/media/image6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/>
          <a:p>
            <a:pPr/>
            <a:r>
              <a:rPr lang="zh-CN"/>
              <a:t>高性能服务设计思路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/>
          <a:p>
            <a:pPr/>
            <a:r>
              <a:rPr lang="zh-CN"/>
              <a:t>分享人：</a:t>
            </a:r>
            <a:r>
              <a:rPr lang="zh-CN"/>
              <a:t>penghong.li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DevOps</a:t>
            </a:r>
          </a:p>
        </p:txBody>
      </p:sp>
      <p:sp>
        <p:nvSpPr>
          <p:cNvPr id="3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880274" y="1368587"/>
            <a:ext cx="7210717" cy="546062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6" name=""/>
          <p:cNvPicPr/>
          <p:nvPr/>
        </p:nvPicPr>
        <p:blipFill>
          <a:blip r:embed="rId3"/>
          <a:stretch/>
        </p:blipFill>
        <p:spPr>
          <a:xfrm rot="0" flipH="0" flipV="0">
            <a:off x="1807997" y="1354097"/>
            <a:ext cx="7334834" cy="548947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8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9" name=""/>
          <p:cNvPicPr/>
          <p:nvPr/>
        </p:nvPicPr>
        <p:blipFill>
          <a:blip r:embed="rId4"/>
          <a:stretch/>
        </p:blipFill>
        <p:spPr>
          <a:xfrm rot="0" flipH="0" flipV="0">
            <a:off x="2617914" y="1339735"/>
            <a:ext cx="7355871" cy="5489476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11" name=""/>
          <p:cNvPicPr/>
          <p:nvPr/>
        </p:nvPicPr>
        <p:blipFill>
          <a:blip r:embed="rId5"/>
          <a:stretch/>
        </p:blipFill>
        <p:spPr>
          <a:xfrm rot="0" flipH="0" flipV="0">
            <a:off x="3420819" y="1339735"/>
            <a:ext cx="7226144" cy="5474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seq>
              <p:cTn id="1" dur="indefinite" nodeType="mainSeq">
                <p:childTnLst>
                  <p:par>
                    <p:cTn id="2" fill="hold">
                      <p:stCondLst>
                        <p:cond delay="indefinite"/>
                      </p:stCondLst>
                      <p:childTnLst>
                        <p:par>
                          <p:cTn id="3" fill="hold">
                            <p:stCondLst>
                              <p:cond delay="0"/>
                            </p:stCondLst>
                            <p:childTnLst>
                              <p:par>
                                <p:cTn id="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后端服务知识体系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946923" y="1412684"/>
            <a:ext cx="6774489" cy="5392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计算机解剖学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CPU</a:t>
            </a:r>
          </a:p>
          <a:p>
            <a:pPr/>
            <a:r>
              <a:rPr lang="zh-CN"/>
              <a:t>内存</a:t>
            </a:r>
          </a:p>
          <a:p>
            <a:pPr/>
            <a:r>
              <a:rPr lang="zh-CN"/>
              <a:t>硬盘</a:t>
            </a:r>
          </a:p>
          <a:p>
            <a:pPr/>
            <a:r>
              <a:rPr lang="zh-CN"/>
              <a:t>网卡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>
            <a:off x="4419834" y="287347"/>
            <a:ext cx="7391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思路一：硬件层面---缓存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静态数据----读多写少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/>
              <a:t>定期更新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/>
              <a:t>修改操作触发更新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/>
              <a:t>判断为脏后更新</a:t>
            </a:r>
          </a:p>
          <a:p>
            <a:pPr marL="0" indent="0">
              <a:buNone/>
            </a:pPr>
            <a:endParaRPr lang="zh-CN">
              <a:solidFill>
                <a:srgbClr val="FF0200"/>
              </a:solidFill>
            </a:endParaRPr>
          </a:p>
          <a:p>
            <a:pPr/>
            <a:r>
              <a:rPr lang="zh-CN"/>
              <a:t>动态数据----写多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重要数据，立刻回写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次要数据，定期回写</a:t>
            </a:r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思路一：硬件层面---无锁化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endParaRPr lang="zh-CN"/>
          </a:p>
          <a:p>
            <a:pPr/>
            <a:endParaRPr lang="zh-CN"/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5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6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7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8" name=""/>
          <p:cNvSpPr/>
          <p:nvPr/>
        </p:nvSpPr>
        <p:spPr>
          <a:xfrm rot="0">
            <a:off x="5995491" y="1387665"/>
            <a:ext cx="5080000" cy="5080000"/>
          </a:xfrm>
        </p:spPr>
        <p:txBody>
          <a:bodyPr/>
          <a:lstStyle/>
          <a:p>
            <a:pPr/>
            <a:r>
              <a:rPr/>
              <a:t>template&lt;typename T&gt;
class LockFreeList
{
    atomic&lt;Node&lt;T&gt; *&gt; head;
public:
    void pushFront(const T &amp;value)
    {
        auto *node = new Node&lt;T&gt;(value);
        node-&gt;next = head.load();
        while(!head.compare_exchange_weak(node-&gt;next, node)); //②
    }
};
</a:t>
            </a:r>
          </a:p>
        </p:txBody>
      </p:sp>
      <p:sp>
        <p:nvSpPr>
          <p:cNvPr id="9" name=""/>
          <p:cNvSpPr/>
          <p:nvPr/>
        </p:nvSpPr>
        <p:spPr>
          <a:xfrm rot="0">
            <a:off x="704733" y="1387665"/>
            <a:ext cx="5080000" cy="5080000"/>
          </a:xfrm>
        </p:spPr>
        <p:txBody>
          <a:bodyPr/>
          <a:lstStyle/>
          <a:p>
            <a:pPr/>
            <a:r>
              <a:rPr/>
              <a:t>template&lt;typename T&gt;
class WithLockList
{
    mutex mtx;
    Node&lt;T&gt; *head;
public:
    void pushFront(const T &amp;value)
    {
        auto *node = new Node&lt;T&gt;(value);
        lock_guard&lt;mutex&gt; lock(mtx); //①
        node-&gt;next = head;
        head = node;
    }
};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思路二：</a:t>
            </a:r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操作系统</a:t>
            </a:r>
            <a:r>
              <a:rPr lang="zh-CN"/>
              <a:t>---零拷贝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mmap</a:t>
            </a:r>
          </a:p>
          <a:p>
            <a:pPr marL="0" indent="0">
              <a:buNone/>
            </a:pPr>
            <a:endParaRPr lang="zh-CN"/>
          </a:p>
          <a:p>
            <a:pPr/>
            <a:r>
              <a:rPr lang="zh-CN"/>
              <a:t>sendfile</a:t>
            </a:r>
          </a:p>
          <a:p>
            <a:pPr/>
            <a:endParaRPr lang="zh-CN"/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5" name=""/>
          <p:cNvPicPr/>
          <p:nvPr/>
        </p:nvPicPr>
        <p:blipFill>
          <a:blip r:embed="rId3"/>
          <a:stretch/>
        </p:blipFill>
        <p:spPr>
          <a:xfrm rot="0" flipH="0" flipV="0">
            <a:off x="2353201" y="1418742"/>
            <a:ext cx="8064110" cy="543932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7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8" name=""/>
          <p:cNvPicPr/>
          <p:nvPr/>
        </p:nvPicPr>
        <p:blipFill>
          <a:blip r:embed="rId4"/>
          <a:stretch/>
        </p:blipFill>
        <p:spPr>
          <a:xfrm rot="0" flipH="0" flipV="0">
            <a:off x="3172158" y="1497910"/>
            <a:ext cx="7783578" cy="5280984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10" name=""/>
          <p:cNvPicPr/>
          <p:nvPr/>
        </p:nvPicPr>
        <p:blipFill>
          <a:blip r:embed="rId5"/>
          <a:stretch/>
        </p:blipFill>
        <p:spPr>
          <a:xfrm rot="0" flipH="0" flipV="0">
            <a:off x="3699051" y="1418742"/>
            <a:ext cx="8493013" cy="5298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seq>
              <p:cTn id="1" dur="indefinite" nodeType="mainSeq">
                <p:childTnLst>
                  <p:par>
                    <p:cTn id="2" fill="hold">
                      <p:stCondLst>
                        <p:cond delay="indefinite"/>
                      </p:stCondLst>
                      <p:childTnLst>
                        <p:par>
                          <p:cTn id="3" fill="hold">
                            <p:stCondLst>
                              <p:cond delay="0"/>
                            </p:stCondLst>
                            <p:childTnLst>
                              <p:par>
                                <p:cTn id="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思路二：操作系统---协程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进程</a:t>
            </a:r>
          </a:p>
          <a:p>
            <a:pPr/>
            <a:r>
              <a:rPr lang="zh-CN"/>
              <a:t>线程</a:t>
            </a:r>
          </a:p>
          <a:p>
            <a:pPr/>
            <a:r>
              <a:rPr lang="zh-CN"/>
              <a:t>协程</a:t>
            </a:r>
          </a:p>
          <a:p>
            <a:pPr/>
            <a:endParaRPr lang="zh-CN"/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5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6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7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8" name=""/>
          <p:cNvPicPr/>
          <p:nvPr/>
        </p:nvPicPr>
        <p:blipFill>
          <a:blip r:embed="rId3"/>
          <a:stretch/>
        </p:blipFill>
        <p:spPr>
          <a:xfrm rot="0" flipH="0" flipV="0">
            <a:off x="2324568" y="1307569"/>
            <a:ext cx="9867433" cy="55504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思路二：操作系统---可靠UDP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00" y="1373334"/>
            <a:ext cx="11353864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UDT</a:t>
            </a:r>
          </a:p>
          <a:p>
            <a:pPr/>
            <a:r>
              <a:rPr lang="zh-CN"/>
              <a:t>KCP</a:t>
            </a:r>
          </a:p>
          <a:p>
            <a:pPr/>
            <a:r>
              <a:rPr lang="zh-CN"/>
              <a:t>QUIC</a:t>
            </a:r>
          </a:p>
          <a:p>
            <a:pPr marL="0" indent="0">
              <a:buNone/>
            </a:pPr>
            <a:r>
              <a:rPr lang="zh-CN" sz="1600"/>
              <a:t>内建安全性，集成TLS
连接建立过程和TLS协商过程合并，减少往返请求次数，提高连接速度
集成多种拥塞算法
连接迁移</a:t>
            </a:r>
          </a:p>
          <a:p>
            <a:pPr/>
            <a:r>
              <a:rPr lang="zh-CN"/>
              <a:t>uTP</a:t>
            </a:r>
          </a:p>
          <a:p>
            <a:pPr/>
            <a:r>
              <a:rPr lang="zh-CN"/>
              <a:t>FASP(Aspera)</a:t>
            </a:r>
          </a:p>
          <a:p>
            <a:pPr/>
            <a:r>
              <a:rPr lang="zh-CN"/>
              <a:t>SCTP（Stream Control Transmission Protocol）</a:t>
            </a:r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5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6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7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思路三：数据结构与</a:t>
            </a:r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算法---序列化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383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indent="0">
              <a:buNone/>
            </a:pPr>
            <a:r>
              <a:rPr lang="zh-CN"/>
              <a:t>● 内置类型</a:t>
            </a:r>
          </a:p>
          <a:p>
            <a:pPr marL="0" indent="0">
              <a:buNone/>
            </a:pPr>
            <a:r>
              <a:rPr lang="zh-CN" sz="1600"/>
              <a:t>指编程语言内置支持的类型，如java的java.io.Serializable。
这种类型由于与语言绑定，不具有通用性，而且一般性能不佳，一般只在局部范围内使用。</a:t>
            </a:r>
            <a:r>
              <a:rPr lang="zh-CN"/>
              <a:t>
● 文本类型：</a:t>
            </a:r>
          </a:p>
          <a:p>
            <a:pPr marL="0" indent="0">
              <a:buNone/>
            </a:pPr>
            <a:r>
              <a:rPr lang="zh-CN" sz="1400"/>
              <a:t>一般是标准化的文本格式，如XML、JSON。</a:t>
            </a:r>
          </a:p>
          <a:p>
            <a:pPr marL="0" indent="0">
              <a:buNone/>
            </a:pPr>
            <a:r>
              <a:rPr lang="zh-CN" sz="1400"/>
              <a:t>这种类型可读性较好，且支持跨平台，具有广泛的应用。主要缺点是比较臃肿，网络传输占用带宽大。</a:t>
            </a:r>
            <a:r>
              <a:rPr lang="zh-CN"/>
              <a:t>
● 二进制类型：</a:t>
            </a:r>
          </a:p>
          <a:p>
            <a:pPr marL="0" indent="0">
              <a:buNone/>
            </a:pPr>
            <a:r>
              <a:rPr lang="zh-CN" sz="1400"/>
              <a:t>采用二进制编码，数据组织更加紧凑，支持多语言和多平台。</a:t>
            </a:r>
          </a:p>
          <a:p>
            <a:pPr marL="0" indent="0">
              <a:buNone/>
            </a:pPr>
            <a:r>
              <a:rPr lang="zh-CN" sz="1400"/>
              <a:t>常见的有Protocol Buffer/Thrift/MessagePack/FlatBuffer等。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思路四：空间换时间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报表</a:t>
            </a:r>
          </a:p>
          <a:p>
            <a:pPr/>
            <a:r>
              <a:rPr lang="zh-CN"/>
              <a:t>排行榜</a:t>
            </a:r>
          </a:p>
          <a:p>
            <a:pPr/>
            <a:r>
              <a:rPr lang="zh-CN"/>
              <a:t>写扩散</a:t>
            </a:r>
          </a:p>
          <a:p>
            <a:pPr/>
            <a:r>
              <a:rPr lang="zh-CN"/>
              <a:t>秒批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后端服务知识体系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946923" y="1412684"/>
            <a:ext cx="6774489" cy="53927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思路五：代码优化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资源复用</a:t>
            </a:r>
          </a:p>
          <a:p>
            <a:pPr marL="544068" lvl="1" indent="0">
              <a:buNone/>
            </a:pPr>
            <a:r>
              <a:rPr lang="zh-CN" sz="1800"/>
              <a:t>内存池、</a:t>
            </a:r>
            <a:r>
              <a:rPr lang="zh-CN" sz="1800"/>
              <a:t>线程池、</a:t>
            </a:r>
            <a:r>
              <a:rPr lang="zh-CN" sz="1800"/>
              <a:t>连接池、</a:t>
            </a:r>
            <a:r>
              <a:rPr lang="zh-CN" sz="1800"/>
              <a:t>对象池</a:t>
            </a:r>
          </a:p>
          <a:p>
            <a:pPr/>
            <a:r>
              <a:rPr lang="zh-CN"/>
              <a:t>异步</a:t>
            </a:r>
          </a:p>
          <a:p>
            <a:pPr marL="544068" lvl="1" indent="0">
              <a:buNone/>
            </a:pPr>
            <a:r>
              <a:rPr lang="zh-CN" sz="1800"/>
              <a:t>调用异步化、</a:t>
            </a:r>
            <a:r>
              <a:rPr lang="zh-CN" sz="1800"/>
              <a:t>流程异步化</a:t>
            </a:r>
          </a:p>
          <a:p>
            <a:pPr/>
            <a:r>
              <a:rPr lang="zh-CN"/>
              <a:t>并发</a:t>
            </a:r>
          </a:p>
          <a:p>
            <a:pPr marL="544068" lvl="1" indent="0">
              <a:buNone/>
            </a:pPr>
            <a:r>
              <a:rPr lang="zh-CN" sz="1800"/>
              <a:t>请求并发、</a:t>
            </a:r>
            <a:r>
              <a:rPr lang="zh-CN" sz="1800"/>
              <a:t>冗余请求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思路六：队列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异步处理</a:t>
            </a:r>
          </a:p>
          <a:p>
            <a:pPr/>
            <a:r>
              <a:rPr lang="zh-CN"/>
              <a:t>流量削峰</a:t>
            </a:r>
          </a:p>
          <a:p>
            <a:pPr/>
            <a:r>
              <a:rPr lang="zh-CN"/>
              <a:t>系统解耦</a:t>
            </a:r>
          </a:p>
          <a:p>
            <a:pPr/>
            <a:r>
              <a:rPr lang="zh-CN"/>
              <a:t>数据同步</a:t>
            </a:r>
          </a:p>
          <a:p>
            <a:pPr/>
            <a:r>
              <a:rPr lang="zh-CN"/>
              <a:t>柔性事务</a:t>
            </a:r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5" name=""/>
          <p:cNvPicPr/>
          <p:nvPr/>
        </p:nvPicPr>
        <p:blipFill>
          <a:blip r:embed="rId2"/>
          <a:stretch/>
        </p:blipFill>
        <p:spPr>
          <a:xfrm rot="0">
            <a:off x="2911222" y="2501160"/>
            <a:ext cx="88519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思路七：分片优化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>
            <a:off x="838264" y="1383852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000"/>
              <a:t>分片策略</a:t>
            </a:r>
          </a:p>
          <a:p>
            <a:pPr marL="273050" lvl="1" indent="0">
              <a:buNone/>
            </a:pPr>
            <a:r>
              <a:rPr lang="zh-CN" sz="1600"/>
              <a:t>  </a:t>
            </a:r>
            <a:r>
              <a:rPr lang="zh-CN" sz="1600"/>
              <a:t>区间、hash、数据量、组合</a:t>
            </a:r>
          </a:p>
          <a:p>
            <a:pPr/>
            <a:r>
              <a:rPr lang="zh-CN" sz="2000"/>
              <a:t>二级索引</a:t>
            </a:r>
          </a:p>
          <a:p>
            <a:pPr marL="387350" lvl="1" indent="0">
              <a:buNone/>
            </a:pPr>
            <a:r>
              <a:rPr lang="zh-CN" sz="1600"/>
              <a:t>本地索引、全局索引</a:t>
            </a:r>
          </a:p>
          <a:p>
            <a:pPr/>
            <a:r>
              <a:rPr lang="zh-CN" sz="2000"/>
              <a:t>路由</a:t>
            </a:r>
            <a:r>
              <a:rPr lang="zh-CN" sz="2000"/>
              <a:t>策略</a:t>
            </a:r>
          </a:p>
          <a:p>
            <a:pPr marL="387350" lvl="1" indent="0">
              <a:buNone/>
            </a:pPr>
            <a:r>
              <a:rPr lang="zh-CN" sz="1600"/>
              <a:t>客户端路由、代理层路由、集群路由</a:t>
            </a:r>
          </a:p>
          <a:p>
            <a:pPr/>
            <a:r>
              <a:rPr lang="zh-CN" sz="2000"/>
              <a:t>动态平衡</a:t>
            </a:r>
          </a:p>
          <a:p>
            <a:pPr marL="387350" lvl="1" indent="0">
              <a:buNone/>
            </a:pPr>
            <a:r>
              <a:rPr lang="zh-CN" sz="1600"/>
              <a:t>固定分区</a:t>
            </a:r>
            <a:r>
              <a:rPr lang="zh-CN" sz="1600"/>
              <a:t>、</a:t>
            </a:r>
            <a:r>
              <a:rPr lang="zh-CN" sz="1600"/>
              <a:t>动态分区</a:t>
            </a:r>
          </a:p>
          <a:p>
            <a:pPr/>
            <a:r>
              <a:rPr lang="zh-CN" sz="2000"/>
              <a:t>分库分表</a:t>
            </a:r>
          </a:p>
          <a:p>
            <a:pPr marL="387350" lvl="1" indent="0">
              <a:buNone/>
            </a:pPr>
            <a:r>
              <a:rPr lang="zh-CN" sz="1600"/>
              <a:t>垂直切分、水平切分</a:t>
            </a:r>
          </a:p>
          <a:p>
            <a:pPr/>
            <a:r>
              <a:rPr lang="zh-CN" sz="2000"/>
              <a:t>任务分片</a:t>
            </a:r>
          </a:p>
          <a:p>
            <a:pPr marL="387350" lvl="1" indent="0">
              <a:buNone/>
            </a:pPr>
            <a:r>
              <a:rPr lang="zh-CN" sz="1600"/>
              <a:t>Map/Reduce</a:t>
            </a:r>
          </a:p>
          <a:p>
            <a:pPr/>
            <a:endParaRPr lang="zh-CN"/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思路八：存储优化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读写分离</a:t>
            </a:r>
          </a:p>
          <a:p>
            <a:pPr marL="609600" lvl="1" indent="-304800"/>
            <a:r>
              <a:rPr lang="zh-CN"/>
              <a:t>01目录</a:t>
            </a:r>
          </a:p>
          <a:p>
            <a:pPr/>
            <a:r>
              <a:rPr lang="zh-CN"/>
              <a:t>动静分离</a:t>
            </a:r>
          </a:p>
          <a:p>
            <a:pPr marL="609600" lvl="1" indent="-304800"/>
            <a:r>
              <a:rPr lang="zh-CN"/>
              <a:t>评论、点赞</a:t>
            </a:r>
          </a:p>
          <a:p>
            <a:pPr/>
            <a:r>
              <a:rPr lang="zh-CN"/>
              <a:t>冷热分离</a:t>
            </a:r>
          </a:p>
          <a:p>
            <a:pPr marL="609600" lvl="1" indent="-304800"/>
            <a:r>
              <a:rPr lang="zh-CN"/>
              <a:t>消息类、订单类</a:t>
            </a:r>
          </a:p>
          <a:p>
            <a:pPr/>
            <a:r>
              <a:rPr lang="zh-CN"/>
              <a:t>重写轻读</a:t>
            </a:r>
          </a:p>
          <a:p>
            <a:pPr/>
            <a:r>
              <a:rPr lang="zh-CN"/>
              <a:t>数据</a:t>
            </a:r>
            <a:r>
              <a:rPr lang="zh-CN"/>
              <a:t>异构</a:t>
            </a:r>
          </a:p>
          <a:p>
            <a:pPr marL="609600" lvl="1" indent="-304800"/>
            <a:r>
              <a:rPr lang="zh-CN"/>
              <a:t>按照不同的维度建立索引关系以加速查询</a:t>
            </a:r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5" name=""/>
          <p:cNvPicPr/>
          <p:nvPr/>
        </p:nvPicPr>
        <p:blipFill>
          <a:blip r:embed="rId2"/>
          <a:stretch/>
        </p:blipFill>
        <p:spPr>
          <a:xfrm rot="0" flipH="0" flipV="0">
            <a:off x="3235111" y="1738313"/>
            <a:ext cx="7236429" cy="452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seq>
              <p:cTn id="1" dur="indefinite" nodeType="mainSeq">
                <p:childTnLst>
                  <p:par>
                    <p:cTn id="2" fill="hold">
                      <p:stCondLst>
                        <p:cond delay="indefinite"/>
                      </p:stCondLst>
                      <p:childTnLst>
                        <p:par>
                          <p:cTn id="3" fill="hold">
                            <p:stCondLst>
                              <p:cond delay="0"/>
                            </p:stCondLst>
                            <p:childTnLst>
                              <p:par>
                                <p:cTn id="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一切尽在掌握---架构师之路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>
            <a:off x="838264" y="1320742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000"/>
              <a:t>从功能到架构</a:t>
            </a:r>
          </a:p>
          <a:p>
            <a:pPr marL="0" indent="0">
              <a:buNone/>
            </a:pPr>
            <a:r>
              <a:rPr lang="zh-CN" sz="1600"/>
              <a:t>处理能力（吞吐量、延时、容量等）、伸缩性、容错性、扩展性、安全性-----非功能性需求</a:t>
            </a:r>
          </a:p>
          <a:p>
            <a:pPr/>
            <a:r>
              <a:rPr lang="zh-CN" sz="2000"/>
              <a:t>从测试性能到掌握性能</a:t>
            </a:r>
          </a:p>
          <a:p>
            <a:pPr marL="0" indent="0">
              <a:buNone/>
            </a:pPr>
            <a:r>
              <a:rPr lang="zh-CN" sz="1600"/>
              <a:t>Important skill: ability to estimate performance of a system design--without actually having to build it!</a:t>
            </a:r>
          </a:p>
          <a:p>
            <a:pPr/>
            <a:r>
              <a:rPr lang="zh-CN" sz="2000"/>
              <a:t>从正常到异常</a:t>
            </a:r>
          </a:p>
          <a:p>
            <a:pPr marL="0" indent="0">
              <a:buNone/>
            </a:pPr>
            <a:r>
              <a:rPr lang="zh-CN" sz="1600"/>
              <a:t>当系统在“非正常状况下”运行时，架构师应当让整个系统还是在控制下运行，而不是随机的、无序的。</a:t>
            </a:r>
          </a:p>
          <a:p>
            <a:pPr/>
            <a:r>
              <a:rPr lang="zh-CN" sz="2000"/>
              <a:t>从单机到集群</a:t>
            </a:r>
          </a:p>
          <a:p>
            <a:pPr marL="0" indent="0">
              <a:buNone/>
            </a:pPr>
            <a:r>
              <a:rPr lang="zh-CN" sz="1600"/>
              <a:t>单机：CPU、内存管理、外存、网络、OS、RunTime</a:t>
            </a:r>
          </a:p>
          <a:p>
            <a:pPr marL="0" indent="0">
              <a:buNone/>
            </a:pPr>
            <a:r>
              <a:rPr lang="zh-CN" sz="1600"/>
              <a:t>集群：</a:t>
            </a:r>
            <a:r>
              <a:rPr lang="zh-CN" sz="1600"/>
              <a:t>机器、机架、电源、IDC、UPS、专线、电力、散热、地域、内网、公网、火灾、地震</a:t>
            </a:r>
          </a:p>
          <a:p>
            <a:pPr/>
            <a:r>
              <a:rPr lang="zh-CN" sz="2000"/>
              <a:t>从系统到服务</a:t>
            </a:r>
          </a:p>
          <a:p>
            <a:pPr marL="0" indent="0">
              <a:buNone/>
            </a:pPr>
            <a:r>
              <a:rPr lang="zh-CN" sz="1600"/>
              <a:t>强大、有效的功能，良好的体验</a:t>
            </a:r>
          </a:p>
          <a:p>
            <a:pPr marL="0" indent="0">
              <a:buNone/>
            </a:pPr>
            <a:r>
              <a:rPr lang="zh-CN" sz="1600"/>
              <a:t>很高服务质量、可用性、性能等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4400">
                <a:solidFill>
                  <a:srgbClr val="000000"/>
                </a:solidFill>
                <a:latin typeface="微软雅黑"/>
                <a:ea typeface="微软雅黑"/>
              </a:rPr>
              <a:t>一切尽在掌握----架构师的武器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尽量简单</a:t>
            </a:r>
            <a:r>
              <a:rPr lang="zh-CN" sz="2800"/>
              <a:t>----</a:t>
            </a:r>
            <a:r>
              <a:rPr lang="zh-CN" sz="2800"/>
              <a:t>Keep It Simple and Stupid</a:t>
            </a:r>
          </a:p>
          <a:p>
            <a:pPr marL="546100" lvl="1" indent="-273050"/>
            <a:r>
              <a:rPr lang="zh-CN"/>
              <a:t>1，通过</a:t>
            </a:r>
            <a:r>
              <a:rPr lang="zh-CN">
                <a:solidFill>
                  <a:srgbClr val="FF0200"/>
                </a:solidFill>
              </a:rPr>
              <a:t>分层、分模块</a:t>
            </a:r>
            <a:r>
              <a:rPr lang="zh-CN"/>
              <a:t>的方式将复杂系统分解成关系清晰、松耦合的子系统</a:t>
            </a:r>
          </a:p>
          <a:p>
            <a:pPr marL="546100" lvl="1" indent="-273050"/>
            <a:r>
              <a:rPr lang="zh-CN"/>
              <a:t>2，将</a:t>
            </a:r>
            <a:r>
              <a:rPr lang="zh-CN">
                <a:solidFill>
                  <a:srgbClr val="FF0200"/>
                </a:solidFill>
              </a:rPr>
              <a:t>复杂</a:t>
            </a:r>
            <a:r>
              <a:rPr lang="zh-CN"/>
              <a:t>的逻辑</a:t>
            </a:r>
            <a:r>
              <a:rPr lang="zh-CN">
                <a:solidFill>
                  <a:srgbClr val="FF0200"/>
                </a:solidFill>
              </a:rPr>
              <a:t>隔离</a:t>
            </a:r>
            <a:r>
              <a:rPr lang="zh-CN"/>
              <a:t>在一个尽可能小的范围内，提供简单的接口以与外部解耦，防止复杂性扩散</a:t>
            </a:r>
          </a:p>
          <a:p>
            <a:pPr/>
            <a:r>
              <a:rPr lang="zh-CN"/>
              <a:t>精准地把握</a:t>
            </a:r>
          </a:p>
          <a:p>
            <a:pPr marL="609600" lvl="1" indent="-304800"/>
            <a:r>
              <a:rPr lang="zh-CN"/>
              <a:t>依赖于对系统从上层到底层的</a:t>
            </a:r>
            <a:r>
              <a:rPr lang="zh-CN">
                <a:solidFill>
                  <a:srgbClr val="FF0200"/>
                </a:solidFill>
              </a:rPr>
              <a:t>深刻的认识</a:t>
            </a:r>
            <a:r>
              <a:rPr lang="zh-CN"/>
              <a:t>，并且认识是定量、准确的</a:t>
            </a:r>
          </a:p>
          <a:p>
            <a:pPr marL="609600" lvl="1" indent="-304800"/>
            <a:r>
              <a:rPr lang="zh-CN"/>
              <a:t>理论上的认知 + </a:t>
            </a:r>
            <a:r>
              <a:rPr lang="zh-CN">
                <a:solidFill>
                  <a:srgbClr val="FF0200"/>
                </a:solidFill>
              </a:rPr>
              <a:t>工程上的经验</a:t>
            </a:r>
          </a:p>
          <a:p>
            <a:pPr/>
            <a:r>
              <a:rPr lang="zh-CN"/>
              <a:t>完备</a:t>
            </a:r>
            <a:r>
              <a:rPr lang="zh-CN"/>
              <a:t>地设计</a:t>
            </a:r>
          </a:p>
          <a:p>
            <a:pPr marL="609600" lvl="1" indent="-304800"/>
            <a:r>
              <a:rPr lang="zh-CN"/>
              <a:t>用严谨的方法论来保证完备性</a:t>
            </a:r>
          </a:p>
          <a:p>
            <a:pPr marL="609600" lvl="1" indent="-304800"/>
            <a:r>
              <a:rPr lang="zh-CN"/>
              <a:t>双重验证是另外一种常用的方法论</a:t>
            </a:r>
          </a:p>
          <a:p>
            <a:pPr/>
            <a:r>
              <a:rPr lang="zh-CN"/>
              <a:t>合理的</a:t>
            </a:r>
            <a:r>
              <a:rPr lang="zh-CN"/>
              <a:t>tradeoff</a:t>
            </a:r>
          </a:p>
          <a:p>
            <a:pPr marL="609600" lvl="1" indent="-304800"/>
            <a:r>
              <a:rPr lang="zh-CN"/>
              <a:t>1，需要对系统的透彻地理解</a:t>
            </a:r>
          </a:p>
          <a:p>
            <a:pPr marL="609600" lvl="1" indent="-304800"/>
            <a:r>
              <a:rPr lang="zh-CN"/>
              <a:t>2，正确认识需求及其优先级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高性能----指标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Q</a:t>
            </a:r>
            <a:r>
              <a:rPr lang="zh-CN"/>
              <a:t>PS</a:t>
            </a:r>
          </a:p>
          <a:p>
            <a:pPr/>
            <a:r>
              <a:rPr lang="zh-CN"/>
              <a:t>并发数</a:t>
            </a:r>
          </a:p>
          <a:p>
            <a:pPr/>
            <a:r>
              <a:rPr lang="zh-CN"/>
              <a:t>响应时间</a:t>
            </a:r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高可用----范畴</a:t>
            </a:r>
          </a:p>
        </p:txBody>
      </p:sp>
      <p:pic>
        <p:nvPicPr>
          <p:cNvPr id="3" name=""/>
          <p:cNvPicPr/>
          <p:nvPr/>
        </p:nvPicPr>
        <p:blipFill>
          <a:blip r:embed="rId3"/>
          <a:stretch/>
        </p:blipFill>
        <p:spPr>
          <a:xfrm rot="0" flipH="0" flipV="0">
            <a:off x="838200" y="1775123"/>
            <a:ext cx="8192584" cy="5082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高可用----常见案例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544068" indent="-544068">
              <a:buFont typeface="Wingdings" charset="0"/>
              <a:buChar char="l"/>
            </a:pPr>
            <a:r>
              <a:rPr lang="zh-CN"/>
              <a:t>接入层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GSLB</a:t>
            </a:r>
          </a:p>
          <a:p>
            <a:pPr marL="544068" indent="-544068">
              <a:buFont typeface="Wingdings" charset="0"/>
              <a:buChar char="l"/>
            </a:pPr>
            <a:r>
              <a:rPr lang="zh-CN"/>
              <a:t>逻辑层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无状态服务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有状态服务</a:t>
            </a:r>
          </a:p>
          <a:p>
            <a:pPr marL="544068" indent="-544068">
              <a:buFont typeface="Wingdings" charset="0"/>
              <a:buChar char="l"/>
            </a:pPr>
            <a:r>
              <a:rPr lang="zh-CN"/>
              <a:t>数据层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主从模式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MGR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备灾：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异地备灾、两地三中心、三地五中心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数据一致性----冗余引入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>
              <a:buFont typeface="微软雅黑"/>
              <a:buChar char="•"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中心化副本控制协议</a:t>
            </a:r>
          </a:p>
          <a:p>
            <a:pPr marL="0" indent="0">
              <a:buNone/>
            </a:pPr>
            <a:endParaRPr lang="zh-CN" sz="280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indent="0">
              <a:buNone/>
            </a:pPr>
            <a:endParaRPr lang="zh-CN" sz="280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buFont typeface="微软雅黑"/>
              <a:buChar char="•"/>
            </a:pPr>
            <a:endParaRPr lang="zh-CN" sz="280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buFont typeface="微软雅黑"/>
              <a:buChar char="•"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去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中心化副本控制协议</a:t>
            </a:r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5" name=""/>
          <p:cNvPicPr/>
          <p:nvPr/>
        </p:nvPicPr>
        <p:blipFill>
          <a:blip r:embed="rId2"/>
          <a:stretch/>
        </p:blipFill>
        <p:spPr>
          <a:xfrm rot="0" flipH="0" flipV="0">
            <a:off x="1104432" y="5146320"/>
            <a:ext cx="6911760" cy="1491148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7" name=""/>
          <p:cNvPicPr/>
          <p:nvPr/>
        </p:nvPicPr>
        <p:blipFill>
          <a:blip r:embed="rId3"/>
          <a:stretch/>
        </p:blipFill>
        <p:spPr>
          <a:xfrm rot="0" flipH="0" flipV="0">
            <a:off x="1104432" y="2340214"/>
            <a:ext cx="6911760" cy="1576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数据一致性----缓存引入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Cache Aside Pattern</a:t>
            </a:r>
          </a:p>
          <a:p>
            <a:pPr>
              <a:buFont typeface="微软雅黑"/>
              <a:buChar char="•"/>
            </a:pPr>
            <a:endParaRPr lang="zh-CN" sz="280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buFont typeface="微软雅黑"/>
              <a:buChar char="•"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分布式缓存协议</a:t>
            </a:r>
          </a:p>
          <a:p>
            <a:pPr marL="1088136" lvl="1" indent="-544068">
              <a:buFont typeface="Wingdings" charset="0"/>
              <a:buChar char="u"/>
            </a:pPr>
            <a:r>
              <a:rPr lang="zh-CN" sz="1800"/>
              <a:t>读多写少</a:t>
            </a:r>
            <a:r>
              <a:rPr lang="zh-CN"/>
              <a:t>
            </a:t>
            </a:r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5" name=""/>
          <p:cNvPicPr/>
          <p:nvPr/>
        </p:nvPicPr>
        <p:blipFill>
          <a:blip r:embed="rId2"/>
          <a:stretch/>
        </p:blipFill>
        <p:spPr>
          <a:xfrm rot="0">
            <a:off x="4068454" y="64"/>
            <a:ext cx="3600695" cy="68580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pic>
        <p:nvPicPr>
          <p:cNvPr id="7" name=""/>
          <p:cNvPicPr/>
          <p:nvPr/>
        </p:nvPicPr>
        <p:blipFill>
          <a:blip r:embed="rId3"/>
          <a:stretch/>
        </p:blipFill>
        <p:spPr>
          <a:xfrm rot="0">
            <a:off x="3135250" y="2882861"/>
            <a:ext cx="906780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seq>
              <p:cTn id="1" dur="indefinite" nodeType="mainSeq">
                <p:childTnLst>
                  <p:par>
                    <p:cTn id="2" fill="hold">
                      <p:stCondLst>
                        <p:cond delay="indefinite"/>
                      </p:stCondLst>
                      <p:childTnLst>
                        <p:par>
                          <p:cTn id="3" fill="hold">
                            <p:stCondLst>
                              <p:cond delay="0"/>
                            </p:stCondLst>
                            <p:childTnLst>
                              <p:par>
                                <p:cTn id="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安全性----范畴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接口安全</a:t>
            </a:r>
          </a:p>
          <a:p>
            <a:pPr marL="609600" lvl="1" indent="-304800"/>
            <a:r>
              <a:rPr lang="zh-CN"/>
              <a:t>防窃听、防篡改、防重放、防冒充</a:t>
            </a:r>
          </a:p>
          <a:p>
            <a:pPr/>
            <a:r>
              <a:rPr lang="zh-CN"/>
              <a:t>数据安全</a:t>
            </a:r>
          </a:p>
          <a:p>
            <a:pPr marL="609600" lvl="1" indent="-304800"/>
            <a:r>
              <a:rPr lang="zh-CN"/>
              <a:t>泄密、SQL注入</a:t>
            </a:r>
          </a:p>
          <a:p>
            <a:pPr/>
            <a:r>
              <a:rPr lang="zh-CN"/>
              <a:t>网络安全</a:t>
            </a:r>
          </a:p>
          <a:p>
            <a:pPr marL="609600" lvl="1" indent="-304800"/>
            <a:r>
              <a:rPr lang="zh-CN"/>
              <a:t>DDOS、域名劫持</a:t>
            </a:r>
          </a:p>
          <a:p>
            <a:pPr/>
            <a:r>
              <a:rPr lang="zh-CN"/>
              <a:t>权限系统</a:t>
            </a:r>
          </a:p>
          <a:p>
            <a:pPr marL="609600" lvl="1" indent="-304800"/>
            <a:r>
              <a:rPr lang="zh-CN"/>
              <a:t>主态与客态</a:t>
            </a:r>
          </a:p>
          <a:p>
            <a:pPr marL="609600" lvl="1" indent="-304800"/>
            <a:r>
              <a:rPr lang="zh-CN"/>
              <a:t>角色与权限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软件</a:t>
            </a:r>
            <a:r>
              <a:rPr lang="zh-CN"/>
              <a:t>架构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层次拆分</a:t>
            </a:r>
          </a:p>
          <a:p>
            <a:pPr marL="609600" lvl="1" indent="-304800"/>
            <a:r>
              <a:rPr lang="zh-CN"/>
              <a:t>数据层拆分出：数据接入层 OR 缓存代理层</a:t>
            </a:r>
          </a:p>
          <a:p>
            <a:pPr marL="609600" lvl="1" indent="-304800"/>
            <a:r>
              <a:rPr lang="zh-CN"/>
              <a:t>逻辑层拆分出：基础功能层、业务逻辑层、聚合服务层</a:t>
            </a:r>
          </a:p>
          <a:p>
            <a:pPr marL="609600" lvl="1" indent="-304800"/>
            <a:r>
              <a:rPr lang="zh-CN"/>
              <a:t>接入层拆分出：四层接入、七层接入</a:t>
            </a:r>
          </a:p>
          <a:p>
            <a:pPr/>
            <a:r>
              <a:rPr lang="zh-CN"/>
              <a:t>垂直拆分</a:t>
            </a:r>
          </a:p>
          <a:p>
            <a:pPr marL="609600" lvl="1" indent="-304800"/>
            <a:r>
              <a:rPr lang="zh-CN"/>
              <a:t>按功能划分</a:t>
            </a:r>
          </a:p>
          <a:p>
            <a:pPr marL="609600" lvl="1" indent="-304800"/>
            <a:r>
              <a:rPr lang="zh-CN"/>
              <a:t>高内聚、低耦合</a:t>
            </a:r>
          </a:p>
          <a:p>
            <a:pPr/>
            <a:r>
              <a:rPr lang="zh-CN"/>
              <a:t>微服务、中台</a:t>
            </a:r>
          </a:p>
          <a:p>
            <a:pPr/>
            <a:endParaRPr lang="zh-CN"/>
          </a:p>
        </p:txBody>
      </p:sp>
      <p:sp>
        <p:nvSpPr>
          <p:cNvPr id="4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5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6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7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  <p:sp>
        <p:nvSpPr>
          <p:cNvPr id="8" name=""/>
          <p:cNvSpPr/>
          <p:nvPr/>
        </p:nvSpPr>
        <p:spPr>
          <a:xfrm>
            <a:ext cx="5080000" cy="5080000"/>
          </a:xfrm>
        </p:spPr>
        <p:txBody>
          <a:bodyPr/>
          <a:lstStyle/>
          <a:p>
            <a:pPr/>
            <a:r>
              <a:rPr/>
              <a:t>
            </a:t>
            </a:r>
            <a:r>
              <a:rPr/>
              <a:t>
            </a:t>
            </a:r>
          </a:p>
        </p:txBody>
      </p:sp>
    </p:spTree>
  </p:cSld>
  <p:clrMapOvr>
    <a:masterClrMapping/>
  </p:clrMapOvr>
</p:sld>
</file>