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2"/>
  </p:notesMasterIdLst>
  <p:handoutMasterIdLst>
    <p:handoutMasterId r:id="rId13"/>
  </p:handoutMasterIdLst>
  <p:sldIdLst>
    <p:sldId id="286" r:id="rId3"/>
    <p:sldId id="287" r:id="rId4"/>
    <p:sldId id="302" r:id="rId5"/>
    <p:sldId id="303" r:id="rId6"/>
    <p:sldId id="306" r:id="rId7"/>
    <p:sldId id="307" r:id="rId8"/>
    <p:sldId id="291" r:id="rId9"/>
    <p:sldId id="304" r:id="rId10"/>
    <p:sldId id="301" r:id="rId11"/>
  </p:sldIdLst>
  <p:sldSz cx="12192000" cy="6858000"/>
  <p:notesSz cx="6797675" cy="9928225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FF9933"/>
    <a:srgbClr val="FFCCFF"/>
    <a:srgbClr val="48A9C4"/>
    <a:srgbClr val="B9D721"/>
    <a:srgbClr val="E73A1C"/>
    <a:srgbClr val="5ECBB3"/>
    <a:srgbClr val="0A7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2018\2018&#33258;&#21205;&#21270;&#23560;&#26696;&#36914;&#24230;-&#21129;&#26690;&#33452;\&#30064;&#24120;\summer\10&#26376;22-28&#32068;&#35037;&#19968;&#32218;&#33258;&#21205;&#21270;&#30064;&#24120;&#35443;&#24773;&#22577;&#34920;-ok-2.xlsx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2018\2018&#33258;&#21205;&#21270;&#23560;&#26696;&#36914;&#24230;-&#21129;&#26690;&#33452;\&#30064;&#24120;\summer\10&#26376;22-28&#32068;&#35037;&#19968;&#32218;&#33258;&#21205;&#21270;&#30064;&#24120;&#35443;&#24773;&#22577;&#34920;-ok-2.xls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9140411415782448E-2"/>
          <c:y val="0.16255729356317924"/>
          <c:w val="0.75835063992922069"/>
          <c:h val="0.663912034794913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Total異常圖!$RE$3</c:f>
              <c:strCache>
                <c:ptCount val="1"/>
                <c:pt idx="0">
                  <c:v>時間(Min)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Total異常圖!$RD$4:$RD$15</c:f>
              <c:strCache>
                <c:ptCount val="12"/>
                <c:pt idx="0">
                  <c:v>組LCD</c:v>
                </c:pt>
                <c:pt idx="1">
                  <c:v>組燈罩</c:v>
                </c:pt>
                <c:pt idx="2">
                  <c:v>鎖后蓋</c:v>
                </c:pt>
                <c:pt idx="3">
                  <c:v>貼Label</c:v>
                </c:pt>
                <c:pt idx="4">
                  <c:v>鎖LCD</c:v>
                </c:pt>
                <c:pt idx="5">
                  <c:v>鎖面板</c:v>
                </c:pt>
                <c:pt idx="6">
                  <c:v>入前蓋</c:v>
                </c:pt>
                <c:pt idx="7">
                  <c:v>鎖主板3</c:v>
                </c:pt>
                <c:pt idx="8">
                  <c:v>組導航鍵</c:v>
                </c:pt>
                <c:pt idx="9">
                  <c:v>鎖主板1</c:v>
                </c:pt>
                <c:pt idx="10">
                  <c:v>取螺絲</c:v>
                </c:pt>
                <c:pt idx="11">
                  <c:v>鎖主板2</c:v>
                </c:pt>
              </c:strCache>
            </c:strRef>
          </c:cat>
          <c:val>
            <c:numRef>
              <c:f>Total異常圖!$RE$4:$RE$15</c:f>
              <c:numCache>
                <c:formatCode>General</c:formatCode>
                <c:ptCount val="12"/>
                <c:pt idx="0">
                  <c:v>311</c:v>
                </c:pt>
                <c:pt idx="1">
                  <c:v>212</c:v>
                </c:pt>
                <c:pt idx="2">
                  <c:v>149</c:v>
                </c:pt>
                <c:pt idx="3">
                  <c:v>143</c:v>
                </c:pt>
                <c:pt idx="4">
                  <c:v>98</c:v>
                </c:pt>
                <c:pt idx="5">
                  <c:v>92</c:v>
                </c:pt>
                <c:pt idx="6">
                  <c:v>87</c:v>
                </c:pt>
                <c:pt idx="7">
                  <c:v>49</c:v>
                </c:pt>
                <c:pt idx="8">
                  <c:v>41</c:v>
                </c:pt>
                <c:pt idx="9">
                  <c:v>32</c:v>
                </c:pt>
                <c:pt idx="10">
                  <c:v>30</c:v>
                </c:pt>
                <c:pt idx="11">
                  <c:v>20</c:v>
                </c:pt>
              </c:numCache>
            </c:numRef>
          </c:val>
        </c:ser>
        <c:ser>
          <c:idx val="1"/>
          <c:order val="1"/>
          <c:tx>
            <c:strRef>
              <c:f>Total異常圖!$RF$3</c:f>
              <c:strCache>
                <c:ptCount val="1"/>
                <c:pt idx="0">
                  <c:v>時間 %</c:v>
                </c:pt>
              </c:strCache>
            </c:strRef>
          </c:tx>
          <c:invertIfNegative val="0"/>
          <c:cat>
            <c:strRef>
              <c:f>Total異常圖!$RD$4:$RD$15</c:f>
              <c:strCache>
                <c:ptCount val="12"/>
                <c:pt idx="0">
                  <c:v>組LCD</c:v>
                </c:pt>
                <c:pt idx="1">
                  <c:v>組燈罩</c:v>
                </c:pt>
                <c:pt idx="2">
                  <c:v>鎖后蓋</c:v>
                </c:pt>
                <c:pt idx="3">
                  <c:v>貼Label</c:v>
                </c:pt>
                <c:pt idx="4">
                  <c:v>鎖LCD</c:v>
                </c:pt>
                <c:pt idx="5">
                  <c:v>鎖面板</c:v>
                </c:pt>
                <c:pt idx="6">
                  <c:v>入前蓋</c:v>
                </c:pt>
                <c:pt idx="7">
                  <c:v>鎖主板3</c:v>
                </c:pt>
                <c:pt idx="8">
                  <c:v>組導航鍵</c:v>
                </c:pt>
                <c:pt idx="9">
                  <c:v>鎖主板1</c:v>
                </c:pt>
                <c:pt idx="10">
                  <c:v>取螺絲</c:v>
                </c:pt>
                <c:pt idx="11">
                  <c:v>鎖主板2</c:v>
                </c:pt>
              </c:strCache>
            </c:strRef>
          </c:cat>
          <c:val>
            <c:numRef>
              <c:f>Total異常圖!$RF$4:$RF$15</c:f>
              <c:numCache>
                <c:formatCode>0.00%</c:formatCode>
                <c:ptCount val="12"/>
                <c:pt idx="0">
                  <c:v>0.24604430379746867</c:v>
                </c:pt>
                <c:pt idx="1">
                  <c:v>0.16772151898734178</c:v>
                </c:pt>
                <c:pt idx="2">
                  <c:v>0.11787974683544304</c:v>
                </c:pt>
                <c:pt idx="3">
                  <c:v>0.11313291139240501</c:v>
                </c:pt>
                <c:pt idx="4">
                  <c:v>7.7531645569620264E-2</c:v>
                </c:pt>
                <c:pt idx="5">
                  <c:v>7.2784810126582333E-2</c:v>
                </c:pt>
                <c:pt idx="6">
                  <c:v>6.8829113924050639E-2</c:v>
                </c:pt>
                <c:pt idx="7">
                  <c:v>3.8765822784810153E-2</c:v>
                </c:pt>
                <c:pt idx="8">
                  <c:v>3.2436708860759535E-2</c:v>
                </c:pt>
                <c:pt idx="9">
                  <c:v>2.5316455696202528E-2</c:v>
                </c:pt>
                <c:pt idx="10">
                  <c:v>2.3734177215189882E-2</c:v>
                </c:pt>
                <c:pt idx="11">
                  <c:v>1.5822784810126583E-2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499072"/>
        <c:axId val="382201856"/>
      </c:barChart>
      <c:lineChart>
        <c:grouping val="standard"/>
        <c:varyColors val="0"/>
        <c:ser>
          <c:idx val="2"/>
          <c:order val="2"/>
          <c:tx>
            <c:strRef>
              <c:f>Total異常圖!$RG$3</c:f>
              <c:strCache>
                <c:ptCount val="1"/>
                <c:pt idx="0">
                  <c:v>累計時間%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Total異常圖!$RD$4:$RD$15</c:f>
              <c:strCache>
                <c:ptCount val="12"/>
                <c:pt idx="0">
                  <c:v>組LCD</c:v>
                </c:pt>
                <c:pt idx="1">
                  <c:v>組燈罩</c:v>
                </c:pt>
                <c:pt idx="2">
                  <c:v>鎖后蓋</c:v>
                </c:pt>
                <c:pt idx="3">
                  <c:v>貼Label</c:v>
                </c:pt>
                <c:pt idx="4">
                  <c:v>鎖LCD</c:v>
                </c:pt>
                <c:pt idx="5">
                  <c:v>鎖面板</c:v>
                </c:pt>
                <c:pt idx="6">
                  <c:v>入前蓋</c:v>
                </c:pt>
                <c:pt idx="7">
                  <c:v>鎖主板3</c:v>
                </c:pt>
                <c:pt idx="8">
                  <c:v>組導航鍵</c:v>
                </c:pt>
                <c:pt idx="9">
                  <c:v>鎖主板1</c:v>
                </c:pt>
                <c:pt idx="10">
                  <c:v>取螺絲</c:v>
                </c:pt>
                <c:pt idx="11">
                  <c:v>鎖主板2</c:v>
                </c:pt>
              </c:strCache>
            </c:strRef>
          </c:cat>
          <c:val>
            <c:numRef>
              <c:f>Total異常圖!$RG$4:$RG$15</c:f>
              <c:numCache>
                <c:formatCode>0.00%</c:formatCode>
                <c:ptCount val="12"/>
                <c:pt idx="0">
                  <c:v>0.24604430379746867</c:v>
                </c:pt>
                <c:pt idx="1">
                  <c:v>0.41376582278481033</c:v>
                </c:pt>
                <c:pt idx="2">
                  <c:v>0.53164556962025311</c:v>
                </c:pt>
                <c:pt idx="3">
                  <c:v>0.64477848101265822</c:v>
                </c:pt>
                <c:pt idx="4">
                  <c:v>0.72231012658227844</c:v>
                </c:pt>
                <c:pt idx="5">
                  <c:v>0.79509493670886111</c:v>
                </c:pt>
                <c:pt idx="6">
                  <c:v>0.86392405063291189</c:v>
                </c:pt>
                <c:pt idx="7">
                  <c:v>0.902689873417722</c:v>
                </c:pt>
                <c:pt idx="8">
                  <c:v>0.93512658227848133</c:v>
                </c:pt>
                <c:pt idx="9">
                  <c:v>0.960443037974684</c:v>
                </c:pt>
                <c:pt idx="10">
                  <c:v>0.98417721518987389</c:v>
                </c:pt>
                <c:pt idx="11">
                  <c:v>0.99999999999999989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330944"/>
        <c:axId val="383328640"/>
      </c:lineChart>
      <c:catAx>
        <c:axId val="338499072"/>
        <c:scaling>
          <c:orientation val="minMax"/>
        </c:scaling>
        <c:delete val="0"/>
        <c:axPos val="b"/>
        <c:majorTickMark val="out"/>
        <c:minorTickMark val="none"/>
        <c:tickLblPos val="nextTo"/>
        <c:crossAx val="382201856"/>
        <c:crosses val="autoZero"/>
        <c:auto val="1"/>
        <c:lblAlgn val="ctr"/>
        <c:lblOffset val="100"/>
        <c:noMultiLvlLbl val="0"/>
      </c:catAx>
      <c:valAx>
        <c:axId val="3822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8499072"/>
        <c:crosses val="autoZero"/>
        <c:crossBetween val="between"/>
      </c:valAx>
      <c:valAx>
        <c:axId val="38332864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383330944"/>
        <c:crosses val="max"/>
        <c:crossBetween val="between"/>
      </c:valAx>
      <c:catAx>
        <c:axId val="383330944"/>
        <c:scaling>
          <c:orientation val="minMax"/>
        </c:scaling>
        <c:delete val="1"/>
        <c:axPos val="b"/>
        <c:majorTickMark val="out"/>
        <c:minorTickMark val="none"/>
        <c:tickLblPos val="none"/>
        <c:crossAx val="383328640"/>
        <c:crosses val="autoZero"/>
        <c:auto val="1"/>
        <c:lblAlgn val="ctr"/>
        <c:lblOffset val="100"/>
        <c:noMultiLvlLbl val="0"/>
      </c:catAx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2890506826066593"/>
          <c:y val="5.8126453219601734E-2"/>
          <c:w val="0.57109493173933445"/>
          <c:h val="7.6812092651765515E-2"/>
        </c:manualLayout>
      </c:layout>
      <c:overlay val="0"/>
    </c:legend>
    <c:plotVisOnly val="1"/>
    <c:dispBlanksAs val="gap"/>
    <c:showDLblsOverMax val="0"/>
  </c:chart>
  <c:spPr>
    <a:solidFill>
      <a:srgbClr val="C6E7FC">
        <a:lumMod val="90000"/>
      </a:srgbClr>
    </a:solidFill>
    <a:ln>
      <a:solidFill>
        <a:sysClr val="window" lastClr="FFFFFF">
          <a:lumMod val="50000"/>
        </a:sysClr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異常</a:t>
            </a:r>
            <a:r>
              <a:rPr lang="zh-CN" altLang="en-US" dirty="0" smtClean="0"/>
              <a:t>次數</a:t>
            </a:r>
            <a:r>
              <a:rPr lang="en-US" altLang="zh-CN" dirty="0" smtClean="0"/>
              <a:t>:315</a:t>
            </a:r>
            <a:endParaRPr lang="zh-TW" altLang="en-US" dirty="0"/>
          </a:p>
        </c:rich>
      </c:tx>
      <c:layout>
        <c:manualLayout>
          <c:xMode val="edge"/>
          <c:yMode val="edge"/>
          <c:x val="0.66903942599810684"/>
          <c:y val="4.378960667948815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48236412308927"/>
          <c:y val="0.16861436592371168"/>
          <c:w val="0.81015146362518753"/>
          <c:h val="0.6268914036222302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Total異常圖!$RB$3</c:f>
              <c:strCache>
                <c:ptCount val="1"/>
                <c:pt idx="0">
                  <c:v>次數 %</c:v>
                </c:pt>
              </c:strCache>
            </c:strRef>
          </c:tx>
          <c:invertIfNegative val="0"/>
          <c:cat>
            <c:strRef>
              <c:f>Total異常圖!$QZ$4:$QZ$15</c:f>
              <c:strCache>
                <c:ptCount val="12"/>
                <c:pt idx="0">
                  <c:v>組LCD</c:v>
                </c:pt>
                <c:pt idx="1">
                  <c:v>鎖后蓋</c:v>
                </c:pt>
                <c:pt idx="2">
                  <c:v>組燈罩</c:v>
                </c:pt>
                <c:pt idx="3">
                  <c:v>鎖LCD</c:v>
                </c:pt>
                <c:pt idx="4">
                  <c:v>鎖面板</c:v>
                </c:pt>
                <c:pt idx="5">
                  <c:v>入前蓋</c:v>
                </c:pt>
                <c:pt idx="6">
                  <c:v>鎖主板3</c:v>
                </c:pt>
                <c:pt idx="7">
                  <c:v>鎖主板1</c:v>
                </c:pt>
                <c:pt idx="8">
                  <c:v>組導航鍵</c:v>
                </c:pt>
                <c:pt idx="9">
                  <c:v>取螺絲</c:v>
                </c:pt>
                <c:pt idx="10">
                  <c:v>貼Label</c:v>
                </c:pt>
                <c:pt idx="11">
                  <c:v>鎖主板2</c:v>
                </c:pt>
              </c:strCache>
            </c:strRef>
          </c:cat>
          <c:val>
            <c:numRef>
              <c:f>Total異常圖!$RB$4:$RB$15</c:f>
              <c:numCache>
                <c:formatCode>0.00%</c:formatCode>
                <c:ptCount val="12"/>
                <c:pt idx="0">
                  <c:v>0.26349206349206372</c:v>
                </c:pt>
                <c:pt idx="1">
                  <c:v>0.15555555555555556</c:v>
                </c:pt>
                <c:pt idx="2">
                  <c:v>0.14285714285714299</c:v>
                </c:pt>
                <c:pt idx="3">
                  <c:v>0.10158730158730155</c:v>
                </c:pt>
                <c:pt idx="4">
                  <c:v>8.2539682539682635E-2</c:v>
                </c:pt>
                <c:pt idx="5">
                  <c:v>8.2539682539682635E-2</c:v>
                </c:pt>
                <c:pt idx="6">
                  <c:v>6.0317460317460367E-2</c:v>
                </c:pt>
                <c:pt idx="7">
                  <c:v>3.8095238095238099E-2</c:v>
                </c:pt>
                <c:pt idx="8">
                  <c:v>2.2222222222222244E-2</c:v>
                </c:pt>
                <c:pt idx="9">
                  <c:v>1.9047619047619067E-2</c:v>
                </c:pt>
                <c:pt idx="10">
                  <c:v>1.5873015873015879E-2</c:v>
                </c:pt>
                <c:pt idx="11">
                  <c:v>1.5873015873015879E-2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406784"/>
        <c:axId val="250408320"/>
      </c:barChart>
      <c:barChart>
        <c:barDir val="col"/>
        <c:grouping val="clustered"/>
        <c:varyColors val="0"/>
        <c:ser>
          <c:idx val="0"/>
          <c:order val="0"/>
          <c:tx>
            <c:strRef>
              <c:f>Total異常圖!$RA$3</c:f>
              <c:strCache>
                <c:ptCount val="1"/>
                <c:pt idx="0">
                  <c:v>次數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Total異常圖!$QZ$4:$QZ$15</c:f>
              <c:strCache>
                <c:ptCount val="12"/>
                <c:pt idx="0">
                  <c:v>組LCD</c:v>
                </c:pt>
                <c:pt idx="1">
                  <c:v>鎖后蓋</c:v>
                </c:pt>
                <c:pt idx="2">
                  <c:v>組燈罩</c:v>
                </c:pt>
                <c:pt idx="3">
                  <c:v>鎖LCD</c:v>
                </c:pt>
                <c:pt idx="4">
                  <c:v>鎖面板</c:v>
                </c:pt>
                <c:pt idx="5">
                  <c:v>入前蓋</c:v>
                </c:pt>
                <c:pt idx="6">
                  <c:v>鎖主板3</c:v>
                </c:pt>
                <c:pt idx="7">
                  <c:v>鎖主板1</c:v>
                </c:pt>
                <c:pt idx="8">
                  <c:v>組導航鍵</c:v>
                </c:pt>
                <c:pt idx="9">
                  <c:v>取螺絲</c:v>
                </c:pt>
                <c:pt idx="10">
                  <c:v>貼Label</c:v>
                </c:pt>
                <c:pt idx="11">
                  <c:v>鎖主板2</c:v>
                </c:pt>
              </c:strCache>
            </c:strRef>
          </c:cat>
          <c:val>
            <c:numRef>
              <c:f>Total異常圖!$RA$4:$RA$15</c:f>
              <c:numCache>
                <c:formatCode>General</c:formatCode>
                <c:ptCount val="12"/>
                <c:pt idx="0">
                  <c:v>83</c:v>
                </c:pt>
                <c:pt idx="1">
                  <c:v>49</c:v>
                </c:pt>
                <c:pt idx="2">
                  <c:v>45</c:v>
                </c:pt>
                <c:pt idx="3">
                  <c:v>32</c:v>
                </c:pt>
                <c:pt idx="4">
                  <c:v>26</c:v>
                </c:pt>
                <c:pt idx="5">
                  <c:v>26</c:v>
                </c:pt>
                <c:pt idx="6">
                  <c:v>19</c:v>
                </c:pt>
                <c:pt idx="7">
                  <c:v>12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10327936"/>
        <c:axId val="310326400"/>
      </c:barChart>
      <c:lineChart>
        <c:grouping val="standard"/>
        <c:varyColors val="0"/>
        <c:ser>
          <c:idx val="2"/>
          <c:order val="2"/>
          <c:tx>
            <c:strRef>
              <c:f>Total異常圖!$RC$3</c:f>
              <c:strCache>
                <c:ptCount val="1"/>
                <c:pt idx="0">
                  <c:v>累計次數 %</c:v>
                </c:pt>
              </c:strCache>
            </c:strRef>
          </c:tx>
          <c:dLbls>
            <c:dLbl>
              <c:idx val="3"/>
              <c:layout>
                <c:manualLayout>
                  <c:x val="1.9636720667648528E-3"/>
                  <c:y val="1.1931391679404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Total異常圖!$QZ$4:$QZ$15</c:f>
              <c:strCache>
                <c:ptCount val="12"/>
                <c:pt idx="0">
                  <c:v>組LCD</c:v>
                </c:pt>
                <c:pt idx="1">
                  <c:v>鎖后蓋</c:v>
                </c:pt>
                <c:pt idx="2">
                  <c:v>組燈罩</c:v>
                </c:pt>
                <c:pt idx="3">
                  <c:v>鎖LCD</c:v>
                </c:pt>
                <c:pt idx="4">
                  <c:v>鎖面板</c:v>
                </c:pt>
                <c:pt idx="5">
                  <c:v>入前蓋</c:v>
                </c:pt>
                <c:pt idx="6">
                  <c:v>鎖主板3</c:v>
                </c:pt>
                <c:pt idx="7">
                  <c:v>鎖主板1</c:v>
                </c:pt>
                <c:pt idx="8">
                  <c:v>組導航鍵</c:v>
                </c:pt>
                <c:pt idx="9">
                  <c:v>取螺絲</c:v>
                </c:pt>
                <c:pt idx="10">
                  <c:v>貼Label</c:v>
                </c:pt>
                <c:pt idx="11">
                  <c:v>鎖主板2</c:v>
                </c:pt>
              </c:strCache>
            </c:strRef>
          </c:cat>
          <c:val>
            <c:numRef>
              <c:f>Total異常圖!$RC$4:$RC$15</c:f>
              <c:numCache>
                <c:formatCode>0.00%</c:formatCode>
                <c:ptCount val="12"/>
                <c:pt idx="0">
                  <c:v>0.26349206349206372</c:v>
                </c:pt>
                <c:pt idx="1">
                  <c:v>0.41904761904761928</c:v>
                </c:pt>
                <c:pt idx="2">
                  <c:v>0.56190476190476157</c:v>
                </c:pt>
                <c:pt idx="3">
                  <c:v>0.66349206349206369</c:v>
                </c:pt>
                <c:pt idx="4">
                  <c:v>0.74603174603174605</c:v>
                </c:pt>
                <c:pt idx="5">
                  <c:v>0.82857142857142863</c:v>
                </c:pt>
                <c:pt idx="6">
                  <c:v>0.88888888888888895</c:v>
                </c:pt>
                <c:pt idx="7">
                  <c:v>0.92698412698412702</c:v>
                </c:pt>
                <c:pt idx="8">
                  <c:v>0.94920634920634861</c:v>
                </c:pt>
                <c:pt idx="9">
                  <c:v>0.96825396825396837</c:v>
                </c:pt>
                <c:pt idx="10">
                  <c:v>0.98412698412698363</c:v>
                </c:pt>
                <c:pt idx="1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406784"/>
        <c:axId val="250408320"/>
      </c:lineChart>
      <c:catAx>
        <c:axId val="250406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50408320"/>
        <c:crosses val="autoZero"/>
        <c:auto val="1"/>
        <c:lblAlgn val="ctr"/>
        <c:lblOffset val="100"/>
        <c:noMultiLvlLbl val="0"/>
      </c:catAx>
      <c:valAx>
        <c:axId val="250408320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spPr>
          <a:ln w="9525">
            <a:noFill/>
          </a:ln>
        </c:spPr>
        <c:crossAx val="250406784"/>
        <c:crosses val="autoZero"/>
        <c:crossBetween val="between"/>
      </c:valAx>
      <c:valAx>
        <c:axId val="3103264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310327936"/>
        <c:crosses val="max"/>
        <c:crossBetween val="between"/>
      </c:valAx>
      <c:catAx>
        <c:axId val="310327936"/>
        <c:scaling>
          <c:orientation val="minMax"/>
        </c:scaling>
        <c:delete val="1"/>
        <c:axPos val="b"/>
        <c:majorTickMark val="out"/>
        <c:minorTickMark val="none"/>
        <c:tickLblPos val="none"/>
        <c:crossAx val="310326400"/>
        <c:crosses val="autoZero"/>
        <c:auto val="1"/>
        <c:lblAlgn val="ctr"/>
        <c:lblOffset val="100"/>
        <c:noMultiLvlLbl val="0"/>
      </c:catAx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60753934827913969"/>
          <c:y val="0.1043300664316467"/>
          <c:w val="0.31205308638745788"/>
          <c:h val="7.0088790182265104E-2"/>
        </c:manualLayout>
      </c:layout>
      <c:overlay val="0"/>
    </c:legend>
    <c:plotVisOnly val="1"/>
    <c:dispBlanksAs val="gap"/>
    <c:showDLblsOverMax val="0"/>
  </c:chart>
  <c:spPr>
    <a:solidFill>
      <a:schemeClr val="bg2">
        <a:lumMod val="90000"/>
      </a:schemeClr>
    </a:solidFill>
    <a:ln>
      <a:solidFill>
        <a:schemeClr val="bg1">
          <a:lumMod val="5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E5AE-1762-46F6-8CA1-AE8D14C01A66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19AB-8662-41D0-ACB6-6CC92A225F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0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B78EE-1990-480A-8B54-33338C5F203E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A683D-BDC1-4A25-B348-3566189B37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0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8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677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5BBEAD13-0566-4C6C-97E7-55F17F24B09F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9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10348537" y="0"/>
            <a:ext cx="1843465" cy="1775141"/>
            <a:chOff x="10348535" y="0"/>
            <a:chExt cx="1843465" cy="1775141"/>
          </a:xfrm>
        </p:grpSpPr>
        <p:sp>
          <p:nvSpPr>
            <p:cNvPr id="9" name="等腰三角形 8"/>
            <p:cNvSpPr/>
            <p:nvPr/>
          </p:nvSpPr>
          <p:spPr>
            <a:xfrm rot="16200000">
              <a:off x="11063654" y="-14654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0348535" y="0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3469302">
              <a:off x="10800016" y="10044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06378">
              <a:off x="11154905" y="45211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3456451">
              <a:off x="11509643" y="79710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3586090">
              <a:off x="10781090" y="79878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0681166" y="1056242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5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38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E5FDF090-F40B-487C-B456-375BEE1394B6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91436" tIns="45719" rIns="91436" bIns="45719"/>
          <a:lstStyle/>
          <a:p>
            <a:fld id="{1C15D2FF-EFFC-4BA1-8AD7-4C581D196E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677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5BBEAD13-0566-4C6C-97E7-55F17F24B09F}" type="datetimeFigureOut">
              <a:rPr lang="zh-TW" altLang="en-US" smtClean="0"/>
              <a:pPr/>
              <a:t>2018/11/5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2" tIns="60955" rIns="121912" bIns="60955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59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0348537" y="0"/>
            <a:ext cx="1843465" cy="1775141"/>
            <a:chOff x="10348535" y="0"/>
            <a:chExt cx="1843465" cy="1775141"/>
          </a:xfrm>
        </p:grpSpPr>
        <p:sp>
          <p:nvSpPr>
            <p:cNvPr id="9" name="等腰三角形 8"/>
            <p:cNvSpPr/>
            <p:nvPr/>
          </p:nvSpPr>
          <p:spPr>
            <a:xfrm rot="16200000">
              <a:off x="11063654" y="-14654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10348535" y="0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3469302">
              <a:off x="10800016" y="10044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8206378">
              <a:off x="11154905" y="45211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3456451">
              <a:off x="11509643" y="79710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3586090">
              <a:off x="10781090" y="79878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0681166" y="1056242"/>
              <a:ext cx="700465" cy="718899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5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F9483C12-993A-4641-895A-4144AE7A78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1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0"/>
          <p:cNvSpPr>
            <a:spLocks/>
          </p:cNvSpPr>
          <p:nvPr userDrawn="1"/>
        </p:nvSpPr>
        <p:spPr bwMode="auto">
          <a:xfrm>
            <a:off x="388676" y="268942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rgbClr val="333F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8" name="直接连接符 2"/>
          <p:cNvCxnSpPr/>
          <p:nvPr userDrawn="1"/>
        </p:nvCxnSpPr>
        <p:spPr>
          <a:xfrm>
            <a:off x="388676" y="847165"/>
            <a:ext cx="3965611" cy="0"/>
          </a:xfrm>
          <a:prstGeom prst="line">
            <a:avLst/>
          </a:prstGeom>
          <a:ln w="127000">
            <a:solidFill>
              <a:srgbClr val="5ECB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rot="16200000">
            <a:off x="11063655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348537" y="0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3469302">
            <a:off x="10800017" y="10044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5EC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8206378">
            <a:off x="11154906" y="45211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0A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3456451">
            <a:off x="11509643" y="797100"/>
            <a:ext cx="508071" cy="52144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3586090">
            <a:off x="10781091" y="798783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681168" y="1056243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3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0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3" r:id="rId5"/>
    <p:sldLayoutId id="2147483678" r:id="rId6"/>
    <p:sldLayoutId id="2147483674" r:id="rId7"/>
    <p:sldLayoutId id="2147483687" r:id="rId8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6200000">
            <a:off x="11063655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348537" y="0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3469302">
            <a:off x="10800017" y="10044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5EC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8206378">
            <a:off x="11154906" y="452118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0A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3456451">
            <a:off x="11509643" y="797100"/>
            <a:ext cx="508071" cy="52144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3586090">
            <a:off x="10781091" y="798783"/>
            <a:ext cx="504332" cy="517604"/>
          </a:xfrm>
          <a:prstGeom prst="triangle">
            <a:avLst>
              <a:gd name="adj" fmla="val 100000"/>
            </a:avLst>
          </a:prstGeom>
          <a:solidFill>
            <a:srgbClr val="B9D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681168" y="1056243"/>
            <a:ext cx="700465" cy="718900"/>
          </a:xfrm>
          <a:prstGeom prst="triangle">
            <a:avLst>
              <a:gd name="adj" fmla="val 100000"/>
            </a:avLst>
          </a:prstGeom>
          <a:solidFill>
            <a:srgbClr val="48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3"/>
          <p:cNvGrpSpPr/>
          <p:nvPr userDrawn="1"/>
        </p:nvGrpSpPr>
        <p:grpSpPr>
          <a:xfrm rot="10800000">
            <a:off x="0" y="5751450"/>
            <a:ext cx="1541032" cy="1106551"/>
            <a:chOff x="-309852" y="5962650"/>
            <a:chExt cx="2469946" cy="1773566"/>
          </a:xfrm>
        </p:grpSpPr>
        <p:sp>
          <p:nvSpPr>
            <p:cNvPr id="17" name="等腰三角形 16"/>
            <p:cNvSpPr/>
            <p:nvPr/>
          </p:nvSpPr>
          <p:spPr>
            <a:xfrm rot="16200000">
              <a:off x="1031748" y="5947996"/>
              <a:ext cx="1113692" cy="1143000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418853" y="7017316"/>
              <a:ext cx="700464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3469302">
              <a:off x="768110" y="606309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5EC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8206378">
              <a:off x="1122999" y="6414767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0A7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3456451">
              <a:off x="1477737" y="6759750"/>
              <a:ext cx="508070" cy="52144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586090">
              <a:off x="749184" y="6761432"/>
              <a:ext cx="504332" cy="517604"/>
            </a:xfrm>
            <a:prstGeom prst="triangle">
              <a:avLst>
                <a:gd name="adj" fmla="val 100000"/>
              </a:avLst>
            </a:prstGeom>
            <a:solidFill>
              <a:srgbClr val="B9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-309852" y="6659155"/>
              <a:ext cx="700465" cy="718900"/>
            </a:xfrm>
            <a:prstGeom prst="triangle">
              <a:avLst>
                <a:gd name="adj" fmla="val 100000"/>
              </a:avLst>
            </a:prstGeom>
            <a:solidFill>
              <a:srgbClr val="48A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0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9138" y="2197209"/>
            <a:ext cx="11664177" cy="830995"/>
          </a:xfrm>
          <a:prstGeom prst="rect">
            <a:avLst/>
          </a:prstGeom>
          <a:solidFill>
            <a:srgbClr val="00B0F0"/>
          </a:solidFill>
        </p:spPr>
        <p:txBody>
          <a:bodyPr wrap="square" lIns="91438" tIns="45719" rIns="91438" bIns="45719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8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MFG3 </a:t>
            </a:r>
            <a:r>
              <a:rPr lang="zh-CN" altLang="en-US" sz="48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anose="020F0502020204030204" pitchFamily="34" charset="0"/>
              </a:rPr>
              <a:t>自動組裝智能監控界面需求</a:t>
            </a:r>
            <a:endParaRPr lang="zh-CN" altLang="en-US" sz="48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17125" y="5532034"/>
            <a:ext cx="1775071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altLang="zh-CN" sz="2400" b="1" dirty="0">
                <a:latin typeface="+mj-ea"/>
                <a:ea typeface="+mj-ea"/>
              </a:rPr>
              <a:t>NSDI MFG3</a:t>
            </a:r>
          </a:p>
          <a:p>
            <a:pPr algn="r"/>
            <a:r>
              <a:rPr lang="en-US" altLang="zh-CN" sz="2400" b="1" dirty="0" smtClean="0">
                <a:latin typeface="+mj-ea"/>
                <a:ea typeface="+mj-ea"/>
              </a:rPr>
              <a:t>2018/11/3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11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3022" y="164365"/>
            <a:ext cx="5086645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NPBG-MFG3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5511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/>
        </p:nvGrpSpPr>
        <p:grpSpPr>
          <a:xfrm>
            <a:off x="6894012" y="300744"/>
            <a:ext cx="491491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16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3938" y="1283316"/>
            <a:ext cx="9667317" cy="4545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201924" y="5169517"/>
            <a:ext cx="1147643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90298" y="5169517"/>
            <a:ext cx="849269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742768" y="5169517"/>
            <a:ext cx="2421057" cy="444500"/>
          </a:xfrm>
          <a:prstGeom prst="rect">
            <a:avLst/>
          </a:prstGeom>
          <a:solidFill>
            <a:srgbClr val="00B05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9572765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7617797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791897" y="5213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5" name="矩形圖說文字 4"/>
          <p:cNvSpPr/>
          <p:nvPr/>
        </p:nvSpPr>
        <p:spPr>
          <a:xfrm>
            <a:off x="9435168" y="5823014"/>
            <a:ext cx="1485899" cy="692703"/>
          </a:xfrm>
          <a:prstGeom prst="wedgeRectCallout">
            <a:avLst>
              <a:gd name="adj1" fmla="val -25908"/>
              <a:gd name="adj2" fmla="val -9789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PTH</a:t>
            </a:r>
          </a:p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PCBA </a:t>
            </a:r>
            <a:r>
              <a:rPr lang="zh-CN" altLang="en-US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測試</a:t>
            </a:r>
          </a:p>
        </p:txBody>
      </p:sp>
      <p:sp>
        <p:nvSpPr>
          <p:cNvPr id="29" name="矩形圖說文字 28"/>
          <p:cNvSpPr/>
          <p:nvPr/>
        </p:nvSpPr>
        <p:spPr>
          <a:xfrm>
            <a:off x="7419205" y="5823013"/>
            <a:ext cx="1531621" cy="686640"/>
          </a:xfrm>
          <a:prstGeom prst="wedgeRectCallout">
            <a:avLst>
              <a:gd name="adj1" fmla="val -19274"/>
              <a:gd name="adj2" fmla="val -97895"/>
            </a:avLst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err="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Assy</a:t>
            </a: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</a:p>
          <a:p>
            <a:pPr defTabSz="685783">
              <a:defRPr/>
            </a:pPr>
            <a:r>
              <a:rPr lang="zh-CN" altLang="en-US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系統組裝</a:t>
            </a:r>
            <a:endParaRPr lang="zh-CN" altLang="en-US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0" name="矩形圖說文字 29"/>
          <p:cNvSpPr/>
          <p:nvPr/>
        </p:nvSpPr>
        <p:spPr>
          <a:xfrm>
            <a:off x="5557856" y="5829076"/>
            <a:ext cx="1375411" cy="686640"/>
          </a:xfrm>
          <a:prstGeom prst="wedgeRectCallout">
            <a:avLst>
              <a:gd name="adj1" fmla="val -13904"/>
              <a:gd name="adj2" fmla="val -960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SI </a:t>
            </a:r>
          </a:p>
          <a:p>
            <a:pPr defTabSz="685783">
              <a:defRPr/>
            </a:pPr>
            <a:r>
              <a:rPr lang="en-US" altLang="zh-CN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FST </a:t>
            </a:r>
            <a:r>
              <a:rPr lang="zh-CN" altLang="en-US" b="1" kern="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測試</a:t>
            </a:r>
            <a:endParaRPr lang="zh-CN" altLang="en-US" b="1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01924" y="4521817"/>
            <a:ext cx="1173043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677596" y="4534517"/>
            <a:ext cx="887371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68168" y="4521817"/>
            <a:ext cx="2395656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9572765" y="45535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605097" y="45662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5779197" y="45789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01924" y="3848717"/>
            <a:ext cx="1173043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690296" y="3861417"/>
            <a:ext cx="887371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780869" y="3848717"/>
            <a:ext cx="2382957" cy="444500"/>
          </a:xfrm>
          <a:prstGeom prst="rect">
            <a:avLst/>
          </a:prstGeom>
          <a:solidFill>
            <a:srgbClr val="00B0F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9585465" y="38804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3-1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7617797" y="38804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3-2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5791897" y="3905865"/>
            <a:ext cx="594797" cy="355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TW" dirty="0" smtClean="0"/>
              <a:t>3-3</a:t>
            </a:r>
            <a:endParaRPr lang="zh-TW" altLang="en-US" dirty="0"/>
          </a:p>
        </p:txBody>
      </p:sp>
      <p:sp>
        <p:nvSpPr>
          <p:cNvPr id="43" name="文本框 5"/>
          <p:cNvSpPr txBox="1"/>
          <p:nvPr/>
        </p:nvSpPr>
        <p:spPr>
          <a:xfrm>
            <a:off x="7331890" y="140735"/>
            <a:ext cx="112402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界面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4" name="文本框 5"/>
          <p:cNvSpPr txBox="1"/>
          <p:nvPr/>
        </p:nvSpPr>
        <p:spPr>
          <a:xfrm>
            <a:off x="10508779" y="5187941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5" name="文本框 5"/>
          <p:cNvSpPr txBox="1"/>
          <p:nvPr/>
        </p:nvSpPr>
        <p:spPr>
          <a:xfrm>
            <a:off x="10505064" y="4557472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6" name="文本框 5"/>
          <p:cNvSpPr txBox="1"/>
          <p:nvPr/>
        </p:nvSpPr>
        <p:spPr>
          <a:xfrm>
            <a:off x="10488953" y="3904472"/>
            <a:ext cx="954675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7" name="图片 51" descr="tim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8044578" y="5237327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8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25511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1"/>
          <p:cNvGrpSpPr/>
          <p:nvPr/>
        </p:nvGrpSpPr>
        <p:grpSpPr>
          <a:xfrm>
            <a:off x="6176912" y="300743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839288" y="203397"/>
            <a:ext cx="489367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4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</a:t>
            </a:r>
            <a:r>
              <a:rPr lang="zh-CN" altLang="en-US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界面</a:t>
            </a:r>
            <a:r>
              <a:rPr lang="en-US" altLang="zh-CN" sz="24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</a:t>
            </a:r>
            <a:r>
              <a:rPr lang="en-US" altLang="zh-CN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</a:t>
            </a:r>
            <a:r>
              <a:rPr lang="en-US" altLang="zh-CN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ASSY </a:t>
            </a:r>
            <a:r>
              <a:rPr lang="zh-CN" altLang="en-US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智能監控平</a:t>
            </a:r>
            <a:r>
              <a:rPr lang="zh-CN" altLang="en-US" sz="24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臺</a:t>
            </a:r>
            <a:endParaRPr lang="zh-CN" altLang="en-US" sz="24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" y="993825"/>
            <a:ext cx="449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4"/>
          <a:stretch/>
        </p:blipFill>
        <p:spPr bwMode="auto">
          <a:xfrm>
            <a:off x="1808742" y="3456872"/>
            <a:ext cx="8802688" cy="142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9"/>
          <a:stretch/>
        </p:blipFill>
        <p:spPr bwMode="auto">
          <a:xfrm>
            <a:off x="1921267" y="2173572"/>
            <a:ext cx="8802688" cy="140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0"/>
          <a:stretch/>
        </p:blipFill>
        <p:spPr bwMode="auto">
          <a:xfrm>
            <a:off x="1886802" y="4874138"/>
            <a:ext cx="8802688" cy="13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文本框 5"/>
          <p:cNvSpPr txBox="1"/>
          <p:nvPr/>
        </p:nvSpPr>
        <p:spPr>
          <a:xfrm>
            <a:off x="123847" y="2680973"/>
            <a:ext cx="1684896" cy="1077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A01</a:t>
            </a:r>
          </a:p>
          <a:p>
            <a:pPr defTabSz="685783">
              <a:defRPr/>
            </a:pP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目標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2000</a:t>
            </a:r>
          </a:p>
          <a:p>
            <a:pPr defTabSz="685783">
              <a:defRPr/>
            </a:pP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實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際達成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:90%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7" name="文本框 5"/>
          <p:cNvSpPr txBox="1"/>
          <p:nvPr/>
        </p:nvSpPr>
        <p:spPr>
          <a:xfrm>
            <a:off x="367223" y="1676427"/>
            <a:ext cx="11026523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zh-CN" altLang="en-US" sz="2000" b="1" kern="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正常 ：設備正常運作   </a:t>
            </a:r>
            <a:r>
              <a:rPr lang="zh-CN" altLang="en-US" sz="2000" b="1" kern="0" dirty="0" smtClean="0">
                <a:solidFill>
                  <a:srgbClr val="FF99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待機： 待板     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異常：設備異常</a:t>
            </a:r>
            <a:r>
              <a:rPr lang="zh-CN" altLang="en-US" sz="2000" b="1" kern="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斷網：連不上網絡    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關機：設備關機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8" name="文本框 5"/>
          <p:cNvSpPr txBox="1"/>
          <p:nvPr/>
        </p:nvSpPr>
        <p:spPr>
          <a:xfrm>
            <a:off x="123846" y="3927483"/>
            <a:ext cx="1684896" cy="1077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A02</a:t>
            </a:r>
          </a:p>
          <a:p>
            <a:pPr defTabSz="685783">
              <a:defRPr/>
            </a:pP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目標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2000</a:t>
            </a:r>
          </a:p>
          <a:p>
            <a:pPr defTabSz="685783">
              <a:defRPr/>
            </a:pP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實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際達成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:90%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9" name="文本框 5"/>
          <p:cNvSpPr txBox="1"/>
          <p:nvPr/>
        </p:nvSpPr>
        <p:spPr>
          <a:xfrm>
            <a:off x="146151" y="5281049"/>
            <a:ext cx="1684896" cy="1077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A03</a:t>
            </a:r>
          </a:p>
          <a:p>
            <a:pPr defTabSz="685783">
              <a:defRPr/>
            </a:pP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目標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2000</a:t>
            </a:r>
          </a:p>
          <a:p>
            <a:pPr defTabSz="685783">
              <a:defRPr/>
            </a:pP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實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際達成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:90%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8275" y="2371974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21546" y="2364539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56019" y="2341755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03389" y="2319452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07940" y="223024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40926" y="2219090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936400" y="2185639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40957" y="215870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024802" y="2133117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1900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92324" y="2002056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861997" y="199042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604112" y="1972368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53410" y="3684078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706681" y="367664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41154" y="3653859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888524" y="3631556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93075" y="3542347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426061" y="3531194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921535" y="349774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26092" y="3470807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09937" y="3445221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1900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277459" y="3314160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47132" y="3302527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589247" y="3284472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171998" y="5051937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725269" y="5044502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59742" y="5021718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07112" y="4999415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11663" y="4910206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44649" y="4899053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940123" y="4865602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444680" y="4838666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2000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028525" y="4813080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1900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296047" y="4682019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865720" y="4670386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607835" y="4652331"/>
            <a:ext cx="547371" cy="283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00FF"/>
                </a:solidFill>
              </a:rPr>
              <a:t>1800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105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1196086" y="3166725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pic>
        <p:nvPicPr>
          <p:cNvPr id="106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6226633" y="4285195"/>
            <a:ext cx="483272" cy="608162"/>
          </a:xfrm>
          <a:prstGeom prst="rect">
            <a:avLst/>
          </a:prstGeom>
          <a:ln>
            <a:noFill/>
          </a:ln>
        </p:spPr>
      </p:pic>
      <p:pic>
        <p:nvPicPr>
          <p:cNvPr id="107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4640399" y="5662075"/>
            <a:ext cx="483272" cy="608162"/>
          </a:xfrm>
          <a:prstGeom prst="rect">
            <a:avLst/>
          </a:prstGeom>
          <a:ln>
            <a:noFill/>
          </a:ln>
        </p:spPr>
      </p:pic>
      <p:sp>
        <p:nvSpPr>
          <p:cNvPr id="2" name="左箭头 1"/>
          <p:cNvSpPr/>
          <p:nvPr/>
        </p:nvSpPr>
        <p:spPr>
          <a:xfrm>
            <a:off x="4923070" y="755623"/>
            <a:ext cx="1290738" cy="849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返回界面</a:t>
            </a:r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58" name="文本框 5"/>
          <p:cNvSpPr txBox="1"/>
          <p:nvPr/>
        </p:nvSpPr>
        <p:spPr>
          <a:xfrm>
            <a:off x="843022" y="164365"/>
            <a:ext cx="5086645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NPBG-MFG3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pic>
        <p:nvPicPr>
          <p:cNvPr id="59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7427869" y="2894527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60" name="文字方塊 5"/>
          <p:cNvSpPr txBox="1"/>
          <p:nvPr/>
        </p:nvSpPr>
        <p:spPr>
          <a:xfrm>
            <a:off x="467746" y="3714917"/>
            <a:ext cx="2559264" cy="307777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</a:t>
            </a:r>
            <a:r>
              <a:rPr lang="zh-CN" altLang="en-US" sz="1400" dirty="0" smtClean="0"/>
              <a:t>擊整線轉到下一頁</a:t>
            </a:r>
            <a:endParaRPr lang="zh-TW" altLang="en-US" sz="1400" dirty="0"/>
          </a:p>
        </p:txBody>
      </p:sp>
      <p:sp>
        <p:nvSpPr>
          <p:cNvPr id="61" name="文字方塊 5"/>
          <p:cNvSpPr txBox="1"/>
          <p:nvPr/>
        </p:nvSpPr>
        <p:spPr>
          <a:xfrm>
            <a:off x="8006494" y="3365147"/>
            <a:ext cx="2559264" cy="307777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</a:t>
            </a:r>
            <a:r>
              <a:rPr lang="zh-CN" altLang="en-US" sz="1400" dirty="0" smtClean="0"/>
              <a:t>擊好看個機臺轉到</a:t>
            </a:r>
            <a:r>
              <a:rPr lang="en-US" altLang="zh-CN" sz="1400" dirty="0" smtClean="0"/>
              <a:t>P7</a:t>
            </a:r>
            <a:r>
              <a:rPr lang="zh-CN" altLang="en-US" sz="1400" dirty="0" smtClean="0"/>
              <a:t>頁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1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11"/>
          <p:cNvGrpSpPr/>
          <p:nvPr/>
        </p:nvGrpSpPr>
        <p:grpSpPr>
          <a:xfrm>
            <a:off x="6680183" y="297710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779242" y="202294"/>
            <a:ext cx="4505791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整線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1934" y="865315"/>
            <a:ext cx="10328448" cy="2645151"/>
            <a:chOff x="141934" y="1133029"/>
            <a:chExt cx="10519032" cy="31333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21" y="1476476"/>
              <a:ext cx="10343645" cy="2789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030631" y="1951519"/>
              <a:ext cx="7850459" cy="223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" name="圓角矩形圖說文字 2"/>
            <p:cNvSpPr/>
            <p:nvPr/>
          </p:nvSpPr>
          <p:spPr>
            <a:xfrm>
              <a:off x="6483352" y="2553684"/>
              <a:ext cx="1727418" cy="813914"/>
            </a:xfrm>
            <a:prstGeom prst="wedgeRoundRectCallout">
              <a:avLst>
                <a:gd name="adj1" fmla="val -48027"/>
                <a:gd name="adj2" fmla="val -10327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可以選擇多條線數據對比</a:t>
              </a:r>
              <a:endParaRPr lang="zh-TW" altLang="en-US" dirty="0"/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141934" y="1133029"/>
              <a:ext cx="3978111" cy="437496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defTabSz="685783">
                <a:defRPr/>
              </a:pP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1.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1 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產出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&amp;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達成率 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多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線 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By 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day</a:t>
              </a:r>
              <a:endPara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646903" y="1653871"/>
              <a:ext cx="1208985" cy="3077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產出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達成率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2" y="4025488"/>
            <a:ext cx="10156239" cy="2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1995081" y="4436563"/>
            <a:ext cx="7708224" cy="18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6367127" y="4944905"/>
            <a:ext cx="1696121" cy="687099"/>
          </a:xfrm>
          <a:prstGeom prst="wedgeRoundRectCallout">
            <a:avLst>
              <a:gd name="adj1" fmla="val -48027"/>
              <a:gd name="adj2" fmla="val -103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可以選擇多條線數據對比</a:t>
            </a:r>
            <a:endParaRPr lang="zh-TW" altLang="en-US" dirty="0"/>
          </a:p>
        </p:txBody>
      </p:sp>
      <p:sp>
        <p:nvSpPr>
          <p:cNvPr id="29" name="文本框 5"/>
          <p:cNvSpPr txBox="1"/>
          <p:nvPr/>
        </p:nvSpPr>
        <p:spPr>
          <a:xfrm>
            <a:off x="140603" y="3745601"/>
            <a:ext cx="3906036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 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產出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&amp;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達成率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多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 hour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63951" y="4185291"/>
            <a:ext cx="2238113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產出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達成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率（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2018/11/3)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1" name="图片 51" descr="tim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3276911" y="2028777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32" name="矩形 31"/>
          <p:cNvSpPr/>
          <p:nvPr/>
        </p:nvSpPr>
        <p:spPr>
          <a:xfrm>
            <a:off x="643095" y="6192429"/>
            <a:ext cx="9254531" cy="188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1    2    3   4   5   6   7   8   9   10   11   12   13   14   15   16   17   18   19   20   21   22   23   24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283" y="2575969"/>
            <a:ext cx="2559264" cy="954107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</a:t>
            </a:r>
            <a:r>
              <a:rPr lang="zh-CN" altLang="en-US" sz="1400" dirty="0" smtClean="0"/>
              <a:t>擊其中一個點，</a:t>
            </a:r>
            <a:r>
              <a:rPr lang="zh-CN" altLang="en-US" sz="1400" dirty="0" smtClean="0"/>
              <a:t>下面會展開這</a:t>
            </a:r>
            <a:r>
              <a:rPr lang="zh-CN" altLang="en-US" sz="1400" dirty="0" smtClean="0"/>
              <a:t>個點對</a:t>
            </a:r>
            <a:r>
              <a:rPr lang="zh-CN" altLang="en-US" sz="1400" dirty="0" smtClean="0"/>
              <a:t>應單天每個小時的產出和達成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同時整個頁面設置</a:t>
            </a:r>
            <a:r>
              <a:rPr lang="zh-CN" altLang="en-US" sz="1400" dirty="0" smtClean="0"/>
              <a:t>返回組裝頁</a:t>
            </a:r>
            <a:r>
              <a:rPr lang="zh-CN" altLang="en-US" sz="1400" dirty="0" smtClean="0"/>
              <a:t>面的按扭</a:t>
            </a:r>
            <a:endParaRPr lang="zh-TW" altLang="en-US" sz="1400" dirty="0"/>
          </a:p>
        </p:txBody>
      </p:sp>
      <p:sp>
        <p:nvSpPr>
          <p:cNvPr id="22" name="左箭头 21"/>
          <p:cNvSpPr/>
          <p:nvPr/>
        </p:nvSpPr>
        <p:spPr>
          <a:xfrm>
            <a:off x="4745561" y="425974"/>
            <a:ext cx="1390833" cy="887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返回界面</a:t>
            </a:r>
            <a:r>
              <a:rPr lang="en-US" altLang="zh-CN" sz="1200" b="1" dirty="0" smtClean="0"/>
              <a:t>2</a:t>
            </a:r>
            <a:endParaRPr lang="zh-CN" altLang="en-US" sz="1200" b="1" dirty="0"/>
          </a:p>
        </p:txBody>
      </p:sp>
      <p:sp>
        <p:nvSpPr>
          <p:cNvPr id="23" name="文本框 5"/>
          <p:cNvSpPr txBox="1"/>
          <p:nvPr/>
        </p:nvSpPr>
        <p:spPr>
          <a:xfrm>
            <a:off x="843022" y="164365"/>
            <a:ext cx="5086645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NPBG-MFG3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</p:spTree>
    <p:extLst>
      <p:ext uri="{BB962C8B-B14F-4D97-AF65-F5344CB8AC3E}">
        <p14:creationId xmlns:p14="http://schemas.microsoft.com/office/powerpoint/2010/main" val="3996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2" y="3985351"/>
            <a:ext cx="10343645" cy="252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4" y="1112244"/>
            <a:ext cx="10343645" cy="252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1"/>
          <p:cNvGrpSpPr/>
          <p:nvPr/>
        </p:nvGrpSpPr>
        <p:grpSpPr>
          <a:xfrm>
            <a:off x="6680183" y="297710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779242" y="202294"/>
            <a:ext cx="4505791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整線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6367127" y="4999990"/>
            <a:ext cx="1696121" cy="687099"/>
          </a:xfrm>
          <a:prstGeom prst="wedgeRoundRectCallout">
            <a:avLst>
              <a:gd name="adj1" fmla="val -48027"/>
              <a:gd name="adj2" fmla="val -103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可以選擇多條線數據對比</a:t>
            </a:r>
            <a:endParaRPr lang="zh-TW" altLang="en-US" dirty="0"/>
          </a:p>
        </p:txBody>
      </p:sp>
      <p:sp>
        <p:nvSpPr>
          <p:cNvPr id="29" name="文本框 5"/>
          <p:cNvSpPr txBox="1"/>
          <p:nvPr/>
        </p:nvSpPr>
        <p:spPr>
          <a:xfrm>
            <a:off x="140603" y="3745601"/>
            <a:ext cx="3906036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稼動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率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&amp;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產出 </a:t>
            </a:r>
            <a:r>
              <a:rPr lang="en-US" altLang="zh-CN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多線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hour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86969" y="1025184"/>
            <a:ext cx="171694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稼動率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產出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By Day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1" name="图片 51" descr="tim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2773689" y="1884508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32" name="矩形 31"/>
          <p:cNvSpPr/>
          <p:nvPr/>
        </p:nvSpPr>
        <p:spPr>
          <a:xfrm>
            <a:off x="643095" y="6247514"/>
            <a:ext cx="9254531" cy="188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1    2    3   4   5   6   7   8   9   10   11   12   13   14   15   16   17   18   19   20   21   22   23   24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283" y="2575969"/>
            <a:ext cx="2559264" cy="954107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</a:t>
            </a:r>
            <a:r>
              <a:rPr lang="zh-CN" altLang="en-US" sz="1400" dirty="0" smtClean="0"/>
              <a:t>擊其中一個點，</a:t>
            </a:r>
            <a:r>
              <a:rPr lang="zh-CN" altLang="en-US" sz="1400" dirty="0" smtClean="0"/>
              <a:t>下面會展開這</a:t>
            </a:r>
            <a:r>
              <a:rPr lang="zh-CN" altLang="en-US" sz="1400" dirty="0" smtClean="0"/>
              <a:t>個點對</a:t>
            </a:r>
            <a:r>
              <a:rPr lang="zh-CN" altLang="en-US" sz="1400" dirty="0" smtClean="0"/>
              <a:t>應單天每個小時的產出和達成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同時整個頁面設置</a:t>
            </a:r>
            <a:r>
              <a:rPr lang="zh-CN" altLang="en-US" sz="1400" dirty="0" smtClean="0"/>
              <a:t>返回組裝頁</a:t>
            </a:r>
            <a:r>
              <a:rPr lang="zh-CN" altLang="en-US" sz="1400" dirty="0" smtClean="0"/>
              <a:t>面的按扭</a:t>
            </a:r>
            <a:endParaRPr lang="zh-TW" altLang="en-US" sz="1400" dirty="0"/>
          </a:p>
        </p:txBody>
      </p:sp>
      <p:sp>
        <p:nvSpPr>
          <p:cNvPr id="22" name="左箭头 21"/>
          <p:cNvSpPr/>
          <p:nvPr/>
        </p:nvSpPr>
        <p:spPr>
          <a:xfrm>
            <a:off x="9032137" y="505624"/>
            <a:ext cx="1390833" cy="887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返回界面</a:t>
            </a:r>
            <a:r>
              <a:rPr lang="en-US" altLang="zh-CN" sz="1200" b="1" dirty="0" smtClean="0"/>
              <a:t>2</a:t>
            </a:r>
            <a:endParaRPr lang="zh-CN" altLang="en-US" sz="1200" b="1" dirty="0"/>
          </a:p>
        </p:txBody>
      </p:sp>
      <p:sp>
        <p:nvSpPr>
          <p:cNvPr id="23" name="文本框 5"/>
          <p:cNvSpPr txBox="1"/>
          <p:nvPr/>
        </p:nvSpPr>
        <p:spPr>
          <a:xfrm>
            <a:off x="843022" y="164365"/>
            <a:ext cx="5086645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NPBG-MFG3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sp>
        <p:nvSpPr>
          <p:cNvPr id="33" name="文本框 5"/>
          <p:cNvSpPr txBox="1"/>
          <p:nvPr/>
        </p:nvSpPr>
        <p:spPr>
          <a:xfrm>
            <a:off x="269154" y="764814"/>
            <a:ext cx="3906036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稼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動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率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&amp;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產出 </a:t>
            </a:r>
            <a:r>
              <a:rPr lang="en-US" altLang="zh-CN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多線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 Day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4" name="文字方塊 29"/>
          <p:cNvSpPr txBox="1"/>
          <p:nvPr/>
        </p:nvSpPr>
        <p:spPr>
          <a:xfrm>
            <a:off x="4356511" y="3961042"/>
            <a:ext cx="2823081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稼動率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產出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By hour (2018/11/03)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6680183" y="297710"/>
            <a:ext cx="491491" cy="318085"/>
            <a:chOff x="3017520" y="601990"/>
            <a:chExt cx="491490" cy="414010"/>
          </a:xfrm>
        </p:grpSpPr>
        <p:sp>
          <p:nvSpPr>
            <p:cNvPr id="3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79242" y="202294"/>
            <a:ext cx="4505791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整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線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界面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3)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843022" y="164365"/>
            <a:ext cx="5086645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NPBG-MFG3 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自動化智能</a:t>
            </a:r>
            <a:r>
              <a:rPr lang="zh-CN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監控</a:t>
            </a:r>
          </a:p>
        </p:txBody>
      </p:sp>
      <p:graphicFrame>
        <p:nvGraphicFramePr>
          <p:cNvPr id="8" name="圖表 15"/>
          <p:cNvGraphicFramePr/>
          <p:nvPr>
            <p:extLst>
              <p:ext uri="{D42A27DB-BD31-4B8C-83A1-F6EECF244321}">
                <p14:modId xmlns:p14="http://schemas.microsoft.com/office/powerpoint/2010/main" val="1704232179"/>
              </p:ext>
            </p:extLst>
          </p:nvPr>
        </p:nvGraphicFramePr>
        <p:xfrm>
          <a:off x="5909783" y="2055314"/>
          <a:ext cx="5139893" cy="3551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字方塊 17"/>
          <p:cNvSpPr txBox="1"/>
          <p:nvPr/>
        </p:nvSpPr>
        <p:spPr>
          <a:xfrm>
            <a:off x="8733140" y="2044379"/>
            <a:ext cx="174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異常時間</a:t>
            </a:r>
            <a:r>
              <a:rPr lang="en-US" altLang="zh-CN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:1264</a:t>
            </a:r>
            <a:endParaRPr lang="zh-TW" altLang="en-US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圖表 18"/>
          <p:cNvGraphicFramePr/>
          <p:nvPr>
            <p:extLst>
              <p:ext uri="{D42A27DB-BD31-4B8C-83A1-F6EECF244321}">
                <p14:modId xmlns:p14="http://schemas.microsoft.com/office/powerpoint/2010/main" val="2579535473"/>
              </p:ext>
            </p:extLst>
          </p:nvPr>
        </p:nvGraphicFramePr>
        <p:xfrm>
          <a:off x="413836" y="2039230"/>
          <a:ext cx="5145767" cy="363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9159" r="3470" b="75807"/>
          <a:stretch/>
        </p:blipFill>
        <p:spPr bwMode="auto">
          <a:xfrm>
            <a:off x="487005" y="1342857"/>
            <a:ext cx="4076608" cy="7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左箭头 12"/>
          <p:cNvSpPr/>
          <p:nvPr/>
        </p:nvSpPr>
        <p:spPr>
          <a:xfrm>
            <a:off x="4923070" y="755623"/>
            <a:ext cx="1290738" cy="849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返回界面</a:t>
            </a:r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14" name="文本框 5"/>
          <p:cNvSpPr txBox="1"/>
          <p:nvPr/>
        </p:nvSpPr>
        <p:spPr>
          <a:xfrm>
            <a:off x="393991" y="964218"/>
            <a:ext cx="4651734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 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異常次數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&amp;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異常時間分析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—By 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多線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7788" y="2229045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A01 	A02	A03</a:t>
            </a:r>
            <a:endParaRPr lang="zh-CN" altLang="en-US" sz="1000" dirty="0"/>
          </a:p>
        </p:txBody>
      </p:sp>
      <p:sp>
        <p:nvSpPr>
          <p:cNvPr id="16" name="椭圆 15"/>
          <p:cNvSpPr/>
          <p:nvPr/>
        </p:nvSpPr>
        <p:spPr>
          <a:xfrm>
            <a:off x="1024568" y="2297072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72867" y="2295252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19858" y="2316484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9743" y="2127166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A01 	A02	A03</a:t>
            </a:r>
            <a:endParaRPr lang="zh-CN" altLang="en-US" sz="1000" dirty="0"/>
          </a:p>
        </p:txBody>
      </p:sp>
      <p:sp>
        <p:nvSpPr>
          <p:cNvPr id="20" name="椭圆 19"/>
          <p:cNvSpPr/>
          <p:nvPr/>
        </p:nvSpPr>
        <p:spPr>
          <a:xfrm>
            <a:off x="5926523" y="2195193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774822" y="2193373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621813" y="2214605"/>
            <a:ext cx="143219" cy="113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8" y="3829914"/>
            <a:ext cx="10343645" cy="252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1"/>
          <p:cNvGrpSpPr/>
          <p:nvPr/>
        </p:nvGrpSpPr>
        <p:grpSpPr>
          <a:xfrm>
            <a:off x="6680183" y="297710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779242" y="202294"/>
            <a:ext cx="513810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2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單機臺顯示界面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9087" y="972985"/>
            <a:ext cx="9900934" cy="2574501"/>
            <a:chOff x="-33453" y="831890"/>
            <a:chExt cx="10519032" cy="31333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34" y="1175337"/>
              <a:ext cx="10343645" cy="2789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1855244" y="1650380"/>
              <a:ext cx="7850459" cy="223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" name="圓角矩形圖說文字 2"/>
            <p:cNvSpPr/>
            <p:nvPr/>
          </p:nvSpPr>
          <p:spPr>
            <a:xfrm>
              <a:off x="6307965" y="2252545"/>
              <a:ext cx="1727418" cy="813914"/>
            </a:xfrm>
            <a:prstGeom prst="wedgeRoundRectCallout">
              <a:avLst>
                <a:gd name="adj1" fmla="val -48027"/>
                <a:gd name="adj2" fmla="val -10327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可以選擇多條線數據對比</a:t>
              </a:r>
              <a:endParaRPr lang="zh-TW" altLang="en-US" dirty="0"/>
            </a:p>
          </p:txBody>
        </p:sp>
        <p:sp>
          <p:nvSpPr>
            <p:cNvPr id="17" name="文本框 5"/>
            <p:cNvSpPr txBox="1"/>
            <p:nvPr/>
          </p:nvSpPr>
          <p:spPr>
            <a:xfrm>
              <a:off x="-33453" y="831890"/>
              <a:ext cx="4438184" cy="369330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defTabSz="685783">
                <a:defRPr/>
              </a:pP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2.1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稼</a:t>
              </a:r>
              <a:r>
                <a:rPr lang="zh-CN" altLang="en-US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動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率</a:t>
              </a:r>
              <a:r>
                <a:rPr lang="en-US" altLang="zh-CN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&amp;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產出</a:t>
              </a: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多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線</a:t>
              </a:r>
              <a:r>
                <a:rPr lang="en-US" altLang="zh-CN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By</a:t>
              </a:r>
              <a:r>
                <a:rPr lang="zh-CN" altLang="en-US" b="1" kern="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單機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臺</a:t>
              </a:r>
              <a:endPara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pic>
        <p:nvPicPr>
          <p:cNvPr id="25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3565809" y="1912037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26" name="文字方塊 25"/>
          <p:cNvSpPr txBox="1"/>
          <p:nvPr/>
        </p:nvSpPr>
        <p:spPr>
          <a:xfrm>
            <a:off x="3802462" y="2593379"/>
            <a:ext cx="2559264" cy="954107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</a:t>
            </a:r>
            <a:r>
              <a:rPr lang="zh-CN" altLang="en-US" sz="1400" dirty="0" smtClean="0"/>
              <a:t>擊其中一個點，</a:t>
            </a:r>
            <a:r>
              <a:rPr lang="zh-CN" altLang="en-US" sz="1400" dirty="0" smtClean="0"/>
              <a:t>下面會展開這</a:t>
            </a:r>
            <a:r>
              <a:rPr lang="zh-CN" altLang="en-US" sz="1400" dirty="0" smtClean="0"/>
              <a:t>個點對</a:t>
            </a:r>
            <a:r>
              <a:rPr lang="zh-CN" altLang="en-US" sz="1400" dirty="0" smtClean="0"/>
              <a:t>應單天每個小時的產出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同時整個頁面設置返回主頁面的按扭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85424" y="3792405"/>
            <a:ext cx="28762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機臺產出</a:t>
            </a:r>
            <a:r>
              <a:rPr lang="en-US" altLang="zh-CN" sz="1200" dirty="0" smtClean="0">
                <a:solidFill>
                  <a:schemeClr val="bg1"/>
                </a:solidFill>
              </a:rPr>
              <a:t>&amp;</a:t>
            </a:r>
            <a:r>
              <a:rPr lang="zh-CN" altLang="en-US" sz="1200" dirty="0" smtClean="0">
                <a:solidFill>
                  <a:schemeClr val="bg1"/>
                </a:solidFill>
              </a:rPr>
              <a:t>稼動率</a:t>
            </a:r>
            <a:r>
              <a:rPr lang="zh-CN" altLang="en-US" sz="1200" dirty="0" smtClean="0">
                <a:solidFill>
                  <a:schemeClr val="bg1"/>
                </a:solidFill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</a:rPr>
              <a:t>By hour )-2018/11/03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3" b="-1"/>
          <a:stretch/>
        </p:blipFill>
        <p:spPr bwMode="auto">
          <a:xfrm>
            <a:off x="327920" y="6129496"/>
            <a:ext cx="9911348" cy="22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1" y="154953"/>
            <a:ext cx="52736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左箭头 19"/>
          <p:cNvSpPr/>
          <p:nvPr/>
        </p:nvSpPr>
        <p:spPr>
          <a:xfrm>
            <a:off x="4923070" y="699824"/>
            <a:ext cx="1290738" cy="8497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返回界面</a:t>
            </a:r>
            <a:r>
              <a:rPr lang="en-US" altLang="zh-CN" sz="1100" b="1" dirty="0" smtClean="0"/>
              <a:t>3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453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11"/>
          <p:cNvGrpSpPr/>
          <p:nvPr/>
        </p:nvGrpSpPr>
        <p:grpSpPr>
          <a:xfrm>
            <a:off x="6680183" y="297710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779242" y="202294"/>
            <a:ext cx="513810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2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單機臺顯示界面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48238" y="1002427"/>
            <a:ext cx="9839823" cy="2964315"/>
            <a:chOff x="122659" y="999760"/>
            <a:chExt cx="11919492" cy="3894743"/>
          </a:xfrm>
        </p:grpSpPr>
        <p:sp>
          <p:nvSpPr>
            <p:cNvPr id="21" name="文本框 5"/>
            <p:cNvSpPr txBox="1"/>
            <p:nvPr/>
          </p:nvSpPr>
          <p:spPr>
            <a:xfrm>
              <a:off x="122659" y="999760"/>
              <a:ext cx="3021985" cy="369330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defTabSz="685783">
                <a:defRPr/>
              </a:pPr>
              <a:r>
                <a:rPr lang="en-US" altLang="zh-CN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2.2 </a:t>
              </a:r>
              <a:r>
                <a:rPr lang="zh-CN" altLang="en-US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運行時間</a:t>
              </a:r>
              <a:endPara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59" y="1998508"/>
              <a:ext cx="11919492" cy="289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76" y="1419270"/>
              <a:ext cx="41052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本框 5"/>
            <p:cNvSpPr txBox="1"/>
            <p:nvPr/>
          </p:nvSpPr>
          <p:spPr>
            <a:xfrm>
              <a:off x="122659" y="1629178"/>
              <a:ext cx="10392941" cy="36536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defTabSz="685783">
                <a:defRPr/>
              </a:pPr>
              <a:r>
                <a:rPr lang="en-US" altLang="zh-CN" sz="1400" b="1" kern="0" dirty="0" smtClean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Runtime : </a:t>
              </a:r>
              <a:r>
                <a:rPr lang="zh-CN" altLang="en-US" sz="1400" b="1" kern="0" dirty="0" smtClean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運行時間 </a:t>
              </a:r>
              <a:r>
                <a:rPr lang="zh-CN" altLang="en-US" sz="1400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 </a:t>
              </a:r>
              <a:r>
                <a:rPr lang="en-US" altLang="zh-CN" sz="1400" b="1" kern="0" dirty="0" err="1" smtClean="0">
                  <a:solidFill>
                    <a:srgbClr val="FF99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Standytime</a:t>
              </a:r>
              <a:r>
                <a:rPr lang="en-US" altLang="zh-CN" sz="1400" b="1" kern="0" dirty="0">
                  <a:solidFill>
                    <a:srgbClr val="FF99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</a:t>
              </a:r>
              <a:r>
                <a:rPr lang="zh-CN" altLang="en-US" sz="1400" b="1" kern="0" dirty="0" smtClean="0">
                  <a:solidFill>
                    <a:srgbClr val="FF99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：待板時間</a:t>
              </a:r>
              <a:r>
                <a:rPr lang="zh-CN" altLang="en-US" sz="1400" b="1" kern="0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   </a:t>
              </a:r>
              <a:r>
                <a:rPr lang="en-US" altLang="zh-CN" sz="1400" b="1" kern="0" dirty="0" smtClean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Error </a:t>
              </a:r>
              <a:r>
                <a:rPr lang="zh-CN" altLang="en-US" sz="1400" b="1" kern="0" dirty="0" smtClean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：</a:t>
              </a:r>
              <a:r>
                <a:rPr lang="en-US" altLang="zh-CN" sz="1400" b="1" kern="0" dirty="0" smtClean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</a:t>
              </a:r>
              <a:r>
                <a:rPr lang="zh-CN" altLang="en-US" sz="1400" b="1" kern="0" dirty="0" smtClean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異常 </a:t>
              </a:r>
              <a:r>
                <a:rPr lang="zh-CN" altLang="en-US" sz="1400" b="1" kern="0" dirty="0" smtClean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  </a:t>
              </a:r>
              <a:r>
                <a:rPr lang="en-US" altLang="zh-CN" sz="1400" b="1" kern="0" dirty="0" smtClean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Unread state</a:t>
              </a:r>
              <a:r>
                <a:rPr lang="zh-CN" altLang="en-US" sz="1400" b="1" kern="0" dirty="0" smtClean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：</a:t>
              </a:r>
              <a:r>
                <a:rPr lang="en-US" altLang="zh-CN" sz="1400" b="1" kern="0" dirty="0" smtClean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</a:t>
              </a:r>
              <a:r>
                <a:rPr lang="zh-CN" altLang="en-US" sz="1400" b="1" kern="0" dirty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讀</a:t>
              </a:r>
              <a:r>
                <a:rPr lang="zh-CN" altLang="en-US" sz="1400" b="1" kern="0" dirty="0" smtClean="0">
                  <a:solidFill>
                    <a:srgbClr val="00B0F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取不到數據</a:t>
              </a:r>
              <a:endParaRPr lang="zh-CN" altLang="en-US" sz="1400" b="1" kern="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pic>
        <p:nvPicPr>
          <p:cNvPr id="25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3465325" y="2331760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26" name="文字方塊 25"/>
          <p:cNvSpPr txBox="1"/>
          <p:nvPr/>
        </p:nvSpPr>
        <p:spPr>
          <a:xfrm>
            <a:off x="3868699" y="2872496"/>
            <a:ext cx="2559264" cy="738664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</a:t>
            </a:r>
            <a:r>
              <a:rPr lang="en-US" altLang="zh-CN" sz="1400" dirty="0" smtClean="0"/>
              <a:t>Error</a:t>
            </a:r>
            <a:r>
              <a:rPr lang="zh-CN" altLang="en-US" sz="1400" dirty="0" smtClean="0"/>
              <a:t>，下面會展開這個點對應每天的異常次數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同時整個頁面設置返回主頁面的按扭</a:t>
            </a:r>
            <a:endParaRPr lang="zh-TW" altLang="en-US" sz="14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" y="4530720"/>
            <a:ext cx="6052574" cy="226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5"/>
          <p:cNvSpPr txBox="1"/>
          <p:nvPr/>
        </p:nvSpPr>
        <p:spPr>
          <a:xfrm>
            <a:off x="148238" y="4161390"/>
            <a:ext cx="6536166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異常次數 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–By Day 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可以單線也可以多線同時看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427962" y="4563725"/>
            <a:ext cx="5298463" cy="2060304"/>
            <a:chOff x="6427965" y="4432920"/>
            <a:chExt cx="6052576" cy="2293691"/>
          </a:xfrm>
        </p:grpSpPr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78" y="4475779"/>
              <a:ext cx="5985563" cy="2250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8129119" y="4432920"/>
              <a:ext cx="2612573" cy="2616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異常時間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(By Day)</a:t>
              </a:r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78"/>
            <a:stretch/>
          </p:blipFill>
          <p:spPr bwMode="auto">
            <a:xfrm>
              <a:off x="6427965" y="6509040"/>
              <a:ext cx="6052576" cy="217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445030" y="5004078"/>
              <a:ext cx="627584" cy="15465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smtClean="0">
                  <a:solidFill>
                    <a:schemeClr val="bg1"/>
                  </a:solidFill>
                </a:rPr>
                <a:t>200 min</a:t>
              </a:r>
            </a:p>
            <a:p>
              <a:endParaRPr lang="en-US" altLang="zh-TW" sz="1050" dirty="0">
                <a:solidFill>
                  <a:schemeClr val="bg1"/>
                </a:solidFill>
              </a:endParaRPr>
            </a:p>
            <a:p>
              <a:endParaRPr lang="en-US" altLang="zh-TW" sz="1050" dirty="0" smtClean="0">
                <a:solidFill>
                  <a:schemeClr val="bg1"/>
                </a:solidFill>
              </a:endParaRPr>
            </a:p>
            <a:p>
              <a:endParaRPr lang="en-US" altLang="zh-TW" sz="1050" dirty="0">
                <a:solidFill>
                  <a:schemeClr val="bg1"/>
                </a:solidFill>
              </a:endParaRPr>
            </a:p>
            <a:p>
              <a:endParaRPr lang="en-US" altLang="zh-TW" sz="1050" dirty="0" smtClean="0">
                <a:solidFill>
                  <a:schemeClr val="bg1"/>
                </a:solidFill>
              </a:endParaRPr>
            </a:p>
            <a:p>
              <a:endParaRPr lang="en-US" altLang="zh-TW" sz="1050" dirty="0">
                <a:solidFill>
                  <a:schemeClr val="bg1"/>
                </a:solidFill>
              </a:endParaRPr>
            </a:p>
            <a:p>
              <a:endParaRPr lang="en-US" altLang="zh-TW" sz="1050" dirty="0" smtClean="0">
                <a:solidFill>
                  <a:schemeClr val="bg1"/>
                </a:solidFill>
              </a:endParaRPr>
            </a:p>
            <a:p>
              <a:endParaRPr lang="en-US" altLang="zh-TW" sz="1050" dirty="0" smtClean="0">
                <a:solidFill>
                  <a:schemeClr val="bg1"/>
                </a:solidFill>
              </a:endParaRPr>
            </a:p>
            <a:p>
              <a:endParaRPr lang="en-US" altLang="zh-TW" sz="10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图片 51" descr="timg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50" t="8490" r="55082" b="55540"/>
          <a:stretch>
            <a:fillRect/>
          </a:stretch>
        </p:blipFill>
        <p:spPr>
          <a:xfrm rot="19540616">
            <a:off x="2530843" y="5195058"/>
            <a:ext cx="483272" cy="608162"/>
          </a:xfrm>
          <a:prstGeom prst="rect">
            <a:avLst/>
          </a:prstGeom>
          <a:solidFill>
            <a:srgbClr val="FF66FF"/>
          </a:solidFill>
          <a:ln>
            <a:noFill/>
          </a:ln>
        </p:spPr>
      </p:pic>
      <p:sp>
        <p:nvSpPr>
          <p:cNvPr id="32" name="文字方塊 31"/>
          <p:cNvSpPr txBox="1"/>
          <p:nvPr/>
        </p:nvSpPr>
        <p:spPr>
          <a:xfrm>
            <a:off x="3143498" y="5147856"/>
            <a:ext cx="2559264" cy="738664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點擊一</a:t>
            </a:r>
            <a:r>
              <a:rPr lang="zh-CN" altLang="en-US" sz="1400" dirty="0" smtClean="0"/>
              <a:t>點，</a:t>
            </a:r>
            <a:r>
              <a:rPr lang="zh-CN" altLang="en-US" sz="1400" dirty="0" smtClean="0"/>
              <a:t>下面會展開如下頁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同時整個頁面設置返回主頁面的按扭</a:t>
            </a:r>
            <a:endParaRPr lang="zh-TW" altLang="en-US" sz="14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1" y="154953"/>
            <a:ext cx="52736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文本框 5"/>
          <p:cNvSpPr txBox="1"/>
          <p:nvPr/>
        </p:nvSpPr>
        <p:spPr>
          <a:xfrm>
            <a:off x="6654174" y="4222624"/>
            <a:ext cx="5537826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異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常時間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–</a:t>
            </a:r>
            <a:r>
              <a:rPr lang="en-US" altLang="zh-CN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 Day </a:t>
            </a:r>
            <a:r>
              <a:rPr lang="zh-CN" altLang="en-US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可以單線也可以多線同時看</a:t>
            </a:r>
            <a:endParaRPr lang="zh-CN" altLang="en-US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6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59920" y="2995559"/>
            <a:ext cx="4047908" cy="2161719"/>
            <a:chOff x="28333" y="3702203"/>
            <a:chExt cx="4965698" cy="274580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8" y="3702203"/>
              <a:ext cx="4906263" cy="2161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" t="83749" r="3470" b="6504"/>
            <a:stretch/>
          </p:blipFill>
          <p:spPr bwMode="auto">
            <a:xfrm>
              <a:off x="28333" y="5863922"/>
              <a:ext cx="4965698" cy="58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直接连接符 7"/>
          <p:cNvCxnSpPr/>
          <p:nvPr/>
        </p:nvCxnSpPr>
        <p:spPr>
          <a:xfrm>
            <a:off x="0" y="725511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11"/>
          <p:cNvGrpSpPr/>
          <p:nvPr/>
        </p:nvGrpSpPr>
        <p:grpSpPr>
          <a:xfrm>
            <a:off x="6630265" y="300744"/>
            <a:ext cx="491491" cy="318085"/>
            <a:chOff x="3017520" y="601990"/>
            <a:chExt cx="491490" cy="414010"/>
          </a:xfrm>
        </p:grpSpPr>
        <p:sp>
          <p:nvSpPr>
            <p:cNvPr id="38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9159" r="3470" b="51781"/>
          <a:stretch/>
        </p:blipFill>
        <p:spPr bwMode="auto">
          <a:xfrm>
            <a:off x="959921" y="946614"/>
            <a:ext cx="4076608" cy="19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0" t="47709" r="3470" b="15572"/>
          <a:stretch/>
        </p:blipFill>
        <p:spPr bwMode="auto">
          <a:xfrm>
            <a:off x="959920" y="5351096"/>
            <a:ext cx="4170705" cy="14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61" y="1828739"/>
            <a:ext cx="744538" cy="7810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/>
        </p:spPr>
      </p:pic>
      <p:sp>
        <p:nvSpPr>
          <p:cNvPr id="21" name="圓角矩形圖說文字 20"/>
          <p:cNvSpPr/>
          <p:nvPr/>
        </p:nvSpPr>
        <p:spPr>
          <a:xfrm>
            <a:off x="2882579" y="1935368"/>
            <a:ext cx="1643966" cy="615989"/>
          </a:xfrm>
          <a:prstGeom prst="wedgeRoundRectCallout">
            <a:avLst>
              <a:gd name="adj1" fmla="val -52458"/>
              <a:gd name="adj2" fmla="val -92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點擊此處產生左下圖的此機故</a:t>
            </a:r>
            <a:r>
              <a:rPr lang="en-US" altLang="zh-CN" sz="1400" dirty="0" smtClean="0"/>
              <a:t>By </a:t>
            </a:r>
            <a:r>
              <a:rPr lang="zh-CN" altLang="en-US" sz="1400" dirty="0" smtClean="0"/>
              <a:t>天的趨勢</a:t>
            </a:r>
            <a:endParaRPr lang="zh-TW" altLang="en-US" sz="1400" dirty="0"/>
          </a:p>
        </p:txBody>
      </p:sp>
      <p:sp>
        <p:nvSpPr>
          <p:cNvPr id="4" name="向下箭號 3"/>
          <p:cNvSpPr/>
          <p:nvPr/>
        </p:nvSpPr>
        <p:spPr>
          <a:xfrm>
            <a:off x="2998225" y="2716478"/>
            <a:ext cx="197751" cy="279081"/>
          </a:xfrm>
          <a:prstGeom prst="downArrow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圖說文字 24"/>
          <p:cNvSpPr/>
          <p:nvPr/>
        </p:nvSpPr>
        <p:spPr>
          <a:xfrm>
            <a:off x="2942274" y="4460452"/>
            <a:ext cx="2248046" cy="753524"/>
          </a:xfrm>
          <a:prstGeom prst="wedgeRoundRectCallout">
            <a:avLst>
              <a:gd name="adj1" fmla="val -27945"/>
              <a:gd name="adj2" fmla="val -1066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點擊此處產生</a:t>
            </a:r>
            <a:r>
              <a:rPr lang="zh-CN" altLang="en-US" dirty="0"/>
              <a:t>右</a:t>
            </a:r>
            <a:r>
              <a:rPr lang="zh-CN" altLang="en-US" dirty="0" smtClean="0"/>
              <a:t>圖此機故</a:t>
            </a:r>
            <a:r>
              <a:rPr lang="en-US" altLang="zh-CN" dirty="0" smtClean="0"/>
              <a:t>By </a:t>
            </a:r>
            <a:r>
              <a:rPr lang="zh-CN" altLang="en-US" dirty="0" smtClean="0"/>
              <a:t>小時趨勢</a:t>
            </a:r>
            <a:endParaRPr lang="zh-TW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08" y="3709363"/>
            <a:ext cx="744538" cy="7810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/>
        </p:spPr>
      </p:pic>
      <p:sp>
        <p:nvSpPr>
          <p:cNvPr id="22" name="文本框 5"/>
          <p:cNvSpPr txBox="1"/>
          <p:nvPr/>
        </p:nvSpPr>
        <p:spPr>
          <a:xfrm>
            <a:off x="6779242" y="202294"/>
            <a:ext cx="513810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2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8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單機臺顯示界面</a:t>
            </a:r>
            <a:endParaRPr lang="zh-CN" altLang="en-US" sz="28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1" y="154953"/>
            <a:ext cx="52736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向下箭號 3"/>
          <p:cNvSpPr/>
          <p:nvPr/>
        </p:nvSpPr>
        <p:spPr>
          <a:xfrm>
            <a:off x="2843399" y="5157278"/>
            <a:ext cx="197751" cy="279081"/>
          </a:xfrm>
          <a:prstGeom prst="downArrow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5453349" y="946614"/>
            <a:ext cx="88135" cy="600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5"/>
          <p:cNvSpPr txBox="1"/>
          <p:nvPr/>
        </p:nvSpPr>
        <p:spPr>
          <a:xfrm>
            <a:off x="119025" y="946614"/>
            <a:ext cx="740291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</a:t>
            </a: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次數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5541484" y="907927"/>
            <a:ext cx="740291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>
              <a:defRPr/>
            </a:pPr>
            <a:r>
              <a:rPr lang="en-US" altLang="zh-CN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</a:t>
            </a:r>
            <a:r>
              <a:rPr lang="en-US" altLang="zh-CN" sz="2000" b="1" kern="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</a:t>
            </a:r>
            <a:r>
              <a:rPr lang="zh-CN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時間</a:t>
            </a:r>
            <a:endParaRPr lang="zh-CN" altLang="en-US" sz="2000" b="1" kern="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9159" r="3470" b="51781"/>
          <a:stretch/>
        </p:blipFill>
        <p:spPr bwMode="auto">
          <a:xfrm>
            <a:off x="6193742" y="1267067"/>
            <a:ext cx="4076608" cy="195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6090819" y="3073696"/>
            <a:ext cx="4047908" cy="2161719"/>
            <a:chOff x="28333" y="3702203"/>
            <a:chExt cx="4965698" cy="2745800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8" y="3702203"/>
              <a:ext cx="4906263" cy="2161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" t="83749" r="3470" b="6504"/>
            <a:stretch/>
          </p:blipFill>
          <p:spPr bwMode="auto">
            <a:xfrm>
              <a:off x="28333" y="5863922"/>
              <a:ext cx="4965698" cy="58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0" t="47709" r="3470" b="15572"/>
          <a:stretch/>
        </p:blipFill>
        <p:spPr bwMode="auto">
          <a:xfrm>
            <a:off x="6090819" y="5429233"/>
            <a:ext cx="4170705" cy="14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圓角矩形圖說文字 24"/>
          <p:cNvSpPr/>
          <p:nvPr/>
        </p:nvSpPr>
        <p:spPr>
          <a:xfrm>
            <a:off x="8054661" y="4398817"/>
            <a:ext cx="2248046" cy="753524"/>
          </a:xfrm>
          <a:prstGeom prst="wedgeRoundRectCallout">
            <a:avLst>
              <a:gd name="adj1" fmla="val -27945"/>
              <a:gd name="adj2" fmla="val -1066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點擊此處產生</a:t>
            </a:r>
            <a:r>
              <a:rPr lang="zh-CN" altLang="en-US" dirty="0"/>
              <a:t>右</a:t>
            </a:r>
            <a:r>
              <a:rPr lang="zh-CN" altLang="en-US" dirty="0" smtClean="0"/>
              <a:t>圖此機故</a:t>
            </a:r>
            <a:r>
              <a:rPr lang="en-US" altLang="zh-CN" dirty="0" smtClean="0"/>
              <a:t>By </a:t>
            </a:r>
            <a:r>
              <a:rPr lang="zh-CN" altLang="en-US" dirty="0" smtClean="0"/>
              <a:t>小時趨勢</a:t>
            </a:r>
            <a:endParaRPr lang="zh-TW" alt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07" y="3787500"/>
            <a:ext cx="744538" cy="7810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/>
        </p:spPr>
      </p:pic>
      <p:sp>
        <p:nvSpPr>
          <p:cNvPr id="48" name="向下箭號 3"/>
          <p:cNvSpPr/>
          <p:nvPr/>
        </p:nvSpPr>
        <p:spPr>
          <a:xfrm>
            <a:off x="7974298" y="5235415"/>
            <a:ext cx="197751" cy="279081"/>
          </a:xfrm>
          <a:prstGeom prst="downArrow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55" y="1887171"/>
            <a:ext cx="744538" cy="7810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extLst/>
        </p:spPr>
      </p:pic>
      <p:sp>
        <p:nvSpPr>
          <p:cNvPr id="50" name="圓角矩形圖說文字 20"/>
          <p:cNvSpPr/>
          <p:nvPr/>
        </p:nvSpPr>
        <p:spPr>
          <a:xfrm>
            <a:off x="8114773" y="1993800"/>
            <a:ext cx="1643966" cy="615989"/>
          </a:xfrm>
          <a:prstGeom prst="wedgeRoundRectCallout">
            <a:avLst>
              <a:gd name="adj1" fmla="val -52458"/>
              <a:gd name="adj2" fmla="val -92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點擊此處產生左下圖的此機故</a:t>
            </a:r>
            <a:r>
              <a:rPr lang="en-US" altLang="zh-CN" sz="1400" dirty="0" smtClean="0"/>
              <a:t>By </a:t>
            </a:r>
            <a:r>
              <a:rPr lang="zh-CN" altLang="en-US" sz="1400" dirty="0" smtClean="0"/>
              <a:t>天的趨勢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49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861</Words>
  <Application>Microsoft Office PowerPoint</Application>
  <PresentationFormat>自定义</PresentationFormat>
  <Paragraphs>140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IE</cp:lastModifiedBy>
  <cp:revision>710</cp:revision>
  <dcterms:created xsi:type="dcterms:W3CDTF">2015-07-27T10:28:25Z</dcterms:created>
  <dcterms:modified xsi:type="dcterms:W3CDTF">2018-11-05T05:44:16Z</dcterms:modified>
</cp:coreProperties>
</file>