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ref/pr_pseudo_focus.asp" TargetMode="External"/><Relationship Id="rId4" Type="http://schemas.openxmlformats.org/officeDocument/2006/relationships/hyperlink" Target="http://www.w3school.com.cn/cssref/pr_pseudo_hover.asp" TargetMode="External"/><Relationship Id="rId5" Type="http://schemas.openxmlformats.org/officeDocument/2006/relationships/hyperlink" Target="http://www.w3school.com.cn/cssref/pr_pseudo_link.asp" TargetMode="External"/><Relationship Id="rId6" Type="http://schemas.openxmlformats.org/officeDocument/2006/relationships/hyperlink" Target="http://www.w3school.com.cn/cssref/pr_pseudo_visited.asp" TargetMode="External"/><Relationship Id="rId7" Type="http://schemas.openxmlformats.org/officeDocument/2006/relationships/hyperlink" Target="http://www.w3school.com.cn/cssref/pr_pseudo_first-child.asp" TargetMode="External"/><Relationship Id="rId8" Type="http://schemas.openxmlformats.org/officeDocument/2006/relationships/hyperlink" Target="http://www.w3school.com.cn/cssref/pr_pseudo_lang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cssref/pr_pseudo_active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ref/pr_pseudo_first-line.asp" TargetMode="External"/><Relationship Id="rId4" Type="http://schemas.openxmlformats.org/officeDocument/2006/relationships/hyperlink" Target="http://www.w3school.com.cn/cssref/pr_pseudo_before.asp" TargetMode="External"/><Relationship Id="rId5" Type="http://schemas.openxmlformats.org/officeDocument/2006/relationships/hyperlink" Target="http://www.w3school.com.cn/cssref/pr_pseudo_after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cssref/pr_pseudo_first-letter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ref/pr_background-attachment.asp" TargetMode="External"/><Relationship Id="rId4" Type="http://schemas.openxmlformats.org/officeDocument/2006/relationships/hyperlink" Target="http://www.w3school.com.cn/cssref/pr_background-color.asp" TargetMode="External"/><Relationship Id="rId5" Type="http://schemas.openxmlformats.org/officeDocument/2006/relationships/hyperlink" Target="http://www.w3school.com.cn/cssref/pr_background-image.asp" TargetMode="External"/><Relationship Id="rId6" Type="http://schemas.openxmlformats.org/officeDocument/2006/relationships/hyperlink" Target="http://www.w3school.com.cn/cssref/pr_background-position.asp" TargetMode="External"/><Relationship Id="rId7" Type="http://schemas.openxmlformats.org/officeDocument/2006/relationships/hyperlink" Target="http://www.w3school.com.cn/cssref/pr_background-repeat.asp" TargetMode="External"/><Relationship Id="rId8" Type="http://schemas.openxmlformats.org/officeDocument/2006/relationships/hyperlink" Target="http://www.w3school.com.cn/cssref/pr_background-clip.asp" TargetMode="External"/><Relationship Id="rId9" Type="http://schemas.openxmlformats.org/officeDocument/2006/relationships/hyperlink" Target="http://www.w3school.com.cn/cssref/pr_background-origin.asp" TargetMode="External"/><Relationship Id="rId10" Type="http://schemas.openxmlformats.org/officeDocument/2006/relationships/hyperlink" Target="http://www.w3school.com.cn/cssref/pr_background-size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cssref/pr_backgroun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选择器、属性、值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9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CSS </a:t>
            </a:r>
            <a:r>
              <a:rPr lang="zh-CN" altLang="en-US" dirty="0"/>
              <a:t>指层叠样式表 </a:t>
            </a:r>
            <a:r>
              <a:rPr lang="en-US" altLang="zh-CN" dirty="0"/>
              <a:t>(</a:t>
            </a:r>
            <a:r>
              <a:rPr lang="en-US" altLang="zh-CN" b="1" dirty="0"/>
              <a:t>C</a:t>
            </a:r>
            <a:r>
              <a:rPr lang="en-US" altLang="zh-CN" dirty="0"/>
              <a:t>ascading </a:t>
            </a:r>
            <a:r>
              <a:rPr lang="en-US" altLang="zh-CN" b="1" dirty="0"/>
              <a:t>S</a:t>
            </a:r>
            <a:r>
              <a:rPr lang="en-US" altLang="zh-CN" dirty="0"/>
              <a:t>tyle </a:t>
            </a:r>
            <a:r>
              <a:rPr lang="en-US" altLang="zh-CN" b="1" dirty="0"/>
              <a:t>S</a:t>
            </a:r>
            <a:r>
              <a:rPr lang="en-US" altLang="zh-CN" dirty="0"/>
              <a:t>heets</a:t>
            </a:r>
            <a:r>
              <a:rPr lang="en-US" altLang="zh-CN" dirty="0" smtClean="0"/>
              <a:t>)</a:t>
            </a:r>
          </a:p>
          <a:p>
            <a:pPr latinLnBrk="1"/>
            <a:r>
              <a:rPr lang="en-US" altLang="zh-CN" dirty="0" smtClean="0"/>
              <a:t>HTML——</a:t>
            </a:r>
            <a:r>
              <a:rPr lang="zh-CN" altLang="en-US" dirty="0" smtClean="0"/>
              <a:t>内容    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CSS——</a:t>
            </a:r>
            <a:r>
              <a:rPr lang="zh-CN" altLang="en-US" dirty="0" smtClean="0"/>
              <a:t>内容的多样化表现方式</a:t>
            </a:r>
            <a:endParaRPr lang="zh-CN" altLang="en-US" dirty="0"/>
          </a:p>
          <a:p>
            <a:pPr latinLnBrk="1"/>
            <a:r>
              <a:rPr lang="zh-CN" altLang="en-US" dirty="0" smtClean="0"/>
              <a:t>多</a:t>
            </a:r>
            <a:r>
              <a:rPr lang="zh-CN" altLang="en-US" dirty="0"/>
              <a:t>个样式定义可</a:t>
            </a:r>
            <a:r>
              <a:rPr lang="zh-CN" altLang="en-US" b="1" dirty="0"/>
              <a:t>层叠</a:t>
            </a:r>
            <a:r>
              <a:rPr lang="zh-CN" altLang="en-US" dirty="0" smtClean="0"/>
              <a:t>为一：通过不同方式引入进来的所有</a:t>
            </a:r>
            <a:r>
              <a:rPr lang="zh-CN" altLang="en-US" dirty="0"/>
              <a:t>的样式会</a:t>
            </a:r>
            <a:r>
              <a:rPr lang="zh-CN" altLang="en-US" dirty="0" smtClean="0"/>
              <a:t>根据一定的优先级规则</a:t>
            </a:r>
            <a:r>
              <a:rPr lang="zh-CN" altLang="en-US" dirty="0"/>
              <a:t>层叠于一个新的虚拟样式</a:t>
            </a:r>
            <a:r>
              <a:rPr lang="zh-CN" altLang="en-US" dirty="0" smtClean="0"/>
              <a:t>表（后面会说到）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8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引入方式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内部</a:t>
            </a:r>
            <a:r>
              <a:rPr lang="zh-CN" altLang="en-US" dirty="0"/>
              <a:t>样式表（位于 </a:t>
            </a:r>
            <a:r>
              <a:rPr lang="en-US" altLang="zh-CN" dirty="0"/>
              <a:t>&lt;head&gt; </a:t>
            </a:r>
            <a:r>
              <a:rPr lang="zh-CN" altLang="en-US" dirty="0"/>
              <a:t>标签内部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pl-PL" altLang="zh-CN" dirty="0"/>
              <a:t>&lt;</a:t>
            </a:r>
            <a:r>
              <a:rPr lang="pl-PL" altLang="zh-CN" dirty="0" err="1"/>
              <a:t>head</a:t>
            </a:r>
            <a:r>
              <a:rPr lang="pl-PL" altLang="zh-CN" dirty="0"/>
              <a:t>&gt;</a:t>
            </a:r>
            <a:br>
              <a:rPr lang="pl-PL" altLang="zh-CN" dirty="0"/>
            </a:br>
            <a:r>
              <a:rPr lang="pl-PL" altLang="zh-CN" dirty="0"/>
              <a:t>   &lt;style </a:t>
            </a:r>
            <a:r>
              <a:rPr lang="pl-PL" altLang="zh-CN" dirty="0" err="1"/>
              <a:t>type</a:t>
            </a:r>
            <a:r>
              <a:rPr lang="pl-PL" altLang="zh-CN" dirty="0"/>
              <a:t>="</a:t>
            </a:r>
            <a:r>
              <a:rPr lang="pl-PL" altLang="zh-CN" dirty="0" err="1"/>
              <a:t>text</a:t>
            </a:r>
            <a:r>
              <a:rPr lang="pl-PL" altLang="zh-CN" dirty="0"/>
              <a:t>/</a:t>
            </a:r>
            <a:r>
              <a:rPr lang="pl-PL" altLang="zh-CN" dirty="0" err="1"/>
              <a:t>css</a:t>
            </a:r>
            <a:r>
              <a:rPr lang="pl-PL" altLang="zh-CN" dirty="0"/>
              <a:t>"&gt;</a:t>
            </a:r>
            <a:br>
              <a:rPr lang="pl-PL" altLang="zh-CN" dirty="0"/>
            </a:br>
            <a:r>
              <a:rPr lang="pl-PL" altLang="zh-CN" dirty="0"/>
              <a:t>      h3{</a:t>
            </a:r>
            <a:br>
              <a:rPr lang="pl-PL" altLang="zh-CN" dirty="0"/>
            </a:br>
            <a:r>
              <a:rPr lang="pl-PL" altLang="zh-CN" dirty="0"/>
              <a:t>            </a:t>
            </a:r>
            <a:r>
              <a:rPr lang="pl-PL" altLang="zh-CN" dirty="0" err="1"/>
              <a:t>color:red</a:t>
            </a:r>
            <a:r>
              <a:rPr lang="pl-PL" altLang="zh-CN" dirty="0"/>
              <a:t>;</a:t>
            </a:r>
            <a:br>
              <a:rPr lang="pl-PL" altLang="zh-CN" dirty="0"/>
            </a:br>
            <a:r>
              <a:rPr lang="pl-PL" altLang="zh-CN" dirty="0"/>
              <a:t>         }</a:t>
            </a:r>
            <a:br>
              <a:rPr lang="pl-PL" altLang="zh-CN" dirty="0"/>
            </a:br>
            <a:r>
              <a:rPr lang="pl-PL" altLang="zh-CN" dirty="0"/>
              <a:t>   &lt;/style&gt;</a:t>
            </a:r>
            <a:br>
              <a:rPr lang="pl-PL" altLang="zh-CN" dirty="0"/>
            </a:br>
            <a:r>
              <a:rPr lang="pl-PL" altLang="zh-CN" dirty="0"/>
              <a:t>&lt;/</a:t>
            </a:r>
            <a:r>
              <a:rPr lang="pl-PL" altLang="zh-CN" dirty="0" err="1"/>
              <a:t>head</a:t>
            </a:r>
            <a:r>
              <a:rPr lang="pl-PL" altLang="zh-CN" dirty="0"/>
              <a:t>&gt;</a:t>
            </a:r>
            <a:endParaRPr lang="zh-CN" altLang="en-US" dirty="0"/>
          </a:p>
          <a:p>
            <a:r>
              <a:rPr lang="zh-CN" altLang="en-US" dirty="0"/>
              <a:t>内联样式（在 </a:t>
            </a:r>
            <a:r>
              <a:rPr lang="en-US" altLang="zh-CN" dirty="0"/>
              <a:t>HTML </a:t>
            </a:r>
            <a:r>
              <a:rPr lang="zh-CN" altLang="en-US" dirty="0"/>
              <a:t>元素内部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style</a:t>
            </a:r>
            <a:r>
              <a:rPr lang="zh-CN" altLang="en-US" dirty="0"/>
              <a:t>属性引入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&lt;h1 style="</a:t>
            </a:r>
            <a:r>
              <a:rPr lang="en-US" altLang="zh-CN" dirty="0" err="1"/>
              <a:t>color:red</a:t>
            </a:r>
            <a:r>
              <a:rPr lang="en-US" altLang="zh-CN" dirty="0"/>
              <a:t>;"&gt;style</a:t>
            </a:r>
            <a:r>
              <a:rPr lang="zh-CN" altLang="en-US" dirty="0"/>
              <a:t>属性的应用</a:t>
            </a:r>
            <a:r>
              <a:rPr lang="en-US" altLang="zh-CN" dirty="0"/>
              <a:t>&lt;/h1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/>
              <a:t>代码保存在扩展名为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的样式表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</a:t>
            </a:r>
            <a:r>
              <a:rPr lang="zh-CN" altLang="en-US" dirty="0"/>
              <a:t>接</a:t>
            </a:r>
            <a:r>
              <a:rPr lang="zh-CN" altLang="en-US" dirty="0" smtClean="0"/>
              <a:t>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&lt;link type="text/</a:t>
            </a:r>
            <a:r>
              <a:rPr lang="en-US" altLang="zh-CN" dirty="0" err="1"/>
              <a:t>css</a:t>
            </a:r>
            <a:r>
              <a:rPr lang="en-US" altLang="zh-CN" dirty="0"/>
              <a:t>"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/>
              <a:t>styleSheet</a:t>
            </a:r>
            <a:r>
              <a:rPr lang="en-US" altLang="zh-CN" dirty="0"/>
              <a:t>"  </a:t>
            </a:r>
            <a:r>
              <a:rPr lang="en-US" altLang="zh-CN" dirty="0" err="1"/>
              <a:t>href</a:t>
            </a:r>
            <a:r>
              <a:rPr lang="en-US" altLang="zh-CN" dirty="0"/>
              <a:t>="CSS</a:t>
            </a:r>
            <a:r>
              <a:rPr lang="zh-CN" altLang="en-US" dirty="0"/>
              <a:t>文件路径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pPr lvl="2"/>
            <a:r>
              <a:rPr lang="zh-CN" altLang="en-US" dirty="0" smtClean="0"/>
              <a:t>导入</a:t>
            </a:r>
            <a:r>
              <a:rPr lang="zh-CN" altLang="en-US" dirty="0"/>
              <a:t>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&lt;style type="text/</a:t>
            </a:r>
            <a:r>
              <a:rPr lang="en-US" altLang="zh-CN" dirty="0" err="1"/>
              <a:t>css</a:t>
            </a:r>
            <a:r>
              <a:rPr lang="en-US" altLang="zh-CN" dirty="0"/>
              <a:t>"&gt;</a:t>
            </a:r>
            <a:br>
              <a:rPr lang="en-US" altLang="zh-CN" dirty="0"/>
            </a:br>
            <a:r>
              <a:rPr lang="en-US" altLang="zh-CN" dirty="0"/>
              <a:t>  @import </a:t>
            </a:r>
            <a:r>
              <a:rPr lang="en-US" altLang="zh-CN" dirty="0" err="1"/>
              <a:t>url</a:t>
            </a:r>
            <a:r>
              <a:rPr lang="en-US" altLang="zh-CN" dirty="0"/>
              <a:t>("</a:t>
            </a:r>
            <a:r>
              <a:rPr lang="en-US" altLang="zh-CN" dirty="0" err="1"/>
              <a:t>css</a:t>
            </a:r>
            <a:r>
              <a:rPr lang="zh-CN" altLang="en-US" dirty="0"/>
              <a:t>文件路径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/>
              <a:t>&lt;/style&gt;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3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加载顺序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一般而言</a:t>
            </a:r>
            <a:r>
              <a:rPr lang="zh-CN" altLang="en-US" dirty="0"/>
              <a:t>，所有的样式会根据下面的规则层叠于一个新的虚拟样式表</a:t>
            </a:r>
            <a:r>
              <a:rPr lang="zh-CN" altLang="en-US" dirty="0" smtClean="0"/>
              <a:t>中。</a:t>
            </a:r>
            <a:endParaRPr lang="zh-CN" altLang="en-US" dirty="0"/>
          </a:p>
          <a:p>
            <a:r>
              <a:rPr lang="zh-CN" altLang="en-US" dirty="0"/>
              <a:t>浏览器缺省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外部样式表</a:t>
            </a:r>
          </a:p>
          <a:p>
            <a:r>
              <a:rPr lang="zh-CN" altLang="en-US" dirty="0"/>
              <a:t>内部样式表（位于 </a:t>
            </a:r>
            <a:r>
              <a:rPr lang="en-US" altLang="zh-CN" dirty="0"/>
              <a:t>&lt;head&gt; </a:t>
            </a:r>
            <a:r>
              <a:rPr lang="zh-CN" altLang="en-US" dirty="0"/>
              <a:t>标签内部）</a:t>
            </a:r>
          </a:p>
          <a:p>
            <a:r>
              <a:rPr lang="zh-CN" altLang="en-US" dirty="0"/>
              <a:t>内联样式（在 </a:t>
            </a:r>
            <a:r>
              <a:rPr lang="en-US" altLang="zh-CN" dirty="0"/>
              <a:t>HTML </a:t>
            </a:r>
            <a:r>
              <a:rPr lang="zh-CN" altLang="en-US" dirty="0"/>
              <a:t>元素内部</a:t>
            </a:r>
            <a:r>
              <a:rPr lang="zh-CN" altLang="en-US" dirty="0" smtClean="0"/>
              <a:t>）（最高）（因此</a:t>
            </a:r>
            <a:r>
              <a:rPr lang="zh-CN" altLang="en-US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内联样式（在 </a:t>
            </a:r>
            <a:r>
              <a:rPr lang="en-US" altLang="zh-CN" sz="2400" dirty="0">
                <a:solidFill>
                  <a:srgbClr val="C00000"/>
                </a:solidFill>
              </a:rPr>
              <a:t>HTML </a:t>
            </a:r>
            <a:r>
              <a:rPr lang="zh-CN" altLang="en-US" sz="2400" dirty="0">
                <a:solidFill>
                  <a:srgbClr val="C00000"/>
                </a:solidFill>
              </a:rPr>
              <a:t>元素内部）拥有最高的优先权</a:t>
            </a:r>
            <a:r>
              <a:rPr lang="zh-CN" altLang="en-US" sz="2400" dirty="0" smtClean="0">
                <a:solidFill>
                  <a:srgbClr val="C00000"/>
                </a:solidFill>
              </a:rPr>
              <a:t>，优先</a:t>
            </a:r>
            <a:r>
              <a:rPr lang="zh-CN" altLang="en-US" sz="2400" dirty="0">
                <a:solidFill>
                  <a:srgbClr val="C00000"/>
                </a:solidFill>
              </a:rPr>
              <a:t>于以下的样式声明：</a:t>
            </a:r>
            <a:r>
              <a:rPr lang="en-US" altLang="zh-CN" sz="2400" dirty="0">
                <a:solidFill>
                  <a:srgbClr val="C00000"/>
                </a:solidFill>
              </a:rPr>
              <a:t>&lt;head&gt; </a:t>
            </a:r>
            <a:r>
              <a:rPr lang="zh-CN" altLang="en-US" sz="2400" dirty="0">
                <a:solidFill>
                  <a:srgbClr val="C00000"/>
                </a:solidFill>
              </a:rPr>
              <a:t>标签中的样式声明，外部样式表中的样式声明，或者浏览器中的样式声明（缺省值</a:t>
            </a:r>
            <a:r>
              <a:rPr lang="zh-CN" altLang="en-US" sz="2400" dirty="0" smtClean="0">
                <a:solidFill>
                  <a:srgbClr val="C00000"/>
                </a:solidFill>
              </a:rPr>
              <a:t>）</a:t>
            </a:r>
            <a:endParaRPr lang="zh-CN" altLang="en-US" sz="2400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53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语法：选择</a:t>
            </a:r>
            <a:r>
              <a:rPr lang="zh-CN" altLang="en-US" dirty="0"/>
              <a:t>器</a:t>
            </a:r>
            <a:r>
              <a:rPr lang="en-US" altLang="zh-CN" dirty="0"/>
              <a:t>{</a:t>
            </a:r>
            <a:r>
              <a:rPr lang="zh-CN" altLang="en-US" dirty="0"/>
              <a:t>声明</a:t>
            </a:r>
            <a:r>
              <a:rPr lang="en-US" altLang="zh-CN" dirty="0"/>
              <a:t>1;</a:t>
            </a:r>
            <a:r>
              <a:rPr lang="zh-CN" altLang="en-US" dirty="0"/>
              <a:t>声明</a:t>
            </a:r>
            <a:r>
              <a:rPr lang="en-US" altLang="zh-CN" dirty="0"/>
              <a:t>2;</a:t>
            </a:r>
            <a:r>
              <a:rPr lang="zh-CN" altLang="en-US" dirty="0"/>
              <a:t>声明</a:t>
            </a:r>
            <a:r>
              <a:rPr lang="en-US" altLang="zh-CN" dirty="0"/>
              <a:t>3……}</a:t>
            </a:r>
            <a:endParaRPr lang="zh-CN" altLang="en-US" dirty="0"/>
          </a:p>
          <a:p>
            <a:r>
              <a:rPr lang="zh-CN" altLang="en-US" dirty="0" smtClean="0"/>
              <a:t>声明：</a:t>
            </a:r>
            <a:r>
              <a:rPr lang="en-US" altLang="zh-CN" dirty="0"/>
              <a:t> property: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（每</a:t>
            </a:r>
            <a:r>
              <a:rPr lang="zh-CN" altLang="en-US" dirty="0"/>
              <a:t>条声明由一个属性和一个值</a:t>
            </a:r>
            <a:r>
              <a:rPr lang="zh-CN" altLang="en-US" dirty="0" smtClean="0"/>
              <a:t>组成）注释语法：</a:t>
            </a:r>
            <a:r>
              <a:rPr lang="mr-IN" altLang="zh-CN" dirty="0"/>
              <a:t>/* </a:t>
            </a:r>
            <a:r>
              <a:rPr lang="zh-CN" altLang="mr-IN" dirty="0"/>
              <a:t>注释内容 *</a:t>
            </a:r>
            <a:r>
              <a:rPr lang="mr-IN" altLang="zh-CN" dirty="0"/>
              <a:t>/</a:t>
            </a:r>
            <a:endParaRPr lang="en-US" altLang="zh-CN" dirty="0" smtClean="0"/>
          </a:p>
          <a:p>
            <a:r>
              <a:rPr lang="en-US" altLang="zh-CN" dirty="0"/>
              <a:t>CSS </a:t>
            </a:r>
            <a:r>
              <a:rPr lang="zh-CN" altLang="en-US" dirty="0"/>
              <a:t>对大小写不敏感</a:t>
            </a:r>
            <a:r>
              <a:rPr lang="zh-CN" altLang="en-US" dirty="0" smtClean="0"/>
              <a:t>。但是与 </a:t>
            </a:r>
            <a:r>
              <a:rPr lang="en-US" altLang="zh-CN" dirty="0"/>
              <a:t>HTML </a:t>
            </a:r>
            <a:r>
              <a:rPr lang="zh-CN" altLang="en-US" dirty="0"/>
              <a:t>文档一起工作的话，</a:t>
            </a:r>
            <a:r>
              <a:rPr lang="en-US" altLang="zh-CN" dirty="0"/>
              <a:t>class </a:t>
            </a:r>
            <a:r>
              <a:rPr lang="zh-CN" altLang="en-US" dirty="0"/>
              <a:t>和 </a:t>
            </a:r>
            <a:r>
              <a:rPr lang="en-US" altLang="zh-CN" dirty="0"/>
              <a:t>id </a:t>
            </a:r>
            <a:r>
              <a:rPr lang="zh-CN" altLang="en-US" dirty="0"/>
              <a:t>名称对大小写是敏感的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4508308" cy="16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3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元素选择器</a:t>
            </a:r>
            <a:r>
              <a:rPr lang="en-US" altLang="zh-CN" dirty="0" smtClean="0"/>
              <a:t>——</a:t>
            </a:r>
            <a:r>
              <a:rPr lang="zh-CN" altLang="en-US" sz="1800" dirty="0" smtClean="0"/>
              <a:t>元素名</a:t>
            </a:r>
            <a:r>
              <a:rPr lang="en-US" altLang="zh-CN" sz="1800" dirty="0" smtClean="0"/>
              <a:t>{</a:t>
            </a:r>
            <a:r>
              <a:rPr lang="zh-CN" altLang="en-US" sz="1800" dirty="0" smtClean="0"/>
              <a:t>属性</a:t>
            </a:r>
            <a:r>
              <a:rPr lang="en-US" altLang="zh-CN" sz="1800" dirty="0" smtClean="0"/>
              <a:t>1:</a:t>
            </a:r>
            <a:r>
              <a:rPr lang="zh-CN" altLang="en-US" sz="1800" dirty="0" smtClean="0"/>
              <a:t>属性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值</a:t>
            </a:r>
            <a:r>
              <a:rPr lang="en-US" altLang="zh-CN" sz="1800" dirty="0" smtClean="0"/>
              <a:t>;</a:t>
            </a:r>
            <a:r>
              <a:rPr lang="zh-CN" altLang="en-US" sz="1800" dirty="0" smtClean="0"/>
              <a:t>属性</a:t>
            </a:r>
            <a:r>
              <a:rPr lang="en-US" altLang="zh-CN" sz="1800" dirty="0" smtClean="0"/>
              <a:t>2:</a:t>
            </a:r>
            <a:r>
              <a:rPr lang="zh-CN" altLang="en-US" sz="1800" dirty="0" smtClean="0"/>
              <a:t>属性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值</a:t>
            </a:r>
            <a:r>
              <a:rPr lang="en-US" altLang="zh-CN" sz="1800" dirty="0" smtClean="0"/>
              <a:t>}</a:t>
            </a:r>
          </a:p>
          <a:p>
            <a:r>
              <a:rPr lang="zh-CN" altLang="en-US" dirty="0" smtClean="0"/>
              <a:t>通配符选择器</a:t>
            </a:r>
            <a:r>
              <a:rPr lang="en-US" altLang="zh-CN" dirty="0" smtClean="0"/>
              <a:t>——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{</a:t>
            </a:r>
            <a:r>
              <a:rPr lang="zh-CN" altLang="en-US" sz="1800" dirty="0"/>
              <a:t>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</a:t>
            </a:r>
            <a:r>
              <a:rPr lang="en-US" altLang="zh-CN" sz="1800" dirty="0"/>
              <a:t>1</a:t>
            </a:r>
            <a:r>
              <a:rPr lang="zh-CN" altLang="en-US" sz="1800" dirty="0"/>
              <a:t>值</a:t>
            </a:r>
            <a:r>
              <a:rPr lang="en-US" altLang="zh-CN" sz="1800" dirty="0"/>
              <a:t>;</a:t>
            </a:r>
            <a:r>
              <a:rPr lang="zh-CN" altLang="en-US" sz="1800" dirty="0"/>
              <a:t>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</a:t>
            </a:r>
            <a:r>
              <a:rPr lang="en-US" altLang="zh-CN" sz="1800" dirty="0"/>
              <a:t>2</a:t>
            </a:r>
            <a:r>
              <a:rPr lang="zh-CN" altLang="en-US" sz="1800" dirty="0"/>
              <a:t>值</a:t>
            </a:r>
            <a:r>
              <a:rPr lang="en-US" altLang="zh-CN" sz="1800" dirty="0" smtClean="0"/>
              <a:t>}</a:t>
            </a:r>
          </a:p>
          <a:p>
            <a:r>
              <a:rPr lang="zh-CN" altLang="en-US" dirty="0" smtClean="0"/>
              <a:t>类选择器</a:t>
            </a:r>
            <a:r>
              <a:rPr lang="en-US" altLang="zh-CN" dirty="0" smtClean="0"/>
              <a:t>——.</a:t>
            </a:r>
            <a:r>
              <a:rPr lang="zh-CN" altLang="en-US" sz="1800" dirty="0" smtClean="0"/>
              <a:t>类名</a:t>
            </a:r>
            <a:r>
              <a:rPr lang="en-US" altLang="zh-CN" sz="1800" dirty="0" smtClean="0"/>
              <a:t>{</a:t>
            </a:r>
            <a:r>
              <a:rPr lang="zh-CN" altLang="en-US" sz="1800" dirty="0"/>
              <a:t>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</a:t>
            </a:r>
            <a:r>
              <a:rPr lang="en-US" altLang="zh-CN" sz="1800" dirty="0"/>
              <a:t>1</a:t>
            </a:r>
            <a:r>
              <a:rPr lang="zh-CN" altLang="en-US" sz="1800" dirty="0"/>
              <a:t>值</a:t>
            </a:r>
            <a:r>
              <a:rPr lang="en-US" altLang="zh-CN" sz="1800" dirty="0"/>
              <a:t>;</a:t>
            </a:r>
            <a:r>
              <a:rPr lang="zh-CN" altLang="en-US" sz="1800" dirty="0"/>
              <a:t>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</a:t>
            </a:r>
            <a:r>
              <a:rPr lang="en-US" altLang="zh-CN" sz="1800" dirty="0"/>
              <a:t>2</a:t>
            </a:r>
            <a:r>
              <a:rPr lang="zh-CN" altLang="en-US" sz="1800" dirty="0"/>
              <a:t>值</a:t>
            </a:r>
            <a:r>
              <a:rPr lang="en-US" altLang="zh-CN" sz="1800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——#</a:t>
            </a:r>
            <a:r>
              <a:rPr lang="en-US" altLang="zh-CN" sz="1800" dirty="0" smtClean="0"/>
              <a:t>id{</a:t>
            </a:r>
            <a:r>
              <a:rPr lang="zh-CN" altLang="en-US" sz="1800" dirty="0"/>
              <a:t>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</a:t>
            </a:r>
            <a:r>
              <a:rPr lang="en-US" altLang="zh-CN" sz="1800" dirty="0"/>
              <a:t>1</a:t>
            </a:r>
            <a:r>
              <a:rPr lang="zh-CN" altLang="en-US" sz="1800" dirty="0"/>
              <a:t>值</a:t>
            </a:r>
            <a:r>
              <a:rPr lang="en-US" altLang="zh-CN" sz="1800" dirty="0"/>
              <a:t>;</a:t>
            </a:r>
            <a:r>
              <a:rPr lang="zh-CN" altLang="en-US" sz="1800" dirty="0"/>
              <a:t>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</a:t>
            </a:r>
            <a:r>
              <a:rPr lang="en-US" altLang="zh-CN" sz="1800" dirty="0"/>
              <a:t>2</a:t>
            </a:r>
            <a:r>
              <a:rPr lang="zh-CN" altLang="en-US" sz="1800" dirty="0"/>
              <a:t>值</a:t>
            </a:r>
            <a:r>
              <a:rPr lang="en-US" altLang="zh-CN" sz="1800" dirty="0" smtClean="0"/>
              <a:t>}</a:t>
            </a:r>
            <a:endParaRPr lang="en-US" altLang="zh-CN" dirty="0" smtClean="0"/>
          </a:p>
          <a:p>
            <a:r>
              <a:rPr lang="zh-CN" altLang="en-US" dirty="0"/>
              <a:t>派生选择</a:t>
            </a:r>
            <a:r>
              <a:rPr lang="zh-CN" altLang="en-US" dirty="0" smtClean="0"/>
              <a:t>器</a:t>
            </a:r>
            <a:r>
              <a:rPr lang="en-US" altLang="zh-CN" dirty="0" smtClean="0"/>
              <a:t>——</a:t>
            </a:r>
            <a:r>
              <a:rPr lang="zh-CN" altLang="en-US" sz="1800" dirty="0" smtClean="0"/>
              <a:t>基元素 派生元素</a:t>
            </a:r>
            <a:r>
              <a:rPr lang="en-US" altLang="zh-CN" sz="1800" dirty="0"/>
              <a:t>{</a:t>
            </a:r>
            <a:r>
              <a:rPr lang="zh-CN" altLang="en-US" sz="1800" dirty="0"/>
              <a:t>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</a:t>
            </a:r>
            <a:r>
              <a:rPr lang="en-US" altLang="zh-CN" sz="1800" dirty="0"/>
              <a:t>1</a:t>
            </a:r>
            <a:r>
              <a:rPr lang="zh-CN" altLang="en-US" sz="1800" dirty="0"/>
              <a:t>值</a:t>
            </a:r>
            <a:r>
              <a:rPr lang="en-US" altLang="zh-CN" sz="1800" dirty="0"/>
              <a:t>;</a:t>
            </a:r>
            <a:r>
              <a:rPr lang="zh-CN" altLang="en-US" sz="1800" dirty="0"/>
              <a:t>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</a:t>
            </a:r>
            <a:r>
              <a:rPr lang="en-US" altLang="zh-CN" sz="1800" dirty="0"/>
              <a:t>2</a:t>
            </a:r>
            <a:r>
              <a:rPr lang="zh-CN" altLang="en-US" sz="1800" dirty="0"/>
              <a:t>值</a:t>
            </a:r>
            <a:r>
              <a:rPr lang="en-US" altLang="zh-CN" sz="1800" dirty="0"/>
              <a:t>}</a:t>
            </a:r>
          </a:p>
          <a:p>
            <a:r>
              <a:rPr lang="zh-CN" altLang="en-US" dirty="0" smtClean="0"/>
              <a:t>属性选择器</a:t>
            </a:r>
            <a:r>
              <a:rPr lang="en-US" altLang="zh-CN" dirty="0" smtClean="0"/>
              <a:t>——</a:t>
            </a:r>
            <a:r>
              <a:rPr lang="en-US" altLang="zh-CN" sz="1800" dirty="0" smtClean="0"/>
              <a:t>[</a:t>
            </a:r>
            <a:r>
              <a:rPr lang="zh-CN" altLang="en-US" sz="1800" dirty="0" smtClean="0"/>
              <a:t>属性名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属性表达式</a:t>
            </a:r>
            <a:r>
              <a:rPr lang="en-US" altLang="zh-CN" sz="1800" dirty="0"/>
              <a:t>] {</a:t>
            </a:r>
            <a:r>
              <a:rPr lang="zh-CN" altLang="en-US" sz="1800" dirty="0"/>
              <a:t>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</a:t>
            </a:r>
            <a:r>
              <a:rPr lang="en-US" altLang="zh-CN" sz="1800" dirty="0"/>
              <a:t>1</a:t>
            </a:r>
            <a:r>
              <a:rPr lang="zh-CN" altLang="en-US" sz="1800" dirty="0"/>
              <a:t>值</a:t>
            </a:r>
            <a:r>
              <a:rPr lang="en-US" altLang="zh-CN" sz="1800" dirty="0"/>
              <a:t>;</a:t>
            </a:r>
            <a:r>
              <a:rPr lang="zh-CN" altLang="en-US" sz="1800" dirty="0"/>
              <a:t>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</a:t>
            </a:r>
            <a:r>
              <a:rPr lang="en-US" altLang="zh-CN" sz="1800" dirty="0"/>
              <a:t>2</a:t>
            </a:r>
            <a:r>
              <a:rPr lang="zh-CN" altLang="en-US" sz="1800" dirty="0"/>
              <a:t>值</a:t>
            </a:r>
            <a:r>
              <a:rPr lang="en-US" altLang="zh-CN" sz="1800" dirty="0"/>
              <a:t>}</a:t>
            </a:r>
            <a:endParaRPr lang="en-US" altLang="zh-CN" sz="1800" dirty="0" smtClean="0"/>
          </a:p>
          <a:p>
            <a:r>
              <a:rPr lang="zh-CN" altLang="en-US" dirty="0" smtClean="0"/>
              <a:t>后代选择器</a:t>
            </a:r>
            <a:r>
              <a:rPr lang="en-US" altLang="zh-CN" dirty="0" smtClean="0"/>
              <a:t>——</a:t>
            </a:r>
            <a:r>
              <a:rPr lang="zh-CN" altLang="en-US" sz="1900" dirty="0" smtClean="0"/>
              <a:t>父选择器 后代元素</a:t>
            </a:r>
            <a:r>
              <a:rPr lang="en-US" altLang="zh-CN" sz="1900" dirty="0"/>
              <a:t>{</a:t>
            </a:r>
            <a:r>
              <a:rPr lang="zh-CN" altLang="en-US" sz="1900" dirty="0"/>
              <a:t>属性</a:t>
            </a:r>
            <a:r>
              <a:rPr lang="en-US" altLang="zh-CN" sz="1900" dirty="0"/>
              <a:t>1:</a:t>
            </a:r>
            <a:r>
              <a:rPr lang="zh-CN" altLang="en-US" sz="1900" dirty="0"/>
              <a:t>属性</a:t>
            </a:r>
            <a:r>
              <a:rPr lang="en-US" altLang="zh-CN" sz="1900" dirty="0"/>
              <a:t>1</a:t>
            </a:r>
            <a:r>
              <a:rPr lang="zh-CN" altLang="en-US" sz="1900" dirty="0"/>
              <a:t>值</a:t>
            </a:r>
            <a:r>
              <a:rPr lang="en-US" altLang="zh-CN" sz="1900" dirty="0"/>
              <a:t>;</a:t>
            </a:r>
            <a:r>
              <a:rPr lang="zh-CN" altLang="en-US" sz="1900" dirty="0"/>
              <a:t>属性</a:t>
            </a:r>
            <a:r>
              <a:rPr lang="en-US" altLang="zh-CN" sz="1900" dirty="0"/>
              <a:t>2:</a:t>
            </a:r>
            <a:r>
              <a:rPr lang="zh-CN" altLang="en-US" sz="1900" dirty="0"/>
              <a:t>属性</a:t>
            </a:r>
            <a:r>
              <a:rPr lang="en-US" altLang="zh-CN" sz="1900" dirty="0"/>
              <a:t>2</a:t>
            </a:r>
            <a:r>
              <a:rPr lang="zh-CN" altLang="en-US" sz="1900" dirty="0"/>
              <a:t>值</a:t>
            </a:r>
            <a:r>
              <a:rPr lang="en-US" altLang="zh-CN" sz="1900" dirty="0" smtClean="0"/>
              <a:t>}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元素选择器</a:t>
            </a:r>
            <a:r>
              <a:rPr lang="en-US" altLang="zh-CN" dirty="0" smtClean="0"/>
              <a:t>——</a:t>
            </a:r>
            <a:r>
              <a:rPr lang="zh-CN" altLang="en-US" sz="1800" dirty="0"/>
              <a:t>父选择</a:t>
            </a:r>
            <a:r>
              <a:rPr lang="zh-CN" altLang="en-US" sz="1800" dirty="0" smtClean="0"/>
              <a:t>器</a:t>
            </a:r>
            <a:r>
              <a:rPr lang="en-US" altLang="zh-CN" sz="1800" dirty="0"/>
              <a:t>&gt;</a:t>
            </a:r>
            <a:r>
              <a:rPr lang="zh-CN" altLang="en-US" sz="1800" dirty="0" smtClean="0"/>
              <a:t> 子元素</a:t>
            </a:r>
            <a:r>
              <a:rPr lang="en-US" altLang="zh-CN" sz="1800" dirty="0"/>
              <a:t>{</a:t>
            </a:r>
            <a:r>
              <a:rPr lang="zh-CN" altLang="en-US" sz="1800" dirty="0"/>
              <a:t>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</a:t>
            </a:r>
            <a:r>
              <a:rPr lang="en-US" altLang="zh-CN" sz="1800" dirty="0"/>
              <a:t>1</a:t>
            </a:r>
            <a:r>
              <a:rPr lang="zh-CN" altLang="en-US" sz="1800" dirty="0"/>
              <a:t>值</a:t>
            </a:r>
            <a:r>
              <a:rPr lang="en-US" altLang="zh-CN" sz="1800" dirty="0"/>
              <a:t>;</a:t>
            </a:r>
            <a:r>
              <a:rPr lang="zh-CN" altLang="en-US" sz="1800" dirty="0"/>
              <a:t>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</a:t>
            </a:r>
            <a:r>
              <a:rPr lang="en-US" altLang="zh-CN" sz="1800" dirty="0"/>
              <a:t>2</a:t>
            </a:r>
            <a:r>
              <a:rPr lang="zh-CN" altLang="en-US" sz="1800" dirty="0"/>
              <a:t>值</a:t>
            </a:r>
            <a:r>
              <a:rPr lang="en-US" altLang="zh-CN" sz="1800" dirty="0"/>
              <a:t>}</a:t>
            </a:r>
            <a:endParaRPr lang="en-US" altLang="zh-CN" sz="1800" dirty="0" smtClean="0"/>
          </a:p>
          <a:p>
            <a:r>
              <a:rPr lang="zh-CN" altLang="en-US" dirty="0" smtClean="0"/>
              <a:t>相邻兄弟选择器</a:t>
            </a:r>
            <a:r>
              <a:rPr lang="en-US" altLang="zh-CN" dirty="0" smtClean="0"/>
              <a:t>——</a:t>
            </a:r>
            <a:r>
              <a:rPr lang="zh-CN" altLang="en-US" sz="1800" dirty="0" smtClean="0"/>
              <a:t>父选择器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兄弟元素</a:t>
            </a:r>
            <a:r>
              <a:rPr lang="en-US" altLang="zh-CN" sz="1800" dirty="0" smtClean="0"/>
              <a:t>{</a:t>
            </a:r>
            <a:r>
              <a:rPr lang="zh-CN" altLang="en-US" sz="1800" dirty="0"/>
              <a:t>属性</a:t>
            </a:r>
            <a:r>
              <a:rPr lang="en-US" altLang="zh-CN" sz="1800" dirty="0"/>
              <a:t>1:</a:t>
            </a:r>
            <a:r>
              <a:rPr lang="zh-CN" altLang="en-US" sz="1800" dirty="0"/>
              <a:t>属性</a:t>
            </a:r>
            <a:r>
              <a:rPr lang="en-US" altLang="zh-CN" sz="1800" dirty="0"/>
              <a:t>1</a:t>
            </a:r>
            <a:r>
              <a:rPr lang="zh-CN" altLang="en-US" sz="1800" dirty="0"/>
              <a:t>值</a:t>
            </a:r>
            <a:r>
              <a:rPr lang="en-US" altLang="zh-CN" sz="1800" dirty="0"/>
              <a:t>;</a:t>
            </a:r>
            <a:r>
              <a:rPr lang="zh-CN" altLang="en-US" sz="1800" dirty="0"/>
              <a:t>属性</a:t>
            </a:r>
            <a:r>
              <a:rPr lang="en-US" altLang="zh-CN" sz="1800" dirty="0"/>
              <a:t>2:</a:t>
            </a:r>
            <a:r>
              <a:rPr lang="zh-CN" altLang="en-US" sz="1800" dirty="0"/>
              <a:t>属性</a:t>
            </a:r>
            <a:r>
              <a:rPr lang="en-US" altLang="zh-CN" sz="1800" dirty="0"/>
              <a:t>2</a:t>
            </a:r>
            <a:r>
              <a:rPr lang="zh-CN" altLang="en-US" sz="1800" dirty="0"/>
              <a:t>值</a:t>
            </a:r>
            <a:r>
              <a:rPr lang="en-US" altLang="zh-CN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7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CSS </a:t>
            </a:r>
            <a:r>
              <a:rPr lang="zh-CN" altLang="en-US" b="1" dirty="0"/>
              <a:t>伪类用于向某些选择器添加特殊的</a:t>
            </a:r>
            <a:r>
              <a:rPr lang="zh-CN" altLang="en-US" b="1" dirty="0" smtClean="0"/>
              <a:t>效果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语法：</a:t>
            </a:r>
            <a:r>
              <a:rPr lang="en-US" altLang="zh-CN" dirty="0"/>
              <a:t> 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: </a:t>
            </a:r>
            <a:r>
              <a:rPr lang="zh-CN" altLang="en-US" dirty="0" smtClean="0"/>
              <a:t>伪类名</a:t>
            </a:r>
            <a:r>
              <a:rPr lang="en-US" altLang="zh-CN" dirty="0" smtClean="0"/>
              <a:t> {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: 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或者：选择器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 :</a:t>
            </a:r>
            <a:r>
              <a:rPr lang="zh-CN" altLang="en-US" dirty="0"/>
              <a:t>伪类名</a:t>
            </a:r>
            <a:r>
              <a:rPr lang="en-US" altLang="zh-CN" dirty="0" smtClean="0"/>
              <a:t>{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: 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}</a:t>
            </a:r>
            <a:endParaRPr lang="en-US" altLang="zh-CN" b="1" dirty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11282"/>
              </p:ext>
            </p:extLst>
          </p:nvPr>
        </p:nvGraphicFramePr>
        <p:xfrm>
          <a:off x="899592" y="3645024"/>
          <a:ext cx="7344816" cy="3084493"/>
        </p:xfrm>
        <a:graphic>
          <a:graphicData uri="http://schemas.openxmlformats.org/drawingml/2006/table">
            <a:tbl>
              <a:tblPr/>
              <a:tblGrid>
                <a:gridCol w="2145121"/>
                <a:gridCol w="4535339"/>
                <a:gridCol w="664356"/>
              </a:tblGrid>
              <a:tr h="495469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38100" marR="95250" marT="31750" marB="3175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8100" marR="95250" marT="31750" marB="3175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CSS</a:t>
                      </a:r>
                    </a:p>
                  </a:txBody>
                  <a:tcPr marL="38100" marR="95250" marT="31750" marB="3175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7258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2"/>
                        </a:rPr>
                        <a:t>:active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向被激活的元素添加样式。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242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:focus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向拥有键盘输入焦点的元素添加样式。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2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85904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:hover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当鼠标悬浮在元素上方时，向元素添加样式。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58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:link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向未被访问的链接添加样式。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258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:visited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向已被访问的链接添加样式。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58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:first-child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向元素的第一个子元素添加样式。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2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9242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:lang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向带有指定 </a:t>
                      </a:r>
                      <a:r>
                        <a:rPr lang="en-US" altLang="zh-CN">
                          <a:effectLst/>
                        </a:rPr>
                        <a:t>lang </a:t>
                      </a:r>
                      <a:r>
                        <a:rPr lang="zh-CN" altLang="en-US">
                          <a:effectLst/>
                        </a:rPr>
                        <a:t>属性的元素添加样式。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2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伪元素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CSS </a:t>
            </a:r>
            <a:r>
              <a:rPr lang="zh-CN" altLang="en-US" b="1" dirty="0"/>
              <a:t>伪元素用于向某些选择器设置特殊效果。</a:t>
            </a:r>
            <a:endParaRPr lang="en-US" altLang="zh-CN" b="1" dirty="0"/>
          </a:p>
          <a:p>
            <a:pPr lvl="1"/>
            <a:r>
              <a:rPr lang="zh-CN" altLang="en-US" b="1" dirty="0"/>
              <a:t>语法：</a:t>
            </a:r>
            <a:r>
              <a:rPr lang="en-US" altLang="zh-CN" dirty="0"/>
              <a:t> 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:</a:t>
            </a:r>
            <a:r>
              <a:rPr lang="zh-CN" altLang="en-US" dirty="0" smtClean="0"/>
              <a:t>伪元素</a:t>
            </a:r>
            <a:r>
              <a:rPr lang="en-US" altLang="zh-CN" dirty="0" smtClean="0"/>
              <a:t> {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;}</a:t>
            </a:r>
          </a:p>
          <a:p>
            <a:pPr lvl="1"/>
            <a:r>
              <a:rPr kumimoji="1" lang="zh-CN" altLang="en-US" dirty="0" smtClean="0"/>
              <a:t>或者：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:</a:t>
            </a:r>
            <a:r>
              <a:rPr lang="zh-CN" altLang="en-US" dirty="0"/>
              <a:t>伪元素</a:t>
            </a:r>
            <a:r>
              <a:rPr lang="en-US" altLang="zh-CN" dirty="0"/>
              <a:t> {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r>
              <a:rPr lang="zh-CN" altLang="en-US" dirty="0"/>
              <a:t>属性值</a:t>
            </a:r>
            <a:r>
              <a:rPr lang="en-US" altLang="zh-CN" dirty="0"/>
              <a:t>;}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99203"/>
              </p:ext>
            </p:extLst>
          </p:nvPr>
        </p:nvGraphicFramePr>
        <p:xfrm>
          <a:off x="971600" y="3789040"/>
          <a:ext cx="6696744" cy="1739900"/>
        </p:xfrm>
        <a:graphic>
          <a:graphicData uri="http://schemas.openxmlformats.org/drawingml/2006/table">
            <a:tbl>
              <a:tblPr/>
              <a:tblGrid>
                <a:gridCol w="1955846"/>
                <a:gridCol w="4020818"/>
                <a:gridCol w="72008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38100" marR="95250" marT="31750" marB="3175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8100" marR="95250" marT="31750" marB="3175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CSS</a:t>
                      </a:r>
                    </a:p>
                  </a:txBody>
                  <a:tcPr marL="38100" marR="95250" marT="31750" marB="3175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2"/>
                        </a:rPr>
                        <a:t>:first-letter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向文本的第一个字母添加特殊样式。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:first-line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向文本的首行添加特殊样式。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:before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在元素之前添加内容。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2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:after</a:t>
                      </a:r>
                      <a:endParaRPr lang="en-US">
                        <a:effectLst/>
                      </a:endParaRP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在元素之后添加内容。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2</a:t>
                      </a:r>
                    </a:p>
                  </a:txBody>
                  <a:tcPr marL="38100" marR="95250" marT="38100" marB="38100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常用属性和值（背景属性）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738"/>
              </p:ext>
            </p:extLst>
          </p:nvPr>
        </p:nvGraphicFramePr>
        <p:xfrm>
          <a:off x="457200" y="2242561"/>
          <a:ext cx="8229600" cy="4331974"/>
        </p:xfrm>
        <a:graphic>
          <a:graphicData uri="http://schemas.openxmlformats.org/drawingml/2006/table">
            <a:tbl>
              <a:tblPr/>
              <a:tblGrid>
                <a:gridCol w="2414605"/>
                <a:gridCol w="5493785"/>
                <a:gridCol w="321210"/>
              </a:tblGrid>
              <a:tr h="58997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25308" marR="63271" marT="21090" marB="2109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5308" marR="63271" marT="21090" marB="2109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CSS</a:t>
                      </a:r>
                    </a:p>
                  </a:txBody>
                  <a:tcPr marL="25308" marR="63271" marT="21090" marB="2109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"/>
                        </a:rPr>
                        <a:t>background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在一个声明中设置所有的背景属性。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background-attachment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设置背景图像是否固定或者随着页面的其余部分滚动。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background-color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设置元素的背景颜色。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background-image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设置元素的背景图像。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background-position</a:t>
                      </a:r>
                      <a:endParaRPr lang="en-US" sz="1200" dirty="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设置背景图像的开始位置。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background-repeat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设置是否及如何重复背景图像。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8" tooltip="CSS3 background-clip 属性"/>
                        </a:rPr>
                        <a:t>background-clip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规定背景的绘制区域。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9" tooltip="CSS3 background-origin 属性"/>
                        </a:rPr>
                        <a:t>background-origin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规定背景图片的定位区域。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5778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 tooltip="CSS3 background-size 属性"/>
                        </a:rPr>
                        <a:t>background-size</a:t>
                      </a:r>
                      <a:endParaRPr lang="en-US" sz="1200">
                        <a:effectLst/>
                      </a:endParaRP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规定背景图片的尺寸。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3</a:t>
                      </a:r>
                    </a:p>
                  </a:txBody>
                  <a:tcPr marL="25308" marR="63271" marT="25308" marB="25308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7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1176</TotalTime>
  <Words>743</Words>
  <Application>Microsoft Macintosh PowerPoint</Application>
  <PresentationFormat>全屏显示(4:3)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Georgia</vt:lpstr>
      <vt:lpstr>Mangal</vt:lpstr>
      <vt:lpstr>Trebuchet MS</vt:lpstr>
      <vt:lpstr>Wingdings 2</vt:lpstr>
      <vt:lpstr>方正姚体</vt:lpstr>
      <vt:lpstr>宋体</vt:lpstr>
      <vt:lpstr>都市</vt:lpstr>
      <vt:lpstr>CSS基础</vt:lpstr>
      <vt:lpstr>简介CSS</vt:lpstr>
      <vt:lpstr>引入方式</vt:lpstr>
      <vt:lpstr>加载顺序</vt:lpstr>
      <vt:lpstr>基础语法</vt:lpstr>
      <vt:lpstr>选择器</vt:lpstr>
      <vt:lpstr>伪类</vt:lpstr>
      <vt:lpstr>伪元素</vt:lpstr>
      <vt:lpstr>常用属性和值（背景属性）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CSS基础</dc:title>
  <dc:creator>高丹</dc:creator>
  <cp:lastModifiedBy>高 丹</cp:lastModifiedBy>
  <cp:revision>44</cp:revision>
  <dcterms:created xsi:type="dcterms:W3CDTF">2018-11-25T08:54:28Z</dcterms:created>
  <dcterms:modified xsi:type="dcterms:W3CDTF">2018-12-06T08:44:20Z</dcterms:modified>
</cp:coreProperties>
</file>