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Light"/>
      <p:regular r:id="rId16"/>
      <p:bold r:id="rId17"/>
      <p:italic r:id="rId18"/>
      <p:boldItalic r:id="rId19"/>
    </p:embeddedFont>
    <p:embeddedFont>
      <p:font typeface="Poppi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regular.fntdata"/><Relationship Id="rId22" Type="http://schemas.openxmlformats.org/officeDocument/2006/relationships/font" Target="fonts/PoppinsSemiBold-italic.fntdata"/><Relationship Id="rId21" Type="http://schemas.openxmlformats.org/officeDocument/2006/relationships/font" Target="fonts/PoppinsSemiBold-bold.fntdata"/><Relationship Id="rId23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Light-bold.fntdata"/><Relationship Id="rId16" Type="http://schemas.openxmlformats.org/officeDocument/2006/relationships/font" Target="fonts/PoppinsLight-regular.fntdata"/><Relationship Id="rId19" Type="http://schemas.openxmlformats.org/officeDocument/2006/relationships/font" Target="fonts/PoppinsLight-boldItalic.fntdata"/><Relationship Id="rId18" Type="http://schemas.openxmlformats.org/officeDocument/2006/relationships/font" Target="fonts/Poppins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fe069a6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fe069a6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4c8c853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4c8c853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fe069a6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fe069a6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6cb9540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6cb9540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6cb9540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6cb9540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6cb9540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6cb9540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5" type="title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6" type="title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subTitle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6" name="Google Shape;86;p14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95" name="Google Shape;95;p1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" name="Google Shape;96;p1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97" name="Google Shape;97;p1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1" name="Google Shape;101;p1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 flipH="1" rot="10800000">
            <a:off x="4325" y="4696313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" name="Google Shape;107;p1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2" name="Google Shape;112;p1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hasCustomPrompt="1" type="title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17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17"/>
          <p:cNvGrpSpPr/>
          <p:nvPr/>
        </p:nvGrpSpPr>
        <p:grpSpPr>
          <a:xfrm flipH="1" rot="10800000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8" name="Google Shape;128;p17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>
            <p:ph idx="2" type="pic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39" name="Google Shape;139;p19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0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0" name="Google Shape;150;p20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0"/>
          <p:cNvSpPr/>
          <p:nvPr>
            <p:ph idx="2" type="pic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7" name="Google Shape;157;p21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21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21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21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21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1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2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4" name="Google Shape;164;p21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9" name="Google Shape;169;p22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4637344" y="2519922"/>
            <a:ext cx="28845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2" type="subTitle"/>
          </p:nvPr>
        </p:nvSpPr>
        <p:spPr>
          <a:xfrm>
            <a:off x="720000" y="2519922"/>
            <a:ext cx="28845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3" type="subTitle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4" type="subTitle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180" name="Google Shape;180;p23"/>
          <p:cNvCxnSpPr/>
          <p:nvPr/>
        </p:nvCxnSpPr>
        <p:spPr>
          <a:xfrm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8437542" y="-4"/>
            <a:ext cx="706351" cy="706351"/>
            <a:chOff x="-320522" y="940050"/>
            <a:chExt cx="3316200" cy="33162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6" name="Google Shape;186;p23"/>
          <p:cNvCxnSpPr/>
          <p:nvPr/>
        </p:nvCxnSpPr>
        <p:spPr>
          <a:xfrm>
            <a:off x="8437550" y="7063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8437550" y="484340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2" type="subTitle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2" type="subTitle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3" type="subTitle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4" type="subTitle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5" type="subTitle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02" name="Google Shape;202;p25"/>
          <p:cNvSpPr txBox="1"/>
          <p:nvPr>
            <p:ph idx="6" type="subTitle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03" name="Google Shape;203;p25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" name="Google Shape;204;p25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25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9" name="Google Shape;209;p25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2" type="subTitle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4" type="subTitle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6" type="subTitle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7" type="subTitle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8" type="subTitle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26"/>
          <p:cNvGrpSpPr/>
          <p:nvPr/>
        </p:nvGrpSpPr>
        <p:grpSpPr>
          <a:xfrm flipH="1" rot="10800000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2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6" name="Google Shape;226;p26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2" type="subTitle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4" type="subTitle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5" type="subTitle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6" type="subTitle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7" type="subTitle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8" type="subTitle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9" type="subTitle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3" type="subTitle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14" type="subTitle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15" type="subTitle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hasCustomPrompt="1"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hasCustomPrompt="1" idx="2" type="title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8"/>
          <p:cNvSpPr txBox="1"/>
          <p:nvPr>
            <p:ph idx="3" type="subTitle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hasCustomPrompt="1" idx="4" type="title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8"/>
          <p:cNvSpPr txBox="1"/>
          <p:nvPr>
            <p:ph idx="5" type="subTitle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hasCustomPrompt="1"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29"/>
          <p:cNvSpPr txBox="1"/>
          <p:nvPr>
            <p:ph idx="2" type="subTitle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56" name="Google Shape;256;p29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hasCustomPrompt="1" idx="4" type="title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/>
          <p:nvPr>
            <p:ph idx="5" type="subTitle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29"/>
          <p:cNvSpPr txBox="1"/>
          <p:nvPr>
            <p:ph idx="6" type="subTitle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hasCustomPrompt="1" idx="7" type="title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9"/>
          <p:cNvSpPr txBox="1"/>
          <p:nvPr>
            <p:ph idx="8" type="subTitle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29"/>
          <p:cNvSpPr txBox="1"/>
          <p:nvPr>
            <p:ph idx="9" type="subTitle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hasCustomPrompt="1" idx="13" type="title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9"/>
          <p:cNvSpPr txBox="1"/>
          <p:nvPr>
            <p:ph idx="14" type="subTitle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29"/>
          <p:cNvSpPr txBox="1"/>
          <p:nvPr>
            <p:ph idx="15" type="subTitle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6" name="Google Shape;266;p29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hasCustomPrompt="1" type="title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30"/>
          <p:cNvSpPr txBox="1"/>
          <p:nvPr>
            <p:ph idx="2" type="subTitle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hasCustomPrompt="1" idx="4" type="title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/>
          <p:nvPr>
            <p:ph idx="5" type="subTitle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30"/>
          <p:cNvSpPr txBox="1"/>
          <p:nvPr>
            <p:ph idx="6" type="subTitle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77" name="Google Shape;277;p30"/>
          <p:cNvSpPr txBox="1"/>
          <p:nvPr>
            <p:ph hasCustomPrompt="1" idx="7" type="title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30"/>
          <p:cNvSpPr txBox="1"/>
          <p:nvPr>
            <p:ph idx="8" type="subTitle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0"/>
          <p:cNvSpPr txBox="1"/>
          <p:nvPr>
            <p:ph idx="9" type="subTitle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hasCustomPrompt="1" idx="13" type="title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/>
          <p:nvPr>
            <p:ph idx="14" type="subTitle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30"/>
          <p:cNvSpPr txBox="1"/>
          <p:nvPr>
            <p:ph idx="15" type="subTitle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83" name="Google Shape;283;p30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" name="Google Shape;284;p30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9" name="Google Shape;289;p30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8" name="Google Shape;18;p4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" name="Google Shape;19;p4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4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4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" name="Google Shape;24;p4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32"/>
          <p:cNvGrpSpPr/>
          <p:nvPr/>
        </p:nvGrpSpPr>
        <p:grpSpPr>
          <a:xfrm flipH="1" rot="10800000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" name="Google Shape;308;p33"/>
          <p:cNvGrpSpPr/>
          <p:nvPr/>
        </p:nvGrpSpPr>
        <p:grpSpPr>
          <a:xfrm flipH="1" rot="10800000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" name="Google Shape;36;p6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" name="Google Shape;41;p6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6" name="Google Shape;46;p7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" name="Google Shape;47;p7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" name="Google Shape;52;p7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Hand gesture recogition</a:t>
            </a:r>
            <a:endParaRPr sz="4000"/>
          </a:p>
        </p:txBody>
      </p:sp>
      <p:grpSp>
        <p:nvGrpSpPr>
          <p:cNvPr id="320" name="Google Shape;320;p34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1" name="Google Shape;321;p3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3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3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5" name="Google Shape;325;p34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approaches</a:t>
            </a:r>
            <a:endParaRPr/>
          </a:p>
        </p:txBody>
      </p:sp>
      <p:sp>
        <p:nvSpPr>
          <p:cNvPr id="334" name="Google Shape;334;p35"/>
          <p:cNvSpPr txBox="1"/>
          <p:nvPr>
            <p:ph idx="2" type="subTitle"/>
          </p:nvPr>
        </p:nvSpPr>
        <p:spPr>
          <a:xfrm>
            <a:off x="720000" y="1658700"/>
            <a:ext cx="32817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extra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Possibility to create a strong model able to work with different situations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Wider possible range of used gestures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Need for well-prepared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Training time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Possible that inference may take much time (if model is big)</a:t>
            </a:r>
            <a:endParaRPr/>
          </a:p>
        </p:txBody>
      </p:sp>
      <p:sp>
        <p:nvSpPr>
          <p:cNvPr id="335" name="Google Shape;335;p35"/>
          <p:cNvSpPr txBox="1"/>
          <p:nvPr>
            <p:ph idx="2" type="subTitle"/>
          </p:nvPr>
        </p:nvSpPr>
        <p:spPr>
          <a:xfrm>
            <a:off x="4804775" y="1658700"/>
            <a:ext cx="32817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Without extra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 need to search for data and check its quality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Simple algorithms may be much faster than complicated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Possible limitations of detectable gestures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models are likely to be more affected by environment (light e.g.)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More assumptions for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detection approaches</a:t>
            </a:r>
            <a:endParaRPr/>
          </a:p>
        </p:txBody>
      </p:sp>
      <p:sp>
        <p:nvSpPr>
          <p:cNvPr id="341" name="Google Shape;341;p36"/>
          <p:cNvSpPr txBox="1"/>
          <p:nvPr>
            <p:ph idx="2" type="subTitle"/>
          </p:nvPr>
        </p:nvSpPr>
        <p:spPr>
          <a:xfrm>
            <a:off x="668950" y="1491075"/>
            <a:ext cx="25851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Canny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2" name="Google Shape;342;p36"/>
          <p:cNvSpPr txBox="1"/>
          <p:nvPr>
            <p:ph idx="2" type="subTitle"/>
          </p:nvPr>
        </p:nvSpPr>
        <p:spPr>
          <a:xfrm>
            <a:off x="3491600" y="1491075"/>
            <a:ext cx="25851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Background substraction</a:t>
            </a:r>
            <a:endParaRPr sz="1400"/>
          </a:p>
        </p:txBody>
      </p:sp>
      <p:sp>
        <p:nvSpPr>
          <p:cNvPr id="343" name="Google Shape;343;p36"/>
          <p:cNvSpPr txBox="1"/>
          <p:nvPr>
            <p:ph idx="2" type="subTitle"/>
          </p:nvPr>
        </p:nvSpPr>
        <p:spPr>
          <a:xfrm>
            <a:off x="6314250" y="1491075"/>
            <a:ext cx="25851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Color-based approach</a:t>
            </a:r>
            <a:endParaRPr sz="1400"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26" y="2194222"/>
            <a:ext cx="2324376" cy="178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45" y="2194225"/>
            <a:ext cx="1747425" cy="20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500" y="2298651"/>
            <a:ext cx="2378850" cy="1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detection</a:t>
            </a:r>
            <a:endParaRPr/>
          </a:p>
        </p:txBody>
      </p:sp>
      <p:sp>
        <p:nvSpPr>
          <p:cNvPr id="352" name="Google Shape;352;p37"/>
          <p:cNvSpPr txBox="1"/>
          <p:nvPr>
            <p:ph idx="1" type="subTitle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>
            <p:ph idx="2" type="subTitle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Contour detection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Convex hull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Defects </a:t>
            </a:r>
            <a:endParaRPr sz="1400"/>
          </a:p>
        </p:txBody>
      </p: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920" y="1658695"/>
            <a:ext cx="3699075" cy="287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 - Graham scan  </a:t>
            </a:r>
            <a:endParaRPr/>
          </a:p>
        </p:txBody>
      </p:sp>
      <p:sp>
        <p:nvSpPr>
          <p:cNvPr id="360" name="Google Shape;360;p38"/>
          <p:cNvSpPr txBox="1"/>
          <p:nvPr>
            <p:ph idx="1" type="subTitle"/>
          </p:nvPr>
        </p:nvSpPr>
        <p:spPr>
          <a:xfrm>
            <a:off x="1062531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Select edge point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Sort other points based on polar angle with x-axis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Push one by one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Check if three last points fo counter-clockwise </a:t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250" y="1428775"/>
            <a:ext cx="2930875" cy="29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Convexity defects</a:t>
            </a:r>
            <a:endParaRPr/>
          </a:p>
        </p:txBody>
      </p:sp>
      <p:sp>
        <p:nvSpPr>
          <p:cNvPr id="367" name="Google Shape;367;p39"/>
          <p:cNvSpPr txBox="1"/>
          <p:nvPr>
            <p:ph idx="1" type="subTitle"/>
          </p:nvPr>
        </p:nvSpPr>
        <p:spPr>
          <a:xfrm>
            <a:off x="1062531" y="1658700"/>
            <a:ext cx="3281700" cy="24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all points in the hull and check if there are points from the shape between them.</a:t>
            </a:r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06" y="1459050"/>
            <a:ext cx="4057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4" name="Google Shape;374;p40"/>
          <p:cNvSpPr txBox="1"/>
          <p:nvPr>
            <p:ph idx="1" type="subTitle"/>
          </p:nvPr>
        </p:nvSpPr>
        <p:spPr>
          <a:xfrm>
            <a:off x="960381" y="1573325"/>
            <a:ext cx="3281700" cy="24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approach is quite fast and able to press certain keys on keyboard based on the gesture.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not able to recognize a wide range of gestures, however it is robust to </a:t>
            </a:r>
            <a:r>
              <a:rPr lang="en"/>
              <a:t>different</a:t>
            </a:r>
            <a:r>
              <a:rPr lang="en"/>
              <a:t> gesture positions, like rotation.</a:t>
            </a:r>
            <a:endParaRPr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56" y="1628950"/>
            <a:ext cx="4494969" cy="230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