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27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936D9-1394-4121-987B-E27A88BC6EE9}" type="datetimeFigureOut">
              <a:rPr lang="en-IN" smtClean="0"/>
              <a:t>06-02-2023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00582-F968-4ADD-A60A-8375B1BAB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48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00582-F968-4ADD-A60A-8375B1BAB4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2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310605"/>
            <a:ext cx="487997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A5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A5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A5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4A5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936"/>
            <a:ext cx="9144000" cy="743585"/>
          </a:xfrm>
          <a:custGeom>
            <a:avLst/>
            <a:gdLst/>
            <a:ahLst/>
            <a:cxnLst/>
            <a:rect l="l" t="t" r="r" b="b"/>
            <a:pathLst>
              <a:path w="9144000" h="743585">
                <a:moveTo>
                  <a:pt x="9143999" y="743099"/>
                </a:moveTo>
                <a:lnTo>
                  <a:pt x="0" y="7430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43099"/>
                </a:lnTo>
                <a:close/>
              </a:path>
            </a:pathLst>
          </a:custGeom>
          <a:solidFill>
            <a:srgbClr val="E6F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1425" y="276225"/>
            <a:ext cx="1196973" cy="206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1950" y="63880"/>
            <a:ext cx="6435639" cy="546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4A5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036161"/>
            <a:ext cx="7501890" cy="1070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s!ArreysmR9pEqmgQRdTsHpBV_qY22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736" y="304800"/>
            <a:ext cx="4076700" cy="4533900"/>
          </a:xfrm>
          <a:custGeom>
            <a:avLst/>
            <a:gdLst/>
            <a:ahLst/>
            <a:cxnLst/>
            <a:rect l="l" t="t" r="r" b="b"/>
            <a:pathLst>
              <a:path w="4076700" h="4533900">
                <a:moveTo>
                  <a:pt x="4076699" y="4533899"/>
                </a:moveTo>
                <a:lnTo>
                  <a:pt x="0" y="4533899"/>
                </a:lnTo>
                <a:lnTo>
                  <a:pt x="0" y="0"/>
                </a:lnTo>
                <a:lnTo>
                  <a:pt x="4076699" y="0"/>
                </a:lnTo>
                <a:lnTo>
                  <a:pt x="4076699" y="4533899"/>
                </a:lnTo>
                <a:close/>
              </a:path>
            </a:pathLst>
          </a:custGeom>
          <a:solidFill>
            <a:srgbClr val="E6F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55186" y="4258819"/>
            <a:ext cx="24166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1400" spc="-50" dirty="0">
                <a:latin typeface="Arial"/>
                <a:cs typeface="Arial"/>
              </a:rPr>
              <a:t>-</a:t>
            </a:r>
            <a:r>
              <a:rPr sz="1400" dirty="0">
                <a:latin typeface="Arial"/>
                <a:cs typeface="Arial"/>
              </a:rPr>
              <a:t>	By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lang="en-IN" sz="1400" dirty="0" smtClean="0">
                <a:latin typeface="Arial"/>
                <a:cs typeface="Arial"/>
              </a:rPr>
              <a:t>SHUBHAM BHARTI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4850" y="1439722"/>
            <a:ext cx="353250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900" spc="254" dirty="0">
                <a:solidFill>
                  <a:srgbClr val="000000"/>
                </a:solidFill>
              </a:rPr>
              <a:t>Business</a:t>
            </a:r>
            <a:r>
              <a:rPr sz="1900" spc="110" dirty="0">
                <a:solidFill>
                  <a:srgbClr val="000000"/>
                </a:solidFill>
              </a:rPr>
              <a:t> </a:t>
            </a:r>
            <a:r>
              <a:rPr sz="1900" spc="220" dirty="0">
                <a:solidFill>
                  <a:srgbClr val="000000"/>
                </a:solidFill>
              </a:rPr>
              <a:t>Analyst</a:t>
            </a:r>
            <a:r>
              <a:rPr sz="1900" spc="114" dirty="0">
                <a:solidFill>
                  <a:srgbClr val="000000"/>
                </a:solidFill>
              </a:rPr>
              <a:t> </a:t>
            </a:r>
            <a:r>
              <a:rPr sz="1900" spc="210" dirty="0">
                <a:solidFill>
                  <a:srgbClr val="000000"/>
                </a:solidFill>
              </a:rPr>
              <a:t>Career </a:t>
            </a:r>
            <a:r>
              <a:rPr sz="1900" spc="260" dirty="0">
                <a:solidFill>
                  <a:srgbClr val="000000"/>
                </a:solidFill>
              </a:rPr>
              <a:t>Program</a:t>
            </a:r>
            <a:r>
              <a:rPr sz="1900" spc="114" dirty="0">
                <a:solidFill>
                  <a:srgbClr val="000000"/>
                </a:solidFill>
              </a:rPr>
              <a:t> </a:t>
            </a:r>
            <a:r>
              <a:rPr sz="1900" spc="150" dirty="0">
                <a:solidFill>
                  <a:srgbClr val="000000"/>
                </a:solidFill>
              </a:rPr>
              <a:t>-</a:t>
            </a:r>
            <a:r>
              <a:rPr sz="1900" spc="114" dirty="0">
                <a:solidFill>
                  <a:srgbClr val="000000"/>
                </a:solidFill>
              </a:rPr>
              <a:t> </a:t>
            </a:r>
            <a:r>
              <a:rPr sz="1900" spc="250" dirty="0">
                <a:solidFill>
                  <a:srgbClr val="000000"/>
                </a:solidFill>
              </a:rPr>
              <a:t>Capstone</a:t>
            </a:r>
            <a:r>
              <a:rPr sz="1900" spc="114" dirty="0">
                <a:solidFill>
                  <a:srgbClr val="000000"/>
                </a:solidFill>
              </a:rPr>
              <a:t> </a:t>
            </a:r>
            <a:r>
              <a:rPr sz="1900" spc="204" dirty="0">
                <a:solidFill>
                  <a:srgbClr val="000000"/>
                </a:solidFill>
              </a:rPr>
              <a:t>Project</a:t>
            </a:r>
            <a:endParaRPr sz="1900"/>
          </a:p>
        </p:txBody>
      </p:sp>
      <p:sp>
        <p:nvSpPr>
          <p:cNvPr id="5" name="object 5"/>
          <p:cNvSpPr/>
          <p:nvPr/>
        </p:nvSpPr>
        <p:spPr>
          <a:xfrm>
            <a:off x="312736" y="1528762"/>
            <a:ext cx="55880" cy="758825"/>
          </a:xfrm>
          <a:custGeom>
            <a:avLst/>
            <a:gdLst/>
            <a:ahLst/>
            <a:cxnLst/>
            <a:rect l="l" t="t" r="r" b="b"/>
            <a:pathLst>
              <a:path w="55879" h="758825">
                <a:moveTo>
                  <a:pt x="55499" y="758699"/>
                </a:moveTo>
                <a:lnTo>
                  <a:pt x="0" y="758699"/>
                </a:lnTo>
                <a:lnTo>
                  <a:pt x="0" y="0"/>
                </a:lnTo>
                <a:lnTo>
                  <a:pt x="55499" y="0"/>
                </a:lnTo>
                <a:lnTo>
                  <a:pt x="55499" y="758699"/>
                </a:lnTo>
                <a:close/>
              </a:path>
            </a:pathLst>
          </a:custGeom>
          <a:solidFill>
            <a:srgbClr val="04A5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52129" y="4766036"/>
            <a:ext cx="9652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4478" y="1376350"/>
            <a:ext cx="3018900" cy="3018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256230"/>
            <a:ext cx="4376420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29" dirty="0">
                <a:solidFill>
                  <a:srgbClr val="04A57E"/>
                </a:solidFill>
                <a:latin typeface="Calibri"/>
                <a:cs typeface="Calibri"/>
              </a:rPr>
              <a:t>Endnotes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400" b="1" spc="170" dirty="0">
                <a:latin typeface="Calibri"/>
                <a:cs typeface="Calibri"/>
              </a:rPr>
              <a:t>Reference</a:t>
            </a:r>
            <a:r>
              <a:rPr sz="1400" b="1" spc="95" dirty="0">
                <a:latin typeface="Calibri"/>
                <a:cs typeface="Calibri"/>
              </a:rPr>
              <a:t> </a:t>
            </a:r>
            <a:r>
              <a:rPr sz="1400" b="1" spc="135" dirty="0">
                <a:latin typeface="Calibri"/>
                <a:cs typeface="Calibri"/>
              </a:rPr>
              <a:t>Links:-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Calibri"/>
                <a:cs typeface="Calibri"/>
                <a:hlinkClick r:id="rId2"/>
              </a:rPr>
              <a:t>https://1drv.ms/x/s!ArreysmR9pEqmgQRdTsHpBV_qY22</a:t>
            </a:r>
            <a:endParaRPr lang="en-IN" sz="1400" dirty="0" smtClean="0">
              <a:latin typeface="Calibri"/>
              <a:cs typeface="Calibri"/>
            </a:endParaRPr>
          </a:p>
          <a:p>
            <a:pPr marL="755650" indent="-2857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4468" y="1073789"/>
            <a:ext cx="5254625" cy="258572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9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170" dirty="0">
                <a:latin typeface="Calibri"/>
                <a:cs typeface="Calibri"/>
              </a:rPr>
              <a:t>Data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Exploration</a:t>
            </a:r>
            <a:endParaRPr sz="14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125" dirty="0">
                <a:latin typeface="Calibri"/>
                <a:cs typeface="Calibri"/>
              </a:rPr>
              <a:t>Statistical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140" dirty="0">
                <a:latin typeface="Calibri"/>
                <a:cs typeface="Calibri"/>
              </a:rPr>
              <a:t>Analysis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180" dirty="0">
                <a:latin typeface="Calibri"/>
                <a:cs typeface="Calibri"/>
              </a:rPr>
              <a:t>using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145" dirty="0">
                <a:latin typeface="Calibri"/>
                <a:cs typeface="Calibri"/>
              </a:rPr>
              <a:t>Excel</a:t>
            </a:r>
            <a:endParaRPr sz="14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140" dirty="0">
                <a:latin typeface="Calibri"/>
                <a:cs typeface="Calibri"/>
              </a:rPr>
              <a:t>Graphical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140" dirty="0">
                <a:latin typeface="Calibri"/>
                <a:cs typeface="Calibri"/>
              </a:rPr>
              <a:t>Analysis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180" dirty="0">
                <a:latin typeface="Calibri"/>
                <a:cs typeface="Calibri"/>
              </a:rPr>
              <a:t>using</a:t>
            </a:r>
            <a:r>
              <a:rPr sz="1400" b="1" spc="85" dirty="0">
                <a:latin typeface="Calibri"/>
                <a:cs typeface="Calibri"/>
              </a:rPr>
              <a:t> </a:t>
            </a:r>
            <a:r>
              <a:rPr sz="1400" b="1" spc="145" dirty="0">
                <a:latin typeface="Calibri"/>
                <a:cs typeface="Calibri"/>
              </a:rPr>
              <a:t>Excel</a:t>
            </a:r>
            <a:endParaRPr sz="14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135" dirty="0">
                <a:latin typeface="Calibri"/>
                <a:cs typeface="Calibri"/>
              </a:rPr>
              <a:t>Insert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55" dirty="0">
                <a:latin typeface="Calibri"/>
                <a:cs typeface="Calibri"/>
              </a:rPr>
              <a:t>the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65" dirty="0">
                <a:latin typeface="Calibri"/>
                <a:cs typeface="Calibri"/>
              </a:rPr>
              <a:t>given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55" dirty="0">
                <a:latin typeface="Calibri"/>
                <a:cs typeface="Calibri"/>
              </a:rPr>
              <a:t>data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120" dirty="0">
                <a:latin typeface="Calibri"/>
                <a:cs typeface="Calibri"/>
              </a:rPr>
              <a:t>into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55" dirty="0">
                <a:latin typeface="Calibri"/>
                <a:cs typeface="Calibri"/>
              </a:rPr>
              <a:t>the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220" dirty="0">
                <a:latin typeface="Calibri"/>
                <a:cs typeface="Calibri"/>
              </a:rPr>
              <a:t>SQL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120" dirty="0">
                <a:latin typeface="Calibri"/>
                <a:cs typeface="Calibri"/>
              </a:rPr>
              <a:t>server</a:t>
            </a:r>
            <a:endParaRPr sz="14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160" dirty="0">
                <a:latin typeface="Calibri"/>
                <a:cs typeface="Calibri"/>
              </a:rPr>
              <a:t>Import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55" dirty="0">
                <a:latin typeface="Calibri"/>
                <a:cs typeface="Calibri"/>
              </a:rPr>
              <a:t>the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70" dirty="0">
                <a:latin typeface="Calibri"/>
                <a:cs typeface="Calibri"/>
              </a:rPr>
              <a:t>Data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50" dirty="0">
                <a:latin typeface="Calibri"/>
                <a:cs typeface="Calibri"/>
              </a:rPr>
              <a:t>from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155" dirty="0">
                <a:latin typeface="Calibri"/>
                <a:cs typeface="Calibri"/>
              </a:rPr>
              <a:t>the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220" dirty="0">
                <a:latin typeface="Calibri"/>
                <a:cs typeface="Calibri"/>
              </a:rPr>
              <a:t>SQL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65" dirty="0">
                <a:latin typeface="Calibri"/>
                <a:cs typeface="Calibri"/>
              </a:rPr>
              <a:t>Database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120" dirty="0">
                <a:latin typeface="Calibri"/>
                <a:cs typeface="Calibri"/>
              </a:rPr>
              <a:t>into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55" dirty="0">
                <a:latin typeface="Calibri"/>
                <a:cs typeface="Calibri"/>
              </a:rPr>
              <a:t>PowerBI</a:t>
            </a:r>
            <a:endParaRPr sz="14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125" dirty="0">
                <a:latin typeface="Calibri"/>
                <a:cs typeface="Calibri"/>
              </a:rPr>
              <a:t>Interactive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170" dirty="0">
                <a:latin typeface="Calibri"/>
                <a:cs typeface="Calibri"/>
              </a:rPr>
              <a:t>Dashboard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160" dirty="0">
                <a:latin typeface="Calibri"/>
                <a:cs typeface="Calibri"/>
              </a:rPr>
              <a:t>by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180" dirty="0">
                <a:latin typeface="Calibri"/>
                <a:cs typeface="Calibri"/>
              </a:rPr>
              <a:t>using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visualization</a:t>
            </a:r>
            <a:r>
              <a:rPr sz="1400" b="1" spc="90" dirty="0">
                <a:latin typeface="Calibri"/>
                <a:cs typeface="Calibri"/>
              </a:rPr>
              <a:t> </a:t>
            </a:r>
            <a:r>
              <a:rPr sz="1400" b="1" spc="105" dirty="0">
                <a:latin typeface="Calibri"/>
                <a:cs typeface="Calibri"/>
              </a:rPr>
              <a:t>tools</a:t>
            </a:r>
            <a:endParaRPr sz="14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165" dirty="0">
                <a:latin typeface="Calibri"/>
                <a:cs typeface="Calibri"/>
              </a:rPr>
              <a:t>Conclusion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190" dirty="0">
                <a:latin typeface="Calibri"/>
                <a:cs typeface="Calibri"/>
              </a:rPr>
              <a:t>and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135" dirty="0">
                <a:latin typeface="Calibri"/>
                <a:cs typeface="Calibri"/>
              </a:rPr>
              <a:t>Inferences</a:t>
            </a:r>
            <a:endParaRPr sz="1400">
              <a:latin typeface="Calibri"/>
              <a:cs typeface="Calibri"/>
            </a:endParaRPr>
          </a:p>
          <a:p>
            <a:pPr marL="347980" indent="-335915">
              <a:lnSpc>
                <a:spcPct val="100000"/>
              </a:lnSpc>
              <a:spcBef>
                <a:spcPts val="84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b="1" spc="165" dirty="0">
                <a:latin typeface="Calibri"/>
                <a:cs typeface="Calibri"/>
              </a:rPr>
              <a:t>Endnotes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7663" y="1103313"/>
            <a:ext cx="1219200" cy="1523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310605"/>
            <a:ext cx="20313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35" dirty="0">
                <a:solidFill>
                  <a:srgbClr val="04A57E"/>
                </a:solidFill>
                <a:latin typeface="Calibri"/>
                <a:cs typeface="Calibri"/>
              </a:rPr>
              <a:t>Data</a:t>
            </a:r>
            <a:r>
              <a:rPr sz="1800" b="1" spc="110" dirty="0">
                <a:solidFill>
                  <a:srgbClr val="04A57E"/>
                </a:solidFill>
                <a:latin typeface="Calibri"/>
                <a:cs typeface="Calibri"/>
              </a:rPr>
              <a:t> </a:t>
            </a:r>
            <a:r>
              <a:rPr sz="1800" b="1" spc="180" dirty="0">
                <a:solidFill>
                  <a:srgbClr val="04A57E"/>
                </a:solidFill>
                <a:latin typeface="Calibri"/>
                <a:cs typeface="Calibri"/>
              </a:rPr>
              <a:t>Exploration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7352" y="895350"/>
            <a:ext cx="6394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There  are 16 count of rows and 701 count of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discount band there are 53 cells that have no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Highest sales occurred on 7</a:t>
            </a:r>
            <a:r>
              <a:rPr lang="en-IN" baseline="30000" dirty="0" smtClean="0"/>
              <a:t>th</a:t>
            </a:r>
            <a:r>
              <a:rPr lang="en-IN" dirty="0" smtClean="0"/>
              <a:t> </a:t>
            </a:r>
            <a:r>
              <a:rPr lang="en-IN" dirty="0" err="1" smtClean="0"/>
              <a:t>july</a:t>
            </a:r>
            <a:r>
              <a:rPr lang="en-IN" dirty="0" smtClean="0"/>
              <a:t> 2014 by </a:t>
            </a:r>
            <a:r>
              <a:rPr lang="en-IN" dirty="0" err="1" smtClean="0"/>
              <a:t>Paseo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Minimum sales by Canada on 1</a:t>
            </a:r>
            <a:r>
              <a:rPr lang="en-IN" baseline="30000" dirty="0" smtClean="0"/>
              <a:t>st</a:t>
            </a:r>
            <a:r>
              <a:rPr lang="en-IN" dirty="0" smtClean="0"/>
              <a:t> </a:t>
            </a:r>
            <a:r>
              <a:rPr lang="en-IN" dirty="0" err="1" smtClean="0"/>
              <a:t>jan</a:t>
            </a:r>
            <a:r>
              <a:rPr lang="en-IN" dirty="0" smtClean="0"/>
              <a:t> 2014 segment govt.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0" y="2190750"/>
            <a:ext cx="2636999" cy="2362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34" y="2190750"/>
            <a:ext cx="3016460" cy="2362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994" y="2046656"/>
            <a:ext cx="2331806" cy="2430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Statistical</a:t>
            </a:r>
            <a:r>
              <a:rPr spc="110" dirty="0"/>
              <a:t> </a:t>
            </a:r>
            <a:r>
              <a:rPr spc="204" dirty="0"/>
              <a:t>Analysis</a:t>
            </a:r>
            <a:r>
              <a:rPr spc="114" dirty="0"/>
              <a:t> </a:t>
            </a:r>
            <a:r>
              <a:rPr spc="250" dirty="0"/>
              <a:t>using</a:t>
            </a:r>
            <a:r>
              <a:rPr spc="114" dirty="0"/>
              <a:t> </a:t>
            </a:r>
            <a:r>
              <a:rPr spc="215" dirty="0"/>
              <a:t>Excel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42950"/>
            <a:ext cx="3581400" cy="1295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170975"/>
            <a:ext cx="8267700" cy="283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Graphical</a:t>
            </a:r>
            <a:r>
              <a:rPr spc="125" dirty="0"/>
              <a:t> </a:t>
            </a:r>
            <a:r>
              <a:rPr spc="204" dirty="0"/>
              <a:t>Analysis</a:t>
            </a:r>
            <a:r>
              <a:rPr spc="120" dirty="0"/>
              <a:t> </a:t>
            </a:r>
            <a:r>
              <a:rPr spc="250" dirty="0"/>
              <a:t>using</a:t>
            </a:r>
            <a:r>
              <a:rPr spc="125" dirty="0"/>
              <a:t> </a:t>
            </a:r>
            <a:r>
              <a:rPr spc="215" dirty="0"/>
              <a:t>Excel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384725" y="1593422"/>
            <a:ext cx="77654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13679"/>
            <a:ext cx="3810000" cy="2277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31414"/>
            <a:ext cx="4267200" cy="2277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3" y="3113657"/>
            <a:ext cx="4034875" cy="24159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37837"/>
            <a:ext cx="4648200" cy="24917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56179" y="3382951"/>
            <a:ext cx="873021" cy="2982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 smtClean="0"/>
              <a:t>product</a:t>
            </a:r>
            <a:endParaRPr lang="en-IN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Insert</a:t>
            </a:r>
            <a:r>
              <a:rPr spc="105" dirty="0"/>
              <a:t> </a:t>
            </a:r>
            <a:r>
              <a:rPr spc="220" dirty="0"/>
              <a:t>the</a:t>
            </a:r>
            <a:r>
              <a:rPr spc="110" dirty="0"/>
              <a:t> </a:t>
            </a:r>
            <a:r>
              <a:rPr spc="240" dirty="0"/>
              <a:t>given</a:t>
            </a:r>
            <a:r>
              <a:rPr spc="105" dirty="0"/>
              <a:t> </a:t>
            </a:r>
            <a:r>
              <a:rPr spc="215" dirty="0"/>
              <a:t>data</a:t>
            </a:r>
            <a:r>
              <a:rPr spc="110" dirty="0"/>
              <a:t> </a:t>
            </a:r>
            <a:r>
              <a:rPr spc="170" dirty="0"/>
              <a:t>into</a:t>
            </a:r>
            <a:r>
              <a:rPr spc="110" dirty="0"/>
              <a:t> </a:t>
            </a:r>
            <a:r>
              <a:rPr spc="220" dirty="0"/>
              <a:t>the</a:t>
            </a:r>
            <a:r>
              <a:rPr spc="105" dirty="0"/>
              <a:t> </a:t>
            </a:r>
            <a:r>
              <a:rPr spc="290" dirty="0"/>
              <a:t>SQL</a:t>
            </a:r>
            <a:r>
              <a:rPr spc="110" dirty="0"/>
              <a:t> </a:t>
            </a:r>
            <a:r>
              <a:rPr spc="180" dirty="0"/>
              <a:t>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0325"/>
            <a:ext cx="3048000" cy="135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21963"/>
            <a:ext cx="2286000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7" y="1864963"/>
            <a:ext cx="4166254" cy="15718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29803"/>
            <a:ext cx="3200400" cy="18133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92" y="3867150"/>
            <a:ext cx="8438708" cy="11008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551904"/>
            <a:ext cx="4267200" cy="1315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Import</a:t>
            </a:r>
            <a:r>
              <a:rPr spc="110" dirty="0"/>
              <a:t> </a:t>
            </a:r>
            <a:r>
              <a:rPr spc="220" dirty="0"/>
              <a:t>the</a:t>
            </a:r>
            <a:r>
              <a:rPr spc="114" dirty="0"/>
              <a:t> </a:t>
            </a:r>
            <a:r>
              <a:rPr spc="235" dirty="0"/>
              <a:t>Data</a:t>
            </a:r>
            <a:r>
              <a:rPr spc="110" dirty="0"/>
              <a:t> </a:t>
            </a:r>
            <a:r>
              <a:rPr spc="215" dirty="0"/>
              <a:t>from</a:t>
            </a:r>
            <a:r>
              <a:rPr spc="114" dirty="0"/>
              <a:t> </a:t>
            </a:r>
            <a:r>
              <a:rPr spc="220" dirty="0"/>
              <a:t>the</a:t>
            </a:r>
            <a:r>
              <a:rPr spc="110" dirty="0"/>
              <a:t> </a:t>
            </a:r>
            <a:r>
              <a:rPr spc="290" dirty="0"/>
              <a:t>SQL</a:t>
            </a:r>
            <a:r>
              <a:rPr spc="114" dirty="0"/>
              <a:t> </a:t>
            </a:r>
            <a:r>
              <a:rPr spc="229" dirty="0"/>
              <a:t>Database</a:t>
            </a:r>
            <a:r>
              <a:rPr spc="110" dirty="0"/>
              <a:t> </a:t>
            </a:r>
            <a:r>
              <a:rPr spc="175" dirty="0"/>
              <a:t>into</a:t>
            </a:r>
            <a:r>
              <a:rPr spc="114" dirty="0"/>
              <a:t> </a:t>
            </a:r>
            <a:r>
              <a:rPr spc="220" dirty="0"/>
              <a:t>PowerBI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598" y="610324"/>
            <a:ext cx="832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First we click on get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Select my MySQL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Then enter server name and database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Then select database end enter username and password then press ok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59" y="1799758"/>
            <a:ext cx="4377559" cy="23721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866474"/>
            <a:ext cx="3276600" cy="78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23" y="2647949"/>
            <a:ext cx="4267201" cy="2133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424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Interactive</a:t>
            </a:r>
            <a:r>
              <a:rPr spc="120" dirty="0"/>
              <a:t> </a:t>
            </a:r>
            <a:r>
              <a:rPr spc="229" dirty="0"/>
              <a:t>Dashboard</a:t>
            </a:r>
            <a:r>
              <a:rPr spc="120" dirty="0"/>
              <a:t> </a:t>
            </a:r>
            <a:r>
              <a:rPr spc="229" dirty="0"/>
              <a:t>by</a:t>
            </a:r>
            <a:r>
              <a:rPr spc="120" dirty="0"/>
              <a:t> </a:t>
            </a:r>
            <a:r>
              <a:rPr spc="250" dirty="0"/>
              <a:t>using</a:t>
            </a:r>
            <a:r>
              <a:rPr spc="120" dirty="0"/>
              <a:t> </a:t>
            </a:r>
            <a:r>
              <a:rPr spc="185" dirty="0"/>
              <a:t>visualization</a:t>
            </a:r>
            <a:r>
              <a:rPr spc="120" dirty="0"/>
              <a:t> </a:t>
            </a:r>
            <a:r>
              <a:rPr spc="160" dirty="0"/>
              <a:t>tools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10324"/>
            <a:ext cx="8991600" cy="4933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9424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Conclusion</a:t>
            </a:r>
            <a:r>
              <a:rPr spc="120" dirty="0"/>
              <a:t> </a:t>
            </a:r>
            <a:r>
              <a:rPr spc="250" dirty="0"/>
              <a:t>and</a:t>
            </a:r>
            <a:r>
              <a:rPr spc="120" dirty="0"/>
              <a:t> </a:t>
            </a:r>
            <a:r>
              <a:rPr spc="195" dirty="0"/>
              <a:t>Inferences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1" y="1047750"/>
            <a:ext cx="7772400" cy="1741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400" b="1" i="0" dirty="0" smtClean="0"/>
              <a:t>After doing graphical analysis we have seen that the small enterprises have made a good average of sales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400" b="1" i="0" dirty="0" smtClean="0"/>
              <a:t>And pie char shows that the max of sales are better in Germany</a:t>
            </a:r>
            <a:r>
              <a:rPr lang="en-IN" sz="1200" b="1" i="0" dirty="0" smtClean="0"/>
              <a:t>.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200" b="1" i="0" dirty="0" smtClean="0"/>
              <a:t>  </a:t>
            </a:r>
            <a:r>
              <a:rPr lang="en-IN" sz="1400" b="1" i="0" dirty="0" smtClean="0"/>
              <a:t>And on the next chart you can see that the </a:t>
            </a:r>
            <a:r>
              <a:rPr lang="en-IN" sz="1400" b="1" i="0" dirty="0" err="1" smtClean="0"/>
              <a:t>paseo</a:t>
            </a:r>
            <a:r>
              <a:rPr lang="en-IN" sz="1400" b="1" i="0" dirty="0" smtClean="0"/>
              <a:t> has the max of product count sales as compared to others .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400" b="1" i="0" dirty="0" smtClean="0"/>
              <a:t>After doing statistical analysis we have made one more column named average of sales in which we have calculated the average of sum of units sold.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b="1" i="0" spc="-1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1561</TotalTime>
  <Words>252</Words>
  <Application>Microsoft Office PowerPoint</Application>
  <PresentationFormat>On-screen Show (16:9)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Business Analyst Career Program - Capstone Project</vt:lpstr>
      <vt:lpstr>Agenda</vt:lpstr>
      <vt:lpstr>PowerPoint Presentation</vt:lpstr>
      <vt:lpstr>Statistical Analysis using Excel</vt:lpstr>
      <vt:lpstr>Graphical Analysis using Excel</vt:lpstr>
      <vt:lpstr>Insert the given data into the SQL server</vt:lpstr>
      <vt:lpstr>Import the Data from the SQL Database into PowerBI</vt:lpstr>
      <vt:lpstr>Interactive Dashboard by using visualization tools</vt:lpstr>
      <vt:lpstr>Conclusion and Inferences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Career Program - Capstone Project</dc:title>
  <dc:creator>HEY bOSS</dc:creator>
  <cp:lastModifiedBy>tony cruze</cp:lastModifiedBy>
  <cp:revision>16</cp:revision>
  <dcterms:created xsi:type="dcterms:W3CDTF">2023-01-25T09:38:16Z</dcterms:created>
  <dcterms:modified xsi:type="dcterms:W3CDTF">2023-02-07T05:54:43Z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