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88" r:id="rId5"/>
    <p:sldId id="289" r:id="rId6"/>
    <p:sldId id="335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33" r:id="rId19"/>
    <p:sldId id="334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10" r:id="rId28"/>
    <p:sldId id="314" r:id="rId29"/>
    <p:sldId id="315" r:id="rId30"/>
    <p:sldId id="308" r:id="rId31"/>
    <p:sldId id="324" r:id="rId32"/>
    <p:sldId id="325" r:id="rId33"/>
    <p:sldId id="326" r:id="rId34"/>
    <p:sldId id="317" r:id="rId35"/>
    <p:sldId id="327" r:id="rId36"/>
    <p:sldId id="328" r:id="rId37"/>
    <p:sldId id="329" r:id="rId38"/>
    <p:sldId id="330" r:id="rId39"/>
    <p:sldId id="336" r:id="rId40"/>
    <p:sldId id="337" r:id="rId41"/>
    <p:sldId id="331" r:id="rId42"/>
    <p:sldId id="332" r:id="rId43"/>
    <p:sldId id="285" r:id="rId4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F2F2"/>
          </a:solidFill>
        </a:fill>
      </a:tcStyle>
    </a:wholeTbl>
    <a:band2H>
      <a:tcTxStyle/>
      <a:tcStyle>
        <a:tcBdr/>
        <a:fill>
          <a:solidFill>
            <a:srgbClr val="F9F9F9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CDC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DDDDD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DDDDD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9410"/>
            </a:schemeClr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9" name="Shape 2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680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497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719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555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965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768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1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2977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8970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531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508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9035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104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999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9618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570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5881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834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244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737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092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05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1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1pPr>
            <a:lvl2pPr marL="0" indent="4572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2pPr>
            <a:lvl3pPr marL="0" indent="9144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3pPr>
            <a:lvl4pPr marL="0" indent="13716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4pPr>
            <a:lvl5pPr marL="0" indent="18288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20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2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3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4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j-lt"/>
                <a:ea typeface="+mj-ea"/>
                <a:cs typeface="+mj-cs"/>
                <a:sym typeface="Calibri"/>
              </a:defRPr>
            </a:lvl1pPr>
            <a:lvl2pPr marL="718457" indent="-261257">
              <a:defRPr sz="320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defRPr sz="320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defRPr sz="320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defRPr sz="32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7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8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9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01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  <p:sldLayoutId id="2147483670" r:id="rId2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5.emf"/><Relationship Id="rId4" Type="http://schemas.openxmlformats.org/officeDocument/2006/relationships/oleObject" Target="file:///D:\&#23398;&#20064;\&#36719;&#20214;&#24037;&#31243;\ZUCC-Lazy-Bone\&#20219;&#21153;&#21450;&#32489;&#25928;&#35780;&#20215;\SE2019&#26149;-G11-&#24635;&#32467;&#32489;&#25928;&#35780;&#20215;.xlsx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A_矩形 28"/>
          <p:cNvSpPr/>
          <p:nvPr/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2" name="PA_文本框 34"/>
          <p:cNvSpPr txBox="1"/>
          <p:nvPr/>
        </p:nvSpPr>
        <p:spPr>
          <a:xfrm>
            <a:off x="2310026" y="-51764"/>
            <a:ext cx="7571943" cy="377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900">
                <a:solidFill>
                  <a:srgbClr val="F9B359">
                    <a:alpha val="30000"/>
                  </a:srgb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LAZY</a:t>
            </a:r>
            <a:endParaRPr dirty="0"/>
          </a:p>
        </p:txBody>
      </p:sp>
      <p:sp>
        <p:nvSpPr>
          <p:cNvPr id="213" name="PA_矩形 32"/>
          <p:cNvSpPr/>
          <p:nvPr/>
        </p:nvSpPr>
        <p:spPr>
          <a:xfrm>
            <a:off x="1329367" y="1354006"/>
            <a:ext cx="9533264" cy="4149987"/>
          </a:xfrm>
          <a:prstGeom prst="rect">
            <a:avLst/>
          </a:prstGeom>
          <a:solidFill>
            <a:srgbClr val="FCFCFD">
              <a:alpha val="48000"/>
            </a:srgbClr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14" name="PA_矩形 27"/>
          <p:cNvSpPr/>
          <p:nvPr/>
        </p:nvSpPr>
        <p:spPr>
          <a:xfrm>
            <a:off x="3114097" y="2396026"/>
            <a:ext cx="5963804" cy="1032974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5" name="PA_矩形 33"/>
          <p:cNvSpPr/>
          <p:nvPr/>
        </p:nvSpPr>
        <p:spPr>
          <a:xfrm flipV="1">
            <a:off x="4979250" y="4471020"/>
            <a:ext cx="2233499" cy="385815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6" name="PA_文本框 29"/>
          <p:cNvSpPr txBox="1"/>
          <p:nvPr/>
        </p:nvSpPr>
        <p:spPr>
          <a:xfrm>
            <a:off x="4783462" y="4400356"/>
            <a:ext cx="2625076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en-US" sz="2800" dirty="0"/>
              <a:t>SE2019</a:t>
            </a:r>
            <a:r>
              <a:rPr lang="zh-CN" altLang="en-US" sz="2800" dirty="0"/>
              <a:t>春</a:t>
            </a:r>
            <a:r>
              <a:rPr lang="en-US" altLang="zh-CN" sz="2800" dirty="0"/>
              <a:t>-G11</a:t>
            </a:r>
            <a:r>
              <a:rPr lang="zh-CN" altLang="en-US" sz="2800" dirty="0"/>
              <a:t>组</a:t>
            </a:r>
            <a:endParaRPr lang="en-US" altLang="zh-CN" sz="2800" dirty="0"/>
          </a:p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</a:rPr>
              <a:t>组名：懒人天使</a:t>
            </a:r>
            <a:endParaRPr lang="en-US" altLang="zh-CN" dirty="0">
              <a:solidFill>
                <a:srgbClr val="3F403E"/>
              </a:solidFill>
              <a:latin typeface="微软雅黑 Light"/>
              <a:ea typeface="微软雅黑 Light"/>
              <a:cs typeface="微软雅黑 Light"/>
            </a:endParaRPr>
          </a:p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/>
              <a:t>组长：黄寅佐</a:t>
            </a:r>
            <a:endParaRPr lang="en-US" altLang="zh-CN" dirty="0"/>
          </a:p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/>
              <a:t>组员：邓国灏、李帝江</a:t>
            </a:r>
            <a:endParaRPr lang="en-US" altLang="zh-CN" dirty="0"/>
          </a:p>
        </p:txBody>
      </p:sp>
      <p:sp>
        <p:nvSpPr>
          <p:cNvPr id="217" name="PA_文本框 26"/>
          <p:cNvSpPr txBox="1"/>
          <p:nvPr/>
        </p:nvSpPr>
        <p:spPr>
          <a:xfrm>
            <a:off x="3859337" y="3115747"/>
            <a:ext cx="4473337" cy="1200329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ZUCC LAZY BONE</a:t>
            </a:r>
          </a:p>
          <a:p>
            <a:r>
              <a:rPr lang="zh-CN" altLang="en-US" sz="3200" dirty="0"/>
              <a:t>城院学生懒人助手</a:t>
            </a:r>
            <a:endParaRPr sz="3200" dirty="0"/>
          </a:p>
        </p:txBody>
      </p:sp>
      <p:sp>
        <p:nvSpPr>
          <p:cNvPr id="219" name="PA_文本框 31"/>
          <p:cNvSpPr txBox="1"/>
          <p:nvPr/>
        </p:nvSpPr>
        <p:spPr>
          <a:xfrm>
            <a:off x="6049813" y="6020301"/>
            <a:ext cx="9239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endParaRPr dirty="0"/>
          </a:p>
        </p:txBody>
      </p:sp>
      <p:sp>
        <p:nvSpPr>
          <p:cNvPr id="11" name="PA_文本框 26">
            <a:extLst>
              <a:ext uri="{FF2B5EF4-FFF2-40B4-BE49-F238E27FC236}">
                <a16:creationId xmlns:a16="http://schemas.microsoft.com/office/drawing/2014/main" id="{A19656B2-6CD5-4EB7-9BC2-B41127EA17AF}"/>
              </a:ext>
            </a:extLst>
          </p:cNvPr>
          <p:cNvSpPr txBox="1"/>
          <p:nvPr/>
        </p:nvSpPr>
        <p:spPr>
          <a:xfrm>
            <a:off x="4891512" y="2015664"/>
            <a:ext cx="2144175" cy="707886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总结评审</a:t>
            </a: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760666A-8C83-4EF2-B0D7-90C0F4534C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216" y="4471020"/>
            <a:ext cx="1053834" cy="1053834"/>
          </a:xfrm>
          <a:prstGeom prst="rect">
            <a:avLst/>
          </a:prstGeom>
        </p:spPr>
      </p:pic>
    </p:spTree>
  </p:cSld>
  <p:clrMapOvr>
    <a:masterClrMapping/>
  </p:clrMapOvr>
  <p:transition spd="med" advClick="0" advTm="7000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 advAuto="0"/>
      <p:bldP spid="212" grpId="0" animBg="1" advAuto="0"/>
      <p:bldP spid="213" grpId="0" animBg="1" advAuto="0"/>
      <p:bldP spid="214" grpId="0" animBg="1" advAuto="0"/>
      <p:bldP spid="215" grpId="0" animBg="1" advAuto="0"/>
      <p:bldP spid="216" grpId="0" animBg="1" advAuto="0"/>
      <p:bldP spid="217" grpId="0" animBg="1" advAuto="0"/>
      <p:bldP spid="219" grpId="0" animBg="1" advAuto="0"/>
      <p:bldP spid="11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01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界面原型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22C42E9-E1E7-4B9B-A6DE-350621D47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94" y="1102941"/>
            <a:ext cx="3189091" cy="567232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41E1F13-C26A-4261-B435-1D6063EDF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454" y="1102935"/>
            <a:ext cx="3189092" cy="567233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12D8C52-C6DD-40A5-BD02-6695AD7EB4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515" y="1102935"/>
            <a:ext cx="3189092" cy="567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3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04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用户代表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6D9927-2DC3-482F-BCE7-D1D860189C3C}"/>
              </a:ext>
            </a:extLst>
          </p:cNvPr>
          <p:cNvSpPr/>
          <p:nvPr/>
        </p:nvSpPr>
        <p:spPr>
          <a:xfrm>
            <a:off x="540470" y="2690336"/>
            <a:ext cx="116515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当然客户</a:t>
            </a:r>
            <a:r>
              <a:rPr lang="en-US" altLang="zh-CN" dirty="0"/>
              <a:t>-</a:t>
            </a:r>
            <a:r>
              <a:rPr lang="zh-CN" altLang="en-US" dirty="0"/>
              <a:t>杨枨老师</a:t>
            </a:r>
            <a:r>
              <a:rPr lang="en-US" altLang="zh-CN" dirty="0"/>
              <a:t>-</a:t>
            </a:r>
            <a:r>
              <a:rPr lang="zh-CN" altLang="en-US" dirty="0"/>
              <a:t>工作繁忙可能需要帮忙代拿等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学生客户</a:t>
            </a:r>
            <a:r>
              <a:rPr lang="en-US" altLang="zh-CN" dirty="0"/>
              <a:t>-</a:t>
            </a:r>
            <a:r>
              <a:rPr lang="zh-CN" altLang="en-US" dirty="0"/>
              <a:t>法学院 陈同学</a:t>
            </a:r>
            <a:r>
              <a:rPr lang="en-US" altLang="zh-CN" dirty="0"/>
              <a:t>-</a:t>
            </a:r>
            <a:r>
              <a:rPr lang="zh-CN" altLang="en-US" dirty="0"/>
              <a:t>娇小女生对于大件快递需要帮忙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学生客户</a:t>
            </a:r>
            <a:r>
              <a:rPr lang="en-US" altLang="zh-CN" dirty="0"/>
              <a:t>-</a:t>
            </a:r>
            <a:r>
              <a:rPr lang="zh-CN" altLang="en-US" dirty="0"/>
              <a:t>商学院 金同学</a:t>
            </a:r>
            <a:r>
              <a:rPr lang="en-US" altLang="zh-CN" dirty="0"/>
              <a:t>-</a:t>
            </a:r>
            <a:r>
              <a:rPr lang="zh-CN" altLang="en-US" dirty="0"/>
              <a:t>学业、感情以及工作繁忙，不想点外卖需要人代买学校餐饮</a:t>
            </a:r>
          </a:p>
        </p:txBody>
      </p:sp>
    </p:spTree>
    <p:extLst>
      <p:ext uri="{BB962C8B-B14F-4D97-AF65-F5344CB8AC3E}">
        <p14:creationId xmlns:p14="http://schemas.microsoft.com/office/powerpoint/2010/main" val="394395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05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用户反馈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6D9927-2DC3-482F-BCE7-D1D860189C3C}"/>
              </a:ext>
            </a:extLst>
          </p:cNvPr>
          <p:cNvSpPr/>
          <p:nvPr/>
        </p:nvSpPr>
        <p:spPr>
          <a:xfrm>
            <a:off x="540470" y="2690336"/>
            <a:ext cx="116515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功能性需求：</a:t>
            </a:r>
            <a:endParaRPr lang="zh-CN" altLang="zh-CN" dirty="0"/>
          </a:p>
          <a:p>
            <a:r>
              <a:rPr lang="zh-CN" altLang="zh-CN" dirty="0"/>
              <a:t>表单的文本框设计不够精细</a:t>
            </a:r>
          </a:p>
          <a:p>
            <a:r>
              <a:rPr lang="zh-CN" altLang="zh-CN" dirty="0"/>
              <a:t>下方图标没有区分</a:t>
            </a:r>
          </a:p>
          <a:p>
            <a:r>
              <a:rPr lang="zh-CN" altLang="zh-CN" dirty="0"/>
              <a:t>有两个按钮因技术原因不够美观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b="1" dirty="0"/>
              <a:t>非功能性需求：</a:t>
            </a:r>
            <a:endParaRPr lang="zh-CN" altLang="zh-CN" dirty="0"/>
          </a:p>
          <a:p>
            <a:r>
              <a:rPr lang="zh-CN" altLang="zh-CN" dirty="0"/>
              <a:t>需要手动刷新</a:t>
            </a:r>
          </a:p>
        </p:txBody>
      </p:sp>
    </p:spTree>
    <p:extLst>
      <p:ext uri="{BB962C8B-B14F-4D97-AF65-F5344CB8AC3E}">
        <p14:creationId xmlns:p14="http://schemas.microsoft.com/office/powerpoint/2010/main" val="272580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文本框 7"/>
          <p:cNvSpPr txBox="1"/>
          <p:nvPr/>
        </p:nvSpPr>
        <p:spPr>
          <a:xfrm>
            <a:off x="5022863" y="2751890"/>
            <a:ext cx="2144175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规格说明</a:t>
            </a:r>
          </a:p>
        </p:txBody>
      </p:sp>
      <p:sp>
        <p:nvSpPr>
          <p:cNvPr id="244" name="文本框 4"/>
          <p:cNvSpPr txBox="1"/>
          <p:nvPr/>
        </p:nvSpPr>
        <p:spPr>
          <a:xfrm>
            <a:off x="4598863" y="1046742"/>
            <a:ext cx="2992164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PART </a:t>
            </a:r>
            <a:r>
              <a:rPr lang="en-US" altLang="zh-CN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67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9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0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0" grpId="0" animBg="1" advAuto="0"/>
      <p:bldP spid="241" grpId="0" animBg="1" advAuto="0"/>
      <p:bldP spid="242" grpId="0" animBg="1" advAuto="0"/>
      <p:bldP spid="244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05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数据字典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26F2DD-A619-400A-930A-206FDF8C9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0" b="89"/>
          <a:stretch>
            <a:fillRect/>
          </a:stretch>
        </p:blipFill>
        <p:spPr bwMode="auto">
          <a:xfrm>
            <a:off x="2421928" y="1203555"/>
            <a:ext cx="7348143" cy="5536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02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105252" y="216833"/>
            <a:ext cx="1987080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HIPO</a:t>
            </a:r>
            <a:r>
              <a:rPr lang="zh-CN" altLang="en-US" dirty="0"/>
              <a:t>图</a:t>
            </a:r>
            <a:endParaRPr lang="en-US" alt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38C52-26ED-4A4D-8823-CA6FC99CD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" t="-2857" r="-37"/>
          <a:stretch/>
        </p:blipFill>
        <p:spPr bwMode="auto">
          <a:xfrm>
            <a:off x="1059754" y="1141558"/>
            <a:ext cx="10072491" cy="5716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48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06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业务流图</a:t>
            </a:r>
            <a:endParaRPr lang="en-US" altLang="zh-C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5447DA0-C46B-42C7-9C51-37EC9E0B6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171" y="1635600"/>
            <a:ext cx="10273201" cy="429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75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文本框 7"/>
          <p:cNvSpPr txBox="1"/>
          <p:nvPr/>
        </p:nvSpPr>
        <p:spPr>
          <a:xfrm>
            <a:off x="5535824" y="2751890"/>
            <a:ext cx="1118253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设计</a:t>
            </a:r>
          </a:p>
        </p:txBody>
      </p:sp>
      <p:sp>
        <p:nvSpPr>
          <p:cNvPr id="244" name="文本框 4"/>
          <p:cNvSpPr txBox="1"/>
          <p:nvPr/>
        </p:nvSpPr>
        <p:spPr>
          <a:xfrm>
            <a:off x="4598863" y="1046742"/>
            <a:ext cx="2992164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PART </a:t>
            </a:r>
            <a:r>
              <a:rPr lang="en-US" altLang="zh-CN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619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9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0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0" grpId="0" animBg="1" advAuto="0"/>
      <p:bldP spid="241" grpId="0" animBg="1" advAuto="0"/>
      <p:bldP spid="242" grpId="0" animBg="1" advAuto="0"/>
      <p:bldP spid="244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4770225" y="216833"/>
            <a:ext cx="2657136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数据库设计</a:t>
            </a:r>
            <a:endParaRPr lang="en-US" altLang="zh-CN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383F3E2-F4CC-4ABF-A8F1-5445EB4FA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334209"/>
              </p:ext>
            </p:extLst>
          </p:nvPr>
        </p:nvGraphicFramePr>
        <p:xfrm>
          <a:off x="2716491" y="1089772"/>
          <a:ext cx="6759018" cy="56315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47388">
                  <a:extLst>
                    <a:ext uri="{9D8B030D-6E8A-4147-A177-3AD203B41FA5}">
                      <a16:colId xmlns:a16="http://schemas.microsoft.com/office/drawing/2014/main" val="2843110515"/>
                    </a:ext>
                  </a:extLst>
                </a:gridCol>
                <a:gridCol w="1574355">
                  <a:extLst>
                    <a:ext uri="{9D8B030D-6E8A-4147-A177-3AD203B41FA5}">
                      <a16:colId xmlns:a16="http://schemas.microsoft.com/office/drawing/2014/main" val="1565370417"/>
                    </a:ext>
                  </a:extLst>
                </a:gridCol>
                <a:gridCol w="1686185">
                  <a:extLst>
                    <a:ext uri="{9D8B030D-6E8A-4147-A177-3AD203B41FA5}">
                      <a16:colId xmlns:a16="http://schemas.microsoft.com/office/drawing/2014/main" val="2512066851"/>
                    </a:ext>
                  </a:extLst>
                </a:gridCol>
                <a:gridCol w="1081824">
                  <a:extLst>
                    <a:ext uri="{9D8B030D-6E8A-4147-A177-3AD203B41FA5}">
                      <a16:colId xmlns:a16="http://schemas.microsoft.com/office/drawing/2014/main" val="1019925677"/>
                    </a:ext>
                  </a:extLst>
                </a:gridCol>
                <a:gridCol w="869266">
                  <a:extLst>
                    <a:ext uri="{9D8B030D-6E8A-4147-A177-3AD203B41FA5}">
                      <a16:colId xmlns:a16="http://schemas.microsoft.com/office/drawing/2014/main" val="1972144540"/>
                    </a:ext>
                  </a:extLst>
                </a:gridCol>
              </a:tblGrid>
              <a:tr h="255979">
                <a:tc gridSpan="5"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代拿快递订单表设计（</a:t>
                      </a:r>
                      <a:r>
                        <a:rPr lang="en-US" sz="1200">
                          <a:effectLst/>
                        </a:rPr>
                        <a:t>fetchOrder</a:t>
                      </a:r>
                      <a:r>
                        <a:rPr lang="zh-CN" sz="1200">
                          <a:effectLst/>
                        </a:rPr>
                        <a:t>）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730572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zh-CN" sz="1200" dirty="0">
                          <a:effectLst/>
                        </a:rPr>
                        <a:t>字段名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中文名称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数据类型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能否为空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说明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8358008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_id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代拿序号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主键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7443907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fetchname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取件人姓名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4116067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fetchphone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取件人电话号码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81555665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fetchkey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取件码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是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5911423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fetchAddress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取件地址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9592244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fetchbonus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红包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1872549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ordertime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代拿下单时间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date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7031920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fetchmessage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代拿备注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是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5056560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_openid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发布用户</a:t>
                      </a:r>
                      <a:r>
                        <a:rPr lang="en-US" sz="1200">
                          <a:effectLst/>
                        </a:rPr>
                        <a:t>id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3209476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helperid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帮助用户</a:t>
                      </a:r>
                      <a:r>
                        <a:rPr lang="en-US" sz="1200">
                          <a:effectLst/>
                        </a:rPr>
                        <a:t>id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1880840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isdone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订定完成状态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boolean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2385306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isreceive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订单接单状态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boolean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1358069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iscancel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订单取消状态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boolean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0386710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wantcancel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取消请求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boolean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8631008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type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订单类型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0272985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tag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标签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4866917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reputation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评价星级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是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6221740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receiveTime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接单时间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boolean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4871470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doneTime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完成时间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boolean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8679212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wantcancel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希望取消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boolean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5239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66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4770225" y="216833"/>
            <a:ext cx="2657136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数据库设计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D0BAE8-9763-4DB3-974D-3D396FA14003}"/>
              </a:ext>
            </a:extLst>
          </p:cNvPr>
          <p:cNvSpPr/>
          <p:nvPr/>
        </p:nvSpPr>
        <p:spPr>
          <a:xfrm>
            <a:off x="751885" y="1019609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用于数据库访问或操纵的软件配置项的详细设计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3A6029-FF0F-4F48-9E49-9FAE6848FC07}"/>
              </a:ext>
            </a:extLst>
          </p:cNvPr>
          <p:cNvSpPr/>
          <p:nvPr/>
        </p:nvSpPr>
        <p:spPr>
          <a:xfrm>
            <a:off x="751885" y="1424549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用于修改数据库的云函数</a:t>
            </a:r>
          </a:p>
        </p:txBody>
      </p:sp>
      <p:pic>
        <p:nvPicPr>
          <p:cNvPr id="20484" name="图片 1">
            <a:extLst>
              <a:ext uri="{FF2B5EF4-FFF2-40B4-BE49-F238E27FC236}">
                <a16:creationId xmlns:a16="http://schemas.microsoft.com/office/drawing/2014/main" id="{43D424D5-444E-4EB1-9D09-0FDEA9BF3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85" y="1829489"/>
            <a:ext cx="2792593" cy="1687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1BED77B-5719-4FCC-B72D-68C4D9EF398F}"/>
              </a:ext>
            </a:extLst>
          </p:cNvPr>
          <p:cNvSpPr/>
          <p:nvPr/>
        </p:nvSpPr>
        <p:spPr>
          <a:xfrm>
            <a:off x="648963" y="351668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获取未接单的订单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A30C2E-607F-4D85-953A-4E3EAAB79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85" y="3886012"/>
            <a:ext cx="3630803" cy="300061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49264BF-7D22-4B19-AA66-4ACF6F93A02A}"/>
              </a:ext>
            </a:extLst>
          </p:cNvPr>
          <p:cNvSpPr/>
          <p:nvPr/>
        </p:nvSpPr>
        <p:spPr>
          <a:xfrm>
            <a:off x="4964921" y="142454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获取自己发布的订单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0D29EBB-E41D-4C37-A581-4FAB2C625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663" y="1888771"/>
            <a:ext cx="3035653" cy="205278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D6F9E85-69CB-45CB-AF61-CF610ADBA735}"/>
              </a:ext>
            </a:extLst>
          </p:cNvPr>
          <p:cNvSpPr/>
          <p:nvPr/>
        </p:nvSpPr>
        <p:spPr>
          <a:xfrm>
            <a:off x="8578169" y="1424549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查询用户信息是否存在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A5B9346-5673-4129-BC6B-142AAAF977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6292" y="1774606"/>
            <a:ext cx="3419695" cy="385347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D41FCB9A-8EA5-45EF-9632-DFB392C03FBB}"/>
              </a:ext>
            </a:extLst>
          </p:cNvPr>
          <p:cNvSpPr/>
          <p:nvPr/>
        </p:nvSpPr>
        <p:spPr>
          <a:xfrm>
            <a:off x="4964921" y="403644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获取自己接单的订单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2F22D1D-B985-4635-A7D2-E1CF53CF7E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1663" y="4344827"/>
            <a:ext cx="2846821" cy="256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0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矩形 37"/>
          <p:cNvSpPr/>
          <p:nvPr/>
        </p:nvSpPr>
        <p:spPr>
          <a:xfrm>
            <a:off x="2324558" y="286438"/>
            <a:ext cx="6874900" cy="6285124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2" name="矩形 2"/>
          <p:cNvSpPr/>
          <p:nvPr/>
        </p:nvSpPr>
        <p:spPr>
          <a:xfrm>
            <a:off x="2148112" y="549276"/>
            <a:ext cx="9348563" cy="575945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3" name="文本框 4"/>
          <p:cNvSpPr txBox="1"/>
          <p:nvPr/>
        </p:nvSpPr>
        <p:spPr>
          <a:xfrm>
            <a:off x="7546399" y="883504"/>
            <a:ext cx="144847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需求</a:t>
            </a:r>
            <a:r>
              <a:rPr lang="en-US" altLang="zh-CN" sz="1800" dirty="0"/>
              <a:t>+</a:t>
            </a:r>
            <a:r>
              <a:rPr lang="zh-CN" altLang="en-US" sz="1800" dirty="0"/>
              <a:t>验证</a:t>
            </a:r>
            <a:endParaRPr dirty="0"/>
          </a:p>
        </p:txBody>
      </p:sp>
      <p:sp>
        <p:nvSpPr>
          <p:cNvPr id="225" name="文本框 6"/>
          <p:cNvSpPr txBox="1"/>
          <p:nvPr/>
        </p:nvSpPr>
        <p:spPr>
          <a:xfrm>
            <a:off x="5190371" y="883504"/>
            <a:ext cx="26385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sz="2800" dirty="0"/>
              <a:t>1</a:t>
            </a:r>
          </a:p>
        </p:txBody>
      </p:sp>
      <p:sp>
        <p:nvSpPr>
          <p:cNvPr id="226" name="直接连接符 8"/>
          <p:cNvSpPr/>
          <p:nvPr/>
        </p:nvSpPr>
        <p:spPr>
          <a:xfrm flipH="1">
            <a:off x="5917974" y="973141"/>
            <a:ext cx="1" cy="5084759"/>
          </a:xfrm>
          <a:prstGeom prst="line">
            <a:avLst/>
          </a:prstGeom>
          <a:ln w="6350">
            <a:solidFill>
              <a:srgbClr val="969F98">
                <a:alpha val="4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7" name="文本框 18"/>
          <p:cNvSpPr txBox="1"/>
          <p:nvPr/>
        </p:nvSpPr>
        <p:spPr>
          <a:xfrm>
            <a:off x="7187326" y="1669562"/>
            <a:ext cx="2166617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规格说明</a:t>
            </a:r>
            <a:r>
              <a:rPr lang="en-US" altLang="zh-CN" sz="1800" dirty="0"/>
              <a:t>+</a:t>
            </a:r>
            <a:r>
              <a:rPr lang="zh-CN" altLang="en-US" sz="1800" dirty="0"/>
              <a:t>验证</a:t>
            </a:r>
            <a:endParaRPr dirty="0"/>
          </a:p>
        </p:txBody>
      </p:sp>
      <p:sp>
        <p:nvSpPr>
          <p:cNvPr id="229" name="文本框 20"/>
          <p:cNvSpPr txBox="1"/>
          <p:nvPr/>
        </p:nvSpPr>
        <p:spPr>
          <a:xfrm>
            <a:off x="5190371" y="1681184"/>
            <a:ext cx="26385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sz="2800" dirty="0"/>
              <a:t>2</a:t>
            </a:r>
          </a:p>
        </p:txBody>
      </p:sp>
      <p:sp>
        <p:nvSpPr>
          <p:cNvPr id="230" name="文本框 21"/>
          <p:cNvSpPr txBox="1"/>
          <p:nvPr/>
        </p:nvSpPr>
        <p:spPr>
          <a:xfrm>
            <a:off x="7546399" y="2616647"/>
            <a:ext cx="144847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设计</a:t>
            </a:r>
            <a:r>
              <a:rPr lang="en-US" altLang="zh-CN" sz="1800" dirty="0"/>
              <a:t>+</a:t>
            </a:r>
            <a:r>
              <a:rPr lang="zh-CN" altLang="en-US" sz="1800" dirty="0"/>
              <a:t>验证</a:t>
            </a:r>
            <a:endParaRPr dirty="0"/>
          </a:p>
        </p:txBody>
      </p:sp>
      <p:sp>
        <p:nvSpPr>
          <p:cNvPr id="232" name="文本框 23"/>
          <p:cNvSpPr txBox="1"/>
          <p:nvPr/>
        </p:nvSpPr>
        <p:spPr>
          <a:xfrm>
            <a:off x="5190371" y="2616647"/>
            <a:ext cx="26385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sz="2800" dirty="0"/>
              <a:t>3</a:t>
            </a:r>
          </a:p>
        </p:txBody>
      </p:sp>
      <p:sp>
        <p:nvSpPr>
          <p:cNvPr id="233" name="文本框 24"/>
          <p:cNvSpPr txBox="1"/>
          <p:nvPr/>
        </p:nvSpPr>
        <p:spPr>
          <a:xfrm>
            <a:off x="7546398" y="3525303"/>
            <a:ext cx="144847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编码</a:t>
            </a:r>
            <a:r>
              <a:rPr lang="en-US" altLang="zh-CN" sz="1800" dirty="0"/>
              <a:t>+</a:t>
            </a:r>
            <a:r>
              <a:rPr lang="zh-CN" altLang="en-US" sz="1800" dirty="0"/>
              <a:t>测试</a:t>
            </a:r>
            <a:endParaRPr dirty="0"/>
          </a:p>
        </p:txBody>
      </p:sp>
      <p:sp>
        <p:nvSpPr>
          <p:cNvPr id="235" name="文本框 26"/>
          <p:cNvSpPr txBox="1"/>
          <p:nvPr/>
        </p:nvSpPr>
        <p:spPr>
          <a:xfrm>
            <a:off x="5190371" y="3525303"/>
            <a:ext cx="26385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sz="2800" dirty="0"/>
              <a:t>4</a:t>
            </a:r>
          </a:p>
        </p:txBody>
      </p:sp>
      <p:sp>
        <p:nvSpPr>
          <p:cNvPr id="236" name="矩形 1"/>
          <p:cNvSpPr/>
          <p:nvPr/>
        </p:nvSpPr>
        <p:spPr>
          <a:xfrm>
            <a:off x="695325" y="1"/>
            <a:ext cx="3325132" cy="6858001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7" name="文本框 3"/>
          <p:cNvSpPr txBox="1"/>
          <p:nvPr/>
        </p:nvSpPr>
        <p:spPr>
          <a:xfrm rot="5400000">
            <a:off x="7398" y="2782891"/>
            <a:ext cx="4714241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6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CONTENTS</a:t>
            </a:r>
          </a:p>
        </p:txBody>
      </p:sp>
      <p:sp>
        <p:nvSpPr>
          <p:cNvPr id="21" name="文本框 24">
            <a:extLst>
              <a:ext uri="{FF2B5EF4-FFF2-40B4-BE49-F238E27FC236}">
                <a16:creationId xmlns:a16="http://schemas.microsoft.com/office/drawing/2014/main" id="{C8D83E82-0660-4FCC-8F12-685C144DD6AC}"/>
              </a:ext>
            </a:extLst>
          </p:cNvPr>
          <p:cNvSpPr txBox="1"/>
          <p:nvPr/>
        </p:nvSpPr>
        <p:spPr>
          <a:xfrm>
            <a:off x="7506325" y="4349790"/>
            <a:ext cx="152862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综合测试</a:t>
            </a:r>
            <a:endParaRPr dirty="0"/>
          </a:p>
        </p:txBody>
      </p:sp>
      <p:sp>
        <p:nvSpPr>
          <p:cNvPr id="22" name="文本框 26">
            <a:extLst>
              <a:ext uri="{FF2B5EF4-FFF2-40B4-BE49-F238E27FC236}">
                <a16:creationId xmlns:a16="http://schemas.microsoft.com/office/drawing/2014/main" id="{06D6ABEF-8884-4AF9-9611-062E39C41C0C}"/>
              </a:ext>
            </a:extLst>
          </p:cNvPr>
          <p:cNvSpPr txBox="1"/>
          <p:nvPr/>
        </p:nvSpPr>
        <p:spPr>
          <a:xfrm>
            <a:off x="5190371" y="4334960"/>
            <a:ext cx="26385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z="2800" dirty="0"/>
              <a:t>5</a:t>
            </a:r>
            <a:endParaRPr sz="2800" dirty="0"/>
          </a:p>
        </p:txBody>
      </p:sp>
      <p:sp>
        <p:nvSpPr>
          <p:cNvPr id="27" name="文本框 24">
            <a:extLst>
              <a:ext uri="{FF2B5EF4-FFF2-40B4-BE49-F238E27FC236}">
                <a16:creationId xmlns:a16="http://schemas.microsoft.com/office/drawing/2014/main" id="{7E18110B-DC05-4BDD-BA3F-EEBD6BC53F3A}"/>
              </a:ext>
            </a:extLst>
          </p:cNvPr>
          <p:cNvSpPr txBox="1"/>
          <p:nvPr/>
        </p:nvSpPr>
        <p:spPr>
          <a:xfrm>
            <a:off x="7865399" y="5045403"/>
            <a:ext cx="81047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维护</a:t>
            </a:r>
            <a:endParaRPr dirty="0"/>
          </a:p>
        </p:txBody>
      </p:sp>
      <p:sp>
        <p:nvSpPr>
          <p:cNvPr id="28" name="文本框 26">
            <a:extLst>
              <a:ext uri="{FF2B5EF4-FFF2-40B4-BE49-F238E27FC236}">
                <a16:creationId xmlns:a16="http://schemas.microsoft.com/office/drawing/2014/main" id="{0924A94D-25AB-49A6-9457-4C0A27DB907C}"/>
              </a:ext>
            </a:extLst>
          </p:cNvPr>
          <p:cNvSpPr txBox="1"/>
          <p:nvPr/>
        </p:nvSpPr>
        <p:spPr>
          <a:xfrm>
            <a:off x="5190371" y="5030573"/>
            <a:ext cx="26385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z="2800" dirty="0"/>
              <a:t>6</a:t>
            </a:r>
            <a:endParaRPr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1" fill="hold" grpId="2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9" presetClass="entr" fill="hold" grpId="6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700"/>
                            </p:stCondLst>
                            <p:childTnLst>
                              <p:par>
                                <p:cTn id="30" presetID="9" presetClass="entr" fill="hold" grpId="7" nodeType="after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600"/>
                            </p:stCondLst>
                            <p:childTnLst>
                              <p:par>
                                <p:cTn id="34" presetID="9" presetClass="entr" fill="hold" grpId="8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700"/>
                            </p:stCondLst>
                            <p:childTnLst>
                              <p:par>
                                <p:cTn id="38" presetID="22" presetClass="entr" presetSubtype="1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700"/>
                            </p:stCondLst>
                            <p:childTnLst>
                              <p:par>
                                <p:cTn id="42" presetID="9" presetClass="entr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200"/>
                            </p:stCondLst>
                            <p:childTnLst>
                              <p:par>
                                <p:cTn id="46" presetID="9" presetClass="entr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700"/>
                            </p:stCondLst>
                            <p:childTnLst>
                              <p:par>
                                <p:cTn id="50" presetID="9" presetClass="entr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200"/>
                            </p:stCondLst>
                            <p:childTnLst>
                              <p:par>
                                <p:cTn id="54" presetID="9" presetClass="entr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700"/>
                            </p:stCondLst>
                            <p:childTnLst>
                              <p:par>
                                <p:cTn id="58" presetID="9" presetClass="entr" fill="hold" grpId="0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800"/>
                            </p:stCondLst>
                            <p:childTnLst>
                              <p:par>
                                <p:cTn id="6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300"/>
                            </p:stCondLst>
                            <p:childTnLst>
                              <p:par>
                                <p:cTn id="66" presetID="9" presetClass="entr" fill="hold" grpId="0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3400"/>
                            </p:stCondLst>
                            <p:childTnLst>
                              <p:par>
                                <p:cTn id="7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3" animBg="1" advAuto="0"/>
      <p:bldP spid="222" grpId="4" animBg="1" advAuto="0"/>
      <p:bldP spid="223" grpId="10" animBg="1" advAuto="0"/>
      <p:bldP spid="225" grpId="5" animBg="1" advAuto="0"/>
      <p:bldP spid="226" grpId="9" animBg="1" advAuto="0"/>
      <p:bldP spid="227" grpId="12" animBg="1" advAuto="0"/>
      <p:bldP spid="229" grpId="6" animBg="1" advAuto="0"/>
      <p:bldP spid="230" grpId="14" animBg="1" advAuto="0"/>
      <p:bldP spid="232" grpId="7" animBg="1" advAuto="0"/>
      <p:bldP spid="233" grpId="16" animBg="1" advAuto="0"/>
      <p:bldP spid="235" grpId="8" animBg="1" advAuto="0"/>
      <p:bldP spid="236" grpId="1" animBg="1" advAuto="0"/>
      <p:bldP spid="237" grpId="2" animBg="1" advAuto="0"/>
      <p:bldP spid="21" grpId="0" animBg="1" advAuto="0"/>
      <p:bldP spid="22" grpId="0" animBg="1" advAuto="0"/>
      <p:bldP spid="27" grpId="0" animBg="1" advAuto="0"/>
      <p:bldP spid="28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358529" y="216833"/>
            <a:ext cx="1480531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E-R</a:t>
            </a:r>
            <a:r>
              <a:rPr lang="zh-CN" altLang="en-US" dirty="0"/>
              <a:t>图</a:t>
            </a:r>
            <a:endParaRPr lang="en-US" altLang="zh-C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52D42F8-F755-46BA-923A-CC455AFB0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30" y="675200"/>
            <a:ext cx="5902376" cy="61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07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4872820" y="216833"/>
            <a:ext cx="2451951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伪代码</a:t>
            </a:r>
            <a:r>
              <a:rPr lang="zh-CN" altLang="en-US" sz="1600" dirty="0"/>
              <a:t>（部分）</a:t>
            </a:r>
            <a:endParaRPr lang="en-US" altLang="zh-CN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73638E-3161-4228-B48F-B7D3EF856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8" y="992826"/>
            <a:ext cx="5082647" cy="57594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672ECC-D52B-4083-81C3-2151D1133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261" y="1902580"/>
            <a:ext cx="6269118" cy="484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文本框 7"/>
          <p:cNvSpPr txBox="1"/>
          <p:nvPr/>
        </p:nvSpPr>
        <p:spPr>
          <a:xfrm>
            <a:off x="5535825" y="2751890"/>
            <a:ext cx="1118253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编码</a:t>
            </a:r>
          </a:p>
        </p:txBody>
      </p:sp>
      <p:sp>
        <p:nvSpPr>
          <p:cNvPr id="244" name="文本框 4"/>
          <p:cNvSpPr txBox="1"/>
          <p:nvPr/>
        </p:nvSpPr>
        <p:spPr>
          <a:xfrm>
            <a:off x="4598863" y="1046742"/>
            <a:ext cx="2992164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PART </a:t>
            </a:r>
            <a:r>
              <a:rPr lang="en-US" altLang="zh-CN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574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9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0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0" grpId="0" animBg="1" advAuto="0"/>
      <p:bldP spid="241" grpId="0" animBg="1" advAuto="0"/>
      <p:bldP spid="242" grpId="0" animBg="1" advAuto="0"/>
      <p:bldP spid="244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11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编码规范</a:t>
            </a:r>
            <a:endParaRPr lang="en-US" altLang="zh-CN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753713-47BA-47D4-8B98-4BB323CEA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51" y="2118269"/>
            <a:ext cx="8141715" cy="374518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321B560-6D8D-4859-BC88-8747102B742F}"/>
              </a:ext>
            </a:extLst>
          </p:cNvPr>
          <p:cNvSpPr/>
          <p:nvPr/>
        </p:nvSpPr>
        <p:spPr>
          <a:xfrm>
            <a:off x="3519340" y="1579661"/>
            <a:ext cx="7651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本系统开发使用语言：</a:t>
            </a:r>
            <a:r>
              <a:rPr lang="en-US" altLang="zh-CN" b="1" dirty="0"/>
              <a:t>WXML</a:t>
            </a:r>
            <a:r>
              <a:rPr lang="zh-CN" altLang="en-US" b="1" dirty="0"/>
              <a:t>、</a:t>
            </a:r>
            <a:r>
              <a:rPr lang="en-US" altLang="zh-CN" b="1" dirty="0"/>
              <a:t>WXSS</a:t>
            </a:r>
            <a:r>
              <a:rPr lang="zh-CN" altLang="en-US" b="1" dirty="0"/>
              <a:t>、</a:t>
            </a:r>
            <a:r>
              <a:rPr lang="en-US" altLang="zh-CN" b="1" dirty="0"/>
              <a:t>JavaScript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8360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59325" y="219228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代码走查</a:t>
            </a:r>
            <a:endParaRPr lang="en-US" altLang="zh-CN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21B560-6D8D-4859-BC88-8747102B742F}"/>
              </a:ext>
            </a:extLst>
          </p:cNvPr>
          <p:cNvSpPr/>
          <p:nvPr/>
        </p:nvSpPr>
        <p:spPr>
          <a:xfrm>
            <a:off x="559325" y="1650392"/>
            <a:ext cx="51533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代码走查 检查项主要有以下几点：</a:t>
            </a:r>
          </a:p>
          <a:p>
            <a:endParaRPr lang="zh-CN" altLang="en-US" b="1" dirty="0"/>
          </a:p>
          <a:p>
            <a:r>
              <a:rPr lang="zh-CN" altLang="en-US" b="1" dirty="0"/>
              <a:t>程序结构组织</a:t>
            </a:r>
          </a:p>
          <a:p>
            <a:r>
              <a:rPr lang="zh-CN" altLang="en-US" b="1" dirty="0"/>
              <a:t>代码组织</a:t>
            </a:r>
          </a:p>
          <a:p>
            <a:r>
              <a:rPr lang="zh-CN" altLang="en-US" b="1" dirty="0"/>
              <a:t>函数组织</a:t>
            </a:r>
          </a:p>
          <a:p>
            <a:r>
              <a:rPr lang="zh-CN" altLang="en-US" b="1" dirty="0"/>
              <a:t>数据类型与变量</a:t>
            </a:r>
          </a:p>
          <a:p>
            <a:r>
              <a:rPr lang="zh-CN" altLang="en-US" b="1" dirty="0"/>
              <a:t>条件判断</a:t>
            </a:r>
          </a:p>
          <a:p>
            <a:r>
              <a:rPr lang="zh-CN" altLang="en-US" b="1" dirty="0"/>
              <a:t>循环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5E5175-A3BF-479F-8BC9-25DF808FF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680" y="78860"/>
            <a:ext cx="5153320" cy="677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2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539672" y="216833"/>
            <a:ext cx="1118253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实现</a:t>
            </a:r>
            <a:endParaRPr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B10A5C-0361-4E98-A6F1-73844249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94" y="662403"/>
            <a:ext cx="3802710" cy="6195597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890AD68-04FE-4FF4-9539-F2A98F7E9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837638"/>
              </p:ext>
            </p:extLst>
          </p:nvPr>
        </p:nvGraphicFramePr>
        <p:xfrm>
          <a:off x="7126663" y="1034543"/>
          <a:ext cx="3349941" cy="5451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8545">
                  <a:extLst>
                    <a:ext uri="{9D8B030D-6E8A-4147-A177-3AD203B41FA5}">
                      <a16:colId xmlns:a16="http://schemas.microsoft.com/office/drawing/2014/main" val="3652881221"/>
                    </a:ext>
                  </a:extLst>
                </a:gridCol>
                <a:gridCol w="1681396">
                  <a:extLst>
                    <a:ext uri="{9D8B030D-6E8A-4147-A177-3AD203B41FA5}">
                      <a16:colId xmlns:a16="http://schemas.microsoft.com/office/drawing/2014/main" val="3051160635"/>
                    </a:ext>
                  </a:extLst>
                </a:gridCol>
              </a:tblGrid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cloudfunctions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云函数库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18126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images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图片素材库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988519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r>
                        <a:rPr lang="en-US" altLang="zh-CN" dirty="0"/>
                        <a:t>help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帮忙模块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165205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index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页面初始数据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833448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login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授权登陆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506960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“我的”页面模块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273096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myInfo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认证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101804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myOrder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已下单页面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372231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myReceive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已结单页面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391765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发布模块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842175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reputation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订单评分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532354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Style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样式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511266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app.js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项目入口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061912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app.json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小程序的全局配置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257107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app.wxss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全局样式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888981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3D59BAD-2CBC-4CC1-80A3-24932C90AF61}"/>
              </a:ext>
            </a:extLst>
          </p:cNvPr>
          <p:cNvCxnSpPr/>
          <p:nvPr/>
        </p:nvCxnSpPr>
        <p:spPr>
          <a:xfrm>
            <a:off x="1225485" y="3429000"/>
            <a:ext cx="49396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左大括号 9">
            <a:extLst>
              <a:ext uri="{FF2B5EF4-FFF2-40B4-BE49-F238E27FC236}">
                <a16:creationId xmlns:a16="http://schemas.microsoft.com/office/drawing/2014/main" id="{57C04156-493E-41A3-8A0D-D747282B0E9C}"/>
              </a:ext>
            </a:extLst>
          </p:cNvPr>
          <p:cNvSpPr/>
          <p:nvPr/>
        </p:nvSpPr>
        <p:spPr>
          <a:xfrm>
            <a:off x="6325385" y="2000841"/>
            <a:ext cx="792136" cy="285631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2233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文本框 7"/>
          <p:cNvSpPr txBox="1"/>
          <p:nvPr/>
        </p:nvSpPr>
        <p:spPr>
          <a:xfrm>
            <a:off x="5022867" y="2751890"/>
            <a:ext cx="2144175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综合测试</a:t>
            </a:r>
          </a:p>
        </p:txBody>
      </p:sp>
      <p:sp>
        <p:nvSpPr>
          <p:cNvPr id="244" name="文本框 4"/>
          <p:cNvSpPr txBox="1"/>
          <p:nvPr/>
        </p:nvSpPr>
        <p:spPr>
          <a:xfrm>
            <a:off x="4598863" y="1046742"/>
            <a:ext cx="2992164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PART </a:t>
            </a:r>
            <a:r>
              <a:rPr lang="en-US" altLang="zh-CN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282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9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0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0" grpId="0" animBg="1" advAuto="0"/>
      <p:bldP spid="241" grpId="0" animBg="1" advAuto="0"/>
      <p:bldP spid="242" grpId="0" animBg="1" advAuto="0"/>
      <p:bldP spid="244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13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测试计划</a:t>
            </a:r>
            <a:endParaRPr lang="en-US" altLang="zh-CN" sz="16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1C7D694-7CBE-43C9-B7E1-480CCA5EC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648120"/>
              </p:ext>
            </p:extLst>
          </p:nvPr>
        </p:nvGraphicFramePr>
        <p:xfrm>
          <a:off x="6287678" y="1140648"/>
          <a:ext cx="4695099" cy="12914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051297">
                  <a:extLst>
                    <a:ext uri="{9D8B030D-6E8A-4147-A177-3AD203B41FA5}">
                      <a16:colId xmlns:a16="http://schemas.microsoft.com/office/drawing/2014/main" val="3536697688"/>
                    </a:ext>
                  </a:extLst>
                </a:gridCol>
                <a:gridCol w="643802">
                  <a:extLst>
                    <a:ext uri="{9D8B030D-6E8A-4147-A177-3AD203B41FA5}">
                      <a16:colId xmlns:a16="http://schemas.microsoft.com/office/drawing/2014/main" val="2968739942"/>
                    </a:ext>
                  </a:extLst>
                </a:gridCol>
              </a:tblGrid>
              <a:tr h="3088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测试质量目标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确认者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6308049"/>
                  </a:ext>
                </a:extLst>
              </a:tr>
              <a:tr h="65921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测试已实现的产品是否达到设计的要求，包括：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各个功能点是否以实现，业务流程是否正确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r>
                        <a:rPr lang="zh-CN" sz="1100" kern="0">
                          <a:effectLst/>
                        </a:rPr>
                        <a:t>李帝江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7717009"/>
                  </a:ext>
                </a:extLst>
              </a:tr>
              <a:tr h="32335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产品规定的操作和运行稳定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r>
                        <a:rPr lang="zh-CN" sz="1100" kern="0" dirty="0">
                          <a:effectLst/>
                        </a:rPr>
                        <a:t>李帝江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4299564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1E27A8A-77A2-47F3-A090-92C0937D2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55513"/>
              </p:ext>
            </p:extLst>
          </p:nvPr>
        </p:nvGraphicFramePr>
        <p:xfrm>
          <a:off x="6287678" y="2723393"/>
          <a:ext cx="4503420" cy="311639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5901">
                  <a:extLst>
                    <a:ext uri="{9D8B030D-6E8A-4147-A177-3AD203B41FA5}">
                      <a16:colId xmlns:a16="http://schemas.microsoft.com/office/drawing/2014/main" val="415443421"/>
                    </a:ext>
                  </a:extLst>
                </a:gridCol>
                <a:gridCol w="617519">
                  <a:extLst>
                    <a:ext uri="{9D8B030D-6E8A-4147-A177-3AD203B41FA5}">
                      <a16:colId xmlns:a16="http://schemas.microsoft.com/office/drawing/2014/main" val="155279581"/>
                    </a:ext>
                  </a:extLst>
                </a:gridCol>
              </a:tblGrid>
              <a:tr h="2668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测试质量目标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确认者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7352891"/>
                  </a:ext>
                </a:extLst>
              </a:tr>
              <a:tr h="27928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所设计的测试用例覆盖率应达到软件需求的</a:t>
                      </a:r>
                      <a:r>
                        <a:rPr lang="en-US" sz="1050" kern="0">
                          <a:effectLst/>
                        </a:rPr>
                        <a:t>100%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r>
                        <a:rPr lang="zh-CN" sz="1100" kern="0">
                          <a:effectLst/>
                        </a:rPr>
                        <a:t>李帝江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8512352"/>
                  </a:ext>
                </a:extLst>
              </a:tr>
              <a:tr h="27952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所有的测试案例已经执行过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李帝江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8470776"/>
                  </a:ext>
                </a:extLst>
              </a:tr>
              <a:tr h="31597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所有的严重、重要</a:t>
                      </a:r>
                      <a:r>
                        <a:rPr lang="en-US" sz="1050" kern="0">
                          <a:effectLst/>
                        </a:rPr>
                        <a:t>Bug</a:t>
                      </a:r>
                      <a:r>
                        <a:rPr lang="zh-CN" sz="1050" kern="0">
                          <a:effectLst/>
                        </a:rPr>
                        <a:t>已经解决并由测试验证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0" dirty="0">
                          <a:effectLst/>
                        </a:rPr>
                        <a:t>李帝江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0589330"/>
                  </a:ext>
                </a:extLst>
              </a:tr>
              <a:tr h="27928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每一部分的测试已经被</a:t>
                      </a:r>
                      <a:r>
                        <a:rPr lang="en-US" sz="1050" kern="0">
                          <a:effectLst/>
                        </a:rPr>
                        <a:t>Test Lead</a:t>
                      </a:r>
                      <a:r>
                        <a:rPr lang="zh-CN" sz="1050" kern="0">
                          <a:effectLst/>
                        </a:rPr>
                        <a:t>确认完成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r>
                        <a:rPr lang="zh-CN" sz="1100" kern="0">
                          <a:effectLst/>
                        </a:rPr>
                        <a:t>李帝江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4761793"/>
                  </a:ext>
                </a:extLst>
              </a:tr>
              <a:tr h="56866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发现错误等级为严重、重要、一般的</a:t>
                      </a:r>
                      <a:r>
                        <a:rPr lang="en-US" sz="1050" kern="0">
                          <a:effectLst/>
                        </a:rPr>
                        <a:t>Bug</a:t>
                      </a:r>
                      <a:r>
                        <a:rPr lang="zh-CN" sz="1050" kern="0">
                          <a:effectLst/>
                        </a:rPr>
                        <a:t>的速率正在下降并接近</a:t>
                      </a:r>
                      <a:r>
                        <a:rPr lang="en-US" sz="105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李帝江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1816449"/>
                  </a:ext>
                </a:extLst>
              </a:tr>
              <a:tr h="27880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在最后的三天内没有发现错误等级为严重、重要的</a:t>
                      </a:r>
                      <a:r>
                        <a:rPr lang="en-US" sz="1050" kern="0">
                          <a:effectLst/>
                        </a:rPr>
                        <a:t>Bug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1411663"/>
                  </a:ext>
                </a:extLst>
              </a:tr>
              <a:tr h="27880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量测统计数不能超</a:t>
                      </a:r>
                      <a:r>
                        <a:rPr lang="en-US" sz="1050" kern="0">
                          <a:effectLst/>
                        </a:rPr>
                        <a:t>10%=</a:t>
                      </a:r>
                      <a:r>
                        <a:rPr lang="zh-CN" sz="1050" kern="0">
                          <a:effectLst/>
                        </a:rPr>
                        <a:t>（问题总数</a:t>
                      </a:r>
                      <a:r>
                        <a:rPr lang="en-US" sz="1050" kern="0">
                          <a:effectLst/>
                        </a:rPr>
                        <a:t>-</a:t>
                      </a:r>
                      <a:r>
                        <a:rPr lang="zh-CN" sz="1050" kern="0">
                          <a:effectLst/>
                        </a:rPr>
                        <a:t>原问题总数）</a:t>
                      </a:r>
                      <a:r>
                        <a:rPr lang="en-US" sz="1050" kern="0">
                          <a:effectLst/>
                        </a:rPr>
                        <a:t>/</a:t>
                      </a:r>
                      <a:r>
                        <a:rPr lang="zh-CN" sz="1050" kern="0">
                          <a:effectLst/>
                        </a:rPr>
                        <a:t>问题总数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094805"/>
                  </a:ext>
                </a:extLst>
              </a:tr>
              <a:tr h="56922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量测统计，应该无严重</a:t>
                      </a:r>
                      <a:r>
                        <a:rPr lang="en-US" sz="1050" kern="0" dirty="0">
                          <a:effectLst/>
                        </a:rPr>
                        <a:t>BUG</a:t>
                      </a:r>
                      <a:r>
                        <a:rPr lang="zh-CN" sz="1050" kern="0" dirty="0">
                          <a:effectLst/>
                        </a:rPr>
                        <a:t>，重要问题不能超</a:t>
                      </a:r>
                      <a:r>
                        <a:rPr lang="en-US" sz="1050" kern="0" dirty="0">
                          <a:effectLst/>
                        </a:rPr>
                        <a:t>5%=</a:t>
                      </a:r>
                      <a:r>
                        <a:rPr lang="zh-CN" sz="1050" kern="0" dirty="0">
                          <a:effectLst/>
                        </a:rPr>
                        <a:t>（总重要问题数</a:t>
                      </a:r>
                      <a:r>
                        <a:rPr lang="en-US" sz="1050" kern="0" dirty="0">
                          <a:effectLst/>
                        </a:rPr>
                        <a:t>-</a:t>
                      </a:r>
                      <a:r>
                        <a:rPr lang="zh-CN" sz="1050" kern="0" dirty="0">
                          <a:effectLst/>
                        </a:rPr>
                        <a:t>原重要问题数）</a:t>
                      </a:r>
                      <a:r>
                        <a:rPr lang="en-US" sz="1050" kern="0" dirty="0">
                          <a:effectLst/>
                        </a:rPr>
                        <a:t>/</a:t>
                      </a:r>
                      <a:r>
                        <a:rPr lang="zh-CN" sz="1050" kern="0" dirty="0">
                          <a:effectLst/>
                        </a:rPr>
                        <a:t>问题总数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9790941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E6C6DBC-5515-42FB-986F-93B8E930FFED}"/>
              </a:ext>
            </a:extLst>
          </p:cNvPr>
          <p:cNvSpPr/>
          <p:nvPr/>
        </p:nvSpPr>
        <p:spPr>
          <a:xfrm>
            <a:off x="559325" y="1650392"/>
            <a:ext cx="51533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b="1" dirty="0"/>
              <a:t>产品质量目标表</a:t>
            </a:r>
            <a:endParaRPr lang="en-US" altLang="zh-CN" b="1" dirty="0"/>
          </a:p>
          <a:p>
            <a:pPr algn="r"/>
            <a:endParaRPr lang="en-US" altLang="zh-CN" b="1" dirty="0"/>
          </a:p>
          <a:p>
            <a:pPr algn="r"/>
            <a:endParaRPr lang="en-US" altLang="zh-CN" b="1" dirty="0"/>
          </a:p>
          <a:p>
            <a:pPr algn="r"/>
            <a:endParaRPr lang="en-US" altLang="zh-CN" b="1" dirty="0"/>
          </a:p>
          <a:p>
            <a:pPr algn="r"/>
            <a:endParaRPr lang="en-US" altLang="zh-CN" b="1" dirty="0"/>
          </a:p>
          <a:p>
            <a:pPr algn="r"/>
            <a:r>
              <a:rPr lang="zh-CN" altLang="zh-CN" b="1" dirty="0"/>
              <a:t>测试质量目标表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7343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4464784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白盒测试</a:t>
            </a:r>
          </a:p>
        </p:txBody>
      </p:sp>
      <p:pic>
        <p:nvPicPr>
          <p:cNvPr id="1026" name="Picture 2" descr="代拿">
            <a:extLst>
              <a:ext uri="{FF2B5EF4-FFF2-40B4-BE49-F238E27FC236}">
                <a16:creationId xmlns:a16="http://schemas.microsoft.com/office/drawing/2014/main" id="{B2A51924-FA21-46C8-A7FB-DFB4E28497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3261" r="4316" b="5408"/>
          <a:stretch/>
        </p:blipFill>
        <p:spPr bwMode="auto">
          <a:xfrm>
            <a:off x="0" y="933255"/>
            <a:ext cx="6108215" cy="495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9B620BDD-57C5-47EF-8DE0-19B4BE14B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07555"/>
              </p:ext>
            </p:extLst>
          </p:nvPr>
        </p:nvGraphicFramePr>
        <p:xfrm>
          <a:off x="6174557" y="336405"/>
          <a:ext cx="5900003" cy="1696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9700">
                  <a:extLst>
                    <a:ext uri="{9D8B030D-6E8A-4147-A177-3AD203B41FA5}">
                      <a16:colId xmlns:a16="http://schemas.microsoft.com/office/drawing/2014/main" val="1586517254"/>
                    </a:ext>
                  </a:extLst>
                </a:gridCol>
                <a:gridCol w="1216967">
                  <a:extLst>
                    <a:ext uri="{9D8B030D-6E8A-4147-A177-3AD203B41FA5}">
                      <a16:colId xmlns:a16="http://schemas.microsoft.com/office/drawing/2014/main" val="3598811109"/>
                    </a:ext>
                  </a:extLst>
                </a:gridCol>
                <a:gridCol w="983334">
                  <a:extLst>
                    <a:ext uri="{9D8B030D-6E8A-4147-A177-3AD203B41FA5}">
                      <a16:colId xmlns:a16="http://schemas.microsoft.com/office/drawing/2014/main" val="3189255547"/>
                    </a:ext>
                  </a:extLst>
                </a:gridCol>
                <a:gridCol w="983334">
                  <a:extLst>
                    <a:ext uri="{9D8B030D-6E8A-4147-A177-3AD203B41FA5}">
                      <a16:colId xmlns:a16="http://schemas.microsoft.com/office/drawing/2014/main" val="1435198679"/>
                    </a:ext>
                  </a:extLst>
                </a:gridCol>
                <a:gridCol w="983334">
                  <a:extLst>
                    <a:ext uri="{9D8B030D-6E8A-4147-A177-3AD203B41FA5}">
                      <a16:colId xmlns:a16="http://schemas.microsoft.com/office/drawing/2014/main" val="2149136156"/>
                    </a:ext>
                  </a:extLst>
                </a:gridCol>
                <a:gridCol w="983334">
                  <a:extLst>
                    <a:ext uri="{9D8B030D-6E8A-4147-A177-3AD203B41FA5}">
                      <a16:colId xmlns:a16="http://schemas.microsoft.com/office/drawing/2014/main" val="982598389"/>
                    </a:ext>
                  </a:extLst>
                </a:gridCol>
              </a:tblGrid>
              <a:tr h="3393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序号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输入数据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预期输出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覆盖路径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实际输出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测试结果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6264710"/>
                  </a:ext>
                </a:extLst>
              </a:tr>
              <a:tr h="3393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姓名输入</a:t>
                      </a: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个汉字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输入的姓名有误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ocij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“您输入的姓名有误”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输入不合法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1367515"/>
                  </a:ext>
                </a:extLst>
              </a:tr>
              <a:tr h="3393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姓名输入字母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输入的姓名有误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ocij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“您输入的姓名有误”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输入不合法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4785611"/>
                  </a:ext>
                </a:extLst>
              </a:tr>
              <a:tr h="3393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姓名输入数字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输入的姓名有误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ocij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“您输入的姓名有误”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输入不合法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6778551"/>
                  </a:ext>
                </a:extLst>
              </a:tr>
              <a:tr h="3393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手机号输入非</a:t>
                      </a: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输入的手机号有误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Odkmn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“您输入的手机号有误”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输入不合法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7071256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4BFCEE4-E26A-4FEC-83A3-DAB9D7631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465968"/>
              </p:ext>
            </p:extLst>
          </p:nvPr>
        </p:nvGraphicFramePr>
        <p:xfrm>
          <a:off x="6174556" y="2492021"/>
          <a:ext cx="5900006" cy="1226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0003">
                  <a:extLst>
                    <a:ext uri="{9D8B030D-6E8A-4147-A177-3AD203B41FA5}">
                      <a16:colId xmlns:a16="http://schemas.microsoft.com/office/drawing/2014/main" val="2320397070"/>
                    </a:ext>
                  </a:extLst>
                </a:gridCol>
                <a:gridCol w="2950003">
                  <a:extLst>
                    <a:ext uri="{9D8B030D-6E8A-4147-A177-3AD203B41FA5}">
                      <a16:colId xmlns:a16="http://schemas.microsoft.com/office/drawing/2014/main" val="1331830262"/>
                    </a:ext>
                  </a:extLst>
                </a:gridCol>
              </a:tblGrid>
              <a:tr h="406852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判定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具体情况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3726693"/>
                  </a:ext>
                </a:extLst>
              </a:tr>
              <a:tr h="40972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输入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8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个汉字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/^[\u4e00-\u9fa5]{2,6}$/.test(name) 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！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=0</a:t>
                      </a:r>
                      <a:endParaRPr lang="zh-CN" altLang="en-US" sz="1050" b="0" i="0" u="none" strike="noStrike" kern="1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0497089"/>
                  </a:ext>
                </a:extLst>
              </a:tr>
              <a:tr h="40972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输入字母数字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/^[\u4e00-\u9fa5]{2,6}$/.test(name) 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！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=0</a:t>
                      </a:r>
                      <a:endParaRPr lang="zh-CN" altLang="en-US" sz="1050" b="0" i="0" u="none" strike="noStrike" kern="1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7262144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0CB870AF-9722-42F7-BE17-B21D22AB6607}"/>
              </a:ext>
            </a:extLst>
          </p:cNvPr>
          <p:cNvSpPr/>
          <p:nvPr/>
        </p:nvSpPr>
        <p:spPr>
          <a:xfrm>
            <a:off x="5889373" y="2122689"/>
            <a:ext cx="1623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/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判定覆盖：</a:t>
            </a:r>
            <a:endParaRPr lang="zh-CN" altLang="zh-CN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27D323A3-7D65-40D6-A804-E188A0F3C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615993"/>
              </p:ext>
            </p:extLst>
          </p:nvPr>
        </p:nvGraphicFramePr>
        <p:xfrm>
          <a:off x="6174556" y="4304851"/>
          <a:ext cx="5900006" cy="1614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3446">
                  <a:extLst>
                    <a:ext uri="{9D8B030D-6E8A-4147-A177-3AD203B41FA5}">
                      <a16:colId xmlns:a16="http://schemas.microsoft.com/office/drawing/2014/main" val="3762591450"/>
                    </a:ext>
                  </a:extLst>
                </a:gridCol>
                <a:gridCol w="1973280">
                  <a:extLst>
                    <a:ext uri="{9D8B030D-6E8A-4147-A177-3AD203B41FA5}">
                      <a16:colId xmlns:a16="http://schemas.microsoft.com/office/drawing/2014/main" val="19980735"/>
                    </a:ext>
                  </a:extLst>
                </a:gridCol>
                <a:gridCol w="1973280">
                  <a:extLst>
                    <a:ext uri="{9D8B030D-6E8A-4147-A177-3AD203B41FA5}">
                      <a16:colId xmlns:a16="http://schemas.microsoft.com/office/drawing/2014/main" val="3974807448"/>
                    </a:ext>
                  </a:extLst>
                </a:gridCol>
              </a:tblGrid>
              <a:tr h="318156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条件组合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具体情况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结果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4945318"/>
                  </a:ext>
                </a:extLst>
              </a:tr>
              <a:tr h="324106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输入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7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个汉字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/^[\u4e00-\u9fa5]{2,6}$/.test(name) ==0</a:t>
                      </a:r>
                      <a:endParaRPr lang="zh-CN" altLang="en-US" sz="1050" b="0" i="0" u="none" strike="noStrike" kern="100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无错误提示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6919758"/>
                  </a:ext>
                </a:extLst>
              </a:tr>
              <a:tr h="324106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输入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7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个汉字以下及字母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/^[\u4e00-\u9fa5]{2,6}$/.test(name) </a:t>
                      </a: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！</a:t>
                      </a:r>
                      <a:r>
                        <a:rPr 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=0</a:t>
                      </a:r>
                      <a:endParaRPr lang="zh-CN" altLang="en-US" sz="1050" b="0" i="0" u="none" strike="noStrike" kern="100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不合法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7948240"/>
                  </a:ext>
                </a:extLst>
              </a:tr>
              <a:tr h="324106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输入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7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个以下汉字及数字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/^[\u4e00-\u9fa5]{2,6}$/.test(name) 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！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=0</a:t>
                      </a:r>
                      <a:endParaRPr lang="zh-CN" altLang="en-US" sz="1050" b="0" i="0" u="none" strike="noStrike" kern="1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不合法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9843323"/>
                  </a:ext>
                </a:extLst>
              </a:tr>
              <a:tr h="324106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不输入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/^[\u4e00-\u9fa5]{2,6}$/.test(name) 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！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=0</a:t>
                      </a:r>
                      <a:endParaRPr lang="zh-CN" altLang="en-US" sz="1050" b="0" i="0" u="none" strike="noStrike" kern="1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不合法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0719958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B3A11CA7-EB8F-48A0-9E17-FC37B1AEDEBD}"/>
              </a:ext>
            </a:extLst>
          </p:cNvPr>
          <p:cNvSpPr/>
          <p:nvPr/>
        </p:nvSpPr>
        <p:spPr>
          <a:xfrm>
            <a:off x="5889373" y="3730004"/>
            <a:ext cx="2081019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条件组合覆盖：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416B45D-6DFE-468C-8859-CF2F8105B754}"/>
              </a:ext>
            </a:extLst>
          </p:cNvPr>
          <p:cNvSpPr/>
          <p:nvPr/>
        </p:nvSpPr>
        <p:spPr>
          <a:xfrm>
            <a:off x="649489" y="339365"/>
            <a:ext cx="1518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Eg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代拿模块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96762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15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用户手册</a:t>
            </a:r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31848D-E4AE-46A2-9BBD-3007BA122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160" y="1047684"/>
            <a:ext cx="4559680" cy="587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2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文本框 7"/>
          <p:cNvSpPr txBox="1"/>
          <p:nvPr/>
        </p:nvSpPr>
        <p:spPr>
          <a:xfrm>
            <a:off x="5535822" y="2751890"/>
            <a:ext cx="1118253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需求</a:t>
            </a:r>
          </a:p>
        </p:txBody>
      </p:sp>
      <p:sp>
        <p:nvSpPr>
          <p:cNvPr id="244" name="文本框 4"/>
          <p:cNvSpPr txBox="1"/>
          <p:nvPr/>
        </p:nvSpPr>
        <p:spPr>
          <a:xfrm>
            <a:off x="4621250" y="1046742"/>
            <a:ext cx="294739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PART 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9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6" animBg="1" advAuto="0"/>
      <p:bldP spid="240" grpId="1" animBg="1" advAuto="0"/>
      <p:bldP spid="241" grpId="3" animBg="1" advAuto="0"/>
      <p:bldP spid="242" grpId="4" animBg="1" advAuto="0"/>
      <p:bldP spid="244" grpId="2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14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测试用例</a:t>
            </a:r>
            <a:endParaRPr lang="en-US" altLang="zh-CN" sz="160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499955B-7896-40EE-BB31-E43FC345C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804631"/>
              </p:ext>
            </p:extLst>
          </p:nvPr>
        </p:nvGraphicFramePr>
        <p:xfrm>
          <a:off x="1205617" y="1036627"/>
          <a:ext cx="9780765" cy="5695195"/>
        </p:xfrm>
        <a:graphic>
          <a:graphicData uri="http://schemas.openxmlformats.org/drawingml/2006/table">
            <a:tbl>
              <a:tblPr/>
              <a:tblGrid>
                <a:gridCol w="574373">
                  <a:extLst>
                    <a:ext uri="{9D8B030D-6E8A-4147-A177-3AD203B41FA5}">
                      <a16:colId xmlns:a16="http://schemas.microsoft.com/office/drawing/2014/main" val="1837181399"/>
                    </a:ext>
                  </a:extLst>
                </a:gridCol>
                <a:gridCol w="648221">
                  <a:extLst>
                    <a:ext uri="{9D8B030D-6E8A-4147-A177-3AD203B41FA5}">
                      <a16:colId xmlns:a16="http://schemas.microsoft.com/office/drawing/2014/main" val="1829744758"/>
                    </a:ext>
                  </a:extLst>
                </a:gridCol>
                <a:gridCol w="1025667">
                  <a:extLst>
                    <a:ext uri="{9D8B030D-6E8A-4147-A177-3AD203B41FA5}">
                      <a16:colId xmlns:a16="http://schemas.microsoft.com/office/drawing/2014/main" val="2451950945"/>
                    </a:ext>
                  </a:extLst>
                </a:gridCol>
                <a:gridCol w="2182337">
                  <a:extLst>
                    <a:ext uri="{9D8B030D-6E8A-4147-A177-3AD203B41FA5}">
                      <a16:colId xmlns:a16="http://schemas.microsoft.com/office/drawing/2014/main" val="2228744356"/>
                    </a:ext>
                  </a:extLst>
                </a:gridCol>
                <a:gridCol w="1094523">
                  <a:extLst>
                    <a:ext uri="{9D8B030D-6E8A-4147-A177-3AD203B41FA5}">
                      <a16:colId xmlns:a16="http://schemas.microsoft.com/office/drawing/2014/main" val="2604931072"/>
                    </a:ext>
                  </a:extLst>
                </a:gridCol>
                <a:gridCol w="556182">
                  <a:extLst>
                    <a:ext uri="{9D8B030D-6E8A-4147-A177-3AD203B41FA5}">
                      <a16:colId xmlns:a16="http://schemas.microsoft.com/office/drawing/2014/main" val="2664131505"/>
                    </a:ext>
                  </a:extLst>
                </a:gridCol>
                <a:gridCol w="1385740">
                  <a:extLst>
                    <a:ext uri="{9D8B030D-6E8A-4147-A177-3AD203B41FA5}">
                      <a16:colId xmlns:a16="http://schemas.microsoft.com/office/drawing/2014/main" val="849438677"/>
                    </a:ext>
                  </a:extLst>
                </a:gridCol>
                <a:gridCol w="2313722">
                  <a:extLst>
                    <a:ext uri="{9D8B030D-6E8A-4147-A177-3AD203B41FA5}">
                      <a16:colId xmlns:a16="http://schemas.microsoft.com/office/drawing/2014/main" val="130391820"/>
                    </a:ext>
                  </a:extLst>
                </a:gridCol>
              </a:tblGrid>
              <a:tr h="1944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功能点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用例编号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用例说明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前置条件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预期结果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239385"/>
                  </a:ext>
                </a:extLst>
              </a:tr>
              <a:tr h="49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2.1 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快递点选择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2.1.1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能否正确选择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已登陆，点击代拿中的“快递点”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任意选择一个快递点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点击确定后，在表单中正确显示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815859"/>
                  </a:ext>
                </a:extLst>
              </a:tr>
              <a:tr h="33129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2.2 </a:t>
                      </a:r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取件码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2.2.1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交互提示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无输入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在输入框中有“请输入取件码”的灰色字体提示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399913"/>
                  </a:ext>
                </a:extLst>
              </a:tr>
              <a:tr h="3312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2.2.2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已登陆，点击功能代拿中的“取件码”输入框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任意输入内容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键盘自动弹出，且输入内容后灰色字体提示消失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834632"/>
                  </a:ext>
                </a:extLst>
              </a:tr>
              <a:tr h="49495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2.3 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收件人姓名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2.3.1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交互提示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无输入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在输入框中有“请输入收件人姓名”的红色字体提示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342207"/>
                  </a:ext>
                </a:extLst>
              </a:tr>
              <a:tr h="4949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2.3.2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已登陆，点击功能代拿中的“收件人姓名”输入框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错误推测法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输入数字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输入内容后灰色字体提示消失，提示“您输入的姓名有误”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787021"/>
                  </a:ext>
                </a:extLst>
              </a:tr>
              <a:tr h="4949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2.3.3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已登陆，点击功能代拿中的“收件人姓名”输入框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错误推测法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输入字母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输入内容后灰色字体提示消失，提示“您输入的姓名有误”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422449"/>
                  </a:ext>
                </a:extLst>
              </a:tr>
              <a:tr h="4949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2.3.4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已登陆，点击功能代拿中的“收件人姓名”输入框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边界值分析法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输入七个汉字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输入内容后灰色字体提示消失，提示“您输入的姓名有误”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063795"/>
                  </a:ext>
                </a:extLst>
              </a:tr>
              <a:tr h="3338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2.3.5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已登陆，点击功能代拿中的“收件人姓名”输入框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边界值分析法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输入六个汉字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输入内容后红色字体提示消失，无提示，符合要求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16540"/>
                  </a:ext>
                </a:extLst>
              </a:tr>
              <a:tr h="49495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2.4 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收件人号码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2.4.1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交互提示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无输入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在输入框中有“输入的手机号码不能为空”的红色字体提示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344374"/>
                  </a:ext>
                </a:extLst>
              </a:tr>
              <a:tr h="4949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2.4.2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已登陆，点击功能代拿中的“收件人姓名”输入框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错误推测法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输入非</a:t>
                      </a:r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位数字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输入内容后红色字体提示消失，提示“您输入的手机号码有误”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015514"/>
                  </a:ext>
                </a:extLst>
              </a:tr>
              <a:tr h="3338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2.4.3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已登陆，点击功能代拿中的“收件人姓名”输入框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边界值分析法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</a:t>
                      </a:r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位数字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输入内容后红色字体提示消失，无提示，符合要求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428712"/>
                  </a:ext>
                </a:extLst>
              </a:tr>
              <a:tr h="33129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2.5 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红包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2.5.1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交互提示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无输入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在输入框中有“请输入红包金额”的灰色字体提示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591013"/>
                  </a:ext>
                </a:extLst>
              </a:tr>
              <a:tr h="3312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2.5.2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已登陆，点击功能代拿中的“红包”输入框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任意输入内容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键盘自动弹出，且输入内容后灰色字体提示消失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732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36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44652B-2C80-4E80-867A-4C8E2BE767FF}"/>
              </a:ext>
            </a:extLst>
          </p:cNvPr>
          <p:cNvSpPr/>
          <p:nvPr/>
        </p:nvSpPr>
        <p:spPr>
          <a:xfrm>
            <a:off x="4794090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集成测试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03940D-5D8A-4E43-871D-9C7505F04296}"/>
              </a:ext>
            </a:extLst>
          </p:cNvPr>
          <p:cNvGraphicFramePr>
            <a:graphicFrameLocks noGrp="1"/>
          </p:cNvGraphicFramePr>
          <p:nvPr/>
        </p:nvGraphicFramePr>
        <p:xfrm>
          <a:off x="1038687" y="806025"/>
          <a:ext cx="9747316" cy="503044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50557">
                  <a:extLst>
                    <a:ext uri="{9D8B030D-6E8A-4147-A177-3AD203B41FA5}">
                      <a16:colId xmlns:a16="http://schemas.microsoft.com/office/drawing/2014/main" val="4132593227"/>
                    </a:ext>
                  </a:extLst>
                </a:gridCol>
                <a:gridCol w="2432253">
                  <a:extLst>
                    <a:ext uri="{9D8B030D-6E8A-4147-A177-3AD203B41FA5}">
                      <a16:colId xmlns:a16="http://schemas.microsoft.com/office/drawing/2014/main" val="496219190"/>
                    </a:ext>
                  </a:extLst>
                </a:gridCol>
                <a:gridCol w="2432253">
                  <a:extLst>
                    <a:ext uri="{9D8B030D-6E8A-4147-A177-3AD203B41FA5}">
                      <a16:colId xmlns:a16="http://schemas.microsoft.com/office/drawing/2014/main" val="993436150"/>
                    </a:ext>
                  </a:extLst>
                </a:gridCol>
                <a:gridCol w="2432253">
                  <a:extLst>
                    <a:ext uri="{9D8B030D-6E8A-4147-A177-3AD203B41FA5}">
                      <a16:colId xmlns:a16="http://schemas.microsoft.com/office/drawing/2014/main" val="1963162196"/>
                    </a:ext>
                  </a:extLst>
                </a:gridCol>
              </a:tblGrid>
              <a:tr h="349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测试模块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完成情况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用例总数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执行用例数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882717420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2905152427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首页展示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1253338600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发布展示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1594687561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443850249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1984449309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2808003953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帮忙展示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025989018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054589670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1027565064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63674888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已下单展示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128678196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1642024127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2996935347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4124823418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1126814109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已接单展示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003142467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879003472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2753623110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4207231030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 展示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380472105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个人信息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877284818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我的评价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385928101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反馈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480524448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总计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186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186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260203208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3F89184-2FD3-40DC-9256-A00865201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70" y="221250"/>
            <a:ext cx="100643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在本次测试中，测试人员共针对“</a:t>
            </a:r>
            <a:r>
              <a:rPr lang="en-US" altLang="zh-CN" sz="1600" dirty="0" err="1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ZUCCLazyBone</a:t>
            </a:r>
            <a:r>
              <a:rPr lang="en-US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”</a:t>
            </a: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所包含的模块进行测试，预备用例共计</a:t>
            </a:r>
            <a:r>
              <a:rPr lang="en-US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186</a:t>
            </a: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条，实际执行用例</a:t>
            </a:r>
            <a:r>
              <a:rPr lang="en-US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186</a:t>
            </a: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条。具体各模块测试执行情况，请参见下方表格：</a:t>
            </a:r>
          </a:p>
        </p:txBody>
      </p:sp>
    </p:spTree>
    <p:extLst>
      <p:ext uri="{BB962C8B-B14F-4D97-AF65-F5344CB8AC3E}">
        <p14:creationId xmlns:p14="http://schemas.microsoft.com/office/powerpoint/2010/main" val="174393215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44652B-2C80-4E80-867A-4C8E2BE767FF}"/>
              </a:ext>
            </a:extLst>
          </p:cNvPr>
          <p:cNvSpPr/>
          <p:nvPr/>
        </p:nvSpPr>
        <p:spPr>
          <a:xfrm>
            <a:off x="4794090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集成测试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3F89184-2FD3-40DC-9256-A00865201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607" y="542323"/>
            <a:ext cx="78727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本次测试过程中，共验证了</a:t>
            </a:r>
            <a:r>
              <a:rPr lang="en-US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Bug 3</a:t>
            </a: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个。各级别</a:t>
            </a:r>
            <a:r>
              <a:rPr lang="en-US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Bug</a:t>
            </a: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及最终状态，请参见下方表格：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8238888-AD85-40EF-A75C-A4BEEFEC244C}"/>
              </a:ext>
            </a:extLst>
          </p:cNvPr>
          <p:cNvGraphicFramePr>
            <a:graphicFrameLocks noGrp="1"/>
          </p:cNvGraphicFramePr>
          <p:nvPr/>
        </p:nvGraphicFramePr>
        <p:xfrm>
          <a:off x="3056023" y="2007908"/>
          <a:ext cx="5712643" cy="22283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07356">
                  <a:extLst>
                    <a:ext uri="{9D8B030D-6E8A-4147-A177-3AD203B41FA5}">
                      <a16:colId xmlns:a16="http://schemas.microsoft.com/office/drawing/2014/main" val="3934568070"/>
                    </a:ext>
                  </a:extLst>
                </a:gridCol>
                <a:gridCol w="602376">
                  <a:extLst>
                    <a:ext uri="{9D8B030D-6E8A-4147-A177-3AD203B41FA5}">
                      <a16:colId xmlns:a16="http://schemas.microsoft.com/office/drawing/2014/main" val="1775988774"/>
                    </a:ext>
                  </a:extLst>
                </a:gridCol>
                <a:gridCol w="703007">
                  <a:extLst>
                    <a:ext uri="{9D8B030D-6E8A-4147-A177-3AD203B41FA5}">
                      <a16:colId xmlns:a16="http://schemas.microsoft.com/office/drawing/2014/main" val="4140435726"/>
                    </a:ext>
                  </a:extLst>
                </a:gridCol>
                <a:gridCol w="646313">
                  <a:extLst>
                    <a:ext uri="{9D8B030D-6E8A-4147-A177-3AD203B41FA5}">
                      <a16:colId xmlns:a16="http://schemas.microsoft.com/office/drawing/2014/main" val="1621152611"/>
                    </a:ext>
                  </a:extLst>
                </a:gridCol>
                <a:gridCol w="904271">
                  <a:extLst>
                    <a:ext uri="{9D8B030D-6E8A-4147-A177-3AD203B41FA5}">
                      <a16:colId xmlns:a16="http://schemas.microsoft.com/office/drawing/2014/main" val="2030673075"/>
                    </a:ext>
                  </a:extLst>
                </a:gridCol>
                <a:gridCol w="703007">
                  <a:extLst>
                    <a:ext uri="{9D8B030D-6E8A-4147-A177-3AD203B41FA5}">
                      <a16:colId xmlns:a16="http://schemas.microsoft.com/office/drawing/2014/main" val="3656772284"/>
                    </a:ext>
                  </a:extLst>
                </a:gridCol>
                <a:gridCol w="646313">
                  <a:extLst>
                    <a:ext uri="{9D8B030D-6E8A-4147-A177-3AD203B41FA5}">
                      <a16:colId xmlns:a16="http://schemas.microsoft.com/office/drawing/2014/main" val="3179580751"/>
                    </a:ext>
                  </a:extLst>
                </a:gridCol>
              </a:tblGrid>
              <a:tr h="58446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打开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重打开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退回测试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不做修改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9736599"/>
                  </a:ext>
                </a:extLst>
              </a:tr>
              <a:tr h="328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低级与建议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1164139"/>
                  </a:ext>
                </a:extLst>
              </a:tr>
              <a:tr h="328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0011364"/>
                  </a:ext>
                </a:extLst>
              </a:tr>
              <a:tr h="328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严重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1468594"/>
                  </a:ext>
                </a:extLst>
              </a:tr>
              <a:tr h="328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致命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567480"/>
                  </a:ext>
                </a:extLst>
              </a:tr>
              <a:tr h="328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6241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63340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44652B-2C80-4E80-867A-4C8E2BE767FF}"/>
              </a:ext>
            </a:extLst>
          </p:cNvPr>
          <p:cNvSpPr/>
          <p:nvPr/>
        </p:nvSpPr>
        <p:spPr>
          <a:xfrm>
            <a:off x="4794090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集成测试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3F89184-2FD3-40DC-9256-A00865201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15" y="183543"/>
            <a:ext cx="107748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本次测试主要分为七大模块：登录、首页展示、发布、帮忙、我、已下单、已接单。其中条件、高级搜索模块</a:t>
            </a:r>
            <a:r>
              <a:rPr lang="en-US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bug</a:t>
            </a: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分布相对比较集中，结合各模块</a:t>
            </a:r>
            <a:r>
              <a:rPr lang="en-US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Bug</a:t>
            </a: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分布情况及测试力度，本报告对各模块稳定程度排了级别，请参见下方表格。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169FB91-BA8A-4212-9EB3-B583D56508E3}"/>
              </a:ext>
            </a:extLst>
          </p:cNvPr>
          <p:cNvGraphicFramePr>
            <a:graphicFrameLocks noGrp="1"/>
          </p:cNvGraphicFramePr>
          <p:nvPr/>
        </p:nvGraphicFramePr>
        <p:xfrm>
          <a:off x="735291" y="837269"/>
          <a:ext cx="10642862" cy="518954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02556">
                  <a:extLst>
                    <a:ext uri="{9D8B030D-6E8A-4147-A177-3AD203B41FA5}">
                      <a16:colId xmlns:a16="http://schemas.microsoft.com/office/drawing/2014/main" val="460148897"/>
                    </a:ext>
                  </a:extLst>
                </a:gridCol>
                <a:gridCol w="3230556">
                  <a:extLst>
                    <a:ext uri="{9D8B030D-6E8A-4147-A177-3AD203B41FA5}">
                      <a16:colId xmlns:a16="http://schemas.microsoft.com/office/drawing/2014/main" val="1777161489"/>
                    </a:ext>
                  </a:extLst>
                </a:gridCol>
                <a:gridCol w="1614072">
                  <a:extLst>
                    <a:ext uri="{9D8B030D-6E8A-4147-A177-3AD203B41FA5}">
                      <a16:colId xmlns:a16="http://schemas.microsoft.com/office/drawing/2014/main" val="3748479762"/>
                    </a:ext>
                  </a:extLst>
                </a:gridCol>
                <a:gridCol w="2097839">
                  <a:extLst>
                    <a:ext uri="{9D8B030D-6E8A-4147-A177-3AD203B41FA5}">
                      <a16:colId xmlns:a16="http://schemas.microsoft.com/office/drawing/2014/main" val="2471456367"/>
                    </a:ext>
                  </a:extLst>
                </a:gridCol>
                <a:gridCol w="2097839">
                  <a:extLst>
                    <a:ext uri="{9D8B030D-6E8A-4147-A177-3AD203B41FA5}">
                      <a16:colId xmlns:a16="http://schemas.microsoft.com/office/drawing/2014/main" val="955468956"/>
                    </a:ext>
                  </a:extLst>
                </a:gridCol>
              </a:tblGrid>
              <a:tr h="166305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总模块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子模块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率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稳定程度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401645732"/>
                  </a:ext>
                </a:extLst>
              </a:tr>
              <a:tr h="1925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737071535"/>
                  </a:ext>
                </a:extLst>
              </a:tr>
              <a:tr h="19256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首页展示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1169184048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438063301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轮播图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591012630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最近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620245592"/>
                  </a:ext>
                </a:extLst>
              </a:tr>
              <a:tr h="192564">
                <a:tc rowSpan="4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发布展示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160106949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4061506290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71101649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66.6%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737558746"/>
                  </a:ext>
                </a:extLst>
              </a:tr>
              <a:tr h="19256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帮忙展示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938217846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33.3%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753231986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1029285759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816038511"/>
                  </a:ext>
                </a:extLst>
              </a:tr>
              <a:tr h="192564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已下单展示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942846106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681508766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881312939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777948536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投诉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1495230271"/>
                  </a:ext>
                </a:extLst>
              </a:tr>
              <a:tr h="192564">
                <a:tc rowSpan="4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已接单展示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343425238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585388618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65454798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1690759151"/>
                  </a:ext>
                </a:extLst>
              </a:tr>
              <a:tr h="19256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 展示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837584232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个人信息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852191865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我的评价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263625484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反馈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168375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98312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888B1F-E261-4E46-858C-6BB3D13BB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4" y="324980"/>
            <a:ext cx="4060407" cy="44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8394" rIns="91440" bIns="98394" numCol="1" anchor="ctr" anchorCtr="0" compatLnSpc="1">
            <a:prstTxWarp prst="textNoShape">
              <a:avLst/>
            </a:prstTxWarp>
            <a:spAutoFit/>
          </a:bodyPr>
          <a:lstStyle/>
          <a:p>
            <a:pPr marL="357187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微信开发者工具自动化测试：性能测试</a:t>
            </a:r>
            <a:endParaRPr kumimoji="0" lang="zh-CN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4097" name="Picture 1" descr="1559289837(1)">
            <a:extLst>
              <a:ext uri="{FF2B5EF4-FFF2-40B4-BE49-F238E27FC236}">
                <a16:creationId xmlns:a16="http://schemas.microsoft.com/office/drawing/2014/main" id="{CB38AFEA-35E7-45EC-A44D-77E858575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55" y="1149619"/>
            <a:ext cx="10984739" cy="425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944652B-2C80-4E80-867A-4C8E2BE767FF}"/>
              </a:ext>
            </a:extLst>
          </p:cNvPr>
          <p:cNvSpPr/>
          <p:nvPr/>
        </p:nvSpPr>
        <p:spPr>
          <a:xfrm>
            <a:off x="4464784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系统测试</a:t>
            </a:r>
          </a:p>
        </p:txBody>
      </p:sp>
    </p:spTree>
    <p:extLst>
      <p:ext uri="{BB962C8B-B14F-4D97-AF65-F5344CB8AC3E}">
        <p14:creationId xmlns:p14="http://schemas.microsoft.com/office/powerpoint/2010/main" val="33107131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4986636" y="216833"/>
            <a:ext cx="2224326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测试结果</a:t>
            </a:r>
            <a:endParaRPr lang="en-US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A58C06-47AE-4C41-B4FB-8E5CC862D9E4}"/>
              </a:ext>
            </a:extLst>
          </p:cNvPr>
          <p:cNvSpPr txBox="1"/>
          <p:nvPr/>
        </p:nvSpPr>
        <p:spPr>
          <a:xfrm>
            <a:off x="3751448" y="1996843"/>
            <a:ext cx="4689104" cy="2127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、各个功能基本都可以实现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、各个界面能够按预期跳转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、几乎能在所有安装有微信手机上正常使用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、数据库可以正常访问读写数据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、界面有待改善美观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598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4000794" y="216833"/>
            <a:ext cx="4196018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用户反馈更正情况</a:t>
            </a:r>
            <a:endParaRPr lang="en-US" altLang="zh-CN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A3B1C1-4081-4CDB-909B-B4EE6A497870}"/>
              </a:ext>
            </a:extLst>
          </p:cNvPr>
          <p:cNvSpPr/>
          <p:nvPr/>
        </p:nvSpPr>
        <p:spPr>
          <a:xfrm>
            <a:off x="540470" y="2690336"/>
            <a:ext cx="116515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功能性需求：</a:t>
            </a:r>
            <a:endParaRPr lang="zh-CN" altLang="zh-CN" dirty="0"/>
          </a:p>
          <a:p>
            <a:r>
              <a:rPr lang="zh-CN" altLang="zh-CN" dirty="0"/>
              <a:t>表单的文本框设计不够精细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没有试出一套合适的表单设计数据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下方图标没有区分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未更正，但不影响功能使用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有两个按钮因技术原因不够美观</a:t>
            </a:r>
            <a:r>
              <a:rPr lang="en-US" altLang="zh-CN" dirty="0"/>
              <a:t> 	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已更正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zh-CN" dirty="0"/>
          </a:p>
          <a:p>
            <a:r>
              <a:rPr lang="zh-CN" altLang="zh-CN" b="1" dirty="0"/>
              <a:t>非功能性需求：</a:t>
            </a:r>
            <a:endParaRPr lang="zh-CN" altLang="zh-CN" dirty="0"/>
          </a:p>
          <a:p>
            <a:r>
              <a:rPr lang="zh-CN" altLang="zh-CN" dirty="0"/>
              <a:t>需要手动刷新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已更正为数据变更后自动下拉刷新</a:t>
            </a:r>
            <a:endParaRPr lang="zh-CN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45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文本框 7"/>
          <p:cNvSpPr txBox="1"/>
          <p:nvPr/>
        </p:nvSpPr>
        <p:spPr>
          <a:xfrm>
            <a:off x="5535829" y="2751890"/>
            <a:ext cx="1118253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维护</a:t>
            </a:r>
          </a:p>
        </p:txBody>
      </p:sp>
      <p:sp>
        <p:nvSpPr>
          <p:cNvPr id="244" name="文本框 4"/>
          <p:cNvSpPr txBox="1"/>
          <p:nvPr/>
        </p:nvSpPr>
        <p:spPr>
          <a:xfrm>
            <a:off x="4598863" y="1046742"/>
            <a:ext cx="2992164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PART </a:t>
            </a:r>
            <a:r>
              <a:rPr lang="en-US" altLang="zh-CN" dirty="0"/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894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9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0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0" grpId="0" animBg="1" advAuto="0"/>
      <p:bldP spid="241" grpId="0" animBg="1" advAuto="0"/>
      <p:bldP spid="242" grpId="0" animBg="1" advAuto="0"/>
      <p:bldP spid="244" grpId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17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配置管理</a:t>
            </a:r>
            <a:endParaRPr lang="en-US" altLang="zh-CN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D319AA-8666-4ECA-9EC2-7BA0CE10D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9" y="670523"/>
            <a:ext cx="3036836" cy="263627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441F947-AAD8-49E1-98B0-5CFD91527E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069" y="933596"/>
            <a:ext cx="3210939" cy="54542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12B807E-600D-4C7A-833D-D14DE29D5C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476" y="933596"/>
            <a:ext cx="3167770" cy="54542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39495DD-B9EA-4AC5-B3B1-986E0340EB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9" y="3306795"/>
            <a:ext cx="5197290" cy="33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4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文本框 7"/>
          <p:cNvSpPr txBox="1"/>
          <p:nvPr/>
        </p:nvSpPr>
        <p:spPr>
          <a:xfrm>
            <a:off x="5022873" y="2751890"/>
            <a:ext cx="2144175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参考文档</a:t>
            </a:r>
          </a:p>
        </p:txBody>
      </p:sp>
      <p:sp>
        <p:nvSpPr>
          <p:cNvPr id="244" name="文本框 4"/>
          <p:cNvSpPr txBox="1"/>
          <p:nvPr/>
        </p:nvSpPr>
        <p:spPr>
          <a:xfrm>
            <a:off x="4598863" y="1046742"/>
            <a:ext cx="2992164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PART </a:t>
            </a:r>
            <a:r>
              <a:rPr lang="en-US" altLang="zh-CN" dirty="0"/>
              <a:t>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027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9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0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0" grpId="0" animBg="1" advAuto="0"/>
      <p:bldP spid="241" grpId="0" animBg="1" advAuto="0"/>
      <p:bldP spid="242" grpId="0" animBg="1" advAuto="0"/>
      <p:bldP spid="244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3744292" y="216833"/>
            <a:ext cx="4708979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项目计划及任务分配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9FC4FF-897E-4AC2-9542-6EEE958A2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9" y="1470490"/>
            <a:ext cx="10630821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6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30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参考文档</a:t>
            </a:r>
            <a:endParaRPr lang="en-US" altLang="zh-CN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2DCCE-A016-4E1E-A4F7-8DD94A818FD1}"/>
              </a:ext>
            </a:extLst>
          </p:cNvPr>
          <p:cNvSpPr/>
          <p:nvPr/>
        </p:nvSpPr>
        <p:spPr>
          <a:xfrm>
            <a:off x="540470" y="1501616"/>
            <a:ext cx="1165153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张海蕃</a:t>
            </a:r>
            <a:r>
              <a:rPr lang="en-US" altLang="zh-CN" b="1" dirty="0"/>
              <a:t>,</a:t>
            </a:r>
            <a:r>
              <a:rPr lang="zh-CN" altLang="en-US" b="1" dirty="0"/>
              <a:t>牟永敏</a:t>
            </a:r>
            <a:r>
              <a:rPr lang="en-US" altLang="zh-CN" b="1" dirty="0"/>
              <a:t>.《</a:t>
            </a:r>
            <a:r>
              <a:rPr lang="zh-CN" altLang="en-US" b="1" dirty="0"/>
              <a:t>软件工程导论</a:t>
            </a:r>
            <a:r>
              <a:rPr lang="en-US" altLang="zh-CN" b="1" dirty="0"/>
              <a:t>》(</a:t>
            </a:r>
            <a:r>
              <a:rPr lang="zh-CN" altLang="en-US" b="1" dirty="0"/>
              <a:t>第六版</a:t>
            </a:r>
            <a:r>
              <a:rPr lang="en-US" altLang="zh-CN" b="1" dirty="0"/>
              <a:t>). </a:t>
            </a:r>
            <a:r>
              <a:rPr lang="zh-CN" altLang="en-US" b="1" dirty="0"/>
              <a:t>北京</a:t>
            </a:r>
            <a:r>
              <a:rPr lang="en-US" altLang="zh-CN" b="1" dirty="0"/>
              <a:t>:</a:t>
            </a:r>
            <a:r>
              <a:rPr lang="zh-CN" altLang="en-US" b="1" dirty="0"/>
              <a:t>清华大学出版社</a:t>
            </a:r>
            <a:r>
              <a:rPr lang="en-US" altLang="zh-CN" b="1" dirty="0"/>
              <a:t>,</a:t>
            </a:r>
            <a:r>
              <a:rPr lang="en-US" altLang="zh-CN" b="1" dirty="0" smtClean="0"/>
              <a:t>2013</a:t>
            </a:r>
          </a:p>
          <a:p>
            <a:r>
              <a:rPr lang="en-US" altLang="zh-CN" b="1" dirty="0" smtClean="0"/>
              <a:t>GB/T-8567-2006</a:t>
            </a:r>
            <a:r>
              <a:rPr lang="zh-CN" altLang="en-US" b="1" dirty="0"/>
              <a:t>计算机软件文档编制规范</a:t>
            </a:r>
            <a:r>
              <a:rPr lang="en-US" altLang="zh-CN" b="1" dirty="0"/>
              <a:t>word</a:t>
            </a:r>
            <a:r>
              <a:rPr lang="zh-CN" altLang="en-US" b="1" dirty="0" smtClean="0"/>
              <a:t>版</a:t>
            </a:r>
            <a:endParaRPr lang="en-US" altLang="zh-CN" b="1" dirty="0" smtClean="0"/>
          </a:p>
          <a:p>
            <a:r>
              <a:rPr lang="en-US" altLang="zh-CN" b="1" dirty="0" smtClean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</a:t>
            </a:r>
            <a:r>
              <a:rPr lang="zh-CN" altLang="en-US" b="1" dirty="0"/>
              <a:t>程序维护手册</a:t>
            </a:r>
            <a:endParaRPr lang="en-US" altLang="zh-CN" b="1" dirty="0"/>
          </a:p>
          <a:p>
            <a:r>
              <a:rPr lang="en-US" altLang="zh-CN" b="1" dirty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</a:t>
            </a:r>
            <a:r>
              <a:rPr lang="zh-CN" altLang="en-US" b="1" dirty="0"/>
              <a:t>软件</a:t>
            </a:r>
            <a:r>
              <a:rPr lang="zh-CN" altLang="en-US" b="1" dirty="0" smtClean="0"/>
              <a:t>用户手册</a:t>
            </a:r>
            <a:endParaRPr lang="en-US" altLang="zh-CN" b="1" dirty="0" smtClean="0"/>
          </a:p>
          <a:p>
            <a:r>
              <a:rPr lang="en-US" altLang="zh-CN" b="1" dirty="0" smtClean="0"/>
              <a:t>SE2019</a:t>
            </a:r>
            <a:r>
              <a:rPr lang="zh-CN" altLang="en-US" b="1" dirty="0" smtClean="0"/>
              <a:t>春</a:t>
            </a:r>
            <a:r>
              <a:rPr lang="en-US" altLang="zh-CN" b="1" dirty="0" smtClean="0"/>
              <a:t>-G11-ZUCCLazyBone_</a:t>
            </a:r>
            <a:r>
              <a:rPr lang="zh-CN" altLang="en-US" b="1" dirty="0" smtClean="0"/>
              <a:t>详细设计</a:t>
            </a:r>
            <a:endParaRPr lang="en-US" altLang="zh-CN" b="1" dirty="0" smtClean="0"/>
          </a:p>
          <a:p>
            <a:r>
              <a:rPr lang="en-US" altLang="zh-CN" b="1" dirty="0" smtClean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-G11-ZUCCLazyBone_</a:t>
            </a:r>
            <a:r>
              <a:rPr lang="zh-CN" altLang="en-US" b="1" dirty="0"/>
              <a:t>项目计划</a:t>
            </a:r>
            <a:r>
              <a:rPr lang="zh-CN" altLang="en-US" b="1" dirty="0" smtClean="0"/>
              <a:t>书</a:t>
            </a:r>
            <a:endParaRPr lang="en-US" altLang="zh-CN" b="1" dirty="0"/>
          </a:p>
          <a:p>
            <a:r>
              <a:rPr lang="en-US" altLang="zh-CN" b="1" dirty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-G11-ZUCCLazyBone_</a:t>
            </a:r>
            <a:r>
              <a:rPr lang="zh-CN" altLang="en-US" b="1" dirty="0" smtClean="0"/>
              <a:t>总体设计</a:t>
            </a:r>
            <a:endParaRPr lang="en-US" altLang="zh-CN" b="1" dirty="0"/>
          </a:p>
          <a:p>
            <a:r>
              <a:rPr lang="en-US" altLang="zh-CN" b="1" dirty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</a:t>
            </a:r>
            <a:r>
              <a:rPr lang="zh-CN" altLang="en-US" b="1" dirty="0"/>
              <a:t>编码规范</a:t>
            </a:r>
            <a:endParaRPr lang="en-US" altLang="zh-CN" b="1" dirty="0"/>
          </a:p>
          <a:p>
            <a:r>
              <a:rPr lang="en-US" altLang="zh-CN" b="1" dirty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</a:t>
            </a:r>
            <a:r>
              <a:rPr lang="zh-CN" altLang="en-US" b="1" dirty="0"/>
              <a:t>代码走查报告</a:t>
            </a:r>
            <a:endParaRPr lang="en-US" altLang="zh-CN" b="1" dirty="0"/>
          </a:p>
          <a:p>
            <a:r>
              <a:rPr lang="en-US" altLang="zh-CN" b="1" dirty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</a:t>
            </a:r>
            <a:r>
              <a:rPr lang="zh-CN" altLang="en-US" b="1" dirty="0"/>
              <a:t>功能模块测试用例</a:t>
            </a:r>
            <a:endParaRPr lang="en-US" altLang="zh-CN" b="1" dirty="0"/>
          </a:p>
          <a:p>
            <a:r>
              <a:rPr lang="en-US" altLang="zh-CN" b="1" dirty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</a:t>
            </a:r>
            <a:r>
              <a:rPr lang="zh-CN" altLang="en-US" b="1" dirty="0"/>
              <a:t>集成测试</a:t>
            </a:r>
            <a:r>
              <a:rPr lang="zh-CN" altLang="en-US" b="1" dirty="0" smtClean="0"/>
              <a:t>报告</a:t>
            </a:r>
            <a:endParaRPr lang="en-US" altLang="zh-CN" b="1" dirty="0"/>
          </a:p>
          <a:p>
            <a:r>
              <a:rPr lang="en-US" altLang="zh-CN" b="1" dirty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</a:t>
            </a:r>
            <a:r>
              <a:rPr lang="zh-CN" altLang="en-US" b="1" dirty="0"/>
              <a:t>可行性分析（研究）报告（</a:t>
            </a:r>
            <a:r>
              <a:rPr lang="en-US" altLang="zh-CN" b="1" dirty="0"/>
              <a:t>FAR</a:t>
            </a:r>
            <a:r>
              <a:rPr lang="zh-CN" altLang="en-US" b="1" dirty="0" smtClean="0"/>
              <a:t>）</a:t>
            </a:r>
            <a:endParaRPr lang="en-US" altLang="zh-CN" b="1" dirty="0"/>
          </a:p>
          <a:p>
            <a:r>
              <a:rPr lang="en-US" altLang="zh-CN" b="1" dirty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</a:t>
            </a:r>
            <a:r>
              <a:rPr lang="zh-CN" altLang="en-US" b="1" dirty="0"/>
              <a:t>软件测试</a:t>
            </a:r>
            <a:r>
              <a:rPr lang="zh-CN" altLang="en-US" b="1" dirty="0" smtClean="0"/>
              <a:t>报告</a:t>
            </a:r>
            <a:endParaRPr lang="en-US" altLang="zh-CN" b="1" dirty="0"/>
          </a:p>
          <a:p>
            <a:r>
              <a:rPr lang="en-US" altLang="zh-CN" b="1" dirty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</a:t>
            </a:r>
            <a:r>
              <a:rPr lang="zh-CN" altLang="en-US" b="1" dirty="0"/>
              <a:t>软件需求规格说明（</a:t>
            </a:r>
            <a:r>
              <a:rPr lang="en-US" altLang="zh-CN" b="1" dirty="0"/>
              <a:t>SRS</a:t>
            </a:r>
            <a:r>
              <a:rPr lang="zh-CN" altLang="en-US" b="1" dirty="0" smtClean="0"/>
              <a:t>）</a:t>
            </a:r>
            <a:endParaRPr lang="en-US" altLang="zh-CN" b="1" dirty="0"/>
          </a:p>
          <a:p>
            <a:r>
              <a:rPr lang="en-US" altLang="zh-CN" b="1" dirty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</a:t>
            </a:r>
            <a:r>
              <a:rPr lang="zh-CN" altLang="en-US" b="1" dirty="0"/>
              <a:t>数据库（顶层）设计说明（</a:t>
            </a:r>
            <a:r>
              <a:rPr lang="en-US" altLang="zh-CN" b="1" dirty="0"/>
              <a:t>DBDD</a:t>
            </a:r>
            <a:r>
              <a:rPr lang="zh-CN" altLang="en-US" b="1" smtClean="0"/>
              <a:t>）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</a:t>
            </a:r>
            <a:r>
              <a:rPr lang="zh-CN" altLang="en-US" b="1" dirty="0"/>
              <a:t>项目测试用例</a:t>
            </a:r>
            <a:endParaRPr lang="en-US" altLang="zh-CN" b="1" dirty="0"/>
          </a:p>
          <a:p>
            <a:r>
              <a:rPr lang="en-US" altLang="zh-CN" b="1" dirty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</a:t>
            </a:r>
            <a:r>
              <a:rPr lang="zh-CN" altLang="en-US" b="1" dirty="0"/>
              <a:t>用户反馈报告</a:t>
            </a:r>
            <a:endParaRPr lang="en-US" altLang="zh-CN" b="1" dirty="0"/>
          </a:p>
          <a:p>
            <a:r>
              <a:rPr lang="en-US" altLang="zh-CN" b="1" dirty="0"/>
              <a:t>SE2019</a:t>
            </a:r>
            <a:r>
              <a:rPr lang="zh-CN" altLang="en-US" b="1" dirty="0"/>
              <a:t>春</a:t>
            </a:r>
            <a:r>
              <a:rPr lang="en-US" altLang="zh-CN" b="1" dirty="0"/>
              <a:t>-G11-</a:t>
            </a:r>
            <a:r>
              <a:rPr lang="zh-CN" altLang="en-US" b="1" dirty="0"/>
              <a:t>自动测试报告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2294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20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项目总结</a:t>
            </a:r>
            <a:endParaRPr lang="en-US" altLang="zh-CN" sz="1600" dirty="0"/>
          </a:p>
        </p:txBody>
      </p:sp>
      <p:sp>
        <p:nvSpPr>
          <p:cNvPr id="4" name="矩形 3"/>
          <p:cNvSpPr/>
          <p:nvPr/>
        </p:nvSpPr>
        <p:spPr>
          <a:xfrm>
            <a:off x="823784" y="139005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黄寅佐：这</a:t>
            </a:r>
            <a:r>
              <a:rPr lang="zh-CN" altLang="en-US" dirty="0"/>
              <a:t>次项目的</a:t>
            </a:r>
            <a:r>
              <a:rPr lang="zh-CN" altLang="en-US" dirty="0" smtClean="0"/>
              <a:t>感想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/>
              <a:t>、团队间做好沟通交流的工作，团队间需要互帮互助。</a:t>
            </a:r>
            <a:r>
              <a:rPr lang="en-US" altLang="zh-CN" dirty="0"/>
              <a:t>2</a:t>
            </a:r>
            <a:r>
              <a:rPr lang="zh-CN" altLang="en-US" dirty="0"/>
              <a:t>、对于技术的了解和学习最好先于项目，至少要先于设计实现阶段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/>
              <a:t>、学会了基本的流程、多用图、多找教程和利用教程。</a:t>
            </a:r>
            <a:r>
              <a:rPr lang="en-US" altLang="zh-CN" dirty="0"/>
              <a:t>4</a:t>
            </a:r>
            <a:r>
              <a:rPr lang="zh-CN" altLang="en-US" dirty="0"/>
              <a:t>、对小程序开发有了了解和简单的实践。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592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25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成员评价</a:t>
            </a:r>
            <a:endParaRPr lang="en-US" altLang="zh-CN" sz="16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172304"/>
              </p:ext>
            </p:extLst>
          </p:nvPr>
        </p:nvGraphicFramePr>
        <p:xfrm>
          <a:off x="157677" y="1759250"/>
          <a:ext cx="11916980" cy="2689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工作表" r:id="rId4" imgW="10467994" imgH="2362336" progId="Excel.Sheet.12">
                  <p:link updateAutomatic="1"/>
                </p:oleObj>
              </mc:Choice>
              <mc:Fallback>
                <p:oleObj name="工作表" r:id="rId4" imgW="10467994" imgH="2362336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7677" y="1759250"/>
                        <a:ext cx="11916980" cy="2689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106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A_矩形 28"/>
          <p:cNvSpPr/>
          <p:nvPr/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2" name="PA_文本框 34"/>
          <p:cNvSpPr txBox="1"/>
          <p:nvPr/>
        </p:nvSpPr>
        <p:spPr>
          <a:xfrm>
            <a:off x="2310028" y="-51764"/>
            <a:ext cx="7571943" cy="377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900">
                <a:solidFill>
                  <a:srgbClr val="F9B359">
                    <a:alpha val="30000"/>
                  </a:srgb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LAZY</a:t>
            </a:r>
            <a:endParaRPr dirty="0"/>
          </a:p>
        </p:txBody>
      </p:sp>
      <p:sp>
        <p:nvSpPr>
          <p:cNvPr id="713" name="PA_矩形 32"/>
          <p:cNvSpPr/>
          <p:nvPr/>
        </p:nvSpPr>
        <p:spPr>
          <a:xfrm>
            <a:off x="1329367" y="1354006"/>
            <a:ext cx="9533264" cy="414998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4" name="PA_矩形 27"/>
          <p:cNvSpPr/>
          <p:nvPr/>
        </p:nvSpPr>
        <p:spPr>
          <a:xfrm>
            <a:off x="2351313" y="2153796"/>
            <a:ext cx="7489375" cy="2280496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5" name="PA_矩形 33"/>
          <p:cNvSpPr/>
          <p:nvPr/>
        </p:nvSpPr>
        <p:spPr>
          <a:xfrm flipV="1">
            <a:off x="5034567" y="4973403"/>
            <a:ext cx="2067271" cy="189545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7" name="PA_文本框 20"/>
          <p:cNvSpPr txBox="1"/>
          <p:nvPr/>
        </p:nvSpPr>
        <p:spPr>
          <a:xfrm>
            <a:off x="3571299" y="2509212"/>
            <a:ext cx="5049401" cy="155194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9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THANKS</a:t>
            </a:r>
          </a:p>
        </p:txBody>
      </p:sp>
      <p:sp>
        <p:nvSpPr>
          <p:cNvPr id="11" name="PA_文本框 29">
            <a:extLst>
              <a:ext uri="{FF2B5EF4-FFF2-40B4-BE49-F238E27FC236}">
                <a16:creationId xmlns:a16="http://schemas.microsoft.com/office/drawing/2014/main" id="{B034F8E3-32EC-4185-8974-2FE43B34016A}"/>
              </a:ext>
            </a:extLst>
          </p:cNvPr>
          <p:cNvSpPr txBox="1"/>
          <p:nvPr/>
        </p:nvSpPr>
        <p:spPr>
          <a:xfrm>
            <a:off x="4783461" y="4806565"/>
            <a:ext cx="262507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en-US" sz="2800" dirty="0"/>
              <a:t>SE2019</a:t>
            </a:r>
            <a:r>
              <a:rPr lang="zh-CN" altLang="en-US" sz="2800" dirty="0"/>
              <a:t>春</a:t>
            </a:r>
            <a:r>
              <a:rPr lang="en-US" altLang="zh-CN" sz="2800" dirty="0"/>
              <a:t>-G11</a:t>
            </a:r>
            <a:r>
              <a:rPr lang="zh-CN" altLang="en-US" sz="2800" dirty="0"/>
              <a:t>组</a:t>
            </a:r>
            <a:endParaRPr lang="en-US" altLang="zh-CN" sz="28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00">
        <p15:prstTrans prst="pageCurlDouble"/>
      </p:transition>
    </mc:Choice>
    <mc:Choice xmlns:p14="http://schemas.microsoft.com/office/powerpoint/2010/main" xmlns="" Requires="p14">
      <p:transition spd="slow" advClick="1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" grpId="2" animBg="1" advAuto="0"/>
      <p:bldP spid="712" grpId="1" animBg="1" advAuto="0"/>
      <p:bldP spid="713" grpId="3" animBg="1" advAuto="0"/>
      <p:bldP spid="714" grpId="4" animBg="1" advAuto="0"/>
      <p:bldP spid="715" grpId="5" animBg="1" advAuto="0"/>
      <p:bldP spid="717" grpId="7" animBg="1" advAuto="0"/>
      <p:bldP spid="11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3744292" y="216833"/>
            <a:ext cx="4708979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项目计划及任务分配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3339DB-D7A6-424A-8FDE-2580E021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508" y="1050315"/>
            <a:ext cx="9302984" cy="573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0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3744292" y="216833"/>
            <a:ext cx="4708979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项目计划及任务分配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F91AA2-AB59-4AE3-9764-C20B25277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812" y="1278662"/>
            <a:ext cx="9410903" cy="514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5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4770216" y="216833"/>
            <a:ext cx="2657136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技术可行性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DA8D870-7ACF-4CD7-AEFC-E6F4AC4D0C57}"/>
              </a:ext>
            </a:extLst>
          </p:cNvPr>
          <p:cNvSpPr/>
          <p:nvPr/>
        </p:nvSpPr>
        <p:spPr>
          <a:xfrm>
            <a:off x="270235" y="1622302"/>
            <a:ext cx="116515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开发者的技术实力：</a:t>
            </a:r>
            <a:endParaRPr lang="en-US" altLang="zh-CN" dirty="0"/>
          </a:p>
          <a:p>
            <a:r>
              <a:rPr lang="en-US" altLang="zh-CN" dirty="0"/>
              <a:t>(1)</a:t>
            </a:r>
            <a:r>
              <a:rPr lang="zh-CN" altLang="en-US" dirty="0"/>
              <a:t>可能会出现人员技术不达标而无法在预期内完成任务的情况；</a:t>
            </a:r>
            <a:endParaRPr lang="en-US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没有经费和硬件设施有限；</a:t>
            </a:r>
            <a:endParaRPr lang="en-US" altLang="zh-CN" dirty="0"/>
          </a:p>
          <a:p>
            <a:r>
              <a:rPr lang="en-US" altLang="zh-CN" dirty="0"/>
              <a:t>(3)</a:t>
            </a:r>
            <a:r>
              <a:rPr lang="zh-CN" altLang="en-US" dirty="0"/>
              <a:t>第一次开发软件，开发人员没有实际经验</a:t>
            </a:r>
          </a:p>
          <a:p>
            <a:r>
              <a:rPr lang="zh-CN" altLang="en-US" dirty="0"/>
              <a:t>目前小组成员实力有限，预计开发过程会碰到许多瓶颈。为了将项目做得更加符合实际，本组人员都会在开发项目的基础上进行深度学习。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问题的复杂性：需实现的功能涉及到多方面的技术，目前这些技术大多数还未学习。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系统开发在时间的条件下成功的可能性：虽然时间紧迫但是完成可能性较高。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5.</a:t>
            </a:r>
            <a:r>
              <a:rPr lang="zh-CN" altLang="en-US" dirty="0"/>
              <a:t>关键技术：交易监管；信息搜索；支付平台；会话系统；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6.</a:t>
            </a:r>
            <a:r>
              <a:rPr lang="zh-CN" altLang="en-US" dirty="0"/>
              <a:t>开发难点：</a:t>
            </a:r>
            <a:r>
              <a:rPr lang="en-US" altLang="zh-CN" dirty="0"/>
              <a:t>(1)</a:t>
            </a:r>
            <a:r>
              <a:rPr lang="zh-CN" altLang="en-US" dirty="0"/>
              <a:t>对交易过程进行监管；</a:t>
            </a:r>
            <a:r>
              <a:rPr lang="en-US" altLang="zh-CN" dirty="0"/>
              <a:t>(2)</a:t>
            </a:r>
            <a:r>
              <a:rPr lang="zh-CN" altLang="en-US" dirty="0"/>
              <a:t>对订单信息进行筛选、排序；</a:t>
            </a:r>
            <a:r>
              <a:rPr lang="en-US" altLang="zh-CN" dirty="0"/>
              <a:t>(3)</a:t>
            </a:r>
            <a:r>
              <a:rPr lang="zh-CN" altLang="en-US" dirty="0"/>
              <a:t>增加订单双方会话系统。</a:t>
            </a:r>
          </a:p>
        </p:txBody>
      </p:sp>
    </p:spTree>
    <p:extLst>
      <p:ext uri="{BB962C8B-B14F-4D97-AF65-F5344CB8AC3E}">
        <p14:creationId xmlns:p14="http://schemas.microsoft.com/office/powerpoint/2010/main" val="106853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01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界面原型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0C060A-6207-437D-9DA0-6D1F38AB4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86" y="924717"/>
            <a:ext cx="3236619" cy="57568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8632E5D-D30E-4277-A0C0-EC290EE46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616" y="924718"/>
            <a:ext cx="3236619" cy="575686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4F123E4-4AF2-4986-855A-299892FCD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187" y="924718"/>
            <a:ext cx="3236619" cy="575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5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01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界面原型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54A7CA-24B7-4D79-82B1-36855C395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198" y="1046376"/>
            <a:ext cx="3108384" cy="55287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AB29C4-2BE7-4922-95E7-1DD1F8150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54" y="1046380"/>
            <a:ext cx="3108384" cy="55287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10384A3-A848-47AB-B775-427A527DAF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576" y="1046377"/>
            <a:ext cx="3108384" cy="552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7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9FAFB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2455</Words>
  <Application>Microsoft Office PowerPoint</Application>
  <PresentationFormat>宽屏</PresentationFormat>
  <Paragraphs>732</Paragraphs>
  <Slides>43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链接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5" baseType="lpstr">
      <vt:lpstr>等线 Light</vt:lpstr>
      <vt:lpstr>宋体</vt:lpstr>
      <vt:lpstr>微软雅黑</vt:lpstr>
      <vt:lpstr>微软雅黑 Light</vt:lpstr>
      <vt:lpstr>Arial</vt:lpstr>
      <vt:lpstr>Calibri</vt:lpstr>
      <vt:lpstr>Calibri Light</vt:lpstr>
      <vt:lpstr>Cambria</vt:lpstr>
      <vt:lpstr>Helvetica</vt:lpstr>
      <vt:lpstr>Times New Roman</vt:lpstr>
      <vt:lpstr>Office 主题​​</vt:lpstr>
      <vt:lpstr>D:\学习\软件工程\ZUCC-Lazy-Bone\任务及绩效评价\SE2019春-G11-总结绩效评价.xlsx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Windows 用户</cp:lastModifiedBy>
  <cp:revision>24</cp:revision>
  <dcterms:modified xsi:type="dcterms:W3CDTF">2019-06-21T11:20:47Z</dcterms:modified>
</cp:coreProperties>
</file>