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257" r:id="rId3"/>
    <p:sldId id="288" r:id="rId4"/>
    <p:sldId id="289" r:id="rId5"/>
    <p:sldId id="323" r:id="rId6"/>
    <p:sldId id="290" r:id="rId7"/>
    <p:sldId id="258" r:id="rId8"/>
    <p:sldId id="259" r:id="rId9"/>
    <p:sldId id="261" r:id="rId10"/>
    <p:sldId id="291" r:id="rId11"/>
    <p:sldId id="311" r:id="rId12"/>
    <p:sldId id="312" r:id="rId13"/>
    <p:sldId id="313" r:id="rId14"/>
    <p:sldId id="314" r:id="rId15"/>
    <p:sldId id="324" r:id="rId16"/>
    <p:sldId id="315" r:id="rId17"/>
    <p:sldId id="316" r:id="rId18"/>
    <p:sldId id="317" r:id="rId19"/>
    <p:sldId id="325" r:id="rId20"/>
    <p:sldId id="339" r:id="rId21"/>
    <p:sldId id="318" r:id="rId22"/>
    <p:sldId id="340" r:id="rId23"/>
    <p:sldId id="266" r:id="rId24"/>
    <p:sldId id="326" r:id="rId25"/>
    <p:sldId id="327" r:id="rId26"/>
    <p:sldId id="328" r:id="rId27"/>
    <p:sldId id="329" r:id="rId28"/>
    <p:sldId id="330" r:id="rId29"/>
    <p:sldId id="331" r:id="rId30"/>
    <p:sldId id="332" r:id="rId31"/>
    <p:sldId id="334" r:id="rId32"/>
    <p:sldId id="335" r:id="rId33"/>
    <p:sldId id="336" r:id="rId34"/>
    <p:sldId id="319" r:id="rId35"/>
    <p:sldId id="262" r:id="rId36"/>
    <p:sldId id="320" r:id="rId37"/>
    <p:sldId id="293" r:id="rId38"/>
    <p:sldId id="304" r:id="rId39"/>
    <p:sldId id="308" r:id="rId40"/>
    <p:sldId id="305" r:id="rId41"/>
    <p:sldId id="322" r:id="rId42"/>
    <p:sldId id="338" r:id="rId43"/>
    <p:sldId id="321" r:id="rId44"/>
    <p:sldId id="306" r:id="rId45"/>
    <p:sldId id="333" r:id="rId46"/>
    <p:sldId id="337" r:id="rId47"/>
    <p:sldId id="285" r:id="rId4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file:///D:\&#23398;&#20064;\&#36719;&#20214;&#24037;&#31243;\ZUCC-Lazy-Bone\&#21508;&#31181;&#22270;\&#19994;&#21153;&#27969;&#31243;&#22270;.vsd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file:///D:\&#23398;&#20064;\&#36719;&#20214;&#24037;&#31243;\ZUCC-Lazy-Bone\&#21508;&#31181;&#22270;\HIPO.vsdx"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oleObject" Target="file:///D:\&#23398;&#20064;\&#36719;&#20214;&#24037;&#31243;\ZUCC-Lazy-Bone\&#21508;&#31181;&#22270;\&#24555;&#36882;&#20195;&#25343;&#27969;&#31243;.vsdx" TargetMode="External"/><Relationship Id="rId3" Type="http://schemas.openxmlformats.org/officeDocument/2006/relationships/image" Target="../media/image2.png"/><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file:///D:\&#23398;&#20064;\&#36719;&#20214;&#24037;&#31243;\ZUCC-Lazy-Bone\&#21508;&#31181;&#22270;\&#24555;&#36882;&#20195;&#25343;&#31243;&#24207;&#32467;&#26500;Jackson&#22270;.vsdx" TargetMode="External"/><Relationship Id="rId5" Type="http://schemas.openxmlformats.org/officeDocument/2006/relationships/image" Target="../media/image17.emf"/><Relationship Id="rId4" Type="http://schemas.openxmlformats.org/officeDocument/2006/relationships/oleObject" Target="file:///D:\&#23398;&#20064;\&#36719;&#20214;&#24037;&#31243;\ZUCC-Lazy-Bone\&#21508;&#31181;&#22270;\&#24555;&#36882;&#20195;&#25343;Jackson&#22270;.vsdx" TargetMode="External"/><Relationship Id="rId9"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0.emf"/><Relationship Id="rId4" Type="http://schemas.openxmlformats.org/officeDocument/2006/relationships/oleObject" Target="file:///D:\&#23398;&#20064;\&#36719;&#20214;&#24037;&#31243;\ZUCC-Lazy-Bone\&#21508;&#31181;&#22270;\&#24555;&#36882;&#20195;&#25343;&#20998;&#37197;&#25805;&#20316;&#21644;&#26465;&#20214;&#21518;&#30340;&#31243;&#24207;&#32467;&#26500;Jackson&#22270;.vsd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file:///D:\&#23398;&#20064;\&#36719;&#20214;&#24037;&#31243;\ZUCC-Lazy-Bone\&#21508;&#31181;&#22270;\&#24555;&#36882;&#20195;&#23492;&#30418;&#22270;.vsd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emf"/><Relationship Id="rId5" Type="http://schemas.openxmlformats.org/officeDocument/2006/relationships/oleObject" Target="file:///D:\&#23398;&#20064;\&#36719;&#20214;&#24037;&#31243;\ZUCC-Lazy-Bone\&#21508;&#31181;&#22270;\&#25628;&#32034;&#30418;&#22270;.vsdx" TargetMode="Externa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file:///D:\&#23398;&#20064;\&#36719;&#20214;&#24037;&#31243;\ZUCC-Lazy-Bone\&#21508;&#31181;&#22270;\&#39184;&#39278;&#20195;&#20080;jackson.vsdx" TargetMode="External"/><Relationship Id="rId5" Type="http://schemas.openxmlformats.org/officeDocument/2006/relationships/image" Target="../media/image26.wmf"/><Relationship Id="rId4" Type="http://schemas.openxmlformats.org/officeDocument/2006/relationships/oleObject" Target="file:///D:\&#23398;&#20064;\&#36719;&#20214;&#24037;&#31243;\ZUCC-Lazy-Bone\&#21508;&#31181;&#22270;\&#39184;&#39278;&#20195;&#20080;N-S&#22270;.vsd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file:///D:\&#23398;&#20064;\&#36719;&#20214;&#24037;&#31243;\ZUCC-Lazy-Bone\&#21508;&#31181;&#22270;\&#32842;&#22825;&#27169;&#22359;&#31243;&#24207;&#32467;&#26500;Jackson&#22270;.vsdx" TargetMode="External"/><Relationship Id="rId5" Type="http://schemas.openxmlformats.org/officeDocument/2006/relationships/image" Target="../media/image28.emf"/><Relationship Id="rId4" Type="http://schemas.openxmlformats.org/officeDocument/2006/relationships/oleObject" Target="file:///D:\&#23398;&#20064;\&#36719;&#20214;&#24037;&#31243;\ZUCC-Lazy-Bone\&#21508;&#31181;&#22270;\&#32842;&#22825;&#27169;&#22359;&#30418;&#22270;.vsdx"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file:///D:\&#23398;&#20064;\&#36719;&#20214;&#24037;&#31243;\ZUCC-Lazy-Bone\&#21508;&#31181;&#22270;\&#20010;&#20154;&#27169;&#22359;&#31243;&#24207;&#32467;&#26500;Jackson&#22270;.vsdx" TargetMode="External"/><Relationship Id="rId5" Type="http://schemas.openxmlformats.org/officeDocument/2006/relationships/image" Target="../media/image30.emf"/><Relationship Id="rId4" Type="http://schemas.openxmlformats.org/officeDocument/2006/relationships/oleObject" Target="file:///D:\&#23398;&#20064;\&#36719;&#20214;&#24037;&#31243;\ZUCC-Lazy-Bone\&#21508;&#31181;&#22270;\&#20010;&#20154;&#20027;&#39029;&#27169;&#22359;&#30418;&#22270;.vsdx"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file:///D:\&#23398;&#20064;\&#36719;&#20214;&#24037;&#31243;\ZUCC-Lazy-Bone\&#21508;&#31181;&#22270;\&#35780;&#20215;&#27169;&#22359;&#31243;&#24207;&#32467;&#26500;Jackson&#22270;.vsdx" TargetMode="External"/><Relationship Id="rId5" Type="http://schemas.openxmlformats.org/officeDocument/2006/relationships/image" Target="../media/image32.emf"/><Relationship Id="rId4" Type="http://schemas.openxmlformats.org/officeDocument/2006/relationships/oleObject" Target="file:///D:\&#23398;&#20064;\&#36719;&#20214;&#24037;&#31243;\ZUCC-Lazy-Bone\&#21508;&#31181;&#22270;\&#35780;&#20215;&#27169;&#22359;&#30418;&#22270;.vsdx"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20250;&#35758;&#35760;&#24405;/SE2019&#26149;-G11-20190420&#20250;&#35758;&#35760;&#24405;.doc" TargetMode="External"/><Relationship Id="rId1" Type="http://schemas.openxmlformats.org/officeDocument/2006/relationships/slideLayout" Target="../slideLayouts/slideLayout2.xml"/><Relationship Id="rId6" Type="http://schemas.openxmlformats.org/officeDocument/2006/relationships/hyperlink" Target="SE2019&#26149;-G11-20190512&#20250;&#35758;&#35760;&#24405;.doc" TargetMode="External"/><Relationship Id="rId5" Type="http://schemas.openxmlformats.org/officeDocument/2006/relationships/hyperlink" Target="SE2019&#26149;-G11-20190427&#20250;&#35758;&#35760;&#24405;.doc"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7.emf"/><Relationship Id="rId4" Type="http://schemas.openxmlformats.org/officeDocument/2006/relationships/oleObject" Target="file:///D:\&#23398;&#20064;\&#36719;&#20214;&#24037;&#31243;\ZUCC-Lazy-Bone\&#20219;&#21153;&#21450;&#32489;&#25928;&#35780;&#20215;\SE2019&#26149;-G11-&#31532;&#20843;&#21608;&#20219;&#21153;&#20197;&#21450;&#32489;&#25928;&#35780;&#20215;.xlsx"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8.emf"/><Relationship Id="rId4" Type="http://schemas.openxmlformats.org/officeDocument/2006/relationships/oleObject" Target="file:///D:\&#23398;&#20064;\&#36719;&#20214;&#24037;&#31243;\ZUCC-Lazy-Bone\&#20219;&#21153;&#21450;&#32489;&#25928;&#35780;&#20215;\SE2019&#26149;-G11-&#31532;&#20061;&#21608;&#20219;&#21153;&#20197;&#21450;&#32489;&#25928;&#35780;&#20215;.xls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file:///D:\&#23398;&#20064;\&#36719;&#20214;&#24037;&#31243;\ZUCC-Lazy-Bone\&#20219;&#21153;&#21450;&#32489;&#25928;&#35780;&#20215;\SE2019&#26149;-G11-&#31532;&#21313;&#19968;&#21608;&#20219;&#21153;&#20197;&#21450;&#32489;&#25928;&#35780;&#20215;.xlsx"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7" Type="http://schemas.openxmlformats.org/officeDocument/2006/relationships/image" Target="../media/image2.png"/><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6" Type="http://schemas.openxmlformats.org/officeDocument/2006/relationships/hyperlink" Target="SE2019&#26149;-G11_ZUCCLazyBone_&#24635;&#20307;&#35774;&#35745;v0.5.doc" TargetMode="External"/><Relationship Id="rId5" Type="http://schemas.openxmlformats.org/officeDocument/2006/relationships/hyperlink" Target="SE2019&#26149;-G11_ZUCCLazyBone_&#35814;&#32454;&#35774;&#35745;v0.6.doc" TargetMode="External"/><Relationship Id="rId4" Type="http://schemas.openxmlformats.org/officeDocument/2006/relationships/hyperlink" Target="file:///C:\Users\lorenzo\Desktop\SE2019&#26149;-G11-&#36719;&#20214;&#38656;&#27714;&#35268;&#26684;&#35828;&#26126;(SRS)v0.5.do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35421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smtClean="0"/>
              <a:t>组</a:t>
            </a:r>
            <a:endParaRPr lang="en-US" altLang="zh-CN" sz="2800" dirty="0" smtClean="0"/>
          </a:p>
          <a:p>
            <a:pPr algn="ctr">
              <a:defRPr>
                <a:solidFill>
                  <a:srgbClr val="3F403E"/>
                </a:solidFill>
                <a:latin typeface="微软雅黑 Light"/>
                <a:ea typeface="微软雅黑 Light"/>
                <a:cs typeface="微软雅黑 Light"/>
                <a:sym typeface="微软雅黑 Light"/>
              </a:defRPr>
            </a:pPr>
            <a:r>
              <a:rPr lang="zh-CN" altLang="en-US" dirty="0">
                <a:solidFill>
                  <a:srgbClr val="3F403E"/>
                </a:solidFill>
                <a:latin typeface="微软雅黑 Light"/>
                <a:ea typeface="微软雅黑 Light"/>
                <a:cs typeface="微软雅黑 Light"/>
              </a:rPr>
              <a:t>组名：懒人天使</a:t>
            </a:r>
            <a:endParaRPr lang="en-US" altLang="zh-CN" dirty="0">
              <a:solidFill>
                <a:srgbClr val="3F403E"/>
              </a:solidFill>
              <a:latin typeface="微软雅黑 Light"/>
              <a:ea typeface="微软雅黑 Light"/>
              <a:cs typeface="微软雅黑 Light"/>
            </a:endParaRPr>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358511" y="2015664"/>
            <a:ext cx="3210172" cy="707886"/>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软 件 设 计  </a:t>
            </a:r>
            <a:endParaRPr lang="en-US" altLang="zh-CN"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1" y="2751890"/>
            <a:ext cx="3170097"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431"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划分</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B17BEA31-6FFD-469F-BE3E-09CD11F6F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30" y="1000534"/>
            <a:ext cx="10107938" cy="547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930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业务流图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4065936252"/>
              </p:ext>
            </p:extLst>
          </p:nvPr>
        </p:nvGraphicFramePr>
        <p:xfrm>
          <a:off x="701608" y="1349230"/>
          <a:ext cx="10590575" cy="4428115"/>
        </p:xfrm>
        <a:graphic>
          <a:graphicData uri="http://schemas.openxmlformats.org/presentationml/2006/ole">
            <mc:AlternateContent xmlns:mc="http://schemas.openxmlformats.org/markup-compatibility/2006">
              <mc:Choice xmlns:v="urn:schemas-microsoft-com:vml" Requires="v">
                <p:oleObj spid="_x0000_s18479" name="Visio" r:id="rId4" imgW="8200892" imgH="3428822" progId="Visio.Drawing.15">
                  <p:link updateAutomatic="1"/>
                </p:oleObj>
              </mc:Choice>
              <mc:Fallback>
                <p:oleObj name="Visio" r:id="rId4" imgW="8200892" imgH="3428822" progId="Visio.Drawing.15">
                  <p:link updateAutomatic="1"/>
                  <p:pic>
                    <p:nvPicPr>
                      <p:cNvPr id="0" name=""/>
                      <p:cNvPicPr/>
                      <p:nvPr/>
                    </p:nvPicPr>
                    <p:blipFill>
                      <a:blip r:embed="rId5"/>
                      <a:stretch>
                        <a:fillRect/>
                      </a:stretch>
                    </p:blipFill>
                    <p:spPr>
                      <a:xfrm>
                        <a:off x="701608" y="1349230"/>
                        <a:ext cx="10590575" cy="4428115"/>
                      </a:xfrm>
                      <a:prstGeom prst="rect">
                        <a:avLst/>
                      </a:prstGeom>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系统层次结构</a:t>
            </a:r>
            <a:r>
              <a:rPr lang="en-US" altLang="zh-CN" dirty="0"/>
              <a:t>(HIPO</a:t>
            </a:r>
            <a:r>
              <a:rPr lang="zh-CN" altLang="en-US" dirty="0"/>
              <a:t>图</a:t>
            </a:r>
            <a:r>
              <a:rPr lang="en-US" altLang="zh-CN" dirty="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558552457"/>
              </p:ext>
            </p:extLst>
          </p:nvPr>
        </p:nvGraphicFramePr>
        <p:xfrm>
          <a:off x="1606296" y="1574610"/>
          <a:ext cx="8686800" cy="4705350"/>
        </p:xfrm>
        <a:graphic>
          <a:graphicData uri="http://schemas.openxmlformats.org/presentationml/2006/ole">
            <mc:AlternateContent xmlns:mc="http://schemas.openxmlformats.org/markup-compatibility/2006">
              <mc:Choice xmlns:v="urn:schemas-microsoft-com:vml" Requires="v">
                <p:oleObj spid="_x0000_s25613" name="Visio" r:id="rId4" imgW="8686800" imgH="4705370" progId="Visio.Drawing.15">
                  <p:link updateAutomatic="1"/>
                </p:oleObj>
              </mc:Choice>
              <mc:Fallback>
                <p:oleObj name="Visio" r:id="rId4" imgW="8686800" imgH="4705370" progId="Visio.Drawing.15">
                  <p:link updateAutomatic="1"/>
                  <p:pic>
                    <p:nvPicPr>
                      <p:cNvPr id="0" name=""/>
                      <p:cNvPicPr/>
                      <p:nvPr/>
                    </p:nvPicPr>
                    <p:blipFill>
                      <a:blip r:embed="rId5"/>
                      <a:stretch>
                        <a:fillRect/>
                      </a:stretch>
                    </p:blipFill>
                    <p:spPr>
                      <a:xfrm>
                        <a:off x="1606296" y="1574610"/>
                        <a:ext cx="8686800" cy="4705350"/>
                      </a:xfrm>
                      <a:prstGeom prst="rect">
                        <a:avLst/>
                      </a:prstGeom>
                    </p:spPr>
                  </p:pic>
                </p:oleObj>
              </mc:Fallback>
            </mc:AlternateContent>
          </a:graphicData>
        </a:graphic>
      </p:graphicFrame>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层次结构关系</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2530" name="Picture 2">
            <a:extLst>
              <a:ext uri="{FF2B5EF4-FFF2-40B4-BE49-F238E27FC236}">
                <a16:creationId xmlns:a16="http://schemas.microsoft.com/office/drawing/2014/main" id="{075D91D7-5DE5-4356-B335-864B15563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1410147"/>
            <a:ext cx="10045798" cy="544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1705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182559" y="1976082"/>
            <a:ext cx="2400655"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3290648"/>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4</a:t>
            </a:r>
            <a:endParaRPr sz="3000" dirty="0"/>
          </a:p>
        </p:txBody>
      </p:sp>
      <p:sp>
        <p:nvSpPr>
          <p:cNvPr id="233" name="文本框 24"/>
          <p:cNvSpPr txBox="1"/>
          <p:nvPr/>
        </p:nvSpPr>
        <p:spPr>
          <a:xfrm>
            <a:off x="7139574" y="3286209"/>
            <a:ext cx="2400655"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出错处理设计</a:t>
            </a:r>
            <a:endParaRPr sz="3000" dirty="0"/>
          </a:p>
        </p:txBody>
      </p:sp>
      <p:sp>
        <p:nvSpPr>
          <p:cNvPr id="235" name="文本框 26"/>
          <p:cNvSpPr txBox="1"/>
          <p:nvPr/>
        </p:nvSpPr>
        <p:spPr>
          <a:xfrm>
            <a:off x="5163475" y="3914646"/>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4535783"/>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5164999"/>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794215"/>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8</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4506352"/>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521112" y="3910648"/>
            <a:ext cx="1723549" cy="553998"/>
          </a:xfrm>
          <a:prstGeom prst="rect">
            <a:avLst/>
          </a:prstGeom>
        </p:spPr>
        <p:txBody>
          <a:bodyPr wrap="none">
            <a:spAutoFit/>
          </a:bodyPr>
          <a:lstStyle/>
          <a:p>
            <a:pPr algn="ctr"/>
            <a:r>
              <a:rPr lang="zh-CN" altLang="zh-CN" sz="3000" b="1" dirty="0">
                <a:solidFill>
                  <a:srgbClr val="3F403E"/>
                </a:solidFill>
                <a:latin typeface="微软雅黑"/>
                <a:ea typeface="微软雅黑"/>
              </a:rPr>
              <a:t>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5165244"/>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75670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
        <p:nvSpPr>
          <p:cNvPr id="22" name="文本框 23">
            <a:extLst>
              <a:ext uri="{FF2B5EF4-FFF2-40B4-BE49-F238E27FC236}">
                <a16:creationId xmlns:a16="http://schemas.microsoft.com/office/drawing/2014/main" id="{3C48DB26-5EA2-4DDF-A16F-8D2BF51E3D8E}"/>
              </a:ext>
            </a:extLst>
          </p:cNvPr>
          <p:cNvSpPr txBox="1"/>
          <p:nvPr/>
        </p:nvSpPr>
        <p:spPr>
          <a:xfrm>
            <a:off x="5142280" y="2701549"/>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 name="文本框 24">
            <a:extLst>
              <a:ext uri="{FF2B5EF4-FFF2-40B4-BE49-F238E27FC236}">
                <a16:creationId xmlns:a16="http://schemas.microsoft.com/office/drawing/2014/main" id="{577BC20A-C944-432F-868C-8159AB1F393D}"/>
              </a:ext>
            </a:extLst>
          </p:cNvPr>
          <p:cNvSpPr txBox="1"/>
          <p:nvPr/>
        </p:nvSpPr>
        <p:spPr>
          <a:xfrm>
            <a:off x="7524297" y="2609469"/>
            <a:ext cx="1631214"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详细</a:t>
            </a:r>
            <a:r>
              <a:rPr lang="zh-CN" altLang="zh-CN" sz="3000" dirty="0"/>
              <a:t>设计</a:t>
            </a:r>
            <a:endParaRPr sz="3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14000"/>
                            </p:stCondLst>
                            <p:childTnLst>
                              <p:par>
                                <p:cTn id="69" presetID="9" presetClass="entr" fill="hold" grpId="0" nodeType="afterEffect">
                                  <p:stCondLst>
                                    <p:cond delay="400"/>
                                  </p:stCondLst>
                                  <p:iterate>
                                    <p:tmAbs val="0"/>
                                  </p:iterate>
                                  <p:childTnLst>
                                    <p:set>
                                      <p:cBhvr>
                                        <p:cTn id="70" fill="hold"/>
                                        <p:tgtEl>
                                          <p:spTgt spid="22"/>
                                        </p:tgtEl>
                                        <p:attrNameLst>
                                          <p:attrName>style.visibility</p:attrName>
                                        </p:attrNameLst>
                                      </p:cBhvr>
                                      <p:to>
                                        <p:strVal val="visible"/>
                                      </p:to>
                                    </p:set>
                                    <p:animEffect transition="in" filter="dissolve">
                                      <p:cBhvr>
                                        <p:cTn id="71" dur="500"/>
                                        <p:tgtEl>
                                          <p:spTgt spid="22"/>
                                        </p:tgtEl>
                                      </p:cBhvr>
                                    </p:animEffect>
                                  </p:childTnLst>
                                </p:cTn>
                              </p:par>
                            </p:childTnLst>
                          </p:cTn>
                        </p:par>
                        <p:par>
                          <p:cTn id="72" fill="hold">
                            <p:stCondLst>
                              <p:cond delay="14900"/>
                            </p:stCondLst>
                            <p:childTnLst>
                              <p:par>
                                <p:cTn id="73" presetID="9" presetClass="entr" fill="hold" grpId="0" nodeType="afterEffect">
                                  <p:stCondLst>
                                    <p:cond delay="0"/>
                                  </p:stCondLst>
                                  <p:iterate>
                                    <p:tmAbs val="0"/>
                                  </p:iterate>
                                  <p:childTnLst>
                                    <p:set>
                                      <p:cBhvr>
                                        <p:cTn id="74" fill="hold"/>
                                        <p:tgtEl>
                                          <p:spTgt spid="23"/>
                                        </p:tgtEl>
                                        <p:attrNameLst>
                                          <p:attrName>style.visibility</p:attrName>
                                        </p:attrNameLst>
                                      </p:cBhvr>
                                      <p:to>
                                        <p:strVal val="visible"/>
                                      </p:to>
                                    </p:set>
                                    <p:animEffect transition="in" filter="dissolve">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P spid="22" grpId="0" animBg="1" advAuto="0"/>
      <p:bldP spid="23"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1027997" y="969832"/>
            <a:ext cx="10672452" cy="545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0871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1533" b="-5795"/>
          <a:stretch/>
        </p:blipFill>
        <p:spPr bwMode="auto">
          <a:xfrm>
            <a:off x="861374" y="870278"/>
            <a:ext cx="10469250" cy="544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3856" b="48672"/>
          <a:stretch>
            <a:fillRect/>
          </a:stretch>
        </p:blipFill>
        <p:spPr bwMode="auto">
          <a:xfrm>
            <a:off x="1215484" y="870278"/>
            <a:ext cx="9761030" cy="540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342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 xmlns:p14="http://schemas.microsoft.com/office/powerpoint/2010/main"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4" y="275189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详细</a:t>
            </a:r>
            <a:r>
              <a:rPr lang="zh-CN" altLang="zh-CN" dirty="0"/>
              <a:t>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00764400"/>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846467A9-F433-452C-B89B-07021B91FFD8}"/>
              </a:ext>
            </a:extLst>
          </p:cNvPr>
          <p:cNvSpPr/>
          <p:nvPr/>
        </p:nvSpPr>
        <p:spPr>
          <a:xfrm>
            <a:off x="701608" y="6326326"/>
            <a:ext cx="133882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程序流程图</a:t>
            </a:r>
          </a:p>
        </p:txBody>
      </p:sp>
      <p:sp>
        <p:nvSpPr>
          <p:cNvPr id="6" name="矩形 5">
            <a:extLst>
              <a:ext uri="{FF2B5EF4-FFF2-40B4-BE49-F238E27FC236}">
                <a16:creationId xmlns:a16="http://schemas.microsoft.com/office/drawing/2014/main" id="{C53FAE7C-29D8-4200-B049-324959E869C0}"/>
              </a:ext>
            </a:extLst>
          </p:cNvPr>
          <p:cNvSpPr/>
          <p:nvPr/>
        </p:nvSpPr>
        <p:spPr>
          <a:xfrm>
            <a:off x="9969708" y="2367642"/>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输入输出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sp>
        <p:nvSpPr>
          <p:cNvPr id="7" name="矩形 6">
            <a:extLst>
              <a:ext uri="{FF2B5EF4-FFF2-40B4-BE49-F238E27FC236}">
                <a16:creationId xmlns:a16="http://schemas.microsoft.com/office/drawing/2014/main" id="{D57863CA-266F-4D22-B530-EE2B30EF2371}"/>
              </a:ext>
            </a:extLst>
          </p:cNvPr>
          <p:cNvSpPr/>
          <p:nvPr/>
        </p:nvSpPr>
        <p:spPr>
          <a:xfrm>
            <a:off x="9969708" y="5493871"/>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程序结构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4156505874"/>
              </p:ext>
            </p:extLst>
          </p:nvPr>
        </p:nvGraphicFramePr>
        <p:xfrm>
          <a:off x="3606724" y="815852"/>
          <a:ext cx="6176963" cy="3273425"/>
        </p:xfrm>
        <a:graphic>
          <a:graphicData uri="http://schemas.openxmlformats.org/presentationml/2006/ole">
            <mc:AlternateContent xmlns:mc="http://schemas.openxmlformats.org/markup-compatibility/2006">
              <mc:Choice xmlns:v="urn:schemas-microsoft-com:vml" Requires="v">
                <p:oleObj spid="_x0000_s26638" name="Visio" r:id="rId4" imgW="8791531" imgH="4657932" progId="Visio.Drawing.15">
                  <p:link updateAutomatic="1"/>
                </p:oleObj>
              </mc:Choice>
              <mc:Fallback>
                <p:oleObj name="Visio" r:id="rId4" imgW="8791531" imgH="4657932" progId="Visio.Drawing.15">
                  <p:link updateAutomatic="1"/>
                  <p:pic>
                    <p:nvPicPr>
                      <p:cNvPr id="0" name=""/>
                      <p:cNvPicPr/>
                      <p:nvPr/>
                    </p:nvPicPr>
                    <p:blipFill>
                      <a:blip r:embed="rId5"/>
                      <a:stretch>
                        <a:fillRect/>
                      </a:stretch>
                    </p:blipFill>
                    <p:spPr>
                      <a:xfrm>
                        <a:off x="3606724" y="815852"/>
                        <a:ext cx="6176963" cy="32734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20455059"/>
              </p:ext>
            </p:extLst>
          </p:nvPr>
        </p:nvGraphicFramePr>
        <p:xfrm>
          <a:off x="2717800" y="4305300"/>
          <a:ext cx="7251700" cy="2379663"/>
        </p:xfrm>
        <a:graphic>
          <a:graphicData uri="http://schemas.openxmlformats.org/presentationml/2006/ole">
            <mc:AlternateContent xmlns:mc="http://schemas.openxmlformats.org/markup-compatibility/2006">
              <mc:Choice xmlns:v="urn:schemas-microsoft-com:vml" Requires="v">
                <p:oleObj spid="_x0000_s26639" name="Visio" r:id="rId6" imgW="8591639" imgH="2819597" progId="Visio.Drawing.15">
                  <p:link updateAutomatic="1"/>
                </p:oleObj>
              </mc:Choice>
              <mc:Fallback>
                <p:oleObj name="Visio" r:id="rId6" imgW="8591639" imgH="2819597" progId="Visio.Drawing.15">
                  <p:link updateAutomatic="1"/>
                  <p:pic>
                    <p:nvPicPr>
                      <p:cNvPr id="0" name=""/>
                      <p:cNvPicPr/>
                      <p:nvPr/>
                    </p:nvPicPr>
                    <p:blipFill>
                      <a:blip r:embed="rId7"/>
                      <a:stretch>
                        <a:fillRect/>
                      </a:stretch>
                    </p:blipFill>
                    <p:spPr>
                      <a:xfrm>
                        <a:off x="2717800" y="4305300"/>
                        <a:ext cx="7251700" cy="23796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89668307"/>
              </p:ext>
            </p:extLst>
          </p:nvPr>
        </p:nvGraphicFramePr>
        <p:xfrm>
          <a:off x="229567" y="806054"/>
          <a:ext cx="3038475" cy="5238750"/>
        </p:xfrm>
        <a:graphic>
          <a:graphicData uri="http://schemas.openxmlformats.org/presentationml/2006/ole">
            <mc:AlternateContent xmlns:mc="http://schemas.openxmlformats.org/markup-compatibility/2006">
              <mc:Choice xmlns:v="urn:schemas-microsoft-com:vml" Requires="v">
                <p:oleObj spid="_x0000_s26640" name="Visio" r:id="rId8" imgW="3038253" imgH="5238908" progId="Visio.Drawing.15">
                  <p:link updateAutomatic="1"/>
                </p:oleObj>
              </mc:Choice>
              <mc:Fallback>
                <p:oleObj name="Visio" r:id="rId8" imgW="3038253" imgH="5238908" progId="Visio.Drawing.15">
                  <p:link updateAutomatic="1"/>
                  <p:pic>
                    <p:nvPicPr>
                      <p:cNvPr id="0" name=""/>
                      <p:cNvPicPr/>
                      <p:nvPr/>
                    </p:nvPicPr>
                    <p:blipFill>
                      <a:blip r:embed="rId9"/>
                      <a:stretch>
                        <a:fillRect/>
                      </a:stretch>
                    </p:blipFill>
                    <p:spPr>
                      <a:xfrm>
                        <a:off x="229567" y="806054"/>
                        <a:ext cx="3038475" cy="5238750"/>
                      </a:xfrm>
                      <a:prstGeom prst="rect">
                        <a:avLst/>
                      </a:prstGeom>
                    </p:spPr>
                  </p:pic>
                </p:oleObj>
              </mc:Fallback>
            </mc:AlternateContent>
          </a:graphicData>
        </a:graphic>
      </p:graphicFrame>
    </p:spTree>
    <p:extLst>
      <p:ext uri="{BB962C8B-B14F-4D97-AF65-F5344CB8AC3E}">
        <p14:creationId xmlns:p14="http://schemas.microsoft.com/office/powerpoint/2010/main" val="3114457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a:extLst>
              <a:ext uri="{FF2B5EF4-FFF2-40B4-BE49-F238E27FC236}">
                <a16:creationId xmlns:a16="http://schemas.microsoft.com/office/drawing/2014/main" id="{3A896764-19BD-4E07-B2F3-4F9CCF6CD298}"/>
              </a:ext>
            </a:extLst>
          </p:cNvPr>
          <p:cNvSpPr/>
          <p:nvPr/>
        </p:nvSpPr>
        <p:spPr>
          <a:xfrm>
            <a:off x="701608" y="1022610"/>
            <a:ext cx="226215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分配操作和条件后：</a:t>
            </a:r>
          </a:p>
        </p:txBody>
      </p:sp>
      <p:sp>
        <p:nvSpPr>
          <p:cNvPr id="9" name="矩形 8">
            <a:extLst>
              <a:ext uri="{FF2B5EF4-FFF2-40B4-BE49-F238E27FC236}">
                <a16:creationId xmlns:a16="http://schemas.microsoft.com/office/drawing/2014/main" id="{5D7849CA-370F-4C2D-88EA-7294D91076DA}"/>
              </a:ext>
            </a:extLst>
          </p:cNvPr>
          <p:cNvSpPr/>
          <p:nvPr/>
        </p:nvSpPr>
        <p:spPr>
          <a:xfrm>
            <a:off x="5745196" y="997416"/>
            <a:ext cx="6096000" cy="563231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输入信息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程序体</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分析信息是用户信息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分析信息是快递信息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50077158"/>
              </p:ext>
            </p:extLst>
          </p:nvPr>
        </p:nvGraphicFramePr>
        <p:xfrm>
          <a:off x="350804" y="1423879"/>
          <a:ext cx="5527523" cy="4928153"/>
        </p:xfrm>
        <a:graphic>
          <a:graphicData uri="http://schemas.openxmlformats.org/presentationml/2006/ole">
            <mc:AlternateContent xmlns:mc="http://schemas.openxmlformats.org/markup-compatibility/2006">
              <mc:Choice xmlns:v="urn:schemas-microsoft-com:vml" Requires="v">
                <p:oleObj spid="_x0000_s27654" name="Visio" r:id="rId4" imgW="4743716" imgH="4228863" progId="Visio.Drawing.15">
                  <p:link updateAutomatic="1"/>
                </p:oleObj>
              </mc:Choice>
              <mc:Fallback>
                <p:oleObj name="Visio" r:id="rId4" imgW="4743716" imgH="4228863" progId="Visio.Drawing.15">
                  <p:link updateAutomatic="1"/>
                  <p:pic>
                    <p:nvPicPr>
                      <p:cNvPr id="0" name=""/>
                      <p:cNvPicPr/>
                      <p:nvPr/>
                    </p:nvPicPr>
                    <p:blipFill>
                      <a:blip r:embed="rId5"/>
                      <a:stretch>
                        <a:fillRect/>
                      </a:stretch>
                    </p:blipFill>
                    <p:spPr>
                      <a:xfrm>
                        <a:off x="350804" y="1423879"/>
                        <a:ext cx="5527523" cy="4928153"/>
                      </a:xfrm>
                      <a:prstGeom prst="rect">
                        <a:avLst/>
                      </a:prstGeom>
                    </p:spPr>
                  </p:pic>
                </p:oleObj>
              </mc:Fallback>
            </mc:AlternateContent>
          </a:graphicData>
        </a:graphic>
      </p:graphicFrame>
    </p:spTree>
    <p:extLst>
      <p:ext uri="{BB962C8B-B14F-4D97-AF65-F5344CB8AC3E}">
        <p14:creationId xmlns:p14="http://schemas.microsoft.com/office/powerpoint/2010/main" val="3905415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文本框 4">
            <a:extLst>
              <a:ext uri="{FF2B5EF4-FFF2-40B4-BE49-F238E27FC236}">
                <a16:creationId xmlns:a16="http://schemas.microsoft.com/office/drawing/2014/main" id="{A968F3EA-45C9-46F5-B194-8996901EA06E}"/>
              </a:ext>
            </a:extLst>
          </p:cNvPr>
          <p:cNvSpPr txBox="1"/>
          <p:nvPr/>
        </p:nvSpPr>
        <p:spPr>
          <a:xfrm>
            <a:off x="5008523" y="6362967"/>
            <a:ext cx="23944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快递代寄盒图</a:t>
            </a:r>
          </a:p>
        </p:txBody>
      </p:sp>
      <p:graphicFrame>
        <p:nvGraphicFramePr>
          <p:cNvPr id="6" name="对象 5"/>
          <p:cNvGraphicFramePr>
            <a:graphicFrameLocks noChangeAspect="1"/>
          </p:cNvGraphicFramePr>
          <p:nvPr>
            <p:extLst>
              <p:ext uri="{D42A27DB-BD31-4B8C-83A1-F6EECF244321}">
                <p14:modId xmlns:p14="http://schemas.microsoft.com/office/powerpoint/2010/main" val="1375062557"/>
              </p:ext>
            </p:extLst>
          </p:nvPr>
        </p:nvGraphicFramePr>
        <p:xfrm>
          <a:off x="2366768" y="870278"/>
          <a:ext cx="6874768" cy="5458083"/>
        </p:xfrm>
        <a:graphic>
          <a:graphicData uri="http://schemas.openxmlformats.org/presentationml/2006/ole">
            <mc:AlternateContent xmlns:mc="http://schemas.openxmlformats.org/markup-compatibility/2006">
              <mc:Choice xmlns:v="urn:schemas-microsoft-com:vml" Requires="v">
                <p:oleObj spid="_x0000_s28677" name="Visio" r:id="rId4" imgW="5962739" imgH="4734152" progId="Visio.Drawing.15">
                  <p:link updateAutomatic="1"/>
                </p:oleObj>
              </mc:Choice>
              <mc:Fallback>
                <p:oleObj name="Visio" r:id="rId4" imgW="5962739" imgH="4734152" progId="Visio.Drawing.15">
                  <p:link updateAutomatic="1"/>
                  <p:pic>
                    <p:nvPicPr>
                      <p:cNvPr id="0" name=""/>
                      <p:cNvPicPr/>
                      <p:nvPr/>
                    </p:nvPicPr>
                    <p:blipFill>
                      <a:blip r:embed="rId5"/>
                      <a:stretch>
                        <a:fillRect/>
                      </a:stretch>
                    </p:blipFill>
                    <p:spPr>
                      <a:xfrm>
                        <a:off x="2366768" y="870278"/>
                        <a:ext cx="6874768" cy="5458083"/>
                      </a:xfrm>
                      <a:prstGeom prst="rect">
                        <a:avLst/>
                      </a:prstGeom>
                    </p:spPr>
                  </p:pic>
                </p:oleObj>
              </mc:Fallback>
            </mc:AlternateContent>
          </a:graphicData>
        </a:graphic>
      </p:graphicFrame>
    </p:spTree>
    <p:extLst>
      <p:ext uri="{BB962C8B-B14F-4D97-AF65-F5344CB8AC3E}">
        <p14:creationId xmlns:p14="http://schemas.microsoft.com/office/powerpoint/2010/main" val="40587667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8" name="图片 7">
            <a:extLst>
              <a:ext uri="{FF2B5EF4-FFF2-40B4-BE49-F238E27FC236}">
                <a16:creationId xmlns:a16="http://schemas.microsoft.com/office/drawing/2014/main" id="{2B519AC7-EFE3-4F61-80D5-5905DE33C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0278"/>
            <a:ext cx="5082647" cy="5759449"/>
          </a:xfrm>
          <a:prstGeom prst="rect">
            <a:avLst/>
          </a:prstGeom>
        </p:spPr>
      </p:pic>
      <p:pic>
        <p:nvPicPr>
          <p:cNvPr id="10" name="图片 9">
            <a:extLst>
              <a:ext uri="{FF2B5EF4-FFF2-40B4-BE49-F238E27FC236}">
                <a16:creationId xmlns:a16="http://schemas.microsoft.com/office/drawing/2014/main" id="{B5F706AC-3727-4D3F-A810-C8BF66689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1323" y="1780032"/>
            <a:ext cx="6269118" cy="4849695"/>
          </a:xfrm>
          <a:prstGeom prst="rect">
            <a:avLst/>
          </a:prstGeom>
        </p:spPr>
      </p:pic>
      <p:sp>
        <p:nvSpPr>
          <p:cNvPr id="11" name="矩形 10">
            <a:extLst>
              <a:ext uri="{FF2B5EF4-FFF2-40B4-BE49-F238E27FC236}">
                <a16:creationId xmlns:a16="http://schemas.microsoft.com/office/drawing/2014/main" id="{DD8AD527-240E-4455-911B-E91ADD7F506F}"/>
              </a:ext>
            </a:extLst>
          </p:cNvPr>
          <p:cNvSpPr/>
          <p:nvPr/>
        </p:nvSpPr>
        <p:spPr>
          <a:xfrm>
            <a:off x="9780923" y="1039481"/>
            <a:ext cx="1363963" cy="369332"/>
          </a:xfrm>
          <a:prstGeom prst="rect">
            <a:avLst/>
          </a:prstGeom>
        </p:spPr>
        <p:txBody>
          <a:bodyPr wrap="non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方法</a:t>
            </a:r>
            <a:endParaRPr lang="zh-CN" altLang="en-US" dirty="0"/>
          </a:p>
        </p:txBody>
      </p:sp>
    </p:spTree>
    <p:extLst>
      <p:ext uri="{BB962C8B-B14F-4D97-AF65-F5344CB8AC3E}">
        <p14:creationId xmlns:p14="http://schemas.microsoft.com/office/powerpoint/2010/main" val="12518754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搜索模块</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6627" name="Picture 3">
            <a:extLst>
              <a:ext uri="{FF2B5EF4-FFF2-40B4-BE49-F238E27FC236}">
                <a16:creationId xmlns:a16="http://schemas.microsoft.com/office/drawing/2014/main" id="{A91EA95D-167F-43B9-BD6F-A96DC1161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92" y="701608"/>
            <a:ext cx="2674937"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30B6AF23-6F97-4DAD-B851-75D6AAC17218}"/>
              </a:ext>
            </a:extLst>
          </p:cNvPr>
          <p:cNvSpPr/>
          <p:nvPr/>
        </p:nvSpPr>
        <p:spPr>
          <a:xfrm>
            <a:off x="6258848" y="3429000"/>
            <a:ext cx="5269471" cy="3416320"/>
          </a:xfrm>
          <a:prstGeom prst="rect">
            <a:avLst/>
          </a:prstGeom>
        </p:spPr>
        <p:txBody>
          <a:bodyPr wrap="squar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读入关键字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分析多关键字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分析关键字之间关系</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模糊匹配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精确匹配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印订单信息</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F9F44A4-1BDE-44AA-A454-B43246AC0FC5}"/>
              </a:ext>
            </a:extLst>
          </p:cNvPr>
          <p:cNvSpPr txBox="1"/>
          <p:nvPr/>
        </p:nvSpPr>
        <p:spPr>
          <a:xfrm>
            <a:off x="2318742" y="6151112"/>
            <a:ext cx="15837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搜索盒图</a:t>
            </a:r>
          </a:p>
        </p:txBody>
      </p:sp>
      <p:graphicFrame>
        <p:nvGraphicFramePr>
          <p:cNvPr id="7" name="对象 6"/>
          <p:cNvGraphicFramePr>
            <a:graphicFrameLocks noChangeAspect="1"/>
          </p:cNvGraphicFramePr>
          <p:nvPr>
            <p:extLst>
              <p:ext uri="{D42A27DB-BD31-4B8C-83A1-F6EECF244321}">
                <p14:modId xmlns:p14="http://schemas.microsoft.com/office/powerpoint/2010/main" val="2312588131"/>
              </p:ext>
            </p:extLst>
          </p:nvPr>
        </p:nvGraphicFramePr>
        <p:xfrm>
          <a:off x="224760" y="1692050"/>
          <a:ext cx="6034088" cy="3316287"/>
        </p:xfrm>
        <a:graphic>
          <a:graphicData uri="http://schemas.openxmlformats.org/presentationml/2006/ole">
            <mc:AlternateContent xmlns:mc="http://schemas.openxmlformats.org/markup-compatibility/2006">
              <mc:Choice xmlns:v="urn:schemas-microsoft-com:vml" Requires="v">
                <p:oleObj spid="_x0000_s29700" name="Visio" r:id="rId5" imgW="5962739" imgH="3276383" progId="Visio.Drawing.15">
                  <p:link updateAutomatic="1"/>
                </p:oleObj>
              </mc:Choice>
              <mc:Fallback>
                <p:oleObj name="Visio" r:id="rId5" imgW="5962739" imgH="3276383" progId="Visio.Drawing.15">
                  <p:link updateAutomatic="1"/>
                  <p:pic>
                    <p:nvPicPr>
                      <p:cNvPr id="0" name=""/>
                      <p:cNvPicPr/>
                      <p:nvPr/>
                    </p:nvPicPr>
                    <p:blipFill>
                      <a:blip r:embed="rId6"/>
                      <a:stretch>
                        <a:fillRect/>
                      </a:stretch>
                    </p:blipFill>
                    <p:spPr>
                      <a:xfrm>
                        <a:off x="224760" y="1692050"/>
                        <a:ext cx="6034088" cy="3316287"/>
                      </a:xfrm>
                      <a:prstGeom prst="rect">
                        <a:avLst/>
                      </a:prstGeom>
                    </p:spPr>
                  </p:pic>
                </p:oleObj>
              </mc:Fallback>
            </mc:AlternateContent>
          </a:graphicData>
        </a:graphic>
      </p:graphicFrame>
    </p:spTree>
    <p:extLst>
      <p:ext uri="{BB962C8B-B14F-4D97-AF65-F5344CB8AC3E}">
        <p14:creationId xmlns:p14="http://schemas.microsoft.com/office/powerpoint/2010/main" val="30901965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餐饮代买</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7" name="矩形 6">
            <a:extLst>
              <a:ext uri="{FF2B5EF4-FFF2-40B4-BE49-F238E27FC236}">
                <a16:creationId xmlns:a16="http://schemas.microsoft.com/office/drawing/2014/main" id="{4A45367A-F193-4764-BE7D-61AFF54B765C}"/>
              </a:ext>
            </a:extLst>
          </p:cNvPr>
          <p:cNvSpPr/>
          <p:nvPr/>
        </p:nvSpPr>
        <p:spPr>
          <a:xfrm>
            <a:off x="7094459" y="872093"/>
            <a:ext cx="2287293"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餐饮代买</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方法</a:t>
            </a:r>
          </a:p>
        </p:txBody>
      </p:sp>
      <p:graphicFrame>
        <p:nvGraphicFramePr>
          <p:cNvPr id="5" name="对象 4"/>
          <p:cNvGraphicFramePr>
            <a:graphicFrameLocks noChangeAspect="1"/>
          </p:cNvGraphicFramePr>
          <p:nvPr>
            <p:extLst>
              <p:ext uri="{D42A27DB-BD31-4B8C-83A1-F6EECF244321}">
                <p14:modId xmlns:p14="http://schemas.microsoft.com/office/powerpoint/2010/main" val="2667968231"/>
              </p:ext>
            </p:extLst>
          </p:nvPr>
        </p:nvGraphicFramePr>
        <p:xfrm>
          <a:off x="255588" y="1241425"/>
          <a:ext cx="5351462" cy="4719638"/>
        </p:xfrm>
        <a:graphic>
          <a:graphicData uri="http://schemas.openxmlformats.org/presentationml/2006/ole">
            <mc:AlternateContent xmlns:mc="http://schemas.openxmlformats.org/markup-compatibility/2006">
              <mc:Choice xmlns:v="urn:schemas-microsoft-com:vml" Requires="v">
                <p:oleObj spid="_x0000_s30722" name="Visio" r:id="rId4" imgW="4436640" imgH="3912480" progId="Visio.Drawing.15">
                  <p:link updateAutomatic="1"/>
                </p:oleObj>
              </mc:Choice>
              <mc:Fallback>
                <p:oleObj name="Visio" r:id="rId4" imgW="4436640" imgH="3912480" progId="Visio.Drawing.15">
                  <p:link updateAutomatic="1"/>
                  <p:pic>
                    <p:nvPicPr>
                      <p:cNvPr id="0" name=""/>
                      <p:cNvPicPr/>
                      <p:nvPr/>
                    </p:nvPicPr>
                    <p:blipFill>
                      <a:blip r:embed="rId5"/>
                      <a:stretch>
                        <a:fillRect/>
                      </a:stretch>
                    </p:blipFill>
                    <p:spPr>
                      <a:xfrm>
                        <a:off x="255588" y="1241425"/>
                        <a:ext cx="5351462" cy="47196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5918158"/>
              </p:ext>
            </p:extLst>
          </p:nvPr>
        </p:nvGraphicFramePr>
        <p:xfrm>
          <a:off x="6095999" y="1241425"/>
          <a:ext cx="5310188" cy="4540250"/>
        </p:xfrm>
        <a:graphic>
          <a:graphicData uri="http://schemas.openxmlformats.org/presentationml/2006/ole">
            <mc:AlternateContent xmlns:mc="http://schemas.openxmlformats.org/markup-compatibility/2006">
              <mc:Choice xmlns:v="urn:schemas-microsoft-com:vml" Requires="v">
                <p:oleObj spid="_x0000_s30723" name="Visio" r:id="rId6" imgW="6381661" imgH="5457973" progId="Visio.Drawing.15">
                  <p:link updateAutomatic="1"/>
                </p:oleObj>
              </mc:Choice>
              <mc:Fallback>
                <p:oleObj name="Visio" r:id="rId6" imgW="6381661" imgH="5457973" progId="Visio.Drawing.15">
                  <p:link updateAutomatic="1"/>
                  <p:pic>
                    <p:nvPicPr>
                      <p:cNvPr id="0" name=""/>
                      <p:cNvPicPr/>
                      <p:nvPr/>
                    </p:nvPicPr>
                    <p:blipFill>
                      <a:blip r:embed="rId7"/>
                      <a:stretch>
                        <a:fillRect/>
                      </a:stretch>
                    </p:blipFill>
                    <p:spPr>
                      <a:xfrm>
                        <a:off x="6095999" y="1241425"/>
                        <a:ext cx="5310188" cy="4540250"/>
                      </a:xfrm>
                      <a:prstGeom prst="rect">
                        <a:avLst/>
                      </a:prstGeom>
                    </p:spPr>
                  </p:pic>
                </p:oleObj>
              </mc:Fallback>
            </mc:AlternateContent>
          </a:graphicData>
        </a:graphic>
      </p:graphicFrame>
    </p:spTree>
    <p:extLst>
      <p:ext uri="{BB962C8B-B14F-4D97-AF65-F5344CB8AC3E}">
        <p14:creationId xmlns:p14="http://schemas.microsoft.com/office/powerpoint/2010/main" val="1729581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聊天模块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703206068"/>
              </p:ext>
            </p:extLst>
          </p:nvPr>
        </p:nvGraphicFramePr>
        <p:xfrm>
          <a:off x="701608" y="870278"/>
          <a:ext cx="5562230" cy="2567866"/>
        </p:xfrm>
        <a:graphic>
          <a:graphicData uri="http://schemas.openxmlformats.org/presentationml/2006/ole">
            <mc:AlternateContent xmlns:mc="http://schemas.openxmlformats.org/markup-compatibility/2006">
              <mc:Choice xmlns:v="urn:schemas-microsoft-com:vml" Requires="v">
                <p:oleObj spid="_x0000_s21544" name="Visio" r:id="rId4" imgW="5962739" imgH="2752972" progId="Visio.Drawing.15">
                  <p:link updateAutomatic="1"/>
                </p:oleObj>
              </mc:Choice>
              <mc:Fallback>
                <p:oleObj name="Visio" r:id="rId4" imgW="5962739" imgH="2752972" progId="Visio.Drawing.15">
                  <p:link updateAutomatic="1"/>
                  <p:pic>
                    <p:nvPicPr>
                      <p:cNvPr id="0" name=""/>
                      <p:cNvPicPr/>
                      <p:nvPr/>
                    </p:nvPicPr>
                    <p:blipFill>
                      <a:blip r:embed="rId5"/>
                      <a:stretch>
                        <a:fillRect/>
                      </a:stretch>
                    </p:blipFill>
                    <p:spPr>
                      <a:xfrm>
                        <a:off x="701608" y="870278"/>
                        <a:ext cx="5562230" cy="256786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83113640"/>
              </p:ext>
            </p:extLst>
          </p:nvPr>
        </p:nvGraphicFramePr>
        <p:xfrm>
          <a:off x="7749157" y="977773"/>
          <a:ext cx="3190875" cy="3533775"/>
        </p:xfrm>
        <a:graphic>
          <a:graphicData uri="http://schemas.openxmlformats.org/presentationml/2006/ole">
            <mc:AlternateContent xmlns:mc="http://schemas.openxmlformats.org/markup-compatibility/2006">
              <mc:Choice xmlns:v="urn:schemas-microsoft-com:vml" Requires="v">
                <p:oleObj spid="_x0000_s21545" name="Visio" r:id="rId6" imgW="3190831" imgH="3533824" progId="Visio.Drawing.15">
                  <p:link updateAutomatic="1"/>
                </p:oleObj>
              </mc:Choice>
              <mc:Fallback>
                <p:oleObj name="Visio" r:id="rId6" imgW="3190831" imgH="3533824" progId="Visio.Drawing.15">
                  <p:link updateAutomatic="1"/>
                  <p:pic>
                    <p:nvPicPr>
                      <p:cNvPr id="0" name=""/>
                      <p:cNvPicPr/>
                      <p:nvPr/>
                    </p:nvPicPr>
                    <p:blipFill>
                      <a:blip r:embed="rId7"/>
                      <a:stretch>
                        <a:fillRect/>
                      </a:stretch>
                    </p:blipFill>
                    <p:spPr>
                      <a:xfrm>
                        <a:off x="7749157" y="977773"/>
                        <a:ext cx="3190875" cy="3533775"/>
                      </a:xfrm>
                      <a:prstGeom prst="rect">
                        <a:avLst/>
                      </a:prstGeom>
                    </p:spPr>
                  </p:pic>
                </p:oleObj>
              </mc:Fallback>
            </mc:AlternateContent>
          </a:graphicData>
        </a:graphic>
      </p:graphicFrame>
      <p:sp>
        <p:nvSpPr>
          <p:cNvPr id="8" name="矩形 7"/>
          <p:cNvSpPr/>
          <p:nvPr/>
        </p:nvSpPr>
        <p:spPr>
          <a:xfrm>
            <a:off x="701608" y="3779757"/>
            <a:ext cx="6096000" cy="2585323"/>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聊天系统</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匹配用户订单</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判断选定订单完成状态</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判断订单未完成</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进入聊天界面</a:t>
            </a:r>
            <a:r>
              <a:rPr lang="en-US" altLang="zh-CN" kern="100" dirty="0">
                <a:latin typeface="Calibri" panose="020F0502020204030204" pitchFamily="34" charset="0"/>
                <a:ea typeface="宋体" panose="02010600030101010101" pitchFamily="2" charset="-122"/>
                <a:cs typeface="Times New Roman" panose="02020603050405020304" pitchFamily="18" charset="0"/>
              </a:rPr>
              <a:t>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聊天结束</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判断订单已完成</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无法联系接单用户</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停止聊天</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聊天系统</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027797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个人主页模块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p:cNvSpPr/>
          <p:nvPr/>
        </p:nvSpPr>
        <p:spPr>
          <a:xfrm>
            <a:off x="350804" y="2488763"/>
            <a:ext cx="5441055" cy="4247317"/>
          </a:xfrm>
          <a:prstGeom prst="rect">
            <a:avLst/>
          </a:prstGeom>
        </p:spPr>
        <p:txBody>
          <a:bodyPr wrap="square">
            <a:spAutoFit/>
          </a:bodyPr>
          <a:lstStyle/>
          <a:p>
            <a:r>
              <a:rPr lang="zh-CN" altLang="zh-CN" dirty="0"/>
              <a:t>“我”页面</a:t>
            </a:r>
            <a:r>
              <a:rPr lang="en-US" altLang="zh-CN" dirty="0" err="1"/>
              <a:t>seq</a:t>
            </a:r>
            <a:endParaRPr lang="zh-CN" altLang="zh-CN" dirty="0"/>
          </a:p>
          <a:p>
            <a:r>
              <a:rPr lang="en-US" altLang="zh-CN" dirty="0"/>
              <a:t>	</a:t>
            </a:r>
            <a:r>
              <a:rPr lang="zh-CN" altLang="zh-CN" dirty="0"/>
              <a:t>匹配用户</a:t>
            </a:r>
          </a:p>
          <a:p>
            <a:r>
              <a:rPr lang="en-US" altLang="zh-CN" dirty="0"/>
              <a:t>	</a:t>
            </a:r>
            <a:r>
              <a:rPr lang="zh-CN" altLang="zh-CN" dirty="0"/>
              <a:t>评价功能</a:t>
            </a:r>
            <a:r>
              <a:rPr lang="en-US" altLang="zh-CN" dirty="0" err="1"/>
              <a:t>seq</a:t>
            </a:r>
            <a:endParaRPr lang="zh-CN" altLang="zh-CN" dirty="0"/>
          </a:p>
          <a:p>
            <a:r>
              <a:rPr lang="en-US" altLang="zh-CN" dirty="0"/>
              <a:t>		</a:t>
            </a:r>
            <a:r>
              <a:rPr lang="zh-CN" altLang="zh-CN" dirty="0"/>
              <a:t>匹配历史评价</a:t>
            </a:r>
          </a:p>
          <a:p>
            <a:r>
              <a:rPr lang="en-US" altLang="zh-CN" dirty="0"/>
              <a:t>		</a:t>
            </a:r>
            <a:r>
              <a:rPr lang="zh-CN" altLang="zh-CN" dirty="0"/>
              <a:t>输出历史评价</a:t>
            </a:r>
          </a:p>
          <a:p>
            <a:r>
              <a:rPr lang="en-US" altLang="zh-CN" dirty="0"/>
              <a:t>	</a:t>
            </a:r>
            <a:r>
              <a:rPr lang="zh-CN" altLang="zh-CN" dirty="0"/>
              <a:t>评价功能</a:t>
            </a:r>
            <a:r>
              <a:rPr lang="en-US" altLang="zh-CN" dirty="0"/>
              <a:t>end</a:t>
            </a:r>
            <a:endParaRPr lang="zh-CN" altLang="zh-CN" dirty="0"/>
          </a:p>
          <a:p>
            <a:r>
              <a:rPr lang="en-US" altLang="zh-CN" dirty="0"/>
              <a:t>	</a:t>
            </a:r>
            <a:r>
              <a:rPr lang="zh-CN" altLang="zh-CN" dirty="0"/>
              <a:t>个人信息</a:t>
            </a:r>
            <a:r>
              <a:rPr lang="en-US" altLang="zh-CN" dirty="0" err="1"/>
              <a:t>seq</a:t>
            </a:r>
            <a:endParaRPr lang="zh-CN" altLang="zh-CN" dirty="0"/>
          </a:p>
          <a:p>
            <a:r>
              <a:rPr lang="en-US" altLang="zh-CN" dirty="0"/>
              <a:t>		</a:t>
            </a:r>
            <a:r>
              <a:rPr lang="zh-CN" altLang="zh-CN" dirty="0"/>
              <a:t>显示个人主页</a:t>
            </a:r>
          </a:p>
          <a:p>
            <a:r>
              <a:rPr lang="en-US" altLang="zh-CN" dirty="0"/>
              <a:t>		</a:t>
            </a:r>
            <a:r>
              <a:rPr lang="zh-CN" altLang="zh-CN" dirty="0"/>
              <a:t>分析未校园认证</a:t>
            </a:r>
          </a:p>
          <a:p>
            <a:r>
              <a:rPr lang="en-US" altLang="zh-CN" dirty="0"/>
              <a:t>			</a:t>
            </a:r>
            <a:r>
              <a:rPr lang="zh-CN" altLang="zh-CN" dirty="0"/>
              <a:t>匹配学号（工号），姓名</a:t>
            </a:r>
          </a:p>
          <a:p>
            <a:r>
              <a:rPr lang="en-US" altLang="zh-CN" dirty="0"/>
              <a:t>		</a:t>
            </a:r>
            <a:r>
              <a:rPr lang="zh-CN" altLang="zh-CN" dirty="0"/>
              <a:t>分析已校园认证</a:t>
            </a:r>
          </a:p>
          <a:p>
            <a:r>
              <a:rPr lang="en-US" altLang="zh-CN" dirty="0"/>
              <a:t>			</a:t>
            </a:r>
            <a:r>
              <a:rPr lang="zh-CN" altLang="zh-CN" dirty="0"/>
              <a:t>输出学号（工号），姓名</a:t>
            </a:r>
          </a:p>
          <a:p>
            <a:r>
              <a:rPr lang="en-US" altLang="zh-CN" dirty="0"/>
              <a:t>	</a:t>
            </a:r>
            <a:r>
              <a:rPr lang="zh-CN" altLang="zh-CN" dirty="0"/>
              <a:t>个人信息</a:t>
            </a:r>
            <a:r>
              <a:rPr lang="en-US" altLang="zh-CN" dirty="0"/>
              <a:t>end</a:t>
            </a:r>
            <a:endParaRPr lang="zh-CN" altLang="zh-CN" dirty="0"/>
          </a:p>
          <a:p>
            <a:r>
              <a:rPr lang="en-US" altLang="zh-CN" dirty="0"/>
              <a:t>	</a:t>
            </a:r>
            <a:r>
              <a:rPr lang="zh-CN" altLang="zh-CN" dirty="0"/>
              <a:t>停止</a:t>
            </a:r>
          </a:p>
          <a:p>
            <a:r>
              <a:rPr lang="zh-CN" altLang="zh-CN" dirty="0"/>
              <a:t>“我”页面</a:t>
            </a:r>
            <a:r>
              <a:rPr lang="en-US" altLang="zh-CN" dirty="0"/>
              <a:t>end</a:t>
            </a:r>
            <a:endParaRPr lang="zh-CN"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1409960129"/>
              </p:ext>
            </p:extLst>
          </p:nvPr>
        </p:nvGraphicFramePr>
        <p:xfrm>
          <a:off x="3024188" y="858838"/>
          <a:ext cx="5118100" cy="2395537"/>
        </p:xfrm>
        <a:graphic>
          <a:graphicData uri="http://schemas.openxmlformats.org/presentationml/2006/ole">
            <mc:AlternateContent xmlns:mc="http://schemas.openxmlformats.org/markup-compatibility/2006">
              <mc:Choice xmlns:v="urn:schemas-microsoft-com:vml" Requires="v">
                <p:oleObj spid="_x0000_s22567" name="Visio" r:id="rId4" imgW="5962739" imgH="2790815" progId="Visio.Drawing.15">
                  <p:link updateAutomatic="1"/>
                </p:oleObj>
              </mc:Choice>
              <mc:Fallback>
                <p:oleObj name="Visio" r:id="rId4" imgW="5962739" imgH="2790815" progId="Visio.Drawing.15">
                  <p:link updateAutomatic="1"/>
                  <p:pic>
                    <p:nvPicPr>
                      <p:cNvPr id="0" name=""/>
                      <p:cNvPicPr/>
                      <p:nvPr/>
                    </p:nvPicPr>
                    <p:blipFill>
                      <a:blip r:embed="rId5"/>
                      <a:stretch>
                        <a:fillRect/>
                      </a:stretch>
                    </p:blipFill>
                    <p:spPr>
                      <a:xfrm>
                        <a:off x="3024188" y="858838"/>
                        <a:ext cx="5118100" cy="23955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43774732"/>
              </p:ext>
            </p:extLst>
          </p:nvPr>
        </p:nvGraphicFramePr>
        <p:xfrm>
          <a:off x="7578469" y="1334018"/>
          <a:ext cx="4092038" cy="5184015"/>
        </p:xfrm>
        <a:graphic>
          <a:graphicData uri="http://schemas.openxmlformats.org/presentationml/2006/ole">
            <mc:AlternateContent xmlns:mc="http://schemas.openxmlformats.org/markup-compatibility/2006">
              <mc:Choice xmlns:v="urn:schemas-microsoft-com:vml" Requires="v">
                <p:oleObj spid="_x0000_s22568" name="Visio" r:id="rId6" imgW="3390723" imgH="4296022" progId="Visio.Drawing.15">
                  <p:link updateAutomatic="1"/>
                </p:oleObj>
              </mc:Choice>
              <mc:Fallback>
                <p:oleObj name="Visio" r:id="rId6" imgW="3390723" imgH="4296022" progId="Visio.Drawing.15">
                  <p:link updateAutomatic="1"/>
                  <p:pic>
                    <p:nvPicPr>
                      <p:cNvPr id="0" name=""/>
                      <p:cNvPicPr/>
                      <p:nvPr/>
                    </p:nvPicPr>
                    <p:blipFill>
                      <a:blip r:embed="rId7"/>
                      <a:stretch>
                        <a:fillRect/>
                      </a:stretch>
                    </p:blipFill>
                    <p:spPr>
                      <a:xfrm>
                        <a:off x="7578469" y="1334018"/>
                        <a:ext cx="4092038" cy="5184015"/>
                      </a:xfrm>
                      <a:prstGeom prst="rect">
                        <a:avLst/>
                      </a:prstGeom>
                    </p:spPr>
                  </p:pic>
                </p:oleObj>
              </mc:Fallback>
            </mc:AlternateContent>
          </a:graphicData>
        </a:graphic>
      </p:graphicFrame>
    </p:spTree>
    <p:extLst>
      <p:ext uri="{BB962C8B-B14F-4D97-AF65-F5344CB8AC3E}">
        <p14:creationId xmlns:p14="http://schemas.microsoft.com/office/powerpoint/2010/main" val="3734732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评价模块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p:cNvSpPr/>
          <p:nvPr/>
        </p:nvSpPr>
        <p:spPr>
          <a:xfrm>
            <a:off x="701608" y="3779757"/>
            <a:ext cx="6096000" cy="2585323"/>
          </a:xfrm>
          <a:prstGeom prst="rect">
            <a:avLst/>
          </a:prstGeom>
        </p:spPr>
        <p:txBody>
          <a:bodyPr>
            <a:spAutoFit/>
          </a:bodyPr>
          <a:lstStyle/>
          <a:p>
            <a:r>
              <a:rPr lang="zh-CN" altLang="zh-CN" dirty="0"/>
              <a:t>评价功能</a:t>
            </a:r>
            <a:r>
              <a:rPr lang="en-US" altLang="zh-CN" dirty="0" err="1"/>
              <a:t>seq</a:t>
            </a:r>
            <a:endParaRPr lang="zh-CN" altLang="zh-CN" dirty="0"/>
          </a:p>
          <a:p>
            <a:r>
              <a:rPr lang="en-US" altLang="zh-CN" dirty="0"/>
              <a:t>	</a:t>
            </a:r>
            <a:r>
              <a:rPr lang="zh-CN" altLang="zh-CN" dirty="0"/>
              <a:t>匹配用户</a:t>
            </a:r>
          </a:p>
          <a:p>
            <a:r>
              <a:rPr lang="en-US" altLang="zh-CN" dirty="0"/>
              <a:t>	</a:t>
            </a:r>
            <a:r>
              <a:rPr lang="zh-CN" altLang="zh-CN" dirty="0"/>
              <a:t>分析订单状态</a:t>
            </a:r>
          </a:p>
          <a:p>
            <a:r>
              <a:rPr lang="en-US" altLang="zh-CN" dirty="0"/>
              <a:t>		</a:t>
            </a:r>
            <a:r>
              <a:rPr lang="zh-CN" altLang="zh-CN" dirty="0"/>
              <a:t>分析订单未评价</a:t>
            </a:r>
          </a:p>
          <a:p>
            <a:r>
              <a:rPr lang="en-US" altLang="zh-CN" dirty="0"/>
              <a:t>			</a:t>
            </a:r>
            <a:r>
              <a:rPr lang="zh-CN" altLang="zh-CN" dirty="0"/>
              <a:t>读入评价字符串</a:t>
            </a:r>
          </a:p>
          <a:p>
            <a:r>
              <a:rPr lang="en-US" altLang="zh-CN" dirty="0"/>
              <a:t>		</a:t>
            </a:r>
            <a:r>
              <a:rPr lang="zh-CN" altLang="zh-CN" dirty="0"/>
              <a:t>分析订单已评价</a:t>
            </a:r>
          </a:p>
          <a:p>
            <a:r>
              <a:rPr lang="en-US" altLang="zh-CN" dirty="0"/>
              <a:t>			</a:t>
            </a:r>
            <a:r>
              <a:rPr lang="zh-CN" altLang="zh-CN" dirty="0"/>
              <a:t>输出评价字符串</a:t>
            </a:r>
          </a:p>
          <a:p>
            <a:r>
              <a:rPr lang="en-US" altLang="zh-CN" dirty="0"/>
              <a:t>	</a:t>
            </a:r>
            <a:r>
              <a:rPr lang="zh-CN" altLang="zh-CN" dirty="0"/>
              <a:t>停止</a:t>
            </a:r>
          </a:p>
          <a:p>
            <a:r>
              <a:rPr lang="zh-CN" altLang="zh-CN" dirty="0"/>
              <a:t>评价功能</a:t>
            </a:r>
            <a:r>
              <a:rPr lang="en-US" altLang="zh-CN" dirty="0"/>
              <a:t>end</a:t>
            </a:r>
            <a:endParaRPr lang="zh-CN"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3943627465"/>
              </p:ext>
            </p:extLst>
          </p:nvPr>
        </p:nvGraphicFramePr>
        <p:xfrm>
          <a:off x="701675" y="846138"/>
          <a:ext cx="5962650" cy="2543175"/>
        </p:xfrm>
        <a:graphic>
          <a:graphicData uri="http://schemas.openxmlformats.org/presentationml/2006/ole">
            <mc:AlternateContent xmlns:mc="http://schemas.openxmlformats.org/markup-compatibility/2006">
              <mc:Choice xmlns:v="urn:schemas-microsoft-com:vml" Requires="v">
                <p:oleObj spid="_x0000_s23588" name="Visio" r:id="rId4" imgW="5962739" imgH="2542968" progId="Visio.Drawing.15">
                  <p:link updateAutomatic="1"/>
                </p:oleObj>
              </mc:Choice>
              <mc:Fallback>
                <p:oleObj name="Visio" r:id="rId4" imgW="5962739" imgH="2542968" progId="Visio.Drawing.15">
                  <p:link updateAutomatic="1"/>
                  <p:pic>
                    <p:nvPicPr>
                      <p:cNvPr id="0" name=""/>
                      <p:cNvPicPr/>
                      <p:nvPr/>
                    </p:nvPicPr>
                    <p:blipFill>
                      <a:blip r:embed="rId5"/>
                      <a:stretch>
                        <a:fillRect/>
                      </a:stretch>
                    </p:blipFill>
                    <p:spPr>
                      <a:xfrm>
                        <a:off x="701675" y="846138"/>
                        <a:ext cx="5962650" cy="25431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68518005"/>
              </p:ext>
            </p:extLst>
          </p:nvPr>
        </p:nvGraphicFramePr>
        <p:xfrm>
          <a:off x="7749157" y="1048601"/>
          <a:ext cx="3038475" cy="4305300"/>
        </p:xfrm>
        <a:graphic>
          <a:graphicData uri="http://schemas.openxmlformats.org/presentationml/2006/ole">
            <mc:AlternateContent xmlns:mc="http://schemas.openxmlformats.org/markup-compatibility/2006">
              <mc:Choice xmlns:v="urn:schemas-microsoft-com:vml" Requires="v">
                <p:oleObj spid="_x0000_s23589" name="Visio" r:id="rId6" imgW="3038253" imgH="4305083" progId="Visio.Drawing.15">
                  <p:link updateAutomatic="1"/>
                </p:oleObj>
              </mc:Choice>
              <mc:Fallback>
                <p:oleObj name="Visio" r:id="rId6" imgW="3038253" imgH="4305083" progId="Visio.Drawing.15">
                  <p:link updateAutomatic="1"/>
                  <p:pic>
                    <p:nvPicPr>
                      <p:cNvPr id="0" name=""/>
                      <p:cNvPicPr/>
                      <p:nvPr/>
                    </p:nvPicPr>
                    <p:blipFill>
                      <a:blip r:embed="rId7"/>
                      <a:stretch>
                        <a:fillRect/>
                      </a:stretch>
                    </p:blipFill>
                    <p:spPr>
                      <a:xfrm>
                        <a:off x="7749157" y="1048601"/>
                        <a:ext cx="3038475" cy="4305300"/>
                      </a:xfrm>
                      <a:prstGeom prst="rect">
                        <a:avLst/>
                      </a:prstGeom>
                    </p:spPr>
                  </p:pic>
                </p:oleObj>
              </mc:Fallback>
            </mc:AlternateContent>
          </a:graphicData>
        </a:graphic>
      </p:graphicFrame>
    </p:spTree>
    <p:extLst>
      <p:ext uri="{BB962C8B-B14F-4D97-AF65-F5344CB8AC3E}">
        <p14:creationId xmlns:p14="http://schemas.microsoft.com/office/powerpoint/2010/main" val="42286523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7"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3" y="275189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2833994" y="1914555"/>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2721262" y="4250870"/>
            <a:ext cx="2140326" cy="646331"/>
          </a:xfrm>
          <a:prstGeom prst="rect">
            <a:avLst/>
          </a:prstGeom>
          <a:noFill/>
        </p:spPr>
        <p:txBody>
          <a:bodyPr wrap="square" rtlCol="0">
            <a:spAutoFit/>
          </a:bodyPr>
          <a:lstStyle/>
          <a:p>
            <a:pPr algn="ctr"/>
            <a:r>
              <a:rPr lang="en-US" altLang="zh-CN" dirty="0"/>
              <a:t>20190420</a:t>
            </a:r>
          </a:p>
          <a:p>
            <a:pPr algn="ctr"/>
            <a:r>
              <a:rPr lang="zh-CN" altLang="en-US" dirty="0" smtClean="0"/>
              <a:t>会议记录</a:t>
            </a:r>
            <a:endParaRPr lang="en-US" altLang="zh-CN"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pSp>
        <p:nvGrpSpPr>
          <p:cNvPr id="7" name="组 5">
            <a:extLst>
              <a:ext uri="{FF2B5EF4-FFF2-40B4-BE49-F238E27FC236}">
                <a16:creationId xmlns:a16="http://schemas.microsoft.com/office/drawing/2014/main" id="{D6609833-48B4-4D9E-9635-7FD0E19CC485}"/>
              </a:ext>
            </a:extLst>
          </p:cNvPr>
          <p:cNvGrpSpPr/>
          <p:nvPr/>
        </p:nvGrpSpPr>
        <p:grpSpPr>
          <a:xfrm>
            <a:off x="5146906" y="1914554"/>
            <a:ext cx="1914863" cy="2086875"/>
            <a:chOff x="2938584" y="2242373"/>
            <a:chExt cx="2319215" cy="2319215"/>
          </a:xfrm>
        </p:grpSpPr>
        <p:pic>
          <p:nvPicPr>
            <p:cNvPr id="9" name="图片 8">
              <a:hlinkClick r:id="rId5"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9">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1" name="文本框 10">
            <a:extLst>
              <a:ext uri="{FF2B5EF4-FFF2-40B4-BE49-F238E27FC236}">
                <a16:creationId xmlns:a16="http://schemas.microsoft.com/office/drawing/2014/main" id="{C1BC540B-86E2-4153-B235-8EC807389912}"/>
              </a:ext>
            </a:extLst>
          </p:cNvPr>
          <p:cNvSpPr txBox="1"/>
          <p:nvPr/>
        </p:nvSpPr>
        <p:spPr>
          <a:xfrm>
            <a:off x="5034174" y="4250869"/>
            <a:ext cx="2140326" cy="646331"/>
          </a:xfrm>
          <a:prstGeom prst="rect">
            <a:avLst/>
          </a:prstGeom>
          <a:noFill/>
        </p:spPr>
        <p:txBody>
          <a:bodyPr wrap="square" rtlCol="0">
            <a:spAutoFit/>
          </a:bodyPr>
          <a:lstStyle/>
          <a:p>
            <a:pPr algn="ctr"/>
            <a:r>
              <a:rPr lang="en-US" altLang="zh-CN" dirty="0" smtClean="0"/>
              <a:t>20190427</a:t>
            </a:r>
            <a:endParaRPr lang="en-US" altLang="zh-CN" dirty="0"/>
          </a:p>
          <a:p>
            <a:pPr algn="ctr"/>
            <a:r>
              <a:rPr lang="zh-CN" altLang="en-US" dirty="0" smtClean="0"/>
              <a:t>会议记录</a:t>
            </a:r>
            <a:endParaRPr lang="en-US" altLang="zh-CN" dirty="0"/>
          </a:p>
        </p:txBody>
      </p:sp>
      <p:grpSp>
        <p:nvGrpSpPr>
          <p:cNvPr id="12" name="组 5">
            <a:extLst>
              <a:ext uri="{FF2B5EF4-FFF2-40B4-BE49-F238E27FC236}">
                <a16:creationId xmlns:a16="http://schemas.microsoft.com/office/drawing/2014/main" id="{D6609833-48B4-4D9E-9635-7FD0E19CC485}"/>
              </a:ext>
            </a:extLst>
          </p:cNvPr>
          <p:cNvGrpSpPr/>
          <p:nvPr/>
        </p:nvGrpSpPr>
        <p:grpSpPr>
          <a:xfrm>
            <a:off x="7174501" y="1914553"/>
            <a:ext cx="1914863" cy="2086875"/>
            <a:chOff x="2938584" y="2242373"/>
            <a:chExt cx="2319215" cy="2319215"/>
          </a:xfrm>
        </p:grpSpPr>
        <p:pic>
          <p:nvPicPr>
            <p:cNvPr id="13" name="图片 12">
              <a:hlinkClick r:id="rId6"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4" name="文本框 1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5" name="文本框 14">
            <a:extLst>
              <a:ext uri="{FF2B5EF4-FFF2-40B4-BE49-F238E27FC236}">
                <a16:creationId xmlns:a16="http://schemas.microsoft.com/office/drawing/2014/main" id="{C1BC540B-86E2-4153-B235-8EC807389912}"/>
              </a:ext>
            </a:extLst>
          </p:cNvPr>
          <p:cNvSpPr txBox="1"/>
          <p:nvPr/>
        </p:nvSpPr>
        <p:spPr>
          <a:xfrm>
            <a:off x="7061769" y="4250868"/>
            <a:ext cx="2140326" cy="646331"/>
          </a:xfrm>
          <a:prstGeom prst="rect">
            <a:avLst/>
          </a:prstGeom>
          <a:noFill/>
        </p:spPr>
        <p:txBody>
          <a:bodyPr wrap="square" rtlCol="0">
            <a:spAutoFit/>
          </a:bodyPr>
          <a:lstStyle/>
          <a:p>
            <a:pPr algn="ctr"/>
            <a:r>
              <a:rPr lang="en-US" altLang="zh-CN" dirty="0" smtClean="0"/>
              <a:t>20190512</a:t>
            </a:r>
            <a:endParaRPr lang="en-US" altLang="zh-CN" dirty="0"/>
          </a:p>
          <a:p>
            <a:pPr algn="ctr"/>
            <a:r>
              <a:rPr lang="zh-CN" altLang="en-US" dirty="0" smtClean="0"/>
              <a:t>会议记录</a:t>
            </a:r>
            <a:endParaRPr lang="en-US" altLang="zh-CN" dirty="0"/>
          </a:p>
        </p:txBody>
      </p:sp>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1576129"/>
            <a:ext cx="8688012" cy="3705742"/>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975" y="2605087"/>
            <a:ext cx="7258050" cy="1647825"/>
          </a:xfrm>
          <a:prstGeom prst="rect">
            <a:avLst/>
          </a:prstGeom>
        </p:spPr>
      </p:pic>
    </p:spTree>
    <p:extLst>
      <p:ext uri="{BB962C8B-B14F-4D97-AF65-F5344CB8AC3E}">
        <p14:creationId xmlns:p14="http://schemas.microsoft.com/office/powerpoint/2010/main" val="37171454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8</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574782294"/>
              </p:ext>
            </p:extLst>
          </p:nvPr>
        </p:nvGraphicFramePr>
        <p:xfrm>
          <a:off x="1641475" y="1355725"/>
          <a:ext cx="8861425" cy="3975100"/>
        </p:xfrm>
        <a:graphic>
          <a:graphicData uri="http://schemas.openxmlformats.org/presentationml/2006/ole">
            <mc:AlternateContent xmlns:mc="http://schemas.openxmlformats.org/markup-compatibility/2006">
              <mc:Choice xmlns:v="urn:schemas-microsoft-com:vml" Requires="v">
                <p:oleObj spid="_x0000_s19493" name="工作表" r:id="rId4" imgW="7286492" imgH="3267322" progId="Excel.Sheet.12">
                  <p:link updateAutomatic="1"/>
                </p:oleObj>
              </mc:Choice>
              <mc:Fallback>
                <p:oleObj name="工作表" r:id="rId4" imgW="7286492" imgH="3267322" progId="Excel.Sheet.12">
                  <p:link updateAutomatic="1"/>
                  <p:pic>
                    <p:nvPicPr>
                      <p:cNvPr id="0" name=""/>
                      <p:cNvPicPr/>
                      <p:nvPr/>
                    </p:nvPicPr>
                    <p:blipFill>
                      <a:blip r:embed="rId5"/>
                      <a:stretch>
                        <a:fillRect/>
                      </a:stretch>
                    </p:blipFill>
                    <p:spPr>
                      <a:xfrm>
                        <a:off x="1641475" y="1355725"/>
                        <a:ext cx="8861425" cy="3975100"/>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3350929159"/>
              </p:ext>
            </p:extLst>
          </p:nvPr>
        </p:nvGraphicFramePr>
        <p:xfrm>
          <a:off x="940880" y="1147699"/>
          <a:ext cx="10057384" cy="4509389"/>
        </p:xfrm>
        <a:graphic>
          <a:graphicData uri="http://schemas.openxmlformats.org/presentationml/2006/ole">
            <mc:AlternateContent xmlns:mc="http://schemas.openxmlformats.org/markup-compatibility/2006">
              <mc:Choice xmlns:v="urn:schemas-microsoft-com:vml" Requires="v">
                <p:oleObj spid="_x0000_s20504" name="工作表" r:id="rId4" imgW="7286492" imgH="3267322" progId="Excel.Sheet.12">
                  <p:link updateAutomatic="1"/>
                </p:oleObj>
              </mc:Choice>
              <mc:Fallback>
                <p:oleObj name="工作表" r:id="rId4" imgW="7286492" imgH="3267322" progId="Excel.Sheet.12">
                  <p:link updateAutomatic="1"/>
                  <p:pic>
                    <p:nvPicPr>
                      <p:cNvPr id="0" name=""/>
                      <p:cNvPicPr/>
                      <p:nvPr/>
                    </p:nvPicPr>
                    <p:blipFill>
                      <a:blip r:embed="rId5"/>
                      <a:stretch>
                        <a:fillRect/>
                      </a:stretch>
                    </p:blipFill>
                    <p:spPr>
                      <a:xfrm>
                        <a:off x="940880" y="1147699"/>
                        <a:ext cx="10057384" cy="4509389"/>
                      </a:xfrm>
                      <a:prstGeom prst="rect">
                        <a:avLst/>
                      </a:prstGeom>
                    </p:spPr>
                  </p:pic>
                </p:oleObj>
              </mc:Fallback>
            </mc:AlternateContent>
          </a:graphicData>
        </a:graphic>
      </p:graphicFrame>
    </p:spTree>
    <p:extLst>
      <p:ext uri="{BB962C8B-B14F-4D97-AF65-F5344CB8AC3E}">
        <p14:creationId xmlns:p14="http://schemas.microsoft.com/office/powerpoint/2010/main" val="20863613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151219341"/>
              </p:ext>
            </p:extLst>
          </p:nvPr>
        </p:nvGraphicFramePr>
        <p:xfrm>
          <a:off x="926592" y="1783017"/>
          <a:ext cx="10084521" cy="3269230"/>
        </p:xfrm>
        <a:graphic>
          <a:graphicData uri="http://schemas.openxmlformats.org/presentationml/2006/ole">
            <mc:AlternateContent xmlns:mc="http://schemas.openxmlformats.org/markup-compatibility/2006">
              <mc:Choice xmlns:v="urn:schemas-microsoft-com:vml" Requires="v">
                <p:oleObj spid="_x0000_s24594" name="工作表" r:id="rId4" imgW="7286492" imgH="2362279" progId="Excel.Sheet.12">
                  <p:link updateAutomatic="1"/>
                </p:oleObj>
              </mc:Choice>
              <mc:Fallback>
                <p:oleObj name="工作表" r:id="rId4" imgW="7286492" imgH="2362279" progId="Excel.Sheet.12">
                  <p:link updateAutomatic="1"/>
                  <p:pic>
                    <p:nvPicPr>
                      <p:cNvPr id="0" name=""/>
                      <p:cNvPicPr/>
                      <p:nvPr/>
                    </p:nvPicPr>
                    <p:blipFill>
                      <a:blip r:embed="rId5"/>
                      <a:stretch>
                        <a:fillRect/>
                      </a:stretch>
                    </p:blipFill>
                    <p:spPr>
                      <a:xfrm>
                        <a:off x="926592" y="1783017"/>
                        <a:ext cx="10084521" cy="3269230"/>
                      </a:xfrm>
                      <a:prstGeom prst="rect">
                        <a:avLst/>
                      </a:prstGeom>
                    </p:spPr>
                  </p:pic>
                </p:oleObj>
              </mc:Fallback>
            </mc:AlternateContent>
          </a:graphicData>
        </a:graphic>
      </p:graphicFrame>
    </p:spTree>
    <p:extLst>
      <p:ext uri="{BB962C8B-B14F-4D97-AF65-F5344CB8AC3E}">
        <p14:creationId xmlns:p14="http://schemas.microsoft.com/office/powerpoint/2010/main" val="588484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 xmlns:p14="http://schemas.microsoft.com/office/powerpoint/2010/main"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41542" y="3220586"/>
            <a:ext cx="7447175" cy="206037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描述了计算机软件配置项</a:t>
            </a:r>
            <a:r>
              <a:rPr lang="en-US" altLang="zh-CN" dirty="0"/>
              <a:t>(CSCI</a:t>
            </a:r>
            <a:r>
              <a:rPr lang="zh-CN" altLang="zh-CN" dirty="0"/>
              <a:t>的设计。它描述了</a:t>
            </a:r>
            <a:r>
              <a:rPr lang="en-US" altLang="zh-CN" dirty="0"/>
              <a:t>CSCI</a:t>
            </a:r>
            <a:r>
              <a:rPr lang="zh-CN" altLang="zh-CN" dirty="0"/>
              <a:t>级设计决策、</a:t>
            </a:r>
            <a:r>
              <a:rPr lang="en-US" altLang="zh-CN" dirty="0"/>
              <a:t>CSCI</a:t>
            </a:r>
            <a:r>
              <a:rPr lang="zh-CN" altLang="zh-CN" dirty="0"/>
              <a:t>体系结构设计</a:t>
            </a:r>
            <a:r>
              <a:rPr lang="en-US" altLang="zh-CN" dirty="0"/>
              <a:t>(</a:t>
            </a:r>
            <a:r>
              <a:rPr lang="zh-CN" altLang="zh-CN" dirty="0"/>
              <a:t>概要设计</a:t>
            </a:r>
            <a:r>
              <a:rPr lang="en-US" altLang="zh-CN" dirty="0"/>
              <a:t>)</a:t>
            </a:r>
            <a:r>
              <a:rPr lang="zh-CN" altLang="zh-CN" dirty="0"/>
              <a:t>和实现该软件所需的详细设计。</a:t>
            </a:r>
            <a:r>
              <a:rPr lang="en-US" altLang="zh-CN" dirty="0"/>
              <a:t>SDD</a:t>
            </a:r>
            <a:r>
              <a:rPr lang="zh-CN" altLang="zh-CN" dirty="0"/>
              <a:t>可用接口设计说明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2.SDD</a:t>
            </a:r>
            <a:r>
              <a:rPr lang="zh-CN" altLang="zh-CN" dirty="0"/>
              <a:t>连同相关的</a:t>
            </a:r>
            <a:r>
              <a:rPr lang="en-US" altLang="zh-CN" dirty="0"/>
              <a:t>IDD</a:t>
            </a:r>
            <a:r>
              <a:rPr lang="zh-CN" altLang="zh-CN" dirty="0"/>
              <a:t>和</a:t>
            </a:r>
            <a:r>
              <a:rPr lang="en-US" altLang="zh-CN" dirty="0"/>
              <a:t>DBDD</a:t>
            </a:r>
            <a:r>
              <a:rPr lang="zh-CN" altLang="zh-CN" dirty="0"/>
              <a:t>是实现该软件的基础。向需方提供了设计的可视性，为软件支持提供了所需要的信息。</a:t>
            </a:r>
          </a:p>
          <a:p>
            <a:r>
              <a:rPr lang="en-US" altLang="zh-CN" dirty="0"/>
              <a:t>3.IDD</a:t>
            </a:r>
            <a:r>
              <a:rPr lang="zh-CN" altLang="zh-CN" dirty="0"/>
              <a:t>和</a:t>
            </a:r>
            <a:r>
              <a:rPr lang="en-US" altLang="zh-CN" dirty="0"/>
              <a:t>DBDD</a:t>
            </a:r>
            <a:r>
              <a:rPr lang="zh-CN" altLang="zh-CN" dirty="0"/>
              <a:t>是否单独成册抑或与</a:t>
            </a:r>
            <a:r>
              <a:rPr lang="en-US" altLang="zh-CN" dirty="0"/>
              <a:t>SDD</a:t>
            </a:r>
            <a:r>
              <a:rPr lang="zh-CN" altLang="zh-CN" dirty="0"/>
              <a:t>合为一份资料视情况繁简而定。</a:t>
            </a:r>
          </a:p>
        </p:txBody>
      </p:sp>
      <p:sp>
        <p:nvSpPr>
          <p:cNvPr id="299" name="文本框 5"/>
          <p:cNvSpPr txBox="1"/>
          <p:nvPr/>
        </p:nvSpPr>
        <p:spPr>
          <a:xfrm>
            <a:off x="3339966" y="2288543"/>
            <a:ext cx="551208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软件</a:t>
            </a:r>
            <a:r>
              <a:rPr lang="en-US" altLang="zh-CN" dirty="0"/>
              <a:t>(</a:t>
            </a:r>
            <a:r>
              <a:rPr lang="zh-CN" altLang="zh-CN" dirty="0"/>
              <a:t>结构</a:t>
            </a:r>
            <a:r>
              <a:rPr lang="en-US" altLang="zh-CN" dirty="0"/>
              <a:t>)</a:t>
            </a:r>
            <a:r>
              <a:rPr lang="zh-CN" altLang="zh-CN" dirty="0"/>
              <a:t>设计说明</a:t>
            </a:r>
            <a:r>
              <a:rPr lang="en-US" altLang="zh-CN" dirty="0"/>
              <a:t>(SDD)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625737853"/>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4028943"/>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2934874"/>
            <a:ext cx="8276734" cy="275152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a:t>
            </a:r>
            <a:r>
              <a:rPr lang="en-US" altLang="zh-CN" u="sng" dirty="0" smtClean="0">
                <a:hlinkClick r:id="rId4" action="ppaction://hlinkfile"/>
              </a:rPr>
              <a:t>SRS)v0.5</a:t>
            </a:r>
            <a:endParaRPr lang="en-US" altLang="zh-CN" u="sng" dirty="0" smtClean="0"/>
          </a:p>
          <a:p>
            <a:r>
              <a:rPr lang="en-GB" altLang="zh-CN" dirty="0">
                <a:hlinkClick r:id="rId5" action="ppaction://hlinkfile"/>
              </a:rPr>
              <a:t>SE2019</a:t>
            </a:r>
            <a:r>
              <a:rPr lang="zh-CN" altLang="en-US" dirty="0">
                <a:hlinkClick r:id="rId5" action="ppaction://hlinkfile"/>
              </a:rPr>
              <a:t>春</a:t>
            </a:r>
            <a:r>
              <a:rPr lang="en-US" altLang="zh-CN" dirty="0">
                <a:hlinkClick r:id="rId5" action="ppaction://hlinkfile"/>
              </a:rPr>
              <a:t>-</a:t>
            </a:r>
            <a:r>
              <a:rPr lang="en-GB" altLang="zh-CN" dirty="0">
                <a:hlinkClick r:id="rId5" action="ppaction://hlinkfile"/>
              </a:rPr>
              <a:t>G11_ZUCCLazyBone_</a:t>
            </a:r>
            <a:r>
              <a:rPr lang="zh-CN" altLang="en-US" dirty="0">
                <a:hlinkClick r:id="rId5" action="ppaction://hlinkfile"/>
              </a:rPr>
              <a:t>详细设计</a:t>
            </a:r>
            <a:r>
              <a:rPr lang="en-GB" altLang="zh-CN" dirty="0" smtClean="0">
                <a:hlinkClick r:id="rId5" action="ppaction://hlinkfile"/>
              </a:rPr>
              <a:t>v0.6</a:t>
            </a:r>
            <a:endParaRPr lang="en-GB" altLang="zh-CN" dirty="0" smtClean="0"/>
          </a:p>
          <a:p>
            <a:r>
              <a:rPr lang="en-GB" altLang="zh-CN" dirty="0">
                <a:hlinkClick r:id="rId6" action="ppaction://hlinkfile"/>
              </a:rPr>
              <a:t>SE2019</a:t>
            </a:r>
            <a:r>
              <a:rPr lang="zh-CN" altLang="en-US" dirty="0">
                <a:hlinkClick r:id="rId6" action="ppaction://hlinkfile"/>
              </a:rPr>
              <a:t>春</a:t>
            </a:r>
            <a:r>
              <a:rPr lang="en-US" altLang="zh-CN" dirty="0">
                <a:hlinkClick r:id="rId6" action="ppaction://hlinkfile"/>
              </a:rPr>
              <a:t>-</a:t>
            </a:r>
            <a:r>
              <a:rPr lang="en-GB" altLang="zh-CN" dirty="0">
                <a:hlinkClick r:id="rId6" action="ppaction://hlinkfile"/>
              </a:rPr>
              <a:t>G11_ZUCCLazyBone_</a:t>
            </a:r>
            <a:r>
              <a:rPr lang="zh-CN" altLang="en-US" dirty="0">
                <a:hlinkClick r:id="rId6" action="ppaction://hlinkfile"/>
              </a:rPr>
              <a:t>总体设计</a:t>
            </a:r>
            <a:r>
              <a:rPr lang="en-GB" altLang="zh-CN" dirty="0">
                <a:hlinkClick r:id="rId6" action="ppaction://hlinkfile"/>
              </a:rPr>
              <a:t>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 xmlns:p14="http://schemas.microsoft.com/office/powerpoint/2010/main"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369</TotalTime>
  <Words>1456</Words>
  <Application>Microsoft Office PowerPoint</Application>
  <PresentationFormat>宽屏</PresentationFormat>
  <Paragraphs>328</Paragraphs>
  <Slides>47</Slides>
  <Notes>0</Notes>
  <HiddenSlides>0</HiddenSlides>
  <MMClips>0</MMClips>
  <ScaleCrop>false</ScaleCrop>
  <HeadingPairs>
    <vt:vector size="10" baseType="variant">
      <vt:variant>
        <vt:lpstr>已用的字体</vt:lpstr>
      </vt:variant>
      <vt:variant>
        <vt:i4>10</vt:i4>
      </vt:variant>
      <vt:variant>
        <vt:lpstr>主题</vt:lpstr>
      </vt:variant>
      <vt:variant>
        <vt:i4>1</vt:i4>
      </vt:variant>
      <vt:variant>
        <vt:lpstr>链接</vt:lpstr>
      </vt:variant>
      <vt:variant>
        <vt:i4>19</vt:i4>
      </vt:variant>
      <vt:variant>
        <vt:lpstr>嵌入 OLE 服务器</vt:lpstr>
      </vt:variant>
      <vt:variant>
        <vt:i4>1</vt:i4>
      </vt:variant>
      <vt:variant>
        <vt:lpstr>幻灯片标题</vt:lpstr>
      </vt:variant>
      <vt:variant>
        <vt:i4>47</vt:i4>
      </vt:variant>
    </vt:vector>
  </HeadingPairs>
  <TitlesOfParts>
    <vt:vector size="78" baseType="lpstr">
      <vt:lpstr>Microsoft YaHei Light</vt:lpstr>
      <vt:lpstr>等线 Light</vt:lpstr>
      <vt:lpstr>宋体</vt:lpstr>
      <vt:lpstr>微软雅黑</vt:lpstr>
      <vt:lpstr>微软雅黑 Light</vt:lpstr>
      <vt:lpstr>Arial</vt:lpstr>
      <vt:lpstr>Calibri</vt:lpstr>
      <vt:lpstr>Calibri Light</vt:lpstr>
      <vt:lpstr>Helvetica</vt:lpstr>
      <vt:lpstr>Times New Roman</vt:lpstr>
      <vt:lpstr>Office 主题​​</vt:lpstr>
      <vt:lpstr>file:///D:\学习\软件工程\ZUCC-Lazy-Bone\各种图\业务流程图.vsdx</vt:lpstr>
      <vt:lpstr>file:///D:\学习\软件工程\ZUCC-Lazy-Bone\各种图\聊天模块盒图.vsdx</vt:lpstr>
      <vt:lpstr>file:///D:\学习\软件工程\ZUCC-Lazy-Bone\各种图\聊天模块程序结构Jackson图.vsdx</vt:lpstr>
      <vt:lpstr>file:///D:\学习\软件工程\ZUCC-Lazy-Bone\各种图\个人主页模块盒图.vsdx</vt:lpstr>
      <vt:lpstr>file:///D:\学习\软件工程\ZUCC-Lazy-Bone\各种图\个人模块程序结构Jackson图.vsdx</vt:lpstr>
      <vt:lpstr>file:///D:\学习\软件工程\ZUCC-Lazy-Bone\各种图\评价模块盒图.vsdx</vt:lpstr>
      <vt:lpstr>file:///D:\学习\软件工程\ZUCC-Lazy-Bone\各种图\评价模块程序结构Jackson图.vsdx</vt:lpstr>
      <vt:lpstr>file:///D:\学习\软件工程\ZUCC-Lazy-Bone\任务及绩效评价\SE2019春-G11-第八周任务以及绩效评价.xlsx</vt:lpstr>
      <vt:lpstr>file:///D:\学习\软件工程\ZUCC-Lazy-Bone\任务及绩效评价\SE2019春-G11-第九周任务以及绩效评价.xlsx</vt:lpstr>
      <vt:lpstr>file:///D:\学习\软件工程\ZUCC-Lazy-Bone\任务及绩效评价\SE2019春-G11-第十一周任务以及绩效评价.xlsx</vt:lpstr>
      <vt:lpstr>D:\学习\软件工程\ZUCC-Lazy-Bone\各种图\HIPO.vsdx</vt:lpstr>
      <vt:lpstr>D:\学习\软件工程\ZUCC-Lazy-Bone\各种图\快递代拿Jackson图.vsdx</vt:lpstr>
      <vt:lpstr>D:\学习\软件工程\ZUCC-Lazy-Bone\各种图\快递代拿程序结构Jackson图.vsdx</vt:lpstr>
      <vt:lpstr>D:\学习\软件工程\ZUCC-Lazy-Bone\各种图\快递代拿流程.vsdx</vt:lpstr>
      <vt:lpstr>D:\学习\软件工程\ZUCC-Lazy-Bone\各种图\快递代拿分配操作和条件后的程序结构Jackson图.vsdx</vt:lpstr>
      <vt:lpstr>D:\学习\软件工程\ZUCC-Lazy-Bone\各种图\快递代寄盒图.vsdx</vt:lpstr>
      <vt:lpstr>D:\学习\软件工程\ZUCC-Lazy-Bone\各种图\搜索盒图.vsdx</vt:lpstr>
      <vt:lpstr>D:\学习\软件工程\ZUCC-Lazy-Bone\各种图\餐饮代买N-S图.vsdx</vt:lpstr>
      <vt:lpstr>D:\学习\软件工程\ZUCC-Lazy-Bone\各种图\餐饮代买jackson.vsdx</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76</cp:revision>
  <dcterms:modified xsi:type="dcterms:W3CDTF">2019-05-14T15:54:33Z</dcterms:modified>
</cp:coreProperties>
</file>