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18" r:id="rId21"/>
    <p:sldId id="266" r:id="rId22"/>
    <p:sldId id="326" r:id="rId23"/>
    <p:sldId id="327" r:id="rId24"/>
    <p:sldId id="328" r:id="rId25"/>
    <p:sldId id="329" r:id="rId26"/>
    <p:sldId id="330" r:id="rId27"/>
    <p:sldId id="331" r:id="rId28"/>
    <p:sldId id="332" r:id="rId29"/>
    <p:sldId id="334" r:id="rId30"/>
    <p:sldId id="335" r:id="rId31"/>
    <p:sldId id="336" r:id="rId32"/>
    <p:sldId id="319" r:id="rId33"/>
    <p:sldId id="262" r:id="rId34"/>
    <p:sldId id="320" r:id="rId35"/>
    <p:sldId id="293" r:id="rId36"/>
    <p:sldId id="304" r:id="rId37"/>
    <p:sldId id="308" r:id="rId38"/>
    <p:sldId id="305" r:id="rId39"/>
    <p:sldId id="322" r:id="rId40"/>
    <p:sldId id="338" r:id="rId41"/>
    <p:sldId id="321" r:id="rId42"/>
    <p:sldId id="306" r:id="rId43"/>
    <p:sldId id="333" r:id="rId44"/>
    <p:sldId id="337" r:id="rId45"/>
    <p:sldId id="285"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file:///D:\&#23398;&#20064;\&#36719;&#20214;&#24037;&#31243;\ZUCC-Lazy-Bone\&#21508;&#31181;&#22270;\&#32842;&#22825;&#27169;&#22359;&#31243;&#24207;&#32467;&#26500;Jackson&#22270;.vsdx" TargetMode="External"/><Relationship Id="rId5" Type="http://schemas.openxmlformats.org/officeDocument/2006/relationships/image" Target="../media/image28.emf"/><Relationship Id="rId4" Type="http://schemas.openxmlformats.org/officeDocument/2006/relationships/oleObject" Target="file:///D:\&#23398;&#20064;\&#36719;&#20214;&#24037;&#31243;\ZUCC-Lazy-Bone\&#21508;&#31181;&#22270;\&#32842;&#22825;&#27169;&#22359;&#30418;&#22270;.vsd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file:///D:\&#23398;&#20064;\&#36719;&#20214;&#24037;&#31243;\ZUCC-Lazy-Bone\&#21508;&#31181;&#22270;\&#20010;&#20154;&#27169;&#22359;&#31243;&#24207;&#32467;&#26500;Jackson&#22270;.vsdx" TargetMode="External"/><Relationship Id="rId5" Type="http://schemas.openxmlformats.org/officeDocument/2006/relationships/image" Target="../media/image30.emf"/><Relationship Id="rId4" Type="http://schemas.openxmlformats.org/officeDocument/2006/relationships/oleObject" Target="file:///D:\&#23398;&#20064;\&#36719;&#20214;&#24037;&#31243;\ZUCC-Lazy-Bone\&#21508;&#31181;&#22270;\&#20010;&#20154;&#20027;&#39029;&#27169;&#22359;&#30418;&#22270;.vsd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file:///D:\&#23398;&#20064;\&#36719;&#20214;&#24037;&#31243;\ZUCC-Lazy-Bone\&#21508;&#31181;&#22270;\&#35780;&#20215;&#27169;&#22359;&#31243;&#24207;&#32467;&#26500;Jackson&#22270;.vsdx" TargetMode="External"/><Relationship Id="rId5" Type="http://schemas.openxmlformats.org/officeDocument/2006/relationships/image" Target="../media/image32.emf"/><Relationship Id="rId4" Type="http://schemas.openxmlformats.org/officeDocument/2006/relationships/oleObject" Target="file:///D:\&#23398;&#20064;\&#36719;&#20214;&#24037;&#31243;\ZUCC-Lazy-Bone\&#21508;&#31181;&#22270;\&#35780;&#20215;&#27169;&#22359;&#30418;&#22270;.vsdx"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6" Type="http://schemas.openxmlformats.org/officeDocument/2006/relationships/hyperlink" Target="SE2019&#26149;-G11-20190512&#20250;&#35758;&#35760;&#24405;.doc" TargetMode="External"/><Relationship Id="rId5" Type="http://schemas.openxmlformats.org/officeDocument/2006/relationships/hyperlink" Target="SE2019&#26149;-G11-20190427&#20250;&#35758;&#35760;&#24405;.doc" TargetMode="Externa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7.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8.emf"/><Relationship Id="rId4" Type="http://schemas.openxmlformats.org/officeDocument/2006/relationships/oleObject" Target="file:///D:\&#23398;&#20064;\&#36719;&#20214;&#24037;&#31243;\ZUCC-Lazy-Bone\&#20219;&#21153;&#21450;&#32489;&#25928;&#35780;&#20215;\SE2019&#26149;-G11-&#31532;&#20061;&#21608;&#20219;&#21153;&#20197;&#21450;&#32489;&#25928;&#35780;&#20215;.xlsx"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9.emf"/><Relationship Id="rId4" Type="http://schemas.openxmlformats.org/officeDocument/2006/relationships/oleObject" Target="file:///D:\&#23398;&#20064;\&#36719;&#20214;&#24037;&#31243;\ZUCC-Lazy-Bone\&#20219;&#21153;&#21450;&#32489;&#25928;&#35780;&#20215;\SE2019&#26149;-G11-&#31532;&#21313;&#19968;&#21608;&#20219;&#21153;&#20197;&#21450;&#32489;&#25928;&#35780;&#20215;.xlsx"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3542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smtClean="0"/>
              <a:t>组</a:t>
            </a:r>
            <a:endParaRPr lang="en-US" altLang="zh-CN" sz="2800" dirty="0" smtClean="0"/>
          </a:p>
          <a:p>
            <a:pPr algn="ctr">
              <a:defRPr>
                <a:solidFill>
                  <a:srgbClr val="3F403E"/>
                </a:solidFill>
                <a:latin typeface="微软雅黑 Light"/>
                <a:ea typeface="微软雅黑 Light"/>
                <a:cs typeface="微软雅黑 Light"/>
                <a:sym typeface="微软雅黑 Light"/>
              </a:defRPr>
            </a:pPr>
            <a:r>
              <a:rPr lang="zh-CN" altLang="en-US" dirty="0">
                <a:solidFill>
                  <a:srgbClr val="3F403E"/>
                </a:solidFill>
                <a:latin typeface="微软雅黑 Light"/>
                <a:ea typeface="微软雅黑 Light"/>
                <a:cs typeface="微软雅黑 Light"/>
              </a:rPr>
              <a:t>组</a:t>
            </a:r>
            <a:r>
              <a:rPr lang="zh-CN" altLang="en-US" dirty="0">
                <a:solidFill>
                  <a:srgbClr val="3F403E"/>
                </a:solidFill>
                <a:latin typeface="微软雅黑 Light"/>
                <a:ea typeface="微软雅黑 Light"/>
                <a:cs typeface="微软雅黑 Light"/>
              </a:rPr>
              <a:t>名：懒</a:t>
            </a:r>
            <a:r>
              <a:rPr lang="zh-CN" altLang="en-US" dirty="0">
                <a:solidFill>
                  <a:srgbClr val="3F403E"/>
                </a:solidFill>
                <a:latin typeface="微软雅黑 Light"/>
                <a:ea typeface="微软雅黑 Light"/>
                <a:cs typeface="微软雅黑 Light"/>
              </a:rPr>
              <a:t>人天使</a:t>
            </a:r>
            <a:endParaRPr lang="en-US" altLang="zh-CN" dirty="0">
              <a:solidFill>
                <a:srgbClr val="3F403E"/>
              </a:solidFill>
              <a:latin typeface="微软雅黑 Light"/>
              <a:ea typeface="微软雅黑 Light"/>
              <a:cs typeface="微软雅黑 Light"/>
            </a:endParaRPr>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19"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195606"/>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693355401"/>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67" name="Visio" r:id="rId4" imgW="8200853" imgH="3429000" progId="Visio.Drawing.15">
                  <p:link updateAutomatic="1"/>
                </p:oleObj>
              </mc:Choice>
              <mc:Fallback>
                <p:oleObj name="Visio" r:id="rId4" imgW="8200853" imgH="3429000"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3554" name="Picture 2">
            <a:extLst>
              <a:ext uri="{FF2B5EF4-FFF2-40B4-BE49-F238E27FC236}">
                <a16:creationId xmlns:a16="http://schemas.microsoft.com/office/drawing/2014/main" id="{4CCB4E74-0A36-444D-AD4E-7E360E089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870278"/>
            <a:ext cx="2933700" cy="531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pic>
        <p:nvPicPr>
          <p:cNvPr id="23555" name="Picture 3">
            <a:extLst>
              <a:ext uri="{FF2B5EF4-FFF2-40B4-BE49-F238E27FC236}">
                <a16:creationId xmlns:a16="http://schemas.microsoft.com/office/drawing/2014/main" id="{60F51DCB-C73A-45AB-8F6B-F3C642695F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14" b="-1720"/>
          <a:stretch/>
        </p:blipFill>
        <p:spPr bwMode="auto">
          <a:xfrm>
            <a:off x="4178431" y="997642"/>
            <a:ext cx="5587738" cy="293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pic>
        <p:nvPicPr>
          <p:cNvPr id="23556" name="Picture 4">
            <a:extLst>
              <a:ext uri="{FF2B5EF4-FFF2-40B4-BE49-F238E27FC236}">
                <a16:creationId xmlns:a16="http://schemas.microsoft.com/office/drawing/2014/main" id="{60381F83-5775-404B-A48D-C9BF82C4E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8472" b="-12480"/>
          <a:stretch>
            <a:fillRect/>
          </a:stretch>
        </p:blipFill>
        <p:spPr bwMode="auto">
          <a:xfrm>
            <a:off x="4178431" y="4358015"/>
            <a:ext cx="5516563"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4578" name="Picture 2">
            <a:extLst>
              <a:ext uri="{FF2B5EF4-FFF2-40B4-BE49-F238E27FC236}">
                <a16:creationId xmlns:a16="http://schemas.microsoft.com/office/drawing/2014/main" id="{70265940-AA50-49C4-B805-A48C0B14F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758622"/>
            <a:ext cx="47466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5602" name="Picture 2">
            <a:extLst>
              <a:ext uri="{FF2B5EF4-FFF2-40B4-BE49-F238E27FC236}">
                <a16:creationId xmlns:a16="http://schemas.microsoft.com/office/drawing/2014/main" id="{CDC0D110-80EE-4CA8-AAFA-88B9596B9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213" y="986321"/>
            <a:ext cx="5965825"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968F3EA-45C9-46F5-B194-8996901EA06E}"/>
              </a:ext>
            </a:extLst>
          </p:cNvPr>
          <p:cNvSpPr txBox="1"/>
          <p:nvPr/>
        </p:nvSpPr>
        <p:spPr>
          <a:xfrm>
            <a:off x="4898795" y="6155703"/>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6" y="863043"/>
            <a:ext cx="5089032" cy="5766684"/>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43021"/>
            <a:ext cx="6058425" cy="4686706"/>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6" name="Picture 2">
            <a:extLst>
              <a:ext uri="{FF2B5EF4-FFF2-40B4-BE49-F238E27FC236}">
                <a16:creationId xmlns:a16="http://schemas.microsoft.com/office/drawing/2014/main" id="{457A1566-15B2-425C-99FD-DF9BC7F19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8" b="-5463"/>
          <a:stretch>
            <a:fillRect/>
          </a:stretch>
        </p:blipFill>
        <p:spPr bwMode="auto">
          <a:xfrm>
            <a:off x="817548" y="968757"/>
            <a:ext cx="5352684" cy="297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3583" y="747563"/>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818614" y="4054088"/>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7650" name="Picture 2">
            <a:extLst>
              <a:ext uri="{FF2B5EF4-FFF2-40B4-BE49-F238E27FC236}">
                <a16:creationId xmlns:a16="http://schemas.microsoft.com/office/drawing/2014/main" id="{88655820-2508-4F69-8653-23E99A8C7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4" y="1423879"/>
            <a:ext cx="5222843" cy="460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a:extLst>
              <a:ext uri="{FF2B5EF4-FFF2-40B4-BE49-F238E27FC236}">
                <a16:creationId xmlns:a16="http://schemas.microsoft.com/office/drawing/2014/main" id="{10D9D5AF-3C99-4FCF-9820-1FD9D44DE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82" b="-1593"/>
          <a:stretch>
            <a:fillRect/>
          </a:stretch>
        </p:blipFill>
        <p:spPr bwMode="auto">
          <a:xfrm>
            <a:off x="5727695" y="1195606"/>
            <a:ext cx="6624562" cy="460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4A45367A-F193-4764-BE7D-61AFF54B765C}"/>
              </a:ext>
            </a:extLst>
          </p:cNvPr>
          <p:cNvSpPr/>
          <p:nvPr/>
        </p:nvSpPr>
        <p:spPr>
          <a:xfrm>
            <a:off x="9553903" y="4564087"/>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聊天模块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454380782"/>
              </p:ext>
            </p:extLst>
          </p:nvPr>
        </p:nvGraphicFramePr>
        <p:xfrm>
          <a:off x="701608" y="870278"/>
          <a:ext cx="5562230" cy="2567866"/>
        </p:xfrm>
        <a:graphic>
          <a:graphicData uri="http://schemas.openxmlformats.org/presentationml/2006/ole">
            <mc:AlternateContent xmlns:mc="http://schemas.openxmlformats.org/markup-compatibility/2006">
              <mc:Choice xmlns:v="urn:schemas-microsoft-com:vml" Requires="v">
                <p:oleObj spid="_x0000_s21520" name="Visio" r:id="rId4" imgW="5962663" imgH="2752589" progId="Visio.Drawing.15">
                  <p:link updateAutomatic="1"/>
                </p:oleObj>
              </mc:Choice>
              <mc:Fallback>
                <p:oleObj name="Visio" r:id="rId4" imgW="5962663" imgH="2752589" progId="Visio.Drawing.15">
                  <p:link updateAutomatic="1"/>
                  <p:pic>
                    <p:nvPicPr>
                      <p:cNvPr id="0" name=""/>
                      <p:cNvPicPr/>
                      <p:nvPr/>
                    </p:nvPicPr>
                    <p:blipFill>
                      <a:blip r:embed="rId5"/>
                      <a:stretch>
                        <a:fillRect/>
                      </a:stretch>
                    </p:blipFill>
                    <p:spPr>
                      <a:xfrm>
                        <a:off x="701608" y="870278"/>
                        <a:ext cx="5562230" cy="256786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14609072"/>
              </p:ext>
            </p:extLst>
          </p:nvPr>
        </p:nvGraphicFramePr>
        <p:xfrm>
          <a:off x="7749157" y="977773"/>
          <a:ext cx="3190875" cy="3533775"/>
        </p:xfrm>
        <a:graphic>
          <a:graphicData uri="http://schemas.openxmlformats.org/presentationml/2006/ole">
            <mc:AlternateContent xmlns:mc="http://schemas.openxmlformats.org/markup-compatibility/2006">
              <mc:Choice xmlns:v="urn:schemas-microsoft-com:vml" Requires="v">
                <p:oleObj spid="_x0000_s21521" name="Visio" r:id="rId6" imgW="3190716" imgH="3533911" progId="Visio.Drawing.15">
                  <p:link updateAutomatic="1"/>
                </p:oleObj>
              </mc:Choice>
              <mc:Fallback>
                <p:oleObj name="Visio" r:id="rId6" imgW="3190716" imgH="3533911" progId="Visio.Drawing.15">
                  <p:link updateAutomatic="1"/>
                  <p:pic>
                    <p:nvPicPr>
                      <p:cNvPr id="0" name=""/>
                      <p:cNvPicPr/>
                      <p:nvPr/>
                    </p:nvPicPr>
                    <p:blipFill>
                      <a:blip r:embed="rId7"/>
                      <a:stretch>
                        <a:fillRect/>
                      </a:stretch>
                    </p:blipFill>
                    <p:spPr>
                      <a:xfrm>
                        <a:off x="7749157" y="977773"/>
                        <a:ext cx="3190875" cy="3533775"/>
                      </a:xfrm>
                      <a:prstGeom prst="rect">
                        <a:avLst/>
                      </a:prstGeom>
                    </p:spPr>
                  </p:pic>
                </p:oleObj>
              </mc:Fallback>
            </mc:AlternateContent>
          </a:graphicData>
        </a:graphic>
      </p:graphicFrame>
      <p:sp>
        <p:nvSpPr>
          <p:cNvPr id="8" name="矩形 7"/>
          <p:cNvSpPr/>
          <p:nvPr/>
        </p:nvSpPr>
        <p:spPr>
          <a:xfrm>
            <a:off x="701608" y="3779757"/>
            <a:ext cx="6096000" cy="2585323"/>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匹配用户订单</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判断选定订单完成状态</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判断订单未完成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进入聊天界面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聊天结束</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判断订单已完成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无法联系接单用户</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停止聊天</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02779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个人主页模块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350804" y="2488763"/>
            <a:ext cx="5441055" cy="4247317"/>
          </a:xfrm>
          <a:prstGeom prst="rect">
            <a:avLst/>
          </a:prstGeom>
        </p:spPr>
        <p:txBody>
          <a:bodyPr wrap="square">
            <a:spAutoFit/>
          </a:bodyPr>
          <a:lstStyle/>
          <a:p>
            <a:r>
              <a:rPr lang="zh-CN" altLang="zh-CN" dirty="0"/>
              <a:t>“我”页面</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评价功能</a:t>
            </a:r>
            <a:r>
              <a:rPr lang="en-US" altLang="zh-CN" dirty="0" err="1"/>
              <a:t>seq</a:t>
            </a:r>
            <a:endParaRPr lang="zh-CN" altLang="zh-CN" dirty="0"/>
          </a:p>
          <a:p>
            <a:r>
              <a:rPr lang="en-US" altLang="zh-CN" dirty="0"/>
              <a:t>		</a:t>
            </a:r>
            <a:r>
              <a:rPr lang="zh-CN" altLang="zh-CN" dirty="0"/>
              <a:t>匹配历史评价</a:t>
            </a:r>
          </a:p>
          <a:p>
            <a:r>
              <a:rPr lang="en-US" altLang="zh-CN" dirty="0"/>
              <a:t>		</a:t>
            </a:r>
            <a:r>
              <a:rPr lang="zh-CN" altLang="zh-CN" dirty="0"/>
              <a:t>输出历史评价</a:t>
            </a:r>
          </a:p>
          <a:p>
            <a:r>
              <a:rPr lang="en-US" altLang="zh-CN" dirty="0"/>
              <a:t>	</a:t>
            </a:r>
            <a:r>
              <a:rPr lang="zh-CN" altLang="zh-CN" dirty="0"/>
              <a:t>评价功能</a:t>
            </a:r>
            <a:r>
              <a:rPr lang="en-US" altLang="zh-CN" dirty="0"/>
              <a:t>end</a:t>
            </a:r>
            <a:endParaRPr lang="zh-CN" altLang="zh-CN" dirty="0"/>
          </a:p>
          <a:p>
            <a:r>
              <a:rPr lang="en-US" altLang="zh-CN" dirty="0"/>
              <a:t>	</a:t>
            </a:r>
            <a:r>
              <a:rPr lang="zh-CN" altLang="zh-CN" dirty="0"/>
              <a:t>个人信息</a:t>
            </a:r>
            <a:r>
              <a:rPr lang="en-US" altLang="zh-CN" dirty="0" err="1"/>
              <a:t>seq</a:t>
            </a:r>
            <a:endParaRPr lang="zh-CN" altLang="zh-CN" dirty="0"/>
          </a:p>
          <a:p>
            <a:r>
              <a:rPr lang="en-US" altLang="zh-CN" dirty="0"/>
              <a:t>		</a:t>
            </a:r>
            <a:r>
              <a:rPr lang="zh-CN" altLang="zh-CN" dirty="0"/>
              <a:t>显示个人主页</a:t>
            </a:r>
          </a:p>
          <a:p>
            <a:r>
              <a:rPr lang="en-US" altLang="zh-CN" dirty="0"/>
              <a:t>		</a:t>
            </a:r>
            <a:r>
              <a:rPr lang="zh-CN" altLang="zh-CN" dirty="0"/>
              <a:t>分析未校园认证</a:t>
            </a:r>
          </a:p>
          <a:p>
            <a:r>
              <a:rPr lang="en-US" altLang="zh-CN" dirty="0"/>
              <a:t>			</a:t>
            </a:r>
            <a:r>
              <a:rPr lang="zh-CN" altLang="zh-CN" dirty="0"/>
              <a:t>匹配学号（工号），姓名</a:t>
            </a:r>
          </a:p>
          <a:p>
            <a:r>
              <a:rPr lang="en-US" altLang="zh-CN" dirty="0"/>
              <a:t>		</a:t>
            </a:r>
            <a:r>
              <a:rPr lang="zh-CN" altLang="zh-CN" dirty="0"/>
              <a:t>分析已校园认证</a:t>
            </a:r>
          </a:p>
          <a:p>
            <a:r>
              <a:rPr lang="en-US" altLang="zh-CN" dirty="0"/>
              <a:t>			</a:t>
            </a:r>
            <a:r>
              <a:rPr lang="zh-CN" altLang="zh-CN" dirty="0"/>
              <a:t>输出学号（工号），姓名</a:t>
            </a:r>
          </a:p>
          <a:p>
            <a:r>
              <a:rPr lang="en-US" altLang="zh-CN" dirty="0"/>
              <a:t>	</a:t>
            </a:r>
            <a:r>
              <a:rPr lang="zh-CN" altLang="zh-CN" dirty="0"/>
              <a:t>个人信息</a:t>
            </a:r>
            <a:r>
              <a:rPr lang="en-US" altLang="zh-CN" dirty="0"/>
              <a:t>end</a:t>
            </a:r>
            <a:endParaRPr lang="zh-CN" altLang="zh-CN" dirty="0"/>
          </a:p>
          <a:p>
            <a:r>
              <a:rPr lang="en-US" altLang="zh-CN" dirty="0"/>
              <a:t>	</a:t>
            </a:r>
            <a:r>
              <a:rPr lang="zh-CN" altLang="zh-CN" dirty="0"/>
              <a:t>停止</a:t>
            </a:r>
          </a:p>
          <a:p>
            <a:r>
              <a:rPr lang="zh-CN" altLang="zh-CN" dirty="0"/>
              <a:t>“我”页面</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186133403"/>
              </p:ext>
            </p:extLst>
          </p:nvPr>
        </p:nvGraphicFramePr>
        <p:xfrm>
          <a:off x="3023616" y="870278"/>
          <a:ext cx="5118638" cy="2371255"/>
        </p:xfrm>
        <a:graphic>
          <a:graphicData uri="http://schemas.openxmlformats.org/presentationml/2006/ole">
            <mc:AlternateContent xmlns:mc="http://schemas.openxmlformats.org/markup-compatibility/2006">
              <mc:Choice xmlns:v="urn:schemas-microsoft-com:vml" Requires="v">
                <p:oleObj spid="_x0000_s22543" name="Visio" r:id="rId4" imgW="5962663" imgH="2762386" progId="Visio.Drawing.15">
                  <p:link updateAutomatic="1"/>
                </p:oleObj>
              </mc:Choice>
              <mc:Fallback>
                <p:oleObj name="Visio" r:id="rId4" imgW="5962663" imgH="2762386" progId="Visio.Drawing.15">
                  <p:link updateAutomatic="1"/>
                  <p:pic>
                    <p:nvPicPr>
                      <p:cNvPr id="0" name=""/>
                      <p:cNvPicPr/>
                      <p:nvPr/>
                    </p:nvPicPr>
                    <p:blipFill>
                      <a:blip r:embed="rId5"/>
                      <a:stretch>
                        <a:fillRect/>
                      </a:stretch>
                    </p:blipFill>
                    <p:spPr>
                      <a:xfrm>
                        <a:off x="3023616" y="870278"/>
                        <a:ext cx="5118638" cy="237125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71907146"/>
              </p:ext>
            </p:extLst>
          </p:nvPr>
        </p:nvGraphicFramePr>
        <p:xfrm>
          <a:off x="7578469" y="1334018"/>
          <a:ext cx="4092038" cy="5184015"/>
        </p:xfrm>
        <a:graphic>
          <a:graphicData uri="http://schemas.openxmlformats.org/presentationml/2006/ole">
            <mc:AlternateContent xmlns:mc="http://schemas.openxmlformats.org/markup-compatibility/2006">
              <mc:Choice xmlns:v="urn:schemas-microsoft-com:vml" Requires="v">
                <p:oleObj spid="_x0000_s22544" name="Visio" r:id="rId6" imgW="3390925" imgH="4295639" progId="Visio.Drawing.15">
                  <p:link updateAutomatic="1"/>
                </p:oleObj>
              </mc:Choice>
              <mc:Fallback>
                <p:oleObj name="Visio" r:id="rId6" imgW="3390925" imgH="4295639" progId="Visio.Drawing.15">
                  <p:link updateAutomatic="1"/>
                  <p:pic>
                    <p:nvPicPr>
                      <p:cNvPr id="0" name=""/>
                      <p:cNvPicPr/>
                      <p:nvPr/>
                    </p:nvPicPr>
                    <p:blipFill>
                      <a:blip r:embed="rId7"/>
                      <a:stretch>
                        <a:fillRect/>
                      </a:stretch>
                    </p:blipFill>
                    <p:spPr>
                      <a:xfrm>
                        <a:off x="7578469" y="1334018"/>
                        <a:ext cx="4092038" cy="5184015"/>
                      </a:xfrm>
                      <a:prstGeom prst="rect">
                        <a:avLst/>
                      </a:prstGeom>
                    </p:spPr>
                  </p:pic>
                </p:oleObj>
              </mc:Fallback>
            </mc:AlternateContent>
          </a:graphicData>
        </a:graphic>
      </p:graphicFrame>
    </p:spTree>
    <p:extLst>
      <p:ext uri="{BB962C8B-B14F-4D97-AF65-F5344CB8AC3E}">
        <p14:creationId xmlns:p14="http://schemas.microsoft.com/office/powerpoint/2010/main" val="3734732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评价模块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701608" y="3779757"/>
            <a:ext cx="6096000" cy="2585323"/>
          </a:xfrm>
          <a:prstGeom prst="rect">
            <a:avLst/>
          </a:prstGeom>
        </p:spPr>
        <p:txBody>
          <a:bodyPr>
            <a:spAutoFit/>
          </a:bodyPr>
          <a:lstStyle/>
          <a:p>
            <a:r>
              <a:rPr lang="zh-CN" altLang="zh-CN" dirty="0"/>
              <a:t>评价功能</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分析订单状态</a:t>
            </a:r>
          </a:p>
          <a:p>
            <a:r>
              <a:rPr lang="en-US" altLang="zh-CN" dirty="0"/>
              <a:t>		</a:t>
            </a:r>
            <a:r>
              <a:rPr lang="zh-CN" altLang="zh-CN" dirty="0"/>
              <a:t>分析订单未评价</a:t>
            </a:r>
          </a:p>
          <a:p>
            <a:r>
              <a:rPr lang="en-US" altLang="zh-CN" dirty="0"/>
              <a:t>			</a:t>
            </a:r>
            <a:r>
              <a:rPr lang="zh-CN" altLang="zh-CN" dirty="0"/>
              <a:t>读入评价字符串</a:t>
            </a:r>
          </a:p>
          <a:p>
            <a:r>
              <a:rPr lang="en-US" altLang="zh-CN" dirty="0"/>
              <a:t>		</a:t>
            </a:r>
            <a:r>
              <a:rPr lang="zh-CN" altLang="zh-CN" dirty="0"/>
              <a:t>分析订单已评价</a:t>
            </a:r>
          </a:p>
          <a:p>
            <a:r>
              <a:rPr lang="en-US" altLang="zh-CN" dirty="0"/>
              <a:t>			</a:t>
            </a:r>
            <a:r>
              <a:rPr lang="zh-CN" altLang="zh-CN" dirty="0"/>
              <a:t>输出评价字符串</a:t>
            </a:r>
          </a:p>
          <a:p>
            <a:r>
              <a:rPr lang="en-US" altLang="zh-CN" dirty="0"/>
              <a:t>	</a:t>
            </a:r>
            <a:r>
              <a:rPr lang="zh-CN" altLang="zh-CN" dirty="0"/>
              <a:t>停止</a:t>
            </a:r>
          </a:p>
          <a:p>
            <a:r>
              <a:rPr lang="zh-CN" altLang="zh-CN" dirty="0"/>
              <a:t>评价功能</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4232174109"/>
              </p:ext>
            </p:extLst>
          </p:nvPr>
        </p:nvGraphicFramePr>
        <p:xfrm>
          <a:off x="701608" y="870278"/>
          <a:ext cx="5962650" cy="2495550"/>
        </p:xfrm>
        <a:graphic>
          <a:graphicData uri="http://schemas.openxmlformats.org/presentationml/2006/ole">
            <mc:AlternateContent xmlns:mc="http://schemas.openxmlformats.org/markup-compatibility/2006">
              <mc:Choice xmlns:v="urn:schemas-microsoft-com:vml" Requires="v">
                <p:oleObj spid="_x0000_s23564" name="Visio" r:id="rId4" imgW="5962663" imgH="2495414" progId="Visio.Drawing.15">
                  <p:link updateAutomatic="1"/>
                </p:oleObj>
              </mc:Choice>
              <mc:Fallback>
                <p:oleObj name="Visio" r:id="rId4" imgW="5962663" imgH="2495414" progId="Visio.Drawing.15">
                  <p:link updateAutomatic="1"/>
                  <p:pic>
                    <p:nvPicPr>
                      <p:cNvPr id="0" name=""/>
                      <p:cNvPicPr/>
                      <p:nvPr/>
                    </p:nvPicPr>
                    <p:blipFill>
                      <a:blip r:embed="rId5"/>
                      <a:stretch>
                        <a:fillRect/>
                      </a:stretch>
                    </p:blipFill>
                    <p:spPr>
                      <a:xfrm>
                        <a:off x="701608" y="870278"/>
                        <a:ext cx="5962650" cy="24955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54549042"/>
              </p:ext>
            </p:extLst>
          </p:nvPr>
        </p:nvGraphicFramePr>
        <p:xfrm>
          <a:off x="7749157" y="1048601"/>
          <a:ext cx="3038475" cy="4305300"/>
        </p:xfrm>
        <a:graphic>
          <a:graphicData uri="http://schemas.openxmlformats.org/presentationml/2006/ole">
            <mc:AlternateContent xmlns:mc="http://schemas.openxmlformats.org/markup-compatibility/2006">
              <mc:Choice xmlns:v="urn:schemas-microsoft-com:vml" Requires="v">
                <p:oleObj spid="_x0000_s23565" name="Visio" r:id="rId6" imgW="3038622" imgH="4305436" progId="Visio.Drawing.15">
                  <p:link updateAutomatic="1"/>
                </p:oleObj>
              </mc:Choice>
              <mc:Fallback>
                <p:oleObj name="Visio" r:id="rId6" imgW="3038622" imgH="4305436" progId="Visio.Drawing.15">
                  <p:link updateAutomatic="1"/>
                  <p:pic>
                    <p:nvPicPr>
                      <p:cNvPr id="0" name=""/>
                      <p:cNvPicPr/>
                      <p:nvPr/>
                    </p:nvPicPr>
                    <p:blipFill>
                      <a:blip r:embed="rId7"/>
                      <a:stretch>
                        <a:fillRect/>
                      </a:stretch>
                    </p:blipFill>
                    <p:spPr>
                      <a:xfrm>
                        <a:off x="7749157" y="1048601"/>
                        <a:ext cx="3038475" cy="4305300"/>
                      </a:xfrm>
                      <a:prstGeom prst="rect">
                        <a:avLst/>
                      </a:prstGeom>
                    </p:spPr>
                  </p:pic>
                </p:oleObj>
              </mc:Fallback>
            </mc:AlternateContent>
          </a:graphicData>
        </a:graphic>
      </p:graphicFrame>
    </p:spTree>
    <p:extLst>
      <p:ext uri="{BB962C8B-B14F-4D97-AF65-F5344CB8AC3E}">
        <p14:creationId xmlns:p14="http://schemas.microsoft.com/office/powerpoint/2010/main" val="42286523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2833994" y="191455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2721262" y="4250870"/>
            <a:ext cx="2140326" cy="646331"/>
          </a:xfrm>
          <a:prstGeom prst="rect">
            <a:avLst/>
          </a:prstGeom>
          <a:noFill/>
        </p:spPr>
        <p:txBody>
          <a:bodyPr wrap="square" rtlCol="0">
            <a:spAutoFit/>
          </a:bodyPr>
          <a:lstStyle/>
          <a:p>
            <a:pPr algn="ctr"/>
            <a:r>
              <a:rPr lang="en-US" altLang="zh-CN" dirty="0"/>
              <a:t>20190420</a:t>
            </a:r>
          </a:p>
          <a:p>
            <a:pPr algn="ctr"/>
            <a:r>
              <a:rPr lang="zh-CN" altLang="en-US" dirty="0" smtClean="0"/>
              <a:t>会议记录</a:t>
            </a:r>
            <a:endParaRPr lang="en-US" altLang="zh-CN"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pSp>
        <p:nvGrpSpPr>
          <p:cNvPr id="7" name="组 5">
            <a:extLst>
              <a:ext uri="{FF2B5EF4-FFF2-40B4-BE49-F238E27FC236}">
                <a16:creationId xmlns:a16="http://schemas.microsoft.com/office/drawing/2014/main" id="{D6609833-48B4-4D9E-9635-7FD0E19CC485}"/>
              </a:ext>
            </a:extLst>
          </p:cNvPr>
          <p:cNvGrpSpPr/>
          <p:nvPr/>
        </p:nvGrpSpPr>
        <p:grpSpPr>
          <a:xfrm>
            <a:off x="5146906" y="1914554"/>
            <a:ext cx="1914863" cy="2086875"/>
            <a:chOff x="2938584" y="2242373"/>
            <a:chExt cx="2319215" cy="2319215"/>
          </a:xfrm>
        </p:grpSpPr>
        <p:pic>
          <p:nvPicPr>
            <p:cNvPr id="9" name="图片 8">
              <a:hlinkClick r:id="rId5"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9">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1" name="文本框 10">
            <a:extLst>
              <a:ext uri="{FF2B5EF4-FFF2-40B4-BE49-F238E27FC236}">
                <a16:creationId xmlns:a16="http://schemas.microsoft.com/office/drawing/2014/main" id="{C1BC540B-86E2-4153-B235-8EC807389912}"/>
              </a:ext>
            </a:extLst>
          </p:cNvPr>
          <p:cNvSpPr txBox="1"/>
          <p:nvPr/>
        </p:nvSpPr>
        <p:spPr>
          <a:xfrm>
            <a:off x="5034174" y="4250869"/>
            <a:ext cx="2140326" cy="646331"/>
          </a:xfrm>
          <a:prstGeom prst="rect">
            <a:avLst/>
          </a:prstGeom>
          <a:noFill/>
        </p:spPr>
        <p:txBody>
          <a:bodyPr wrap="square" rtlCol="0">
            <a:spAutoFit/>
          </a:bodyPr>
          <a:lstStyle/>
          <a:p>
            <a:pPr algn="ctr"/>
            <a:r>
              <a:rPr lang="en-US" altLang="zh-CN" dirty="0" smtClean="0"/>
              <a:t>20190427</a:t>
            </a:r>
            <a:endParaRPr lang="en-US" altLang="zh-CN" dirty="0"/>
          </a:p>
          <a:p>
            <a:pPr algn="ctr"/>
            <a:r>
              <a:rPr lang="zh-CN" altLang="en-US" dirty="0" smtClean="0"/>
              <a:t>会议记录</a:t>
            </a:r>
            <a:endParaRPr lang="en-US" altLang="zh-CN" dirty="0"/>
          </a:p>
        </p:txBody>
      </p:sp>
      <p:grpSp>
        <p:nvGrpSpPr>
          <p:cNvPr id="12" name="组 5">
            <a:extLst>
              <a:ext uri="{FF2B5EF4-FFF2-40B4-BE49-F238E27FC236}">
                <a16:creationId xmlns:a16="http://schemas.microsoft.com/office/drawing/2014/main" id="{D6609833-48B4-4D9E-9635-7FD0E19CC485}"/>
              </a:ext>
            </a:extLst>
          </p:cNvPr>
          <p:cNvGrpSpPr/>
          <p:nvPr/>
        </p:nvGrpSpPr>
        <p:grpSpPr>
          <a:xfrm>
            <a:off x="7174501" y="1914553"/>
            <a:ext cx="1914863" cy="2086875"/>
            <a:chOff x="2938584" y="2242373"/>
            <a:chExt cx="2319215" cy="2319215"/>
          </a:xfrm>
        </p:grpSpPr>
        <p:pic>
          <p:nvPicPr>
            <p:cNvPr id="13" name="图片 12">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4" name="文本框 1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5" name="文本框 14">
            <a:extLst>
              <a:ext uri="{FF2B5EF4-FFF2-40B4-BE49-F238E27FC236}">
                <a16:creationId xmlns:a16="http://schemas.microsoft.com/office/drawing/2014/main" id="{C1BC540B-86E2-4153-B235-8EC807389912}"/>
              </a:ext>
            </a:extLst>
          </p:cNvPr>
          <p:cNvSpPr txBox="1"/>
          <p:nvPr/>
        </p:nvSpPr>
        <p:spPr>
          <a:xfrm>
            <a:off x="7061769" y="4250868"/>
            <a:ext cx="2140326" cy="646331"/>
          </a:xfrm>
          <a:prstGeom prst="rect">
            <a:avLst/>
          </a:prstGeom>
          <a:noFill/>
        </p:spPr>
        <p:txBody>
          <a:bodyPr wrap="square" rtlCol="0">
            <a:spAutoFit/>
          </a:bodyPr>
          <a:lstStyle/>
          <a:p>
            <a:pPr algn="ctr"/>
            <a:r>
              <a:rPr lang="en-US" altLang="zh-CN" dirty="0" smtClean="0"/>
              <a:t>20190512</a:t>
            </a:r>
            <a:endParaRPr lang="en-US" altLang="zh-CN" dirty="0"/>
          </a:p>
          <a:p>
            <a:pPr algn="ctr"/>
            <a:r>
              <a:rPr lang="zh-CN" altLang="en-US" dirty="0" smtClean="0"/>
              <a:t>会议记录</a:t>
            </a:r>
            <a:endParaRPr lang="en-US" altLang="zh-CN" dirty="0"/>
          </a:p>
        </p:txBody>
      </p:sp>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2605087"/>
            <a:ext cx="7258050" cy="1647825"/>
          </a:xfrm>
          <a:prstGeom prst="rect">
            <a:avLst/>
          </a:prstGeom>
        </p:spPr>
      </p:pic>
    </p:spTree>
    <p:extLst>
      <p:ext uri="{BB962C8B-B14F-4D97-AF65-F5344CB8AC3E}">
        <p14:creationId xmlns:p14="http://schemas.microsoft.com/office/powerpoint/2010/main" val="37171454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894044144"/>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81"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775104653"/>
              </p:ext>
            </p:extLst>
          </p:nvPr>
        </p:nvGraphicFramePr>
        <p:xfrm>
          <a:off x="940880" y="1147699"/>
          <a:ext cx="10057384" cy="4509389"/>
        </p:xfrm>
        <a:graphic>
          <a:graphicData uri="http://schemas.openxmlformats.org/presentationml/2006/ole">
            <mc:AlternateContent xmlns:mc="http://schemas.openxmlformats.org/markup-compatibility/2006">
              <mc:Choice xmlns:v="urn:schemas-microsoft-com:vml" Requires="v">
                <p:oleObj spid="_x0000_s20492"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940880" y="1147699"/>
                        <a:ext cx="10057384" cy="4509389"/>
                      </a:xfrm>
                      <a:prstGeom prst="rect">
                        <a:avLst/>
                      </a:prstGeom>
                    </p:spPr>
                  </p:pic>
                </p:oleObj>
              </mc:Fallback>
            </mc:AlternateContent>
          </a:graphicData>
        </a:graphic>
      </p:graphicFrame>
    </p:spTree>
    <p:extLst>
      <p:ext uri="{BB962C8B-B14F-4D97-AF65-F5344CB8AC3E}">
        <p14:creationId xmlns:p14="http://schemas.microsoft.com/office/powerpoint/2010/main" val="208636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3724686076"/>
              </p:ext>
            </p:extLst>
          </p:nvPr>
        </p:nvGraphicFramePr>
        <p:xfrm>
          <a:off x="926592" y="1783017"/>
          <a:ext cx="10084521" cy="3269230"/>
        </p:xfrm>
        <a:graphic>
          <a:graphicData uri="http://schemas.openxmlformats.org/presentationml/2006/ole">
            <mc:AlternateContent xmlns:mc="http://schemas.openxmlformats.org/markup-compatibility/2006">
              <mc:Choice xmlns:v="urn:schemas-microsoft-com:vml" Requires="v">
                <p:oleObj spid="_x0000_s24582" name="工作表" r:id="rId4" imgW="7286657" imgH="2362336" progId="Excel.Sheet.12">
                  <p:link updateAutomatic="1"/>
                </p:oleObj>
              </mc:Choice>
              <mc:Fallback>
                <p:oleObj name="工作表" r:id="rId4" imgW="7286657" imgH="2362336" progId="Excel.Sheet.12">
                  <p:link updateAutomatic="1"/>
                  <p:pic>
                    <p:nvPicPr>
                      <p:cNvPr id="0" name=""/>
                      <p:cNvPicPr/>
                      <p:nvPr/>
                    </p:nvPicPr>
                    <p:blipFill>
                      <a:blip r:embed="rId5"/>
                      <a:stretch>
                        <a:fillRect/>
                      </a:stretch>
                    </p:blipFill>
                    <p:spPr>
                      <a:xfrm>
                        <a:off x="926592" y="1783017"/>
                        <a:ext cx="10084521" cy="3269230"/>
                      </a:xfrm>
                      <a:prstGeom prst="rect">
                        <a:avLst/>
                      </a:prstGeom>
                    </p:spPr>
                  </p:pic>
                </p:oleObj>
              </mc:Fallback>
            </mc:AlternateContent>
          </a:graphicData>
        </a:graphic>
      </p:graphicFrame>
    </p:spTree>
    <p:extLst>
      <p:ext uri="{BB962C8B-B14F-4D97-AF65-F5344CB8AC3E}">
        <p14:creationId xmlns:p14="http://schemas.microsoft.com/office/powerpoint/2010/main" val="58848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343</TotalTime>
  <Words>1436</Words>
  <Application>Microsoft Office PowerPoint</Application>
  <PresentationFormat>宽屏</PresentationFormat>
  <Paragraphs>324</Paragraphs>
  <Slides>45</Slides>
  <Notes>0</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10</vt:i4>
      </vt:variant>
      <vt:variant>
        <vt:lpstr>嵌入 OLE 服务器</vt:lpstr>
      </vt:variant>
      <vt:variant>
        <vt:i4>1</vt:i4>
      </vt:variant>
      <vt:variant>
        <vt:lpstr>幻灯片标题</vt:lpstr>
      </vt:variant>
      <vt:variant>
        <vt:i4>45</vt:i4>
      </vt:variant>
    </vt:vector>
  </HeadingPairs>
  <TitlesOfParts>
    <vt:vector size="67"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file:///D:\学习\软件工程\ZUCC-Lazy-Bone\各种图\业务流程图.vsdx</vt:lpstr>
      <vt:lpstr>file:///D:\学习\软件工程\ZUCC-Lazy-Bone\任务及绩效评价\SE2019春-G11-第八周任务以及绩效评价.xlsx</vt:lpstr>
      <vt:lpstr>file:///D:\学习\软件工程\ZUCC-Lazy-Bone\任务及绩效评价\SE2019春-G11-第九周任务以及绩效评价.xlsx</vt:lpstr>
      <vt:lpstr>D:\学习\软件工程\ZUCC-Lazy-Bone\各种图\聊天模块盒图.vsdx</vt:lpstr>
      <vt:lpstr>D:\学习\软件工程\ZUCC-Lazy-Bone\各种图\聊天模块程序结构Jackson图.vsdx</vt:lpstr>
      <vt:lpstr>D:\学习\软件工程\ZUCC-Lazy-Bone\各种图\个人主页模块盒图.vsdx</vt:lpstr>
      <vt:lpstr>D:\学习\软件工程\ZUCC-Lazy-Bone\各种图\个人模块程序结构Jackson图.vsdx</vt:lpstr>
      <vt:lpstr>D:\学习\软件工程\ZUCC-Lazy-Bone\各种图\评价模块盒图.vsdx</vt:lpstr>
      <vt:lpstr>D:\学习\软件工程\ZUCC-Lazy-Bone\各种图\评价模块程序结构Jackson图.vsdx</vt:lpstr>
      <vt:lpstr>D:\学习\软件工程\ZUCC-Lazy-Bone\任务及绩效评价\SE2019春-G11-第十一周任务以及绩效评价.xlsx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64</cp:revision>
  <dcterms:modified xsi:type="dcterms:W3CDTF">2019-05-12T08:31:43Z</dcterms:modified>
</cp:coreProperties>
</file>