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8" r:id="rId5"/>
    <p:sldId id="289" r:id="rId6"/>
    <p:sldId id="33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33" r:id="rId19"/>
    <p:sldId id="33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0" r:id="rId28"/>
    <p:sldId id="314" r:id="rId29"/>
    <p:sldId id="315" r:id="rId30"/>
    <p:sldId id="308" r:id="rId31"/>
    <p:sldId id="324" r:id="rId32"/>
    <p:sldId id="325" r:id="rId33"/>
    <p:sldId id="326" r:id="rId34"/>
    <p:sldId id="317" r:id="rId35"/>
    <p:sldId id="327" r:id="rId36"/>
    <p:sldId id="328" r:id="rId37"/>
    <p:sldId id="329" r:id="rId38"/>
    <p:sldId id="330" r:id="rId39"/>
    <p:sldId id="336" r:id="rId40"/>
    <p:sldId id="337" r:id="rId41"/>
    <p:sldId id="331" r:id="rId42"/>
    <p:sldId id="332" r:id="rId43"/>
    <p:sldId id="285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8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9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1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5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6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6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977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7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3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0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10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99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61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5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8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83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4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73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file:///D:\&#23398;&#20064;\&#36719;&#20214;&#24037;&#31243;\ZUCC-Lazy-Bone\&#20219;&#21153;&#21450;&#32489;&#25928;&#35780;&#20215;\SE2019&#26149;-G11-&#24635;&#32467;&#32489;&#25928;&#35780;&#20215;.xlsx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</a:rPr>
              <a:t>组名：懒人天使</a:t>
            </a:r>
            <a:endParaRPr lang="en-US" altLang="zh-CN" dirty="0">
              <a:solidFill>
                <a:srgbClr val="3F403E"/>
              </a:solidFill>
              <a:latin typeface="微软雅黑 Light"/>
              <a:ea typeface="微软雅黑 Light"/>
              <a:cs typeface="微软雅黑 Light"/>
            </a:endParaRPr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7" y="3115747"/>
            <a:ext cx="4473337" cy="1200329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</a:p>
          <a:p>
            <a:r>
              <a:rPr lang="zh-CN" altLang="en-US" sz="3200" dirty="0"/>
              <a:t>城院学生懒人助手</a:t>
            </a:r>
            <a:endParaRPr sz="3200"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891512" y="2015664"/>
            <a:ext cx="2144175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总结评审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60666A-8C83-4EF2-B0D7-90C0F4534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16" y="4471020"/>
            <a:ext cx="1053834" cy="1053834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 advAuto="0"/>
      <p:bldP spid="212" grpId="0" animBg="1" advAuto="0"/>
      <p:bldP spid="213" grpId="0" animBg="1" advAuto="0"/>
      <p:bldP spid="214" grpId="0" animBg="1" advAuto="0"/>
      <p:bldP spid="215" grpId="0" animBg="1" advAuto="0"/>
      <p:bldP spid="216" grpId="0" animBg="1" advAuto="0"/>
      <p:bldP spid="217" grpId="0" animBg="1" advAuto="0"/>
      <p:bldP spid="219" grpId="0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2C42E9-E1E7-4B9B-A6DE-350621D4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4" y="1102941"/>
            <a:ext cx="3189091" cy="56723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1E1F13-C26A-4261-B435-1D6063EDF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54" y="1102935"/>
            <a:ext cx="3189092" cy="5672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2D8C52-C6DD-40A5-BD02-6695AD7E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15" y="1102935"/>
            <a:ext cx="3189092" cy="56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用户代表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当然客户</a:t>
            </a:r>
            <a:r>
              <a:rPr lang="en-US" altLang="zh-CN" dirty="0"/>
              <a:t>-</a:t>
            </a:r>
            <a:r>
              <a:rPr lang="zh-CN" altLang="en-US" dirty="0"/>
              <a:t>杨枨老师</a:t>
            </a:r>
            <a:r>
              <a:rPr lang="en-US" altLang="zh-CN" dirty="0"/>
              <a:t>-</a:t>
            </a:r>
            <a:r>
              <a:rPr lang="zh-CN" altLang="en-US" dirty="0"/>
              <a:t>工作繁忙可能需要帮忙代拿等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法学院 陈同学</a:t>
            </a:r>
            <a:r>
              <a:rPr lang="en-US" altLang="zh-CN" dirty="0"/>
              <a:t>-</a:t>
            </a:r>
            <a:r>
              <a:rPr lang="zh-CN" altLang="en-US" dirty="0"/>
              <a:t>娇小女生对于大件快递需要帮忙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商学院 金同学</a:t>
            </a:r>
            <a:r>
              <a:rPr lang="en-US" altLang="zh-CN" dirty="0"/>
              <a:t>-</a:t>
            </a:r>
            <a:r>
              <a:rPr lang="zh-CN" altLang="en-US" dirty="0"/>
              <a:t>学业、感情以及工作繁忙，不想点外卖需要人代买学校餐饮</a:t>
            </a:r>
          </a:p>
        </p:txBody>
      </p:sp>
    </p:spTree>
    <p:extLst>
      <p:ext uri="{BB962C8B-B14F-4D97-AF65-F5344CB8AC3E}">
        <p14:creationId xmlns:p14="http://schemas.microsoft.com/office/powerpoint/2010/main" val="39439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</a:p>
        </p:txBody>
      </p:sp>
    </p:spTree>
    <p:extLst>
      <p:ext uri="{BB962C8B-B14F-4D97-AF65-F5344CB8AC3E}">
        <p14:creationId xmlns:p14="http://schemas.microsoft.com/office/powerpoint/2010/main" val="27258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数据字典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6F2DD-A619-400A-930A-206FDF8C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89"/>
          <a:stretch>
            <a:fillRect/>
          </a:stretch>
        </p:blipFill>
        <p:spPr bwMode="auto">
          <a:xfrm>
            <a:off x="2421928" y="1203555"/>
            <a:ext cx="7348143" cy="553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0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105252" y="216833"/>
            <a:ext cx="1987080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38C52-26ED-4A4D-8823-CA6FC99C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-2857" r="-37"/>
          <a:stretch/>
        </p:blipFill>
        <p:spPr bwMode="auto">
          <a:xfrm>
            <a:off x="1059754" y="1141558"/>
            <a:ext cx="10072491" cy="571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6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业务流图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47DA0-C46B-42C7-9C51-37EC9E0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71" y="1635600"/>
            <a:ext cx="10273201" cy="42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4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1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83F3E2-F4CC-4ABF-A8F1-5445EB4FA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4209"/>
              </p:ext>
            </p:extLst>
          </p:nvPr>
        </p:nvGraphicFramePr>
        <p:xfrm>
          <a:off x="2716491" y="1089772"/>
          <a:ext cx="6759018" cy="56315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7388">
                  <a:extLst>
                    <a:ext uri="{9D8B030D-6E8A-4147-A177-3AD203B41FA5}">
                      <a16:colId xmlns:a16="http://schemas.microsoft.com/office/drawing/2014/main" val="2843110515"/>
                    </a:ext>
                  </a:extLst>
                </a:gridCol>
                <a:gridCol w="1574355">
                  <a:extLst>
                    <a:ext uri="{9D8B030D-6E8A-4147-A177-3AD203B41FA5}">
                      <a16:colId xmlns:a16="http://schemas.microsoft.com/office/drawing/2014/main" val="1565370417"/>
                    </a:ext>
                  </a:extLst>
                </a:gridCol>
                <a:gridCol w="1686185">
                  <a:extLst>
                    <a:ext uri="{9D8B030D-6E8A-4147-A177-3AD203B41FA5}">
                      <a16:colId xmlns:a16="http://schemas.microsoft.com/office/drawing/2014/main" val="2512066851"/>
                    </a:ext>
                  </a:extLst>
                </a:gridCol>
                <a:gridCol w="1081824">
                  <a:extLst>
                    <a:ext uri="{9D8B030D-6E8A-4147-A177-3AD203B41FA5}">
                      <a16:colId xmlns:a16="http://schemas.microsoft.com/office/drawing/2014/main" val="1019925677"/>
                    </a:ext>
                  </a:extLst>
                </a:gridCol>
                <a:gridCol w="869266">
                  <a:extLst>
                    <a:ext uri="{9D8B030D-6E8A-4147-A177-3AD203B41FA5}">
                      <a16:colId xmlns:a16="http://schemas.microsoft.com/office/drawing/2014/main" val="1972144540"/>
                    </a:ext>
                  </a:extLst>
                </a:gridCol>
              </a:tblGrid>
              <a:tr h="255979">
                <a:tc gridSpan="5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代拿快递订单表设计（</a:t>
                      </a:r>
                      <a:r>
                        <a:rPr lang="en-US" sz="1200">
                          <a:effectLst/>
                        </a:rPr>
                        <a:t>fetchOrder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057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字段名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中文名称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数据类型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能否为空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358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代拿序号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主键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44390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fetchname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取件人姓名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11606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fetchphone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取件人电话号码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55566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fetchkey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911423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fetchAddress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取件地址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92244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fetchbonus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红包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87254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ordertime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代拿下单时间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03192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fetchmessage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代拿备注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05656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_openid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发布用户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20947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helperid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帮助用户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808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isdone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订定完成状态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238530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isreceive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订单接单状态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35806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订单取消状态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8671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取消请求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631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type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27298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tag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标签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86691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reputation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评价星级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2217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receiveTime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接单时间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87147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doneTime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完成时间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67921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希望取消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23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0BAE8-9763-4DB3-974D-3D396FA14003}"/>
              </a:ext>
            </a:extLst>
          </p:cNvPr>
          <p:cNvSpPr/>
          <p:nvPr/>
        </p:nvSpPr>
        <p:spPr>
          <a:xfrm>
            <a:off x="751885" y="101960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用于数据库访问或操纵的软件配置项的详细设计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3A6029-FF0F-4F48-9E49-9FAE6848FC07}"/>
              </a:ext>
            </a:extLst>
          </p:cNvPr>
          <p:cNvSpPr/>
          <p:nvPr/>
        </p:nvSpPr>
        <p:spPr>
          <a:xfrm>
            <a:off x="751885" y="142454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用于修改数据库的云函数</a:t>
            </a: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43D424D5-444E-4EB1-9D09-0FDEA9BF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5" y="1829489"/>
            <a:ext cx="2792593" cy="168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BED77B-5719-4FCC-B72D-68C4D9EF398F}"/>
              </a:ext>
            </a:extLst>
          </p:cNvPr>
          <p:cNvSpPr/>
          <p:nvPr/>
        </p:nvSpPr>
        <p:spPr>
          <a:xfrm>
            <a:off x="648963" y="35166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获取未接单的订单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30C2E-607F-4D85-953A-4E3EAAB7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85" y="3886012"/>
            <a:ext cx="3630803" cy="3000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9264BF-7D22-4B19-AA66-4ACF6F93A02A}"/>
              </a:ext>
            </a:extLst>
          </p:cNvPr>
          <p:cNvSpPr/>
          <p:nvPr/>
        </p:nvSpPr>
        <p:spPr>
          <a:xfrm>
            <a:off x="4964921" y="14245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获取自己发布的订单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D29EBB-E41D-4C37-A581-4FAB2C625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63" y="1888771"/>
            <a:ext cx="3035653" cy="20527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6F9E85-69CB-45CB-AF61-CF610ADBA735}"/>
              </a:ext>
            </a:extLst>
          </p:cNvPr>
          <p:cNvSpPr/>
          <p:nvPr/>
        </p:nvSpPr>
        <p:spPr>
          <a:xfrm>
            <a:off x="8578169" y="14245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查询用户信息是否存在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B9346-5673-4129-BC6B-142AAAF97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292" y="1774606"/>
            <a:ext cx="3419695" cy="38534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FCB9A-8EA5-45EF-9632-DFB392C03FBB}"/>
              </a:ext>
            </a:extLst>
          </p:cNvPr>
          <p:cNvSpPr/>
          <p:nvPr/>
        </p:nvSpPr>
        <p:spPr>
          <a:xfrm>
            <a:off x="4964921" y="40364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获取自己接单的订单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F22D1D-B985-4635-A7D2-E1CF53CF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663" y="4344827"/>
            <a:ext cx="2846821" cy="25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46399" y="883504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190371" y="88350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187326" y="1669562"/>
            <a:ext cx="21666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190371" y="168118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546399" y="2616647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190371" y="2616647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7546398" y="3525303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  <a:r>
              <a:rPr lang="en-US" altLang="zh-CN" sz="1800" dirty="0"/>
              <a:t>+</a:t>
            </a:r>
            <a:r>
              <a:rPr lang="zh-CN" altLang="en-US" sz="1800" dirty="0"/>
              <a:t>测试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190371" y="352530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21" name="文本框 24">
            <a:extLst>
              <a:ext uri="{FF2B5EF4-FFF2-40B4-BE49-F238E27FC236}">
                <a16:creationId xmlns:a16="http://schemas.microsoft.com/office/drawing/2014/main" id="{C8D83E82-0660-4FCC-8F12-685C144DD6AC}"/>
              </a:ext>
            </a:extLst>
          </p:cNvPr>
          <p:cNvSpPr txBox="1"/>
          <p:nvPr/>
        </p:nvSpPr>
        <p:spPr>
          <a:xfrm>
            <a:off x="7506325" y="4349790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  <a:endParaRPr dirty="0"/>
          </a:p>
        </p:txBody>
      </p:sp>
      <p:sp>
        <p:nvSpPr>
          <p:cNvPr id="22" name="文本框 26">
            <a:extLst>
              <a:ext uri="{FF2B5EF4-FFF2-40B4-BE49-F238E27FC236}">
                <a16:creationId xmlns:a16="http://schemas.microsoft.com/office/drawing/2014/main" id="{06D6ABEF-8884-4AF9-9611-062E39C41C0C}"/>
              </a:ext>
            </a:extLst>
          </p:cNvPr>
          <p:cNvSpPr txBox="1"/>
          <p:nvPr/>
        </p:nvSpPr>
        <p:spPr>
          <a:xfrm>
            <a:off x="5190371" y="4334960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5</a:t>
            </a:r>
            <a:endParaRPr sz="2800" dirty="0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E18110B-DC05-4BDD-BA3F-EEBD6BC53F3A}"/>
              </a:ext>
            </a:extLst>
          </p:cNvPr>
          <p:cNvSpPr txBox="1"/>
          <p:nvPr/>
        </p:nvSpPr>
        <p:spPr>
          <a:xfrm>
            <a:off x="7865399" y="5045403"/>
            <a:ext cx="8104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  <a:endParaRPr dirty="0"/>
          </a:p>
        </p:txBody>
      </p:sp>
      <p:sp>
        <p:nvSpPr>
          <p:cNvPr id="28" name="文本框 26">
            <a:extLst>
              <a:ext uri="{FF2B5EF4-FFF2-40B4-BE49-F238E27FC236}">
                <a16:creationId xmlns:a16="http://schemas.microsoft.com/office/drawing/2014/main" id="{0924A94D-25AB-49A6-9457-4C0A27DB907C}"/>
              </a:ext>
            </a:extLst>
          </p:cNvPr>
          <p:cNvSpPr txBox="1"/>
          <p:nvPr/>
        </p:nvSpPr>
        <p:spPr>
          <a:xfrm>
            <a:off x="5190371" y="503057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6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80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300"/>
                            </p:stCondLst>
                            <p:childTnLst>
                              <p:par>
                                <p:cTn id="66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400"/>
                            </p:stCondLst>
                            <p:childTnLst>
                              <p:par>
                                <p:cTn id="7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  <p:bldP spid="21" grpId="0" animBg="1" advAuto="0"/>
      <p:bldP spid="22" grpId="0" animBg="1" advAuto="0"/>
      <p:bldP spid="27" grpId="0" animBg="1" advAuto="0"/>
      <p:bldP spid="28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358529" y="216833"/>
            <a:ext cx="148053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2D42F8-F755-46BA-923A-CC455AFB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0" y="675200"/>
            <a:ext cx="5902376" cy="61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0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872820" y="216833"/>
            <a:ext cx="245195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伪代码</a:t>
            </a:r>
            <a:r>
              <a:rPr lang="zh-CN" altLang="en-US" sz="1600" dirty="0"/>
              <a:t>（部分）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73638E-3161-4228-B48F-B7D3EF85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992826"/>
            <a:ext cx="5082647" cy="5759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672ECC-D52B-4083-81C3-2151D113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61" y="1902580"/>
            <a:ext cx="6269118" cy="48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5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7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53713-47BA-47D4-8B98-4BB323CE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51" y="2118269"/>
            <a:ext cx="8141715" cy="37451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3519340" y="1579661"/>
            <a:ext cx="765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本系统开发使用语言：</a:t>
            </a:r>
            <a:r>
              <a:rPr lang="en-US" altLang="zh-CN" b="1" dirty="0"/>
              <a:t>WXML</a:t>
            </a:r>
            <a:r>
              <a:rPr lang="zh-CN" altLang="en-US" b="1" dirty="0"/>
              <a:t>、</a:t>
            </a:r>
            <a:r>
              <a:rPr lang="en-US" altLang="zh-CN" b="1" dirty="0"/>
              <a:t>WXSS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9325" y="219228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559325" y="1650392"/>
            <a:ext cx="515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代码走查 检查项主要有以下几点：</a:t>
            </a:r>
          </a:p>
          <a:p>
            <a:endParaRPr lang="zh-CN" altLang="en-US" b="1" dirty="0"/>
          </a:p>
          <a:p>
            <a:r>
              <a:rPr lang="zh-CN" altLang="en-US" b="1" dirty="0"/>
              <a:t>程序结构组织</a:t>
            </a:r>
          </a:p>
          <a:p>
            <a:r>
              <a:rPr lang="zh-CN" altLang="en-US" b="1" dirty="0"/>
              <a:t>代码组织</a:t>
            </a:r>
          </a:p>
          <a:p>
            <a:r>
              <a:rPr lang="zh-CN" altLang="en-US" b="1" dirty="0"/>
              <a:t>函数组织</a:t>
            </a:r>
          </a:p>
          <a:p>
            <a:r>
              <a:rPr lang="zh-CN" altLang="en-US" b="1" dirty="0"/>
              <a:t>数据类型与变量</a:t>
            </a:r>
          </a:p>
          <a:p>
            <a:r>
              <a:rPr lang="zh-CN" altLang="en-US" b="1" dirty="0"/>
              <a:t>条件判断</a:t>
            </a:r>
          </a:p>
          <a:p>
            <a:r>
              <a:rPr lang="zh-CN" altLang="en-US" b="1" dirty="0"/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E5175-A3BF-479F-8BC9-25DF808F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0" y="78860"/>
            <a:ext cx="5153320" cy="67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39672" y="216833"/>
            <a:ext cx="1118253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B10A5C-0361-4E98-A6F1-73844249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4" y="662403"/>
            <a:ext cx="3802710" cy="619559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890AD68-04FE-4FF4-9539-F2A98F7E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638"/>
              </p:ext>
            </p:extLst>
          </p:nvPr>
        </p:nvGraphicFramePr>
        <p:xfrm>
          <a:off x="7126663" y="1034543"/>
          <a:ext cx="3349941" cy="545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545">
                  <a:extLst>
                    <a:ext uri="{9D8B030D-6E8A-4147-A177-3AD203B41FA5}">
                      <a16:colId xmlns:a16="http://schemas.microsoft.com/office/drawing/2014/main" val="3652881221"/>
                    </a:ext>
                  </a:extLst>
                </a:gridCol>
                <a:gridCol w="1681396">
                  <a:extLst>
                    <a:ext uri="{9D8B030D-6E8A-4147-A177-3AD203B41FA5}">
                      <a16:colId xmlns:a16="http://schemas.microsoft.com/office/drawing/2014/main" val="3051160635"/>
                    </a:ext>
                  </a:extLst>
                </a:gridCol>
              </a:tblGrid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cloudfunctions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云函数库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1812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图片素材库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88519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520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页面初始数据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334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授权登陆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696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“我的”页面模块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309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8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已下单页面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223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myReceive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已结单页面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9176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217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235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1126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app.js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61912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小程序的全局配置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57107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app.wxss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8981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D59BAD-2CBC-4CC1-80A3-24932C90AF61}"/>
              </a:ext>
            </a:extLst>
          </p:cNvPr>
          <p:cNvCxnSpPr/>
          <p:nvPr/>
        </p:nvCxnSpPr>
        <p:spPr>
          <a:xfrm>
            <a:off x="1225485" y="3429000"/>
            <a:ext cx="49396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C04156-493E-41A3-8A0D-D747282B0E9C}"/>
              </a:ext>
            </a:extLst>
          </p:cNvPr>
          <p:cNvSpPr/>
          <p:nvPr/>
        </p:nvSpPr>
        <p:spPr>
          <a:xfrm>
            <a:off x="6325385" y="2000841"/>
            <a:ext cx="792136" cy="28563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23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7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8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3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C7D694-7CBE-43C9-B7E1-480CCA5E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8120"/>
              </p:ext>
            </p:extLst>
          </p:nvPr>
        </p:nvGraphicFramePr>
        <p:xfrm>
          <a:off x="6287678" y="1140648"/>
          <a:ext cx="4695099" cy="1291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1297">
                  <a:extLst>
                    <a:ext uri="{9D8B030D-6E8A-4147-A177-3AD203B41FA5}">
                      <a16:colId xmlns:a16="http://schemas.microsoft.com/office/drawing/2014/main" val="3536697688"/>
                    </a:ext>
                  </a:extLst>
                </a:gridCol>
                <a:gridCol w="643802">
                  <a:extLst>
                    <a:ext uri="{9D8B030D-6E8A-4147-A177-3AD203B41FA5}">
                      <a16:colId xmlns:a16="http://schemas.microsoft.com/office/drawing/2014/main" val="2968739942"/>
                    </a:ext>
                  </a:extLst>
                </a:gridCol>
              </a:tblGrid>
              <a:tr h="3088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测试质量目标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308049"/>
                  </a:ext>
                </a:extLst>
              </a:tr>
              <a:tr h="6592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测试已实现的产品是否达到设计的要求，包括：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各个功能点是否以实现，业务流程是否正确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17009"/>
                  </a:ext>
                </a:extLst>
              </a:tr>
              <a:tr h="32335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产品规定的操作和运行稳定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r>
                        <a:rPr lang="zh-CN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29956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E27A8A-77A2-47F3-A090-92C0937D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5513"/>
              </p:ext>
            </p:extLst>
          </p:nvPr>
        </p:nvGraphicFramePr>
        <p:xfrm>
          <a:off x="6287678" y="2723393"/>
          <a:ext cx="4503420" cy="3116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5901">
                  <a:extLst>
                    <a:ext uri="{9D8B030D-6E8A-4147-A177-3AD203B41FA5}">
                      <a16:colId xmlns:a16="http://schemas.microsoft.com/office/drawing/2014/main" val="415443421"/>
                    </a:ext>
                  </a:extLst>
                </a:gridCol>
                <a:gridCol w="617519">
                  <a:extLst>
                    <a:ext uri="{9D8B030D-6E8A-4147-A177-3AD203B41FA5}">
                      <a16:colId xmlns:a16="http://schemas.microsoft.com/office/drawing/2014/main" val="155279581"/>
                    </a:ext>
                  </a:extLst>
                </a:gridCol>
              </a:tblGrid>
              <a:tr h="266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测试质量目标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7352891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所设计的测试用例覆盖率应达到软件需求的</a:t>
                      </a:r>
                      <a:r>
                        <a:rPr lang="en-US" sz="1050" kern="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512352"/>
                  </a:ext>
                </a:extLst>
              </a:tr>
              <a:tr h="2795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所有的测试案例已经执行过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70776"/>
                  </a:ext>
                </a:extLst>
              </a:tr>
              <a:tr h="3159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所有的严重、重要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已经解决并由测试验证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9330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每一部分的测试已经被</a:t>
                      </a:r>
                      <a:r>
                        <a:rPr lang="en-US" sz="1050" kern="0">
                          <a:effectLst/>
                        </a:rPr>
                        <a:t>Test Lead</a:t>
                      </a:r>
                      <a:r>
                        <a:rPr lang="zh-CN" sz="1050" kern="0">
                          <a:effectLst/>
                        </a:rPr>
                        <a:t>确认完成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761793"/>
                  </a:ext>
                </a:extLst>
              </a:tr>
              <a:tr h="568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发现错误等级为严重、重要、一般的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的速率正在下降并接近</a:t>
                      </a: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81644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在最后的三天内没有发现错误等级为严重、重要的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41166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量测统计数不能超</a:t>
                      </a:r>
                      <a:r>
                        <a:rPr lang="en-US" sz="1050" kern="0">
                          <a:effectLst/>
                        </a:rPr>
                        <a:t>10%=</a:t>
                      </a:r>
                      <a:r>
                        <a:rPr lang="zh-CN" sz="1050" kern="0">
                          <a:effectLst/>
                        </a:rPr>
                        <a:t>（问题总数</a:t>
                      </a:r>
                      <a:r>
                        <a:rPr lang="en-US" sz="1050" kern="0">
                          <a:effectLst/>
                        </a:rPr>
                        <a:t>-</a:t>
                      </a:r>
                      <a:r>
                        <a:rPr lang="zh-CN" sz="1050" kern="0">
                          <a:effectLst/>
                        </a:rPr>
                        <a:t>原问题总数）</a:t>
                      </a:r>
                      <a:r>
                        <a:rPr lang="en-US" sz="1050" kern="0">
                          <a:effectLst/>
                        </a:rPr>
                        <a:t>/</a:t>
                      </a:r>
                      <a:r>
                        <a:rPr lang="zh-CN" sz="1050" kern="0">
                          <a:effectLst/>
                        </a:rPr>
                        <a:t>问题总数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4805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量测统计，应该无严重</a:t>
                      </a:r>
                      <a:r>
                        <a:rPr lang="en-US" sz="1050" kern="0" dirty="0">
                          <a:effectLst/>
                        </a:rPr>
                        <a:t>BUG</a:t>
                      </a:r>
                      <a:r>
                        <a:rPr lang="zh-CN" sz="1050" kern="0" dirty="0">
                          <a:effectLst/>
                        </a:rPr>
                        <a:t>，重要问题不能超</a:t>
                      </a:r>
                      <a:r>
                        <a:rPr lang="en-US" sz="1050" kern="0" dirty="0">
                          <a:effectLst/>
                        </a:rPr>
                        <a:t>5%=</a:t>
                      </a:r>
                      <a:r>
                        <a:rPr lang="zh-CN" sz="1050" kern="0" dirty="0">
                          <a:effectLst/>
                        </a:rPr>
                        <a:t>（总重要问题数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原重要问题数）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zh-CN" sz="1050" kern="0" dirty="0">
                          <a:effectLst/>
                        </a:rPr>
                        <a:t>问题总数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9094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E6C6DBC-5515-42FB-986F-93B8E930FFED}"/>
              </a:ext>
            </a:extLst>
          </p:cNvPr>
          <p:cNvSpPr/>
          <p:nvPr/>
        </p:nvSpPr>
        <p:spPr>
          <a:xfrm>
            <a:off x="559325" y="1650392"/>
            <a:ext cx="5153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/>
              <a:t>产品质量目标表</a:t>
            </a:r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zh-CN" b="1" dirty="0"/>
              <a:t>测试质量目标表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4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白盒测试</a:t>
            </a:r>
          </a:p>
        </p:txBody>
      </p:sp>
      <p:pic>
        <p:nvPicPr>
          <p:cNvPr id="1026" name="Picture 2" descr="代拿">
            <a:extLst>
              <a:ext uri="{FF2B5EF4-FFF2-40B4-BE49-F238E27FC236}">
                <a16:creationId xmlns:a16="http://schemas.microsoft.com/office/drawing/2014/main" id="{B2A51924-FA21-46C8-A7FB-DFB4E2849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3261" r="4316" b="5408"/>
          <a:stretch/>
        </p:blipFill>
        <p:spPr bwMode="auto">
          <a:xfrm>
            <a:off x="0" y="933255"/>
            <a:ext cx="6108215" cy="49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7555"/>
              </p:ext>
            </p:extLst>
          </p:nvPr>
        </p:nvGraphicFramePr>
        <p:xfrm>
          <a:off x="6174557" y="336405"/>
          <a:ext cx="5900003" cy="169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700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16967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Odkmn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65968"/>
              </p:ext>
            </p:extLst>
          </p:nvPr>
        </p:nvGraphicFramePr>
        <p:xfrm>
          <a:off x="6174556" y="2492021"/>
          <a:ext cx="5900006" cy="1226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003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2950003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40685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判定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8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输入字母数字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889373" y="2122689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15993"/>
              </p:ext>
            </p:extLst>
          </p:nvPr>
        </p:nvGraphicFramePr>
        <p:xfrm>
          <a:off x="6174556" y="4304851"/>
          <a:ext cx="5900006" cy="161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4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815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条件组合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==0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无错误提示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个汉字以下及字母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个以下汉字及数字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889373" y="3730004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代拿模块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7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用户手册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1848D-E4AE-46A2-9BBD-3007BA12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60" y="1047684"/>
            <a:ext cx="4559680" cy="58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2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测试用例</a:t>
            </a:r>
            <a:endParaRPr lang="en-US" altLang="zh-CN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99955B-7896-40EE-BB31-E43FC345C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04631"/>
              </p:ext>
            </p:extLst>
          </p:nvPr>
        </p:nvGraphicFramePr>
        <p:xfrm>
          <a:off x="1205617" y="1036627"/>
          <a:ext cx="9780765" cy="5695195"/>
        </p:xfrm>
        <a:graphic>
          <a:graphicData uri="http://schemas.openxmlformats.org/drawingml/2006/table">
            <a:tbl>
              <a:tblPr/>
              <a:tblGrid>
                <a:gridCol w="574373">
                  <a:extLst>
                    <a:ext uri="{9D8B030D-6E8A-4147-A177-3AD203B41FA5}">
                      <a16:colId xmlns:a16="http://schemas.microsoft.com/office/drawing/2014/main" val="1837181399"/>
                    </a:ext>
                  </a:extLst>
                </a:gridCol>
                <a:gridCol w="648221">
                  <a:extLst>
                    <a:ext uri="{9D8B030D-6E8A-4147-A177-3AD203B41FA5}">
                      <a16:colId xmlns:a16="http://schemas.microsoft.com/office/drawing/2014/main" val="1829744758"/>
                    </a:ext>
                  </a:extLst>
                </a:gridCol>
                <a:gridCol w="1025667">
                  <a:extLst>
                    <a:ext uri="{9D8B030D-6E8A-4147-A177-3AD203B41FA5}">
                      <a16:colId xmlns:a16="http://schemas.microsoft.com/office/drawing/2014/main" val="2451950945"/>
                    </a:ext>
                  </a:extLst>
                </a:gridCol>
                <a:gridCol w="2182337">
                  <a:extLst>
                    <a:ext uri="{9D8B030D-6E8A-4147-A177-3AD203B41FA5}">
                      <a16:colId xmlns:a16="http://schemas.microsoft.com/office/drawing/2014/main" val="2228744356"/>
                    </a:ext>
                  </a:extLst>
                </a:gridCol>
                <a:gridCol w="1094523">
                  <a:extLst>
                    <a:ext uri="{9D8B030D-6E8A-4147-A177-3AD203B41FA5}">
                      <a16:colId xmlns:a16="http://schemas.microsoft.com/office/drawing/2014/main" val="260493107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664131505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849438677"/>
                    </a:ext>
                  </a:extLst>
                </a:gridCol>
                <a:gridCol w="2313722">
                  <a:extLst>
                    <a:ext uri="{9D8B030D-6E8A-4147-A177-3AD203B41FA5}">
                      <a16:colId xmlns:a16="http://schemas.microsoft.com/office/drawing/2014/main" val="130391820"/>
                    </a:ext>
                  </a:extLst>
                </a:gridCol>
              </a:tblGrid>
              <a:tr h="194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用例编号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用例说明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39385"/>
                  </a:ext>
                </a:extLst>
              </a:tr>
              <a:tr h="49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快递点选择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能否正确选择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已登陆，点击代拿中的“快递点”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任意选择一个快递点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点击确定后，在表单中正确显示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15859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取件码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在输入框中有“请输入取件码”的灰色字体提示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999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已登陆，点击功能代拿中的“取件码”输入框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4632"/>
                  </a:ext>
                </a:extLst>
              </a:tr>
              <a:tr h="4949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收件人姓名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在输入框中有“请输入收件人姓名”的红色字体提示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42207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87021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输入字母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22449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2.3.4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输入七个汉字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3795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2.3.5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输入六个汉字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6540"/>
                  </a:ext>
                </a:extLst>
              </a:tr>
              <a:tr h="494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收件人号码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在输入框中有“输入的手机号码不能为空”的红色字体提示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44374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输入非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输入内容后红色字体提示消失，提示“您输入的手机号码有误”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15514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8712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红包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在输入框中有“请输入红包金额”的灰色字体提示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10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已登陆，点击功能代拿中的“红包”输入框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3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03940D-5D8A-4E43-871D-9C7505F04296}"/>
              </a:ext>
            </a:extLst>
          </p:cNvPr>
          <p:cNvGraphicFramePr>
            <a:graphicFrameLocks noGrp="1"/>
          </p:cNvGraphicFramePr>
          <p:nvPr/>
        </p:nvGraphicFramePr>
        <p:xfrm>
          <a:off x="1038687" y="806025"/>
          <a:ext cx="9747316" cy="50304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0557">
                  <a:extLst>
                    <a:ext uri="{9D8B030D-6E8A-4147-A177-3AD203B41FA5}">
                      <a16:colId xmlns:a16="http://schemas.microsoft.com/office/drawing/2014/main" val="4132593227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49621919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99343615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1963162196"/>
                    </a:ext>
                  </a:extLst>
                </a:gridCol>
              </a:tblGrid>
              <a:tr h="349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测试模块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用例总数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执行用例数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88271742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051524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25333860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59468756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4385024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9844493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808003953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259890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5458967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027565064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6367488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128678196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6420241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9693534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1248234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1268141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0314246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9003472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75362311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20723103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0472105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72848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592810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8052444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602032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70" y="221250"/>
            <a:ext cx="1006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在本次测试中，测试人员共针对“</a:t>
            </a:r>
            <a:r>
              <a:rPr lang="en-US" altLang="zh-CN" sz="1600" dirty="0" err="1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ZUCCLazyBone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”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所包含的模块进行测试，预备用例共计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条，实际执行用例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条。具体各模块测试执行情况，请参见下方表格：</a:t>
            </a:r>
          </a:p>
        </p:txBody>
      </p:sp>
    </p:spTree>
    <p:extLst>
      <p:ext uri="{BB962C8B-B14F-4D97-AF65-F5344CB8AC3E}">
        <p14:creationId xmlns:p14="http://schemas.microsoft.com/office/powerpoint/2010/main" val="1743932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07" y="542323"/>
            <a:ext cx="78727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本次测试过程中，共验证了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 3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个。各级别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及最终状态，请参见下方表格：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238888-AD85-40EF-A75C-A4BEEFEC244C}"/>
              </a:ext>
            </a:extLst>
          </p:cNvPr>
          <p:cNvGraphicFramePr>
            <a:graphicFrameLocks noGrp="1"/>
          </p:cNvGraphicFramePr>
          <p:nvPr/>
        </p:nvGraphicFramePr>
        <p:xfrm>
          <a:off x="3056023" y="2007908"/>
          <a:ext cx="5712643" cy="222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356">
                  <a:extLst>
                    <a:ext uri="{9D8B030D-6E8A-4147-A177-3AD203B41FA5}">
                      <a16:colId xmlns:a16="http://schemas.microsoft.com/office/drawing/2014/main" val="3934568070"/>
                    </a:ext>
                  </a:extLst>
                </a:gridCol>
                <a:gridCol w="602376">
                  <a:extLst>
                    <a:ext uri="{9D8B030D-6E8A-4147-A177-3AD203B41FA5}">
                      <a16:colId xmlns:a16="http://schemas.microsoft.com/office/drawing/2014/main" val="1775988774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4140435726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1621152611"/>
                    </a:ext>
                  </a:extLst>
                </a:gridCol>
                <a:gridCol w="904271">
                  <a:extLst>
                    <a:ext uri="{9D8B030D-6E8A-4147-A177-3AD203B41FA5}">
                      <a16:colId xmlns:a16="http://schemas.microsoft.com/office/drawing/2014/main" val="2030673075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3656772284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3179580751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不做修改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73659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低级与建议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16413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1136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6859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致命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67480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24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33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5" y="183543"/>
            <a:ext cx="10774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本次测试主要分为七大模块：登录、首页展示、发布、帮忙、我、已下单、已接单。其中条件、高级搜索模块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分布相对比较集中，结合各模块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分布情况及测试力度，本报告对各模块稳定程度排了级别，请参见下方表格。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69FB91-BA8A-4212-9EB3-B583D56508E3}"/>
              </a:ext>
            </a:extLst>
          </p:cNvPr>
          <p:cNvGraphicFramePr>
            <a:graphicFrameLocks noGrp="1"/>
          </p:cNvGraphicFramePr>
          <p:nvPr/>
        </p:nvGraphicFramePr>
        <p:xfrm>
          <a:off x="735291" y="837269"/>
          <a:ext cx="10642862" cy="5189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556">
                  <a:extLst>
                    <a:ext uri="{9D8B030D-6E8A-4147-A177-3AD203B41FA5}">
                      <a16:colId xmlns:a16="http://schemas.microsoft.com/office/drawing/2014/main" val="460148897"/>
                    </a:ext>
                  </a:extLst>
                </a:gridCol>
                <a:gridCol w="3230556">
                  <a:extLst>
                    <a:ext uri="{9D8B030D-6E8A-4147-A177-3AD203B41FA5}">
                      <a16:colId xmlns:a16="http://schemas.microsoft.com/office/drawing/2014/main" val="1777161489"/>
                    </a:ext>
                  </a:extLst>
                </a:gridCol>
                <a:gridCol w="1614072">
                  <a:extLst>
                    <a:ext uri="{9D8B030D-6E8A-4147-A177-3AD203B41FA5}">
                      <a16:colId xmlns:a16="http://schemas.microsoft.com/office/drawing/2014/main" val="3748479762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2471456367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955468956"/>
                    </a:ext>
                  </a:extLst>
                </a:gridCol>
              </a:tblGrid>
              <a:tr h="16630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稳定程度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1645732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37071535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16918404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38063301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轮播图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59101263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20245592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1601069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6150629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11016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37558746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93821784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5323198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02928575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16038511"/>
                  </a:ext>
                </a:extLst>
              </a:tr>
              <a:tr h="19256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94284610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68150876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8131293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7794853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49523027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34342523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58538861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545479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69075915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37584232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52191865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263625484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1683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831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88B1F-E261-4E46-858C-6BB3D13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" y="324980"/>
            <a:ext cx="4060407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357187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微信开发者工具自动化测试：性能测试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097" name="Picture 1" descr="1559289837(1)">
            <a:extLst>
              <a:ext uri="{FF2B5EF4-FFF2-40B4-BE49-F238E27FC236}">
                <a16:creationId xmlns:a16="http://schemas.microsoft.com/office/drawing/2014/main" id="{CB38AFEA-35E7-45EC-A44D-77E85857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5" y="1149619"/>
            <a:ext cx="10984739" cy="4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310713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986636" y="216833"/>
            <a:ext cx="222432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测试结果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58C06-47AE-4C41-B4FB-8E5CC862D9E4}"/>
              </a:ext>
            </a:extLst>
          </p:cNvPr>
          <p:cNvSpPr txBox="1"/>
          <p:nvPr/>
        </p:nvSpPr>
        <p:spPr>
          <a:xfrm>
            <a:off x="3751448" y="1996843"/>
            <a:ext cx="4689104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、各个功能基本都可以实现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、各个界面能够按预期跳转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、几乎能在所有安装有微信手机上正常使用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、数据库可以正常访问读写数据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、界面有待改善美观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9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000794" y="216833"/>
            <a:ext cx="4196018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用户反馈更正情况</a:t>
            </a:r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A3B1C1-4081-4CDB-909B-B4EE6A497870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没有试出一套合适的表单设计数据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下方图标没有区分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未更正，但不影响功能使用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有两个按钮因技术原因不够美观</a:t>
            </a:r>
            <a:r>
              <a:rPr lang="en-US" altLang="zh-CN" dirty="0"/>
              <a:t> 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已更正为数据变更后自动下拉刷新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9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9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7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配置管理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319AA-8666-4ECA-9EC2-7BA0CE10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670523"/>
            <a:ext cx="3036836" cy="26362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1F947-AAD8-49E1-98B0-5CFD91527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9" y="933596"/>
            <a:ext cx="3210939" cy="5454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2B807E-600D-4C7A-833D-D14DE29D5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476" y="933596"/>
            <a:ext cx="3167770" cy="5454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9495DD-B9EA-4AC5-B3B1-986E0340E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3306795"/>
            <a:ext cx="5197290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7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参考文档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2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FC4FF-897E-4AC2-9542-6EEE958A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1470490"/>
            <a:ext cx="10630821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3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参考文档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2DCCE-A016-4E1E-A4F7-8DD94A818FD1}"/>
              </a:ext>
            </a:extLst>
          </p:cNvPr>
          <p:cNvSpPr/>
          <p:nvPr/>
        </p:nvSpPr>
        <p:spPr>
          <a:xfrm>
            <a:off x="540470" y="1501616"/>
            <a:ext cx="116515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张海蕃</a:t>
            </a:r>
            <a:r>
              <a:rPr lang="en-US" altLang="zh-CN" b="1" dirty="0"/>
              <a:t>,</a:t>
            </a:r>
            <a:r>
              <a:rPr lang="zh-CN" altLang="en-US" b="1" dirty="0"/>
              <a:t>牟永敏</a:t>
            </a:r>
            <a:r>
              <a:rPr lang="en-US" altLang="zh-CN" b="1" dirty="0"/>
              <a:t>.《</a:t>
            </a:r>
            <a:r>
              <a:rPr lang="zh-CN" altLang="en-US" b="1" dirty="0"/>
              <a:t>软件工程导论</a:t>
            </a:r>
            <a:r>
              <a:rPr lang="en-US" altLang="zh-CN" b="1" dirty="0"/>
              <a:t>》(</a:t>
            </a:r>
            <a:r>
              <a:rPr lang="zh-CN" altLang="en-US" b="1" dirty="0"/>
              <a:t>第六版</a:t>
            </a:r>
            <a:r>
              <a:rPr lang="en-US" altLang="zh-CN" b="1" dirty="0"/>
              <a:t>). </a:t>
            </a:r>
            <a:r>
              <a:rPr lang="zh-CN" altLang="en-US" b="1" dirty="0"/>
              <a:t>北京</a:t>
            </a:r>
            <a:r>
              <a:rPr lang="en-US" altLang="zh-CN" b="1" dirty="0"/>
              <a:t>:</a:t>
            </a:r>
            <a:r>
              <a:rPr lang="zh-CN" altLang="en-US" b="1" dirty="0"/>
              <a:t>清华大学出版社</a:t>
            </a:r>
            <a:r>
              <a:rPr lang="en-US" altLang="zh-CN" b="1" dirty="0"/>
              <a:t>,</a:t>
            </a:r>
            <a:r>
              <a:rPr lang="en-US" altLang="zh-CN" b="1" dirty="0" smtClean="0"/>
              <a:t>2013</a:t>
            </a:r>
          </a:p>
          <a:p>
            <a:r>
              <a:rPr lang="en-US" altLang="zh-CN" b="1" dirty="0" smtClean="0"/>
              <a:t>GB/T-8567-2006</a:t>
            </a:r>
            <a:r>
              <a:rPr lang="zh-CN" altLang="en-US" b="1" dirty="0"/>
              <a:t>计算机软件文档编制规范</a:t>
            </a:r>
            <a:r>
              <a:rPr lang="en-US" altLang="zh-CN" b="1" dirty="0"/>
              <a:t>word</a:t>
            </a:r>
            <a:r>
              <a:rPr lang="zh-CN" altLang="en-US" b="1" dirty="0" smtClean="0"/>
              <a:t>版</a:t>
            </a:r>
            <a:endParaRPr lang="en-US" altLang="zh-CN" b="1" dirty="0" smtClean="0"/>
          </a:p>
          <a:p>
            <a:r>
              <a:rPr lang="en-US" altLang="zh-CN" b="1" dirty="0" smtClean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程序维护手册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</a:t>
            </a:r>
            <a:r>
              <a:rPr lang="zh-CN" altLang="en-US" b="1" dirty="0" smtClean="0"/>
              <a:t>用户手册</a:t>
            </a:r>
            <a:endParaRPr lang="en-US" altLang="zh-CN" b="1" dirty="0" smtClean="0"/>
          </a:p>
          <a:p>
            <a:r>
              <a:rPr lang="en-US" altLang="zh-CN" b="1" dirty="0" smtClean="0"/>
              <a:t>SE2019</a:t>
            </a:r>
            <a:r>
              <a:rPr lang="zh-CN" altLang="en-US" b="1" dirty="0" smtClean="0"/>
              <a:t>春</a:t>
            </a:r>
            <a:r>
              <a:rPr lang="en-US" altLang="zh-CN" b="1" dirty="0" smtClean="0"/>
              <a:t>-G11-ZUCCLazyBone_</a:t>
            </a:r>
            <a:r>
              <a:rPr lang="zh-CN" altLang="en-US" b="1" dirty="0" smtClean="0"/>
              <a:t>详细设计</a:t>
            </a:r>
            <a:endParaRPr lang="en-US" altLang="zh-CN" b="1" dirty="0" smtClean="0"/>
          </a:p>
          <a:p>
            <a:r>
              <a:rPr lang="en-US" altLang="zh-CN" b="1" dirty="0" smtClean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-G11-ZUCCLazyBone_</a:t>
            </a:r>
            <a:r>
              <a:rPr lang="zh-CN" altLang="en-US" b="1" dirty="0"/>
              <a:t>项目计划</a:t>
            </a:r>
            <a:r>
              <a:rPr lang="zh-CN" altLang="en-US" b="1" dirty="0" smtClean="0"/>
              <a:t>书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-G11-ZUCCLazyBone_</a:t>
            </a:r>
            <a:r>
              <a:rPr lang="zh-CN" altLang="en-US" b="1" dirty="0" smtClean="0"/>
              <a:t>总体设计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编码规范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代码走查报告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功能模块测试用例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集成测试</a:t>
            </a:r>
            <a:r>
              <a:rPr lang="zh-CN" altLang="en-US" b="1" dirty="0" smtClean="0"/>
              <a:t>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可行性分析（研究）报告（</a:t>
            </a:r>
            <a:r>
              <a:rPr lang="en-US" altLang="zh-CN" b="1" dirty="0"/>
              <a:t>FAR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软件测试</a:t>
            </a:r>
            <a:r>
              <a:rPr lang="zh-CN" altLang="en-US" b="1" dirty="0" smtClean="0"/>
              <a:t>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软件需求规格说明（</a:t>
            </a:r>
            <a:r>
              <a:rPr lang="en-US" altLang="zh-CN" b="1" dirty="0"/>
              <a:t>SRS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数据库（顶层）设计说明（</a:t>
            </a:r>
            <a:r>
              <a:rPr lang="en-US" altLang="zh-CN" b="1" dirty="0"/>
              <a:t>DBDD</a:t>
            </a:r>
            <a:r>
              <a:rPr lang="zh-CN" altLang="en-US" b="1" smtClean="0"/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项目测试用例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用户反馈报告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自动测试报告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29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项目总结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823784" y="139005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黄寅佐：这</a:t>
            </a:r>
            <a:r>
              <a:rPr lang="zh-CN" altLang="en-US" dirty="0"/>
              <a:t>次项目的</a:t>
            </a:r>
            <a:r>
              <a:rPr lang="zh-CN" altLang="en-US" dirty="0" smtClean="0"/>
              <a:t>感想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、团队间做好沟通交流的工作，团队间需要互帮互助。</a:t>
            </a:r>
            <a:r>
              <a:rPr lang="en-US" altLang="zh-CN" dirty="0"/>
              <a:t>2</a:t>
            </a:r>
            <a:r>
              <a:rPr lang="zh-CN" altLang="en-US" dirty="0"/>
              <a:t>、对于技术的了解和学习最好先于项目，至少要先于设计实现阶段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/>
              <a:t>、学会了基本的流程、多用图、多找教程和利用教程。</a:t>
            </a:r>
            <a:r>
              <a:rPr lang="en-US" altLang="zh-CN" dirty="0"/>
              <a:t>4</a:t>
            </a:r>
            <a:r>
              <a:rPr lang="zh-CN" altLang="en-US" dirty="0"/>
              <a:t>、对小程序开发有了了解和简单的实践。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9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成员评价</a:t>
            </a:r>
            <a:endParaRPr lang="en-US" altLang="zh-CN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72304"/>
              </p:ext>
            </p:extLst>
          </p:nvPr>
        </p:nvGraphicFramePr>
        <p:xfrm>
          <a:off x="157677" y="1759250"/>
          <a:ext cx="11916980" cy="268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工作表" r:id="rId4" imgW="10467994" imgH="2362336" progId="Excel.Sheet.12">
                  <p:link updateAutomatic="1"/>
                </p:oleObj>
              </mc:Choice>
              <mc:Fallback>
                <p:oleObj name="工作表" r:id="rId4" imgW="10467994" imgH="236233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677" y="1759250"/>
                        <a:ext cx="11916980" cy="2689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0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8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sp>
        <p:nvSpPr>
          <p:cNvPr id="11" name="PA_文本框 29">
            <a:extLst>
              <a:ext uri="{FF2B5EF4-FFF2-40B4-BE49-F238E27FC236}">
                <a16:creationId xmlns:a16="http://schemas.microsoft.com/office/drawing/2014/main" id="{B034F8E3-32EC-4185-8974-2FE43B34016A}"/>
              </a:ext>
            </a:extLst>
          </p:cNvPr>
          <p:cNvSpPr txBox="1"/>
          <p:nvPr/>
        </p:nvSpPr>
        <p:spPr>
          <a:xfrm>
            <a:off x="4783461" y="4806565"/>
            <a:ext cx="26250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7" grpId="7" animBg="1" advAuto="0"/>
      <p:bldP spid="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339DB-D7A6-424A-8FDE-2580E021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08" y="1050315"/>
            <a:ext cx="9302984" cy="57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F91AA2-AB59-4AE3-9764-C20B2527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2" y="1278662"/>
            <a:ext cx="9410903" cy="51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16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技术可行性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A8D870-7ACF-4CD7-AEFC-E6F4AC4D0C57}"/>
              </a:ext>
            </a:extLst>
          </p:cNvPr>
          <p:cNvSpPr/>
          <p:nvPr/>
        </p:nvSpPr>
        <p:spPr>
          <a:xfrm>
            <a:off x="270235" y="1622302"/>
            <a:ext cx="11651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开发者的技术实力：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可能会出现人员技术不达标而无法在预期内完成任务的情况；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没有经费和硬件设施有限；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第一次开发软件，开发人员没有实际经验</a:t>
            </a:r>
          </a:p>
          <a:p>
            <a:r>
              <a:rPr lang="zh-CN" altLang="en-US" dirty="0"/>
              <a:t>目前小组成员实力有限，预计开发过程会碰到许多瓶颈。为了将项目做得更加符合实际，本组人员都会在开发项目的基础上进行深度学习。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问题的复杂性：需实现的功能涉及到多方面的技术，目前这些技术大多数还未学习。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系统开发在时间的条件下成功的可能性：虽然时间紧迫但是完成可能性较高。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关键技术：交易监管；信息搜索；支付平台；会话系统；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开发难点：</a:t>
            </a:r>
            <a:r>
              <a:rPr lang="en-US" altLang="zh-CN" dirty="0"/>
              <a:t>(1)</a:t>
            </a:r>
            <a:r>
              <a:rPr lang="zh-CN" altLang="en-US" dirty="0"/>
              <a:t>对交易过程进行监管；</a:t>
            </a:r>
            <a:r>
              <a:rPr lang="en-US" altLang="zh-CN" dirty="0"/>
              <a:t>(2)</a:t>
            </a:r>
            <a:r>
              <a:rPr lang="zh-CN" altLang="en-US" dirty="0"/>
              <a:t>对订单信息进行筛选、排序；</a:t>
            </a:r>
            <a:r>
              <a:rPr lang="en-US" altLang="zh-CN" dirty="0"/>
              <a:t>(3)</a:t>
            </a:r>
            <a:r>
              <a:rPr lang="zh-CN" altLang="en-US" dirty="0"/>
              <a:t>增加订单双方会话系统。</a:t>
            </a:r>
          </a:p>
        </p:txBody>
      </p:sp>
    </p:spTree>
    <p:extLst>
      <p:ext uri="{BB962C8B-B14F-4D97-AF65-F5344CB8AC3E}">
        <p14:creationId xmlns:p14="http://schemas.microsoft.com/office/powerpoint/2010/main" val="10685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C060A-6207-437D-9DA0-6D1F38A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" y="924717"/>
            <a:ext cx="3236619" cy="5756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632E5D-D30E-4277-A0C0-EC290EE46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16" y="924718"/>
            <a:ext cx="3236619" cy="57568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F123E4-4AF2-4986-855A-299892FCD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87" y="924718"/>
            <a:ext cx="3236619" cy="57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4A7CA-24B7-4D79-82B1-36855C39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98" y="1046376"/>
            <a:ext cx="3108384" cy="5528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AB29C4-2BE7-4922-95E7-1DD1F815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4" y="1046380"/>
            <a:ext cx="3108384" cy="55287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0384A3-A848-47AB-B775-427A527DA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76" y="1046377"/>
            <a:ext cx="3108384" cy="55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2455</Words>
  <Application>Microsoft Office PowerPoint</Application>
  <PresentationFormat>宽屏</PresentationFormat>
  <Paragraphs>732</Paragraphs>
  <Slides>43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Helvetica</vt:lpstr>
      <vt:lpstr>Times New Roman</vt:lpstr>
      <vt:lpstr>Office 主题​​</vt:lpstr>
      <vt:lpstr>file:///D:\学习\软件工程\ZUCC-Lazy-Bone\任务及绩效评价\SE2019春-G11-总结绩效评价.xlsx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24</cp:revision>
  <dcterms:modified xsi:type="dcterms:W3CDTF">2019-06-22T03:00:23Z</dcterms:modified>
</cp:coreProperties>
</file>