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88" r:id="rId4"/>
    <p:sldId id="289" r:id="rId5"/>
    <p:sldId id="290" r:id="rId6"/>
    <p:sldId id="258" r:id="rId7"/>
    <p:sldId id="259" r:id="rId8"/>
    <p:sldId id="261" r:id="rId9"/>
    <p:sldId id="291" r:id="rId10"/>
    <p:sldId id="311" r:id="rId11"/>
    <p:sldId id="312" r:id="rId12"/>
    <p:sldId id="313" r:id="rId13"/>
    <p:sldId id="314" r:id="rId14"/>
    <p:sldId id="315" r:id="rId15"/>
    <p:sldId id="316" r:id="rId16"/>
    <p:sldId id="317" r:id="rId17"/>
    <p:sldId id="318" r:id="rId18"/>
    <p:sldId id="266" r:id="rId19"/>
    <p:sldId id="319" r:id="rId20"/>
    <p:sldId id="262" r:id="rId21"/>
    <p:sldId id="320" r:id="rId22"/>
    <p:sldId id="293" r:id="rId23"/>
    <p:sldId id="304" r:id="rId24"/>
    <p:sldId id="308" r:id="rId25"/>
    <p:sldId id="305" r:id="rId26"/>
    <p:sldId id="322" r:id="rId27"/>
    <p:sldId id="321" r:id="rId28"/>
    <p:sldId id="306" r:id="rId29"/>
    <p:sldId id="285"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9B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2F2"/>
          </a:solidFill>
        </a:fill>
      </a:tcStyle>
    </a:wholeTbl>
    <a:band2H>
      <a:tcTxStyle/>
      <a:tcStyle>
        <a:tcBdr/>
        <a:fill>
          <a:solidFill>
            <a:srgbClr val="F9F9F9"/>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Row>
  </a:tblStyle>
  <a:tblStyle styleId="{C7B018BB-80A7-4F77-B60F-C8B233D01FF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rgbClr val="EEEEEE"/>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等线 Light"/>
          <a:ea typeface="等线 Light"/>
          <a:cs typeface="等线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DDDDD"/>
          </a:solidFill>
        </a:fill>
      </a:tcStyle>
    </a:firstCol>
    <a:lastRow>
      <a:tcTxStyle b="on" i="off">
        <a:font>
          <a:latin typeface="等线 Light"/>
          <a:ea typeface="等线 Light"/>
          <a:cs typeface="等线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DDDDDD"/>
          </a:solidFill>
        </a:fill>
      </a:tcStyle>
    </a:firstRow>
  </a:tblStyle>
  <a:tblStyle styleId="{33BA23B1-9221-436E-865A-0063620EA4FD}"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lumOff val="9410"/>
            </a:schemeClr>
          </a:solidFill>
        </a:fill>
      </a:tcStyle>
    </a:wholeTbl>
    <a:band2H>
      <a:tcTxStyle/>
      <a:tcStyle>
        <a:tcBdr/>
        <a:fill>
          <a:solidFill>
            <a:srgbClr val="E6E6E6"/>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1143000" y="685800"/>
            <a:ext cx="4572000" cy="3429000"/>
          </a:xfrm>
          <a:prstGeom prst="rect">
            <a:avLst/>
          </a:prstGeom>
        </p:spPr>
        <p:txBody>
          <a:bodyPr/>
          <a:lstStyle/>
          <a:p>
            <a:endParaRPr/>
          </a:p>
        </p:txBody>
      </p:sp>
      <p:sp>
        <p:nvSpPr>
          <p:cNvPr id="209" name="Shape 2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bg>
      <p:bgPr>
        <a:solidFill>
          <a:srgbClr val="FFFFFF"/>
        </a:solidFill>
        <a:effectLst/>
      </p:bgPr>
    </p:bg>
    <p:spTree>
      <p:nvGrpSpPr>
        <p:cNvPr id="1" name=""/>
        <p:cNvGrpSpPr/>
        <p:nvPr/>
      </p:nvGrpSpPr>
      <p:grpSpPr>
        <a:xfrm>
          <a:off x="0" y="0"/>
          <a:ext cx="0" cy="0"/>
          <a:chOff x="0" y="0"/>
          <a:chExt cx="0" cy="0"/>
        </a:xfrm>
      </p:grpSpPr>
      <p:sp>
        <p:nvSpPr>
          <p:cNvPr id="110" name="标题文本"/>
          <p:cNvSpPr txBox="1">
            <a:spLocks noGrp="1"/>
          </p:cNvSpPr>
          <p:nvPr>
            <p:ph type="title"/>
          </p:nvPr>
        </p:nvSpPr>
        <p:spPr>
          <a:xfrm>
            <a:off x="1524000" y="1122362"/>
            <a:ext cx="9144000" cy="2387601"/>
          </a:xfrm>
          <a:prstGeom prst="rect">
            <a:avLst/>
          </a:prstGeom>
        </p:spPr>
        <p:txBody>
          <a:bodyPr anchor="b"/>
          <a:lstStyle>
            <a:lvl1pPr algn="ctr">
              <a:defRPr sz="6000">
                <a:latin typeface="Calibri Light"/>
                <a:ea typeface="Calibri Light"/>
                <a:cs typeface="Calibri Light"/>
                <a:sym typeface="Calibri Light"/>
              </a:defRPr>
            </a:lvl1pPr>
          </a:lstStyle>
          <a:p>
            <a:r>
              <a:t>标题文本</a:t>
            </a:r>
          </a:p>
        </p:txBody>
      </p:sp>
      <p:sp>
        <p:nvSpPr>
          <p:cNvPr id="111"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atin typeface="+mj-lt"/>
                <a:ea typeface="+mj-ea"/>
                <a:cs typeface="+mj-cs"/>
                <a:sym typeface="Calibri"/>
              </a:defRPr>
            </a:lvl1pPr>
            <a:lvl2pPr marL="0" indent="457200" algn="ctr">
              <a:buSzTx/>
              <a:buFontTx/>
              <a:buNone/>
              <a:defRPr sz="2400">
                <a:latin typeface="+mj-lt"/>
                <a:ea typeface="+mj-ea"/>
                <a:cs typeface="+mj-cs"/>
                <a:sym typeface="Calibri"/>
              </a:defRPr>
            </a:lvl2pPr>
            <a:lvl3pPr marL="0" indent="914400" algn="ctr">
              <a:buSzTx/>
              <a:buFontTx/>
              <a:buNone/>
              <a:defRPr sz="2400">
                <a:latin typeface="+mj-lt"/>
                <a:ea typeface="+mj-ea"/>
                <a:cs typeface="+mj-cs"/>
                <a:sym typeface="Calibri"/>
              </a:defRPr>
            </a:lvl3pPr>
            <a:lvl4pPr marL="0" indent="1371600" algn="ctr">
              <a:buSzTx/>
              <a:buFontTx/>
              <a:buNone/>
              <a:defRPr sz="2400">
                <a:latin typeface="+mj-lt"/>
                <a:ea typeface="+mj-ea"/>
                <a:cs typeface="+mj-cs"/>
                <a:sym typeface="Calibri"/>
              </a:defRPr>
            </a:lvl4pPr>
            <a:lvl5pPr marL="0" indent="1828800" algn="ctr">
              <a:buSzTx/>
              <a:buFontTx/>
              <a:buNone/>
              <a:defRPr sz="24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bg>
      <p:bgPr>
        <a:solidFill>
          <a:srgbClr val="FFFFFF"/>
        </a:solidFill>
        <a:effectLst/>
      </p:bgPr>
    </p:bg>
    <p:spTree>
      <p:nvGrpSpPr>
        <p:cNvPr id="1" name=""/>
        <p:cNvGrpSpPr/>
        <p:nvPr/>
      </p:nvGrpSpPr>
      <p:grpSpPr>
        <a:xfrm>
          <a:off x="0" y="0"/>
          <a:ext cx="0" cy="0"/>
          <a:chOff x="0" y="0"/>
          <a:chExt cx="0" cy="0"/>
        </a:xfrm>
      </p:grpSpPr>
      <p:sp>
        <p:nvSpPr>
          <p:cNvPr id="119"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20"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bg>
      <p:bgPr>
        <a:solidFill>
          <a:srgbClr val="FFFFFF"/>
        </a:solidFill>
        <a:effectLst/>
      </p:bgPr>
    </p:bg>
    <p:spTree>
      <p:nvGrpSpPr>
        <p:cNvPr id="1" name=""/>
        <p:cNvGrpSpPr/>
        <p:nvPr/>
      </p:nvGrpSpPr>
      <p:grpSpPr>
        <a:xfrm>
          <a:off x="0" y="0"/>
          <a:ext cx="0" cy="0"/>
          <a:chOff x="0" y="0"/>
          <a:chExt cx="0" cy="0"/>
        </a:xfrm>
      </p:grpSpPr>
      <p:sp>
        <p:nvSpPr>
          <p:cNvPr id="128" name="标题文本"/>
          <p:cNvSpPr txBox="1">
            <a:spLocks noGrp="1"/>
          </p:cNvSpPr>
          <p:nvPr>
            <p:ph type="title"/>
          </p:nvPr>
        </p:nvSpPr>
        <p:spPr>
          <a:xfrm>
            <a:off x="831850" y="1709738"/>
            <a:ext cx="10515600" cy="2852737"/>
          </a:xfrm>
          <a:prstGeom prst="rect">
            <a:avLst/>
          </a:prstGeom>
        </p:spPr>
        <p:txBody>
          <a:bodyPr anchor="b"/>
          <a:lstStyle>
            <a:lvl1pPr>
              <a:defRPr sz="6000">
                <a:latin typeface="Calibri Light"/>
                <a:ea typeface="Calibri Light"/>
                <a:cs typeface="Calibri Light"/>
                <a:sym typeface="Calibri Light"/>
              </a:defRPr>
            </a:lvl1pPr>
          </a:lstStyle>
          <a:p>
            <a:r>
              <a:t>标题文本</a:t>
            </a:r>
          </a:p>
        </p:txBody>
      </p:sp>
      <p:sp>
        <p:nvSpPr>
          <p:cNvPr id="129"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latin typeface="+mj-lt"/>
                <a:ea typeface="+mj-ea"/>
                <a:cs typeface="+mj-cs"/>
                <a:sym typeface="Calibri"/>
              </a:defRPr>
            </a:lvl1pPr>
            <a:lvl2pPr marL="0" indent="457200">
              <a:buSzTx/>
              <a:buFontTx/>
              <a:buNone/>
              <a:defRPr sz="2400">
                <a:solidFill>
                  <a:srgbClr val="888888"/>
                </a:solidFill>
                <a:latin typeface="+mj-lt"/>
                <a:ea typeface="+mj-ea"/>
                <a:cs typeface="+mj-cs"/>
                <a:sym typeface="Calibri"/>
              </a:defRPr>
            </a:lvl2pPr>
            <a:lvl3pPr marL="0" indent="914400">
              <a:buSzTx/>
              <a:buFontTx/>
              <a:buNone/>
              <a:defRPr sz="2400">
                <a:solidFill>
                  <a:srgbClr val="888888"/>
                </a:solidFill>
                <a:latin typeface="+mj-lt"/>
                <a:ea typeface="+mj-ea"/>
                <a:cs typeface="+mj-cs"/>
                <a:sym typeface="Calibri"/>
              </a:defRPr>
            </a:lvl3pPr>
            <a:lvl4pPr marL="0" indent="1371600">
              <a:buSzTx/>
              <a:buFontTx/>
              <a:buNone/>
              <a:defRPr sz="2400">
                <a:solidFill>
                  <a:srgbClr val="888888"/>
                </a:solidFill>
                <a:latin typeface="+mj-lt"/>
                <a:ea typeface="+mj-ea"/>
                <a:cs typeface="+mj-cs"/>
                <a:sym typeface="Calibri"/>
              </a:defRPr>
            </a:lvl4pPr>
            <a:lvl5pPr marL="0" indent="1828800">
              <a:buSzTx/>
              <a:buFontTx/>
              <a:buNone/>
              <a:defRPr sz="2400">
                <a:solidFill>
                  <a:srgbClr val="888888"/>
                </a:solidFill>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0"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bg>
      <p:bgPr>
        <a:solidFill>
          <a:srgbClr val="FFFFFF"/>
        </a:solidFill>
        <a:effectLst/>
      </p:bgPr>
    </p:bg>
    <p:spTree>
      <p:nvGrpSpPr>
        <p:cNvPr id="1" name=""/>
        <p:cNvGrpSpPr/>
        <p:nvPr/>
      </p:nvGrpSpPr>
      <p:grpSpPr>
        <a:xfrm>
          <a:off x="0" y="0"/>
          <a:ext cx="0" cy="0"/>
          <a:chOff x="0" y="0"/>
          <a:chExt cx="0" cy="0"/>
        </a:xfrm>
      </p:grpSpPr>
      <p:sp>
        <p:nvSpPr>
          <p:cNvPr id="137"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38" name="正文级别 1…"/>
          <p:cNvSpPr txBox="1">
            <a:spLocks noGrp="1"/>
          </p:cNvSpPr>
          <p:nvPr>
            <p:ph type="body" sz="half" idx="1"/>
          </p:nvPr>
        </p:nvSpPr>
        <p:spPr>
          <a:xfrm>
            <a:off x="838200" y="1825625"/>
            <a:ext cx="5181600" cy="43513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bg>
      <p:bgPr>
        <a:solidFill>
          <a:srgbClr val="FFFFFF"/>
        </a:solidFill>
        <a:effectLst/>
      </p:bgPr>
    </p:bg>
    <p:spTree>
      <p:nvGrpSpPr>
        <p:cNvPr id="1" name=""/>
        <p:cNvGrpSpPr/>
        <p:nvPr/>
      </p:nvGrpSpPr>
      <p:grpSpPr>
        <a:xfrm>
          <a:off x="0" y="0"/>
          <a:ext cx="0" cy="0"/>
          <a:chOff x="0" y="0"/>
          <a:chExt cx="0" cy="0"/>
        </a:xfrm>
      </p:grpSpPr>
      <p:sp>
        <p:nvSpPr>
          <p:cNvPr id="146" name="标题文本"/>
          <p:cNvSpPr txBox="1">
            <a:spLocks noGrp="1"/>
          </p:cNvSpPr>
          <p:nvPr>
            <p:ph type="title"/>
          </p:nvPr>
        </p:nvSpPr>
        <p:spPr>
          <a:xfrm>
            <a:off x="839787" y="365125"/>
            <a:ext cx="10515601" cy="1325563"/>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47"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atin typeface="+mj-lt"/>
                <a:ea typeface="+mj-ea"/>
                <a:cs typeface="+mj-cs"/>
                <a:sym typeface="Calibri"/>
              </a:defRPr>
            </a:lvl1pPr>
            <a:lvl2pPr marL="0" indent="457200">
              <a:buSzTx/>
              <a:buFontTx/>
              <a:buNone/>
              <a:defRPr sz="2400" b="1">
                <a:latin typeface="+mj-lt"/>
                <a:ea typeface="+mj-ea"/>
                <a:cs typeface="+mj-cs"/>
                <a:sym typeface="Calibri"/>
              </a:defRPr>
            </a:lvl2pPr>
            <a:lvl3pPr marL="0" indent="914400">
              <a:buSzTx/>
              <a:buFontTx/>
              <a:buNone/>
              <a:defRPr sz="2400" b="1">
                <a:latin typeface="+mj-lt"/>
                <a:ea typeface="+mj-ea"/>
                <a:cs typeface="+mj-cs"/>
                <a:sym typeface="Calibri"/>
              </a:defRPr>
            </a:lvl3pPr>
            <a:lvl4pPr marL="0" indent="1371600">
              <a:buSzTx/>
              <a:buFontTx/>
              <a:buNone/>
              <a:defRPr sz="2400" b="1">
                <a:latin typeface="+mj-lt"/>
                <a:ea typeface="+mj-ea"/>
                <a:cs typeface="+mj-cs"/>
                <a:sym typeface="Calibri"/>
              </a:defRPr>
            </a:lvl4pPr>
            <a:lvl5pPr marL="0" indent="1828800">
              <a:buSzTx/>
              <a:buFontTx/>
              <a:buNone/>
              <a:defRPr sz="2400" b="1">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8"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latin typeface="+mj-lt"/>
                <a:ea typeface="+mj-ea"/>
                <a:cs typeface="+mj-cs"/>
                <a:sym typeface="Calibri"/>
              </a:defRPr>
            </a:pPr>
            <a:endParaRPr/>
          </a:p>
        </p:txBody>
      </p:sp>
      <p:sp>
        <p:nvSpPr>
          <p:cNvPr id="14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bg>
      <p:bgPr>
        <a:solidFill>
          <a:srgbClr val="FFFFFF"/>
        </a:solidFill>
        <a:effectLst/>
      </p:bgPr>
    </p:bg>
    <p:spTree>
      <p:nvGrpSpPr>
        <p:cNvPr id="1" name=""/>
        <p:cNvGrpSpPr/>
        <p:nvPr/>
      </p:nvGrpSpPr>
      <p:grpSpPr>
        <a:xfrm>
          <a:off x="0" y="0"/>
          <a:ext cx="0" cy="0"/>
          <a:chOff x="0" y="0"/>
          <a:chExt cx="0" cy="0"/>
        </a:xfrm>
      </p:grpSpPr>
      <p:sp>
        <p:nvSpPr>
          <p:cNvPr id="156"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57"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内容与标题">
    <p:bg>
      <p:bgPr>
        <a:solidFill>
          <a:srgbClr val="FFFFFF"/>
        </a:solidFill>
        <a:effectLst/>
      </p:bgPr>
    </p:bg>
    <p:spTree>
      <p:nvGrpSpPr>
        <p:cNvPr id="1" name=""/>
        <p:cNvGrpSpPr/>
        <p:nvPr/>
      </p:nvGrpSpPr>
      <p:grpSpPr>
        <a:xfrm>
          <a:off x="0" y="0"/>
          <a:ext cx="0" cy="0"/>
          <a:chOff x="0" y="0"/>
          <a:chExt cx="0" cy="0"/>
        </a:xfrm>
      </p:grpSpPr>
      <p:sp>
        <p:nvSpPr>
          <p:cNvPr id="17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72" name="正文级别 1…"/>
          <p:cNvSpPr txBox="1">
            <a:spLocks noGrp="1"/>
          </p:cNvSpPr>
          <p:nvPr>
            <p:ph type="body" sz="half" idx="1"/>
          </p:nvPr>
        </p:nvSpPr>
        <p:spPr>
          <a:xfrm>
            <a:off x="5183187" y="987425"/>
            <a:ext cx="6172201" cy="4873625"/>
          </a:xfrm>
          <a:prstGeom prst="rect">
            <a:avLst/>
          </a:prstGeom>
        </p:spPr>
        <p:txBody>
          <a:bodyPr/>
          <a:lstStyle>
            <a:lvl1pPr>
              <a:defRPr sz="3200">
                <a:latin typeface="+mj-lt"/>
                <a:ea typeface="+mj-ea"/>
                <a:cs typeface="+mj-cs"/>
                <a:sym typeface="Calibri"/>
              </a:defRPr>
            </a:lvl1pPr>
            <a:lvl2pPr marL="718457" indent="-261257">
              <a:defRPr sz="3200">
                <a:latin typeface="+mj-lt"/>
                <a:ea typeface="+mj-ea"/>
                <a:cs typeface="+mj-cs"/>
                <a:sym typeface="Calibri"/>
              </a:defRPr>
            </a:lvl2pPr>
            <a:lvl3pPr marL="1219200" indent="-304800">
              <a:defRPr sz="3200">
                <a:latin typeface="+mj-lt"/>
                <a:ea typeface="+mj-ea"/>
                <a:cs typeface="+mj-cs"/>
                <a:sym typeface="Calibri"/>
              </a:defRPr>
            </a:lvl3pPr>
            <a:lvl4pPr marL="1737360" indent="-365760">
              <a:defRPr sz="3200">
                <a:latin typeface="+mj-lt"/>
                <a:ea typeface="+mj-ea"/>
                <a:cs typeface="+mj-cs"/>
                <a:sym typeface="Calibri"/>
              </a:defRPr>
            </a:lvl4pPr>
            <a:lvl5pPr marL="2194560" indent="-365760">
              <a:defRPr sz="32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73"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latin typeface="+mj-lt"/>
                <a:ea typeface="+mj-ea"/>
                <a:cs typeface="+mj-cs"/>
                <a:sym typeface="Calibri"/>
              </a:defRPr>
            </a:pPr>
            <a:endParaRPr/>
          </a:p>
        </p:txBody>
      </p:sp>
      <p:sp>
        <p:nvSpPr>
          <p:cNvPr id="17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图片与标题">
    <p:bg>
      <p:bgPr>
        <a:solidFill>
          <a:srgbClr val="FFFFFF"/>
        </a:solidFill>
        <a:effectLst/>
      </p:bgPr>
    </p:bg>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82"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83"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atin typeface="+mj-lt"/>
                <a:ea typeface="+mj-ea"/>
                <a:cs typeface="+mj-cs"/>
                <a:sym typeface="Calibri"/>
              </a:defRPr>
            </a:lvl1pPr>
            <a:lvl2pPr marL="0" indent="457200">
              <a:buSzTx/>
              <a:buFontTx/>
              <a:buNone/>
              <a:defRPr sz="1600">
                <a:latin typeface="+mj-lt"/>
                <a:ea typeface="+mj-ea"/>
                <a:cs typeface="+mj-cs"/>
                <a:sym typeface="Calibri"/>
              </a:defRPr>
            </a:lvl2pPr>
            <a:lvl3pPr marL="0" indent="914400">
              <a:buSzTx/>
              <a:buFontTx/>
              <a:buNone/>
              <a:defRPr sz="1600">
                <a:latin typeface="+mj-lt"/>
                <a:ea typeface="+mj-ea"/>
                <a:cs typeface="+mj-cs"/>
                <a:sym typeface="Calibri"/>
              </a:defRPr>
            </a:lvl3pPr>
            <a:lvl4pPr marL="0" indent="1371600">
              <a:buSzTx/>
              <a:buFontTx/>
              <a:buNone/>
              <a:defRPr sz="1600">
                <a:latin typeface="+mj-lt"/>
                <a:ea typeface="+mj-ea"/>
                <a:cs typeface="+mj-cs"/>
                <a:sym typeface="Calibri"/>
              </a:defRPr>
            </a:lvl4pPr>
            <a:lvl5pPr marL="0" indent="1828800">
              <a:buSzTx/>
              <a:buFontTx/>
              <a:buNone/>
              <a:defRPr sz="16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8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标题和竖排文字">
    <p:bg>
      <p:bgPr>
        <a:solidFill>
          <a:srgbClr val="FFFFFF"/>
        </a:solidFill>
        <a:effectLst/>
      </p:bgPr>
    </p:bg>
    <p:spTree>
      <p:nvGrpSpPr>
        <p:cNvPr id="1" name=""/>
        <p:cNvGrpSpPr/>
        <p:nvPr/>
      </p:nvGrpSpPr>
      <p:grpSpPr>
        <a:xfrm>
          <a:off x="0" y="0"/>
          <a:ext cx="0" cy="0"/>
          <a:chOff x="0" y="0"/>
          <a:chExt cx="0" cy="0"/>
        </a:xfrm>
      </p:grpSpPr>
      <p:sp>
        <p:nvSpPr>
          <p:cNvPr id="191"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92"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93"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垂直排列标题与&#10;文本">
    <p:bg>
      <p:bgPr>
        <a:solidFill>
          <a:srgbClr val="FFFFFF"/>
        </a:solidFill>
        <a:effectLst/>
      </p:bgPr>
    </p:bg>
    <p:spTree>
      <p:nvGrpSpPr>
        <p:cNvPr id="1" name=""/>
        <p:cNvGrpSpPr/>
        <p:nvPr/>
      </p:nvGrpSpPr>
      <p:grpSpPr>
        <a:xfrm>
          <a:off x="0" y="0"/>
          <a:ext cx="0" cy="0"/>
          <a:chOff x="0" y="0"/>
          <a:chExt cx="0" cy="0"/>
        </a:xfrm>
      </p:grpSpPr>
      <p:sp>
        <p:nvSpPr>
          <p:cNvPr id="200" name="标题文本"/>
          <p:cNvSpPr txBox="1">
            <a:spLocks noGrp="1"/>
          </p:cNvSpPr>
          <p:nvPr>
            <p:ph type="title"/>
          </p:nvPr>
        </p:nvSpPr>
        <p:spPr>
          <a:xfrm>
            <a:off x="8724900" y="365125"/>
            <a:ext cx="2628900" cy="5811838"/>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201" name="正文级别 1…"/>
          <p:cNvSpPr txBox="1">
            <a:spLocks noGrp="1"/>
          </p:cNvSpPr>
          <p:nvPr>
            <p:ph type="body" idx="1"/>
          </p:nvPr>
        </p:nvSpPr>
        <p:spPr>
          <a:xfrm>
            <a:off x="838200" y="365125"/>
            <a:ext cx="7734300" cy="58118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file:///D:\&#23398;&#20064;\&#36719;&#20214;&#24037;&#31243;\ZUCC-Lazy-Bone\&#21508;&#31181;&#22270;\&#19994;&#21153;&#27969;&#31243;&#22270;.vsdx"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20250;&#35758;&#35760;&#24405;/SE2019&#26149;-G11-20190420&#20250;&#35758;&#35760;&#24405;.doc"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20250;&#35758;&#35760;&#24405;/&#31532;&#20843;&#21608;&#20250;&#35758;.m4a"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7.emf"/><Relationship Id="rId4" Type="http://schemas.openxmlformats.org/officeDocument/2006/relationships/oleObject" Target="file:///D:\&#23398;&#20064;\&#36719;&#20214;&#24037;&#31243;\ZUCC-Lazy-Bone\&#20219;&#21153;&#21450;&#32489;&#25928;&#35780;&#20215;\SE2019&#26149;-G11-&#31532;&#20843;&#21608;&#20219;&#21153;&#20197;&#21450;&#32489;&#25928;&#35780;&#20215;.xlsx"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file:///C:\Users\lorenzo\Desktop\SE2019&#26149;-G11-&#21487;&#34892;&#24615;&#20998;&#26512;(&#30740;&#31350;)&#25253;&#21578;(FAR)v1.1.doc" TargetMode="External"/><Relationship Id="rId2" Type="http://schemas.openxmlformats.org/officeDocument/2006/relationships/hyperlink" Target="file:///C:\Users\lorenzo\Desktop\SE2019&#26149;-G11_ZUCCLazyBone_&#39033;&#30446;&#35745;&#21010;&#20070;v1.0.doc"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file:///C:\Users\lorenzo\Desktop\SE2019&#26149;-G11-&#36719;&#20214;&#38656;&#27714;&#35268;&#26684;&#35828;&#26126;(SRS)v0.5.doc"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2" name="PA_文本框 34"/>
          <p:cNvSpPr txBox="1"/>
          <p:nvPr/>
        </p:nvSpPr>
        <p:spPr>
          <a:xfrm>
            <a:off x="2310026" y="-51764"/>
            <a:ext cx="7571943" cy="377026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213" name="PA_矩形 32"/>
          <p:cNvSpPr/>
          <p:nvPr/>
        </p:nvSpPr>
        <p:spPr>
          <a:xfrm>
            <a:off x="1329367" y="1354006"/>
            <a:ext cx="9533264" cy="4149987"/>
          </a:xfrm>
          <a:prstGeom prst="rect">
            <a:avLst/>
          </a:prstGeom>
          <a:solidFill>
            <a:srgbClr val="FCFCFD">
              <a:alpha val="48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dirty="0"/>
          </a:p>
        </p:txBody>
      </p:sp>
      <p:sp>
        <p:nvSpPr>
          <p:cNvPr id="214" name="PA_矩形 27"/>
          <p:cNvSpPr/>
          <p:nvPr/>
        </p:nvSpPr>
        <p:spPr>
          <a:xfrm>
            <a:off x="3114097" y="2396026"/>
            <a:ext cx="5963804" cy="103297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15" name="PA_矩形 33"/>
          <p:cNvSpPr/>
          <p:nvPr/>
        </p:nvSpPr>
        <p:spPr>
          <a:xfrm flipV="1">
            <a:off x="4979250" y="4471020"/>
            <a:ext cx="2233499" cy="38581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6" name="PA_文本框 29"/>
          <p:cNvSpPr txBox="1"/>
          <p:nvPr/>
        </p:nvSpPr>
        <p:spPr>
          <a:xfrm>
            <a:off x="4783462" y="4400356"/>
            <a:ext cx="2625076" cy="107721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800" dirty="0"/>
              <a:t>SE2019</a:t>
            </a:r>
            <a:r>
              <a:rPr lang="zh-CN" altLang="en-US" sz="2800" dirty="0"/>
              <a:t>春</a:t>
            </a:r>
            <a:r>
              <a:rPr lang="en-US" altLang="zh-CN" sz="2800" dirty="0"/>
              <a:t>-G11</a:t>
            </a:r>
            <a:r>
              <a:rPr lang="zh-CN" altLang="en-US" sz="2800" dirty="0"/>
              <a:t>组</a:t>
            </a:r>
            <a:endParaRPr lang="en-US" altLang="zh-CN" sz="2800" dirty="0"/>
          </a:p>
          <a:p>
            <a:pPr algn="ctr">
              <a:defRPr>
                <a:solidFill>
                  <a:srgbClr val="3F403E"/>
                </a:solidFill>
                <a:latin typeface="微软雅黑 Light"/>
                <a:ea typeface="微软雅黑 Light"/>
                <a:cs typeface="微软雅黑 Light"/>
                <a:sym typeface="微软雅黑 Light"/>
              </a:defRPr>
            </a:pPr>
            <a:r>
              <a:rPr lang="zh-CN" altLang="en-US" dirty="0"/>
              <a:t>组长：黄寅佐</a:t>
            </a:r>
            <a:endParaRPr lang="en-US" altLang="zh-CN" dirty="0"/>
          </a:p>
          <a:p>
            <a:pPr algn="ctr">
              <a:defRPr>
                <a:solidFill>
                  <a:srgbClr val="3F403E"/>
                </a:solidFill>
                <a:latin typeface="微软雅黑 Light"/>
                <a:ea typeface="微软雅黑 Light"/>
                <a:cs typeface="微软雅黑 Light"/>
                <a:sym typeface="微软雅黑 Light"/>
              </a:defRPr>
            </a:pPr>
            <a:r>
              <a:rPr lang="zh-CN" altLang="en-US" dirty="0"/>
              <a:t>组员：邓国灏、李帝江</a:t>
            </a:r>
            <a:endParaRPr lang="en-US" altLang="zh-CN" dirty="0"/>
          </a:p>
        </p:txBody>
      </p:sp>
      <p:sp>
        <p:nvSpPr>
          <p:cNvPr id="217" name="PA_文本框 26"/>
          <p:cNvSpPr txBox="1"/>
          <p:nvPr/>
        </p:nvSpPr>
        <p:spPr>
          <a:xfrm>
            <a:off x="3859337" y="3115747"/>
            <a:ext cx="4473337" cy="1200329"/>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en-US" dirty="0"/>
              <a:t>ZUCC LAZY BONE</a:t>
            </a:r>
          </a:p>
          <a:p>
            <a:r>
              <a:rPr lang="zh-CN" altLang="en-US" sz="3200" dirty="0"/>
              <a:t>城院学生懒人助手</a:t>
            </a:r>
            <a:endParaRPr sz="3200" dirty="0"/>
          </a:p>
        </p:txBody>
      </p:sp>
      <p:sp>
        <p:nvSpPr>
          <p:cNvPr id="219" name="PA_文本框 31"/>
          <p:cNvSpPr txBox="1"/>
          <p:nvPr/>
        </p:nvSpPr>
        <p:spPr>
          <a:xfrm>
            <a:off x="6049813" y="6020301"/>
            <a:ext cx="92395"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a:solidFill>
                  <a:srgbClr val="FFFFFF"/>
                </a:solidFill>
                <a:latin typeface="微软雅黑 Light"/>
                <a:ea typeface="微软雅黑 Light"/>
                <a:cs typeface="微软雅黑 Light"/>
                <a:sym typeface="微软雅黑 Light"/>
              </a:defRPr>
            </a:lvl1pPr>
          </a:lstStyle>
          <a:p>
            <a:endParaRPr dirty="0"/>
          </a:p>
        </p:txBody>
      </p:sp>
      <p:sp>
        <p:nvSpPr>
          <p:cNvPr id="11" name="PA_文本框 26">
            <a:extLst>
              <a:ext uri="{FF2B5EF4-FFF2-40B4-BE49-F238E27FC236}">
                <a16:creationId xmlns:a16="http://schemas.microsoft.com/office/drawing/2014/main" id="{A19656B2-6CD5-4EB7-9BC2-B41127EA17AF}"/>
              </a:ext>
            </a:extLst>
          </p:cNvPr>
          <p:cNvSpPr txBox="1"/>
          <p:nvPr/>
        </p:nvSpPr>
        <p:spPr>
          <a:xfrm>
            <a:off x="4412889" y="1637195"/>
            <a:ext cx="3458638" cy="1323439"/>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zh-CN" altLang="en-US" dirty="0"/>
              <a:t>  总 体 设 计  </a:t>
            </a:r>
            <a:endParaRPr lang="en-US" altLang="zh-CN" dirty="0"/>
          </a:p>
          <a:p>
            <a:r>
              <a:rPr lang="en-US" altLang="zh-CN" dirty="0"/>
              <a:t> SDP + SSDD </a:t>
            </a:r>
            <a:endParaRPr dirty="0"/>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216" y="4471020"/>
            <a:ext cx="1053834" cy="1053834"/>
          </a:xfrm>
          <a:prstGeom prst="rect">
            <a:avLst/>
          </a:prstGeom>
        </p:spPr>
      </p:pic>
    </p:spTree>
  </p:cSld>
  <p:clrMapOvr>
    <a:masterClrMapping/>
  </p:clrMapOvr>
  <p:transition spd="med" advClick="0" advTm="7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12"/>
                                        </p:tgtEl>
                                        <p:attrNameLst>
                                          <p:attrName>style.visibility</p:attrName>
                                        </p:attrNameLst>
                                      </p:cBhvr>
                                      <p:to>
                                        <p:strVal val="visible"/>
                                      </p:to>
                                    </p:set>
                                    <p:animEffect transition="in" filter="dissolve">
                                      <p:cBhvr>
                                        <p:cTn id="7" dur="1000"/>
                                        <p:tgtEl>
                                          <p:spTgt spid="2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211"/>
                                        </p:tgtEl>
                                        <p:attrNameLst>
                                          <p:attrName>style.visibility</p:attrName>
                                        </p:attrNameLst>
                                      </p:cBhvr>
                                      <p:to>
                                        <p:strVal val="visible"/>
                                      </p:to>
                                    </p:set>
                                    <p:anim calcmode="lin" valueType="num">
                                      <p:cBhvr>
                                        <p:cTn id="11" dur="1000" fill="hold"/>
                                        <p:tgtEl>
                                          <p:spTgt spid="211"/>
                                        </p:tgtEl>
                                        <p:attrNameLst>
                                          <p:attrName>ppt_x</p:attrName>
                                        </p:attrNameLst>
                                      </p:cBhvr>
                                      <p:tavLst>
                                        <p:tav tm="0">
                                          <p:val>
                                            <p:strVal val="#ppt_x"/>
                                          </p:val>
                                        </p:tav>
                                        <p:tav tm="100000">
                                          <p:val>
                                            <p:strVal val="#ppt_x"/>
                                          </p:val>
                                        </p:tav>
                                      </p:tavLst>
                                    </p:anim>
                                    <p:anim calcmode="lin" valueType="num">
                                      <p:cBhvr>
                                        <p:cTn id="12" dur="1000" fill="hold"/>
                                        <p:tgtEl>
                                          <p:spTgt spid="2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500"/>
                                  </p:stCondLst>
                                  <p:iterate>
                                    <p:tmAbs val="0"/>
                                  </p:iterate>
                                  <p:childTnLst>
                                    <p:set>
                                      <p:cBhvr>
                                        <p:cTn id="15" fill="hold"/>
                                        <p:tgtEl>
                                          <p:spTgt spid="213"/>
                                        </p:tgtEl>
                                        <p:attrNameLst>
                                          <p:attrName>style.visibility</p:attrName>
                                        </p:attrNameLst>
                                      </p:cBhvr>
                                      <p:to>
                                        <p:strVal val="visible"/>
                                      </p:to>
                                    </p:set>
                                    <p:anim calcmode="lin" valueType="num">
                                      <p:cBhvr>
                                        <p:cTn id="16" dur="1000" fill="hold"/>
                                        <p:tgtEl>
                                          <p:spTgt spid="213"/>
                                        </p:tgtEl>
                                        <p:attrNameLst>
                                          <p:attrName>ppt_x</p:attrName>
                                        </p:attrNameLst>
                                      </p:cBhvr>
                                      <p:tavLst>
                                        <p:tav tm="0">
                                          <p:val>
                                            <p:strVal val="#ppt_x"/>
                                          </p:val>
                                        </p:tav>
                                        <p:tav tm="100000">
                                          <p:val>
                                            <p:strVal val="#ppt_x"/>
                                          </p:val>
                                        </p:tav>
                                      </p:tavLst>
                                    </p:anim>
                                    <p:anim calcmode="lin" valueType="num">
                                      <p:cBhvr>
                                        <p:cTn id="17" dur="1000" fill="hold"/>
                                        <p:tgtEl>
                                          <p:spTgt spid="213"/>
                                        </p:tgtEl>
                                        <p:attrNameLst>
                                          <p:attrName>ppt_y</p:attrName>
                                        </p:attrNameLst>
                                      </p:cBhvr>
                                      <p:tavLst>
                                        <p:tav tm="0">
                                          <p:val>
                                            <p:strVal val="1+#ppt_h/2"/>
                                          </p:val>
                                        </p:tav>
                                        <p:tav tm="100000">
                                          <p:val>
                                            <p:strVal val="#ppt_y"/>
                                          </p:val>
                                        </p:tav>
                                      </p:tavLst>
                                    </p:anim>
                                  </p:childTnLst>
                                </p:cTn>
                              </p:par>
                            </p:childTnLst>
                          </p:cTn>
                        </p:par>
                        <p:par>
                          <p:cTn id="18" fill="hold">
                            <p:stCondLst>
                              <p:cond delay="3500"/>
                            </p:stCondLst>
                            <p:childTnLst>
                              <p:par>
                                <p:cTn id="19" presetID="9" presetClass="entr" fill="hold" grpId="5" nodeType="afterEffect">
                                  <p:stCondLst>
                                    <p:cond delay="0"/>
                                  </p:stCondLst>
                                  <p:iterate>
                                    <p:tmAbs val="0"/>
                                  </p:iterate>
                                  <p:childTnLst>
                                    <p:set>
                                      <p:cBhvr>
                                        <p:cTn id="20" fill="hold"/>
                                        <p:tgtEl>
                                          <p:spTgt spid="217"/>
                                        </p:tgtEl>
                                        <p:attrNameLst>
                                          <p:attrName>style.visibility</p:attrName>
                                        </p:attrNameLst>
                                      </p:cBhvr>
                                      <p:to>
                                        <p:strVal val="visible"/>
                                      </p:to>
                                    </p:set>
                                    <p:animEffect transition="in" filter="dissolve">
                                      <p:cBhvr>
                                        <p:cTn id="21" dur="500"/>
                                        <p:tgtEl>
                                          <p:spTgt spid="217"/>
                                        </p:tgtEl>
                                      </p:cBhvr>
                                    </p:animEffect>
                                  </p:childTnLst>
                                </p:cTn>
                              </p:par>
                            </p:childTnLst>
                          </p:cTn>
                        </p:par>
                        <p:par>
                          <p:cTn id="22" fill="hold">
                            <p:stCondLst>
                              <p:cond delay="4000"/>
                            </p:stCondLst>
                            <p:childTnLst>
                              <p:par>
                                <p:cTn id="23" presetID="22" presetClass="entr" presetSubtype="8" fill="hold" grpId="6" nodeType="afterEffect">
                                  <p:stCondLst>
                                    <p:cond delay="0"/>
                                  </p:stCondLst>
                                  <p:iterate>
                                    <p:tmAbs val="0"/>
                                  </p:iterate>
                                  <p:childTnLst>
                                    <p:set>
                                      <p:cBhvr>
                                        <p:cTn id="24" fill="hold"/>
                                        <p:tgtEl>
                                          <p:spTgt spid="214"/>
                                        </p:tgtEl>
                                        <p:attrNameLst>
                                          <p:attrName>style.visibility</p:attrName>
                                        </p:attrNameLst>
                                      </p:cBhvr>
                                      <p:to>
                                        <p:strVal val="visible"/>
                                      </p:to>
                                    </p:set>
                                    <p:animEffect transition="in" filter="wipe(left)">
                                      <p:cBhvr>
                                        <p:cTn id="25" dur="500"/>
                                        <p:tgtEl>
                                          <p:spTgt spid="214"/>
                                        </p:tgtEl>
                                      </p:cBhvr>
                                    </p:animEffect>
                                  </p:childTnLst>
                                </p:cTn>
                              </p:par>
                            </p:childTnLst>
                          </p:cTn>
                        </p:par>
                        <p:par>
                          <p:cTn id="26" fill="hold">
                            <p:stCondLst>
                              <p:cond delay="4500"/>
                            </p:stCondLst>
                            <p:childTnLst>
                              <p:par>
                                <p:cTn id="27" presetID="2" presetClass="entr" presetSubtype="4" fill="hold" grpId="7" nodeType="afterEffect">
                                  <p:stCondLst>
                                    <p:cond delay="0"/>
                                  </p:stCondLst>
                                  <p:iterate>
                                    <p:tmAbs val="0"/>
                                  </p:iterate>
                                  <p:childTnLst>
                                    <p:set>
                                      <p:cBhvr>
                                        <p:cTn id="28" fill="hold"/>
                                        <p:tgtEl>
                                          <p:spTgt spid="216"/>
                                        </p:tgtEl>
                                        <p:attrNameLst>
                                          <p:attrName>style.visibility</p:attrName>
                                        </p:attrNameLst>
                                      </p:cBhvr>
                                      <p:to>
                                        <p:strVal val="visible"/>
                                      </p:to>
                                    </p:set>
                                    <p:anim calcmode="lin" valueType="num">
                                      <p:cBhvr>
                                        <p:cTn id="29" dur="500" fill="hold"/>
                                        <p:tgtEl>
                                          <p:spTgt spid="216"/>
                                        </p:tgtEl>
                                        <p:attrNameLst>
                                          <p:attrName>ppt_x</p:attrName>
                                        </p:attrNameLst>
                                      </p:cBhvr>
                                      <p:tavLst>
                                        <p:tav tm="0">
                                          <p:val>
                                            <p:strVal val="#ppt_x"/>
                                          </p:val>
                                        </p:tav>
                                        <p:tav tm="100000">
                                          <p:val>
                                            <p:strVal val="#ppt_x"/>
                                          </p:val>
                                        </p:tav>
                                      </p:tavLst>
                                    </p:anim>
                                    <p:anim calcmode="lin" valueType="num">
                                      <p:cBhvr>
                                        <p:cTn id="30" dur="500" fill="hold"/>
                                        <p:tgtEl>
                                          <p:spTgt spid="216"/>
                                        </p:tgtEl>
                                        <p:attrNameLst>
                                          <p:attrName>ppt_y</p:attrName>
                                        </p:attrNameLst>
                                      </p:cBhvr>
                                      <p:tavLst>
                                        <p:tav tm="0">
                                          <p:val>
                                            <p:strVal val="1+#ppt_h/2"/>
                                          </p:val>
                                        </p:tav>
                                        <p:tav tm="100000">
                                          <p:val>
                                            <p:strVal val="#ppt_y"/>
                                          </p:val>
                                        </p:tav>
                                      </p:tavLst>
                                    </p:anim>
                                  </p:childTnLst>
                                </p:cTn>
                              </p:par>
                            </p:childTnLst>
                          </p:cTn>
                        </p:par>
                        <p:par>
                          <p:cTn id="31" fill="hold">
                            <p:stCondLst>
                              <p:cond delay="5000"/>
                            </p:stCondLst>
                            <p:childTnLst>
                              <p:par>
                                <p:cTn id="32" presetID="22" presetClass="entr" presetSubtype="8" fill="hold" grpId="8" nodeType="afterEffect">
                                  <p:stCondLst>
                                    <p:cond delay="0"/>
                                  </p:stCondLst>
                                  <p:iterate>
                                    <p:tmAbs val="0"/>
                                  </p:iterate>
                                  <p:childTnLst>
                                    <p:set>
                                      <p:cBhvr>
                                        <p:cTn id="33" fill="hold"/>
                                        <p:tgtEl>
                                          <p:spTgt spid="215"/>
                                        </p:tgtEl>
                                        <p:attrNameLst>
                                          <p:attrName>style.visibility</p:attrName>
                                        </p:attrNameLst>
                                      </p:cBhvr>
                                      <p:to>
                                        <p:strVal val="visible"/>
                                      </p:to>
                                    </p:set>
                                    <p:animEffect transition="in" filter="wipe(left)">
                                      <p:cBhvr>
                                        <p:cTn id="34" dur="500"/>
                                        <p:tgtEl>
                                          <p:spTgt spid="215"/>
                                        </p:tgtEl>
                                      </p:cBhvr>
                                    </p:animEffect>
                                  </p:childTnLst>
                                </p:cTn>
                              </p:par>
                            </p:childTnLst>
                          </p:cTn>
                        </p:par>
                        <p:par>
                          <p:cTn id="35" fill="hold">
                            <p:stCondLst>
                              <p:cond delay="5500"/>
                            </p:stCondLst>
                            <p:childTnLst>
                              <p:par>
                                <p:cTn id="36" presetID="9" presetClass="entr" fill="hold" grpId="9" nodeType="afterEffect">
                                  <p:stCondLst>
                                    <p:cond delay="0"/>
                                  </p:stCondLst>
                                  <p:iterate>
                                    <p:tmAbs val="0"/>
                                  </p:iterate>
                                  <p:childTnLst>
                                    <p:set>
                                      <p:cBhvr>
                                        <p:cTn id="37" fill="hold"/>
                                        <p:tgtEl>
                                          <p:spTgt spid="219"/>
                                        </p:tgtEl>
                                        <p:attrNameLst>
                                          <p:attrName>style.visibility</p:attrName>
                                        </p:attrNameLst>
                                      </p:cBhvr>
                                      <p:to>
                                        <p:strVal val="visible"/>
                                      </p:to>
                                    </p:set>
                                    <p:animEffect transition="in" filter="dissolve">
                                      <p:cBhvr>
                                        <p:cTn id="38" dur="500"/>
                                        <p:tgtEl>
                                          <p:spTgt spid="219"/>
                                        </p:tgtEl>
                                      </p:cBhvr>
                                    </p:animEffect>
                                  </p:childTnLst>
                                </p:cTn>
                              </p:par>
                            </p:childTnLst>
                          </p:cTn>
                        </p:par>
                        <p:par>
                          <p:cTn id="39" fill="hold">
                            <p:stCondLst>
                              <p:cond delay="6000"/>
                            </p:stCondLst>
                            <p:childTnLst>
                              <p:par>
                                <p:cTn id="40" presetID="9" presetClass="entr" fill="hold" grpId="0" nodeType="afterEffect">
                                  <p:stCondLst>
                                    <p:cond delay="0"/>
                                  </p:stCondLst>
                                  <p:iterate>
                                    <p:tmAbs val="0"/>
                                  </p:iterate>
                                  <p:childTnLst>
                                    <p:set>
                                      <p:cBhvr>
                                        <p:cTn id="41" fill="hold"/>
                                        <p:tgtEl>
                                          <p:spTgt spid="11"/>
                                        </p:tgtEl>
                                        <p:attrNameLst>
                                          <p:attrName>style.visibility</p:attrName>
                                        </p:attrNameLst>
                                      </p:cBhvr>
                                      <p:to>
                                        <p:strVal val="visible"/>
                                      </p:to>
                                    </p:set>
                                    <p:animEffect transition="in" filter="dissolv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2" animBg="1" advAuto="0"/>
      <p:bldP spid="212" grpId="1" animBg="1" advAuto="0"/>
      <p:bldP spid="213" grpId="3" animBg="1" advAuto="0"/>
      <p:bldP spid="214" grpId="6" animBg="1" advAuto="0"/>
      <p:bldP spid="215" grpId="8" animBg="1" advAuto="0"/>
      <p:bldP spid="216" grpId="7" animBg="1" advAuto="0"/>
      <p:bldP spid="217" grpId="5" animBg="1" advAuto="0"/>
      <p:bldP spid="219" grpId="9" animBg="1" advAuto="0"/>
      <p:bldP spid="11"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r>
              <a:rPr lang="zh-CN" altLang="zh-CN" dirty="0"/>
              <a:t>选取合理的方案</a:t>
            </a:r>
            <a:endParaRPr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6" name="表格 5">
            <a:extLst>
              <a:ext uri="{FF2B5EF4-FFF2-40B4-BE49-F238E27FC236}">
                <a16:creationId xmlns:a16="http://schemas.microsoft.com/office/drawing/2014/main" id="{DE10B140-B55D-42B3-89FD-5E19F194CED8}"/>
              </a:ext>
            </a:extLst>
          </p:cNvPr>
          <p:cNvGraphicFramePr>
            <a:graphicFrameLocks noGrp="1"/>
          </p:cNvGraphicFramePr>
          <p:nvPr>
            <p:extLst>
              <p:ext uri="{D42A27DB-BD31-4B8C-83A1-F6EECF244321}">
                <p14:modId xmlns:p14="http://schemas.microsoft.com/office/powerpoint/2010/main" val="1648319632"/>
              </p:ext>
            </p:extLst>
          </p:nvPr>
        </p:nvGraphicFramePr>
        <p:xfrm>
          <a:off x="886119" y="1098551"/>
          <a:ext cx="10737129" cy="4866026"/>
        </p:xfrm>
        <a:graphic>
          <a:graphicData uri="http://schemas.openxmlformats.org/drawingml/2006/table">
            <a:tbl>
              <a:tblPr firstRow="1" firstCol="1" bandRow="1">
                <a:tableStyleId>{5940675A-B579-460E-94D1-54222C63F5DA}</a:tableStyleId>
              </a:tblPr>
              <a:tblGrid>
                <a:gridCol w="3898852">
                  <a:extLst>
                    <a:ext uri="{9D8B030D-6E8A-4147-A177-3AD203B41FA5}">
                      <a16:colId xmlns:a16="http://schemas.microsoft.com/office/drawing/2014/main" val="4204455651"/>
                    </a:ext>
                  </a:extLst>
                </a:gridCol>
                <a:gridCol w="3898852">
                  <a:extLst>
                    <a:ext uri="{9D8B030D-6E8A-4147-A177-3AD203B41FA5}">
                      <a16:colId xmlns:a16="http://schemas.microsoft.com/office/drawing/2014/main" val="313492060"/>
                    </a:ext>
                  </a:extLst>
                </a:gridCol>
                <a:gridCol w="2939425">
                  <a:extLst>
                    <a:ext uri="{9D8B030D-6E8A-4147-A177-3AD203B41FA5}">
                      <a16:colId xmlns:a16="http://schemas.microsoft.com/office/drawing/2014/main" val="410809206"/>
                    </a:ext>
                  </a:extLst>
                </a:gridCol>
              </a:tblGrid>
              <a:tr h="468327">
                <a:tc rowSpan="2">
                  <a:txBody>
                    <a:bodyPr/>
                    <a:lstStyle/>
                    <a:p>
                      <a:pPr algn="l">
                        <a:spcAft>
                          <a:spcPts val="0"/>
                        </a:spcAft>
                      </a:pPr>
                      <a:r>
                        <a:rPr lang="zh-CN" sz="1400" kern="100" dirty="0">
                          <a:effectLst/>
                        </a:rPr>
                        <a:t>内部能力</a:t>
                      </a: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p>
                    <a:p>
                      <a:pPr algn="l">
                        <a:spcAft>
                          <a:spcPts val="0"/>
                        </a:spcAft>
                      </a:pP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23573336"/>
                  </a:ext>
                </a:extLst>
              </a:tr>
              <a:tr h="1463363">
                <a:tc vMerge="1">
                  <a:txBody>
                    <a:bodyPr/>
                    <a:lstStyle/>
                    <a:p>
                      <a:endParaRPr lang="zh-CN" altLang="en-US"/>
                    </a:p>
                  </a:txBody>
                  <a:tcPr/>
                </a:tc>
                <a:tc>
                  <a:txBody>
                    <a:bodyPr/>
                    <a:lstStyle/>
                    <a:p>
                      <a:pPr marL="342900" lvl="0" indent="-342900" algn="l">
                        <a:spcAft>
                          <a:spcPts val="0"/>
                        </a:spcAft>
                        <a:buFont typeface="+mj-lt"/>
                        <a:buAutoNum type="arabicPeriod"/>
                      </a:pPr>
                      <a:r>
                        <a:rPr lang="zh-CN" sz="1400" kern="100" dirty="0">
                          <a:effectLst/>
                        </a:rPr>
                        <a:t>小程序即点即用，不占用手机内存</a:t>
                      </a:r>
                    </a:p>
                    <a:p>
                      <a:pPr marL="342900" lvl="0" indent="-342900" algn="l">
                        <a:spcAft>
                          <a:spcPts val="0"/>
                        </a:spcAft>
                        <a:buFont typeface="+mj-lt"/>
                        <a:buAutoNum type="arabicPeriod"/>
                      </a:pPr>
                      <a:r>
                        <a:rPr lang="zh-CN" sz="1400" kern="100" dirty="0">
                          <a:effectLst/>
                        </a:rPr>
                        <a:t>小程序运行速度快于</a:t>
                      </a:r>
                      <a:r>
                        <a:rPr lang="en-US" sz="1400" kern="100" dirty="0">
                          <a:effectLst/>
                        </a:rPr>
                        <a:t>H5</a:t>
                      </a:r>
                      <a:r>
                        <a:rPr lang="zh-CN" sz="1400" kern="100" dirty="0">
                          <a:effectLst/>
                        </a:rPr>
                        <a:t>，接近</a:t>
                      </a:r>
                      <a:r>
                        <a:rPr lang="en-US" sz="1400" kern="100" dirty="0">
                          <a:effectLst/>
                        </a:rPr>
                        <a:t>APP</a:t>
                      </a:r>
                      <a:endParaRPr lang="zh-CN" sz="1400" kern="100" dirty="0">
                        <a:effectLst/>
                      </a:endParaRPr>
                    </a:p>
                    <a:p>
                      <a:pPr marL="342900" lvl="0" indent="-342900" algn="l">
                        <a:spcAft>
                          <a:spcPts val="0"/>
                        </a:spcAft>
                        <a:buFont typeface="+mj-lt"/>
                        <a:buAutoNum type="arabicPeriod"/>
                      </a:pPr>
                      <a:r>
                        <a:rPr lang="zh-CN" sz="1400" kern="100" dirty="0">
                          <a:effectLst/>
                        </a:rPr>
                        <a:t>小程序可以调用比</a:t>
                      </a:r>
                      <a:r>
                        <a:rPr lang="en-US" sz="1400" kern="100" dirty="0">
                          <a:effectLst/>
                        </a:rPr>
                        <a:t>H5</a:t>
                      </a:r>
                      <a:r>
                        <a:rPr lang="zh-CN" sz="1400" kern="100" dirty="0">
                          <a:effectLst/>
                        </a:rPr>
                        <a:t>多的手机系统功能，接近</a:t>
                      </a:r>
                      <a:r>
                        <a:rPr lang="en-US" sz="1400" kern="100" dirty="0">
                          <a:effectLst/>
                        </a:rPr>
                        <a:t>APP</a:t>
                      </a:r>
                      <a:endParaRPr lang="zh-CN" sz="1400" kern="100" dirty="0">
                        <a:effectLst/>
                      </a:endParaRPr>
                    </a:p>
                    <a:p>
                      <a:pPr marL="342900" lvl="0" indent="-342900" algn="l">
                        <a:spcAft>
                          <a:spcPts val="0"/>
                        </a:spcAft>
                        <a:buFont typeface="+mj-lt"/>
                        <a:buAutoNum type="arabicPeriod"/>
                      </a:pPr>
                      <a:r>
                        <a:rPr lang="zh-CN" sz="1400" kern="100" dirty="0">
                          <a:effectLst/>
                        </a:rPr>
                        <a:t>小程序开发成本接近</a:t>
                      </a:r>
                      <a:r>
                        <a:rPr lang="en-US" sz="1400" kern="100" dirty="0">
                          <a:effectLst/>
                        </a:rPr>
                        <a:t>H5</a:t>
                      </a:r>
                      <a:r>
                        <a:rPr lang="zh-CN" sz="1400" kern="100" dirty="0">
                          <a:effectLst/>
                        </a:rPr>
                        <a:t>，低于</a:t>
                      </a:r>
                      <a:r>
                        <a:rPr lang="en-US" sz="1400" kern="100" dirty="0">
                          <a:effectLst/>
                        </a:rPr>
                        <a:t>APP</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a:effectLst/>
                        </a:rPr>
                        <a:t>小程序大小受限制，</a:t>
                      </a:r>
                      <a:r>
                        <a:rPr lang="x-none" sz="1400" kern="100">
                          <a:effectLst/>
                        </a:rPr>
                        <a:t>H5</a:t>
                      </a:r>
                      <a:r>
                        <a:rPr lang="zh-CN" sz="1400" kern="100">
                          <a:effectLst/>
                        </a:rPr>
                        <a:t>和</a:t>
                      </a:r>
                      <a:r>
                        <a:rPr lang="x-none" sz="1400" kern="100">
                          <a:effectLst/>
                        </a:rPr>
                        <a:t>APP</a:t>
                      </a:r>
                      <a:r>
                        <a:rPr lang="zh-CN" sz="1400" kern="100">
                          <a:effectLst/>
                        </a:rPr>
                        <a:t>不受限制</a:t>
                      </a:r>
                    </a:p>
                    <a:p>
                      <a:pPr marL="342900" lvl="0" indent="-342900" algn="l">
                        <a:spcAft>
                          <a:spcPts val="0"/>
                        </a:spcAft>
                        <a:buFont typeface="+mj-lt"/>
                        <a:buAutoNum type="arabicPeriod"/>
                      </a:pPr>
                      <a:r>
                        <a:rPr lang="zh-CN" sz="1400" kern="100">
                          <a:effectLst/>
                        </a:rPr>
                        <a:t>小程序不稳定，经常要升级维护</a:t>
                      </a:r>
                    </a:p>
                    <a:p>
                      <a:pPr marL="342900" lvl="0" indent="-342900" algn="l">
                        <a:spcAft>
                          <a:spcPts val="0"/>
                        </a:spcAft>
                        <a:buFont typeface="+mj-lt"/>
                        <a:buAutoNum type="arabicPeriod"/>
                      </a:pPr>
                      <a:r>
                        <a:rPr lang="zh-CN" sz="1400" kern="100">
                          <a:effectLst/>
                        </a:rPr>
                        <a:t>小程序不能跳转外链网址</a:t>
                      </a:r>
                    </a:p>
                    <a:p>
                      <a:pPr marL="342900" lvl="0" indent="-342900" algn="l">
                        <a:spcAft>
                          <a:spcPts val="0"/>
                        </a:spcAft>
                        <a:buFont typeface="+mj-lt"/>
                        <a:buAutoNum type="arabicPeriod"/>
                      </a:pPr>
                      <a:r>
                        <a:rPr lang="zh-CN" sz="1400" kern="100">
                          <a:effectLst/>
                        </a:rPr>
                        <a:t>只能运行在微信上，小程序不能分享朋友圈</a:t>
                      </a:r>
                    </a:p>
                    <a:p>
                      <a:pPr marL="342900" lvl="0" indent="-342900" algn="l">
                        <a:spcAft>
                          <a:spcPts val="0"/>
                        </a:spcAft>
                        <a:buFont typeface="+mj-lt"/>
                        <a:buAutoNum type="arabicPeriod"/>
                      </a:pPr>
                      <a:r>
                        <a:rPr lang="zh-CN" sz="1400" kern="100">
                          <a:effectLst/>
                        </a:rPr>
                        <a:t>小程序需要审核，接近</a:t>
                      </a:r>
                      <a:r>
                        <a:rPr lang="x-none" sz="1400" kern="100">
                          <a:effectLst/>
                        </a:rPr>
                        <a:t>APP</a:t>
                      </a:r>
                      <a:r>
                        <a:rPr lang="zh-CN" sz="1400" kern="100">
                          <a:effectLst/>
                        </a:rPr>
                        <a:t>，</a:t>
                      </a:r>
                      <a:r>
                        <a:rPr lang="x-none" sz="1400" kern="100">
                          <a:effectLst/>
                        </a:rPr>
                        <a:t>H5</a:t>
                      </a:r>
                      <a:r>
                        <a:rPr lang="zh-CN" sz="1400" kern="100">
                          <a:effectLst/>
                        </a:rPr>
                        <a:t>不需审核</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52997818"/>
                  </a:ext>
                </a:extLst>
              </a:tr>
              <a:tr h="328700">
                <a:tc>
                  <a:txBody>
                    <a:bodyPr/>
                    <a:lstStyle/>
                    <a:p>
                      <a:pPr algn="l">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48646847"/>
                  </a:ext>
                </a:extLst>
              </a:tr>
              <a:tr h="780964">
                <a:tc>
                  <a:txBody>
                    <a:bodyPr/>
                    <a:lstStyle/>
                    <a:p>
                      <a:pPr marL="342900" lvl="0" indent="-342900" algn="l">
                        <a:spcAft>
                          <a:spcPts val="0"/>
                        </a:spcAft>
                        <a:buFont typeface="+mj-lt"/>
                        <a:buAutoNum type="arabicPeriod"/>
                      </a:pPr>
                      <a:r>
                        <a:rPr lang="zh-CN" sz="1400" kern="100" dirty="0">
                          <a:effectLst/>
                        </a:rPr>
                        <a:t>新市场，新技术</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小程序开发成本低，技术难度相对低，适合时间受限，技术受限的情况</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a:effectLst/>
                        </a:rPr>
                        <a:t>要注意实时升级维护</a:t>
                      </a:r>
                    </a:p>
                    <a:p>
                      <a:pPr marL="342900" lvl="0" indent="-342900" algn="l">
                        <a:spcAft>
                          <a:spcPts val="0"/>
                        </a:spcAft>
                        <a:buFont typeface="+mj-lt"/>
                        <a:buAutoNum type="arabicPeriod"/>
                      </a:pPr>
                      <a:r>
                        <a:rPr lang="zh-CN" sz="1400" kern="100">
                          <a:effectLst/>
                        </a:rPr>
                        <a:t>支付功能受限，采用线下红包</a:t>
                      </a:r>
                    </a:p>
                    <a:p>
                      <a:pPr marL="342900" lvl="0" indent="-342900" algn="l">
                        <a:spcAft>
                          <a:spcPts val="0"/>
                        </a:spcAft>
                        <a:buFont typeface="+mj-lt"/>
                        <a:buAutoNum type="arabicPeriod"/>
                      </a:pPr>
                      <a:r>
                        <a:rPr lang="zh-CN" sz="1400" kern="100">
                          <a:effectLst/>
                        </a:rPr>
                        <a:t>新技术容易引起人们关注。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91452153"/>
                  </a:ext>
                </a:extLst>
              </a:tr>
              <a:tr h="387960">
                <a:tc>
                  <a:txBody>
                    <a:bodyPr/>
                    <a:lstStyle/>
                    <a:p>
                      <a:pPr algn="l">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43710588"/>
                  </a:ext>
                </a:extLst>
              </a:tr>
              <a:tr h="979835">
                <a:tc>
                  <a:txBody>
                    <a:bodyPr/>
                    <a:lstStyle/>
                    <a:p>
                      <a:pPr marL="342900" lvl="0" indent="-342900" algn="l">
                        <a:spcAft>
                          <a:spcPts val="0"/>
                        </a:spcAft>
                        <a:buFont typeface="+mj-lt"/>
                        <a:buAutoNum type="arabicPeriod"/>
                      </a:pPr>
                      <a:r>
                        <a:rPr lang="zh-CN" sz="1400" kern="100">
                          <a:effectLst/>
                        </a:rPr>
                        <a:t>功能丰富、交互更好的</a:t>
                      </a:r>
                      <a:r>
                        <a:rPr lang="en-US" sz="1400" kern="100">
                          <a:effectLst/>
                        </a:rPr>
                        <a:t>APP</a:t>
                      </a:r>
                      <a:r>
                        <a:rPr lang="zh-CN" sz="1400" kern="100">
                          <a:effectLst/>
                        </a:rPr>
                        <a:t>产品</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小程序开发成本比</a:t>
                      </a:r>
                      <a:r>
                        <a:rPr lang="en-US" sz="1400" kern="100">
                          <a:effectLst/>
                        </a:rPr>
                        <a:t>APP</a:t>
                      </a:r>
                      <a:r>
                        <a:rPr lang="zh-CN" sz="1400" kern="100">
                          <a:effectLst/>
                        </a:rPr>
                        <a:t>低得多，能达到接近</a:t>
                      </a:r>
                      <a:r>
                        <a:rPr lang="en-US" sz="1400" kern="100">
                          <a:effectLst/>
                        </a:rPr>
                        <a:t>APP</a:t>
                      </a:r>
                      <a:r>
                        <a:rPr lang="zh-CN" sz="1400" kern="100">
                          <a:effectLst/>
                        </a:rPr>
                        <a:t>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dirty="0">
                          <a:effectLst/>
                        </a:rPr>
                        <a:t>做到接近</a:t>
                      </a:r>
                      <a:r>
                        <a:rPr lang="en-US" sz="1400" kern="100" dirty="0">
                          <a:effectLst/>
                        </a:rPr>
                        <a:t>APP</a:t>
                      </a:r>
                      <a:r>
                        <a:rPr lang="zh-CN" sz="1400" kern="100" dirty="0">
                          <a:effectLst/>
                        </a:rPr>
                        <a:t>的功能和交互</a:t>
                      </a:r>
                    </a:p>
                    <a:p>
                      <a:pPr marL="342900" lvl="0" indent="-342900" algn="l">
                        <a:spcAft>
                          <a:spcPts val="0"/>
                        </a:spcAft>
                        <a:buFont typeface="+mj-lt"/>
                        <a:buAutoNum type="arabicPeriod"/>
                      </a:pPr>
                      <a:r>
                        <a:rPr lang="zh-CN" sz="1400" kern="100" dirty="0">
                          <a:effectLst/>
                        </a:rPr>
                        <a:t>通过微信庞大的用户量依旧能进行推广</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0305061"/>
                  </a:ext>
                </a:extLst>
              </a:tr>
            </a:tbl>
          </a:graphicData>
        </a:graphic>
      </p:graphicFrame>
    </p:spTree>
    <p:extLst>
      <p:ext uri="{BB962C8B-B14F-4D97-AF65-F5344CB8AC3E}">
        <p14:creationId xmlns:p14="http://schemas.microsoft.com/office/powerpoint/2010/main" val="39369250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zh-CN" sz="3600" b="1" i="0" u="none" strike="noStrike" kern="0" cap="none" spc="0" normalizeH="0" baseline="0" noProof="0" dirty="0">
                <a:ln>
                  <a:noFill/>
                </a:ln>
                <a:solidFill>
                  <a:srgbClr val="F9B359"/>
                </a:solidFill>
                <a:effectLst/>
                <a:uLnTx/>
                <a:uFillTx/>
                <a:latin typeface="微软雅黑"/>
                <a:ea typeface="微软雅黑"/>
                <a:sym typeface="微软雅黑"/>
              </a:rPr>
              <a:t>选取合理的方案</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5" name="矩形 4">
            <a:extLst>
              <a:ext uri="{FF2B5EF4-FFF2-40B4-BE49-F238E27FC236}">
                <a16:creationId xmlns:a16="http://schemas.microsoft.com/office/drawing/2014/main" id="{BEC4DF9A-AAAE-4200-930E-1B9A3551A896}"/>
              </a:ext>
            </a:extLst>
          </p:cNvPr>
          <p:cNvSpPr/>
          <p:nvPr/>
        </p:nvSpPr>
        <p:spPr>
          <a:xfrm>
            <a:off x="1170494" y="1195606"/>
            <a:ext cx="9851010" cy="5078313"/>
          </a:xfrm>
          <a:prstGeom prst="rect">
            <a:avLst/>
          </a:prstGeom>
        </p:spPr>
        <p:txBody>
          <a:bodyPr wrap="square">
            <a:spAutoFit/>
          </a:bodyPr>
          <a:lstStyle/>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经济可行性：</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APP&gt;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H5</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：涉及多个平台的开发工具、语言，以及不同设备的适配。</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开发、维护成本低。微信的用户量大，便于推广。</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：与小程序开发成本差不多。</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技术可行性：小程序≈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H5&gt;APP</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marL="800100" algn="ct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小程序：微信团队提供了开发者工具，并且规范了开发标准，开发者不需要考虑不同平台、设备的适配问题。所以三者中为简单。</a:t>
            </a:r>
          </a:p>
          <a:p>
            <a:pPr marL="8001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：开发形式比较标准，开发速度较快。</a:t>
            </a:r>
          </a:p>
          <a:p>
            <a:pPr marL="8001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多平台所需要的技术多，成本高</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800100"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操作可行性：</a:t>
            </a:r>
            <a:r>
              <a:rPr lang="x-none" altLang="zh-CN" b="1" kern="100" dirty="0">
                <a:latin typeface="宋体" panose="02010600030101010101" pitchFamily="2" charset="-122"/>
                <a:ea typeface="宋体" panose="02010600030101010101" pitchFamily="2" charset="-122"/>
                <a:cs typeface="Times New Roman" panose="02020603050405020304" pitchFamily="18" charset="0"/>
              </a:rPr>
              <a:t>APP&gt;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&gt;H5</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	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实现最丰富的功能和最华丽的交互</a:t>
            </a:r>
            <a:r>
              <a:rPr lang="zh-CN" altLang="zh-CN" kern="100" dirty="0">
                <a:latin typeface="Calibri" panose="020F0502020204030204" pitchFamily="34" charset="0"/>
                <a:ea typeface="宋体" panose="02010600030101010101" pitchFamily="2" charset="-122"/>
                <a:cs typeface="Times New Roman" panose="02020603050405020304" pitchFamily="18" charset="0"/>
              </a:rPr>
              <a:t>，虽然需要下载安装</a:t>
            </a:r>
            <a:r>
              <a:rPr lang="x-none" altLang="zh-CN"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即点即用，用户使用成本低。</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	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跨平台，即点即用，用户使用成本低</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用户体验差，运行速度慢</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宋体" panose="02010600030101010101" pitchFamily="2" charset="-122"/>
                <a:cs typeface="Times New Roman" panose="02020603050405020304" pitchFamily="18" charset="0"/>
              </a:rPr>
              <a:t>最终由于有限的时间，和有限的开发成本，我们选择了在前面的限制下所能最好是实现我们的功能的小程序作为我们的最终方案</a:t>
            </a:r>
            <a:endParaRPr lang="zh-CN" altLang="en-US" dirty="0"/>
          </a:p>
        </p:txBody>
      </p:sp>
    </p:spTree>
    <p:extLst>
      <p:ext uri="{BB962C8B-B14F-4D97-AF65-F5344CB8AC3E}">
        <p14:creationId xmlns:p14="http://schemas.microsoft.com/office/powerpoint/2010/main" val="4918694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3996941" y="2751890"/>
            <a:ext cx="4196018"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系统体系结构设计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dirty="0"/>
              <a:t>2</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499307846"/>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dirty="0"/>
              <a:t>功能描述</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7" name="对象 6">
            <a:extLst>
              <a:ext uri="{FF2B5EF4-FFF2-40B4-BE49-F238E27FC236}">
                <a16:creationId xmlns:a16="http://schemas.microsoft.com/office/drawing/2014/main" id="{BF034E08-3F23-451D-813A-2BE1E7FFD3B1}"/>
              </a:ext>
            </a:extLst>
          </p:cNvPr>
          <p:cNvGraphicFramePr>
            <a:graphicFrameLocks noChangeAspect="1"/>
          </p:cNvGraphicFramePr>
          <p:nvPr>
            <p:extLst>
              <p:ext uri="{D42A27DB-BD31-4B8C-83A1-F6EECF244321}">
                <p14:modId xmlns:p14="http://schemas.microsoft.com/office/powerpoint/2010/main" val="494590592"/>
              </p:ext>
            </p:extLst>
          </p:nvPr>
        </p:nvGraphicFramePr>
        <p:xfrm>
          <a:off x="1416387" y="952413"/>
          <a:ext cx="9359225" cy="3074837"/>
        </p:xfrm>
        <a:graphic>
          <a:graphicData uri="http://schemas.openxmlformats.org/presentationml/2006/ole">
            <mc:AlternateContent xmlns:mc="http://schemas.openxmlformats.org/markup-compatibility/2006">
              <mc:Choice xmlns:v="urn:schemas-microsoft-com:vml" Requires="v">
                <p:oleObj spid="_x0000_s16403" r:id="rId4" imgW="6648514" imgH="2190886" progId="Visio.Drawing.15">
                  <p:embed/>
                </p:oleObj>
              </mc:Choice>
              <mc:Fallback>
                <p:oleObj r:id="rId4" imgW="6648514" imgH="219088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6387" y="952413"/>
                        <a:ext cx="9359225" cy="3074837"/>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3032F671-B40F-4551-B41B-649BCF1DBCCC}"/>
              </a:ext>
            </a:extLst>
          </p:cNvPr>
          <p:cNvSpPr txBox="1"/>
          <p:nvPr/>
        </p:nvSpPr>
        <p:spPr>
          <a:xfrm>
            <a:off x="4043462" y="4705260"/>
            <a:ext cx="4105073"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要实现的功能</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快递代拿</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快递代寄</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餐饮代买</a:t>
            </a:r>
          </a:p>
        </p:txBody>
      </p:sp>
    </p:spTree>
    <p:extLst>
      <p:ext uri="{BB962C8B-B14F-4D97-AF65-F5344CB8AC3E}">
        <p14:creationId xmlns:p14="http://schemas.microsoft.com/office/powerpoint/2010/main" val="16793900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smtClean="0"/>
              <a:t>业务流图</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821077879"/>
              </p:ext>
            </p:extLst>
          </p:nvPr>
        </p:nvGraphicFramePr>
        <p:xfrm>
          <a:off x="701608" y="1349230"/>
          <a:ext cx="10590575" cy="4428115"/>
        </p:xfrm>
        <a:graphic>
          <a:graphicData uri="http://schemas.openxmlformats.org/presentationml/2006/ole">
            <mc:AlternateContent xmlns:mc="http://schemas.openxmlformats.org/markup-compatibility/2006">
              <mc:Choice xmlns:v="urn:schemas-microsoft-com:vml" Requires="v">
                <p:oleObj spid="_x0000_s18451" name="Visio" r:id="rId4" imgW="8200892" imgH="3428822" progId="Visio.Drawing.15">
                  <p:link updateAutomatic="1"/>
                </p:oleObj>
              </mc:Choice>
              <mc:Fallback>
                <p:oleObj name="Visio" r:id="rId4" imgW="8200892" imgH="3428822" progId="Visio.Drawing.15">
                  <p:link updateAutomatic="1"/>
                  <p:pic>
                    <p:nvPicPr>
                      <p:cNvPr id="0" name=""/>
                      <p:cNvPicPr/>
                      <p:nvPr/>
                    </p:nvPicPr>
                    <p:blipFill>
                      <a:blip r:embed="rId5"/>
                      <a:stretch>
                        <a:fillRect/>
                      </a:stretch>
                    </p:blipFill>
                    <p:spPr>
                      <a:xfrm>
                        <a:off x="701608" y="1349230"/>
                        <a:ext cx="10590575" cy="4428115"/>
                      </a:xfrm>
                      <a:prstGeom prst="rect">
                        <a:avLst/>
                      </a:prstGeom>
                    </p:spPr>
                  </p:pic>
                </p:oleObj>
              </mc:Fallback>
            </mc:AlternateContent>
          </a:graphicData>
        </a:graphic>
      </p:graphicFrame>
    </p:spTree>
    <p:extLst>
      <p:ext uri="{BB962C8B-B14F-4D97-AF65-F5344CB8AC3E}">
        <p14:creationId xmlns:p14="http://schemas.microsoft.com/office/powerpoint/2010/main" val="33669670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数据流程图</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19458" name="Picture 2">
            <a:extLst>
              <a:ext uri="{FF2B5EF4-FFF2-40B4-BE49-F238E27FC236}">
                <a16:creationId xmlns:a16="http://schemas.microsoft.com/office/drawing/2014/main" id="{E1E7AF67-C7A9-4A82-A8EA-881D286C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89" y="1061347"/>
            <a:ext cx="6407052" cy="213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3">
            <a:extLst>
              <a:ext uri="{FF2B5EF4-FFF2-40B4-BE49-F238E27FC236}">
                <a16:creationId xmlns:a16="http://schemas.microsoft.com/office/drawing/2014/main" id="{29DFB3C3-8288-480B-8AFE-6878E61E80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08" y="4573906"/>
            <a:ext cx="7200781" cy="189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a:extLst>
              <a:ext uri="{FF2B5EF4-FFF2-40B4-BE49-F238E27FC236}">
                <a16:creationId xmlns:a16="http://schemas.microsoft.com/office/drawing/2014/main" id="{3485FD8A-49FA-4C80-B427-D4CA6B04FBE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 r="229" b="-167"/>
          <a:stretch/>
        </p:blipFill>
        <p:spPr bwMode="auto">
          <a:xfrm>
            <a:off x="5625333" y="2642350"/>
            <a:ext cx="6465947" cy="2137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7631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1200329"/>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系统</a:t>
            </a:r>
            <a:r>
              <a:rPr lang="zh-CN" altLang="en-US" noProof="0" dirty="0" smtClean="0"/>
              <a:t>层次结构</a:t>
            </a:r>
            <a:r>
              <a:rPr lang="en-US" altLang="zh-CN" dirty="0" smtClean="0"/>
              <a:t>(HIPO</a:t>
            </a:r>
            <a:r>
              <a:rPr lang="zh-CN" altLang="en-US" dirty="0" smtClean="0"/>
              <a:t>图</a:t>
            </a:r>
            <a:r>
              <a:rPr lang="en-US" altLang="zh-CN" dirty="0" smtClean="0"/>
              <a:t>)</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0482" name="Picture 2">
            <a:extLst>
              <a:ext uri="{FF2B5EF4-FFF2-40B4-BE49-F238E27FC236}">
                <a16:creationId xmlns:a16="http://schemas.microsoft.com/office/drawing/2014/main" id="{2A6D4BF6-7B6E-47BA-BDE9-1A0B9D7A0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9064" b="67094"/>
          <a:stretch>
            <a:fillRect/>
          </a:stretch>
        </p:blipFill>
        <p:spPr bwMode="auto">
          <a:xfrm>
            <a:off x="3173714" y="1768345"/>
            <a:ext cx="5844572" cy="332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85303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zh-CN" dirty="0"/>
              <a:t>系统配置项设计</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1506" name="Picture 2">
            <a:extLst>
              <a:ext uri="{FF2B5EF4-FFF2-40B4-BE49-F238E27FC236}">
                <a16:creationId xmlns:a16="http://schemas.microsoft.com/office/drawing/2014/main" id="{7EC314F5-D772-4160-A487-4D1DE1F89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0652" b="50000"/>
          <a:stretch>
            <a:fillRect/>
          </a:stretch>
        </p:blipFill>
        <p:spPr bwMode="auto">
          <a:xfrm>
            <a:off x="491129" y="701608"/>
            <a:ext cx="6186602" cy="316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3">
            <a:extLst>
              <a:ext uri="{FF2B5EF4-FFF2-40B4-BE49-F238E27FC236}">
                <a16:creationId xmlns:a16="http://schemas.microsoft.com/office/drawing/2014/main" id="{3431BA91-7E9F-4BC2-93ED-F4281D7DAC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33856" b="48672"/>
          <a:stretch>
            <a:fillRect/>
          </a:stretch>
        </p:blipFill>
        <p:spPr bwMode="auto">
          <a:xfrm>
            <a:off x="594510" y="3758080"/>
            <a:ext cx="5674315" cy="3139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a:extLst>
              <a:ext uri="{FF2B5EF4-FFF2-40B4-BE49-F238E27FC236}">
                <a16:creationId xmlns:a16="http://schemas.microsoft.com/office/drawing/2014/main" id="{7F00B2F9-34CD-46A4-B4E8-DBE57F226EC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50" b="762"/>
          <a:stretch/>
        </p:blipFill>
        <p:spPr bwMode="auto">
          <a:xfrm>
            <a:off x="6611742" y="946985"/>
            <a:ext cx="5294997" cy="261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36634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矩形 5"/>
          <p:cNvSpPr/>
          <p:nvPr/>
        </p:nvSpPr>
        <p:spPr>
          <a:xfrm>
            <a:off x="0" y="549275"/>
            <a:ext cx="12192000" cy="3429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41" name="矩形 3"/>
          <p:cNvSpPr/>
          <p:nvPr/>
        </p:nvSpPr>
        <p:spPr>
          <a:xfrm>
            <a:off x="900967" y="1640605"/>
            <a:ext cx="4769052" cy="4668120"/>
          </a:xfrm>
          <a:prstGeom prst="rect">
            <a:avLst/>
          </a:prstGeom>
          <a:ln w="25400">
            <a:solidFill>
              <a:srgbClr val="3F403E"/>
            </a:solidFill>
            <a:miter/>
          </a:ln>
        </p:spPr>
        <p:txBody>
          <a:bodyPr lIns="45719" rIns="45719" anchor="ctr"/>
          <a:lstStyle/>
          <a:p>
            <a:pPr algn="ctr">
              <a:defRPr>
                <a:solidFill>
                  <a:srgbClr val="FFFFFF"/>
                </a:solidFill>
              </a:defRPr>
            </a:pPr>
            <a:endParaRPr/>
          </a:p>
        </p:txBody>
      </p:sp>
      <p:grpSp>
        <p:nvGrpSpPr>
          <p:cNvPr id="344" name="图片 2"/>
          <p:cNvGrpSpPr/>
          <p:nvPr/>
        </p:nvGrpSpPr>
        <p:grpSpPr>
          <a:xfrm>
            <a:off x="1132321" y="1444742"/>
            <a:ext cx="4769052" cy="3576790"/>
            <a:chOff x="0" y="0"/>
            <a:chExt cx="4769051" cy="3576789"/>
          </a:xfrm>
        </p:grpSpPr>
        <p:sp>
          <p:nvSpPr>
            <p:cNvPr id="342" name="矩形"/>
            <p:cNvSpPr/>
            <p:nvPr/>
          </p:nvSpPr>
          <p:spPr>
            <a:xfrm>
              <a:off x="0" y="0"/>
              <a:ext cx="4769052" cy="3576790"/>
            </a:xfrm>
            <a:prstGeom prst="rect">
              <a:avLst/>
            </a:prstGeom>
            <a:solidFill>
              <a:srgbClr val="FCFCFD"/>
            </a:solidFill>
            <a:ln w="12700" cap="flat">
              <a:noFill/>
              <a:miter lim="400000"/>
            </a:ln>
            <a:effectLst/>
          </p:spPr>
          <p:txBody>
            <a:bodyPr wrap="square" lIns="45719" tIns="45719" rIns="45719" bIns="45719" numCol="1" anchor="ctr">
              <a:noAutofit/>
            </a:bodyPr>
            <a:lstStyle/>
            <a:p>
              <a:endParaRPr/>
            </a:p>
          </p:txBody>
        </p:sp>
        <p:pic>
          <p:nvPicPr>
            <p:cNvPr id="343" name="image5.jpeg" descr="image5.jpeg"/>
            <p:cNvPicPr>
              <a:picLocks noChangeAspect="1"/>
            </p:cNvPicPr>
            <p:nvPr/>
          </p:nvPicPr>
          <p:blipFill>
            <a:blip r:embed="rId2">
              <a:extLst/>
            </a:blip>
            <a:srcRect l="5848" r="5848"/>
            <a:stretch>
              <a:fillRect/>
            </a:stretch>
          </p:blipFill>
          <p:spPr>
            <a:xfrm>
              <a:off x="0" y="0"/>
              <a:ext cx="4769052" cy="3576790"/>
            </a:xfrm>
            <a:prstGeom prst="rect">
              <a:avLst/>
            </a:prstGeom>
            <a:ln w="12700" cap="flat">
              <a:noFill/>
              <a:miter lim="400000"/>
            </a:ln>
            <a:effectLst>
              <a:outerShdw blurRad="254000" dist="38100" dir="5400000" rotWithShape="0">
                <a:srgbClr val="969F98">
                  <a:alpha val="40000"/>
                </a:srgbClr>
              </a:outerShdw>
            </a:effectLst>
          </p:spPr>
        </p:pic>
      </p:grpSp>
      <p:sp>
        <p:nvSpPr>
          <p:cNvPr id="345" name="矩形 6"/>
          <p:cNvSpPr/>
          <p:nvPr/>
        </p:nvSpPr>
        <p:spPr>
          <a:xfrm>
            <a:off x="6570985" y="1444742"/>
            <a:ext cx="4710345" cy="4863984"/>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sz="1600"/>
          </a:p>
        </p:txBody>
      </p:sp>
      <p:sp>
        <p:nvSpPr>
          <p:cNvPr id="348" name="文本框 10"/>
          <p:cNvSpPr txBox="1"/>
          <p:nvPr/>
        </p:nvSpPr>
        <p:spPr>
          <a:xfrm>
            <a:off x="6775432" y="3201578"/>
            <a:ext cx="4248169" cy="338996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用户接口</a:t>
            </a:r>
          </a:p>
          <a:p>
            <a:r>
              <a:rPr lang="zh-CN" altLang="zh-CN" dirty="0"/>
              <a:t>界面风格：采用图形界面。</a:t>
            </a:r>
          </a:p>
          <a:p>
            <a:r>
              <a:rPr lang="zh-CN" altLang="zh-CN" dirty="0"/>
              <a:t>界面操作：界面上的每个按钮都是经过精心设计，以求客户使用方便。</a:t>
            </a:r>
          </a:p>
          <a:p>
            <a:r>
              <a:rPr lang="zh-CN" altLang="zh-CN" dirty="0"/>
              <a:t>软件接口</a:t>
            </a:r>
          </a:p>
          <a:p>
            <a:r>
              <a:rPr lang="zh-CN" altLang="zh-CN" dirty="0"/>
              <a:t>数据库：采用数据库</a:t>
            </a:r>
            <a:r>
              <a:rPr lang="en-US" altLang="zh-CN" dirty="0" err="1"/>
              <a:t>mySQL</a:t>
            </a:r>
            <a:r>
              <a:rPr lang="zh-CN" altLang="zh-CN" dirty="0"/>
              <a:t>开发。</a:t>
            </a:r>
          </a:p>
          <a:p>
            <a:r>
              <a:rPr lang="zh-CN" altLang="zh-CN" dirty="0"/>
              <a:t>操作系统：开发系统为</a:t>
            </a:r>
            <a:r>
              <a:rPr lang="en-US" altLang="zh-CN" dirty="0"/>
              <a:t>windows</a:t>
            </a:r>
            <a:r>
              <a:rPr lang="zh-CN" altLang="zh-CN" dirty="0"/>
              <a:t>。</a:t>
            </a:r>
          </a:p>
          <a:p>
            <a:r>
              <a:rPr lang="zh-CN" altLang="zh-CN" dirty="0"/>
              <a:t>工具：</a:t>
            </a:r>
            <a:r>
              <a:rPr lang="en-US" altLang="zh-CN" dirty="0"/>
              <a:t>Java</a:t>
            </a:r>
            <a:r>
              <a:rPr lang="zh-CN" altLang="zh-CN" dirty="0"/>
              <a:t>、</a:t>
            </a:r>
            <a:r>
              <a:rPr lang="en-US" altLang="zh-CN" dirty="0"/>
              <a:t>Photoshop</a:t>
            </a:r>
            <a:r>
              <a:rPr lang="zh-CN" altLang="zh-CN" dirty="0"/>
              <a:t>、</a:t>
            </a:r>
            <a:r>
              <a:rPr lang="en-US" altLang="zh-CN" dirty="0"/>
              <a:t>Git</a:t>
            </a:r>
            <a:r>
              <a:rPr lang="zh-CN" altLang="zh-CN" dirty="0"/>
              <a:t>、</a:t>
            </a:r>
            <a:r>
              <a:rPr lang="en-US" altLang="zh-CN" dirty="0" err="1"/>
              <a:t>WXML+WXSS+JavaScript</a:t>
            </a:r>
            <a:r>
              <a:rPr lang="zh-CN" altLang="zh-CN" dirty="0"/>
              <a:t>等。</a:t>
            </a:r>
          </a:p>
          <a:p>
            <a:r>
              <a:rPr lang="en-US" altLang="zh-CN" dirty="0"/>
              <a:t>	</a:t>
            </a:r>
            <a:endParaRPr lang="zh-CN" altLang="zh-CN" dirty="0"/>
          </a:p>
        </p:txBody>
      </p:sp>
      <p:sp>
        <p:nvSpPr>
          <p:cNvPr id="349" name="文本框 11"/>
          <p:cNvSpPr txBox="1"/>
          <p:nvPr/>
        </p:nvSpPr>
        <p:spPr>
          <a:xfrm>
            <a:off x="8237797" y="2425493"/>
            <a:ext cx="1323437"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b="1">
                <a:solidFill>
                  <a:srgbClr val="3F403E"/>
                </a:solidFill>
                <a:latin typeface="微软雅黑"/>
                <a:ea typeface="微软雅黑"/>
                <a:cs typeface="微软雅黑"/>
                <a:sym typeface="微软雅黑"/>
              </a:defRPr>
            </a:lvl1pPr>
          </a:lstStyle>
          <a:p>
            <a:pPr lvl="0"/>
            <a:r>
              <a:rPr lang="zh-CN" altLang="en-US" dirty="0"/>
              <a:t>接口需求</a:t>
            </a:r>
            <a:endParaRPr lang="zh-CN" altLang="zh-CN" dirty="0"/>
          </a:p>
        </p:txBody>
      </p:sp>
      <p:sp>
        <p:nvSpPr>
          <p:cNvPr id="350" name="直接连接符 12"/>
          <p:cNvSpPr/>
          <p:nvPr/>
        </p:nvSpPr>
        <p:spPr>
          <a:xfrm flipH="1" flipV="1">
            <a:off x="6871910" y="3034401"/>
            <a:ext cx="4000016" cy="1"/>
          </a:xfrm>
          <a:prstGeom prst="line">
            <a:avLst/>
          </a:prstGeom>
          <a:ln w="6350">
            <a:solidFill>
              <a:srgbClr val="969F98">
                <a:alpha val="50000"/>
              </a:srgbClr>
            </a:solidFill>
            <a:miter/>
          </a:ln>
        </p:spPr>
        <p:txBody>
          <a:bodyPr lIns="45719" rIns="45719"/>
          <a:lstStyle/>
          <a:p>
            <a:endParaRPr/>
          </a:p>
        </p:txBody>
      </p:sp>
      <p:sp>
        <p:nvSpPr>
          <p:cNvPr id="351" name="Freeform 125"/>
          <p:cNvSpPr/>
          <p:nvPr/>
        </p:nvSpPr>
        <p:spPr>
          <a:xfrm>
            <a:off x="8566401" y="1581060"/>
            <a:ext cx="719515" cy="648211"/>
          </a:xfrm>
          <a:custGeom>
            <a:avLst/>
            <a:gdLst/>
            <a:ahLst/>
            <a:cxnLst>
              <a:cxn ang="0">
                <a:pos x="wd2" y="hd2"/>
              </a:cxn>
              <a:cxn ang="5400000">
                <a:pos x="wd2" y="hd2"/>
              </a:cxn>
              <a:cxn ang="10800000">
                <a:pos x="wd2" y="hd2"/>
              </a:cxn>
              <a:cxn ang="16200000">
                <a:pos x="wd2" y="hd2"/>
              </a:cxn>
            </a:cxnLst>
            <a:rect l="0" t="0" r="r" b="b"/>
            <a:pathLst>
              <a:path w="21600" h="21600" extrusionOk="0">
                <a:moveTo>
                  <a:pt x="18937" y="0"/>
                </a:moveTo>
                <a:cubicBezTo>
                  <a:pt x="2663" y="0"/>
                  <a:pt x="2663" y="0"/>
                  <a:pt x="2663" y="0"/>
                </a:cubicBezTo>
                <a:cubicBezTo>
                  <a:pt x="1191" y="0"/>
                  <a:pt x="0" y="1327"/>
                  <a:pt x="0" y="2965"/>
                </a:cubicBezTo>
                <a:cubicBezTo>
                  <a:pt x="0" y="14452"/>
                  <a:pt x="0" y="14452"/>
                  <a:pt x="0" y="14452"/>
                </a:cubicBezTo>
                <a:cubicBezTo>
                  <a:pt x="0" y="16091"/>
                  <a:pt x="1191" y="17417"/>
                  <a:pt x="2663" y="17417"/>
                </a:cubicBezTo>
                <a:cubicBezTo>
                  <a:pt x="10190" y="17417"/>
                  <a:pt x="10190" y="17417"/>
                  <a:pt x="10190" y="17417"/>
                </a:cubicBezTo>
                <a:cubicBezTo>
                  <a:pt x="10190" y="20258"/>
                  <a:pt x="10190" y="20258"/>
                  <a:pt x="10190" y="20258"/>
                </a:cubicBezTo>
                <a:cubicBezTo>
                  <a:pt x="6448" y="20258"/>
                  <a:pt x="6448" y="20258"/>
                  <a:pt x="6448" y="20258"/>
                </a:cubicBezTo>
                <a:cubicBezTo>
                  <a:pt x="6111" y="20258"/>
                  <a:pt x="5831" y="20554"/>
                  <a:pt x="5831" y="20929"/>
                </a:cubicBezTo>
                <a:cubicBezTo>
                  <a:pt x="5831" y="21303"/>
                  <a:pt x="6111" y="21600"/>
                  <a:pt x="6448" y="21600"/>
                </a:cubicBezTo>
                <a:cubicBezTo>
                  <a:pt x="15166" y="21600"/>
                  <a:pt x="15166" y="21600"/>
                  <a:pt x="15166" y="21600"/>
                </a:cubicBezTo>
                <a:cubicBezTo>
                  <a:pt x="15503" y="21600"/>
                  <a:pt x="15769" y="21303"/>
                  <a:pt x="15769" y="20929"/>
                </a:cubicBezTo>
                <a:cubicBezTo>
                  <a:pt x="15769" y="20554"/>
                  <a:pt x="15503" y="20258"/>
                  <a:pt x="15166" y="20258"/>
                </a:cubicBezTo>
                <a:cubicBezTo>
                  <a:pt x="11410" y="20258"/>
                  <a:pt x="11410" y="20258"/>
                  <a:pt x="11410" y="20258"/>
                </a:cubicBezTo>
                <a:cubicBezTo>
                  <a:pt x="11410" y="17417"/>
                  <a:pt x="11410" y="17417"/>
                  <a:pt x="11410" y="17417"/>
                </a:cubicBezTo>
                <a:cubicBezTo>
                  <a:pt x="18937" y="17417"/>
                  <a:pt x="18937" y="17417"/>
                  <a:pt x="18937" y="17417"/>
                </a:cubicBezTo>
                <a:cubicBezTo>
                  <a:pt x="20409" y="17417"/>
                  <a:pt x="21600" y="16091"/>
                  <a:pt x="21600" y="14452"/>
                </a:cubicBezTo>
                <a:cubicBezTo>
                  <a:pt x="21600" y="2965"/>
                  <a:pt x="21600" y="2965"/>
                  <a:pt x="21600" y="2965"/>
                </a:cubicBezTo>
                <a:cubicBezTo>
                  <a:pt x="21600" y="1327"/>
                  <a:pt x="20409" y="0"/>
                  <a:pt x="18937" y="0"/>
                </a:cubicBezTo>
                <a:close/>
                <a:moveTo>
                  <a:pt x="2663" y="1342"/>
                </a:moveTo>
                <a:cubicBezTo>
                  <a:pt x="18937" y="1342"/>
                  <a:pt x="18937" y="1342"/>
                  <a:pt x="18937" y="1342"/>
                </a:cubicBezTo>
                <a:cubicBezTo>
                  <a:pt x="19736" y="1342"/>
                  <a:pt x="20395" y="2076"/>
                  <a:pt x="20395" y="2965"/>
                </a:cubicBezTo>
                <a:cubicBezTo>
                  <a:pt x="20395" y="12564"/>
                  <a:pt x="20395" y="12564"/>
                  <a:pt x="20395" y="12564"/>
                </a:cubicBezTo>
                <a:cubicBezTo>
                  <a:pt x="1205" y="12564"/>
                  <a:pt x="1205" y="12564"/>
                  <a:pt x="1205" y="12564"/>
                </a:cubicBezTo>
                <a:cubicBezTo>
                  <a:pt x="1205" y="2965"/>
                  <a:pt x="1205" y="2965"/>
                  <a:pt x="1205" y="2965"/>
                </a:cubicBezTo>
                <a:cubicBezTo>
                  <a:pt x="1205" y="2076"/>
                  <a:pt x="1864" y="1342"/>
                  <a:pt x="2663" y="1342"/>
                </a:cubicBezTo>
                <a:close/>
                <a:moveTo>
                  <a:pt x="18937" y="16075"/>
                </a:moveTo>
                <a:cubicBezTo>
                  <a:pt x="2663" y="16075"/>
                  <a:pt x="2663" y="16075"/>
                  <a:pt x="2663" y="16075"/>
                </a:cubicBezTo>
                <a:cubicBezTo>
                  <a:pt x="1864" y="16075"/>
                  <a:pt x="1205" y="15357"/>
                  <a:pt x="1205" y="14452"/>
                </a:cubicBezTo>
                <a:cubicBezTo>
                  <a:pt x="1205" y="13921"/>
                  <a:pt x="1205" y="13921"/>
                  <a:pt x="1205" y="13921"/>
                </a:cubicBezTo>
                <a:cubicBezTo>
                  <a:pt x="20395" y="13921"/>
                  <a:pt x="20395" y="13921"/>
                  <a:pt x="20395" y="13921"/>
                </a:cubicBezTo>
                <a:cubicBezTo>
                  <a:pt x="20395" y="14452"/>
                  <a:pt x="20395" y="14452"/>
                  <a:pt x="20395" y="14452"/>
                </a:cubicBezTo>
                <a:cubicBezTo>
                  <a:pt x="20395" y="15342"/>
                  <a:pt x="19736" y="16075"/>
                  <a:pt x="18937" y="16075"/>
                </a:cubicBezTo>
                <a:close/>
                <a:moveTo>
                  <a:pt x="18937" y="16075"/>
                </a:moveTo>
                <a:cubicBezTo>
                  <a:pt x="18937" y="16075"/>
                  <a:pt x="18937" y="16075"/>
                  <a:pt x="18937" y="16075"/>
                </a:cubicBezTo>
              </a:path>
            </a:pathLst>
          </a:custGeom>
          <a:solidFill>
            <a:srgbClr val="F9B359"/>
          </a:solidFill>
          <a:ln w="12700">
            <a:miter lim="400000"/>
          </a:ln>
        </p:spPr>
        <p:txBody>
          <a:bodyPr lIns="45719" rIns="45719" anchor="ctr"/>
          <a:lstStyle/>
          <a:p>
            <a:pPr algn="ctr">
              <a:defRPr>
                <a:solidFill>
                  <a:srgbClr val="FFFFFF"/>
                </a:solidFill>
              </a:defRPr>
            </a:pPr>
            <a:endParaRPr/>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9000">
        <p15:prstTrans prst="pageCurlDouble"/>
      </p:transition>
    </mc:Choice>
    <mc:Choice xmlns:p14="http://schemas.microsoft.com/office/powerpoint/2010/main" xmlns="" Requires="p14">
      <p:transition spd="slow" advClick="0" advTm="9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340"/>
                                        </p:tgtEl>
                                        <p:attrNameLst>
                                          <p:attrName>style.visibility</p:attrName>
                                        </p:attrNameLst>
                                      </p:cBhvr>
                                      <p:to>
                                        <p:strVal val="visible"/>
                                      </p:to>
                                    </p:set>
                                    <p:animEffect transition="in" filter="wipe(left)">
                                      <p:cBhvr>
                                        <p:cTn id="7" dur="1000"/>
                                        <p:tgtEl>
                                          <p:spTgt spid="340"/>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344"/>
                                        </p:tgtEl>
                                        <p:attrNameLst>
                                          <p:attrName>style.visibility</p:attrName>
                                        </p:attrNameLst>
                                      </p:cBhvr>
                                      <p:to>
                                        <p:strVal val="visible"/>
                                      </p:to>
                                    </p:set>
                                    <p:anim calcmode="lin" valueType="num">
                                      <p:cBhvr>
                                        <p:cTn id="11" dur="1000" fill="hold"/>
                                        <p:tgtEl>
                                          <p:spTgt spid="344"/>
                                        </p:tgtEl>
                                        <p:attrNameLst>
                                          <p:attrName>ppt_x</p:attrName>
                                        </p:attrNameLst>
                                      </p:cBhvr>
                                      <p:tavLst>
                                        <p:tav tm="0">
                                          <p:val>
                                            <p:strVal val="#ppt_x"/>
                                          </p:val>
                                        </p:tav>
                                        <p:tav tm="100000">
                                          <p:val>
                                            <p:strVal val="#ppt_x"/>
                                          </p:val>
                                        </p:tav>
                                      </p:tavLst>
                                    </p:anim>
                                    <p:anim calcmode="lin" valueType="num">
                                      <p:cBhvr>
                                        <p:cTn id="12" dur="1000" fill="hold"/>
                                        <p:tgtEl>
                                          <p:spTgt spid="344"/>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9" presetClass="entr" fill="hold" grpId="3" nodeType="afterEffect">
                                  <p:stCondLst>
                                    <p:cond delay="0"/>
                                  </p:stCondLst>
                                  <p:iterate>
                                    <p:tmAbs val="0"/>
                                  </p:iterate>
                                  <p:childTnLst>
                                    <p:set>
                                      <p:cBhvr>
                                        <p:cTn id="15" fill="hold"/>
                                        <p:tgtEl>
                                          <p:spTgt spid="341"/>
                                        </p:tgtEl>
                                        <p:attrNameLst>
                                          <p:attrName>style.visibility</p:attrName>
                                        </p:attrNameLst>
                                      </p:cBhvr>
                                      <p:to>
                                        <p:strVal val="visible"/>
                                      </p:to>
                                    </p:set>
                                    <p:animEffect transition="in" filter="dissolve">
                                      <p:cBhvr>
                                        <p:cTn id="16" dur="2000"/>
                                        <p:tgtEl>
                                          <p:spTgt spid="341"/>
                                        </p:tgtEl>
                                      </p:cBhvr>
                                    </p:animEffect>
                                  </p:childTnLst>
                                </p:cTn>
                              </p:par>
                            </p:childTnLst>
                          </p:cTn>
                        </p:par>
                        <p:par>
                          <p:cTn id="17" fill="hold">
                            <p:stCondLst>
                              <p:cond delay="4000"/>
                            </p:stCondLst>
                            <p:childTnLst>
                              <p:par>
                                <p:cTn id="18" presetID="2" presetClass="entr" presetSubtype="4" fill="hold" grpId="7" nodeType="afterEffect">
                                  <p:stCondLst>
                                    <p:cond delay="0"/>
                                  </p:stCondLst>
                                  <p:iterate>
                                    <p:tmAbs val="0"/>
                                  </p:iterate>
                                  <p:childTnLst>
                                    <p:set>
                                      <p:cBhvr>
                                        <p:cTn id="19" fill="hold"/>
                                        <p:tgtEl>
                                          <p:spTgt spid="345"/>
                                        </p:tgtEl>
                                        <p:attrNameLst>
                                          <p:attrName>style.visibility</p:attrName>
                                        </p:attrNameLst>
                                      </p:cBhvr>
                                      <p:to>
                                        <p:strVal val="visible"/>
                                      </p:to>
                                    </p:set>
                                    <p:anim calcmode="lin" valueType="num">
                                      <p:cBhvr>
                                        <p:cTn id="20" dur="500" fill="hold"/>
                                        <p:tgtEl>
                                          <p:spTgt spid="345"/>
                                        </p:tgtEl>
                                        <p:attrNameLst>
                                          <p:attrName>ppt_x</p:attrName>
                                        </p:attrNameLst>
                                      </p:cBhvr>
                                      <p:tavLst>
                                        <p:tav tm="0">
                                          <p:val>
                                            <p:strVal val="#ppt_x"/>
                                          </p:val>
                                        </p:tav>
                                        <p:tav tm="100000">
                                          <p:val>
                                            <p:strVal val="#ppt_x"/>
                                          </p:val>
                                        </p:tav>
                                      </p:tavLst>
                                    </p:anim>
                                    <p:anim calcmode="lin" valueType="num">
                                      <p:cBhvr>
                                        <p:cTn id="21" dur="500" fill="hold"/>
                                        <p:tgtEl>
                                          <p:spTgt spid="345"/>
                                        </p:tgtEl>
                                        <p:attrNameLst>
                                          <p:attrName>ppt_y</p:attrName>
                                        </p:attrNameLst>
                                      </p:cBhvr>
                                      <p:tavLst>
                                        <p:tav tm="0">
                                          <p:val>
                                            <p:strVal val="1+#ppt_h/2"/>
                                          </p:val>
                                        </p:tav>
                                        <p:tav tm="100000">
                                          <p:val>
                                            <p:strVal val="#ppt_y"/>
                                          </p:val>
                                        </p:tav>
                                      </p:tavLst>
                                    </p:anim>
                                  </p:childTnLst>
                                </p:cTn>
                              </p:par>
                            </p:childTnLst>
                          </p:cTn>
                        </p:par>
                        <p:par>
                          <p:cTn id="22" fill="hold">
                            <p:stCondLst>
                              <p:cond delay="4500"/>
                            </p:stCondLst>
                            <p:childTnLst>
                              <p:par>
                                <p:cTn id="23" presetID="9" presetClass="entr" fill="hold" grpId="8" nodeType="afterEffect">
                                  <p:stCondLst>
                                    <p:cond delay="0"/>
                                  </p:stCondLst>
                                  <p:iterate>
                                    <p:tmAbs val="0"/>
                                  </p:iterate>
                                  <p:childTnLst>
                                    <p:set>
                                      <p:cBhvr>
                                        <p:cTn id="24" fill="hold"/>
                                        <p:tgtEl>
                                          <p:spTgt spid="351"/>
                                        </p:tgtEl>
                                        <p:attrNameLst>
                                          <p:attrName>style.visibility</p:attrName>
                                        </p:attrNameLst>
                                      </p:cBhvr>
                                      <p:to>
                                        <p:strVal val="visible"/>
                                      </p:to>
                                    </p:set>
                                    <p:animEffect transition="in" filter="dissolve">
                                      <p:cBhvr>
                                        <p:cTn id="25" dur="500"/>
                                        <p:tgtEl>
                                          <p:spTgt spid="351"/>
                                        </p:tgtEl>
                                      </p:cBhvr>
                                    </p:animEffect>
                                  </p:childTnLst>
                                </p:cTn>
                              </p:par>
                            </p:childTnLst>
                          </p:cTn>
                        </p:par>
                        <p:par>
                          <p:cTn id="26" fill="hold">
                            <p:stCondLst>
                              <p:cond delay="5000"/>
                            </p:stCondLst>
                            <p:childTnLst>
                              <p:par>
                                <p:cTn id="27" presetID="22" presetClass="entr" presetSubtype="8" fill="hold" grpId="9" nodeType="afterEffect">
                                  <p:stCondLst>
                                    <p:cond delay="0"/>
                                  </p:stCondLst>
                                  <p:iterate>
                                    <p:tmAbs val="0"/>
                                  </p:iterate>
                                  <p:childTnLst>
                                    <p:set>
                                      <p:cBhvr>
                                        <p:cTn id="28" fill="hold"/>
                                        <p:tgtEl>
                                          <p:spTgt spid="349"/>
                                        </p:tgtEl>
                                        <p:attrNameLst>
                                          <p:attrName>style.visibility</p:attrName>
                                        </p:attrNameLst>
                                      </p:cBhvr>
                                      <p:to>
                                        <p:strVal val="visible"/>
                                      </p:to>
                                    </p:set>
                                    <p:animEffect transition="in" filter="wipe(left)">
                                      <p:cBhvr>
                                        <p:cTn id="29" dur="1000"/>
                                        <p:tgtEl>
                                          <p:spTgt spid="349"/>
                                        </p:tgtEl>
                                      </p:cBhvr>
                                    </p:animEffect>
                                  </p:childTnLst>
                                </p:cTn>
                              </p:par>
                            </p:childTnLst>
                          </p:cTn>
                        </p:par>
                        <p:par>
                          <p:cTn id="30" fill="hold">
                            <p:stCondLst>
                              <p:cond delay="6000"/>
                            </p:stCondLst>
                            <p:childTnLst>
                              <p:par>
                                <p:cTn id="31" presetID="22" presetClass="entr" presetSubtype="8" fill="hold" grpId="10" nodeType="afterEffect">
                                  <p:stCondLst>
                                    <p:cond delay="0"/>
                                  </p:stCondLst>
                                  <p:iterate>
                                    <p:tmAbs val="0"/>
                                  </p:iterate>
                                  <p:childTnLst>
                                    <p:set>
                                      <p:cBhvr>
                                        <p:cTn id="32" fill="hold"/>
                                        <p:tgtEl>
                                          <p:spTgt spid="350"/>
                                        </p:tgtEl>
                                        <p:attrNameLst>
                                          <p:attrName>style.visibility</p:attrName>
                                        </p:attrNameLst>
                                      </p:cBhvr>
                                      <p:to>
                                        <p:strVal val="visible"/>
                                      </p:to>
                                    </p:set>
                                    <p:animEffect transition="in" filter="wipe(left)">
                                      <p:cBhvr>
                                        <p:cTn id="33" dur="500"/>
                                        <p:tgtEl>
                                          <p:spTgt spid="350"/>
                                        </p:tgtEl>
                                      </p:cBhvr>
                                    </p:animEffect>
                                  </p:childTnLst>
                                </p:cTn>
                              </p:par>
                            </p:childTnLst>
                          </p:cTn>
                        </p:par>
                        <p:par>
                          <p:cTn id="34" fill="hold">
                            <p:stCondLst>
                              <p:cond delay="6500"/>
                            </p:stCondLst>
                            <p:childTnLst>
                              <p:par>
                                <p:cTn id="35" presetID="22" presetClass="entr" presetSubtype="1" fill="hold" grpId="11" nodeType="afterEffect">
                                  <p:stCondLst>
                                    <p:cond delay="0"/>
                                  </p:stCondLst>
                                  <p:iterate>
                                    <p:tmAbs val="0"/>
                                  </p:iterate>
                                  <p:childTnLst>
                                    <p:set>
                                      <p:cBhvr>
                                        <p:cTn id="36" fill="hold"/>
                                        <p:tgtEl>
                                          <p:spTgt spid="348"/>
                                        </p:tgtEl>
                                        <p:attrNameLst>
                                          <p:attrName>style.visibility</p:attrName>
                                        </p:attrNameLst>
                                      </p:cBhvr>
                                      <p:to>
                                        <p:strVal val="visible"/>
                                      </p:to>
                                    </p:set>
                                    <p:animEffect transition="in" filter="wipe(up)">
                                      <p:cBhvr>
                                        <p:cTn id="37" dur="1000"/>
                                        <p:tgtEl>
                                          <p:spTgt spid="348"/>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1" animBg="1" advAuto="0"/>
      <p:bldP spid="341" grpId="3" animBg="1" advAuto="0"/>
      <p:bldP spid="344" grpId="2" animBg="1" advAuto="0"/>
      <p:bldP spid="345" grpId="7" animBg="1" advAuto="0"/>
      <p:bldP spid="348" grpId="11" animBg="1" advAuto="0"/>
      <p:bldP spid="349" grpId="9" animBg="1" advAuto="0"/>
      <p:bldP spid="350" grpId="10" animBg="1" advAuto="0"/>
      <p:bldP spid="351" grpId="8"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3996942" y="2751890"/>
            <a:ext cx="4196018"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系统出错处理设计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3</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346987967"/>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矩形 37"/>
          <p:cNvSpPr/>
          <p:nvPr/>
        </p:nvSpPr>
        <p:spPr>
          <a:xfrm>
            <a:off x="2324558" y="286438"/>
            <a:ext cx="6874900" cy="628512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22" name="矩形 2"/>
          <p:cNvSpPr/>
          <p:nvPr/>
        </p:nvSpPr>
        <p:spPr>
          <a:xfrm>
            <a:off x="2298745" y="701608"/>
            <a:ext cx="9348563" cy="575945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23" name="文本框 4"/>
          <p:cNvSpPr txBox="1"/>
          <p:nvPr/>
        </p:nvSpPr>
        <p:spPr>
          <a:xfrm>
            <a:off x="6947214" y="1314944"/>
            <a:ext cx="2785376"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zh-CN" sz="3000" dirty="0"/>
              <a:t>系统级设计决策</a:t>
            </a:r>
            <a:endParaRPr sz="3000" dirty="0"/>
          </a:p>
        </p:txBody>
      </p:sp>
      <p:sp>
        <p:nvSpPr>
          <p:cNvPr id="225" name="文本框 6"/>
          <p:cNvSpPr txBox="1"/>
          <p:nvPr/>
        </p:nvSpPr>
        <p:spPr>
          <a:xfrm>
            <a:off x="5156541" y="1286663"/>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1</a:t>
            </a:r>
          </a:p>
        </p:txBody>
      </p:sp>
      <p:sp>
        <p:nvSpPr>
          <p:cNvPr id="226" name="直接连接符 8"/>
          <p:cNvSpPr/>
          <p:nvPr/>
        </p:nvSpPr>
        <p:spPr>
          <a:xfrm flipH="1">
            <a:off x="5892161" y="1376300"/>
            <a:ext cx="1" cy="5084759"/>
          </a:xfrm>
          <a:prstGeom prst="line">
            <a:avLst/>
          </a:prstGeom>
          <a:ln w="6350">
            <a:solidFill>
              <a:srgbClr val="969F98">
                <a:alpha val="40000"/>
              </a:srgbClr>
            </a:solidFill>
            <a:miter/>
          </a:ln>
        </p:spPr>
        <p:txBody>
          <a:bodyPr lIns="45719" rIns="45719"/>
          <a:lstStyle/>
          <a:p>
            <a:endParaRPr/>
          </a:p>
        </p:txBody>
      </p:sp>
      <p:sp>
        <p:nvSpPr>
          <p:cNvPr id="227" name="文本框 18"/>
          <p:cNvSpPr txBox="1"/>
          <p:nvPr/>
        </p:nvSpPr>
        <p:spPr>
          <a:xfrm>
            <a:off x="6797838" y="1976082"/>
            <a:ext cx="3170098"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sz="3000" dirty="0"/>
              <a:t>系统体系结构设计</a:t>
            </a:r>
            <a:endParaRPr sz="3000" dirty="0"/>
          </a:p>
        </p:txBody>
      </p:sp>
      <p:sp>
        <p:nvSpPr>
          <p:cNvPr id="229" name="文本框 20"/>
          <p:cNvSpPr txBox="1"/>
          <p:nvPr/>
        </p:nvSpPr>
        <p:spPr>
          <a:xfrm>
            <a:off x="5156541" y="2013844"/>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2</a:t>
            </a:r>
          </a:p>
        </p:txBody>
      </p:sp>
      <p:sp>
        <p:nvSpPr>
          <p:cNvPr id="232" name="文本框 23"/>
          <p:cNvSpPr txBox="1"/>
          <p:nvPr/>
        </p:nvSpPr>
        <p:spPr>
          <a:xfrm>
            <a:off x="5156541" y="2640199"/>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3</a:t>
            </a:r>
          </a:p>
        </p:txBody>
      </p:sp>
      <p:sp>
        <p:nvSpPr>
          <p:cNvPr id="233" name="文本框 24"/>
          <p:cNvSpPr txBox="1"/>
          <p:nvPr/>
        </p:nvSpPr>
        <p:spPr>
          <a:xfrm>
            <a:off x="6754853" y="2598052"/>
            <a:ext cx="3170098"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zh-CN" sz="3000" dirty="0"/>
              <a:t>系统出错处理设计</a:t>
            </a:r>
            <a:endParaRPr sz="3000" dirty="0"/>
          </a:p>
        </p:txBody>
      </p:sp>
      <p:sp>
        <p:nvSpPr>
          <p:cNvPr id="235" name="文本框 26"/>
          <p:cNvSpPr txBox="1"/>
          <p:nvPr/>
        </p:nvSpPr>
        <p:spPr>
          <a:xfrm>
            <a:off x="5163475" y="3264197"/>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4</a:t>
            </a:r>
          </a:p>
        </p:txBody>
      </p:sp>
      <p:sp>
        <p:nvSpPr>
          <p:cNvPr id="236" name="矩形 1"/>
          <p:cNvSpPr/>
          <p:nvPr/>
        </p:nvSpPr>
        <p:spPr>
          <a:xfrm>
            <a:off x="695325" y="1"/>
            <a:ext cx="3325132" cy="6858001"/>
          </a:xfrm>
          <a:prstGeom prst="rect">
            <a:avLst/>
          </a:prstGeom>
          <a:solidFill>
            <a:srgbClr val="F9B359"/>
          </a:solidFill>
          <a:ln w="12700">
            <a:miter lim="400000"/>
          </a:ln>
          <a:effectLst>
            <a:outerShdw blurRad="127000" rotWithShape="0">
              <a:srgbClr val="969F98">
                <a:alpha val="40000"/>
              </a:srgbClr>
            </a:outerShdw>
          </a:effectLst>
        </p:spPr>
        <p:txBody>
          <a:bodyPr lIns="45719" rIns="45719" anchor="ctr"/>
          <a:lstStyle/>
          <a:p>
            <a:pPr algn="ctr">
              <a:defRPr>
                <a:solidFill>
                  <a:srgbClr val="FFFFFF"/>
                </a:solidFill>
              </a:defRPr>
            </a:pPr>
            <a:endParaRPr/>
          </a:p>
        </p:txBody>
      </p:sp>
      <p:sp>
        <p:nvSpPr>
          <p:cNvPr id="237" name="文本框 3"/>
          <p:cNvSpPr txBox="1"/>
          <p:nvPr/>
        </p:nvSpPr>
        <p:spPr>
          <a:xfrm rot="5400000">
            <a:off x="7398" y="2782891"/>
            <a:ext cx="4714241" cy="1094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6600" b="1">
                <a:solidFill>
                  <a:srgbClr val="FFFFFF"/>
                </a:solidFill>
                <a:latin typeface="微软雅黑"/>
                <a:ea typeface="微软雅黑"/>
                <a:cs typeface="微软雅黑"/>
                <a:sym typeface="微软雅黑"/>
              </a:defRPr>
            </a:lvl1pPr>
          </a:lstStyle>
          <a:p>
            <a:r>
              <a:t>CONTENTS</a:t>
            </a:r>
          </a:p>
        </p:txBody>
      </p:sp>
      <p:pic>
        <p:nvPicPr>
          <p:cNvPr id="15" name="图片 14">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17" name="文本框 26">
            <a:extLst>
              <a:ext uri="{FF2B5EF4-FFF2-40B4-BE49-F238E27FC236}">
                <a16:creationId xmlns:a16="http://schemas.microsoft.com/office/drawing/2014/main" id="{BAB98EAA-A36B-488B-9403-D55030AAF668}"/>
              </a:ext>
            </a:extLst>
          </p:cNvPr>
          <p:cNvSpPr txBox="1"/>
          <p:nvPr/>
        </p:nvSpPr>
        <p:spPr>
          <a:xfrm>
            <a:off x="5184997" y="3885334"/>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5</a:t>
            </a:r>
            <a:endParaRPr sz="3000" dirty="0"/>
          </a:p>
        </p:txBody>
      </p:sp>
      <p:sp>
        <p:nvSpPr>
          <p:cNvPr id="18" name="文本框 26">
            <a:extLst>
              <a:ext uri="{FF2B5EF4-FFF2-40B4-BE49-F238E27FC236}">
                <a16:creationId xmlns:a16="http://schemas.microsoft.com/office/drawing/2014/main" id="{FA72F8AF-544E-434A-8D88-2EE1C0E8CFCC}"/>
              </a:ext>
            </a:extLst>
          </p:cNvPr>
          <p:cNvSpPr txBox="1"/>
          <p:nvPr/>
        </p:nvSpPr>
        <p:spPr>
          <a:xfrm>
            <a:off x="5184996" y="4514550"/>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6</a:t>
            </a:r>
          </a:p>
        </p:txBody>
      </p:sp>
      <p:sp>
        <p:nvSpPr>
          <p:cNvPr id="19" name="文本框 26">
            <a:extLst>
              <a:ext uri="{FF2B5EF4-FFF2-40B4-BE49-F238E27FC236}">
                <a16:creationId xmlns:a16="http://schemas.microsoft.com/office/drawing/2014/main" id="{A1B05F5F-B95C-4BA7-974D-2080931EFB85}"/>
              </a:ext>
            </a:extLst>
          </p:cNvPr>
          <p:cNvSpPr txBox="1"/>
          <p:nvPr/>
        </p:nvSpPr>
        <p:spPr>
          <a:xfrm>
            <a:off x="5187174" y="5143766"/>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7</a:t>
            </a:r>
            <a:endParaRPr sz="3000" dirty="0"/>
          </a:p>
        </p:txBody>
      </p:sp>
      <p:sp>
        <p:nvSpPr>
          <p:cNvPr id="4" name="矩形 3">
            <a:extLst>
              <a:ext uri="{FF2B5EF4-FFF2-40B4-BE49-F238E27FC236}">
                <a16:creationId xmlns:a16="http://schemas.microsoft.com/office/drawing/2014/main" id="{20FB2252-C9AD-49EA-A587-6B1B241EC994}"/>
              </a:ext>
            </a:extLst>
          </p:cNvPr>
          <p:cNvSpPr/>
          <p:nvPr/>
        </p:nvSpPr>
        <p:spPr>
          <a:xfrm>
            <a:off x="7521112" y="3818195"/>
            <a:ext cx="1723549"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会议记录</a:t>
            </a:r>
          </a:p>
        </p:txBody>
      </p:sp>
      <p:sp>
        <p:nvSpPr>
          <p:cNvPr id="6" name="矩形 5">
            <a:extLst>
              <a:ext uri="{FF2B5EF4-FFF2-40B4-BE49-F238E27FC236}">
                <a16:creationId xmlns:a16="http://schemas.microsoft.com/office/drawing/2014/main" id="{D4B62CF8-60F7-41FA-AEC6-EC5F36F628BA}"/>
              </a:ext>
            </a:extLst>
          </p:cNvPr>
          <p:cNvSpPr/>
          <p:nvPr/>
        </p:nvSpPr>
        <p:spPr>
          <a:xfrm>
            <a:off x="7136392" y="3221482"/>
            <a:ext cx="2492990" cy="553998"/>
          </a:xfrm>
          <a:prstGeom prst="rect">
            <a:avLst/>
          </a:prstGeom>
        </p:spPr>
        <p:txBody>
          <a:bodyPr wrap="none">
            <a:spAutoFit/>
          </a:bodyPr>
          <a:lstStyle/>
          <a:p>
            <a:r>
              <a:rPr lang="zh-CN" altLang="zh-CN" sz="3000" b="1" dirty="0">
                <a:solidFill>
                  <a:srgbClr val="3F403E"/>
                </a:solidFill>
                <a:latin typeface="微软雅黑"/>
                <a:ea typeface="微软雅黑"/>
              </a:rPr>
              <a:t>系统维护设计</a:t>
            </a:r>
            <a:endParaRPr lang="zh-CN" altLang="en-US" sz="3000" b="1" dirty="0">
              <a:solidFill>
                <a:srgbClr val="3F403E"/>
              </a:solidFill>
              <a:latin typeface="微软雅黑"/>
              <a:ea typeface="微软雅黑"/>
            </a:endParaRPr>
          </a:p>
        </p:txBody>
      </p:sp>
      <p:sp>
        <p:nvSpPr>
          <p:cNvPr id="8" name="矩形 7">
            <a:extLst>
              <a:ext uri="{FF2B5EF4-FFF2-40B4-BE49-F238E27FC236}">
                <a16:creationId xmlns:a16="http://schemas.microsoft.com/office/drawing/2014/main" id="{313769D2-B70E-4A42-9811-2F1449AF3195}"/>
              </a:ext>
            </a:extLst>
          </p:cNvPr>
          <p:cNvSpPr/>
          <p:nvPr/>
        </p:nvSpPr>
        <p:spPr>
          <a:xfrm>
            <a:off x="7713472" y="4477087"/>
            <a:ext cx="1338828"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甘特图</a:t>
            </a:r>
            <a:endParaRPr lang="zh-CN" altLang="en-US" sz="3000" b="1" dirty="0">
              <a:solidFill>
                <a:srgbClr val="3F403E"/>
              </a:solidFill>
              <a:latin typeface="微软雅黑"/>
              <a:ea typeface="微软雅黑"/>
            </a:endParaRPr>
          </a:p>
        </p:txBody>
      </p:sp>
      <p:sp>
        <p:nvSpPr>
          <p:cNvPr id="27" name="矩形 26">
            <a:extLst>
              <a:ext uri="{FF2B5EF4-FFF2-40B4-BE49-F238E27FC236}">
                <a16:creationId xmlns:a16="http://schemas.microsoft.com/office/drawing/2014/main" id="{223FEC9A-8D2F-4F01-9E5A-813E202DE76B}"/>
              </a:ext>
            </a:extLst>
          </p:cNvPr>
          <p:cNvSpPr/>
          <p:nvPr/>
        </p:nvSpPr>
        <p:spPr>
          <a:xfrm>
            <a:off x="7521112" y="5068548"/>
            <a:ext cx="1723549"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绩效评价</a:t>
            </a:r>
            <a:endParaRPr lang="zh-CN" altLang="en-US" sz="3000" b="1" dirty="0">
              <a:solidFill>
                <a:srgbClr val="3F403E"/>
              </a:solidFill>
              <a:latin typeface="微软雅黑"/>
              <a:ea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5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36"/>
                                        </p:tgtEl>
                                        <p:attrNameLst>
                                          <p:attrName>style.visibility</p:attrName>
                                        </p:attrNameLst>
                                      </p:cBhvr>
                                      <p:to>
                                        <p:strVal val="visible"/>
                                      </p:to>
                                    </p:set>
                                    <p:anim calcmode="lin" valueType="num">
                                      <p:cBhvr>
                                        <p:cTn id="7" dur="1000" fill="hold"/>
                                        <p:tgtEl>
                                          <p:spTgt spid="236"/>
                                        </p:tgtEl>
                                        <p:attrNameLst>
                                          <p:attrName>ppt_x</p:attrName>
                                        </p:attrNameLst>
                                      </p:cBhvr>
                                      <p:tavLst>
                                        <p:tav tm="0">
                                          <p:val>
                                            <p:strVal val="#ppt_x"/>
                                          </p:val>
                                        </p:tav>
                                        <p:tav tm="100000">
                                          <p:val>
                                            <p:strVal val="#ppt_x"/>
                                          </p:val>
                                        </p:tav>
                                      </p:tavLst>
                                    </p:anim>
                                    <p:anim calcmode="lin" valueType="num">
                                      <p:cBhvr>
                                        <p:cTn id="8" dur="1000" fill="hold"/>
                                        <p:tgtEl>
                                          <p:spTgt spid="23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1" fill="hold" grpId="2" nodeType="afterEffect">
                                  <p:stCondLst>
                                    <p:cond delay="500"/>
                                  </p:stCondLst>
                                  <p:iterate>
                                    <p:tmAbs val="0"/>
                                  </p:iterate>
                                  <p:childTnLst>
                                    <p:set>
                                      <p:cBhvr>
                                        <p:cTn id="11" fill="hold"/>
                                        <p:tgtEl>
                                          <p:spTgt spid="237"/>
                                        </p:tgtEl>
                                        <p:attrNameLst>
                                          <p:attrName>style.visibility</p:attrName>
                                        </p:attrNameLst>
                                      </p:cBhvr>
                                      <p:to>
                                        <p:strVal val="visible"/>
                                      </p:to>
                                    </p:set>
                                    <p:animEffect transition="in" filter="wipe(up)">
                                      <p:cBhvr>
                                        <p:cTn id="12" dur="1000"/>
                                        <p:tgtEl>
                                          <p:spTgt spid="237"/>
                                        </p:tgtEl>
                                      </p:cBhvr>
                                    </p:animEffect>
                                  </p:childTnLst>
                                </p:cTn>
                              </p:par>
                            </p:childTnLst>
                          </p:cTn>
                        </p:par>
                        <p:par>
                          <p:cTn id="13" fill="hold">
                            <p:stCondLst>
                              <p:cond delay="2500"/>
                            </p:stCondLst>
                            <p:childTnLst>
                              <p:par>
                                <p:cTn id="14" presetID="22" presetClass="entr" presetSubtype="8" fill="hold" grpId="3" nodeType="afterEffect">
                                  <p:stCondLst>
                                    <p:cond delay="0"/>
                                  </p:stCondLst>
                                  <p:iterate>
                                    <p:tmAbs val="0"/>
                                  </p:iterate>
                                  <p:childTnLst>
                                    <p:set>
                                      <p:cBhvr>
                                        <p:cTn id="15" fill="hold"/>
                                        <p:tgtEl>
                                          <p:spTgt spid="221"/>
                                        </p:tgtEl>
                                        <p:attrNameLst>
                                          <p:attrName>style.visibility</p:attrName>
                                        </p:attrNameLst>
                                      </p:cBhvr>
                                      <p:to>
                                        <p:strVal val="visible"/>
                                      </p:to>
                                    </p:set>
                                    <p:animEffect transition="in" filter="wipe(left)">
                                      <p:cBhvr>
                                        <p:cTn id="16" dur="1000"/>
                                        <p:tgtEl>
                                          <p:spTgt spid="221"/>
                                        </p:tgtEl>
                                      </p:cBhvr>
                                    </p:animEffect>
                                  </p:childTnLst>
                                </p:cTn>
                              </p:par>
                            </p:childTnLst>
                          </p:cTn>
                        </p:par>
                        <p:par>
                          <p:cTn id="17" fill="hold">
                            <p:stCondLst>
                              <p:cond delay="3500"/>
                            </p:stCondLst>
                            <p:childTnLst>
                              <p:par>
                                <p:cTn id="18" presetID="9" presetClass="entr" fill="hold" grpId="4" nodeType="afterEffect">
                                  <p:stCondLst>
                                    <p:cond delay="0"/>
                                  </p:stCondLst>
                                  <p:iterate>
                                    <p:tmAbs val="0"/>
                                  </p:iterate>
                                  <p:childTnLst>
                                    <p:set>
                                      <p:cBhvr>
                                        <p:cTn id="19" fill="hold"/>
                                        <p:tgtEl>
                                          <p:spTgt spid="222"/>
                                        </p:tgtEl>
                                        <p:attrNameLst>
                                          <p:attrName>style.visibility</p:attrName>
                                        </p:attrNameLst>
                                      </p:cBhvr>
                                      <p:to>
                                        <p:strVal val="visible"/>
                                      </p:to>
                                    </p:set>
                                    <p:animEffect transition="in" filter="dissolve">
                                      <p:cBhvr>
                                        <p:cTn id="20" dur="1000"/>
                                        <p:tgtEl>
                                          <p:spTgt spid="222"/>
                                        </p:tgtEl>
                                      </p:cBhvr>
                                    </p:animEffect>
                                  </p:childTnLst>
                                </p:cTn>
                              </p:par>
                            </p:childTnLst>
                          </p:cTn>
                        </p:par>
                        <p:par>
                          <p:cTn id="21" fill="hold">
                            <p:stCondLst>
                              <p:cond delay="4500"/>
                            </p:stCondLst>
                            <p:childTnLst>
                              <p:par>
                                <p:cTn id="22" presetID="9" presetClass="entr" fill="hold" grpId="5" nodeType="afterEffect">
                                  <p:stCondLst>
                                    <p:cond delay="0"/>
                                  </p:stCondLst>
                                  <p:iterate>
                                    <p:tmAbs val="0"/>
                                  </p:iterate>
                                  <p:childTnLst>
                                    <p:set>
                                      <p:cBhvr>
                                        <p:cTn id="23" fill="hold"/>
                                        <p:tgtEl>
                                          <p:spTgt spid="225"/>
                                        </p:tgtEl>
                                        <p:attrNameLst>
                                          <p:attrName>style.visibility</p:attrName>
                                        </p:attrNameLst>
                                      </p:cBhvr>
                                      <p:to>
                                        <p:strVal val="visible"/>
                                      </p:to>
                                    </p:set>
                                    <p:animEffect transition="in" filter="dissolve">
                                      <p:cBhvr>
                                        <p:cTn id="24" dur="500"/>
                                        <p:tgtEl>
                                          <p:spTgt spid="225"/>
                                        </p:tgtEl>
                                      </p:cBhvr>
                                    </p:animEffect>
                                  </p:childTnLst>
                                </p:cTn>
                              </p:par>
                            </p:childTnLst>
                          </p:cTn>
                        </p:par>
                        <p:par>
                          <p:cTn id="25" fill="hold">
                            <p:stCondLst>
                              <p:cond delay="5000"/>
                            </p:stCondLst>
                            <p:childTnLst>
                              <p:par>
                                <p:cTn id="26" presetID="9" presetClass="entr" fill="hold" grpId="6" nodeType="afterEffect">
                                  <p:stCondLst>
                                    <p:cond delay="200"/>
                                  </p:stCondLst>
                                  <p:iterate>
                                    <p:tmAbs val="0"/>
                                  </p:iterate>
                                  <p:childTnLst>
                                    <p:set>
                                      <p:cBhvr>
                                        <p:cTn id="27" fill="hold"/>
                                        <p:tgtEl>
                                          <p:spTgt spid="229"/>
                                        </p:tgtEl>
                                        <p:attrNameLst>
                                          <p:attrName>style.visibility</p:attrName>
                                        </p:attrNameLst>
                                      </p:cBhvr>
                                      <p:to>
                                        <p:strVal val="visible"/>
                                      </p:to>
                                    </p:set>
                                    <p:animEffect transition="in" filter="dissolve">
                                      <p:cBhvr>
                                        <p:cTn id="28" dur="500"/>
                                        <p:tgtEl>
                                          <p:spTgt spid="229"/>
                                        </p:tgtEl>
                                      </p:cBhvr>
                                    </p:animEffect>
                                  </p:childTnLst>
                                </p:cTn>
                              </p:par>
                            </p:childTnLst>
                          </p:cTn>
                        </p:par>
                        <p:par>
                          <p:cTn id="29" fill="hold">
                            <p:stCondLst>
                              <p:cond delay="5700"/>
                            </p:stCondLst>
                            <p:childTnLst>
                              <p:par>
                                <p:cTn id="30" presetID="9" presetClass="entr" fill="hold" grpId="7" nodeType="afterEffect">
                                  <p:stCondLst>
                                    <p:cond delay="400"/>
                                  </p:stCondLst>
                                  <p:iterate>
                                    <p:tmAbs val="0"/>
                                  </p:iterate>
                                  <p:childTnLst>
                                    <p:set>
                                      <p:cBhvr>
                                        <p:cTn id="31" fill="hold"/>
                                        <p:tgtEl>
                                          <p:spTgt spid="232"/>
                                        </p:tgtEl>
                                        <p:attrNameLst>
                                          <p:attrName>style.visibility</p:attrName>
                                        </p:attrNameLst>
                                      </p:cBhvr>
                                      <p:to>
                                        <p:strVal val="visible"/>
                                      </p:to>
                                    </p:set>
                                    <p:animEffect transition="in" filter="dissolve">
                                      <p:cBhvr>
                                        <p:cTn id="32" dur="500"/>
                                        <p:tgtEl>
                                          <p:spTgt spid="232"/>
                                        </p:tgtEl>
                                      </p:cBhvr>
                                    </p:animEffect>
                                  </p:childTnLst>
                                </p:cTn>
                              </p:par>
                            </p:childTnLst>
                          </p:cTn>
                        </p:par>
                        <p:par>
                          <p:cTn id="33" fill="hold">
                            <p:stCondLst>
                              <p:cond delay="6600"/>
                            </p:stCondLst>
                            <p:childTnLst>
                              <p:par>
                                <p:cTn id="34" presetID="9" presetClass="entr" fill="hold" grpId="8" nodeType="afterEffect">
                                  <p:stCondLst>
                                    <p:cond delay="600"/>
                                  </p:stCondLst>
                                  <p:iterate>
                                    <p:tmAbs val="0"/>
                                  </p:iterate>
                                  <p:childTnLst>
                                    <p:set>
                                      <p:cBhvr>
                                        <p:cTn id="35" fill="hold"/>
                                        <p:tgtEl>
                                          <p:spTgt spid="235"/>
                                        </p:tgtEl>
                                        <p:attrNameLst>
                                          <p:attrName>style.visibility</p:attrName>
                                        </p:attrNameLst>
                                      </p:cBhvr>
                                      <p:to>
                                        <p:strVal val="visible"/>
                                      </p:to>
                                    </p:set>
                                    <p:animEffect transition="in" filter="dissolve">
                                      <p:cBhvr>
                                        <p:cTn id="36" dur="500"/>
                                        <p:tgtEl>
                                          <p:spTgt spid="235"/>
                                        </p:tgtEl>
                                      </p:cBhvr>
                                    </p:animEffect>
                                  </p:childTnLst>
                                </p:cTn>
                              </p:par>
                            </p:childTnLst>
                          </p:cTn>
                        </p:par>
                        <p:par>
                          <p:cTn id="37" fill="hold">
                            <p:stCondLst>
                              <p:cond delay="7700"/>
                            </p:stCondLst>
                            <p:childTnLst>
                              <p:par>
                                <p:cTn id="38" presetID="22" presetClass="entr" presetSubtype="1" fill="hold" grpId="9" nodeType="afterEffect">
                                  <p:stCondLst>
                                    <p:cond delay="0"/>
                                  </p:stCondLst>
                                  <p:iterate>
                                    <p:tmAbs val="0"/>
                                  </p:iterate>
                                  <p:childTnLst>
                                    <p:set>
                                      <p:cBhvr>
                                        <p:cTn id="39" fill="hold"/>
                                        <p:tgtEl>
                                          <p:spTgt spid="226"/>
                                        </p:tgtEl>
                                        <p:attrNameLst>
                                          <p:attrName>style.visibility</p:attrName>
                                        </p:attrNameLst>
                                      </p:cBhvr>
                                      <p:to>
                                        <p:strVal val="visible"/>
                                      </p:to>
                                    </p:set>
                                    <p:animEffect transition="in" filter="wipe(up)">
                                      <p:cBhvr>
                                        <p:cTn id="40" dur="1000"/>
                                        <p:tgtEl>
                                          <p:spTgt spid="226"/>
                                        </p:tgtEl>
                                      </p:cBhvr>
                                    </p:animEffect>
                                  </p:childTnLst>
                                </p:cTn>
                              </p:par>
                            </p:childTnLst>
                          </p:cTn>
                        </p:par>
                        <p:par>
                          <p:cTn id="41" fill="hold">
                            <p:stCondLst>
                              <p:cond delay="8700"/>
                            </p:stCondLst>
                            <p:childTnLst>
                              <p:par>
                                <p:cTn id="42" presetID="9" presetClass="entr" fill="hold" grpId="10" nodeType="afterEffect">
                                  <p:stCondLst>
                                    <p:cond delay="0"/>
                                  </p:stCondLst>
                                  <p:iterate>
                                    <p:tmAbs val="0"/>
                                  </p:iterate>
                                  <p:childTnLst>
                                    <p:set>
                                      <p:cBhvr>
                                        <p:cTn id="43" fill="hold"/>
                                        <p:tgtEl>
                                          <p:spTgt spid="223"/>
                                        </p:tgtEl>
                                        <p:attrNameLst>
                                          <p:attrName>style.visibility</p:attrName>
                                        </p:attrNameLst>
                                      </p:cBhvr>
                                      <p:to>
                                        <p:strVal val="visible"/>
                                      </p:to>
                                    </p:set>
                                    <p:animEffect transition="in" filter="dissolve">
                                      <p:cBhvr>
                                        <p:cTn id="44" dur="500"/>
                                        <p:tgtEl>
                                          <p:spTgt spid="223"/>
                                        </p:tgtEl>
                                      </p:cBhvr>
                                    </p:animEffect>
                                  </p:childTnLst>
                                </p:cTn>
                              </p:par>
                            </p:childTnLst>
                          </p:cTn>
                        </p:par>
                        <p:par>
                          <p:cTn id="45" fill="hold">
                            <p:stCondLst>
                              <p:cond delay="9200"/>
                            </p:stCondLst>
                            <p:childTnLst>
                              <p:par>
                                <p:cTn id="46" presetID="9" presetClass="entr" fill="hold" grpId="12" nodeType="afterEffect">
                                  <p:stCondLst>
                                    <p:cond delay="0"/>
                                  </p:stCondLst>
                                  <p:iterate>
                                    <p:tmAbs val="0"/>
                                  </p:iterate>
                                  <p:childTnLst>
                                    <p:set>
                                      <p:cBhvr>
                                        <p:cTn id="47" fill="hold"/>
                                        <p:tgtEl>
                                          <p:spTgt spid="227"/>
                                        </p:tgtEl>
                                        <p:attrNameLst>
                                          <p:attrName>style.visibility</p:attrName>
                                        </p:attrNameLst>
                                      </p:cBhvr>
                                      <p:to>
                                        <p:strVal val="visible"/>
                                      </p:to>
                                    </p:set>
                                    <p:animEffect transition="in" filter="dissolve">
                                      <p:cBhvr>
                                        <p:cTn id="48" dur="500"/>
                                        <p:tgtEl>
                                          <p:spTgt spid="227"/>
                                        </p:tgtEl>
                                      </p:cBhvr>
                                    </p:animEffect>
                                  </p:childTnLst>
                                </p:cTn>
                              </p:par>
                            </p:childTnLst>
                          </p:cTn>
                        </p:par>
                        <p:par>
                          <p:cTn id="49" fill="hold">
                            <p:stCondLst>
                              <p:cond delay="9700"/>
                            </p:stCondLst>
                            <p:childTnLst>
                              <p:par>
                                <p:cTn id="50" presetID="9" presetClass="entr" fill="hold" grpId="16" nodeType="afterEffect">
                                  <p:stCondLst>
                                    <p:cond delay="0"/>
                                  </p:stCondLst>
                                  <p:iterate>
                                    <p:tmAbs val="0"/>
                                  </p:iterate>
                                  <p:childTnLst>
                                    <p:set>
                                      <p:cBhvr>
                                        <p:cTn id="51" fill="hold"/>
                                        <p:tgtEl>
                                          <p:spTgt spid="233"/>
                                        </p:tgtEl>
                                        <p:attrNameLst>
                                          <p:attrName>style.visibility</p:attrName>
                                        </p:attrNameLst>
                                      </p:cBhvr>
                                      <p:to>
                                        <p:strVal val="visible"/>
                                      </p:to>
                                    </p:set>
                                    <p:animEffect transition="in" filter="dissolve">
                                      <p:cBhvr>
                                        <p:cTn id="52" dur="500"/>
                                        <p:tgtEl>
                                          <p:spTgt spid="233"/>
                                        </p:tgtEl>
                                      </p:cBhvr>
                                    </p:animEffect>
                                  </p:childTnLst>
                                </p:cTn>
                              </p:par>
                              <p:par>
                                <p:cTn id="53" presetID="10"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000"/>
                                        <p:tgtEl>
                                          <p:spTgt spid="15"/>
                                        </p:tgtEl>
                                      </p:cBhvr>
                                    </p:animEffect>
                                  </p:childTnLst>
                                </p:cTn>
                              </p:par>
                            </p:childTnLst>
                          </p:cTn>
                        </p:par>
                        <p:par>
                          <p:cTn id="56" fill="hold">
                            <p:stCondLst>
                              <p:cond delay="10700"/>
                            </p:stCondLst>
                            <p:childTnLst>
                              <p:par>
                                <p:cTn id="57" presetID="9" presetClass="entr" fill="hold" grpId="0" nodeType="afterEffect">
                                  <p:stCondLst>
                                    <p:cond delay="600"/>
                                  </p:stCondLst>
                                  <p:iterate>
                                    <p:tmAbs val="0"/>
                                  </p:iterate>
                                  <p:childTnLst>
                                    <p:set>
                                      <p:cBhvr>
                                        <p:cTn id="58" fill="hold"/>
                                        <p:tgtEl>
                                          <p:spTgt spid="17"/>
                                        </p:tgtEl>
                                        <p:attrNameLst>
                                          <p:attrName>style.visibility</p:attrName>
                                        </p:attrNameLst>
                                      </p:cBhvr>
                                      <p:to>
                                        <p:strVal val="visible"/>
                                      </p:to>
                                    </p:set>
                                    <p:animEffect transition="in" filter="dissolve">
                                      <p:cBhvr>
                                        <p:cTn id="59" dur="500"/>
                                        <p:tgtEl>
                                          <p:spTgt spid="17"/>
                                        </p:tgtEl>
                                      </p:cBhvr>
                                    </p:animEffect>
                                  </p:childTnLst>
                                </p:cTn>
                              </p:par>
                            </p:childTnLst>
                          </p:cTn>
                        </p:par>
                        <p:par>
                          <p:cTn id="60" fill="hold">
                            <p:stCondLst>
                              <p:cond delay="11800"/>
                            </p:stCondLst>
                            <p:childTnLst>
                              <p:par>
                                <p:cTn id="61" presetID="9" presetClass="entr" fill="hold" grpId="0" nodeType="afterEffect">
                                  <p:stCondLst>
                                    <p:cond delay="600"/>
                                  </p:stCondLst>
                                  <p:iterate>
                                    <p:tmAbs val="0"/>
                                  </p:iterate>
                                  <p:childTnLst>
                                    <p:set>
                                      <p:cBhvr>
                                        <p:cTn id="62" fill="hold"/>
                                        <p:tgtEl>
                                          <p:spTgt spid="18"/>
                                        </p:tgtEl>
                                        <p:attrNameLst>
                                          <p:attrName>style.visibility</p:attrName>
                                        </p:attrNameLst>
                                      </p:cBhvr>
                                      <p:to>
                                        <p:strVal val="visible"/>
                                      </p:to>
                                    </p:set>
                                    <p:animEffect transition="in" filter="dissolve">
                                      <p:cBhvr>
                                        <p:cTn id="63" dur="500"/>
                                        <p:tgtEl>
                                          <p:spTgt spid="18"/>
                                        </p:tgtEl>
                                      </p:cBhvr>
                                    </p:animEffect>
                                  </p:childTnLst>
                                </p:cTn>
                              </p:par>
                            </p:childTnLst>
                          </p:cTn>
                        </p:par>
                        <p:par>
                          <p:cTn id="64" fill="hold">
                            <p:stCondLst>
                              <p:cond delay="12900"/>
                            </p:stCondLst>
                            <p:childTnLst>
                              <p:par>
                                <p:cTn id="65" presetID="9" presetClass="entr" fill="hold" grpId="0" nodeType="afterEffect">
                                  <p:stCondLst>
                                    <p:cond delay="600"/>
                                  </p:stCondLst>
                                  <p:iterate>
                                    <p:tmAbs val="0"/>
                                  </p:iterate>
                                  <p:childTnLst>
                                    <p:set>
                                      <p:cBhvr>
                                        <p:cTn id="66" fill="hold"/>
                                        <p:tgtEl>
                                          <p:spTgt spid="19"/>
                                        </p:tgtEl>
                                        <p:attrNameLst>
                                          <p:attrName>style.visibility</p:attrName>
                                        </p:attrNameLst>
                                      </p:cBhvr>
                                      <p:to>
                                        <p:strVal val="visible"/>
                                      </p:to>
                                    </p:set>
                                    <p:animEffect transition="in" filter="dissolve">
                                      <p:cBhvr>
                                        <p:cTn id="6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3" animBg="1" advAuto="0"/>
      <p:bldP spid="222" grpId="4" animBg="1" advAuto="0"/>
      <p:bldP spid="223" grpId="10" animBg="1" advAuto="0"/>
      <p:bldP spid="225" grpId="5" animBg="1" advAuto="0"/>
      <p:bldP spid="226" grpId="9" animBg="1" advAuto="0"/>
      <p:bldP spid="227" grpId="12" animBg="1" advAuto="0"/>
      <p:bldP spid="229" grpId="6" animBg="1" advAuto="0"/>
      <p:bldP spid="232" grpId="7" animBg="1" advAuto="0"/>
      <p:bldP spid="233" grpId="16" animBg="1" advAuto="0"/>
      <p:bldP spid="235" grpId="8" animBg="1" advAuto="0"/>
      <p:bldP spid="236" grpId="1" animBg="1" advAuto="0"/>
      <p:bldP spid="237" grpId="2" animBg="1" advAuto="0"/>
      <p:bldP spid="17" grpId="0" animBg="1" advAuto="0"/>
      <p:bldP spid="18" grpId="0" animBg="1" advAuto="0"/>
      <p:bldP spid="19"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5402"/>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9" name="文本框 5"/>
          <p:cNvSpPr txBox="1"/>
          <p:nvPr/>
        </p:nvSpPr>
        <p:spPr>
          <a:xfrm>
            <a:off x="4971197" y="771174"/>
            <a:ext cx="1938990"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出错信息</a:t>
            </a:r>
            <a:endParaRPr lang="en-US" altLang="zh-CN" sz="2400"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表格 1">
            <a:extLst>
              <a:ext uri="{FF2B5EF4-FFF2-40B4-BE49-F238E27FC236}">
                <a16:creationId xmlns:a16="http://schemas.microsoft.com/office/drawing/2014/main" id="{C8EB2047-8C73-444D-B224-B8C231CFC613}"/>
              </a:ext>
            </a:extLst>
          </p:cNvPr>
          <p:cNvGraphicFramePr>
            <a:graphicFrameLocks noGrp="1"/>
          </p:cNvGraphicFramePr>
          <p:nvPr>
            <p:extLst>
              <p:ext uri="{D42A27DB-BD31-4B8C-83A1-F6EECF244321}">
                <p14:modId xmlns:p14="http://schemas.microsoft.com/office/powerpoint/2010/main" val="3772669340"/>
              </p:ext>
            </p:extLst>
          </p:nvPr>
        </p:nvGraphicFramePr>
        <p:xfrm>
          <a:off x="3243953" y="3623320"/>
          <a:ext cx="5704091" cy="1349657"/>
        </p:xfrm>
        <a:graphic>
          <a:graphicData uri="http://schemas.openxmlformats.org/drawingml/2006/table">
            <a:tbl>
              <a:tblPr firstRow="1" bandRow="1">
                <a:tableStyleId>{C7B018BB-80A7-4F77-B60F-C8B233D01FF8}</a:tableStyleId>
              </a:tblPr>
              <a:tblGrid>
                <a:gridCol w="2205362">
                  <a:extLst>
                    <a:ext uri="{9D8B030D-6E8A-4147-A177-3AD203B41FA5}">
                      <a16:colId xmlns:a16="http://schemas.microsoft.com/office/drawing/2014/main" val="322038344"/>
                    </a:ext>
                  </a:extLst>
                </a:gridCol>
                <a:gridCol w="3498729">
                  <a:extLst>
                    <a:ext uri="{9D8B030D-6E8A-4147-A177-3AD203B41FA5}">
                      <a16:colId xmlns:a16="http://schemas.microsoft.com/office/drawing/2014/main" val="1224390099"/>
                    </a:ext>
                  </a:extLst>
                </a:gridCol>
              </a:tblGrid>
              <a:tr h="368005">
                <a:tc>
                  <a:txBody>
                    <a:bodyPr/>
                    <a:lstStyle/>
                    <a:p>
                      <a:pPr indent="267970"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出错情况</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9B359"/>
                    </a:solidFill>
                  </a:tcPr>
                </a:tc>
                <a:tc>
                  <a:txBody>
                    <a:bodyPr/>
                    <a:lstStyle/>
                    <a:p>
                      <a:pPr indent="267970"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出错提示</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9B359"/>
                    </a:solidFill>
                  </a:tcPr>
                </a:tc>
                <a:extLst>
                  <a:ext uri="{0D108BD9-81ED-4DB2-BD59-A6C34878D82A}">
                    <a16:rowId xmlns:a16="http://schemas.microsoft.com/office/drawing/2014/main" val="2016261932"/>
                  </a:ext>
                </a:extLst>
              </a:tr>
              <a:tr h="493972">
                <a:tc>
                  <a:txBody>
                    <a:bodyPr/>
                    <a:lstStyle/>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输入信息无法满足要求</a:t>
                      </a:r>
                    </a:p>
                  </a:txBody>
                  <a:tcPr marL="68580" marR="68580" marT="0" marB="0" anchor="ctr"/>
                </a:tc>
                <a:tc>
                  <a:txBody>
                    <a:bodyPr/>
                    <a:lstStyle/>
                    <a:p>
                      <a:pPr indent="266700"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 </a:t>
                      </a:r>
                      <a:r>
                        <a:rPr lang="zh-CN" sz="1600" kern="100">
                          <a:effectLst/>
                          <a:latin typeface="Calibri" panose="020F0502020204030204" pitchFamily="34" charset="0"/>
                          <a:ea typeface="宋体" panose="02010600030101010101" pitchFamily="2" charset="-122"/>
                          <a:cs typeface="Times New Roman" panose="02020603050405020304" pitchFamily="18" charset="0"/>
                        </a:rPr>
                        <a:t>“发布失败！请返回重新发布！”</a:t>
                      </a:r>
                    </a:p>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“格式不符合要求，请重新输入</a:t>
                      </a:r>
                      <a:r>
                        <a:rPr lang="en-US" sz="1600" kern="100">
                          <a:effectLst/>
                          <a:latin typeface="Calibri" panose="020F0502020204030204" pitchFamily="34" charset="0"/>
                          <a:ea typeface="宋体" panose="02010600030101010101" pitchFamily="2" charset="-122"/>
                          <a:cs typeface="Times New Roman" panose="02020603050405020304" pitchFamily="18" charset="0"/>
                        </a:rPr>
                        <a:t>!</a:t>
                      </a:r>
                      <a:r>
                        <a:rPr lang="zh-CN" sz="1600" kern="10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nchor="ctr"/>
                </a:tc>
                <a:extLst>
                  <a:ext uri="{0D108BD9-81ED-4DB2-BD59-A6C34878D82A}">
                    <a16:rowId xmlns:a16="http://schemas.microsoft.com/office/drawing/2014/main" val="4019556840"/>
                  </a:ext>
                </a:extLst>
              </a:tr>
              <a:tr h="370840">
                <a:tc>
                  <a:txBody>
                    <a:bodyPr/>
                    <a:lstStyle/>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网络传输超时</a:t>
                      </a:r>
                    </a:p>
                  </a:txBody>
                  <a:tcPr marL="68580" marR="68580" marT="0" marB="0" anchor="ctr"/>
                </a:tc>
                <a:tc>
                  <a:txBody>
                    <a:bodyPr/>
                    <a:lstStyle/>
                    <a:p>
                      <a:pPr indent="266700"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“网络错误”</a:t>
                      </a:r>
                    </a:p>
                    <a:p>
                      <a:pPr indent="266700"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“请求失败”</a:t>
                      </a:r>
                    </a:p>
                  </a:txBody>
                  <a:tcPr marL="68580" marR="68580" marT="0" marB="0" anchor="ctr"/>
                </a:tc>
                <a:extLst>
                  <a:ext uri="{0D108BD9-81ED-4DB2-BD59-A6C34878D82A}">
                    <a16:rowId xmlns:a16="http://schemas.microsoft.com/office/drawing/2014/main" val="64010667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4"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2" animBg="1" advAuto="0"/>
      <p:bldP spid="296" grpId="1" animBg="1" advAuto="0"/>
      <p:bldP spid="297" grpId="3" animBg="1" advAuto="0"/>
      <p:bldP spid="299" grpId="4"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509902" y="2751890"/>
            <a:ext cx="3170098"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系统维护设计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4</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952513332"/>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2" y="3554359"/>
            <a:ext cx="7175654" cy="39837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检测输入、输出数据类型、长度的正确性。</a:t>
            </a:r>
          </a:p>
        </p:txBody>
      </p:sp>
      <p:sp>
        <p:nvSpPr>
          <p:cNvPr id="299" name="文本框 5"/>
          <p:cNvSpPr txBox="1"/>
          <p:nvPr/>
        </p:nvSpPr>
        <p:spPr>
          <a:xfrm>
            <a:off x="4664848" y="2288543"/>
            <a:ext cx="2862321"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检测点的设计</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319769686"/>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3" y="3098260"/>
            <a:ext cx="2144175"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会议记录</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5</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823333850"/>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
            <a:extLst>
              <a:ext uri="{FF2B5EF4-FFF2-40B4-BE49-F238E27FC236}">
                <a16:creationId xmlns:a16="http://schemas.microsoft.com/office/drawing/2014/main" id="{D6609833-48B4-4D9E-9635-7FD0E19CC485}"/>
              </a:ext>
            </a:extLst>
          </p:cNvPr>
          <p:cNvGrpSpPr/>
          <p:nvPr/>
        </p:nvGrpSpPr>
        <p:grpSpPr>
          <a:xfrm>
            <a:off x="4931018" y="2036475"/>
            <a:ext cx="1914863" cy="2086875"/>
            <a:chOff x="2938584" y="2242373"/>
            <a:chExt cx="2319215" cy="2319215"/>
          </a:xfrm>
        </p:grpSpPr>
        <p:pic>
          <p:nvPicPr>
            <p:cNvPr id="3" name="图片 2">
              <a:hlinkClick r:id="rId2"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4" name="文本框 3">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5" name="文本框 4">
            <a:extLst>
              <a:ext uri="{FF2B5EF4-FFF2-40B4-BE49-F238E27FC236}">
                <a16:creationId xmlns:a16="http://schemas.microsoft.com/office/drawing/2014/main" id="{C1BC540B-86E2-4153-B235-8EC807389912}"/>
              </a:ext>
            </a:extLst>
          </p:cNvPr>
          <p:cNvSpPr txBox="1"/>
          <p:nvPr/>
        </p:nvSpPr>
        <p:spPr>
          <a:xfrm>
            <a:off x="4818286" y="4372790"/>
            <a:ext cx="2140326" cy="923330"/>
          </a:xfrm>
          <a:prstGeom prst="rect">
            <a:avLst/>
          </a:prstGeom>
          <a:noFill/>
        </p:spPr>
        <p:txBody>
          <a:bodyPr wrap="square" rtlCol="0">
            <a:spAutoFit/>
          </a:bodyPr>
          <a:lstStyle/>
          <a:p>
            <a:pPr algn="ctr"/>
            <a:r>
              <a:rPr lang="en-US" altLang="zh-CN" dirty="0" smtClean="0"/>
              <a:t>20190420</a:t>
            </a:r>
            <a:endParaRPr lang="en-US" altLang="zh-CN" dirty="0"/>
          </a:p>
          <a:p>
            <a:pPr algn="ctr"/>
            <a:r>
              <a:rPr lang="zh-CN" altLang="en-US" dirty="0"/>
              <a:t>会议记录</a:t>
            </a:r>
            <a:endParaRPr lang="en-US" altLang="zh-CN" dirty="0"/>
          </a:p>
          <a:p>
            <a:pPr algn="ctr"/>
            <a:r>
              <a:rPr lang="zh-CN" altLang="en-US" dirty="0">
                <a:hlinkClick r:id="rId4" action="ppaction://hlinkfile"/>
              </a:rPr>
              <a:t>录音</a:t>
            </a:r>
            <a:endParaRPr lang="zh-CN" altLang="en-US" dirty="0"/>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70290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4766382" y="3098260"/>
            <a:ext cx="2657136"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项目甘特图</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6</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591776254"/>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42D9C5-9879-4F0B-A1DF-1C627CF82C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994" y="1576129"/>
            <a:ext cx="8688012" cy="3705742"/>
          </a:xfrm>
          <a:prstGeom prst="rect">
            <a:avLst/>
          </a:prstGeom>
        </p:spPr>
      </p:pic>
    </p:spTree>
    <p:extLst>
      <p:ext uri="{BB962C8B-B14F-4D97-AF65-F5344CB8AC3E}">
        <p14:creationId xmlns:p14="http://schemas.microsoft.com/office/powerpoint/2010/main" val="15736760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1" y="3098260"/>
            <a:ext cx="2144175"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绩效评价</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7</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199198673"/>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1452581352"/>
              </p:ext>
            </p:extLst>
          </p:nvPr>
        </p:nvGraphicFramePr>
        <p:xfrm>
          <a:off x="1641475" y="1355725"/>
          <a:ext cx="8861425" cy="3975100"/>
        </p:xfrm>
        <a:graphic>
          <a:graphicData uri="http://schemas.openxmlformats.org/presentationml/2006/ole">
            <mc:AlternateContent xmlns:mc="http://schemas.openxmlformats.org/markup-compatibility/2006">
              <mc:Choice xmlns:v="urn:schemas-microsoft-com:vml" Requires="v">
                <p:oleObj spid="_x0000_s19465" name="工作表" r:id="rId4" imgW="7286492" imgH="3267322" progId="Excel.Sheet.12">
                  <p:link updateAutomatic="1"/>
                </p:oleObj>
              </mc:Choice>
              <mc:Fallback>
                <p:oleObj name="工作表" r:id="rId4" imgW="7286492" imgH="3267322" progId="Excel.Sheet.12">
                  <p:link updateAutomatic="1"/>
                  <p:pic>
                    <p:nvPicPr>
                      <p:cNvPr id="0" name=""/>
                      <p:cNvPicPr/>
                      <p:nvPr/>
                    </p:nvPicPr>
                    <p:blipFill>
                      <a:blip r:embed="rId5"/>
                      <a:stretch>
                        <a:fillRect/>
                      </a:stretch>
                    </p:blipFill>
                    <p:spPr>
                      <a:xfrm>
                        <a:off x="1641475" y="1355725"/>
                        <a:ext cx="8861425" cy="3975100"/>
                      </a:xfrm>
                      <a:prstGeom prst="rect">
                        <a:avLst/>
                      </a:prstGeom>
                    </p:spPr>
                  </p:pic>
                </p:oleObj>
              </mc:Fallback>
            </mc:AlternateContent>
          </a:graphicData>
        </a:graphic>
      </p:graphicFrame>
    </p:spTree>
    <p:extLst>
      <p:ext uri="{BB962C8B-B14F-4D97-AF65-F5344CB8AC3E}">
        <p14:creationId xmlns:p14="http://schemas.microsoft.com/office/powerpoint/2010/main" val="9657879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2" name="PA_文本框 34"/>
          <p:cNvSpPr txBox="1"/>
          <p:nvPr/>
        </p:nvSpPr>
        <p:spPr>
          <a:xfrm>
            <a:off x="2310027" y="-51764"/>
            <a:ext cx="7571943" cy="377026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713" name="PA_矩形 32"/>
          <p:cNvSpPr/>
          <p:nvPr/>
        </p:nvSpPr>
        <p:spPr>
          <a:xfrm>
            <a:off x="1329367" y="1354006"/>
            <a:ext cx="9533264" cy="4149987"/>
          </a:xfrm>
          <a:prstGeom prst="rect">
            <a:avLst/>
          </a:prstGeom>
          <a:solidFill>
            <a:srgbClr val="FCFCFD">
              <a:alpha val="60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714" name="PA_矩形 27"/>
          <p:cNvSpPr/>
          <p:nvPr/>
        </p:nvSpPr>
        <p:spPr>
          <a:xfrm>
            <a:off x="2351313" y="2153796"/>
            <a:ext cx="7489375" cy="2280496"/>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715" name="PA_矩形 33"/>
          <p:cNvSpPr/>
          <p:nvPr/>
        </p:nvSpPr>
        <p:spPr>
          <a:xfrm flipV="1">
            <a:off x="5034567" y="4973403"/>
            <a:ext cx="2067271" cy="18954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6" name="PA_文本框 29"/>
          <p:cNvSpPr txBox="1"/>
          <p:nvPr/>
        </p:nvSpPr>
        <p:spPr>
          <a:xfrm>
            <a:off x="5117686" y="4883509"/>
            <a:ext cx="1956624"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400" dirty="0"/>
              <a:t>SE2019</a:t>
            </a:r>
            <a:r>
              <a:rPr lang="zh-CN" altLang="en-US" sz="2400" dirty="0"/>
              <a:t>春</a:t>
            </a:r>
            <a:r>
              <a:rPr lang="en-US" altLang="zh-CN" sz="2400" dirty="0"/>
              <a:t>-G11</a:t>
            </a:r>
            <a:endParaRPr sz="2400" dirty="0"/>
          </a:p>
        </p:txBody>
      </p:sp>
      <p:sp>
        <p:nvSpPr>
          <p:cNvPr id="717" name="PA_文本框 20"/>
          <p:cNvSpPr txBox="1"/>
          <p:nvPr/>
        </p:nvSpPr>
        <p:spPr>
          <a:xfrm>
            <a:off x="3571299" y="2509212"/>
            <a:ext cx="5049401" cy="1551941"/>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9600">
                <a:solidFill>
                  <a:srgbClr val="F9B359"/>
                </a:solidFill>
                <a:latin typeface="微软雅黑"/>
                <a:ea typeface="微软雅黑"/>
                <a:cs typeface="微软雅黑"/>
                <a:sym typeface="微软雅黑"/>
              </a:defRPr>
            </a:lvl1pPr>
          </a:lstStyle>
          <a:p>
            <a:r>
              <a:t>THANKS</a:t>
            </a:r>
          </a:p>
        </p:txBody>
      </p:sp>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p15:prstTrans prst="pageCurlDouble"/>
      </p:transition>
    </mc:Choice>
    <mc:Choice xmlns:p14="http://schemas.microsoft.com/office/powerpoint/2010/main" xmlns="" Requires="p14">
      <p:transition spd="slow" advClick="1" p14:dur="1200">
        <p14:prism dir="d"/>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712"/>
                                        </p:tgtEl>
                                        <p:attrNameLst>
                                          <p:attrName>style.visibility</p:attrName>
                                        </p:attrNameLst>
                                      </p:cBhvr>
                                      <p:to>
                                        <p:strVal val="visible"/>
                                      </p:to>
                                    </p:set>
                                    <p:animEffect transition="in" filter="dissolve">
                                      <p:cBhvr>
                                        <p:cTn id="7" dur="1000"/>
                                        <p:tgtEl>
                                          <p:spTgt spid="7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711"/>
                                        </p:tgtEl>
                                        <p:attrNameLst>
                                          <p:attrName>style.visibility</p:attrName>
                                        </p:attrNameLst>
                                      </p:cBhvr>
                                      <p:to>
                                        <p:strVal val="visible"/>
                                      </p:to>
                                    </p:set>
                                    <p:anim calcmode="lin" valueType="num">
                                      <p:cBhvr>
                                        <p:cTn id="11" dur="1000" fill="hold"/>
                                        <p:tgtEl>
                                          <p:spTgt spid="711"/>
                                        </p:tgtEl>
                                        <p:attrNameLst>
                                          <p:attrName>ppt_x</p:attrName>
                                        </p:attrNameLst>
                                      </p:cBhvr>
                                      <p:tavLst>
                                        <p:tav tm="0">
                                          <p:val>
                                            <p:strVal val="#ppt_x"/>
                                          </p:val>
                                        </p:tav>
                                        <p:tav tm="100000">
                                          <p:val>
                                            <p:strVal val="#ppt_x"/>
                                          </p:val>
                                        </p:tav>
                                      </p:tavLst>
                                    </p:anim>
                                    <p:anim calcmode="lin" valueType="num">
                                      <p:cBhvr>
                                        <p:cTn id="12" dur="1000" fill="hold"/>
                                        <p:tgtEl>
                                          <p:spTgt spid="7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713"/>
                                        </p:tgtEl>
                                        <p:attrNameLst>
                                          <p:attrName>style.visibility</p:attrName>
                                        </p:attrNameLst>
                                      </p:cBhvr>
                                      <p:to>
                                        <p:strVal val="visible"/>
                                      </p:to>
                                    </p:set>
                                    <p:anim calcmode="lin" valueType="num">
                                      <p:cBhvr>
                                        <p:cTn id="16" dur="1000" fill="hold"/>
                                        <p:tgtEl>
                                          <p:spTgt spid="713"/>
                                        </p:tgtEl>
                                        <p:attrNameLst>
                                          <p:attrName>ppt_x</p:attrName>
                                        </p:attrNameLst>
                                      </p:cBhvr>
                                      <p:tavLst>
                                        <p:tav tm="0">
                                          <p:val>
                                            <p:strVal val="#ppt_x"/>
                                          </p:val>
                                        </p:tav>
                                        <p:tav tm="100000">
                                          <p:val>
                                            <p:strVal val="#ppt_x"/>
                                          </p:val>
                                        </p:tav>
                                      </p:tavLst>
                                    </p:anim>
                                    <p:anim calcmode="lin" valueType="num">
                                      <p:cBhvr>
                                        <p:cTn id="17" dur="1000" fill="hold"/>
                                        <p:tgtEl>
                                          <p:spTgt spid="713"/>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4" nodeType="afterEffect">
                                  <p:stCondLst>
                                    <p:cond delay="0"/>
                                  </p:stCondLst>
                                  <p:iterate>
                                    <p:tmAbs val="0"/>
                                  </p:iterate>
                                  <p:childTnLst>
                                    <p:set>
                                      <p:cBhvr>
                                        <p:cTn id="20" fill="hold"/>
                                        <p:tgtEl>
                                          <p:spTgt spid="714"/>
                                        </p:tgtEl>
                                        <p:attrNameLst>
                                          <p:attrName>style.visibility</p:attrName>
                                        </p:attrNameLst>
                                      </p:cBhvr>
                                      <p:to>
                                        <p:strVal val="visible"/>
                                      </p:to>
                                    </p:set>
                                    <p:anim calcmode="lin" valueType="num">
                                      <p:cBhvr>
                                        <p:cTn id="21" dur="1000" fill="hold"/>
                                        <p:tgtEl>
                                          <p:spTgt spid="714"/>
                                        </p:tgtEl>
                                        <p:attrNameLst>
                                          <p:attrName>ppt_x</p:attrName>
                                        </p:attrNameLst>
                                      </p:cBhvr>
                                      <p:tavLst>
                                        <p:tav tm="0">
                                          <p:val>
                                            <p:strVal val="#ppt_x"/>
                                          </p:val>
                                        </p:tav>
                                        <p:tav tm="100000">
                                          <p:val>
                                            <p:strVal val="#ppt_x"/>
                                          </p:val>
                                        </p:tav>
                                      </p:tavLst>
                                    </p:anim>
                                    <p:anim calcmode="lin" valueType="num">
                                      <p:cBhvr>
                                        <p:cTn id="22" dur="1000" fill="hold"/>
                                        <p:tgtEl>
                                          <p:spTgt spid="714"/>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5" nodeType="afterEffect">
                                  <p:stCondLst>
                                    <p:cond delay="0"/>
                                  </p:stCondLst>
                                  <p:iterate>
                                    <p:tmAbs val="0"/>
                                  </p:iterate>
                                  <p:childTnLst>
                                    <p:set>
                                      <p:cBhvr>
                                        <p:cTn id="25" fill="hold"/>
                                        <p:tgtEl>
                                          <p:spTgt spid="715"/>
                                        </p:tgtEl>
                                        <p:attrNameLst>
                                          <p:attrName>style.visibility</p:attrName>
                                        </p:attrNameLst>
                                      </p:cBhvr>
                                      <p:to>
                                        <p:strVal val="visible"/>
                                      </p:to>
                                    </p:set>
                                    <p:anim calcmode="lin" valueType="num">
                                      <p:cBhvr>
                                        <p:cTn id="26" dur="1000" fill="hold"/>
                                        <p:tgtEl>
                                          <p:spTgt spid="715"/>
                                        </p:tgtEl>
                                        <p:attrNameLst>
                                          <p:attrName>ppt_x</p:attrName>
                                        </p:attrNameLst>
                                      </p:cBhvr>
                                      <p:tavLst>
                                        <p:tav tm="0">
                                          <p:val>
                                            <p:strVal val="#ppt_x"/>
                                          </p:val>
                                        </p:tav>
                                        <p:tav tm="100000">
                                          <p:val>
                                            <p:strVal val="#ppt_x"/>
                                          </p:val>
                                        </p:tav>
                                      </p:tavLst>
                                    </p:anim>
                                    <p:anim calcmode="lin" valueType="num">
                                      <p:cBhvr>
                                        <p:cTn id="27" dur="1000" fill="hold"/>
                                        <p:tgtEl>
                                          <p:spTgt spid="715"/>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6" nodeType="afterEffect">
                                  <p:stCondLst>
                                    <p:cond delay="0"/>
                                  </p:stCondLst>
                                  <p:iterate>
                                    <p:tmAbs val="0"/>
                                  </p:iterate>
                                  <p:childTnLst>
                                    <p:set>
                                      <p:cBhvr>
                                        <p:cTn id="30" fill="hold"/>
                                        <p:tgtEl>
                                          <p:spTgt spid="716"/>
                                        </p:tgtEl>
                                        <p:attrNameLst>
                                          <p:attrName>style.visibility</p:attrName>
                                        </p:attrNameLst>
                                      </p:cBhvr>
                                      <p:to>
                                        <p:strVal val="visible"/>
                                      </p:to>
                                    </p:set>
                                    <p:anim calcmode="lin" valueType="num">
                                      <p:cBhvr>
                                        <p:cTn id="31" dur="1000" fill="hold"/>
                                        <p:tgtEl>
                                          <p:spTgt spid="716"/>
                                        </p:tgtEl>
                                        <p:attrNameLst>
                                          <p:attrName>ppt_x</p:attrName>
                                        </p:attrNameLst>
                                      </p:cBhvr>
                                      <p:tavLst>
                                        <p:tav tm="0">
                                          <p:val>
                                            <p:strVal val="#ppt_x"/>
                                          </p:val>
                                        </p:tav>
                                        <p:tav tm="100000">
                                          <p:val>
                                            <p:strVal val="#ppt_x"/>
                                          </p:val>
                                        </p:tav>
                                      </p:tavLst>
                                    </p:anim>
                                    <p:anim calcmode="lin" valueType="num">
                                      <p:cBhvr>
                                        <p:cTn id="32" dur="1000" fill="hold"/>
                                        <p:tgtEl>
                                          <p:spTgt spid="716"/>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7" nodeType="afterEffect">
                                  <p:stCondLst>
                                    <p:cond delay="0"/>
                                  </p:stCondLst>
                                  <p:iterate>
                                    <p:tmAbs val="0"/>
                                  </p:iterate>
                                  <p:childTnLst>
                                    <p:set>
                                      <p:cBhvr>
                                        <p:cTn id="35" fill="hold"/>
                                        <p:tgtEl>
                                          <p:spTgt spid="717"/>
                                        </p:tgtEl>
                                        <p:attrNameLst>
                                          <p:attrName>style.visibility</p:attrName>
                                        </p:attrNameLst>
                                      </p:cBhvr>
                                      <p:to>
                                        <p:strVal val="visible"/>
                                      </p:to>
                                    </p:set>
                                    <p:anim calcmode="lin" valueType="num">
                                      <p:cBhvr>
                                        <p:cTn id="36" dur="1000" fill="hold"/>
                                        <p:tgtEl>
                                          <p:spTgt spid="717"/>
                                        </p:tgtEl>
                                        <p:attrNameLst>
                                          <p:attrName>ppt_x</p:attrName>
                                        </p:attrNameLst>
                                      </p:cBhvr>
                                      <p:tavLst>
                                        <p:tav tm="0">
                                          <p:val>
                                            <p:strVal val="#ppt_x"/>
                                          </p:val>
                                        </p:tav>
                                        <p:tav tm="100000">
                                          <p:val>
                                            <p:strVal val="#ppt_x"/>
                                          </p:val>
                                        </p:tav>
                                      </p:tavLst>
                                    </p:anim>
                                    <p:anim calcmode="lin" valueType="num">
                                      <p:cBhvr>
                                        <p:cTn id="37" dur="1000" fill="hold"/>
                                        <p:tgtEl>
                                          <p:spTgt spid="717"/>
                                        </p:tgtEl>
                                        <p:attrNameLst>
                                          <p:attrName>ppt_y</p:attrName>
                                        </p:attrNameLst>
                                      </p:cBhvr>
                                      <p:tavLst>
                                        <p:tav tm="0">
                                          <p:val>
                                            <p:strVal val="1+#ppt_h/2"/>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 grpId="2" animBg="1" advAuto="0"/>
      <p:bldP spid="712" grpId="1" animBg="1" advAuto="0"/>
      <p:bldP spid="713" grpId="3" animBg="1" advAuto="0"/>
      <p:bldP spid="714" grpId="4" animBg="1" advAuto="0"/>
      <p:bldP spid="715" grpId="5" animBg="1" advAuto="0"/>
      <p:bldP spid="716" grpId="6" animBg="1" advAuto="0"/>
      <p:bldP spid="717" grpId="7"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20603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en-US" dirty="0"/>
              <a:t>软件开发计划</a:t>
            </a:r>
            <a:r>
              <a:rPr lang="en-US" altLang="zh-CN" dirty="0"/>
              <a:t>》(SDP)</a:t>
            </a:r>
            <a:r>
              <a:rPr lang="zh-CN" altLang="en-US" dirty="0"/>
              <a:t>描述开发者实施软件开发工作的计划，本文档中“软件开发”一词涵盖了新开发、修改、重用、再工程、维护和由软件产品引起的其他所有的活动。</a:t>
            </a:r>
          </a:p>
          <a:p>
            <a:r>
              <a:rPr lang="en-US" altLang="zh-CN" dirty="0"/>
              <a:t>2.SDP</a:t>
            </a:r>
            <a:r>
              <a:rPr lang="zh-CN" altLang="en-US" dirty="0"/>
              <a:t>是向需求方提供了解和监督软件开发过程、所使用的方法、每项活动的途径、项目的安排、组织及资源的一种手段。</a:t>
            </a:r>
          </a:p>
          <a:p>
            <a:r>
              <a:rPr lang="en-US" altLang="zh-CN" dirty="0"/>
              <a:t>3.</a:t>
            </a:r>
            <a:r>
              <a:rPr lang="zh-CN" altLang="en-US" dirty="0"/>
              <a:t>本计划的某些部分可视实际需要单独编制成册。</a:t>
            </a:r>
          </a:p>
        </p:txBody>
      </p:sp>
      <p:sp>
        <p:nvSpPr>
          <p:cNvPr id="299" name="文本框 5"/>
          <p:cNvSpPr txBox="1"/>
          <p:nvPr/>
        </p:nvSpPr>
        <p:spPr>
          <a:xfrm>
            <a:off x="4012424" y="2288543"/>
            <a:ext cx="4167164"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软件开发计划</a:t>
            </a:r>
            <a:r>
              <a:rPr lang="en-US" altLang="zh-CN" dirty="0"/>
              <a:t>(SDP)</a:t>
            </a:r>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56238935"/>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20603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zh-CN" dirty="0"/>
              <a:t>《系统</a:t>
            </a:r>
            <a:r>
              <a:rPr lang="en-US" altLang="zh-CN" dirty="0"/>
              <a:t>/</a:t>
            </a:r>
            <a:r>
              <a:rPr lang="zh-CN" altLang="zh-CN" dirty="0"/>
              <a:t>子系统设计</a:t>
            </a:r>
            <a:r>
              <a:rPr lang="en-US" altLang="zh-CN" dirty="0"/>
              <a:t>(</a:t>
            </a:r>
            <a:r>
              <a:rPr lang="zh-CN" altLang="zh-CN" dirty="0"/>
              <a:t>结构设计</a:t>
            </a:r>
            <a:r>
              <a:rPr lang="en-US" altLang="zh-CN" dirty="0"/>
              <a:t>)</a:t>
            </a:r>
            <a:r>
              <a:rPr lang="zh-CN" altLang="zh-CN" dirty="0"/>
              <a:t>说明》</a:t>
            </a:r>
            <a:r>
              <a:rPr lang="en-US" altLang="zh-CN" dirty="0"/>
              <a:t>(SSDD)</a:t>
            </a:r>
            <a:r>
              <a:rPr lang="zh-CN" altLang="zh-CN" dirty="0"/>
              <a:t>描述了系统或子系统的系统级或子系统级设计与体系结构设计。</a:t>
            </a:r>
            <a:r>
              <a:rPr lang="en-US" altLang="zh-CN" dirty="0"/>
              <a:t>SSDD</a:t>
            </a:r>
            <a:r>
              <a:rPr lang="zh-CN" altLang="zh-CN" dirty="0"/>
              <a:t>可能还要用《接口设计说明》</a:t>
            </a:r>
            <a:r>
              <a:rPr lang="en-US" altLang="zh-CN" dirty="0"/>
              <a:t>(IDD)</a:t>
            </a:r>
            <a:r>
              <a:rPr lang="zh-CN" altLang="zh-CN" dirty="0"/>
              <a:t>和《数据库</a:t>
            </a:r>
            <a:r>
              <a:rPr lang="en-US" altLang="zh-CN" dirty="0"/>
              <a:t>(</a:t>
            </a:r>
            <a:r>
              <a:rPr lang="zh-CN" altLang="zh-CN" dirty="0"/>
              <a:t>顶层</a:t>
            </a:r>
            <a:r>
              <a:rPr lang="en-US" altLang="zh-CN" dirty="0"/>
              <a:t>)</a:t>
            </a:r>
            <a:r>
              <a:rPr lang="zh-CN" altLang="zh-CN" dirty="0"/>
              <a:t>设计说明》</a:t>
            </a:r>
            <a:r>
              <a:rPr lang="en-US" altLang="zh-CN" dirty="0"/>
              <a:t>(DBDD)</a:t>
            </a:r>
            <a:r>
              <a:rPr lang="zh-CN" altLang="zh-CN" dirty="0"/>
              <a:t>加以补充。</a:t>
            </a:r>
          </a:p>
          <a:p>
            <a:r>
              <a:rPr lang="en-US" altLang="zh-CN" dirty="0"/>
              <a:t>2.SSDD</a:t>
            </a:r>
            <a:r>
              <a:rPr lang="zh-CN" altLang="zh-CN" dirty="0"/>
              <a:t>连同相关的</a:t>
            </a:r>
            <a:r>
              <a:rPr lang="en-US" altLang="zh-CN" dirty="0"/>
              <a:t>IDD</a:t>
            </a:r>
            <a:r>
              <a:rPr lang="zh-CN" altLang="zh-CN" dirty="0"/>
              <a:t>和</a:t>
            </a:r>
            <a:r>
              <a:rPr lang="en-US" altLang="zh-CN" dirty="0"/>
              <a:t>DBDD</a:t>
            </a:r>
            <a:r>
              <a:rPr lang="zh-CN" altLang="zh-CN" dirty="0"/>
              <a:t>是构成进一步系统实现的基础。贯穿本文的术语“系统，如果适用的话，也可解释为“子系统”。所形成的文档应冠名为“系统设计说明”或“子系统设计说明”</a:t>
            </a:r>
            <a:r>
              <a:rPr lang="zh-CN" altLang="en-US" dirty="0"/>
              <a:t>。</a:t>
            </a:r>
            <a:endParaRPr lang="zh-CN" altLang="zh-CN" dirty="0"/>
          </a:p>
        </p:txBody>
      </p:sp>
      <p:sp>
        <p:nvSpPr>
          <p:cNvPr id="299" name="文本框 5"/>
          <p:cNvSpPr txBox="1"/>
          <p:nvPr/>
        </p:nvSpPr>
        <p:spPr>
          <a:xfrm>
            <a:off x="1938139" y="2288543"/>
            <a:ext cx="831573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系统</a:t>
            </a:r>
            <a:r>
              <a:rPr lang="en-US" altLang="zh-CN" dirty="0"/>
              <a:t>/</a:t>
            </a:r>
            <a:r>
              <a:rPr lang="zh-CN" altLang="zh-CN" dirty="0"/>
              <a:t>子系统设计</a:t>
            </a:r>
            <a:r>
              <a:rPr lang="en-US" altLang="zh-CN" dirty="0"/>
              <a:t>(</a:t>
            </a:r>
            <a:r>
              <a:rPr lang="zh-CN" altLang="zh-CN" dirty="0"/>
              <a:t>结构设计</a:t>
            </a:r>
            <a:r>
              <a:rPr lang="en-US" altLang="zh-CN" dirty="0"/>
              <a:t>)</a:t>
            </a:r>
            <a:r>
              <a:rPr lang="zh-CN" altLang="zh-CN" dirty="0"/>
              <a:t>说明</a:t>
            </a:r>
            <a:r>
              <a:rPr lang="en-US" altLang="zh-CN" dirty="0"/>
              <a:t>(SSDD)</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399258288"/>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1957632" y="3089608"/>
            <a:ext cx="8276734" cy="20603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GB/T-8567-2006</a:t>
            </a:r>
            <a:r>
              <a:rPr lang="zh-CN" altLang="zh-CN" dirty="0"/>
              <a:t>系统</a:t>
            </a:r>
            <a:r>
              <a:rPr lang="en-US" altLang="zh-CN" dirty="0"/>
              <a:t>(</a:t>
            </a:r>
            <a:r>
              <a:rPr lang="zh-CN" altLang="zh-CN" dirty="0"/>
              <a:t>子系统</a:t>
            </a:r>
            <a:r>
              <a:rPr lang="en-US" altLang="zh-CN" dirty="0"/>
              <a:t>)</a:t>
            </a:r>
            <a:r>
              <a:rPr lang="zh-CN" altLang="zh-CN" dirty="0"/>
              <a:t>设计</a:t>
            </a:r>
            <a:r>
              <a:rPr lang="en-US" altLang="zh-CN" dirty="0"/>
              <a:t>(</a:t>
            </a:r>
            <a:r>
              <a:rPr lang="zh-CN" altLang="zh-CN" dirty="0"/>
              <a:t>结构设计</a:t>
            </a:r>
            <a:r>
              <a:rPr lang="en-US" altLang="zh-CN" dirty="0"/>
              <a:t>)</a:t>
            </a:r>
            <a:r>
              <a:rPr lang="zh-CN" altLang="zh-CN" dirty="0"/>
              <a:t>说明</a:t>
            </a:r>
            <a:r>
              <a:rPr lang="en-US" altLang="zh-CN" dirty="0"/>
              <a:t>(SSDD)</a:t>
            </a:r>
            <a:endParaRPr lang="zh-CN" altLang="zh-CN" dirty="0"/>
          </a:p>
          <a:p>
            <a:r>
              <a:rPr lang="en-US" altLang="zh-CN" u="sng" dirty="0">
                <a:hlinkClick r:id="rId2" action="ppaction://hlinkfile"/>
              </a:rPr>
              <a:t>SE2019春-G11_ZUCCLazyBone_项目计划书v1.0</a:t>
            </a:r>
            <a:endParaRPr lang="zh-CN" altLang="zh-CN" dirty="0"/>
          </a:p>
          <a:p>
            <a:r>
              <a:rPr lang="en-US" altLang="zh-CN" u="sng" dirty="0">
                <a:hlinkClick r:id="rId3" action="ppaction://hlinkfile"/>
              </a:rPr>
              <a:t>SE2019春-G11-可行性分析(</a:t>
            </a:r>
            <a:r>
              <a:rPr lang="en-US" altLang="zh-CN" u="sng" dirty="0" err="1">
                <a:hlinkClick r:id="rId3" action="ppaction://hlinkfile"/>
              </a:rPr>
              <a:t>研究</a:t>
            </a:r>
            <a:r>
              <a:rPr lang="en-US" altLang="zh-CN" u="sng" dirty="0">
                <a:hlinkClick r:id="rId3" action="ppaction://hlinkfile"/>
              </a:rPr>
              <a:t>)</a:t>
            </a:r>
            <a:r>
              <a:rPr lang="en-US" altLang="zh-CN" u="sng" dirty="0" err="1">
                <a:hlinkClick r:id="rId3" action="ppaction://hlinkfile"/>
              </a:rPr>
              <a:t>报告</a:t>
            </a:r>
            <a:r>
              <a:rPr lang="en-US" altLang="zh-CN" u="sng" dirty="0">
                <a:hlinkClick r:id="rId3" action="ppaction://hlinkfile"/>
              </a:rPr>
              <a:t>(FAR)v1.1</a:t>
            </a:r>
            <a:endParaRPr lang="zh-CN" altLang="zh-CN" dirty="0"/>
          </a:p>
          <a:p>
            <a:r>
              <a:rPr lang="en-US" altLang="zh-CN" u="sng" dirty="0">
                <a:hlinkClick r:id="rId4" action="ppaction://hlinkfile"/>
              </a:rPr>
              <a:t>SE2019春-G11-软件需求规格说明(SRS)v0.5</a:t>
            </a:r>
            <a:endParaRPr lang="zh-CN" altLang="zh-CN" dirty="0"/>
          </a:p>
          <a:p>
            <a:r>
              <a:rPr lang="zh-CN" altLang="zh-CN" dirty="0"/>
              <a:t>张海蕃</a:t>
            </a:r>
            <a:r>
              <a:rPr lang="en-US" altLang="zh-CN" dirty="0"/>
              <a:t>,</a:t>
            </a:r>
            <a:r>
              <a:rPr lang="zh-CN" altLang="zh-CN" dirty="0"/>
              <a:t>牟永敏</a:t>
            </a:r>
            <a:r>
              <a:rPr lang="en-US" altLang="zh-CN" dirty="0"/>
              <a:t>.</a:t>
            </a:r>
            <a:r>
              <a:rPr lang="zh-CN" altLang="zh-CN" dirty="0"/>
              <a:t>《软件工程导论》</a:t>
            </a:r>
            <a:r>
              <a:rPr lang="en-US" altLang="zh-CN" dirty="0"/>
              <a:t>(</a:t>
            </a:r>
            <a:r>
              <a:rPr lang="zh-CN" altLang="zh-CN" dirty="0"/>
              <a:t>第六版</a:t>
            </a:r>
            <a:r>
              <a:rPr lang="en-US" altLang="zh-CN" dirty="0"/>
              <a:t>). </a:t>
            </a:r>
            <a:r>
              <a:rPr lang="zh-CN" altLang="zh-CN" dirty="0"/>
              <a:t>北京</a:t>
            </a:r>
            <a:r>
              <a:rPr lang="en-US" altLang="zh-CN" dirty="0"/>
              <a:t>:</a:t>
            </a:r>
            <a:r>
              <a:rPr lang="zh-CN" altLang="zh-CN" dirty="0"/>
              <a:t>清华大学出版社</a:t>
            </a:r>
            <a:r>
              <a:rPr lang="en-US" altLang="zh-CN" dirty="0"/>
              <a:t>,2013</a:t>
            </a:r>
            <a:endParaRPr lang="zh-CN" altLang="zh-CN" dirty="0"/>
          </a:p>
          <a:p>
            <a:r>
              <a:rPr lang="zh-CN" altLang="zh-CN" dirty="0"/>
              <a:t>“做到”</a:t>
            </a:r>
            <a:r>
              <a:rPr lang="en-US" altLang="zh-CN" dirty="0"/>
              <a:t>APP. </a:t>
            </a:r>
            <a:r>
              <a:rPr lang="zh-CN" altLang="zh-CN" dirty="0"/>
              <a:t>深圳有我行科技有限公司</a:t>
            </a:r>
          </a:p>
        </p:txBody>
      </p:sp>
      <p:sp>
        <p:nvSpPr>
          <p:cNvPr id="299" name="文本框 5"/>
          <p:cNvSpPr txBox="1"/>
          <p:nvPr/>
        </p:nvSpPr>
        <p:spPr>
          <a:xfrm>
            <a:off x="5126510" y="2288543"/>
            <a:ext cx="1938990"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引用文件</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579910441"/>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253421" y="2751890"/>
            <a:ext cx="3683058"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系统级设计决策</a:t>
            </a:r>
          </a:p>
        </p:txBody>
      </p:sp>
      <p:sp>
        <p:nvSpPr>
          <p:cNvPr id="244" name="文本框 4"/>
          <p:cNvSpPr txBox="1"/>
          <p:nvPr/>
        </p:nvSpPr>
        <p:spPr>
          <a:xfrm>
            <a:off x="4621250" y="1046742"/>
            <a:ext cx="2947390" cy="1094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t>PART 1</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4"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6"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6" animBg="1" advAuto="0"/>
      <p:bldP spid="240" grpId="1" animBg="1" advAuto="0"/>
      <p:bldP spid="241" grpId="3" animBg="1" advAuto="0"/>
      <p:bldP spid="242" grpId="4" animBg="1" advAuto="0"/>
      <p:bldP spid="244" grpId="2"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任意多边形: 形状 9"/>
          <p:cNvSpPr/>
          <p:nvPr/>
        </p:nvSpPr>
        <p:spPr>
          <a:xfrm>
            <a:off x="0" y="0"/>
            <a:ext cx="7488465" cy="685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016" y="0"/>
                </a:lnTo>
                <a:lnTo>
                  <a:pt x="21600" y="21600"/>
                </a:lnTo>
                <a:lnTo>
                  <a:pt x="0" y="21600"/>
                </a:lnTo>
                <a:close/>
              </a:path>
            </a:pathLst>
          </a:cu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8" name="矩形 39"/>
          <p:cNvSpPr/>
          <p:nvPr/>
        </p:nvSpPr>
        <p:spPr>
          <a:xfrm>
            <a:off x="1134736" y="1553378"/>
            <a:ext cx="9199459" cy="475534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9" name="文本框 38"/>
          <p:cNvSpPr txBox="1"/>
          <p:nvPr/>
        </p:nvSpPr>
        <p:spPr>
          <a:xfrm>
            <a:off x="649936" y="5740327"/>
            <a:ext cx="5045785" cy="1107996"/>
          </a:xfrm>
          <a:prstGeom prst="rect">
            <a:avLst/>
          </a:prstGeom>
          <a:solidFill>
            <a:srgbClr val="F9B359"/>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6600" b="1">
                <a:solidFill>
                  <a:srgbClr val="FFFFFF">
                    <a:alpha val="30000"/>
                  </a:srgbClr>
                </a:solidFill>
                <a:latin typeface="微软雅黑"/>
                <a:ea typeface="微软雅黑"/>
                <a:cs typeface="微软雅黑"/>
                <a:sym typeface="微软雅黑"/>
              </a:defRPr>
            </a:lvl1pPr>
          </a:lstStyle>
          <a:p>
            <a:endParaRPr dirty="0"/>
          </a:p>
        </p:txBody>
      </p:sp>
      <p:sp>
        <p:nvSpPr>
          <p:cNvPr id="250" name="矩形 3"/>
          <p:cNvSpPr/>
          <p:nvPr/>
        </p:nvSpPr>
        <p:spPr>
          <a:xfrm>
            <a:off x="1491281" y="1141496"/>
            <a:ext cx="9209438" cy="4589156"/>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53" name="文本框 10"/>
          <p:cNvSpPr txBox="1"/>
          <p:nvPr/>
        </p:nvSpPr>
        <p:spPr>
          <a:xfrm>
            <a:off x="1836989" y="1341119"/>
            <a:ext cx="548643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1</a:t>
            </a:r>
            <a:r>
              <a:rPr lang="zh-CN" altLang="en-US" dirty="0"/>
              <a:t>：</a:t>
            </a:r>
            <a:r>
              <a:rPr lang="en-US" altLang="zh-CN" dirty="0"/>
              <a:t>APP</a:t>
            </a:r>
            <a:r>
              <a:rPr lang="zh-CN" altLang="zh-CN" dirty="0"/>
              <a:t>开发</a:t>
            </a:r>
          </a:p>
        </p:txBody>
      </p:sp>
      <p:grpSp>
        <p:nvGrpSpPr>
          <p:cNvPr id="261" name="组合 37"/>
          <p:cNvGrpSpPr/>
          <p:nvPr/>
        </p:nvGrpSpPr>
        <p:grpSpPr>
          <a:xfrm>
            <a:off x="10334194" y="1283969"/>
            <a:ext cx="200457" cy="152401"/>
            <a:chOff x="0" y="0"/>
            <a:chExt cx="200456" cy="152400"/>
          </a:xfrm>
        </p:grpSpPr>
        <p:sp>
          <p:nvSpPr>
            <p:cNvPr id="258" name="直接连接符 34"/>
            <p:cNvSpPr/>
            <p:nvPr/>
          </p:nvSpPr>
          <p:spPr>
            <a:xfrm>
              <a:off x="-1" y="-1"/>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59" name="直接连接符 35"/>
            <p:cNvSpPr/>
            <p:nvPr/>
          </p:nvSpPr>
          <p:spPr>
            <a:xfrm>
              <a:off x="-1" y="76200"/>
              <a:ext cx="200458" cy="0"/>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60" name="直接连接符 36"/>
            <p:cNvSpPr/>
            <p:nvPr/>
          </p:nvSpPr>
          <p:spPr>
            <a:xfrm>
              <a:off x="-1" y="152400"/>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grpSp>
      <p:pic>
        <p:nvPicPr>
          <p:cNvPr id="3076" name="Picture 4" descr="APP参考">
            <a:extLst>
              <a:ext uri="{FF2B5EF4-FFF2-40B4-BE49-F238E27FC236}">
                <a16:creationId xmlns:a16="http://schemas.microsoft.com/office/drawing/2014/main" id="{97077BD3-4171-464F-BE2A-D994D00C9C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3096" y="283942"/>
            <a:ext cx="2630451" cy="470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表格 1">
            <a:extLst>
              <a:ext uri="{FF2B5EF4-FFF2-40B4-BE49-F238E27FC236}">
                <a16:creationId xmlns:a16="http://schemas.microsoft.com/office/drawing/2014/main" id="{124C1241-825B-40DB-979B-BFDF89DA593B}"/>
              </a:ext>
            </a:extLst>
          </p:cNvPr>
          <p:cNvGraphicFramePr>
            <a:graphicFrameLocks noGrp="1"/>
          </p:cNvGraphicFramePr>
          <p:nvPr>
            <p:extLst>
              <p:ext uri="{D42A27DB-BD31-4B8C-83A1-F6EECF244321}">
                <p14:modId xmlns:p14="http://schemas.microsoft.com/office/powerpoint/2010/main" val="501705843"/>
              </p:ext>
            </p:extLst>
          </p:nvPr>
        </p:nvGraphicFramePr>
        <p:xfrm>
          <a:off x="1836989" y="2256859"/>
          <a:ext cx="5596365" cy="3239903"/>
        </p:xfrm>
        <a:graphic>
          <a:graphicData uri="http://schemas.openxmlformats.org/drawingml/2006/table">
            <a:tbl>
              <a:tblPr firstRow="1" firstCol="1" bandRow="1">
                <a:tableStyleId>{5940675A-B579-460E-94D1-54222C63F5DA}</a:tableStyleId>
              </a:tblPr>
              <a:tblGrid>
                <a:gridCol w="2032095">
                  <a:extLst>
                    <a:ext uri="{9D8B030D-6E8A-4147-A177-3AD203B41FA5}">
                      <a16:colId xmlns:a16="http://schemas.microsoft.com/office/drawing/2014/main" val="1560651733"/>
                    </a:ext>
                  </a:extLst>
                </a:gridCol>
                <a:gridCol w="2032095">
                  <a:extLst>
                    <a:ext uri="{9D8B030D-6E8A-4147-A177-3AD203B41FA5}">
                      <a16:colId xmlns:a16="http://schemas.microsoft.com/office/drawing/2014/main" val="859665061"/>
                    </a:ext>
                  </a:extLst>
                </a:gridCol>
                <a:gridCol w="1532175">
                  <a:extLst>
                    <a:ext uri="{9D8B030D-6E8A-4147-A177-3AD203B41FA5}">
                      <a16:colId xmlns:a16="http://schemas.microsoft.com/office/drawing/2014/main" val="1092818331"/>
                    </a:ext>
                  </a:extLst>
                </a:gridCol>
              </a:tblGrid>
              <a:tr h="564837">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7283862"/>
                  </a:ext>
                </a:extLst>
              </a:tr>
              <a:tr h="418750">
                <a:tc vMerge="1">
                  <a:txBody>
                    <a:bodyPr/>
                    <a:lstStyle/>
                    <a:p>
                      <a:endParaRPr lang="zh-CN" altLang="en-US"/>
                    </a:p>
                  </a:txBody>
                  <a:tcPr/>
                </a:tc>
                <a:tc>
                  <a:txBody>
                    <a:bodyPr/>
                    <a:lstStyle/>
                    <a:p>
                      <a:pPr algn="l">
                        <a:spcAft>
                          <a:spcPts val="0"/>
                        </a:spcAft>
                      </a:pPr>
                      <a:r>
                        <a:rPr lang="x-none" sz="1400" kern="100" dirty="0">
                          <a:effectLst/>
                        </a:rPr>
                        <a:t>实现最丰富的功能和最华丽的交互</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涉及到的技术难度较高</a:t>
                      </a:r>
                    </a:p>
                    <a:p>
                      <a:pPr algn="just">
                        <a:spcAft>
                          <a:spcPts val="0"/>
                        </a:spcAft>
                      </a:pPr>
                      <a:r>
                        <a:rPr lang="zh-CN" sz="1400" kern="100">
                          <a:effectLst/>
                        </a:rPr>
                        <a:t>需要自行推广、建立用户圈</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56091976"/>
                  </a:ext>
                </a:extLst>
              </a:tr>
              <a:tr h="270733">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16051592"/>
                  </a:ext>
                </a:extLst>
              </a:tr>
              <a:tr h="490825">
                <a:tc>
                  <a:txBody>
                    <a:bodyPr/>
                    <a:lstStyle/>
                    <a:p>
                      <a:pPr algn="just">
                        <a:spcAft>
                          <a:spcPts val="0"/>
                        </a:spcAft>
                      </a:pPr>
                      <a:r>
                        <a:rPr lang="en-US" sz="1400" kern="100">
                          <a:effectLst/>
                        </a:rPr>
                        <a:t>APP</a:t>
                      </a:r>
                      <a:r>
                        <a:rPr lang="zh-CN" sz="1400" kern="100">
                          <a:effectLst/>
                        </a:rPr>
                        <a:t>应用在现代智能手机时代越来越多的被使用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能够给用户带来很好的交互体验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一旦建立用户圈，利润可观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6526279"/>
                  </a:ext>
                </a:extLst>
              </a:tr>
              <a:tr h="270733">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96421493"/>
                  </a:ext>
                </a:extLst>
              </a:tr>
              <a:tr h="490825">
                <a:tc>
                  <a:txBody>
                    <a:bodyPr/>
                    <a:lstStyle/>
                    <a:p>
                      <a:pPr algn="just">
                        <a:spcAft>
                          <a:spcPts val="0"/>
                        </a:spcAft>
                      </a:pPr>
                      <a:r>
                        <a:rPr lang="zh-CN" sz="1400" kern="100">
                          <a:effectLst/>
                        </a:rPr>
                        <a:t>时间有限</a:t>
                      </a:r>
                    </a:p>
                    <a:p>
                      <a:pPr algn="just">
                        <a:spcAft>
                          <a:spcPts val="0"/>
                        </a:spcAft>
                      </a:pPr>
                      <a:r>
                        <a:rPr lang="zh-CN" sz="1400" kern="100">
                          <a:effectLst/>
                        </a:rPr>
                        <a:t>技术无法实现想要的效果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需要学习并熟知技术所能实现的效果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小组学习成本高</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8641788"/>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4000">
        <p15:prstTrans prst="pageCurlDouble"/>
      </p:transition>
    </mc:Choice>
    <mc:Choice xmlns:p14="http://schemas.microsoft.com/office/powerpoint/2010/main" xmlns="" Requires="p14">
      <p:transition spd="slow" advClick="0" advTm="4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47"/>
                                        </p:tgtEl>
                                        <p:attrNameLst>
                                          <p:attrName>style.visibility</p:attrName>
                                        </p:attrNameLst>
                                      </p:cBhvr>
                                      <p:to>
                                        <p:strVal val="visible"/>
                                      </p:to>
                                    </p:set>
                                    <p:anim calcmode="lin" valueType="num">
                                      <p:cBhvr>
                                        <p:cTn id="7" dur="1000" fill="hold"/>
                                        <p:tgtEl>
                                          <p:spTgt spid="247"/>
                                        </p:tgtEl>
                                        <p:attrNameLst>
                                          <p:attrName>ppt_x</p:attrName>
                                        </p:attrNameLst>
                                      </p:cBhvr>
                                      <p:tavLst>
                                        <p:tav tm="0">
                                          <p:val>
                                            <p:strVal val="0-#ppt_w/2"/>
                                          </p:val>
                                        </p:tav>
                                        <p:tav tm="100000">
                                          <p:val>
                                            <p:strVal val="#ppt_x"/>
                                          </p:val>
                                        </p:tav>
                                      </p:tavLst>
                                    </p:anim>
                                    <p:anim calcmode="lin" valueType="num">
                                      <p:cBhvr>
                                        <p:cTn id="8" dur="1000" fill="hold"/>
                                        <p:tgtEl>
                                          <p:spTgt spid="24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9"/>
                                        </p:tgtEl>
                                        <p:attrNameLst>
                                          <p:attrName>style.visibility</p:attrName>
                                        </p:attrNameLst>
                                      </p:cBhvr>
                                      <p:to>
                                        <p:strVal val="visible"/>
                                      </p:to>
                                    </p:set>
                                    <p:animEffect transition="in" filter="dissolve">
                                      <p:cBhvr>
                                        <p:cTn id="12" dur="500"/>
                                        <p:tgtEl>
                                          <p:spTgt spid="249"/>
                                        </p:tgtEl>
                                      </p:cBhvr>
                                    </p:animEffect>
                                  </p:childTnLst>
                                </p:cTn>
                              </p:par>
                            </p:childTnLst>
                          </p:cTn>
                        </p:par>
                        <p:par>
                          <p:cTn id="13" fill="hold">
                            <p:stCondLst>
                              <p:cond delay="1500"/>
                            </p:stCondLst>
                            <p:childTnLst>
                              <p:par>
                                <p:cTn id="14" presetID="2" presetClass="entr" presetSubtype="4" fill="hold" grpId="3" nodeType="afterEffect">
                                  <p:stCondLst>
                                    <p:cond delay="0"/>
                                  </p:stCondLst>
                                  <p:iterate>
                                    <p:tmAbs val="0"/>
                                  </p:iterate>
                                  <p:childTnLst>
                                    <p:set>
                                      <p:cBhvr>
                                        <p:cTn id="15" fill="hold"/>
                                        <p:tgtEl>
                                          <p:spTgt spid="248"/>
                                        </p:tgtEl>
                                        <p:attrNameLst>
                                          <p:attrName>style.visibility</p:attrName>
                                        </p:attrNameLst>
                                      </p:cBhvr>
                                      <p:to>
                                        <p:strVal val="visible"/>
                                      </p:to>
                                    </p:set>
                                    <p:anim calcmode="lin" valueType="num">
                                      <p:cBhvr>
                                        <p:cTn id="16" dur="1000" fill="hold"/>
                                        <p:tgtEl>
                                          <p:spTgt spid="248"/>
                                        </p:tgtEl>
                                        <p:attrNameLst>
                                          <p:attrName>ppt_x</p:attrName>
                                        </p:attrNameLst>
                                      </p:cBhvr>
                                      <p:tavLst>
                                        <p:tav tm="0">
                                          <p:val>
                                            <p:strVal val="#ppt_x"/>
                                          </p:val>
                                        </p:tav>
                                        <p:tav tm="100000">
                                          <p:val>
                                            <p:strVal val="#ppt_x"/>
                                          </p:val>
                                        </p:tav>
                                      </p:tavLst>
                                    </p:anim>
                                    <p:anim calcmode="lin" valueType="num">
                                      <p:cBhvr>
                                        <p:cTn id="17" dur="1000" fill="hold"/>
                                        <p:tgtEl>
                                          <p:spTgt spid="248"/>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grpId="4" nodeType="afterEffect">
                                  <p:stCondLst>
                                    <p:cond delay="0"/>
                                  </p:stCondLst>
                                  <p:iterate>
                                    <p:tmAbs val="0"/>
                                  </p:iterate>
                                  <p:childTnLst>
                                    <p:set>
                                      <p:cBhvr>
                                        <p:cTn id="20" fill="hold"/>
                                        <p:tgtEl>
                                          <p:spTgt spid="250"/>
                                        </p:tgtEl>
                                        <p:attrNameLst>
                                          <p:attrName>style.visibility</p:attrName>
                                        </p:attrNameLst>
                                      </p:cBhvr>
                                      <p:to>
                                        <p:strVal val="visible"/>
                                      </p:to>
                                    </p:set>
                                    <p:anim calcmode="lin" valueType="num">
                                      <p:cBhvr>
                                        <p:cTn id="21" dur="1000" fill="hold"/>
                                        <p:tgtEl>
                                          <p:spTgt spid="250"/>
                                        </p:tgtEl>
                                        <p:attrNameLst>
                                          <p:attrName>ppt_x</p:attrName>
                                        </p:attrNameLst>
                                      </p:cBhvr>
                                      <p:tavLst>
                                        <p:tav tm="0">
                                          <p:val>
                                            <p:strVal val="#ppt_x"/>
                                          </p:val>
                                        </p:tav>
                                        <p:tav tm="100000">
                                          <p:val>
                                            <p:strVal val="#ppt_x"/>
                                          </p:val>
                                        </p:tav>
                                      </p:tavLst>
                                    </p:anim>
                                    <p:anim calcmode="lin" valueType="num">
                                      <p:cBhvr>
                                        <p:cTn id="22" dur="1000" fill="hold"/>
                                        <p:tgtEl>
                                          <p:spTgt spid="250"/>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4" fill="hold" grpId="5" nodeType="afterEffect">
                                  <p:stCondLst>
                                    <p:cond delay="0"/>
                                  </p:stCondLst>
                                  <p:iterate>
                                    <p:tmAbs val="0"/>
                                  </p:iterate>
                                  <p:childTnLst>
                                    <p:set>
                                      <p:cBhvr>
                                        <p:cTn id="25" fill="hold"/>
                                        <p:tgtEl>
                                          <p:spTgt spid="261"/>
                                        </p:tgtEl>
                                        <p:attrNameLst>
                                          <p:attrName>style.visibility</p:attrName>
                                        </p:attrNameLst>
                                      </p:cBhvr>
                                      <p:to>
                                        <p:strVal val="visible"/>
                                      </p:to>
                                    </p:set>
                                    <p:anim calcmode="lin" valueType="num">
                                      <p:cBhvr>
                                        <p:cTn id="26" dur="1000" fill="hold"/>
                                        <p:tgtEl>
                                          <p:spTgt spid="261"/>
                                        </p:tgtEl>
                                        <p:attrNameLst>
                                          <p:attrName>ppt_x</p:attrName>
                                        </p:attrNameLst>
                                      </p:cBhvr>
                                      <p:tavLst>
                                        <p:tav tm="0">
                                          <p:val>
                                            <p:strVal val="#ppt_x"/>
                                          </p:val>
                                        </p:tav>
                                        <p:tav tm="100000">
                                          <p:val>
                                            <p:strVal val="#ppt_x"/>
                                          </p:val>
                                        </p:tav>
                                      </p:tavLst>
                                    </p:anim>
                                    <p:anim calcmode="lin" valueType="num">
                                      <p:cBhvr>
                                        <p:cTn id="27" dur="1000" fill="hold"/>
                                        <p:tgtEl>
                                          <p:spTgt spid="261"/>
                                        </p:tgtEl>
                                        <p:attrNameLst>
                                          <p:attrName>ppt_y</p:attrName>
                                        </p:attrNameLst>
                                      </p:cBhvr>
                                      <p:tavLst>
                                        <p:tav tm="0">
                                          <p:val>
                                            <p:strVal val="1+#ppt_h/2"/>
                                          </p:val>
                                        </p:tav>
                                        <p:tav tm="100000">
                                          <p:val>
                                            <p:strVal val="#ppt_y"/>
                                          </p:val>
                                        </p:tav>
                                      </p:tavLst>
                                    </p:anim>
                                  </p:childTnLst>
                                </p:cTn>
                              </p:par>
                            </p:childTnLst>
                          </p:cTn>
                        </p:par>
                        <p:par>
                          <p:cTn id="28" fill="hold">
                            <p:stCondLst>
                              <p:cond delay="4500"/>
                            </p:stCondLst>
                            <p:childTnLst>
                              <p:par>
                                <p:cTn id="29" presetID="9" presetClass="entr" fill="hold" grpId="8" nodeType="afterEffect">
                                  <p:stCondLst>
                                    <p:cond delay="0"/>
                                  </p:stCondLst>
                                  <p:iterate>
                                    <p:tmAbs val="0"/>
                                  </p:iterate>
                                  <p:childTnLst>
                                    <p:set>
                                      <p:cBhvr>
                                        <p:cTn id="30" fill="hold"/>
                                        <p:tgtEl>
                                          <p:spTgt spid="253"/>
                                        </p:tgtEl>
                                        <p:attrNameLst>
                                          <p:attrName>style.visibility</p:attrName>
                                        </p:attrNameLst>
                                      </p:cBhvr>
                                      <p:to>
                                        <p:strVal val="visible"/>
                                      </p:to>
                                    </p:set>
                                    <p:animEffect transition="in" filter="dissolve">
                                      <p:cBhvr>
                                        <p:cTn id="31" dur="500"/>
                                        <p:tgtEl>
                                          <p:spTgt spid="253"/>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3076"/>
                                        </p:tgtEl>
                                        <p:attrNameLst>
                                          <p:attrName>style.visibility</p:attrName>
                                        </p:attrNameLst>
                                      </p:cBhvr>
                                      <p:to>
                                        <p:strVal val="visible"/>
                                      </p:to>
                                    </p:set>
                                    <p:animEffect transition="in" filter="fade">
                                      <p:cBhvr>
                                        <p:cTn id="37" dur="500"/>
                                        <p:tgtEl>
                                          <p:spTgt spid="3076"/>
                                        </p:tgtEl>
                                      </p:cBhvr>
                                    </p:animEffect>
                                  </p:childTnLst>
                                </p:cTn>
                              </p:par>
                              <p:par>
                                <p:cTn id="38" presetID="10" presetClass="entr" presetSubtype="0"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1" animBg="1" advAuto="0"/>
      <p:bldP spid="248" grpId="3" animBg="1" advAuto="0"/>
      <p:bldP spid="249" grpId="2" animBg="1" advAuto="0"/>
      <p:bldP spid="250" grpId="4" animBg="1" advAuto="0"/>
      <p:bldP spid="253" grpId="8" animBg="1" advAuto="0"/>
      <p:bldP spid="261" grpId="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矩形 1"/>
          <p:cNvSpPr/>
          <p:nvPr/>
        </p:nvSpPr>
        <p:spPr>
          <a:xfrm>
            <a:off x="0" y="0"/>
            <a:ext cx="6096000" cy="6858000"/>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84" name="矩形 23"/>
          <p:cNvSpPr/>
          <p:nvPr/>
        </p:nvSpPr>
        <p:spPr>
          <a:xfrm>
            <a:off x="-257301" y="676137"/>
            <a:ext cx="3691801" cy="4780611"/>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85" name="矩形 2"/>
          <p:cNvSpPr/>
          <p:nvPr/>
        </p:nvSpPr>
        <p:spPr>
          <a:xfrm>
            <a:off x="695325" y="936431"/>
            <a:ext cx="10801350" cy="3974933"/>
          </a:xfrm>
          <a:prstGeom prst="rect">
            <a:avLst/>
          </a:prstGeom>
          <a:solidFill>
            <a:srgbClr val="FCFCFD">
              <a:alpha val="71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86" name="文本框 6"/>
          <p:cNvSpPr txBox="1"/>
          <p:nvPr/>
        </p:nvSpPr>
        <p:spPr>
          <a:xfrm>
            <a:off x="802821" y="1401252"/>
            <a:ext cx="2383439" cy="305756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优点：</a:t>
            </a:r>
            <a:r>
              <a:rPr lang="x-none" altLang="zh-CN" dirty="0"/>
              <a:t>跨平台，即点即用，用户使用成本低。</a:t>
            </a:r>
            <a:endParaRPr lang="en-US" altLang="zh-CN" dirty="0"/>
          </a:p>
          <a:p>
            <a:endParaRPr lang="zh-CN" altLang="zh-CN" dirty="0"/>
          </a:p>
          <a:p>
            <a:r>
              <a:rPr lang="zh-CN" altLang="zh-CN" dirty="0"/>
              <a:t>缺点：</a:t>
            </a:r>
            <a:r>
              <a:rPr lang="x-none" altLang="zh-CN" dirty="0"/>
              <a:t>用户体验差，运行速度慢</a:t>
            </a:r>
            <a:endParaRPr lang="en-US" altLang="zh-CN" dirty="0"/>
          </a:p>
          <a:p>
            <a:endParaRPr lang="zh-CN" altLang="zh-CN" dirty="0"/>
          </a:p>
          <a:p>
            <a:r>
              <a:rPr lang="zh-CN" altLang="zh-CN" dirty="0"/>
              <a:t>局限性及存在的问题：功能单一，应用场景简单。</a:t>
            </a:r>
          </a:p>
        </p:txBody>
      </p:sp>
      <p:sp>
        <p:nvSpPr>
          <p:cNvPr id="2" name="Rectangle 2">
            <a:extLst>
              <a:ext uri="{FF2B5EF4-FFF2-40B4-BE49-F238E27FC236}">
                <a16:creationId xmlns:a16="http://schemas.microsoft.com/office/drawing/2014/main" id="{5DB7A8DA-3FF3-454B-BCB5-C3CBE08F10E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49274" cy="549274"/>
          </a:xfrm>
          <a:prstGeom prst="rect">
            <a:avLst/>
          </a:prstGeom>
        </p:spPr>
      </p:pic>
      <p:sp>
        <p:nvSpPr>
          <p:cNvPr id="10" name="文本框 10">
            <a:extLst>
              <a:ext uri="{FF2B5EF4-FFF2-40B4-BE49-F238E27FC236}">
                <a16:creationId xmlns:a16="http://schemas.microsoft.com/office/drawing/2014/main" id="{842DBE69-6068-444D-B088-B1D623DD423B}"/>
              </a:ext>
            </a:extLst>
          </p:cNvPr>
          <p:cNvSpPr txBox="1"/>
          <p:nvPr/>
        </p:nvSpPr>
        <p:spPr>
          <a:xfrm>
            <a:off x="7222109" y="226108"/>
            <a:ext cx="427456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2</a:t>
            </a:r>
            <a:r>
              <a:rPr lang="zh-CN" altLang="en-US" dirty="0"/>
              <a:t>：</a:t>
            </a:r>
            <a:r>
              <a:rPr lang="en-US" altLang="zh-CN" dirty="0"/>
              <a:t>H5</a:t>
            </a:r>
            <a:endParaRPr lang="zh-CN" altLang="zh-CN" dirty="0"/>
          </a:p>
        </p:txBody>
      </p:sp>
      <p:graphicFrame>
        <p:nvGraphicFramePr>
          <p:cNvPr id="5" name="表格 4">
            <a:extLst>
              <a:ext uri="{FF2B5EF4-FFF2-40B4-BE49-F238E27FC236}">
                <a16:creationId xmlns:a16="http://schemas.microsoft.com/office/drawing/2014/main" id="{2437C53C-5F4A-4839-9450-8F9ACA496ED7}"/>
              </a:ext>
            </a:extLst>
          </p:cNvPr>
          <p:cNvGraphicFramePr>
            <a:graphicFrameLocks noGrp="1"/>
          </p:cNvGraphicFramePr>
          <p:nvPr>
            <p:extLst>
              <p:ext uri="{D42A27DB-BD31-4B8C-83A1-F6EECF244321}">
                <p14:modId xmlns:p14="http://schemas.microsoft.com/office/powerpoint/2010/main" val="400100997"/>
              </p:ext>
            </p:extLst>
          </p:nvPr>
        </p:nvGraphicFramePr>
        <p:xfrm>
          <a:off x="3881585" y="1538883"/>
          <a:ext cx="6068197" cy="2770028"/>
        </p:xfrm>
        <a:graphic>
          <a:graphicData uri="http://schemas.openxmlformats.org/drawingml/2006/table">
            <a:tbl>
              <a:tblPr firstRow="1" firstCol="1" bandRow="1">
                <a:tableStyleId>{5940675A-B579-460E-94D1-54222C63F5DA}</a:tableStyleId>
              </a:tblPr>
              <a:tblGrid>
                <a:gridCol w="2203422">
                  <a:extLst>
                    <a:ext uri="{9D8B030D-6E8A-4147-A177-3AD203B41FA5}">
                      <a16:colId xmlns:a16="http://schemas.microsoft.com/office/drawing/2014/main" val="1293033292"/>
                    </a:ext>
                  </a:extLst>
                </a:gridCol>
                <a:gridCol w="2203422">
                  <a:extLst>
                    <a:ext uri="{9D8B030D-6E8A-4147-A177-3AD203B41FA5}">
                      <a16:colId xmlns:a16="http://schemas.microsoft.com/office/drawing/2014/main" val="1830185212"/>
                    </a:ext>
                  </a:extLst>
                </a:gridCol>
                <a:gridCol w="1661353">
                  <a:extLst>
                    <a:ext uri="{9D8B030D-6E8A-4147-A177-3AD203B41FA5}">
                      <a16:colId xmlns:a16="http://schemas.microsoft.com/office/drawing/2014/main" val="2050900961"/>
                    </a:ext>
                  </a:extLst>
                </a:gridCol>
              </a:tblGrid>
              <a:tr h="445787">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92648520"/>
                  </a:ext>
                </a:extLst>
              </a:tr>
              <a:tr h="774747">
                <a:tc vMerge="1">
                  <a:txBody>
                    <a:bodyPr/>
                    <a:lstStyle/>
                    <a:p>
                      <a:endParaRPr lang="zh-CN" altLang="en-US"/>
                    </a:p>
                  </a:txBody>
                  <a:tcPr/>
                </a:tc>
                <a:tc>
                  <a:txBody>
                    <a:bodyPr/>
                    <a:lstStyle/>
                    <a:p>
                      <a:pPr marL="342900" lvl="0" indent="-342900" algn="l">
                        <a:spcAft>
                          <a:spcPts val="0"/>
                        </a:spcAft>
                        <a:buFont typeface="+mj-lt"/>
                        <a:buAutoNum type="arabicPeriod"/>
                      </a:pPr>
                      <a:r>
                        <a:rPr lang="zh-CN" sz="1400" kern="100">
                          <a:effectLst/>
                        </a:rPr>
                        <a:t>用户可以</a:t>
                      </a:r>
                      <a:r>
                        <a:rPr lang="x-none" sz="1400" kern="100">
                          <a:effectLst/>
                        </a:rPr>
                        <a:t>即点即用</a:t>
                      </a:r>
                      <a:endParaRPr lang="zh-CN" sz="1400" kern="100">
                        <a:effectLst/>
                      </a:endParaRPr>
                    </a:p>
                    <a:p>
                      <a:pPr marL="342900" lvl="0" indent="-342900" algn="l">
                        <a:spcAft>
                          <a:spcPts val="0"/>
                        </a:spcAft>
                        <a:buFont typeface="+mj-lt"/>
                        <a:buAutoNum type="arabicPeriod"/>
                      </a:pPr>
                      <a:r>
                        <a:rPr lang="zh-CN" sz="1400" kern="100">
                          <a:effectLst/>
                        </a:rPr>
                        <a:t>开发可以即做即发布</a:t>
                      </a:r>
                      <a:r>
                        <a:rPr lang="en-US" sz="1400" kern="10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just">
                        <a:spcAft>
                          <a:spcPts val="0"/>
                        </a:spcAft>
                        <a:buFont typeface="+mj-lt"/>
                        <a:buAutoNum type="arabicPeriod"/>
                      </a:pPr>
                      <a:r>
                        <a:rPr lang="x-none" sz="1400" kern="100">
                          <a:effectLst/>
                        </a:rPr>
                        <a:t>运行速度慢</a:t>
                      </a:r>
                      <a:endParaRPr lang="zh-CN" sz="1400" kern="100">
                        <a:effectLst/>
                      </a:endParaRPr>
                    </a:p>
                    <a:p>
                      <a:pPr marL="342900" lvl="0" indent="-342900" algn="just">
                        <a:spcAft>
                          <a:spcPts val="0"/>
                        </a:spcAft>
                        <a:buFont typeface="+mj-lt"/>
                        <a:buAutoNum type="arabicPeriod"/>
                      </a:pPr>
                      <a:r>
                        <a:rPr lang="zh-CN" sz="1400" kern="100">
                          <a:effectLst/>
                        </a:rPr>
                        <a:t>可调用的手机系统功能少</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6165745"/>
                  </a:ext>
                </a:extLst>
              </a:tr>
              <a:tr h="258249">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0417982"/>
                  </a:ext>
                </a:extLst>
              </a:tr>
              <a:tr h="516498">
                <a:tc>
                  <a:txBody>
                    <a:bodyPr/>
                    <a:lstStyle/>
                    <a:p>
                      <a:pPr algn="just">
                        <a:spcAft>
                          <a:spcPts val="0"/>
                        </a:spcAft>
                      </a:pPr>
                      <a:r>
                        <a:rPr lang="zh-CN" sz="1400" kern="100">
                          <a:effectLst/>
                        </a:rPr>
                        <a:t>技术较为成熟</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开发难度不高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功能单一，应用场景简单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05952634"/>
                  </a:ext>
                </a:extLst>
              </a:tr>
              <a:tr h="258249">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01638750"/>
                  </a:ext>
                </a:extLst>
              </a:tr>
              <a:tr h="516498">
                <a:tc>
                  <a:txBody>
                    <a:bodyPr/>
                    <a:lstStyle/>
                    <a:p>
                      <a:pPr algn="just">
                        <a:spcAft>
                          <a:spcPts val="0"/>
                        </a:spcAft>
                      </a:pPr>
                      <a:r>
                        <a:rPr lang="en-US" sz="1400" kern="100">
                          <a:effectLst/>
                        </a:rPr>
                        <a:t>APP</a:t>
                      </a:r>
                      <a:r>
                        <a:rPr lang="zh-CN" sz="1400" kern="100">
                          <a:effectLst/>
                        </a:rPr>
                        <a:t>与小程序的竞争</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可以做到即做即发布，不需要审核</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用户体验差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8177519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6000">
        <p:blinds/>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83"/>
                                        </p:tgtEl>
                                        <p:attrNameLst>
                                          <p:attrName>style.visibility</p:attrName>
                                        </p:attrNameLst>
                                      </p:cBhvr>
                                      <p:to>
                                        <p:strVal val="visible"/>
                                      </p:to>
                                    </p:set>
                                    <p:anim calcmode="lin" valueType="num">
                                      <p:cBhvr>
                                        <p:cTn id="7" dur="1000" fill="hold"/>
                                        <p:tgtEl>
                                          <p:spTgt spid="283"/>
                                        </p:tgtEl>
                                        <p:attrNameLst>
                                          <p:attrName>ppt_x</p:attrName>
                                        </p:attrNameLst>
                                      </p:cBhvr>
                                      <p:tavLst>
                                        <p:tav tm="0">
                                          <p:val>
                                            <p:strVal val="0-#ppt_w/2"/>
                                          </p:val>
                                        </p:tav>
                                        <p:tav tm="100000">
                                          <p:val>
                                            <p:strVal val="#ppt_x"/>
                                          </p:val>
                                        </p:tav>
                                      </p:tavLst>
                                    </p:anim>
                                    <p:anim calcmode="lin" valueType="num">
                                      <p:cBhvr>
                                        <p:cTn id="8" dur="1000" fill="hold"/>
                                        <p:tgtEl>
                                          <p:spTgt spid="2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5" nodeType="afterEffect">
                                  <p:stCondLst>
                                    <p:cond delay="0"/>
                                  </p:stCondLst>
                                  <p:iterate>
                                    <p:tmAbs val="0"/>
                                  </p:iterate>
                                  <p:childTnLst>
                                    <p:set>
                                      <p:cBhvr>
                                        <p:cTn id="11" fill="hold"/>
                                        <p:tgtEl>
                                          <p:spTgt spid="284"/>
                                        </p:tgtEl>
                                        <p:attrNameLst>
                                          <p:attrName>style.visibility</p:attrName>
                                        </p:attrNameLst>
                                      </p:cBhvr>
                                      <p:to>
                                        <p:strVal val="visible"/>
                                      </p:to>
                                    </p:set>
                                    <p:anim calcmode="lin" valueType="num">
                                      <p:cBhvr>
                                        <p:cTn id="12" dur="500" fill="hold"/>
                                        <p:tgtEl>
                                          <p:spTgt spid="284"/>
                                        </p:tgtEl>
                                        <p:attrNameLst>
                                          <p:attrName>ppt_x</p:attrName>
                                        </p:attrNameLst>
                                      </p:cBhvr>
                                      <p:tavLst>
                                        <p:tav tm="0">
                                          <p:val>
                                            <p:strVal val="#ppt_x"/>
                                          </p:val>
                                        </p:tav>
                                        <p:tav tm="100000">
                                          <p:val>
                                            <p:strVal val="#ppt_x"/>
                                          </p:val>
                                        </p:tav>
                                      </p:tavLst>
                                    </p:anim>
                                    <p:anim calcmode="lin" valueType="num">
                                      <p:cBhvr>
                                        <p:cTn id="13" dur="500" fill="hold"/>
                                        <p:tgtEl>
                                          <p:spTgt spid="28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8" fill="hold" grpId="6" nodeType="afterEffect">
                                  <p:stCondLst>
                                    <p:cond delay="0"/>
                                  </p:stCondLst>
                                  <p:iterate>
                                    <p:tmAbs val="0"/>
                                  </p:iterate>
                                  <p:childTnLst>
                                    <p:set>
                                      <p:cBhvr>
                                        <p:cTn id="16" fill="hold"/>
                                        <p:tgtEl>
                                          <p:spTgt spid="285"/>
                                        </p:tgtEl>
                                        <p:attrNameLst>
                                          <p:attrName>style.visibility</p:attrName>
                                        </p:attrNameLst>
                                      </p:cBhvr>
                                      <p:to>
                                        <p:strVal val="visible"/>
                                      </p:to>
                                    </p:set>
                                    <p:animEffect transition="in" filter="wipe(left)">
                                      <p:cBhvr>
                                        <p:cTn id="17" dur="1000"/>
                                        <p:tgtEl>
                                          <p:spTgt spid="285"/>
                                        </p:tgtEl>
                                      </p:cBhvr>
                                    </p:animEffect>
                                  </p:childTnLst>
                                </p:cTn>
                              </p:par>
                            </p:childTnLst>
                          </p:cTn>
                        </p:par>
                        <p:par>
                          <p:cTn id="18" fill="hold">
                            <p:stCondLst>
                              <p:cond delay="2500"/>
                            </p:stCondLst>
                            <p:childTnLst>
                              <p:par>
                                <p:cTn id="19" presetID="22" presetClass="entr" presetSubtype="1" fill="hold" grpId="9" nodeType="afterEffect">
                                  <p:stCondLst>
                                    <p:cond delay="0"/>
                                  </p:stCondLst>
                                  <p:iterate>
                                    <p:tmAbs val="0"/>
                                  </p:iterate>
                                  <p:childTnLst>
                                    <p:set>
                                      <p:cBhvr>
                                        <p:cTn id="20" fill="hold"/>
                                        <p:tgtEl>
                                          <p:spTgt spid="286"/>
                                        </p:tgtEl>
                                        <p:attrNameLst>
                                          <p:attrName>style.visibility</p:attrName>
                                        </p:attrNameLst>
                                      </p:cBhvr>
                                      <p:to>
                                        <p:strVal val="visible"/>
                                      </p:to>
                                    </p:set>
                                    <p:animEffect transition="in" filter="wipe(up)">
                                      <p:cBhvr>
                                        <p:cTn id="21" dur="1000"/>
                                        <p:tgtEl>
                                          <p:spTgt spid="286"/>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par>
                                <p:cTn id="25" presetID="9" presetClass="entr" fill="hold" grpId="0" nodeType="withEffect">
                                  <p:stCondLst>
                                    <p:cond delay="0"/>
                                  </p:stCondLst>
                                  <p:iterate>
                                    <p:tmAbs val="0"/>
                                  </p:iterate>
                                  <p:childTnLst>
                                    <p:set>
                                      <p:cBhvr>
                                        <p:cTn id="26" fill="hold"/>
                                        <p:tgtEl>
                                          <p:spTgt spid="10"/>
                                        </p:tgtEl>
                                        <p:attrNameLst>
                                          <p:attrName>style.visibility</p:attrName>
                                        </p:attrNameLst>
                                      </p:cBhvr>
                                      <p:to>
                                        <p:strVal val="visible"/>
                                      </p:to>
                                    </p:set>
                                    <p:animEffect transition="in" filter="dissolv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1" animBg="1" advAuto="0"/>
      <p:bldP spid="284" grpId="5" animBg="1" advAuto="0"/>
      <p:bldP spid="285" grpId="6" animBg="1" advAuto="0"/>
      <p:bldP spid="286" grpId="9" animBg="1" advAuto="0"/>
      <p:bldP spid="10"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矩形 20"/>
          <p:cNvSpPr/>
          <p:nvPr/>
        </p:nvSpPr>
        <p:spPr>
          <a:xfrm>
            <a:off x="10268802" y="0"/>
            <a:ext cx="1923198"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8" name="文本框 10">
            <a:extLst>
              <a:ext uri="{FF2B5EF4-FFF2-40B4-BE49-F238E27FC236}">
                <a16:creationId xmlns:a16="http://schemas.microsoft.com/office/drawing/2014/main" id="{D8A6070E-7ED4-4FA1-8862-5914C2ECF310}"/>
              </a:ext>
            </a:extLst>
          </p:cNvPr>
          <p:cNvSpPr txBox="1"/>
          <p:nvPr/>
        </p:nvSpPr>
        <p:spPr>
          <a:xfrm>
            <a:off x="981564" y="55277"/>
            <a:ext cx="5917644"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2</a:t>
            </a:r>
            <a:r>
              <a:rPr lang="zh-CN" altLang="en-US" dirty="0"/>
              <a:t>：</a:t>
            </a:r>
            <a:r>
              <a:rPr lang="zh-CN" altLang="zh-CN" dirty="0"/>
              <a:t>微信小程序</a:t>
            </a:r>
          </a:p>
        </p:txBody>
      </p:sp>
      <p:sp>
        <p:nvSpPr>
          <p:cNvPr id="4" name="矩形 3">
            <a:extLst>
              <a:ext uri="{FF2B5EF4-FFF2-40B4-BE49-F238E27FC236}">
                <a16:creationId xmlns:a16="http://schemas.microsoft.com/office/drawing/2014/main" id="{1E78B6B0-B664-441B-B918-F10661319E1A}"/>
              </a:ext>
            </a:extLst>
          </p:cNvPr>
          <p:cNvSpPr/>
          <p:nvPr/>
        </p:nvSpPr>
        <p:spPr>
          <a:xfrm>
            <a:off x="981564" y="826013"/>
            <a:ext cx="6096000" cy="2031325"/>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使用</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WXML</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WXSS</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Calibri" panose="020F0502020204030204" pitchFamily="34" charset="0"/>
                <a:ea typeface="宋体" panose="02010600030101010101" pitchFamily="2" charset="-122"/>
                <a:cs typeface="Times New Roman" panose="02020603050405020304" pitchFamily="18" charset="0"/>
              </a:rPr>
              <a:t>JavaScript</a:t>
            </a:r>
            <a:r>
              <a:rPr lang="zh-CN" altLang="zh-CN" kern="100" dirty="0">
                <a:latin typeface="Calibri" panose="020F0502020204030204" pitchFamily="34" charset="0"/>
                <a:ea typeface="宋体" panose="02010600030101010101" pitchFamily="2" charset="-122"/>
                <a:cs typeface="Times New Roman" panose="02020603050405020304" pitchFamily="18" charset="0"/>
              </a:rPr>
              <a:t>结合微信</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web</a:t>
            </a:r>
            <a:r>
              <a:rPr lang="zh-CN" altLang="zh-CN" kern="100" dirty="0">
                <a:latin typeface="Calibri" panose="020F0502020204030204" pitchFamily="34" charset="0"/>
                <a:ea typeface="宋体" panose="02010600030101010101" pitchFamily="2" charset="-122"/>
                <a:cs typeface="Times New Roman" panose="02020603050405020304" pitchFamily="18" charset="0"/>
              </a:rPr>
              <a:t>开发者工具。</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优点：</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即点即用，用户使用成本低。开发、维护成本低</a:t>
            </a:r>
            <a:r>
              <a:rPr lang="zh-CN" altLang="zh-CN" kern="100" dirty="0">
                <a:latin typeface="Calibri" panose="020F0502020204030204" pitchFamily="34" charset="0"/>
                <a:ea typeface="宋体" panose="02010600030101010101" pitchFamily="2" charset="-122"/>
                <a:cs typeface="Times New Roman" panose="02020603050405020304" pitchFamily="18" charset="0"/>
              </a:rPr>
              <a:t>。微信拥有庞大的用户量，方便推广，更容易让人们了解、使用到该小程序。</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缺点：</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小程序的大小受微信限制，需要经常维护</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局限性及存在的问题：受微信限制，时常审核，当有违规操作时会被封号。</a:t>
            </a:r>
          </a:p>
        </p:txBody>
      </p:sp>
      <p:graphicFrame>
        <p:nvGraphicFramePr>
          <p:cNvPr id="5" name="表格 4">
            <a:extLst>
              <a:ext uri="{FF2B5EF4-FFF2-40B4-BE49-F238E27FC236}">
                <a16:creationId xmlns:a16="http://schemas.microsoft.com/office/drawing/2014/main" id="{0DF468C2-1155-4698-AB07-22DD7E8E5D05}"/>
              </a:ext>
            </a:extLst>
          </p:cNvPr>
          <p:cNvGraphicFramePr>
            <a:graphicFrameLocks noGrp="1"/>
          </p:cNvGraphicFramePr>
          <p:nvPr>
            <p:extLst>
              <p:ext uri="{D42A27DB-BD31-4B8C-83A1-F6EECF244321}">
                <p14:modId xmlns:p14="http://schemas.microsoft.com/office/powerpoint/2010/main" val="1671867444"/>
              </p:ext>
            </p:extLst>
          </p:nvPr>
        </p:nvGraphicFramePr>
        <p:xfrm>
          <a:off x="981564" y="2981744"/>
          <a:ext cx="6665311" cy="3431357"/>
        </p:xfrm>
        <a:graphic>
          <a:graphicData uri="http://schemas.openxmlformats.org/drawingml/2006/table">
            <a:tbl>
              <a:tblPr firstRow="1" firstCol="1" bandRow="1">
                <a:tableStyleId>{5940675A-B579-460E-94D1-54222C63F5DA}</a:tableStyleId>
              </a:tblPr>
              <a:tblGrid>
                <a:gridCol w="2420240">
                  <a:extLst>
                    <a:ext uri="{9D8B030D-6E8A-4147-A177-3AD203B41FA5}">
                      <a16:colId xmlns:a16="http://schemas.microsoft.com/office/drawing/2014/main" val="1520048812"/>
                    </a:ext>
                  </a:extLst>
                </a:gridCol>
                <a:gridCol w="2420240">
                  <a:extLst>
                    <a:ext uri="{9D8B030D-6E8A-4147-A177-3AD203B41FA5}">
                      <a16:colId xmlns:a16="http://schemas.microsoft.com/office/drawing/2014/main" val="2650973965"/>
                    </a:ext>
                  </a:extLst>
                </a:gridCol>
                <a:gridCol w="1824831">
                  <a:extLst>
                    <a:ext uri="{9D8B030D-6E8A-4147-A177-3AD203B41FA5}">
                      <a16:colId xmlns:a16="http://schemas.microsoft.com/office/drawing/2014/main" val="397875009"/>
                    </a:ext>
                  </a:extLst>
                </a:gridCol>
              </a:tblGrid>
              <a:tr h="402019">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44332558"/>
                  </a:ext>
                </a:extLst>
              </a:tr>
              <a:tr h="1398156">
                <a:tc vMerge="1">
                  <a:txBody>
                    <a:bodyPr/>
                    <a:lstStyle/>
                    <a:p>
                      <a:endParaRPr lang="zh-CN" altLang="en-US"/>
                    </a:p>
                  </a:txBody>
                  <a:tcPr/>
                </a:tc>
                <a:tc>
                  <a:txBody>
                    <a:bodyPr/>
                    <a:lstStyle/>
                    <a:p>
                      <a:pPr algn="l">
                        <a:spcAft>
                          <a:spcPts val="0"/>
                        </a:spcAft>
                      </a:pPr>
                      <a:r>
                        <a:rPr lang="x-none" sz="1400" kern="100">
                          <a:effectLst/>
                        </a:rPr>
                        <a:t>1. 无需安装、随用随点 </a:t>
                      </a:r>
                      <a:endParaRPr lang="zh-CN" sz="1400" kern="100">
                        <a:effectLst/>
                      </a:endParaRPr>
                    </a:p>
                    <a:p>
                      <a:pPr algn="l">
                        <a:spcAft>
                          <a:spcPts val="0"/>
                        </a:spcAft>
                      </a:pPr>
                      <a:r>
                        <a:rPr lang="x-none" sz="1400" kern="100">
                          <a:effectLst/>
                        </a:rPr>
                        <a:t>2. 跨平台开发 </a:t>
                      </a:r>
                      <a:endParaRPr lang="zh-CN" sz="1400" kern="100">
                        <a:effectLst/>
                      </a:endParaRPr>
                    </a:p>
                    <a:p>
                      <a:pPr algn="l">
                        <a:spcAft>
                          <a:spcPts val="0"/>
                        </a:spcAft>
                      </a:pPr>
                      <a:r>
                        <a:rPr lang="x-none" sz="1400" kern="100">
                          <a:effectLst/>
                        </a:rPr>
                        <a:t>3. 丰富的组件和API</a:t>
                      </a:r>
                      <a:r>
                        <a:rPr lang="en-US" sz="1400" kern="10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x-none" sz="1400" kern="100">
                          <a:effectLst/>
                        </a:rPr>
                        <a:t>1</a:t>
                      </a:r>
                      <a:r>
                        <a:rPr lang="zh-CN" sz="1400" kern="100">
                          <a:effectLst/>
                        </a:rPr>
                        <a:t>．</a:t>
                      </a:r>
                      <a:r>
                        <a:rPr lang="x-none" sz="1400" kern="100">
                          <a:effectLst/>
                        </a:rPr>
                        <a:t>小程序的大小受微信限制</a:t>
                      </a:r>
                      <a:endParaRPr lang="zh-CN" sz="1400" kern="100">
                        <a:effectLst/>
                      </a:endParaRPr>
                    </a:p>
                    <a:p>
                      <a:pPr algn="just">
                        <a:spcAft>
                          <a:spcPts val="0"/>
                        </a:spcAft>
                      </a:pPr>
                      <a:r>
                        <a:rPr lang="x-none" sz="1400" kern="100">
                          <a:effectLst/>
                        </a:rPr>
                        <a:t>2</a:t>
                      </a:r>
                      <a:r>
                        <a:rPr lang="zh-CN" sz="1400" kern="100">
                          <a:effectLst/>
                        </a:rPr>
                        <a:t>．只能在微信中使用</a:t>
                      </a:r>
                    </a:p>
                    <a:p>
                      <a:pPr algn="just">
                        <a:spcAft>
                          <a:spcPts val="0"/>
                        </a:spcAft>
                      </a:pPr>
                      <a:r>
                        <a:rPr lang="x-none" sz="1400" kern="100">
                          <a:effectLst/>
                        </a:rPr>
                        <a:t>3</a:t>
                      </a:r>
                      <a:r>
                        <a:rPr lang="zh-CN" sz="1400" kern="100">
                          <a:effectLst/>
                        </a:rPr>
                        <a:t>．需要审核</a:t>
                      </a:r>
                    </a:p>
                    <a:p>
                      <a:pPr algn="just">
                        <a:spcAft>
                          <a:spcPts val="0"/>
                        </a:spcAft>
                      </a:pPr>
                      <a:r>
                        <a:rPr lang="x-none" sz="1400" kern="100">
                          <a:effectLst/>
                        </a:rPr>
                        <a:t>4</a:t>
                      </a:r>
                      <a:r>
                        <a:rPr lang="zh-CN" sz="1400" kern="100">
                          <a:effectLst/>
                        </a:rPr>
                        <a:t>．能力不如</a:t>
                      </a:r>
                      <a:r>
                        <a:rPr lang="x-none" sz="1400" kern="100">
                          <a:effectLst/>
                        </a:rPr>
                        <a:t>APP</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33487138"/>
                  </a:ext>
                </a:extLst>
              </a:tr>
              <a:tr h="233026">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37885594"/>
                  </a:ext>
                </a:extLst>
              </a:tr>
              <a:tr h="699078">
                <a:tc>
                  <a:txBody>
                    <a:bodyPr/>
                    <a:lstStyle/>
                    <a:p>
                      <a:pPr marL="342900" lvl="0" indent="-342900" algn="just">
                        <a:spcAft>
                          <a:spcPts val="0"/>
                        </a:spcAft>
                        <a:buFont typeface="+mj-lt"/>
                        <a:buAutoNum type="arabicPeriod"/>
                      </a:pPr>
                      <a:r>
                        <a:rPr lang="zh-CN" sz="1400" kern="100">
                          <a:effectLst/>
                        </a:rPr>
                        <a:t>微信拥有庞大的用户量</a:t>
                      </a:r>
                    </a:p>
                    <a:p>
                      <a:pPr marL="342900" lvl="0" indent="-342900" algn="just">
                        <a:spcAft>
                          <a:spcPts val="0"/>
                        </a:spcAft>
                        <a:buFont typeface="+mj-lt"/>
                        <a:buAutoNum type="arabicPeriod"/>
                      </a:pPr>
                      <a:r>
                        <a:rPr lang="zh-CN" sz="1400" kern="100">
                          <a:effectLst/>
                        </a:rPr>
                        <a:t>技术较为成熟</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方便推广，更容易让人们了解、使用到该小程序。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不用占用过多用户内存，带来流畅的体验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4620235"/>
                  </a:ext>
                </a:extLst>
              </a:tr>
              <a:tr h="233026">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75293064"/>
                  </a:ext>
                </a:extLst>
              </a:tr>
              <a:tr h="466052">
                <a:tc>
                  <a:txBody>
                    <a:bodyPr/>
                    <a:lstStyle/>
                    <a:p>
                      <a:pPr marL="342900" lvl="0" indent="-342900" algn="just">
                        <a:spcAft>
                          <a:spcPts val="0"/>
                        </a:spcAft>
                        <a:buFont typeface="+mj-lt"/>
                        <a:buAutoNum type="arabicPeriod"/>
                      </a:pPr>
                      <a:r>
                        <a:rPr lang="zh-CN" sz="1400" kern="100">
                          <a:effectLst/>
                        </a:rPr>
                        <a:t>违规操作会被封号。</a:t>
                      </a:r>
                    </a:p>
                    <a:p>
                      <a:pPr marL="342900" lvl="0" indent="-342900" algn="just">
                        <a:spcAft>
                          <a:spcPts val="0"/>
                        </a:spcAft>
                        <a:buFont typeface="+mj-lt"/>
                        <a:buAutoNum type="arabicPeriod"/>
                      </a:pPr>
                      <a:r>
                        <a:rPr lang="zh-CN" sz="1400" kern="100">
                          <a:effectLst/>
                        </a:rPr>
                        <a:t>受限于微信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注意开发、设计符合微信小程序规则</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开发、设计规则严格，受微信限制</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67739414"/>
                  </a:ext>
                </a:extLst>
              </a:tr>
            </a:tbl>
          </a:graphicData>
        </a:graphic>
      </p:graphicFrame>
    </p:spTree>
    <p:extLst>
      <p:ext uri="{BB962C8B-B14F-4D97-AF65-F5344CB8AC3E}">
        <p14:creationId xmlns:p14="http://schemas.microsoft.com/office/powerpoint/2010/main" val="2775058292"/>
      </p:ext>
    </p:extLst>
  </p:cSld>
  <p:clrMapOvr>
    <a:masterClrMapping/>
  </p:clrMapOvr>
  <mc:AlternateContent xmlns:mc="http://schemas.openxmlformats.org/markup-compatibility/2006" xmlns:p14="http://schemas.microsoft.com/office/powerpoint/2010/main">
    <mc:Choice Requires="p14">
      <p:transition spd="slow" p14:dur="1200" advClick="0" advTm="60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355"/>
                                        </p:tgtEl>
                                        <p:attrNameLst>
                                          <p:attrName>style.visibility</p:attrName>
                                        </p:attrNameLst>
                                      </p:cBhvr>
                                      <p:to>
                                        <p:strVal val="visible"/>
                                      </p:to>
                                    </p:set>
                                    <p:anim calcmode="lin" valueType="num">
                                      <p:cBhvr>
                                        <p:cTn id="7" dur="500" fill="hold"/>
                                        <p:tgtEl>
                                          <p:spTgt spid="355"/>
                                        </p:tgtEl>
                                        <p:attrNameLst>
                                          <p:attrName>ppt_x</p:attrName>
                                        </p:attrNameLst>
                                      </p:cBhvr>
                                      <p:tavLst>
                                        <p:tav tm="0">
                                          <p:val>
                                            <p:strVal val="1+#ppt_w/2"/>
                                          </p:val>
                                        </p:tav>
                                        <p:tav tm="100000">
                                          <p:val>
                                            <p:strVal val="#ppt_x"/>
                                          </p:val>
                                        </p:tav>
                                      </p:tavLst>
                                    </p:anim>
                                    <p:anim calcmode="lin" valueType="num">
                                      <p:cBhvr>
                                        <p:cTn id="8" dur="500" fill="hold"/>
                                        <p:tgtEl>
                                          <p:spTgt spid="35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par>
                                <p:cTn id="12" presetID="9" presetClass="entr" fill="hold" grpId="0" nodeType="withEffect">
                                  <p:stCondLst>
                                    <p:cond delay="0"/>
                                  </p:stCondLst>
                                  <p:iterate>
                                    <p:tmAbs val="0"/>
                                  </p:iterate>
                                  <p:childTnLst>
                                    <p:set>
                                      <p:cBhvr>
                                        <p:cTn id="13" fill="hold"/>
                                        <p:tgtEl>
                                          <p:spTgt spid="8"/>
                                        </p:tgtEl>
                                        <p:attrNameLst>
                                          <p:attrName>style.visibility</p:attrName>
                                        </p:attrNameLst>
                                      </p:cBhvr>
                                      <p:to>
                                        <p:strVal val="visible"/>
                                      </p:to>
                                    </p:set>
                                    <p:animEffect transition="in" filter="dissolve">
                                      <p:cBhvr>
                                        <p:cTn id="14" dur="25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 grpId="0" animBg="1" advAuto="0"/>
      <p:bldP spid="8" grpId="0" animBg="1" advAuto="0"/>
      <p:bldP spid="4" grpId="0"/>
    </p:bldLst>
  </p:timing>
</p:sld>
</file>

<file path=ppt/theme/theme1.xml><?xml version="1.0" encoding="utf-8"?>
<a:theme xmlns:a="http://schemas.openxmlformats.org/drawingml/2006/main" name="Office 主题​​">
  <a:themeElements>
    <a:clrScheme name="Office 主题​​">
      <a:dk1>
        <a:srgbClr val="000000"/>
      </a:dk1>
      <a:lt1>
        <a:srgbClr val="F9FAFB"/>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285</TotalTime>
  <Words>1229</Words>
  <Application>Microsoft Office PowerPoint</Application>
  <PresentationFormat>宽屏</PresentationFormat>
  <Paragraphs>227</Paragraphs>
  <Slides>29</Slides>
  <Notes>0</Notes>
  <HiddenSlides>0</HiddenSlides>
  <MMClips>0</MMClips>
  <ScaleCrop>false</ScaleCrop>
  <HeadingPairs>
    <vt:vector size="10" baseType="variant">
      <vt:variant>
        <vt:lpstr>已用的字体</vt:lpstr>
      </vt:variant>
      <vt:variant>
        <vt:i4>9</vt:i4>
      </vt:variant>
      <vt:variant>
        <vt:lpstr>主题</vt:lpstr>
      </vt:variant>
      <vt:variant>
        <vt:i4>1</vt:i4>
      </vt:variant>
      <vt:variant>
        <vt:lpstr>链接</vt:lpstr>
      </vt:variant>
      <vt:variant>
        <vt:i4>2</vt:i4>
      </vt:variant>
      <vt:variant>
        <vt:lpstr>嵌入 OLE 服务器</vt:lpstr>
      </vt:variant>
      <vt:variant>
        <vt:i4>1</vt:i4>
      </vt:variant>
      <vt:variant>
        <vt:lpstr>幻灯片标题</vt:lpstr>
      </vt:variant>
      <vt:variant>
        <vt:i4>29</vt:i4>
      </vt:variant>
    </vt:vector>
  </HeadingPairs>
  <TitlesOfParts>
    <vt:vector size="42" baseType="lpstr">
      <vt:lpstr>Microsoft YaHei Light</vt:lpstr>
      <vt:lpstr>等线 Light</vt:lpstr>
      <vt:lpstr>宋体</vt:lpstr>
      <vt:lpstr>微软雅黑</vt:lpstr>
      <vt:lpstr>微软雅黑 Light</vt:lpstr>
      <vt:lpstr>Arial</vt:lpstr>
      <vt:lpstr>Calibri</vt:lpstr>
      <vt:lpstr>Calibri Light</vt:lpstr>
      <vt:lpstr>Times New Roman</vt:lpstr>
      <vt:lpstr>Office 主题​​</vt:lpstr>
      <vt:lpstr>file:///D:\学习\软件工程\ZUCC-Lazy-Bone\各种图\业务流程图.vsdx</vt:lpstr>
      <vt:lpstr>file:///D:\学习\软件工程\ZUCC-Lazy-Bone\任务及绩效评价\SE2019春-G11-第八周任务以及绩效评价.xlsx</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HYZ</dc:creator>
  <cp:lastModifiedBy>黄 寅佐</cp:lastModifiedBy>
  <cp:revision>53</cp:revision>
  <dcterms:modified xsi:type="dcterms:W3CDTF">2019-05-07T03:26:21Z</dcterms:modified>
</cp:coreProperties>
</file>