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6"/>
  </p:notesMasterIdLst>
  <p:handoutMasterIdLst>
    <p:handoutMasterId r:id="rId37"/>
  </p:handoutMasterIdLst>
  <p:sldIdLst>
    <p:sldId id="3340" r:id="rId2"/>
    <p:sldId id="3280" r:id="rId3"/>
    <p:sldId id="3342" r:id="rId4"/>
    <p:sldId id="3364" r:id="rId5"/>
    <p:sldId id="3365" r:id="rId6"/>
    <p:sldId id="3366" r:id="rId7"/>
    <p:sldId id="3348" r:id="rId8"/>
    <p:sldId id="3392" r:id="rId9"/>
    <p:sldId id="3383" r:id="rId10"/>
    <p:sldId id="3367" r:id="rId11"/>
    <p:sldId id="3368" r:id="rId12"/>
    <p:sldId id="3343" r:id="rId13"/>
    <p:sldId id="3369" r:id="rId14"/>
    <p:sldId id="3371" r:id="rId15"/>
    <p:sldId id="3372" r:id="rId16"/>
    <p:sldId id="3391" r:id="rId17"/>
    <p:sldId id="3373" r:id="rId18"/>
    <p:sldId id="3374" r:id="rId19"/>
    <p:sldId id="3387" r:id="rId20"/>
    <p:sldId id="3375" r:id="rId21"/>
    <p:sldId id="3376" r:id="rId22"/>
    <p:sldId id="3377" r:id="rId23"/>
    <p:sldId id="3390" r:id="rId24"/>
    <p:sldId id="3378" r:id="rId25"/>
    <p:sldId id="3388" r:id="rId26"/>
    <p:sldId id="3379" r:id="rId27"/>
    <p:sldId id="3380" r:id="rId28"/>
    <p:sldId id="3381" r:id="rId29"/>
    <p:sldId id="3382" r:id="rId30"/>
    <p:sldId id="3386" r:id="rId31"/>
    <p:sldId id="3389" r:id="rId32"/>
    <p:sldId id="3384" r:id="rId33"/>
    <p:sldId id="3385" r:id="rId34"/>
    <p:sldId id="3346" r:id="rId35"/>
  </p:sldIdLst>
  <p:sldSz cx="9145588" cy="5145088"/>
  <p:notesSz cx="6858000" cy="9144000"/>
  <p:custDataLst>
    <p:tags r:id="rId3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9" autoAdjust="0"/>
    <p:restoredTop sz="92986" autoAdjust="0"/>
  </p:normalViewPr>
  <p:slideViewPr>
    <p:cSldViewPr>
      <p:cViewPr varScale="1">
        <p:scale>
          <a:sx n="114" d="100"/>
          <a:sy n="114" d="100"/>
        </p:scale>
        <p:origin x="547" y="8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2019/3/23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2019/3/23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40999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34</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93962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2019/3/23</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2019/3/23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2019/3/23</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SE2019&#26149;-G11_ZUCCLazyBone_&#39033;&#30446;&#35745;&#21010;&#20070;v0.5.doc" TargetMode="External"/><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file:///C:\Users\lorenzo\Desktop\zucc\&#36719;&#20214;&#24037;&#31243;&#22522;&#30784;SE2019&#26149;\ZUCCLazyBone\&#20250;&#35758;&#35760;&#24405;\SE2019&#26149;-G11-20190314&#20250;&#35758;&#35760;&#24405;.doc" TargetMode="External"/><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21974" y="1132384"/>
            <a:ext cx="6929734" cy="1569660"/>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dirty="0">
                <a:ln w="6350">
                  <a:noFill/>
                </a:ln>
                <a:solidFill>
                  <a:schemeClr val="bg1">
                    <a:lumMod val="50000"/>
                  </a:schemeClr>
                </a:solidFill>
                <a:latin typeface="微软雅黑" pitchFamily="34" charset="-122"/>
                <a:ea typeface="微软雅黑" pitchFamily="34" charset="-122"/>
              </a:rPr>
              <a:t>1.</a:t>
            </a:r>
            <a:r>
              <a:rPr lang="zh-CN" altLang="en-US" sz="2400" b="1" dirty="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,2013</a:t>
            </a:r>
          </a:p>
          <a:p>
            <a:r>
              <a:rPr lang="en-US" altLang="zh-CN" sz="2400" b="1" dirty="0">
                <a:ln w="6350">
                  <a:noFill/>
                </a:ln>
                <a:solidFill>
                  <a:schemeClr val="bg1">
                    <a:lumMod val="50000"/>
                  </a:schemeClr>
                </a:solidFill>
                <a:latin typeface="微软雅黑" pitchFamily="34" charset="-122"/>
                <a:ea typeface="微软雅黑" pitchFamily="34" charset="-122"/>
              </a:rPr>
              <a:t>2.</a:t>
            </a:r>
            <a:r>
              <a:rPr lang="zh-CN" altLang="en-US" sz="2400" b="1" dirty="0">
                <a:ln w="6350">
                  <a:noFill/>
                </a:ln>
                <a:solidFill>
                  <a:schemeClr val="bg1">
                    <a:lumMod val="50000"/>
                  </a:schemeClr>
                </a:solidFill>
                <a:latin typeface="微软雅黑" pitchFamily="34" charset="-122"/>
                <a:ea typeface="微软雅黑" pitchFamily="34" charset="-122"/>
              </a:rPr>
              <a:t>做到</a:t>
            </a:r>
            <a:r>
              <a:rPr lang="en-US" altLang="zh-CN" sz="2400" b="1" dirty="0">
                <a:ln w="6350">
                  <a:noFill/>
                </a:ln>
                <a:solidFill>
                  <a:schemeClr val="bg1">
                    <a:lumMod val="50000"/>
                  </a:schemeClr>
                </a:solidFill>
                <a:latin typeface="微软雅黑" pitchFamily="34" charset="-122"/>
                <a:ea typeface="微软雅黑" pitchFamily="34" charset="-122"/>
              </a:rPr>
              <a:t>APP</a:t>
            </a: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JS</a:t>
            </a:r>
            <a:r>
              <a:rPr lang="zh-CN" altLang="en-US" sz="2000" dirty="0">
                <a:solidFill>
                  <a:prstClr val="white">
                    <a:lumMod val="50000"/>
                  </a:prstClr>
                </a:solidFill>
                <a:latin typeface="微软雅黑" pitchFamily="34" charset="-122"/>
                <a:ea typeface="微软雅黑" pitchFamily="34" charset="-122"/>
              </a:rPr>
              <a:t>在学，所以可以尝试该项目的开发。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一是过程监管；</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增加订单双方会话系统。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根据生活费</a:t>
            </a:r>
            <a:r>
              <a:rPr lang="en-US" altLang="zh-CN" sz="2000" b="1" dirty="0">
                <a:solidFill>
                  <a:prstClr val="white">
                    <a:lumMod val="50000"/>
                  </a:prstClr>
                </a:solidFill>
                <a:latin typeface="微软雅黑" pitchFamily="34" charset="-122"/>
                <a:ea typeface="微软雅黑" pitchFamily="34" charset="-122"/>
              </a:rPr>
              <a:t>2000</a:t>
            </a:r>
            <a:r>
              <a:rPr lang="zh-CN" altLang="en-US" sz="2000" b="1" dirty="0">
                <a:solidFill>
                  <a:prstClr val="white">
                    <a:lumMod val="50000"/>
                  </a:prstClr>
                </a:solidFill>
                <a:latin typeface="微软雅黑" pitchFamily="34" charset="-122"/>
                <a:ea typeface="微软雅黑" pitchFamily="34" charset="-122"/>
              </a:rPr>
              <a:t>元每月计算，则工资支出成本为</a:t>
            </a:r>
            <a:r>
              <a:rPr lang="en-US" altLang="zh-CN" sz="2000" b="1" dirty="0">
                <a:solidFill>
                  <a:prstClr val="white">
                    <a:lumMod val="50000"/>
                  </a:prstClr>
                </a:solidFill>
                <a:latin typeface="微软雅黑" pitchFamily="34" charset="-122"/>
                <a:ea typeface="微软雅黑" pitchFamily="34" charset="-122"/>
              </a:rPr>
              <a:t>3*2000*5=30000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服务器 ？</a:t>
            </a:r>
          </a:p>
          <a:p>
            <a:pPr lvl="0"/>
            <a:r>
              <a:rPr lang="zh-CN" altLang="en-US" sz="2000" b="1" dirty="0">
                <a:solidFill>
                  <a:prstClr val="white">
                    <a:lumMod val="50000"/>
                  </a:prstClr>
                </a:solidFill>
                <a:latin typeface="微软雅黑" pitchFamily="34" charset="-122"/>
                <a:ea typeface="微软雅黑" pitchFamily="34" charset="-122"/>
              </a:rPr>
              <a:t>其他软件硬件基本每个人员都具备。</a:t>
            </a:r>
          </a:p>
          <a:p>
            <a:pPr lvl="0"/>
            <a:r>
              <a:rPr lang="zh-CN" altLang="en-US" sz="2000" b="1" dirty="0">
                <a:solidFill>
                  <a:prstClr val="white">
                    <a:lumMod val="50000"/>
                  </a:prstClr>
                </a:solidFill>
                <a:latin typeface="微软雅黑" pitchFamily="34" charset="-122"/>
                <a:ea typeface="微软雅黑" pitchFamily="34" charset="-122"/>
              </a:rPr>
              <a:t>总成本：</a:t>
            </a:r>
            <a:r>
              <a:rPr lang="en-US" altLang="zh-CN" sz="2000" b="1" dirty="0">
                <a:solidFill>
                  <a:prstClr val="white">
                    <a:lumMod val="50000"/>
                  </a:prstClr>
                </a:solidFill>
                <a:latin typeface="微软雅黑" pitchFamily="34" charset="-122"/>
                <a:ea typeface="微软雅黑" pitchFamily="34" charset="-122"/>
              </a:rPr>
              <a:t>30000+</a:t>
            </a:r>
            <a:r>
              <a:rPr lang="zh-CN" altLang="en-US" sz="2000" b="1" dirty="0">
                <a:solidFill>
                  <a:prstClr val="white">
                    <a:lumMod val="50000"/>
                  </a:prstClr>
                </a:solidFill>
                <a:latin typeface="微软雅黑" pitchFamily="34" charset="-122"/>
                <a:ea typeface="微软雅黑" pitchFamily="34" charset="-122"/>
              </a:rPr>
              <a:t>？</a:t>
            </a: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44042" y="340296"/>
            <a:ext cx="7864740" cy="4893647"/>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操作可行性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用户使用可能性：</a:t>
            </a:r>
          </a:p>
          <a:p>
            <a:pPr lvl="0"/>
            <a:r>
              <a:rPr lang="zh-CN" altLang="en-US" sz="2400" b="1" dirty="0">
                <a:ln w="6350">
                  <a:noFill/>
                </a:ln>
                <a:solidFill>
                  <a:prstClr val="white">
                    <a:lumMod val="50000"/>
                  </a:prstClr>
                </a:solidFill>
                <a:latin typeface="微软雅黑" pitchFamily="34" charset="-122"/>
                <a:ea typeface="微软雅黑" pitchFamily="34" charset="-122"/>
              </a:rPr>
              <a:t>对于小程序的使用会涉及到各种类型的人群，凭借其简洁明了的</a:t>
            </a:r>
            <a:r>
              <a:rPr lang="en-US" altLang="zh-CN" sz="2400" b="1" dirty="0">
                <a:ln w="6350">
                  <a:noFill/>
                </a:ln>
                <a:solidFill>
                  <a:prstClr val="white">
                    <a:lumMod val="50000"/>
                  </a:prstClr>
                </a:solidFill>
                <a:latin typeface="微软雅黑" pitchFamily="34" charset="-122"/>
                <a:ea typeface="微软雅黑" pitchFamily="34" charset="-122"/>
              </a:rPr>
              <a:t>UI </a:t>
            </a:r>
            <a:r>
              <a:rPr lang="zh-CN" altLang="en-US" sz="2400" b="1" dirty="0">
                <a:ln w="6350">
                  <a:noFill/>
                </a:ln>
                <a:solidFill>
                  <a:prstClr val="white">
                    <a:lumMod val="50000"/>
                  </a:prstClr>
                </a:solidFill>
                <a:latin typeface="微软雅黑" pitchFamily="34" charset="-122"/>
                <a:ea typeface="微软雅黑" pitchFamily="34" charset="-122"/>
              </a:rPr>
              <a:t>和快捷的操作特性，并不要求用户对其特别的熟悉，因此可以做到让使用方法简单易懂，操作方法尽量浅显明了，使用户能够在短时间内借助简易的说明快速上手</a:t>
            </a:r>
          </a:p>
          <a:p>
            <a:pPr lvl="0"/>
            <a:endParaRPr lang="zh-CN" altLang="en-US"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时间进度可行性：</a:t>
            </a:r>
          </a:p>
          <a:p>
            <a:pPr lvl="0"/>
            <a:r>
              <a:rPr lang="zh-CN" altLang="en-US" sz="2400" b="1" dirty="0">
                <a:ln w="6350">
                  <a:noFill/>
                </a:ln>
                <a:solidFill>
                  <a:prstClr val="white">
                    <a:lumMod val="50000"/>
                  </a:prstClr>
                </a:solidFill>
                <a:latin typeface="微软雅黑" pitchFamily="34" charset="-122"/>
                <a:ea typeface="微软雅黑" pitchFamily="34" charset="-122"/>
              </a:rPr>
              <a:t>项目周期为</a:t>
            </a:r>
            <a:r>
              <a:rPr lang="en-US" altLang="zh-CN" sz="2400" b="1" dirty="0">
                <a:ln w="6350">
                  <a:noFill/>
                </a:ln>
                <a:solidFill>
                  <a:prstClr val="white">
                    <a:lumMod val="50000"/>
                  </a:prstClr>
                </a:solidFill>
                <a:latin typeface="微软雅黑" pitchFamily="34" charset="-122"/>
                <a:ea typeface="微软雅黑" pitchFamily="34" charset="-122"/>
              </a:rPr>
              <a:t>3</a:t>
            </a:r>
            <a:r>
              <a:rPr lang="zh-CN" altLang="en-US" sz="2400" b="1" dirty="0">
                <a:ln w="6350">
                  <a:noFill/>
                </a:ln>
                <a:solidFill>
                  <a:prstClr val="white">
                    <a:lumMod val="50000"/>
                  </a:prstClr>
                </a:solidFill>
                <a:latin typeface="微软雅黑" pitchFamily="34" charset="-122"/>
                <a:ea typeface="微软雅黑" pitchFamily="34" charset="-122"/>
              </a:rPr>
              <a:t>个月，按照小组能力可以按时完成，递交成果</a:t>
            </a:r>
          </a:p>
          <a:p>
            <a:pPr lvl="0"/>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92918560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3117675" y="1019968"/>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3982008" y="3684264"/>
            <a:ext cx="647934"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3708698" y="4219436"/>
            <a:ext cx="1114408"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2019.3.16</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a:effectLst/>
                          <a:latin typeface="微软雅黑" panose="020B0503020204020204" pitchFamily="34" charset="-122"/>
                          <a:ea typeface="微软雅黑" panose="020B0503020204020204" pitchFamily="34" charset="-122"/>
                        </a:rPr>
                        <a:t>组长</a:t>
                      </a:r>
                      <a:r>
                        <a:rPr lang="zh-CN" sz="1600" kern="100" dirty="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负责小程序部分设计并撰写部分小程序设计报告。整理需求分析并撰写需求分析报告、维护，对文档进行审阅并给</a:t>
                      </a:r>
                      <a:r>
                        <a:rPr lang="zh-CN" altLang="en-US" sz="1400" b="1" kern="100" dirty="0">
                          <a:effectLst/>
                          <a:latin typeface="微软雅黑" panose="020B0503020204020204" pitchFamily="34" charset="-122"/>
                          <a:ea typeface="微软雅黑" panose="020B0503020204020204" pitchFamily="34" charset="-122"/>
                        </a:rPr>
                        <a:t>组长</a:t>
                      </a:r>
                      <a:r>
                        <a:rPr lang="zh-CN" sz="1400" b="1" kern="100" dirty="0">
                          <a:effectLst/>
                          <a:latin typeface="微软雅黑" panose="020B0503020204020204" pitchFamily="34" charset="-122"/>
                          <a:ea typeface="微软雅黑" panose="020B0503020204020204" pitchFamily="34" charset="-122"/>
                        </a:rPr>
                        <a:t>提出修改意见。参与软件设计开发，对界面美工负主要责任。做会议记录与评审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30" y="1378403"/>
            <a:ext cx="8161307" cy="2713668"/>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760492"/>
            <a:ext cx="7334605"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工作进度审核：组长约定一周两次任务成果审核初审、二审时间，并在每周五</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六晚</a:t>
            </a:r>
            <a:r>
              <a:rPr lang="en-US" altLang="zh-CN" sz="2000" dirty="0">
                <a:solidFill>
                  <a:prstClr val="white">
                    <a:lumMod val="50000"/>
                  </a:prstClr>
                </a:solidFill>
                <a:latin typeface="微软雅黑" pitchFamily="34" charset="-122"/>
                <a:ea typeface="微软雅黑" pitchFamily="34" charset="-122"/>
              </a:rPr>
              <a:t>11</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434" y="970129"/>
            <a:ext cx="6010052" cy="4029160"/>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grpSp>
        <p:nvGrpSpPr>
          <p:cNvPr id="5" name="组 5">
            <a:extLst>
              <a:ext uri="{FF2B5EF4-FFF2-40B4-BE49-F238E27FC236}">
                <a16:creationId xmlns:a16="http://schemas.microsoft.com/office/drawing/2014/main" id="{D6609833-48B4-4D9E-9635-7FD0E19CC485}"/>
              </a:ext>
            </a:extLst>
          </p:cNvPr>
          <p:cNvGrpSpPr/>
          <p:nvPr/>
        </p:nvGrpSpPr>
        <p:grpSpPr>
          <a:xfrm>
            <a:off x="3117675" y="1019968"/>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63A2100B-7303-4BF8-9C9B-7AA7BE5642CE}"/>
                </a:ext>
              </a:extLst>
            </p:cNvPr>
            <p:cNvSpPr txBox="1"/>
            <p:nvPr/>
          </p:nvSpPr>
          <p:spPr>
            <a:xfrm>
              <a:off x="3575638" y="3005554"/>
              <a:ext cx="1111202"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78845" y="277631"/>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035" y="739296"/>
            <a:ext cx="7211431" cy="19719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845" y="2711246"/>
            <a:ext cx="7135221" cy="2314898"/>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7349" y="91313"/>
            <a:ext cx="2385811" cy="2996313"/>
          </a:xfrm>
          <a:prstGeom prst="rect">
            <a:avLst/>
          </a:prstGeom>
        </p:spPr>
      </p:pic>
      <p:pic>
        <p:nvPicPr>
          <p:cNvPr id="9" name="图片 8">
            <a:extLst>
              <a:ext uri="{FF2B5EF4-FFF2-40B4-BE49-F238E27FC236}">
                <a16:creationId xmlns:a16="http://schemas.microsoft.com/office/drawing/2014/main" id="{59ADA70C-C3BC-4EAA-8112-CDC1A420D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4843" y="1935180"/>
            <a:ext cx="2738971" cy="3001729"/>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约定</a:t>
            </a: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必须在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a:solidFill>
                  <a:schemeClr val="bg1">
                    <a:lumMod val="50000"/>
                  </a:schemeClr>
                </a:solidFill>
                <a:latin typeface="+mj-ea"/>
                <a:ea typeface="+mj-ea"/>
                <a:sym typeface="宋体" panose="02010600030101010101" pitchFamily="2" charset="-122"/>
              </a:rPr>
              <a:t>月</a:t>
            </a:r>
            <a:r>
              <a:rPr lang="en-US" altLang="zh-CN" sz="1600" dirty="0">
                <a:solidFill>
                  <a:schemeClr val="bg1">
                    <a:lumMod val="50000"/>
                  </a:schemeClr>
                </a:solidFill>
                <a:latin typeface="+mj-ea"/>
                <a:ea typeface="+mj-ea"/>
                <a:sym typeface="宋体" panose="02010600030101010101" pitchFamily="2" charset="-122"/>
              </a:rPr>
              <a:t>18</a:t>
            </a:r>
            <a:r>
              <a:rPr lang="zh-CN" altLang="en-US" sz="1600" dirty="0">
                <a:solidFill>
                  <a:schemeClr val="bg1">
                    <a:lumMod val="50000"/>
                  </a:schemeClr>
                </a:solidFill>
                <a:latin typeface="+mj-ea"/>
                <a:ea typeface="+mj-ea"/>
                <a:sym typeface="宋体" panose="02010600030101010101" pitchFamily="2" charset="-122"/>
              </a:rPr>
              <a:t>日前完成关于软件的所有工作。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264851"/>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858" y="0"/>
            <a:ext cx="2894112" cy="5145088"/>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4">
            <a:extLst>
              <a:ext uri="{28A0092B-C50C-407E-A947-70E740481C1C}">
                <a14:useLocalDpi xmlns:a14="http://schemas.microsoft.com/office/drawing/2010/main" val="0"/>
              </a:ext>
            </a:extLst>
          </a:blip>
          <a:srcRect r="12714" b="9535"/>
          <a:stretch/>
        </p:blipFill>
        <p:spPr>
          <a:xfrm>
            <a:off x="1374954" y="1210030"/>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01659" y="1340604"/>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1975607"/>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210315"/>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0672" y="2877110"/>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575688"/>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276575"/>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3" name="图片 2">
            <a:extLst>
              <a:ext uri="{FF2B5EF4-FFF2-40B4-BE49-F238E27FC236}">
                <a16:creationId xmlns:a16="http://schemas.microsoft.com/office/drawing/2014/main" id="{F5471F3A-11FE-48AF-A7EA-FB29556AC5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9178" y="340296"/>
            <a:ext cx="782811" cy="734637"/>
          </a:xfrm>
          <a:prstGeom prst="rect">
            <a:avLst/>
          </a:prstGeom>
        </p:spPr>
      </p:pic>
      <p:sp>
        <p:nvSpPr>
          <p:cNvPr id="29" name="矩形 28">
            <a:extLst>
              <a:ext uri="{FF2B5EF4-FFF2-40B4-BE49-F238E27FC236}">
                <a16:creationId xmlns:a16="http://schemas.microsoft.com/office/drawing/2014/main" id="{9AE2A7EF-48DA-4E38-A8A8-6DBE4F95C61B}"/>
              </a:ext>
            </a:extLst>
          </p:cNvPr>
          <p:cNvSpPr/>
          <p:nvPr/>
        </p:nvSpPr>
        <p:spPr>
          <a:xfrm>
            <a:off x="2192227" y="566898"/>
            <a:ext cx="609600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Axure RP</a:t>
            </a:r>
            <a:r>
              <a:rPr lang="zh-CN" altLang="en-US" sz="1600" dirty="0">
                <a:solidFill>
                  <a:schemeClr val="bg1">
                    <a:lumMod val="50000"/>
                  </a:schemeClr>
                </a:solidFill>
                <a:latin typeface="微软雅黑" pitchFamily="34" charset="-122"/>
                <a:ea typeface="微软雅黑" pitchFamily="34" charset="-122"/>
              </a:rPr>
              <a:t>：一款专业的快速原型设计工具。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552319" y="700336"/>
            <a:ext cx="4996602" cy="601886"/>
            <a:chOff x="3050065" y="4596533"/>
            <a:chExt cx="4477753" cy="718784"/>
          </a:xfrm>
        </p:grpSpPr>
        <p:sp>
          <p:nvSpPr>
            <p:cNvPr id="95" name="矩形 94">
              <a:extLst>
                <a:ext uri="{FF2B5EF4-FFF2-40B4-BE49-F238E27FC236}">
                  <a16:creationId xmlns:a16="http://schemas.microsoft.com/office/drawing/2014/main" id="{16BCA11D-1C91-4E37-BE78-E31DBCBF7A22}"/>
                </a:ext>
              </a:extLst>
            </p:cNvPr>
            <p:cNvSpPr/>
            <p:nvPr/>
          </p:nvSpPr>
          <p:spPr>
            <a:xfrm>
              <a:off x="3750069" y="4616967"/>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4596533"/>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4219" y="1705070"/>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273371" y="1760967"/>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 </a:t>
            </a:r>
            <a:r>
              <a:rPr lang="en-US" altLang="zh-CN" sz="1600" dirty="0">
                <a:solidFill>
                  <a:schemeClr val="bg1">
                    <a:lumMod val="50000"/>
                  </a:schemeClr>
                </a:solidFill>
                <a:latin typeface="微软雅黑" pitchFamily="34" charset="-122"/>
                <a:ea typeface="微软雅黑" pitchFamily="34" charset="-122"/>
              </a:rPr>
              <a:t>JavaScript</a:t>
            </a:r>
            <a:r>
              <a:rPr lang="zh-CN" altLang="en-US" sz="1600" dirty="0">
                <a:solidFill>
                  <a:schemeClr val="bg1">
                    <a:lumMod val="50000"/>
                  </a:schemeClr>
                </a:solidFill>
                <a:latin typeface="微软雅黑" pitchFamily="34" charset="-122"/>
                <a:ea typeface="微软雅黑" pitchFamily="34" charset="-122"/>
              </a:rPr>
              <a:t>：小程序的主要开发语言 ，开发者使用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8378" y="2789172"/>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307784" y="2932073"/>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1026" name="Picture 2" descr="https://timgsa.baidu.com/timg?image&amp;quality=80&amp;size=b9999_10000&amp;sec=1553322799736&amp;di=90827e2e176bdb6457639d4d0046b823&amp;imgtype=0&amp;src=http%3A%2F%2Fp0.qhimg.com%2Ft0174dfc0ed2d451c38.png">
            <a:extLst>
              <a:ext uri="{FF2B5EF4-FFF2-40B4-BE49-F238E27FC236}">
                <a16:creationId xmlns:a16="http://schemas.microsoft.com/office/drawing/2014/main" id="{5F08B321-0D2A-49B3-BD51-C390B6F014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3285" y="3700725"/>
            <a:ext cx="672019" cy="672019"/>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a:extLst>
              <a:ext uri="{FF2B5EF4-FFF2-40B4-BE49-F238E27FC236}">
                <a16:creationId xmlns:a16="http://schemas.microsoft.com/office/drawing/2014/main" id="{C8469BF4-8CEE-4ECF-98CF-6F05CDC41B60}"/>
              </a:ext>
            </a:extLst>
          </p:cNvPr>
          <p:cNvSpPr/>
          <p:nvPr/>
        </p:nvSpPr>
        <p:spPr>
          <a:xfrm>
            <a:off x="2307784" y="3942375"/>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：是一门面向对象编程语言。</a:t>
            </a:r>
          </a:p>
        </p:txBody>
      </p:sp>
    </p:spTree>
    <p:extLst>
      <p:ext uri="{BB962C8B-B14F-4D97-AF65-F5344CB8AC3E}">
        <p14:creationId xmlns:p14="http://schemas.microsoft.com/office/powerpoint/2010/main" val="9518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1201</Words>
  <Application>Microsoft Office PowerPoint</Application>
  <PresentationFormat>自定义</PresentationFormat>
  <Paragraphs>203</Paragraphs>
  <Slides>34</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Microsoft YaHei Light</vt:lpstr>
      <vt:lpstr>宋体</vt:lpstr>
      <vt:lpstr>微软雅黑</vt:lpstr>
      <vt:lpstr>微软雅黑 Light</vt:lpstr>
      <vt:lpstr>Arial</vt:lpstr>
      <vt:lpstr>Arial</vt:lpstr>
      <vt:lpstr>Broadway</vt:lpstr>
      <vt:lpstr>Calibri</vt:lpstr>
      <vt:lpstr>Calibri Light</vt:lpstr>
      <vt:lpstr>Impact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2019-03-23T03:54:36Z</dcterms:modified>
</cp:coreProperties>
</file>