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88" r:id="rId4"/>
    <p:sldId id="289" r:id="rId5"/>
    <p:sldId id="290" r:id="rId6"/>
    <p:sldId id="258" r:id="rId7"/>
    <p:sldId id="259" r:id="rId8"/>
    <p:sldId id="260" r:id="rId9"/>
    <p:sldId id="261" r:id="rId10"/>
    <p:sldId id="291" r:id="rId11"/>
    <p:sldId id="265" r:id="rId12"/>
    <p:sldId id="266" r:id="rId13"/>
    <p:sldId id="267" r:id="rId14"/>
    <p:sldId id="262" r:id="rId15"/>
    <p:sldId id="264" r:id="rId16"/>
    <p:sldId id="292" r:id="rId17"/>
    <p:sldId id="268" r:id="rId18"/>
    <p:sldId id="272" r:id="rId19"/>
    <p:sldId id="293" r:id="rId20"/>
    <p:sldId id="273" r:id="rId21"/>
    <p:sldId id="294" r:id="rId22"/>
    <p:sldId id="295" r:id="rId23"/>
    <p:sldId id="275" r:id="rId24"/>
    <p:sldId id="279" r:id="rId25"/>
    <p:sldId id="274" r:id="rId26"/>
    <p:sldId id="281" r:id="rId27"/>
    <p:sldId id="282" r:id="rId28"/>
    <p:sldId id="283" r:id="rId29"/>
    <p:sldId id="271" r:id="rId30"/>
    <p:sldId id="285" r:id="rId3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 Light"/>
        <a:ea typeface="等线 Light"/>
        <a:cs typeface="等线 Light"/>
        <a:sym typeface="等线 Light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 Light"/>
        <a:ea typeface="等线 Light"/>
        <a:cs typeface="等线 Light"/>
        <a:sym typeface="等线 Light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 Light"/>
        <a:ea typeface="等线 Light"/>
        <a:cs typeface="等线 Light"/>
        <a:sym typeface="等线 Light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 Light"/>
        <a:ea typeface="等线 Light"/>
        <a:cs typeface="等线 Light"/>
        <a:sym typeface="等线 Light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 Light"/>
        <a:ea typeface="等线 Light"/>
        <a:cs typeface="等线 Light"/>
        <a:sym typeface="等线 Light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 Light"/>
        <a:ea typeface="等线 Light"/>
        <a:cs typeface="等线 Light"/>
        <a:sym typeface="等线 Light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 Light"/>
        <a:ea typeface="等线 Light"/>
        <a:cs typeface="等线 Light"/>
        <a:sym typeface="等线 Light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 Light"/>
        <a:ea typeface="等线 Light"/>
        <a:cs typeface="等线 Light"/>
        <a:sym typeface="等线 Light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 Light"/>
        <a:ea typeface="等线 Light"/>
        <a:cs typeface="等线 Light"/>
        <a:sym typeface="等线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等线 Light"/>
          <a:ea typeface="等线 Light"/>
          <a:cs typeface="等线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F2F2"/>
          </a:solidFill>
        </a:fill>
      </a:tcStyle>
    </a:wholeTbl>
    <a:band2H>
      <a:tcTxStyle/>
      <a:tcStyle>
        <a:tcBdr/>
        <a:fill>
          <a:solidFill>
            <a:srgbClr val="F9F9F9"/>
          </a:solidFill>
        </a:fill>
      </a:tcStyle>
    </a:band2H>
    <a:firstCol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DDDD"/>
          </a:solidFill>
        </a:fill>
      </a:tcStyle>
    </a:firstCol>
    <a:lastRow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DDDD"/>
          </a:solidFill>
        </a:fill>
      </a:tcStyle>
    </a:lastRow>
    <a:firstRow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DDDD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等线 Light"/>
          <a:ea typeface="等线 Light"/>
          <a:cs typeface="等线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DCDC"/>
          </a:solidFill>
        </a:fill>
      </a:tcStyle>
    </a:wholeTbl>
    <a:band2H>
      <a:tcTxStyle/>
      <a:tcStyle>
        <a:tcBdr/>
        <a:fill>
          <a:solidFill>
            <a:srgbClr val="EEEEEE"/>
          </a:solidFill>
        </a:fill>
      </a:tcStyle>
    </a:band2H>
    <a:firstCol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等线 Light"/>
          <a:ea typeface="等线 Light"/>
          <a:cs typeface="等线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CFCF"/>
          </a:solidFill>
        </a:fill>
      </a:tcStyle>
    </a:wholeTbl>
    <a:band2H>
      <a:tcTxStyle/>
      <a:tcStyle>
        <a:tcBdr/>
        <a:fill>
          <a:solidFill>
            <a:srgbClr val="E8E8E8"/>
          </a:solidFill>
        </a:fill>
      </a:tcStyle>
    </a:band2H>
    <a:firstCol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等线 Light"/>
          <a:ea typeface="等线 Light"/>
          <a:cs typeface="等线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DDDDD"/>
          </a:solidFill>
        </a:fill>
      </a:tcStyle>
    </a:firstCol>
    <a:lastRow>
      <a:tcTxStyle b="on" i="off">
        <a:font>
          <a:latin typeface="等线 Light"/>
          <a:ea typeface="等线 Light"/>
          <a:cs typeface="等线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DDDDD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等线 Light"/>
          <a:ea typeface="等线 Light"/>
          <a:cs typeface="等线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>
              <a:lumOff val="9410"/>
            </a:schemeClr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等线 Light"/>
          <a:ea typeface="等线 Light"/>
          <a:cs typeface="等线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等线 Light"/>
          <a:ea typeface="等线 Light"/>
          <a:cs typeface="等线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等线 Light"/>
          <a:ea typeface="等线 Light"/>
          <a:cs typeface="等线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等线 Light"/>
          <a:ea typeface="等线 Light"/>
          <a:cs typeface="等线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22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___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zh-CN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0"/>
          <c:y val="6.8156802686624773E-2"/>
          <c:w val="0.96491000000000005"/>
          <c:h val="0.84749300000000005"/>
        </c:manualLayout>
      </c:layout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888888"/>
            </a:solidFill>
            <a:prstDash val="solid"/>
            <a:miter lim="800000"/>
          </a:ln>
        </c:spPr>
        <c:txPr>
          <a:bodyPr rot="0"/>
          <a:lstStyle/>
          <a:p>
            <a:pPr>
              <a:defRPr/>
            </a:pPr>
            <a:endParaRPr lang="zh-CN"/>
          </a:p>
        </c:txPr>
        <c:crossAx val="2094734553"/>
        <c:crosses val="autoZero"/>
        <c:auto val="1"/>
        <c:lblAlgn val="ctr"/>
        <c:lblOffset val="100"/>
        <c:noMultiLvlLbl val="1"/>
      </c:catAx>
      <c:valAx>
        <c:axId val="2094734553"/>
        <c:scaling>
          <c:orientation val="minMax"/>
        </c:scaling>
        <c:delete val="0"/>
        <c:axPos val="l"/>
        <c:numFmt formatCode="0.#" sourceLinked="0"/>
        <c:majorTickMark val="none"/>
        <c:minorTickMark val="none"/>
        <c:tickLblPos val="none"/>
        <c:spPr>
          <a:ln w="12700" cap="flat">
            <a:noFill/>
            <a:prstDash val="solid"/>
            <a:miter lim="800000"/>
          </a:ln>
        </c:spPr>
        <c:txPr>
          <a:bodyPr rot="0"/>
          <a:lstStyle/>
          <a:p>
            <a:pPr>
              <a:defRPr/>
            </a:pPr>
            <a:endParaRPr lang="zh-CN"/>
          </a:p>
        </c:txPr>
        <c:crossAx val="2094734552"/>
        <c:crosses val="autoZero"/>
        <c:crossBetween val="between"/>
        <c:majorUnit val="1.25"/>
        <c:minorUnit val="0.625"/>
      </c:valAx>
      <c:spPr>
        <a:noFill/>
        <a:ln w="25400">
          <a:noFill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txPr>
    <a:bodyPr/>
    <a:lstStyle/>
    <a:p>
      <a:pPr>
        <a:defRPr b="0" cap="none" spc="0">
          <a:ln w="0"/>
          <a:solidFill>
            <a:schemeClr val="tx1"/>
          </a:solidFill>
          <a:effectLst>
            <a:outerShdw blurRad="38100" dist="19050" dir="2700000" algn="tl" rotWithShape="0">
              <a:schemeClr val="dk1">
                <a:alpha val="40000"/>
              </a:schemeClr>
            </a:outerShdw>
          </a:effectLst>
        </a:defRPr>
      </a:pPr>
      <a:endParaRPr lang="zh-CN"/>
    </a:p>
  </c:txPr>
  <c:externalData r:id="rId1">
    <c:autoUpdate val="0"/>
  </c:externalData>
  <c:userShapes r:id="rId2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0.17728</cdr:x>
      <cdr:y>0.14155</cdr:y>
    </cdr:from>
    <cdr:to>
      <cdr:x>0.8633</cdr:x>
      <cdr:y>0.90754</cdr:y>
    </cdr:to>
    <cdr:cxnSp macro="">
      <cdr:nvCxnSpPr>
        <cdr:cNvPr id="3" name="连接符: 曲线 2">
          <a:extLst xmlns:a="http://schemas.openxmlformats.org/drawingml/2006/main">
            <a:ext uri="{FF2B5EF4-FFF2-40B4-BE49-F238E27FC236}">
              <a16:creationId xmlns:a16="http://schemas.microsoft.com/office/drawing/2014/main" id="{88C733A8-F3F5-4C75-9895-B3B7D7659275}"/>
            </a:ext>
          </a:extLst>
        </cdr:cNvPr>
        <cdr:cNvCxnSpPr/>
      </cdr:nvCxnSpPr>
      <cdr:spPr>
        <a:xfrm xmlns:a="http://schemas.openxmlformats.org/drawingml/2006/main" rot="5400000" flipH="1" flipV="1">
          <a:off x="649976" y="669673"/>
          <a:ext cx="3091991" cy="2895429"/>
        </a:xfrm>
        <a:prstGeom xmlns:a="http://schemas.openxmlformats.org/drawingml/2006/main" prst="curvedConnector3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9" name="Shape 20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3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标题文本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2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标题文本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11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>
                <a:latin typeface="+mj-lt"/>
                <a:ea typeface="+mj-ea"/>
                <a:cs typeface="+mj-cs"/>
                <a:sym typeface="Calibri"/>
              </a:defRPr>
            </a:lvl1pPr>
            <a:lvl2pPr marL="0" indent="457200" algn="ctr">
              <a:buSzTx/>
              <a:buFontTx/>
              <a:buNone/>
              <a:defRPr sz="2400">
                <a:latin typeface="+mj-lt"/>
                <a:ea typeface="+mj-ea"/>
                <a:cs typeface="+mj-cs"/>
                <a:sym typeface="Calibri"/>
              </a:defRPr>
            </a:lvl2pPr>
            <a:lvl3pPr marL="0" indent="914400" algn="ctr">
              <a:buSzTx/>
              <a:buFontTx/>
              <a:buNone/>
              <a:defRPr sz="2400">
                <a:latin typeface="+mj-lt"/>
                <a:ea typeface="+mj-ea"/>
                <a:cs typeface="+mj-cs"/>
                <a:sym typeface="Calibri"/>
              </a:defRPr>
            </a:lvl3pPr>
            <a:lvl4pPr marL="0" indent="1371600" algn="ctr">
              <a:buSzTx/>
              <a:buFontTx/>
              <a:buNone/>
              <a:defRPr sz="2400">
                <a:latin typeface="+mj-lt"/>
                <a:ea typeface="+mj-ea"/>
                <a:cs typeface="+mj-cs"/>
                <a:sym typeface="Calibri"/>
              </a:defRPr>
            </a:lvl4pPr>
            <a:lvl5pPr marL="0" indent="1828800" algn="ctr">
              <a:buSzTx/>
              <a:buFontTx/>
              <a:buNone/>
              <a:defRPr sz="240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20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  <a:lvl2pPr>
              <a:defRPr>
                <a:latin typeface="+mj-lt"/>
                <a:ea typeface="+mj-ea"/>
                <a:cs typeface="+mj-cs"/>
                <a:sym typeface="Calibri"/>
              </a:defRPr>
            </a:lvl2pPr>
            <a:lvl3pPr>
              <a:defRPr>
                <a:latin typeface="+mj-lt"/>
                <a:ea typeface="+mj-ea"/>
                <a:cs typeface="+mj-cs"/>
                <a:sym typeface="Calibri"/>
              </a:defRPr>
            </a:lvl3pPr>
            <a:lvl4pPr>
              <a:defRPr>
                <a:latin typeface="+mj-lt"/>
                <a:ea typeface="+mj-ea"/>
                <a:cs typeface="+mj-cs"/>
                <a:sym typeface="Calibri"/>
              </a:defRPr>
            </a:lvl4pPr>
            <a:lvl5pPr>
              <a:defRPr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标题文本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29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38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  <a:lvl2pPr>
              <a:defRPr>
                <a:latin typeface="+mj-lt"/>
                <a:ea typeface="+mj-ea"/>
                <a:cs typeface="+mj-cs"/>
                <a:sym typeface="Calibri"/>
              </a:defRPr>
            </a:lvl2pPr>
            <a:lvl3pPr>
              <a:defRPr>
                <a:latin typeface="+mj-lt"/>
                <a:ea typeface="+mj-ea"/>
                <a:cs typeface="+mj-cs"/>
                <a:sym typeface="Calibri"/>
              </a:defRPr>
            </a:lvl3pPr>
            <a:lvl4pPr>
              <a:defRPr>
                <a:latin typeface="+mj-lt"/>
                <a:ea typeface="+mj-ea"/>
                <a:cs typeface="+mj-cs"/>
                <a:sym typeface="Calibri"/>
              </a:defRPr>
            </a:lvl4pPr>
            <a:lvl5pPr>
              <a:defRPr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标题文本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47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Calibri"/>
              </a:defRPr>
            </a:lvl1pPr>
            <a:lvl2pPr marL="0" indent="457200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Calibri"/>
              </a:defRPr>
            </a:lvl2pPr>
            <a:lvl3pPr marL="0" indent="914400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Calibri"/>
              </a:defRPr>
            </a:lvl3pPr>
            <a:lvl4pPr marL="0" indent="1371600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Calibri"/>
              </a:defRPr>
            </a:lvl4pPr>
            <a:lvl5pPr marL="0" indent="1828800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14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5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72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+mj-lt"/>
                <a:ea typeface="+mj-ea"/>
                <a:cs typeface="+mj-cs"/>
                <a:sym typeface="Calibri"/>
              </a:defRPr>
            </a:lvl1pPr>
            <a:lvl2pPr marL="718457" indent="-261257">
              <a:defRPr sz="3200">
                <a:latin typeface="+mj-lt"/>
                <a:ea typeface="+mj-ea"/>
                <a:cs typeface="+mj-cs"/>
                <a:sym typeface="Calibri"/>
              </a:defRPr>
            </a:lvl2pPr>
            <a:lvl3pPr marL="1219200" indent="-304800">
              <a:defRPr sz="3200">
                <a:latin typeface="+mj-lt"/>
                <a:ea typeface="+mj-ea"/>
                <a:cs typeface="+mj-cs"/>
                <a:sym typeface="Calibri"/>
              </a:defRPr>
            </a:lvl3pPr>
            <a:lvl4pPr marL="1737360" indent="-365760">
              <a:defRPr sz="3200">
                <a:latin typeface="+mj-lt"/>
                <a:ea typeface="+mj-ea"/>
                <a:cs typeface="+mj-cs"/>
                <a:sym typeface="Calibri"/>
              </a:defRPr>
            </a:lvl4pPr>
            <a:lvl5pPr marL="2194560" indent="-365760">
              <a:defRPr sz="320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7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17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82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3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>
                <a:latin typeface="+mj-lt"/>
                <a:ea typeface="+mj-ea"/>
                <a:cs typeface="+mj-cs"/>
                <a:sym typeface="Calibri"/>
              </a:defRPr>
            </a:lvl1pPr>
            <a:lvl2pPr marL="0" indent="457200">
              <a:buSzTx/>
              <a:buFontTx/>
              <a:buNone/>
              <a:defRPr sz="1600">
                <a:latin typeface="+mj-lt"/>
                <a:ea typeface="+mj-ea"/>
                <a:cs typeface="+mj-cs"/>
                <a:sym typeface="Calibri"/>
              </a:defRPr>
            </a:lvl2pPr>
            <a:lvl3pPr marL="0" indent="914400">
              <a:buSzTx/>
              <a:buFontTx/>
              <a:buNone/>
              <a:defRPr sz="1600">
                <a:latin typeface="+mj-lt"/>
                <a:ea typeface="+mj-ea"/>
                <a:cs typeface="+mj-cs"/>
                <a:sym typeface="Calibri"/>
              </a:defRPr>
            </a:lvl3pPr>
            <a:lvl4pPr marL="0" indent="1371600">
              <a:buSzTx/>
              <a:buFontTx/>
              <a:buNone/>
              <a:defRPr sz="1600">
                <a:latin typeface="+mj-lt"/>
                <a:ea typeface="+mj-ea"/>
                <a:cs typeface="+mj-cs"/>
                <a:sym typeface="Calibri"/>
              </a:defRPr>
            </a:lvl4pPr>
            <a:lvl5pPr marL="0" indent="1828800">
              <a:buSzTx/>
              <a:buFontTx/>
              <a:buNone/>
              <a:defRPr sz="160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92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  <a:lvl2pPr>
              <a:defRPr>
                <a:latin typeface="+mj-lt"/>
                <a:ea typeface="+mj-ea"/>
                <a:cs typeface="+mj-cs"/>
                <a:sym typeface="Calibri"/>
              </a:defRPr>
            </a:lvl2pPr>
            <a:lvl3pPr>
              <a:defRPr>
                <a:latin typeface="+mj-lt"/>
                <a:ea typeface="+mj-ea"/>
                <a:cs typeface="+mj-cs"/>
                <a:sym typeface="Calibri"/>
              </a:defRPr>
            </a:lvl3pPr>
            <a:lvl4pPr>
              <a:defRPr>
                <a:latin typeface="+mj-lt"/>
                <a:ea typeface="+mj-ea"/>
                <a:cs typeface="+mj-cs"/>
                <a:sym typeface="Calibri"/>
              </a:defRPr>
            </a:lvl4pPr>
            <a:lvl5pPr>
              <a:defRPr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&#10;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标题文本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201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  <a:lvl2pPr>
              <a:defRPr>
                <a:latin typeface="+mj-lt"/>
                <a:ea typeface="+mj-ea"/>
                <a:cs typeface="+mj-cs"/>
                <a:sym typeface="Calibri"/>
              </a:defRPr>
            </a:lvl2pPr>
            <a:lvl3pPr>
              <a:defRPr>
                <a:latin typeface="+mj-lt"/>
                <a:ea typeface="+mj-ea"/>
                <a:cs typeface="+mj-cs"/>
                <a:sym typeface="Calibri"/>
              </a:defRPr>
            </a:lvl3pPr>
            <a:lvl4pPr>
              <a:defRPr>
                <a:latin typeface="+mj-lt"/>
                <a:ea typeface="+mj-ea"/>
                <a:cs typeface="+mj-cs"/>
                <a:sym typeface="Calibri"/>
              </a:defRPr>
            </a:lvl4pPr>
            <a:lvl5pPr>
              <a:defRPr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3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73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83" name="图片占位符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7" r:id="rId18"/>
    <p:sldLayoutId id="2147483668" r:id="rId19"/>
    <p:sldLayoutId id="2147483669" r:id="rId20"/>
    <p:sldLayoutId id="2147483670" r:id="rId2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 Light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 Light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 Light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 Light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 Light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 Light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 Light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 Light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image" Target="../media/image4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png"/><Relationship Id="rId4" Type="http://schemas.openxmlformats.org/officeDocument/2006/relationships/image" Target="../media/image5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A_矩形 28"/>
          <p:cNvSpPr/>
          <p:nvPr/>
        </p:nvSpPr>
        <p:spPr>
          <a:xfrm>
            <a:off x="0" y="3438045"/>
            <a:ext cx="12192000" cy="3428999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2" name="PA_文本框 34"/>
          <p:cNvSpPr txBox="1"/>
          <p:nvPr/>
        </p:nvSpPr>
        <p:spPr>
          <a:xfrm>
            <a:off x="2310026" y="-51764"/>
            <a:ext cx="7571943" cy="3770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3900">
                <a:solidFill>
                  <a:srgbClr val="F9B359">
                    <a:alpha val="30000"/>
                  </a:srgbClr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dirty="0"/>
              <a:t>LAZY</a:t>
            </a:r>
            <a:endParaRPr dirty="0"/>
          </a:p>
        </p:txBody>
      </p:sp>
      <p:sp>
        <p:nvSpPr>
          <p:cNvPr id="213" name="PA_矩形 32"/>
          <p:cNvSpPr/>
          <p:nvPr/>
        </p:nvSpPr>
        <p:spPr>
          <a:xfrm>
            <a:off x="1329367" y="1354006"/>
            <a:ext cx="9533264" cy="4149987"/>
          </a:xfrm>
          <a:prstGeom prst="rect">
            <a:avLst/>
          </a:prstGeom>
          <a:solidFill>
            <a:srgbClr val="FCFCFD">
              <a:alpha val="48000"/>
            </a:srgbClr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214" name="PA_矩形 27"/>
          <p:cNvSpPr/>
          <p:nvPr/>
        </p:nvSpPr>
        <p:spPr>
          <a:xfrm>
            <a:off x="3114097" y="2396026"/>
            <a:ext cx="5963804" cy="1032974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5" name="PA_矩形 33"/>
          <p:cNvSpPr/>
          <p:nvPr/>
        </p:nvSpPr>
        <p:spPr>
          <a:xfrm flipV="1">
            <a:off x="4979250" y="4471020"/>
            <a:ext cx="2233499" cy="385815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6" name="PA_文本框 29"/>
          <p:cNvSpPr txBox="1"/>
          <p:nvPr/>
        </p:nvSpPr>
        <p:spPr>
          <a:xfrm>
            <a:off x="4783462" y="4400356"/>
            <a:ext cx="2625076" cy="107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rPr lang="en-US" sz="2800" dirty="0"/>
              <a:t>SE2019</a:t>
            </a:r>
            <a:r>
              <a:rPr lang="zh-CN" altLang="en-US" sz="2800" dirty="0"/>
              <a:t>春</a:t>
            </a:r>
            <a:r>
              <a:rPr lang="en-US" altLang="zh-CN" sz="2800" dirty="0"/>
              <a:t>-G11</a:t>
            </a:r>
            <a:r>
              <a:rPr lang="zh-CN" altLang="en-US" sz="2800" dirty="0"/>
              <a:t>组</a:t>
            </a:r>
            <a:endParaRPr lang="en-US" altLang="zh-CN" sz="2800" dirty="0"/>
          </a:p>
          <a:p>
            <a:pPr algn="ctr"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rPr lang="zh-CN" altLang="en-US" dirty="0"/>
              <a:t>组长：黄寅佐</a:t>
            </a:r>
            <a:endParaRPr lang="en-US" altLang="zh-CN" dirty="0"/>
          </a:p>
          <a:p>
            <a:pPr algn="ctr"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rPr lang="zh-CN" altLang="en-US" dirty="0"/>
              <a:t>组员：邓国灏、李帝江</a:t>
            </a:r>
            <a:endParaRPr lang="en-US" altLang="zh-CN" dirty="0"/>
          </a:p>
        </p:txBody>
      </p:sp>
      <p:sp>
        <p:nvSpPr>
          <p:cNvPr id="217" name="PA_文本框 26"/>
          <p:cNvSpPr txBox="1"/>
          <p:nvPr/>
        </p:nvSpPr>
        <p:spPr>
          <a:xfrm>
            <a:off x="3859335" y="3115747"/>
            <a:ext cx="4473338" cy="707886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>
                <a:solidFill>
                  <a:srgbClr val="3F403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dirty="0"/>
              <a:t>ZUCC LAZY BONE</a:t>
            </a:r>
            <a:endParaRPr dirty="0"/>
          </a:p>
        </p:txBody>
      </p:sp>
      <p:sp>
        <p:nvSpPr>
          <p:cNvPr id="219" name="PA_文本框 31"/>
          <p:cNvSpPr txBox="1"/>
          <p:nvPr/>
        </p:nvSpPr>
        <p:spPr>
          <a:xfrm>
            <a:off x="6049813" y="6020301"/>
            <a:ext cx="9239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endParaRPr dirty="0"/>
          </a:p>
        </p:txBody>
      </p:sp>
      <p:sp>
        <p:nvSpPr>
          <p:cNvPr id="11" name="PA_文本框 26">
            <a:extLst>
              <a:ext uri="{FF2B5EF4-FFF2-40B4-BE49-F238E27FC236}">
                <a16:creationId xmlns:a16="http://schemas.microsoft.com/office/drawing/2014/main" id="{A19656B2-6CD5-4EB7-9BC2-B41127EA17AF}"/>
              </a:ext>
            </a:extLst>
          </p:cNvPr>
          <p:cNvSpPr txBox="1"/>
          <p:nvPr/>
        </p:nvSpPr>
        <p:spPr>
          <a:xfrm>
            <a:off x="4254468" y="2080866"/>
            <a:ext cx="3683058" cy="707886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>
                <a:solidFill>
                  <a:srgbClr val="3F403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可行性分析报告</a:t>
            </a:r>
            <a:endParaRPr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537" y="4295222"/>
            <a:ext cx="680577" cy="680577"/>
          </a:xfrm>
          <a:prstGeom prst="rect">
            <a:avLst/>
          </a:prstGeom>
        </p:spPr>
      </p:pic>
    </p:spTree>
  </p:cSld>
  <p:clrMapOvr>
    <a:masterClrMapping/>
  </p:clrMapOvr>
  <p:transition spd="med" advClick="0" advTm="7000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4" fill="hold" grpId="3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9" presetClass="entr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22" presetClass="entr" presetSubtype="8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2" presetClass="entr" presetSubtype="4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0"/>
                            </p:stCondLst>
                            <p:childTnLst>
                              <p:par>
                                <p:cTn id="32" presetID="22" presetClass="entr" presetSubtype="8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500"/>
                            </p:stCondLst>
                            <p:childTnLst>
                              <p:par>
                                <p:cTn id="36" presetID="9" presetClass="entr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000"/>
                            </p:stCondLst>
                            <p:childTnLst>
                              <p:par>
                                <p:cTn id="40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" grpId="2" animBg="1" advAuto="0"/>
      <p:bldP spid="212" grpId="1" animBg="1" advAuto="0"/>
      <p:bldP spid="213" grpId="3" animBg="1" advAuto="0"/>
      <p:bldP spid="214" grpId="6" animBg="1" advAuto="0"/>
      <p:bldP spid="215" grpId="8" animBg="1" advAuto="0"/>
      <p:bldP spid="216" grpId="7" animBg="1" advAuto="0"/>
      <p:bldP spid="217" grpId="5" animBg="1" advAuto="0"/>
      <p:bldP spid="219" grpId="9" animBg="1" advAuto="0"/>
      <p:bldP spid="11" grpId="0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矩形 7"/>
          <p:cNvSpPr/>
          <p:nvPr/>
        </p:nvSpPr>
        <p:spPr>
          <a:xfrm>
            <a:off x="6929610" y="1445739"/>
            <a:ext cx="3855904" cy="4668119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5" name="矩形 20"/>
          <p:cNvSpPr/>
          <p:nvPr/>
        </p:nvSpPr>
        <p:spPr>
          <a:xfrm>
            <a:off x="10268802" y="0"/>
            <a:ext cx="1923198" cy="6858000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D5D7D5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9" name="文本框 3"/>
          <p:cNvSpPr txBox="1"/>
          <p:nvPr/>
        </p:nvSpPr>
        <p:spPr>
          <a:xfrm>
            <a:off x="381232" y="680577"/>
            <a:ext cx="6002005" cy="6049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20000"/>
              </a:lnSpc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 lang="en-US" altLang="zh-CN" dirty="0"/>
              <a:t>1.</a:t>
            </a:r>
            <a:r>
              <a:rPr lang="zh-CN" altLang="zh-CN" dirty="0"/>
              <a:t>项目环境</a:t>
            </a:r>
          </a:p>
          <a:p>
            <a:r>
              <a:rPr lang="zh-CN" altLang="zh-CN" dirty="0"/>
              <a:t>资金：资金充足</a:t>
            </a:r>
          </a:p>
          <a:p>
            <a:r>
              <a:rPr lang="zh-CN" altLang="zh-CN" dirty="0"/>
              <a:t>劳动力：劳动力充足并低廉</a:t>
            </a:r>
          </a:p>
          <a:p>
            <a:r>
              <a:rPr lang="zh-CN" altLang="zh-CN" dirty="0"/>
              <a:t>价格：项目投入大量人力，少量财力</a:t>
            </a:r>
            <a:endParaRPr lang="en-US" altLang="zh-CN" dirty="0"/>
          </a:p>
          <a:p>
            <a:endParaRPr lang="zh-CN" altLang="zh-CN" dirty="0"/>
          </a:p>
          <a:p>
            <a:r>
              <a:rPr lang="en-US" altLang="zh-CN" dirty="0"/>
              <a:t>2.</a:t>
            </a:r>
            <a:r>
              <a:rPr lang="zh-CN" altLang="zh-CN" dirty="0"/>
              <a:t>项目条件</a:t>
            </a:r>
          </a:p>
          <a:p>
            <a:r>
              <a:rPr lang="zh-CN" altLang="zh-CN" dirty="0"/>
              <a:t>项目周期：</a:t>
            </a:r>
            <a:r>
              <a:rPr lang="en-US" altLang="zh-CN" dirty="0"/>
              <a:t>3</a:t>
            </a:r>
            <a:r>
              <a:rPr lang="zh-CN" altLang="zh-CN" dirty="0"/>
              <a:t>个月</a:t>
            </a:r>
          </a:p>
          <a:p>
            <a:r>
              <a:rPr lang="zh-CN" altLang="zh-CN" dirty="0"/>
              <a:t>性能规划：学生服务</a:t>
            </a:r>
          </a:p>
          <a:p>
            <a:r>
              <a:rPr lang="zh-CN" altLang="zh-CN" dirty="0"/>
              <a:t>成本预算：</a:t>
            </a:r>
          </a:p>
          <a:p>
            <a:r>
              <a:rPr lang="zh-CN" altLang="zh-CN" dirty="0"/>
              <a:t>根据生活费</a:t>
            </a:r>
            <a:r>
              <a:rPr lang="en-US" altLang="zh-CN" dirty="0"/>
              <a:t>2000</a:t>
            </a:r>
            <a:r>
              <a:rPr lang="zh-CN" altLang="zh-CN" dirty="0"/>
              <a:t>元每月计算，则工资支出成本为</a:t>
            </a:r>
            <a:r>
              <a:rPr lang="en-US" altLang="zh-CN" dirty="0"/>
              <a:t>3*2000*5=30000</a:t>
            </a:r>
            <a:r>
              <a:rPr lang="zh-CN" altLang="zh-CN" dirty="0"/>
              <a:t>元，服务器 </a:t>
            </a:r>
            <a:r>
              <a:rPr lang="en-US" altLang="zh-CN" dirty="0"/>
              <a:t>?</a:t>
            </a:r>
            <a:r>
              <a:rPr lang="zh-CN" altLang="zh-CN" dirty="0"/>
              <a:t>，其他软件硬件基本每个人员都具备。</a:t>
            </a:r>
          </a:p>
          <a:p>
            <a:r>
              <a:rPr lang="zh-CN" altLang="zh-CN" dirty="0"/>
              <a:t>总成本：</a:t>
            </a:r>
            <a:r>
              <a:rPr lang="en-US" altLang="zh-CN" dirty="0"/>
              <a:t>30000+?</a:t>
            </a:r>
          </a:p>
          <a:p>
            <a:endParaRPr lang="zh-CN" altLang="zh-CN" dirty="0"/>
          </a:p>
          <a:p>
            <a:r>
              <a:rPr lang="en-US" altLang="zh-CN" dirty="0"/>
              <a:t>3.</a:t>
            </a:r>
            <a:r>
              <a:rPr lang="zh-CN" altLang="zh-CN" dirty="0"/>
              <a:t>项目假定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）项目前期规划过程中出现错误预估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）项目执行过程中出现执行失误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）项目结尾过程中因为前期失误导致预期功能无法实现</a:t>
            </a:r>
          </a:p>
        </p:txBody>
      </p:sp>
      <p:sp>
        <p:nvSpPr>
          <p:cNvPr id="360" name="文本框 4"/>
          <p:cNvSpPr txBox="1"/>
          <p:nvPr/>
        </p:nvSpPr>
        <p:spPr>
          <a:xfrm>
            <a:off x="5710388" y="612007"/>
            <a:ext cx="4401203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zh-CN" dirty="0"/>
              <a:t>项目的环境、条件、假定和限制</a:t>
            </a:r>
            <a:endParaRPr dirty="0"/>
          </a:p>
        </p:txBody>
      </p:sp>
      <p:sp>
        <p:nvSpPr>
          <p:cNvPr id="365" name="矩形 6"/>
          <p:cNvSpPr/>
          <p:nvPr/>
        </p:nvSpPr>
        <p:spPr>
          <a:xfrm>
            <a:off x="6473303" y="1835625"/>
            <a:ext cx="2702754" cy="3888345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3" y="0"/>
            <a:ext cx="680577" cy="68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058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6000">
        <p:pu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2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" grpId="0" animBg="1" advAuto="0"/>
      <p:bldP spid="355" grpId="0" animBg="1" advAuto="0"/>
      <p:bldP spid="359" grpId="0" animBg="1" advAuto="0"/>
      <p:bldP spid="360" grpId="0" animBg="1" advAuto="0"/>
      <p:bldP spid="365" grpId="0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矩形 14"/>
          <p:cNvSpPr/>
          <p:nvPr/>
        </p:nvSpPr>
        <p:spPr>
          <a:xfrm>
            <a:off x="1276903" y="1553377"/>
            <a:ext cx="9636084" cy="3751243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3" name="矩形 6"/>
          <p:cNvSpPr/>
          <p:nvPr/>
        </p:nvSpPr>
        <p:spPr>
          <a:xfrm>
            <a:off x="2525484" y="955300"/>
            <a:ext cx="7141031" cy="4993807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4" name="矩形: 圆角 9"/>
          <p:cNvSpPr/>
          <p:nvPr/>
        </p:nvSpPr>
        <p:spPr>
          <a:xfrm>
            <a:off x="0" y="2247070"/>
            <a:ext cx="12192000" cy="2363857"/>
          </a:xfrm>
          <a:prstGeom prst="roundRect">
            <a:avLst>
              <a:gd name="adj" fmla="val 0"/>
            </a:avLst>
          </a:prstGeom>
          <a:solidFill>
            <a:srgbClr val="F9B359"/>
          </a:solidFill>
          <a:ln w="12700">
            <a:miter lim="400000"/>
          </a:ln>
          <a:effectLst>
            <a:outerShdw blurRad="254000" dist="38100" dir="5400000" rotWithShape="0">
              <a:srgbClr val="000000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5" name="文本框 7"/>
          <p:cNvSpPr txBox="1"/>
          <p:nvPr/>
        </p:nvSpPr>
        <p:spPr>
          <a:xfrm>
            <a:off x="4766385" y="2751890"/>
            <a:ext cx="2657136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可选的方案</a:t>
            </a:r>
            <a:endParaRPr dirty="0"/>
          </a:p>
        </p:txBody>
      </p:sp>
      <p:sp>
        <p:nvSpPr>
          <p:cNvPr id="336" name="文本框 8"/>
          <p:cNvSpPr txBox="1"/>
          <p:nvPr/>
        </p:nvSpPr>
        <p:spPr>
          <a:xfrm>
            <a:off x="3206601" y="3459777"/>
            <a:ext cx="577668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CFCFD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 lang="en-US" altLang="zh-CN" dirty="0"/>
              <a:t>Alternative plans</a:t>
            </a:r>
          </a:p>
        </p:txBody>
      </p:sp>
      <p:sp>
        <p:nvSpPr>
          <p:cNvPr id="337" name="文本框 4"/>
          <p:cNvSpPr txBox="1"/>
          <p:nvPr/>
        </p:nvSpPr>
        <p:spPr>
          <a:xfrm>
            <a:off x="4621250" y="1046742"/>
            <a:ext cx="2947390" cy="1094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6600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PART 2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" y="0"/>
            <a:ext cx="680577" cy="680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00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9" presetClass="entr" fill="hold" grpId="4" nodeType="afterEffect">
                                  <p:stCondLst>
                                    <p:cond delay="6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600"/>
                            </p:stCondLst>
                            <p:childTnLst>
                              <p:par>
                                <p:cTn id="22" presetID="22" presetClass="entr" presetSubtype="1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100"/>
                            </p:stCondLst>
                            <p:childTnLst>
                              <p:par>
                                <p:cTn id="26" presetID="9" presetClass="entr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" grpId="6" animBg="1" advAuto="0"/>
      <p:bldP spid="333" grpId="1" animBg="1" advAuto="0"/>
      <p:bldP spid="334" grpId="3" animBg="1" advAuto="0"/>
      <p:bldP spid="335" grpId="4" animBg="1" advAuto="0"/>
      <p:bldP spid="336" grpId="5" animBg="1" advAuto="0"/>
      <p:bldP spid="337" grpId="2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矩形 5"/>
          <p:cNvSpPr/>
          <p:nvPr/>
        </p:nvSpPr>
        <p:spPr>
          <a:xfrm>
            <a:off x="0" y="549275"/>
            <a:ext cx="12192000" cy="3429000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D5D7D5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41" name="矩形 3"/>
          <p:cNvSpPr/>
          <p:nvPr/>
        </p:nvSpPr>
        <p:spPr>
          <a:xfrm>
            <a:off x="900967" y="1640605"/>
            <a:ext cx="4769052" cy="4668120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344" name="图片 2"/>
          <p:cNvGrpSpPr/>
          <p:nvPr/>
        </p:nvGrpSpPr>
        <p:grpSpPr>
          <a:xfrm>
            <a:off x="1132321" y="1444742"/>
            <a:ext cx="4769052" cy="3576790"/>
            <a:chOff x="0" y="0"/>
            <a:chExt cx="4769051" cy="3576789"/>
          </a:xfrm>
        </p:grpSpPr>
        <p:sp>
          <p:nvSpPr>
            <p:cNvPr id="342" name="矩形"/>
            <p:cNvSpPr/>
            <p:nvPr/>
          </p:nvSpPr>
          <p:spPr>
            <a:xfrm>
              <a:off x="0" y="0"/>
              <a:ext cx="4769052" cy="3576790"/>
            </a:xfrm>
            <a:prstGeom prst="rect">
              <a:avLst/>
            </a:prstGeom>
            <a:solidFill>
              <a:srgbClr val="FCFC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343" name="image5.jpeg" descr="image5.jpe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5848" r="5848"/>
            <a:stretch>
              <a:fillRect/>
            </a:stretch>
          </p:blipFill>
          <p:spPr>
            <a:xfrm>
              <a:off x="0" y="0"/>
              <a:ext cx="4769052" cy="3576790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blurRad="254000" dist="38100" dir="5400000" rotWithShape="0">
                <a:srgbClr val="969F98">
                  <a:alpha val="40000"/>
                </a:srgbClr>
              </a:outerShdw>
            </a:effectLst>
          </p:spPr>
        </p:pic>
      </p:grpSp>
      <p:sp>
        <p:nvSpPr>
          <p:cNvPr id="345" name="矩形 6"/>
          <p:cNvSpPr/>
          <p:nvPr/>
        </p:nvSpPr>
        <p:spPr>
          <a:xfrm>
            <a:off x="6570985" y="1444742"/>
            <a:ext cx="4710345" cy="4863984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600"/>
          </a:p>
        </p:txBody>
      </p:sp>
      <p:sp>
        <p:nvSpPr>
          <p:cNvPr id="346" name="文本框 8"/>
          <p:cNvSpPr txBox="1"/>
          <p:nvPr/>
        </p:nvSpPr>
        <p:spPr>
          <a:xfrm>
            <a:off x="3450021" y="5254033"/>
            <a:ext cx="1693731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3200" b="1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dirty="0"/>
              <a:t>BEFORE</a:t>
            </a:r>
            <a:endParaRPr dirty="0"/>
          </a:p>
        </p:txBody>
      </p:sp>
      <p:sp>
        <p:nvSpPr>
          <p:cNvPr id="348" name="文本框 10"/>
          <p:cNvSpPr txBox="1"/>
          <p:nvPr/>
        </p:nvSpPr>
        <p:spPr>
          <a:xfrm>
            <a:off x="6775432" y="3201578"/>
            <a:ext cx="4248169" cy="27281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 lang="zh-CN" altLang="zh-CN" sz="1600" dirty="0"/>
              <a:t>用</a:t>
            </a:r>
            <a:r>
              <a:rPr lang="en-US" altLang="zh-CN" sz="1600" dirty="0" err="1"/>
              <a:t>AxureRP</a:t>
            </a:r>
            <a:r>
              <a:rPr lang="zh-CN" altLang="zh-CN" sz="1600" dirty="0"/>
              <a:t>设计界面，用</a:t>
            </a:r>
            <a:r>
              <a:rPr lang="en-US" altLang="zh-CN" sz="1600" dirty="0"/>
              <a:t>Java</a:t>
            </a:r>
            <a:r>
              <a:rPr lang="zh-CN" altLang="zh-CN" sz="1600" dirty="0"/>
              <a:t>做后台，用</a:t>
            </a:r>
            <a:r>
              <a:rPr lang="en-US" altLang="zh-CN" sz="1600" dirty="0"/>
              <a:t>MySQL</a:t>
            </a:r>
            <a:r>
              <a:rPr lang="zh-CN" altLang="zh-CN" sz="1600" dirty="0"/>
              <a:t>做数据库，用</a:t>
            </a:r>
            <a:r>
              <a:rPr lang="en-US" altLang="zh-CN" sz="1600" dirty="0" err="1"/>
              <a:t>HTML+CSS+JavaScript</a:t>
            </a:r>
            <a:r>
              <a:rPr lang="zh-CN" altLang="zh-CN" sz="1600" dirty="0"/>
              <a:t>设计前端。</a:t>
            </a:r>
          </a:p>
          <a:p>
            <a:pPr lvl="0"/>
            <a:r>
              <a:rPr lang="zh-CN" altLang="zh-CN" sz="1600" dirty="0"/>
              <a:t>优点：</a:t>
            </a:r>
            <a:r>
              <a:rPr lang="x-none" altLang="zh-CN" sz="1600" dirty="0"/>
              <a:t>实现最丰富的功能和最华丽的交互</a:t>
            </a:r>
            <a:r>
              <a:rPr lang="zh-CN" altLang="zh-CN" sz="1600" dirty="0"/>
              <a:t>。</a:t>
            </a:r>
          </a:p>
          <a:p>
            <a:pPr lvl="0"/>
            <a:r>
              <a:rPr lang="zh-CN" altLang="zh-CN" sz="1600" dirty="0"/>
              <a:t>缺点：组员所需自学的科目过多，时间上可能来不及；</a:t>
            </a:r>
          </a:p>
          <a:p>
            <a:pPr lvl="0"/>
            <a:r>
              <a:rPr lang="zh-CN" altLang="zh-CN" sz="1600" dirty="0"/>
              <a:t>局限性及存在的问题：</a:t>
            </a:r>
          </a:p>
          <a:p>
            <a:r>
              <a:rPr lang="zh-CN" altLang="zh-CN" sz="1600" dirty="0"/>
              <a:t>大部分内容涉及到的技术都没有学过，需要自学</a:t>
            </a:r>
            <a:endParaRPr sz="1600" dirty="0"/>
          </a:p>
        </p:txBody>
      </p:sp>
      <p:sp>
        <p:nvSpPr>
          <p:cNvPr id="349" name="文本框 11"/>
          <p:cNvSpPr txBox="1"/>
          <p:nvPr/>
        </p:nvSpPr>
        <p:spPr>
          <a:xfrm>
            <a:off x="7793155" y="2389282"/>
            <a:ext cx="2266003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>
                <a:solidFill>
                  <a:srgbClr val="3F403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/>
            <a:r>
              <a:rPr lang="zh-CN" altLang="zh-CN" dirty="0"/>
              <a:t>原方案</a:t>
            </a:r>
            <a:r>
              <a:rPr lang="zh-CN" altLang="en-US" dirty="0"/>
              <a:t>：</a:t>
            </a:r>
            <a:r>
              <a:rPr lang="en-US" altLang="zh-CN" dirty="0"/>
              <a:t>APP</a:t>
            </a:r>
            <a:r>
              <a:rPr lang="zh-CN" altLang="zh-CN" dirty="0"/>
              <a:t>。</a:t>
            </a:r>
          </a:p>
        </p:txBody>
      </p:sp>
      <p:sp>
        <p:nvSpPr>
          <p:cNvPr id="350" name="直接连接符 12"/>
          <p:cNvSpPr/>
          <p:nvPr/>
        </p:nvSpPr>
        <p:spPr>
          <a:xfrm flipH="1" flipV="1">
            <a:off x="6871910" y="3034401"/>
            <a:ext cx="4000016" cy="1"/>
          </a:xfrm>
          <a:prstGeom prst="line">
            <a:avLst/>
          </a:prstGeom>
          <a:ln w="6350">
            <a:solidFill>
              <a:srgbClr val="969F98">
                <a:alpha val="50000"/>
              </a:srgb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1" name="Freeform 125"/>
          <p:cNvSpPr/>
          <p:nvPr/>
        </p:nvSpPr>
        <p:spPr>
          <a:xfrm>
            <a:off x="8566401" y="1581060"/>
            <a:ext cx="719515" cy="6482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937" y="0"/>
                </a:moveTo>
                <a:cubicBezTo>
                  <a:pt x="2663" y="0"/>
                  <a:pt x="2663" y="0"/>
                  <a:pt x="2663" y="0"/>
                </a:cubicBezTo>
                <a:cubicBezTo>
                  <a:pt x="1191" y="0"/>
                  <a:pt x="0" y="1327"/>
                  <a:pt x="0" y="2965"/>
                </a:cubicBezTo>
                <a:cubicBezTo>
                  <a:pt x="0" y="14452"/>
                  <a:pt x="0" y="14452"/>
                  <a:pt x="0" y="14452"/>
                </a:cubicBezTo>
                <a:cubicBezTo>
                  <a:pt x="0" y="16091"/>
                  <a:pt x="1191" y="17417"/>
                  <a:pt x="2663" y="17417"/>
                </a:cubicBezTo>
                <a:cubicBezTo>
                  <a:pt x="10190" y="17417"/>
                  <a:pt x="10190" y="17417"/>
                  <a:pt x="10190" y="17417"/>
                </a:cubicBezTo>
                <a:cubicBezTo>
                  <a:pt x="10190" y="20258"/>
                  <a:pt x="10190" y="20258"/>
                  <a:pt x="10190" y="20258"/>
                </a:cubicBezTo>
                <a:cubicBezTo>
                  <a:pt x="6448" y="20258"/>
                  <a:pt x="6448" y="20258"/>
                  <a:pt x="6448" y="20258"/>
                </a:cubicBezTo>
                <a:cubicBezTo>
                  <a:pt x="6111" y="20258"/>
                  <a:pt x="5831" y="20554"/>
                  <a:pt x="5831" y="20929"/>
                </a:cubicBezTo>
                <a:cubicBezTo>
                  <a:pt x="5831" y="21303"/>
                  <a:pt x="6111" y="21600"/>
                  <a:pt x="6448" y="21600"/>
                </a:cubicBezTo>
                <a:cubicBezTo>
                  <a:pt x="15166" y="21600"/>
                  <a:pt x="15166" y="21600"/>
                  <a:pt x="15166" y="21600"/>
                </a:cubicBezTo>
                <a:cubicBezTo>
                  <a:pt x="15503" y="21600"/>
                  <a:pt x="15769" y="21303"/>
                  <a:pt x="15769" y="20929"/>
                </a:cubicBezTo>
                <a:cubicBezTo>
                  <a:pt x="15769" y="20554"/>
                  <a:pt x="15503" y="20258"/>
                  <a:pt x="15166" y="20258"/>
                </a:cubicBezTo>
                <a:cubicBezTo>
                  <a:pt x="11410" y="20258"/>
                  <a:pt x="11410" y="20258"/>
                  <a:pt x="11410" y="20258"/>
                </a:cubicBezTo>
                <a:cubicBezTo>
                  <a:pt x="11410" y="17417"/>
                  <a:pt x="11410" y="17417"/>
                  <a:pt x="11410" y="17417"/>
                </a:cubicBezTo>
                <a:cubicBezTo>
                  <a:pt x="18937" y="17417"/>
                  <a:pt x="18937" y="17417"/>
                  <a:pt x="18937" y="17417"/>
                </a:cubicBezTo>
                <a:cubicBezTo>
                  <a:pt x="20409" y="17417"/>
                  <a:pt x="21600" y="16091"/>
                  <a:pt x="21600" y="14452"/>
                </a:cubicBezTo>
                <a:cubicBezTo>
                  <a:pt x="21600" y="2965"/>
                  <a:pt x="21600" y="2965"/>
                  <a:pt x="21600" y="2965"/>
                </a:cubicBezTo>
                <a:cubicBezTo>
                  <a:pt x="21600" y="1327"/>
                  <a:pt x="20409" y="0"/>
                  <a:pt x="18937" y="0"/>
                </a:cubicBezTo>
                <a:close/>
                <a:moveTo>
                  <a:pt x="2663" y="1342"/>
                </a:moveTo>
                <a:cubicBezTo>
                  <a:pt x="18937" y="1342"/>
                  <a:pt x="18937" y="1342"/>
                  <a:pt x="18937" y="1342"/>
                </a:cubicBezTo>
                <a:cubicBezTo>
                  <a:pt x="19736" y="1342"/>
                  <a:pt x="20395" y="2076"/>
                  <a:pt x="20395" y="2965"/>
                </a:cubicBezTo>
                <a:cubicBezTo>
                  <a:pt x="20395" y="12564"/>
                  <a:pt x="20395" y="12564"/>
                  <a:pt x="20395" y="12564"/>
                </a:cubicBezTo>
                <a:cubicBezTo>
                  <a:pt x="1205" y="12564"/>
                  <a:pt x="1205" y="12564"/>
                  <a:pt x="1205" y="12564"/>
                </a:cubicBezTo>
                <a:cubicBezTo>
                  <a:pt x="1205" y="2965"/>
                  <a:pt x="1205" y="2965"/>
                  <a:pt x="1205" y="2965"/>
                </a:cubicBezTo>
                <a:cubicBezTo>
                  <a:pt x="1205" y="2076"/>
                  <a:pt x="1864" y="1342"/>
                  <a:pt x="2663" y="1342"/>
                </a:cubicBezTo>
                <a:close/>
                <a:moveTo>
                  <a:pt x="18937" y="16075"/>
                </a:moveTo>
                <a:cubicBezTo>
                  <a:pt x="2663" y="16075"/>
                  <a:pt x="2663" y="16075"/>
                  <a:pt x="2663" y="16075"/>
                </a:cubicBezTo>
                <a:cubicBezTo>
                  <a:pt x="1864" y="16075"/>
                  <a:pt x="1205" y="15357"/>
                  <a:pt x="1205" y="14452"/>
                </a:cubicBezTo>
                <a:cubicBezTo>
                  <a:pt x="1205" y="13921"/>
                  <a:pt x="1205" y="13921"/>
                  <a:pt x="1205" y="13921"/>
                </a:cubicBezTo>
                <a:cubicBezTo>
                  <a:pt x="20395" y="13921"/>
                  <a:pt x="20395" y="13921"/>
                  <a:pt x="20395" y="13921"/>
                </a:cubicBezTo>
                <a:cubicBezTo>
                  <a:pt x="20395" y="14452"/>
                  <a:pt x="20395" y="14452"/>
                  <a:pt x="20395" y="14452"/>
                </a:cubicBezTo>
                <a:cubicBezTo>
                  <a:pt x="20395" y="15342"/>
                  <a:pt x="19736" y="16075"/>
                  <a:pt x="18937" y="16075"/>
                </a:cubicBezTo>
                <a:close/>
                <a:moveTo>
                  <a:pt x="18937" y="16075"/>
                </a:moveTo>
                <a:cubicBezTo>
                  <a:pt x="18937" y="16075"/>
                  <a:pt x="18937" y="16075"/>
                  <a:pt x="18937" y="16075"/>
                </a:cubicBezTo>
              </a:path>
            </a:pathLst>
          </a:custGeom>
          <a:solidFill>
            <a:srgbClr val="F9B35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2" name="文本框 17"/>
          <p:cNvSpPr txBox="1"/>
          <p:nvPr/>
        </p:nvSpPr>
        <p:spPr>
          <a:xfrm>
            <a:off x="2356519" y="669598"/>
            <a:ext cx="7478968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3200" b="1">
                <a:solidFill>
                  <a:srgbClr val="FFFFFF">
                    <a:alpha val="50000"/>
                  </a:srgbClr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zh-CN" dirty="0"/>
              <a:t>原有方案的优缺点、局限性及存在的问题</a:t>
            </a:r>
            <a:endParaRPr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" y="0"/>
            <a:ext cx="680577" cy="680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00" advClick="0" advTm="9000">
        <p15:prstTrans prst="pageCurlDouble"/>
      </p:transition>
    </mc:Choice>
    <mc:Choice xmlns="" xmlns:p14="http://schemas.microsoft.com/office/powerpoint/2010/main" Requires="p14">
      <p:transition spd="slow" advClick="0" advTm="9000" p14:dur="1200">
        <p14:prism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9" presetClass="entr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2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9" presetClass="entr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500"/>
                            </p:stCondLst>
                            <p:childTnLst>
                              <p:par>
                                <p:cTn id="22" presetID="9" presetClass="entr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0"/>
                            </p:stCondLst>
                            <p:childTnLst>
                              <p:par>
                                <p:cTn id="26" presetID="2" presetClass="entr" presetSubtype="4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500"/>
                            </p:stCondLst>
                            <p:childTnLst>
                              <p:par>
                                <p:cTn id="31" presetID="9" presetClass="entr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22" presetClass="entr" presetSubtype="8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00"/>
                            </p:stCondLst>
                            <p:childTnLst>
                              <p:par>
                                <p:cTn id="39" presetID="22" presetClass="entr" presetSubtype="8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500"/>
                            </p:stCondLst>
                            <p:childTnLst>
                              <p:par>
                                <p:cTn id="43" presetID="22" presetClass="entr" presetSubtype="1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" grpId="1" animBg="1" advAuto="0"/>
      <p:bldP spid="341" grpId="3" animBg="1" advAuto="0"/>
      <p:bldP spid="344" grpId="2" animBg="1" advAuto="0"/>
      <p:bldP spid="345" grpId="7" animBg="1" advAuto="0"/>
      <p:bldP spid="346" grpId="4" animBg="1" advAuto="0"/>
      <p:bldP spid="348" grpId="11" animBg="1" advAuto="0"/>
      <p:bldP spid="349" grpId="9" animBg="1" advAuto="0"/>
      <p:bldP spid="350" grpId="10" animBg="1" advAuto="0"/>
      <p:bldP spid="351" grpId="8" animBg="1" advAuto="0"/>
      <p:bldP spid="352" grpId="6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矩形 7"/>
          <p:cNvSpPr/>
          <p:nvPr/>
        </p:nvSpPr>
        <p:spPr>
          <a:xfrm>
            <a:off x="6929610" y="1445739"/>
            <a:ext cx="3855904" cy="4668119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5" name="矩形 20"/>
          <p:cNvSpPr/>
          <p:nvPr/>
        </p:nvSpPr>
        <p:spPr>
          <a:xfrm>
            <a:off x="10268802" y="0"/>
            <a:ext cx="1923198" cy="6858000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D5D7D5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60" name="文本框 4"/>
          <p:cNvSpPr txBox="1"/>
          <p:nvPr/>
        </p:nvSpPr>
        <p:spPr>
          <a:xfrm>
            <a:off x="695324" y="819400"/>
            <a:ext cx="193899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zh-CN" dirty="0"/>
              <a:t>可重用的系统</a:t>
            </a:r>
            <a:endParaRPr dirty="0"/>
          </a:p>
        </p:txBody>
      </p:sp>
      <p:sp>
        <p:nvSpPr>
          <p:cNvPr id="361" name="直接连接符 5"/>
          <p:cNvSpPr/>
          <p:nvPr/>
        </p:nvSpPr>
        <p:spPr>
          <a:xfrm flipH="1" flipV="1">
            <a:off x="791804" y="1470371"/>
            <a:ext cx="4000016" cy="1"/>
          </a:xfrm>
          <a:prstGeom prst="line">
            <a:avLst/>
          </a:prstGeom>
          <a:ln w="6350">
            <a:solidFill>
              <a:srgbClr val="969F98">
                <a:alpha val="50000"/>
              </a:srgb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" y="0"/>
            <a:ext cx="680577" cy="680577"/>
          </a:xfrm>
          <a:prstGeom prst="rect">
            <a:avLst/>
          </a:prstGeom>
        </p:spPr>
      </p:pic>
      <p:pic>
        <p:nvPicPr>
          <p:cNvPr id="3075" name="Picture 3" descr="APP参考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085" y="819400"/>
            <a:ext cx="2886075" cy="512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895963"/>
              </p:ext>
            </p:extLst>
          </p:nvPr>
        </p:nvGraphicFramePr>
        <p:xfrm>
          <a:off x="452884" y="2016513"/>
          <a:ext cx="6311598" cy="309581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91803">
                  <a:extLst>
                    <a:ext uri="{9D8B030D-6E8A-4147-A177-3AD203B41FA5}">
                      <a16:colId xmlns:a16="http://schemas.microsoft.com/office/drawing/2014/main" val="973793514"/>
                    </a:ext>
                  </a:extLst>
                </a:gridCol>
                <a:gridCol w="2291803">
                  <a:extLst>
                    <a:ext uri="{9D8B030D-6E8A-4147-A177-3AD203B41FA5}">
                      <a16:colId xmlns:a16="http://schemas.microsoft.com/office/drawing/2014/main" val="3775734842"/>
                    </a:ext>
                  </a:extLst>
                </a:gridCol>
                <a:gridCol w="1727992">
                  <a:extLst>
                    <a:ext uri="{9D8B030D-6E8A-4147-A177-3AD203B41FA5}">
                      <a16:colId xmlns:a16="http://schemas.microsoft.com/office/drawing/2014/main" val="2153100600"/>
                    </a:ext>
                  </a:extLst>
                </a:gridCol>
              </a:tblGrid>
              <a:tr h="527489">
                <a:tc rowSpan="2">
                  <a:txBody>
                    <a:bodyPr/>
                    <a:lstStyle/>
                    <a:p>
                      <a:pPr indent="127000" algn="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内部能力</a:t>
                      </a:r>
                    </a:p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</a:endParaRPr>
                    </a:p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</a:endParaRPr>
                    </a:p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外部因素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优势（</a:t>
                      </a:r>
                      <a:r>
                        <a:rPr lang="en-US" sz="1050" kern="100" dirty="0">
                          <a:effectLst/>
                        </a:rPr>
                        <a:t>Strength</a:t>
                      </a:r>
                      <a:r>
                        <a:rPr lang="zh-CN" sz="1050" kern="100" dirty="0">
                          <a:effectLst/>
                        </a:rPr>
                        <a:t>）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劣势（</a:t>
                      </a:r>
                      <a:r>
                        <a:rPr lang="en-US" sz="1050" kern="100">
                          <a:effectLst/>
                        </a:rPr>
                        <a:t>Weakness</a:t>
                      </a:r>
                      <a:r>
                        <a:rPr lang="zh-CN" sz="1050" kern="100">
                          <a:effectLst/>
                        </a:rPr>
                        <a:t>）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02170381"/>
                  </a:ext>
                </a:extLst>
              </a:tr>
              <a:tr h="68755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050" kern="100" dirty="0">
                          <a:effectLst/>
                        </a:rPr>
                        <a:t>原生</a:t>
                      </a:r>
                      <a:r>
                        <a:rPr lang="en-US" sz="1050" kern="100" dirty="0">
                          <a:effectLst/>
                        </a:rPr>
                        <a:t>APP</a:t>
                      </a:r>
                      <a:r>
                        <a:rPr lang="zh-CN" sz="1050" kern="100" dirty="0">
                          <a:effectLst/>
                        </a:rPr>
                        <a:t>实现最丰富的功能和最华丽的交互</a:t>
                      </a: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050" kern="100" dirty="0">
                          <a:effectLst/>
                        </a:rPr>
                        <a:t>合作学校多。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050" kern="100">
                          <a:effectLst/>
                        </a:rPr>
                        <a:t>功能过多。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050" kern="100">
                          <a:effectLst/>
                        </a:rPr>
                        <a:t>推送广告。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050" kern="100">
                          <a:effectLst/>
                        </a:rPr>
                        <a:t>城院无法使用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40034000"/>
                  </a:ext>
                </a:extLst>
              </a:tr>
              <a:tr h="252831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机会（</a:t>
                      </a:r>
                      <a:r>
                        <a:rPr lang="en-US" sz="1050" kern="100">
                          <a:effectLst/>
                        </a:rPr>
                        <a:t>Opportunities</a:t>
                      </a:r>
                      <a:r>
                        <a:rPr lang="zh-CN" sz="1050" kern="100">
                          <a:effectLst/>
                        </a:rPr>
                        <a:t>）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SO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WO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45663660"/>
                  </a:ext>
                </a:extLst>
              </a:tr>
              <a:tr h="916739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r>
                        <a:rPr lang="zh-CN" sz="1050" kern="100">
                          <a:effectLst/>
                        </a:rPr>
                        <a:t>．大学生在校内繁忙时或不在学校时需要快递代拿、代寄</a:t>
                      </a:r>
                    </a:p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r>
                        <a:rPr lang="zh-CN" sz="1050" kern="100">
                          <a:effectLst/>
                        </a:rPr>
                        <a:t>．不想出寝室，繁忙时校内餐饮代买。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1</a:t>
                      </a:r>
                      <a:r>
                        <a:rPr lang="zh-CN" sz="1050" kern="100" dirty="0">
                          <a:effectLst/>
                        </a:rPr>
                        <a:t>．充分实现代拿代寄、餐饮代买功能</a:t>
                      </a:r>
                    </a:p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2</a:t>
                      </a:r>
                      <a:r>
                        <a:rPr lang="zh-CN" sz="1050" kern="100" dirty="0">
                          <a:effectLst/>
                        </a:rPr>
                        <a:t>．适用学校多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r>
                        <a:rPr lang="zh-CN" sz="1050" kern="100">
                          <a:effectLst/>
                        </a:rPr>
                        <a:t>．适合我们针对城院推出类似工具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40387990"/>
                  </a:ext>
                </a:extLst>
              </a:tr>
              <a:tr h="252831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风险（</a:t>
                      </a:r>
                      <a:r>
                        <a:rPr lang="en-US" sz="1050" kern="100">
                          <a:effectLst/>
                        </a:rPr>
                        <a:t>Threats</a:t>
                      </a:r>
                      <a:r>
                        <a:rPr lang="zh-CN" sz="1050" kern="100">
                          <a:effectLst/>
                        </a:rPr>
                        <a:t>）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ST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WT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64426329"/>
                  </a:ext>
                </a:extLst>
              </a:tr>
              <a:tr h="458369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产生纠纷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r>
                        <a:rPr lang="zh-CN" sz="1050" kern="100">
                          <a:effectLst/>
                        </a:rPr>
                        <a:t>．纠纷处理经验成熟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050" kern="100" dirty="0">
                          <a:effectLst/>
                        </a:rPr>
                        <a:t>用户体验差，界面不简洁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12816798"/>
                  </a:ext>
                </a:extLst>
              </a:tr>
            </a:tbl>
          </a:graphicData>
        </a:graphic>
      </p:graphicFrame>
      <p:cxnSp>
        <p:nvCxnSpPr>
          <p:cNvPr id="4" name="直接连接符 3"/>
          <p:cNvCxnSpPr/>
          <p:nvPr/>
        </p:nvCxnSpPr>
        <p:spPr>
          <a:xfrm>
            <a:off x="452884" y="2016513"/>
            <a:ext cx="2290316" cy="120466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6000">
        <p:pu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2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9" presetClass="entr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2" presetClass="entr" presetSubtype="8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" grpId="3" animBg="1" advAuto="0"/>
      <p:bldP spid="355" grpId="1" animBg="1" advAuto="0"/>
      <p:bldP spid="360" grpId="12" animBg="1" advAuto="0"/>
      <p:bldP spid="361" grpId="13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矩形 9"/>
          <p:cNvSpPr/>
          <p:nvPr/>
        </p:nvSpPr>
        <p:spPr>
          <a:xfrm>
            <a:off x="1277957" y="1094341"/>
            <a:ext cx="9636084" cy="4702368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6" name="矩形 1"/>
          <p:cNvSpPr/>
          <p:nvPr/>
        </p:nvSpPr>
        <p:spPr>
          <a:xfrm>
            <a:off x="3742063" y="0"/>
            <a:ext cx="4707874" cy="6858000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D5D7D5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7" name="矩形 2"/>
          <p:cNvSpPr/>
          <p:nvPr/>
        </p:nvSpPr>
        <p:spPr>
          <a:xfrm>
            <a:off x="1836144" y="1652529"/>
            <a:ext cx="8519712" cy="3585991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9" name="文本框 5"/>
          <p:cNvSpPr txBox="1"/>
          <p:nvPr/>
        </p:nvSpPr>
        <p:spPr>
          <a:xfrm>
            <a:off x="4268011" y="688110"/>
            <a:ext cx="3609319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3600" b="1">
                <a:solidFill>
                  <a:srgbClr val="3F403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zh-CN" dirty="0"/>
              <a:t>选择的系统方案</a:t>
            </a:r>
            <a:r>
              <a:rPr lang="en-US" altLang="zh-CN" dirty="0"/>
              <a:t>1</a:t>
            </a:r>
            <a:endParaRPr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" y="0"/>
            <a:ext cx="680577" cy="680577"/>
          </a:xfrm>
          <a:prstGeom prst="rect">
            <a:avLst/>
          </a:prstGeom>
        </p:spPr>
      </p:pic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640760"/>
              </p:ext>
            </p:extLst>
          </p:nvPr>
        </p:nvGraphicFramePr>
        <p:xfrm>
          <a:off x="2919847" y="1866846"/>
          <a:ext cx="6660514" cy="334139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418498">
                  <a:extLst>
                    <a:ext uri="{9D8B030D-6E8A-4147-A177-3AD203B41FA5}">
                      <a16:colId xmlns:a16="http://schemas.microsoft.com/office/drawing/2014/main" val="686713048"/>
                    </a:ext>
                  </a:extLst>
                </a:gridCol>
                <a:gridCol w="2418498">
                  <a:extLst>
                    <a:ext uri="{9D8B030D-6E8A-4147-A177-3AD203B41FA5}">
                      <a16:colId xmlns:a16="http://schemas.microsoft.com/office/drawing/2014/main" val="3992074723"/>
                    </a:ext>
                  </a:extLst>
                </a:gridCol>
                <a:gridCol w="1823518">
                  <a:extLst>
                    <a:ext uri="{9D8B030D-6E8A-4147-A177-3AD203B41FA5}">
                      <a16:colId xmlns:a16="http://schemas.microsoft.com/office/drawing/2014/main" val="3275551140"/>
                    </a:ext>
                  </a:extLst>
                </a:gridCol>
              </a:tblGrid>
              <a:tr h="569332">
                <a:tc rowSpan="2">
                  <a:txBody>
                    <a:bodyPr/>
                    <a:lstStyle/>
                    <a:p>
                      <a:pPr indent="127000" algn="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内部能力</a:t>
                      </a:r>
                    </a:p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</a:endParaRPr>
                    </a:p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</a:endParaRPr>
                    </a:p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</a:endParaRPr>
                    </a:p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</a:endParaRPr>
                    </a:p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外部因素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优势（</a:t>
                      </a:r>
                      <a:r>
                        <a:rPr lang="en-US" sz="1050" kern="100" dirty="0">
                          <a:effectLst/>
                        </a:rPr>
                        <a:t>Strength</a:t>
                      </a:r>
                      <a:r>
                        <a:rPr lang="zh-CN" sz="1050" kern="100" dirty="0">
                          <a:effectLst/>
                        </a:rPr>
                        <a:t>）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劣势（</a:t>
                      </a:r>
                      <a:r>
                        <a:rPr lang="en-US" sz="1050" kern="100">
                          <a:effectLst/>
                        </a:rPr>
                        <a:t>Weakness</a:t>
                      </a:r>
                      <a:r>
                        <a:rPr lang="zh-CN" sz="1050" kern="100">
                          <a:effectLst/>
                        </a:rPr>
                        <a:t>）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33793532"/>
                  </a:ext>
                </a:extLst>
              </a:tr>
              <a:tr h="12368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x-none" sz="1050" kern="100">
                          <a:effectLst/>
                        </a:rPr>
                        <a:t>1. 无需安装、随用随点 </a:t>
                      </a:r>
                      <a:endParaRPr lang="zh-CN" sz="1050" kern="100">
                        <a:effectLst/>
                      </a:endParaRPr>
                    </a:p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x-none" sz="1050" kern="100">
                          <a:effectLst/>
                        </a:rPr>
                        <a:t>2. 跨平台开发 </a:t>
                      </a:r>
                      <a:endParaRPr lang="zh-CN" sz="1050" kern="100">
                        <a:effectLst/>
                      </a:endParaRPr>
                    </a:p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x-none" sz="1050" kern="100">
                          <a:effectLst/>
                        </a:rPr>
                        <a:t>3. 丰富的组件和API 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x-none" sz="1050" kern="100">
                          <a:effectLst/>
                        </a:rPr>
                        <a:t>1</a:t>
                      </a:r>
                      <a:r>
                        <a:rPr lang="zh-CN" sz="1050" kern="100">
                          <a:effectLst/>
                        </a:rPr>
                        <a:t>．</a:t>
                      </a:r>
                      <a:r>
                        <a:rPr lang="x-none" sz="1050" kern="100">
                          <a:effectLst/>
                        </a:rPr>
                        <a:t>小程序的大小受微信限制</a:t>
                      </a:r>
                      <a:endParaRPr lang="zh-CN" sz="1050" kern="100">
                        <a:effectLst/>
                      </a:endParaRPr>
                    </a:p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x-none" sz="1050" kern="100">
                          <a:effectLst/>
                        </a:rPr>
                        <a:t>2</a:t>
                      </a:r>
                      <a:r>
                        <a:rPr lang="zh-CN" sz="1050" kern="100">
                          <a:effectLst/>
                        </a:rPr>
                        <a:t>．只能在微信中使用</a:t>
                      </a:r>
                    </a:p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x-none" sz="1050" kern="100">
                          <a:effectLst/>
                        </a:rPr>
                        <a:t>3</a:t>
                      </a:r>
                      <a:r>
                        <a:rPr lang="zh-CN" sz="1050" kern="100">
                          <a:effectLst/>
                        </a:rPr>
                        <a:t>．需要审核</a:t>
                      </a:r>
                    </a:p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x-none" sz="1050" kern="100">
                          <a:effectLst/>
                        </a:rPr>
                        <a:t>4</a:t>
                      </a:r>
                      <a:r>
                        <a:rPr lang="zh-CN" sz="1050" kern="100">
                          <a:effectLst/>
                        </a:rPr>
                        <a:t>．能力不如</a:t>
                      </a:r>
                      <a:r>
                        <a:rPr lang="x-none" sz="1050" kern="100">
                          <a:effectLst/>
                        </a:rPr>
                        <a:t>APP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72729454"/>
                  </a:ext>
                </a:extLst>
              </a:tr>
              <a:tr h="272887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机会（</a:t>
                      </a:r>
                      <a:r>
                        <a:rPr lang="en-US" sz="1050" kern="100">
                          <a:effectLst/>
                        </a:rPr>
                        <a:t>Opportunities</a:t>
                      </a:r>
                      <a:r>
                        <a:rPr lang="zh-CN" sz="1050" kern="100">
                          <a:effectLst/>
                        </a:rPr>
                        <a:t>）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SO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WO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58534478"/>
                  </a:ext>
                </a:extLst>
              </a:tr>
              <a:tr h="494730"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050" kern="100">
                          <a:effectLst/>
                        </a:rPr>
                        <a:t>微信拥有庞大的用户量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050" kern="100">
                          <a:effectLst/>
                        </a:rPr>
                        <a:t>技术较为成熟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方便推广，更容易让人们了解、使用到该小程序。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不用占用过多用户内存，带来流畅的体验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23180938"/>
                  </a:ext>
                </a:extLst>
              </a:tr>
              <a:tr h="272887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风险（</a:t>
                      </a:r>
                      <a:r>
                        <a:rPr lang="en-US" sz="1050" kern="100">
                          <a:effectLst/>
                        </a:rPr>
                        <a:t>Threats</a:t>
                      </a:r>
                      <a:r>
                        <a:rPr lang="zh-CN" sz="1050" kern="100">
                          <a:effectLst/>
                        </a:rPr>
                        <a:t>）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ST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WT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43218541"/>
                  </a:ext>
                </a:extLst>
              </a:tr>
              <a:tr h="494730"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050" kern="100">
                          <a:effectLst/>
                        </a:rPr>
                        <a:t>违规操作会被封号。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050" kern="100">
                          <a:effectLst/>
                        </a:rPr>
                        <a:t>受限于微信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注意开发、设计符合微信小程序规则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开发、设计规则严格，受微信限制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12556971"/>
                  </a:ext>
                </a:extLst>
              </a:tr>
            </a:tbl>
          </a:graphicData>
        </a:graphic>
      </p:graphicFrame>
      <p:cxnSp>
        <p:nvCxnSpPr>
          <p:cNvPr id="4" name="直接连接符 3"/>
          <p:cNvCxnSpPr/>
          <p:nvPr/>
        </p:nvCxnSpPr>
        <p:spPr>
          <a:xfrm>
            <a:off x="2919845" y="1892629"/>
            <a:ext cx="2421082" cy="177536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4"/>
          <p:cNvSpPr txBox="1"/>
          <p:nvPr/>
        </p:nvSpPr>
        <p:spPr>
          <a:xfrm>
            <a:off x="2484843" y="1273808"/>
            <a:ext cx="7168312" cy="424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>
              <a:lnSpc>
                <a:spcPct val="120000"/>
              </a:lnSpc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 lang="x-none" altLang="zh-CN" b="1" dirty="0"/>
              <a:t>1</a:t>
            </a:r>
            <a:r>
              <a:rPr lang="zh-CN" altLang="zh-CN" b="1" dirty="0"/>
              <a:t>．做微信小</a:t>
            </a:r>
            <a:r>
              <a:rPr lang="zh-CN" altLang="zh-CN" b="1" dirty="0" smtClean="0"/>
              <a:t>程序</a:t>
            </a:r>
            <a:endParaRPr lang="zh-CN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8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4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9" presetClass="entr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" grpId="2" animBg="1" advAuto="0"/>
      <p:bldP spid="296" grpId="1" animBg="1" advAuto="0"/>
      <p:bldP spid="297" grpId="3" animBg="1" advAuto="0"/>
      <p:bldP spid="299" grpId="4" animBg="1" advAuto="0"/>
      <p:bldP spid="11" grpId="0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矩形 3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D5D7D5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0" name="矩形 11"/>
          <p:cNvSpPr/>
          <p:nvPr/>
        </p:nvSpPr>
        <p:spPr>
          <a:xfrm>
            <a:off x="695324" y="1744937"/>
            <a:ext cx="10801350" cy="3521126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326" name="组合 1"/>
          <p:cNvGrpSpPr/>
          <p:nvPr/>
        </p:nvGrpSpPr>
        <p:grpSpPr>
          <a:xfrm>
            <a:off x="4988804" y="-1"/>
            <a:ext cx="2214391" cy="2722735"/>
            <a:chOff x="0" y="0"/>
            <a:chExt cx="2214390" cy="2722734"/>
          </a:xfrm>
        </p:grpSpPr>
        <p:sp>
          <p:nvSpPr>
            <p:cNvPr id="321" name="矩形 12"/>
            <p:cNvSpPr/>
            <p:nvPr/>
          </p:nvSpPr>
          <p:spPr>
            <a:xfrm>
              <a:off x="-1" y="0"/>
              <a:ext cx="2214392" cy="2722735"/>
            </a:xfrm>
            <a:prstGeom prst="rect">
              <a:avLst/>
            </a:prstGeom>
            <a:solidFill>
              <a:srgbClr val="F9B3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325" name="Group 17"/>
            <p:cNvGrpSpPr/>
            <p:nvPr/>
          </p:nvGrpSpPr>
          <p:grpSpPr>
            <a:xfrm>
              <a:off x="357317" y="549275"/>
              <a:ext cx="1499759" cy="1887334"/>
              <a:chOff x="0" y="0"/>
              <a:chExt cx="1499758" cy="1887333"/>
            </a:xfrm>
          </p:grpSpPr>
          <p:sp>
            <p:nvSpPr>
              <p:cNvPr id="322" name="Freeform 18"/>
              <p:cNvSpPr/>
              <p:nvPr/>
            </p:nvSpPr>
            <p:spPr>
              <a:xfrm>
                <a:off x="0" y="-1"/>
                <a:ext cx="1499759" cy="18873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847" y="5615"/>
                    </a:moveTo>
                    <a:cubicBezTo>
                      <a:pt x="4271" y="5615"/>
                      <a:pt x="4271" y="5615"/>
                      <a:pt x="4271" y="5615"/>
                    </a:cubicBezTo>
                    <a:cubicBezTo>
                      <a:pt x="2748" y="5615"/>
                      <a:pt x="1488" y="4615"/>
                      <a:pt x="1488" y="3392"/>
                    </a:cubicBezTo>
                    <a:cubicBezTo>
                      <a:pt x="1488" y="2182"/>
                      <a:pt x="2731" y="1181"/>
                      <a:pt x="4271" y="1181"/>
                    </a:cubicBezTo>
                    <a:cubicBezTo>
                      <a:pt x="20847" y="1181"/>
                      <a:pt x="20847" y="1181"/>
                      <a:pt x="20847" y="1181"/>
                    </a:cubicBezTo>
                    <a:cubicBezTo>
                      <a:pt x="21267" y="1181"/>
                      <a:pt x="21600" y="917"/>
                      <a:pt x="21600" y="598"/>
                    </a:cubicBezTo>
                    <a:cubicBezTo>
                      <a:pt x="21600" y="264"/>
                      <a:pt x="21250" y="0"/>
                      <a:pt x="20847" y="0"/>
                    </a:cubicBezTo>
                    <a:cubicBezTo>
                      <a:pt x="4271" y="0"/>
                      <a:pt x="4271" y="0"/>
                      <a:pt x="4271" y="0"/>
                    </a:cubicBezTo>
                    <a:cubicBezTo>
                      <a:pt x="1925" y="0"/>
                      <a:pt x="0" y="1529"/>
                      <a:pt x="0" y="3392"/>
                    </a:cubicBezTo>
                    <a:cubicBezTo>
                      <a:pt x="0" y="18195"/>
                      <a:pt x="0" y="18195"/>
                      <a:pt x="0" y="18195"/>
                    </a:cubicBezTo>
                    <a:cubicBezTo>
                      <a:pt x="0" y="20071"/>
                      <a:pt x="1925" y="21600"/>
                      <a:pt x="4271" y="21600"/>
                    </a:cubicBezTo>
                    <a:cubicBezTo>
                      <a:pt x="20847" y="21600"/>
                      <a:pt x="20847" y="21600"/>
                      <a:pt x="20847" y="21600"/>
                    </a:cubicBezTo>
                    <a:cubicBezTo>
                      <a:pt x="21267" y="21600"/>
                      <a:pt x="21600" y="21322"/>
                      <a:pt x="21600" y="21002"/>
                    </a:cubicBezTo>
                    <a:cubicBezTo>
                      <a:pt x="21600" y="6199"/>
                      <a:pt x="21600" y="6199"/>
                      <a:pt x="21600" y="6199"/>
                    </a:cubicBezTo>
                    <a:cubicBezTo>
                      <a:pt x="21582" y="5880"/>
                      <a:pt x="21250" y="5615"/>
                      <a:pt x="20847" y="5615"/>
                    </a:cubicBezTo>
                    <a:close/>
                    <a:moveTo>
                      <a:pt x="20095" y="20405"/>
                    </a:moveTo>
                    <a:cubicBezTo>
                      <a:pt x="4271" y="20405"/>
                      <a:pt x="4271" y="20405"/>
                      <a:pt x="4271" y="20405"/>
                    </a:cubicBezTo>
                    <a:cubicBezTo>
                      <a:pt x="2748" y="20405"/>
                      <a:pt x="1488" y="19418"/>
                      <a:pt x="1488" y="18195"/>
                    </a:cubicBezTo>
                    <a:cubicBezTo>
                      <a:pt x="1488" y="5977"/>
                      <a:pt x="1488" y="5977"/>
                      <a:pt x="1488" y="5977"/>
                    </a:cubicBezTo>
                    <a:cubicBezTo>
                      <a:pt x="2241" y="6491"/>
                      <a:pt x="3221" y="6797"/>
                      <a:pt x="4271" y="6797"/>
                    </a:cubicBezTo>
                    <a:cubicBezTo>
                      <a:pt x="20095" y="6797"/>
                      <a:pt x="20095" y="6797"/>
                      <a:pt x="20095" y="6797"/>
                    </a:cubicBezTo>
                    <a:lnTo>
                      <a:pt x="20095" y="20405"/>
                    </a:lnTo>
                    <a:close/>
                    <a:moveTo>
                      <a:pt x="20095" y="20405"/>
                    </a:moveTo>
                    <a:cubicBezTo>
                      <a:pt x="20095" y="20405"/>
                      <a:pt x="20095" y="20405"/>
                      <a:pt x="20095" y="20405"/>
                    </a:cubicBezTo>
                  </a:path>
                </a:pathLst>
              </a:custGeom>
              <a:solidFill>
                <a:srgbClr val="FCFCFD"/>
              </a:solidFill>
              <a:ln w="12700" cap="flat">
                <a:noFill/>
                <a:miter lim="400000"/>
              </a:ln>
              <a:effectLst>
                <a:outerShdw blurRad="254000" dist="38100" dir="5400000" rotWithShape="0">
                  <a:srgbClr val="969F98">
                    <a:alpha val="2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23" name="Freeform 19"/>
              <p:cNvSpPr/>
              <p:nvPr/>
            </p:nvSpPr>
            <p:spPr>
              <a:xfrm>
                <a:off x="258385" y="252767"/>
                <a:ext cx="1078479" cy="1011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49" y="0"/>
                    </a:moveTo>
                    <a:cubicBezTo>
                      <a:pt x="464" y="0"/>
                      <a:pt x="0" y="4828"/>
                      <a:pt x="0" y="10673"/>
                    </a:cubicBezTo>
                    <a:cubicBezTo>
                      <a:pt x="0" y="16772"/>
                      <a:pt x="488" y="21600"/>
                      <a:pt x="1049" y="21600"/>
                    </a:cubicBezTo>
                    <a:cubicBezTo>
                      <a:pt x="20551" y="21600"/>
                      <a:pt x="20551" y="21600"/>
                      <a:pt x="20551" y="21600"/>
                    </a:cubicBezTo>
                    <a:cubicBezTo>
                      <a:pt x="21136" y="21600"/>
                      <a:pt x="21600" y="16772"/>
                      <a:pt x="21600" y="10673"/>
                    </a:cubicBezTo>
                    <a:cubicBezTo>
                      <a:pt x="21600" y="4828"/>
                      <a:pt x="21136" y="0"/>
                      <a:pt x="20551" y="0"/>
                    </a:cubicBezTo>
                    <a:lnTo>
                      <a:pt x="1049" y="0"/>
                    </a:lnTo>
                    <a:close/>
                    <a:moveTo>
                      <a:pt x="1049" y="0"/>
                    </a:moveTo>
                    <a:cubicBezTo>
                      <a:pt x="1049" y="0"/>
                      <a:pt x="1049" y="0"/>
                      <a:pt x="1049" y="0"/>
                    </a:cubicBezTo>
                  </a:path>
                </a:pathLst>
              </a:custGeom>
              <a:solidFill>
                <a:srgbClr val="FCFCFD"/>
              </a:solidFill>
              <a:ln w="12700" cap="flat">
                <a:noFill/>
                <a:miter lim="400000"/>
              </a:ln>
              <a:effectLst>
                <a:outerShdw blurRad="254000" dist="38100" dir="5400000" rotWithShape="0">
                  <a:srgbClr val="969F98">
                    <a:alpha val="2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24" name="Freeform 20"/>
              <p:cNvSpPr/>
              <p:nvPr/>
            </p:nvSpPr>
            <p:spPr>
              <a:xfrm>
                <a:off x="461069" y="797622"/>
                <a:ext cx="577002" cy="7639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32" h="21600" extrusionOk="0">
                    <a:moveTo>
                      <a:pt x="1291" y="21497"/>
                    </a:moveTo>
                    <a:cubicBezTo>
                      <a:pt x="1469" y="21566"/>
                      <a:pt x="1692" y="21600"/>
                      <a:pt x="1915" y="21600"/>
                    </a:cubicBezTo>
                    <a:cubicBezTo>
                      <a:pt x="2716" y="21600"/>
                      <a:pt x="3429" y="21223"/>
                      <a:pt x="3696" y="20640"/>
                    </a:cubicBezTo>
                    <a:cubicBezTo>
                      <a:pt x="6012" y="15669"/>
                      <a:pt x="6012" y="15669"/>
                      <a:pt x="6012" y="15669"/>
                    </a:cubicBezTo>
                    <a:cubicBezTo>
                      <a:pt x="14919" y="15669"/>
                      <a:pt x="14919" y="15669"/>
                      <a:pt x="14919" y="15669"/>
                    </a:cubicBezTo>
                    <a:cubicBezTo>
                      <a:pt x="14964" y="15669"/>
                      <a:pt x="15053" y="15669"/>
                      <a:pt x="15142" y="15634"/>
                    </a:cubicBezTo>
                    <a:cubicBezTo>
                      <a:pt x="17458" y="20640"/>
                      <a:pt x="17458" y="20640"/>
                      <a:pt x="17458" y="20640"/>
                    </a:cubicBezTo>
                    <a:cubicBezTo>
                      <a:pt x="17725" y="21223"/>
                      <a:pt x="18438" y="21600"/>
                      <a:pt x="19239" y="21600"/>
                    </a:cubicBezTo>
                    <a:cubicBezTo>
                      <a:pt x="19417" y="21600"/>
                      <a:pt x="19640" y="21566"/>
                      <a:pt x="19863" y="21497"/>
                    </a:cubicBezTo>
                    <a:cubicBezTo>
                      <a:pt x="20843" y="21223"/>
                      <a:pt x="21377" y="20400"/>
                      <a:pt x="21021" y="19646"/>
                    </a:cubicBezTo>
                    <a:cubicBezTo>
                      <a:pt x="12381" y="994"/>
                      <a:pt x="12381" y="994"/>
                      <a:pt x="12381" y="994"/>
                    </a:cubicBezTo>
                    <a:cubicBezTo>
                      <a:pt x="12336" y="960"/>
                      <a:pt x="12336" y="926"/>
                      <a:pt x="12292" y="857"/>
                    </a:cubicBezTo>
                    <a:cubicBezTo>
                      <a:pt x="12247" y="789"/>
                      <a:pt x="12247" y="789"/>
                      <a:pt x="12247" y="789"/>
                    </a:cubicBezTo>
                    <a:cubicBezTo>
                      <a:pt x="12203" y="720"/>
                      <a:pt x="12203" y="720"/>
                      <a:pt x="12203" y="720"/>
                    </a:cubicBezTo>
                    <a:cubicBezTo>
                      <a:pt x="12203" y="720"/>
                      <a:pt x="12158" y="686"/>
                      <a:pt x="12158" y="651"/>
                    </a:cubicBezTo>
                    <a:cubicBezTo>
                      <a:pt x="12158" y="651"/>
                      <a:pt x="12113" y="617"/>
                      <a:pt x="12113" y="617"/>
                    </a:cubicBezTo>
                    <a:cubicBezTo>
                      <a:pt x="12113" y="583"/>
                      <a:pt x="12069" y="583"/>
                      <a:pt x="12024" y="549"/>
                    </a:cubicBezTo>
                    <a:cubicBezTo>
                      <a:pt x="12024" y="549"/>
                      <a:pt x="12024" y="514"/>
                      <a:pt x="11980" y="514"/>
                    </a:cubicBezTo>
                    <a:cubicBezTo>
                      <a:pt x="11980" y="480"/>
                      <a:pt x="11935" y="480"/>
                      <a:pt x="11891" y="446"/>
                    </a:cubicBezTo>
                    <a:cubicBezTo>
                      <a:pt x="11846" y="411"/>
                      <a:pt x="11846" y="411"/>
                      <a:pt x="11846" y="411"/>
                    </a:cubicBezTo>
                    <a:cubicBezTo>
                      <a:pt x="11802" y="377"/>
                      <a:pt x="11802" y="377"/>
                      <a:pt x="11802" y="343"/>
                    </a:cubicBezTo>
                    <a:cubicBezTo>
                      <a:pt x="11757" y="343"/>
                      <a:pt x="11713" y="309"/>
                      <a:pt x="11713" y="309"/>
                    </a:cubicBezTo>
                    <a:cubicBezTo>
                      <a:pt x="11668" y="274"/>
                      <a:pt x="11668" y="274"/>
                      <a:pt x="11624" y="274"/>
                    </a:cubicBezTo>
                    <a:cubicBezTo>
                      <a:pt x="11624" y="240"/>
                      <a:pt x="11579" y="240"/>
                      <a:pt x="11535" y="206"/>
                    </a:cubicBezTo>
                    <a:cubicBezTo>
                      <a:pt x="11445" y="171"/>
                      <a:pt x="11445" y="171"/>
                      <a:pt x="11445" y="171"/>
                    </a:cubicBezTo>
                    <a:cubicBezTo>
                      <a:pt x="11401" y="171"/>
                      <a:pt x="11401" y="171"/>
                      <a:pt x="11401" y="171"/>
                    </a:cubicBezTo>
                    <a:cubicBezTo>
                      <a:pt x="11312" y="137"/>
                      <a:pt x="11267" y="103"/>
                      <a:pt x="11223" y="103"/>
                    </a:cubicBezTo>
                    <a:cubicBezTo>
                      <a:pt x="11178" y="103"/>
                      <a:pt x="11178" y="103"/>
                      <a:pt x="11178" y="103"/>
                    </a:cubicBezTo>
                    <a:cubicBezTo>
                      <a:pt x="11045" y="69"/>
                      <a:pt x="11045" y="69"/>
                      <a:pt x="11045" y="69"/>
                    </a:cubicBezTo>
                    <a:cubicBezTo>
                      <a:pt x="11000" y="69"/>
                      <a:pt x="11000" y="69"/>
                      <a:pt x="10956" y="69"/>
                    </a:cubicBezTo>
                    <a:cubicBezTo>
                      <a:pt x="10911" y="34"/>
                      <a:pt x="10866" y="34"/>
                      <a:pt x="10822" y="34"/>
                    </a:cubicBezTo>
                    <a:cubicBezTo>
                      <a:pt x="10822" y="34"/>
                      <a:pt x="10777" y="34"/>
                      <a:pt x="10733" y="34"/>
                    </a:cubicBezTo>
                    <a:cubicBezTo>
                      <a:pt x="10733" y="34"/>
                      <a:pt x="10688" y="0"/>
                      <a:pt x="10644" y="0"/>
                    </a:cubicBezTo>
                    <a:cubicBezTo>
                      <a:pt x="10466" y="0"/>
                      <a:pt x="10466" y="0"/>
                      <a:pt x="10466" y="0"/>
                    </a:cubicBezTo>
                    <a:cubicBezTo>
                      <a:pt x="10421" y="0"/>
                      <a:pt x="10377" y="0"/>
                      <a:pt x="10377" y="34"/>
                    </a:cubicBezTo>
                    <a:cubicBezTo>
                      <a:pt x="10332" y="34"/>
                      <a:pt x="10332" y="34"/>
                      <a:pt x="10288" y="34"/>
                    </a:cubicBezTo>
                    <a:cubicBezTo>
                      <a:pt x="10243" y="34"/>
                      <a:pt x="10198" y="34"/>
                      <a:pt x="10154" y="69"/>
                    </a:cubicBezTo>
                    <a:cubicBezTo>
                      <a:pt x="10154" y="69"/>
                      <a:pt x="10109" y="69"/>
                      <a:pt x="10109" y="69"/>
                    </a:cubicBezTo>
                    <a:cubicBezTo>
                      <a:pt x="10020" y="69"/>
                      <a:pt x="9976" y="103"/>
                      <a:pt x="9931" y="103"/>
                    </a:cubicBezTo>
                    <a:cubicBezTo>
                      <a:pt x="9931" y="103"/>
                      <a:pt x="9931" y="103"/>
                      <a:pt x="9931" y="103"/>
                    </a:cubicBezTo>
                    <a:cubicBezTo>
                      <a:pt x="9887" y="103"/>
                      <a:pt x="9798" y="137"/>
                      <a:pt x="9753" y="171"/>
                    </a:cubicBezTo>
                    <a:cubicBezTo>
                      <a:pt x="9664" y="171"/>
                      <a:pt x="9664" y="171"/>
                      <a:pt x="9664" y="171"/>
                    </a:cubicBezTo>
                    <a:cubicBezTo>
                      <a:pt x="9575" y="206"/>
                      <a:pt x="9575" y="206"/>
                      <a:pt x="9575" y="206"/>
                    </a:cubicBezTo>
                    <a:cubicBezTo>
                      <a:pt x="9575" y="240"/>
                      <a:pt x="9530" y="240"/>
                      <a:pt x="9486" y="274"/>
                    </a:cubicBezTo>
                    <a:cubicBezTo>
                      <a:pt x="9486" y="274"/>
                      <a:pt x="9441" y="274"/>
                      <a:pt x="9441" y="309"/>
                    </a:cubicBezTo>
                    <a:cubicBezTo>
                      <a:pt x="9397" y="309"/>
                      <a:pt x="9352" y="343"/>
                      <a:pt x="9352" y="343"/>
                    </a:cubicBezTo>
                    <a:cubicBezTo>
                      <a:pt x="9308" y="377"/>
                      <a:pt x="9308" y="377"/>
                      <a:pt x="9308" y="411"/>
                    </a:cubicBezTo>
                    <a:cubicBezTo>
                      <a:pt x="9130" y="514"/>
                      <a:pt x="9130" y="514"/>
                      <a:pt x="9130" y="514"/>
                    </a:cubicBezTo>
                    <a:cubicBezTo>
                      <a:pt x="9130" y="514"/>
                      <a:pt x="9130" y="549"/>
                      <a:pt x="9085" y="549"/>
                    </a:cubicBezTo>
                    <a:cubicBezTo>
                      <a:pt x="9041" y="583"/>
                      <a:pt x="9041" y="583"/>
                      <a:pt x="8996" y="617"/>
                    </a:cubicBezTo>
                    <a:cubicBezTo>
                      <a:pt x="8996" y="617"/>
                      <a:pt x="8996" y="651"/>
                      <a:pt x="8951" y="651"/>
                    </a:cubicBezTo>
                    <a:cubicBezTo>
                      <a:pt x="8951" y="686"/>
                      <a:pt x="8951" y="720"/>
                      <a:pt x="8907" y="720"/>
                    </a:cubicBezTo>
                    <a:cubicBezTo>
                      <a:pt x="8862" y="789"/>
                      <a:pt x="8862" y="789"/>
                      <a:pt x="8862" y="789"/>
                    </a:cubicBezTo>
                    <a:cubicBezTo>
                      <a:pt x="8818" y="857"/>
                      <a:pt x="8818" y="857"/>
                      <a:pt x="8818" y="857"/>
                    </a:cubicBezTo>
                    <a:cubicBezTo>
                      <a:pt x="8818" y="891"/>
                      <a:pt x="8773" y="960"/>
                      <a:pt x="8773" y="994"/>
                    </a:cubicBezTo>
                    <a:cubicBezTo>
                      <a:pt x="89" y="19646"/>
                      <a:pt x="89" y="19646"/>
                      <a:pt x="89" y="19646"/>
                    </a:cubicBezTo>
                    <a:cubicBezTo>
                      <a:pt x="-223" y="20400"/>
                      <a:pt x="311" y="21223"/>
                      <a:pt x="1291" y="21497"/>
                    </a:cubicBezTo>
                    <a:close/>
                    <a:moveTo>
                      <a:pt x="10599" y="5829"/>
                    </a:moveTo>
                    <a:cubicBezTo>
                      <a:pt x="13806" y="12754"/>
                      <a:pt x="13806" y="12754"/>
                      <a:pt x="13806" y="12754"/>
                    </a:cubicBezTo>
                    <a:cubicBezTo>
                      <a:pt x="7348" y="12754"/>
                      <a:pt x="7348" y="12754"/>
                      <a:pt x="7348" y="12754"/>
                    </a:cubicBezTo>
                    <a:lnTo>
                      <a:pt x="10599" y="5829"/>
                    </a:lnTo>
                    <a:close/>
                    <a:moveTo>
                      <a:pt x="10599" y="5829"/>
                    </a:moveTo>
                    <a:cubicBezTo>
                      <a:pt x="10599" y="5829"/>
                      <a:pt x="10599" y="5829"/>
                      <a:pt x="10599" y="5829"/>
                    </a:cubicBezTo>
                  </a:path>
                </a:pathLst>
              </a:custGeom>
              <a:solidFill>
                <a:srgbClr val="FCFCFD"/>
              </a:solidFill>
              <a:ln w="12700" cap="flat">
                <a:noFill/>
                <a:miter lim="400000"/>
              </a:ln>
              <a:effectLst>
                <a:outerShdw blurRad="254000" dist="38100" dir="5400000" rotWithShape="0">
                  <a:srgbClr val="969F98">
                    <a:alpha val="2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327" name="矩形 6"/>
          <p:cNvSpPr/>
          <p:nvPr/>
        </p:nvSpPr>
        <p:spPr>
          <a:xfrm>
            <a:off x="1836144" y="2722734"/>
            <a:ext cx="8519712" cy="3585991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8" name="文本框 13"/>
          <p:cNvSpPr txBox="1"/>
          <p:nvPr/>
        </p:nvSpPr>
        <p:spPr>
          <a:xfrm>
            <a:off x="2545528" y="3527296"/>
            <a:ext cx="7175654" cy="398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20000"/>
              </a:lnSpc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 lang="x-none" altLang="zh-CN" dirty="0"/>
              <a:t>1</a:t>
            </a:r>
            <a:r>
              <a:rPr lang="zh-CN" altLang="zh-CN" dirty="0"/>
              <a:t>．用</a:t>
            </a:r>
            <a:r>
              <a:rPr lang="x-none" altLang="zh-CN" b="1" dirty="0"/>
              <a:t>H5</a:t>
            </a:r>
            <a:r>
              <a:rPr lang="zh-CN" altLang="zh-CN" dirty="0"/>
              <a:t>实现手机端小浏览器访问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sp>
        <p:nvSpPr>
          <p:cNvPr id="329" name="文本框 14"/>
          <p:cNvSpPr txBox="1"/>
          <p:nvPr/>
        </p:nvSpPr>
        <p:spPr>
          <a:xfrm>
            <a:off x="3994374" y="2910086"/>
            <a:ext cx="4070985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3600" b="1">
                <a:solidFill>
                  <a:srgbClr val="3F403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zh-CN" dirty="0"/>
              <a:t>可选择的系统方案</a:t>
            </a:r>
            <a:r>
              <a:rPr lang="en-US" altLang="zh-CN" dirty="0"/>
              <a:t>2</a:t>
            </a:r>
            <a:endParaRPr dirty="0"/>
          </a:p>
        </p:txBody>
      </p:sp>
      <p:sp>
        <p:nvSpPr>
          <p:cNvPr id="330" name="直接连接符 15"/>
          <p:cNvSpPr/>
          <p:nvPr/>
        </p:nvSpPr>
        <p:spPr>
          <a:xfrm flipH="1" flipV="1">
            <a:off x="3994374" y="3533673"/>
            <a:ext cx="4000016" cy="1"/>
          </a:xfrm>
          <a:prstGeom prst="line">
            <a:avLst/>
          </a:prstGeom>
          <a:ln w="6350">
            <a:solidFill>
              <a:srgbClr val="969F98">
                <a:alpha val="50000"/>
              </a:srgb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" y="0"/>
            <a:ext cx="680577" cy="680577"/>
          </a:xfrm>
          <a:prstGeom prst="rect">
            <a:avLst/>
          </a:prstGeom>
        </p:spPr>
      </p:pic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410798"/>
              </p:ext>
            </p:extLst>
          </p:nvPr>
        </p:nvGraphicFramePr>
        <p:xfrm>
          <a:off x="3191138" y="3912777"/>
          <a:ext cx="5848952" cy="209316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123812">
                  <a:extLst>
                    <a:ext uri="{9D8B030D-6E8A-4147-A177-3AD203B41FA5}">
                      <a16:colId xmlns:a16="http://schemas.microsoft.com/office/drawing/2014/main" val="1337723056"/>
                    </a:ext>
                  </a:extLst>
                </a:gridCol>
                <a:gridCol w="2123812">
                  <a:extLst>
                    <a:ext uri="{9D8B030D-6E8A-4147-A177-3AD203B41FA5}">
                      <a16:colId xmlns:a16="http://schemas.microsoft.com/office/drawing/2014/main" val="2843887828"/>
                    </a:ext>
                  </a:extLst>
                </a:gridCol>
                <a:gridCol w="1601328">
                  <a:extLst>
                    <a:ext uri="{9D8B030D-6E8A-4147-A177-3AD203B41FA5}">
                      <a16:colId xmlns:a16="http://schemas.microsoft.com/office/drawing/2014/main" val="267340357"/>
                    </a:ext>
                  </a:extLst>
                </a:gridCol>
              </a:tblGrid>
              <a:tr h="389614">
                <a:tc rowSpan="2">
                  <a:txBody>
                    <a:bodyPr/>
                    <a:lstStyle/>
                    <a:p>
                      <a:pPr indent="127000" algn="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内部能力</a:t>
                      </a:r>
                    </a:p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</a:endParaRPr>
                    </a:p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</a:endParaRPr>
                    </a:p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外部因素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优势（</a:t>
                      </a:r>
                      <a:r>
                        <a:rPr lang="en-US" sz="1050" kern="100">
                          <a:effectLst/>
                        </a:rPr>
                        <a:t>Strength</a:t>
                      </a:r>
                      <a:r>
                        <a:rPr lang="zh-CN" sz="1050" kern="100">
                          <a:effectLst/>
                        </a:rPr>
                        <a:t>）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劣势（</a:t>
                      </a:r>
                      <a:r>
                        <a:rPr lang="en-US" sz="1050" kern="100">
                          <a:effectLst/>
                        </a:rPr>
                        <a:t>Weakness</a:t>
                      </a:r>
                      <a:r>
                        <a:rPr lang="zh-CN" sz="1050" kern="100">
                          <a:effectLst/>
                        </a:rPr>
                        <a:t>）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42848374"/>
                  </a:ext>
                </a:extLst>
              </a:tr>
              <a:tr h="65293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050" kern="100">
                          <a:effectLst/>
                        </a:rPr>
                        <a:t>用户可以</a:t>
                      </a:r>
                      <a:r>
                        <a:rPr lang="x-none" sz="1050" kern="100">
                          <a:effectLst/>
                        </a:rPr>
                        <a:t>即点即用</a:t>
                      </a:r>
                      <a:endParaRPr lang="zh-CN" sz="1050" kern="100">
                        <a:effectLst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050" kern="100">
                          <a:effectLst/>
                        </a:rPr>
                        <a:t>开发可以即做即发布 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x-none" sz="1050" kern="100">
                          <a:effectLst/>
                        </a:rPr>
                        <a:t>运行速度慢</a:t>
                      </a:r>
                      <a:endParaRPr lang="zh-CN" sz="1050" kern="10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050" kern="100">
                          <a:effectLst/>
                        </a:rPr>
                        <a:t>可调用的手机系统功能少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19867992"/>
                  </a:ext>
                </a:extLst>
              </a:tr>
              <a:tr h="186746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机会（</a:t>
                      </a:r>
                      <a:r>
                        <a:rPr lang="en-US" sz="1050" kern="100">
                          <a:effectLst/>
                        </a:rPr>
                        <a:t>Opportunities</a:t>
                      </a:r>
                      <a:r>
                        <a:rPr lang="zh-CN" sz="1050" kern="100">
                          <a:effectLst/>
                        </a:rPr>
                        <a:t>）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SO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WO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43990103"/>
                  </a:ext>
                </a:extLst>
              </a:tr>
              <a:tr h="338561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技术较为成熟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开发难度不高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功能单一，应用场景简单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11012355"/>
                  </a:ext>
                </a:extLst>
              </a:tr>
              <a:tr h="186746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风险（</a:t>
                      </a:r>
                      <a:r>
                        <a:rPr lang="en-US" sz="1050" kern="100">
                          <a:effectLst/>
                        </a:rPr>
                        <a:t>Threats</a:t>
                      </a:r>
                      <a:r>
                        <a:rPr lang="zh-CN" sz="1050" kern="100">
                          <a:effectLst/>
                        </a:rPr>
                        <a:t>）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ST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WT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41014078"/>
                  </a:ext>
                </a:extLst>
              </a:tr>
              <a:tr h="338561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APP</a:t>
                      </a:r>
                      <a:r>
                        <a:rPr lang="zh-CN" sz="1050" kern="100">
                          <a:effectLst/>
                        </a:rPr>
                        <a:t>与小程序的竞争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可以做到即做即发布，不需要审核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用户体验差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33181749"/>
                  </a:ext>
                </a:extLst>
              </a:tr>
            </a:tbl>
          </a:graphicData>
        </a:graphic>
      </p:graphicFrame>
      <p:cxnSp>
        <p:nvCxnSpPr>
          <p:cNvPr id="15" name="直接连接符 14"/>
          <p:cNvCxnSpPr/>
          <p:nvPr/>
        </p:nvCxnSpPr>
        <p:spPr>
          <a:xfrm>
            <a:off x="3191138" y="3912777"/>
            <a:ext cx="2154983" cy="104368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5000">
        <p:checker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9" presetClass="entr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" presetClass="entr" presetSubtype="4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9" presetClass="entr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22" presetClass="entr" presetSubtype="8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22" presetClass="entr" presetSubtype="1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" grpId="1" animBg="1" advAuto="0"/>
      <p:bldP spid="320" grpId="3" animBg="1" advAuto="0"/>
      <p:bldP spid="326" grpId="2" animBg="1" advAuto="0"/>
      <p:bldP spid="327" grpId="4" animBg="1" advAuto="0"/>
      <p:bldP spid="328" grpId="7" animBg="1" advAuto="0"/>
      <p:bldP spid="329" grpId="5" animBg="1" advAuto="0"/>
      <p:bldP spid="330" grpId="6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064E38F-7D8E-46BC-819E-329A3CD1121A}"/>
              </a:ext>
            </a:extLst>
          </p:cNvPr>
          <p:cNvSpPr/>
          <p:nvPr/>
        </p:nvSpPr>
        <p:spPr>
          <a:xfrm>
            <a:off x="4526250" y="247243"/>
            <a:ext cx="43396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600" b="1" dirty="0">
                <a:solidFill>
                  <a:srgbClr val="3F403E"/>
                </a:solidFill>
                <a:latin typeface="微软雅黑"/>
                <a:ea typeface="微软雅黑"/>
              </a:rPr>
              <a:t>选择</a:t>
            </a:r>
            <a:r>
              <a:rPr lang="zh-CN" altLang="zh-CN" sz="3600" b="1" dirty="0">
                <a:solidFill>
                  <a:srgbClr val="3F403E"/>
                </a:solidFill>
                <a:latin typeface="微软雅黑"/>
                <a:ea typeface="微软雅黑"/>
                <a:sym typeface="微软雅黑"/>
              </a:rPr>
              <a:t>最终</a:t>
            </a:r>
            <a:r>
              <a:rPr lang="zh-CN" altLang="zh-CN" sz="3600" b="1" dirty="0">
                <a:solidFill>
                  <a:srgbClr val="3F403E"/>
                </a:solidFill>
                <a:latin typeface="微软雅黑"/>
                <a:ea typeface="微软雅黑"/>
              </a:rPr>
              <a:t>方案的准则</a:t>
            </a:r>
            <a:endParaRPr lang="zh-CN" altLang="en-US" sz="3600" b="1" dirty="0">
              <a:solidFill>
                <a:srgbClr val="3F403E"/>
              </a:solidFill>
              <a:latin typeface="微软雅黑"/>
              <a:ea typeface="微软雅黑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" y="0"/>
            <a:ext cx="680577" cy="680577"/>
          </a:xfrm>
          <a:prstGeom prst="rect">
            <a:avLst/>
          </a:prstGeom>
        </p:spPr>
      </p:pic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092831"/>
              </p:ext>
            </p:extLst>
          </p:nvPr>
        </p:nvGraphicFramePr>
        <p:xfrm>
          <a:off x="2177414" y="1224121"/>
          <a:ext cx="8576311" cy="512905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114219">
                  <a:extLst>
                    <a:ext uri="{9D8B030D-6E8A-4147-A177-3AD203B41FA5}">
                      <a16:colId xmlns:a16="http://schemas.microsoft.com/office/drawing/2014/main" val="3237437110"/>
                    </a:ext>
                  </a:extLst>
                </a:gridCol>
                <a:gridCol w="3114219">
                  <a:extLst>
                    <a:ext uri="{9D8B030D-6E8A-4147-A177-3AD203B41FA5}">
                      <a16:colId xmlns:a16="http://schemas.microsoft.com/office/drawing/2014/main" val="1367726537"/>
                    </a:ext>
                  </a:extLst>
                </a:gridCol>
                <a:gridCol w="2347873">
                  <a:extLst>
                    <a:ext uri="{9D8B030D-6E8A-4147-A177-3AD203B41FA5}">
                      <a16:colId xmlns:a16="http://schemas.microsoft.com/office/drawing/2014/main" val="4009958615"/>
                    </a:ext>
                  </a:extLst>
                </a:gridCol>
              </a:tblGrid>
              <a:tr h="353963">
                <a:tc rowSpan="2">
                  <a:txBody>
                    <a:bodyPr/>
                    <a:lstStyle/>
                    <a:p>
                      <a:pPr indent="127000" algn="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内部能力</a:t>
                      </a:r>
                    </a:p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</a:endParaRPr>
                    </a:p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</a:endParaRPr>
                    </a:p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</a:endParaRPr>
                    </a:p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</a:endParaRPr>
                    </a:p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</a:endParaRPr>
                    </a:p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</a:endParaRPr>
                    </a:p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</a:endParaRPr>
                    </a:p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</a:endParaRPr>
                    </a:p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</a:endParaRPr>
                    </a:p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</a:endParaRPr>
                    </a:p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</a:endParaRPr>
                    </a:p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外部因素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优势（</a:t>
                      </a:r>
                      <a:r>
                        <a:rPr lang="en-US" sz="1050" kern="100">
                          <a:effectLst/>
                        </a:rPr>
                        <a:t>Strength</a:t>
                      </a:r>
                      <a:r>
                        <a:rPr lang="zh-CN" sz="1050" kern="100">
                          <a:effectLst/>
                        </a:rPr>
                        <a:t>）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劣势（</a:t>
                      </a:r>
                      <a:r>
                        <a:rPr lang="en-US" sz="1050" kern="100" dirty="0">
                          <a:effectLst/>
                        </a:rPr>
                        <a:t>Weakness</a:t>
                      </a:r>
                      <a:r>
                        <a:rPr lang="zh-CN" sz="1050" kern="100" dirty="0">
                          <a:effectLst/>
                        </a:rPr>
                        <a:t>）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94883234"/>
                  </a:ext>
                </a:extLst>
              </a:tr>
              <a:tr h="229204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050" kern="100">
                          <a:effectLst/>
                        </a:rPr>
                        <a:t>小程序即点即用，不占用手机内存</a:t>
                      </a: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050" kern="100">
                          <a:effectLst/>
                        </a:rPr>
                        <a:t>小程序运行速度快于</a:t>
                      </a:r>
                      <a:r>
                        <a:rPr lang="en-US" sz="1050" kern="100">
                          <a:effectLst/>
                        </a:rPr>
                        <a:t>H5</a:t>
                      </a:r>
                      <a:r>
                        <a:rPr lang="zh-CN" sz="1050" kern="100">
                          <a:effectLst/>
                        </a:rPr>
                        <a:t>，接近</a:t>
                      </a:r>
                      <a:r>
                        <a:rPr lang="en-US" sz="1050" kern="100">
                          <a:effectLst/>
                        </a:rPr>
                        <a:t>APP</a:t>
                      </a:r>
                      <a:endParaRPr lang="zh-CN" sz="1050" kern="100">
                        <a:effectLst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050" kern="100">
                          <a:effectLst/>
                        </a:rPr>
                        <a:t>小程序可以调用比</a:t>
                      </a:r>
                      <a:r>
                        <a:rPr lang="en-US" sz="1050" kern="100">
                          <a:effectLst/>
                        </a:rPr>
                        <a:t>H5</a:t>
                      </a:r>
                      <a:r>
                        <a:rPr lang="zh-CN" sz="1050" kern="100">
                          <a:effectLst/>
                        </a:rPr>
                        <a:t>多的手机系统功能，接近</a:t>
                      </a:r>
                      <a:r>
                        <a:rPr lang="en-US" sz="1050" kern="100">
                          <a:effectLst/>
                        </a:rPr>
                        <a:t>APP</a:t>
                      </a:r>
                      <a:endParaRPr lang="zh-CN" sz="1050" kern="100">
                        <a:effectLst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050" kern="100">
                          <a:effectLst/>
                        </a:rPr>
                        <a:t>小程序开发成本接近</a:t>
                      </a:r>
                      <a:r>
                        <a:rPr lang="en-US" sz="1050" kern="100">
                          <a:effectLst/>
                        </a:rPr>
                        <a:t>H5</a:t>
                      </a:r>
                      <a:r>
                        <a:rPr lang="zh-CN" sz="1050" kern="100">
                          <a:effectLst/>
                        </a:rPr>
                        <a:t>，低于</a:t>
                      </a:r>
                      <a:r>
                        <a:rPr lang="en-US" sz="1050" kern="100">
                          <a:effectLst/>
                        </a:rPr>
                        <a:t>APP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050" kern="100">
                          <a:effectLst/>
                        </a:rPr>
                        <a:t>小程序大小受限制，</a:t>
                      </a:r>
                      <a:r>
                        <a:rPr lang="x-none" sz="1050" kern="100">
                          <a:effectLst/>
                        </a:rPr>
                        <a:t>H5</a:t>
                      </a:r>
                      <a:r>
                        <a:rPr lang="zh-CN" sz="1050" kern="100">
                          <a:effectLst/>
                        </a:rPr>
                        <a:t>和</a:t>
                      </a:r>
                      <a:r>
                        <a:rPr lang="x-none" sz="1050" kern="100">
                          <a:effectLst/>
                        </a:rPr>
                        <a:t>APP</a:t>
                      </a:r>
                      <a:r>
                        <a:rPr lang="zh-CN" sz="1050" kern="100">
                          <a:effectLst/>
                        </a:rPr>
                        <a:t>不受限制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050" kern="100">
                          <a:effectLst/>
                        </a:rPr>
                        <a:t>小程序不稳定，经常要升级维护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050" kern="100">
                          <a:effectLst/>
                        </a:rPr>
                        <a:t>小程序不能跳转外链网址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050" kern="100">
                          <a:effectLst/>
                        </a:rPr>
                        <a:t>只能运行在微信上，小程序不能分享朋友圈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050" kern="100">
                          <a:effectLst/>
                        </a:rPr>
                        <a:t>小程序需要审核，接近</a:t>
                      </a:r>
                      <a:r>
                        <a:rPr lang="x-none" sz="1050" kern="100">
                          <a:effectLst/>
                        </a:rPr>
                        <a:t>APP</a:t>
                      </a:r>
                      <a:r>
                        <a:rPr lang="zh-CN" sz="1050" kern="100">
                          <a:effectLst/>
                        </a:rPr>
                        <a:t>，</a:t>
                      </a:r>
                      <a:r>
                        <a:rPr lang="x-none" sz="1050" kern="100">
                          <a:effectLst/>
                        </a:rPr>
                        <a:t>H5</a:t>
                      </a:r>
                      <a:r>
                        <a:rPr lang="zh-CN" sz="1050" kern="100">
                          <a:effectLst/>
                        </a:rPr>
                        <a:t>不需审核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48871935"/>
                  </a:ext>
                </a:extLst>
              </a:tr>
              <a:tr h="191004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机会（</a:t>
                      </a:r>
                      <a:r>
                        <a:rPr lang="en-US" sz="1050" kern="100">
                          <a:effectLst/>
                        </a:rPr>
                        <a:t>Opportunities</a:t>
                      </a:r>
                      <a:r>
                        <a:rPr lang="zh-CN" sz="1050" kern="100">
                          <a:effectLst/>
                        </a:rPr>
                        <a:t>）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SO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WO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74034384"/>
                  </a:ext>
                </a:extLst>
              </a:tr>
              <a:tr h="1146022"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050" kern="100">
                          <a:effectLst/>
                        </a:rPr>
                        <a:t>新市场，新技术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小程序开发成本低，技术难度相对低，适合时间受限，技术受限的情况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050" kern="100">
                          <a:effectLst/>
                        </a:rPr>
                        <a:t>要注意实时升级维护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050" kern="100">
                          <a:effectLst/>
                        </a:rPr>
                        <a:t>支付功能受限，采用线下红包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050" kern="100">
                          <a:effectLst/>
                        </a:rPr>
                        <a:t>新技术容易引起人们关注。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41697024"/>
                  </a:ext>
                </a:extLst>
              </a:tr>
              <a:tr h="191004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风险（</a:t>
                      </a:r>
                      <a:r>
                        <a:rPr lang="en-US" sz="1050" kern="100">
                          <a:effectLst/>
                        </a:rPr>
                        <a:t>Threats</a:t>
                      </a:r>
                      <a:r>
                        <a:rPr lang="zh-CN" sz="1050" kern="100">
                          <a:effectLst/>
                        </a:rPr>
                        <a:t>）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ST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WT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7599730"/>
                  </a:ext>
                </a:extLst>
              </a:tr>
              <a:tr h="955018"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050" kern="100">
                          <a:effectLst/>
                        </a:rPr>
                        <a:t>功能丰富、交互更好的</a:t>
                      </a:r>
                      <a:r>
                        <a:rPr lang="en-US" sz="1050" kern="100">
                          <a:effectLst/>
                        </a:rPr>
                        <a:t>APP</a:t>
                      </a:r>
                      <a:r>
                        <a:rPr lang="zh-CN" sz="1050" kern="100">
                          <a:effectLst/>
                        </a:rPr>
                        <a:t>产品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小程序开发成本比</a:t>
                      </a:r>
                      <a:r>
                        <a:rPr lang="en-US" sz="1050" kern="100">
                          <a:effectLst/>
                        </a:rPr>
                        <a:t>APP</a:t>
                      </a:r>
                      <a:r>
                        <a:rPr lang="zh-CN" sz="1050" kern="100">
                          <a:effectLst/>
                        </a:rPr>
                        <a:t>低得多，能达到接近</a:t>
                      </a:r>
                      <a:r>
                        <a:rPr lang="en-US" sz="1050" kern="100">
                          <a:effectLst/>
                        </a:rPr>
                        <a:t>APP</a:t>
                      </a:r>
                      <a:r>
                        <a:rPr lang="zh-CN" sz="1050" kern="100">
                          <a:effectLst/>
                        </a:rPr>
                        <a:t>的效果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050" kern="100" dirty="0">
                          <a:effectLst/>
                        </a:rPr>
                        <a:t>做到接近</a:t>
                      </a:r>
                      <a:r>
                        <a:rPr lang="en-US" sz="1050" kern="100" dirty="0">
                          <a:effectLst/>
                        </a:rPr>
                        <a:t>APP</a:t>
                      </a:r>
                      <a:r>
                        <a:rPr lang="zh-CN" sz="1050" kern="100" dirty="0">
                          <a:effectLst/>
                        </a:rPr>
                        <a:t>的功能和交互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050" kern="100" dirty="0">
                          <a:effectLst/>
                        </a:rPr>
                        <a:t>通过微信庞大的用户量依旧能进行推广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75140152"/>
                  </a:ext>
                </a:extLst>
              </a:tr>
            </a:tbl>
          </a:graphicData>
        </a:graphic>
      </p:graphicFrame>
      <p:cxnSp>
        <p:nvCxnSpPr>
          <p:cNvPr id="11" name="直接连接符 10"/>
          <p:cNvCxnSpPr/>
          <p:nvPr/>
        </p:nvCxnSpPr>
        <p:spPr>
          <a:xfrm>
            <a:off x="2181225" y="1219200"/>
            <a:ext cx="3113280" cy="264903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62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矩形 16"/>
          <p:cNvSpPr/>
          <p:nvPr/>
        </p:nvSpPr>
        <p:spPr>
          <a:xfrm>
            <a:off x="0" y="3434291"/>
            <a:ext cx="12192000" cy="3567947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D5D7D5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5" name="矩形 34"/>
          <p:cNvSpPr/>
          <p:nvPr/>
        </p:nvSpPr>
        <p:spPr>
          <a:xfrm>
            <a:off x="982793" y="-1436838"/>
            <a:ext cx="10226414" cy="2165770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6" name="矩形 2"/>
          <p:cNvSpPr/>
          <p:nvPr/>
        </p:nvSpPr>
        <p:spPr>
          <a:xfrm>
            <a:off x="4549305" y="1442130"/>
            <a:ext cx="3093390" cy="5415870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7" name="矩形 11"/>
          <p:cNvSpPr/>
          <p:nvPr/>
        </p:nvSpPr>
        <p:spPr>
          <a:xfrm>
            <a:off x="8022219" y="1810886"/>
            <a:ext cx="2558127" cy="4750048"/>
          </a:xfrm>
          <a:prstGeom prst="rect">
            <a:avLst/>
          </a:prstGeom>
          <a:solidFill>
            <a:srgbClr val="F9FAFB"/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8" name="Freeform 95"/>
          <p:cNvSpPr/>
          <p:nvPr/>
        </p:nvSpPr>
        <p:spPr>
          <a:xfrm>
            <a:off x="8998532" y="2375139"/>
            <a:ext cx="605504" cy="5998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902"/>
                </a:moveTo>
                <a:cubicBezTo>
                  <a:pt x="21600" y="7987"/>
                  <a:pt x="20473" y="5247"/>
                  <a:pt x="18436" y="3192"/>
                </a:cubicBezTo>
                <a:cubicBezTo>
                  <a:pt x="16399" y="1137"/>
                  <a:pt x="13682" y="0"/>
                  <a:pt x="10807" y="0"/>
                </a:cubicBezTo>
                <a:cubicBezTo>
                  <a:pt x="7918" y="0"/>
                  <a:pt x="5201" y="1137"/>
                  <a:pt x="3164" y="3192"/>
                </a:cubicBezTo>
                <a:cubicBezTo>
                  <a:pt x="1127" y="5247"/>
                  <a:pt x="0" y="7987"/>
                  <a:pt x="0" y="10902"/>
                </a:cubicBezTo>
                <a:cubicBezTo>
                  <a:pt x="0" y="16047"/>
                  <a:pt x="0" y="16047"/>
                  <a:pt x="0" y="16047"/>
                </a:cubicBezTo>
                <a:cubicBezTo>
                  <a:pt x="0" y="18962"/>
                  <a:pt x="2355" y="21338"/>
                  <a:pt x="5245" y="21338"/>
                </a:cubicBezTo>
                <a:cubicBezTo>
                  <a:pt x="5591" y="21338"/>
                  <a:pt x="5866" y="21061"/>
                  <a:pt x="5866" y="20711"/>
                </a:cubicBezTo>
                <a:cubicBezTo>
                  <a:pt x="5866" y="11398"/>
                  <a:pt x="5866" y="11398"/>
                  <a:pt x="5866" y="11398"/>
                </a:cubicBezTo>
                <a:cubicBezTo>
                  <a:pt x="5866" y="11048"/>
                  <a:pt x="5591" y="10771"/>
                  <a:pt x="5245" y="10771"/>
                </a:cubicBezTo>
                <a:cubicBezTo>
                  <a:pt x="3641" y="10771"/>
                  <a:pt x="2211" y="11485"/>
                  <a:pt x="1243" y="12636"/>
                </a:cubicBezTo>
                <a:cubicBezTo>
                  <a:pt x="1243" y="10902"/>
                  <a:pt x="1243" y="10902"/>
                  <a:pt x="1243" y="10902"/>
                </a:cubicBezTo>
                <a:cubicBezTo>
                  <a:pt x="1243" y="5582"/>
                  <a:pt x="5534" y="1253"/>
                  <a:pt x="10807" y="1253"/>
                </a:cubicBezTo>
                <a:cubicBezTo>
                  <a:pt x="16066" y="1253"/>
                  <a:pt x="20357" y="5582"/>
                  <a:pt x="20357" y="10902"/>
                </a:cubicBezTo>
                <a:cubicBezTo>
                  <a:pt x="20357" y="10931"/>
                  <a:pt x="20357" y="10975"/>
                  <a:pt x="20372" y="11019"/>
                </a:cubicBezTo>
                <a:cubicBezTo>
                  <a:pt x="20357" y="11062"/>
                  <a:pt x="20357" y="11106"/>
                  <a:pt x="20357" y="11150"/>
                </a:cubicBezTo>
                <a:cubicBezTo>
                  <a:pt x="20357" y="12884"/>
                  <a:pt x="20357" y="12884"/>
                  <a:pt x="20357" y="12884"/>
                </a:cubicBezTo>
                <a:cubicBezTo>
                  <a:pt x="19389" y="11747"/>
                  <a:pt x="17959" y="11019"/>
                  <a:pt x="16355" y="11019"/>
                </a:cubicBezTo>
                <a:cubicBezTo>
                  <a:pt x="16009" y="11019"/>
                  <a:pt x="15734" y="11296"/>
                  <a:pt x="15734" y="11645"/>
                </a:cubicBezTo>
                <a:cubicBezTo>
                  <a:pt x="15734" y="20959"/>
                  <a:pt x="15734" y="20959"/>
                  <a:pt x="15734" y="20959"/>
                </a:cubicBezTo>
                <a:cubicBezTo>
                  <a:pt x="15734" y="21309"/>
                  <a:pt x="16009" y="21600"/>
                  <a:pt x="16355" y="21600"/>
                </a:cubicBezTo>
                <a:cubicBezTo>
                  <a:pt x="19245" y="21600"/>
                  <a:pt x="21600" y="19224"/>
                  <a:pt x="21600" y="16309"/>
                </a:cubicBezTo>
                <a:cubicBezTo>
                  <a:pt x="21600" y="11150"/>
                  <a:pt x="21600" y="11150"/>
                  <a:pt x="21600" y="11150"/>
                </a:cubicBezTo>
                <a:cubicBezTo>
                  <a:pt x="21600" y="11106"/>
                  <a:pt x="21600" y="11062"/>
                  <a:pt x="21586" y="11019"/>
                </a:cubicBezTo>
                <a:cubicBezTo>
                  <a:pt x="21600" y="10975"/>
                  <a:pt x="21600" y="10931"/>
                  <a:pt x="21600" y="10902"/>
                </a:cubicBezTo>
                <a:close/>
                <a:moveTo>
                  <a:pt x="4609" y="12068"/>
                </a:moveTo>
                <a:cubicBezTo>
                  <a:pt x="4609" y="20026"/>
                  <a:pt x="4609" y="20026"/>
                  <a:pt x="4609" y="20026"/>
                </a:cubicBezTo>
                <a:cubicBezTo>
                  <a:pt x="2716" y="19734"/>
                  <a:pt x="1243" y="18058"/>
                  <a:pt x="1243" y="16047"/>
                </a:cubicBezTo>
                <a:cubicBezTo>
                  <a:pt x="1243" y="14050"/>
                  <a:pt x="2716" y="12374"/>
                  <a:pt x="4609" y="12068"/>
                </a:cubicBezTo>
                <a:close/>
                <a:moveTo>
                  <a:pt x="16991" y="20288"/>
                </a:moveTo>
                <a:cubicBezTo>
                  <a:pt x="16991" y="12330"/>
                  <a:pt x="16991" y="12330"/>
                  <a:pt x="16991" y="12330"/>
                </a:cubicBezTo>
                <a:cubicBezTo>
                  <a:pt x="18898" y="12636"/>
                  <a:pt x="20357" y="14298"/>
                  <a:pt x="20357" y="16309"/>
                </a:cubicBezTo>
                <a:cubicBezTo>
                  <a:pt x="20357" y="18321"/>
                  <a:pt x="18898" y="19982"/>
                  <a:pt x="16991" y="20288"/>
                </a:cubicBezTo>
                <a:close/>
                <a:moveTo>
                  <a:pt x="16991" y="20288"/>
                </a:moveTo>
                <a:cubicBezTo>
                  <a:pt x="16991" y="20288"/>
                  <a:pt x="16991" y="20288"/>
                  <a:pt x="16991" y="20288"/>
                </a:cubicBezTo>
              </a:path>
            </a:pathLst>
          </a:custGeom>
          <a:solidFill>
            <a:srgbClr val="F9B359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382" name="Group 155"/>
          <p:cNvGrpSpPr/>
          <p:nvPr/>
        </p:nvGrpSpPr>
        <p:grpSpPr>
          <a:xfrm>
            <a:off x="5682791" y="2118934"/>
            <a:ext cx="826419" cy="684607"/>
            <a:chOff x="0" y="0"/>
            <a:chExt cx="826417" cy="684605"/>
          </a:xfrm>
        </p:grpSpPr>
        <p:sp>
          <p:nvSpPr>
            <p:cNvPr id="379" name="Freeform 156"/>
            <p:cNvSpPr/>
            <p:nvPr/>
          </p:nvSpPr>
          <p:spPr>
            <a:xfrm>
              <a:off x="-1" y="-1"/>
              <a:ext cx="826419" cy="6723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82" y="5996"/>
                  </a:moveTo>
                  <a:cubicBezTo>
                    <a:pt x="21185" y="5928"/>
                    <a:pt x="19109" y="4599"/>
                    <a:pt x="15664" y="3799"/>
                  </a:cubicBezTo>
                  <a:cubicBezTo>
                    <a:pt x="15525" y="3100"/>
                    <a:pt x="15525" y="3100"/>
                    <a:pt x="15525" y="3100"/>
                  </a:cubicBezTo>
                  <a:cubicBezTo>
                    <a:pt x="15180" y="1278"/>
                    <a:pt x="13879" y="0"/>
                    <a:pt x="12343" y="0"/>
                  </a:cubicBezTo>
                  <a:cubicBezTo>
                    <a:pt x="9243" y="0"/>
                    <a:pt x="9243" y="0"/>
                    <a:pt x="9243" y="0"/>
                  </a:cubicBezTo>
                  <a:cubicBezTo>
                    <a:pt x="7721" y="0"/>
                    <a:pt x="6420" y="1278"/>
                    <a:pt x="6061" y="3100"/>
                  </a:cubicBezTo>
                  <a:cubicBezTo>
                    <a:pt x="5936" y="3799"/>
                    <a:pt x="5936" y="3799"/>
                    <a:pt x="5936" y="3799"/>
                  </a:cubicBezTo>
                  <a:cubicBezTo>
                    <a:pt x="2477" y="4599"/>
                    <a:pt x="401" y="5928"/>
                    <a:pt x="318" y="5996"/>
                  </a:cubicBezTo>
                  <a:cubicBezTo>
                    <a:pt x="125" y="6115"/>
                    <a:pt x="0" y="6371"/>
                    <a:pt x="0" y="6644"/>
                  </a:cubicBezTo>
                  <a:cubicBezTo>
                    <a:pt x="0" y="15314"/>
                    <a:pt x="0" y="15314"/>
                    <a:pt x="0" y="15314"/>
                  </a:cubicBezTo>
                  <a:cubicBezTo>
                    <a:pt x="0" y="18772"/>
                    <a:pt x="2297" y="21600"/>
                    <a:pt x="5120" y="21600"/>
                  </a:cubicBezTo>
                  <a:cubicBezTo>
                    <a:pt x="5452" y="21600"/>
                    <a:pt x="5715" y="21276"/>
                    <a:pt x="5715" y="20868"/>
                  </a:cubicBezTo>
                  <a:cubicBezTo>
                    <a:pt x="5715" y="20459"/>
                    <a:pt x="5452" y="20135"/>
                    <a:pt x="5120" y="20135"/>
                  </a:cubicBezTo>
                  <a:cubicBezTo>
                    <a:pt x="2961" y="20135"/>
                    <a:pt x="1190" y="17972"/>
                    <a:pt x="1190" y="15314"/>
                  </a:cubicBezTo>
                  <a:cubicBezTo>
                    <a:pt x="1190" y="7103"/>
                    <a:pt x="1190" y="7103"/>
                    <a:pt x="1190" y="7103"/>
                  </a:cubicBezTo>
                  <a:cubicBezTo>
                    <a:pt x="1910" y="6695"/>
                    <a:pt x="3805" y="5741"/>
                    <a:pt x="6531" y="5162"/>
                  </a:cubicBezTo>
                  <a:cubicBezTo>
                    <a:pt x="6766" y="5110"/>
                    <a:pt x="6960" y="4889"/>
                    <a:pt x="7016" y="4616"/>
                  </a:cubicBezTo>
                  <a:cubicBezTo>
                    <a:pt x="7237" y="3441"/>
                    <a:pt x="7237" y="3441"/>
                    <a:pt x="7237" y="3441"/>
                  </a:cubicBezTo>
                  <a:cubicBezTo>
                    <a:pt x="7458" y="2283"/>
                    <a:pt x="8275" y="1465"/>
                    <a:pt x="9243" y="1465"/>
                  </a:cubicBezTo>
                  <a:cubicBezTo>
                    <a:pt x="12343" y="1465"/>
                    <a:pt x="12343" y="1465"/>
                    <a:pt x="12343" y="1465"/>
                  </a:cubicBezTo>
                  <a:cubicBezTo>
                    <a:pt x="13311" y="1465"/>
                    <a:pt x="14142" y="2283"/>
                    <a:pt x="14363" y="3441"/>
                  </a:cubicBezTo>
                  <a:cubicBezTo>
                    <a:pt x="14584" y="4616"/>
                    <a:pt x="14584" y="4616"/>
                    <a:pt x="14584" y="4616"/>
                  </a:cubicBezTo>
                  <a:cubicBezTo>
                    <a:pt x="14640" y="4906"/>
                    <a:pt x="14834" y="5110"/>
                    <a:pt x="15069" y="5162"/>
                  </a:cubicBezTo>
                  <a:cubicBezTo>
                    <a:pt x="17781" y="5741"/>
                    <a:pt x="19677" y="6695"/>
                    <a:pt x="20396" y="7103"/>
                  </a:cubicBezTo>
                  <a:cubicBezTo>
                    <a:pt x="20396" y="15314"/>
                    <a:pt x="20396" y="15314"/>
                    <a:pt x="20396" y="15314"/>
                  </a:cubicBezTo>
                  <a:cubicBezTo>
                    <a:pt x="20396" y="17972"/>
                    <a:pt x="18639" y="20135"/>
                    <a:pt x="16480" y="20135"/>
                  </a:cubicBezTo>
                  <a:cubicBezTo>
                    <a:pt x="16148" y="20135"/>
                    <a:pt x="15885" y="20459"/>
                    <a:pt x="15885" y="20868"/>
                  </a:cubicBezTo>
                  <a:cubicBezTo>
                    <a:pt x="15885" y="21276"/>
                    <a:pt x="16148" y="21600"/>
                    <a:pt x="16480" y="21600"/>
                  </a:cubicBezTo>
                  <a:cubicBezTo>
                    <a:pt x="19303" y="21600"/>
                    <a:pt x="21600" y="18789"/>
                    <a:pt x="21600" y="15314"/>
                  </a:cubicBezTo>
                  <a:cubicBezTo>
                    <a:pt x="21600" y="6644"/>
                    <a:pt x="21600" y="6644"/>
                    <a:pt x="21600" y="6644"/>
                  </a:cubicBezTo>
                  <a:cubicBezTo>
                    <a:pt x="21600" y="6371"/>
                    <a:pt x="21475" y="6115"/>
                    <a:pt x="21282" y="5996"/>
                  </a:cubicBezTo>
                  <a:close/>
                  <a:moveTo>
                    <a:pt x="21282" y="5996"/>
                  </a:moveTo>
                  <a:cubicBezTo>
                    <a:pt x="21282" y="5996"/>
                    <a:pt x="21282" y="5996"/>
                    <a:pt x="21282" y="5996"/>
                  </a:cubicBezTo>
                </a:path>
              </a:pathLst>
            </a:custGeom>
            <a:solidFill>
              <a:srgbClr val="F9B3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80" name="Freeform 157"/>
            <p:cNvSpPr/>
            <p:nvPr/>
          </p:nvSpPr>
          <p:spPr>
            <a:xfrm>
              <a:off x="51544" y="72990"/>
              <a:ext cx="122394" cy="663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3" h="20942" extrusionOk="0">
                  <a:moveTo>
                    <a:pt x="3853" y="20942"/>
                  </a:moveTo>
                  <a:cubicBezTo>
                    <a:pt x="4301" y="20942"/>
                    <a:pt x="4660" y="20942"/>
                    <a:pt x="5108" y="20612"/>
                  </a:cubicBezTo>
                  <a:cubicBezTo>
                    <a:pt x="9141" y="18139"/>
                    <a:pt x="13443" y="15995"/>
                    <a:pt x="17835" y="14017"/>
                  </a:cubicBezTo>
                  <a:cubicBezTo>
                    <a:pt x="19896" y="13192"/>
                    <a:pt x="21151" y="9235"/>
                    <a:pt x="20703" y="5443"/>
                  </a:cubicBezTo>
                  <a:cubicBezTo>
                    <a:pt x="20165" y="1650"/>
                    <a:pt x="18104" y="-658"/>
                    <a:pt x="16042" y="166"/>
                  </a:cubicBezTo>
                  <a:cubicBezTo>
                    <a:pt x="11471" y="2145"/>
                    <a:pt x="6990" y="4618"/>
                    <a:pt x="2688" y="7092"/>
                  </a:cubicBezTo>
                  <a:cubicBezTo>
                    <a:pt x="627" y="8411"/>
                    <a:pt x="-449" y="12368"/>
                    <a:pt x="178" y="16160"/>
                  </a:cubicBezTo>
                  <a:cubicBezTo>
                    <a:pt x="806" y="19128"/>
                    <a:pt x="2329" y="20942"/>
                    <a:pt x="3853" y="20942"/>
                  </a:cubicBezTo>
                  <a:close/>
                  <a:moveTo>
                    <a:pt x="3853" y="20942"/>
                  </a:moveTo>
                  <a:cubicBezTo>
                    <a:pt x="3853" y="20942"/>
                    <a:pt x="3853" y="20942"/>
                    <a:pt x="3853" y="20942"/>
                  </a:cubicBezTo>
                </a:path>
              </a:pathLst>
            </a:custGeom>
            <a:solidFill>
              <a:srgbClr val="F9B3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81" name="Freeform 158"/>
            <p:cNvSpPr/>
            <p:nvPr/>
          </p:nvSpPr>
          <p:spPr>
            <a:xfrm>
              <a:off x="149146" y="158926"/>
              <a:ext cx="528126" cy="5256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89" y="0"/>
                  </a:moveTo>
                  <a:cubicBezTo>
                    <a:pt x="4841" y="0"/>
                    <a:pt x="0" y="4846"/>
                    <a:pt x="0" y="10800"/>
                  </a:cubicBezTo>
                  <a:cubicBezTo>
                    <a:pt x="0" y="16754"/>
                    <a:pt x="4841" y="21600"/>
                    <a:pt x="10789" y="21600"/>
                  </a:cubicBezTo>
                  <a:cubicBezTo>
                    <a:pt x="16759" y="21600"/>
                    <a:pt x="21600" y="16754"/>
                    <a:pt x="21600" y="10800"/>
                  </a:cubicBezTo>
                  <a:cubicBezTo>
                    <a:pt x="21600" y="4846"/>
                    <a:pt x="16759" y="0"/>
                    <a:pt x="10789" y="0"/>
                  </a:cubicBezTo>
                  <a:close/>
                  <a:moveTo>
                    <a:pt x="10789" y="19731"/>
                  </a:moveTo>
                  <a:cubicBezTo>
                    <a:pt x="5883" y="19731"/>
                    <a:pt x="1889" y="15733"/>
                    <a:pt x="1889" y="10800"/>
                  </a:cubicBezTo>
                  <a:cubicBezTo>
                    <a:pt x="1889" y="5889"/>
                    <a:pt x="5883" y="1869"/>
                    <a:pt x="10789" y="1869"/>
                  </a:cubicBezTo>
                  <a:cubicBezTo>
                    <a:pt x="15717" y="1869"/>
                    <a:pt x="19711" y="5867"/>
                    <a:pt x="19711" y="10800"/>
                  </a:cubicBezTo>
                  <a:cubicBezTo>
                    <a:pt x="19711" y="15711"/>
                    <a:pt x="15717" y="19731"/>
                    <a:pt x="10789" y="19731"/>
                  </a:cubicBezTo>
                  <a:close/>
                  <a:moveTo>
                    <a:pt x="10789" y="19731"/>
                  </a:moveTo>
                  <a:cubicBezTo>
                    <a:pt x="10789" y="19731"/>
                    <a:pt x="10789" y="19731"/>
                    <a:pt x="10789" y="19731"/>
                  </a:cubicBezTo>
                </a:path>
              </a:pathLst>
            </a:custGeom>
            <a:solidFill>
              <a:srgbClr val="F9B3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83" name="矩形 12"/>
          <p:cNvSpPr/>
          <p:nvPr/>
        </p:nvSpPr>
        <p:spPr>
          <a:xfrm>
            <a:off x="1612094" y="1810886"/>
            <a:ext cx="2558128" cy="4750048"/>
          </a:xfrm>
          <a:prstGeom prst="rect">
            <a:avLst/>
          </a:prstGeom>
          <a:solidFill>
            <a:srgbClr val="F9FAFB"/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84" name="Freeform 103"/>
          <p:cNvSpPr/>
          <p:nvPr/>
        </p:nvSpPr>
        <p:spPr>
          <a:xfrm>
            <a:off x="2564991" y="2367567"/>
            <a:ext cx="651267" cy="6207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64" h="21539" extrusionOk="0">
                <a:moveTo>
                  <a:pt x="21259" y="9716"/>
                </a:moveTo>
                <a:cubicBezTo>
                  <a:pt x="11163" y="229"/>
                  <a:pt x="11163" y="229"/>
                  <a:pt x="11163" y="229"/>
                </a:cubicBezTo>
                <a:cubicBezTo>
                  <a:pt x="11149" y="200"/>
                  <a:pt x="11135" y="186"/>
                  <a:pt x="11107" y="171"/>
                </a:cubicBezTo>
                <a:cubicBezTo>
                  <a:pt x="10887" y="-46"/>
                  <a:pt x="10542" y="-61"/>
                  <a:pt x="10307" y="157"/>
                </a:cubicBezTo>
                <a:cubicBezTo>
                  <a:pt x="197" y="9658"/>
                  <a:pt x="197" y="9658"/>
                  <a:pt x="197" y="9658"/>
                </a:cubicBezTo>
                <a:cubicBezTo>
                  <a:pt x="-51" y="9890"/>
                  <a:pt x="-65" y="10282"/>
                  <a:pt x="156" y="10543"/>
                </a:cubicBezTo>
                <a:cubicBezTo>
                  <a:pt x="280" y="10688"/>
                  <a:pt x="432" y="10761"/>
                  <a:pt x="597" y="10761"/>
                </a:cubicBezTo>
                <a:cubicBezTo>
                  <a:pt x="735" y="10761"/>
                  <a:pt x="887" y="10703"/>
                  <a:pt x="997" y="10601"/>
                </a:cubicBezTo>
                <a:cubicBezTo>
                  <a:pt x="2818" y="8889"/>
                  <a:pt x="2818" y="8889"/>
                  <a:pt x="2818" y="8889"/>
                </a:cubicBezTo>
                <a:cubicBezTo>
                  <a:pt x="2818" y="19958"/>
                  <a:pt x="2818" y="19958"/>
                  <a:pt x="2818" y="19958"/>
                </a:cubicBezTo>
                <a:cubicBezTo>
                  <a:pt x="2818" y="20828"/>
                  <a:pt x="3494" y="21539"/>
                  <a:pt x="4321" y="21539"/>
                </a:cubicBezTo>
                <a:cubicBezTo>
                  <a:pt x="7507" y="21539"/>
                  <a:pt x="7507" y="21539"/>
                  <a:pt x="7507" y="21539"/>
                </a:cubicBezTo>
                <a:cubicBezTo>
                  <a:pt x="8280" y="21539"/>
                  <a:pt x="8914" y="20872"/>
                  <a:pt x="8914" y="20059"/>
                </a:cubicBezTo>
                <a:cubicBezTo>
                  <a:pt x="8914" y="14431"/>
                  <a:pt x="8914" y="14431"/>
                  <a:pt x="8914" y="14431"/>
                </a:cubicBezTo>
                <a:cubicBezTo>
                  <a:pt x="8914" y="14300"/>
                  <a:pt x="9011" y="14199"/>
                  <a:pt x="9121" y="14199"/>
                </a:cubicBezTo>
                <a:cubicBezTo>
                  <a:pt x="12349" y="14199"/>
                  <a:pt x="12349" y="14199"/>
                  <a:pt x="12349" y="14199"/>
                </a:cubicBezTo>
                <a:cubicBezTo>
                  <a:pt x="12459" y="14199"/>
                  <a:pt x="12556" y="14300"/>
                  <a:pt x="12556" y="14431"/>
                </a:cubicBezTo>
                <a:cubicBezTo>
                  <a:pt x="12556" y="20059"/>
                  <a:pt x="12556" y="20059"/>
                  <a:pt x="12556" y="20059"/>
                </a:cubicBezTo>
                <a:cubicBezTo>
                  <a:pt x="12556" y="20872"/>
                  <a:pt x="13190" y="21539"/>
                  <a:pt x="13976" y="21539"/>
                </a:cubicBezTo>
                <a:cubicBezTo>
                  <a:pt x="17163" y="21539"/>
                  <a:pt x="17163" y="21539"/>
                  <a:pt x="17163" y="21539"/>
                </a:cubicBezTo>
                <a:cubicBezTo>
                  <a:pt x="17990" y="21539"/>
                  <a:pt x="18652" y="20669"/>
                  <a:pt x="18652" y="19566"/>
                </a:cubicBezTo>
                <a:cubicBezTo>
                  <a:pt x="18652" y="8947"/>
                  <a:pt x="18652" y="8947"/>
                  <a:pt x="18652" y="8947"/>
                </a:cubicBezTo>
                <a:cubicBezTo>
                  <a:pt x="20473" y="10659"/>
                  <a:pt x="20473" y="10659"/>
                  <a:pt x="20473" y="10659"/>
                </a:cubicBezTo>
                <a:cubicBezTo>
                  <a:pt x="20597" y="10761"/>
                  <a:pt x="20735" y="10819"/>
                  <a:pt x="20873" y="10819"/>
                </a:cubicBezTo>
                <a:cubicBezTo>
                  <a:pt x="21038" y="10819"/>
                  <a:pt x="21204" y="10746"/>
                  <a:pt x="21314" y="10601"/>
                </a:cubicBezTo>
                <a:cubicBezTo>
                  <a:pt x="21535" y="10340"/>
                  <a:pt x="21507" y="9948"/>
                  <a:pt x="21259" y="9716"/>
                </a:cubicBezTo>
                <a:close/>
                <a:moveTo>
                  <a:pt x="17466" y="12821"/>
                </a:moveTo>
                <a:cubicBezTo>
                  <a:pt x="17466" y="19552"/>
                  <a:pt x="17466" y="19552"/>
                  <a:pt x="17466" y="19552"/>
                </a:cubicBezTo>
                <a:cubicBezTo>
                  <a:pt x="17466" y="20001"/>
                  <a:pt x="17245" y="20277"/>
                  <a:pt x="17149" y="20277"/>
                </a:cubicBezTo>
                <a:cubicBezTo>
                  <a:pt x="13963" y="20277"/>
                  <a:pt x="13963" y="20277"/>
                  <a:pt x="13963" y="20277"/>
                </a:cubicBezTo>
                <a:cubicBezTo>
                  <a:pt x="13852" y="20277"/>
                  <a:pt x="13742" y="20175"/>
                  <a:pt x="13742" y="20045"/>
                </a:cubicBezTo>
                <a:cubicBezTo>
                  <a:pt x="13742" y="14431"/>
                  <a:pt x="13742" y="14431"/>
                  <a:pt x="13742" y="14431"/>
                </a:cubicBezTo>
                <a:cubicBezTo>
                  <a:pt x="13742" y="13604"/>
                  <a:pt x="13121" y="12951"/>
                  <a:pt x="12335" y="12951"/>
                </a:cubicBezTo>
                <a:cubicBezTo>
                  <a:pt x="9121" y="12951"/>
                  <a:pt x="9121" y="12951"/>
                  <a:pt x="9121" y="12951"/>
                </a:cubicBezTo>
                <a:cubicBezTo>
                  <a:pt x="8349" y="12951"/>
                  <a:pt x="7714" y="13604"/>
                  <a:pt x="7714" y="14431"/>
                </a:cubicBezTo>
                <a:cubicBezTo>
                  <a:pt x="7714" y="20059"/>
                  <a:pt x="7714" y="20059"/>
                  <a:pt x="7714" y="20059"/>
                </a:cubicBezTo>
                <a:cubicBezTo>
                  <a:pt x="7714" y="20190"/>
                  <a:pt x="7618" y="20291"/>
                  <a:pt x="7494" y="20291"/>
                </a:cubicBezTo>
                <a:cubicBezTo>
                  <a:pt x="4307" y="20291"/>
                  <a:pt x="4307" y="20291"/>
                  <a:pt x="4307" y="20291"/>
                </a:cubicBezTo>
                <a:cubicBezTo>
                  <a:pt x="4142" y="20291"/>
                  <a:pt x="4004" y="20146"/>
                  <a:pt x="4004" y="19958"/>
                </a:cubicBezTo>
                <a:cubicBezTo>
                  <a:pt x="4004" y="7758"/>
                  <a:pt x="4004" y="7758"/>
                  <a:pt x="4004" y="7758"/>
                </a:cubicBezTo>
                <a:cubicBezTo>
                  <a:pt x="10707" y="1462"/>
                  <a:pt x="10707" y="1462"/>
                  <a:pt x="10707" y="1462"/>
                </a:cubicBezTo>
                <a:cubicBezTo>
                  <a:pt x="17466" y="7816"/>
                  <a:pt x="17466" y="7816"/>
                  <a:pt x="17466" y="7816"/>
                </a:cubicBezTo>
                <a:lnTo>
                  <a:pt x="17466" y="12821"/>
                </a:lnTo>
                <a:close/>
                <a:moveTo>
                  <a:pt x="17466" y="12821"/>
                </a:moveTo>
                <a:cubicBezTo>
                  <a:pt x="17466" y="12821"/>
                  <a:pt x="17466" y="12821"/>
                  <a:pt x="17466" y="12821"/>
                </a:cubicBezTo>
              </a:path>
            </a:pathLst>
          </a:custGeom>
          <a:solidFill>
            <a:srgbClr val="F9B359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5" name="文本框 17"/>
          <p:cNvSpPr txBox="1"/>
          <p:nvPr/>
        </p:nvSpPr>
        <p:spPr>
          <a:xfrm>
            <a:off x="4777764" y="3794716"/>
            <a:ext cx="2636471" cy="3023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20000"/>
              </a:lnSpc>
              <a:defRPr>
                <a:solidFill>
                  <a:srgbClr val="969F98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 lang="zh-CN" altLang="zh-CN" sz="1600" dirty="0">
                <a:solidFill>
                  <a:schemeClr val="bg2"/>
                </a:solidFill>
              </a:rPr>
              <a:t>小程序≈</a:t>
            </a:r>
            <a:r>
              <a:rPr lang="x-none" altLang="zh-CN" sz="1600" dirty="0">
                <a:solidFill>
                  <a:schemeClr val="bg2"/>
                </a:solidFill>
              </a:rPr>
              <a:t>H5&gt;APP</a:t>
            </a:r>
            <a:endParaRPr lang="zh-CN" altLang="zh-CN" sz="1600" dirty="0">
              <a:solidFill>
                <a:schemeClr val="bg2"/>
              </a:solidFill>
            </a:endParaRPr>
          </a:p>
          <a:p>
            <a:r>
              <a:rPr lang="zh-CN" altLang="zh-CN" sz="1600" dirty="0">
                <a:solidFill>
                  <a:schemeClr val="bg2"/>
                </a:solidFill>
              </a:rPr>
              <a:t>小程序：微信团队提供了开发者工具，并且规范了开发标准，开发者不需要考虑不同平台、设备的适配问题。所以三者中为简单。</a:t>
            </a:r>
          </a:p>
          <a:p>
            <a:r>
              <a:rPr lang="x-none" altLang="zh-CN" sz="1600" dirty="0">
                <a:solidFill>
                  <a:schemeClr val="bg2"/>
                </a:solidFill>
              </a:rPr>
              <a:t>H5</a:t>
            </a:r>
            <a:r>
              <a:rPr lang="zh-CN" altLang="zh-CN" sz="1600" dirty="0">
                <a:solidFill>
                  <a:schemeClr val="bg2"/>
                </a:solidFill>
              </a:rPr>
              <a:t>：开发形式比较标准，开发速度较快。</a:t>
            </a:r>
          </a:p>
          <a:p>
            <a:r>
              <a:rPr lang="x-none" altLang="zh-CN" sz="1600" dirty="0">
                <a:solidFill>
                  <a:schemeClr val="bg2"/>
                </a:solidFill>
              </a:rPr>
              <a:t>APP</a:t>
            </a:r>
            <a:r>
              <a:rPr lang="zh-CN" altLang="zh-CN" sz="1600" dirty="0">
                <a:solidFill>
                  <a:schemeClr val="bg2"/>
                </a:solidFill>
              </a:rPr>
              <a:t>：</a:t>
            </a:r>
            <a:r>
              <a:rPr lang="x-none" altLang="zh-CN" sz="1600" dirty="0">
                <a:solidFill>
                  <a:schemeClr val="bg2"/>
                </a:solidFill>
              </a:rPr>
              <a:t>多平台所需要的技术多，成本高</a:t>
            </a:r>
            <a:r>
              <a:rPr lang="zh-CN" altLang="zh-CN" sz="1600" dirty="0">
                <a:solidFill>
                  <a:schemeClr val="bg2"/>
                </a:solidFill>
              </a:rPr>
              <a:t>。</a:t>
            </a:r>
            <a:endParaRPr sz="1600" dirty="0">
              <a:solidFill>
                <a:schemeClr val="bg2"/>
              </a:solidFill>
            </a:endParaRPr>
          </a:p>
        </p:txBody>
      </p:sp>
      <p:sp>
        <p:nvSpPr>
          <p:cNvPr id="386" name="文本框 18"/>
          <p:cNvSpPr txBox="1"/>
          <p:nvPr/>
        </p:nvSpPr>
        <p:spPr>
          <a:xfrm>
            <a:off x="5280393" y="3237285"/>
            <a:ext cx="163121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 b="1">
                <a:solidFill>
                  <a:srgbClr val="3F403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zh-CN" dirty="0"/>
              <a:t>技术可行性</a:t>
            </a:r>
            <a:endParaRPr dirty="0"/>
          </a:p>
        </p:txBody>
      </p:sp>
      <p:sp>
        <p:nvSpPr>
          <p:cNvPr id="387" name="直接连接符 19"/>
          <p:cNvSpPr/>
          <p:nvPr/>
        </p:nvSpPr>
        <p:spPr>
          <a:xfrm flipH="1">
            <a:off x="4950245" y="3756616"/>
            <a:ext cx="2291509" cy="1"/>
          </a:xfrm>
          <a:prstGeom prst="line">
            <a:avLst/>
          </a:prstGeom>
          <a:ln w="6350">
            <a:solidFill>
              <a:srgbClr val="969F98">
                <a:alpha val="50000"/>
              </a:srgb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8" name="文本框 20"/>
          <p:cNvSpPr txBox="1"/>
          <p:nvPr/>
        </p:nvSpPr>
        <p:spPr>
          <a:xfrm>
            <a:off x="8023983" y="3794716"/>
            <a:ext cx="2554601" cy="27281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20000"/>
              </a:lnSpc>
              <a:defRPr sz="1600">
                <a:solidFill>
                  <a:srgbClr val="969F98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 lang="x-none" altLang="zh-CN" dirty="0">
                <a:solidFill>
                  <a:schemeClr val="bg2"/>
                </a:solidFill>
              </a:rPr>
              <a:t>APP&gt;</a:t>
            </a:r>
            <a:r>
              <a:rPr lang="zh-CN" altLang="zh-CN" dirty="0">
                <a:solidFill>
                  <a:schemeClr val="bg2"/>
                </a:solidFill>
              </a:rPr>
              <a:t>小程序</a:t>
            </a:r>
            <a:r>
              <a:rPr lang="x-none" altLang="zh-CN" dirty="0">
                <a:solidFill>
                  <a:schemeClr val="bg2"/>
                </a:solidFill>
              </a:rPr>
              <a:t>&gt;H5</a:t>
            </a:r>
            <a:endParaRPr lang="zh-CN" altLang="zh-CN" dirty="0">
              <a:solidFill>
                <a:schemeClr val="bg2"/>
              </a:solidFill>
            </a:endParaRPr>
          </a:p>
          <a:p>
            <a:r>
              <a:rPr lang="x-none" altLang="zh-CN" dirty="0">
                <a:solidFill>
                  <a:schemeClr val="bg2"/>
                </a:solidFill>
              </a:rPr>
              <a:t>APP</a:t>
            </a:r>
            <a:r>
              <a:rPr lang="zh-CN" altLang="zh-CN" dirty="0">
                <a:solidFill>
                  <a:schemeClr val="bg2"/>
                </a:solidFill>
              </a:rPr>
              <a:t>：</a:t>
            </a:r>
            <a:r>
              <a:rPr lang="x-none" altLang="zh-CN" dirty="0">
                <a:solidFill>
                  <a:schemeClr val="bg2"/>
                </a:solidFill>
              </a:rPr>
              <a:t>实现最丰富的功能和最华丽的交互</a:t>
            </a:r>
            <a:r>
              <a:rPr lang="zh-CN" altLang="zh-CN" dirty="0">
                <a:solidFill>
                  <a:schemeClr val="bg2"/>
                </a:solidFill>
              </a:rPr>
              <a:t>，虽然需要下载安装</a:t>
            </a:r>
            <a:r>
              <a:rPr lang="x-none" altLang="zh-CN" dirty="0">
                <a:solidFill>
                  <a:schemeClr val="bg2"/>
                </a:solidFill>
              </a:rPr>
              <a:t>。	</a:t>
            </a:r>
            <a:endParaRPr lang="en-US" altLang="zh-CN" dirty="0">
              <a:solidFill>
                <a:schemeClr val="bg2"/>
              </a:solidFill>
            </a:endParaRPr>
          </a:p>
          <a:p>
            <a:r>
              <a:rPr lang="zh-CN" altLang="zh-CN" dirty="0">
                <a:solidFill>
                  <a:schemeClr val="bg2"/>
                </a:solidFill>
              </a:rPr>
              <a:t>小程序：</a:t>
            </a:r>
            <a:r>
              <a:rPr lang="x-none" altLang="zh-CN" dirty="0">
                <a:solidFill>
                  <a:schemeClr val="bg2"/>
                </a:solidFill>
              </a:rPr>
              <a:t>即点即用，用户使用成本低。</a:t>
            </a:r>
            <a:endParaRPr lang="zh-CN" altLang="zh-CN" dirty="0">
              <a:solidFill>
                <a:schemeClr val="bg2"/>
              </a:solidFill>
            </a:endParaRPr>
          </a:p>
          <a:p>
            <a:r>
              <a:rPr lang="x-none" altLang="zh-CN" dirty="0">
                <a:solidFill>
                  <a:schemeClr val="bg2"/>
                </a:solidFill>
              </a:rPr>
              <a:t>H5</a:t>
            </a:r>
            <a:r>
              <a:rPr lang="zh-CN" altLang="zh-CN" dirty="0">
                <a:solidFill>
                  <a:schemeClr val="bg2"/>
                </a:solidFill>
              </a:rPr>
              <a:t>：</a:t>
            </a:r>
            <a:r>
              <a:rPr lang="x-none" altLang="zh-CN" dirty="0">
                <a:solidFill>
                  <a:schemeClr val="bg2"/>
                </a:solidFill>
              </a:rPr>
              <a:t>跨平台，即点即用，用户使用成本低</a:t>
            </a:r>
            <a:r>
              <a:rPr lang="zh-CN" altLang="zh-CN" dirty="0">
                <a:solidFill>
                  <a:schemeClr val="bg2"/>
                </a:solidFill>
              </a:rPr>
              <a:t>，</a:t>
            </a:r>
            <a:r>
              <a:rPr lang="x-none" altLang="zh-CN" dirty="0">
                <a:solidFill>
                  <a:schemeClr val="bg2"/>
                </a:solidFill>
              </a:rPr>
              <a:t>用户体验差，运行速度慢</a:t>
            </a:r>
            <a:r>
              <a:rPr lang="zh-CN" altLang="zh-CN" dirty="0">
                <a:solidFill>
                  <a:schemeClr val="bg2"/>
                </a:solidFill>
              </a:rPr>
              <a:t>。</a:t>
            </a:r>
          </a:p>
        </p:txBody>
      </p:sp>
      <p:sp>
        <p:nvSpPr>
          <p:cNvPr id="389" name="文本框 21"/>
          <p:cNvSpPr txBox="1"/>
          <p:nvPr/>
        </p:nvSpPr>
        <p:spPr>
          <a:xfrm>
            <a:off x="8613918" y="3237285"/>
            <a:ext cx="1374733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 b="1">
                <a:solidFill>
                  <a:srgbClr val="3F403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zh-CN" dirty="0"/>
              <a:t>操作可行性</a:t>
            </a:r>
            <a:endParaRPr dirty="0"/>
          </a:p>
        </p:txBody>
      </p:sp>
      <p:sp>
        <p:nvSpPr>
          <p:cNvPr id="390" name="直接连接符 22"/>
          <p:cNvSpPr/>
          <p:nvPr/>
        </p:nvSpPr>
        <p:spPr>
          <a:xfrm flipH="1">
            <a:off x="8459327" y="3756616"/>
            <a:ext cx="1683911" cy="1"/>
          </a:xfrm>
          <a:prstGeom prst="line">
            <a:avLst/>
          </a:prstGeom>
          <a:ln w="6350">
            <a:solidFill>
              <a:srgbClr val="969F98">
                <a:alpha val="50000"/>
              </a:srgb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91" name="文本框 27"/>
          <p:cNvSpPr txBox="1"/>
          <p:nvPr/>
        </p:nvSpPr>
        <p:spPr>
          <a:xfrm>
            <a:off x="1613857" y="3794716"/>
            <a:ext cx="2554602" cy="27281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20000"/>
              </a:lnSpc>
              <a:defRPr sz="1600">
                <a:solidFill>
                  <a:srgbClr val="969F98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 lang="x-none" altLang="zh-CN" dirty="0">
                <a:solidFill>
                  <a:schemeClr val="bg2"/>
                </a:solidFill>
              </a:rPr>
              <a:t>APP&gt;</a:t>
            </a:r>
            <a:r>
              <a:rPr lang="zh-CN" altLang="zh-CN" dirty="0">
                <a:solidFill>
                  <a:schemeClr val="bg2"/>
                </a:solidFill>
              </a:rPr>
              <a:t>小程序≈</a:t>
            </a:r>
            <a:r>
              <a:rPr lang="x-none" altLang="zh-CN" dirty="0">
                <a:solidFill>
                  <a:schemeClr val="bg2"/>
                </a:solidFill>
              </a:rPr>
              <a:t>H5</a:t>
            </a:r>
            <a:endParaRPr lang="zh-CN" altLang="zh-CN" dirty="0">
              <a:solidFill>
                <a:schemeClr val="bg2"/>
              </a:solidFill>
            </a:endParaRPr>
          </a:p>
          <a:p>
            <a:r>
              <a:rPr lang="x-none" altLang="zh-CN" dirty="0">
                <a:solidFill>
                  <a:schemeClr val="bg2"/>
                </a:solidFill>
              </a:rPr>
              <a:t>APP</a:t>
            </a:r>
            <a:r>
              <a:rPr lang="zh-CN" altLang="zh-CN" dirty="0">
                <a:solidFill>
                  <a:schemeClr val="bg2"/>
                </a:solidFill>
              </a:rPr>
              <a:t>：涉及多个平台的开发工具、语言，以及不同设备的适配。</a:t>
            </a:r>
          </a:p>
          <a:p>
            <a:r>
              <a:rPr lang="zh-CN" altLang="zh-CN" dirty="0">
                <a:solidFill>
                  <a:schemeClr val="bg2"/>
                </a:solidFill>
              </a:rPr>
              <a:t>小程序：</a:t>
            </a:r>
            <a:r>
              <a:rPr lang="x-none" altLang="zh-CN" dirty="0">
                <a:solidFill>
                  <a:schemeClr val="bg2"/>
                </a:solidFill>
              </a:rPr>
              <a:t>开发、维护成本低。微信的用户量大，便于推广。</a:t>
            </a:r>
            <a:endParaRPr lang="zh-CN" altLang="zh-CN" dirty="0">
              <a:solidFill>
                <a:schemeClr val="bg2"/>
              </a:solidFill>
            </a:endParaRPr>
          </a:p>
          <a:p>
            <a:r>
              <a:rPr lang="x-none" altLang="zh-CN" dirty="0">
                <a:solidFill>
                  <a:schemeClr val="bg2"/>
                </a:solidFill>
              </a:rPr>
              <a:t>H5</a:t>
            </a:r>
            <a:r>
              <a:rPr lang="zh-CN" altLang="zh-CN" dirty="0">
                <a:solidFill>
                  <a:schemeClr val="bg2"/>
                </a:solidFill>
              </a:rPr>
              <a:t>：与小程序开发成本差不多。</a:t>
            </a:r>
          </a:p>
        </p:txBody>
      </p:sp>
      <p:sp>
        <p:nvSpPr>
          <p:cNvPr id="392" name="文本框 28"/>
          <p:cNvSpPr txBox="1"/>
          <p:nvPr/>
        </p:nvSpPr>
        <p:spPr>
          <a:xfrm>
            <a:off x="2203792" y="3237285"/>
            <a:ext cx="1374733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 b="1">
                <a:solidFill>
                  <a:srgbClr val="3F403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zh-CN" dirty="0"/>
              <a:t>经济可行性</a:t>
            </a:r>
            <a:endParaRPr dirty="0"/>
          </a:p>
        </p:txBody>
      </p:sp>
      <p:sp>
        <p:nvSpPr>
          <p:cNvPr id="393" name="文本框 32"/>
          <p:cNvSpPr txBox="1"/>
          <p:nvPr/>
        </p:nvSpPr>
        <p:spPr>
          <a:xfrm>
            <a:off x="3193466" y="451355"/>
            <a:ext cx="5805066" cy="646331"/>
          </a:xfrm>
          <a:prstGeom prst="rect">
            <a:avLst/>
          </a:prstGeom>
          <a:solidFill>
            <a:srgbClr val="F9FAFB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600" b="1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zh-CN" dirty="0"/>
              <a:t>从上表可得</a:t>
            </a:r>
            <a:endParaRPr dirty="0"/>
          </a:p>
        </p:txBody>
      </p:sp>
      <p:sp>
        <p:nvSpPr>
          <p:cNvPr id="395" name="直接连接符 25"/>
          <p:cNvSpPr/>
          <p:nvPr/>
        </p:nvSpPr>
        <p:spPr>
          <a:xfrm flipH="1">
            <a:off x="2049203" y="3756616"/>
            <a:ext cx="1683911" cy="1"/>
          </a:xfrm>
          <a:prstGeom prst="line">
            <a:avLst/>
          </a:prstGeom>
          <a:ln w="6350">
            <a:solidFill>
              <a:srgbClr val="969F98">
                <a:alpha val="50000"/>
              </a:srgb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" y="0"/>
            <a:ext cx="680577" cy="680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7000">
        <p:checker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4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" presetClass="entr" presetSubtype="4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2" presetClass="entr" presetSubtype="4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2" presetClass="entr" presetSubtype="4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2" presetClass="entr" presetSubtype="4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00"/>
                            </p:stCondLst>
                            <p:childTnLst>
                              <p:par>
                                <p:cTn id="39" presetID="2" presetClass="entr" presetSubtype="4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8000"/>
                            </p:stCondLst>
                            <p:childTnLst>
                              <p:par>
                                <p:cTn id="44" presetID="2" presetClass="entr" presetSubtype="4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9000"/>
                            </p:stCondLst>
                            <p:childTnLst>
                              <p:par>
                                <p:cTn id="49" presetID="2" presetClass="entr" presetSubtype="4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0"/>
                            </p:stCondLst>
                            <p:childTnLst>
                              <p:par>
                                <p:cTn id="54" presetID="2" presetClass="entr" presetSubtype="4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1000"/>
                            </p:stCondLst>
                            <p:childTnLst>
                              <p:par>
                                <p:cTn id="59" presetID="2" presetClass="entr" presetSubtype="4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2000"/>
                            </p:stCondLst>
                            <p:childTnLst>
                              <p:par>
                                <p:cTn id="64" presetID="2" presetClass="entr" presetSubtype="4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3000"/>
                            </p:stCondLst>
                            <p:childTnLst>
                              <p:par>
                                <p:cTn id="69" presetID="2" presetClass="entr" presetSubtype="4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4000"/>
                            </p:stCondLst>
                            <p:childTnLst>
                              <p:par>
                                <p:cTn id="74" presetID="2" presetClass="entr" presetSubtype="4" fill="hold" grpId="1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0"/>
                            </p:stCondLst>
                            <p:childTnLst>
                              <p:par>
                                <p:cTn id="79" presetID="2" presetClass="entr" presetSubtype="4" fill="hold" grpId="1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6000"/>
                            </p:stCondLst>
                            <p:childTnLst>
                              <p:par>
                                <p:cTn id="84" presetID="2" presetClass="entr" presetSubtype="4" fill="hold" grpId="1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7000"/>
                            </p:stCondLst>
                            <p:childTnLst>
                              <p:par>
                                <p:cTn id="89" presetID="2" presetClass="entr" presetSubtype="4" fill="hold" grpId="1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" grpId="3" animBg="1" advAuto="0"/>
      <p:bldP spid="375" grpId="2" animBg="1" advAuto="0"/>
      <p:bldP spid="376" grpId="4" animBg="1" advAuto="0"/>
      <p:bldP spid="377" grpId="14" animBg="1" advAuto="0"/>
      <p:bldP spid="378" grpId="15" animBg="1" advAuto="0"/>
      <p:bldP spid="382" grpId="5" animBg="1" advAuto="0"/>
      <p:bldP spid="383" grpId="9" animBg="1" advAuto="0"/>
      <p:bldP spid="384" grpId="10" animBg="1" advAuto="0"/>
      <p:bldP spid="385" grpId="6" animBg="1" advAuto="0"/>
      <p:bldP spid="386" grpId="7" animBg="1" advAuto="0"/>
      <p:bldP spid="387" grpId="8" animBg="1" advAuto="0"/>
      <p:bldP spid="388" grpId="16" animBg="1" advAuto="0"/>
      <p:bldP spid="389" grpId="17" animBg="1" advAuto="0"/>
      <p:bldP spid="390" grpId="18" animBg="1" advAuto="0"/>
      <p:bldP spid="391" grpId="11" animBg="1" advAuto="0"/>
      <p:bldP spid="392" grpId="12" animBg="1" advAuto="0"/>
      <p:bldP spid="393" grpId="1" animBg="1" advAuto="0"/>
      <p:bldP spid="395" grpId="13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矩形 14"/>
          <p:cNvSpPr/>
          <p:nvPr/>
        </p:nvSpPr>
        <p:spPr>
          <a:xfrm>
            <a:off x="1276903" y="1553377"/>
            <a:ext cx="9636084" cy="3751243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8" name="矩形 6"/>
          <p:cNvSpPr/>
          <p:nvPr/>
        </p:nvSpPr>
        <p:spPr>
          <a:xfrm>
            <a:off x="2525484" y="955300"/>
            <a:ext cx="7141031" cy="4993807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9" name="矩形: 圆角 9"/>
          <p:cNvSpPr/>
          <p:nvPr/>
        </p:nvSpPr>
        <p:spPr>
          <a:xfrm>
            <a:off x="0" y="2247070"/>
            <a:ext cx="12192000" cy="2363857"/>
          </a:xfrm>
          <a:prstGeom prst="roundRect">
            <a:avLst>
              <a:gd name="adj" fmla="val 0"/>
            </a:avLst>
          </a:prstGeom>
          <a:solidFill>
            <a:srgbClr val="F9B359"/>
          </a:solidFill>
          <a:ln w="12700">
            <a:miter lim="400000"/>
          </a:ln>
          <a:effectLst>
            <a:outerShdw blurRad="254000" dist="38100" dir="5400000" rotWithShape="0">
              <a:srgbClr val="000000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0" name="文本框 7"/>
          <p:cNvSpPr txBox="1"/>
          <p:nvPr/>
        </p:nvSpPr>
        <p:spPr>
          <a:xfrm>
            <a:off x="4509903" y="2751890"/>
            <a:ext cx="317009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所建议的系统</a:t>
            </a:r>
            <a:endParaRPr dirty="0"/>
          </a:p>
        </p:txBody>
      </p:sp>
      <p:sp>
        <p:nvSpPr>
          <p:cNvPr id="471" name="文本框 8"/>
          <p:cNvSpPr txBox="1"/>
          <p:nvPr/>
        </p:nvSpPr>
        <p:spPr>
          <a:xfrm>
            <a:off x="3206601" y="3459777"/>
            <a:ext cx="577668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CFCFD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 lang="en-US" altLang="zh-CN" dirty="0"/>
              <a:t>The proposed system </a:t>
            </a:r>
          </a:p>
        </p:txBody>
      </p:sp>
      <p:sp>
        <p:nvSpPr>
          <p:cNvPr id="472" name="文本框 4"/>
          <p:cNvSpPr txBox="1"/>
          <p:nvPr/>
        </p:nvSpPr>
        <p:spPr>
          <a:xfrm>
            <a:off x="4621250" y="1046742"/>
            <a:ext cx="2947390" cy="1094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6600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PART 3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" y="0"/>
            <a:ext cx="680577" cy="680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9" presetClass="entr" fill="hold" grpId="4" nodeType="afterEffect">
                                  <p:stCondLst>
                                    <p:cond delay="6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600"/>
                            </p:stCondLst>
                            <p:childTnLst>
                              <p:par>
                                <p:cTn id="22" presetID="22" presetClass="entr" presetSubtype="1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100"/>
                            </p:stCondLst>
                            <p:childTnLst>
                              <p:par>
                                <p:cTn id="26" presetID="9" presetClass="entr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7" grpId="6" animBg="1" advAuto="0"/>
      <p:bldP spid="468" grpId="1" animBg="1" advAuto="0"/>
      <p:bldP spid="469" grpId="3" animBg="1" advAuto="0"/>
      <p:bldP spid="470" grpId="4" animBg="1" advAuto="0"/>
      <p:bldP spid="471" grpId="5" animBg="1" advAuto="0"/>
      <p:bldP spid="472" grpId="2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矩形 9"/>
          <p:cNvSpPr/>
          <p:nvPr/>
        </p:nvSpPr>
        <p:spPr>
          <a:xfrm>
            <a:off x="1277957" y="1094341"/>
            <a:ext cx="9636084" cy="4702368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6" name="矩形 1"/>
          <p:cNvSpPr/>
          <p:nvPr/>
        </p:nvSpPr>
        <p:spPr>
          <a:xfrm>
            <a:off x="3742063" y="0"/>
            <a:ext cx="4707874" cy="6858000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D5D7D5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7" name="矩形 2"/>
          <p:cNvSpPr/>
          <p:nvPr/>
        </p:nvSpPr>
        <p:spPr>
          <a:xfrm>
            <a:off x="1836144" y="1652529"/>
            <a:ext cx="8519712" cy="3585991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8" name="文本框 4"/>
          <p:cNvSpPr txBox="1"/>
          <p:nvPr/>
        </p:nvSpPr>
        <p:spPr>
          <a:xfrm>
            <a:off x="2508172" y="3554359"/>
            <a:ext cx="7175654" cy="398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20000"/>
              </a:lnSpc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 lang="zh-CN" altLang="zh-CN" dirty="0"/>
              <a:t>选择微信小程序开发工具</a:t>
            </a:r>
          </a:p>
        </p:txBody>
      </p:sp>
      <p:sp>
        <p:nvSpPr>
          <p:cNvPr id="299" name="文本框 5"/>
          <p:cNvSpPr txBox="1"/>
          <p:nvPr/>
        </p:nvSpPr>
        <p:spPr>
          <a:xfrm>
            <a:off x="3741516" y="2288543"/>
            <a:ext cx="4708979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3600" b="1">
                <a:solidFill>
                  <a:srgbClr val="3F403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zh-CN" dirty="0"/>
              <a:t>对所建议的系统的说明</a:t>
            </a:r>
            <a:endParaRPr dirty="0"/>
          </a:p>
        </p:txBody>
      </p:sp>
      <p:sp>
        <p:nvSpPr>
          <p:cNvPr id="300" name="直接连接符 6"/>
          <p:cNvSpPr/>
          <p:nvPr/>
        </p:nvSpPr>
        <p:spPr>
          <a:xfrm flipH="1" flipV="1">
            <a:off x="4095991" y="3065335"/>
            <a:ext cx="4000016" cy="1"/>
          </a:xfrm>
          <a:prstGeom prst="line">
            <a:avLst/>
          </a:prstGeom>
          <a:ln w="6350">
            <a:solidFill>
              <a:srgbClr val="969F98">
                <a:alpha val="50000"/>
              </a:srgb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" y="0"/>
            <a:ext cx="680577" cy="68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769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8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" grpId="0" animBg="1" advAuto="0"/>
      <p:bldP spid="296" grpId="0" animBg="1" advAuto="0"/>
      <p:bldP spid="297" grpId="0" animBg="1" advAuto="0"/>
      <p:bldP spid="298" grpId="0" animBg="1" advAuto="0"/>
      <p:bldP spid="299" grpId="0" animBg="1" advAuto="0"/>
      <p:bldP spid="300" grpId="0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矩形 37"/>
          <p:cNvSpPr/>
          <p:nvPr/>
        </p:nvSpPr>
        <p:spPr>
          <a:xfrm>
            <a:off x="2324558" y="286438"/>
            <a:ext cx="6874900" cy="6285124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2" name="矩形 2"/>
          <p:cNvSpPr/>
          <p:nvPr/>
        </p:nvSpPr>
        <p:spPr>
          <a:xfrm>
            <a:off x="2148112" y="549276"/>
            <a:ext cx="9348563" cy="5759451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3" name="文本框 4"/>
          <p:cNvSpPr txBox="1"/>
          <p:nvPr/>
        </p:nvSpPr>
        <p:spPr>
          <a:xfrm>
            <a:off x="6788181" y="1090898"/>
            <a:ext cx="296491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800" b="1">
                <a:solidFill>
                  <a:srgbClr val="3F403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可行性分析的前提</a:t>
            </a:r>
            <a:endParaRPr dirty="0"/>
          </a:p>
        </p:txBody>
      </p:sp>
      <p:sp>
        <p:nvSpPr>
          <p:cNvPr id="224" name="文本框 5"/>
          <p:cNvSpPr txBox="1"/>
          <p:nvPr/>
        </p:nvSpPr>
        <p:spPr>
          <a:xfrm>
            <a:off x="6112766" y="1512518"/>
            <a:ext cx="4505898" cy="398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>
                <a:solidFill>
                  <a:srgbClr val="969F98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 algn="ctr"/>
            <a:r>
              <a:rPr lang="en-US" dirty="0"/>
              <a:t>Prerequisites for Feasibility Analysis </a:t>
            </a:r>
          </a:p>
        </p:txBody>
      </p:sp>
      <p:sp>
        <p:nvSpPr>
          <p:cNvPr id="225" name="文本框 6"/>
          <p:cNvSpPr txBox="1"/>
          <p:nvPr/>
        </p:nvSpPr>
        <p:spPr>
          <a:xfrm>
            <a:off x="5035004" y="883504"/>
            <a:ext cx="574587" cy="1183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7200" spc="-300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1</a:t>
            </a:r>
          </a:p>
        </p:txBody>
      </p:sp>
      <p:sp>
        <p:nvSpPr>
          <p:cNvPr id="226" name="直接连接符 8"/>
          <p:cNvSpPr/>
          <p:nvPr/>
        </p:nvSpPr>
        <p:spPr>
          <a:xfrm flipH="1">
            <a:off x="5917974" y="973141"/>
            <a:ext cx="1" cy="5084759"/>
          </a:xfrm>
          <a:prstGeom prst="line">
            <a:avLst/>
          </a:prstGeom>
          <a:ln w="6350">
            <a:solidFill>
              <a:srgbClr val="969F98">
                <a:alpha val="40000"/>
              </a:srgb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7" name="文本框 18"/>
          <p:cNvSpPr txBox="1"/>
          <p:nvPr/>
        </p:nvSpPr>
        <p:spPr>
          <a:xfrm>
            <a:off x="7326789" y="2499167"/>
            <a:ext cx="1887694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800" b="1">
                <a:solidFill>
                  <a:srgbClr val="3F403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可选的方案</a:t>
            </a:r>
            <a:endParaRPr dirty="0"/>
          </a:p>
        </p:txBody>
      </p:sp>
      <p:sp>
        <p:nvSpPr>
          <p:cNvPr id="228" name="文本框 19"/>
          <p:cNvSpPr txBox="1"/>
          <p:nvPr/>
        </p:nvSpPr>
        <p:spPr>
          <a:xfrm>
            <a:off x="6112766" y="2920787"/>
            <a:ext cx="4505898" cy="397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>
                <a:solidFill>
                  <a:srgbClr val="969F98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 algn="ctr"/>
            <a:r>
              <a:rPr lang="en-US" altLang="zh-CN" dirty="0"/>
              <a:t>Alternative plans</a:t>
            </a:r>
            <a:endParaRPr dirty="0"/>
          </a:p>
        </p:txBody>
      </p:sp>
      <p:sp>
        <p:nvSpPr>
          <p:cNvPr id="229" name="文本框 20"/>
          <p:cNvSpPr txBox="1"/>
          <p:nvPr/>
        </p:nvSpPr>
        <p:spPr>
          <a:xfrm>
            <a:off x="5035004" y="2235218"/>
            <a:ext cx="574587" cy="1183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7200" spc="-300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2</a:t>
            </a:r>
          </a:p>
        </p:txBody>
      </p:sp>
      <p:sp>
        <p:nvSpPr>
          <p:cNvPr id="230" name="文本框 21"/>
          <p:cNvSpPr txBox="1"/>
          <p:nvPr/>
        </p:nvSpPr>
        <p:spPr>
          <a:xfrm>
            <a:off x="7147253" y="3841455"/>
            <a:ext cx="2246767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800" b="1">
                <a:solidFill>
                  <a:srgbClr val="3F403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所建议的系统</a:t>
            </a:r>
            <a:endParaRPr dirty="0"/>
          </a:p>
        </p:txBody>
      </p:sp>
      <p:sp>
        <p:nvSpPr>
          <p:cNvPr id="231" name="文本框 22"/>
          <p:cNvSpPr txBox="1"/>
          <p:nvPr/>
        </p:nvSpPr>
        <p:spPr>
          <a:xfrm>
            <a:off x="6112766" y="4263075"/>
            <a:ext cx="4505898" cy="398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>
                <a:solidFill>
                  <a:srgbClr val="969F98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 algn="ctr"/>
            <a:r>
              <a:rPr lang="en-US" altLang="zh-CN" dirty="0"/>
              <a:t>The proposed system </a:t>
            </a:r>
            <a:endParaRPr dirty="0"/>
          </a:p>
        </p:txBody>
      </p:sp>
      <p:sp>
        <p:nvSpPr>
          <p:cNvPr id="232" name="文本框 23"/>
          <p:cNvSpPr txBox="1"/>
          <p:nvPr/>
        </p:nvSpPr>
        <p:spPr>
          <a:xfrm>
            <a:off x="5035004" y="3586931"/>
            <a:ext cx="574587" cy="1183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7200" spc="-300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3</a:t>
            </a:r>
          </a:p>
        </p:txBody>
      </p:sp>
      <p:sp>
        <p:nvSpPr>
          <p:cNvPr id="233" name="文本框 24"/>
          <p:cNvSpPr txBox="1"/>
          <p:nvPr/>
        </p:nvSpPr>
        <p:spPr>
          <a:xfrm>
            <a:off x="5973055" y="5136612"/>
            <a:ext cx="4595167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800" b="1">
                <a:solidFill>
                  <a:srgbClr val="3F403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可行性 </a:t>
            </a:r>
            <a:r>
              <a:rPr lang="en-US" altLang="zh-CN" dirty="0"/>
              <a:t>in </a:t>
            </a:r>
            <a:r>
              <a:rPr lang="zh-CN" altLang="en-US" dirty="0"/>
              <a:t>经济、技术、法律</a:t>
            </a:r>
            <a:endParaRPr dirty="0"/>
          </a:p>
        </p:txBody>
      </p:sp>
      <p:sp>
        <p:nvSpPr>
          <p:cNvPr id="234" name="文本框 25"/>
          <p:cNvSpPr txBox="1"/>
          <p:nvPr/>
        </p:nvSpPr>
        <p:spPr>
          <a:xfrm>
            <a:off x="6112766" y="5558232"/>
            <a:ext cx="4505898" cy="398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>
                <a:solidFill>
                  <a:srgbClr val="969F98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 algn="ctr"/>
            <a:r>
              <a:rPr lang="en-US" altLang="zh-CN" dirty="0"/>
              <a:t>Economic, technical and legal feasibility </a:t>
            </a:r>
            <a:endParaRPr dirty="0"/>
          </a:p>
        </p:txBody>
      </p:sp>
      <p:sp>
        <p:nvSpPr>
          <p:cNvPr id="235" name="文本框 26"/>
          <p:cNvSpPr txBox="1"/>
          <p:nvPr/>
        </p:nvSpPr>
        <p:spPr>
          <a:xfrm>
            <a:off x="5035004" y="4938645"/>
            <a:ext cx="574587" cy="1183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7200" spc="-300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4</a:t>
            </a:r>
          </a:p>
        </p:txBody>
      </p:sp>
      <p:sp>
        <p:nvSpPr>
          <p:cNvPr id="236" name="矩形 1"/>
          <p:cNvSpPr/>
          <p:nvPr/>
        </p:nvSpPr>
        <p:spPr>
          <a:xfrm>
            <a:off x="695325" y="1"/>
            <a:ext cx="3325132" cy="6858001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969F98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7" name="文本框 3"/>
          <p:cNvSpPr txBox="1"/>
          <p:nvPr/>
        </p:nvSpPr>
        <p:spPr>
          <a:xfrm rot="5400000">
            <a:off x="7398" y="2782891"/>
            <a:ext cx="4714241" cy="1094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6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CONTENTS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" y="0"/>
            <a:ext cx="680577" cy="680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5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1" fill="hold" grpId="2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9" presetClass="entr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500"/>
                            </p:stCondLst>
                            <p:childTnLst>
                              <p:par>
                                <p:cTn id="22" presetID="9" presetClass="entr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0"/>
                            </p:stCondLst>
                            <p:childTnLst>
                              <p:par>
                                <p:cTn id="26" presetID="9" presetClass="entr" fill="hold" grpId="6" nodeType="afterEffect">
                                  <p:stCondLst>
                                    <p:cond delay="2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700"/>
                            </p:stCondLst>
                            <p:childTnLst>
                              <p:par>
                                <p:cTn id="30" presetID="9" presetClass="entr" fill="hold" grpId="7" nodeType="afterEffect">
                                  <p:stCondLst>
                                    <p:cond delay="4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600"/>
                            </p:stCondLst>
                            <p:childTnLst>
                              <p:par>
                                <p:cTn id="34" presetID="9" presetClass="entr" fill="hold" grpId="8" nodeType="afterEffect">
                                  <p:stCondLst>
                                    <p:cond delay="6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700"/>
                            </p:stCondLst>
                            <p:childTnLst>
                              <p:par>
                                <p:cTn id="38" presetID="22" presetClass="entr" presetSubtype="1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700"/>
                            </p:stCondLst>
                            <p:childTnLst>
                              <p:par>
                                <p:cTn id="42" presetID="9" presetClass="entr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9200"/>
                            </p:stCondLst>
                            <p:childTnLst>
                              <p:par>
                                <p:cTn id="46" presetID="22" presetClass="entr" presetSubtype="1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9700"/>
                            </p:stCondLst>
                            <p:childTnLst>
                              <p:par>
                                <p:cTn id="50" presetID="9" presetClass="entr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200"/>
                            </p:stCondLst>
                            <p:childTnLst>
                              <p:par>
                                <p:cTn id="54" presetID="22" presetClass="entr" presetSubtype="1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700"/>
                            </p:stCondLst>
                            <p:childTnLst>
                              <p:par>
                                <p:cTn id="58" presetID="9" presetClass="entr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1200"/>
                            </p:stCondLst>
                            <p:childTnLst>
                              <p:par>
                                <p:cTn id="62" presetID="22" presetClass="entr" presetSubtype="1" fill="hold" grpId="1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1700"/>
                            </p:stCondLst>
                            <p:childTnLst>
                              <p:par>
                                <p:cTn id="66" presetID="9" presetClass="entr" fill="hold" grpId="1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2200"/>
                            </p:stCondLst>
                            <p:childTnLst>
                              <p:par>
                                <p:cTn id="70" presetID="22" presetClass="entr" presetSubtype="1" fill="hold" grpId="1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" grpId="3" animBg="1" advAuto="0"/>
      <p:bldP spid="222" grpId="4" animBg="1" advAuto="0"/>
      <p:bldP spid="223" grpId="10" animBg="1" advAuto="0"/>
      <p:bldP spid="224" grpId="11" animBg="1" advAuto="0"/>
      <p:bldP spid="225" grpId="5" animBg="1" advAuto="0"/>
      <p:bldP spid="226" grpId="9" animBg="1" advAuto="0"/>
      <p:bldP spid="227" grpId="12" animBg="1" advAuto="0"/>
      <p:bldP spid="228" grpId="13" animBg="1" advAuto="0"/>
      <p:bldP spid="229" grpId="6" animBg="1" advAuto="0"/>
      <p:bldP spid="230" grpId="14" animBg="1" advAuto="0"/>
      <p:bldP spid="231" grpId="15" animBg="1" advAuto="0"/>
      <p:bldP spid="232" grpId="7" animBg="1" advAuto="0"/>
      <p:bldP spid="233" grpId="16" animBg="1" advAuto="0"/>
      <p:bldP spid="234" grpId="17" animBg="1" advAuto="0"/>
      <p:bldP spid="235" grpId="8" animBg="1" advAuto="0"/>
      <p:bldP spid="236" grpId="1" animBg="1" advAuto="0"/>
      <p:bldP spid="237" grpId="2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矩形 23"/>
          <p:cNvSpPr/>
          <p:nvPr/>
        </p:nvSpPr>
        <p:spPr>
          <a:xfrm>
            <a:off x="0" y="6010238"/>
            <a:ext cx="12192000" cy="847762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D5D7D5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DE7B9DD-A358-4858-97BE-231CCC12F061}"/>
              </a:ext>
            </a:extLst>
          </p:cNvPr>
          <p:cNvSpPr/>
          <p:nvPr/>
        </p:nvSpPr>
        <p:spPr>
          <a:xfrm>
            <a:off x="5036998" y="6080176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4000" b="1" dirty="0" smtClean="0">
                <a:solidFill>
                  <a:srgbClr val="FCFCFD"/>
                </a:solidFill>
                <a:latin typeface="微软雅黑"/>
                <a:ea typeface="微软雅黑"/>
                <a:sym typeface="微软雅黑"/>
              </a:rPr>
              <a:t>处理</a:t>
            </a:r>
            <a:r>
              <a:rPr lang="zh-CN" altLang="zh-CN" sz="4000" b="1" dirty="0">
                <a:solidFill>
                  <a:srgbClr val="FCFCFD"/>
                </a:solidFill>
                <a:latin typeface="微软雅黑"/>
                <a:ea typeface="微软雅黑"/>
                <a:sym typeface="微软雅黑"/>
              </a:rPr>
              <a:t>流程</a:t>
            </a:r>
            <a:endParaRPr lang="zh-CN" altLang="en-US" sz="4000" b="1" dirty="0">
              <a:solidFill>
                <a:srgbClr val="FCFCFD"/>
              </a:solidFill>
              <a:latin typeface="微软雅黑"/>
              <a:ea typeface="微软雅黑"/>
              <a:sym typeface="微软雅黑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6CC93E-CFAB-4FD9-AAD1-A86812D74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959" y="-682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F76FA05B-9E9E-4CFD-A700-9E535A75C9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3441902"/>
              </p:ext>
            </p:extLst>
          </p:nvPr>
        </p:nvGraphicFramePr>
        <p:xfrm>
          <a:off x="2969443" y="130346"/>
          <a:ext cx="6371620" cy="5879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r:id="rId3" imgW="6296069" imgH="5810289" progId="Visio.Drawing.15">
                  <p:embed/>
                </p:oleObj>
              </mc:Choice>
              <mc:Fallback>
                <p:oleObj r:id="rId3" imgW="6296069" imgH="5810289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9443" y="130346"/>
                        <a:ext cx="6371620" cy="587989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" y="0"/>
            <a:ext cx="680577" cy="680577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" grpId="2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96885A0F-B464-4D4A-8AB5-8088029ED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6701" y="1008667"/>
            <a:ext cx="1417528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B52A7BFA-029C-4F9B-B37F-F34DCBA124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2959502"/>
              </p:ext>
            </p:extLst>
          </p:nvPr>
        </p:nvGraphicFramePr>
        <p:xfrm>
          <a:off x="933279" y="160105"/>
          <a:ext cx="8511064" cy="5780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Visio" r:id="rId3" imgW="6505390" imgH="4419736" progId="Visio.Drawing.15">
                  <p:embed/>
                </p:oleObj>
              </mc:Choice>
              <mc:Fallback>
                <p:oleObj name="Visio" r:id="rId3" imgW="6505390" imgH="4419736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279" y="160105"/>
                        <a:ext cx="8511064" cy="57801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" y="0"/>
            <a:ext cx="680577" cy="680577"/>
          </a:xfrm>
          <a:prstGeom prst="rect">
            <a:avLst/>
          </a:prstGeom>
        </p:spPr>
      </p:pic>
      <p:sp>
        <p:nvSpPr>
          <p:cNvPr id="5" name="矩形 23"/>
          <p:cNvSpPr/>
          <p:nvPr/>
        </p:nvSpPr>
        <p:spPr>
          <a:xfrm>
            <a:off x="0" y="6010238"/>
            <a:ext cx="12192000" cy="847762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D5D7D5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DE7B9DD-A358-4858-97BE-231CCC12F061}"/>
              </a:ext>
            </a:extLst>
          </p:cNvPr>
          <p:cNvSpPr/>
          <p:nvPr/>
        </p:nvSpPr>
        <p:spPr>
          <a:xfrm>
            <a:off x="5036998" y="6080176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4000" b="1" dirty="0" smtClean="0">
                <a:solidFill>
                  <a:srgbClr val="FCFCFD"/>
                </a:solidFill>
                <a:latin typeface="微软雅黑"/>
                <a:ea typeface="微软雅黑"/>
                <a:sym typeface="微软雅黑"/>
              </a:rPr>
              <a:t>处理流</a:t>
            </a:r>
            <a:r>
              <a:rPr lang="zh-CN" altLang="en-US" sz="4000" b="1" dirty="0" smtClean="0">
                <a:solidFill>
                  <a:srgbClr val="FCFCFD"/>
                </a:solidFill>
                <a:latin typeface="微软雅黑"/>
                <a:ea typeface="微软雅黑"/>
                <a:sym typeface="微软雅黑"/>
              </a:rPr>
              <a:t>图</a:t>
            </a:r>
            <a:endParaRPr lang="zh-CN" altLang="en-US" sz="4000" b="1" dirty="0">
              <a:solidFill>
                <a:srgbClr val="FCFCFD"/>
              </a:solidFill>
              <a:latin typeface="微软雅黑"/>
              <a:ea typeface="微软雅黑"/>
              <a:sym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390251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3"/>
          <p:cNvSpPr/>
          <p:nvPr/>
        </p:nvSpPr>
        <p:spPr>
          <a:xfrm>
            <a:off x="0" y="6010238"/>
            <a:ext cx="12192000" cy="847762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D5D7D5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DE7B9DD-A358-4858-97BE-231CCC12F061}"/>
              </a:ext>
            </a:extLst>
          </p:cNvPr>
          <p:cNvSpPr/>
          <p:nvPr/>
        </p:nvSpPr>
        <p:spPr>
          <a:xfrm>
            <a:off x="3695343" y="6080176"/>
            <a:ext cx="48013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FCFCFD"/>
                </a:solidFill>
                <a:latin typeface="微软雅黑"/>
                <a:ea typeface="微软雅黑"/>
                <a:sym typeface="微软雅黑"/>
              </a:rPr>
              <a:t>系统</a:t>
            </a:r>
            <a:r>
              <a:rPr lang="zh-CN" altLang="zh-CN" sz="4000" b="1" dirty="0" smtClean="0">
                <a:solidFill>
                  <a:srgbClr val="FCFCFD"/>
                </a:solidFill>
                <a:latin typeface="微软雅黑"/>
                <a:ea typeface="微软雅黑"/>
                <a:sym typeface="微软雅黑"/>
              </a:rPr>
              <a:t>流程</a:t>
            </a:r>
            <a:r>
              <a:rPr lang="zh-CN" altLang="en-US" sz="4000" b="1" dirty="0" smtClean="0">
                <a:solidFill>
                  <a:srgbClr val="FCFCFD"/>
                </a:solidFill>
                <a:latin typeface="微软雅黑"/>
                <a:ea typeface="微软雅黑"/>
                <a:sym typeface="微软雅黑"/>
              </a:rPr>
              <a:t>和数据字典</a:t>
            </a:r>
            <a:endParaRPr lang="zh-CN" altLang="en-US" sz="4000" b="1" dirty="0">
              <a:solidFill>
                <a:srgbClr val="FCFCFD"/>
              </a:solidFill>
              <a:latin typeface="微软雅黑"/>
              <a:ea typeface="微软雅黑"/>
              <a:sym typeface="微软雅黑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8488637"/>
              </p:ext>
            </p:extLst>
          </p:nvPr>
        </p:nvGraphicFramePr>
        <p:xfrm>
          <a:off x="2100262" y="320550"/>
          <a:ext cx="3095625" cy="561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Visio" r:id="rId3" imgW="3095708" imgH="5619886" progId="Visio.Drawing.15">
                  <p:embed/>
                </p:oleObj>
              </mc:Choice>
              <mc:Fallback>
                <p:oleObj name="Visio" r:id="rId3" imgW="3095708" imgH="5619886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00262" y="320550"/>
                        <a:ext cx="3095625" cy="561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4129092"/>
              </p:ext>
            </p:extLst>
          </p:nvPr>
        </p:nvGraphicFramePr>
        <p:xfrm>
          <a:off x="5481638" y="1222375"/>
          <a:ext cx="5553075" cy="408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Visio" r:id="rId5" imgW="5553273" imgH="4086225" progId="Visio.Drawing.15">
                  <p:embed/>
                </p:oleObj>
              </mc:Choice>
              <mc:Fallback>
                <p:oleObj name="Visio" r:id="rId5" imgW="5553273" imgH="408622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81638" y="1222375"/>
                        <a:ext cx="5553075" cy="4086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12867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矩形 35"/>
          <p:cNvSpPr/>
          <p:nvPr/>
        </p:nvSpPr>
        <p:spPr>
          <a:xfrm>
            <a:off x="6792687" y="3626808"/>
            <a:ext cx="5039428" cy="2669332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19" name="矩形 36"/>
          <p:cNvSpPr/>
          <p:nvPr/>
        </p:nvSpPr>
        <p:spPr>
          <a:xfrm>
            <a:off x="390704" y="549273"/>
            <a:ext cx="5039427" cy="2669333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20" name="矩形 37"/>
          <p:cNvSpPr/>
          <p:nvPr/>
        </p:nvSpPr>
        <p:spPr>
          <a:xfrm>
            <a:off x="390704" y="3626808"/>
            <a:ext cx="5039427" cy="2669332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21" name="矩形 34"/>
          <p:cNvSpPr/>
          <p:nvPr/>
        </p:nvSpPr>
        <p:spPr>
          <a:xfrm>
            <a:off x="6792687" y="549273"/>
            <a:ext cx="5039428" cy="2669333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22" name="任意多边形: 形状 5"/>
          <p:cNvSpPr/>
          <p:nvPr/>
        </p:nvSpPr>
        <p:spPr>
          <a:xfrm>
            <a:off x="4148770" y="1481768"/>
            <a:ext cx="1842436" cy="18424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0" y="9671"/>
                  <a:pt x="9671" y="0"/>
                  <a:pt x="21600" y="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969F98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 defTabSz="1555750">
              <a:lnSpc>
                <a:spcPct val="90000"/>
              </a:lnSpc>
              <a:spcBef>
                <a:spcPts val="700"/>
              </a:spcBef>
              <a:defRPr sz="3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23" name="任意多边形: 形状 6"/>
          <p:cNvSpPr/>
          <p:nvPr/>
        </p:nvSpPr>
        <p:spPr>
          <a:xfrm>
            <a:off x="6200795" y="1481768"/>
            <a:ext cx="1842436" cy="18424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1929" y="0"/>
                  <a:pt x="21600" y="9671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969F98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 defTabSz="1555750">
              <a:lnSpc>
                <a:spcPct val="90000"/>
              </a:lnSpc>
              <a:spcBef>
                <a:spcPts val="700"/>
              </a:spcBef>
              <a:defRPr sz="3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24" name="任意多边形: 形状 7"/>
          <p:cNvSpPr/>
          <p:nvPr/>
        </p:nvSpPr>
        <p:spPr>
          <a:xfrm>
            <a:off x="6200795" y="3533794"/>
            <a:ext cx="1842436" cy="18424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21600" y="11929"/>
                  <a:pt x="11929" y="21600"/>
                  <a:pt x="0" y="21600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969F98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 defTabSz="1555750">
              <a:lnSpc>
                <a:spcPct val="90000"/>
              </a:lnSpc>
              <a:spcBef>
                <a:spcPts val="700"/>
              </a:spcBef>
              <a:defRPr sz="3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25" name="任意多边形: 形状 8"/>
          <p:cNvSpPr/>
          <p:nvPr/>
        </p:nvSpPr>
        <p:spPr>
          <a:xfrm>
            <a:off x="4148770" y="3533793"/>
            <a:ext cx="1842436" cy="18424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9671" y="21600"/>
                  <a:pt x="0" y="11929"/>
                  <a:pt x="0" y="0"/>
                </a:cubicBez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969F98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 defTabSz="1555750">
              <a:lnSpc>
                <a:spcPct val="90000"/>
              </a:lnSpc>
              <a:spcBef>
                <a:spcPts val="700"/>
              </a:spcBef>
              <a:defRPr sz="35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530" name="Group 33"/>
          <p:cNvGrpSpPr/>
          <p:nvPr/>
        </p:nvGrpSpPr>
        <p:grpSpPr>
          <a:xfrm>
            <a:off x="4913361" y="2202669"/>
            <a:ext cx="701356" cy="697714"/>
            <a:chOff x="0" y="0"/>
            <a:chExt cx="701354" cy="697712"/>
          </a:xfrm>
        </p:grpSpPr>
        <p:sp>
          <p:nvSpPr>
            <p:cNvPr id="526" name="Freeform 34"/>
            <p:cNvSpPr/>
            <p:nvPr/>
          </p:nvSpPr>
          <p:spPr>
            <a:xfrm>
              <a:off x="0" y="0"/>
              <a:ext cx="701355" cy="697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90" h="21600" extrusionOk="0">
                  <a:moveTo>
                    <a:pt x="17572" y="3166"/>
                  </a:moveTo>
                  <a:cubicBezTo>
                    <a:pt x="15631" y="1131"/>
                    <a:pt x="13044" y="0"/>
                    <a:pt x="10295" y="0"/>
                  </a:cubicBezTo>
                  <a:cubicBezTo>
                    <a:pt x="7546" y="0"/>
                    <a:pt x="4959" y="1131"/>
                    <a:pt x="3019" y="3166"/>
                  </a:cubicBezTo>
                  <a:cubicBezTo>
                    <a:pt x="-741" y="7096"/>
                    <a:pt x="-1010" y="13387"/>
                    <a:pt x="2332" y="17656"/>
                  </a:cubicBezTo>
                  <a:cubicBezTo>
                    <a:pt x="1874" y="18646"/>
                    <a:pt x="1321" y="19296"/>
                    <a:pt x="715" y="19621"/>
                  </a:cubicBezTo>
                  <a:cubicBezTo>
                    <a:pt x="337" y="19805"/>
                    <a:pt x="122" y="20243"/>
                    <a:pt x="189" y="20667"/>
                  </a:cubicBezTo>
                  <a:cubicBezTo>
                    <a:pt x="243" y="21105"/>
                    <a:pt x="567" y="21445"/>
                    <a:pt x="984" y="21515"/>
                  </a:cubicBezTo>
                  <a:cubicBezTo>
                    <a:pt x="1213" y="21558"/>
                    <a:pt x="1456" y="21572"/>
                    <a:pt x="1712" y="21572"/>
                  </a:cubicBezTo>
                  <a:cubicBezTo>
                    <a:pt x="2979" y="21572"/>
                    <a:pt x="4313" y="21119"/>
                    <a:pt x="5417" y="20314"/>
                  </a:cubicBezTo>
                  <a:cubicBezTo>
                    <a:pt x="6913" y="21162"/>
                    <a:pt x="8584" y="21600"/>
                    <a:pt x="10295" y="21600"/>
                  </a:cubicBezTo>
                  <a:cubicBezTo>
                    <a:pt x="13044" y="21600"/>
                    <a:pt x="15631" y="20483"/>
                    <a:pt x="17572" y="18448"/>
                  </a:cubicBezTo>
                  <a:cubicBezTo>
                    <a:pt x="19512" y="16398"/>
                    <a:pt x="20590" y="13684"/>
                    <a:pt x="20590" y="10800"/>
                  </a:cubicBezTo>
                  <a:cubicBezTo>
                    <a:pt x="20590" y="7930"/>
                    <a:pt x="19512" y="5202"/>
                    <a:pt x="17572" y="3166"/>
                  </a:cubicBezTo>
                  <a:close/>
                  <a:moveTo>
                    <a:pt x="16750" y="17571"/>
                  </a:moveTo>
                  <a:cubicBezTo>
                    <a:pt x="15025" y="19381"/>
                    <a:pt x="12734" y="20370"/>
                    <a:pt x="10295" y="20370"/>
                  </a:cubicBezTo>
                  <a:cubicBezTo>
                    <a:pt x="8665" y="20370"/>
                    <a:pt x="7061" y="19918"/>
                    <a:pt x="5673" y="19055"/>
                  </a:cubicBezTo>
                  <a:cubicBezTo>
                    <a:pt x="5579" y="19013"/>
                    <a:pt x="5471" y="18971"/>
                    <a:pt x="5377" y="18971"/>
                  </a:cubicBezTo>
                  <a:cubicBezTo>
                    <a:pt x="5256" y="18971"/>
                    <a:pt x="5121" y="19013"/>
                    <a:pt x="5013" y="19098"/>
                  </a:cubicBezTo>
                  <a:cubicBezTo>
                    <a:pt x="3693" y="20172"/>
                    <a:pt x="2372" y="20328"/>
                    <a:pt x="1793" y="20342"/>
                  </a:cubicBezTo>
                  <a:cubicBezTo>
                    <a:pt x="2480" y="19805"/>
                    <a:pt x="3059" y="18957"/>
                    <a:pt x="3558" y="17783"/>
                  </a:cubicBezTo>
                  <a:cubicBezTo>
                    <a:pt x="3639" y="17571"/>
                    <a:pt x="3598" y="17317"/>
                    <a:pt x="3450" y="17133"/>
                  </a:cubicBezTo>
                  <a:cubicBezTo>
                    <a:pt x="257" y="13359"/>
                    <a:pt x="432" y="7591"/>
                    <a:pt x="3841" y="4015"/>
                  </a:cubicBezTo>
                  <a:cubicBezTo>
                    <a:pt x="5566" y="2205"/>
                    <a:pt x="7856" y="1216"/>
                    <a:pt x="10295" y="1216"/>
                  </a:cubicBezTo>
                  <a:cubicBezTo>
                    <a:pt x="12734" y="1216"/>
                    <a:pt x="15025" y="2205"/>
                    <a:pt x="16750" y="4015"/>
                  </a:cubicBezTo>
                  <a:cubicBezTo>
                    <a:pt x="20307" y="7761"/>
                    <a:pt x="20307" y="13839"/>
                    <a:pt x="16750" y="17571"/>
                  </a:cubicBezTo>
                  <a:close/>
                  <a:moveTo>
                    <a:pt x="16750" y="17571"/>
                  </a:moveTo>
                  <a:cubicBezTo>
                    <a:pt x="16750" y="17571"/>
                    <a:pt x="16750" y="17571"/>
                    <a:pt x="16750" y="17571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27" name="Freeform 35"/>
            <p:cNvSpPr/>
            <p:nvPr/>
          </p:nvSpPr>
          <p:spPr>
            <a:xfrm>
              <a:off x="183355" y="232570"/>
              <a:ext cx="334057" cy="401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21" y="0"/>
                  </a:moveTo>
                  <a:cubicBezTo>
                    <a:pt x="1279" y="0"/>
                    <a:pt x="1279" y="0"/>
                    <a:pt x="1279" y="0"/>
                  </a:cubicBezTo>
                  <a:cubicBezTo>
                    <a:pt x="565" y="0"/>
                    <a:pt x="0" y="4772"/>
                    <a:pt x="0" y="10800"/>
                  </a:cubicBezTo>
                  <a:cubicBezTo>
                    <a:pt x="0" y="16828"/>
                    <a:pt x="565" y="21600"/>
                    <a:pt x="1279" y="21600"/>
                  </a:cubicBezTo>
                  <a:cubicBezTo>
                    <a:pt x="20321" y="21600"/>
                    <a:pt x="20321" y="21600"/>
                    <a:pt x="20321" y="21600"/>
                  </a:cubicBezTo>
                  <a:cubicBezTo>
                    <a:pt x="21035" y="21600"/>
                    <a:pt x="21600" y="16828"/>
                    <a:pt x="21600" y="10800"/>
                  </a:cubicBezTo>
                  <a:cubicBezTo>
                    <a:pt x="21600" y="4772"/>
                    <a:pt x="21005" y="0"/>
                    <a:pt x="20321" y="0"/>
                  </a:cubicBezTo>
                  <a:close/>
                  <a:moveTo>
                    <a:pt x="20321" y="0"/>
                  </a:moveTo>
                  <a:cubicBezTo>
                    <a:pt x="20321" y="0"/>
                    <a:pt x="20321" y="0"/>
                    <a:pt x="20321" y="0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28" name="Freeform 36"/>
            <p:cNvSpPr/>
            <p:nvPr/>
          </p:nvSpPr>
          <p:spPr>
            <a:xfrm>
              <a:off x="183355" y="329827"/>
              <a:ext cx="334057" cy="380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21" y="0"/>
                  </a:moveTo>
                  <a:cubicBezTo>
                    <a:pt x="1279" y="0"/>
                    <a:pt x="1279" y="0"/>
                    <a:pt x="1279" y="0"/>
                  </a:cubicBezTo>
                  <a:cubicBezTo>
                    <a:pt x="565" y="0"/>
                    <a:pt x="0" y="4772"/>
                    <a:pt x="0" y="10800"/>
                  </a:cubicBezTo>
                  <a:cubicBezTo>
                    <a:pt x="0" y="16828"/>
                    <a:pt x="565" y="21600"/>
                    <a:pt x="1279" y="21600"/>
                  </a:cubicBezTo>
                  <a:cubicBezTo>
                    <a:pt x="20321" y="21600"/>
                    <a:pt x="20321" y="21600"/>
                    <a:pt x="20321" y="21600"/>
                  </a:cubicBezTo>
                  <a:cubicBezTo>
                    <a:pt x="21035" y="21600"/>
                    <a:pt x="21600" y="16828"/>
                    <a:pt x="21600" y="10800"/>
                  </a:cubicBezTo>
                  <a:cubicBezTo>
                    <a:pt x="21600" y="4772"/>
                    <a:pt x="21005" y="0"/>
                    <a:pt x="20321" y="0"/>
                  </a:cubicBezTo>
                  <a:close/>
                  <a:moveTo>
                    <a:pt x="20321" y="0"/>
                  </a:moveTo>
                  <a:cubicBezTo>
                    <a:pt x="20321" y="0"/>
                    <a:pt x="20321" y="0"/>
                    <a:pt x="20321" y="0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29" name="Freeform 37"/>
            <p:cNvSpPr/>
            <p:nvPr/>
          </p:nvSpPr>
          <p:spPr>
            <a:xfrm>
              <a:off x="183355" y="424970"/>
              <a:ext cx="334057" cy="380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21" y="0"/>
                  </a:moveTo>
                  <a:cubicBezTo>
                    <a:pt x="1279" y="0"/>
                    <a:pt x="1279" y="0"/>
                    <a:pt x="1279" y="0"/>
                  </a:cubicBezTo>
                  <a:cubicBezTo>
                    <a:pt x="565" y="0"/>
                    <a:pt x="0" y="4772"/>
                    <a:pt x="0" y="10800"/>
                  </a:cubicBezTo>
                  <a:cubicBezTo>
                    <a:pt x="0" y="16828"/>
                    <a:pt x="565" y="21600"/>
                    <a:pt x="1279" y="21600"/>
                  </a:cubicBezTo>
                  <a:cubicBezTo>
                    <a:pt x="20321" y="21600"/>
                    <a:pt x="20321" y="21600"/>
                    <a:pt x="20321" y="21600"/>
                  </a:cubicBezTo>
                  <a:cubicBezTo>
                    <a:pt x="21035" y="21600"/>
                    <a:pt x="21600" y="16828"/>
                    <a:pt x="21600" y="10800"/>
                  </a:cubicBezTo>
                  <a:cubicBezTo>
                    <a:pt x="21600" y="4772"/>
                    <a:pt x="21005" y="0"/>
                    <a:pt x="20321" y="0"/>
                  </a:cubicBezTo>
                  <a:close/>
                  <a:moveTo>
                    <a:pt x="20321" y="0"/>
                  </a:moveTo>
                  <a:cubicBezTo>
                    <a:pt x="20321" y="0"/>
                    <a:pt x="20321" y="0"/>
                    <a:pt x="20321" y="0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533" name="Group 70"/>
          <p:cNvGrpSpPr/>
          <p:nvPr/>
        </p:nvGrpSpPr>
        <p:grpSpPr>
          <a:xfrm>
            <a:off x="6632434" y="2202669"/>
            <a:ext cx="708284" cy="539142"/>
            <a:chOff x="0" y="0"/>
            <a:chExt cx="708282" cy="539140"/>
          </a:xfrm>
        </p:grpSpPr>
        <p:sp>
          <p:nvSpPr>
            <p:cNvPr id="531" name="Freeform 71"/>
            <p:cNvSpPr/>
            <p:nvPr/>
          </p:nvSpPr>
          <p:spPr>
            <a:xfrm>
              <a:off x="0" y="-1"/>
              <a:ext cx="708283" cy="539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61" y="0"/>
                  </a:moveTo>
                  <a:cubicBezTo>
                    <a:pt x="2639" y="0"/>
                    <a:pt x="2639" y="0"/>
                    <a:pt x="2639" y="0"/>
                  </a:cubicBezTo>
                  <a:cubicBezTo>
                    <a:pt x="1187" y="0"/>
                    <a:pt x="0" y="1560"/>
                    <a:pt x="0" y="3468"/>
                  </a:cubicBezTo>
                  <a:cubicBezTo>
                    <a:pt x="0" y="18132"/>
                    <a:pt x="0" y="18132"/>
                    <a:pt x="0" y="18132"/>
                  </a:cubicBezTo>
                  <a:cubicBezTo>
                    <a:pt x="0" y="20040"/>
                    <a:pt x="1187" y="21600"/>
                    <a:pt x="2639" y="21600"/>
                  </a:cubicBezTo>
                  <a:cubicBezTo>
                    <a:pt x="18947" y="21600"/>
                    <a:pt x="18947" y="21600"/>
                    <a:pt x="18947" y="21600"/>
                  </a:cubicBezTo>
                  <a:cubicBezTo>
                    <a:pt x="20413" y="21600"/>
                    <a:pt x="21600" y="20040"/>
                    <a:pt x="21600" y="18132"/>
                  </a:cubicBezTo>
                  <a:cubicBezTo>
                    <a:pt x="21600" y="3468"/>
                    <a:pt x="21600" y="3468"/>
                    <a:pt x="21600" y="3468"/>
                  </a:cubicBezTo>
                  <a:cubicBezTo>
                    <a:pt x="21600" y="1560"/>
                    <a:pt x="20413" y="0"/>
                    <a:pt x="18961" y="0"/>
                  </a:cubicBezTo>
                  <a:close/>
                  <a:moveTo>
                    <a:pt x="20385" y="18132"/>
                  </a:moveTo>
                  <a:cubicBezTo>
                    <a:pt x="20385" y="19159"/>
                    <a:pt x="19743" y="20022"/>
                    <a:pt x="18961" y="20022"/>
                  </a:cubicBezTo>
                  <a:cubicBezTo>
                    <a:pt x="2639" y="20022"/>
                    <a:pt x="2639" y="20022"/>
                    <a:pt x="2639" y="20022"/>
                  </a:cubicBezTo>
                  <a:cubicBezTo>
                    <a:pt x="1843" y="20022"/>
                    <a:pt x="1201" y="19159"/>
                    <a:pt x="1201" y="18132"/>
                  </a:cubicBezTo>
                  <a:cubicBezTo>
                    <a:pt x="1201" y="3468"/>
                    <a:pt x="1201" y="3468"/>
                    <a:pt x="1201" y="3468"/>
                  </a:cubicBezTo>
                  <a:cubicBezTo>
                    <a:pt x="1201" y="2441"/>
                    <a:pt x="1843" y="1597"/>
                    <a:pt x="2639" y="1597"/>
                  </a:cubicBezTo>
                  <a:cubicBezTo>
                    <a:pt x="18947" y="1597"/>
                    <a:pt x="18947" y="1597"/>
                    <a:pt x="18947" y="1597"/>
                  </a:cubicBezTo>
                  <a:cubicBezTo>
                    <a:pt x="19743" y="1597"/>
                    <a:pt x="20385" y="2441"/>
                    <a:pt x="20385" y="3468"/>
                  </a:cubicBezTo>
                  <a:cubicBezTo>
                    <a:pt x="20385" y="18132"/>
                    <a:pt x="20385" y="18132"/>
                    <a:pt x="20385" y="18132"/>
                  </a:cubicBezTo>
                  <a:close/>
                  <a:moveTo>
                    <a:pt x="20385" y="18132"/>
                  </a:moveTo>
                  <a:cubicBezTo>
                    <a:pt x="20385" y="18132"/>
                    <a:pt x="20385" y="18132"/>
                    <a:pt x="20385" y="18132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32" name="Freeform 72"/>
            <p:cNvSpPr/>
            <p:nvPr/>
          </p:nvSpPr>
          <p:spPr>
            <a:xfrm>
              <a:off x="80587" y="76152"/>
              <a:ext cx="545247" cy="3889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4" h="21481" extrusionOk="0">
                  <a:moveTo>
                    <a:pt x="14343" y="10492"/>
                  </a:moveTo>
                  <a:cubicBezTo>
                    <a:pt x="21165" y="1902"/>
                    <a:pt x="21165" y="1902"/>
                    <a:pt x="21165" y="1902"/>
                  </a:cubicBezTo>
                  <a:cubicBezTo>
                    <a:pt x="21471" y="1498"/>
                    <a:pt x="21507" y="816"/>
                    <a:pt x="21219" y="361"/>
                  </a:cubicBezTo>
                  <a:cubicBezTo>
                    <a:pt x="20931" y="-68"/>
                    <a:pt x="20445" y="-119"/>
                    <a:pt x="20121" y="285"/>
                  </a:cubicBezTo>
                  <a:cubicBezTo>
                    <a:pt x="10725" y="12108"/>
                    <a:pt x="10725" y="12108"/>
                    <a:pt x="10725" y="12108"/>
                  </a:cubicBezTo>
                  <a:cubicBezTo>
                    <a:pt x="8889" y="9809"/>
                    <a:pt x="8889" y="9809"/>
                    <a:pt x="8889" y="9809"/>
                  </a:cubicBezTo>
                  <a:cubicBezTo>
                    <a:pt x="8889" y="9809"/>
                    <a:pt x="8889" y="9809"/>
                    <a:pt x="8889" y="9784"/>
                  </a:cubicBezTo>
                  <a:cubicBezTo>
                    <a:pt x="8835" y="9734"/>
                    <a:pt x="8799" y="9683"/>
                    <a:pt x="8763" y="9633"/>
                  </a:cubicBezTo>
                  <a:cubicBezTo>
                    <a:pt x="1311" y="285"/>
                    <a:pt x="1311" y="285"/>
                    <a:pt x="1311" y="285"/>
                  </a:cubicBezTo>
                  <a:cubicBezTo>
                    <a:pt x="987" y="-119"/>
                    <a:pt x="483" y="-94"/>
                    <a:pt x="195" y="361"/>
                  </a:cubicBezTo>
                  <a:cubicBezTo>
                    <a:pt x="-93" y="816"/>
                    <a:pt x="-57" y="1498"/>
                    <a:pt x="267" y="1902"/>
                  </a:cubicBezTo>
                  <a:cubicBezTo>
                    <a:pt x="7161" y="10542"/>
                    <a:pt x="7161" y="10542"/>
                    <a:pt x="7161" y="10542"/>
                  </a:cubicBezTo>
                  <a:cubicBezTo>
                    <a:pt x="303" y="19561"/>
                    <a:pt x="303" y="19561"/>
                    <a:pt x="303" y="19561"/>
                  </a:cubicBezTo>
                  <a:cubicBezTo>
                    <a:pt x="-21" y="19990"/>
                    <a:pt x="-39" y="20673"/>
                    <a:pt x="267" y="21102"/>
                  </a:cubicBezTo>
                  <a:cubicBezTo>
                    <a:pt x="411" y="21329"/>
                    <a:pt x="627" y="21456"/>
                    <a:pt x="825" y="21456"/>
                  </a:cubicBezTo>
                  <a:cubicBezTo>
                    <a:pt x="1023" y="21456"/>
                    <a:pt x="1203" y="21355"/>
                    <a:pt x="1365" y="21178"/>
                  </a:cubicBezTo>
                  <a:cubicBezTo>
                    <a:pt x="8331" y="12033"/>
                    <a:pt x="8331" y="12033"/>
                    <a:pt x="8331" y="12033"/>
                  </a:cubicBezTo>
                  <a:cubicBezTo>
                    <a:pt x="10221" y="14382"/>
                    <a:pt x="10221" y="14382"/>
                    <a:pt x="10221" y="14382"/>
                  </a:cubicBezTo>
                  <a:cubicBezTo>
                    <a:pt x="10365" y="14584"/>
                    <a:pt x="10545" y="14660"/>
                    <a:pt x="10725" y="14660"/>
                  </a:cubicBezTo>
                  <a:cubicBezTo>
                    <a:pt x="10923" y="14660"/>
                    <a:pt x="11103" y="14559"/>
                    <a:pt x="11247" y="14382"/>
                  </a:cubicBezTo>
                  <a:cubicBezTo>
                    <a:pt x="13191" y="11932"/>
                    <a:pt x="13191" y="11932"/>
                    <a:pt x="13191" y="11932"/>
                  </a:cubicBezTo>
                  <a:cubicBezTo>
                    <a:pt x="20121" y="21178"/>
                    <a:pt x="20121" y="21178"/>
                    <a:pt x="20121" y="21178"/>
                  </a:cubicBezTo>
                  <a:cubicBezTo>
                    <a:pt x="20265" y="21380"/>
                    <a:pt x="20463" y="21481"/>
                    <a:pt x="20643" y="21481"/>
                  </a:cubicBezTo>
                  <a:cubicBezTo>
                    <a:pt x="20859" y="21481"/>
                    <a:pt x="21057" y="21355"/>
                    <a:pt x="21219" y="21127"/>
                  </a:cubicBezTo>
                  <a:cubicBezTo>
                    <a:pt x="21507" y="20698"/>
                    <a:pt x="21489" y="20016"/>
                    <a:pt x="21183" y="19586"/>
                  </a:cubicBezTo>
                  <a:lnTo>
                    <a:pt x="14343" y="10492"/>
                  </a:lnTo>
                  <a:close/>
                  <a:moveTo>
                    <a:pt x="14343" y="10492"/>
                  </a:moveTo>
                  <a:cubicBezTo>
                    <a:pt x="14343" y="10492"/>
                    <a:pt x="14343" y="10492"/>
                    <a:pt x="14343" y="10492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536" name="Group 110"/>
          <p:cNvGrpSpPr/>
          <p:nvPr/>
        </p:nvGrpSpPr>
        <p:grpSpPr>
          <a:xfrm>
            <a:off x="4878947" y="3968087"/>
            <a:ext cx="706170" cy="658299"/>
            <a:chOff x="0" y="0"/>
            <a:chExt cx="706169" cy="658297"/>
          </a:xfrm>
        </p:grpSpPr>
        <p:sp>
          <p:nvSpPr>
            <p:cNvPr id="534" name="Freeform 111"/>
            <p:cNvSpPr/>
            <p:nvPr/>
          </p:nvSpPr>
          <p:spPr>
            <a:xfrm>
              <a:off x="0" y="252181"/>
              <a:ext cx="436462" cy="4061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3" h="21497" extrusionOk="0">
                  <a:moveTo>
                    <a:pt x="17989" y="1637"/>
                  </a:moveTo>
                  <a:cubicBezTo>
                    <a:pt x="17615" y="2047"/>
                    <a:pt x="17615" y="2700"/>
                    <a:pt x="17989" y="3110"/>
                  </a:cubicBezTo>
                  <a:cubicBezTo>
                    <a:pt x="19530" y="4802"/>
                    <a:pt x="19530" y="7556"/>
                    <a:pt x="17989" y="9247"/>
                  </a:cubicBezTo>
                  <a:cubicBezTo>
                    <a:pt x="9886" y="18139"/>
                    <a:pt x="9886" y="18139"/>
                    <a:pt x="9886" y="18139"/>
                  </a:cubicBezTo>
                  <a:cubicBezTo>
                    <a:pt x="8345" y="19830"/>
                    <a:pt x="5835" y="19830"/>
                    <a:pt x="4294" y="18139"/>
                  </a:cubicBezTo>
                  <a:cubicBezTo>
                    <a:pt x="3061" y="16810"/>
                    <a:pt x="3061" y="16810"/>
                    <a:pt x="3061" y="16810"/>
                  </a:cubicBezTo>
                  <a:cubicBezTo>
                    <a:pt x="1519" y="15118"/>
                    <a:pt x="1519" y="12364"/>
                    <a:pt x="3061" y="10673"/>
                  </a:cubicBezTo>
                  <a:cubicBezTo>
                    <a:pt x="11163" y="1782"/>
                    <a:pt x="11163" y="1782"/>
                    <a:pt x="11163" y="1782"/>
                  </a:cubicBezTo>
                  <a:cubicBezTo>
                    <a:pt x="11538" y="1371"/>
                    <a:pt x="11538" y="718"/>
                    <a:pt x="11163" y="308"/>
                  </a:cubicBezTo>
                  <a:cubicBezTo>
                    <a:pt x="10789" y="-103"/>
                    <a:pt x="10194" y="-103"/>
                    <a:pt x="9820" y="308"/>
                  </a:cubicBezTo>
                  <a:cubicBezTo>
                    <a:pt x="1717" y="9199"/>
                    <a:pt x="1717" y="9199"/>
                    <a:pt x="1717" y="9199"/>
                  </a:cubicBezTo>
                  <a:cubicBezTo>
                    <a:pt x="617" y="10407"/>
                    <a:pt x="0" y="12026"/>
                    <a:pt x="0" y="13741"/>
                  </a:cubicBezTo>
                  <a:cubicBezTo>
                    <a:pt x="0" y="15457"/>
                    <a:pt x="617" y="17076"/>
                    <a:pt x="1717" y="18284"/>
                  </a:cubicBezTo>
                  <a:cubicBezTo>
                    <a:pt x="2928" y="19612"/>
                    <a:pt x="2928" y="19612"/>
                    <a:pt x="2928" y="19612"/>
                  </a:cubicBezTo>
                  <a:cubicBezTo>
                    <a:pt x="4073" y="20869"/>
                    <a:pt x="5571" y="21497"/>
                    <a:pt x="7090" y="21497"/>
                  </a:cubicBezTo>
                  <a:cubicBezTo>
                    <a:pt x="8587" y="21497"/>
                    <a:pt x="10084" y="20869"/>
                    <a:pt x="11229" y="19612"/>
                  </a:cubicBezTo>
                  <a:cubicBezTo>
                    <a:pt x="19332" y="10721"/>
                    <a:pt x="19332" y="10721"/>
                    <a:pt x="19332" y="10721"/>
                  </a:cubicBezTo>
                  <a:cubicBezTo>
                    <a:pt x="21600" y="8233"/>
                    <a:pt x="21600" y="4149"/>
                    <a:pt x="19332" y="1637"/>
                  </a:cubicBezTo>
                  <a:cubicBezTo>
                    <a:pt x="18958" y="1226"/>
                    <a:pt x="18363" y="1226"/>
                    <a:pt x="17989" y="1637"/>
                  </a:cubicBezTo>
                  <a:close/>
                  <a:moveTo>
                    <a:pt x="17989" y="1637"/>
                  </a:moveTo>
                  <a:cubicBezTo>
                    <a:pt x="17989" y="1637"/>
                    <a:pt x="17989" y="1637"/>
                    <a:pt x="17989" y="1637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35" name="Freeform 112"/>
            <p:cNvSpPr/>
            <p:nvPr/>
          </p:nvSpPr>
          <p:spPr>
            <a:xfrm>
              <a:off x="269821" y="0"/>
              <a:ext cx="436349" cy="408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8" h="20988" extrusionOk="0">
                  <a:moveTo>
                    <a:pt x="19311" y="3133"/>
                  </a:moveTo>
                  <a:cubicBezTo>
                    <a:pt x="18100" y="1838"/>
                    <a:pt x="18100" y="1838"/>
                    <a:pt x="18100" y="1838"/>
                  </a:cubicBezTo>
                  <a:cubicBezTo>
                    <a:pt x="15810" y="-612"/>
                    <a:pt x="12089" y="-612"/>
                    <a:pt x="9821" y="1838"/>
                  </a:cubicBezTo>
                  <a:cubicBezTo>
                    <a:pt x="1718" y="10506"/>
                    <a:pt x="1718" y="10506"/>
                    <a:pt x="1718" y="10506"/>
                  </a:cubicBezTo>
                  <a:cubicBezTo>
                    <a:pt x="-572" y="12956"/>
                    <a:pt x="-572" y="16937"/>
                    <a:pt x="1718" y="19363"/>
                  </a:cubicBezTo>
                  <a:cubicBezTo>
                    <a:pt x="2070" y="19763"/>
                    <a:pt x="2687" y="19763"/>
                    <a:pt x="3061" y="19363"/>
                  </a:cubicBezTo>
                  <a:cubicBezTo>
                    <a:pt x="3435" y="18962"/>
                    <a:pt x="3435" y="18326"/>
                    <a:pt x="3061" y="17926"/>
                  </a:cubicBezTo>
                  <a:cubicBezTo>
                    <a:pt x="1520" y="16277"/>
                    <a:pt x="1520" y="13592"/>
                    <a:pt x="3061" y="11943"/>
                  </a:cubicBezTo>
                  <a:cubicBezTo>
                    <a:pt x="11164" y="3275"/>
                    <a:pt x="11164" y="3275"/>
                    <a:pt x="11164" y="3275"/>
                  </a:cubicBezTo>
                  <a:cubicBezTo>
                    <a:pt x="12705" y="1626"/>
                    <a:pt x="15215" y="1626"/>
                    <a:pt x="16756" y="3275"/>
                  </a:cubicBezTo>
                  <a:cubicBezTo>
                    <a:pt x="17967" y="4594"/>
                    <a:pt x="17967" y="4594"/>
                    <a:pt x="17967" y="4594"/>
                  </a:cubicBezTo>
                  <a:cubicBezTo>
                    <a:pt x="19509" y="6243"/>
                    <a:pt x="19509" y="8928"/>
                    <a:pt x="17967" y="10577"/>
                  </a:cubicBezTo>
                  <a:cubicBezTo>
                    <a:pt x="9865" y="19245"/>
                    <a:pt x="9865" y="19245"/>
                    <a:pt x="9865" y="19245"/>
                  </a:cubicBezTo>
                  <a:cubicBezTo>
                    <a:pt x="9490" y="19645"/>
                    <a:pt x="9490" y="20281"/>
                    <a:pt x="9865" y="20682"/>
                  </a:cubicBezTo>
                  <a:cubicBezTo>
                    <a:pt x="10041" y="20870"/>
                    <a:pt x="10305" y="20988"/>
                    <a:pt x="10525" y="20988"/>
                  </a:cubicBezTo>
                  <a:cubicBezTo>
                    <a:pt x="10767" y="20988"/>
                    <a:pt x="11032" y="20870"/>
                    <a:pt x="11208" y="20682"/>
                  </a:cubicBezTo>
                  <a:cubicBezTo>
                    <a:pt x="19311" y="12014"/>
                    <a:pt x="19311" y="12014"/>
                    <a:pt x="19311" y="12014"/>
                  </a:cubicBezTo>
                  <a:cubicBezTo>
                    <a:pt x="20411" y="10812"/>
                    <a:pt x="21028" y="9258"/>
                    <a:pt x="21028" y="7585"/>
                  </a:cubicBezTo>
                  <a:cubicBezTo>
                    <a:pt x="21028" y="5913"/>
                    <a:pt x="20411" y="4335"/>
                    <a:pt x="19311" y="3133"/>
                  </a:cubicBezTo>
                  <a:close/>
                  <a:moveTo>
                    <a:pt x="19311" y="3133"/>
                  </a:moveTo>
                  <a:cubicBezTo>
                    <a:pt x="19311" y="3133"/>
                    <a:pt x="19311" y="3133"/>
                    <a:pt x="19311" y="3133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537" name="Freeform 199"/>
          <p:cNvSpPr/>
          <p:nvPr/>
        </p:nvSpPr>
        <p:spPr>
          <a:xfrm>
            <a:off x="6632434" y="3956158"/>
            <a:ext cx="666000" cy="7040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497" y="13877"/>
                </a:moveTo>
                <a:cubicBezTo>
                  <a:pt x="16174" y="13877"/>
                  <a:pt x="15000" y="14465"/>
                  <a:pt x="14256" y="15391"/>
                </a:cubicBezTo>
                <a:cubicBezTo>
                  <a:pt x="7953" y="12069"/>
                  <a:pt x="7953" y="12069"/>
                  <a:pt x="7953" y="12069"/>
                </a:cubicBezTo>
                <a:cubicBezTo>
                  <a:pt x="8102" y="11676"/>
                  <a:pt x="8191" y="11242"/>
                  <a:pt x="8191" y="10793"/>
                </a:cubicBezTo>
                <a:cubicBezTo>
                  <a:pt x="8191" y="10344"/>
                  <a:pt x="8102" y="9924"/>
                  <a:pt x="7953" y="9517"/>
                </a:cubicBezTo>
                <a:cubicBezTo>
                  <a:pt x="14241" y="6209"/>
                  <a:pt x="14241" y="6209"/>
                  <a:pt x="14241" y="6209"/>
                </a:cubicBezTo>
                <a:cubicBezTo>
                  <a:pt x="14985" y="7121"/>
                  <a:pt x="16174" y="7723"/>
                  <a:pt x="17497" y="7723"/>
                </a:cubicBezTo>
                <a:cubicBezTo>
                  <a:pt x="19742" y="7723"/>
                  <a:pt x="21585" y="5999"/>
                  <a:pt x="21585" y="3869"/>
                </a:cubicBezTo>
                <a:cubicBezTo>
                  <a:pt x="21585" y="1738"/>
                  <a:pt x="19757" y="0"/>
                  <a:pt x="17497" y="0"/>
                </a:cubicBezTo>
                <a:cubicBezTo>
                  <a:pt x="15237" y="0"/>
                  <a:pt x="13394" y="1738"/>
                  <a:pt x="13394" y="3869"/>
                </a:cubicBezTo>
                <a:cubicBezTo>
                  <a:pt x="13394" y="4317"/>
                  <a:pt x="13483" y="4738"/>
                  <a:pt x="13632" y="5144"/>
                </a:cubicBezTo>
                <a:cubicBezTo>
                  <a:pt x="7344" y="8452"/>
                  <a:pt x="7344" y="8452"/>
                  <a:pt x="7344" y="8452"/>
                </a:cubicBezTo>
                <a:cubicBezTo>
                  <a:pt x="6600" y="7527"/>
                  <a:pt x="5411" y="6938"/>
                  <a:pt x="4103" y="6938"/>
                </a:cubicBezTo>
                <a:cubicBezTo>
                  <a:pt x="1843" y="6938"/>
                  <a:pt x="0" y="8662"/>
                  <a:pt x="0" y="10793"/>
                </a:cubicBezTo>
                <a:cubicBezTo>
                  <a:pt x="0" y="12924"/>
                  <a:pt x="1843" y="14662"/>
                  <a:pt x="4103" y="14662"/>
                </a:cubicBezTo>
                <a:cubicBezTo>
                  <a:pt x="5426" y="14662"/>
                  <a:pt x="6600" y="14059"/>
                  <a:pt x="7359" y="13134"/>
                </a:cubicBezTo>
                <a:cubicBezTo>
                  <a:pt x="13647" y="16456"/>
                  <a:pt x="13647" y="16456"/>
                  <a:pt x="13647" y="16456"/>
                </a:cubicBezTo>
                <a:cubicBezTo>
                  <a:pt x="13498" y="16862"/>
                  <a:pt x="13409" y="17297"/>
                  <a:pt x="13409" y="17745"/>
                </a:cubicBezTo>
                <a:cubicBezTo>
                  <a:pt x="13409" y="19862"/>
                  <a:pt x="15237" y="21600"/>
                  <a:pt x="17497" y="21600"/>
                </a:cubicBezTo>
                <a:cubicBezTo>
                  <a:pt x="19757" y="21600"/>
                  <a:pt x="21600" y="19876"/>
                  <a:pt x="21600" y="17745"/>
                </a:cubicBezTo>
                <a:cubicBezTo>
                  <a:pt x="21600" y="15615"/>
                  <a:pt x="19757" y="13877"/>
                  <a:pt x="17497" y="13877"/>
                </a:cubicBezTo>
                <a:close/>
                <a:moveTo>
                  <a:pt x="17497" y="1219"/>
                </a:moveTo>
                <a:cubicBezTo>
                  <a:pt x="19043" y="1219"/>
                  <a:pt x="20307" y="2411"/>
                  <a:pt x="20307" y="3869"/>
                </a:cubicBezTo>
                <a:cubicBezTo>
                  <a:pt x="20307" y="5326"/>
                  <a:pt x="19043" y="6518"/>
                  <a:pt x="17497" y="6518"/>
                </a:cubicBezTo>
                <a:cubicBezTo>
                  <a:pt x="15951" y="6518"/>
                  <a:pt x="14687" y="5326"/>
                  <a:pt x="14687" y="3869"/>
                </a:cubicBezTo>
                <a:cubicBezTo>
                  <a:pt x="14687" y="2411"/>
                  <a:pt x="15951" y="1219"/>
                  <a:pt x="17497" y="1219"/>
                </a:cubicBezTo>
                <a:close/>
                <a:moveTo>
                  <a:pt x="4103" y="13442"/>
                </a:moveTo>
                <a:cubicBezTo>
                  <a:pt x="2557" y="13442"/>
                  <a:pt x="1293" y="12265"/>
                  <a:pt x="1293" y="10793"/>
                </a:cubicBezTo>
                <a:cubicBezTo>
                  <a:pt x="1293" y="9335"/>
                  <a:pt x="2557" y="8144"/>
                  <a:pt x="4103" y="8144"/>
                </a:cubicBezTo>
                <a:cubicBezTo>
                  <a:pt x="5649" y="8144"/>
                  <a:pt x="6913" y="9335"/>
                  <a:pt x="6913" y="10793"/>
                </a:cubicBezTo>
                <a:cubicBezTo>
                  <a:pt x="6913" y="12265"/>
                  <a:pt x="5649" y="13442"/>
                  <a:pt x="4103" y="13442"/>
                </a:cubicBezTo>
                <a:close/>
                <a:moveTo>
                  <a:pt x="17497" y="20381"/>
                </a:moveTo>
                <a:cubicBezTo>
                  <a:pt x="15951" y="20381"/>
                  <a:pt x="14687" y="19203"/>
                  <a:pt x="14687" y="17731"/>
                </a:cubicBezTo>
                <a:cubicBezTo>
                  <a:pt x="14687" y="16274"/>
                  <a:pt x="15951" y="15082"/>
                  <a:pt x="17497" y="15082"/>
                </a:cubicBezTo>
                <a:cubicBezTo>
                  <a:pt x="19043" y="15082"/>
                  <a:pt x="20307" y="16274"/>
                  <a:pt x="20307" y="17731"/>
                </a:cubicBezTo>
                <a:cubicBezTo>
                  <a:pt x="20307" y="19203"/>
                  <a:pt x="19043" y="20381"/>
                  <a:pt x="17497" y="20381"/>
                </a:cubicBezTo>
                <a:close/>
                <a:moveTo>
                  <a:pt x="17497" y="20381"/>
                </a:moveTo>
                <a:cubicBezTo>
                  <a:pt x="17497" y="20381"/>
                  <a:pt x="17497" y="20381"/>
                  <a:pt x="17497" y="20381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  <a:effectLst>
            <a:outerShdw blurRad="127000" rotWithShape="0">
              <a:srgbClr val="969F98">
                <a:alpha val="2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538" name="文本框 21"/>
          <p:cNvSpPr txBox="1"/>
          <p:nvPr/>
        </p:nvSpPr>
        <p:spPr>
          <a:xfrm>
            <a:off x="550862" y="1268784"/>
            <a:ext cx="3183299" cy="1395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20000"/>
              </a:lnSpc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 lang="zh-CN" altLang="zh-CN" dirty="0"/>
              <a:t>硬件环境：</a:t>
            </a:r>
            <a:r>
              <a:rPr lang="en-US" altLang="zh-CN" dirty="0"/>
              <a:t>PC</a:t>
            </a:r>
            <a:endParaRPr lang="zh-CN" altLang="zh-CN" dirty="0"/>
          </a:p>
          <a:p>
            <a:r>
              <a:rPr lang="zh-CN" altLang="zh-CN" dirty="0"/>
              <a:t>操作系统：</a:t>
            </a:r>
            <a:r>
              <a:rPr lang="en-US" altLang="zh-CN" dirty="0"/>
              <a:t>Windows </a:t>
            </a:r>
            <a:endParaRPr lang="zh-CN" altLang="zh-CN" dirty="0"/>
          </a:p>
          <a:p>
            <a:r>
              <a:rPr lang="zh-CN" altLang="zh-CN" dirty="0"/>
              <a:t>开发语言：</a:t>
            </a:r>
            <a:r>
              <a:rPr lang="en-US" altLang="zh-CN" dirty="0"/>
              <a:t>Java</a:t>
            </a:r>
            <a:r>
              <a:rPr lang="zh-CN" altLang="zh-CN" dirty="0"/>
              <a:t>、</a:t>
            </a:r>
            <a:r>
              <a:rPr lang="en-US" altLang="zh-CN" dirty="0"/>
              <a:t>MySQL</a:t>
            </a:r>
            <a:r>
              <a:rPr lang="zh-CN" altLang="zh-CN" dirty="0"/>
              <a:t>数据库、</a:t>
            </a:r>
            <a:r>
              <a:rPr lang="en-US" altLang="zh-CN" dirty="0" err="1"/>
              <a:t>WXML+WXSS+JavaScript</a:t>
            </a:r>
            <a:endParaRPr dirty="0"/>
          </a:p>
        </p:txBody>
      </p:sp>
      <p:sp>
        <p:nvSpPr>
          <p:cNvPr id="539" name="文本框 22"/>
          <p:cNvSpPr txBox="1"/>
          <p:nvPr/>
        </p:nvSpPr>
        <p:spPr>
          <a:xfrm>
            <a:off x="550863" y="677274"/>
            <a:ext cx="70788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zh-CN" dirty="0"/>
              <a:t>设备</a:t>
            </a:r>
            <a:endParaRPr dirty="0"/>
          </a:p>
        </p:txBody>
      </p:sp>
      <p:sp>
        <p:nvSpPr>
          <p:cNvPr id="540" name="直接连接符 23"/>
          <p:cNvSpPr/>
          <p:nvPr/>
        </p:nvSpPr>
        <p:spPr>
          <a:xfrm flipH="1" flipV="1">
            <a:off x="694063" y="1189739"/>
            <a:ext cx="2630165" cy="1"/>
          </a:xfrm>
          <a:prstGeom prst="line">
            <a:avLst/>
          </a:prstGeom>
          <a:ln w="6350">
            <a:solidFill>
              <a:srgbClr val="262626">
                <a:alpha val="40000"/>
              </a:srgb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41" name="文本框 24"/>
          <p:cNvSpPr txBox="1"/>
          <p:nvPr/>
        </p:nvSpPr>
        <p:spPr>
          <a:xfrm>
            <a:off x="550862" y="3908726"/>
            <a:ext cx="2796387" cy="17279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 lang="zh-CN" altLang="zh-CN" dirty="0"/>
              <a:t>用户可以在微信小程序中运行该小程序</a:t>
            </a:r>
            <a:endParaRPr lang="en-US" altLang="zh-CN" dirty="0"/>
          </a:p>
          <a:p>
            <a:endParaRPr lang="zh-CN" altLang="zh-CN" dirty="0"/>
          </a:p>
          <a:p>
            <a:r>
              <a:rPr lang="x-none" altLang="zh-CN" dirty="0"/>
              <a:t>Windows</a:t>
            </a:r>
            <a:r>
              <a:rPr lang="zh-CN" altLang="zh-CN" dirty="0"/>
              <a:t>环境下微信</a:t>
            </a:r>
            <a:r>
              <a:rPr lang="x-none" altLang="zh-CN" dirty="0"/>
              <a:t>web</a:t>
            </a:r>
            <a:r>
              <a:rPr lang="zh-CN" altLang="zh-CN" dirty="0"/>
              <a:t>开发者工具</a:t>
            </a:r>
          </a:p>
        </p:txBody>
      </p:sp>
      <p:sp>
        <p:nvSpPr>
          <p:cNvPr id="542" name="文本框 25"/>
          <p:cNvSpPr txBox="1"/>
          <p:nvPr/>
        </p:nvSpPr>
        <p:spPr>
          <a:xfrm>
            <a:off x="550863" y="5719057"/>
            <a:ext cx="163121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运行与开发</a:t>
            </a:r>
            <a:endParaRPr dirty="0"/>
          </a:p>
        </p:txBody>
      </p:sp>
      <p:sp>
        <p:nvSpPr>
          <p:cNvPr id="543" name="直接连接符 26"/>
          <p:cNvSpPr/>
          <p:nvPr/>
        </p:nvSpPr>
        <p:spPr>
          <a:xfrm flipH="1">
            <a:off x="694063" y="5675788"/>
            <a:ext cx="2630165" cy="1"/>
          </a:xfrm>
          <a:prstGeom prst="line">
            <a:avLst/>
          </a:prstGeom>
          <a:ln w="6350">
            <a:solidFill>
              <a:srgbClr val="262626">
                <a:alpha val="40000"/>
              </a:srgb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44" name="文本框 27"/>
          <p:cNvSpPr txBox="1"/>
          <p:nvPr/>
        </p:nvSpPr>
        <p:spPr>
          <a:xfrm>
            <a:off x="8844753" y="1268784"/>
            <a:ext cx="2796386" cy="1395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lnSpc>
                <a:spcPct val="120000"/>
              </a:lnSpc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 lang="en-US" altLang="zh-CN" dirty="0"/>
              <a:t>Photoshop</a:t>
            </a:r>
            <a:r>
              <a:rPr lang="zh-CN" altLang="en-US" dirty="0"/>
              <a:t>、</a:t>
            </a:r>
            <a:r>
              <a:rPr lang="en-US" altLang="zh-CN" dirty="0"/>
              <a:t>MySQL</a:t>
            </a:r>
            <a:r>
              <a:rPr lang="zh-CN" altLang="en-US" dirty="0"/>
              <a:t>、</a:t>
            </a:r>
            <a:endParaRPr lang="en-US" altLang="zh-CN" dirty="0"/>
          </a:p>
          <a:p>
            <a:r>
              <a:rPr lang="en-US" altLang="zh-CN" dirty="0"/>
              <a:t>Git</a:t>
            </a:r>
            <a:r>
              <a:rPr lang="zh-CN" altLang="zh-CN" dirty="0"/>
              <a:t>、</a:t>
            </a:r>
            <a:r>
              <a:rPr lang="en-US" altLang="zh-CN" dirty="0"/>
              <a:t>Project</a:t>
            </a:r>
            <a:r>
              <a:rPr lang="zh-CN" altLang="zh-CN" dirty="0"/>
              <a:t>、</a:t>
            </a:r>
            <a:endParaRPr lang="en-US" altLang="zh-CN" dirty="0"/>
          </a:p>
          <a:p>
            <a:r>
              <a:rPr lang="zh-CN" altLang="zh-CN" dirty="0"/>
              <a:t>微信</a:t>
            </a:r>
            <a:r>
              <a:rPr lang="en-US" altLang="zh-CN" dirty="0"/>
              <a:t>web</a:t>
            </a:r>
            <a:r>
              <a:rPr lang="zh-CN" altLang="zh-CN" dirty="0"/>
              <a:t>开发者工具、</a:t>
            </a:r>
            <a:r>
              <a:rPr lang="en-US" altLang="zh-CN" dirty="0"/>
              <a:t>Eclipse</a:t>
            </a:r>
            <a:r>
              <a:rPr lang="zh-CN" altLang="en-US" dirty="0"/>
              <a:t>、</a:t>
            </a:r>
            <a:r>
              <a:rPr lang="en-US" altLang="zh-CN" dirty="0" err="1"/>
              <a:t>AxuerRP</a:t>
            </a:r>
            <a:endParaRPr dirty="0"/>
          </a:p>
        </p:txBody>
      </p:sp>
      <p:sp>
        <p:nvSpPr>
          <p:cNvPr id="545" name="文本框 28"/>
          <p:cNvSpPr txBox="1"/>
          <p:nvPr/>
        </p:nvSpPr>
        <p:spPr>
          <a:xfrm>
            <a:off x="10933254" y="677274"/>
            <a:ext cx="70788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2400" b="1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zh-CN" dirty="0"/>
              <a:t>软件</a:t>
            </a:r>
            <a:endParaRPr dirty="0"/>
          </a:p>
        </p:txBody>
      </p:sp>
      <p:sp>
        <p:nvSpPr>
          <p:cNvPr id="546" name="直接连接符 29"/>
          <p:cNvSpPr/>
          <p:nvPr/>
        </p:nvSpPr>
        <p:spPr>
          <a:xfrm flipH="1" flipV="1">
            <a:off x="9010974" y="1189739"/>
            <a:ext cx="2523687" cy="1"/>
          </a:xfrm>
          <a:prstGeom prst="line">
            <a:avLst/>
          </a:prstGeom>
          <a:ln w="6350">
            <a:solidFill>
              <a:srgbClr val="262626">
                <a:alpha val="40000"/>
              </a:srgb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47" name="文本框 30"/>
          <p:cNvSpPr txBox="1"/>
          <p:nvPr/>
        </p:nvSpPr>
        <p:spPr>
          <a:xfrm>
            <a:off x="8099915" y="3908726"/>
            <a:ext cx="3541224" cy="1395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r">
              <a:lnSpc>
                <a:spcPct val="120000"/>
              </a:lnSpc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 lang="zh-CN" altLang="zh-CN" dirty="0"/>
              <a:t>技术限制：专业技术的缺失，缺乏开发的经验，缺乏一些专业技术</a:t>
            </a:r>
          </a:p>
          <a:p>
            <a:r>
              <a:rPr lang="zh-CN" altLang="zh-CN" dirty="0"/>
              <a:t>金钱限制：金钱投入有限</a:t>
            </a:r>
          </a:p>
          <a:p>
            <a:r>
              <a:rPr lang="zh-CN" altLang="zh-CN" dirty="0"/>
              <a:t>时间限制：时间投入有限</a:t>
            </a:r>
            <a:endParaRPr dirty="0"/>
          </a:p>
        </p:txBody>
      </p:sp>
      <p:sp>
        <p:nvSpPr>
          <p:cNvPr id="548" name="文本框 31"/>
          <p:cNvSpPr txBox="1"/>
          <p:nvPr/>
        </p:nvSpPr>
        <p:spPr>
          <a:xfrm>
            <a:off x="10625476" y="5719057"/>
            <a:ext cx="1015662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2400" b="1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zh-CN" dirty="0"/>
              <a:t>局限性</a:t>
            </a:r>
            <a:endParaRPr dirty="0"/>
          </a:p>
        </p:txBody>
      </p:sp>
      <p:sp>
        <p:nvSpPr>
          <p:cNvPr id="549" name="直接连接符 32"/>
          <p:cNvSpPr/>
          <p:nvPr/>
        </p:nvSpPr>
        <p:spPr>
          <a:xfrm flipH="1">
            <a:off x="9010974" y="5675788"/>
            <a:ext cx="2523687" cy="1"/>
          </a:xfrm>
          <a:prstGeom prst="line">
            <a:avLst/>
          </a:prstGeom>
          <a:ln w="6350">
            <a:solidFill>
              <a:srgbClr val="262626">
                <a:alpha val="40000"/>
              </a:srgb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" y="0"/>
            <a:ext cx="547429" cy="5474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6000">
        <p:dissolv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9" presetClass="entr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500"/>
                            </p:stCondLst>
                            <p:childTnLst>
                              <p:par>
                                <p:cTn id="45" presetID="22" presetClass="entr" presetSubtype="8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22" presetClass="entr" presetSubtype="1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10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000"/>
                            </p:stCondLst>
                            <p:childTnLst>
                              <p:par>
                                <p:cTn id="53" presetID="9" presetClass="entr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500"/>
                            </p:stCondLst>
                            <p:childTnLst>
                              <p:par>
                                <p:cTn id="57" presetID="22" presetClass="entr" presetSubtype="2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10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500"/>
                            </p:stCondLst>
                            <p:childTnLst>
                              <p:par>
                                <p:cTn id="61" presetID="22" presetClass="entr" presetSubtype="2" fill="hold" grpId="1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9000"/>
                            </p:stCondLst>
                            <p:childTnLst>
                              <p:par>
                                <p:cTn id="65" presetID="22" presetClass="entr" presetSubtype="1" fill="hold" grpId="1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10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0"/>
                            </p:stCondLst>
                            <p:childTnLst>
                              <p:par>
                                <p:cTn id="69" presetID="9" presetClass="entr" fill="hold" grpId="1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500"/>
                            </p:stCondLst>
                            <p:childTnLst>
                              <p:par>
                                <p:cTn id="73" presetID="22" presetClass="entr" presetSubtype="2" fill="hold" grpId="1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10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1500"/>
                            </p:stCondLst>
                            <p:childTnLst>
                              <p:par>
                                <p:cTn id="77" presetID="22" presetClass="entr" presetSubtype="2" fill="hold" grpId="1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2000"/>
                            </p:stCondLst>
                            <p:childTnLst>
                              <p:par>
                                <p:cTn id="81" presetID="22" presetClass="entr" presetSubtype="4" fill="hold" grpId="2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10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3000"/>
                            </p:stCondLst>
                            <p:childTnLst>
                              <p:par>
                                <p:cTn id="85" presetID="9" presetClass="entr" fill="hold" grpId="2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3500"/>
                            </p:stCondLst>
                            <p:childTnLst>
                              <p:par>
                                <p:cTn id="89" presetID="22" presetClass="entr" presetSubtype="8" fill="hold" grpId="2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4500"/>
                            </p:stCondLst>
                            <p:childTnLst>
                              <p:par>
                                <p:cTn id="93" presetID="22" presetClass="entr" presetSubtype="8" fill="hold" grpId="2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5000"/>
                            </p:stCondLst>
                            <p:childTnLst>
                              <p:par>
                                <p:cTn id="97" presetID="22" presetClass="entr" presetSubtype="4" fill="hold" grpId="2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10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8" grpId="17" animBg="1" advAuto="0"/>
      <p:bldP spid="519" grpId="9" animBg="1" advAuto="0"/>
      <p:bldP spid="520" grpId="21" animBg="1" advAuto="0"/>
      <p:bldP spid="521" grpId="13" animBg="1" advAuto="0"/>
      <p:bldP spid="522" grpId="2" animBg="1" advAuto="0"/>
      <p:bldP spid="523" grpId="4" animBg="1" advAuto="0"/>
      <p:bldP spid="524" grpId="6" animBg="1" advAuto="0"/>
      <p:bldP spid="525" grpId="8" animBg="1" advAuto="0"/>
      <p:bldP spid="530" grpId="1" animBg="1" advAuto="0"/>
      <p:bldP spid="533" grpId="3" animBg="1" advAuto="0"/>
      <p:bldP spid="536" grpId="7" animBg="1" advAuto="0"/>
      <p:bldP spid="537" grpId="5" animBg="1" advAuto="0"/>
      <p:bldP spid="538" grpId="12" animBg="1" advAuto="0"/>
      <p:bldP spid="539" grpId="10" animBg="1" advAuto="0"/>
      <p:bldP spid="540" grpId="11" animBg="1" advAuto="0"/>
      <p:bldP spid="541" grpId="24" animBg="1" advAuto="0"/>
      <p:bldP spid="542" grpId="22" animBg="1" advAuto="0"/>
      <p:bldP spid="543" grpId="23" animBg="1" advAuto="0"/>
      <p:bldP spid="544" grpId="16" animBg="1" advAuto="0"/>
      <p:bldP spid="545" grpId="14" animBg="1" advAuto="0"/>
      <p:bldP spid="546" grpId="15" animBg="1" advAuto="0"/>
      <p:bldP spid="547" grpId="20" animBg="1" advAuto="0"/>
      <p:bldP spid="548" grpId="18" animBg="1" advAuto="0"/>
      <p:bldP spid="549" grpId="19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矩形 14"/>
          <p:cNvSpPr/>
          <p:nvPr/>
        </p:nvSpPr>
        <p:spPr>
          <a:xfrm>
            <a:off x="1276903" y="1553377"/>
            <a:ext cx="9636084" cy="3751243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17" name="矩形 6"/>
          <p:cNvSpPr/>
          <p:nvPr/>
        </p:nvSpPr>
        <p:spPr>
          <a:xfrm>
            <a:off x="2525484" y="955300"/>
            <a:ext cx="7141031" cy="4993807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18" name="矩形: 圆角 9"/>
          <p:cNvSpPr/>
          <p:nvPr/>
        </p:nvSpPr>
        <p:spPr>
          <a:xfrm>
            <a:off x="0" y="2247070"/>
            <a:ext cx="12192000" cy="2363857"/>
          </a:xfrm>
          <a:prstGeom prst="roundRect">
            <a:avLst>
              <a:gd name="adj" fmla="val 0"/>
            </a:avLst>
          </a:prstGeom>
          <a:solidFill>
            <a:srgbClr val="F9B359"/>
          </a:solidFill>
          <a:ln w="12700">
            <a:miter lim="400000"/>
          </a:ln>
          <a:effectLst>
            <a:outerShdw blurRad="254000" dist="38100" dir="5400000" rotWithShape="0">
              <a:srgbClr val="000000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19" name="文本框 7"/>
          <p:cNvSpPr txBox="1"/>
          <p:nvPr/>
        </p:nvSpPr>
        <p:spPr>
          <a:xfrm>
            <a:off x="2833160" y="2751890"/>
            <a:ext cx="6523579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可行性 </a:t>
            </a:r>
            <a:r>
              <a:rPr lang="en-US" altLang="zh-CN" dirty="0"/>
              <a:t>in </a:t>
            </a:r>
            <a:r>
              <a:rPr lang="zh-CN" altLang="en-US" dirty="0"/>
              <a:t>经济、技术、法律</a:t>
            </a:r>
          </a:p>
        </p:txBody>
      </p:sp>
      <p:sp>
        <p:nvSpPr>
          <p:cNvPr id="620" name="文本框 8"/>
          <p:cNvSpPr txBox="1"/>
          <p:nvPr/>
        </p:nvSpPr>
        <p:spPr>
          <a:xfrm>
            <a:off x="3206601" y="3459777"/>
            <a:ext cx="577668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CFCFD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 lang="en-US" altLang="zh-CN" dirty="0"/>
              <a:t>Economic, technical and legal feasibility </a:t>
            </a:r>
          </a:p>
        </p:txBody>
      </p:sp>
      <p:sp>
        <p:nvSpPr>
          <p:cNvPr id="621" name="文本框 4"/>
          <p:cNvSpPr txBox="1"/>
          <p:nvPr/>
        </p:nvSpPr>
        <p:spPr>
          <a:xfrm>
            <a:off x="4621250" y="1046742"/>
            <a:ext cx="2947390" cy="1094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6600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PART 4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" y="0"/>
            <a:ext cx="680577" cy="680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50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9" presetClass="entr" fill="hold" grpId="4" nodeType="afterEffect">
                                  <p:stCondLst>
                                    <p:cond delay="6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600"/>
                            </p:stCondLst>
                            <p:childTnLst>
                              <p:par>
                                <p:cTn id="22" presetID="22" presetClass="entr" presetSubtype="1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100"/>
                            </p:stCondLst>
                            <p:childTnLst>
                              <p:par>
                                <p:cTn id="26" presetID="9" presetClass="entr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" grpId="6" animBg="1" advAuto="0"/>
      <p:bldP spid="617" grpId="1" animBg="1" advAuto="0"/>
      <p:bldP spid="618" grpId="3" animBg="1" advAuto="0"/>
      <p:bldP spid="619" grpId="4" animBg="1" advAuto="0"/>
      <p:bldP spid="620" grpId="5" animBg="1" advAuto="0"/>
      <p:bldP spid="621" grpId="2" animBg="1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矩形 3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63500" dist="38100" dir="5400000" rotWithShape="0">
              <a:srgbClr val="969F98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500" name="图片 5"/>
          <p:cNvGrpSpPr/>
          <p:nvPr/>
        </p:nvGrpSpPr>
        <p:grpSpPr>
          <a:xfrm>
            <a:off x="4904618" y="1589963"/>
            <a:ext cx="2366684" cy="4374777"/>
            <a:chOff x="0" y="0"/>
            <a:chExt cx="2366683" cy="4374775"/>
          </a:xfrm>
        </p:grpSpPr>
        <p:sp>
          <p:nvSpPr>
            <p:cNvPr id="498" name="矩形"/>
            <p:cNvSpPr/>
            <p:nvPr/>
          </p:nvSpPr>
          <p:spPr>
            <a:xfrm>
              <a:off x="0" y="0"/>
              <a:ext cx="2366684" cy="4374776"/>
            </a:xfrm>
            <a:prstGeom prst="rect">
              <a:avLst/>
            </a:prstGeom>
            <a:solidFill>
              <a:srgbClr val="FCFC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499" name="image11.jpeg" descr="image11.jpe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45195" t="3592" r="21494" b="4159"/>
            <a:stretch>
              <a:fillRect/>
            </a:stretch>
          </p:blipFill>
          <p:spPr>
            <a:xfrm>
              <a:off x="0" y="0"/>
              <a:ext cx="2366684" cy="4374776"/>
            </a:xfrm>
            <a:prstGeom prst="rect">
              <a:avLst/>
            </a:prstGeom>
            <a:ln w="63500" cap="flat">
              <a:solidFill>
                <a:srgbClr val="FFFFFF"/>
              </a:solidFill>
              <a:prstDash val="solid"/>
              <a:miter lim="800000"/>
            </a:ln>
            <a:effectLst>
              <a:outerShdw blurRad="254000" dist="38100" dir="5400000" rotWithShape="0">
                <a:srgbClr val="969F98">
                  <a:alpha val="40000"/>
                </a:srgbClr>
              </a:outerShdw>
            </a:effectLst>
          </p:spPr>
        </p:pic>
      </p:grpSp>
      <p:sp>
        <p:nvSpPr>
          <p:cNvPr id="501" name="文本框 7"/>
          <p:cNvSpPr txBox="1"/>
          <p:nvPr/>
        </p:nvSpPr>
        <p:spPr>
          <a:xfrm>
            <a:off x="763587" y="4269354"/>
            <a:ext cx="2752726" cy="20603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20000"/>
              </a:lnSpc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 lvl="0"/>
            <a:r>
              <a:rPr lang="zh-CN" altLang="zh-CN" dirty="0"/>
              <a:t>基本建设投资</a:t>
            </a:r>
            <a:r>
              <a:rPr lang="zh-CN" altLang="en-US" dirty="0"/>
              <a:t>：</a:t>
            </a:r>
            <a:endParaRPr lang="en-US" altLang="zh-CN" dirty="0"/>
          </a:p>
          <a:p>
            <a:pPr lvl="0"/>
            <a:r>
              <a:rPr lang="zh-CN" altLang="zh-CN" dirty="0"/>
              <a:t>开发所需软件以及小组成员每人一台电脑和相应的网络环境</a:t>
            </a:r>
            <a:endParaRPr lang="en-US" altLang="zh-CN" dirty="0"/>
          </a:p>
          <a:p>
            <a:pPr lvl="0"/>
            <a:endParaRPr lang="zh-CN" altLang="zh-CN" dirty="0"/>
          </a:p>
          <a:p>
            <a:pPr lvl="0"/>
            <a:r>
              <a:rPr lang="zh-CN" altLang="zh-CN" dirty="0"/>
              <a:t>时间成本</a:t>
            </a:r>
          </a:p>
        </p:txBody>
      </p:sp>
      <p:sp>
        <p:nvSpPr>
          <p:cNvPr id="502" name="文本框 8"/>
          <p:cNvSpPr txBox="1"/>
          <p:nvPr/>
        </p:nvSpPr>
        <p:spPr>
          <a:xfrm>
            <a:off x="1734713" y="3637241"/>
            <a:ext cx="810476" cy="523220"/>
          </a:xfrm>
          <a:prstGeom prst="rect">
            <a:avLst/>
          </a:prstGeom>
          <a:ln w="12700">
            <a:miter lim="400000"/>
          </a:ln>
          <a:effectLst>
            <a:reflection endPos="40000" dir="5400000" sy="-100000" algn="bl" rotWithShape="0"/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800" b="1">
                <a:solidFill>
                  <a:srgbClr val="3F403E"/>
                </a:solidFill>
                <a:effectLst>
                  <a:outerShdw blurRad="127000" rotWithShape="0">
                    <a:srgbClr val="FFFFFF">
                      <a:alpha val="40000"/>
                    </a:srgbClr>
                  </a:outerShdw>
                </a:effectLst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投资</a:t>
            </a:r>
            <a:endParaRPr dirty="0"/>
          </a:p>
        </p:txBody>
      </p:sp>
      <p:sp>
        <p:nvSpPr>
          <p:cNvPr id="503" name="文本框 9"/>
          <p:cNvSpPr txBox="1"/>
          <p:nvPr/>
        </p:nvSpPr>
        <p:spPr>
          <a:xfrm>
            <a:off x="8675686" y="4269354"/>
            <a:ext cx="2752727" cy="1063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20000"/>
              </a:lnSpc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 lang="zh-CN" altLang="zh-CN" dirty="0"/>
              <a:t>按照小程序人数增加带来的一系列收益，包括但不限于：广告收入。</a:t>
            </a:r>
          </a:p>
        </p:txBody>
      </p:sp>
      <p:sp>
        <p:nvSpPr>
          <p:cNvPr id="504" name="文本框 10"/>
          <p:cNvSpPr txBox="1"/>
          <p:nvPr/>
        </p:nvSpPr>
        <p:spPr>
          <a:xfrm>
            <a:off x="8749130" y="3637241"/>
            <a:ext cx="2605841" cy="523220"/>
          </a:xfrm>
          <a:prstGeom prst="rect">
            <a:avLst/>
          </a:prstGeom>
          <a:ln w="12700">
            <a:miter lim="400000"/>
          </a:ln>
          <a:effectLst>
            <a:reflection endPos="40000" dir="5400000" sy="-100000" algn="bl" rotWithShape="0"/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800" b="1">
                <a:solidFill>
                  <a:srgbClr val="3F403E"/>
                </a:solidFill>
                <a:effectLst>
                  <a:outerShdw blurRad="127000" rotWithShape="0">
                    <a:srgbClr val="FFFFFF">
                      <a:alpha val="40000"/>
                    </a:srgbClr>
                  </a:outerShdw>
                </a:effectLst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zh-CN" dirty="0">
                <a:effectLst/>
              </a:rPr>
              <a:t>预期的经济效益</a:t>
            </a:r>
            <a:endParaRPr dirty="0"/>
          </a:p>
        </p:txBody>
      </p:sp>
      <p:grpSp>
        <p:nvGrpSpPr>
          <p:cNvPr id="508" name="Group 17"/>
          <p:cNvGrpSpPr/>
          <p:nvPr/>
        </p:nvGrpSpPr>
        <p:grpSpPr>
          <a:xfrm>
            <a:off x="9550402" y="1844837"/>
            <a:ext cx="1003299" cy="1262581"/>
            <a:chOff x="0" y="0"/>
            <a:chExt cx="1003297" cy="1262580"/>
          </a:xfrm>
        </p:grpSpPr>
        <p:sp>
          <p:nvSpPr>
            <p:cNvPr id="505" name="Freeform 18"/>
            <p:cNvSpPr/>
            <p:nvPr/>
          </p:nvSpPr>
          <p:spPr>
            <a:xfrm>
              <a:off x="-1" y="0"/>
              <a:ext cx="1003299" cy="12625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847" y="5615"/>
                  </a:moveTo>
                  <a:cubicBezTo>
                    <a:pt x="4271" y="5615"/>
                    <a:pt x="4271" y="5615"/>
                    <a:pt x="4271" y="5615"/>
                  </a:cubicBezTo>
                  <a:cubicBezTo>
                    <a:pt x="2748" y="5615"/>
                    <a:pt x="1488" y="4615"/>
                    <a:pt x="1488" y="3392"/>
                  </a:cubicBezTo>
                  <a:cubicBezTo>
                    <a:pt x="1488" y="2182"/>
                    <a:pt x="2731" y="1181"/>
                    <a:pt x="4271" y="1181"/>
                  </a:cubicBezTo>
                  <a:cubicBezTo>
                    <a:pt x="20847" y="1181"/>
                    <a:pt x="20847" y="1181"/>
                    <a:pt x="20847" y="1181"/>
                  </a:cubicBezTo>
                  <a:cubicBezTo>
                    <a:pt x="21267" y="1181"/>
                    <a:pt x="21600" y="917"/>
                    <a:pt x="21600" y="598"/>
                  </a:cubicBezTo>
                  <a:cubicBezTo>
                    <a:pt x="21600" y="264"/>
                    <a:pt x="21250" y="0"/>
                    <a:pt x="20847" y="0"/>
                  </a:cubicBezTo>
                  <a:cubicBezTo>
                    <a:pt x="4271" y="0"/>
                    <a:pt x="4271" y="0"/>
                    <a:pt x="4271" y="0"/>
                  </a:cubicBezTo>
                  <a:cubicBezTo>
                    <a:pt x="1925" y="0"/>
                    <a:pt x="0" y="1529"/>
                    <a:pt x="0" y="3392"/>
                  </a:cubicBezTo>
                  <a:cubicBezTo>
                    <a:pt x="0" y="18195"/>
                    <a:pt x="0" y="18195"/>
                    <a:pt x="0" y="18195"/>
                  </a:cubicBezTo>
                  <a:cubicBezTo>
                    <a:pt x="0" y="20071"/>
                    <a:pt x="1925" y="21600"/>
                    <a:pt x="4271" y="21600"/>
                  </a:cubicBezTo>
                  <a:cubicBezTo>
                    <a:pt x="20847" y="21600"/>
                    <a:pt x="20847" y="21600"/>
                    <a:pt x="20847" y="21600"/>
                  </a:cubicBezTo>
                  <a:cubicBezTo>
                    <a:pt x="21267" y="21600"/>
                    <a:pt x="21600" y="21322"/>
                    <a:pt x="21600" y="21002"/>
                  </a:cubicBezTo>
                  <a:cubicBezTo>
                    <a:pt x="21600" y="6199"/>
                    <a:pt x="21600" y="6199"/>
                    <a:pt x="21600" y="6199"/>
                  </a:cubicBezTo>
                  <a:cubicBezTo>
                    <a:pt x="21582" y="5880"/>
                    <a:pt x="21250" y="5615"/>
                    <a:pt x="20847" y="5615"/>
                  </a:cubicBezTo>
                  <a:close/>
                  <a:moveTo>
                    <a:pt x="20095" y="20405"/>
                  </a:moveTo>
                  <a:cubicBezTo>
                    <a:pt x="4271" y="20405"/>
                    <a:pt x="4271" y="20405"/>
                    <a:pt x="4271" y="20405"/>
                  </a:cubicBezTo>
                  <a:cubicBezTo>
                    <a:pt x="2748" y="20405"/>
                    <a:pt x="1488" y="19418"/>
                    <a:pt x="1488" y="18195"/>
                  </a:cubicBezTo>
                  <a:cubicBezTo>
                    <a:pt x="1488" y="5977"/>
                    <a:pt x="1488" y="5977"/>
                    <a:pt x="1488" y="5977"/>
                  </a:cubicBezTo>
                  <a:cubicBezTo>
                    <a:pt x="2241" y="6491"/>
                    <a:pt x="3221" y="6797"/>
                    <a:pt x="4271" y="6797"/>
                  </a:cubicBezTo>
                  <a:cubicBezTo>
                    <a:pt x="20095" y="6797"/>
                    <a:pt x="20095" y="6797"/>
                    <a:pt x="20095" y="6797"/>
                  </a:cubicBezTo>
                  <a:lnTo>
                    <a:pt x="20095" y="20405"/>
                  </a:lnTo>
                  <a:close/>
                  <a:moveTo>
                    <a:pt x="20095" y="20405"/>
                  </a:moveTo>
                  <a:cubicBezTo>
                    <a:pt x="20095" y="20405"/>
                    <a:pt x="20095" y="20405"/>
                    <a:pt x="20095" y="20405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3F403E"/>
                  </a:solidFill>
                </a:defRPr>
              </a:pPr>
              <a:endParaRPr/>
            </a:p>
          </p:txBody>
        </p:sp>
        <p:sp>
          <p:nvSpPr>
            <p:cNvPr id="506" name="Freeform 19"/>
            <p:cNvSpPr/>
            <p:nvPr/>
          </p:nvSpPr>
          <p:spPr>
            <a:xfrm>
              <a:off x="172852" y="169095"/>
              <a:ext cx="721474" cy="67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49" y="0"/>
                  </a:moveTo>
                  <a:cubicBezTo>
                    <a:pt x="464" y="0"/>
                    <a:pt x="0" y="4828"/>
                    <a:pt x="0" y="10673"/>
                  </a:cubicBezTo>
                  <a:cubicBezTo>
                    <a:pt x="0" y="16772"/>
                    <a:pt x="488" y="21600"/>
                    <a:pt x="1049" y="21600"/>
                  </a:cubicBezTo>
                  <a:cubicBezTo>
                    <a:pt x="20551" y="21600"/>
                    <a:pt x="20551" y="21600"/>
                    <a:pt x="20551" y="21600"/>
                  </a:cubicBezTo>
                  <a:cubicBezTo>
                    <a:pt x="21136" y="21600"/>
                    <a:pt x="21600" y="16772"/>
                    <a:pt x="21600" y="10673"/>
                  </a:cubicBezTo>
                  <a:cubicBezTo>
                    <a:pt x="21600" y="4828"/>
                    <a:pt x="21136" y="0"/>
                    <a:pt x="20551" y="0"/>
                  </a:cubicBezTo>
                  <a:lnTo>
                    <a:pt x="1049" y="0"/>
                  </a:lnTo>
                  <a:close/>
                  <a:moveTo>
                    <a:pt x="1049" y="0"/>
                  </a:moveTo>
                  <a:cubicBezTo>
                    <a:pt x="1049" y="0"/>
                    <a:pt x="1049" y="0"/>
                    <a:pt x="1049" y="0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3F403E"/>
                  </a:solidFill>
                </a:defRPr>
              </a:pPr>
              <a:endParaRPr/>
            </a:p>
          </p:txBody>
        </p:sp>
        <p:sp>
          <p:nvSpPr>
            <p:cNvPr id="507" name="Freeform 20"/>
            <p:cNvSpPr/>
            <p:nvPr/>
          </p:nvSpPr>
          <p:spPr>
            <a:xfrm>
              <a:off x="308443" y="533590"/>
              <a:ext cx="385999" cy="511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2" h="21600" extrusionOk="0">
                  <a:moveTo>
                    <a:pt x="1291" y="21497"/>
                  </a:moveTo>
                  <a:cubicBezTo>
                    <a:pt x="1469" y="21566"/>
                    <a:pt x="1692" y="21600"/>
                    <a:pt x="1915" y="21600"/>
                  </a:cubicBezTo>
                  <a:cubicBezTo>
                    <a:pt x="2716" y="21600"/>
                    <a:pt x="3429" y="21223"/>
                    <a:pt x="3696" y="20640"/>
                  </a:cubicBezTo>
                  <a:cubicBezTo>
                    <a:pt x="6012" y="15669"/>
                    <a:pt x="6012" y="15669"/>
                    <a:pt x="6012" y="15669"/>
                  </a:cubicBezTo>
                  <a:cubicBezTo>
                    <a:pt x="14919" y="15669"/>
                    <a:pt x="14919" y="15669"/>
                    <a:pt x="14919" y="15669"/>
                  </a:cubicBezTo>
                  <a:cubicBezTo>
                    <a:pt x="14964" y="15669"/>
                    <a:pt x="15053" y="15669"/>
                    <a:pt x="15142" y="15634"/>
                  </a:cubicBezTo>
                  <a:cubicBezTo>
                    <a:pt x="17458" y="20640"/>
                    <a:pt x="17458" y="20640"/>
                    <a:pt x="17458" y="20640"/>
                  </a:cubicBezTo>
                  <a:cubicBezTo>
                    <a:pt x="17725" y="21223"/>
                    <a:pt x="18438" y="21600"/>
                    <a:pt x="19239" y="21600"/>
                  </a:cubicBezTo>
                  <a:cubicBezTo>
                    <a:pt x="19417" y="21600"/>
                    <a:pt x="19640" y="21566"/>
                    <a:pt x="19863" y="21497"/>
                  </a:cubicBezTo>
                  <a:cubicBezTo>
                    <a:pt x="20843" y="21223"/>
                    <a:pt x="21377" y="20400"/>
                    <a:pt x="21021" y="19646"/>
                  </a:cubicBezTo>
                  <a:cubicBezTo>
                    <a:pt x="12381" y="994"/>
                    <a:pt x="12381" y="994"/>
                    <a:pt x="12381" y="994"/>
                  </a:cubicBezTo>
                  <a:cubicBezTo>
                    <a:pt x="12336" y="960"/>
                    <a:pt x="12336" y="926"/>
                    <a:pt x="12292" y="857"/>
                  </a:cubicBezTo>
                  <a:cubicBezTo>
                    <a:pt x="12247" y="789"/>
                    <a:pt x="12247" y="789"/>
                    <a:pt x="12247" y="789"/>
                  </a:cubicBezTo>
                  <a:cubicBezTo>
                    <a:pt x="12203" y="720"/>
                    <a:pt x="12203" y="720"/>
                    <a:pt x="12203" y="720"/>
                  </a:cubicBezTo>
                  <a:cubicBezTo>
                    <a:pt x="12203" y="720"/>
                    <a:pt x="12158" y="686"/>
                    <a:pt x="12158" y="651"/>
                  </a:cubicBezTo>
                  <a:cubicBezTo>
                    <a:pt x="12158" y="651"/>
                    <a:pt x="12113" y="617"/>
                    <a:pt x="12113" y="617"/>
                  </a:cubicBezTo>
                  <a:cubicBezTo>
                    <a:pt x="12113" y="583"/>
                    <a:pt x="12069" y="583"/>
                    <a:pt x="12024" y="549"/>
                  </a:cubicBezTo>
                  <a:cubicBezTo>
                    <a:pt x="12024" y="549"/>
                    <a:pt x="12024" y="514"/>
                    <a:pt x="11980" y="514"/>
                  </a:cubicBezTo>
                  <a:cubicBezTo>
                    <a:pt x="11980" y="480"/>
                    <a:pt x="11935" y="480"/>
                    <a:pt x="11891" y="446"/>
                  </a:cubicBezTo>
                  <a:cubicBezTo>
                    <a:pt x="11846" y="411"/>
                    <a:pt x="11846" y="411"/>
                    <a:pt x="11846" y="411"/>
                  </a:cubicBezTo>
                  <a:cubicBezTo>
                    <a:pt x="11802" y="377"/>
                    <a:pt x="11802" y="377"/>
                    <a:pt x="11802" y="343"/>
                  </a:cubicBezTo>
                  <a:cubicBezTo>
                    <a:pt x="11757" y="343"/>
                    <a:pt x="11713" y="309"/>
                    <a:pt x="11713" y="309"/>
                  </a:cubicBezTo>
                  <a:cubicBezTo>
                    <a:pt x="11668" y="274"/>
                    <a:pt x="11668" y="274"/>
                    <a:pt x="11624" y="274"/>
                  </a:cubicBezTo>
                  <a:cubicBezTo>
                    <a:pt x="11624" y="240"/>
                    <a:pt x="11579" y="240"/>
                    <a:pt x="11535" y="206"/>
                  </a:cubicBezTo>
                  <a:cubicBezTo>
                    <a:pt x="11445" y="171"/>
                    <a:pt x="11445" y="171"/>
                    <a:pt x="11445" y="171"/>
                  </a:cubicBezTo>
                  <a:cubicBezTo>
                    <a:pt x="11401" y="171"/>
                    <a:pt x="11401" y="171"/>
                    <a:pt x="11401" y="171"/>
                  </a:cubicBezTo>
                  <a:cubicBezTo>
                    <a:pt x="11312" y="137"/>
                    <a:pt x="11267" y="103"/>
                    <a:pt x="11223" y="103"/>
                  </a:cubicBezTo>
                  <a:cubicBezTo>
                    <a:pt x="11178" y="103"/>
                    <a:pt x="11178" y="103"/>
                    <a:pt x="11178" y="103"/>
                  </a:cubicBezTo>
                  <a:cubicBezTo>
                    <a:pt x="11045" y="69"/>
                    <a:pt x="11045" y="69"/>
                    <a:pt x="11045" y="69"/>
                  </a:cubicBezTo>
                  <a:cubicBezTo>
                    <a:pt x="11000" y="69"/>
                    <a:pt x="11000" y="69"/>
                    <a:pt x="10956" y="69"/>
                  </a:cubicBezTo>
                  <a:cubicBezTo>
                    <a:pt x="10911" y="34"/>
                    <a:pt x="10866" y="34"/>
                    <a:pt x="10822" y="34"/>
                  </a:cubicBezTo>
                  <a:cubicBezTo>
                    <a:pt x="10822" y="34"/>
                    <a:pt x="10777" y="34"/>
                    <a:pt x="10733" y="34"/>
                  </a:cubicBezTo>
                  <a:cubicBezTo>
                    <a:pt x="10733" y="34"/>
                    <a:pt x="10688" y="0"/>
                    <a:pt x="10644" y="0"/>
                  </a:cubicBezTo>
                  <a:cubicBezTo>
                    <a:pt x="10466" y="0"/>
                    <a:pt x="10466" y="0"/>
                    <a:pt x="10466" y="0"/>
                  </a:cubicBezTo>
                  <a:cubicBezTo>
                    <a:pt x="10421" y="0"/>
                    <a:pt x="10377" y="0"/>
                    <a:pt x="10377" y="34"/>
                  </a:cubicBezTo>
                  <a:cubicBezTo>
                    <a:pt x="10332" y="34"/>
                    <a:pt x="10332" y="34"/>
                    <a:pt x="10288" y="34"/>
                  </a:cubicBezTo>
                  <a:cubicBezTo>
                    <a:pt x="10243" y="34"/>
                    <a:pt x="10198" y="34"/>
                    <a:pt x="10154" y="69"/>
                  </a:cubicBezTo>
                  <a:cubicBezTo>
                    <a:pt x="10154" y="69"/>
                    <a:pt x="10109" y="69"/>
                    <a:pt x="10109" y="69"/>
                  </a:cubicBezTo>
                  <a:cubicBezTo>
                    <a:pt x="10020" y="69"/>
                    <a:pt x="9976" y="103"/>
                    <a:pt x="9931" y="103"/>
                  </a:cubicBezTo>
                  <a:cubicBezTo>
                    <a:pt x="9931" y="103"/>
                    <a:pt x="9931" y="103"/>
                    <a:pt x="9931" y="103"/>
                  </a:cubicBezTo>
                  <a:cubicBezTo>
                    <a:pt x="9887" y="103"/>
                    <a:pt x="9798" y="137"/>
                    <a:pt x="9753" y="171"/>
                  </a:cubicBezTo>
                  <a:cubicBezTo>
                    <a:pt x="9664" y="171"/>
                    <a:pt x="9664" y="171"/>
                    <a:pt x="9664" y="171"/>
                  </a:cubicBezTo>
                  <a:cubicBezTo>
                    <a:pt x="9575" y="206"/>
                    <a:pt x="9575" y="206"/>
                    <a:pt x="9575" y="206"/>
                  </a:cubicBezTo>
                  <a:cubicBezTo>
                    <a:pt x="9575" y="240"/>
                    <a:pt x="9530" y="240"/>
                    <a:pt x="9486" y="274"/>
                  </a:cubicBezTo>
                  <a:cubicBezTo>
                    <a:pt x="9486" y="274"/>
                    <a:pt x="9441" y="274"/>
                    <a:pt x="9441" y="309"/>
                  </a:cubicBezTo>
                  <a:cubicBezTo>
                    <a:pt x="9397" y="309"/>
                    <a:pt x="9352" y="343"/>
                    <a:pt x="9352" y="343"/>
                  </a:cubicBezTo>
                  <a:cubicBezTo>
                    <a:pt x="9308" y="377"/>
                    <a:pt x="9308" y="377"/>
                    <a:pt x="9308" y="411"/>
                  </a:cubicBezTo>
                  <a:cubicBezTo>
                    <a:pt x="9130" y="514"/>
                    <a:pt x="9130" y="514"/>
                    <a:pt x="9130" y="514"/>
                  </a:cubicBezTo>
                  <a:cubicBezTo>
                    <a:pt x="9130" y="514"/>
                    <a:pt x="9130" y="549"/>
                    <a:pt x="9085" y="549"/>
                  </a:cubicBezTo>
                  <a:cubicBezTo>
                    <a:pt x="9041" y="583"/>
                    <a:pt x="9041" y="583"/>
                    <a:pt x="8996" y="617"/>
                  </a:cubicBezTo>
                  <a:cubicBezTo>
                    <a:pt x="8996" y="617"/>
                    <a:pt x="8996" y="651"/>
                    <a:pt x="8951" y="651"/>
                  </a:cubicBezTo>
                  <a:cubicBezTo>
                    <a:pt x="8951" y="686"/>
                    <a:pt x="8951" y="720"/>
                    <a:pt x="8907" y="720"/>
                  </a:cubicBezTo>
                  <a:cubicBezTo>
                    <a:pt x="8862" y="789"/>
                    <a:pt x="8862" y="789"/>
                    <a:pt x="8862" y="789"/>
                  </a:cubicBezTo>
                  <a:cubicBezTo>
                    <a:pt x="8818" y="857"/>
                    <a:pt x="8818" y="857"/>
                    <a:pt x="8818" y="857"/>
                  </a:cubicBezTo>
                  <a:cubicBezTo>
                    <a:pt x="8818" y="891"/>
                    <a:pt x="8773" y="960"/>
                    <a:pt x="8773" y="994"/>
                  </a:cubicBezTo>
                  <a:cubicBezTo>
                    <a:pt x="89" y="19646"/>
                    <a:pt x="89" y="19646"/>
                    <a:pt x="89" y="19646"/>
                  </a:cubicBezTo>
                  <a:cubicBezTo>
                    <a:pt x="-223" y="20400"/>
                    <a:pt x="311" y="21223"/>
                    <a:pt x="1291" y="21497"/>
                  </a:cubicBezTo>
                  <a:close/>
                  <a:moveTo>
                    <a:pt x="10599" y="5829"/>
                  </a:moveTo>
                  <a:cubicBezTo>
                    <a:pt x="13806" y="12754"/>
                    <a:pt x="13806" y="12754"/>
                    <a:pt x="13806" y="12754"/>
                  </a:cubicBezTo>
                  <a:cubicBezTo>
                    <a:pt x="7348" y="12754"/>
                    <a:pt x="7348" y="12754"/>
                    <a:pt x="7348" y="12754"/>
                  </a:cubicBezTo>
                  <a:lnTo>
                    <a:pt x="10599" y="5829"/>
                  </a:lnTo>
                  <a:close/>
                  <a:moveTo>
                    <a:pt x="10599" y="5829"/>
                  </a:moveTo>
                  <a:cubicBezTo>
                    <a:pt x="10599" y="5829"/>
                    <a:pt x="10599" y="5829"/>
                    <a:pt x="10599" y="5829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3F403E"/>
                  </a:solidFill>
                </a:defRPr>
              </a:pPr>
              <a:endParaRPr/>
            </a:p>
          </p:txBody>
        </p:sp>
      </p:grpSp>
      <p:grpSp>
        <p:nvGrpSpPr>
          <p:cNvPr id="511" name="Group 56"/>
          <p:cNvGrpSpPr/>
          <p:nvPr/>
        </p:nvGrpSpPr>
        <p:grpSpPr>
          <a:xfrm>
            <a:off x="1563148" y="1855527"/>
            <a:ext cx="1153607" cy="1247551"/>
            <a:chOff x="0" y="0"/>
            <a:chExt cx="1153606" cy="1247549"/>
          </a:xfrm>
        </p:grpSpPr>
        <p:sp>
          <p:nvSpPr>
            <p:cNvPr id="509" name="Freeform 57"/>
            <p:cNvSpPr/>
            <p:nvPr/>
          </p:nvSpPr>
          <p:spPr>
            <a:xfrm>
              <a:off x="352929" y="0"/>
              <a:ext cx="443991" cy="759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8" h="21600" extrusionOk="0">
                  <a:moveTo>
                    <a:pt x="498" y="14585"/>
                  </a:moveTo>
                  <a:cubicBezTo>
                    <a:pt x="-166" y="14979"/>
                    <a:pt x="-166" y="15604"/>
                    <a:pt x="498" y="15997"/>
                  </a:cubicBezTo>
                  <a:cubicBezTo>
                    <a:pt x="9443" y="21299"/>
                    <a:pt x="9443" y="21299"/>
                    <a:pt x="9443" y="21299"/>
                  </a:cubicBezTo>
                  <a:cubicBezTo>
                    <a:pt x="9794" y="21484"/>
                    <a:pt x="10224" y="21600"/>
                    <a:pt x="10654" y="21600"/>
                  </a:cubicBezTo>
                  <a:cubicBezTo>
                    <a:pt x="11083" y="21600"/>
                    <a:pt x="11513" y="21507"/>
                    <a:pt x="11825" y="21299"/>
                  </a:cubicBezTo>
                  <a:cubicBezTo>
                    <a:pt x="20770" y="15997"/>
                    <a:pt x="20770" y="15997"/>
                    <a:pt x="20770" y="15997"/>
                  </a:cubicBezTo>
                  <a:cubicBezTo>
                    <a:pt x="21434" y="15604"/>
                    <a:pt x="21434" y="14979"/>
                    <a:pt x="20770" y="14585"/>
                  </a:cubicBezTo>
                  <a:cubicBezTo>
                    <a:pt x="20106" y="14192"/>
                    <a:pt x="19051" y="14192"/>
                    <a:pt x="18387" y="14585"/>
                  </a:cubicBezTo>
                  <a:cubicBezTo>
                    <a:pt x="12333" y="18174"/>
                    <a:pt x="12333" y="18174"/>
                    <a:pt x="12333" y="18174"/>
                  </a:cubicBezTo>
                  <a:cubicBezTo>
                    <a:pt x="12333" y="995"/>
                    <a:pt x="12333" y="995"/>
                    <a:pt x="12333" y="995"/>
                  </a:cubicBezTo>
                  <a:cubicBezTo>
                    <a:pt x="12333" y="440"/>
                    <a:pt x="11591" y="0"/>
                    <a:pt x="10654" y="0"/>
                  </a:cubicBezTo>
                  <a:cubicBezTo>
                    <a:pt x="9716" y="0"/>
                    <a:pt x="8974" y="440"/>
                    <a:pt x="8974" y="995"/>
                  </a:cubicBezTo>
                  <a:cubicBezTo>
                    <a:pt x="8974" y="18174"/>
                    <a:pt x="8974" y="18174"/>
                    <a:pt x="8974" y="18174"/>
                  </a:cubicBezTo>
                  <a:cubicBezTo>
                    <a:pt x="2881" y="14585"/>
                    <a:pt x="2881" y="14585"/>
                    <a:pt x="2881" y="14585"/>
                  </a:cubicBezTo>
                  <a:cubicBezTo>
                    <a:pt x="2217" y="14192"/>
                    <a:pt x="1162" y="14192"/>
                    <a:pt x="498" y="14585"/>
                  </a:cubicBezTo>
                  <a:close/>
                  <a:moveTo>
                    <a:pt x="498" y="14585"/>
                  </a:moveTo>
                  <a:cubicBezTo>
                    <a:pt x="498" y="14585"/>
                    <a:pt x="498" y="14585"/>
                    <a:pt x="498" y="14585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3F403E"/>
                  </a:solidFill>
                </a:defRPr>
              </a:pPr>
              <a:endParaRPr/>
            </a:p>
          </p:txBody>
        </p:sp>
        <p:sp>
          <p:nvSpPr>
            <p:cNvPr id="510" name="Freeform 58"/>
            <p:cNvSpPr/>
            <p:nvPr/>
          </p:nvSpPr>
          <p:spPr>
            <a:xfrm>
              <a:off x="0" y="330675"/>
              <a:ext cx="1153607" cy="9168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69" y="11087"/>
                  </a:moveTo>
                  <a:cubicBezTo>
                    <a:pt x="19281" y="670"/>
                    <a:pt x="19281" y="670"/>
                    <a:pt x="19281" y="670"/>
                  </a:cubicBezTo>
                  <a:cubicBezTo>
                    <a:pt x="19220" y="421"/>
                    <a:pt x="19098" y="230"/>
                    <a:pt x="18915" y="134"/>
                  </a:cubicBezTo>
                  <a:cubicBezTo>
                    <a:pt x="18854" y="96"/>
                    <a:pt x="18854" y="96"/>
                    <a:pt x="18854" y="96"/>
                  </a:cubicBezTo>
                  <a:cubicBezTo>
                    <a:pt x="18763" y="38"/>
                    <a:pt x="18671" y="19"/>
                    <a:pt x="18580" y="19"/>
                  </a:cubicBezTo>
                  <a:cubicBezTo>
                    <a:pt x="14446" y="19"/>
                    <a:pt x="14446" y="19"/>
                    <a:pt x="14446" y="19"/>
                  </a:cubicBezTo>
                  <a:cubicBezTo>
                    <a:pt x="14080" y="19"/>
                    <a:pt x="13790" y="383"/>
                    <a:pt x="13790" y="843"/>
                  </a:cubicBezTo>
                  <a:cubicBezTo>
                    <a:pt x="13790" y="1302"/>
                    <a:pt x="14080" y="1666"/>
                    <a:pt x="14446" y="1666"/>
                  </a:cubicBezTo>
                  <a:cubicBezTo>
                    <a:pt x="18137" y="1666"/>
                    <a:pt x="18137" y="1666"/>
                    <a:pt x="18137" y="1666"/>
                  </a:cubicBezTo>
                  <a:cubicBezTo>
                    <a:pt x="20075" y="10494"/>
                    <a:pt x="20075" y="10494"/>
                    <a:pt x="20075" y="10494"/>
                  </a:cubicBezTo>
                  <a:cubicBezTo>
                    <a:pt x="14949" y="10494"/>
                    <a:pt x="14949" y="10494"/>
                    <a:pt x="14949" y="10494"/>
                  </a:cubicBezTo>
                  <a:cubicBezTo>
                    <a:pt x="14583" y="10494"/>
                    <a:pt x="14293" y="10857"/>
                    <a:pt x="14293" y="11317"/>
                  </a:cubicBezTo>
                  <a:cubicBezTo>
                    <a:pt x="14293" y="12064"/>
                    <a:pt x="14293" y="12064"/>
                    <a:pt x="14293" y="12064"/>
                  </a:cubicBezTo>
                  <a:cubicBezTo>
                    <a:pt x="14293" y="13155"/>
                    <a:pt x="13576" y="14055"/>
                    <a:pt x="12707" y="14055"/>
                  </a:cubicBezTo>
                  <a:cubicBezTo>
                    <a:pt x="8680" y="14055"/>
                    <a:pt x="8680" y="14055"/>
                    <a:pt x="8680" y="14055"/>
                  </a:cubicBezTo>
                  <a:cubicBezTo>
                    <a:pt x="7810" y="14055"/>
                    <a:pt x="7108" y="13155"/>
                    <a:pt x="7108" y="12064"/>
                  </a:cubicBezTo>
                  <a:cubicBezTo>
                    <a:pt x="7108" y="11317"/>
                    <a:pt x="7108" y="11317"/>
                    <a:pt x="7108" y="11317"/>
                  </a:cubicBezTo>
                  <a:cubicBezTo>
                    <a:pt x="7108" y="10857"/>
                    <a:pt x="6803" y="10494"/>
                    <a:pt x="6437" y="10494"/>
                  </a:cubicBezTo>
                  <a:cubicBezTo>
                    <a:pt x="1525" y="10494"/>
                    <a:pt x="1525" y="10494"/>
                    <a:pt x="1525" y="10494"/>
                  </a:cubicBezTo>
                  <a:cubicBezTo>
                    <a:pt x="3463" y="1666"/>
                    <a:pt x="3463" y="1666"/>
                    <a:pt x="3463" y="1666"/>
                  </a:cubicBezTo>
                  <a:cubicBezTo>
                    <a:pt x="7154" y="1666"/>
                    <a:pt x="7154" y="1666"/>
                    <a:pt x="7154" y="1666"/>
                  </a:cubicBezTo>
                  <a:cubicBezTo>
                    <a:pt x="7520" y="1666"/>
                    <a:pt x="7810" y="1283"/>
                    <a:pt x="7810" y="823"/>
                  </a:cubicBezTo>
                  <a:cubicBezTo>
                    <a:pt x="7810" y="364"/>
                    <a:pt x="7520" y="0"/>
                    <a:pt x="7154" y="0"/>
                  </a:cubicBezTo>
                  <a:cubicBezTo>
                    <a:pt x="3020" y="0"/>
                    <a:pt x="3020" y="0"/>
                    <a:pt x="3020" y="0"/>
                  </a:cubicBezTo>
                  <a:cubicBezTo>
                    <a:pt x="2929" y="0"/>
                    <a:pt x="2837" y="19"/>
                    <a:pt x="2746" y="77"/>
                  </a:cubicBezTo>
                  <a:cubicBezTo>
                    <a:pt x="2685" y="115"/>
                    <a:pt x="2685" y="115"/>
                    <a:pt x="2685" y="115"/>
                  </a:cubicBezTo>
                  <a:cubicBezTo>
                    <a:pt x="2502" y="211"/>
                    <a:pt x="2364" y="402"/>
                    <a:pt x="2319" y="651"/>
                  </a:cubicBezTo>
                  <a:cubicBezTo>
                    <a:pt x="31" y="11068"/>
                    <a:pt x="31" y="11068"/>
                    <a:pt x="31" y="11068"/>
                  </a:cubicBezTo>
                  <a:cubicBezTo>
                    <a:pt x="15" y="11145"/>
                    <a:pt x="0" y="11202"/>
                    <a:pt x="0" y="11279"/>
                  </a:cubicBezTo>
                  <a:cubicBezTo>
                    <a:pt x="0" y="15626"/>
                    <a:pt x="0" y="15626"/>
                    <a:pt x="0" y="15626"/>
                  </a:cubicBezTo>
                  <a:cubicBezTo>
                    <a:pt x="0" y="18919"/>
                    <a:pt x="2136" y="21600"/>
                    <a:pt x="4759" y="21600"/>
                  </a:cubicBezTo>
                  <a:cubicBezTo>
                    <a:pt x="16841" y="21600"/>
                    <a:pt x="16841" y="21600"/>
                    <a:pt x="16841" y="21600"/>
                  </a:cubicBezTo>
                  <a:cubicBezTo>
                    <a:pt x="19464" y="21600"/>
                    <a:pt x="21600" y="18919"/>
                    <a:pt x="21600" y="15626"/>
                  </a:cubicBezTo>
                  <a:cubicBezTo>
                    <a:pt x="21600" y="11298"/>
                    <a:pt x="21600" y="11298"/>
                    <a:pt x="21600" y="11298"/>
                  </a:cubicBezTo>
                  <a:cubicBezTo>
                    <a:pt x="21600" y="11221"/>
                    <a:pt x="21585" y="11145"/>
                    <a:pt x="21569" y="11087"/>
                  </a:cubicBezTo>
                  <a:close/>
                  <a:moveTo>
                    <a:pt x="20273" y="15626"/>
                  </a:moveTo>
                  <a:cubicBezTo>
                    <a:pt x="20273" y="18000"/>
                    <a:pt x="18732" y="19934"/>
                    <a:pt x="16841" y="19934"/>
                  </a:cubicBezTo>
                  <a:cubicBezTo>
                    <a:pt x="4759" y="19934"/>
                    <a:pt x="4759" y="19934"/>
                    <a:pt x="4759" y="19934"/>
                  </a:cubicBezTo>
                  <a:cubicBezTo>
                    <a:pt x="2868" y="19934"/>
                    <a:pt x="1312" y="18000"/>
                    <a:pt x="1312" y="15626"/>
                  </a:cubicBezTo>
                  <a:cubicBezTo>
                    <a:pt x="1312" y="12140"/>
                    <a:pt x="1312" y="12140"/>
                    <a:pt x="1312" y="12140"/>
                  </a:cubicBezTo>
                  <a:cubicBezTo>
                    <a:pt x="5797" y="12140"/>
                    <a:pt x="5797" y="12140"/>
                    <a:pt x="5797" y="12140"/>
                  </a:cubicBezTo>
                  <a:cubicBezTo>
                    <a:pt x="5827" y="14113"/>
                    <a:pt x="7124" y="15702"/>
                    <a:pt x="8695" y="15702"/>
                  </a:cubicBezTo>
                  <a:cubicBezTo>
                    <a:pt x="12722" y="15702"/>
                    <a:pt x="12722" y="15702"/>
                    <a:pt x="12722" y="15702"/>
                  </a:cubicBezTo>
                  <a:cubicBezTo>
                    <a:pt x="14293" y="15702"/>
                    <a:pt x="15575" y="14113"/>
                    <a:pt x="15620" y="12140"/>
                  </a:cubicBezTo>
                  <a:cubicBezTo>
                    <a:pt x="20288" y="12140"/>
                    <a:pt x="20288" y="12140"/>
                    <a:pt x="20288" y="12140"/>
                  </a:cubicBezTo>
                  <a:cubicBezTo>
                    <a:pt x="20288" y="15626"/>
                    <a:pt x="20288" y="15626"/>
                    <a:pt x="20288" y="15626"/>
                  </a:cubicBezTo>
                  <a:lnTo>
                    <a:pt x="20273" y="15626"/>
                  </a:lnTo>
                  <a:close/>
                  <a:moveTo>
                    <a:pt x="20273" y="15626"/>
                  </a:moveTo>
                  <a:cubicBezTo>
                    <a:pt x="20273" y="15626"/>
                    <a:pt x="20273" y="15626"/>
                    <a:pt x="20273" y="15626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3F403E"/>
                  </a:solidFill>
                </a:defRPr>
              </a:pPr>
              <a:endParaRPr/>
            </a:p>
          </p:txBody>
        </p:sp>
      </p:grpSp>
      <p:sp>
        <p:nvSpPr>
          <p:cNvPr id="512" name="直接连接符 18"/>
          <p:cNvSpPr/>
          <p:nvPr/>
        </p:nvSpPr>
        <p:spPr>
          <a:xfrm flipH="1">
            <a:off x="994195" y="4247186"/>
            <a:ext cx="2291509" cy="1"/>
          </a:xfrm>
          <a:prstGeom prst="line">
            <a:avLst/>
          </a:prstGeom>
          <a:ln w="6350">
            <a:solidFill>
              <a:srgbClr val="969F98">
                <a:alpha val="50000"/>
              </a:srgb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13" name="直接连接符 19"/>
          <p:cNvSpPr/>
          <p:nvPr/>
        </p:nvSpPr>
        <p:spPr>
          <a:xfrm flipH="1">
            <a:off x="8906295" y="4247186"/>
            <a:ext cx="2291509" cy="1"/>
          </a:xfrm>
          <a:prstGeom prst="line">
            <a:avLst/>
          </a:prstGeom>
          <a:ln w="6350">
            <a:solidFill>
              <a:srgbClr val="969F98">
                <a:alpha val="50000"/>
              </a:srgb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14" name="直接连接符 22"/>
          <p:cNvSpPr/>
          <p:nvPr/>
        </p:nvSpPr>
        <p:spPr>
          <a:xfrm>
            <a:off x="0" y="570776"/>
            <a:ext cx="12192001" cy="1"/>
          </a:xfrm>
          <a:prstGeom prst="line">
            <a:avLst/>
          </a:prstGeom>
          <a:ln w="25400">
            <a:solidFill>
              <a:srgbClr val="FF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15" name="文本框 20"/>
          <p:cNvSpPr txBox="1"/>
          <p:nvPr/>
        </p:nvSpPr>
        <p:spPr>
          <a:xfrm>
            <a:off x="2582116" y="216833"/>
            <a:ext cx="7033334" cy="707886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x-none" altLang="zh-CN" dirty="0"/>
              <a:t>经济可行性(成本----效益分析)</a:t>
            </a:r>
            <a:endParaRPr lang="zh-CN" altLang="zh-CN" dirty="0"/>
          </a:p>
        </p:txBody>
      </p:sp>
      <p:sp>
        <p:nvSpPr>
          <p:cNvPr id="516" name="矩形 21"/>
          <p:cNvSpPr/>
          <p:nvPr/>
        </p:nvSpPr>
        <p:spPr>
          <a:xfrm>
            <a:off x="4629365" y="1322023"/>
            <a:ext cx="2917189" cy="4910656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9" y="1"/>
            <a:ext cx="570776" cy="5707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5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4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" presetClass="entr" presetSubtype="4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9" presetClass="entr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00"/>
                            </p:stCondLst>
                            <p:childTnLst>
                              <p:par>
                                <p:cTn id="28" presetID="9" presetClass="entr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0"/>
                            </p:stCondLst>
                            <p:childTnLst>
                              <p:par>
                                <p:cTn id="32" presetID="9" presetClass="entr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500"/>
                            </p:stCondLst>
                            <p:childTnLst>
                              <p:par>
                                <p:cTn id="36" presetID="9" presetClass="entr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000"/>
                            </p:stCondLst>
                            <p:childTnLst>
                              <p:par>
                                <p:cTn id="40" presetID="22" presetClass="entr" presetSubtype="8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500"/>
                            </p:stCondLst>
                            <p:childTnLst>
                              <p:par>
                                <p:cTn id="44" presetID="22" presetClass="entr" presetSubtype="8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000"/>
                            </p:stCondLst>
                            <p:childTnLst>
                              <p:par>
                                <p:cTn id="48" presetID="22" presetClass="entr" presetSubtype="1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10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8000"/>
                            </p:stCondLst>
                            <p:childTnLst>
                              <p:par>
                                <p:cTn id="52" presetID="22" presetClass="entr" presetSubtype="1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10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" grpId="4" animBg="1" advAuto="0"/>
      <p:bldP spid="501" grpId="11" animBg="1" advAuto="0"/>
      <p:bldP spid="502" grpId="7" animBg="1" advAuto="0"/>
      <p:bldP spid="503" grpId="12" animBg="1" advAuto="0"/>
      <p:bldP spid="504" grpId="8" animBg="1" advAuto="0"/>
      <p:bldP spid="508" grpId="6" animBg="1" advAuto="0"/>
      <p:bldP spid="511" grpId="5" animBg="1" advAuto="0"/>
      <p:bldP spid="512" grpId="9" animBg="1" advAuto="0"/>
      <p:bldP spid="513" grpId="10" animBg="1" advAuto="0"/>
      <p:bldP spid="514" grpId="2" animBg="1" advAuto="0"/>
      <p:bldP spid="515" grpId="1" animBg="1" advAuto="0"/>
      <p:bldP spid="516" grpId="3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PA_矩形 43"/>
          <p:cNvSpPr/>
          <p:nvPr/>
        </p:nvSpPr>
        <p:spPr>
          <a:xfrm flipH="1">
            <a:off x="1125044" y="1425981"/>
            <a:ext cx="10377714" cy="1884983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46" name="PA_矩形 43"/>
          <p:cNvSpPr/>
          <p:nvPr/>
        </p:nvSpPr>
        <p:spPr>
          <a:xfrm flipH="1">
            <a:off x="1125044" y="4237537"/>
            <a:ext cx="10377714" cy="1884983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47" name="矩形: 圆角 16"/>
          <p:cNvSpPr/>
          <p:nvPr/>
        </p:nvSpPr>
        <p:spPr>
          <a:xfrm>
            <a:off x="7546554" y="0"/>
            <a:ext cx="2842353" cy="6857998"/>
          </a:xfrm>
          <a:prstGeom prst="roundRect">
            <a:avLst>
              <a:gd name="adj" fmla="val 0"/>
            </a:avLst>
          </a:prstGeom>
          <a:solidFill>
            <a:srgbClr val="F9B359"/>
          </a:solidFill>
          <a:ln w="12700">
            <a:miter lim="400000"/>
          </a:ln>
          <a:effectLst>
            <a:outerShdw blurRad="254000" dist="38100" dir="5400000" rotWithShape="0">
              <a:srgbClr val="000000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48" name="矩形 6"/>
          <p:cNvSpPr/>
          <p:nvPr/>
        </p:nvSpPr>
        <p:spPr>
          <a:xfrm>
            <a:off x="907143" y="1239217"/>
            <a:ext cx="10377714" cy="1884983"/>
          </a:xfrm>
          <a:prstGeom prst="rect">
            <a:avLst/>
          </a:prstGeom>
          <a:solidFill>
            <a:srgbClr val="F9FAFB"/>
          </a:solidFill>
          <a:ln w="12700">
            <a:miter lim="400000"/>
          </a:ln>
          <a:effectLst>
            <a:outerShdw blurRad="127000" dist="25400" dir="5400000" rotWithShape="0">
              <a:srgbClr val="969F98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49" name="矩形 7"/>
          <p:cNvSpPr/>
          <p:nvPr/>
        </p:nvSpPr>
        <p:spPr>
          <a:xfrm>
            <a:off x="1396999" y="890937"/>
            <a:ext cx="2739773" cy="696563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63500" rotWithShape="0">
              <a:srgbClr val="969F98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50" name="矩形 8"/>
          <p:cNvSpPr/>
          <p:nvPr/>
        </p:nvSpPr>
        <p:spPr>
          <a:xfrm>
            <a:off x="907143" y="4044346"/>
            <a:ext cx="10377714" cy="1884983"/>
          </a:xfrm>
          <a:prstGeom prst="rect">
            <a:avLst/>
          </a:prstGeom>
          <a:solidFill>
            <a:srgbClr val="F9FAFB"/>
          </a:solidFill>
          <a:ln w="12700">
            <a:miter lim="400000"/>
          </a:ln>
          <a:effectLst>
            <a:outerShdw blurRad="127000" dist="25400" dir="5400000" rotWithShape="0">
              <a:srgbClr val="969F98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51" name="矩形 9"/>
          <p:cNvSpPr/>
          <p:nvPr/>
        </p:nvSpPr>
        <p:spPr>
          <a:xfrm>
            <a:off x="1397000" y="3651875"/>
            <a:ext cx="3956204" cy="696563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63500" rotWithShape="0">
              <a:srgbClr val="969F98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52" name="文本框 10"/>
          <p:cNvSpPr txBox="1"/>
          <p:nvPr/>
        </p:nvSpPr>
        <p:spPr>
          <a:xfrm>
            <a:off x="1276350" y="1690409"/>
            <a:ext cx="9639300" cy="1398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 lvl="1"/>
            <a:r>
              <a:rPr lang="zh-CN" altLang="zh-CN" sz="1600" dirty="0"/>
              <a:t>可能会出现人员技术不达标而无法在预期内完成任务的情况。</a:t>
            </a:r>
          </a:p>
          <a:p>
            <a:pPr lvl="1"/>
            <a:r>
              <a:rPr lang="zh-CN" altLang="zh-CN" sz="1600" dirty="0"/>
              <a:t>没有经费和硬件设施有限</a:t>
            </a:r>
          </a:p>
          <a:p>
            <a:pPr lvl="1"/>
            <a:r>
              <a:rPr lang="zh-CN" altLang="zh-CN" sz="1600" dirty="0"/>
              <a:t>第一次开发软件，开发人员没有实际经验</a:t>
            </a:r>
          </a:p>
          <a:p>
            <a:r>
              <a:rPr lang="zh-CN" altLang="zh-CN" sz="1600" dirty="0"/>
              <a:t>目前小组成员实力有限，预计开发过程会碰到许多瓶颈。为了将项目做得更加符合实际，本组人员都会在开发项目的基础上进行</a:t>
            </a:r>
            <a:r>
              <a:rPr lang="zh-CN" altLang="en-US" sz="1600" dirty="0"/>
              <a:t>进一步</a:t>
            </a:r>
            <a:r>
              <a:rPr lang="zh-CN" altLang="zh-CN" sz="1600" dirty="0"/>
              <a:t>学习。</a:t>
            </a:r>
          </a:p>
        </p:txBody>
      </p:sp>
      <p:sp>
        <p:nvSpPr>
          <p:cNvPr id="653" name="文本框 11"/>
          <p:cNvSpPr txBox="1"/>
          <p:nvPr/>
        </p:nvSpPr>
        <p:spPr>
          <a:xfrm>
            <a:off x="1482277" y="1028890"/>
            <a:ext cx="2554544" cy="461665"/>
          </a:xfrm>
          <a:prstGeom prst="rect">
            <a:avLst/>
          </a:prstGeom>
          <a:ln w="12700">
            <a:miter lim="400000"/>
          </a:ln>
          <a:effectLst>
            <a:reflection endPos="40000" dir="5400000" sy="-100000" algn="bl" rotWithShape="0"/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/>
            <a:r>
              <a:rPr lang="zh-CN" altLang="zh-CN" dirty="0"/>
              <a:t>开发者的技术实力</a:t>
            </a:r>
          </a:p>
        </p:txBody>
      </p:sp>
      <p:sp>
        <p:nvSpPr>
          <p:cNvPr id="654" name="文本框 12"/>
          <p:cNvSpPr txBox="1"/>
          <p:nvPr/>
        </p:nvSpPr>
        <p:spPr>
          <a:xfrm>
            <a:off x="1482277" y="3774121"/>
            <a:ext cx="3785650" cy="461665"/>
          </a:xfrm>
          <a:prstGeom prst="rect">
            <a:avLst/>
          </a:prstGeom>
          <a:ln w="12700">
            <a:miter lim="400000"/>
          </a:ln>
          <a:effectLst>
            <a:reflection endPos="40000" dir="5400000" sy="-100000" algn="bl" rotWithShape="0"/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在特定条件下成功的可能性</a:t>
            </a:r>
            <a:endParaRPr dirty="0"/>
          </a:p>
        </p:txBody>
      </p:sp>
      <p:sp>
        <p:nvSpPr>
          <p:cNvPr id="655" name="文本框 13"/>
          <p:cNvSpPr txBox="1"/>
          <p:nvPr/>
        </p:nvSpPr>
        <p:spPr>
          <a:xfrm>
            <a:off x="1276350" y="4616213"/>
            <a:ext cx="9639300" cy="1063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 lang="zh-CN" altLang="zh-CN" dirty="0"/>
              <a:t>需实现的功能涉及到多方面的技术，目前这些技术大多数还未学习。</a:t>
            </a:r>
          </a:p>
          <a:p>
            <a:r>
              <a:rPr lang="zh-CN" altLang="zh-CN" dirty="0"/>
              <a:t>虽然时间紧迫但是完成可能性较高。</a:t>
            </a:r>
          </a:p>
          <a:p>
            <a:r>
              <a:rPr lang="zh-CN" altLang="zh-CN" dirty="0"/>
              <a:t>费用对该项目没什么影响。</a:t>
            </a:r>
          </a:p>
        </p:txBody>
      </p:sp>
      <p:sp>
        <p:nvSpPr>
          <p:cNvPr id="656" name="文本框 17"/>
          <p:cNvSpPr txBox="1"/>
          <p:nvPr/>
        </p:nvSpPr>
        <p:spPr>
          <a:xfrm>
            <a:off x="7546554" y="151894"/>
            <a:ext cx="2875144" cy="1077218"/>
          </a:xfrm>
          <a:prstGeom prst="rect">
            <a:avLst/>
          </a:prstGeom>
          <a:noFill/>
          <a:ln w="12700">
            <a:miter lim="400000"/>
          </a:ln>
          <a:effectLst>
            <a:reflection endPos="40000" dir="5400000" sy="-100000" algn="bl" rotWithShape="0"/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3600" b="1">
                <a:solidFill>
                  <a:srgbClr val="FFFFFF">
                    <a:alpha val="40000"/>
                  </a:srgbClr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x-none" altLang="zh-CN" sz="3200" dirty="0">
                <a:solidFill>
                  <a:schemeClr val="bg1">
                    <a:alpha val="91000"/>
                  </a:schemeClr>
                </a:solidFill>
              </a:rPr>
              <a:t>技术可行性</a:t>
            </a:r>
            <a:endParaRPr lang="en-US" altLang="zh-CN" sz="3200" dirty="0">
              <a:solidFill>
                <a:schemeClr val="bg1">
                  <a:alpha val="91000"/>
                </a:schemeClr>
              </a:solidFill>
            </a:endParaRPr>
          </a:p>
          <a:p>
            <a:r>
              <a:rPr lang="x-none" altLang="zh-CN" sz="3200" dirty="0">
                <a:solidFill>
                  <a:schemeClr val="bg1">
                    <a:alpha val="91000"/>
                  </a:schemeClr>
                </a:solidFill>
              </a:rPr>
              <a:t>(技术风险评价)</a:t>
            </a:r>
            <a:endParaRPr lang="zh-CN" altLang="zh-CN" sz="3200" dirty="0">
              <a:solidFill>
                <a:schemeClr val="bg1">
                  <a:alpha val="91000"/>
                </a:schemeClr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" y="0"/>
            <a:ext cx="680577" cy="680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8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1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" presetClass="entr" presetSubtype="1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22" presetClass="entr" presetSubtype="8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00"/>
                            </p:stCondLst>
                            <p:childTnLst>
                              <p:par>
                                <p:cTn id="28" presetID="9" presetClass="entr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2000"/>
                                        <p:tgtEl>
                                          <p:spTgt spid="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500"/>
                            </p:stCondLst>
                            <p:childTnLst>
                              <p:par>
                                <p:cTn id="32" presetID="9" presetClass="entr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000"/>
                            </p:stCondLst>
                            <p:childTnLst>
                              <p:par>
                                <p:cTn id="36" presetID="2" presetClass="entr" presetSubtype="1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000"/>
                            </p:stCondLst>
                            <p:childTnLst>
                              <p:par>
                                <p:cTn id="41" presetID="2" presetClass="entr" presetSubtype="1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9000"/>
                            </p:stCondLst>
                            <p:childTnLst>
                              <p:par>
                                <p:cTn id="46" presetID="22" presetClass="entr" presetSubtype="8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0"/>
                            </p:stCondLst>
                            <p:childTnLst>
                              <p:par>
                                <p:cTn id="50" presetID="9" presetClass="entr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20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" grpId="6" animBg="1" advAuto="0"/>
      <p:bldP spid="646" grpId="11" animBg="1" advAuto="0"/>
      <p:bldP spid="647" grpId="1" animBg="1" advAuto="0"/>
      <p:bldP spid="648" grpId="2" animBg="1" advAuto="0"/>
      <p:bldP spid="649" grpId="3" animBg="1" advAuto="0"/>
      <p:bldP spid="650" grpId="7" animBg="1" advAuto="0"/>
      <p:bldP spid="651" grpId="8" animBg="1" advAuto="0"/>
      <p:bldP spid="652" grpId="5" animBg="1" advAuto="0"/>
      <p:bldP spid="653" grpId="4" animBg="1" advAuto="0"/>
      <p:bldP spid="654" grpId="9" animBg="1" advAuto="0"/>
      <p:bldP spid="655" grpId="10" animBg="1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PA_矩形 43"/>
          <p:cNvSpPr/>
          <p:nvPr/>
        </p:nvSpPr>
        <p:spPr>
          <a:xfrm flipH="1">
            <a:off x="1477062" y="1159563"/>
            <a:ext cx="4905377" cy="3956050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59" name="矩形 7"/>
          <p:cNvSpPr/>
          <p:nvPr/>
        </p:nvSpPr>
        <p:spPr>
          <a:xfrm>
            <a:off x="7546554" y="0"/>
            <a:ext cx="2842353" cy="6858000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254000" dist="38100" dir="5400000" rotWithShape="0">
              <a:srgbClr val="000000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60" name="矩形 8"/>
          <p:cNvSpPr/>
          <p:nvPr/>
        </p:nvSpPr>
        <p:spPr>
          <a:xfrm>
            <a:off x="1190624" y="873124"/>
            <a:ext cx="4905376" cy="3956050"/>
          </a:xfrm>
          <a:prstGeom prst="rect">
            <a:avLst/>
          </a:prstGeom>
          <a:solidFill>
            <a:srgbClr val="F9FAFB"/>
          </a:solidFill>
          <a:ln w="12700">
            <a:miter lim="400000"/>
          </a:ln>
          <a:effectLst>
            <a:outerShdw blurRad="63500" rotWithShape="0">
              <a:srgbClr val="969F98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61" name="矩形 10"/>
          <p:cNvSpPr/>
          <p:nvPr/>
        </p:nvSpPr>
        <p:spPr>
          <a:xfrm>
            <a:off x="6970406" y="3608260"/>
            <a:ext cx="3994647" cy="2476041"/>
          </a:xfrm>
          <a:prstGeom prst="rect">
            <a:avLst/>
          </a:prstGeom>
          <a:solidFill>
            <a:srgbClr val="F9FAFB"/>
          </a:solidFill>
          <a:ln w="12700">
            <a:miter lim="400000"/>
          </a:ln>
          <a:effectLst>
            <a:outerShdw blurRad="63500" rotWithShape="0">
              <a:srgbClr val="969F98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662" name="图片 12" descr="图片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90624" y="873125"/>
            <a:ext cx="4905377" cy="3248761"/>
          </a:xfrm>
          <a:prstGeom prst="rect">
            <a:avLst/>
          </a:prstGeom>
          <a:ln w="12700">
            <a:miter lim="400000"/>
          </a:ln>
        </p:spPr>
      </p:pic>
      <p:sp>
        <p:nvSpPr>
          <p:cNvPr id="663" name="文本框 13"/>
          <p:cNvSpPr txBox="1"/>
          <p:nvPr/>
        </p:nvSpPr>
        <p:spPr>
          <a:xfrm>
            <a:off x="7074404" y="4241563"/>
            <a:ext cx="3707896" cy="1063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 lang="zh-CN" altLang="zh-CN" dirty="0"/>
              <a:t>对交易过程进行监管。</a:t>
            </a:r>
          </a:p>
          <a:p>
            <a:r>
              <a:rPr lang="zh-CN" altLang="zh-CN" dirty="0"/>
              <a:t>对订单信息进行筛选、排序</a:t>
            </a:r>
          </a:p>
          <a:p>
            <a:r>
              <a:rPr lang="zh-CN" altLang="zh-CN" dirty="0"/>
              <a:t>增加订单双方会话系统</a:t>
            </a:r>
            <a:endParaRPr dirty="0"/>
          </a:p>
        </p:txBody>
      </p:sp>
      <p:sp>
        <p:nvSpPr>
          <p:cNvPr id="664" name="文本框 14"/>
          <p:cNvSpPr txBox="1"/>
          <p:nvPr/>
        </p:nvSpPr>
        <p:spPr>
          <a:xfrm>
            <a:off x="7074404" y="3691714"/>
            <a:ext cx="1528622" cy="523220"/>
          </a:xfrm>
          <a:prstGeom prst="rect">
            <a:avLst/>
          </a:prstGeom>
          <a:ln w="12700">
            <a:miter lim="400000"/>
          </a:ln>
          <a:effectLst>
            <a:reflection endPos="40000" dir="5400000" sy="-100000" algn="bl" rotWithShape="0"/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 b="1">
                <a:solidFill>
                  <a:srgbClr val="3F403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/>
            <a:r>
              <a:rPr lang="zh-CN" altLang="zh-CN" dirty="0"/>
              <a:t>开发难点</a:t>
            </a:r>
          </a:p>
        </p:txBody>
      </p:sp>
      <p:sp>
        <p:nvSpPr>
          <p:cNvPr id="665" name="直接连接符 15"/>
          <p:cNvSpPr/>
          <p:nvPr/>
        </p:nvSpPr>
        <p:spPr>
          <a:xfrm flipH="1">
            <a:off x="7198466" y="4214934"/>
            <a:ext cx="2630165" cy="1"/>
          </a:xfrm>
          <a:prstGeom prst="line">
            <a:avLst/>
          </a:prstGeom>
          <a:ln w="6350">
            <a:solidFill>
              <a:srgbClr val="262626">
                <a:alpha val="40000"/>
              </a:srgb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66" name="文本框 16"/>
          <p:cNvSpPr txBox="1"/>
          <p:nvPr/>
        </p:nvSpPr>
        <p:spPr>
          <a:xfrm>
            <a:off x="3597112" y="4213919"/>
            <a:ext cx="92396" cy="523220"/>
          </a:xfrm>
          <a:prstGeom prst="rect">
            <a:avLst/>
          </a:prstGeom>
          <a:ln w="12700">
            <a:miter lim="400000"/>
          </a:ln>
          <a:effectLst>
            <a:reflection endPos="40000" dir="5400000" sy="-100000" algn="bl" rotWithShape="0"/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800" b="1">
                <a:solidFill>
                  <a:srgbClr val="F9B359"/>
                </a:solidFill>
                <a:effectLst>
                  <a:outerShdw blurRad="127000" rotWithShape="0">
                    <a:srgbClr val="FFFFFF">
                      <a:alpha val="40000"/>
                    </a:srgbClr>
                  </a:outerShdw>
                </a:effectLst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endParaRPr dirty="0"/>
          </a:p>
        </p:txBody>
      </p:sp>
      <p:sp>
        <p:nvSpPr>
          <p:cNvPr id="667" name="文本框 17"/>
          <p:cNvSpPr txBox="1"/>
          <p:nvPr/>
        </p:nvSpPr>
        <p:spPr>
          <a:xfrm>
            <a:off x="7661243" y="1276296"/>
            <a:ext cx="2727664" cy="1395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>
                <a:solidFill>
                  <a:srgbClr val="FFFFFF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 lang="zh-CN" altLang="zh-CN" dirty="0"/>
              <a:t>一是交易监管；</a:t>
            </a:r>
          </a:p>
          <a:p>
            <a:r>
              <a:rPr lang="zh-CN" altLang="zh-CN" dirty="0"/>
              <a:t>二是信息搜索；</a:t>
            </a:r>
          </a:p>
          <a:p>
            <a:r>
              <a:rPr lang="zh-CN" altLang="zh-CN" dirty="0"/>
              <a:t>三是支付平台；</a:t>
            </a:r>
          </a:p>
          <a:p>
            <a:r>
              <a:rPr lang="zh-CN" altLang="zh-CN" dirty="0"/>
              <a:t>四是会话系统；</a:t>
            </a:r>
          </a:p>
        </p:txBody>
      </p:sp>
      <p:sp>
        <p:nvSpPr>
          <p:cNvPr id="668" name="文本框 18"/>
          <p:cNvSpPr txBox="1"/>
          <p:nvPr/>
        </p:nvSpPr>
        <p:spPr>
          <a:xfrm>
            <a:off x="7661243" y="726448"/>
            <a:ext cx="1528622" cy="523220"/>
          </a:xfrm>
          <a:prstGeom prst="rect">
            <a:avLst/>
          </a:prstGeom>
          <a:ln w="12700">
            <a:miter lim="400000"/>
          </a:ln>
          <a:effectLst>
            <a:reflection endPos="40000" dir="5400000" sy="-100000" algn="bl" rotWithShape="0"/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/>
            <a:r>
              <a:rPr lang="zh-CN" altLang="zh-CN" dirty="0"/>
              <a:t>关键技术</a:t>
            </a:r>
          </a:p>
        </p:txBody>
      </p:sp>
      <p:sp>
        <p:nvSpPr>
          <p:cNvPr id="669" name="直接连接符 19"/>
          <p:cNvSpPr/>
          <p:nvPr/>
        </p:nvSpPr>
        <p:spPr>
          <a:xfrm flipH="1" flipV="1">
            <a:off x="7785304" y="1249668"/>
            <a:ext cx="2240045" cy="1"/>
          </a:xfrm>
          <a:prstGeom prst="line">
            <a:avLst/>
          </a:prstGeom>
          <a:ln w="6350">
            <a:solidFill>
              <a:srgbClr val="FFFFFF">
                <a:alpha val="40000"/>
              </a:srgb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" y="0"/>
            <a:ext cx="680577" cy="680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7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9" presetClass="entr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9" presetClass="entr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200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9" presetClass="entr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0"/>
                            </p:stCondLst>
                            <p:childTnLst>
                              <p:par>
                                <p:cTn id="27" presetID="22" presetClass="entr" presetSubtype="8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500"/>
                            </p:stCondLst>
                            <p:childTnLst>
                              <p:par>
                                <p:cTn id="31" presetID="22" presetClass="entr" presetSubtype="1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500"/>
                            </p:stCondLst>
                            <p:childTnLst>
                              <p:par>
                                <p:cTn id="35" presetID="2" presetClass="entr" presetSubtype="4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500"/>
                            </p:stCondLst>
                            <p:childTnLst>
                              <p:par>
                                <p:cTn id="40" presetID="2" presetClass="entr" presetSubtype="4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500"/>
                            </p:stCondLst>
                            <p:childTnLst>
                              <p:par>
                                <p:cTn id="45" presetID="2" presetClass="entr" presetSubtype="4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9500"/>
                            </p:stCondLst>
                            <p:childTnLst>
                              <p:par>
                                <p:cTn id="50" presetID="2" presetClass="entr" presetSubtype="4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8" grpId="4" animBg="1" advAuto="0"/>
      <p:bldP spid="660" grpId="1" animBg="1" advAuto="0"/>
      <p:bldP spid="661" grpId="8" animBg="1" advAuto="0"/>
      <p:bldP spid="662" grpId="2" animBg="1" advAuto="0"/>
      <p:bldP spid="663" grpId="11" animBg="1" advAuto="0"/>
      <p:bldP spid="664" grpId="9" animBg="1" advAuto="0"/>
      <p:bldP spid="665" grpId="10" animBg="1" advAuto="0"/>
      <p:bldP spid="666" grpId="3" animBg="1" advAuto="0"/>
      <p:bldP spid="667" grpId="7" animBg="1" advAuto="0"/>
      <p:bldP spid="668" grpId="5" animBg="1" advAuto="0"/>
      <p:bldP spid="669" grpId="6" animBg="1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任意多边形: 形状 3"/>
          <p:cNvSpPr/>
          <p:nvPr/>
        </p:nvSpPr>
        <p:spPr>
          <a:xfrm>
            <a:off x="0" y="-2"/>
            <a:ext cx="7488465" cy="6858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4016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9B359"/>
          </a:solidFill>
          <a:ln w="12700">
            <a:miter lim="400000"/>
          </a:ln>
          <a:effectLst>
            <a:outerShdw blurRad="254000" dist="38100" dir="5400000" rotWithShape="0">
              <a:srgbClr val="000000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73" name="PA_矩形 43"/>
          <p:cNvSpPr/>
          <p:nvPr/>
        </p:nvSpPr>
        <p:spPr>
          <a:xfrm flipH="1">
            <a:off x="2875402" y="1553378"/>
            <a:ext cx="8125973" cy="3751244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74" name="矩形 2"/>
          <p:cNvSpPr/>
          <p:nvPr/>
        </p:nvSpPr>
        <p:spPr>
          <a:xfrm>
            <a:off x="1190625" y="851053"/>
            <a:ext cx="4905375" cy="5155894"/>
          </a:xfrm>
          <a:prstGeom prst="rect">
            <a:avLst/>
          </a:prstGeom>
          <a:solidFill>
            <a:srgbClr val="F9FAFB"/>
          </a:solidFill>
          <a:ln w="12700">
            <a:miter lim="400000"/>
          </a:ln>
          <a:effectLst>
            <a:outerShdw blurRad="63500" rotWithShape="0">
              <a:srgbClr val="969F98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75" name="文本框 5"/>
          <p:cNvSpPr txBox="1"/>
          <p:nvPr/>
        </p:nvSpPr>
        <p:spPr>
          <a:xfrm>
            <a:off x="1584960" y="3181299"/>
            <a:ext cx="4226560" cy="27251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>
              <a:lnSpc>
                <a:spcPct val="120000"/>
              </a:lnSpc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 lang="zh-CN" altLang="zh-CN" dirty="0"/>
              <a:t>学生服务集合体工具为本组设计研发，未与市面上所有的类似网站有雷同之处，本组研发的此网站故不存在任何侵犯、妨碍和责任问题。本组研发人员所使用的开发软件均为正版授权软件，故不存在个人的侵权、妨碍和责任问题。</a:t>
            </a:r>
          </a:p>
          <a:p>
            <a:r>
              <a:rPr lang="zh-CN" altLang="zh-CN" dirty="0"/>
              <a:t>网站涉及的所有付费项目均是用户自愿的购买项目，没有任何强制以及捆绑消费。</a:t>
            </a:r>
          </a:p>
        </p:txBody>
      </p:sp>
      <p:sp>
        <p:nvSpPr>
          <p:cNvPr id="676" name="文本框 6"/>
          <p:cNvSpPr txBox="1"/>
          <p:nvPr/>
        </p:nvSpPr>
        <p:spPr>
          <a:xfrm>
            <a:off x="2827709" y="2589789"/>
            <a:ext cx="163121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 b="1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法律可行性</a:t>
            </a:r>
            <a:endParaRPr dirty="0"/>
          </a:p>
        </p:txBody>
      </p:sp>
      <p:sp>
        <p:nvSpPr>
          <p:cNvPr id="677" name="直接连接符 7"/>
          <p:cNvSpPr/>
          <p:nvPr/>
        </p:nvSpPr>
        <p:spPr>
          <a:xfrm flipH="1" flipV="1">
            <a:off x="1864412" y="3102255"/>
            <a:ext cx="3557802" cy="1"/>
          </a:xfrm>
          <a:prstGeom prst="line">
            <a:avLst/>
          </a:prstGeom>
          <a:ln w="6350">
            <a:solidFill>
              <a:srgbClr val="262626">
                <a:alpha val="40000"/>
              </a:srgb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678" name="图片 11" descr="图片 11"/>
          <p:cNvPicPr>
            <a:picLocks noChangeAspect="1"/>
          </p:cNvPicPr>
          <p:nvPr/>
        </p:nvPicPr>
        <p:blipFill>
          <a:blip r:embed="rId2">
            <a:extLst/>
          </a:blip>
          <a:srcRect l="9374" r="1737"/>
          <a:stretch>
            <a:fillRect/>
          </a:stretch>
        </p:blipFill>
        <p:spPr>
          <a:xfrm>
            <a:off x="6433201" y="1796450"/>
            <a:ext cx="4353466" cy="3265100"/>
          </a:xfrm>
          <a:prstGeom prst="rect">
            <a:avLst/>
          </a:prstGeom>
          <a:ln w="12700">
            <a:miter lim="400000"/>
          </a:ln>
        </p:spPr>
      </p:pic>
      <p:sp>
        <p:nvSpPr>
          <p:cNvPr id="679" name="Freeform 87"/>
          <p:cNvSpPr/>
          <p:nvPr/>
        </p:nvSpPr>
        <p:spPr>
          <a:xfrm>
            <a:off x="2956993" y="1247448"/>
            <a:ext cx="1372637" cy="10827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236" extrusionOk="0">
                <a:moveTo>
                  <a:pt x="21282" y="13486"/>
                </a:moveTo>
                <a:cubicBezTo>
                  <a:pt x="18417" y="2214"/>
                  <a:pt x="18417" y="2214"/>
                  <a:pt x="18417" y="2214"/>
                </a:cubicBezTo>
                <a:cubicBezTo>
                  <a:pt x="18016" y="564"/>
                  <a:pt x="16605" y="-364"/>
                  <a:pt x="15290" y="134"/>
                </a:cubicBezTo>
                <a:cubicBezTo>
                  <a:pt x="14972" y="255"/>
                  <a:pt x="14792" y="667"/>
                  <a:pt x="14889" y="1062"/>
                </a:cubicBezTo>
                <a:cubicBezTo>
                  <a:pt x="14986" y="1440"/>
                  <a:pt x="15318" y="1681"/>
                  <a:pt x="15636" y="1561"/>
                </a:cubicBezTo>
                <a:cubicBezTo>
                  <a:pt x="16328" y="1286"/>
                  <a:pt x="17061" y="1784"/>
                  <a:pt x="17269" y="2643"/>
                </a:cubicBezTo>
                <a:cubicBezTo>
                  <a:pt x="17269" y="2643"/>
                  <a:pt x="17269" y="2643"/>
                  <a:pt x="17269" y="2643"/>
                </a:cubicBezTo>
                <a:cubicBezTo>
                  <a:pt x="19317" y="10720"/>
                  <a:pt x="19317" y="10720"/>
                  <a:pt x="19317" y="10720"/>
                </a:cubicBezTo>
                <a:cubicBezTo>
                  <a:pt x="18666" y="10273"/>
                  <a:pt x="17919" y="10015"/>
                  <a:pt x="17117" y="10015"/>
                </a:cubicBezTo>
                <a:cubicBezTo>
                  <a:pt x="14834" y="10015"/>
                  <a:pt x="12938" y="12163"/>
                  <a:pt x="12675" y="14930"/>
                </a:cubicBezTo>
                <a:cubicBezTo>
                  <a:pt x="8911" y="14930"/>
                  <a:pt x="8911" y="14930"/>
                  <a:pt x="8911" y="14930"/>
                </a:cubicBezTo>
                <a:cubicBezTo>
                  <a:pt x="8621" y="12215"/>
                  <a:pt x="6739" y="10101"/>
                  <a:pt x="4483" y="10101"/>
                </a:cubicBezTo>
                <a:cubicBezTo>
                  <a:pt x="3681" y="10101"/>
                  <a:pt x="2920" y="10376"/>
                  <a:pt x="2269" y="10823"/>
                </a:cubicBezTo>
                <a:cubicBezTo>
                  <a:pt x="4345" y="2643"/>
                  <a:pt x="4345" y="2643"/>
                  <a:pt x="4345" y="2643"/>
                </a:cubicBezTo>
                <a:cubicBezTo>
                  <a:pt x="4345" y="2643"/>
                  <a:pt x="4345" y="2643"/>
                  <a:pt x="4345" y="2643"/>
                </a:cubicBezTo>
                <a:cubicBezTo>
                  <a:pt x="4552" y="1784"/>
                  <a:pt x="5286" y="1286"/>
                  <a:pt x="5992" y="1561"/>
                </a:cubicBezTo>
                <a:cubicBezTo>
                  <a:pt x="6296" y="1681"/>
                  <a:pt x="6642" y="1440"/>
                  <a:pt x="6725" y="1062"/>
                </a:cubicBezTo>
                <a:cubicBezTo>
                  <a:pt x="6822" y="667"/>
                  <a:pt x="6642" y="255"/>
                  <a:pt x="6337" y="134"/>
                </a:cubicBezTo>
                <a:cubicBezTo>
                  <a:pt x="5009" y="-364"/>
                  <a:pt x="3598" y="564"/>
                  <a:pt x="3196" y="2214"/>
                </a:cubicBezTo>
                <a:cubicBezTo>
                  <a:pt x="346" y="13503"/>
                  <a:pt x="346" y="13503"/>
                  <a:pt x="346" y="13503"/>
                </a:cubicBezTo>
                <a:cubicBezTo>
                  <a:pt x="332" y="13538"/>
                  <a:pt x="332" y="13555"/>
                  <a:pt x="332" y="13589"/>
                </a:cubicBezTo>
                <a:cubicBezTo>
                  <a:pt x="125" y="14225"/>
                  <a:pt x="0" y="14930"/>
                  <a:pt x="0" y="15668"/>
                </a:cubicBezTo>
                <a:cubicBezTo>
                  <a:pt x="0" y="18727"/>
                  <a:pt x="2006" y="21236"/>
                  <a:pt x="4483" y="21236"/>
                </a:cubicBezTo>
                <a:cubicBezTo>
                  <a:pt x="6739" y="21236"/>
                  <a:pt x="8621" y="19122"/>
                  <a:pt x="8911" y="16407"/>
                </a:cubicBezTo>
                <a:cubicBezTo>
                  <a:pt x="12703" y="16407"/>
                  <a:pt x="12703" y="16407"/>
                  <a:pt x="12703" y="16407"/>
                </a:cubicBezTo>
                <a:cubicBezTo>
                  <a:pt x="13021" y="19071"/>
                  <a:pt x="14889" y="21133"/>
                  <a:pt x="17117" y="21133"/>
                </a:cubicBezTo>
                <a:cubicBezTo>
                  <a:pt x="19594" y="21133"/>
                  <a:pt x="21600" y="18624"/>
                  <a:pt x="21600" y="15565"/>
                </a:cubicBezTo>
                <a:cubicBezTo>
                  <a:pt x="21600" y="14826"/>
                  <a:pt x="21489" y="14122"/>
                  <a:pt x="21282" y="13486"/>
                </a:cubicBezTo>
                <a:close/>
                <a:moveTo>
                  <a:pt x="4483" y="19741"/>
                </a:moveTo>
                <a:cubicBezTo>
                  <a:pt x="2671" y="19741"/>
                  <a:pt x="1204" y="17920"/>
                  <a:pt x="1204" y="15668"/>
                </a:cubicBezTo>
                <a:cubicBezTo>
                  <a:pt x="1204" y="13417"/>
                  <a:pt x="2671" y="11596"/>
                  <a:pt x="4483" y="11596"/>
                </a:cubicBezTo>
                <a:cubicBezTo>
                  <a:pt x="6296" y="11596"/>
                  <a:pt x="7763" y="13417"/>
                  <a:pt x="7763" y="15668"/>
                </a:cubicBezTo>
                <a:cubicBezTo>
                  <a:pt x="7763" y="17920"/>
                  <a:pt x="6282" y="19741"/>
                  <a:pt x="4483" y="19741"/>
                </a:cubicBezTo>
                <a:close/>
                <a:moveTo>
                  <a:pt x="17131" y="19638"/>
                </a:moveTo>
                <a:cubicBezTo>
                  <a:pt x="15318" y="19638"/>
                  <a:pt x="13851" y="17816"/>
                  <a:pt x="13851" y="15565"/>
                </a:cubicBezTo>
                <a:cubicBezTo>
                  <a:pt x="13851" y="13314"/>
                  <a:pt x="15318" y="11493"/>
                  <a:pt x="17131" y="11493"/>
                </a:cubicBezTo>
                <a:cubicBezTo>
                  <a:pt x="18929" y="11493"/>
                  <a:pt x="20410" y="13314"/>
                  <a:pt x="20410" y="15565"/>
                </a:cubicBezTo>
                <a:cubicBezTo>
                  <a:pt x="20410" y="17816"/>
                  <a:pt x="18943" y="19638"/>
                  <a:pt x="17131" y="19638"/>
                </a:cubicBezTo>
                <a:close/>
                <a:moveTo>
                  <a:pt x="17131" y="19638"/>
                </a:moveTo>
                <a:cubicBezTo>
                  <a:pt x="17131" y="19638"/>
                  <a:pt x="17131" y="19638"/>
                  <a:pt x="17131" y="19638"/>
                </a:cubicBezTo>
              </a:path>
            </a:pathLst>
          </a:custGeom>
          <a:solidFill>
            <a:srgbClr val="F9B359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" y="0"/>
            <a:ext cx="680577" cy="680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00">
        <p15:prstTrans prst="pageCurlDouble"/>
      </p:transition>
    </mc:Choice>
    <mc:Choice xmlns="" xmlns:p14="http://schemas.microsoft.com/office/powerpoint/2010/main" Requires="p14">
      <p:transition spd="slow" advClick="1" p14:dur="1200">
        <p14:prism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9" presetClass="entr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9" presetClass="entr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8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2" presetClass="entr" presetSubtype="1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22" presetClass="entr" presetSubtype="8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500"/>
                            </p:stCondLst>
                            <p:childTnLst>
                              <p:par>
                                <p:cTn id="35" presetID="9" presetClass="entr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2" grpId="1" animBg="1" advAuto="0"/>
      <p:bldP spid="673" grpId="7" animBg="1" advAuto="0"/>
      <p:bldP spid="674" grpId="2" animBg="1" advAuto="0"/>
      <p:bldP spid="675" grpId="6" animBg="1" advAuto="0"/>
      <p:bldP spid="676" grpId="4" animBg="1" advAuto="0"/>
      <p:bldP spid="677" grpId="5" animBg="1" advAuto="0"/>
      <p:bldP spid="678" grpId="8" animBg="1" advAuto="0"/>
      <p:bldP spid="679" grpId="3" animBg="1" advAuto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矩形 33"/>
          <p:cNvSpPr/>
          <p:nvPr/>
        </p:nvSpPr>
        <p:spPr>
          <a:xfrm>
            <a:off x="276585" y="1666367"/>
            <a:ext cx="5039549" cy="4896711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6" name="矩形: 圆角 32"/>
          <p:cNvSpPr/>
          <p:nvPr/>
        </p:nvSpPr>
        <p:spPr>
          <a:xfrm>
            <a:off x="533400" y="0"/>
            <a:ext cx="5270500" cy="6308725"/>
          </a:xfrm>
          <a:prstGeom prst="roundRect">
            <a:avLst>
              <a:gd name="adj" fmla="val 0"/>
            </a:avLst>
          </a:prstGeom>
          <a:solidFill>
            <a:srgbClr val="F9B359"/>
          </a:solidFill>
          <a:ln w="12700">
            <a:miter lim="400000"/>
          </a:ln>
          <a:effectLst>
            <a:outerShdw blurRad="254000" dist="38100" dir="5400000" rotWithShape="0">
              <a:srgbClr val="000000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56" name="组合 10"/>
          <p:cNvGrpSpPr/>
          <p:nvPr/>
        </p:nvGrpSpPr>
        <p:grpSpPr>
          <a:xfrm>
            <a:off x="695324" y="1012710"/>
            <a:ext cx="4949983" cy="4949983"/>
            <a:chOff x="0" y="0"/>
            <a:chExt cx="4949981" cy="4949981"/>
          </a:xfrm>
        </p:grpSpPr>
        <p:sp>
          <p:nvSpPr>
            <p:cNvPr id="437" name="任意多边形: 形状 2"/>
            <p:cNvSpPr/>
            <p:nvPr/>
          </p:nvSpPr>
          <p:spPr>
            <a:xfrm>
              <a:off x="1736541" y="1736541"/>
              <a:ext cx="1476901" cy="1476899"/>
            </a:xfrm>
            <a:prstGeom prst="ellipse">
              <a:avLst/>
            </a:prstGeom>
            <a:solidFill>
              <a:srgbClr val="F9FAFB"/>
            </a:solidFill>
            <a:ln w="12700" cap="flat">
              <a:noFill/>
              <a:miter lim="400000"/>
            </a:ln>
            <a:effectLst>
              <a:outerShdw blurRad="127000" rotWithShape="0">
                <a:srgbClr val="969F98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89050">
                <a:lnSpc>
                  <a:spcPct val="90000"/>
                </a:lnSpc>
                <a:spcBef>
                  <a:spcPts val="700"/>
                </a:spcBef>
                <a:defRPr sz="2900">
                  <a:solidFill>
                    <a:srgbClr val="3F403E"/>
                  </a:solidFill>
                </a:defRPr>
              </a:pPr>
              <a:endParaRPr/>
            </a:p>
          </p:txBody>
        </p:sp>
        <p:sp>
          <p:nvSpPr>
            <p:cNvPr id="438" name="Freeform 62"/>
            <p:cNvSpPr/>
            <p:nvPr/>
          </p:nvSpPr>
          <p:spPr>
            <a:xfrm>
              <a:off x="2173295" y="2465762"/>
              <a:ext cx="603391" cy="287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984" y="209"/>
                  </a:moveTo>
                  <a:cubicBezTo>
                    <a:pt x="20640" y="209"/>
                    <a:pt x="20354" y="777"/>
                    <a:pt x="20354" y="1494"/>
                  </a:cubicBezTo>
                  <a:cubicBezTo>
                    <a:pt x="20354" y="13235"/>
                    <a:pt x="20354" y="13235"/>
                    <a:pt x="20354" y="13235"/>
                  </a:cubicBezTo>
                  <a:cubicBezTo>
                    <a:pt x="20354" y="16432"/>
                    <a:pt x="19108" y="19001"/>
                    <a:pt x="17589" y="19001"/>
                  </a:cubicBezTo>
                  <a:cubicBezTo>
                    <a:pt x="4011" y="19001"/>
                    <a:pt x="4011" y="19001"/>
                    <a:pt x="4011" y="19001"/>
                  </a:cubicBezTo>
                  <a:cubicBezTo>
                    <a:pt x="2478" y="19001"/>
                    <a:pt x="1232" y="16402"/>
                    <a:pt x="1232" y="13235"/>
                  </a:cubicBezTo>
                  <a:cubicBezTo>
                    <a:pt x="1232" y="1285"/>
                    <a:pt x="1232" y="1285"/>
                    <a:pt x="1232" y="1285"/>
                  </a:cubicBezTo>
                  <a:cubicBezTo>
                    <a:pt x="1232" y="568"/>
                    <a:pt x="960" y="0"/>
                    <a:pt x="616" y="0"/>
                  </a:cubicBezTo>
                  <a:cubicBezTo>
                    <a:pt x="272" y="0"/>
                    <a:pt x="0" y="568"/>
                    <a:pt x="0" y="1285"/>
                  </a:cubicBezTo>
                  <a:cubicBezTo>
                    <a:pt x="0" y="13235"/>
                    <a:pt x="0" y="13235"/>
                    <a:pt x="0" y="13235"/>
                  </a:cubicBezTo>
                  <a:cubicBezTo>
                    <a:pt x="0" y="17836"/>
                    <a:pt x="1805" y="21600"/>
                    <a:pt x="4011" y="21600"/>
                  </a:cubicBezTo>
                  <a:cubicBezTo>
                    <a:pt x="17589" y="21600"/>
                    <a:pt x="17589" y="21600"/>
                    <a:pt x="17589" y="21600"/>
                  </a:cubicBezTo>
                  <a:cubicBezTo>
                    <a:pt x="19795" y="21600"/>
                    <a:pt x="21600" y="17836"/>
                    <a:pt x="21600" y="13235"/>
                  </a:cubicBezTo>
                  <a:cubicBezTo>
                    <a:pt x="21600" y="1494"/>
                    <a:pt x="21600" y="1494"/>
                    <a:pt x="21600" y="1494"/>
                  </a:cubicBezTo>
                  <a:cubicBezTo>
                    <a:pt x="21600" y="777"/>
                    <a:pt x="21328" y="209"/>
                    <a:pt x="20984" y="209"/>
                  </a:cubicBezTo>
                  <a:close/>
                  <a:moveTo>
                    <a:pt x="20984" y="209"/>
                  </a:moveTo>
                  <a:cubicBezTo>
                    <a:pt x="20984" y="209"/>
                    <a:pt x="20984" y="209"/>
                    <a:pt x="20984" y="209"/>
                  </a:cubicBezTo>
                </a:path>
              </a:pathLst>
            </a:custGeom>
            <a:solidFill>
              <a:srgbClr val="F9B3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3F403E"/>
                  </a:solidFill>
                </a:defRPr>
              </a:pPr>
              <a:endParaRPr/>
            </a:p>
          </p:txBody>
        </p:sp>
        <p:sp>
          <p:nvSpPr>
            <p:cNvPr id="439" name="Freeform 63"/>
            <p:cNvSpPr/>
            <p:nvPr/>
          </p:nvSpPr>
          <p:spPr>
            <a:xfrm>
              <a:off x="2348439" y="2196359"/>
              <a:ext cx="253103" cy="426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5" h="21600" extrusionOk="0">
                  <a:moveTo>
                    <a:pt x="9651" y="21357"/>
                  </a:moveTo>
                  <a:cubicBezTo>
                    <a:pt x="9919" y="21519"/>
                    <a:pt x="10288" y="21600"/>
                    <a:pt x="10657" y="21600"/>
                  </a:cubicBezTo>
                  <a:cubicBezTo>
                    <a:pt x="11026" y="21600"/>
                    <a:pt x="11395" y="21519"/>
                    <a:pt x="11663" y="21357"/>
                  </a:cubicBezTo>
                  <a:cubicBezTo>
                    <a:pt x="20887" y="15790"/>
                    <a:pt x="20887" y="15790"/>
                    <a:pt x="20887" y="15790"/>
                  </a:cubicBezTo>
                  <a:cubicBezTo>
                    <a:pt x="21457" y="15446"/>
                    <a:pt x="21457" y="14899"/>
                    <a:pt x="20887" y="14555"/>
                  </a:cubicBezTo>
                  <a:cubicBezTo>
                    <a:pt x="20317" y="14211"/>
                    <a:pt x="19411" y="14211"/>
                    <a:pt x="18841" y="14555"/>
                  </a:cubicBezTo>
                  <a:cubicBezTo>
                    <a:pt x="12099" y="18624"/>
                    <a:pt x="12099" y="18624"/>
                    <a:pt x="12099" y="18624"/>
                  </a:cubicBezTo>
                  <a:cubicBezTo>
                    <a:pt x="12099" y="870"/>
                    <a:pt x="12099" y="870"/>
                    <a:pt x="12099" y="870"/>
                  </a:cubicBezTo>
                  <a:cubicBezTo>
                    <a:pt x="12099" y="385"/>
                    <a:pt x="11462" y="0"/>
                    <a:pt x="10657" y="0"/>
                  </a:cubicBezTo>
                  <a:cubicBezTo>
                    <a:pt x="9852" y="0"/>
                    <a:pt x="9215" y="385"/>
                    <a:pt x="9215" y="870"/>
                  </a:cubicBezTo>
                  <a:cubicBezTo>
                    <a:pt x="9215" y="18624"/>
                    <a:pt x="9215" y="18624"/>
                    <a:pt x="9215" y="18624"/>
                  </a:cubicBezTo>
                  <a:cubicBezTo>
                    <a:pt x="2473" y="14555"/>
                    <a:pt x="2473" y="14555"/>
                    <a:pt x="2473" y="14555"/>
                  </a:cubicBezTo>
                  <a:cubicBezTo>
                    <a:pt x="1903" y="14211"/>
                    <a:pt x="997" y="14211"/>
                    <a:pt x="427" y="14555"/>
                  </a:cubicBezTo>
                  <a:cubicBezTo>
                    <a:pt x="-143" y="14899"/>
                    <a:pt x="-143" y="15446"/>
                    <a:pt x="427" y="15790"/>
                  </a:cubicBezTo>
                  <a:lnTo>
                    <a:pt x="9651" y="21357"/>
                  </a:lnTo>
                  <a:close/>
                  <a:moveTo>
                    <a:pt x="9651" y="21357"/>
                  </a:moveTo>
                  <a:cubicBezTo>
                    <a:pt x="9651" y="21357"/>
                    <a:pt x="9651" y="21357"/>
                    <a:pt x="9651" y="21357"/>
                  </a:cubicBezTo>
                </a:path>
              </a:pathLst>
            </a:custGeom>
            <a:solidFill>
              <a:srgbClr val="F9B3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3F403E"/>
                  </a:solidFill>
                </a:defRPr>
              </a:pPr>
              <a:endParaRPr/>
            </a:p>
          </p:txBody>
        </p:sp>
        <p:sp>
          <p:nvSpPr>
            <p:cNvPr id="440" name="椭圆 1"/>
            <p:cNvSpPr/>
            <p:nvPr/>
          </p:nvSpPr>
          <p:spPr>
            <a:xfrm>
              <a:off x="633785" y="653657"/>
              <a:ext cx="3682408" cy="3682405"/>
            </a:xfrm>
            <a:prstGeom prst="ellipse">
              <a:avLst/>
            </a:prstGeom>
            <a:noFill/>
            <a:ln w="317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3F403E"/>
                  </a:solidFill>
                </a:defRPr>
              </a:pPr>
              <a:endParaRPr/>
            </a:p>
          </p:txBody>
        </p:sp>
        <p:sp>
          <p:nvSpPr>
            <p:cNvPr id="441" name="任意多边形: 形状 3"/>
            <p:cNvSpPr/>
            <p:nvPr/>
          </p:nvSpPr>
          <p:spPr>
            <a:xfrm>
              <a:off x="1861071" y="-1"/>
              <a:ext cx="1227838" cy="1227839"/>
            </a:xfrm>
            <a:prstGeom prst="ellipse">
              <a:avLst/>
            </a:prstGeom>
            <a:solidFill>
              <a:srgbClr val="F9FAFB"/>
            </a:solidFill>
            <a:ln w="12700" cap="flat">
              <a:noFill/>
              <a:miter lim="400000"/>
            </a:ln>
            <a:effectLst>
              <a:outerShdw blurRad="127000" rotWithShape="0">
                <a:srgbClr val="969F98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889000">
                <a:lnSpc>
                  <a:spcPct val="90000"/>
                </a:lnSpc>
                <a:spcBef>
                  <a:spcPts val="700"/>
                </a:spcBef>
                <a:defRPr sz="2000">
                  <a:solidFill>
                    <a:srgbClr val="3F403E"/>
                  </a:solidFill>
                </a:defRPr>
              </a:pPr>
              <a:endParaRPr/>
            </a:p>
          </p:txBody>
        </p:sp>
        <p:sp>
          <p:nvSpPr>
            <p:cNvPr id="442" name="任意多边形: 形状 4"/>
            <p:cNvSpPr/>
            <p:nvPr/>
          </p:nvSpPr>
          <p:spPr>
            <a:xfrm>
              <a:off x="3722144" y="1861071"/>
              <a:ext cx="1227838" cy="1227838"/>
            </a:xfrm>
            <a:prstGeom prst="ellipse">
              <a:avLst/>
            </a:prstGeom>
            <a:solidFill>
              <a:srgbClr val="F9FAFB"/>
            </a:solidFill>
            <a:ln w="12700" cap="flat">
              <a:noFill/>
              <a:miter lim="400000"/>
            </a:ln>
            <a:effectLst>
              <a:outerShdw blurRad="127000" rotWithShape="0">
                <a:srgbClr val="969F98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889000">
                <a:lnSpc>
                  <a:spcPct val="90000"/>
                </a:lnSpc>
                <a:spcBef>
                  <a:spcPts val="700"/>
                </a:spcBef>
                <a:defRPr sz="2000">
                  <a:solidFill>
                    <a:srgbClr val="3F403E"/>
                  </a:solidFill>
                </a:defRPr>
              </a:pPr>
              <a:endParaRPr/>
            </a:p>
          </p:txBody>
        </p:sp>
        <p:sp>
          <p:nvSpPr>
            <p:cNvPr id="443" name="任意多边形: 形状 5"/>
            <p:cNvSpPr/>
            <p:nvPr/>
          </p:nvSpPr>
          <p:spPr>
            <a:xfrm>
              <a:off x="1861071" y="3722144"/>
              <a:ext cx="1227838" cy="1227838"/>
            </a:xfrm>
            <a:prstGeom prst="ellipse">
              <a:avLst/>
            </a:prstGeom>
            <a:solidFill>
              <a:srgbClr val="F9FAFB"/>
            </a:solidFill>
            <a:ln w="12700" cap="flat">
              <a:noFill/>
              <a:miter lim="400000"/>
            </a:ln>
            <a:effectLst>
              <a:outerShdw blurRad="127000" rotWithShape="0">
                <a:srgbClr val="969F98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889000">
                <a:lnSpc>
                  <a:spcPct val="90000"/>
                </a:lnSpc>
                <a:spcBef>
                  <a:spcPts val="700"/>
                </a:spcBef>
                <a:defRPr sz="2000">
                  <a:solidFill>
                    <a:srgbClr val="3F403E"/>
                  </a:solidFill>
                </a:defRPr>
              </a:pPr>
              <a:endParaRPr/>
            </a:p>
          </p:txBody>
        </p:sp>
        <p:sp>
          <p:nvSpPr>
            <p:cNvPr id="444" name="任意多边形: 形状 6"/>
            <p:cNvSpPr/>
            <p:nvPr/>
          </p:nvSpPr>
          <p:spPr>
            <a:xfrm>
              <a:off x="-1" y="1861071"/>
              <a:ext cx="1227839" cy="1227838"/>
            </a:xfrm>
            <a:prstGeom prst="ellipse">
              <a:avLst/>
            </a:prstGeom>
            <a:solidFill>
              <a:srgbClr val="F9FAFB"/>
            </a:solidFill>
            <a:ln w="12700" cap="flat">
              <a:noFill/>
              <a:miter lim="400000"/>
            </a:ln>
            <a:effectLst>
              <a:outerShdw blurRad="127000" rotWithShape="0">
                <a:srgbClr val="969F98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889000">
                <a:lnSpc>
                  <a:spcPct val="90000"/>
                </a:lnSpc>
                <a:spcBef>
                  <a:spcPts val="700"/>
                </a:spcBef>
                <a:defRPr sz="2000">
                  <a:solidFill>
                    <a:srgbClr val="3F403E"/>
                  </a:solidFill>
                </a:defRPr>
              </a:pPr>
              <a:endParaRPr/>
            </a:p>
          </p:txBody>
        </p:sp>
        <p:grpSp>
          <p:nvGrpSpPr>
            <p:cNvPr id="447" name="Group 47"/>
            <p:cNvGrpSpPr/>
            <p:nvPr/>
          </p:nvGrpSpPr>
          <p:grpSpPr>
            <a:xfrm>
              <a:off x="2252608" y="336556"/>
              <a:ext cx="444763" cy="554722"/>
              <a:chOff x="0" y="0"/>
              <a:chExt cx="444761" cy="554720"/>
            </a:xfrm>
          </p:grpSpPr>
          <p:sp>
            <p:nvSpPr>
              <p:cNvPr id="445" name="Freeform 48"/>
              <p:cNvSpPr/>
              <p:nvPr/>
            </p:nvSpPr>
            <p:spPr>
              <a:xfrm>
                <a:off x="0" y="96829"/>
                <a:ext cx="346291" cy="4578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869" y="0"/>
                    </a:moveTo>
                    <a:cubicBezTo>
                      <a:pt x="2753" y="0"/>
                      <a:pt x="2753" y="0"/>
                      <a:pt x="2753" y="0"/>
                    </a:cubicBezTo>
                    <a:cubicBezTo>
                      <a:pt x="1221" y="0"/>
                      <a:pt x="0" y="938"/>
                      <a:pt x="0" y="2076"/>
                    </a:cubicBezTo>
                    <a:cubicBezTo>
                      <a:pt x="0" y="19524"/>
                      <a:pt x="0" y="19524"/>
                      <a:pt x="0" y="19524"/>
                    </a:cubicBezTo>
                    <a:cubicBezTo>
                      <a:pt x="0" y="20662"/>
                      <a:pt x="1221" y="21600"/>
                      <a:pt x="2753" y="21600"/>
                    </a:cubicBezTo>
                    <a:cubicBezTo>
                      <a:pt x="18869" y="21600"/>
                      <a:pt x="18869" y="21600"/>
                      <a:pt x="18869" y="21600"/>
                    </a:cubicBezTo>
                    <a:cubicBezTo>
                      <a:pt x="20379" y="21600"/>
                      <a:pt x="21600" y="20662"/>
                      <a:pt x="21600" y="19524"/>
                    </a:cubicBezTo>
                    <a:cubicBezTo>
                      <a:pt x="21600" y="2076"/>
                      <a:pt x="21600" y="2076"/>
                      <a:pt x="21600" y="2076"/>
                    </a:cubicBezTo>
                    <a:cubicBezTo>
                      <a:pt x="21600" y="938"/>
                      <a:pt x="20379" y="0"/>
                      <a:pt x="18869" y="0"/>
                    </a:cubicBezTo>
                    <a:close/>
                    <a:moveTo>
                      <a:pt x="19691" y="19524"/>
                    </a:moveTo>
                    <a:cubicBezTo>
                      <a:pt x="19691" y="19859"/>
                      <a:pt x="19313" y="20143"/>
                      <a:pt x="18869" y="20143"/>
                    </a:cubicBezTo>
                    <a:cubicBezTo>
                      <a:pt x="2731" y="20143"/>
                      <a:pt x="2731" y="20143"/>
                      <a:pt x="2731" y="20143"/>
                    </a:cubicBezTo>
                    <a:cubicBezTo>
                      <a:pt x="2287" y="20143"/>
                      <a:pt x="1909" y="19859"/>
                      <a:pt x="1909" y="19524"/>
                    </a:cubicBezTo>
                    <a:cubicBezTo>
                      <a:pt x="1909" y="2076"/>
                      <a:pt x="1909" y="2076"/>
                      <a:pt x="1909" y="2076"/>
                    </a:cubicBezTo>
                    <a:cubicBezTo>
                      <a:pt x="1909" y="1725"/>
                      <a:pt x="2287" y="1457"/>
                      <a:pt x="2731" y="1457"/>
                    </a:cubicBezTo>
                    <a:cubicBezTo>
                      <a:pt x="18869" y="1457"/>
                      <a:pt x="18869" y="1457"/>
                      <a:pt x="18869" y="1457"/>
                    </a:cubicBezTo>
                    <a:cubicBezTo>
                      <a:pt x="19313" y="1457"/>
                      <a:pt x="19691" y="1725"/>
                      <a:pt x="19691" y="2076"/>
                    </a:cubicBezTo>
                    <a:lnTo>
                      <a:pt x="19691" y="19524"/>
                    </a:lnTo>
                    <a:close/>
                    <a:moveTo>
                      <a:pt x="19691" y="19524"/>
                    </a:moveTo>
                    <a:cubicBezTo>
                      <a:pt x="19691" y="19524"/>
                      <a:pt x="19691" y="19524"/>
                      <a:pt x="19691" y="19524"/>
                    </a:cubicBezTo>
                  </a:path>
                </a:pathLst>
              </a:custGeom>
              <a:solidFill>
                <a:srgbClr val="3F403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3F403E"/>
                    </a:solidFill>
                  </a:defRPr>
                </a:pPr>
                <a:endParaRPr/>
              </a:p>
            </p:txBody>
          </p:sp>
          <p:sp>
            <p:nvSpPr>
              <p:cNvPr id="446" name="Freeform 49"/>
              <p:cNvSpPr/>
              <p:nvPr/>
            </p:nvSpPr>
            <p:spPr>
              <a:xfrm>
                <a:off x="98471" y="0"/>
                <a:ext cx="346291" cy="4578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869" y="0"/>
                    </a:moveTo>
                    <a:cubicBezTo>
                      <a:pt x="2731" y="0"/>
                      <a:pt x="2731" y="0"/>
                      <a:pt x="2731" y="0"/>
                    </a:cubicBezTo>
                    <a:cubicBezTo>
                      <a:pt x="1221" y="0"/>
                      <a:pt x="0" y="922"/>
                      <a:pt x="0" y="2078"/>
                    </a:cubicBezTo>
                    <a:cubicBezTo>
                      <a:pt x="0" y="2480"/>
                      <a:pt x="422" y="2798"/>
                      <a:pt x="955" y="2798"/>
                    </a:cubicBezTo>
                    <a:cubicBezTo>
                      <a:pt x="1487" y="2798"/>
                      <a:pt x="1909" y="2480"/>
                      <a:pt x="1909" y="2078"/>
                    </a:cubicBezTo>
                    <a:cubicBezTo>
                      <a:pt x="1909" y="1726"/>
                      <a:pt x="2287" y="1441"/>
                      <a:pt x="2731" y="1441"/>
                    </a:cubicBezTo>
                    <a:cubicBezTo>
                      <a:pt x="18869" y="1441"/>
                      <a:pt x="18869" y="1441"/>
                      <a:pt x="18869" y="1441"/>
                    </a:cubicBezTo>
                    <a:cubicBezTo>
                      <a:pt x="19313" y="1441"/>
                      <a:pt x="19691" y="1726"/>
                      <a:pt x="19691" y="2078"/>
                    </a:cubicBezTo>
                    <a:cubicBezTo>
                      <a:pt x="19691" y="19539"/>
                      <a:pt x="19691" y="19539"/>
                      <a:pt x="19691" y="19539"/>
                    </a:cubicBezTo>
                    <a:cubicBezTo>
                      <a:pt x="19691" y="19874"/>
                      <a:pt x="19313" y="20159"/>
                      <a:pt x="18869" y="20159"/>
                    </a:cubicBezTo>
                    <a:cubicBezTo>
                      <a:pt x="18337" y="20159"/>
                      <a:pt x="17893" y="20477"/>
                      <a:pt x="17893" y="20879"/>
                    </a:cubicBezTo>
                    <a:cubicBezTo>
                      <a:pt x="17893" y="21282"/>
                      <a:pt x="18337" y="21600"/>
                      <a:pt x="18869" y="21600"/>
                    </a:cubicBezTo>
                    <a:cubicBezTo>
                      <a:pt x="20379" y="21600"/>
                      <a:pt x="21600" y="20678"/>
                      <a:pt x="21600" y="19539"/>
                    </a:cubicBezTo>
                    <a:cubicBezTo>
                      <a:pt x="21600" y="2078"/>
                      <a:pt x="21600" y="2078"/>
                      <a:pt x="21600" y="2078"/>
                    </a:cubicBezTo>
                    <a:cubicBezTo>
                      <a:pt x="21600" y="922"/>
                      <a:pt x="20379" y="0"/>
                      <a:pt x="18869" y="0"/>
                    </a:cubicBezTo>
                    <a:close/>
                    <a:moveTo>
                      <a:pt x="18869" y="0"/>
                    </a:moveTo>
                    <a:cubicBezTo>
                      <a:pt x="18869" y="0"/>
                      <a:pt x="18869" y="0"/>
                      <a:pt x="18869" y="0"/>
                    </a:cubicBezTo>
                  </a:path>
                </a:pathLst>
              </a:custGeom>
              <a:solidFill>
                <a:srgbClr val="3F403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3F403E"/>
                    </a:solidFill>
                  </a:defRPr>
                </a:pPr>
                <a:endParaRPr/>
              </a:p>
            </p:txBody>
          </p:sp>
        </p:grpSp>
        <p:sp>
          <p:nvSpPr>
            <p:cNvPr id="448" name="Freeform 121"/>
            <p:cNvSpPr/>
            <p:nvPr/>
          </p:nvSpPr>
          <p:spPr>
            <a:xfrm>
              <a:off x="2217322" y="4080036"/>
              <a:ext cx="513821" cy="512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7" h="21600" extrusionOk="0">
                  <a:moveTo>
                    <a:pt x="21346" y="20492"/>
                  </a:moveTo>
                  <a:cubicBezTo>
                    <a:pt x="16122" y="15253"/>
                    <a:pt x="16122" y="15253"/>
                    <a:pt x="16122" y="15253"/>
                  </a:cubicBezTo>
                  <a:cubicBezTo>
                    <a:pt x="17525" y="13622"/>
                    <a:pt x="18376" y="11511"/>
                    <a:pt x="18376" y="9206"/>
                  </a:cubicBezTo>
                  <a:cubicBezTo>
                    <a:pt x="18376" y="4116"/>
                    <a:pt x="14256" y="0"/>
                    <a:pt x="9180" y="0"/>
                  </a:cubicBezTo>
                  <a:cubicBezTo>
                    <a:pt x="4120" y="0"/>
                    <a:pt x="0" y="4131"/>
                    <a:pt x="0" y="9206"/>
                  </a:cubicBezTo>
                  <a:cubicBezTo>
                    <a:pt x="0" y="14280"/>
                    <a:pt x="4120" y="18412"/>
                    <a:pt x="9180" y="18412"/>
                  </a:cubicBezTo>
                  <a:cubicBezTo>
                    <a:pt x="11494" y="18412"/>
                    <a:pt x="13599" y="17558"/>
                    <a:pt x="15211" y="16151"/>
                  </a:cubicBezTo>
                  <a:cubicBezTo>
                    <a:pt x="20451" y="21405"/>
                    <a:pt x="20451" y="21405"/>
                    <a:pt x="20451" y="21405"/>
                  </a:cubicBezTo>
                  <a:cubicBezTo>
                    <a:pt x="20570" y="21525"/>
                    <a:pt x="20734" y="21600"/>
                    <a:pt x="20898" y="21600"/>
                  </a:cubicBezTo>
                  <a:cubicBezTo>
                    <a:pt x="21063" y="21600"/>
                    <a:pt x="21227" y="21540"/>
                    <a:pt x="21346" y="21405"/>
                  </a:cubicBezTo>
                  <a:cubicBezTo>
                    <a:pt x="21600" y="21151"/>
                    <a:pt x="21600" y="20747"/>
                    <a:pt x="21346" y="20492"/>
                  </a:cubicBezTo>
                  <a:close/>
                  <a:moveTo>
                    <a:pt x="1284" y="9206"/>
                  </a:moveTo>
                  <a:cubicBezTo>
                    <a:pt x="1284" y="4835"/>
                    <a:pt x="4836" y="1287"/>
                    <a:pt x="9180" y="1287"/>
                  </a:cubicBezTo>
                  <a:cubicBezTo>
                    <a:pt x="13539" y="1287"/>
                    <a:pt x="17077" y="4835"/>
                    <a:pt x="17077" y="9206"/>
                  </a:cubicBezTo>
                  <a:cubicBezTo>
                    <a:pt x="17077" y="13577"/>
                    <a:pt x="13539" y="17124"/>
                    <a:pt x="9180" y="17124"/>
                  </a:cubicBezTo>
                  <a:cubicBezTo>
                    <a:pt x="4836" y="17124"/>
                    <a:pt x="1284" y="13577"/>
                    <a:pt x="1284" y="9206"/>
                  </a:cubicBezTo>
                  <a:close/>
                  <a:moveTo>
                    <a:pt x="1284" y="9206"/>
                  </a:moveTo>
                  <a:cubicBezTo>
                    <a:pt x="1284" y="9206"/>
                    <a:pt x="1284" y="9206"/>
                    <a:pt x="1284" y="9206"/>
                  </a:cubicBezTo>
                </a:path>
              </a:pathLst>
            </a:custGeom>
            <a:solidFill>
              <a:srgbClr val="3F403E"/>
            </a:solidFill>
            <a:ln w="12700" cap="flat">
              <a:noFill/>
              <a:miter lim="400000"/>
            </a:ln>
            <a:effectLst>
              <a:outerShdw blurRad="127000" rotWithShape="0">
                <a:srgbClr val="FFFFFF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3F403E"/>
                  </a:solidFill>
                </a:defRPr>
              </a:pPr>
              <a:endParaRPr/>
            </a:p>
          </p:txBody>
        </p:sp>
        <p:grpSp>
          <p:nvGrpSpPr>
            <p:cNvPr id="451" name="Group 182"/>
            <p:cNvGrpSpPr/>
            <p:nvPr/>
          </p:nvGrpSpPr>
          <p:grpSpPr>
            <a:xfrm>
              <a:off x="359384" y="2197149"/>
              <a:ext cx="509094" cy="556023"/>
              <a:chOff x="0" y="0"/>
              <a:chExt cx="509092" cy="556021"/>
            </a:xfrm>
          </p:grpSpPr>
          <p:sp>
            <p:nvSpPr>
              <p:cNvPr id="449" name="Freeform 183"/>
              <p:cNvSpPr/>
              <p:nvPr/>
            </p:nvSpPr>
            <p:spPr>
              <a:xfrm>
                <a:off x="0" y="0"/>
                <a:ext cx="443270" cy="3459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10" h="21579" extrusionOk="0">
                    <a:moveTo>
                      <a:pt x="4890" y="6869"/>
                    </a:moveTo>
                    <a:cubicBezTo>
                      <a:pt x="8761" y="2239"/>
                      <a:pt x="14559" y="2172"/>
                      <a:pt x="18497" y="6404"/>
                    </a:cubicBezTo>
                    <a:cubicBezTo>
                      <a:pt x="15380" y="6559"/>
                      <a:pt x="15380" y="6559"/>
                      <a:pt x="15380" y="6559"/>
                    </a:cubicBezTo>
                    <a:cubicBezTo>
                      <a:pt x="14978" y="6581"/>
                      <a:pt x="14660" y="7024"/>
                      <a:pt x="14676" y="7556"/>
                    </a:cubicBezTo>
                    <a:cubicBezTo>
                      <a:pt x="14693" y="8065"/>
                      <a:pt x="15028" y="8464"/>
                      <a:pt x="15414" y="8464"/>
                    </a:cubicBezTo>
                    <a:cubicBezTo>
                      <a:pt x="15430" y="8464"/>
                      <a:pt x="15430" y="8464"/>
                      <a:pt x="15430" y="8464"/>
                    </a:cubicBezTo>
                    <a:cubicBezTo>
                      <a:pt x="20223" y="8242"/>
                      <a:pt x="20223" y="8242"/>
                      <a:pt x="20223" y="8242"/>
                    </a:cubicBezTo>
                    <a:cubicBezTo>
                      <a:pt x="20608" y="8220"/>
                      <a:pt x="20910" y="7799"/>
                      <a:pt x="20910" y="7290"/>
                    </a:cubicBezTo>
                    <a:cubicBezTo>
                      <a:pt x="20910" y="7157"/>
                      <a:pt x="20910" y="7157"/>
                      <a:pt x="20910" y="7157"/>
                    </a:cubicBezTo>
                    <a:cubicBezTo>
                      <a:pt x="20742" y="909"/>
                      <a:pt x="20742" y="909"/>
                      <a:pt x="20742" y="909"/>
                    </a:cubicBezTo>
                    <a:cubicBezTo>
                      <a:pt x="20726" y="378"/>
                      <a:pt x="20391" y="-21"/>
                      <a:pt x="19988" y="1"/>
                    </a:cubicBezTo>
                    <a:cubicBezTo>
                      <a:pt x="19586" y="23"/>
                      <a:pt x="19268" y="444"/>
                      <a:pt x="19285" y="976"/>
                    </a:cubicBezTo>
                    <a:cubicBezTo>
                      <a:pt x="19402" y="4897"/>
                      <a:pt x="19402" y="4897"/>
                      <a:pt x="19402" y="4897"/>
                    </a:cubicBezTo>
                    <a:cubicBezTo>
                      <a:pt x="17458" y="2793"/>
                      <a:pt x="15062" y="1574"/>
                      <a:pt x="12498" y="1419"/>
                    </a:cubicBezTo>
                    <a:cubicBezTo>
                      <a:pt x="9314" y="1197"/>
                      <a:pt x="6264" y="2637"/>
                      <a:pt x="3918" y="5451"/>
                    </a:cubicBezTo>
                    <a:cubicBezTo>
                      <a:pt x="684" y="9328"/>
                      <a:pt x="-690" y="15243"/>
                      <a:pt x="332" y="20848"/>
                    </a:cubicBezTo>
                    <a:cubicBezTo>
                      <a:pt x="416" y="21291"/>
                      <a:pt x="701" y="21579"/>
                      <a:pt x="1036" y="21579"/>
                    </a:cubicBezTo>
                    <a:cubicBezTo>
                      <a:pt x="1103" y="21579"/>
                      <a:pt x="1153" y="21579"/>
                      <a:pt x="1204" y="21557"/>
                    </a:cubicBezTo>
                    <a:cubicBezTo>
                      <a:pt x="1589" y="21424"/>
                      <a:pt x="1840" y="20914"/>
                      <a:pt x="1740" y="20405"/>
                    </a:cubicBezTo>
                    <a:cubicBezTo>
                      <a:pt x="835" y="15465"/>
                      <a:pt x="2041" y="10281"/>
                      <a:pt x="4890" y="6869"/>
                    </a:cubicBezTo>
                    <a:close/>
                    <a:moveTo>
                      <a:pt x="4890" y="6869"/>
                    </a:moveTo>
                    <a:cubicBezTo>
                      <a:pt x="4890" y="6869"/>
                      <a:pt x="4890" y="6869"/>
                      <a:pt x="4890" y="6869"/>
                    </a:cubicBezTo>
                  </a:path>
                </a:pathLst>
              </a:custGeom>
              <a:solidFill>
                <a:srgbClr val="3F403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3F403E"/>
                    </a:solidFill>
                  </a:defRPr>
                </a:pPr>
                <a:endParaRPr/>
              </a:p>
            </p:txBody>
          </p:sp>
          <p:sp>
            <p:nvSpPr>
              <p:cNvPr id="450" name="Freeform 184"/>
              <p:cNvSpPr/>
              <p:nvPr/>
            </p:nvSpPr>
            <p:spPr>
              <a:xfrm>
                <a:off x="64810" y="211361"/>
                <a:ext cx="444283" cy="3446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83" h="21498" extrusionOk="0">
                    <a:moveTo>
                      <a:pt x="20552" y="714"/>
                    </a:moveTo>
                    <a:cubicBezTo>
                      <a:pt x="20452" y="207"/>
                      <a:pt x="20069" y="-102"/>
                      <a:pt x="19686" y="30"/>
                    </a:cubicBezTo>
                    <a:cubicBezTo>
                      <a:pt x="19302" y="141"/>
                      <a:pt x="19052" y="670"/>
                      <a:pt x="19152" y="1178"/>
                    </a:cubicBezTo>
                    <a:cubicBezTo>
                      <a:pt x="20052" y="6076"/>
                      <a:pt x="18852" y="11239"/>
                      <a:pt x="16019" y="14636"/>
                    </a:cubicBezTo>
                    <a:cubicBezTo>
                      <a:pt x="14036" y="17019"/>
                      <a:pt x="11536" y="18189"/>
                      <a:pt x="9052" y="18189"/>
                    </a:cubicBezTo>
                    <a:cubicBezTo>
                      <a:pt x="6669" y="18189"/>
                      <a:pt x="4302" y="17129"/>
                      <a:pt x="2402" y="15011"/>
                    </a:cubicBezTo>
                    <a:cubicBezTo>
                      <a:pt x="5536" y="14636"/>
                      <a:pt x="5536" y="14636"/>
                      <a:pt x="5536" y="14636"/>
                    </a:cubicBezTo>
                    <a:cubicBezTo>
                      <a:pt x="5936" y="14592"/>
                      <a:pt x="6219" y="14129"/>
                      <a:pt x="6186" y="13599"/>
                    </a:cubicBezTo>
                    <a:cubicBezTo>
                      <a:pt x="6152" y="13070"/>
                      <a:pt x="5802" y="12695"/>
                      <a:pt x="5402" y="12739"/>
                    </a:cubicBezTo>
                    <a:cubicBezTo>
                      <a:pt x="652" y="13313"/>
                      <a:pt x="652" y="13313"/>
                      <a:pt x="652" y="13313"/>
                    </a:cubicBezTo>
                    <a:cubicBezTo>
                      <a:pt x="269" y="13357"/>
                      <a:pt x="-31" y="13820"/>
                      <a:pt x="2" y="14349"/>
                    </a:cubicBezTo>
                    <a:cubicBezTo>
                      <a:pt x="436" y="20615"/>
                      <a:pt x="436" y="20615"/>
                      <a:pt x="436" y="20615"/>
                    </a:cubicBezTo>
                    <a:cubicBezTo>
                      <a:pt x="469" y="21123"/>
                      <a:pt x="786" y="21498"/>
                      <a:pt x="1152" y="21498"/>
                    </a:cubicBezTo>
                    <a:cubicBezTo>
                      <a:pt x="1169" y="21498"/>
                      <a:pt x="1186" y="21498"/>
                      <a:pt x="1219" y="21476"/>
                    </a:cubicBezTo>
                    <a:cubicBezTo>
                      <a:pt x="1602" y="21432"/>
                      <a:pt x="1902" y="20968"/>
                      <a:pt x="1869" y="20439"/>
                    </a:cubicBezTo>
                    <a:cubicBezTo>
                      <a:pt x="1602" y="16622"/>
                      <a:pt x="1602" y="16622"/>
                      <a:pt x="1602" y="16622"/>
                    </a:cubicBezTo>
                    <a:cubicBezTo>
                      <a:pt x="3552" y="18696"/>
                      <a:pt x="5919" y="19909"/>
                      <a:pt x="8452" y="20086"/>
                    </a:cubicBezTo>
                    <a:cubicBezTo>
                      <a:pt x="8652" y="20086"/>
                      <a:pt x="8852" y="20108"/>
                      <a:pt x="9052" y="20108"/>
                    </a:cubicBezTo>
                    <a:cubicBezTo>
                      <a:pt x="11986" y="20108"/>
                      <a:pt x="14786" y="18674"/>
                      <a:pt x="16986" y="16048"/>
                    </a:cubicBezTo>
                    <a:cubicBezTo>
                      <a:pt x="20202" y="12187"/>
                      <a:pt x="21569" y="6318"/>
                      <a:pt x="20552" y="714"/>
                    </a:cubicBezTo>
                    <a:close/>
                    <a:moveTo>
                      <a:pt x="20552" y="714"/>
                    </a:moveTo>
                    <a:cubicBezTo>
                      <a:pt x="20552" y="714"/>
                      <a:pt x="20552" y="714"/>
                      <a:pt x="20552" y="714"/>
                    </a:cubicBezTo>
                  </a:path>
                </a:pathLst>
              </a:custGeom>
              <a:solidFill>
                <a:srgbClr val="3F403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3F403E"/>
                    </a:solidFill>
                  </a:defRPr>
                </a:pPr>
                <a:endParaRPr/>
              </a:p>
            </p:txBody>
          </p:sp>
        </p:grpSp>
        <p:grpSp>
          <p:nvGrpSpPr>
            <p:cNvPr id="455" name="Group 210"/>
            <p:cNvGrpSpPr/>
            <p:nvPr/>
          </p:nvGrpSpPr>
          <p:grpSpPr>
            <a:xfrm>
              <a:off x="4086601" y="2208154"/>
              <a:ext cx="497416" cy="535170"/>
              <a:chOff x="0" y="0"/>
              <a:chExt cx="497415" cy="535169"/>
            </a:xfrm>
          </p:grpSpPr>
          <p:sp>
            <p:nvSpPr>
              <p:cNvPr id="452" name="Freeform 211"/>
              <p:cNvSpPr/>
              <p:nvPr/>
            </p:nvSpPr>
            <p:spPr>
              <a:xfrm>
                <a:off x="0" y="371503"/>
                <a:ext cx="191587" cy="898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69" h="21108" extrusionOk="0">
                    <a:moveTo>
                      <a:pt x="20692" y="754"/>
                    </a:moveTo>
                    <a:cubicBezTo>
                      <a:pt x="19941" y="-492"/>
                      <a:pt x="18875" y="-160"/>
                      <a:pt x="18283" y="1502"/>
                    </a:cubicBezTo>
                    <a:cubicBezTo>
                      <a:pt x="15440" y="9394"/>
                      <a:pt x="11136" y="13963"/>
                      <a:pt x="6397" y="13963"/>
                    </a:cubicBezTo>
                    <a:cubicBezTo>
                      <a:pt x="1698" y="13963"/>
                      <a:pt x="1698" y="13963"/>
                      <a:pt x="1698" y="13963"/>
                    </a:cubicBezTo>
                    <a:cubicBezTo>
                      <a:pt x="750" y="13963"/>
                      <a:pt x="0" y="15542"/>
                      <a:pt x="0" y="17536"/>
                    </a:cubicBezTo>
                    <a:cubicBezTo>
                      <a:pt x="0" y="19530"/>
                      <a:pt x="750" y="21108"/>
                      <a:pt x="1698" y="21108"/>
                    </a:cubicBezTo>
                    <a:cubicBezTo>
                      <a:pt x="6437" y="21108"/>
                      <a:pt x="6437" y="21108"/>
                      <a:pt x="6437" y="21108"/>
                    </a:cubicBezTo>
                    <a:cubicBezTo>
                      <a:pt x="9319" y="21108"/>
                      <a:pt x="12123" y="19696"/>
                      <a:pt x="14690" y="16954"/>
                    </a:cubicBezTo>
                    <a:cubicBezTo>
                      <a:pt x="17177" y="14296"/>
                      <a:pt x="19349" y="10474"/>
                      <a:pt x="21008" y="5739"/>
                    </a:cubicBezTo>
                    <a:cubicBezTo>
                      <a:pt x="21600" y="4160"/>
                      <a:pt x="21442" y="1917"/>
                      <a:pt x="20692" y="754"/>
                    </a:cubicBezTo>
                    <a:close/>
                    <a:moveTo>
                      <a:pt x="20692" y="754"/>
                    </a:moveTo>
                    <a:cubicBezTo>
                      <a:pt x="20692" y="754"/>
                      <a:pt x="20692" y="754"/>
                      <a:pt x="20692" y="754"/>
                    </a:cubicBezTo>
                  </a:path>
                </a:pathLst>
              </a:custGeom>
              <a:solidFill>
                <a:srgbClr val="3F403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3F403E"/>
                    </a:solidFill>
                  </a:defRPr>
                </a:pPr>
                <a:endParaRPr/>
              </a:p>
            </p:txBody>
          </p:sp>
          <p:sp>
            <p:nvSpPr>
              <p:cNvPr id="453" name="Freeform 212"/>
              <p:cNvSpPr/>
              <p:nvPr/>
            </p:nvSpPr>
            <p:spPr>
              <a:xfrm>
                <a:off x="223431" y="0"/>
                <a:ext cx="273985" cy="1773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7" h="21419" extrusionOk="0">
                    <a:moveTo>
                      <a:pt x="461" y="19118"/>
                    </a:moveTo>
                    <a:cubicBezTo>
                      <a:pt x="682" y="19374"/>
                      <a:pt x="930" y="19459"/>
                      <a:pt x="1178" y="19459"/>
                    </a:cubicBezTo>
                    <a:cubicBezTo>
                      <a:pt x="1537" y="19459"/>
                      <a:pt x="1895" y="19246"/>
                      <a:pt x="2144" y="18778"/>
                    </a:cubicBezTo>
                    <a:cubicBezTo>
                      <a:pt x="4130" y="14815"/>
                      <a:pt x="7109" y="12557"/>
                      <a:pt x="10337" y="12557"/>
                    </a:cubicBezTo>
                    <a:cubicBezTo>
                      <a:pt x="17261" y="12557"/>
                      <a:pt x="17261" y="12557"/>
                      <a:pt x="17261" y="12557"/>
                    </a:cubicBezTo>
                    <a:cubicBezTo>
                      <a:pt x="13564" y="18266"/>
                      <a:pt x="13564" y="18266"/>
                      <a:pt x="13564" y="18266"/>
                    </a:cubicBezTo>
                    <a:cubicBezTo>
                      <a:pt x="13095" y="18991"/>
                      <a:pt x="13095" y="20141"/>
                      <a:pt x="13564" y="20865"/>
                    </a:cubicBezTo>
                    <a:cubicBezTo>
                      <a:pt x="13813" y="21206"/>
                      <a:pt x="14116" y="21419"/>
                      <a:pt x="14420" y="21419"/>
                    </a:cubicBezTo>
                    <a:cubicBezTo>
                      <a:pt x="14723" y="21419"/>
                      <a:pt x="15026" y="21249"/>
                      <a:pt x="15247" y="20865"/>
                    </a:cubicBezTo>
                    <a:cubicBezTo>
                      <a:pt x="20985" y="12004"/>
                      <a:pt x="20985" y="12004"/>
                      <a:pt x="20985" y="12004"/>
                    </a:cubicBezTo>
                    <a:cubicBezTo>
                      <a:pt x="21454" y="11279"/>
                      <a:pt x="21454" y="10129"/>
                      <a:pt x="20985" y="9405"/>
                    </a:cubicBezTo>
                    <a:cubicBezTo>
                      <a:pt x="15247" y="543"/>
                      <a:pt x="15247" y="543"/>
                      <a:pt x="15247" y="543"/>
                    </a:cubicBezTo>
                    <a:cubicBezTo>
                      <a:pt x="14778" y="-181"/>
                      <a:pt x="14033" y="-181"/>
                      <a:pt x="13564" y="543"/>
                    </a:cubicBezTo>
                    <a:cubicBezTo>
                      <a:pt x="13095" y="1268"/>
                      <a:pt x="13095" y="2418"/>
                      <a:pt x="13564" y="3142"/>
                    </a:cubicBezTo>
                    <a:cubicBezTo>
                      <a:pt x="17261" y="8851"/>
                      <a:pt x="17261" y="8851"/>
                      <a:pt x="17261" y="8851"/>
                    </a:cubicBezTo>
                    <a:cubicBezTo>
                      <a:pt x="10337" y="8851"/>
                      <a:pt x="10337" y="8851"/>
                      <a:pt x="10337" y="8851"/>
                    </a:cubicBezTo>
                    <a:cubicBezTo>
                      <a:pt x="6364" y="8851"/>
                      <a:pt x="2668" y="11620"/>
                      <a:pt x="240" y="16520"/>
                    </a:cubicBezTo>
                    <a:cubicBezTo>
                      <a:pt x="-146" y="17329"/>
                      <a:pt x="-63" y="18479"/>
                      <a:pt x="461" y="19118"/>
                    </a:cubicBezTo>
                    <a:close/>
                    <a:moveTo>
                      <a:pt x="461" y="19118"/>
                    </a:moveTo>
                    <a:cubicBezTo>
                      <a:pt x="461" y="19118"/>
                      <a:pt x="461" y="19118"/>
                      <a:pt x="461" y="19118"/>
                    </a:cubicBezTo>
                  </a:path>
                </a:pathLst>
              </a:custGeom>
              <a:solidFill>
                <a:srgbClr val="3F403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3F403E"/>
                    </a:solidFill>
                  </a:defRPr>
                </a:pPr>
                <a:endParaRPr/>
              </a:p>
            </p:txBody>
          </p:sp>
          <p:sp>
            <p:nvSpPr>
              <p:cNvPr id="454" name="Freeform 213"/>
              <p:cNvSpPr/>
              <p:nvPr/>
            </p:nvSpPr>
            <p:spPr>
              <a:xfrm>
                <a:off x="0" y="73995"/>
                <a:ext cx="497412" cy="4611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35" h="21600" extrusionOk="0">
                    <a:moveTo>
                      <a:pt x="18141" y="13458"/>
                    </a:moveTo>
                    <a:cubicBezTo>
                      <a:pt x="17880" y="13176"/>
                      <a:pt x="17464" y="13176"/>
                      <a:pt x="17203" y="13458"/>
                    </a:cubicBezTo>
                    <a:cubicBezTo>
                      <a:pt x="16942" y="13741"/>
                      <a:pt x="16942" y="14206"/>
                      <a:pt x="17203" y="14489"/>
                    </a:cubicBezTo>
                    <a:cubicBezTo>
                      <a:pt x="19263" y="16715"/>
                      <a:pt x="19263" y="16715"/>
                      <a:pt x="19263" y="16715"/>
                    </a:cubicBezTo>
                    <a:cubicBezTo>
                      <a:pt x="15404" y="16715"/>
                      <a:pt x="15404" y="16715"/>
                      <a:pt x="15404" y="16715"/>
                    </a:cubicBezTo>
                    <a:cubicBezTo>
                      <a:pt x="12207" y="16715"/>
                      <a:pt x="9624" y="13907"/>
                      <a:pt x="9624" y="10451"/>
                    </a:cubicBezTo>
                    <a:cubicBezTo>
                      <a:pt x="9624" y="7693"/>
                      <a:pt x="9624" y="7693"/>
                      <a:pt x="9624" y="7693"/>
                    </a:cubicBezTo>
                    <a:cubicBezTo>
                      <a:pt x="9624" y="3439"/>
                      <a:pt x="6426" y="0"/>
                      <a:pt x="2491" y="0"/>
                    </a:cubicBezTo>
                    <a:cubicBezTo>
                      <a:pt x="661" y="0"/>
                      <a:pt x="661" y="0"/>
                      <a:pt x="661" y="0"/>
                    </a:cubicBezTo>
                    <a:cubicBezTo>
                      <a:pt x="292" y="0"/>
                      <a:pt x="0" y="316"/>
                      <a:pt x="0" y="714"/>
                    </a:cubicBezTo>
                    <a:cubicBezTo>
                      <a:pt x="0" y="1113"/>
                      <a:pt x="292" y="1429"/>
                      <a:pt x="661" y="1429"/>
                    </a:cubicBezTo>
                    <a:cubicBezTo>
                      <a:pt x="2491" y="1429"/>
                      <a:pt x="2491" y="1429"/>
                      <a:pt x="2491" y="1429"/>
                    </a:cubicBezTo>
                    <a:cubicBezTo>
                      <a:pt x="5688" y="1429"/>
                      <a:pt x="8286" y="4237"/>
                      <a:pt x="8286" y="7693"/>
                    </a:cubicBezTo>
                    <a:cubicBezTo>
                      <a:pt x="8286" y="10451"/>
                      <a:pt x="8286" y="10451"/>
                      <a:pt x="8286" y="10451"/>
                    </a:cubicBezTo>
                    <a:cubicBezTo>
                      <a:pt x="8286" y="14688"/>
                      <a:pt x="11484" y="18144"/>
                      <a:pt x="15404" y="18144"/>
                    </a:cubicBezTo>
                    <a:cubicBezTo>
                      <a:pt x="19263" y="18144"/>
                      <a:pt x="19263" y="18144"/>
                      <a:pt x="19263" y="18144"/>
                    </a:cubicBezTo>
                    <a:cubicBezTo>
                      <a:pt x="17203" y="20370"/>
                      <a:pt x="17203" y="20370"/>
                      <a:pt x="17203" y="20370"/>
                    </a:cubicBezTo>
                    <a:cubicBezTo>
                      <a:pt x="16942" y="20653"/>
                      <a:pt x="16942" y="21102"/>
                      <a:pt x="17203" y="21384"/>
                    </a:cubicBezTo>
                    <a:cubicBezTo>
                      <a:pt x="17341" y="21534"/>
                      <a:pt x="17511" y="21600"/>
                      <a:pt x="17680" y="21600"/>
                    </a:cubicBezTo>
                    <a:cubicBezTo>
                      <a:pt x="17849" y="21600"/>
                      <a:pt x="18018" y="21534"/>
                      <a:pt x="18141" y="21384"/>
                    </a:cubicBezTo>
                    <a:cubicBezTo>
                      <a:pt x="21339" y="17928"/>
                      <a:pt x="21339" y="17928"/>
                      <a:pt x="21339" y="17928"/>
                    </a:cubicBezTo>
                    <a:cubicBezTo>
                      <a:pt x="21600" y="17646"/>
                      <a:pt x="21600" y="17197"/>
                      <a:pt x="21339" y="16914"/>
                    </a:cubicBezTo>
                    <a:lnTo>
                      <a:pt x="18141" y="13458"/>
                    </a:lnTo>
                    <a:close/>
                    <a:moveTo>
                      <a:pt x="18141" y="13458"/>
                    </a:moveTo>
                    <a:cubicBezTo>
                      <a:pt x="18141" y="13458"/>
                      <a:pt x="18141" y="13458"/>
                      <a:pt x="18141" y="13458"/>
                    </a:cubicBezTo>
                  </a:path>
                </a:pathLst>
              </a:custGeom>
              <a:solidFill>
                <a:srgbClr val="3F403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3F403E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457" name="文本框 23"/>
          <p:cNvSpPr txBox="1"/>
          <p:nvPr/>
        </p:nvSpPr>
        <p:spPr>
          <a:xfrm>
            <a:off x="6142039" y="308958"/>
            <a:ext cx="5354638" cy="5862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zh-CN" dirty="0"/>
              <a:t>对于客户端的使用会涉及到各种类型的人群，凭借其简洁明了的</a:t>
            </a:r>
            <a:r>
              <a:rPr lang="en-US" altLang="zh-CN" dirty="0"/>
              <a:t>UI </a:t>
            </a:r>
            <a:r>
              <a:rPr lang="zh-CN" altLang="zh-CN" dirty="0"/>
              <a:t>和快捷的操作特性，并不要求用户对其特别的熟悉，因此可以做到让使用方法简单易懂，操作方法尽量浅显明了，使用户能够在短时间内借助简易的说明快速上手。为了提高系统的实用性，要求具有较强的可靠性和较大的吞吐量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对于服务端的操作人员，由于设计的提供给操作人员的接口仅仅会涉及到简单的文件新建、修改、复制、删除等操作，因此仅仅需要操作人员熟悉简单的电脑操作即可，不需要专门进行培训。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该产品操作简单快捷，功能大部分齐全，可以满足用户的基本需求，而且通俗易学，故可以使用该产品。</a:t>
            </a:r>
          </a:p>
        </p:txBody>
      </p:sp>
      <p:sp>
        <p:nvSpPr>
          <p:cNvPr id="465" name="文本框 34"/>
          <p:cNvSpPr txBox="1"/>
          <p:nvPr/>
        </p:nvSpPr>
        <p:spPr>
          <a:xfrm>
            <a:off x="2096567" y="308958"/>
            <a:ext cx="2144175" cy="584775"/>
          </a:xfrm>
          <a:prstGeom prst="rect">
            <a:avLst/>
          </a:prstGeom>
          <a:ln w="12700">
            <a:miter lim="400000"/>
          </a:ln>
          <a:effectLst>
            <a:reflection endPos="40000" dir="5400000" sy="-100000" algn="bl" rotWithShape="0"/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32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用户可行性</a:t>
            </a:r>
            <a:endParaRPr dirty="0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" y="0"/>
            <a:ext cx="519545" cy="5195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5000">
        <p:blind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9" presetClass="entr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20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2" presetClass="entr" presetSubtype="1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22" presetClass="entr" presetSubtype="8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" grpId="4" animBg="1" advAuto="0"/>
      <p:bldP spid="436" grpId="1" animBg="1" advAuto="0"/>
      <p:bldP spid="456" grpId="3" animBg="1" advAuto="0"/>
      <p:bldP spid="457" grpId="6" animBg="1" advAuto="0"/>
      <p:bldP spid="465" grpId="2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矩形 9"/>
          <p:cNvSpPr/>
          <p:nvPr/>
        </p:nvSpPr>
        <p:spPr>
          <a:xfrm>
            <a:off x="1277957" y="1094341"/>
            <a:ext cx="9636084" cy="4702368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6" name="矩形 1"/>
          <p:cNvSpPr/>
          <p:nvPr/>
        </p:nvSpPr>
        <p:spPr>
          <a:xfrm>
            <a:off x="3742063" y="0"/>
            <a:ext cx="4707874" cy="6858000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D5D7D5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7" name="矩形 2"/>
          <p:cNvSpPr/>
          <p:nvPr/>
        </p:nvSpPr>
        <p:spPr>
          <a:xfrm>
            <a:off x="1836144" y="1652529"/>
            <a:ext cx="8519712" cy="3585991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8" name="文本框 4"/>
          <p:cNvSpPr txBox="1"/>
          <p:nvPr/>
        </p:nvSpPr>
        <p:spPr>
          <a:xfrm>
            <a:off x="2508173" y="3220586"/>
            <a:ext cx="7175654" cy="1063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20000"/>
              </a:lnSpc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 lang="zh-CN" altLang="zh-CN" dirty="0"/>
              <a:t>标题：《可行性分析（研究）报告》</a:t>
            </a:r>
          </a:p>
          <a:p>
            <a:r>
              <a:rPr lang="zh-CN" altLang="zh-CN" dirty="0"/>
              <a:t>简称：</a:t>
            </a:r>
            <a:r>
              <a:rPr lang="en-US" altLang="zh-CN" dirty="0"/>
              <a:t>FAR</a:t>
            </a:r>
            <a:endParaRPr lang="zh-CN" altLang="zh-CN" dirty="0"/>
          </a:p>
          <a:p>
            <a:r>
              <a:rPr lang="zh-CN" altLang="zh-CN" dirty="0"/>
              <a:t>版本号：</a:t>
            </a:r>
            <a:r>
              <a:rPr lang="en-US" altLang="zh-CN" dirty="0"/>
              <a:t>0.5</a:t>
            </a:r>
            <a:endParaRPr dirty="0"/>
          </a:p>
        </p:txBody>
      </p:sp>
      <p:sp>
        <p:nvSpPr>
          <p:cNvPr id="299" name="文本框 5"/>
          <p:cNvSpPr txBox="1"/>
          <p:nvPr/>
        </p:nvSpPr>
        <p:spPr>
          <a:xfrm>
            <a:off x="5588175" y="2288543"/>
            <a:ext cx="1015661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3600" b="1">
                <a:solidFill>
                  <a:srgbClr val="3F403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标识</a:t>
            </a:r>
            <a:endParaRPr dirty="0"/>
          </a:p>
        </p:txBody>
      </p:sp>
      <p:sp>
        <p:nvSpPr>
          <p:cNvPr id="300" name="直接连接符 6"/>
          <p:cNvSpPr/>
          <p:nvPr/>
        </p:nvSpPr>
        <p:spPr>
          <a:xfrm flipH="1" flipV="1">
            <a:off x="4095991" y="3065335"/>
            <a:ext cx="4000016" cy="1"/>
          </a:xfrm>
          <a:prstGeom prst="line">
            <a:avLst/>
          </a:prstGeom>
          <a:ln w="6350">
            <a:solidFill>
              <a:srgbClr val="969F98">
                <a:alpha val="50000"/>
              </a:srgb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" y="0"/>
            <a:ext cx="680577" cy="68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238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8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" grpId="0" animBg="1" advAuto="0"/>
      <p:bldP spid="296" grpId="0" animBg="1" advAuto="0"/>
      <p:bldP spid="297" grpId="0" animBg="1" advAuto="0"/>
      <p:bldP spid="298" grpId="0" animBg="1" advAuto="0"/>
      <p:bldP spid="299" grpId="0" animBg="1" advAuto="0"/>
      <p:bldP spid="300" grpId="0" animBg="1" advAuto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PA_矩形 28"/>
          <p:cNvSpPr/>
          <p:nvPr/>
        </p:nvSpPr>
        <p:spPr>
          <a:xfrm>
            <a:off x="0" y="3438045"/>
            <a:ext cx="12192000" cy="3428999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12" name="PA_文本框 34"/>
          <p:cNvSpPr txBox="1"/>
          <p:nvPr/>
        </p:nvSpPr>
        <p:spPr>
          <a:xfrm>
            <a:off x="2310027" y="-51764"/>
            <a:ext cx="7571943" cy="3770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3900">
                <a:solidFill>
                  <a:srgbClr val="F9B359">
                    <a:alpha val="30000"/>
                  </a:srgbClr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dirty="0"/>
              <a:t>LAZY</a:t>
            </a:r>
            <a:endParaRPr dirty="0"/>
          </a:p>
        </p:txBody>
      </p:sp>
      <p:sp>
        <p:nvSpPr>
          <p:cNvPr id="713" name="PA_矩形 32"/>
          <p:cNvSpPr/>
          <p:nvPr/>
        </p:nvSpPr>
        <p:spPr>
          <a:xfrm>
            <a:off x="1329367" y="1354006"/>
            <a:ext cx="9533264" cy="4149987"/>
          </a:xfrm>
          <a:prstGeom prst="rect">
            <a:avLst/>
          </a:prstGeom>
          <a:solidFill>
            <a:srgbClr val="FCFCFD">
              <a:alpha val="60000"/>
            </a:srgbClr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14" name="PA_矩形 27"/>
          <p:cNvSpPr/>
          <p:nvPr/>
        </p:nvSpPr>
        <p:spPr>
          <a:xfrm>
            <a:off x="2351313" y="2153796"/>
            <a:ext cx="7489375" cy="2280496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15" name="PA_矩形 33"/>
          <p:cNvSpPr/>
          <p:nvPr/>
        </p:nvSpPr>
        <p:spPr>
          <a:xfrm flipV="1">
            <a:off x="5034567" y="4973403"/>
            <a:ext cx="2067271" cy="189545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16" name="PA_文本框 29"/>
          <p:cNvSpPr txBox="1"/>
          <p:nvPr/>
        </p:nvSpPr>
        <p:spPr>
          <a:xfrm>
            <a:off x="5117686" y="4883509"/>
            <a:ext cx="195662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rPr lang="en-US" sz="2400" dirty="0"/>
              <a:t>SE2019</a:t>
            </a:r>
            <a:r>
              <a:rPr lang="zh-CN" altLang="en-US" sz="2400" dirty="0"/>
              <a:t>春</a:t>
            </a:r>
            <a:r>
              <a:rPr lang="en-US" altLang="zh-CN" sz="2400" dirty="0"/>
              <a:t>-G11</a:t>
            </a:r>
            <a:endParaRPr sz="2400" dirty="0"/>
          </a:p>
        </p:txBody>
      </p:sp>
      <p:sp>
        <p:nvSpPr>
          <p:cNvPr id="717" name="PA_文本框 20"/>
          <p:cNvSpPr txBox="1"/>
          <p:nvPr/>
        </p:nvSpPr>
        <p:spPr>
          <a:xfrm>
            <a:off x="3571299" y="2509212"/>
            <a:ext cx="5049401" cy="1551941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9600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THANKS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838" y="4814415"/>
            <a:ext cx="504307" cy="5043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00">
        <p15:prstTrans prst="pageCurlDouble"/>
      </p:transition>
    </mc:Choice>
    <mc:Choice xmlns="" xmlns:p14="http://schemas.microsoft.com/office/powerpoint/2010/main" Requires="p14">
      <p:transition spd="slow" advClick="1" p14:dur="1200">
        <p14:prism dir="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4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" presetClass="entr" presetSubtype="4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2" presetClass="entr" presetSubtype="4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2" presetClass="entr" presetSubtype="4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2" presetClass="entr" presetSubtype="4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1" grpId="2" animBg="1" advAuto="0"/>
      <p:bldP spid="712" grpId="1" animBg="1" advAuto="0"/>
      <p:bldP spid="713" grpId="3" animBg="1" advAuto="0"/>
      <p:bldP spid="714" grpId="4" animBg="1" advAuto="0"/>
      <p:bldP spid="715" grpId="5" animBg="1" advAuto="0"/>
      <p:bldP spid="716" grpId="6" animBg="1" advAuto="0"/>
      <p:bldP spid="717" grpId="7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矩形 9"/>
          <p:cNvSpPr/>
          <p:nvPr/>
        </p:nvSpPr>
        <p:spPr>
          <a:xfrm>
            <a:off x="1277957" y="1094341"/>
            <a:ext cx="9636084" cy="4702368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6" name="矩形 1"/>
          <p:cNvSpPr/>
          <p:nvPr/>
        </p:nvSpPr>
        <p:spPr>
          <a:xfrm>
            <a:off x="3742063" y="0"/>
            <a:ext cx="4707874" cy="6858000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D5D7D5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7" name="矩形 2"/>
          <p:cNvSpPr/>
          <p:nvPr/>
        </p:nvSpPr>
        <p:spPr>
          <a:xfrm>
            <a:off x="1836144" y="1652529"/>
            <a:ext cx="8519712" cy="3585991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8" name="文本框 4"/>
          <p:cNvSpPr txBox="1"/>
          <p:nvPr/>
        </p:nvSpPr>
        <p:spPr>
          <a:xfrm>
            <a:off x="2508173" y="3220586"/>
            <a:ext cx="7175654" cy="1395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20000"/>
              </a:lnSpc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 lang="zh-CN" altLang="zh-CN" dirty="0"/>
              <a:t>项目用途</a:t>
            </a:r>
            <a:r>
              <a:rPr lang="zh-CN" altLang="en-US" dirty="0"/>
              <a:t>：</a:t>
            </a:r>
            <a:r>
              <a:rPr lang="zh-CN" altLang="zh-CN" dirty="0"/>
              <a:t>针对“懒人”用户，提供快递代拿代寄、餐饮代买的服务。</a:t>
            </a:r>
          </a:p>
          <a:p>
            <a:r>
              <a:rPr lang="zh-CN" altLang="zh-CN" dirty="0"/>
              <a:t>项目投资方</a:t>
            </a:r>
            <a:r>
              <a:rPr lang="zh-CN" altLang="en-US" dirty="0"/>
              <a:t>：</a:t>
            </a:r>
            <a:r>
              <a:rPr lang="en-US" altLang="zh-CN" dirty="0"/>
              <a:t>SE2019</a:t>
            </a:r>
            <a:r>
              <a:rPr lang="zh-CN" altLang="zh-CN" dirty="0"/>
              <a:t>春</a:t>
            </a:r>
            <a:r>
              <a:rPr lang="en-US" altLang="zh-CN" dirty="0"/>
              <a:t>G11</a:t>
            </a:r>
            <a:r>
              <a:rPr lang="zh-CN" altLang="zh-CN" dirty="0"/>
              <a:t>小组</a:t>
            </a:r>
          </a:p>
          <a:p>
            <a:r>
              <a:rPr lang="zh-CN" altLang="zh-CN" dirty="0"/>
              <a:t>项目需方、用户</a:t>
            </a:r>
            <a:r>
              <a:rPr lang="zh-CN" altLang="en-US" dirty="0"/>
              <a:t>：杨枨老师、</a:t>
            </a:r>
            <a:r>
              <a:rPr lang="zh-CN" altLang="zh-CN" dirty="0"/>
              <a:t>浙江大学城市学院在校学生</a:t>
            </a:r>
          </a:p>
          <a:p>
            <a:r>
              <a:rPr lang="zh-CN" altLang="zh-CN" dirty="0"/>
              <a:t>项目开发方</a:t>
            </a:r>
            <a:r>
              <a:rPr lang="zh-CN" altLang="en-US" dirty="0"/>
              <a:t>：</a:t>
            </a:r>
            <a:r>
              <a:rPr lang="en-US" altLang="zh-CN" dirty="0"/>
              <a:t>SE2019</a:t>
            </a:r>
            <a:r>
              <a:rPr lang="zh-CN" altLang="zh-CN" dirty="0"/>
              <a:t>春</a:t>
            </a:r>
            <a:r>
              <a:rPr lang="en-US" altLang="zh-CN" dirty="0"/>
              <a:t>G11</a:t>
            </a:r>
            <a:r>
              <a:rPr lang="zh-CN" altLang="zh-CN" dirty="0"/>
              <a:t>小组</a:t>
            </a:r>
          </a:p>
        </p:txBody>
      </p:sp>
      <p:sp>
        <p:nvSpPr>
          <p:cNvPr id="299" name="文本框 5"/>
          <p:cNvSpPr txBox="1"/>
          <p:nvPr/>
        </p:nvSpPr>
        <p:spPr>
          <a:xfrm>
            <a:off x="5126511" y="2288543"/>
            <a:ext cx="1938990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3600" b="1">
                <a:solidFill>
                  <a:srgbClr val="3F403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项目概述</a:t>
            </a:r>
            <a:endParaRPr dirty="0"/>
          </a:p>
        </p:txBody>
      </p:sp>
      <p:sp>
        <p:nvSpPr>
          <p:cNvPr id="300" name="直接连接符 6"/>
          <p:cNvSpPr/>
          <p:nvPr/>
        </p:nvSpPr>
        <p:spPr>
          <a:xfrm flipH="1" flipV="1">
            <a:off x="4095991" y="3065335"/>
            <a:ext cx="4000016" cy="1"/>
          </a:xfrm>
          <a:prstGeom prst="line">
            <a:avLst/>
          </a:prstGeom>
          <a:ln w="6350">
            <a:solidFill>
              <a:srgbClr val="969F98">
                <a:alpha val="50000"/>
              </a:srgb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" y="0"/>
            <a:ext cx="680577" cy="68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258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8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" grpId="0" animBg="1" advAuto="0"/>
      <p:bldP spid="296" grpId="0" animBg="1" advAuto="0"/>
      <p:bldP spid="297" grpId="0" animBg="1" advAuto="0"/>
      <p:bldP spid="298" grpId="0" animBg="1" advAuto="0"/>
      <p:bldP spid="299" grpId="0" animBg="1" advAuto="0"/>
      <p:bldP spid="300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矩形 9"/>
          <p:cNvSpPr/>
          <p:nvPr/>
        </p:nvSpPr>
        <p:spPr>
          <a:xfrm>
            <a:off x="1277957" y="1094341"/>
            <a:ext cx="9636084" cy="4702368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6" name="矩形 1"/>
          <p:cNvSpPr/>
          <p:nvPr/>
        </p:nvSpPr>
        <p:spPr>
          <a:xfrm>
            <a:off x="3742063" y="0"/>
            <a:ext cx="4707874" cy="6858000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D5D7D5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7" name="矩形 2"/>
          <p:cNvSpPr/>
          <p:nvPr/>
        </p:nvSpPr>
        <p:spPr>
          <a:xfrm>
            <a:off x="1836144" y="1652529"/>
            <a:ext cx="8519712" cy="3585991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8" name="文本框 4"/>
          <p:cNvSpPr txBox="1"/>
          <p:nvPr/>
        </p:nvSpPr>
        <p:spPr>
          <a:xfrm>
            <a:off x="1957632" y="3089608"/>
            <a:ext cx="8276734" cy="1643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>
              <a:lnSpc>
                <a:spcPct val="120000"/>
              </a:lnSpc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 lang="en-US" altLang="zh-CN" sz="1400" dirty="0"/>
              <a:t>1.</a:t>
            </a:r>
            <a:r>
              <a:rPr lang="zh-CN" altLang="zh-CN" sz="1400" dirty="0"/>
              <a:t>张海蕃</a:t>
            </a:r>
            <a:r>
              <a:rPr lang="en-US" altLang="zh-CN" sz="1400" dirty="0"/>
              <a:t>,</a:t>
            </a:r>
            <a:r>
              <a:rPr lang="zh-CN" altLang="zh-CN" sz="1400" dirty="0"/>
              <a:t>牟永敏</a:t>
            </a:r>
            <a:r>
              <a:rPr lang="en-US" altLang="zh-CN" sz="1400" dirty="0"/>
              <a:t>.</a:t>
            </a:r>
            <a:r>
              <a:rPr lang="zh-CN" altLang="zh-CN" sz="1400" dirty="0"/>
              <a:t>《软件工程导论》</a:t>
            </a:r>
            <a:r>
              <a:rPr lang="en-US" altLang="zh-CN" sz="1400" dirty="0"/>
              <a:t>(</a:t>
            </a:r>
            <a:r>
              <a:rPr lang="zh-CN" altLang="zh-CN" sz="1400" dirty="0"/>
              <a:t>第六版</a:t>
            </a:r>
            <a:r>
              <a:rPr lang="en-US" altLang="zh-CN" sz="1400" dirty="0"/>
              <a:t>). </a:t>
            </a:r>
            <a:r>
              <a:rPr lang="zh-CN" altLang="zh-CN" sz="1400" dirty="0"/>
              <a:t>北京</a:t>
            </a:r>
            <a:r>
              <a:rPr lang="en-US" altLang="zh-CN" sz="1400" dirty="0"/>
              <a:t>:</a:t>
            </a:r>
            <a:r>
              <a:rPr lang="zh-CN" altLang="zh-CN" sz="1400" dirty="0"/>
              <a:t>清华大学出版社</a:t>
            </a:r>
            <a:r>
              <a:rPr lang="en-US" altLang="zh-CN" sz="1400" dirty="0"/>
              <a:t>,2013</a:t>
            </a:r>
            <a:endParaRPr lang="zh-CN" altLang="zh-CN" sz="1400" dirty="0"/>
          </a:p>
          <a:p>
            <a:r>
              <a:rPr lang="en-US" altLang="zh-CN" sz="1400" dirty="0"/>
              <a:t>2.</a:t>
            </a:r>
            <a:r>
              <a:rPr lang="zh-CN" altLang="zh-CN" sz="1400" dirty="0"/>
              <a:t>做到</a:t>
            </a:r>
            <a:r>
              <a:rPr lang="en-US" altLang="zh-CN" sz="1400" dirty="0"/>
              <a:t>APP. </a:t>
            </a:r>
            <a:r>
              <a:rPr lang="zh-CN" altLang="zh-CN" sz="1400" dirty="0"/>
              <a:t>深圳有我行科技有限公司</a:t>
            </a:r>
          </a:p>
          <a:p>
            <a:r>
              <a:rPr lang="en-US" altLang="zh-CN" sz="1400" dirty="0"/>
              <a:t>3. </a:t>
            </a:r>
            <a:r>
              <a:rPr lang="zh-CN" altLang="en-US" sz="1400" dirty="0"/>
              <a:t>小程序竞品分析法：</a:t>
            </a:r>
            <a:r>
              <a:rPr lang="en-US" altLang="zh-CN" sz="1400" dirty="0"/>
              <a:t>SWOT</a:t>
            </a:r>
            <a:r>
              <a:rPr lang="zh-CN" altLang="en-US" sz="1400" dirty="0"/>
              <a:t>分析</a:t>
            </a:r>
            <a:r>
              <a:rPr lang="en-US" altLang="zh-CN" sz="1400" dirty="0"/>
              <a:t>+</a:t>
            </a:r>
            <a:r>
              <a:rPr lang="zh-CN" altLang="en-US" sz="1400" dirty="0"/>
              <a:t>各种表格</a:t>
            </a:r>
          </a:p>
          <a:p>
            <a:r>
              <a:rPr lang="en-US" altLang="zh-CN" sz="1400" dirty="0"/>
              <a:t>http://xcx.kuai8.com/news/2314.html</a:t>
            </a:r>
          </a:p>
          <a:p>
            <a:r>
              <a:rPr lang="zh-CN" altLang="zh-CN" sz="1400" dirty="0" smtClean="0"/>
              <a:t>本</a:t>
            </a:r>
            <a:r>
              <a:rPr lang="zh-CN" altLang="zh-CN" sz="1400" dirty="0"/>
              <a:t>项目遵从以下标准：</a:t>
            </a:r>
          </a:p>
          <a:p>
            <a:r>
              <a:rPr lang="en-US" altLang="zh-CN" sz="1400" dirty="0"/>
              <a:t>GB/T-8567-2006  </a:t>
            </a:r>
            <a:r>
              <a:rPr lang="zh-CN" altLang="zh-CN" sz="1400" dirty="0"/>
              <a:t>计算机软件测试文档编制</a:t>
            </a:r>
          </a:p>
        </p:txBody>
      </p:sp>
      <p:sp>
        <p:nvSpPr>
          <p:cNvPr id="299" name="文本框 5"/>
          <p:cNvSpPr txBox="1"/>
          <p:nvPr/>
        </p:nvSpPr>
        <p:spPr>
          <a:xfrm>
            <a:off x="5126510" y="2288543"/>
            <a:ext cx="1938990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3600" b="1">
                <a:solidFill>
                  <a:srgbClr val="3F403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引用文件</a:t>
            </a:r>
            <a:endParaRPr dirty="0"/>
          </a:p>
        </p:txBody>
      </p:sp>
      <p:sp>
        <p:nvSpPr>
          <p:cNvPr id="300" name="直接连接符 6"/>
          <p:cNvSpPr/>
          <p:nvPr/>
        </p:nvSpPr>
        <p:spPr>
          <a:xfrm flipH="1" flipV="1">
            <a:off x="4095991" y="3065335"/>
            <a:ext cx="4000016" cy="1"/>
          </a:xfrm>
          <a:prstGeom prst="line">
            <a:avLst/>
          </a:prstGeom>
          <a:ln w="6350">
            <a:solidFill>
              <a:srgbClr val="969F98">
                <a:alpha val="50000"/>
              </a:srgb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" y="0"/>
            <a:ext cx="680577" cy="68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910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8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" grpId="0" animBg="1" advAuto="0"/>
      <p:bldP spid="296" grpId="0" animBg="1" advAuto="0"/>
      <p:bldP spid="297" grpId="0" animBg="1" advAuto="0"/>
      <p:bldP spid="298" grpId="0" animBg="1" advAuto="0"/>
      <p:bldP spid="299" grpId="0" animBg="1" advAuto="0"/>
      <p:bldP spid="300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矩形 14"/>
          <p:cNvSpPr/>
          <p:nvPr/>
        </p:nvSpPr>
        <p:spPr>
          <a:xfrm>
            <a:off x="1276903" y="1553377"/>
            <a:ext cx="9636084" cy="3751243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0" name="矩形 6"/>
          <p:cNvSpPr/>
          <p:nvPr/>
        </p:nvSpPr>
        <p:spPr>
          <a:xfrm>
            <a:off x="2525484" y="955300"/>
            <a:ext cx="7141031" cy="4993807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1" name="矩形: 圆角 9"/>
          <p:cNvSpPr/>
          <p:nvPr/>
        </p:nvSpPr>
        <p:spPr>
          <a:xfrm>
            <a:off x="0" y="2247070"/>
            <a:ext cx="12192000" cy="2363857"/>
          </a:xfrm>
          <a:prstGeom prst="roundRect">
            <a:avLst>
              <a:gd name="adj" fmla="val 0"/>
            </a:avLst>
          </a:prstGeom>
          <a:solidFill>
            <a:srgbClr val="F9B359"/>
          </a:solidFill>
          <a:ln w="12700">
            <a:miter lim="400000"/>
          </a:ln>
          <a:effectLst>
            <a:outerShdw blurRad="254000" dist="38100" dir="5400000" rotWithShape="0">
              <a:srgbClr val="000000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2" name="文本框 7"/>
          <p:cNvSpPr txBox="1"/>
          <p:nvPr/>
        </p:nvSpPr>
        <p:spPr>
          <a:xfrm>
            <a:off x="3996940" y="2751890"/>
            <a:ext cx="4196018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可行性分析的前提</a:t>
            </a:r>
            <a:endParaRPr dirty="0"/>
          </a:p>
        </p:txBody>
      </p:sp>
      <p:sp>
        <p:nvSpPr>
          <p:cNvPr id="243" name="文本框 8"/>
          <p:cNvSpPr txBox="1"/>
          <p:nvPr/>
        </p:nvSpPr>
        <p:spPr>
          <a:xfrm>
            <a:off x="3206601" y="3459777"/>
            <a:ext cx="577668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CFCFD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 lang="en-US" altLang="zh-CN" dirty="0"/>
              <a:t>Prerequisites for Feasibility Analysis </a:t>
            </a:r>
          </a:p>
        </p:txBody>
      </p:sp>
      <p:sp>
        <p:nvSpPr>
          <p:cNvPr id="244" name="文本框 4"/>
          <p:cNvSpPr txBox="1"/>
          <p:nvPr/>
        </p:nvSpPr>
        <p:spPr>
          <a:xfrm>
            <a:off x="4621250" y="1046742"/>
            <a:ext cx="2947390" cy="1094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6600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PART 1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" y="0"/>
            <a:ext cx="680577" cy="680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90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9" presetClass="entr" fill="hold" grpId="4" nodeType="afterEffect">
                                  <p:stCondLst>
                                    <p:cond delay="6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600"/>
                            </p:stCondLst>
                            <p:childTnLst>
                              <p:par>
                                <p:cTn id="22" presetID="22" presetClass="entr" presetSubtype="1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100"/>
                            </p:stCondLst>
                            <p:childTnLst>
                              <p:par>
                                <p:cTn id="26" presetID="9" presetClass="entr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" grpId="6" animBg="1" advAuto="0"/>
      <p:bldP spid="240" grpId="1" animBg="1" advAuto="0"/>
      <p:bldP spid="241" grpId="3" animBg="1" advAuto="0"/>
      <p:bldP spid="242" grpId="4" animBg="1" advAuto="0"/>
      <p:bldP spid="243" grpId="5" animBg="1" advAuto="0"/>
      <p:bldP spid="244" grpId="2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任意多边形: 形状 9"/>
          <p:cNvSpPr/>
          <p:nvPr/>
        </p:nvSpPr>
        <p:spPr>
          <a:xfrm>
            <a:off x="0" y="0"/>
            <a:ext cx="7488465" cy="685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4016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9B359"/>
          </a:solidFill>
          <a:ln w="12700">
            <a:miter lim="400000"/>
          </a:ln>
          <a:effectLst>
            <a:outerShdw blurRad="254000" dist="38100" dir="5400000" rotWithShape="0">
              <a:srgbClr val="000000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8" name="矩形 39"/>
          <p:cNvSpPr/>
          <p:nvPr/>
        </p:nvSpPr>
        <p:spPr>
          <a:xfrm>
            <a:off x="1134736" y="1553378"/>
            <a:ext cx="9199459" cy="4755348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9" name="文本框 38"/>
          <p:cNvSpPr txBox="1"/>
          <p:nvPr/>
        </p:nvSpPr>
        <p:spPr>
          <a:xfrm>
            <a:off x="649936" y="5740327"/>
            <a:ext cx="5045785" cy="1107996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6600" b="1">
                <a:solidFill>
                  <a:srgbClr val="FFFFFF">
                    <a:alpha val="30000"/>
                  </a:srgbClr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endParaRPr dirty="0"/>
          </a:p>
        </p:txBody>
      </p:sp>
      <p:sp>
        <p:nvSpPr>
          <p:cNvPr id="250" name="矩形 3"/>
          <p:cNvSpPr/>
          <p:nvPr/>
        </p:nvSpPr>
        <p:spPr>
          <a:xfrm>
            <a:off x="1491281" y="1141496"/>
            <a:ext cx="9209438" cy="4589156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1" name="矩形 26"/>
          <p:cNvSpPr/>
          <p:nvPr/>
        </p:nvSpPr>
        <p:spPr>
          <a:xfrm>
            <a:off x="7223759" y="478124"/>
            <a:ext cx="3293697" cy="4093870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3" name="文本框 10"/>
          <p:cNvSpPr txBox="1"/>
          <p:nvPr/>
        </p:nvSpPr>
        <p:spPr>
          <a:xfrm>
            <a:off x="1836989" y="1341119"/>
            <a:ext cx="2400655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 b="1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项目的要求</a:t>
            </a:r>
            <a:endParaRPr dirty="0"/>
          </a:p>
        </p:txBody>
      </p:sp>
      <p:sp>
        <p:nvSpPr>
          <p:cNvPr id="255" name="文本框 13"/>
          <p:cNvSpPr txBox="1"/>
          <p:nvPr/>
        </p:nvSpPr>
        <p:spPr>
          <a:xfrm>
            <a:off x="1836989" y="2132917"/>
            <a:ext cx="4498775" cy="3170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>
                <a:solidFill>
                  <a:srgbClr val="969F98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 lang="en-US" altLang="zh-CN" dirty="0"/>
              <a:t>1.</a:t>
            </a:r>
            <a:r>
              <a:rPr lang="zh-CN" altLang="zh-CN" dirty="0"/>
              <a:t>功能需求</a:t>
            </a:r>
            <a:r>
              <a:rPr lang="zh-CN" altLang="en-US" dirty="0"/>
              <a:t>：</a:t>
            </a:r>
            <a:r>
              <a:rPr lang="zh-CN" altLang="zh-CN" dirty="0"/>
              <a:t>快递代拿代寄、餐饮代买</a:t>
            </a:r>
          </a:p>
          <a:p>
            <a:r>
              <a:rPr lang="en-US" altLang="zh-CN" dirty="0"/>
              <a:t>2.</a:t>
            </a:r>
            <a:r>
              <a:rPr lang="zh-CN" altLang="zh-CN" dirty="0"/>
              <a:t>性能需求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）预计搜索内容能在短时间内呈现给用户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）订单发布后短时间内显示给他人，并实时更新订单状态。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）订单双方信息</a:t>
            </a:r>
            <a:r>
              <a:rPr lang="zh-CN" altLang="zh-CN" sz="2000" dirty="0"/>
              <a:t>保密</a:t>
            </a:r>
            <a:r>
              <a:rPr lang="zh-CN" altLang="zh-CN" dirty="0"/>
              <a:t>。</a:t>
            </a:r>
            <a:r>
              <a:rPr lang="en-US" altLang="zh-CN" dirty="0"/>
              <a:t>	</a:t>
            </a:r>
            <a:endParaRPr lang="zh-CN" altLang="zh-CN" dirty="0"/>
          </a:p>
          <a:p>
            <a:r>
              <a:rPr lang="en-US" altLang="zh-CN" dirty="0"/>
              <a:t>3.</a:t>
            </a:r>
            <a:r>
              <a:rPr lang="zh-CN" altLang="zh-CN" dirty="0"/>
              <a:t>可靠性和可用性需求</a:t>
            </a:r>
            <a:r>
              <a:rPr lang="zh-CN" altLang="en-US" dirty="0"/>
              <a:t>：</a:t>
            </a:r>
            <a:r>
              <a:rPr lang="zh-CN" altLang="zh-CN" dirty="0"/>
              <a:t>该小程序能在任意一台手机上使用。</a:t>
            </a:r>
          </a:p>
          <a:p>
            <a:r>
              <a:rPr lang="en-US" altLang="zh-CN" dirty="0"/>
              <a:t>4.</a:t>
            </a:r>
            <a:r>
              <a:rPr lang="zh-CN" altLang="zh-CN" dirty="0"/>
              <a:t>出错处理需求</a:t>
            </a:r>
            <a:r>
              <a:rPr lang="zh-CN" altLang="en-US" dirty="0"/>
              <a:t>：</a:t>
            </a:r>
            <a:r>
              <a:rPr lang="zh-CN" altLang="zh-CN" dirty="0"/>
              <a:t>用户可通过反馈窗口向管理员反应出错信息。</a:t>
            </a:r>
          </a:p>
        </p:txBody>
      </p:sp>
      <p:grpSp>
        <p:nvGrpSpPr>
          <p:cNvPr id="261" name="组合 37"/>
          <p:cNvGrpSpPr/>
          <p:nvPr/>
        </p:nvGrpSpPr>
        <p:grpSpPr>
          <a:xfrm>
            <a:off x="10334194" y="1283969"/>
            <a:ext cx="200457" cy="152401"/>
            <a:chOff x="0" y="0"/>
            <a:chExt cx="200456" cy="152400"/>
          </a:xfrm>
        </p:grpSpPr>
        <p:sp>
          <p:nvSpPr>
            <p:cNvPr id="258" name="直接连接符 34"/>
            <p:cNvSpPr/>
            <p:nvPr/>
          </p:nvSpPr>
          <p:spPr>
            <a:xfrm>
              <a:off x="-1" y="-1"/>
              <a:ext cx="200458" cy="1"/>
            </a:xfrm>
            <a:prstGeom prst="line">
              <a:avLst/>
            </a:prstGeom>
            <a:noFill/>
            <a:ln w="25400" cap="rnd">
              <a:solidFill>
                <a:srgbClr val="969F9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59" name="直接连接符 35"/>
            <p:cNvSpPr/>
            <p:nvPr/>
          </p:nvSpPr>
          <p:spPr>
            <a:xfrm>
              <a:off x="-1" y="76200"/>
              <a:ext cx="200458" cy="0"/>
            </a:xfrm>
            <a:prstGeom prst="line">
              <a:avLst/>
            </a:prstGeom>
            <a:noFill/>
            <a:ln w="25400" cap="rnd">
              <a:solidFill>
                <a:srgbClr val="969F9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0" name="直接连接符 36"/>
            <p:cNvSpPr/>
            <p:nvPr/>
          </p:nvSpPr>
          <p:spPr>
            <a:xfrm>
              <a:off x="-1" y="152400"/>
              <a:ext cx="200458" cy="1"/>
            </a:xfrm>
            <a:prstGeom prst="line">
              <a:avLst/>
            </a:prstGeom>
            <a:noFill/>
            <a:ln w="25400" cap="rnd">
              <a:solidFill>
                <a:srgbClr val="969F9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" y="0"/>
            <a:ext cx="680577" cy="680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00" advClick="0" advTm="4000">
        <p15:prstTrans prst="pageCurlDouble"/>
      </p:transition>
    </mc:Choice>
    <mc:Choice xmlns="" xmlns:p14="http://schemas.microsoft.com/office/powerpoint/2010/main" Requires="p14">
      <p:transition spd="slow" advClick="0" advTm="4000" p14:dur="1200">
        <p14:prism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4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" presetClass="entr" presetSubtype="4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2" presetClass="entr" presetSubtype="4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22" presetClass="entr" presetSubtype="1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9" presetClass="entr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500"/>
                            </p:stCondLst>
                            <p:childTnLst>
                              <p:par>
                                <p:cTn id="37" presetID="22" presetClass="entr" presetSubtype="8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" grpId="1" animBg="1" advAuto="0"/>
      <p:bldP spid="248" grpId="3" animBg="1" advAuto="0"/>
      <p:bldP spid="249" grpId="2" animBg="1" advAuto="0"/>
      <p:bldP spid="250" grpId="4" animBg="1" advAuto="0"/>
      <p:bldP spid="251" grpId="7" animBg="1" advAuto="0"/>
      <p:bldP spid="253" grpId="8" animBg="1" advAuto="0"/>
      <p:bldP spid="255" grpId="9" animBg="1" advAuto="0"/>
      <p:bldP spid="261" grpId="5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矩形 36"/>
          <p:cNvSpPr/>
          <p:nvPr/>
        </p:nvSpPr>
        <p:spPr>
          <a:xfrm>
            <a:off x="304800" y="1553379"/>
            <a:ext cx="11582400" cy="3751242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4" name="矩形: 圆角 4"/>
          <p:cNvSpPr/>
          <p:nvPr/>
        </p:nvSpPr>
        <p:spPr>
          <a:xfrm>
            <a:off x="0" y="995207"/>
            <a:ext cx="12192000" cy="2105130"/>
          </a:xfrm>
          <a:prstGeom prst="roundRect">
            <a:avLst>
              <a:gd name="adj" fmla="val 0"/>
            </a:avLst>
          </a:prstGeom>
          <a:solidFill>
            <a:srgbClr val="F9B359"/>
          </a:solidFill>
          <a:ln w="12700">
            <a:miter lim="400000"/>
          </a:ln>
          <a:effectLst>
            <a:outerShdw blurRad="254000" dist="38100" dir="5400000" rotWithShape="0">
              <a:srgbClr val="000000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5" name="矩形 1"/>
          <p:cNvSpPr/>
          <p:nvPr/>
        </p:nvSpPr>
        <p:spPr>
          <a:xfrm>
            <a:off x="860425" y="1719569"/>
            <a:ext cx="3080718" cy="4552443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6" name="矩形 2"/>
          <p:cNvSpPr/>
          <p:nvPr/>
        </p:nvSpPr>
        <p:spPr>
          <a:xfrm>
            <a:off x="4555640" y="1719569"/>
            <a:ext cx="3080719" cy="4552443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7" name="矩形 3"/>
          <p:cNvSpPr/>
          <p:nvPr/>
        </p:nvSpPr>
        <p:spPr>
          <a:xfrm>
            <a:off x="8250856" y="1719569"/>
            <a:ext cx="3080719" cy="4552443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1" name="文本框 19"/>
          <p:cNvSpPr txBox="1"/>
          <p:nvPr/>
        </p:nvSpPr>
        <p:spPr>
          <a:xfrm>
            <a:off x="1046930" y="2387418"/>
            <a:ext cx="2636472" cy="3023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20000"/>
              </a:lnSpc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 lang="en-US" altLang="zh-CN" sz="1600" dirty="0"/>
              <a:t>(1).</a:t>
            </a:r>
            <a:r>
              <a:rPr lang="zh-CN" altLang="zh-CN" sz="1600" dirty="0"/>
              <a:t>用户接口</a:t>
            </a:r>
          </a:p>
          <a:p>
            <a:r>
              <a:rPr lang="zh-CN" altLang="zh-CN" sz="1600" dirty="0"/>
              <a:t>界面风格</a:t>
            </a:r>
            <a:r>
              <a:rPr lang="zh-CN" altLang="en-US" sz="1600" dirty="0"/>
              <a:t>、</a:t>
            </a:r>
            <a:r>
              <a:rPr lang="zh-CN" altLang="zh-CN" sz="1600" dirty="0"/>
              <a:t>界面操作</a:t>
            </a:r>
            <a:r>
              <a:rPr lang="zh-CN" altLang="en-US" sz="1600" dirty="0"/>
              <a:t>、</a:t>
            </a:r>
            <a:r>
              <a:rPr lang="zh-CN" altLang="zh-CN" sz="1600" dirty="0"/>
              <a:t>界面消息</a:t>
            </a:r>
          </a:p>
          <a:p>
            <a:r>
              <a:rPr lang="en-US" altLang="zh-CN" sz="1600" dirty="0"/>
              <a:t>(2).</a:t>
            </a:r>
            <a:r>
              <a:rPr lang="zh-CN" altLang="zh-CN" sz="1600" dirty="0"/>
              <a:t>软件接口</a:t>
            </a:r>
          </a:p>
          <a:p>
            <a:r>
              <a:rPr lang="en-US" altLang="zh-CN" sz="1600" dirty="0" err="1"/>
              <a:t>mySQL</a:t>
            </a:r>
            <a:r>
              <a:rPr lang="zh-CN" altLang="zh-CN" sz="1600" dirty="0"/>
              <a:t>数据库</a:t>
            </a:r>
            <a:r>
              <a:rPr lang="zh-CN" altLang="en-US" sz="1600" dirty="0"/>
              <a:t>、</a:t>
            </a:r>
            <a:r>
              <a:rPr lang="en-US" altLang="zh-CN" sz="1600" dirty="0"/>
              <a:t>windows</a:t>
            </a:r>
            <a:r>
              <a:rPr lang="zh-CN" altLang="zh-CN" sz="1600" dirty="0"/>
              <a:t>操作系统</a:t>
            </a:r>
            <a:r>
              <a:rPr lang="zh-CN" altLang="en-US" sz="1600" dirty="0"/>
              <a:t>、</a:t>
            </a:r>
            <a:endParaRPr lang="en-US" altLang="zh-CN" sz="1600" dirty="0"/>
          </a:p>
          <a:p>
            <a:r>
              <a:rPr lang="zh-CN" altLang="zh-CN" sz="1600" dirty="0"/>
              <a:t>工具：</a:t>
            </a:r>
            <a:r>
              <a:rPr lang="en-US" altLang="zh-CN" sz="1600" dirty="0"/>
              <a:t>Java</a:t>
            </a:r>
            <a:r>
              <a:rPr lang="zh-CN" altLang="zh-CN" sz="1600" dirty="0"/>
              <a:t>、</a:t>
            </a:r>
            <a:r>
              <a:rPr lang="en-US" altLang="zh-CN" sz="1600" dirty="0"/>
              <a:t>Photoshop</a:t>
            </a:r>
            <a:r>
              <a:rPr lang="zh-CN" altLang="zh-CN" sz="1600" dirty="0"/>
              <a:t>、</a:t>
            </a:r>
            <a:r>
              <a:rPr lang="en-US" altLang="zh-CN" sz="1600" dirty="0"/>
              <a:t>Git</a:t>
            </a:r>
            <a:r>
              <a:rPr lang="zh-CN" altLang="zh-CN" sz="1600" dirty="0"/>
              <a:t>、</a:t>
            </a:r>
            <a:r>
              <a:rPr lang="en-US" altLang="zh-CN" sz="1600" dirty="0" err="1"/>
              <a:t>WXML+WXSS+JavaScript</a:t>
            </a:r>
            <a:r>
              <a:rPr lang="zh-CN" altLang="zh-CN" sz="1600" dirty="0"/>
              <a:t>等。</a:t>
            </a:r>
          </a:p>
        </p:txBody>
      </p:sp>
      <p:sp>
        <p:nvSpPr>
          <p:cNvPr id="272" name="文本框 20"/>
          <p:cNvSpPr txBox="1"/>
          <p:nvPr/>
        </p:nvSpPr>
        <p:spPr>
          <a:xfrm>
            <a:off x="1739064" y="1816938"/>
            <a:ext cx="1323437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 b="1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zh-CN" dirty="0"/>
              <a:t>接口需求</a:t>
            </a:r>
            <a:endParaRPr dirty="0"/>
          </a:p>
        </p:txBody>
      </p:sp>
      <p:sp>
        <p:nvSpPr>
          <p:cNvPr id="273" name="直接连接符 21"/>
          <p:cNvSpPr/>
          <p:nvPr/>
        </p:nvSpPr>
        <p:spPr>
          <a:xfrm flipH="1">
            <a:off x="1082548" y="2278603"/>
            <a:ext cx="2291509" cy="1"/>
          </a:xfrm>
          <a:prstGeom prst="line">
            <a:avLst/>
          </a:prstGeom>
          <a:ln w="6350">
            <a:solidFill>
              <a:srgbClr val="969F98">
                <a:alpha val="50000"/>
              </a:srgb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4" name="文本框 26"/>
          <p:cNvSpPr txBox="1"/>
          <p:nvPr/>
        </p:nvSpPr>
        <p:spPr>
          <a:xfrm>
            <a:off x="4777761" y="3035223"/>
            <a:ext cx="2636471" cy="17279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20000"/>
              </a:lnSpc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 lang="zh-CN" altLang="zh-CN" dirty="0"/>
              <a:t>访问量限制在一定范围内</a:t>
            </a:r>
          </a:p>
          <a:p>
            <a:endParaRPr lang="en-US" altLang="zh-CN" dirty="0"/>
          </a:p>
          <a:p>
            <a:r>
              <a:rPr lang="zh-CN" altLang="zh-CN" dirty="0"/>
              <a:t>网络条件良好</a:t>
            </a:r>
          </a:p>
          <a:p>
            <a:endParaRPr lang="en-US" altLang="zh-CN" dirty="0"/>
          </a:p>
          <a:p>
            <a:r>
              <a:rPr lang="zh-CN" altLang="en-US" dirty="0"/>
              <a:t>时间紧张有限</a:t>
            </a:r>
            <a:endParaRPr lang="zh-CN" altLang="zh-CN" dirty="0"/>
          </a:p>
        </p:txBody>
      </p:sp>
      <p:sp>
        <p:nvSpPr>
          <p:cNvPr id="275" name="文本框 27"/>
          <p:cNvSpPr txBox="1"/>
          <p:nvPr/>
        </p:nvSpPr>
        <p:spPr>
          <a:xfrm>
            <a:off x="5742056" y="1816938"/>
            <a:ext cx="707885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 b="1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zh-CN" dirty="0"/>
              <a:t>约束</a:t>
            </a:r>
            <a:endParaRPr dirty="0"/>
          </a:p>
        </p:txBody>
      </p:sp>
      <p:sp>
        <p:nvSpPr>
          <p:cNvPr id="276" name="直接连接符 28"/>
          <p:cNvSpPr/>
          <p:nvPr/>
        </p:nvSpPr>
        <p:spPr>
          <a:xfrm flipH="1">
            <a:off x="4950243" y="2307352"/>
            <a:ext cx="2291509" cy="1"/>
          </a:xfrm>
          <a:prstGeom prst="line">
            <a:avLst/>
          </a:prstGeom>
          <a:ln w="6350">
            <a:solidFill>
              <a:srgbClr val="969F98">
                <a:alpha val="50000"/>
              </a:srgbClr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277" name="直接连接符 33"/>
          <p:cNvSpPr/>
          <p:nvPr/>
        </p:nvSpPr>
        <p:spPr>
          <a:xfrm>
            <a:off x="0" y="549275"/>
            <a:ext cx="12192001" cy="0"/>
          </a:xfrm>
          <a:prstGeom prst="line">
            <a:avLst/>
          </a:prstGeom>
          <a:ln w="25400">
            <a:solidFill>
              <a:srgbClr val="F9B359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8" name="文本框 29"/>
          <p:cNvSpPr txBox="1"/>
          <p:nvPr/>
        </p:nvSpPr>
        <p:spPr>
          <a:xfrm>
            <a:off x="8472978" y="2965604"/>
            <a:ext cx="2636471" cy="20603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20000"/>
              </a:lnSpc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 lang="zh-CN" altLang="zh-CN" dirty="0"/>
              <a:t>不可重复接同一个订单</a:t>
            </a:r>
            <a:endParaRPr lang="en-US" altLang="zh-CN" dirty="0"/>
          </a:p>
          <a:p>
            <a:endParaRPr lang="zh-CN" altLang="zh-CN" dirty="0"/>
          </a:p>
          <a:p>
            <a:r>
              <a:rPr lang="zh-CN" altLang="zh-CN" dirty="0"/>
              <a:t>能够对用户进行学生信息实名认证</a:t>
            </a:r>
            <a:endParaRPr lang="en-US" altLang="zh-CN" dirty="0"/>
          </a:p>
          <a:p>
            <a:endParaRPr lang="zh-CN" altLang="zh-CN" dirty="0"/>
          </a:p>
          <a:p>
            <a:r>
              <a:rPr lang="zh-CN" altLang="zh-CN" dirty="0"/>
              <a:t>二手闲置交易市场</a:t>
            </a:r>
          </a:p>
        </p:txBody>
      </p:sp>
      <p:sp>
        <p:nvSpPr>
          <p:cNvPr id="279" name="文本框 30"/>
          <p:cNvSpPr txBox="1"/>
          <p:nvPr/>
        </p:nvSpPr>
        <p:spPr>
          <a:xfrm>
            <a:off x="8667831" y="1820512"/>
            <a:ext cx="2246767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 b="1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逆向需求与未来</a:t>
            </a:r>
            <a:endParaRPr dirty="0"/>
          </a:p>
        </p:txBody>
      </p:sp>
      <p:sp>
        <p:nvSpPr>
          <p:cNvPr id="280" name="直接连接符 31"/>
          <p:cNvSpPr/>
          <p:nvPr/>
        </p:nvSpPr>
        <p:spPr>
          <a:xfrm flipH="1">
            <a:off x="8660677" y="2278603"/>
            <a:ext cx="2291509" cy="1"/>
          </a:xfrm>
          <a:prstGeom prst="line">
            <a:avLst/>
          </a:prstGeom>
          <a:ln w="6350">
            <a:solidFill>
              <a:srgbClr val="969F98">
                <a:alpha val="50000"/>
              </a:srgb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1" name="文本框 5"/>
          <p:cNvSpPr txBox="1"/>
          <p:nvPr/>
        </p:nvSpPr>
        <p:spPr>
          <a:xfrm>
            <a:off x="4555640" y="226108"/>
            <a:ext cx="3080719" cy="646331"/>
          </a:xfrm>
          <a:prstGeom prst="rect">
            <a:avLst/>
          </a:prstGeom>
          <a:solidFill>
            <a:srgbClr val="F9FAFB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600" b="1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zh-CN" dirty="0"/>
              <a:t>项目的要求</a:t>
            </a:r>
            <a:endParaRPr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" y="0"/>
            <a:ext cx="680577" cy="680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7000">
        <p:blind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9" presetClass="entr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" presetClass="entr" presetSubtype="4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2" presetClass="entr" presetSubtype="4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0"/>
                            </p:stCondLst>
                            <p:childTnLst>
                              <p:par>
                                <p:cTn id="32" presetID="2" presetClass="entr" presetSubtype="4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0"/>
                            </p:stCondLst>
                            <p:childTnLst>
                              <p:par>
                                <p:cTn id="37" presetID="2" presetClass="entr" presetSubtype="4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000"/>
                            </p:stCondLst>
                            <p:childTnLst>
                              <p:par>
                                <p:cTn id="42" presetID="2" presetClass="entr" presetSubtype="4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8000"/>
                            </p:stCondLst>
                            <p:childTnLst>
                              <p:par>
                                <p:cTn id="47" presetID="2" presetClass="entr" presetSubtype="4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9000"/>
                            </p:stCondLst>
                            <p:childTnLst>
                              <p:par>
                                <p:cTn id="52" presetID="2" presetClass="entr" presetSubtype="4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0"/>
                            </p:stCondLst>
                            <p:childTnLst>
                              <p:par>
                                <p:cTn id="57" presetID="2" presetClass="entr" presetSubtype="4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1000"/>
                            </p:stCondLst>
                            <p:childTnLst>
                              <p:par>
                                <p:cTn id="62" presetID="2" presetClass="entr" presetSubtype="4" fill="hold" grpId="1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2000"/>
                            </p:stCondLst>
                            <p:childTnLst>
                              <p:par>
                                <p:cTn id="67" presetID="2" presetClass="entr" presetSubtype="4" fill="hold" grpId="1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3000"/>
                            </p:stCondLst>
                            <p:childTnLst>
                              <p:par>
                                <p:cTn id="72" presetID="2" presetClass="entr" presetSubtype="4" fill="hold" grpId="1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4000"/>
                            </p:stCondLst>
                            <p:childTnLst>
                              <p:par>
                                <p:cTn id="77" presetID="2" presetClass="entr" presetSubtype="4" fill="hold" grpId="1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" grpId="4" animBg="1" advAuto="0"/>
      <p:bldP spid="264" grpId="3" animBg="1" advAuto="0"/>
      <p:bldP spid="265" grpId="10" animBg="1" advAuto="0"/>
      <p:bldP spid="266" grpId="5" animBg="1" advAuto="0"/>
      <p:bldP spid="267" grpId="15" animBg="1" advAuto="0"/>
      <p:bldP spid="271" grpId="12" animBg="1" advAuto="0"/>
      <p:bldP spid="272" grpId="13" animBg="1" advAuto="0"/>
      <p:bldP spid="273" grpId="14" animBg="1" advAuto="0"/>
      <p:bldP spid="274" grpId="7" animBg="1" advAuto="0"/>
      <p:bldP spid="275" grpId="8" animBg="1" advAuto="0"/>
      <p:bldP spid="276" grpId="9" animBg="1" advAuto="0"/>
      <p:bldP spid="277" grpId="2" animBg="1" advAuto="0"/>
      <p:bldP spid="278" grpId="17" animBg="1" advAuto="0"/>
      <p:bldP spid="279" grpId="18" animBg="1" advAuto="0"/>
      <p:bldP spid="280" grpId="19" animBg="1" advAuto="0"/>
      <p:bldP spid="281" grpId="1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矩形 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4" name="矩形 23"/>
          <p:cNvSpPr/>
          <p:nvPr/>
        </p:nvSpPr>
        <p:spPr>
          <a:xfrm>
            <a:off x="296306" y="549275"/>
            <a:ext cx="3691801" cy="4780611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5" name="矩形 2"/>
          <p:cNvSpPr/>
          <p:nvPr/>
        </p:nvSpPr>
        <p:spPr>
          <a:xfrm>
            <a:off x="695325" y="936432"/>
            <a:ext cx="10801350" cy="3613534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6" name="文本框 6"/>
          <p:cNvSpPr txBox="1"/>
          <p:nvPr/>
        </p:nvSpPr>
        <p:spPr>
          <a:xfrm>
            <a:off x="6287678" y="1048215"/>
            <a:ext cx="4845378" cy="33899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20000"/>
              </a:lnSpc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 lang="zh-CN" altLang="zh-CN" dirty="0"/>
              <a:t>目标实现软件的基础功能、进阶功能。</a:t>
            </a:r>
          </a:p>
          <a:p>
            <a:r>
              <a:rPr lang="zh-CN" altLang="zh-CN" dirty="0"/>
              <a:t>主功能（基础功能）：</a:t>
            </a:r>
            <a:endParaRPr lang="en-US" altLang="zh-CN" dirty="0"/>
          </a:p>
          <a:p>
            <a:r>
              <a:rPr lang="zh-CN" altLang="zh-CN" dirty="0"/>
              <a:t>打开小程序后可以打开并使用代买和代拿界面，用户可输入关键字来获取所需要的信息。所得信息在搜索栏下滚出，用户会生成一个使用行为记录，并会按照完成程度获得称号。</a:t>
            </a:r>
          </a:p>
          <a:p>
            <a:r>
              <a:rPr lang="zh-CN" altLang="zh-CN" dirty="0"/>
              <a:t>进阶功能：</a:t>
            </a:r>
            <a:endParaRPr lang="en-US" altLang="zh-CN" dirty="0"/>
          </a:p>
          <a:p>
            <a:r>
              <a:rPr lang="zh-CN" altLang="zh-CN" dirty="0"/>
              <a:t>交易订单确认后，会由导航引向目的地。交易完成后由订单双方在线下完成红包收发。如出现纠纷，则提起申诉，并进行仲裁。</a:t>
            </a:r>
            <a:endParaRPr dirty="0"/>
          </a:p>
        </p:txBody>
      </p:sp>
      <p:sp>
        <p:nvSpPr>
          <p:cNvPr id="289" name="文本框 11"/>
          <p:cNvSpPr txBox="1"/>
          <p:nvPr/>
        </p:nvSpPr>
        <p:spPr>
          <a:xfrm>
            <a:off x="2067093" y="1262904"/>
            <a:ext cx="2657136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zh-CN" dirty="0"/>
              <a:t>项目的目标</a:t>
            </a:r>
            <a:endParaRPr dirty="0"/>
          </a:p>
        </p:txBody>
      </p:sp>
      <p:sp>
        <p:nvSpPr>
          <p:cNvPr id="290" name="矩形 4"/>
          <p:cNvSpPr/>
          <p:nvPr/>
        </p:nvSpPr>
        <p:spPr>
          <a:xfrm>
            <a:off x="1183738" y="2308032"/>
            <a:ext cx="4423848" cy="4000692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ffectLst>
            <a:outerShdw blurRad="254000" dist="38100" dir="5400000" rotWithShape="0">
              <a:srgbClr val="000000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aphicFrame>
        <p:nvGraphicFramePr>
          <p:cNvPr id="291" name="图表 16"/>
          <p:cNvGraphicFramePr/>
          <p:nvPr>
            <p:extLst>
              <p:ext uri="{D42A27DB-BD31-4B8C-83A1-F6EECF244321}">
                <p14:modId xmlns:p14="http://schemas.microsoft.com/office/powerpoint/2010/main" val="2633195538"/>
              </p:ext>
            </p:extLst>
          </p:nvPr>
        </p:nvGraphicFramePr>
        <p:xfrm>
          <a:off x="1221838" y="2171806"/>
          <a:ext cx="4220647" cy="40365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" y="0"/>
            <a:ext cx="680577" cy="680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6000">
        <p:blinds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4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9" presetClass="entr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2" presetClass="entr" presetSubtype="4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8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22" presetClass="entr" presetSubtype="1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" grpId="1" animBg="1" advAuto="0"/>
      <p:bldP spid="284" grpId="5" animBg="1" advAuto="0"/>
      <p:bldP spid="285" grpId="6" animBg="1" advAuto="0"/>
      <p:bldP spid="286" grpId="9" animBg="1" advAuto="0"/>
      <p:bldP spid="289" grpId="4" animBg="1" advAuto="0"/>
      <p:bldP spid="290" grpId="2" animBg="1" advAuto="0"/>
      <p:bldP spid="291" grpId="3" animBg="1" advAuto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9FAFB"/>
      </a:lt1>
      <a:dk2>
        <a:srgbClr val="A7A7A7"/>
      </a:dk2>
      <a:lt2>
        <a:srgbClr val="535353"/>
      </a:lt2>
      <a:accent1>
        <a:srgbClr val="7C7C7C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0000FF"/>
      </a:hlink>
      <a:folHlink>
        <a:srgbClr val="FF00FF"/>
      </a:folHlink>
    </a:clrScheme>
    <a:fontScheme name="Office 主题​​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DDDDDD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等线 Light"/>
            <a:ea typeface="等线 Light"/>
            <a:cs typeface="等线 Light"/>
            <a:sym typeface="等线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DDDDDD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等线 Light"/>
            <a:ea typeface="等线 Light"/>
            <a:cs typeface="等线 Light"/>
            <a:sym typeface="等线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C7C7C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0000FF"/>
      </a:hlink>
      <a:folHlink>
        <a:srgbClr val="FF00FF"/>
      </a:folHlink>
    </a:clrScheme>
    <a:fontScheme name="Office 主题​​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DDDDDD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等线 Light"/>
            <a:ea typeface="等线 Light"/>
            <a:cs typeface="等线 Light"/>
            <a:sym typeface="等线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DDDDDD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等线 Light"/>
            <a:ea typeface="等线 Light"/>
            <a:cs typeface="等线 Light"/>
            <a:sym typeface="等线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1911</Words>
  <Application>Microsoft Office PowerPoint</Application>
  <PresentationFormat>宽屏</PresentationFormat>
  <Paragraphs>303</Paragraphs>
  <Slides>30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1" baseType="lpstr">
      <vt:lpstr>等线 Light</vt:lpstr>
      <vt:lpstr>宋体</vt:lpstr>
      <vt:lpstr>微软雅黑</vt:lpstr>
      <vt:lpstr>微软雅黑 Light</vt:lpstr>
      <vt:lpstr>Arial</vt:lpstr>
      <vt:lpstr>Calibri</vt:lpstr>
      <vt:lpstr>Calibri Light</vt:lpstr>
      <vt:lpstr>Helvetica</vt:lpstr>
      <vt:lpstr>Times New Roman</vt:lpstr>
      <vt:lpstr>Office 主题​​</vt:lpstr>
      <vt:lpstr>Microsoft Visio 绘图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黄 寅佐</cp:lastModifiedBy>
  <cp:revision>16</cp:revision>
  <dcterms:modified xsi:type="dcterms:W3CDTF">2019-03-30T12:11:00Z</dcterms:modified>
</cp:coreProperties>
</file>