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9" r:id="rId5"/>
    <p:sldId id="257" r:id="rId6"/>
    <p:sldId id="259" r:id="rId7"/>
    <p:sldId id="266" r:id="rId8"/>
    <p:sldId id="262" r:id="rId9"/>
    <p:sldId id="270" r:id="rId10"/>
    <p:sldId id="271" r:id="rId11"/>
    <p:sldId id="263" r:id="rId12"/>
    <p:sldId id="265" r:id="rId13"/>
    <p:sldId id="272" r:id="rId14"/>
    <p:sldId id="258" r:id="rId15"/>
    <p:sldId id="268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7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1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2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3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7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2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D097A6-433F-4814-A3A1-25F796D2C40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603A71-1086-4702-A2C4-E7CBF287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2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5DB2-1919-4D8B-9D9F-7DC6CA645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790" y="226108"/>
            <a:ext cx="9136527" cy="2848785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ea typeface="Times New Roman" panose="02020603050405020304" pitchFamily="18" charset="0"/>
              </a:rPr>
              <a:t>INDUSTRIAL POWER CONTROL BY INTEGRAL CYCLE SWITCHING</a:t>
            </a:r>
            <a:r>
              <a:rPr lang="en-US" sz="2800" b="1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ea typeface="Times New Roman" panose="02020603050405020304" pitchFamily="18" charset="0"/>
              </a:rPr>
              <a:t>WITHOUT GENERATING HARMONICS</a:t>
            </a:r>
            <a:r>
              <a:rPr lang="en-US" sz="280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986E7-B299-4A39-8636-FC2AC9876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0271" y="3918102"/>
            <a:ext cx="4743821" cy="23226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Group-08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Members: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1906135 - Md. Hasan Newaz</a:t>
            </a:r>
          </a:p>
          <a:p>
            <a:pPr marL="6350" marR="44450" indent="-6350" algn="just">
              <a:lnSpc>
                <a:spcPct val="112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1906153- Md. Asif Kabir  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" marR="44450" indent="-6350" algn="just">
              <a:lnSpc>
                <a:spcPct val="112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1906154- Tamim Hasan Bhuiyan 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" marR="44450" indent="-6350" algn="just">
              <a:lnSpc>
                <a:spcPct val="112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1906155- Shipon Hossain 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C90C2-A68F-4BDC-BD65-BC9104C1EAE8}"/>
              </a:ext>
            </a:extLst>
          </p:cNvPr>
          <p:cNvSpPr txBox="1"/>
          <p:nvPr/>
        </p:nvSpPr>
        <p:spPr>
          <a:xfrm>
            <a:off x="3321423" y="2644170"/>
            <a:ext cx="631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Final Project  Presentation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E6C50-DA93-41B0-A975-15193460ED84}"/>
              </a:ext>
            </a:extLst>
          </p:cNvPr>
          <p:cNvSpPr txBox="1"/>
          <p:nvPr/>
        </p:nvSpPr>
        <p:spPr>
          <a:xfrm>
            <a:off x="1450790" y="4017607"/>
            <a:ext cx="3856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Submitted to: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Asikur Rahman Jowel</a:t>
            </a:r>
          </a:p>
          <a:p>
            <a:r>
              <a:rPr lang="en-US" b="1" dirty="0">
                <a:solidFill>
                  <a:schemeClr val="bg1"/>
                </a:solidFill>
                <a:latin typeface="-apple-system"/>
              </a:rPr>
              <a:t>Lecturer, EEE, BUET 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             &amp;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Azazul Islam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-apple-system"/>
              </a:rPr>
              <a:t>Adjunct Lecturer</a:t>
            </a:r>
            <a:r>
              <a:rPr lang="en-US" b="1" dirty="0">
                <a:solidFill>
                  <a:schemeClr val="bg1"/>
                </a:solidFill>
                <a:latin typeface="-apple-system"/>
              </a:rPr>
              <a:t>, EEE, BUET </a:t>
            </a:r>
            <a:endParaRPr lang="en-US" b="1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547-23F8-435C-8B70-84E06580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000562"/>
            <a:ext cx="8060764" cy="406897"/>
          </a:xfrm>
        </p:spPr>
        <p:txBody>
          <a:bodyPr/>
          <a:lstStyle/>
          <a:p>
            <a:r>
              <a:rPr lang="en-US" dirty="0"/>
              <a:t>Step by Step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F8AA8-75CE-4355-A2F6-3AD3C327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14" y="1933072"/>
            <a:ext cx="4369430" cy="4401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1AA3C-A0B9-47BD-BE4B-88FD5A5B6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34" y="1933071"/>
            <a:ext cx="4391087" cy="4401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FE7C0-0B02-45CD-B2B3-0384EC8DC31A}"/>
              </a:ext>
            </a:extLst>
          </p:cNvPr>
          <p:cNvSpPr txBox="1"/>
          <p:nvPr/>
        </p:nvSpPr>
        <p:spPr>
          <a:xfrm>
            <a:off x="1752353" y="6405897"/>
            <a:ext cx="3311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Fig: 3 cycle on 1 cycle off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006D1-387C-452C-A6E4-0BDB67E3BB4A}"/>
              </a:ext>
            </a:extLst>
          </p:cNvPr>
          <p:cNvSpPr txBox="1"/>
          <p:nvPr/>
        </p:nvSpPr>
        <p:spPr>
          <a:xfrm>
            <a:off x="7922179" y="6419344"/>
            <a:ext cx="3176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Fig: </a:t>
            </a:r>
            <a:r>
              <a:rPr lang="en-US" b="1" dirty="0"/>
              <a:t>All</a:t>
            </a:r>
            <a:r>
              <a:rPr lang="en-US" sz="1800" b="1" dirty="0"/>
              <a:t> cycle on </a:t>
            </a:r>
          </a:p>
        </p:txBody>
      </p:sp>
    </p:spTree>
    <p:extLst>
      <p:ext uri="{BB962C8B-B14F-4D97-AF65-F5344CB8AC3E}">
        <p14:creationId xmlns:p14="http://schemas.microsoft.com/office/powerpoint/2010/main" val="158383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32D3-308F-41B1-924E-1BC21FC0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8060764" cy="415861"/>
          </a:xfrm>
        </p:spPr>
        <p:txBody>
          <a:bodyPr/>
          <a:lstStyle/>
          <a:p>
            <a:r>
              <a:rPr lang="en-US" dirty="0"/>
              <a:t>Problems We Faced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3013B-A398-4B41-9D6A-A2D8C32D76FB}"/>
              </a:ext>
            </a:extLst>
          </p:cNvPr>
          <p:cNvSpPr txBox="1"/>
          <p:nvPr/>
        </p:nvSpPr>
        <p:spPr>
          <a:xfrm>
            <a:off x="1450041" y="2312894"/>
            <a:ext cx="9291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We tried to use 8015 series Microcontroller, but we failed to upload code 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We used a circuit to make a zero crossing detector but it didn’t work.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Because of using high voltage some of our component burnt.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Output voltage from our MC(Arduino) was very low for which we need some change in the circuit.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6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547-23F8-435C-8B70-84E06580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8060764" cy="406897"/>
          </a:xfrm>
        </p:spPr>
        <p:txBody>
          <a:bodyPr/>
          <a:lstStyle/>
          <a:p>
            <a:r>
              <a:rPr lang="en-US" dirty="0"/>
              <a:t>Problems Overcoming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A7E1-FD80-4BD8-BB97-7DF9F953D179}"/>
              </a:ext>
            </a:extLst>
          </p:cNvPr>
          <p:cNvSpPr txBox="1"/>
          <p:nvPr/>
        </p:nvSpPr>
        <p:spPr>
          <a:xfrm>
            <a:off x="1475813" y="2753754"/>
            <a:ext cx="10218646" cy="2924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i="0" dirty="0">
                <a:effectLst/>
                <a:ea typeface="Times New Roman" panose="02020603050405020304" pitchFamily="18" charset="0"/>
              </a:rPr>
              <a:t>We shifted to Arduino Uno (MC) to get the gate pulse.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effectLst/>
                <a:ea typeface="Times New Roman" panose="02020603050405020304" pitchFamily="18" charset="0"/>
              </a:rPr>
              <a:t> 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i="0" dirty="0">
                <a:effectLst/>
                <a:ea typeface="Times New Roman" panose="02020603050405020304" pitchFamily="18" charset="0"/>
              </a:rPr>
              <a:t>We have designed a new circuit for zero-crossing detector.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i="0" dirty="0">
                <a:effectLst/>
                <a:ea typeface="Times New Roman" panose="02020603050405020304" pitchFamily="18" charset="0"/>
              </a:rPr>
              <a:t>We will work with low voltage for safety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i="0" dirty="0">
                <a:effectLst/>
                <a:ea typeface="Times New Roman" panose="02020603050405020304" pitchFamily="18" charset="0"/>
              </a:rPr>
              <a:t>We have changed the gain value to get proper output. 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R="0" lvl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8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547-23F8-435C-8B70-84E06580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8060764" cy="406897"/>
          </a:xfrm>
        </p:spPr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Analysis </a:t>
            </a:r>
            <a:endParaRPr lang="en-US" sz="7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3366A8-D4A1-4D1D-B753-4680F4FBF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76384"/>
              </p:ext>
            </p:extLst>
          </p:nvPr>
        </p:nvGraphicFramePr>
        <p:xfrm>
          <a:off x="1277470" y="1909483"/>
          <a:ext cx="9332267" cy="4755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4077">
                  <a:extLst>
                    <a:ext uri="{9D8B030D-6E8A-4147-A177-3AD203B41FA5}">
                      <a16:colId xmlns:a16="http://schemas.microsoft.com/office/drawing/2014/main" val="4231615808"/>
                    </a:ext>
                  </a:extLst>
                </a:gridCol>
                <a:gridCol w="2547737">
                  <a:extLst>
                    <a:ext uri="{9D8B030D-6E8A-4147-A177-3AD203B41FA5}">
                      <a16:colId xmlns:a16="http://schemas.microsoft.com/office/drawing/2014/main" val="607099927"/>
                    </a:ext>
                  </a:extLst>
                </a:gridCol>
                <a:gridCol w="2130453">
                  <a:extLst>
                    <a:ext uri="{9D8B030D-6E8A-4147-A177-3AD203B41FA5}">
                      <a16:colId xmlns:a16="http://schemas.microsoft.com/office/drawing/2014/main" val="3029023486"/>
                    </a:ext>
                  </a:extLst>
                </a:gridCol>
              </a:tblGrid>
              <a:tr h="322729">
                <a:tc>
                  <a:txBody>
                    <a:bodyPr/>
                    <a:lstStyle/>
                    <a:p>
                      <a:pPr marL="274320" marR="0" indent="0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Components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Quantities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Price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033954"/>
                  </a:ext>
                </a:extLst>
              </a:tr>
              <a:tr h="2656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Diodes (1N4007)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 pieces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16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601584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Resistors (1kΩ)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 pieces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859721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Resistors (100 Ω)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 pieces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397151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Resistors (10 kΩ)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 piece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326823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Op-Amp (LM358)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 piece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378748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Op-Amp (uA741)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 piece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15 Tk.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319160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ARDUINO UNO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 piece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700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868585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Push Buttons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 pieces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46607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Opto-Coupler (MOC3021)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 piece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40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4198476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TRIAC (BT136)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 piece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24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319977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Lamp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 piece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60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2749200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Breadboard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 pieces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130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223573"/>
                  </a:ext>
                </a:extLst>
              </a:tr>
              <a:tr h="320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Jumpper Connectors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50 Tk.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685664"/>
                  </a:ext>
                </a:extLst>
              </a:tr>
              <a:tr h="32057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1000 Tk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19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4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8CA2-BCC6-4F1B-BAA9-139A3E83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A58A-15BD-4ACA-BDE0-10C522BA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037" y="2686236"/>
            <a:ext cx="10016656" cy="46672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method is used in industry for controlling power.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method is also used in house such as fan, motor, water pumping etc.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used to controlling the power in linear loads.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we have to control the speed, intensity and power then this method is applicable.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CF931-D4DE-42C4-AF35-FDCB384ED2A5}"/>
              </a:ext>
            </a:extLst>
          </p:cNvPr>
          <p:cNvSpPr txBox="1"/>
          <p:nvPr/>
        </p:nvSpPr>
        <p:spPr>
          <a:xfrm>
            <a:off x="10551459" y="735106"/>
            <a:ext cx="44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7360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>
            <a:extLst>
              <a:ext uri="{FF2B5EF4-FFF2-40B4-BE49-F238E27FC236}">
                <a16:creationId xmlns:a16="http://schemas.microsoft.com/office/drawing/2014/main" id="{8E082050-D952-4FAA-B797-4A1B02F893A1}"/>
              </a:ext>
            </a:extLst>
          </p:cNvPr>
          <p:cNvSpPr/>
          <p:nvPr/>
        </p:nvSpPr>
        <p:spPr>
          <a:xfrm>
            <a:off x="1882587" y="1508525"/>
            <a:ext cx="7853083" cy="3843404"/>
          </a:xfrm>
          <a:prstGeom prst="teardrop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E1455-50A5-4DFB-BD5E-C6D64670CCC8}"/>
              </a:ext>
            </a:extLst>
          </p:cNvPr>
          <p:cNvSpPr txBox="1"/>
          <p:nvPr/>
        </p:nvSpPr>
        <p:spPr>
          <a:xfrm>
            <a:off x="3442447" y="2707341"/>
            <a:ext cx="658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6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C071-936A-45BC-ADE5-6359E66A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E848-DFC8-476E-8E4E-CF6608CB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432364" cy="3635935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Söhne"/>
              </a:rPr>
              <a:t>Efficient Power Control</a:t>
            </a:r>
          </a:p>
          <a:p>
            <a:r>
              <a:rPr lang="en-US" sz="2000" b="1" dirty="0">
                <a:latin typeface="Söhne"/>
              </a:rPr>
              <a:t>Harmonics Mitigation</a:t>
            </a:r>
          </a:p>
          <a:p>
            <a:r>
              <a:rPr lang="en-US" sz="2000" b="1" dirty="0">
                <a:latin typeface="Söhne"/>
              </a:rPr>
              <a:t>Enhanced Energy Savings</a:t>
            </a:r>
          </a:p>
          <a:p>
            <a:r>
              <a:rPr lang="en-US" sz="2000" b="1" i="0" dirty="0">
                <a:effectLst/>
                <a:latin typeface="Söhne"/>
              </a:rPr>
              <a:t>Improved Power Quality </a:t>
            </a:r>
          </a:p>
          <a:p>
            <a:r>
              <a:rPr lang="en-US" sz="2000" b="1" dirty="0">
                <a:latin typeface="Söhne"/>
              </a:rPr>
              <a:t>Minimal EMI/RFI Interference </a:t>
            </a:r>
          </a:p>
          <a:p>
            <a:r>
              <a:rPr lang="en-US" sz="2000" b="1" dirty="0">
                <a:latin typeface="Söhne"/>
              </a:rPr>
              <a:t>Real-time Control</a:t>
            </a:r>
          </a:p>
          <a:p>
            <a:r>
              <a:rPr lang="en-US" sz="2000" b="1" dirty="0">
                <a:latin typeface="Söhne"/>
              </a:rPr>
              <a:t>Safety and Reliability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C3337-3377-452A-8562-3D11B41ADC0F}"/>
              </a:ext>
            </a:extLst>
          </p:cNvPr>
          <p:cNvSpPr txBox="1"/>
          <p:nvPr/>
        </p:nvSpPr>
        <p:spPr>
          <a:xfrm>
            <a:off x="10587318" y="618565"/>
            <a:ext cx="41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807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6F02-558F-43CD-AF87-615863D5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4670C-7ABF-48B7-9851-AA008EF47DF8}"/>
              </a:ext>
            </a:extLst>
          </p:cNvPr>
          <p:cNvSpPr/>
          <p:nvPr/>
        </p:nvSpPr>
        <p:spPr>
          <a:xfrm>
            <a:off x="645033" y="2312445"/>
            <a:ext cx="2336016" cy="7069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 Signal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97F0C8-6D3F-4AC1-8775-198062A1C586}"/>
              </a:ext>
            </a:extLst>
          </p:cNvPr>
          <p:cNvSpPr/>
          <p:nvPr/>
        </p:nvSpPr>
        <p:spPr>
          <a:xfrm>
            <a:off x="8642526" y="3282032"/>
            <a:ext cx="2218962" cy="579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TRIAC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9AF4DD-3A01-44A4-85CF-60F800604C30}"/>
              </a:ext>
            </a:extLst>
          </p:cNvPr>
          <p:cNvSpPr/>
          <p:nvPr/>
        </p:nvSpPr>
        <p:spPr>
          <a:xfrm>
            <a:off x="1619885" y="2890755"/>
            <a:ext cx="2722328" cy="7825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Pulsating DC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093702-EA35-4EBB-ADD1-C771B348585A}"/>
              </a:ext>
            </a:extLst>
          </p:cNvPr>
          <p:cNvSpPr/>
          <p:nvPr/>
        </p:nvSpPr>
        <p:spPr>
          <a:xfrm>
            <a:off x="4587787" y="3969934"/>
            <a:ext cx="3125419" cy="579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Microcontroller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3D36D6-4127-43CB-9661-931B88A683B5}"/>
              </a:ext>
            </a:extLst>
          </p:cNvPr>
          <p:cNvSpPr/>
          <p:nvPr/>
        </p:nvSpPr>
        <p:spPr>
          <a:xfrm>
            <a:off x="2997476" y="3429000"/>
            <a:ext cx="2906905" cy="7069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Zero Crossing Detector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88938D-9F94-4CDE-82D9-D7FCD4E61633}"/>
              </a:ext>
            </a:extLst>
          </p:cNvPr>
          <p:cNvSpPr/>
          <p:nvPr/>
        </p:nvSpPr>
        <p:spPr>
          <a:xfrm>
            <a:off x="6827227" y="3666121"/>
            <a:ext cx="2722328" cy="5378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Opto-Coupler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9B4D0A-9ADB-4E55-B863-F5E45B958408}"/>
              </a:ext>
            </a:extLst>
          </p:cNvPr>
          <p:cNvSpPr/>
          <p:nvPr/>
        </p:nvSpPr>
        <p:spPr>
          <a:xfrm>
            <a:off x="9973038" y="2702013"/>
            <a:ext cx="2218962" cy="7269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Load</a:t>
            </a:r>
            <a:r>
              <a:rPr lang="en-US" sz="20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B67ED-1BAE-4D42-B841-40664446ADA7}"/>
              </a:ext>
            </a:extLst>
          </p:cNvPr>
          <p:cNvSpPr txBox="1"/>
          <p:nvPr/>
        </p:nvSpPr>
        <p:spPr>
          <a:xfrm>
            <a:off x="10632141" y="591671"/>
            <a:ext cx="404905" cy="38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F64139-A298-4070-A61F-1B7B2A4D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32" y="4409666"/>
            <a:ext cx="3524955" cy="2428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880742-CBB8-4FB5-BFDF-4A963C51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14" y="4566939"/>
            <a:ext cx="3332285" cy="22918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6243" y="5588839"/>
            <a:ext cx="62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27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4AD6-33D3-4F0E-9169-7B78A3DB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E1C19-48E3-4EB0-A96C-86D44F759B40}"/>
              </a:ext>
            </a:extLst>
          </p:cNvPr>
          <p:cNvSpPr txBox="1"/>
          <p:nvPr/>
        </p:nvSpPr>
        <p:spPr>
          <a:xfrm>
            <a:off x="10587318" y="744071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B3A4F-E50A-4CAD-A290-B0EFD8D4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05" y="2218566"/>
            <a:ext cx="7990354" cy="43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4AD6-33D3-4F0E-9169-7B78A3DB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E1C19-48E3-4EB0-A96C-86D44F759B40}"/>
              </a:ext>
            </a:extLst>
          </p:cNvPr>
          <p:cNvSpPr txBox="1"/>
          <p:nvPr/>
        </p:nvSpPr>
        <p:spPr>
          <a:xfrm>
            <a:off x="10587318" y="744071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4715F-AB56-4047-B9BF-B9DF6721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5" y="1988988"/>
            <a:ext cx="8020332" cy="47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1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4427-196F-46CF-99B6-1FA7925E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0DE5F-0666-45F9-86FB-8AF59B969F7B}"/>
              </a:ext>
            </a:extLst>
          </p:cNvPr>
          <p:cNvSpPr txBox="1"/>
          <p:nvPr/>
        </p:nvSpPr>
        <p:spPr>
          <a:xfrm>
            <a:off x="10605247" y="672353"/>
            <a:ext cx="4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44EF12-6C76-42AA-8CEC-F84077C79179}"/>
              </a:ext>
            </a:extLst>
          </p:cNvPr>
          <p:cNvSpPr/>
          <p:nvPr/>
        </p:nvSpPr>
        <p:spPr>
          <a:xfrm>
            <a:off x="1540042" y="2532204"/>
            <a:ext cx="3352800" cy="7069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Söhne"/>
              </a:rPr>
              <a:t>Project Planning and Research</a:t>
            </a: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834C24-A606-4AEE-A8AC-2E781DF4D7AD}"/>
              </a:ext>
            </a:extLst>
          </p:cNvPr>
          <p:cNvSpPr/>
          <p:nvPr/>
        </p:nvSpPr>
        <p:spPr>
          <a:xfrm>
            <a:off x="1540042" y="4684295"/>
            <a:ext cx="3352800" cy="7069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Söhne"/>
              </a:rPr>
              <a:t>Harmonics Analysis and Mitigation: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FDE55F-805D-40D8-9302-6206738751BF}"/>
              </a:ext>
            </a:extLst>
          </p:cNvPr>
          <p:cNvSpPr/>
          <p:nvPr/>
        </p:nvSpPr>
        <p:spPr>
          <a:xfrm>
            <a:off x="1540042" y="5702969"/>
            <a:ext cx="3352800" cy="7069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Söhne"/>
              </a:rPr>
              <a:t>Control Algorithm Development</a:t>
            </a:r>
            <a:endParaRPr lang="en-US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90084D-9F52-4B99-B504-C32A1880A3B4}"/>
              </a:ext>
            </a:extLst>
          </p:cNvPr>
          <p:cNvSpPr/>
          <p:nvPr/>
        </p:nvSpPr>
        <p:spPr>
          <a:xfrm>
            <a:off x="6272463" y="5702969"/>
            <a:ext cx="3352800" cy="7069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Söhne"/>
              </a:rPr>
              <a:t>Optimization and Fine-Tuning</a:t>
            </a:r>
            <a:endParaRPr lang="en-US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5DE4DB-4683-4786-9CD2-EDDF7E1FA3D6}"/>
              </a:ext>
            </a:extLst>
          </p:cNvPr>
          <p:cNvSpPr/>
          <p:nvPr/>
        </p:nvSpPr>
        <p:spPr>
          <a:xfrm>
            <a:off x="6272463" y="4684295"/>
            <a:ext cx="3352800" cy="7069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Söhne"/>
              </a:rPr>
              <a:t>Testing and Validation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4DE7E5-B8DD-4E13-A758-29A8AA508CAD}"/>
              </a:ext>
            </a:extLst>
          </p:cNvPr>
          <p:cNvSpPr/>
          <p:nvPr/>
        </p:nvSpPr>
        <p:spPr>
          <a:xfrm>
            <a:off x="6272463" y="3522354"/>
            <a:ext cx="3352800" cy="7069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Söhne"/>
              </a:rPr>
              <a:t>Software Development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B7B8D3-B2FB-45C4-AB08-6F33EABD8950}"/>
              </a:ext>
            </a:extLst>
          </p:cNvPr>
          <p:cNvSpPr/>
          <p:nvPr/>
        </p:nvSpPr>
        <p:spPr>
          <a:xfrm>
            <a:off x="6272463" y="2510591"/>
            <a:ext cx="3352800" cy="7069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Söhne"/>
              </a:rPr>
              <a:t>Hardware Implementation</a:t>
            </a:r>
            <a:endParaRPr lang="en-US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CCE937-7A2B-4E5A-AA21-5ADF515722B8}"/>
              </a:ext>
            </a:extLst>
          </p:cNvPr>
          <p:cNvSpPr/>
          <p:nvPr/>
        </p:nvSpPr>
        <p:spPr>
          <a:xfrm>
            <a:off x="1540042" y="3618833"/>
            <a:ext cx="3352800" cy="7069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Söhne"/>
              </a:rPr>
              <a:t>System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41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547-23F8-435C-8B70-84E06580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8060764" cy="406897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8BDD2-8AAB-4257-A78E-F63F5C48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4" y="1868900"/>
            <a:ext cx="5237003" cy="47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8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547-23F8-435C-8B70-84E06580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000562"/>
            <a:ext cx="8060764" cy="406897"/>
          </a:xfrm>
        </p:spPr>
        <p:txBody>
          <a:bodyPr/>
          <a:lstStyle/>
          <a:p>
            <a:r>
              <a:rPr lang="en-US" dirty="0"/>
              <a:t>Step by Step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707AD-F3A1-483A-AF6F-0DC5863159D4}"/>
              </a:ext>
            </a:extLst>
          </p:cNvPr>
          <p:cNvSpPr txBox="1"/>
          <p:nvPr/>
        </p:nvSpPr>
        <p:spPr>
          <a:xfrm>
            <a:off x="6727267" y="5672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From Zero Crossing Detector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AE6C0-8D4F-4197-9811-ADEE273E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4" y="3429000"/>
            <a:ext cx="4724283" cy="2057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5006B7-A3B6-4F06-A248-90097345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21" y="3429000"/>
            <a:ext cx="4969567" cy="2058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9B0933-E0F3-455B-B163-7739B01A4BF6}"/>
              </a:ext>
            </a:extLst>
          </p:cNvPr>
          <p:cNvSpPr txBox="1"/>
          <p:nvPr/>
        </p:nvSpPr>
        <p:spPr>
          <a:xfrm>
            <a:off x="1302873" y="5577769"/>
            <a:ext cx="287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Pulsating DC Output From Bridge Rectifier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158923-240A-4B5C-B545-6B4A1CDED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740" y="2084017"/>
            <a:ext cx="5963193" cy="1078708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C1EFD2B5-0E1D-4B8F-B38E-7020330A196D}"/>
              </a:ext>
            </a:extLst>
          </p:cNvPr>
          <p:cNvSpPr/>
          <p:nvPr/>
        </p:nvSpPr>
        <p:spPr>
          <a:xfrm>
            <a:off x="4656420" y="3022354"/>
            <a:ext cx="528917" cy="191992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9F43701-7AA4-4D88-A22C-90FF105B4DC7}"/>
              </a:ext>
            </a:extLst>
          </p:cNvPr>
          <p:cNvSpPr/>
          <p:nvPr/>
        </p:nvSpPr>
        <p:spPr>
          <a:xfrm>
            <a:off x="6935693" y="3022354"/>
            <a:ext cx="425077" cy="1078708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547-23F8-435C-8B70-84E06580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000562"/>
            <a:ext cx="8060764" cy="406897"/>
          </a:xfrm>
        </p:spPr>
        <p:txBody>
          <a:bodyPr/>
          <a:lstStyle/>
          <a:p>
            <a:r>
              <a:rPr lang="en-US" dirty="0"/>
              <a:t>Step by Step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67E71-D860-42A7-A7D2-3BCD3AD3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36" y="1845595"/>
            <a:ext cx="4421246" cy="4410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2A39AA-C5E4-41C3-B7C3-B78476EB0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11" y="1829145"/>
            <a:ext cx="4421247" cy="4426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5112CF-A1A1-47D6-A4A3-E3DAF2F27D04}"/>
              </a:ext>
            </a:extLst>
          </p:cNvPr>
          <p:cNvSpPr txBox="1"/>
          <p:nvPr/>
        </p:nvSpPr>
        <p:spPr>
          <a:xfrm flipH="1">
            <a:off x="1674754" y="6326121"/>
            <a:ext cx="362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Fig: 1 cycle on 3 cycle off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2B97C-6E31-41EA-8258-A598E55323B2}"/>
              </a:ext>
            </a:extLst>
          </p:cNvPr>
          <p:cNvSpPr txBox="1"/>
          <p:nvPr/>
        </p:nvSpPr>
        <p:spPr>
          <a:xfrm>
            <a:off x="7138145" y="6326121"/>
            <a:ext cx="3624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Fig: 2 </a:t>
            </a:r>
            <a:r>
              <a:rPr lang="en-US" sz="2000" b="1" dirty="0"/>
              <a:t>cycle</a:t>
            </a:r>
            <a:r>
              <a:rPr lang="en-US" sz="1800" b="1" dirty="0"/>
              <a:t> on 2 cycle off </a:t>
            </a:r>
          </a:p>
        </p:txBody>
      </p:sp>
    </p:spTree>
    <p:extLst>
      <p:ext uri="{BB962C8B-B14F-4D97-AF65-F5344CB8AC3E}">
        <p14:creationId xmlns:p14="http://schemas.microsoft.com/office/powerpoint/2010/main" val="144460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2447</TotalTime>
  <Words>463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Algerian</vt:lpstr>
      <vt:lpstr>-apple-system</vt:lpstr>
      <vt:lpstr>Arial</vt:lpstr>
      <vt:lpstr>Arial Black</vt:lpstr>
      <vt:lpstr>Calibri</vt:lpstr>
      <vt:lpstr>Century Gothic</vt:lpstr>
      <vt:lpstr>Segoe UI</vt:lpstr>
      <vt:lpstr>Söhne</vt:lpstr>
      <vt:lpstr>Symbol</vt:lpstr>
      <vt:lpstr>Times New Roman</vt:lpstr>
      <vt:lpstr>Vrinda</vt:lpstr>
      <vt:lpstr>Wingdings</vt:lpstr>
      <vt:lpstr>Wingdings 3</vt:lpstr>
      <vt:lpstr>Ion Boardroom</vt:lpstr>
      <vt:lpstr>INDUSTRIAL POWER CONTROL BY INTEGRAL CYCLE SWITCHING WITHOUT GENERATING HARMONICS   </vt:lpstr>
      <vt:lpstr>Objectives</vt:lpstr>
      <vt:lpstr>Working Principle </vt:lpstr>
      <vt:lpstr>Block Diagram </vt:lpstr>
      <vt:lpstr>Circuit Diagram </vt:lpstr>
      <vt:lpstr>Work Flow </vt:lpstr>
      <vt:lpstr>Algorithm</vt:lpstr>
      <vt:lpstr>Step by Step Output</vt:lpstr>
      <vt:lpstr>Step by Step Output</vt:lpstr>
      <vt:lpstr>Step by Step Output</vt:lpstr>
      <vt:lpstr>Problems We Faced </vt:lpstr>
      <vt:lpstr>Problems Overcoming Process </vt:lpstr>
      <vt:lpstr>Cost Analysis 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1906135 - Md. Hasan Newaz</dc:creator>
  <cp:lastModifiedBy>DELL</cp:lastModifiedBy>
  <cp:revision>16</cp:revision>
  <cp:lastPrinted>2023-08-21T08:47:26Z</cp:lastPrinted>
  <dcterms:created xsi:type="dcterms:W3CDTF">2023-07-02T20:56:09Z</dcterms:created>
  <dcterms:modified xsi:type="dcterms:W3CDTF">2023-09-11T15:56:09Z</dcterms:modified>
</cp:coreProperties>
</file>