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4A6FF-BFE7-4B30-903D-7CB83D4B08B7}" v="217" dt="2025-05-25T19:08:56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4" autoAdjust="0"/>
    <p:restoredTop sz="83822" autoAdjust="0"/>
  </p:normalViewPr>
  <p:slideViewPr>
    <p:cSldViewPr snapToGrid="0">
      <p:cViewPr>
        <p:scale>
          <a:sx n="100" d="100"/>
          <a:sy n="100" d="100"/>
        </p:scale>
        <p:origin x="159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E2523-050D-4E23-A41B-9CD91FD1DE8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07D2E8-BFA8-4566-A787-B099DB2CCC7A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Vektor-</a:t>
          </a:r>
          <a:r>
            <a:rPr lang="en-US" dirty="0" err="1"/>
            <a:t>Datenbanken</a:t>
          </a:r>
          <a:r>
            <a:rPr lang="en-US" dirty="0"/>
            <a:t>:</a:t>
          </a:r>
        </a:p>
      </dgm:t>
    </dgm:pt>
    <dgm:pt modelId="{43944012-EAD8-40EA-8EBA-02161DAC975B}" type="parTrans" cxnId="{6B083313-8233-47F2-B071-34A10D10D4E3}">
      <dgm:prSet/>
      <dgm:spPr/>
      <dgm:t>
        <a:bodyPr/>
        <a:lstStyle/>
        <a:p>
          <a:endParaRPr lang="en-US"/>
        </a:p>
      </dgm:t>
    </dgm:pt>
    <dgm:pt modelId="{36F351E0-C579-47A0-8841-9ECC34852BEE}" type="sibTrans" cxnId="{6B083313-8233-47F2-B071-34A10D10D4E3}">
      <dgm:prSet/>
      <dgm:spPr/>
      <dgm:t>
        <a:bodyPr/>
        <a:lstStyle/>
        <a:p>
          <a:endParaRPr lang="en-US"/>
        </a:p>
      </dgm:t>
    </dgm:pt>
    <dgm:pt modelId="{07D91604-7B67-47E5-961A-7FD5A38421D2}">
      <dgm:prSet/>
      <dgm:spPr>
        <a:solidFill>
          <a:schemeClr val="tx2">
            <a:lumMod val="10000"/>
            <a:lumOff val="90000"/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dirty="0"/>
            <a:t>z. B. </a:t>
          </a:r>
          <a:r>
            <a:rPr lang="en-US" b="1" dirty="0"/>
            <a:t>FAISS</a:t>
          </a:r>
          <a:r>
            <a:rPr lang="en-US" dirty="0"/>
            <a:t>, </a:t>
          </a:r>
          <a:r>
            <a:rPr lang="en-US" b="1" dirty="0"/>
            <a:t>Pinecone</a:t>
          </a:r>
          <a:r>
            <a:rPr lang="en-US" dirty="0"/>
            <a:t>, </a:t>
          </a:r>
          <a:r>
            <a:rPr lang="en-US" b="1" dirty="0" err="1"/>
            <a:t>Weaviate</a:t>
          </a:r>
          <a:endParaRPr lang="en-US" dirty="0"/>
        </a:p>
      </dgm:t>
    </dgm:pt>
    <dgm:pt modelId="{58413CD1-5025-42DE-8951-5CAEBA9A713B}" type="parTrans" cxnId="{15DE7074-EE08-4B90-A239-ABAE7436868D}">
      <dgm:prSet/>
      <dgm:spPr/>
      <dgm:t>
        <a:bodyPr/>
        <a:lstStyle/>
        <a:p>
          <a:endParaRPr lang="en-US"/>
        </a:p>
      </dgm:t>
    </dgm:pt>
    <dgm:pt modelId="{E52911B4-6347-46E3-88EC-460B6CDFD9E3}" type="sibTrans" cxnId="{15DE7074-EE08-4B90-A239-ABAE7436868D}">
      <dgm:prSet/>
      <dgm:spPr/>
      <dgm:t>
        <a:bodyPr/>
        <a:lstStyle/>
        <a:p>
          <a:endParaRPr lang="en-US"/>
        </a:p>
      </dgm:t>
    </dgm:pt>
    <dgm:pt modelId="{01C21391-E5FF-493C-A8A5-7C1EF8272587}">
      <dgm:prSet/>
      <dgm:spPr>
        <a:solidFill>
          <a:schemeClr val="tx2">
            <a:lumMod val="10000"/>
            <a:lumOff val="90000"/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de-DE" dirty="0"/>
            <a:t>Speichern Embeddings → Grundlage für semantische Suche &amp; Ähnlichkeitsvergleiche</a:t>
          </a:r>
          <a:endParaRPr lang="en-US" dirty="0"/>
        </a:p>
      </dgm:t>
    </dgm:pt>
    <dgm:pt modelId="{8C1C1B04-A08A-4167-BA8C-04838BB9C5CD}" type="parTrans" cxnId="{2C436C22-B3A3-4E4F-BE67-DA3901E2CE01}">
      <dgm:prSet/>
      <dgm:spPr/>
      <dgm:t>
        <a:bodyPr/>
        <a:lstStyle/>
        <a:p>
          <a:endParaRPr lang="en-US"/>
        </a:p>
      </dgm:t>
    </dgm:pt>
    <dgm:pt modelId="{568ADFD0-956C-4B64-8D4C-4EA0A20B6A9A}" type="sibTrans" cxnId="{2C436C22-B3A3-4E4F-BE67-DA3901E2CE01}">
      <dgm:prSet/>
      <dgm:spPr/>
      <dgm:t>
        <a:bodyPr/>
        <a:lstStyle/>
        <a:p>
          <a:endParaRPr lang="en-US"/>
        </a:p>
      </dgm:t>
    </dgm:pt>
    <dgm:pt modelId="{A9C98D87-A0FE-4EBA-BBE6-A37335BE84F8}" type="pres">
      <dgm:prSet presAssocID="{711E2523-050D-4E23-A41B-9CD91FD1DE89}" presName="Name0" presStyleCnt="0">
        <dgm:presLayoutVars>
          <dgm:dir/>
          <dgm:animLvl val="lvl"/>
          <dgm:resizeHandles val="exact"/>
        </dgm:presLayoutVars>
      </dgm:prSet>
      <dgm:spPr/>
    </dgm:pt>
    <dgm:pt modelId="{13F246EA-1E2A-4237-8040-DF99F7B99D29}" type="pres">
      <dgm:prSet presAssocID="{C507D2E8-BFA8-4566-A787-B099DB2CCC7A}" presName="linNode" presStyleCnt="0"/>
      <dgm:spPr/>
    </dgm:pt>
    <dgm:pt modelId="{3C893A0A-7792-475E-902E-9B455524581F}" type="pres">
      <dgm:prSet presAssocID="{C507D2E8-BFA8-4566-A787-B099DB2CCC7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D78EB10-C66D-46E8-AF6E-E320D284A4F6}" type="pres">
      <dgm:prSet presAssocID="{C507D2E8-BFA8-4566-A787-B099DB2CCC7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B083313-8233-47F2-B071-34A10D10D4E3}" srcId="{711E2523-050D-4E23-A41B-9CD91FD1DE89}" destId="{C507D2E8-BFA8-4566-A787-B099DB2CCC7A}" srcOrd="0" destOrd="0" parTransId="{43944012-EAD8-40EA-8EBA-02161DAC975B}" sibTransId="{36F351E0-C579-47A0-8841-9ECC34852BEE}"/>
    <dgm:cxn modelId="{2C436C22-B3A3-4E4F-BE67-DA3901E2CE01}" srcId="{C507D2E8-BFA8-4566-A787-B099DB2CCC7A}" destId="{01C21391-E5FF-493C-A8A5-7C1EF8272587}" srcOrd="1" destOrd="0" parTransId="{8C1C1B04-A08A-4167-BA8C-04838BB9C5CD}" sibTransId="{568ADFD0-956C-4B64-8D4C-4EA0A20B6A9A}"/>
    <dgm:cxn modelId="{15DE7074-EE08-4B90-A239-ABAE7436868D}" srcId="{C507D2E8-BFA8-4566-A787-B099DB2CCC7A}" destId="{07D91604-7B67-47E5-961A-7FD5A38421D2}" srcOrd="0" destOrd="0" parTransId="{58413CD1-5025-42DE-8951-5CAEBA9A713B}" sibTransId="{E52911B4-6347-46E3-88EC-460B6CDFD9E3}"/>
    <dgm:cxn modelId="{CCD4919D-36EC-47FC-AF1F-3D507701DBA3}" type="presOf" srcId="{711E2523-050D-4E23-A41B-9CD91FD1DE89}" destId="{A9C98D87-A0FE-4EBA-BBE6-A37335BE84F8}" srcOrd="0" destOrd="0" presId="urn:microsoft.com/office/officeart/2005/8/layout/vList5"/>
    <dgm:cxn modelId="{C8D435A4-12A2-4D95-872F-6598BDE45772}" type="presOf" srcId="{01C21391-E5FF-493C-A8A5-7C1EF8272587}" destId="{2D78EB10-C66D-46E8-AF6E-E320D284A4F6}" srcOrd="0" destOrd="1" presId="urn:microsoft.com/office/officeart/2005/8/layout/vList5"/>
    <dgm:cxn modelId="{042106DB-C277-4AB9-B1AA-7D49AE76F430}" type="presOf" srcId="{07D91604-7B67-47E5-961A-7FD5A38421D2}" destId="{2D78EB10-C66D-46E8-AF6E-E320D284A4F6}" srcOrd="0" destOrd="0" presId="urn:microsoft.com/office/officeart/2005/8/layout/vList5"/>
    <dgm:cxn modelId="{056119F9-7CCE-4C6D-AC6F-943DBBB88797}" type="presOf" srcId="{C507D2E8-BFA8-4566-A787-B099DB2CCC7A}" destId="{3C893A0A-7792-475E-902E-9B455524581F}" srcOrd="0" destOrd="0" presId="urn:microsoft.com/office/officeart/2005/8/layout/vList5"/>
    <dgm:cxn modelId="{8E11C37F-443D-433B-96B7-D23C12E31F44}" type="presParOf" srcId="{A9C98D87-A0FE-4EBA-BBE6-A37335BE84F8}" destId="{13F246EA-1E2A-4237-8040-DF99F7B99D29}" srcOrd="0" destOrd="0" presId="urn:microsoft.com/office/officeart/2005/8/layout/vList5"/>
    <dgm:cxn modelId="{D8E35A0B-87D9-4F49-ACD0-A58B9ADE2486}" type="presParOf" srcId="{13F246EA-1E2A-4237-8040-DF99F7B99D29}" destId="{3C893A0A-7792-475E-902E-9B455524581F}" srcOrd="0" destOrd="0" presId="urn:microsoft.com/office/officeart/2005/8/layout/vList5"/>
    <dgm:cxn modelId="{6ABE8D62-3E1F-4E44-981C-DDA89C84E458}" type="presParOf" srcId="{13F246EA-1E2A-4237-8040-DF99F7B99D29}" destId="{2D78EB10-C66D-46E8-AF6E-E320D284A4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E2523-050D-4E23-A41B-9CD91FD1DE8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BB29C9-8CDA-48BE-BB6D-2337B633191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NoSQL-</a:t>
          </a:r>
          <a:r>
            <a:rPr lang="en-US" b="1" dirty="0" err="1"/>
            <a:t>Datenbanken</a:t>
          </a:r>
          <a:endParaRPr lang="en-US" dirty="0"/>
        </a:p>
      </dgm:t>
    </dgm:pt>
    <dgm:pt modelId="{95F140EE-EEE2-4D36-98A9-FA73F5A9BFE9}" type="sibTrans" cxnId="{CC7EDD46-3044-4BAA-9867-5114FD56BC7D}">
      <dgm:prSet/>
      <dgm:spPr/>
      <dgm:t>
        <a:bodyPr/>
        <a:lstStyle/>
        <a:p>
          <a:endParaRPr lang="en-US"/>
        </a:p>
      </dgm:t>
    </dgm:pt>
    <dgm:pt modelId="{7E0917BD-5FB7-472F-AE29-6B128BD8FAD0}" type="parTrans" cxnId="{CC7EDD46-3044-4BAA-9867-5114FD56BC7D}">
      <dgm:prSet/>
      <dgm:spPr/>
      <dgm:t>
        <a:bodyPr/>
        <a:lstStyle/>
        <a:p>
          <a:endParaRPr lang="en-US"/>
        </a:p>
      </dgm:t>
    </dgm:pt>
    <dgm:pt modelId="{3ED79D81-1920-4351-947A-49899E6DE59B}">
      <dgm:prSet/>
      <dgm:spPr>
        <a:solidFill>
          <a:schemeClr val="tx2">
            <a:lumMod val="10000"/>
            <a:lumOff val="90000"/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dirty="0" err="1"/>
            <a:t>Dokumente</a:t>
          </a:r>
          <a:r>
            <a:rPr lang="en-US" dirty="0"/>
            <a:t> (MongoDB), Key-Value (Redis), Graphen (Neo4j)</a:t>
          </a:r>
        </a:p>
      </dgm:t>
    </dgm:pt>
    <dgm:pt modelId="{38D3036D-E524-433D-BE63-2ACF1DAFA4F4}" type="sibTrans" cxnId="{E8384535-9DB0-46B0-909C-C3CA0105BEFC}">
      <dgm:prSet/>
      <dgm:spPr/>
      <dgm:t>
        <a:bodyPr/>
        <a:lstStyle/>
        <a:p>
          <a:endParaRPr lang="en-US"/>
        </a:p>
      </dgm:t>
    </dgm:pt>
    <dgm:pt modelId="{C8901CC6-BAA0-4EB7-B5B0-9ABA45018E56}" type="parTrans" cxnId="{E8384535-9DB0-46B0-909C-C3CA0105BEFC}">
      <dgm:prSet/>
      <dgm:spPr/>
      <dgm:t>
        <a:bodyPr/>
        <a:lstStyle/>
        <a:p>
          <a:endParaRPr lang="en-US"/>
        </a:p>
      </dgm:t>
    </dgm:pt>
    <dgm:pt modelId="{51D3B820-1B80-4B5D-9A5B-D8398525DEE2}">
      <dgm:prSet/>
      <dgm:spPr>
        <a:solidFill>
          <a:schemeClr val="tx2">
            <a:lumMod val="10000"/>
            <a:lumOff val="90000"/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de-DE" dirty="0"/>
            <a:t>Flexibel für unstrukturierte/semi-strukturierte Daten</a:t>
          </a:r>
          <a:endParaRPr lang="en-US" dirty="0"/>
        </a:p>
      </dgm:t>
    </dgm:pt>
    <dgm:pt modelId="{367BA63D-53D8-4E7B-9A02-2425FC5A4923}" type="sibTrans" cxnId="{98BC3016-A372-4328-83AC-C29C68A17FB6}">
      <dgm:prSet/>
      <dgm:spPr/>
      <dgm:t>
        <a:bodyPr/>
        <a:lstStyle/>
        <a:p>
          <a:endParaRPr lang="en-US"/>
        </a:p>
      </dgm:t>
    </dgm:pt>
    <dgm:pt modelId="{70299C50-1734-410C-8F76-DAE5B5D3FB8D}" type="parTrans" cxnId="{98BC3016-A372-4328-83AC-C29C68A17FB6}">
      <dgm:prSet/>
      <dgm:spPr/>
      <dgm:t>
        <a:bodyPr/>
        <a:lstStyle/>
        <a:p>
          <a:endParaRPr lang="en-US"/>
        </a:p>
      </dgm:t>
    </dgm:pt>
    <dgm:pt modelId="{A9C98D87-A0FE-4EBA-BBE6-A37335BE84F8}" type="pres">
      <dgm:prSet presAssocID="{711E2523-050D-4E23-A41B-9CD91FD1DE89}" presName="Name0" presStyleCnt="0">
        <dgm:presLayoutVars>
          <dgm:dir/>
          <dgm:animLvl val="lvl"/>
          <dgm:resizeHandles val="exact"/>
        </dgm:presLayoutVars>
      </dgm:prSet>
      <dgm:spPr/>
    </dgm:pt>
    <dgm:pt modelId="{7B2A1328-BE77-453F-9D4E-5DC20A9D0E7B}" type="pres">
      <dgm:prSet presAssocID="{16BB29C9-8CDA-48BE-BB6D-2337B633191B}" presName="linNode" presStyleCnt="0"/>
      <dgm:spPr/>
    </dgm:pt>
    <dgm:pt modelId="{47E23235-F4BE-4892-8B32-0E36549B2574}" type="pres">
      <dgm:prSet presAssocID="{16BB29C9-8CDA-48BE-BB6D-2337B633191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AEEE5A6-A5E9-482A-BE8D-2ACC793B5A38}" type="pres">
      <dgm:prSet presAssocID="{16BB29C9-8CDA-48BE-BB6D-2337B633191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8BC3016-A372-4328-83AC-C29C68A17FB6}" srcId="{16BB29C9-8CDA-48BE-BB6D-2337B633191B}" destId="{51D3B820-1B80-4B5D-9A5B-D8398525DEE2}" srcOrd="1" destOrd="0" parTransId="{70299C50-1734-410C-8F76-DAE5B5D3FB8D}" sibTransId="{367BA63D-53D8-4E7B-9A02-2425FC5A4923}"/>
    <dgm:cxn modelId="{BED3ED33-BC7F-453F-BEA5-3B059129775D}" type="presOf" srcId="{51D3B820-1B80-4B5D-9A5B-D8398525DEE2}" destId="{1AEEE5A6-A5E9-482A-BE8D-2ACC793B5A38}" srcOrd="0" destOrd="1" presId="urn:microsoft.com/office/officeart/2005/8/layout/vList5"/>
    <dgm:cxn modelId="{E8384535-9DB0-46B0-909C-C3CA0105BEFC}" srcId="{16BB29C9-8CDA-48BE-BB6D-2337B633191B}" destId="{3ED79D81-1920-4351-947A-49899E6DE59B}" srcOrd="0" destOrd="0" parTransId="{C8901CC6-BAA0-4EB7-B5B0-9ABA45018E56}" sibTransId="{38D3036D-E524-433D-BE63-2ACF1DAFA4F4}"/>
    <dgm:cxn modelId="{CC7EDD46-3044-4BAA-9867-5114FD56BC7D}" srcId="{711E2523-050D-4E23-A41B-9CD91FD1DE89}" destId="{16BB29C9-8CDA-48BE-BB6D-2337B633191B}" srcOrd="0" destOrd="0" parTransId="{7E0917BD-5FB7-472F-AE29-6B128BD8FAD0}" sibTransId="{95F140EE-EEE2-4D36-98A9-FA73F5A9BFE9}"/>
    <dgm:cxn modelId="{F3B08F4F-9B3A-4F9C-A895-8A4A558F4B57}" type="presOf" srcId="{16BB29C9-8CDA-48BE-BB6D-2337B633191B}" destId="{47E23235-F4BE-4892-8B32-0E36549B2574}" srcOrd="0" destOrd="0" presId="urn:microsoft.com/office/officeart/2005/8/layout/vList5"/>
    <dgm:cxn modelId="{185C557E-37F6-4521-A0DA-86A80D00D3A1}" type="presOf" srcId="{3ED79D81-1920-4351-947A-49899E6DE59B}" destId="{1AEEE5A6-A5E9-482A-BE8D-2ACC793B5A38}" srcOrd="0" destOrd="0" presId="urn:microsoft.com/office/officeart/2005/8/layout/vList5"/>
    <dgm:cxn modelId="{CCD4919D-36EC-47FC-AF1F-3D507701DBA3}" type="presOf" srcId="{711E2523-050D-4E23-A41B-9CD91FD1DE89}" destId="{A9C98D87-A0FE-4EBA-BBE6-A37335BE84F8}" srcOrd="0" destOrd="0" presId="urn:microsoft.com/office/officeart/2005/8/layout/vList5"/>
    <dgm:cxn modelId="{82B7D551-5831-462B-B2DC-C17F10044692}" type="presParOf" srcId="{A9C98D87-A0FE-4EBA-BBE6-A37335BE84F8}" destId="{7B2A1328-BE77-453F-9D4E-5DC20A9D0E7B}" srcOrd="0" destOrd="0" presId="urn:microsoft.com/office/officeart/2005/8/layout/vList5"/>
    <dgm:cxn modelId="{369EC4DE-71FD-4AA1-A06C-02DA0013A41B}" type="presParOf" srcId="{7B2A1328-BE77-453F-9D4E-5DC20A9D0E7B}" destId="{47E23235-F4BE-4892-8B32-0E36549B2574}" srcOrd="0" destOrd="0" presId="urn:microsoft.com/office/officeart/2005/8/layout/vList5"/>
    <dgm:cxn modelId="{528CEC70-3937-4577-9437-95382D245DEC}" type="presParOf" srcId="{7B2A1328-BE77-453F-9D4E-5DC20A9D0E7B}" destId="{1AEEE5A6-A5E9-482A-BE8D-2ACC793B5A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E2523-050D-4E23-A41B-9CD91FD1DE8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30D748-2C95-4764-B58C-0272B996814F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err="1"/>
            <a:t>Relationale</a:t>
          </a:r>
          <a:r>
            <a:rPr lang="en-US" dirty="0"/>
            <a:t> DBs</a:t>
          </a:r>
        </a:p>
      </dgm:t>
    </dgm:pt>
    <dgm:pt modelId="{48B0543C-114F-4642-8B19-72CCC297D5EA}" type="sibTrans" cxnId="{E4A716F4-682E-4499-A86A-FAFC71E0C75D}">
      <dgm:prSet/>
      <dgm:spPr/>
      <dgm:t>
        <a:bodyPr/>
        <a:lstStyle/>
        <a:p>
          <a:endParaRPr lang="en-US"/>
        </a:p>
      </dgm:t>
    </dgm:pt>
    <dgm:pt modelId="{E46C33F8-C1D1-4286-9884-33CA25D966CA}" type="parTrans" cxnId="{E4A716F4-682E-4499-A86A-FAFC71E0C75D}">
      <dgm:prSet/>
      <dgm:spPr/>
      <dgm:t>
        <a:bodyPr/>
        <a:lstStyle/>
        <a:p>
          <a:endParaRPr lang="en-US"/>
        </a:p>
      </dgm:t>
    </dgm:pt>
    <dgm:pt modelId="{5B0C5783-6494-4409-9F5D-EA94EEB18AF1}">
      <dgm:prSet/>
      <dgm:spPr>
        <a:solidFill>
          <a:schemeClr val="tx2">
            <a:lumMod val="10000"/>
            <a:lumOff val="90000"/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de-DE" dirty="0"/>
            <a:t>Tabellenstruktur, SQL, stabil, weit verbreitet</a:t>
          </a:r>
          <a:endParaRPr lang="en-US" dirty="0"/>
        </a:p>
      </dgm:t>
    </dgm:pt>
    <dgm:pt modelId="{5931A7BC-CC2B-4D7F-943A-C5154F2557B3}" type="sibTrans" cxnId="{BAB208D3-7FDC-4791-B7F9-629932FAB945}">
      <dgm:prSet/>
      <dgm:spPr/>
      <dgm:t>
        <a:bodyPr/>
        <a:lstStyle/>
        <a:p>
          <a:endParaRPr lang="en-US"/>
        </a:p>
      </dgm:t>
    </dgm:pt>
    <dgm:pt modelId="{A1EB6C32-BD4C-411E-A4BA-6A0B86A4337D}" type="parTrans" cxnId="{BAB208D3-7FDC-4791-B7F9-629932FAB945}">
      <dgm:prSet/>
      <dgm:spPr/>
      <dgm:t>
        <a:bodyPr/>
        <a:lstStyle/>
        <a:p>
          <a:endParaRPr lang="en-US"/>
        </a:p>
      </dgm:t>
    </dgm:pt>
    <dgm:pt modelId="{A9C98D87-A0FE-4EBA-BBE6-A37335BE84F8}" type="pres">
      <dgm:prSet presAssocID="{711E2523-050D-4E23-A41B-9CD91FD1DE89}" presName="Name0" presStyleCnt="0">
        <dgm:presLayoutVars>
          <dgm:dir/>
          <dgm:animLvl val="lvl"/>
          <dgm:resizeHandles val="exact"/>
        </dgm:presLayoutVars>
      </dgm:prSet>
      <dgm:spPr/>
    </dgm:pt>
    <dgm:pt modelId="{873A977C-04DF-48B2-A5EF-774C44D64081}" type="pres">
      <dgm:prSet presAssocID="{8D30D748-2C95-4764-B58C-0272B996814F}" presName="linNode" presStyleCnt="0"/>
      <dgm:spPr/>
    </dgm:pt>
    <dgm:pt modelId="{FD6B49A8-56E6-46D3-9FB8-CF9C50AA4426}" type="pres">
      <dgm:prSet presAssocID="{8D30D748-2C95-4764-B58C-0272B996814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754A87D-4947-4645-8ADB-FEF8DBE42224}" type="pres">
      <dgm:prSet presAssocID="{8D30D748-2C95-4764-B58C-0272B996814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4813869-A809-4A83-A482-AF435D699423}" type="presOf" srcId="{5B0C5783-6494-4409-9F5D-EA94EEB18AF1}" destId="{D754A87D-4947-4645-8ADB-FEF8DBE42224}" srcOrd="0" destOrd="0" presId="urn:microsoft.com/office/officeart/2005/8/layout/vList5"/>
    <dgm:cxn modelId="{8F14169A-211A-41FB-8581-D2C696CAA55D}" type="presOf" srcId="{8D30D748-2C95-4764-B58C-0272B996814F}" destId="{FD6B49A8-56E6-46D3-9FB8-CF9C50AA4426}" srcOrd="0" destOrd="0" presId="urn:microsoft.com/office/officeart/2005/8/layout/vList5"/>
    <dgm:cxn modelId="{CCD4919D-36EC-47FC-AF1F-3D507701DBA3}" type="presOf" srcId="{711E2523-050D-4E23-A41B-9CD91FD1DE89}" destId="{A9C98D87-A0FE-4EBA-BBE6-A37335BE84F8}" srcOrd="0" destOrd="0" presId="urn:microsoft.com/office/officeart/2005/8/layout/vList5"/>
    <dgm:cxn modelId="{BAB208D3-7FDC-4791-B7F9-629932FAB945}" srcId="{8D30D748-2C95-4764-B58C-0272B996814F}" destId="{5B0C5783-6494-4409-9F5D-EA94EEB18AF1}" srcOrd="0" destOrd="0" parTransId="{A1EB6C32-BD4C-411E-A4BA-6A0B86A4337D}" sibTransId="{5931A7BC-CC2B-4D7F-943A-C5154F2557B3}"/>
    <dgm:cxn modelId="{E4A716F4-682E-4499-A86A-FAFC71E0C75D}" srcId="{711E2523-050D-4E23-A41B-9CD91FD1DE89}" destId="{8D30D748-2C95-4764-B58C-0272B996814F}" srcOrd="0" destOrd="0" parTransId="{E46C33F8-C1D1-4286-9884-33CA25D966CA}" sibTransId="{48B0543C-114F-4642-8B19-72CCC297D5EA}"/>
    <dgm:cxn modelId="{D84E6275-D8CE-4638-B282-2CBA3389FB0E}" type="presParOf" srcId="{A9C98D87-A0FE-4EBA-BBE6-A37335BE84F8}" destId="{873A977C-04DF-48B2-A5EF-774C44D64081}" srcOrd="0" destOrd="0" presId="urn:microsoft.com/office/officeart/2005/8/layout/vList5"/>
    <dgm:cxn modelId="{DADF5415-A070-4696-8F25-9DBCE20F8493}" type="presParOf" srcId="{873A977C-04DF-48B2-A5EF-774C44D64081}" destId="{FD6B49A8-56E6-46D3-9FB8-CF9C50AA4426}" srcOrd="0" destOrd="0" presId="urn:microsoft.com/office/officeart/2005/8/layout/vList5"/>
    <dgm:cxn modelId="{71269024-D1CE-47CC-98E9-2A6E65BE954C}" type="presParOf" srcId="{873A977C-04DF-48B2-A5EF-774C44D64081}" destId="{D754A87D-4947-4645-8ADB-FEF8DBE422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F62D7-C67C-4D28-8737-432432C3BC7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F22A3F-6792-40BC-9150-D2A628B26672}">
      <dgm:prSet/>
      <dgm:spPr/>
      <dgm:t>
        <a:bodyPr/>
        <a:lstStyle/>
        <a:p>
          <a:r>
            <a:rPr lang="en-DE" b="1" i="0" baseline="0"/>
            <a:t>Datenbanken = kritisches Fundament für KI</a:t>
          </a:r>
          <a:endParaRPr lang="en-US"/>
        </a:p>
      </dgm:t>
    </dgm:pt>
    <dgm:pt modelId="{FEEB37A4-9B62-419A-9E4C-36A0B8AF3240}" type="parTrans" cxnId="{EAD72E7B-62E8-45A4-80A9-E6B38C4E31EC}">
      <dgm:prSet/>
      <dgm:spPr/>
      <dgm:t>
        <a:bodyPr/>
        <a:lstStyle/>
        <a:p>
          <a:endParaRPr lang="en-US"/>
        </a:p>
      </dgm:t>
    </dgm:pt>
    <dgm:pt modelId="{BF36CE36-8C1E-458E-9A95-C6797E1D5016}" type="sibTrans" cxnId="{EAD72E7B-62E8-45A4-80A9-E6B38C4E31EC}">
      <dgm:prSet phldrT="1"/>
      <dgm:spPr/>
      <dgm:t>
        <a:bodyPr/>
        <a:lstStyle/>
        <a:p>
          <a:r>
            <a:rPr lang="en-US" dirty="0"/>
            <a:t>1</a:t>
          </a:r>
        </a:p>
      </dgm:t>
    </dgm:pt>
    <dgm:pt modelId="{E4E3B2A0-0E11-48C6-9FDF-7234B19AF582}">
      <dgm:prSet/>
      <dgm:spPr/>
      <dgm:t>
        <a:bodyPr/>
        <a:lstStyle/>
        <a:p>
          <a:r>
            <a:rPr lang="en-DE" b="0" i="0" baseline="0"/>
            <a:t>Speicherung, Struktur, Zugriff, Nachvollziehbarkeit</a:t>
          </a:r>
          <a:endParaRPr lang="en-US"/>
        </a:p>
      </dgm:t>
    </dgm:pt>
    <dgm:pt modelId="{708D1CC7-D788-4845-A727-CDE99611421F}" type="parTrans" cxnId="{FB0BFB37-7110-4471-8FA2-E512D0334CB6}">
      <dgm:prSet/>
      <dgm:spPr/>
      <dgm:t>
        <a:bodyPr/>
        <a:lstStyle/>
        <a:p>
          <a:endParaRPr lang="en-US"/>
        </a:p>
      </dgm:t>
    </dgm:pt>
    <dgm:pt modelId="{AEDC4C83-53B4-4406-ACC5-E3F3C7128A92}" type="sibTrans" cxnId="{FB0BFB37-7110-4471-8FA2-E512D0334CB6}">
      <dgm:prSet/>
      <dgm:spPr/>
      <dgm:t>
        <a:bodyPr/>
        <a:lstStyle/>
        <a:p>
          <a:endParaRPr lang="en-US"/>
        </a:p>
      </dgm:t>
    </dgm:pt>
    <dgm:pt modelId="{3A6DF129-830E-4A6F-AE9D-BF4DA371ADC7}">
      <dgm:prSet/>
      <dgm:spPr/>
      <dgm:t>
        <a:bodyPr/>
        <a:lstStyle/>
        <a:p>
          <a:r>
            <a:rPr lang="en-DE" b="1" i="0" baseline="0"/>
            <a:t>KI verbessert auch Datenbanken</a:t>
          </a:r>
          <a:endParaRPr lang="en-US"/>
        </a:p>
      </dgm:t>
    </dgm:pt>
    <dgm:pt modelId="{551BCC62-0C62-4E72-B16F-7128021EEA3E}" type="parTrans" cxnId="{FBCD3731-EBC5-4410-B0A4-136A92214F31}">
      <dgm:prSet/>
      <dgm:spPr/>
      <dgm:t>
        <a:bodyPr/>
        <a:lstStyle/>
        <a:p>
          <a:endParaRPr lang="en-US"/>
        </a:p>
      </dgm:t>
    </dgm:pt>
    <dgm:pt modelId="{724D2939-2AE4-4418-ABC2-46DA218CF2EA}" type="sibTrans" cxnId="{FBCD3731-EBC5-4410-B0A4-136A92214F31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2C77F04C-55C8-4CEA-93D7-3BB9139EC0F2}">
      <dgm:prSet/>
      <dgm:spPr/>
      <dgm:t>
        <a:bodyPr/>
        <a:lstStyle/>
        <a:p>
          <a:r>
            <a:rPr lang="en-DE" b="0" i="0" baseline="0"/>
            <a:t>Intelligente Abfragen, Auto-Schema-Erkennung, Anomalieerkennung</a:t>
          </a:r>
          <a:endParaRPr lang="en-US"/>
        </a:p>
      </dgm:t>
    </dgm:pt>
    <dgm:pt modelId="{CA86C440-3DD5-4A18-B6BA-F8B6B5A7A067}" type="parTrans" cxnId="{A74EA506-BB9C-43B7-928F-B549E4F2A374}">
      <dgm:prSet/>
      <dgm:spPr/>
      <dgm:t>
        <a:bodyPr/>
        <a:lstStyle/>
        <a:p>
          <a:endParaRPr lang="en-US"/>
        </a:p>
      </dgm:t>
    </dgm:pt>
    <dgm:pt modelId="{0CE8A69E-1F50-4F30-A2E1-588EE0B8F2A3}" type="sibTrans" cxnId="{A74EA506-BB9C-43B7-928F-B549E4F2A374}">
      <dgm:prSet/>
      <dgm:spPr/>
      <dgm:t>
        <a:bodyPr/>
        <a:lstStyle/>
        <a:p>
          <a:endParaRPr lang="en-US"/>
        </a:p>
      </dgm:t>
    </dgm:pt>
    <dgm:pt modelId="{B786EFBE-7C93-4AF3-9553-37EA54E7A5E6}">
      <dgm:prSet/>
      <dgm:spPr/>
      <dgm:t>
        <a:bodyPr/>
        <a:lstStyle/>
        <a:p>
          <a:r>
            <a:rPr lang="en-DE" b="1" i="0" baseline="0" dirty="0"/>
            <a:t>Projekt </a:t>
          </a:r>
          <a:r>
            <a:rPr lang="en-DE" b="1" i="0" baseline="0" dirty="0" err="1"/>
            <a:t>als</a:t>
          </a:r>
          <a:r>
            <a:rPr lang="en-DE" b="1" i="0" baseline="0" dirty="0"/>
            <a:t> </a:t>
          </a:r>
          <a:r>
            <a:rPr lang="en-DE" b="1" i="0" baseline="0" dirty="0" err="1"/>
            <a:t>Beispiel</a:t>
          </a:r>
          <a:endParaRPr lang="en-US" dirty="0"/>
        </a:p>
      </dgm:t>
    </dgm:pt>
    <dgm:pt modelId="{A41F1AE9-A421-4E0F-9585-24BF4015AE94}" type="parTrans" cxnId="{EF71085F-2EE9-4234-B48F-D65291A3B7BD}">
      <dgm:prSet/>
      <dgm:spPr/>
      <dgm:t>
        <a:bodyPr/>
        <a:lstStyle/>
        <a:p>
          <a:endParaRPr lang="en-US"/>
        </a:p>
      </dgm:t>
    </dgm:pt>
    <dgm:pt modelId="{6425AAF7-B5D0-45A4-8D8C-FF3A62B7DE0B}" type="sibTrans" cxnId="{EF71085F-2EE9-4234-B48F-D65291A3B7BD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11AC9353-EFDB-4076-B94B-3F43052117BA}">
      <dgm:prSet/>
      <dgm:spPr/>
      <dgm:t>
        <a:bodyPr/>
        <a:lstStyle/>
        <a:p>
          <a:r>
            <a:rPr lang="en-DE" b="0" i="0" baseline="0"/>
            <a:t>NLP + ML + Datenbank → greifbare Synergie</a:t>
          </a:r>
          <a:endParaRPr lang="en-US"/>
        </a:p>
      </dgm:t>
    </dgm:pt>
    <dgm:pt modelId="{06434D7F-93EE-4CA6-8F7E-C910CB2EFAE7}" type="parTrans" cxnId="{4BFD4107-A016-4253-88EB-2C805F79A4CC}">
      <dgm:prSet/>
      <dgm:spPr/>
      <dgm:t>
        <a:bodyPr/>
        <a:lstStyle/>
        <a:p>
          <a:endParaRPr lang="en-US"/>
        </a:p>
      </dgm:t>
    </dgm:pt>
    <dgm:pt modelId="{8E4F4212-F57A-4934-9377-72684B66F324}" type="sibTrans" cxnId="{4BFD4107-A016-4253-88EB-2C805F79A4CC}">
      <dgm:prSet/>
      <dgm:spPr/>
      <dgm:t>
        <a:bodyPr/>
        <a:lstStyle/>
        <a:p>
          <a:endParaRPr lang="en-US"/>
        </a:p>
      </dgm:t>
    </dgm:pt>
    <dgm:pt modelId="{49D5335A-732D-4DBE-9313-BF1EC2C72818}" type="pres">
      <dgm:prSet presAssocID="{8F9F62D7-C67C-4D28-8737-432432C3BC72}" presName="Name0" presStyleCnt="0">
        <dgm:presLayoutVars>
          <dgm:animLvl val="lvl"/>
          <dgm:resizeHandles val="exact"/>
        </dgm:presLayoutVars>
      </dgm:prSet>
      <dgm:spPr/>
    </dgm:pt>
    <dgm:pt modelId="{72338326-CBCB-40CB-B275-E00BEDAB0DD4}" type="pres">
      <dgm:prSet presAssocID="{CEF22A3F-6792-40BC-9150-D2A628B26672}" presName="compositeNode" presStyleCnt="0">
        <dgm:presLayoutVars>
          <dgm:bulletEnabled val="1"/>
        </dgm:presLayoutVars>
      </dgm:prSet>
      <dgm:spPr/>
    </dgm:pt>
    <dgm:pt modelId="{9E032B65-88B2-42D5-80D9-DDF21330E9D5}" type="pres">
      <dgm:prSet presAssocID="{CEF22A3F-6792-40BC-9150-D2A628B26672}" presName="bgRect" presStyleLbl="bgAccFollowNode1" presStyleIdx="0" presStyleCnt="3"/>
      <dgm:spPr/>
    </dgm:pt>
    <dgm:pt modelId="{F07133EE-A302-4907-94D3-46562B4E45A2}" type="pres">
      <dgm:prSet presAssocID="{BF36CE36-8C1E-458E-9A95-C6797E1D501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D774A6F-5D79-46E2-BC3C-4A521B66B7AA}" type="pres">
      <dgm:prSet presAssocID="{CEF22A3F-6792-40BC-9150-D2A628B26672}" presName="bottomLine" presStyleLbl="alignNode1" presStyleIdx="1" presStyleCnt="6">
        <dgm:presLayoutVars/>
      </dgm:prSet>
      <dgm:spPr/>
    </dgm:pt>
    <dgm:pt modelId="{C9C2A75D-8389-421B-B4F6-1CDEA51F28BC}" type="pres">
      <dgm:prSet presAssocID="{CEF22A3F-6792-40BC-9150-D2A628B26672}" presName="nodeText" presStyleLbl="bgAccFollowNode1" presStyleIdx="0" presStyleCnt="3">
        <dgm:presLayoutVars>
          <dgm:bulletEnabled val="1"/>
        </dgm:presLayoutVars>
      </dgm:prSet>
      <dgm:spPr/>
    </dgm:pt>
    <dgm:pt modelId="{B20EB1D3-8005-4FF4-9307-C199BD27C774}" type="pres">
      <dgm:prSet presAssocID="{BF36CE36-8C1E-458E-9A95-C6797E1D5016}" presName="sibTrans" presStyleCnt="0"/>
      <dgm:spPr/>
    </dgm:pt>
    <dgm:pt modelId="{986AEDAC-D0DD-4989-BD73-3859980DCD83}" type="pres">
      <dgm:prSet presAssocID="{3A6DF129-830E-4A6F-AE9D-BF4DA371ADC7}" presName="compositeNode" presStyleCnt="0">
        <dgm:presLayoutVars>
          <dgm:bulletEnabled val="1"/>
        </dgm:presLayoutVars>
      </dgm:prSet>
      <dgm:spPr/>
    </dgm:pt>
    <dgm:pt modelId="{0574B2F7-372E-49A7-9C4F-5CFBBD1A7F72}" type="pres">
      <dgm:prSet presAssocID="{3A6DF129-830E-4A6F-AE9D-BF4DA371ADC7}" presName="bgRect" presStyleLbl="bgAccFollowNode1" presStyleIdx="1" presStyleCnt="3"/>
      <dgm:spPr/>
    </dgm:pt>
    <dgm:pt modelId="{75CA0688-9BC6-4A57-9E4B-13B68CDE848F}" type="pres">
      <dgm:prSet presAssocID="{724D2939-2AE4-4418-ABC2-46DA218CF2E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1FBE4FC-2997-44EE-9706-A6A15C3C4B98}" type="pres">
      <dgm:prSet presAssocID="{3A6DF129-830E-4A6F-AE9D-BF4DA371ADC7}" presName="bottomLine" presStyleLbl="alignNode1" presStyleIdx="3" presStyleCnt="6">
        <dgm:presLayoutVars/>
      </dgm:prSet>
      <dgm:spPr/>
    </dgm:pt>
    <dgm:pt modelId="{C48B6771-99A1-4D17-A679-5ECFD01398E6}" type="pres">
      <dgm:prSet presAssocID="{3A6DF129-830E-4A6F-AE9D-BF4DA371ADC7}" presName="nodeText" presStyleLbl="bgAccFollowNode1" presStyleIdx="1" presStyleCnt="3">
        <dgm:presLayoutVars>
          <dgm:bulletEnabled val="1"/>
        </dgm:presLayoutVars>
      </dgm:prSet>
      <dgm:spPr/>
    </dgm:pt>
    <dgm:pt modelId="{5B73CEF5-C8F1-497C-BA87-5C786A795359}" type="pres">
      <dgm:prSet presAssocID="{724D2939-2AE4-4418-ABC2-46DA218CF2EA}" presName="sibTrans" presStyleCnt="0"/>
      <dgm:spPr/>
    </dgm:pt>
    <dgm:pt modelId="{0122AACE-78F2-42F1-9C82-DC529F50F646}" type="pres">
      <dgm:prSet presAssocID="{B786EFBE-7C93-4AF3-9553-37EA54E7A5E6}" presName="compositeNode" presStyleCnt="0">
        <dgm:presLayoutVars>
          <dgm:bulletEnabled val="1"/>
        </dgm:presLayoutVars>
      </dgm:prSet>
      <dgm:spPr/>
    </dgm:pt>
    <dgm:pt modelId="{059B7545-4C10-4E4A-8DC7-DA56168919AE}" type="pres">
      <dgm:prSet presAssocID="{B786EFBE-7C93-4AF3-9553-37EA54E7A5E6}" presName="bgRect" presStyleLbl="bgAccFollowNode1" presStyleIdx="2" presStyleCnt="3"/>
      <dgm:spPr/>
    </dgm:pt>
    <dgm:pt modelId="{2CD219DC-2CE5-49D9-A0C0-BE91B9D3257B}" type="pres">
      <dgm:prSet presAssocID="{6425AAF7-B5D0-45A4-8D8C-FF3A62B7DE0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AA93C0A-5CA4-446E-B71A-459F72795C4D}" type="pres">
      <dgm:prSet presAssocID="{B786EFBE-7C93-4AF3-9553-37EA54E7A5E6}" presName="bottomLine" presStyleLbl="alignNode1" presStyleIdx="5" presStyleCnt="6">
        <dgm:presLayoutVars/>
      </dgm:prSet>
      <dgm:spPr/>
    </dgm:pt>
    <dgm:pt modelId="{92F9FA83-8D3C-4240-965F-7ACE8137402D}" type="pres">
      <dgm:prSet presAssocID="{B786EFBE-7C93-4AF3-9553-37EA54E7A5E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74EA506-BB9C-43B7-928F-B549E4F2A374}" srcId="{3A6DF129-830E-4A6F-AE9D-BF4DA371ADC7}" destId="{2C77F04C-55C8-4CEA-93D7-3BB9139EC0F2}" srcOrd="0" destOrd="0" parTransId="{CA86C440-3DD5-4A18-B6BA-F8B6B5A7A067}" sibTransId="{0CE8A69E-1F50-4F30-A2E1-588EE0B8F2A3}"/>
    <dgm:cxn modelId="{4BFD4107-A016-4253-88EB-2C805F79A4CC}" srcId="{B786EFBE-7C93-4AF3-9553-37EA54E7A5E6}" destId="{11AC9353-EFDB-4076-B94B-3F43052117BA}" srcOrd="0" destOrd="0" parTransId="{06434D7F-93EE-4CA6-8F7E-C910CB2EFAE7}" sibTransId="{8E4F4212-F57A-4934-9377-72684B66F324}"/>
    <dgm:cxn modelId="{B1CDAE1B-F952-4256-BCA7-8AFE416B08AF}" type="presOf" srcId="{3A6DF129-830E-4A6F-AE9D-BF4DA371ADC7}" destId="{C48B6771-99A1-4D17-A679-5ECFD01398E6}" srcOrd="1" destOrd="0" presId="urn:microsoft.com/office/officeart/2016/7/layout/BasicLinearProcessNumbered"/>
    <dgm:cxn modelId="{9094921D-7620-48D1-934B-872BFC19CF25}" type="presOf" srcId="{3A6DF129-830E-4A6F-AE9D-BF4DA371ADC7}" destId="{0574B2F7-372E-49A7-9C4F-5CFBBD1A7F72}" srcOrd="0" destOrd="0" presId="urn:microsoft.com/office/officeart/2016/7/layout/BasicLinearProcessNumbered"/>
    <dgm:cxn modelId="{FBCD3731-EBC5-4410-B0A4-136A92214F31}" srcId="{8F9F62D7-C67C-4D28-8737-432432C3BC72}" destId="{3A6DF129-830E-4A6F-AE9D-BF4DA371ADC7}" srcOrd="1" destOrd="0" parTransId="{551BCC62-0C62-4E72-B16F-7128021EEA3E}" sibTransId="{724D2939-2AE4-4418-ABC2-46DA218CF2EA}"/>
    <dgm:cxn modelId="{12C58F34-9AFC-43D1-BD08-DC85DDC7169E}" type="presOf" srcId="{BF36CE36-8C1E-458E-9A95-C6797E1D5016}" destId="{F07133EE-A302-4907-94D3-46562B4E45A2}" srcOrd="0" destOrd="0" presId="urn:microsoft.com/office/officeart/2016/7/layout/BasicLinearProcessNumbered"/>
    <dgm:cxn modelId="{FB0BFB37-7110-4471-8FA2-E512D0334CB6}" srcId="{CEF22A3F-6792-40BC-9150-D2A628B26672}" destId="{E4E3B2A0-0E11-48C6-9FDF-7234B19AF582}" srcOrd="0" destOrd="0" parTransId="{708D1CC7-D788-4845-A727-CDE99611421F}" sibTransId="{AEDC4C83-53B4-4406-ACC5-E3F3C7128A92}"/>
    <dgm:cxn modelId="{EF71085F-2EE9-4234-B48F-D65291A3B7BD}" srcId="{8F9F62D7-C67C-4D28-8737-432432C3BC72}" destId="{B786EFBE-7C93-4AF3-9553-37EA54E7A5E6}" srcOrd="2" destOrd="0" parTransId="{A41F1AE9-A421-4E0F-9585-24BF4015AE94}" sibTransId="{6425AAF7-B5D0-45A4-8D8C-FF3A62B7DE0B}"/>
    <dgm:cxn modelId="{FBBF8F69-C787-4D3A-9FD5-F517112E61F2}" type="presOf" srcId="{2C77F04C-55C8-4CEA-93D7-3BB9139EC0F2}" destId="{C48B6771-99A1-4D17-A679-5ECFD01398E6}" srcOrd="0" destOrd="1" presId="urn:microsoft.com/office/officeart/2016/7/layout/BasicLinearProcessNumbered"/>
    <dgm:cxn modelId="{43AE884C-B1FC-4CD8-B8C4-50B7342E2A9E}" type="presOf" srcId="{11AC9353-EFDB-4076-B94B-3F43052117BA}" destId="{92F9FA83-8D3C-4240-965F-7ACE8137402D}" srcOrd="0" destOrd="1" presId="urn:microsoft.com/office/officeart/2016/7/layout/BasicLinearProcessNumbered"/>
    <dgm:cxn modelId="{ACBE9B71-6A60-4C60-9AC9-3748F800FC4E}" type="presOf" srcId="{B786EFBE-7C93-4AF3-9553-37EA54E7A5E6}" destId="{059B7545-4C10-4E4A-8DC7-DA56168919AE}" srcOrd="0" destOrd="0" presId="urn:microsoft.com/office/officeart/2016/7/layout/BasicLinearProcessNumbered"/>
    <dgm:cxn modelId="{5DC13373-D7FC-44C1-9E0D-E2CFB5F7B979}" type="presOf" srcId="{CEF22A3F-6792-40BC-9150-D2A628B26672}" destId="{C9C2A75D-8389-421B-B4F6-1CDEA51F28BC}" srcOrd="1" destOrd="0" presId="urn:microsoft.com/office/officeart/2016/7/layout/BasicLinearProcessNumbered"/>
    <dgm:cxn modelId="{E7871277-50DC-44DD-BF60-889F370DFF1D}" type="presOf" srcId="{B786EFBE-7C93-4AF3-9553-37EA54E7A5E6}" destId="{92F9FA83-8D3C-4240-965F-7ACE8137402D}" srcOrd="1" destOrd="0" presId="urn:microsoft.com/office/officeart/2016/7/layout/BasicLinearProcessNumbered"/>
    <dgm:cxn modelId="{EAD72E7B-62E8-45A4-80A9-E6B38C4E31EC}" srcId="{8F9F62D7-C67C-4D28-8737-432432C3BC72}" destId="{CEF22A3F-6792-40BC-9150-D2A628B26672}" srcOrd="0" destOrd="0" parTransId="{FEEB37A4-9B62-419A-9E4C-36A0B8AF3240}" sibTransId="{BF36CE36-8C1E-458E-9A95-C6797E1D5016}"/>
    <dgm:cxn modelId="{7209797B-0EE9-409C-AFC1-3BDDF6B1D48A}" type="presOf" srcId="{E4E3B2A0-0E11-48C6-9FDF-7234B19AF582}" destId="{C9C2A75D-8389-421B-B4F6-1CDEA51F28BC}" srcOrd="0" destOrd="1" presId="urn:microsoft.com/office/officeart/2016/7/layout/BasicLinearProcessNumbered"/>
    <dgm:cxn modelId="{58714282-52D5-46AB-88F0-6944E1B264AB}" type="presOf" srcId="{8F9F62D7-C67C-4D28-8737-432432C3BC72}" destId="{49D5335A-732D-4DBE-9313-BF1EC2C72818}" srcOrd="0" destOrd="0" presId="urn:microsoft.com/office/officeart/2016/7/layout/BasicLinearProcessNumbered"/>
    <dgm:cxn modelId="{EA29D49A-83E8-41E0-8C55-F57D8809FEB1}" type="presOf" srcId="{724D2939-2AE4-4418-ABC2-46DA218CF2EA}" destId="{75CA0688-9BC6-4A57-9E4B-13B68CDE848F}" srcOrd="0" destOrd="0" presId="urn:microsoft.com/office/officeart/2016/7/layout/BasicLinearProcessNumbered"/>
    <dgm:cxn modelId="{EBB04CA8-6C33-42E0-A280-240E6FFA199F}" type="presOf" srcId="{6425AAF7-B5D0-45A4-8D8C-FF3A62B7DE0B}" destId="{2CD219DC-2CE5-49D9-A0C0-BE91B9D3257B}" srcOrd="0" destOrd="0" presId="urn:microsoft.com/office/officeart/2016/7/layout/BasicLinearProcessNumbered"/>
    <dgm:cxn modelId="{0C4193ED-E992-43C1-B2E3-C0BC0C18C761}" type="presOf" srcId="{CEF22A3F-6792-40BC-9150-D2A628B26672}" destId="{9E032B65-88B2-42D5-80D9-DDF21330E9D5}" srcOrd="0" destOrd="0" presId="urn:microsoft.com/office/officeart/2016/7/layout/BasicLinearProcessNumbered"/>
    <dgm:cxn modelId="{D4EEFAA1-6A84-422F-A190-B53C80C3A54B}" type="presParOf" srcId="{49D5335A-732D-4DBE-9313-BF1EC2C72818}" destId="{72338326-CBCB-40CB-B275-E00BEDAB0DD4}" srcOrd="0" destOrd="0" presId="urn:microsoft.com/office/officeart/2016/7/layout/BasicLinearProcessNumbered"/>
    <dgm:cxn modelId="{50F329F9-7E0D-4C05-B725-45C8DDCAB4B7}" type="presParOf" srcId="{72338326-CBCB-40CB-B275-E00BEDAB0DD4}" destId="{9E032B65-88B2-42D5-80D9-DDF21330E9D5}" srcOrd="0" destOrd="0" presId="urn:microsoft.com/office/officeart/2016/7/layout/BasicLinearProcessNumbered"/>
    <dgm:cxn modelId="{783B12CD-558F-4787-A677-71B8FB7D5247}" type="presParOf" srcId="{72338326-CBCB-40CB-B275-E00BEDAB0DD4}" destId="{F07133EE-A302-4907-94D3-46562B4E45A2}" srcOrd="1" destOrd="0" presId="urn:microsoft.com/office/officeart/2016/7/layout/BasicLinearProcessNumbered"/>
    <dgm:cxn modelId="{AC2F97E1-07EC-465A-8B80-9C2B65EAA76D}" type="presParOf" srcId="{72338326-CBCB-40CB-B275-E00BEDAB0DD4}" destId="{DD774A6F-5D79-46E2-BC3C-4A521B66B7AA}" srcOrd="2" destOrd="0" presId="urn:microsoft.com/office/officeart/2016/7/layout/BasicLinearProcessNumbered"/>
    <dgm:cxn modelId="{E5C2A862-8CE2-4BA4-B93C-4ACED26B3AFA}" type="presParOf" srcId="{72338326-CBCB-40CB-B275-E00BEDAB0DD4}" destId="{C9C2A75D-8389-421B-B4F6-1CDEA51F28BC}" srcOrd="3" destOrd="0" presId="urn:microsoft.com/office/officeart/2016/7/layout/BasicLinearProcessNumbered"/>
    <dgm:cxn modelId="{D8326E10-2A64-42EF-ABC8-EDD1DFC3D239}" type="presParOf" srcId="{49D5335A-732D-4DBE-9313-BF1EC2C72818}" destId="{B20EB1D3-8005-4FF4-9307-C199BD27C774}" srcOrd="1" destOrd="0" presId="urn:microsoft.com/office/officeart/2016/7/layout/BasicLinearProcessNumbered"/>
    <dgm:cxn modelId="{5E226FE3-569E-41A7-AEF9-256CFB47436C}" type="presParOf" srcId="{49D5335A-732D-4DBE-9313-BF1EC2C72818}" destId="{986AEDAC-D0DD-4989-BD73-3859980DCD83}" srcOrd="2" destOrd="0" presId="urn:microsoft.com/office/officeart/2016/7/layout/BasicLinearProcessNumbered"/>
    <dgm:cxn modelId="{74BB8DC2-6312-4000-A5B5-3ECFC685AAEB}" type="presParOf" srcId="{986AEDAC-D0DD-4989-BD73-3859980DCD83}" destId="{0574B2F7-372E-49A7-9C4F-5CFBBD1A7F72}" srcOrd="0" destOrd="0" presId="urn:microsoft.com/office/officeart/2016/7/layout/BasicLinearProcessNumbered"/>
    <dgm:cxn modelId="{C608B4D1-C2C7-4192-A5BE-3D1CB2693C59}" type="presParOf" srcId="{986AEDAC-D0DD-4989-BD73-3859980DCD83}" destId="{75CA0688-9BC6-4A57-9E4B-13B68CDE848F}" srcOrd="1" destOrd="0" presId="urn:microsoft.com/office/officeart/2016/7/layout/BasicLinearProcessNumbered"/>
    <dgm:cxn modelId="{0C31B2E3-0A9D-4645-AE3E-E0F01F00AF62}" type="presParOf" srcId="{986AEDAC-D0DD-4989-BD73-3859980DCD83}" destId="{61FBE4FC-2997-44EE-9706-A6A15C3C4B98}" srcOrd="2" destOrd="0" presId="urn:microsoft.com/office/officeart/2016/7/layout/BasicLinearProcessNumbered"/>
    <dgm:cxn modelId="{DA18D04C-DDD6-48A2-8D3C-44E7DED43E5B}" type="presParOf" srcId="{986AEDAC-D0DD-4989-BD73-3859980DCD83}" destId="{C48B6771-99A1-4D17-A679-5ECFD01398E6}" srcOrd="3" destOrd="0" presId="urn:microsoft.com/office/officeart/2016/7/layout/BasicLinearProcessNumbered"/>
    <dgm:cxn modelId="{28CC34AC-0EB3-4765-AABC-D00F70913E4C}" type="presParOf" srcId="{49D5335A-732D-4DBE-9313-BF1EC2C72818}" destId="{5B73CEF5-C8F1-497C-BA87-5C786A795359}" srcOrd="3" destOrd="0" presId="urn:microsoft.com/office/officeart/2016/7/layout/BasicLinearProcessNumbered"/>
    <dgm:cxn modelId="{D1BF5988-0678-492D-93FB-F4CE7F74E677}" type="presParOf" srcId="{49D5335A-732D-4DBE-9313-BF1EC2C72818}" destId="{0122AACE-78F2-42F1-9C82-DC529F50F646}" srcOrd="4" destOrd="0" presId="urn:microsoft.com/office/officeart/2016/7/layout/BasicLinearProcessNumbered"/>
    <dgm:cxn modelId="{5A051843-AFA4-47F8-B1AF-A6AE550812D3}" type="presParOf" srcId="{0122AACE-78F2-42F1-9C82-DC529F50F646}" destId="{059B7545-4C10-4E4A-8DC7-DA56168919AE}" srcOrd="0" destOrd="0" presId="urn:microsoft.com/office/officeart/2016/7/layout/BasicLinearProcessNumbered"/>
    <dgm:cxn modelId="{E96988CC-A24D-4599-AE0E-8726F22A0E62}" type="presParOf" srcId="{0122AACE-78F2-42F1-9C82-DC529F50F646}" destId="{2CD219DC-2CE5-49D9-A0C0-BE91B9D3257B}" srcOrd="1" destOrd="0" presId="urn:microsoft.com/office/officeart/2016/7/layout/BasicLinearProcessNumbered"/>
    <dgm:cxn modelId="{9E7AC456-1719-432E-A837-F0569572533C}" type="presParOf" srcId="{0122AACE-78F2-42F1-9C82-DC529F50F646}" destId="{8AA93C0A-5CA4-446E-B71A-459F72795C4D}" srcOrd="2" destOrd="0" presId="urn:microsoft.com/office/officeart/2016/7/layout/BasicLinearProcessNumbered"/>
    <dgm:cxn modelId="{B104B433-7AB9-400B-B464-39CC2BE5F4D4}" type="presParOf" srcId="{0122AACE-78F2-42F1-9C82-DC529F50F646}" destId="{92F9FA83-8D3C-4240-965F-7ACE8137402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8EB10-C66D-46E8-AF6E-E320D284A4F6}">
      <dsp:nvSpPr>
        <dsp:cNvPr id="0" name=""/>
        <dsp:cNvSpPr/>
      </dsp:nvSpPr>
      <dsp:spPr>
        <a:xfrm rot="5400000">
          <a:off x="7054071" y="-3025840"/>
          <a:ext cx="753702" cy="6993809"/>
        </a:xfrm>
        <a:prstGeom prst="round2Same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z. B. </a:t>
          </a:r>
          <a:r>
            <a:rPr lang="en-US" sz="1400" b="1" kern="1200" dirty="0"/>
            <a:t>FAISS</a:t>
          </a:r>
          <a:r>
            <a:rPr lang="en-US" sz="1400" kern="1200" dirty="0"/>
            <a:t>, </a:t>
          </a:r>
          <a:r>
            <a:rPr lang="en-US" sz="1400" b="1" kern="1200" dirty="0"/>
            <a:t>Pinecone</a:t>
          </a:r>
          <a:r>
            <a:rPr lang="en-US" sz="1400" kern="1200" dirty="0"/>
            <a:t>, </a:t>
          </a:r>
          <a:r>
            <a:rPr lang="en-US" sz="1400" b="1" kern="1200" dirty="0" err="1"/>
            <a:t>Weaviate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Speichern Embeddings → Grundlage für semantische Suche &amp; Ähnlichkeitsvergleiche</a:t>
          </a:r>
          <a:endParaRPr lang="en-US" sz="1400" kern="1200" dirty="0"/>
        </a:p>
      </dsp:txBody>
      <dsp:txXfrm rot="-5400000">
        <a:off x="3934018" y="131006"/>
        <a:ext cx="6957016" cy="680116"/>
      </dsp:txXfrm>
    </dsp:sp>
    <dsp:sp modelId="{3C893A0A-7792-475E-902E-9B455524581F}">
      <dsp:nvSpPr>
        <dsp:cNvPr id="0" name=""/>
        <dsp:cNvSpPr/>
      </dsp:nvSpPr>
      <dsp:spPr>
        <a:xfrm>
          <a:off x="0" y="0"/>
          <a:ext cx="3934018" cy="942128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Vektor-</a:t>
          </a:r>
          <a:r>
            <a:rPr lang="en-US" sz="3100" kern="1200" dirty="0" err="1"/>
            <a:t>Datenbanken</a:t>
          </a:r>
          <a:r>
            <a:rPr lang="en-US" sz="3100" kern="1200" dirty="0"/>
            <a:t>:</a:t>
          </a:r>
        </a:p>
      </dsp:txBody>
      <dsp:txXfrm>
        <a:off x="45991" y="45991"/>
        <a:ext cx="3842036" cy="850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EE5A6-A5E9-482A-BE8D-2ACC793B5A38}">
      <dsp:nvSpPr>
        <dsp:cNvPr id="0" name=""/>
        <dsp:cNvSpPr/>
      </dsp:nvSpPr>
      <dsp:spPr>
        <a:xfrm rot="5400000">
          <a:off x="7054071" y="-3025840"/>
          <a:ext cx="753702" cy="6993809"/>
        </a:xfrm>
        <a:prstGeom prst="round2Same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Dokumente</a:t>
          </a:r>
          <a:r>
            <a:rPr lang="en-US" sz="1900" kern="1200" dirty="0"/>
            <a:t> (MongoDB), Key-Value (Redis), Graphen (Neo4j)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900" kern="1200" dirty="0"/>
            <a:t>Flexibel für unstrukturierte/semi-strukturierte Daten</a:t>
          </a:r>
          <a:endParaRPr lang="en-US" sz="1900" kern="1200" dirty="0"/>
        </a:p>
      </dsp:txBody>
      <dsp:txXfrm rot="-5400000">
        <a:off x="3934018" y="131006"/>
        <a:ext cx="6957016" cy="680116"/>
      </dsp:txXfrm>
    </dsp:sp>
    <dsp:sp modelId="{47E23235-F4BE-4892-8B32-0E36549B2574}">
      <dsp:nvSpPr>
        <dsp:cNvPr id="0" name=""/>
        <dsp:cNvSpPr/>
      </dsp:nvSpPr>
      <dsp:spPr>
        <a:xfrm>
          <a:off x="0" y="0"/>
          <a:ext cx="3934018" cy="942128"/>
        </a:xfrm>
        <a:prstGeom prst="round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NoSQL-</a:t>
          </a:r>
          <a:r>
            <a:rPr lang="en-US" sz="2900" b="1" kern="1200" dirty="0" err="1"/>
            <a:t>Datenbanken</a:t>
          </a:r>
          <a:endParaRPr lang="en-US" sz="2900" kern="1200" dirty="0"/>
        </a:p>
      </dsp:txBody>
      <dsp:txXfrm>
        <a:off x="45991" y="45991"/>
        <a:ext cx="3842036" cy="850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4A87D-4947-4645-8ADB-FEF8DBE42224}">
      <dsp:nvSpPr>
        <dsp:cNvPr id="0" name=""/>
        <dsp:cNvSpPr/>
      </dsp:nvSpPr>
      <dsp:spPr>
        <a:xfrm rot="5400000">
          <a:off x="6981022" y="-2991464"/>
          <a:ext cx="753702" cy="6925057"/>
        </a:xfrm>
        <a:prstGeom prst="round2SameRect">
          <a:avLst/>
        </a:prstGeom>
        <a:solidFill>
          <a:schemeClr val="tx2">
            <a:lumMod val="10000"/>
            <a:lumOff val="90000"/>
            <a:alpha val="90000"/>
          </a:schemeClr>
        </a:solidFill>
        <a:ln w="1905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Tabellenstruktur, SQL, stabil, weit verbreitet</a:t>
          </a:r>
          <a:endParaRPr lang="en-US" sz="2700" kern="1200" dirty="0"/>
        </a:p>
      </dsp:txBody>
      <dsp:txXfrm rot="-5400000">
        <a:off x="3895345" y="131006"/>
        <a:ext cx="6888264" cy="680116"/>
      </dsp:txXfrm>
    </dsp:sp>
    <dsp:sp modelId="{FD6B49A8-56E6-46D3-9FB8-CF9C50AA4426}">
      <dsp:nvSpPr>
        <dsp:cNvPr id="0" name=""/>
        <dsp:cNvSpPr/>
      </dsp:nvSpPr>
      <dsp:spPr>
        <a:xfrm>
          <a:off x="0" y="0"/>
          <a:ext cx="3895344" cy="942128"/>
        </a:xfrm>
        <a:prstGeom prst="roundRect">
          <a:avLst/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Relationale</a:t>
          </a:r>
          <a:r>
            <a:rPr lang="en-US" sz="4000" kern="1200" dirty="0"/>
            <a:t> DBs</a:t>
          </a:r>
        </a:p>
      </dsp:txBody>
      <dsp:txXfrm>
        <a:off x="45991" y="45991"/>
        <a:ext cx="3803362" cy="850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32B65-88B2-42D5-80D9-DDF21330E9D5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300" b="1" i="0" kern="1200" baseline="0"/>
            <a:t>Datenbanken = kritisches Fundament für KI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E" sz="1800" b="0" i="0" kern="1200" baseline="0"/>
            <a:t>Speicherung, Struktur, Zugriff, Nachvollziehbarkeit</a:t>
          </a:r>
          <a:endParaRPr lang="en-US" sz="1800" kern="1200"/>
        </a:p>
      </dsp:txBody>
      <dsp:txXfrm>
        <a:off x="0" y="1593265"/>
        <a:ext cx="3414946" cy="2515683"/>
      </dsp:txXfrm>
    </dsp:sp>
    <dsp:sp modelId="{F07133EE-A302-4907-94D3-46562B4E45A2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62759" y="603487"/>
        <a:ext cx="889427" cy="889427"/>
      </dsp:txXfrm>
    </dsp:sp>
    <dsp:sp modelId="{DD774A6F-5D79-46E2-BC3C-4A521B66B7AA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4B2F7-372E-49A7-9C4F-5CFBBD1A7F72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300" b="1" i="0" kern="1200" baseline="0"/>
            <a:t>KI verbessert auch Datenbanken</a:t>
          </a:r>
          <a:endParaRPr 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E" sz="1800" b="0" i="0" kern="1200" baseline="0"/>
            <a:t>Intelligente Abfragen, Auto-Schema-Erkennung, Anomalieerkennung</a:t>
          </a:r>
          <a:endParaRPr lang="en-US" sz="1800" kern="1200"/>
        </a:p>
      </dsp:txBody>
      <dsp:txXfrm>
        <a:off x="3756441" y="1593265"/>
        <a:ext cx="3414946" cy="2515683"/>
      </dsp:txXfrm>
    </dsp:sp>
    <dsp:sp modelId="{75CA0688-9BC6-4A57-9E4B-13B68CDE848F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61FBE4FC-2997-44EE-9706-A6A15C3C4B98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B7545-4C10-4E4A-8DC7-DA56168919AE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300" b="1" i="0" kern="1200" baseline="0" dirty="0"/>
            <a:t>Projekt </a:t>
          </a:r>
          <a:r>
            <a:rPr lang="en-DE" sz="2300" b="1" i="0" kern="1200" baseline="0" dirty="0" err="1"/>
            <a:t>als</a:t>
          </a:r>
          <a:r>
            <a:rPr lang="en-DE" sz="2300" b="1" i="0" kern="1200" baseline="0" dirty="0"/>
            <a:t> </a:t>
          </a:r>
          <a:r>
            <a:rPr lang="en-DE" sz="2300" b="1" i="0" kern="1200" baseline="0" dirty="0" err="1"/>
            <a:t>Beispiel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E" sz="1800" b="0" i="0" kern="1200" baseline="0"/>
            <a:t>NLP + ML + Datenbank → greifbare Synergie</a:t>
          </a:r>
          <a:endParaRPr lang="en-US" sz="1800" kern="1200"/>
        </a:p>
      </dsp:txBody>
      <dsp:txXfrm>
        <a:off x="7512882" y="1593265"/>
        <a:ext cx="3414946" cy="2515683"/>
      </dsp:txXfrm>
    </dsp:sp>
    <dsp:sp modelId="{2CD219DC-2CE5-49D9-A0C0-BE91B9D3257B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8AA93C0A-5CA4-446E-B71A-459F72795C4D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D00ACF-00EF-D268-7640-535655CD1F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8DA9F-A643-743A-4ABE-FFE01D8CB9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BB455-3529-4733-8AB3-C6B6BCFEFA3D}" type="datetimeFigureOut">
              <a:rPr lang="en-DE" smtClean="0"/>
              <a:t>25/05/2025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9538A-EC25-6F13-DF6A-1C17ED6FB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3AC8-0621-FCA7-1113-19E49A7AF6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9C9F7-097F-4C58-AA0F-936B83BBF5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2318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938F3-D1E1-489A-BE15-54EEA7E41C4C}" type="datetimeFigureOut">
              <a:rPr lang="en-DE" smtClean="0"/>
              <a:t>25/05/2025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53900-C70D-4F59-AD7F-7229FF9036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342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786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/>
              <a:t>🎤 Sprechtext für deinen Vortrag:</a:t>
            </a:r>
          </a:p>
          <a:p>
            <a:pPr>
              <a:buNone/>
            </a:pPr>
            <a:r>
              <a:rPr lang="de-DE" dirty="0"/>
              <a:t>„Jetzt möchte ich zeigen, wie das Ganze praktisch aussehen kann – am Beispiel einer selbst entwickelten Rezeptsuche mit Machine Learning und NLP.“</a:t>
            </a:r>
          </a:p>
          <a:p>
            <a:pPr>
              <a:buNone/>
            </a:pPr>
            <a:r>
              <a:rPr lang="de-DE" dirty="0"/>
              <a:t>„Die Idee: Der Nutzer gibt einfach Zutaten ein – zum Beispiel 'Tomate, Mozzarella' – und das System schlägt passende Rezepte vor.</a:t>
            </a:r>
            <a:br>
              <a:rPr lang="de-DE" dirty="0"/>
            </a:br>
            <a:r>
              <a:rPr lang="de-DE" dirty="0"/>
              <a:t>Dafür habe ich ein kleines NLP-Modell integriert, das Zutaten in Kategorien einordnet, Text normalisiert und semantische Zusammenhänge erkennt.“</a:t>
            </a:r>
          </a:p>
          <a:p>
            <a:pPr>
              <a:buNone/>
            </a:pPr>
            <a:r>
              <a:rPr lang="de-DE" dirty="0"/>
              <a:t>„Im Hintergrund läuft eine strukturierte Datenbank, die alle Rezepte, Zutaten und Kategorien enthält.</a:t>
            </a:r>
            <a:br>
              <a:rPr lang="de-DE" dirty="0"/>
            </a:br>
            <a:r>
              <a:rPr lang="de-DE" dirty="0"/>
              <a:t>Sobald das NLP-Modell relevante Begriffe erkannt hat, </a:t>
            </a:r>
            <a:r>
              <a:rPr lang="de-DE" b="1" dirty="0"/>
              <a:t>nutzt das System die Datenbank</a:t>
            </a:r>
            <a:r>
              <a:rPr lang="de-DE" dirty="0"/>
              <a:t>, um gezielt passende Ergebnisse zu finden.“</a:t>
            </a:r>
          </a:p>
          <a:p>
            <a:pPr>
              <a:buNone/>
            </a:pPr>
            <a:r>
              <a:rPr lang="de-DE" dirty="0"/>
              <a:t>„Hier zeigt sich die Synergie:</a:t>
            </a:r>
            <a:br>
              <a:rPr lang="de-DE" dirty="0"/>
            </a:br>
            <a:r>
              <a:rPr lang="de-DE" b="1" dirty="0"/>
              <a:t>KI analysiert – die Datenbank liefert.</a:t>
            </a:r>
            <a:br>
              <a:rPr lang="de-DE" dirty="0"/>
            </a:br>
            <a:r>
              <a:rPr lang="de-DE" dirty="0"/>
              <a:t>Ohne strukturierte Datenspeicherung wäre die Suche entweder langsam oder ungenau.“</a:t>
            </a:r>
          </a:p>
          <a:p>
            <a:r>
              <a:rPr lang="de-DE" b="1" dirty="0"/>
              <a:t>Ausblick:</a:t>
            </a:r>
            <a:br>
              <a:rPr lang="de-DE" dirty="0"/>
            </a:br>
            <a:r>
              <a:rPr lang="de-DE" dirty="0"/>
              <a:t>„Das Ganze lässt sich leicht erweitern – z. B. durch eine </a:t>
            </a:r>
            <a:r>
              <a:rPr lang="de-DE" b="1" dirty="0"/>
              <a:t>semantische Suche mit Vektor-Datenbanken</a:t>
            </a:r>
            <a:r>
              <a:rPr lang="de-DE" dirty="0"/>
              <a:t>, wo nicht nur exakte Begriffe, sondern Bedeutungsähnlichkeit eine Rolle spielt. Oder durch Empfehlungssysteme für ähnliche Gerichte.“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1197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/>
              <a:t>1. Datenschutz.</a:t>
            </a:r>
            <a:br>
              <a:rPr lang="de-DE" dirty="0"/>
            </a:br>
            <a:r>
              <a:rPr lang="de-DE" dirty="0"/>
              <a:t>KI-Systeme, die auf Datenbanken zugreifen, müssen DSGVO-konform arbeiten.</a:t>
            </a:r>
            <a:br>
              <a:rPr lang="de-DE" dirty="0"/>
            </a:br>
            <a:r>
              <a:rPr lang="de-DE" dirty="0"/>
              <a:t>Das bedeutet: </a:t>
            </a:r>
            <a:r>
              <a:rPr lang="de-DE" b="1" dirty="0"/>
              <a:t>Zugriffsrechte, Anonymisierung, Löschbarkeit</a:t>
            </a:r>
            <a:r>
              <a:rPr lang="de-DE" dirty="0"/>
              <a:t> – alles muss dokumentiert und umsetzbar sein.</a:t>
            </a:r>
          </a:p>
          <a:p>
            <a:endParaRPr lang="de-DE" b="1" dirty="0"/>
          </a:p>
          <a:p>
            <a:r>
              <a:rPr lang="de-DE" b="1" dirty="0"/>
              <a:t>2. Erklärbarkeit.</a:t>
            </a:r>
            <a:br>
              <a:rPr lang="de-DE" dirty="0"/>
            </a:br>
            <a:r>
              <a:rPr lang="de-DE" dirty="0"/>
              <a:t>Gerade wenn KI automatisch Entscheidungen aus Datenbanken trifft, z. B. bei Kreditvergabe oder Bewerberauswahl, braucht es Transparenz.</a:t>
            </a:r>
            <a:br>
              <a:rPr lang="de-DE" dirty="0"/>
            </a:br>
            <a:r>
              <a:rPr lang="de-DE" dirty="0"/>
              <a:t>Unternehmen müssen erklären können, </a:t>
            </a:r>
            <a:r>
              <a:rPr lang="de-DE" b="1" dirty="0"/>
              <a:t>warum eine Entscheidung so gefallen ist.</a:t>
            </a:r>
            <a:endParaRPr lang="de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2847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de-DE" b="1" dirty="0"/>
              <a:t>1. Unified Data + ML-Plattformen</a:t>
            </a:r>
            <a:r>
              <a:rPr lang="de-DE" dirty="0"/>
              <a:t> vereinfachen den ML-Workflow:</a:t>
            </a:r>
            <a:br>
              <a:rPr lang="de-DE" dirty="0"/>
            </a:br>
            <a:r>
              <a:rPr lang="de-DE" dirty="0"/>
              <a:t>Daten, Features und Modelle können zentral verwaltet und wiederverwendet werden.</a:t>
            </a:r>
          </a:p>
          <a:p>
            <a:pPr>
              <a:buFont typeface="Arial" panose="020B0604020202020204" pitchFamily="34" charset="0"/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2. Machine Learning in SQL-Systemen direkt eingebaut:</a:t>
            </a:r>
            <a:br>
              <a:rPr lang="de-DE" dirty="0"/>
            </a:br>
            <a:r>
              <a:rPr lang="de-DE" dirty="0"/>
              <a:t>Tools wie </a:t>
            </a:r>
            <a:r>
              <a:rPr lang="de-DE" b="1" dirty="0"/>
              <a:t>BigQuery ML</a:t>
            </a:r>
            <a:r>
              <a:rPr lang="de-DE" dirty="0"/>
              <a:t> oder </a:t>
            </a:r>
            <a:r>
              <a:rPr lang="de-DE" b="1" dirty="0"/>
              <a:t>DuckDB + sklearn</a:t>
            </a:r>
            <a:r>
              <a:rPr lang="de-DE" dirty="0"/>
              <a:t> ermöglichen es, Modelle </a:t>
            </a:r>
            <a:r>
              <a:rPr lang="de-DE" b="1" dirty="0"/>
              <a:t>direkt in der Datenbank</a:t>
            </a:r>
            <a:r>
              <a:rPr lang="de-DE" dirty="0"/>
              <a:t> zu trainieren – ohne separate Infrastruktur.</a:t>
            </a:r>
          </a:p>
          <a:p>
            <a:pPr>
              <a:buFont typeface="Arial" panose="020B0604020202020204" pitchFamily="34" charset="0"/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3. LLMs wie GPT revolutionieren die Schnittstelle:</a:t>
            </a:r>
            <a:br>
              <a:rPr lang="de-DE" dirty="0"/>
            </a:br>
            <a:r>
              <a:rPr lang="de-DE" dirty="0"/>
              <a:t>Statt SQL zu schreiben, fragt man: </a:t>
            </a:r>
            <a:r>
              <a:rPr lang="de-DE" i="1" dirty="0"/>
              <a:t>„Welche Kunden haben seit 3 Monaten nicht bestellt?“</a:t>
            </a:r>
            <a:r>
              <a:rPr lang="de-DE" dirty="0"/>
              <a:t> – und das System generiert die Abfrage automatisch.</a:t>
            </a:r>
          </a:p>
          <a:p>
            <a:r>
              <a:rPr lang="de-DE" b="1" dirty="0"/>
              <a:t>Fazit:</a:t>
            </a:r>
            <a:br>
              <a:rPr lang="de-DE" dirty="0"/>
            </a:br>
            <a:r>
              <a:rPr lang="de-DE" dirty="0"/>
              <a:t>Die Entwicklung geht klar in Richtung </a:t>
            </a:r>
            <a:r>
              <a:rPr lang="de-DE" b="1" dirty="0"/>
              <a:t>Integration, Automatisierung und Benutzerfreundlichkeit</a:t>
            </a:r>
            <a:r>
              <a:rPr lang="de-DE" dirty="0"/>
              <a:t> – mit Datenbank &amp; KI als Teamplayer.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9430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„Wir haben gesehen: Datenbanken sind nicht mehr nur passiver Speicherort – sie sind ein aktiver Teil jeder modernen KI-Architektur.</a:t>
            </a:r>
            <a:br>
              <a:rPr lang="de-DE" dirty="0"/>
            </a:br>
            <a:r>
              <a:rPr lang="de-DE" dirty="0"/>
              <a:t>Sie ermöglichen Struktur, Qualität und Effizienz im Umgang mit Daten – ohne sie gäbe es keine funktionierende KI.“</a:t>
            </a:r>
          </a:p>
          <a:p>
            <a:pPr>
              <a:buNone/>
            </a:pPr>
            <a:r>
              <a:rPr lang="de-DE" dirty="0"/>
              <a:t>„Gleichzeitig machen KI-Modelle Datenbanken heute </a:t>
            </a:r>
            <a:r>
              <a:rPr lang="de-DE" b="1" dirty="0"/>
              <a:t>intelligenter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Von automatischer Abfrageoptimierung bis hin zu natürlicher Sprachsteuerung.“</a:t>
            </a:r>
          </a:p>
          <a:p>
            <a:pPr>
              <a:buNone/>
            </a:pPr>
            <a:r>
              <a:rPr lang="de-DE" dirty="0"/>
              <a:t>„Mein Projekt mit der intelligenten Rezeptsuche zeigt im Kleinen, wie diese Synergie konkret aussehen kann – NLP für Texte, ML für Kategorisierung, Datenbank für Organisation und Suche.“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44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b="1" dirty="0" err="1"/>
              <a:t>Einführung</a:t>
            </a:r>
            <a:endParaRPr lang="en-US" sz="1200" b="1" dirty="0"/>
          </a:p>
          <a:p>
            <a:pPr>
              <a:buFont typeface="+mj-lt"/>
              <a:buAutoNum type="arabicPeriod"/>
            </a:pPr>
            <a:r>
              <a:rPr lang="en-US" sz="1200" b="1" dirty="0" err="1"/>
              <a:t>Datenbanken</a:t>
            </a:r>
            <a:r>
              <a:rPr lang="en-US" sz="1200" b="1" dirty="0"/>
              <a:t> </a:t>
            </a:r>
            <a:r>
              <a:rPr lang="en-US" sz="1200" b="1" dirty="0" err="1"/>
              <a:t>im</a:t>
            </a:r>
            <a:r>
              <a:rPr lang="en-US" sz="1200" b="1" dirty="0"/>
              <a:t> KI-</a:t>
            </a:r>
            <a:r>
              <a:rPr lang="en-US" sz="1200" b="1" dirty="0" err="1"/>
              <a:t>Kontext</a:t>
            </a:r>
            <a:endParaRPr lang="en-US" sz="1200" b="1" dirty="0"/>
          </a:p>
          <a:p>
            <a:pPr>
              <a:buFont typeface="+mj-lt"/>
              <a:buAutoNum type="arabicPeriod"/>
            </a:pPr>
            <a:r>
              <a:rPr lang="en-US" sz="1200" b="1" dirty="0" err="1"/>
              <a:t>Datenbanktypen</a:t>
            </a:r>
            <a:r>
              <a:rPr lang="en-US" sz="1200" b="1" dirty="0"/>
              <a:t> für KI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Datenqualität</a:t>
            </a:r>
            <a:r>
              <a:rPr lang="en-US" sz="1200" b="1" dirty="0"/>
              <a:t> &amp; </a:t>
            </a:r>
            <a:r>
              <a:rPr lang="en-US" sz="1200" b="1" dirty="0" err="1"/>
              <a:t>Vorbereitung</a:t>
            </a:r>
            <a:endParaRPr lang="en-US" sz="1200" b="1" dirty="0"/>
          </a:p>
          <a:p>
            <a:pPr>
              <a:buFont typeface="+mj-lt"/>
              <a:buAutoNum type="arabicPeriod"/>
            </a:pPr>
            <a:r>
              <a:rPr lang="en-US" sz="1200" b="1" dirty="0"/>
              <a:t>Rolle der </a:t>
            </a:r>
            <a:r>
              <a:rPr lang="en-US" sz="1200" b="1" dirty="0" err="1"/>
              <a:t>Datenbank</a:t>
            </a:r>
            <a:r>
              <a:rPr lang="en-US" sz="1200" b="1" dirty="0"/>
              <a:t> in der </a:t>
            </a:r>
            <a:r>
              <a:rPr lang="en-US" sz="1200" b="1" dirty="0" err="1"/>
              <a:t>Datenverarbeitung</a:t>
            </a:r>
            <a:endParaRPr lang="en-US" sz="1200" b="1" dirty="0"/>
          </a:p>
          <a:p>
            <a:pPr>
              <a:buFont typeface="+mj-lt"/>
              <a:buAutoNum type="arabicPeriod"/>
            </a:pPr>
            <a:r>
              <a:rPr lang="en-US" sz="1200" b="1" dirty="0"/>
              <a:t>KI </a:t>
            </a:r>
            <a:r>
              <a:rPr lang="en-US" sz="1200" b="1" dirty="0" err="1"/>
              <a:t>nutzt</a:t>
            </a:r>
            <a:r>
              <a:rPr lang="en-US" sz="1200" b="1" dirty="0"/>
              <a:t> </a:t>
            </a:r>
            <a:r>
              <a:rPr lang="en-US" sz="1200" b="1" dirty="0" err="1"/>
              <a:t>Datenbanken</a:t>
            </a:r>
            <a:endParaRPr lang="en-US" sz="1200" b="1" dirty="0"/>
          </a:p>
          <a:p>
            <a:pPr>
              <a:buFont typeface="+mj-lt"/>
              <a:buAutoNum type="arabicPeriod"/>
            </a:pPr>
            <a:r>
              <a:rPr lang="en-US" sz="1200" b="1" dirty="0" err="1"/>
              <a:t>Datenbanken</a:t>
            </a:r>
            <a:r>
              <a:rPr lang="en-US" sz="1200" b="1" dirty="0"/>
              <a:t> </a:t>
            </a:r>
            <a:r>
              <a:rPr lang="en-US" sz="1200" b="1" dirty="0" err="1"/>
              <a:t>nutzen</a:t>
            </a:r>
            <a:r>
              <a:rPr lang="en-US" sz="1200" b="1" dirty="0"/>
              <a:t> KI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Live Demo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Herausforderungen</a:t>
            </a:r>
            <a:endParaRPr lang="en-US" sz="1200" b="1" dirty="0"/>
          </a:p>
          <a:p>
            <a:pPr>
              <a:buFont typeface="+mj-lt"/>
              <a:buAutoNum type="arabicPeriod"/>
            </a:pPr>
            <a:r>
              <a:rPr lang="en-US" sz="1200" b="1" dirty="0"/>
              <a:t>Zukunftstrends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Fazit</a:t>
            </a:r>
            <a:endParaRPr lang="en-US" sz="1200" b="1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6393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/>
              <a:t>KI braucht große Mengen an Daten → Daten = Treibstoff</a:t>
            </a:r>
            <a:endParaRPr lang="de-DE" dirty="0"/>
          </a:p>
          <a:p>
            <a:pPr>
              <a:buNone/>
            </a:pPr>
            <a:r>
              <a:rPr lang="de-DE" b="1" dirty="0"/>
              <a:t>Aber:</a:t>
            </a:r>
            <a:r>
              <a:rPr lang="de-DE" dirty="0"/>
              <a:t> Nur strukturierte, saubere Daten sind für KI nutzbar</a:t>
            </a:r>
          </a:p>
          <a:p>
            <a:pPr>
              <a:buNone/>
            </a:pPr>
            <a:r>
              <a:rPr lang="de-DE" b="1" dirty="0"/>
              <a:t>Strukturierung &amp; Zugriff = Aufgabe von Datenbanken</a:t>
            </a:r>
            <a:endParaRPr lang="de-DE" dirty="0"/>
          </a:p>
          <a:p>
            <a:pPr>
              <a:buNone/>
            </a:pPr>
            <a:r>
              <a:rPr lang="de-DE" b="1" dirty="0"/>
              <a:t>Datenbanken ermöglichen: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Ordnung, Zugriff, Qualitätssicherung</a:t>
            </a:r>
          </a:p>
          <a:p>
            <a:pPr>
              <a:buNone/>
            </a:pPr>
            <a:r>
              <a:rPr lang="de-DE" b="1" dirty="0"/>
              <a:t>Zentrale Aussage: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Ohne Datenbanken → keine strukturierten Daten → keine leistungsfähige KI</a:t>
            </a:r>
          </a:p>
          <a:p>
            <a:pPr>
              <a:buNone/>
            </a:pPr>
            <a:r>
              <a:rPr lang="de-DE" b="1" dirty="0"/>
              <a:t>Fazit: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Datenbanken ≠ nur Speicher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→ Sie sind ein </a:t>
            </a:r>
            <a:r>
              <a:rPr lang="de-DE" b="1" dirty="0"/>
              <a:t>essentieller Teil der KI-Infrastruktur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71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„Damit KI funktionieren kann, brauchen wir nicht nur Daten – wir brauchen eine Infrastruktur, die diese Daten dauerhaft speichert, strukturiert, zugänglich macht und nachvollziehbar hält. Genau hier kommen Datenbanken ins Spiel.“</a:t>
            </a:r>
          </a:p>
          <a:p>
            <a:pPr>
              <a:buNone/>
            </a:pPr>
            <a:r>
              <a:rPr lang="de-DE" b="1" dirty="0"/>
              <a:t>Datenbanken leisten im KI-Kontext vor allem drei Dinge:</a:t>
            </a:r>
          </a:p>
          <a:p>
            <a:pPr>
              <a:buNone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Speichern große und heterogene Datenmengen:</a:t>
            </a:r>
            <a:br>
              <a:rPr lang="de-DE" dirty="0"/>
            </a:br>
            <a:r>
              <a:rPr lang="de-DE" dirty="0"/>
              <a:t>Texte, Bilder, Log-Daten, Sensorwerte – alles, was wir für Machine Learning brauchen.</a:t>
            </a:r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Zugriff &amp; Abfrage:</a:t>
            </a:r>
            <a:br>
              <a:rPr lang="de-DE" dirty="0"/>
            </a:br>
            <a:r>
              <a:rPr lang="de-DE" dirty="0"/>
              <a:t>Trainingsdaten müssen effizient abgerufen und gefiltert werden – je nach Szenario sogar in Echtzeit.</a:t>
            </a:r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Versionierung &amp; Nachvollziehbarkeit:</a:t>
            </a:r>
            <a:br>
              <a:rPr lang="de-DE" dirty="0"/>
            </a:br>
            <a:r>
              <a:rPr lang="de-DE" dirty="0"/>
              <a:t>Damit Modelle reproduzierbar sind, brauchen wir eine klare Datenhistorie. Wer hat wann was geändert?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126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„Aber nicht jede Datenbank ist gleich. In KI-Projekten kommen verschiedene Datenbanktypen zum Einsatz – je nach Datenart und Anwendungsfall.“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1. Relationale Datenbanken</a:t>
            </a:r>
          </a:p>
          <a:p>
            <a:pPr>
              <a:buNone/>
            </a:pPr>
            <a:r>
              <a:rPr lang="de-DE" b="1" dirty="0"/>
              <a:t>Beispiel:</a:t>
            </a:r>
            <a:r>
              <a:rPr lang="de-DE" dirty="0"/>
              <a:t> PostgreSQL, MySQL</a:t>
            </a:r>
            <a:br>
              <a:rPr lang="de-DE" dirty="0"/>
            </a:br>
            <a:r>
              <a:rPr lang="de-DE" b="1" dirty="0"/>
              <a:t>Typisch für:</a:t>
            </a:r>
            <a:r>
              <a:rPr lang="de-DE" dirty="0"/>
              <a:t> strukturierte, tabellarische Daten</a:t>
            </a:r>
          </a:p>
          <a:p>
            <a:pPr>
              <a:buNone/>
            </a:pPr>
            <a:r>
              <a:rPr lang="de-DE" dirty="0"/>
              <a:t>„Diese Systeme eignen sich hervorragend, wenn ich klare Tabellenstrukturen habe – etwa Kundenlisten, Finanzdaten oder klassische Metadaten zu Trainingsdaten.</a:t>
            </a:r>
            <a:br>
              <a:rPr lang="de-DE" dirty="0"/>
            </a:br>
            <a:r>
              <a:rPr lang="de-DE" dirty="0"/>
              <a:t>In KI-Projekten nutze ich relationale Datenbanken oft für das </a:t>
            </a:r>
            <a:r>
              <a:rPr lang="de-DE" b="1" dirty="0"/>
              <a:t>Verwalten von Label-Informationen, Nutzerprofilen</a:t>
            </a:r>
            <a:r>
              <a:rPr lang="de-DE" dirty="0"/>
              <a:t> oder als stabile Basis in einem größeren System.“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2. NoSQL-Datenbanken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Dokumentbasiert (z. B. MongoDB):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„Ideal, wenn ich unstrukturierte oder semi-strukturierte Daten wie JSON-Objekte habe – z. B. Nutzereingaben, Chatlogs oder Produktbeschreibungen.“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Key-Value (z. B. Redis):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„Wird oft verwendet für schnelle Zugriffe, z. B. in Echtzeit-KI-Systemen wie Empfehlungssystemen oder Chatbots.“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Graphdatenbanken (z. B. Neo4j):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„Perfekt, wenn ich mit Beziehungen arbeite – z. B. bei </a:t>
            </a:r>
            <a:r>
              <a:rPr lang="de-DE" b="1" dirty="0"/>
              <a:t>Knowledge Graphs</a:t>
            </a:r>
            <a:r>
              <a:rPr lang="de-DE" dirty="0"/>
              <a:t>, Social Networks oder komplexen Entscheidungsbäumen.“</a:t>
            </a:r>
          </a:p>
          <a:p>
            <a:pPr>
              <a:buNone/>
            </a:pPr>
            <a:r>
              <a:rPr lang="de-DE" b="1" dirty="0"/>
              <a:t>Fazit:</a:t>
            </a:r>
            <a:r>
              <a:rPr lang="de-DE" dirty="0"/>
              <a:t> NoSQL ist </a:t>
            </a:r>
            <a:r>
              <a:rPr lang="de-DE" b="1" dirty="0"/>
              <a:t>flexibler als SQL</a:t>
            </a:r>
            <a:r>
              <a:rPr lang="de-DE" dirty="0"/>
              <a:t> und passt sich an die vielfältigen Datenformen moderner KI-Systeme an.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3. Vektor-Datenbanken</a:t>
            </a:r>
          </a:p>
          <a:p>
            <a:pPr>
              <a:buNone/>
            </a:pPr>
            <a:r>
              <a:rPr lang="de-DE" b="1" dirty="0"/>
              <a:t>Beispiel:</a:t>
            </a:r>
            <a:r>
              <a:rPr lang="de-DE" dirty="0"/>
              <a:t> FAISS, Pinecone, Weaviate</a:t>
            </a:r>
            <a:br>
              <a:rPr lang="de-DE" dirty="0"/>
            </a:br>
            <a:r>
              <a:rPr lang="de-DE" b="1" dirty="0"/>
              <a:t>Typisch für:</a:t>
            </a:r>
            <a:r>
              <a:rPr lang="de-DE" dirty="0"/>
              <a:t> semantische Suche &amp; Ähnlichkeitsvergleiche</a:t>
            </a:r>
            <a:br>
              <a:rPr lang="de-DE" dirty="0"/>
            </a:br>
            <a:r>
              <a:rPr lang="de-DE" b="1" dirty="0"/>
              <a:t>Speichert:</a:t>
            </a:r>
            <a:r>
              <a:rPr lang="de-DE" dirty="0"/>
              <a:t> Embeddings (numerische Vektoren)</a:t>
            </a:r>
          </a:p>
          <a:p>
            <a:pPr>
              <a:buNone/>
            </a:pPr>
            <a:r>
              <a:rPr lang="de-DE" dirty="0"/>
              <a:t>„Diese Datenbanken sind auf Machine-Learning-Szenarien spezialisiert.</a:t>
            </a:r>
            <a:br>
              <a:rPr lang="de-DE" dirty="0"/>
            </a:br>
            <a:r>
              <a:rPr lang="de-DE" dirty="0"/>
              <a:t>Man speichert z. B. Texte, Bilder oder Audiodaten als </a:t>
            </a:r>
            <a:r>
              <a:rPr lang="de-DE" b="1" dirty="0"/>
              <a:t>numerische Vektoren</a:t>
            </a:r>
            <a:r>
              <a:rPr lang="de-DE" dirty="0"/>
              <a:t> – sogenannte Embeddings.</a:t>
            </a:r>
            <a:br>
              <a:rPr lang="de-DE" dirty="0"/>
            </a:br>
            <a:r>
              <a:rPr lang="de-DE" dirty="0"/>
              <a:t>Anschließend kann man z. B. fragen: </a:t>
            </a:r>
            <a:r>
              <a:rPr lang="de-DE" i="1" dirty="0"/>
              <a:t>„Welche Dokumente sind semantisch ähnlich zu meiner Eingabe?“</a:t>
            </a:r>
            <a:endParaRPr lang="de-DE" dirty="0"/>
          </a:p>
          <a:p>
            <a:pPr>
              <a:buNone/>
            </a:pPr>
            <a:r>
              <a:rPr lang="de-DE" dirty="0"/>
              <a:t>Anwendung z. B. in:</a:t>
            </a:r>
            <a:br>
              <a:rPr lang="de-DE" dirty="0"/>
            </a:br>
            <a:r>
              <a:rPr lang="de-DE" dirty="0"/>
              <a:t>– </a:t>
            </a:r>
            <a:r>
              <a:rPr lang="de-DE" b="1" dirty="0"/>
              <a:t>Chatbots mit Gedächtnis</a:t>
            </a:r>
            <a:br>
              <a:rPr lang="de-DE" dirty="0"/>
            </a:br>
            <a:r>
              <a:rPr lang="de-DE" dirty="0"/>
              <a:t>– </a:t>
            </a:r>
            <a:r>
              <a:rPr lang="de-DE" b="1" dirty="0"/>
              <a:t>Dokumentensuche</a:t>
            </a:r>
            <a:br>
              <a:rPr lang="de-DE" dirty="0"/>
            </a:br>
            <a:r>
              <a:rPr lang="de-DE" dirty="0"/>
              <a:t>– </a:t>
            </a:r>
            <a:r>
              <a:rPr lang="de-DE" b="1" dirty="0"/>
              <a:t>Produktempfehlungen basierend auf Bedeutung statt Keywords</a:t>
            </a:r>
            <a:r>
              <a:rPr lang="de-DE" dirty="0"/>
              <a:t>“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 Zusammenfassung am Ende des Abschnitts:</a:t>
            </a:r>
          </a:p>
          <a:p>
            <a:r>
              <a:rPr lang="de-DE" dirty="0"/>
              <a:t>„Welche Datenbank ich nutze, hängt also stark von meinem KI-Anwendungsfall ab:</a:t>
            </a:r>
            <a:br>
              <a:rPr lang="de-DE" dirty="0"/>
            </a:br>
            <a:r>
              <a:rPr lang="de-DE" dirty="0"/>
              <a:t>– </a:t>
            </a:r>
            <a:r>
              <a:rPr lang="de-DE" b="1" dirty="0"/>
              <a:t>Strukturierte Daten?</a:t>
            </a:r>
            <a:r>
              <a:rPr lang="de-DE" dirty="0"/>
              <a:t> → Relational</a:t>
            </a:r>
            <a:br>
              <a:rPr lang="de-DE" dirty="0"/>
            </a:br>
            <a:r>
              <a:rPr lang="de-DE" dirty="0"/>
              <a:t>– </a:t>
            </a:r>
            <a:r>
              <a:rPr lang="de-DE" b="1" dirty="0"/>
              <a:t>Flexible, komplexe Daten?</a:t>
            </a:r>
            <a:r>
              <a:rPr lang="de-DE" dirty="0"/>
              <a:t> → NoSQL</a:t>
            </a:r>
            <a:br>
              <a:rPr lang="de-DE" dirty="0"/>
            </a:br>
            <a:r>
              <a:rPr lang="de-DE" dirty="0"/>
              <a:t>– </a:t>
            </a:r>
            <a:r>
              <a:rPr lang="de-DE" b="1" dirty="0"/>
              <a:t>Semantische Suche?</a:t>
            </a:r>
            <a:r>
              <a:rPr lang="de-DE" dirty="0"/>
              <a:t> → Vektor-Datenbank.“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640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„Bevor wir überhaupt ein KI-Modell trainieren können, muss eines stimmen – die Datenqualität. Denn ein KI-Modell ist nur so gut wie die Daten, mit denen es gefüttert wird.“</a:t>
            </a:r>
          </a:p>
          <a:p>
            <a:pPr>
              <a:buNone/>
            </a:pPr>
            <a:r>
              <a:rPr lang="de-DE" dirty="0"/>
              <a:t>„In der Praxis heißt das: Wir müssen </a:t>
            </a:r>
          </a:p>
          <a:p>
            <a:pPr marL="228600" indent="-228600">
              <a:buAutoNum type="arabicPeriod"/>
            </a:pPr>
            <a:r>
              <a:rPr lang="de-DE" dirty="0"/>
              <a:t>Daten </a:t>
            </a:r>
            <a:r>
              <a:rPr lang="de-DE" b="1" dirty="0"/>
              <a:t>bereinigen</a:t>
            </a:r>
          </a:p>
          <a:p>
            <a:pPr marL="228600" indent="-228600">
              <a:buAutoNum type="arabicPeriod"/>
            </a:pPr>
            <a:r>
              <a:rPr lang="de-DE" b="1" dirty="0"/>
              <a:t> labeln &amp;Annotation</a:t>
            </a:r>
          </a:p>
          <a:p>
            <a:pPr marL="228600" indent="-228600">
              <a:buAutoNum type="arabicPeriod"/>
            </a:pPr>
            <a:r>
              <a:rPr lang="de-DE" b="1" dirty="0"/>
              <a:t>Oft manuell oder halbautomatisch optimieren.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Diese Aufgaben machen oft </a:t>
            </a:r>
            <a:r>
              <a:rPr lang="de-DE" b="1" dirty="0"/>
              <a:t>über 70 % der Arbeit</a:t>
            </a:r>
            <a:r>
              <a:rPr lang="de-DE" dirty="0"/>
              <a:t> in einem KI-Projekt aus – nicht das Modelltraining selbst.“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4481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/>
              <a:t>Und hier kommen wieder Datenbanken ins Spiel:</a:t>
            </a:r>
          </a:p>
          <a:p>
            <a:pPr>
              <a:buNone/>
            </a:pPr>
            <a:endParaRPr lang="de-DE" dirty="0"/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de-DE" b="1" dirty="0"/>
              <a:t>Sie strukturieren unsere Datenpipelines:</a:t>
            </a:r>
            <a:br>
              <a:rPr lang="de-DE" dirty="0"/>
            </a:br>
            <a:r>
              <a:rPr lang="de-DE" dirty="0"/>
              <a:t>z. B. durch Zwischenschritte für Rohdaten, bereinigte Daten, trainierte Daten.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de-DE" dirty="0"/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2. Sie ermöglichen Versionierung:</a:t>
            </a:r>
            <a:br>
              <a:rPr lang="de-DE" dirty="0"/>
            </a:br>
            <a:r>
              <a:rPr lang="de-DE" dirty="0"/>
              <a:t>z. B. durch Timestamps, Snapshots oder Git-ähnliche Mechanismen für Daten.</a:t>
            </a:r>
          </a:p>
          <a:p>
            <a:pPr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3. Sie verwalten Metadaten:</a:t>
            </a:r>
            <a:br>
              <a:rPr lang="de-DE" dirty="0"/>
            </a:br>
            <a:r>
              <a:rPr lang="de-DE" dirty="0"/>
              <a:t>– Wo kommt der Datensatz her?</a:t>
            </a:r>
            <a:br>
              <a:rPr lang="de-DE" dirty="0"/>
            </a:br>
            <a:r>
              <a:rPr lang="de-DE" dirty="0"/>
              <a:t>– Wer hat ihn wann verändert?</a:t>
            </a:r>
            <a:br>
              <a:rPr lang="de-DE" dirty="0"/>
            </a:br>
            <a:r>
              <a:rPr lang="de-DE" dirty="0"/>
              <a:t>– Ist er DSGVO-konform?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9720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„In den bisherigen Folien haben wir gesehen, wie Datenbanken die Grundlage für KI bilden.</a:t>
            </a:r>
            <a:br>
              <a:rPr lang="de-DE" dirty="0"/>
            </a:br>
            <a:r>
              <a:rPr lang="de-DE" dirty="0"/>
              <a:t>Jetzt schauen wir uns an, </a:t>
            </a:r>
            <a:r>
              <a:rPr lang="de-DE" b="1" dirty="0"/>
              <a:t>wie KI auf Datenbanken arbeitet – und wie moderne Datenbanksysteme selbst intelligenter werden.</a:t>
            </a:r>
            <a:r>
              <a:rPr lang="de-DE" dirty="0"/>
              <a:t>“</a:t>
            </a:r>
          </a:p>
          <a:p>
            <a:pPr>
              <a:buNone/>
            </a:pPr>
            <a:r>
              <a:rPr lang="de-DE" b="1" dirty="0"/>
              <a:t> KI nutzt Datenbanken</a:t>
            </a:r>
          </a:p>
          <a:p>
            <a:pPr>
              <a:buNone/>
            </a:pPr>
            <a:r>
              <a:rPr lang="de-DE" dirty="0"/>
              <a:t>„Datenbanken liefern die Daten für: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de-DE" b="1" dirty="0"/>
              <a:t>Modelltraining</a:t>
            </a:r>
            <a:r>
              <a:rPr lang="de-DE" dirty="0"/>
              <a:t> – z. B. Kundenprofile, Transaktionsdaten, Texte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de-DE" dirty="0"/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2. Inferenz in Echtzeit</a:t>
            </a:r>
            <a:r>
              <a:rPr lang="de-DE" dirty="0"/>
              <a:t> – z. B. ein Chatbot, der sofort Nutzerinformationen abruft</a:t>
            </a:r>
          </a:p>
          <a:p>
            <a:pPr>
              <a:buFont typeface="Arial" panose="020B0604020202020204" pitchFamily="34" charset="0"/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3. Empfehlungssysteme</a:t>
            </a:r>
            <a:r>
              <a:rPr lang="de-DE" dirty="0"/>
              <a:t> – z. B. Netflix oder Amazon, die direkt aus Datenbanken analysieren, was man als Nächstes mögen könnte“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908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„Aber auch in die andere Richtung passiert viel: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1. SQL-Abfragen werden automatisch optimiert</a:t>
            </a:r>
            <a:r>
              <a:rPr lang="de-DE" dirty="0"/>
              <a:t> – oft durch lernende Algorithmen</a:t>
            </a:r>
          </a:p>
          <a:p>
            <a:pPr>
              <a:buFont typeface="Arial" panose="020B0604020202020204" pitchFamily="34" charset="0"/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2. Nutzer können in natürlicher Sprache Fragen stellen</a:t>
            </a:r>
            <a:r>
              <a:rPr lang="de-DE" dirty="0"/>
              <a:t>, und die Datenbank übersetzt das in SQL – z. B. durch LLMs</a:t>
            </a:r>
          </a:p>
          <a:p>
            <a:pPr>
              <a:buFont typeface="Arial" panose="020B0604020202020204" pitchFamily="34" charset="0"/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3. Anomalien</a:t>
            </a:r>
            <a:r>
              <a:rPr lang="de-DE" dirty="0"/>
              <a:t> wie ungewöhnliche Transaktionen oder Systemfehler werden live erkannt</a:t>
            </a:r>
          </a:p>
          <a:p>
            <a:pPr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Arial" panose="020B0604020202020204" pitchFamily="34" charset="0"/>
              <a:buNone/>
            </a:pPr>
            <a:r>
              <a:rPr lang="de-DE" dirty="0"/>
              <a:t>4. Und manche Systeme erkennen automatisch, welche Art von Daten in einer Tabelle steckt – z. B. ob es sich um einen Preis, eine Kategorie oder ein Datum handelt.“</a:t>
            </a:r>
          </a:p>
          <a:p>
            <a:r>
              <a:rPr lang="de-DE" b="1" dirty="0"/>
              <a:t>Fazit dieser Folie:</a:t>
            </a:r>
            <a:br>
              <a:rPr lang="de-DE" dirty="0"/>
            </a:br>
            <a:r>
              <a:rPr lang="de-DE" dirty="0"/>
              <a:t>Die Grenze zwischen Datenbank und KI wird fließend. Beide Technologien wachsen </a:t>
            </a:r>
            <a:r>
              <a:rPr lang="de-DE" b="1" dirty="0"/>
              <a:t>zusammen – gegenseitig und gleichzeitig.</a:t>
            </a:r>
            <a:endParaRPr lang="de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53900-C70D-4F59-AD7F-7229FF9036EB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702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6739-3D88-B4DD-14A6-3F76CE1E0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52B90-9DE4-2F4A-F178-7191D1F1E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F2E1-2BD2-F478-E0DB-2477A058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C4E5-0A16-4975-95CD-4000D97B2C33}" type="datetime1">
              <a:rPr lang="de-DE" smtClean="0"/>
              <a:t>25.05.2025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D585-2A1F-9B10-C74F-B3CD2265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0FC7-3E1C-2AB6-AFF8-3968C33F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266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506A-BE1B-FF9D-CF82-076F5885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4E4FE-0900-C7A6-3085-54D01C274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FE82-348F-D1E6-3DA6-5D5E9D95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C3C5-5040-4C21-87E9-761BA59AE308}" type="datetime1">
              <a:rPr lang="de-DE" smtClean="0"/>
              <a:t>25.05.2025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CFE0-7C3F-320D-13D2-1FE895DC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AD9C-E946-3B36-47B4-5A2F0DD3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267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28BD1-B563-1949-A2D2-15B3E858D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98253-5293-590E-676E-A5149609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8D19-F4DA-ED26-7D8F-7314E3EE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135F-FF49-406F-9EC4-AA0F10766DD4}" type="datetime1">
              <a:rPr lang="de-DE" smtClean="0"/>
              <a:t>25.05.2025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2B2E-776B-17D2-345B-3ECEFE37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247E-B8E6-3ACF-9F3D-6B7C3621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01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E644-2515-9EBF-6BB2-DA47A3EB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0295-510E-A946-A7A9-9415DDDE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52BF-6715-F2A9-E676-256D677F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480A-1788-4866-8246-002673F92FE3}" type="datetime1">
              <a:rPr lang="de-DE" smtClean="0"/>
              <a:t>25.05.2025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BEF39-68E7-219C-D105-A226F85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CC3B-E192-9231-013F-EB169C81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CE64351-C534-485A-8990-BB08C1C3FC38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3063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D78D-F5C7-8F03-3276-19FD28FB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86D4-8B87-8EF2-E355-80248C71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BB2A0-C837-3D87-2131-AFF4D93D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B5C7-2E11-4CE4-905B-CDC5AA100175}" type="datetime1">
              <a:rPr lang="de-DE" smtClean="0"/>
              <a:t>25.05.2025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4D171-57FC-4451-4D3A-E3DD7CE3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B3C3-02F6-2CDD-030F-8E98C457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694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A8FE-C5E2-43C7-219E-1FAB6547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6A67-17CD-2AF2-3C73-5058740CF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026D3-36C2-DEA9-1539-954F287F5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932F-1C0F-CBB7-ED3C-51880B73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F74-6561-429E-8759-8DD3154D4C12}" type="datetime1">
              <a:rPr lang="de-DE" smtClean="0"/>
              <a:t>25.05.2025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699E-03DB-D53B-9C04-B6C3264D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94019-E41A-DA21-9CD0-57099B5C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928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B4D6-68ED-4C15-8B68-91DB5993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2E370-DD9B-02DE-92D1-2CEFECD7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3DC4A-A8A5-2F98-3009-9A77C11B2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08654-0741-FF8B-14BD-CFC85CCE1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EDD5B-4AB1-70DD-7F3E-BDEBA7BC9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1959D-2624-85E7-94FC-7E388009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B62-75A4-40BE-A2A2-57B73B8C3338}" type="datetime1">
              <a:rPr lang="de-DE" smtClean="0"/>
              <a:t>25.05.2025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E3FD8-BD0F-F45C-BEB1-F1A780D6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0D30B-89A6-85BC-AB93-83D6B2C1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94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67AE-ED2C-CD1D-FBD2-6C398109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85B43-E47F-4AF2-D488-B7E26619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762B-59D2-43FB-A1B5-9060F53F55D4}" type="datetime1">
              <a:rPr lang="de-DE" smtClean="0"/>
              <a:t>25.05.2025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B1CA2-4C72-B065-5377-07C5A14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12366-0465-A426-10F3-8F7D4D2C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07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E3BEB-8578-522D-37D8-61B4C2C7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0D77-56FE-4C94-8A2A-0A23084D8D8A}" type="datetime1">
              <a:rPr lang="de-DE" smtClean="0"/>
              <a:t>25.05.2025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A522F-0C5B-1827-B636-0E8B024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5822B-988D-20A9-4EB7-CF9B82CE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95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4D17-E9CD-5CF0-643A-5730BD36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890-FDD3-33DE-8F72-A61A27E2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8F12E-CD4E-1618-D102-DE57696F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C193-B43F-16DB-9D23-579570EB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550D-C345-42A9-8DDC-907841C1AE08}" type="datetime1">
              <a:rPr lang="de-DE" smtClean="0"/>
              <a:t>25.05.2025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B90E7-2854-F8D4-81DF-EF8BC1BA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E5F34-78BC-1947-B919-2D5A4DBE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963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94AE-76DF-FE75-2C96-21D8439B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AAE50-1E95-B1A0-9A2A-0D88DD542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FB7E6-BD36-D5DF-3143-E3DA8AFEA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F676-B4FC-028B-7821-F5D7BAC9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F30-5C4A-453B-A944-C7F0EC06A620}" type="datetime1">
              <a:rPr lang="de-DE" smtClean="0"/>
              <a:t>25.05.2025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0EAE0-6638-AFCC-015C-2F7FE0AC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98797-3F5F-8ABF-65D2-91B9C873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348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DBE8F-B732-201D-AC4A-4EF005E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E2877-A67A-D0A0-48B2-A043B53F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C7DA-D29B-E1E2-B658-8A128BCB9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C6F07-E160-42CD-8182-CB8752AE3706}" type="datetime1">
              <a:rPr lang="de-DE" smtClean="0"/>
              <a:t>25.05.2025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3E0-954D-3036-AE38-49F31501B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759D-F2EC-FE36-BECF-200EE6A0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64351-C534-485A-8990-BB08C1C3FC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47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DB666-EC37-07D5-54B3-BECE99CEE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de-DE" sz="4800" dirty="0">
                <a:solidFill>
                  <a:srgbClr val="FFFFFF"/>
                </a:solidFill>
              </a:rPr>
              <a:t>Datenbanken und Künstliche Intelligenz</a:t>
            </a:r>
            <a:endParaRPr lang="en-DE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72770-4BA4-C61C-8565-288D83A5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de-DE" noProof="0" dirty="0">
                <a:solidFill>
                  <a:srgbClr val="FFFFFF"/>
                </a:solidFill>
              </a:rPr>
              <a:t>Von: Leon Braches und Joshua Müller</a:t>
            </a:r>
            <a:endParaRPr lang="de-DE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5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7DDBABD-2CE2-425E-72DE-2385FDEF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20" name="Graphic 19" descr="Presentation with media with solid fill">
            <a:extLst>
              <a:ext uri="{FF2B5EF4-FFF2-40B4-BE49-F238E27FC236}">
                <a16:creationId xmlns:a16="http://schemas.microsoft.com/office/drawing/2014/main" id="{5AC75036-8ADE-53FD-326D-0A32D6585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BFD0EAC3-EE95-C8A9-110A-E7D91840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B18-3BD5-4824-A1CB-D040FEA0A927}" type="datetime1">
              <a:rPr lang="de-DE" smtClean="0"/>
              <a:t>25.05.2025</a:t>
            </a:fld>
            <a:endParaRPr lang="en-DE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39179B-D4A8-4B37-9E3E-DD4C752D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535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7D092-CBC1-B2F6-FBE8-BFF6345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Herausforderungen</a:t>
            </a:r>
            <a:endParaRPr lang="en-DE" sz="40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3EAAF-D909-2A34-D935-88A96B5D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5079-1FC2-43B8-AB6B-35F8C222A58F}" type="datetime1">
              <a:rPr lang="de-DE" smtClean="0"/>
              <a:t>25.05.2025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064A1-1498-1CBD-0F0F-B2A191D8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11</a:t>
            </a:fld>
            <a:endParaRPr lang="en-DE"/>
          </a:p>
        </p:txBody>
      </p:sp>
      <p:pic>
        <p:nvPicPr>
          <p:cNvPr id="17" name="Picture 1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8543FE7-E934-38E2-7EDD-5A2946BCA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83"/>
          <a:stretch/>
        </p:blipFill>
        <p:spPr>
          <a:xfrm>
            <a:off x="408603" y="2528938"/>
            <a:ext cx="5463541" cy="3690887"/>
          </a:xfrm>
          <a:prstGeom prst="rect">
            <a:avLst/>
          </a:prstGeom>
        </p:spPr>
      </p:pic>
      <p:pic>
        <p:nvPicPr>
          <p:cNvPr id="19" name="Picture 1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E74DFED-C124-6803-6150-0BE884BBC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3"/>
          <a:stretch/>
        </p:blipFill>
        <p:spPr>
          <a:xfrm>
            <a:off x="5890260" y="2518294"/>
            <a:ext cx="5463540" cy="36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C46DF-B505-98C8-2D6C-CE910397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Zukunftstrends</a:t>
            </a:r>
            <a:endParaRPr lang="en-DE" sz="4000">
              <a:solidFill>
                <a:srgbClr val="FFFFFF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5F1AC-0D38-3B19-5A2E-75633451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8B2-B706-4ECE-8A51-D7478AD63D37}" type="datetime1">
              <a:rPr lang="de-DE" smtClean="0"/>
              <a:t>25.05.2025</a:t>
            </a:fld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7548B-1DFB-3AD7-A9DB-31B915B8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12</a:t>
            </a:fld>
            <a:endParaRPr lang="en-DE"/>
          </a:p>
        </p:txBody>
      </p:sp>
      <p:pic>
        <p:nvPicPr>
          <p:cNvPr id="13" name="Picture 12" descr="A white circle with green and black icons&#10;&#10;AI-generated content may be incorrect.">
            <a:extLst>
              <a:ext uri="{FF2B5EF4-FFF2-40B4-BE49-F238E27FC236}">
                <a16:creationId xmlns:a16="http://schemas.microsoft.com/office/drawing/2014/main" id="{465D19FF-0046-8776-E75A-9A869A91D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01"/>
          <a:stretch/>
        </p:blipFill>
        <p:spPr>
          <a:xfrm>
            <a:off x="631714" y="1868308"/>
            <a:ext cx="3551664" cy="4195197"/>
          </a:xfrm>
          <a:prstGeom prst="rect">
            <a:avLst/>
          </a:prstGeom>
        </p:spPr>
      </p:pic>
      <p:pic>
        <p:nvPicPr>
          <p:cNvPr id="15" name="Picture 14" descr="A white circle with green and black icons&#10;&#10;AI-generated content may be incorrect.">
            <a:extLst>
              <a:ext uri="{FF2B5EF4-FFF2-40B4-BE49-F238E27FC236}">
                <a16:creationId xmlns:a16="http://schemas.microsoft.com/office/drawing/2014/main" id="{AF326BA1-2EB0-CA85-13F1-A2DA7774F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9" r="32499"/>
          <a:stretch/>
        </p:blipFill>
        <p:spPr>
          <a:xfrm>
            <a:off x="4183381" y="1867817"/>
            <a:ext cx="3825235" cy="4195197"/>
          </a:xfrm>
          <a:prstGeom prst="rect">
            <a:avLst/>
          </a:prstGeom>
        </p:spPr>
      </p:pic>
      <p:pic>
        <p:nvPicPr>
          <p:cNvPr id="17" name="Picture 16" descr="A white circle with green and black icons&#10;&#10;AI-generated content may be incorrect.">
            <a:extLst>
              <a:ext uri="{FF2B5EF4-FFF2-40B4-BE49-F238E27FC236}">
                <a16:creationId xmlns:a16="http://schemas.microsoft.com/office/drawing/2014/main" id="{80E83E3D-D794-22F4-2FD8-93322F5D6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1"/>
          <a:stretch/>
        </p:blipFill>
        <p:spPr>
          <a:xfrm>
            <a:off x="8008619" y="1867326"/>
            <a:ext cx="3551665" cy="419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2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34ECA-32AC-2B4C-834E-CC1DF464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Fazit &amp; Diskussion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1AA90A1-FCC1-427B-0BF7-01E5C8D32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0085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E98EB-F364-D292-03DA-32E2548B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B7A2-3C51-4A11-9475-A5C4F2934675}" type="datetime1">
              <a:rPr lang="de-DE" smtClean="0"/>
              <a:t>25.05.2025</a:t>
            </a:fld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6766A-9AC4-6436-1605-1E8BB725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90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439B9-9BE6-7F23-7A5C-32311B91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 dirty="0" err="1">
                <a:solidFill>
                  <a:srgbClr val="FFFFFF"/>
                </a:solidFill>
              </a:rPr>
              <a:t>Inhaltsverzeichnis</a:t>
            </a:r>
            <a:r>
              <a:rPr lang="en-US" sz="3100" dirty="0">
                <a:solidFill>
                  <a:srgbClr val="FFFFFF"/>
                </a:solidFill>
              </a:rPr>
              <a:t> </a:t>
            </a:r>
            <a:endParaRPr lang="en-DE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4A5C-9675-61FB-EA22-CCAB292C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 err="1"/>
              <a:t>Einführung</a:t>
            </a: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 err="1"/>
              <a:t>Datenbanken</a:t>
            </a:r>
            <a:r>
              <a:rPr lang="en-US" sz="2000" b="1" dirty="0"/>
              <a:t> </a:t>
            </a:r>
            <a:r>
              <a:rPr lang="en-US" sz="2000" b="1" dirty="0" err="1"/>
              <a:t>im</a:t>
            </a:r>
            <a:r>
              <a:rPr lang="en-US" sz="2000" b="1" dirty="0"/>
              <a:t> KI-</a:t>
            </a:r>
            <a:r>
              <a:rPr lang="en-US" sz="2000" b="1" dirty="0" err="1"/>
              <a:t>Kontext</a:t>
            </a: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 err="1"/>
              <a:t>Datenbanktypen</a:t>
            </a:r>
            <a:r>
              <a:rPr lang="en-US" sz="2000" b="1" dirty="0"/>
              <a:t> für KI</a:t>
            </a:r>
          </a:p>
          <a:p>
            <a:pPr>
              <a:buFont typeface="+mj-lt"/>
              <a:buAutoNum type="arabicPeriod"/>
            </a:pPr>
            <a:r>
              <a:rPr lang="en-US" sz="2000" b="1" dirty="0" err="1"/>
              <a:t>Datenqualität</a:t>
            </a:r>
            <a:r>
              <a:rPr lang="en-US" sz="2000" b="1" dirty="0"/>
              <a:t> &amp; </a:t>
            </a:r>
            <a:r>
              <a:rPr lang="en-US" sz="2000" b="1" dirty="0" err="1"/>
              <a:t>Vorbereitung</a:t>
            </a: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Rolle der </a:t>
            </a:r>
            <a:r>
              <a:rPr lang="en-US" sz="2000" b="1" dirty="0" err="1"/>
              <a:t>Datenbank</a:t>
            </a:r>
            <a:r>
              <a:rPr lang="en-US" sz="2000" b="1" dirty="0"/>
              <a:t> in der </a:t>
            </a:r>
            <a:r>
              <a:rPr lang="en-US" sz="2000" b="1" dirty="0" err="1"/>
              <a:t>Datenverarbeitung</a:t>
            </a: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KI </a:t>
            </a:r>
            <a:r>
              <a:rPr lang="en-US" sz="2000" b="1" dirty="0" err="1"/>
              <a:t>nutzt</a:t>
            </a:r>
            <a:r>
              <a:rPr lang="en-US" sz="2000" b="1" dirty="0"/>
              <a:t> </a:t>
            </a:r>
            <a:r>
              <a:rPr lang="en-US" sz="2000" b="1" dirty="0" err="1"/>
              <a:t>Datenbanken</a:t>
            </a: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 err="1"/>
              <a:t>Datenbanken</a:t>
            </a:r>
            <a:r>
              <a:rPr lang="en-US" sz="2000" b="1" dirty="0"/>
              <a:t> </a:t>
            </a:r>
            <a:r>
              <a:rPr lang="en-US" sz="2000" b="1" dirty="0" err="1"/>
              <a:t>nutzen</a:t>
            </a:r>
            <a:r>
              <a:rPr lang="en-US" sz="2000" b="1" dirty="0"/>
              <a:t> KI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Live Demo</a:t>
            </a:r>
          </a:p>
          <a:p>
            <a:pPr>
              <a:buFont typeface="+mj-lt"/>
              <a:buAutoNum type="arabicPeriod"/>
            </a:pPr>
            <a:r>
              <a:rPr lang="en-US" sz="2000" b="1" dirty="0" err="1"/>
              <a:t>Herausforderungen</a:t>
            </a: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Zukunftstrends</a:t>
            </a:r>
          </a:p>
          <a:p>
            <a:pPr>
              <a:buFont typeface="+mj-lt"/>
              <a:buAutoNum type="arabicPeriod"/>
            </a:pPr>
            <a:r>
              <a:rPr lang="en-US" sz="2000" b="1" dirty="0" err="1"/>
              <a:t>Fazit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A8EB-BCC6-4611-4F1F-D6088C33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A20-0E5D-4ECF-82C4-852A1C6FDF80}" type="datetime1">
              <a:rPr lang="de-DE" smtClean="0"/>
              <a:t>25.05.2025</a:t>
            </a:fld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A6722-24C8-7135-344B-265EC1B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z="1800" smtClean="0"/>
              <a:t>2</a:t>
            </a:fld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22620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5ACD3-6476-B281-6240-A7DAADC8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de-DE" sz="4000"/>
              <a:t>Warum KI und Datenbanken zusammengehören</a:t>
            </a:r>
            <a:endParaRPr lang="en-DE" sz="4000"/>
          </a:p>
        </p:txBody>
      </p:sp>
      <p:pic>
        <p:nvPicPr>
          <p:cNvPr id="6" name="Picture 5" descr="A diagram of a data flow&#10;&#10;AI-generated content may be incorrect.">
            <a:extLst>
              <a:ext uri="{FF2B5EF4-FFF2-40B4-BE49-F238E27FC236}">
                <a16:creationId xmlns:a16="http://schemas.microsoft.com/office/drawing/2014/main" id="{07BE3EC8-B590-D174-A815-C5D5578FF3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4" r="3077" b="3"/>
          <a:stretch>
            <a:fillRect/>
          </a:stretch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6E0E44-0976-4168-9B9D-D872DDCD6664}"/>
              </a:ext>
            </a:extLst>
          </p:cNvPr>
          <p:cNvSpPr/>
          <p:nvPr/>
        </p:nvSpPr>
        <p:spPr>
          <a:xfrm>
            <a:off x="4390082" y="2952017"/>
            <a:ext cx="2645037" cy="1679599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3B1450-4365-CCFE-9016-86AA25644FC4}"/>
              </a:ext>
            </a:extLst>
          </p:cNvPr>
          <p:cNvGrpSpPr/>
          <p:nvPr/>
        </p:nvGrpSpPr>
        <p:grpSpPr>
          <a:xfrm>
            <a:off x="4683975" y="3231216"/>
            <a:ext cx="2645037" cy="1679599"/>
            <a:chOff x="3527470" y="1067341"/>
            <a:chExt cx="2645037" cy="167959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490B14-5EB4-9BDA-E0A1-1F781C6ADA12}"/>
                </a:ext>
              </a:extLst>
            </p:cNvPr>
            <p:cNvSpPr/>
            <p:nvPr/>
          </p:nvSpPr>
          <p:spPr>
            <a:xfrm>
              <a:off x="3527470" y="1067341"/>
              <a:ext cx="2645037" cy="16795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4" name="Rectangle: Rounded Corners 8">
              <a:extLst>
                <a:ext uri="{FF2B5EF4-FFF2-40B4-BE49-F238E27FC236}">
                  <a16:creationId xmlns:a16="http://schemas.microsoft.com/office/drawing/2014/main" id="{FFBEBC16-2A34-22D8-7721-0C6E01FD6A91}"/>
                </a:ext>
              </a:extLst>
            </p:cNvPr>
            <p:cNvSpPr txBox="1"/>
            <p:nvPr/>
          </p:nvSpPr>
          <p:spPr>
            <a:xfrm>
              <a:off x="3576664" y="1116535"/>
              <a:ext cx="2546649" cy="1581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DE" sz="2500" b="0" i="0" kern="1200" baseline="0" dirty="0"/>
                <a:t>Schlechte Daten → </a:t>
              </a:r>
              <a:r>
                <a:rPr lang="en-DE" sz="2500" b="0" i="0" kern="1200" baseline="0" dirty="0" err="1"/>
                <a:t>schlechte</a:t>
              </a:r>
              <a:r>
                <a:rPr lang="en-DE" sz="2500" b="0" i="0" kern="1200" baseline="0" dirty="0"/>
                <a:t> </a:t>
              </a:r>
              <a:r>
                <a:rPr lang="en-DE" sz="2500" b="0" i="0" kern="1200" baseline="0" dirty="0" err="1"/>
                <a:t>Entscheidungen</a:t>
              </a:r>
              <a:r>
                <a:rPr lang="en-DE" sz="2500" b="0" i="0" kern="1200" baseline="0" dirty="0"/>
                <a:t>.</a:t>
              </a:r>
              <a:endParaRPr lang="en-US" sz="2500" kern="1200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C611F5-B941-608A-CF79-BE63AE48A11F}"/>
              </a:ext>
            </a:extLst>
          </p:cNvPr>
          <p:cNvSpPr/>
          <p:nvPr/>
        </p:nvSpPr>
        <p:spPr>
          <a:xfrm>
            <a:off x="766477" y="2952017"/>
            <a:ext cx="2645037" cy="1679599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DE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47ADA9-8C81-EEEF-AE49-16FFEC724A29}"/>
              </a:ext>
            </a:extLst>
          </p:cNvPr>
          <p:cNvGrpSpPr/>
          <p:nvPr/>
        </p:nvGrpSpPr>
        <p:grpSpPr>
          <a:xfrm>
            <a:off x="1060370" y="3231216"/>
            <a:ext cx="2645037" cy="1679599"/>
            <a:chOff x="294646" y="1067341"/>
            <a:chExt cx="2645037" cy="167959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BF26C9E-C97F-643B-9665-4B438A1CF5D5}"/>
                </a:ext>
              </a:extLst>
            </p:cNvPr>
            <p:cNvSpPr/>
            <p:nvPr/>
          </p:nvSpPr>
          <p:spPr>
            <a:xfrm>
              <a:off x="294646" y="1067341"/>
              <a:ext cx="2645037" cy="16795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4" name="Rectangle: Rounded Corners 5">
              <a:extLst>
                <a:ext uri="{FF2B5EF4-FFF2-40B4-BE49-F238E27FC236}">
                  <a16:creationId xmlns:a16="http://schemas.microsoft.com/office/drawing/2014/main" id="{E9D9214C-3E93-D394-7205-6C6B952DD86E}"/>
                </a:ext>
              </a:extLst>
            </p:cNvPr>
            <p:cNvSpPr txBox="1"/>
            <p:nvPr/>
          </p:nvSpPr>
          <p:spPr>
            <a:xfrm>
              <a:off x="343840" y="1116535"/>
              <a:ext cx="2546649" cy="15812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DE" sz="2500" b="0" i="0" kern="1200" baseline="0"/>
                <a:t>KI-Modelle sind nur so gut wie ihre Daten.</a:t>
              </a:r>
              <a:endParaRPr lang="en-US" sz="2500" kern="120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A3B30-3152-6F92-15B0-09177409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E46-DF7A-464A-84A9-C59AB1095EF0}" type="datetime1">
              <a:rPr lang="de-DE" smtClean="0"/>
              <a:t>25.05.2025</a:t>
            </a:fld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64EFC-FDAB-63B2-D229-9E83DB5E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5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E92309-0E53-CED4-2584-E1BEBAD7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rgbClr val="FFFFFF"/>
                </a:solidFill>
              </a:rPr>
              <a:t>Was leisten Datenbanken im KI-Kontext?</a:t>
            </a:r>
            <a:endParaRPr lang="en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38CB3-A26B-F9B0-4BBB-A10EAD05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E1D8-1CD6-4CE8-9583-1A7EDCD3D4F7}" type="datetime1">
              <a:rPr lang="de-DE" smtClean="0"/>
              <a:t>25.05.2025</a:t>
            </a:fld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233A5-0C75-A12D-8392-E696ED38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z="1800" smtClean="0"/>
              <a:t>4</a:t>
            </a:fld>
            <a:endParaRPr lang="en-DE" sz="1800" dirty="0"/>
          </a:p>
        </p:txBody>
      </p:sp>
      <p:pic>
        <p:nvPicPr>
          <p:cNvPr id="6" name="Picture 5" descr="A close-up of a sign&#10;&#10;AI-generated content may be incorrect.">
            <a:extLst>
              <a:ext uri="{FF2B5EF4-FFF2-40B4-BE49-F238E27FC236}">
                <a16:creationId xmlns:a16="http://schemas.microsoft.com/office/drawing/2014/main" id="{19CDBF65-553C-1097-1293-BB437AE82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2" r="33725"/>
          <a:stretch/>
        </p:blipFill>
        <p:spPr>
          <a:xfrm>
            <a:off x="4206240" y="2184839"/>
            <a:ext cx="3672840" cy="3690887"/>
          </a:xfrm>
          <a:prstGeom prst="rect">
            <a:avLst/>
          </a:prstGeom>
        </p:spPr>
      </p:pic>
      <p:pic>
        <p:nvPicPr>
          <p:cNvPr id="10" name="Picture 9" descr="A close-up of a sign&#10;&#10;AI-generated content may be incorrect.">
            <a:extLst>
              <a:ext uri="{FF2B5EF4-FFF2-40B4-BE49-F238E27FC236}">
                <a16:creationId xmlns:a16="http://schemas.microsoft.com/office/drawing/2014/main" id="{1A7430F3-CE68-CA08-91D6-FEC2191D8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8"/>
          <a:stretch/>
        </p:blipFill>
        <p:spPr>
          <a:xfrm>
            <a:off x="7993380" y="2198366"/>
            <a:ext cx="3580759" cy="3690887"/>
          </a:xfrm>
          <a:prstGeom prst="rect">
            <a:avLst/>
          </a:prstGeom>
        </p:spPr>
      </p:pic>
      <p:pic>
        <p:nvPicPr>
          <p:cNvPr id="12" name="Picture 11" descr="A close-up of a sign&#10;&#10;AI-generated content may be incorrect.">
            <a:extLst>
              <a:ext uri="{FF2B5EF4-FFF2-40B4-BE49-F238E27FC236}">
                <a16:creationId xmlns:a16="http://schemas.microsoft.com/office/drawing/2014/main" id="{0B30BF9E-E05C-8D70-D6FE-32D202ACE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18"/>
          <a:stretch/>
        </p:blipFill>
        <p:spPr>
          <a:xfrm>
            <a:off x="617859" y="2198366"/>
            <a:ext cx="3580759" cy="36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0150DF0-0AC6-484A-6FEC-136DB5075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977011"/>
              </p:ext>
            </p:extLst>
          </p:nvPr>
        </p:nvGraphicFramePr>
        <p:xfrm>
          <a:off x="533537" y="5285904"/>
          <a:ext cx="10927828" cy="94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C29496FE-737E-28C4-4C8E-092ABAA0F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536220"/>
              </p:ext>
            </p:extLst>
          </p:nvPr>
        </p:nvGraphicFramePr>
        <p:xfrm>
          <a:off x="533537" y="4056406"/>
          <a:ext cx="10927828" cy="94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C450B7E7-F6D4-C37B-62C6-E87D641B2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945124"/>
              </p:ext>
            </p:extLst>
          </p:nvPr>
        </p:nvGraphicFramePr>
        <p:xfrm>
          <a:off x="533537" y="2798717"/>
          <a:ext cx="10820402" cy="94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1" name="Title 20">
            <a:extLst>
              <a:ext uri="{FF2B5EF4-FFF2-40B4-BE49-F238E27FC236}">
                <a16:creationId xmlns:a16="http://schemas.microsoft.com/office/drawing/2014/main" id="{4016726C-8D7E-EB50-C5B0-784345EF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>
                <a:solidFill>
                  <a:srgbClr val="FFFFFF"/>
                </a:solidFill>
              </a:rPr>
              <a:t>Datenbanke typen für KI</a:t>
            </a:r>
            <a:endParaRPr lang="en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EFCF2-3F83-008E-D4D8-03F18D55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7ECB-3019-401C-BBA7-6F1893518EB7}" type="datetime1">
              <a:rPr lang="de-DE" smtClean="0"/>
              <a:t>25.05.2025</a:t>
            </a:fld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047647-874D-EB61-9B3B-39E6653E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9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7" grpId="0">
        <p:bldAsOne/>
      </p:bldGraphic>
      <p:bldGraphic spid="1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6BCE4-E2D2-D8BF-E005-8B06D2D6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Datenqualität</a:t>
            </a:r>
            <a:r>
              <a:rPr lang="en-US" sz="4000" dirty="0">
                <a:solidFill>
                  <a:srgbClr val="FFFFFF"/>
                </a:solidFill>
              </a:rPr>
              <a:t> &amp; </a:t>
            </a:r>
            <a:r>
              <a:rPr lang="en-US" sz="4000" dirty="0" err="1">
                <a:solidFill>
                  <a:srgbClr val="FFFFFF"/>
                </a:solidFill>
              </a:rPr>
              <a:t>Vorbereitung</a:t>
            </a:r>
            <a:r>
              <a:rPr lang="en-US" sz="4000" dirty="0">
                <a:solidFill>
                  <a:srgbClr val="FFFFFF"/>
                </a:solidFill>
              </a:rPr>
              <a:t> für KI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1F86-AD50-3AD7-0E72-C7EB8EDA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A567-0278-4CDB-9755-076949A17797}" type="datetime1">
              <a:rPr lang="de-DE" smtClean="0"/>
              <a:t>25.05.2025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F8DF-79D8-D56B-4333-69A02A50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6</a:t>
            </a:fld>
            <a:endParaRPr lang="en-DE"/>
          </a:p>
        </p:txBody>
      </p:sp>
      <p:pic>
        <p:nvPicPr>
          <p:cNvPr id="8" name="Picture 7" descr="A blue and white sign with white text&#10;&#10;AI-generated content may be incorrect.">
            <a:extLst>
              <a:ext uri="{FF2B5EF4-FFF2-40B4-BE49-F238E27FC236}">
                <a16:creationId xmlns:a16="http://schemas.microsoft.com/office/drawing/2014/main" id="{1D31B836-4091-E706-F192-A06D82EA1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48"/>
          <a:stretch/>
        </p:blipFill>
        <p:spPr>
          <a:xfrm>
            <a:off x="561055" y="2417106"/>
            <a:ext cx="11069889" cy="1330653"/>
          </a:xfrm>
          <a:prstGeom prst="rect">
            <a:avLst/>
          </a:prstGeom>
        </p:spPr>
      </p:pic>
      <p:pic>
        <p:nvPicPr>
          <p:cNvPr id="16" name="Picture 15" descr="A blue and white sign with white text&#10;&#10;AI-generated content may be incorrect.">
            <a:extLst>
              <a:ext uri="{FF2B5EF4-FFF2-40B4-BE49-F238E27FC236}">
                <a16:creationId xmlns:a16="http://schemas.microsoft.com/office/drawing/2014/main" id="{9084A5B7-9723-0A86-D515-F2FE9DA6A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7" b="35870"/>
          <a:stretch/>
        </p:blipFill>
        <p:spPr>
          <a:xfrm>
            <a:off x="553434" y="3749040"/>
            <a:ext cx="11069889" cy="1035039"/>
          </a:xfrm>
          <a:prstGeom prst="rect">
            <a:avLst/>
          </a:prstGeom>
        </p:spPr>
      </p:pic>
      <p:pic>
        <p:nvPicPr>
          <p:cNvPr id="14" name="Picture 13" descr="A blue and white sign with white text&#10;&#10;AI-generated content may be incorrect.">
            <a:extLst>
              <a:ext uri="{FF2B5EF4-FFF2-40B4-BE49-F238E27FC236}">
                <a16:creationId xmlns:a16="http://schemas.microsoft.com/office/drawing/2014/main" id="{585BB77E-0F51-6FB6-3BDA-331475BB8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9"/>
          <a:stretch/>
        </p:blipFill>
        <p:spPr>
          <a:xfrm>
            <a:off x="545813" y="4785360"/>
            <a:ext cx="11069889" cy="13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raight Connector 3">
            <a:extLst>
              <a:ext uri="{FF2B5EF4-FFF2-40B4-BE49-F238E27FC236}">
                <a16:creationId xmlns:a16="http://schemas.microsoft.com/office/drawing/2014/main" id="{BCA617D5-5220-9B03-2878-6E87D9E53AA0}"/>
              </a:ext>
            </a:extLst>
          </p:cNvPr>
          <p:cNvSpPr/>
          <p:nvPr/>
        </p:nvSpPr>
        <p:spPr>
          <a:xfrm>
            <a:off x="9083062" y="3936489"/>
            <a:ext cx="1352905" cy="6438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38771"/>
                </a:lnTo>
                <a:lnTo>
                  <a:pt x="1352905" y="438771"/>
                </a:lnTo>
                <a:lnTo>
                  <a:pt x="1352905" y="64386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DE"/>
          </a:p>
        </p:txBody>
      </p:sp>
      <p:sp>
        <p:nvSpPr>
          <p:cNvPr id="24" name="Straight Connector 4">
            <a:extLst>
              <a:ext uri="{FF2B5EF4-FFF2-40B4-BE49-F238E27FC236}">
                <a16:creationId xmlns:a16="http://schemas.microsoft.com/office/drawing/2014/main" id="{4A818186-3D77-47F1-FE5C-F41E8A19734A}"/>
              </a:ext>
            </a:extLst>
          </p:cNvPr>
          <p:cNvSpPr/>
          <p:nvPr/>
        </p:nvSpPr>
        <p:spPr>
          <a:xfrm>
            <a:off x="7730156" y="3936489"/>
            <a:ext cx="1352905" cy="6438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52905" y="0"/>
                </a:moveTo>
                <a:lnTo>
                  <a:pt x="1352905" y="438771"/>
                </a:lnTo>
                <a:lnTo>
                  <a:pt x="0" y="438771"/>
                </a:lnTo>
                <a:lnTo>
                  <a:pt x="0" y="64386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73315-27A6-CF08-10FF-C38F5A84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Datenbanken unterstützen bei</a:t>
            </a:r>
            <a:endParaRPr lang="en-DE" sz="4000">
              <a:solidFill>
                <a:srgbClr val="FFFFFF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79818C-109F-25A3-3276-63E681CA1CCD}"/>
              </a:ext>
            </a:extLst>
          </p:cNvPr>
          <p:cNvSpPr/>
          <p:nvPr/>
        </p:nvSpPr>
        <p:spPr>
          <a:xfrm>
            <a:off x="6623234" y="4580349"/>
            <a:ext cx="2213845" cy="140579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4AAB5-208A-874D-C6ED-C0FE42262D51}"/>
              </a:ext>
            </a:extLst>
          </p:cNvPr>
          <p:cNvGrpSpPr/>
          <p:nvPr/>
        </p:nvGrpSpPr>
        <p:grpSpPr>
          <a:xfrm>
            <a:off x="6869216" y="4814033"/>
            <a:ext cx="2213845" cy="1405792"/>
            <a:chOff x="5156435" y="2283474"/>
            <a:chExt cx="2213845" cy="14057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DBBAF90-C58D-5652-44AB-6EA9D4FF5A11}"/>
                </a:ext>
              </a:extLst>
            </p:cNvPr>
            <p:cNvSpPr/>
            <p:nvPr/>
          </p:nvSpPr>
          <p:spPr>
            <a:xfrm>
              <a:off x="5156435" y="2283474"/>
              <a:ext cx="2213845" cy="14057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37" name="Rectangle: Rounded Corners 7">
              <a:extLst>
                <a:ext uri="{FF2B5EF4-FFF2-40B4-BE49-F238E27FC236}">
                  <a16:creationId xmlns:a16="http://schemas.microsoft.com/office/drawing/2014/main" id="{146E459A-7D4F-5976-EE5D-4EB1BFE4C448}"/>
                </a:ext>
              </a:extLst>
            </p:cNvPr>
            <p:cNvSpPr txBox="1"/>
            <p:nvPr/>
          </p:nvSpPr>
          <p:spPr>
            <a:xfrm>
              <a:off x="5197609" y="2324648"/>
              <a:ext cx="2131497" cy="13234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DE" sz="1400" b="1" i="0" kern="1200" baseline="0"/>
                <a:t>Data Lineage:</a:t>
              </a:r>
              <a:r>
                <a:rPr lang="en-DE" sz="1400" b="0" i="0" kern="1200" baseline="0"/>
                <a:t> Woher stammt ein Datensatz?</a:t>
              </a:r>
              <a:endParaRPr lang="en-US" sz="1400" kern="1200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D7E3F8A-7419-68F7-9528-D85B22C9E949}"/>
              </a:ext>
            </a:extLst>
          </p:cNvPr>
          <p:cNvSpPr/>
          <p:nvPr/>
        </p:nvSpPr>
        <p:spPr>
          <a:xfrm>
            <a:off x="9329045" y="4580349"/>
            <a:ext cx="2213845" cy="140579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3527A9-6DA1-A3A2-DF0C-E565DEED5D04}"/>
              </a:ext>
            </a:extLst>
          </p:cNvPr>
          <p:cNvGrpSpPr/>
          <p:nvPr/>
        </p:nvGrpSpPr>
        <p:grpSpPr>
          <a:xfrm>
            <a:off x="9575028" y="4814033"/>
            <a:ext cx="2213845" cy="1405792"/>
            <a:chOff x="7862247" y="2283474"/>
            <a:chExt cx="2213845" cy="140579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D7FF23E-E8BD-E291-AFD3-7916B35E0D48}"/>
                </a:ext>
              </a:extLst>
            </p:cNvPr>
            <p:cNvSpPr/>
            <p:nvPr/>
          </p:nvSpPr>
          <p:spPr>
            <a:xfrm>
              <a:off x="7862247" y="2283474"/>
              <a:ext cx="2213845" cy="14057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35" name="Rectangle: Rounded Corners 10">
              <a:extLst>
                <a:ext uri="{FF2B5EF4-FFF2-40B4-BE49-F238E27FC236}">
                  <a16:creationId xmlns:a16="http://schemas.microsoft.com/office/drawing/2014/main" id="{5998F8C1-F973-9D38-99D7-3337E016DD0E}"/>
                </a:ext>
              </a:extLst>
            </p:cNvPr>
            <p:cNvSpPr txBox="1"/>
            <p:nvPr/>
          </p:nvSpPr>
          <p:spPr>
            <a:xfrm>
              <a:off x="7903421" y="2324648"/>
              <a:ext cx="2131497" cy="13234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DE" sz="1400" b="1" i="0" kern="1200" baseline="0"/>
                <a:t>Provenance:</a:t>
              </a:r>
              <a:r>
                <a:rPr lang="en-DE" sz="1400" b="0" i="0" kern="1200" baseline="0"/>
                <a:t> Wer hat ihn verändert, wann und warum</a:t>
              </a:r>
              <a:r>
                <a:rPr lang="en-US" sz="1400" b="0" i="0" kern="1200" baseline="0"/>
                <a:t>?</a:t>
              </a:r>
              <a:endParaRPr lang="en-US" sz="1400" kern="1200"/>
            </a:p>
          </p:txBody>
        </p:sp>
      </p:grp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53498F19-E0B3-F9D3-07E2-33239BA4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4942-846D-4FA1-AB73-DCBB57B1A26A}" type="datetime1">
              <a:rPr lang="de-DE" smtClean="0"/>
              <a:t>25.05.2025</a:t>
            </a:fld>
            <a:endParaRPr lang="en-DE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3E1DC075-6B24-48C9-DCB2-9586DD0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7</a:t>
            </a:fld>
            <a:endParaRPr lang="en-DE"/>
          </a:p>
        </p:txBody>
      </p:sp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827214-F261-CF68-8D04-DB5C145AF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2"/>
          <a:stretch/>
        </p:blipFill>
        <p:spPr>
          <a:xfrm>
            <a:off x="7452360" y="2363099"/>
            <a:ext cx="3980242" cy="1895320"/>
          </a:xfrm>
          <a:prstGeom prst="rect">
            <a:avLst/>
          </a:prstGeom>
        </p:spPr>
      </p:pic>
      <p:pic>
        <p:nvPicPr>
          <p:cNvPr id="44" name="Picture 4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C6CA20-D761-6C5F-48ED-D6939E1B3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3" r="36228"/>
          <a:stretch/>
        </p:blipFill>
        <p:spPr>
          <a:xfrm>
            <a:off x="4461846" y="2356974"/>
            <a:ext cx="2990514" cy="1895320"/>
          </a:xfrm>
          <a:prstGeom prst="rect">
            <a:avLst/>
          </a:prstGeom>
        </p:spPr>
      </p:pic>
      <p:pic>
        <p:nvPicPr>
          <p:cNvPr id="45" name="Picture 4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074A28-E8AE-4133-941C-267DF685E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7"/>
          <a:stretch/>
        </p:blipFill>
        <p:spPr>
          <a:xfrm>
            <a:off x="445842" y="2350654"/>
            <a:ext cx="4016004" cy="18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30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F74A9-1419-EA58-63C2-7FE8C357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KI nutzt Datenbanken</a:t>
            </a:r>
            <a:endParaRPr lang="en-DE" sz="4000">
              <a:solidFill>
                <a:srgbClr val="FFFFFF"/>
              </a:solidFill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6D26DA9-CCF2-C77A-AF7C-3E0C7189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9D76-809B-490A-987C-291AA43267EF}" type="datetime1">
              <a:rPr lang="de-DE" smtClean="0"/>
              <a:t>25.05.2025</a:t>
            </a:fld>
            <a:endParaRPr lang="en-DE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FEEB3F2-DBB6-38BA-5216-3B4EFFF5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8</a:t>
            </a:fld>
            <a:endParaRPr lang="en-DE"/>
          </a:p>
        </p:txBody>
      </p:sp>
      <p:pic>
        <p:nvPicPr>
          <p:cNvPr id="39" name="Picture 38" descr="A green and white circle with a robotic arm&#10;&#10;AI-generated content may be incorrect.">
            <a:extLst>
              <a:ext uri="{FF2B5EF4-FFF2-40B4-BE49-F238E27FC236}">
                <a16:creationId xmlns:a16="http://schemas.microsoft.com/office/drawing/2014/main" id="{89D6FEC8-A692-2BFA-C0A2-B84B32329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9"/>
          <a:stretch/>
        </p:blipFill>
        <p:spPr>
          <a:xfrm>
            <a:off x="776947" y="2345556"/>
            <a:ext cx="3642361" cy="3690887"/>
          </a:xfrm>
          <a:prstGeom prst="rect">
            <a:avLst/>
          </a:prstGeom>
        </p:spPr>
      </p:pic>
      <p:pic>
        <p:nvPicPr>
          <p:cNvPr id="41" name="Picture 40" descr="A green and white circle with a robotic arm&#10;&#10;AI-generated content may be incorrect.">
            <a:extLst>
              <a:ext uri="{FF2B5EF4-FFF2-40B4-BE49-F238E27FC236}">
                <a16:creationId xmlns:a16="http://schemas.microsoft.com/office/drawing/2014/main" id="{9A0E4285-2588-EC31-F849-848511F0D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8" r="33862"/>
          <a:stretch/>
        </p:blipFill>
        <p:spPr>
          <a:xfrm>
            <a:off x="4366260" y="2345555"/>
            <a:ext cx="3642360" cy="3690887"/>
          </a:xfrm>
          <a:prstGeom prst="rect">
            <a:avLst/>
          </a:prstGeom>
        </p:spPr>
      </p:pic>
      <p:pic>
        <p:nvPicPr>
          <p:cNvPr id="42" name="Picture 41" descr="A green and white circle with a robotic arm&#10;&#10;AI-generated content may be incorrect.">
            <a:extLst>
              <a:ext uri="{FF2B5EF4-FFF2-40B4-BE49-F238E27FC236}">
                <a16:creationId xmlns:a16="http://schemas.microsoft.com/office/drawing/2014/main" id="{B9627F42-B5BC-D14B-9E6E-2B2F647A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6"/>
          <a:stretch/>
        </p:blipFill>
        <p:spPr>
          <a:xfrm>
            <a:off x="8168640" y="2344274"/>
            <a:ext cx="3537812" cy="36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18230-63C9-B7AB-580B-42485D30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Datenbanken nutzen KI</a:t>
            </a:r>
            <a:endParaRPr lang="en-DE" sz="4000">
              <a:solidFill>
                <a:srgbClr val="FFFFFF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3B4BCE-4F29-14C4-2DF4-7A9AE680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20C7-FBDD-458A-975D-643D127E571D}" type="datetime1">
              <a:rPr lang="de-DE" smtClean="0"/>
              <a:t>25.05.2025</a:t>
            </a:fld>
            <a:endParaRPr lang="en-D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628D508-2E3C-ADC2-82E9-E6DFC41C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4351-C534-485A-8990-BB08C1C3FC38}" type="slidenum">
              <a:rPr lang="en-DE" smtClean="0"/>
              <a:t>9</a:t>
            </a:fld>
            <a:endParaRPr lang="en-DE"/>
          </a:p>
        </p:txBody>
      </p:sp>
      <p:pic>
        <p:nvPicPr>
          <p:cNvPr id="18" name="Picture 17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0DB03A5C-05EC-37CB-E39B-DE4B68D70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1744"/>
          <a:stretch/>
        </p:blipFill>
        <p:spPr>
          <a:xfrm>
            <a:off x="6095998" y="4183381"/>
            <a:ext cx="5464287" cy="1781080"/>
          </a:xfrm>
          <a:prstGeom prst="rect">
            <a:avLst/>
          </a:prstGeom>
        </p:spPr>
      </p:pic>
      <p:pic>
        <p:nvPicPr>
          <p:cNvPr id="24" name="Picture 2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F3E0C467-9969-372B-738E-7D3DACF89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21" r="50000"/>
          <a:stretch/>
        </p:blipFill>
        <p:spPr>
          <a:xfrm>
            <a:off x="631713" y="4053373"/>
            <a:ext cx="5464287" cy="1911088"/>
          </a:xfrm>
          <a:prstGeom prst="rect">
            <a:avLst/>
          </a:prstGeom>
        </p:spPr>
      </p:pic>
      <p:pic>
        <p:nvPicPr>
          <p:cNvPr id="30" name="Picture 2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73F4A70-5C07-6375-5CAC-BDA0D732A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5" b="48221"/>
          <a:stretch/>
        </p:blipFill>
        <p:spPr>
          <a:xfrm>
            <a:off x="5951219" y="2272294"/>
            <a:ext cx="5609065" cy="1911088"/>
          </a:xfrm>
          <a:prstGeom prst="rect">
            <a:avLst/>
          </a:prstGeom>
        </p:spPr>
      </p:pic>
      <p:pic>
        <p:nvPicPr>
          <p:cNvPr id="31" name="Picture 30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41B76EA3-6131-2D23-F761-142E4840F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25" b="48221"/>
          <a:stretch/>
        </p:blipFill>
        <p:spPr>
          <a:xfrm>
            <a:off x="631712" y="2272293"/>
            <a:ext cx="5319508" cy="19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4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1608</Words>
  <Application>Microsoft Office PowerPoint</Application>
  <PresentationFormat>Widescreen</PresentationFormat>
  <Paragraphs>182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Datenbanken und Künstliche Intelligenz</vt:lpstr>
      <vt:lpstr>Inhaltsverzeichnis </vt:lpstr>
      <vt:lpstr>Warum KI und Datenbanken zusammengehören</vt:lpstr>
      <vt:lpstr>Was leisten Datenbanken im KI-Kontext?</vt:lpstr>
      <vt:lpstr>Datenbanke typen für KI</vt:lpstr>
      <vt:lpstr>Datenqualität &amp; Vorbereitung für KI</vt:lpstr>
      <vt:lpstr>Datenbanken unterstützen bei</vt:lpstr>
      <vt:lpstr>KI nutzt Datenbanken</vt:lpstr>
      <vt:lpstr>Datenbanken nutzen KI</vt:lpstr>
      <vt:lpstr>Live Demo</vt:lpstr>
      <vt:lpstr>Herausforderungen</vt:lpstr>
      <vt:lpstr>Zukunftstrends</vt:lpstr>
      <vt:lpstr>Fazit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 Braches</dc:creator>
  <cp:lastModifiedBy>leon Braches</cp:lastModifiedBy>
  <cp:revision>2</cp:revision>
  <dcterms:created xsi:type="dcterms:W3CDTF">2025-05-24T20:35:45Z</dcterms:created>
  <dcterms:modified xsi:type="dcterms:W3CDTF">2025-05-25T19:10:21Z</dcterms:modified>
</cp:coreProperties>
</file>