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57" r:id="rId6"/>
    <p:sldId id="258" r:id="rId7"/>
    <p:sldId id="268" r:id="rId8"/>
    <p:sldId id="269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75EE-B6C3-4DFB-A4BE-FC49494A1CE8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02CD4-8714-4613-8D14-A178BCB91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0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02CD4-8714-4613-8D14-A178BCB91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7381-BF85-48B2-96BD-9351CE71E8DE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9E3A-DC8C-4C02-A504-E6302254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0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7381-BF85-48B2-96BD-9351CE71E8DE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9E3A-DC8C-4C02-A504-E6302254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7381-BF85-48B2-96BD-9351CE71E8DE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9E3A-DC8C-4C02-A504-E6302254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7381-BF85-48B2-96BD-9351CE71E8DE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9E3A-DC8C-4C02-A504-E6302254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7381-BF85-48B2-96BD-9351CE71E8DE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9E3A-DC8C-4C02-A504-E6302254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2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7381-BF85-48B2-96BD-9351CE71E8DE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9E3A-DC8C-4C02-A504-E6302254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7381-BF85-48B2-96BD-9351CE71E8DE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9E3A-DC8C-4C02-A504-E6302254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3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7381-BF85-48B2-96BD-9351CE71E8DE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9E3A-DC8C-4C02-A504-E6302254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7381-BF85-48B2-96BD-9351CE71E8DE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9E3A-DC8C-4C02-A504-E6302254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6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7381-BF85-48B2-96BD-9351CE71E8DE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9E3A-DC8C-4C02-A504-E6302254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0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7381-BF85-48B2-96BD-9351CE71E8DE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9E3A-DC8C-4C02-A504-E6302254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7381-BF85-48B2-96BD-9351CE71E8DE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B9E3A-DC8C-4C02-A504-E6302254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0905"/>
            <a:ext cx="7772400" cy="1470025"/>
          </a:xfrm>
        </p:spPr>
        <p:txBody>
          <a:bodyPr/>
          <a:lstStyle/>
          <a:p>
            <a:r>
              <a:rPr lang="de-CH" err="1" smtClean="0"/>
              <a:t>RDKit</a:t>
            </a:r>
            <a:r>
              <a:rPr lang="de-CH" smtClean="0"/>
              <a:t> </a:t>
            </a:r>
            <a:r>
              <a:rPr lang="de-CH" err="1" smtClean="0"/>
              <a:t>Node</a:t>
            </a:r>
            <a:r>
              <a:rPr lang="de-CH" smtClean="0"/>
              <a:t> Wizard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>
            <a:normAutofit fontScale="70000" lnSpcReduction="20000"/>
          </a:bodyPr>
          <a:lstStyle/>
          <a:p>
            <a:endParaRPr lang="de-CH" smtClean="0"/>
          </a:p>
          <a:p>
            <a:r>
              <a:rPr lang="de-CH" smtClean="0"/>
              <a:t>Manuel </a:t>
            </a:r>
            <a:r>
              <a:rPr lang="de-CH" smtClean="0"/>
              <a:t>Schwarze</a:t>
            </a:r>
          </a:p>
          <a:p>
            <a:r>
              <a:rPr lang="de-CH" smtClean="0"/>
              <a:t>Novartis Institutes of Biomedical Research, NIBR IT</a:t>
            </a:r>
            <a:endParaRPr lang="de-CH" smtClean="0"/>
          </a:p>
          <a:p>
            <a:r>
              <a:rPr lang="de-CH" smtClean="0"/>
              <a:t>Basel, January 2012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06" y="1435224"/>
            <a:ext cx="40481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23913"/>
            <a:ext cx="1163439" cy="116343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stA="37000" endPos="26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72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smtClean="0"/>
              <a:t>Wizard Templates: Splitter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mtClean="0"/>
              <a:t>Input: </a:t>
            </a:r>
          </a:p>
          <a:p>
            <a:pPr lvl="1"/>
            <a:r>
              <a:rPr lang="de-CH" smtClean="0"/>
              <a:t>1 </a:t>
            </a:r>
            <a:r>
              <a:rPr lang="de-CH" err="1" smtClean="0"/>
              <a:t>main</a:t>
            </a:r>
            <a:r>
              <a:rPr lang="de-CH" smtClean="0"/>
              <a:t> </a:t>
            </a:r>
            <a:r>
              <a:rPr lang="de-CH" err="1" smtClean="0"/>
              <a:t>table</a:t>
            </a:r>
            <a:r>
              <a:rPr lang="de-CH" smtClean="0"/>
              <a:t> </a:t>
            </a:r>
            <a:r>
              <a:rPr lang="de-CH" err="1" smtClean="0"/>
              <a:t>with</a:t>
            </a:r>
            <a:r>
              <a:rPr lang="de-CH" smtClean="0"/>
              <a:t> data to split up</a:t>
            </a:r>
          </a:p>
          <a:p>
            <a:pPr lvl="1"/>
            <a:r>
              <a:rPr lang="de-CH" smtClean="0"/>
              <a:t>n </a:t>
            </a:r>
            <a:r>
              <a:rPr lang="de-CH" err="1" smtClean="0"/>
              <a:t>other</a:t>
            </a:r>
            <a:r>
              <a:rPr lang="de-CH" smtClean="0"/>
              <a:t> </a:t>
            </a:r>
            <a:r>
              <a:rPr lang="de-CH" err="1" smtClean="0"/>
              <a:t>tables</a:t>
            </a:r>
            <a:r>
              <a:rPr lang="de-CH" smtClean="0"/>
              <a:t> influencing splitting operation</a:t>
            </a:r>
          </a:p>
          <a:p>
            <a:r>
              <a:rPr lang="de-CH" smtClean="0"/>
              <a:t>Output: </a:t>
            </a:r>
          </a:p>
          <a:p>
            <a:pPr lvl="1"/>
            <a:r>
              <a:rPr lang="de-CH" smtClean="0"/>
              <a:t>m tables with subsets of main input table</a:t>
            </a:r>
          </a:p>
          <a:p>
            <a:r>
              <a:rPr lang="de-CH" smtClean="0"/>
              <a:t>Samples: </a:t>
            </a:r>
          </a:p>
          <a:p>
            <a:pPr lvl="1"/>
            <a:r>
              <a:rPr lang="de-CH"/>
              <a:t>RDKit Functional </a:t>
            </a:r>
            <a:r>
              <a:rPr lang="de-CH" smtClean="0"/>
              <a:t>Group Filter (not implemented)</a:t>
            </a:r>
          </a:p>
          <a:p>
            <a:pPr lvl="1"/>
            <a:r>
              <a:rPr lang="de-CH"/>
              <a:t>RDKit Sub </a:t>
            </a:r>
            <a:r>
              <a:rPr lang="de-CH" smtClean="0"/>
              <a:t>Structure Filter (not implemented)</a:t>
            </a:r>
          </a:p>
        </p:txBody>
      </p:sp>
    </p:spTree>
    <p:extLst>
      <p:ext uri="{BB962C8B-B14F-4D97-AF65-F5344CB8AC3E}">
        <p14:creationId xmlns:p14="http://schemas.microsoft.com/office/powerpoint/2010/main" val="56987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smtClean="0"/>
              <a:t>Wizard Templates: Filter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mtClean="0"/>
          </a:p>
          <a:p>
            <a:endParaRPr lang="de-CH" smtClean="0"/>
          </a:p>
          <a:p>
            <a:endParaRPr lang="de-CH"/>
          </a:p>
          <a:p>
            <a:endParaRPr lang="de-CH" smtClean="0"/>
          </a:p>
          <a:p>
            <a:endParaRPr lang="de-CH" smtClean="0"/>
          </a:p>
          <a:p>
            <a:r>
              <a:rPr lang="de-CH" smtClean="0"/>
              <a:t>Usage: (Special case of Splitter) </a:t>
            </a:r>
          </a:p>
          <a:p>
            <a:pPr lvl="1"/>
            <a:r>
              <a:rPr lang="de-CH" smtClean="0"/>
              <a:t>Generation of one output table that contains a subset of data of one main input tablebased on settings and other input data</a:t>
            </a:r>
          </a:p>
          <a:p>
            <a:pPr lvl="1"/>
            <a:endParaRPr lang="de-CH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936"/>
              </p:ext>
            </p:extLst>
          </p:nvPr>
        </p:nvGraphicFramePr>
        <p:xfrm>
          <a:off x="2100063" y="1700808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02" t="8795" r="21691" b="13725"/>
          <a:stretch/>
        </p:blipFill>
        <p:spPr bwMode="auto">
          <a:xfrm>
            <a:off x="4052887" y="2310284"/>
            <a:ext cx="928687" cy="9286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25400" stA="23000" endPos="65000" dist="1143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92401" y="3284984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mtClean="0"/>
              <a:t>Filter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58216" y="2060848"/>
            <a:ext cx="78830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65507"/>
              </p:ext>
            </p:extLst>
          </p:nvPr>
        </p:nvGraphicFramePr>
        <p:xfrm>
          <a:off x="1547664" y="3249332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53530"/>
              </p:ext>
            </p:extLst>
          </p:nvPr>
        </p:nvGraphicFramePr>
        <p:xfrm>
          <a:off x="2651803" y="3249332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2627784" y="3003988"/>
            <a:ext cx="1318737" cy="13698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uble Bracket 26"/>
          <p:cNvSpPr/>
          <p:nvPr/>
        </p:nvSpPr>
        <p:spPr>
          <a:xfrm>
            <a:off x="1384598" y="3121917"/>
            <a:ext cx="2376264" cy="94562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57" y="1268760"/>
            <a:ext cx="1232346" cy="58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>
            <a:off x="4511163" y="1900577"/>
            <a:ext cx="3033" cy="8740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7690"/>
              </p:ext>
            </p:extLst>
          </p:nvPr>
        </p:nvGraphicFramePr>
        <p:xfrm>
          <a:off x="6012160" y="2483986"/>
          <a:ext cx="907302" cy="532016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02434"/>
                <a:gridCol w="302434"/>
                <a:gridCol w="302434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5075805" y="2774627"/>
            <a:ext cx="7883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3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smtClean="0"/>
              <a:t>Wizard Templates: Filter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mtClean="0"/>
              <a:t>Input: </a:t>
            </a:r>
          </a:p>
          <a:p>
            <a:pPr lvl="1"/>
            <a:r>
              <a:rPr lang="de-CH" smtClean="0"/>
              <a:t>1 </a:t>
            </a:r>
            <a:r>
              <a:rPr lang="de-CH" err="1" smtClean="0"/>
              <a:t>main</a:t>
            </a:r>
            <a:r>
              <a:rPr lang="de-CH" smtClean="0"/>
              <a:t> </a:t>
            </a:r>
            <a:r>
              <a:rPr lang="de-CH" err="1" smtClean="0"/>
              <a:t>table</a:t>
            </a:r>
            <a:r>
              <a:rPr lang="de-CH" smtClean="0"/>
              <a:t> </a:t>
            </a:r>
            <a:r>
              <a:rPr lang="de-CH" err="1" smtClean="0"/>
              <a:t>with</a:t>
            </a:r>
            <a:r>
              <a:rPr lang="de-CH" smtClean="0"/>
              <a:t> data to filter</a:t>
            </a:r>
          </a:p>
          <a:p>
            <a:pPr lvl="1"/>
            <a:r>
              <a:rPr lang="de-CH" smtClean="0"/>
              <a:t>n </a:t>
            </a:r>
            <a:r>
              <a:rPr lang="de-CH" err="1" smtClean="0"/>
              <a:t>other</a:t>
            </a:r>
            <a:r>
              <a:rPr lang="de-CH" smtClean="0"/>
              <a:t> </a:t>
            </a:r>
            <a:r>
              <a:rPr lang="de-CH" err="1" smtClean="0"/>
              <a:t>tables</a:t>
            </a:r>
            <a:r>
              <a:rPr lang="de-CH" smtClean="0"/>
              <a:t> influencing filtering operation</a:t>
            </a:r>
          </a:p>
          <a:p>
            <a:r>
              <a:rPr lang="de-CH" smtClean="0"/>
              <a:t>Output: </a:t>
            </a:r>
          </a:p>
          <a:p>
            <a:pPr lvl="1"/>
            <a:r>
              <a:rPr lang="de-CH" smtClean="0"/>
              <a:t>1 table with subsets of main input table</a:t>
            </a:r>
          </a:p>
          <a:p>
            <a:r>
              <a:rPr lang="de-CH" smtClean="0"/>
              <a:t>Samples: </a:t>
            </a:r>
          </a:p>
          <a:p>
            <a:pPr lvl="1"/>
            <a:r>
              <a:rPr lang="de-CH"/>
              <a:t>RDKit Diversity </a:t>
            </a:r>
            <a:r>
              <a:rPr lang="de-CH" smtClean="0"/>
              <a:t>Picker</a:t>
            </a:r>
          </a:p>
        </p:txBody>
      </p:sp>
    </p:spTree>
    <p:extLst>
      <p:ext uri="{BB962C8B-B14F-4D97-AF65-F5344CB8AC3E}">
        <p14:creationId xmlns:p14="http://schemas.microsoft.com/office/powerpoint/2010/main" val="424192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smtClean="0"/>
              <a:t>Wizard Templates: Calculator &amp; Splitter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CH" smtClean="0"/>
          </a:p>
          <a:p>
            <a:endParaRPr lang="de-CH" smtClean="0"/>
          </a:p>
          <a:p>
            <a:endParaRPr lang="de-CH"/>
          </a:p>
          <a:p>
            <a:endParaRPr lang="de-CH" smtClean="0"/>
          </a:p>
          <a:p>
            <a:endParaRPr lang="de-CH" smtClean="0"/>
          </a:p>
          <a:p>
            <a:r>
              <a:rPr lang="de-CH" smtClean="0"/>
              <a:t>Usage: </a:t>
            </a:r>
          </a:p>
          <a:p>
            <a:pPr lvl="1"/>
            <a:r>
              <a:rPr lang="de-CH" smtClean="0"/>
              <a:t>Calculation of additional columns for a subset of input data and additional splitting, all done based on settings and other input data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31817"/>
              </p:ext>
            </p:extLst>
          </p:nvPr>
        </p:nvGraphicFramePr>
        <p:xfrm>
          <a:off x="2100063" y="1700808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02" t="8795" r="21691" b="13725"/>
          <a:stretch/>
        </p:blipFill>
        <p:spPr bwMode="auto">
          <a:xfrm>
            <a:off x="4052887" y="2310284"/>
            <a:ext cx="928687" cy="9286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25400" stA="23000" endPos="65000" dist="1143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855902" y="3284984"/>
            <a:ext cx="1339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mtClean="0"/>
              <a:t>Calculator &amp;</a:t>
            </a:r>
          </a:p>
          <a:p>
            <a:pPr algn="ctr"/>
            <a:r>
              <a:rPr lang="de-CH" smtClean="0"/>
              <a:t>Splitter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58216" y="2060848"/>
            <a:ext cx="78830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5805" y="2060848"/>
            <a:ext cx="78830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76323"/>
              </p:ext>
            </p:extLst>
          </p:nvPr>
        </p:nvGraphicFramePr>
        <p:xfrm>
          <a:off x="1547664" y="3249332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91562"/>
              </p:ext>
            </p:extLst>
          </p:nvPr>
        </p:nvGraphicFramePr>
        <p:xfrm>
          <a:off x="2651803" y="3249332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2627784" y="3003988"/>
            <a:ext cx="1318737" cy="13698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uble Bracket 26"/>
          <p:cNvSpPr/>
          <p:nvPr/>
        </p:nvSpPr>
        <p:spPr>
          <a:xfrm>
            <a:off x="1384598" y="3121917"/>
            <a:ext cx="2376264" cy="94562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57" y="1268760"/>
            <a:ext cx="1232346" cy="58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>
            <a:off x="4511163" y="1900577"/>
            <a:ext cx="3033" cy="8740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49790"/>
              </p:ext>
            </p:extLst>
          </p:nvPr>
        </p:nvGraphicFramePr>
        <p:xfrm>
          <a:off x="6012160" y="3264716"/>
          <a:ext cx="907302" cy="380308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02434"/>
                <a:gridCol w="302434"/>
                <a:gridCol w="302434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5075805" y="3003988"/>
            <a:ext cx="788305" cy="4250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40799"/>
              </p:ext>
            </p:extLst>
          </p:nvPr>
        </p:nvGraphicFramePr>
        <p:xfrm>
          <a:off x="6012160" y="1772816"/>
          <a:ext cx="1512170" cy="532016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02434"/>
                <a:gridCol w="302434"/>
                <a:gridCol w="302434"/>
                <a:gridCol w="302434"/>
                <a:gridCol w="302434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44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smtClean="0"/>
              <a:t>Wizard Templates: Calculator &amp; Splitter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mtClean="0"/>
              <a:t>Input: </a:t>
            </a:r>
          </a:p>
          <a:p>
            <a:pPr lvl="1"/>
            <a:r>
              <a:rPr lang="de-CH" smtClean="0"/>
              <a:t>1 </a:t>
            </a:r>
            <a:r>
              <a:rPr lang="de-CH" err="1" smtClean="0"/>
              <a:t>main</a:t>
            </a:r>
            <a:r>
              <a:rPr lang="de-CH" smtClean="0"/>
              <a:t> </a:t>
            </a:r>
            <a:r>
              <a:rPr lang="de-CH" err="1" smtClean="0"/>
              <a:t>table</a:t>
            </a:r>
            <a:r>
              <a:rPr lang="de-CH" smtClean="0"/>
              <a:t> </a:t>
            </a:r>
            <a:r>
              <a:rPr lang="de-CH" err="1" smtClean="0"/>
              <a:t>with</a:t>
            </a:r>
            <a:r>
              <a:rPr lang="de-CH" smtClean="0"/>
              <a:t> data to split up</a:t>
            </a:r>
          </a:p>
          <a:p>
            <a:pPr lvl="1"/>
            <a:r>
              <a:rPr lang="de-CH" smtClean="0"/>
              <a:t>n </a:t>
            </a:r>
            <a:r>
              <a:rPr lang="de-CH" err="1" smtClean="0"/>
              <a:t>other</a:t>
            </a:r>
            <a:r>
              <a:rPr lang="de-CH" smtClean="0"/>
              <a:t> </a:t>
            </a:r>
            <a:r>
              <a:rPr lang="de-CH" err="1" smtClean="0"/>
              <a:t>tables</a:t>
            </a:r>
            <a:r>
              <a:rPr lang="de-CH" smtClean="0"/>
              <a:t> influencing calculation and splitting operation</a:t>
            </a:r>
          </a:p>
          <a:p>
            <a:r>
              <a:rPr lang="de-CH" smtClean="0"/>
              <a:t>Output: </a:t>
            </a:r>
          </a:p>
          <a:p>
            <a:pPr lvl="1"/>
            <a:r>
              <a:rPr lang="de-CH" smtClean="0"/>
              <a:t>m tables with subsets of main input table, possibly with additional columns as calculation results</a:t>
            </a:r>
          </a:p>
          <a:p>
            <a:r>
              <a:rPr lang="de-CH" smtClean="0"/>
              <a:t>Samples: </a:t>
            </a:r>
          </a:p>
          <a:p>
            <a:pPr lvl="1"/>
            <a:r>
              <a:rPr lang="de-CH" smtClean="0"/>
              <a:t>Molecule </a:t>
            </a:r>
            <a:r>
              <a:rPr lang="de-CH" smtClean="0"/>
              <a:t>to RDKit</a:t>
            </a:r>
          </a:p>
        </p:txBody>
      </p:sp>
    </p:spTree>
    <p:extLst>
      <p:ext uri="{BB962C8B-B14F-4D97-AF65-F5344CB8AC3E}">
        <p14:creationId xmlns:p14="http://schemas.microsoft.com/office/powerpoint/2010/main" val="238488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smtClean="0"/>
              <a:t>Wizard Main Idea: Simplify Your Live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mtClean="0"/>
              <a:t>Main goal: Shorten the time to develop new nodes based on RDKit Library</a:t>
            </a:r>
          </a:p>
          <a:p>
            <a:pPr lvl="1"/>
            <a:r>
              <a:rPr lang="de-CH" smtClean="0"/>
              <a:t>Write less code</a:t>
            </a:r>
          </a:p>
          <a:p>
            <a:pPr lvl="1"/>
            <a:r>
              <a:rPr lang="de-CH" smtClean="0"/>
              <a:t>Focus on science</a:t>
            </a:r>
          </a:p>
          <a:p>
            <a:r>
              <a:rPr lang="de-CH" smtClean="0"/>
              <a:t>Refactor existing code to detect common pattern and create abstract base classes as well as utility classes</a:t>
            </a:r>
          </a:p>
          <a:p>
            <a:r>
              <a:rPr lang="de-CH" smtClean="0"/>
              <a:t>Create templates for major node types</a:t>
            </a:r>
          </a:p>
        </p:txBody>
      </p:sp>
    </p:spTree>
    <p:extLst>
      <p:ext uri="{BB962C8B-B14F-4D97-AF65-F5344CB8AC3E}">
        <p14:creationId xmlns:p14="http://schemas.microsoft.com/office/powerpoint/2010/main" val="16097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smtClean="0"/>
              <a:t>Main Patterns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mtClean="0"/>
              <a:t>Core manipulations are done</a:t>
            </a:r>
          </a:p>
          <a:p>
            <a:r>
              <a:rPr lang="de-CH" smtClean="0"/>
              <a:t>Sometimes additional calculations </a:t>
            </a:r>
            <a:r>
              <a:rPr lang="de-CH" u="sng" smtClean="0"/>
              <a:t>before</a:t>
            </a:r>
            <a:r>
              <a:rPr lang="de-CH" smtClean="0"/>
              <a:t> or </a:t>
            </a:r>
            <a:r>
              <a:rPr lang="de-CH" u="sng" smtClean="0"/>
              <a:t>after</a:t>
            </a:r>
            <a:r>
              <a:rPr lang="de-CH" smtClean="0"/>
              <a:t> the core manipulation are required</a:t>
            </a:r>
          </a:p>
          <a:p>
            <a:r>
              <a:rPr lang="de-CH" smtClean="0"/>
              <a:t>There can be intermediate results</a:t>
            </a:r>
          </a:p>
          <a:p>
            <a:r>
              <a:rPr lang="de-CH" smtClean="0"/>
              <a:t>Handling of settings is more or less the same</a:t>
            </a:r>
          </a:p>
          <a:p>
            <a:r>
              <a:rPr lang="de-CH" smtClean="0"/>
              <a:t>Merging of tables</a:t>
            </a:r>
          </a:p>
          <a:p>
            <a:r>
              <a:rPr lang="de-CH" smtClean="0"/>
              <a:t>Creation of new tables</a:t>
            </a:r>
          </a:p>
          <a:p>
            <a:r>
              <a:rPr lang="de-CH" smtClean="0"/>
              <a:t>Row filtering of tables</a:t>
            </a:r>
          </a:p>
        </p:txBody>
      </p:sp>
    </p:spTree>
    <p:extLst>
      <p:ext uri="{BB962C8B-B14F-4D97-AF65-F5344CB8AC3E}">
        <p14:creationId xmlns:p14="http://schemas.microsoft.com/office/powerpoint/2010/main" val="391174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4000" smtClean="0"/>
              <a:t>						Main </a:t>
            </a:r>
            <a:r>
              <a:rPr lang="de-CH" sz="4000" smtClean="0"/>
              <a:t>Pattern</a:t>
            </a:r>
            <a:endParaRPr lang="en-US" sz="400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8" y="1351072"/>
            <a:ext cx="1232347" cy="58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1193244" y="2009025"/>
            <a:ext cx="236670" cy="28803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4" y="2810405"/>
            <a:ext cx="1212750" cy="137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731884"/>
            <a:ext cx="1318471" cy="127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Left Bracket 18"/>
          <p:cNvSpPr/>
          <p:nvPr/>
        </p:nvSpPr>
        <p:spPr>
          <a:xfrm>
            <a:off x="1576435" y="1576977"/>
            <a:ext cx="236934" cy="3528392"/>
          </a:xfrm>
          <a:prstGeom prst="leftBracke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 rot="16200000">
            <a:off x="4467638" y="2625229"/>
            <a:ext cx="226478" cy="5474790"/>
          </a:xfrm>
          <a:prstGeom prst="leftBracke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7707" y="796062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/>
              <a:t>Settings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0463" y="2189558"/>
            <a:ext cx="828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mtClean="0"/>
              <a:t>Input</a:t>
            </a:r>
          </a:p>
          <a:p>
            <a:pPr algn="ctr"/>
            <a:r>
              <a:rPr lang="de-CH" smtClean="0"/>
              <a:t>Data</a:t>
            </a:r>
            <a:endParaRPr 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286" y="5609425"/>
            <a:ext cx="1232347" cy="58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109069" y="6193617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/>
              <a:t>Settings</a:t>
            </a: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2"/>
          <a:stretch/>
        </p:blipFill>
        <p:spPr bwMode="auto">
          <a:xfrm>
            <a:off x="5451907" y="5670177"/>
            <a:ext cx="534574" cy="59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584656" y="6197131"/>
            <a:ext cx="2269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mtClean="0"/>
              <a:t>Intermediate </a:t>
            </a:r>
            <a:r>
              <a:rPr lang="de-CH" smtClean="0"/>
              <a:t>Results</a:t>
            </a:r>
          </a:p>
          <a:p>
            <a:pPr algn="ctr"/>
            <a:r>
              <a:rPr lang="de-CH" smtClean="0"/>
              <a:t>(e.g. Tables, Variables)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39961" y="5761108"/>
            <a:ext cx="341760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/>
              <a:t>&amp;</a:t>
            </a:r>
            <a:endParaRPr lang="en-US"/>
          </a:p>
        </p:txBody>
      </p:sp>
      <p:grpSp>
        <p:nvGrpSpPr>
          <p:cNvPr id="3086" name="Group 3085"/>
          <p:cNvGrpSpPr/>
          <p:nvPr/>
        </p:nvGrpSpPr>
        <p:grpSpPr>
          <a:xfrm>
            <a:off x="1529671" y="2069755"/>
            <a:ext cx="6252945" cy="2740165"/>
            <a:chOff x="1529671" y="2069755"/>
            <a:chExt cx="6252945" cy="2740165"/>
          </a:xfrm>
          <a:effectLst>
            <a:reflection blurRad="50800" stA="52000" endA="300" endPos="21000" dir="5400000" sy="-100000" algn="bl" rotWithShape="0"/>
          </a:effectLst>
        </p:grpSpPr>
        <p:sp>
          <p:nvSpPr>
            <p:cNvPr id="17" name="Rounded Rectangle 16"/>
            <p:cNvSpPr/>
            <p:nvPr/>
          </p:nvSpPr>
          <p:spPr>
            <a:xfrm>
              <a:off x="1813369" y="2069755"/>
              <a:ext cx="5400600" cy="2531558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02" t="8795" r="21691" b="13725"/>
            <a:stretch/>
          </p:blipFill>
          <p:spPr bwMode="auto">
            <a:xfrm>
              <a:off x="6853929" y="3881233"/>
              <a:ext cx="928687" cy="92868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  <a:reflection blurRad="25400" stA="23000" endPos="65000" dist="1143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ounded Rectangle 22"/>
            <p:cNvSpPr/>
            <p:nvPr/>
          </p:nvSpPr>
          <p:spPr>
            <a:xfrm>
              <a:off x="3901601" y="2769755"/>
              <a:ext cx="1224136" cy="967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Step 2</a:t>
              </a:r>
            </a:p>
            <a:p>
              <a:pPr lvl="0" algn="ctr"/>
              <a:r>
                <a:rPr lang="de-CH" sz="10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(Core-Processing)</a:t>
              </a:r>
            </a:p>
            <a:p>
              <a:pPr lvl="0" algn="ctr"/>
              <a:endParaRPr lang="de-CH" sz="1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 algn="ctr"/>
              <a:r>
                <a:rPr lang="de-CH" sz="1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(100 –</a:t>
              </a:r>
              <a:r>
                <a:rPr lang="de-CH" sz="12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de-CH" sz="1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 – Y)%</a:t>
              </a:r>
            </a:p>
            <a:p>
              <a:pPr lvl="0" algn="ctr"/>
              <a:endParaRPr lang="en-US" sz="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101401" y="2769755"/>
              <a:ext cx="1224136" cy="967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Step 1</a:t>
              </a:r>
            </a:p>
            <a:p>
              <a:pPr lvl="0" algn="ctr"/>
              <a:r>
                <a:rPr lang="de-CH" sz="10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de-CH" sz="10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Pre-Processing)</a:t>
              </a:r>
            </a:p>
            <a:p>
              <a:pPr lvl="0" algn="ctr"/>
              <a:endParaRPr lang="de-CH" sz="1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 algn="ctr"/>
              <a:r>
                <a:rPr lang="de-CH" sz="20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X%</a:t>
              </a:r>
              <a:endParaRPr lang="en-US" sz="1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694558" y="2769755"/>
              <a:ext cx="1224136" cy="967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Step 3</a:t>
              </a:r>
            </a:p>
            <a:p>
              <a:pPr lvl="0" algn="ctr"/>
              <a:r>
                <a:rPr lang="de-CH" sz="10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(Post-Processing)</a:t>
              </a:r>
              <a:endParaRPr lang="de-CH" sz="1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 algn="ctr"/>
              <a:endParaRPr lang="de-CH" sz="1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 algn="ctr"/>
              <a:r>
                <a:rPr lang="de-CH" sz="20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Y%</a:t>
              </a:r>
              <a:endParaRPr lang="en-US" sz="1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Straight Arrow Connector 35"/>
            <p:cNvCxnSpPr>
              <a:endCxn id="23" idx="1"/>
            </p:cNvCxnSpPr>
            <p:nvPr/>
          </p:nvCxnSpPr>
          <p:spPr>
            <a:xfrm>
              <a:off x="3325537" y="3253486"/>
              <a:ext cx="5760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118494" y="3253486"/>
              <a:ext cx="5760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266965" y="290517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1529671" y="3253486"/>
              <a:ext cx="5760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918694" y="3253486"/>
              <a:ext cx="5760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>
            <a:stCxn id="34" idx="2"/>
            <a:endCxn id="23" idx="2"/>
          </p:cNvCxnSpPr>
          <p:nvPr/>
        </p:nvCxnSpPr>
        <p:spPr>
          <a:xfrm rot="16200000" flipH="1">
            <a:off x="3613569" y="2837117"/>
            <a:ext cx="12700" cy="1800200"/>
          </a:xfrm>
          <a:prstGeom prst="curvedConnector3">
            <a:avLst>
              <a:gd name="adj1" fmla="val 4875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3"/>
          <p:cNvCxnSpPr>
            <a:stCxn id="34" idx="2"/>
            <a:endCxn id="35" idx="2"/>
          </p:cNvCxnSpPr>
          <p:nvPr/>
        </p:nvCxnSpPr>
        <p:spPr>
          <a:xfrm rot="16200000" flipH="1">
            <a:off x="4510047" y="1940638"/>
            <a:ext cx="12700" cy="3593157"/>
          </a:xfrm>
          <a:prstGeom prst="curvedConnector3">
            <a:avLst>
              <a:gd name="adj1" fmla="val 115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3"/>
          <p:cNvCxnSpPr>
            <a:stCxn id="15" idx="0"/>
            <a:endCxn id="34" idx="0"/>
          </p:cNvCxnSpPr>
          <p:nvPr/>
        </p:nvCxnSpPr>
        <p:spPr>
          <a:xfrm rot="16200000" flipH="1">
            <a:off x="1055863" y="1112150"/>
            <a:ext cx="1418683" cy="1896527"/>
          </a:xfrm>
          <a:prstGeom prst="curvedConnector3">
            <a:avLst>
              <a:gd name="adj1" fmla="val -12757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Arrow Connector 3077"/>
          <p:cNvCxnSpPr>
            <a:stCxn id="15" idx="0"/>
            <a:endCxn id="23" idx="0"/>
          </p:cNvCxnSpPr>
          <p:nvPr/>
        </p:nvCxnSpPr>
        <p:spPr>
          <a:xfrm rot="16200000" flipH="1">
            <a:off x="1955963" y="212050"/>
            <a:ext cx="1418683" cy="3696727"/>
          </a:xfrm>
          <a:prstGeom prst="curvedConnector3">
            <a:avLst>
              <a:gd name="adj1" fmla="val -2081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Arrow Connector 3081"/>
          <p:cNvCxnSpPr>
            <a:stCxn id="15" idx="0"/>
            <a:endCxn id="35" idx="0"/>
          </p:cNvCxnSpPr>
          <p:nvPr/>
        </p:nvCxnSpPr>
        <p:spPr>
          <a:xfrm rot="16200000" flipH="1">
            <a:off x="2852442" y="-684429"/>
            <a:ext cx="1418683" cy="5489684"/>
          </a:xfrm>
          <a:prstGeom prst="curvedConnector3">
            <a:avLst>
              <a:gd name="adj1" fmla="val -28199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12360" y="1950563"/>
            <a:ext cx="85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mtClean="0"/>
              <a:t>End</a:t>
            </a:r>
            <a:br>
              <a:rPr lang="de-CH" smtClean="0"/>
            </a:br>
            <a:r>
              <a:rPr lang="de-CH" smtClean="0"/>
              <a:t>Results</a:t>
            </a:r>
            <a:endParaRPr lang="en-US"/>
          </a:p>
        </p:txBody>
      </p:sp>
      <p:cxnSp>
        <p:nvCxnSpPr>
          <p:cNvPr id="53" name="Straight Arrow Connector 43"/>
          <p:cNvCxnSpPr>
            <a:stCxn id="23" idx="2"/>
            <a:endCxn id="35" idx="2"/>
          </p:cNvCxnSpPr>
          <p:nvPr/>
        </p:nvCxnSpPr>
        <p:spPr>
          <a:xfrm rot="16200000" flipH="1">
            <a:off x="5410147" y="2840738"/>
            <a:ext cx="12700" cy="1792957"/>
          </a:xfrm>
          <a:prstGeom prst="curvedConnector3">
            <a:avLst>
              <a:gd name="adj1" fmla="val 4875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43808" y="3801939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smtClean="0"/>
              <a:t>Via Member Variables</a:t>
            </a:r>
            <a:endParaRPr lang="en-US" sz="1200" b="1"/>
          </a:p>
        </p:txBody>
      </p:sp>
      <p:sp>
        <p:nvSpPr>
          <p:cNvPr id="73" name="TextBox 72"/>
          <p:cNvSpPr txBox="1"/>
          <p:nvPr/>
        </p:nvSpPr>
        <p:spPr>
          <a:xfrm>
            <a:off x="4639961" y="3801939"/>
            <a:ext cx="159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b="1" smtClean="0"/>
              <a:t>Via Member Variables</a:t>
            </a:r>
          </a:p>
          <a:p>
            <a:pPr algn="ctr"/>
            <a:r>
              <a:rPr lang="de-CH" sz="1200" b="1" smtClean="0"/>
              <a:t>and Parameters</a:t>
            </a:r>
            <a:endParaRPr lang="en-US" sz="1200" b="1"/>
          </a:p>
        </p:txBody>
      </p:sp>
      <p:sp>
        <p:nvSpPr>
          <p:cNvPr id="74" name="TextBox 73"/>
          <p:cNvSpPr txBox="1"/>
          <p:nvPr/>
        </p:nvSpPr>
        <p:spPr>
          <a:xfrm>
            <a:off x="3714635" y="4797152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smtClean="0"/>
              <a:t>Via Member Variables</a:t>
            </a:r>
            <a:endParaRPr lang="en-US" sz="1200" b="1"/>
          </a:p>
        </p:txBody>
      </p:sp>
      <p:sp>
        <p:nvSpPr>
          <p:cNvPr id="75" name="TextBox 74"/>
          <p:cNvSpPr txBox="1"/>
          <p:nvPr/>
        </p:nvSpPr>
        <p:spPr>
          <a:xfrm>
            <a:off x="2843808" y="1228110"/>
            <a:ext cx="14134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CH" sz="1200" b="1" smtClean="0"/>
              <a:t>Via Member Variables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82117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smtClean="0"/>
              <a:t>Wizard Templates: </a:t>
            </a:r>
            <a:r>
              <a:rPr lang="de-CH" sz="4000" err="1" smtClean="0"/>
              <a:t>Calculator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smtClean="0"/>
          </a:p>
          <a:p>
            <a:endParaRPr lang="de-CH" smtClean="0"/>
          </a:p>
          <a:p>
            <a:endParaRPr lang="de-CH"/>
          </a:p>
          <a:p>
            <a:endParaRPr lang="de-CH" smtClean="0"/>
          </a:p>
          <a:p>
            <a:endParaRPr lang="de-CH" smtClean="0"/>
          </a:p>
          <a:p>
            <a:r>
              <a:rPr lang="de-CH" smtClean="0"/>
              <a:t>Usage: </a:t>
            </a:r>
          </a:p>
          <a:p>
            <a:pPr lvl="1"/>
            <a:r>
              <a:rPr lang="de-CH" smtClean="0"/>
              <a:t>Calculation </a:t>
            </a:r>
            <a:r>
              <a:rPr lang="de-CH" err="1" smtClean="0"/>
              <a:t>of</a:t>
            </a:r>
            <a:r>
              <a:rPr lang="de-CH" smtClean="0"/>
              <a:t> additional </a:t>
            </a:r>
            <a:r>
              <a:rPr lang="de-CH" err="1" smtClean="0"/>
              <a:t>columns</a:t>
            </a:r>
            <a:r>
              <a:rPr lang="de-CH" smtClean="0"/>
              <a:t> </a:t>
            </a:r>
            <a:r>
              <a:rPr lang="de-CH" err="1" smtClean="0"/>
              <a:t>for</a:t>
            </a:r>
            <a:r>
              <a:rPr lang="de-CH" smtClean="0"/>
              <a:t> a </a:t>
            </a:r>
            <a:r>
              <a:rPr lang="de-CH" err="1" smtClean="0"/>
              <a:t>set</a:t>
            </a:r>
            <a:r>
              <a:rPr lang="de-CH" smtClean="0"/>
              <a:t> </a:t>
            </a:r>
            <a:r>
              <a:rPr lang="de-CH" err="1" smtClean="0"/>
              <a:t>of</a:t>
            </a:r>
            <a:r>
              <a:rPr lang="de-CH" smtClean="0"/>
              <a:t> </a:t>
            </a:r>
            <a:r>
              <a:rPr lang="de-CH" err="1" smtClean="0"/>
              <a:t>input</a:t>
            </a:r>
            <a:r>
              <a:rPr lang="de-CH" smtClean="0"/>
              <a:t> data based on settings and other input data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0364"/>
              </p:ext>
            </p:extLst>
          </p:nvPr>
        </p:nvGraphicFramePr>
        <p:xfrm>
          <a:off x="2100063" y="1700808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26914"/>
              </p:ext>
            </p:extLst>
          </p:nvPr>
        </p:nvGraphicFramePr>
        <p:xfrm>
          <a:off x="6012160" y="2420888"/>
          <a:ext cx="1512170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02434"/>
                <a:gridCol w="302434"/>
                <a:gridCol w="302434"/>
                <a:gridCol w="302434"/>
                <a:gridCol w="302434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02" t="8795" r="21691" b="13725"/>
          <a:stretch/>
        </p:blipFill>
        <p:spPr bwMode="auto">
          <a:xfrm>
            <a:off x="4052887" y="2310284"/>
            <a:ext cx="928687" cy="9286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25400" stA="23000" endPos="65000" dist="1143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46521" y="3284984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err="1" smtClean="0"/>
              <a:t>Calculator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58216" y="2060848"/>
            <a:ext cx="78830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75805" y="2774627"/>
            <a:ext cx="7883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91774"/>
              </p:ext>
            </p:extLst>
          </p:nvPr>
        </p:nvGraphicFramePr>
        <p:xfrm>
          <a:off x="1547664" y="3249332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61253"/>
              </p:ext>
            </p:extLst>
          </p:nvPr>
        </p:nvGraphicFramePr>
        <p:xfrm>
          <a:off x="2651803" y="3249332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2627784" y="3003988"/>
            <a:ext cx="1318737" cy="13698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uble Bracket 26"/>
          <p:cNvSpPr/>
          <p:nvPr/>
        </p:nvSpPr>
        <p:spPr>
          <a:xfrm>
            <a:off x="1384598" y="3121917"/>
            <a:ext cx="2376264" cy="94562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57" y="1268760"/>
            <a:ext cx="1232346" cy="58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>
            <a:off x="4511163" y="1900577"/>
            <a:ext cx="3033" cy="8740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8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smtClean="0"/>
              <a:t>Wizard Templates: </a:t>
            </a:r>
            <a:r>
              <a:rPr lang="de-CH" sz="4000" err="1" smtClean="0"/>
              <a:t>Calculator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smtClean="0"/>
              <a:t>Input: </a:t>
            </a:r>
          </a:p>
          <a:p>
            <a:pPr lvl="1"/>
            <a:r>
              <a:rPr lang="de-CH" smtClean="0"/>
              <a:t>1 </a:t>
            </a:r>
            <a:r>
              <a:rPr lang="de-CH" err="1" smtClean="0"/>
              <a:t>main</a:t>
            </a:r>
            <a:r>
              <a:rPr lang="de-CH" smtClean="0"/>
              <a:t> </a:t>
            </a:r>
            <a:r>
              <a:rPr lang="de-CH" err="1" smtClean="0"/>
              <a:t>table</a:t>
            </a:r>
            <a:r>
              <a:rPr lang="de-CH" smtClean="0"/>
              <a:t> </a:t>
            </a:r>
            <a:r>
              <a:rPr lang="de-CH" err="1" smtClean="0"/>
              <a:t>with</a:t>
            </a:r>
            <a:r>
              <a:rPr lang="de-CH" smtClean="0"/>
              <a:t> </a:t>
            </a:r>
            <a:r>
              <a:rPr lang="de-CH" err="1" smtClean="0"/>
              <a:t>data</a:t>
            </a:r>
            <a:r>
              <a:rPr lang="de-CH" smtClean="0"/>
              <a:t> </a:t>
            </a:r>
            <a:r>
              <a:rPr lang="de-CH" err="1" smtClean="0"/>
              <a:t>the</a:t>
            </a:r>
            <a:r>
              <a:rPr lang="de-CH" smtClean="0"/>
              <a:t> </a:t>
            </a:r>
            <a:r>
              <a:rPr lang="de-CH" err="1" smtClean="0"/>
              <a:t>calculation</a:t>
            </a:r>
            <a:r>
              <a:rPr lang="de-CH" smtClean="0"/>
              <a:t> </a:t>
            </a:r>
            <a:r>
              <a:rPr lang="de-CH" err="1" smtClean="0"/>
              <a:t>is</a:t>
            </a:r>
            <a:r>
              <a:rPr lang="de-CH" smtClean="0"/>
              <a:t> </a:t>
            </a:r>
            <a:r>
              <a:rPr lang="de-CH" err="1" smtClean="0"/>
              <a:t>based</a:t>
            </a:r>
            <a:r>
              <a:rPr lang="de-CH" smtClean="0"/>
              <a:t> on</a:t>
            </a:r>
          </a:p>
          <a:p>
            <a:pPr lvl="1"/>
            <a:r>
              <a:rPr lang="de-CH" smtClean="0"/>
              <a:t>Optional: n </a:t>
            </a:r>
            <a:r>
              <a:rPr lang="de-CH" err="1" smtClean="0"/>
              <a:t>other</a:t>
            </a:r>
            <a:r>
              <a:rPr lang="de-CH" smtClean="0"/>
              <a:t> </a:t>
            </a:r>
            <a:r>
              <a:rPr lang="de-CH" err="1" smtClean="0"/>
              <a:t>tables</a:t>
            </a:r>
            <a:r>
              <a:rPr lang="de-CH" smtClean="0"/>
              <a:t> </a:t>
            </a:r>
            <a:r>
              <a:rPr lang="de-CH" err="1" smtClean="0"/>
              <a:t>influencing</a:t>
            </a:r>
            <a:r>
              <a:rPr lang="de-CH" smtClean="0"/>
              <a:t> </a:t>
            </a:r>
            <a:r>
              <a:rPr lang="de-CH" err="1" smtClean="0"/>
              <a:t>data</a:t>
            </a:r>
            <a:r>
              <a:rPr lang="de-CH" smtClean="0"/>
              <a:t> </a:t>
            </a:r>
            <a:r>
              <a:rPr lang="de-CH" err="1" smtClean="0"/>
              <a:t>calculation</a:t>
            </a:r>
            <a:endParaRPr lang="de-CH" smtClean="0"/>
          </a:p>
          <a:p>
            <a:r>
              <a:rPr lang="de-CH" smtClean="0"/>
              <a:t>Output: </a:t>
            </a:r>
          </a:p>
          <a:p>
            <a:pPr lvl="1"/>
            <a:r>
              <a:rPr lang="de-CH" smtClean="0"/>
              <a:t>1 </a:t>
            </a:r>
            <a:r>
              <a:rPr lang="de-CH" err="1" smtClean="0"/>
              <a:t>table</a:t>
            </a:r>
            <a:r>
              <a:rPr lang="de-CH" smtClean="0"/>
              <a:t> </a:t>
            </a:r>
            <a:r>
              <a:rPr lang="de-CH" err="1" smtClean="0"/>
              <a:t>that</a:t>
            </a:r>
            <a:r>
              <a:rPr lang="de-CH" smtClean="0"/>
              <a:t> </a:t>
            </a:r>
            <a:r>
              <a:rPr lang="de-CH" err="1" smtClean="0"/>
              <a:t>is</a:t>
            </a:r>
            <a:r>
              <a:rPr lang="de-CH" smtClean="0"/>
              <a:t> </a:t>
            </a:r>
            <a:r>
              <a:rPr lang="de-CH" err="1" smtClean="0"/>
              <a:t>merged</a:t>
            </a:r>
            <a:r>
              <a:rPr lang="de-CH" smtClean="0"/>
              <a:t> </a:t>
            </a:r>
            <a:r>
              <a:rPr lang="de-CH" err="1" smtClean="0"/>
              <a:t>with</a:t>
            </a:r>
            <a:r>
              <a:rPr lang="de-CH" smtClean="0"/>
              <a:t> </a:t>
            </a:r>
            <a:r>
              <a:rPr lang="de-CH" err="1" smtClean="0"/>
              <a:t>the</a:t>
            </a:r>
            <a:r>
              <a:rPr lang="de-CH" smtClean="0"/>
              <a:t> </a:t>
            </a:r>
            <a:r>
              <a:rPr lang="de-CH" err="1" smtClean="0"/>
              <a:t>input</a:t>
            </a:r>
            <a:r>
              <a:rPr lang="de-CH" smtClean="0"/>
              <a:t> </a:t>
            </a:r>
            <a:r>
              <a:rPr lang="de-CH" err="1" smtClean="0"/>
              <a:t>main</a:t>
            </a:r>
            <a:r>
              <a:rPr lang="de-CH" smtClean="0"/>
              <a:t> table</a:t>
            </a:r>
          </a:p>
          <a:p>
            <a:pPr lvl="1"/>
            <a:r>
              <a:rPr lang="de-CH" smtClean="0"/>
              <a:t>Optional: m other tables</a:t>
            </a:r>
          </a:p>
          <a:p>
            <a:r>
              <a:rPr lang="de-CH" smtClean="0"/>
              <a:t>Samples: </a:t>
            </a:r>
          </a:p>
          <a:p>
            <a:pPr lvl="1"/>
            <a:r>
              <a:rPr lang="de-CH" err="1" smtClean="0"/>
              <a:t>RDKit</a:t>
            </a:r>
            <a:r>
              <a:rPr lang="de-CH" smtClean="0"/>
              <a:t> Fingerprint</a:t>
            </a:r>
          </a:p>
          <a:p>
            <a:pPr lvl="1"/>
            <a:r>
              <a:rPr lang="de-CH"/>
              <a:t>RDKit Murcko </a:t>
            </a:r>
            <a:r>
              <a:rPr lang="de-CH" err="1" smtClean="0"/>
              <a:t>Scaffold</a:t>
            </a:r>
            <a:endParaRPr lang="de-CH" smtClean="0"/>
          </a:p>
        </p:txBody>
      </p:sp>
    </p:spTree>
    <p:extLst>
      <p:ext uri="{BB962C8B-B14F-4D97-AF65-F5344CB8AC3E}">
        <p14:creationId xmlns:p14="http://schemas.microsoft.com/office/powerpoint/2010/main" val="90389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smtClean="0"/>
              <a:t>Wizard Templates: </a:t>
            </a:r>
            <a:r>
              <a:rPr lang="de-CH" sz="4000" smtClean="0"/>
              <a:t>Modifier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smtClean="0"/>
          </a:p>
          <a:p>
            <a:endParaRPr lang="de-CH" smtClean="0"/>
          </a:p>
          <a:p>
            <a:endParaRPr lang="de-CH"/>
          </a:p>
          <a:p>
            <a:endParaRPr lang="de-CH" smtClean="0"/>
          </a:p>
          <a:p>
            <a:endParaRPr lang="de-CH" smtClean="0"/>
          </a:p>
          <a:p>
            <a:r>
              <a:rPr lang="de-CH" smtClean="0"/>
              <a:t>Usage: </a:t>
            </a:r>
          </a:p>
          <a:p>
            <a:pPr lvl="1"/>
            <a:r>
              <a:rPr lang="de-CH" smtClean="0"/>
              <a:t>Calculation </a:t>
            </a:r>
            <a:r>
              <a:rPr lang="de-CH" err="1" smtClean="0"/>
              <a:t>of</a:t>
            </a:r>
            <a:r>
              <a:rPr lang="de-CH" smtClean="0"/>
              <a:t> </a:t>
            </a:r>
            <a:r>
              <a:rPr lang="de-CH" smtClean="0"/>
              <a:t>new table(s) based on input data and settings, often part of the input are merged in</a:t>
            </a:r>
            <a:endParaRPr lang="de-CH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51081"/>
              </p:ext>
            </p:extLst>
          </p:nvPr>
        </p:nvGraphicFramePr>
        <p:xfrm>
          <a:off x="2100063" y="1700808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49603"/>
              </p:ext>
            </p:extLst>
          </p:nvPr>
        </p:nvGraphicFramePr>
        <p:xfrm>
          <a:off x="6012160" y="1718986"/>
          <a:ext cx="1512170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02434"/>
                <a:gridCol w="302434"/>
                <a:gridCol w="302434"/>
                <a:gridCol w="302434"/>
                <a:gridCol w="302434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02" t="8795" r="21691" b="13725"/>
          <a:stretch/>
        </p:blipFill>
        <p:spPr bwMode="auto">
          <a:xfrm>
            <a:off x="4052887" y="2310284"/>
            <a:ext cx="928687" cy="9286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25400" stA="23000" endPos="65000" dist="1143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024511" y="328498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mtClean="0"/>
              <a:t>Modifier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58216" y="2060848"/>
            <a:ext cx="78830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5805" y="2060848"/>
            <a:ext cx="78830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95409"/>
              </p:ext>
            </p:extLst>
          </p:nvPr>
        </p:nvGraphicFramePr>
        <p:xfrm>
          <a:off x="1547664" y="3249332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310468"/>
              </p:ext>
            </p:extLst>
          </p:nvPr>
        </p:nvGraphicFramePr>
        <p:xfrm>
          <a:off x="2651803" y="3249332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2627784" y="3003988"/>
            <a:ext cx="1318737" cy="13698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uble Bracket 26"/>
          <p:cNvSpPr/>
          <p:nvPr/>
        </p:nvSpPr>
        <p:spPr>
          <a:xfrm>
            <a:off x="1384598" y="3121917"/>
            <a:ext cx="2376264" cy="94562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57" y="1268760"/>
            <a:ext cx="1232346" cy="58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>
            <a:off x="4511163" y="1900577"/>
            <a:ext cx="3033" cy="8740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72107"/>
              </p:ext>
            </p:extLst>
          </p:nvPr>
        </p:nvGraphicFramePr>
        <p:xfrm>
          <a:off x="5743178" y="3249332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75716"/>
              </p:ext>
            </p:extLst>
          </p:nvPr>
        </p:nvGraphicFramePr>
        <p:xfrm>
          <a:off x="6847317" y="3249332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2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2" name="Double Bracket 21"/>
          <p:cNvSpPr/>
          <p:nvPr/>
        </p:nvSpPr>
        <p:spPr>
          <a:xfrm>
            <a:off x="5580112" y="3121917"/>
            <a:ext cx="2376264" cy="94562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085581" y="3003988"/>
            <a:ext cx="1318737" cy="13698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smtClean="0"/>
              <a:t>Wizard Templates: </a:t>
            </a:r>
            <a:r>
              <a:rPr lang="de-CH" sz="4000" smtClean="0"/>
              <a:t>Modifier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mtClean="0"/>
              <a:t>Input: </a:t>
            </a:r>
          </a:p>
          <a:p>
            <a:pPr lvl="1"/>
            <a:r>
              <a:rPr lang="de-CH" smtClean="0"/>
              <a:t>1 </a:t>
            </a:r>
            <a:r>
              <a:rPr lang="de-CH" err="1" smtClean="0"/>
              <a:t>main</a:t>
            </a:r>
            <a:r>
              <a:rPr lang="de-CH" smtClean="0"/>
              <a:t> </a:t>
            </a:r>
            <a:r>
              <a:rPr lang="de-CH" err="1" smtClean="0"/>
              <a:t>table</a:t>
            </a:r>
            <a:r>
              <a:rPr lang="de-CH" smtClean="0"/>
              <a:t> </a:t>
            </a:r>
            <a:r>
              <a:rPr lang="de-CH" err="1" smtClean="0"/>
              <a:t>with</a:t>
            </a:r>
            <a:r>
              <a:rPr lang="de-CH" smtClean="0"/>
              <a:t> </a:t>
            </a:r>
            <a:r>
              <a:rPr lang="de-CH" err="1" smtClean="0"/>
              <a:t>data</a:t>
            </a:r>
            <a:r>
              <a:rPr lang="de-CH" smtClean="0"/>
              <a:t> </a:t>
            </a:r>
            <a:r>
              <a:rPr lang="de-CH" err="1" smtClean="0"/>
              <a:t>the</a:t>
            </a:r>
            <a:r>
              <a:rPr lang="de-CH" smtClean="0"/>
              <a:t> </a:t>
            </a:r>
            <a:r>
              <a:rPr lang="de-CH" err="1" smtClean="0"/>
              <a:t>calculation</a:t>
            </a:r>
            <a:r>
              <a:rPr lang="de-CH" smtClean="0"/>
              <a:t> </a:t>
            </a:r>
            <a:r>
              <a:rPr lang="de-CH" err="1" smtClean="0"/>
              <a:t>is</a:t>
            </a:r>
            <a:r>
              <a:rPr lang="de-CH" smtClean="0"/>
              <a:t> </a:t>
            </a:r>
            <a:r>
              <a:rPr lang="de-CH" err="1" smtClean="0"/>
              <a:t>based</a:t>
            </a:r>
            <a:r>
              <a:rPr lang="de-CH" smtClean="0"/>
              <a:t> on</a:t>
            </a:r>
          </a:p>
          <a:p>
            <a:pPr lvl="1"/>
            <a:r>
              <a:rPr lang="de-CH" smtClean="0"/>
              <a:t>Optional: n </a:t>
            </a:r>
            <a:r>
              <a:rPr lang="de-CH" err="1" smtClean="0"/>
              <a:t>other</a:t>
            </a:r>
            <a:r>
              <a:rPr lang="de-CH" smtClean="0"/>
              <a:t> </a:t>
            </a:r>
            <a:r>
              <a:rPr lang="de-CH" err="1" smtClean="0"/>
              <a:t>tables</a:t>
            </a:r>
            <a:r>
              <a:rPr lang="de-CH" smtClean="0"/>
              <a:t> </a:t>
            </a:r>
            <a:r>
              <a:rPr lang="de-CH" err="1" smtClean="0"/>
              <a:t>influencing</a:t>
            </a:r>
            <a:r>
              <a:rPr lang="de-CH" smtClean="0"/>
              <a:t> </a:t>
            </a:r>
            <a:r>
              <a:rPr lang="de-CH" err="1" smtClean="0"/>
              <a:t>data</a:t>
            </a:r>
            <a:r>
              <a:rPr lang="de-CH" smtClean="0"/>
              <a:t> </a:t>
            </a:r>
            <a:r>
              <a:rPr lang="de-CH" err="1" smtClean="0"/>
              <a:t>calculation</a:t>
            </a:r>
            <a:endParaRPr lang="de-CH" smtClean="0"/>
          </a:p>
          <a:p>
            <a:r>
              <a:rPr lang="de-CH" smtClean="0"/>
              <a:t>Output: </a:t>
            </a:r>
          </a:p>
          <a:p>
            <a:pPr lvl="1"/>
            <a:r>
              <a:rPr lang="de-CH" smtClean="0"/>
              <a:t>1 </a:t>
            </a:r>
            <a:r>
              <a:rPr lang="de-CH" err="1" smtClean="0"/>
              <a:t>table</a:t>
            </a:r>
            <a:r>
              <a:rPr lang="de-CH" smtClean="0"/>
              <a:t> </a:t>
            </a:r>
            <a:r>
              <a:rPr lang="de-CH" err="1" smtClean="0"/>
              <a:t>that</a:t>
            </a:r>
            <a:r>
              <a:rPr lang="de-CH" smtClean="0"/>
              <a:t> </a:t>
            </a:r>
            <a:r>
              <a:rPr lang="de-CH" smtClean="0"/>
              <a:t>is created as new table</a:t>
            </a:r>
            <a:endParaRPr lang="de-CH" smtClean="0"/>
          </a:p>
          <a:p>
            <a:pPr lvl="1"/>
            <a:r>
              <a:rPr lang="de-CH" smtClean="0"/>
              <a:t>Optional: m other tables</a:t>
            </a:r>
          </a:p>
          <a:p>
            <a:r>
              <a:rPr lang="de-CH" smtClean="0"/>
              <a:t>Samples: </a:t>
            </a:r>
          </a:p>
          <a:p>
            <a:pPr lvl="1"/>
            <a:r>
              <a:rPr lang="de-CH"/>
              <a:t>RDKit Mol Fragmenter</a:t>
            </a:r>
            <a:endParaRPr lang="de-CH" smtClean="0"/>
          </a:p>
        </p:txBody>
      </p:sp>
    </p:spTree>
    <p:extLst>
      <p:ext uri="{BB962C8B-B14F-4D97-AF65-F5344CB8AC3E}">
        <p14:creationId xmlns:p14="http://schemas.microsoft.com/office/powerpoint/2010/main" val="328077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smtClean="0"/>
              <a:t>Wizard Templates: Splitter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CH" smtClean="0"/>
          </a:p>
          <a:p>
            <a:endParaRPr lang="de-CH" smtClean="0"/>
          </a:p>
          <a:p>
            <a:endParaRPr lang="de-CH"/>
          </a:p>
          <a:p>
            <a:endParaRPr lang="de-CH" smtClean="0"/>
          </a:p>
          <a:p>
            <a:endParaRPr lang="de-CH" smtClean="0"/>
          </a:p>
          <a:p>
            <a:r>
              <a:rPr lang="de-CH" smtClean="0"/>
              <a:t>Usage: </a:t>
            </a:r>
          </a:p>
          <a:p>
            <a:pPr lvl="1"/>
            <a:r>
              <a:rPr lang="de-CH" smtClean="0"/>
              <a:t>Generation of multiple output tables containing the subsets of data of one main input table based on settings and other input data</a:t>
            </a:r>
          </a:p>
          <a:p>
            <a:pPr lvl="1"/>
            <a:endParaRPr lang="de-CH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61748"/>
              </p:ext>
            </p:extLst>
          </p:nvPr>
        </p:nvGraphicFramePr>
        <p:xfrm>
          <a:off x="2100063" y="1700808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69734"/>
              </p:ext>
            </p:extLst>
          </p:nvPr>
        </p:nvGraphicFramePr>
        <p:xfrm>
          <a:off x="6012160" y="1718986"/>
          <a:ext cx="907302" cy="380308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02434"/>
                <a:gridCol w="302434"/>
                <a:gridCol w="302434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02" t="8795" r="21691" b="13725"/>
          <a:stretch/>
        </p:blipFill>
        <p:spPr bwMode="auto">
          <a:xfrm>
            <a:off x="4052887" y="2310284"/>
            <a:ext cx="928687" cy="9286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25400" stA="23000" endPos="65000" dist="1143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094649" y="3284984"/>
            <a:ext cx="8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mtClean="0"/>
              <a:t>Splitter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58216" y="2060848"/>
            <a:ext cx="78830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5805" y="2060848"/>
            <a:ext cx="788305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45407"/>
              </p:ext>
            </p:extLst>
          </p:nvPr>
        </p:nvGraphicFramePr>
        <p:xfrm>
          <a:off x="1547664" y="3249332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52792"/>
              </p:ext>
            </p:extLst>
          </p:nvPr>
        </p:nvGraphicFramePr>
        <p:xfrm>
          <a:off x="2651803" y="3249332"/>
          <a:ext cx="959769" cy="683724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2627784" y="3003988"/>
            <a:ext cx="1318737" cy="13698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uble Bracket 26"/>
          <p:cNvSpPr/>
          <p:nvPr/>
        </p:nvSpPr>
        <p:spPr>
          <a:xfrm>
            <a:off x="1384598" y="3121917"/>
            <a:ext cx="2376264" cy="94562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57" y="1268760"/>
            <a:ext cx="1232346" cy="58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>
            <a:off x="4511163" y="1900577"/>
            <a:ext cx="3033" cy="8740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85496"/>
              </p:ext>
            </p:extLst>
          </p:nvPr>
        </p:nvGraphicFramePr>
        <p:xfrm>
          <a:off x="6012160" y="3121917"/>
          <a:ext cx="907302" cy="532016"/>
        </p:xfrm>
        <a:graphic>
          <a:graphicData uri="http://schemas.openxmlformats.org/drawingml/2006/table">
            <a:tbl>
              <a:tblPr firstRow="1" bandRow="1">
                <a:effectLst>
                  <a:reflection blurRad="38100" stA="37000" endPos="65000" dist="114300" dir="5400000" sy="-100000" algn="bl" rotWithShape="0"/>
                </a:effectLst>
                <a:tableStyleId>{5C22544A-7EE6-4342-B048-85BDC9FD1C3A}</a:tableStyleId>
              </a:tblPr>
              <a:tblGrid>
                <a:gridCol w="302434"/>
                <a:gridCol w="302434"/>
                <a:gridCol w="302434"/>
              </a:tblGrid>
              <a:tr h="151708"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1708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5075805" y="3003988"/>
            <a:ext cx="788305" cy="4250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613</Words>
  <Application>Microsoft Office PowerPoint</Application>
  <PresentationFormat>On-screen Show (4:3)</PresentationFormat>
  <Paragraphs>214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RDKit Node Wizard</vt:lpstr>
      <vt:lpstr>Wizard Main Idea: Simplify Your Live</vt:lpstr>
      <vt:lpstr>Main Patterns</vt:lpstr>
      <vt:lpstr>      Main Pattern</vt:lpstr>
      <vt:lpstr>Wizard Templates: Calculator</vt:lpstr>
      <vt:lpstr>Wizard Templates: Calculator</vt:lpstr>
      <vt:lpstr>Wizard Templates: Modifier</vt:lpstr>
      <vt:lpstr>Wizard Templates: Modifier</vt:lpstr>
      <vt:lpstr>Wizard Templates: Splitter</vt:lpstr>
      <vt:lpstr>Wizard Templates: Splitter</vt:lpstr>
      <vt:lpstr>Wizard Templates: Filter</vt:lpstr>
      <vt:lpstr>Wizard Templates: Filter</vt:lpstr>
      <vt:lpstr>Wizard Templates: Calculator &amp; Splitter</vt:lpstr>
      <vt:lpstr>Wizard Templates: Calculator &amp; Splitter</vt:lpstr>
    </vt:vector>
  </TitlesOfParts>
  <Company>Novartis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Schwarze, Manuel</dc:creator>
  <cp:lastModifiedBy>Schwarze, Manuel</cp:lastModifiedBy>
  <cp:revision>16</cp:revision>
  <dcterms:created xsi:type="dcterms:W3CDTF">2012-01-17T11:04:47Z</dcterms:created>
  <dcterms:modified xsi:type="dcterms:W3CDTF">2012-01-19T14:03:37Z</dcterms:modified>
</cp:coreProperties>
</file>