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ик" id="{AB54A23A-9BEB-4FA5-87FF-3E8577EACE75}">
          <p14:sldIdLst>
            <p14:sldId id="256"/>
          </p14:sldIdLst>
        </p14:section>
        <p14:section name="Введение" id="{EEAB2B53-14A1-4154-855A-BC8507041452}">
          <p14:sldIdLst>
            <p14:sldId id="257"/>
            <p14:sldId id="258"/>
            <p14:sldId id="259"/>
          </p14:sldIdLst>
        </p14:section>
        <p14:section name="Аналитический обзор" id="{1808E24A-9472-4442-8E0C-14584D26EA89}">
          <p14:sldIdLst>
            <p14:sldId id="260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731" autoAdjust="0"/>
  </p:normalViewPr>
  <p:slideViewPr>
    <p:cSldViewPr snapToGrid="0">
      <p:cViewPr varScale="1">
        <p:scale>
          <a:sx n="90" d="100"/>
          <a:sy n="90" d="100"/>
        </p:scale>
        <p:origin x="1332" y="7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32" y="3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C48FB7-4632-4FB7-A822-C8EE7A1BCE57}" type="datetime1">
              <a:rPr lang="ru-RU" smtClean="0"/>
              <a:t>13.05.2024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7D626-816E-4770-8022-B9B504B09470}" type="datetime1">
              <a:rPr lang="ru-RU" smtClean="0"/>
              <a:pPr/>
              <a:t>13.05.2024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5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Внедрение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MLflow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связке с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позволило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Webiomed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фиксировать и стабилизировать процессы обучения, а также выбора итоговой модели, что гарантирует устранение такого недостатка машинного обучения, как воспроизводимость каждого отдельного эксперимента.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noProof="0" smtClean="0"/>
              <a:t>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95812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Главной обобщенной задачей данной платформы является помощь в решении задач и достижении поставленных целей, которая достигается благодаря консолидации информации от различных систем и источников. Это позволяет оперативно передавать большой объем информации и, следовательно, обеспечивать высокую скорость ее обработки. Это все ведет к тому, что объединенные данные по различным проектам могут использоваться при аналитике с помощью нейронных сетей для определения оптимальности применяемых параметров или выявления корреляций между исходными данными и полученными результатами, например, при определении оптимальных материалов для тех или иных видов конструкций при проектировании зданий.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61171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Функциональность хранилища в рамках данного сервиса заключается в том, что, когда пользователю необходимо начать тренировку нейронной сети, происходит дублирование исходных изображений в другую папку, и уже там на них проводится разметка, добавляется аннотация и так далее. [8]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noProof="0" smtClean="0"/>
              <a:t>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98654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Главной обобщенной задачей данной платформы является помощь в решении задач и достижении поставленных целей, которая достигается благодаря консолидации информации от различных систем и источников. Это позволяет оперативно передавать большой объем информации и, следовательно, обеспечивать высокую скорость ее обработки. Это все ведет к тому, что объединенные данные по различным проектам могут использоваться при аналитике с помощью нейронных сетей для определения оптимальности применяемых параметров или выявления корреляций между исходными данными и полученными результатами, например, при определении оптимальных материалов для тех или иных видов конструкций при проектировании зданий.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noProof="0" smtClean="0"/>
              <a:t>10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1270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1141" y="1212212"/>
            <a:ext cx="8749718" cy="2669794"/>
          </a:xfrm>
        </p:spPr>
        <p:txBody>
          <a:bodyPr rtlCol="0" anchor="ctr"/>
          <a:lstStyle/>
          <a:p>
            <a:pPr algn="ctr" rtl="0"/>
            <a:r>
              <a:rPr lang="ru-RU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Разработка системы для автоматизированной оценки состояния технологического оборудования с применением глубокого обучения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2594" y="4487931"/>
            <a:ext cx="7306811" cy="1216583"/>
          </a:xfrm>
        </p:spPr>
        <p:txBody>
          <a:bodyPr rtlCol="0">
            <a:normAutofit/>
          </a:bodyPr>
          <a:lstStyle/>
          <a:p>
            <a:pPr algn="ctr" rtl="0"/>
            <a:r>
              <a:rPr lang="ru-RU" dirty="0"/>
              <a:t>Выполнил: студент группы ИВТ – 460, Щукин А. А.</a:t>
            </a:r>
          </a:p>
          <a:p>
            <a:pPr algn="ctr" rtl="0"/>
            <a:r>
              <a:rPr lang="ru-RU" dirty="0"/>
              <a:t>Руководитель: доцент кафедры ЭВМ и Систем, </a:t>
            </a:r>
            <a:r>
              <a:rPr lang="ru-RU" dirty="0" err="1"/>
              <a:t>Кравченя</a:t>
            </a:r>
            <a:r>
              <a:rPr lang="ru-RU" dirty="0"/>
              <a:t> П. Д.</a:t>
            </a:r>
          </a:p>
          <a:p>
            <a:pPr algn="ctr" rtl="0"/>
            <a:r>
              <a:rPr lang="ru-RU" dirty="0"/>
              <a:t>Волгоград, 2024</a:t>
            </a:r>
          </a:p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6"/>
            <a:ext cx="4836565" cy="468530"/>
          </a:xfrm>
        </p:spPr>
        <p:txBody>
          <a:bodyPr anchor="ctr">
            <a:noAutofit/>
          </a:bodyPr>
          <a:lstStyle/>
          <a:p>
            <a:r>
              <a:rPr lang="en-US" sz="4400" cap="none" spc="0" dirty="0">
                <a:solidFill>
                  <a:prstClr val="black"/>
                </a:solidFill>
                <a:latin typeface="Calibri Light" panose="020F0302020204030204"/>
              </a:rPr>
              <a:t>RabbitMQ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41C7-D4DD-4ABF-9D02-B0AF2602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1392865"/>
            <a:ext cx="9745628" cy="1786270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статье «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Running </a:t>
            </a:r>
            <a:r>
              <a:rPr lang="en-U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Models for Inference at Scale using </a:t>
            </a:r>
            <a:r>
              <a:rPr lang="en-U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FastAPI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RabbitMQ and Redis» </a:t>
            </a: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описывается использование 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RabbitMQ </a:t>
            </a: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для хранения запроса на вывод, а также как решение для хранения данных и результатов в течение определенного периода времени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10</a:t>
            </a:fld>
            <a:endParaRPr lang="ru-RU" noProof="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4B3A67-721A-4725-A0D3-32C40A6772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251" y="3067216"/>
            <a:ext cx="5302545" cy="17862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26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479426"/>
            <a:ext cx="3423059" cy="468530"/>
          </a:xfrm>
        </p:spPr>
        <p:txBody>
          <a:bodyPr anchor="ctr">
            <a:noAutofit/>
          </a:bodyPr>
          <a:lstStyle/>
          <a:p>
            <a:r>
              <a:rPr kumimoji="0" lang="ru-RU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Актуальность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41C7-D4DD-4ABF-9D02-B0AF2602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1428685"/>
            <a:ext cx="9874192" cy="398221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Нейронные сети становятся все более и более популярным инструментом для решения различных задач, например, прогнозирования возможного результата или состояния технологического оборудования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Сложность обработки и интерпретации результатов нейронных сетей без дополнительных инструментов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Потребность использования системы для автоматизированной оценки состояния технологического оборудования с применением глубокого обучения из-за невозможности вручную обеспечить нужный уровень контроля и стабильности поступления актуальных данных                                        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2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1478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479426"/>
            <a:ext cx="4528916" cy="468530"/>
          </a:xfrm>
        </p:spPr>
        <p:txBody>
          <a:bodyPr anchor="ctr">
            <a:noAutofit/>
          </a:bodyPr>
          <a:lstStyle/>
          <a:p>
            <a:r>
              <a:rPr lang="ru-RU" sz="4400" cap="none" spc="0" dirty="0">
                <a:solidFill>
                  <a:prstClr val="black"/>
                </a:solidFill>
                <a:latin typeface="Calibri Light" panose="020F0302020204030204"/>
              </a:rPr>
              <a:t>Цели и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41C7-D4DD-4ABF-9D02-B0AF2602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437892"/>
            <a:ext cx="9874192" cy="4454908"/>
          </a:xfrm>
        </p:spPr>
        <p:txBody>
          <a:bodyPr>
            <a:normAutofit fontScale="92500"/>
          </a:bodyPr>
          <a:lstStyle/>
          <a:p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Автоматизировать и конвейеризировать процессы подбора, хранения и поддержания актуальности данных.</a:t>
            </a:r>
          </a:p>
          <a:p>
            <a:endParaRPr lang="ru-RU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Поставленные задачи: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осуществлять организованный сбор тестовых данных для обучения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помещать эти данные в общее хранилище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переобучать на эти данные и производить валидацию готовых моделей нейронных сетей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производить мониторинг на каждом этапе работы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реализовать простейший веб-сервис для более удобной работы с функциональной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частью проекта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ru-RU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3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3639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6"/>
            <a:ext cx="4836565" cy="468530"/>
          </a:xfrm>
        </p:spPr>
        <p:txBody>
          <a:bodyPr anchor="ctr">
            <a:noAutofit/>
          </a:bodyPr>
          <a:lstStyle/>
          <a:p>
            <a:r>
              <a:rPr lang="ru-RU" sz="4400" cap="none" spc="0" dirty="0">
                <a:solidFill>
                  <a:prstClr val="black"/>
                </a:solidFill>
                <a:latin typeface="Calibri Light" panose="020F0302020204030204"/>
              </a:rPr>
              <a:t>Постановка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41C7-D4DD-4ABF-9D02-B0AF2602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437892"/>
            <a:ext cx="9874192" cy="4747008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Требуется разработать систему для автоматизированной оценки состояния технологического оборудования с применением глубокого обучения.</a:t>
            </a:r>
          </a:p>
          <a:p>
            <a:endParaRPr lang="ru-RU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Требования к сервису: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использовать брокер сообщений для организации передачи новых тестовых данных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производить тестирование основных функций брокера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для хранения данных использовать технологию 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Lake (S3);</a:t>
            </a:r>
            <a:endParaRPr lang="ru-RU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сервис должен производить периодический запуск процессов переобучения и валидации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сервис должен выводить пользователю срок службы технического оборудования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сервис должен быть развернут с использованием 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Docker-</a:t>
            </a: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контейнеров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для функционирования сервиса требуется 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GPU.</a:t>
            </a:r>
            <a:endParaRPr lang="ru-RU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4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9679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6"/>
            <a:ext cx="7709834" cy="468530"/>
          </a:xfrm>
        </p:spPr>
        <p:txBody>
          <a:bodyPr anchor="ctr">
            <a:noAutofit/>
          </a:bodyPr>
          <a:lstStyle/>
          <a:p>
            <a:r>
              <a:rPr lang="ru-RU" sz="4400" cap="none" spc="0" dirty="0">
                <a:solidFill>
                  <a:prstClr val="black"/>
                </a:solidFill>
                <a:latin typeface="Calibri Light" panose="020F0302020204030204"/>
              </a:rPr>
              <a:t>Стек используемых технологий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5</a:t>
            </a:fld>
            <a:endParaRPr lang="ru-RU" noProof="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18E9523-4328-4FD9-A067-4C83450D7B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54" y="1157323"/>
            <a:ext cx="3057477" cy="128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576FAB0-763D-4380-B71F-7B648536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72" y="3038321"/>
            <a:ext cx="2619449" cy="51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172950CD-A6DF-45BB-94CB-0CF51FE47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15" y="4083178"/>
            <a:ext cx="1940570" cy="140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>
            <a:extLst>
              <a:ext uri="{FF2B5EF4-FFF2-40B4-BE49-F238E27FC236}">
                <a16:creationId xmlns:a16="http://schemas.microsoft.com/office/drawing/2014/main" id="{039B2453-7AAB-44EB-976C-A947BD2E6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97" y="4742967"/>
            <a:ext cx="2709013" cy="69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Lflow Models — MLflow 2.12.2 documentation">
            <a:extLst>
              <a:ext uri="{FF2B5EF4-FFF2-40B4-BE49-F238E27FC236}">
                <a16:creationId xmlns:a16="http://schemas.microsoft.com/office/drawing/2014/main" id="{A9F6EF66-B027-445B-93DB-CFB1C79AB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468" y="1330881"/>
            <a:ext cx="2147064" cy="78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0D6CC8A-586D-4550-932F-787C4533D1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5750" y="2860767"/>
            <a:ext cx="769507" cy="894776"/>
          </a:xfrm>
          <a:prstGeom prst="rect">
            <a:avLst/>
          </a:prstGeom>
        </p:spPr>
      </p:pic>
      <p:pic>
        <p:nvPicPr>
          <p:cNvPr id="1032" name="Picture 8" descr="Cloud Blob Storage Delivery Method - Amazon S3 | Stibo Systems">
            <a:extLst>
              <a:ext uri="{FF2B5EF4-FFF2-40B4-BE49-F238E27FC236}">
                <a16:creationId xmlns:a16="http://schemas.microsoft.com/office/drawing/2014/main" id="{DB41A766-B4C2-40A8-ADB3-E58AC60DA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005" y="4083178"/>
            <a:ext cx="2259785" cy="187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3C11F23-7C37-4175-9A58-5784FE45C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428" y="2846398"/>
            <a:ext cx="2316104" cy="89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442F938-0AA0-4BA0-8155-BCCB6BE79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399" y="1357480"/>
            <a:ext cx="3519858" cy="62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wagger&quot; Icon - Download for free – Iconduck">
            <a:extLst>
              <a:ext uri="{FF2B5EF4-FFF2-40B4-BE49-F238E27FC236}">
                <a16:creationId xmlns:a16="http://schemas.microsoft.com/office/drawing/2014/main" id="{28AA6F09-8681-4637-9325-CC5E6E06A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231" y="2860767"/>
            <a:ext cx="894097" cy="89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63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5"/>
            <a:ext cx="9874192" cy="1802381"/>
          </a:xfrm>
        </p:spPr>
        <p:txBody>
          <a:bodyPr anchor="ctr">
            <a:noAutofit/>
          </a:bodyPr>
          <a:lstStyle/>
          <a:p>
            <a:r>
              <a:rPr lang="ru-RU" sz="4000" cap="none" spc="0" dirty="0">
                <a:solidFill>
                  <a:prstClr val="black"/>
                </a:solidFill>
                <a:latin typeface="Calibri Light" panose="020F0302020204030204"/>
              </a:rPr>
              <a:t>Демонстрация использования выбранных технологий в научных работах и проектах использующих нейронные сети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41C7-D4DD-4ABF-9D02-B0AF2602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499920"/>
            <a:ext cx="9874192" cy="3556932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Направление по автоматизации оценки состояния технологического оборудования с помощью нейронных сетей в мире сейчас развито слабо и представлено буквально парой частных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закрытых проектов, информацию по которым найти почти невозможно.</a:t>
            </a:r>
          </a:p>
          <a:p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Однако в мире существуют и другие направления использования нейронных сетей с похожим смыслом и стеком технологий.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6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2889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6"/>
            <a:ext cx="4836565" cy="468530"/>
          </a:xfrm>
        </p:spPr>
        <p:txBody>
          <a:bodyPr anchor="ctr">
            <a:noAutofit/>
          </a:bodyPr>
          <a:lstStyle/>
          <a:p>
            <a:r>
              <a:rPr lang="en-US" sz="4400" cap="none" spc="0" dirty="0" err="1">
                <a:solidFill>
                  <a:prstClr val="black"/>
                </a:solidFill>
                <a:latin typeface="Calibri Light" panose="020F0302020204030204"/>
              </a:rPr>
              <a:t>MLFlow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41C7-D4DD-4ABF-9D02-B0AF2602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1444751"/>
            <a:ext cx="5084065" cy="3024935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Компания </a:t>
            </a:r>
            <a:r>
              <a:rPr lang="en-U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Webiomed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использует </a:t>
            </a:r>
            <a:r>
              <a:rPr lang="en-U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MLflow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купе с 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 </a:t>
            </a: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Фреймворком </a:t>
            </a:r>
            <a:r>
              <a:rPr lang="en-U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Pycaret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при использовании которого создается структура проекта, где каждая отдельная строка представляет собой информацию об определённой версии алгоритма, делающей предсказания на данных после определенной обработки.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7</a:t>
            </a:fld>
            <a:endParaRPr lang="ru-RU" noProof="0" dirty="0"/>
          </a:p>
        </p:txBody>
      </p:sp>
      <p:pic>
        <p:nvPicPr>
          <p:cNvPr id="8" name="Рисунок 7" descr="Структура эксперимента в MLflow">
            <a:extLst>
              <a:ext uri="{FF2B5EF4-FFF2-40B4-BE49-F238E27FC236}">
                <a16:creationId xmlns:a16="http://schemas.microsoft.com/office/drawing/2014/main" id="{26B0C97D-ABF1-43A7-AEA3-A2BBA9441B9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857" y="1444751"/>
            <a:ext cx="5656176" cy="3429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707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6"/>
            <a:ext cx="4836565" cy="468530"/>
          </a:xfrm>
        </p:spPr>
        <p:txBody>
          <a:bodyPr anchor="ctr">
            <a:noAutofit/>
          </a:bodyPr>
          <a:lstStyle/>
          <a:p>
            <a:r>
              <a:rPr lang="en-US" sz="4400" cap="none" spc="0" dirty="0">
                <a:solidFill>
                  <a:prstClr val="black"/>
                </a:solidFill>
                <a:latin typeface="Calibri Light" panose="020F0302020204030204"/>
              </a:rPr>
              <a:t>Data Lake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41C7-D4DD-4ABF-9D02-B0AF2602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1392865"/>
            <a:ext cx="9745628" cy="4338084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Применение Data </a:t>
            </a:r>
            <a:r>
              <a:rPr lang="ru-RU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Lake</a:t>
            </a: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можно рассмотреть на примере платформы управлением предприятием E2D Data </a:t>
            </a:r>
            <a:r>
              <a:rPr lang="ru-RU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Lake</a:t>
            </a: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использующейся в компании «Software KIT».</a:t>
            </a:r>
            <a:endParaRPr lang="en-US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Экосистема Е2D Data </a:t>
            </a:r>
            <a:r>
              <a:rPr lang="ru-RU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Lake</a:t>
            </a: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обеспечивает не только хранение неструктурированных данных, но и реализацию логических связей между этими данными. Платформа является универсальным адаптируемым решением и имеет широкую область применения без привязки к конкретной сфере деятельности.</a:t>
            </a:r>
            <a:endParaRPr lang="en-US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8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5111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0ECDF-2558-46F0-B1F2-E1AD6A3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479426"/>
            <a:ext cx="4836565" cy="468530"/>
          </a:xfrm>
        </p:spPr>
        <p:txBody>
          <a:bodyPr anchor="ctr">
            <a:noAutofit/>
          </a:bodyPr>
          <a:lstStyle/>
          <a:p>
            <a:r>
              <a:rPr lang="en-US" sz="4400" cap="none" spc="0" dirty="0">
                <a:solidFill>
                  <a:prstClr val="black"/>
                </a:solidFill>
                <a:latin typeface="Calibri Light" panose="020F0302020204030204"/>
              </a:rPr>
              <a:t>Object Storage (S3)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741C7-D4DD-4ABF-9D02-B0AF2602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1392865"/>
            <a:ext cx="9745628" cy="4338084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Компания </a:t>
            </a:r>
            <a:r>
              <a:rPr lang="en-U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Tehnologika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своей статье про создание собственного сервиса для обучения нейронных сетей в помощь разработчикам и бизнесу описала, что их платформа, в большинстве своем основана на хранении файлов, так как </a:t>
            </a:r>
            <a:r>
              <a:rPr lang="ru-RU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датасеты</a:t>
            </a:r>
            <a:r>
              <a:rPr lang="ru-RU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для обучения нейронных сетей, использующихся в данном сервисе – это огромное количество изображений, занимающих много места и вся работа производится именно с ними. Эти данные нужно где-то хранить, и для этого компания использует такое объектное хранилище как S3.</a:t>
            </a:r>
            <a:endParaRPr lang="en-US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3730-4FD7-4121-B623-8789EFF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DC4C2-76E8-4146-9E91-437FD78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9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70013264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3_TF56180624_Win32" id="{67C9E7EB-4B67-47D2-AC94-A62F98E9F47B}" vid="{DA75A8E3-E007-44ED-9BA5-5388846DD69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светлая презентация</Template>
  <TotalTime>339</TotalTime>
  <Words>821</Words>
  <Application>Microsoft Office PowerPoint</Application>
  <PresentationFormat>Широкоэкранный</PresentationFormat>
  <Paragraphs>68</Paragraphs>
  <Slides>10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Одиночная линия</vt:lpstr>
      <vt:lpstr>Разработка системы для автоматизированной оценки состояния технологического оборудования с применением глубокого обучения</vt:lpstr>
      <vt:lpstr>Актуальность</vt:lpstr>
      <vt:lpstr>Цели и задачи</vt:lpstr>
      <vt:lpstr>Постановка задачи</vt:lpstr>
      <vt:lpstr>Стек используемых технологий</vt:lpstr>
      <vt:lpstr>Демонстрация использования выбранных технологий в научных работах и проектах использующих нейронные сети</vt:lpstr>
      <vt:lpstr>MLFlow</vt:lpstr>
      <vt:lpstr>Data Lake</vt:lpstr>
      <vt:lpstr>Object Storage (S3)</vt:lpstr>
      <vt:lpstr>RabbitMQ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для автоматизированной оценки состояния технологического оборудования с применением глубокого обучения</dc:title>
  <dc:creator>Aleksandr Shchkin</dc:creator>
  <cp:lastModifiedBy>Aleksandr Shchkin</cp:lastModifiedBy>
  <cp:revision>22</cp:revision>
  <dcterms:created xsi:type="dcterms:W3CDTF">2024-05-13T11:47:12Z</dcterms:created>
  <dcterms:modified xsi:type="dcterms:W3CDTF">2024-05-13T17:26:44Z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