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33"/>
  </p:notesMasterIdLst>
  <p:handoutMasterIdLst>
    <p:handoutMasterId r:id="rId34"/>
  </p:handoutMasterIdLst>
  <p:sldIdLst>
    <p:sldId id="256" r:id="rId5"/>
    <p:sldId id="257" r:id="rId6"/>
    <p:sldId id="258" r:id="rId7"/>
    <p:sldId id="259" r:id="rId8"/>
    <p:sldId id="267" r:id="rId9"/>
    <p:sldId id="268" r:id="rId10"/>
    <p:sldId id="269" r:id="rId11"/>
    <p:sldId id="270" r:id="rId12"/>
    <p:sldId id="271" r:id="rId13"/>
    <p:sldId id="272" r:id="rId14"/>
    <p:sldId id="280" r:id="rId15"/>
    <p:sldId id="28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60" r:id="rId24"/>
    <p:sldId id="282" r:id="rId25"/>
    <p:sldId id="283" r:id="rId26"/>
    <p:sldId id="284" r:id="rId27"/>
    <p:sldId id="285" r:id="rId28"/>
    <p:sldId id="263" r:id="rId29"/>
    <p:sldId id="264" r:id="rId30"/>
    <p:sldId id="265" r:id="rId31"/>
    <p:sldId id="266" r:id="rId32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Титульник" id="{AB54A23A-9BEB-4FA5-87FF-3E8577EACE75}">
          <p14:sldIdLst>
            <p14:sldId id="256"/>
          </p14:sldIdLst>
        </p14:section>
        <p14:section name="Введение" id="{EEAB2B53-14A1-4154-855A-BC8507041452}">
          <p14:sldIdLst>
            <p14:sldId id="257"/>
            <p14:sldId id="258"/>
            <p14:sldId id="259"/>
          </p14:sldIdLst>
        </p14:section>
        <p14:section name="Концептуальное проектирование системы" id="{310B0359-B7FE-4907-94D8-55853094578C}">
          <p14:sldIdLst>
            <p14:sldId id="267"/>
            <p14:sldId id="268"/>
            <p14:sldId id="269"/>
          </p14:sldIdLst>
        </p14:section>
        <p14:section name="Выбор технологий" id="{1808E24A-9472-4442-8E0C-14584D26EA89}">
          <p14:sldIdLst>
            <p14:sldId id="270"/>
            <p14:sldId id="271"/>
            <p14:sldId id="272"/>
            <p14:sldId id="280"/>
            <p14:sldId id="281"/>
            <p14:sldId id="273"/>
            <p14:sldId id="274"/>
            <p14:sldId id="275"/>
            <p14:sldId id="276"/>
            <p14:sldId id="277"/>
            <p14:sldId id="278"/>
            <p14:sldId id="279"/>
            <p14:sldId id="260"/>
          </p14:sldIdLst>
        </p14:section>
        <p14:section name="Проектирование системы" id="{0B3484A4-67FA-4BD1-97D5-C63A5560CFCE}">
          <p14:sldIdLst>
            <p14:sldId id="282"/>
            <p14:sldId id="283"/>
            <p14:sldId id="284"/>
            <p14:sldId id="285"/>
          </p14:sldIdLst>
        </p14:section>
        <p14:section name="Старое" id="{0FD6275B-48F4-4787-AFD3-4A57CCE2CC1D}">
          <p14:sldIdLst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947" autoAdjust="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-1938"/>
    </p:cViewPr>
  </p:sorterViewPr>
  <p:notesViewPr>
    <p:cSldViewPr snapToGrid="0">
      <p:cViewPr>
        <p:scale>
          <a:sx n="75" d="100"/>
          <a:sy n="75" d="100"/>
        </p:scale>
        <p:origin x="4032" y="3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2C48FB7-4632-4FB7-A822-C8EE7A1BCE57}" type="datetime1">
              <a:rPr lang="ru-RU" smtClean="0"/>
              <a:t>14.05.2024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7D626-816E-4770-8022-B9B504B09470}" type="datetime1">
              <a:rPr lang="ru-RU" smtClean="0"/>
              <a:pPr/>
              <a:t>14.05.2024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noProof="0" dirty="0"/>
              <a:t>Дана сложная технологическая система. К данной системе подключены множество датчиков фиксирующих состояние отдельных частей этой системы. Требуется построить предиктивную систему на базе технологий глубокого обучения, позволяющую в произвольный момент времени оценить состояние технологической системы на предмет выхода из строя.</a:t>
            </a:r>
          </a:p>
          <a:p>
            <a:r>
              <a:rPr lang="ru-RU" noProof="0" dirty="0"/>
              <a:t>Моя часть:</a:t>
            </a:r>
          </a:p>
          <a:p>
            <a:r>
              <a:rPr lang="ru-RU" noProof="0" dirty="0"/>
              <a:t>Мне необходимо автоматизировать процесс получения данных, отчистки данных, обучения модели, валидации модели и получения предсказанных моделью результатов. Скрипты отчистки данных, обучения и валидации модели даны в виде </a:t>
            </a:r>
            <a:r>
              <a:rPr lang="en-US" noProof="0" dirty="0"/>
              <a:t>Python Package</a:t>
            </a:r>
            <a:r>
              <a:rPr lang="ru-RU" noProof="0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519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Надежность часто путают с </a:t>
            </a:r>
            <a:r>
              <a:rPr lang="ru-RU" b="0" i="1" dirty="0" err="1">
                <a:solidFill>
                  <a:srgbClr val="333333"/>
                </a:solidFill>
                <a:effectLst/>
                <a:latin typeface="-apple-system"/>
              </a:rPr>
              <a:t>персистентностью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 и, хотя эти два термина взаимозаменяемы, они выполняют разные функции. </a:t>
            </a:r>
          </a:p>
          <a:p>
            <a:pPr marL="457200" lvl="1" indent="0">
              <a:buNone/>
            </a:pPr>
            <a:r>
              <a:rPr lang="ru-RU" b="1" i="0" dirty="0" err="1">
                <a:solidFill>
                  <a:srgbClr val="333333"/>
                </a:solidFill>
                <a:effectLst/>
                <a:latin typeface="-apple-system"/>
              </a:rPr>
              <a:t>Персистентность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 определяет, записывает ли сообщение система обмена сообщениями в какого-либо рода хранилище между получением и отправкой его потребителю.</a:t>
            </a:r>
          </a:p>
          <a:p>
            <a:pPr marL="457200" lvl="1" indent="0">
              <a:buNone/>
            </a:pPr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457200" lvl="1" indent="0">
              <a:buNone/>
            </a:pPr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457200" lvl="1" indent="0">
              <a:buNone/>
            </a:pPr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### </a:t>
            </a:r>
            <a:r>
              <a:rPr lang="ru-RU" sz="105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Так же, от части, выбор </a:t>
            </a:r>
            <a:r>
              <a:rPr lang="en-US" sz="105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RabbitMQ </a:t>
            </a:r>
            <a:r>
              <a:rPr lang="ru-RU" sz="105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был произведен из-за личных предпочтений, так как, в отличие от </a:t>
            </a:r>
            <a:r>
              <a:rPr lang="en-US" sz="105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Kafka </a:t>
            </a:r>
            <a:r>
              <a:rPr lang="ru-RU" sz="105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был мной предварительно изучен при проектировании другого проекта</a:t>
            </a:r>
            <a:r>
              <a:rPr lang="en-US" sz="105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###</a:t>
            </a:r>
            <a:endParaRPr lang="ru-RU" sz="1050" b="1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r>
              <a:rPr lang="ru-RU" dirty="0"/>
              <a:t>Организация поступления данных:</a:t>
            </a:r>
          </a:p>
          <a:p>
            <a:pPr marL="685800" lvl="1" indent="-228600">
              <a:buAutoNum type="arabicParenR"/>
            </a:pPr>
            <a:r>
              <a:rPr lang="en-US" dirty="0"/>
              <a:t>Web </a:t>
            </a:r>
            <a:r>
              <a:rPr lang="ru-RU" dirty="0"/>
              <a:t>сервис</a:t>
            </a:r>
          </a:p>
          <a:p>
            <a:pPr marL="685800" lvl="1" indent="-228600">
              <a:buAutoNum type="arabicParenR"/>
            </a:pPr>
            <a:r>
              <a:rPr lang="ru-RU" dirty="0"/>
              <a:t>Брокер</a:t>
            </a:r>
          </a:p>
          <a:p>
            <a:pPr marL="685800" lvl="1" indent="-228600">
              <a:buAutoNum type="arabicParenR"/>
            </a:pPr>
            <a:r>
              <a:rPr lang="ru-RU" dirty="0"/>
              <a:t>И т.д.</a:t>
            </a:r>
          </a:p>
          <a:p>
            <a:pPr marL="457200" lvl="1" indent="0">
              <a:buNone/>
            </a:pPr>
            <a:r>
              <a:rPr lang="ru-RU" dirty="0"/>
              <a:t>Упомянуть про пропускную способность и задержку!!!</a:t>
            </a:r>
          </a:p>
          <a:p>
            <a:pPr marL="457200" lvl="1" indent="0">
              <a:buNone/>
            </a:pPr>
            <a:r>
              <a:rPr lang="ru-RU" dirty="0"/>
              <a:t>Что важнее для меня</a:t>
            </a:r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r>
              <a:rPr lang="ru-RU" dirty="0"/>
              <a:t>Выбор планировщика для запуска задач (У меня </a:t>
            </a:r>
            <a:r>
              <a:rPr lang="en-US" dirty="0"/>
              <a:t>Airflow)</a:t>
            </a:r>
          </a:p>
          <a:p>
            <a:pPr marL="685800" lvl="1" indent="-228600">
              <a:buAutoNum type="arabicParenR"/>
            </a:pPr>
            <a:r>
              <a:rPr lang="en-US" dirty="0"/>
              <a:t>Cron</a:t>
            </a:r>
          </a:p>
          <a:p>
            <a:pPr marL="685800" lvl="1" indent="-228600">
              <a:buAutoNum type="arabicParenR"/>
            </a:pPr>
            <a:r>
              <a:rPr lang="en-US" dirty="0"/>
              <a:t>Airflow</a:t>
            </a:r>
          </a:p>
          <a:p>
            <a:pPr marL="685800" lvl="1" indent="-228600">
              <a:buAutoNum type="arabicParenR"/>
            </a:pPr>
            <a:r>
              <a:rPr lang="en-US" dirty="0" err="1"/>
              <a:t>Dagster</a:t>
            </a:r>
            <a:r>
              <a:rPr lang="en-US" dirty="0"/>
              <a:t> (</a:t>
            </a:r>
            <a:r>
              <a:rPr lang="ru-RU" dirty="0"/>
              <a:t>или как там)</a:t>
            </a:r>
            <a:endParaRPr lang="en-US" dirty="0"/>
          </a:p>
          <a:p>
            <a:pPr marL="685800" lvl="1" indent="-228600">
              <a:buAutoNum type="arabicParenR"/>
            </a:pPr>
            <a:r>
              <a:rPr lang="ru-RU" dirty="0"/>
              <a:t>И т.д.</a:t>
            </a:r>
          </a:p>
          <a:p>
            <a:pPr marL="685800" lvl="1" indent="-228600">
              <a:buAutoNum type="arabicParenR"/>
            </a:pPr>
            <a:endParaRPr lang="ru-RU" dirty="0"/>
          </a:p>
          <a:p>
            <a:pPr marL="685800" lvl="1" indent="-228600">
              <a:buAutoNum type="arabicParenR"/>
            </a:pPr>
            <a:endParaRPr lang="ru-RU" dirty="0"/>
          </a:p>
          <a:p>
            <a:pPr marL="457200" lvl="1" indent="0">
              <a:buNone/>
            </a:pPr>
            <a:r>
              <a:rPr lang="ru-RU" dirty="0"/>
              <a:t>Выбор технологии организации </a:t>
            </a:r>
            <a:r>
              <a:rPr lang="en-US" dirty="0"/>
              <a:t>web-</a:t>
            </a:r>
            <a:r>
              <a:rPr lang="ru-RU" dirty="0"/>
              <a:t>сервиса (</a:t>
            </a:r>
            <a:r>
              <a:rPr lang="en-US" dirty="0" err="1"/>
              <a:t>FastAPI</a:t>
            </a:r>
            <a:r>
              <a:rPr lang="en-US" dirty="0"/>
              <a:t>):</a:t>
            </a:r>
          </a:p>
          <a:p>
            <a:pPr marL="457200" lvl="1" indent="0">
              <a:buNone/>
            </a:pPr>
            <a:r>
              <a:rPr lang="en-US" dirty="0"/>
              <a:t>1) </a:t>
            </a: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r>
              <a:rPr lang="ru-RU" dirty="0"/>
              <a:t>Эффективнее всего все разворачивать</a:t>
            </a:r>
            <a:r>
              <a:rPr lang="en-US" dirty="0"/>
              <a:t> Docker</a:t>
            </a:r>
            <a:r>
              <a:rPr lang="ru-RU" dirty="0"/>
              <a:t>, так как….. (</a:t>
            </a:r>
            <a:r>
              <a:rPr lang="ru-RU" dirty="0" err="1"/>
              <a:t>Кубернетис</a:t>
            </a:r>
            <a:r>
              <a:rPr lang="ru-RU" dirty="0"/>
              <a:t> убрать)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noProof="0" smtClean="0"/>
              <a:t>10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500422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Надежность часто путают с </a:t>
            </a:r>
            <a:r>
              <a:rPr lang="ru-RU" b="0" i="1" dirty="0" err="1">
                <a:solidFill>
                  <a:srgbClr val="333333"/>
                </a:solidFill>
                <a:effectLst/>
                <a:latin typeface="-apple-system"/>
              </a:rPr>
              <a:t>персистентностью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 и, хотя эти два термина взаимозаменяемы, они выполняют разные функции. </a:t>
            </a:r>
          </a:p>
          <a:p>
            <a:pPr marL="457200" lvl="1" indent="0">
              <a:buNone/>
            </a:pPr>
            <a:r>
              <a:rPr lang="ru-RU" b="1" i="0" dirty="0" err="1">
                <a:solidFill>
                  <a:srgbClr val="333333"/>
                </a:solidFill>
                <a:effectLst/>
                <a:latin typeface="-apple-system"/>
              </a:rPr>
              <a:t>Персистентность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 определяет, записывает ли сообщение система обмена сообщениями в какого-либо рода хранилище между получением и отправкой его потребителю.</a:t>
            </a:r>
          </a:p>
          <a:p>
            <a:pPr marL="457200" lvl="1" indent="0">
              <a:buNone/>
            </a:pPr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457200" lvl="1" indent="0">
              <a:buNone/>
            </a:pPr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457200" lvl="1" indent="0">
              <a:buNone/>
            </a:pPr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### </a:t>
            </a:r>
            <a:r>
              <a:rPr lang="ru-RU" sz="105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Так же, от части, выбор </a:t>
            </a:r>
            <a:r>
              <a:rPr lang="en-US" sz="105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RabbitMQ </a:t>
            </a:r>
            <a:r>
              <a:rPr lang="ru-RU" sz="105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был произведен из-за личных предпочтений, так как, в отличие от </a:t>
            </a:r>
            <a:r>
              <a:rPr lang="en-US" sz="105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Kafka </a:t>
            </a:r>
            <a:r>
              <a:rPr lang="ru-RU" sz="105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был мной предварительно изучен при проектировании другого проекта</a:t>
            </a:r>
            <a:r>
              <a:rPr lang="en-US" sz="105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###</a:t>
            </a:r>
            <a:endParaRPr lang="ru-RU" sz="1050" b="1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r>
              <a:rPr lang="ru-RU" dirty="0"/>
              <a:t>Организация поступления данных:</a:t>
            </a:r>
          </a:p>
          <a:p>
            <a:pPr marL="685800" lvl="1" indent="-228600">
              <a:buAutoNum type="arabicParenR"/>
            </a:pPr>
            <a:r>
              <a:rPr lang="en-US" dirty="0"/>
              <a:t>Web </a:t>
            </a:r>
            <a:r>
              <a:rPr lang="ru-RU" dirty="0"/>
              <a:t>сервис</a:t>
            </a:r>
          </a:p>
          <a:p>
            <a:pPr marL="685800" lvl="1" indent="-228600">
              <a:buAutoNum type="arabicParenR"/>
            </a:pPr>
            <a:r>
              <a:rPr lang="ru-RU" dirty="0"/>
              <a:t>Брокер</a:t>
            </a:r>
          </a:p>
          <a:p>
            <a:pPr marL="685800" lvl="1" indent="-228600">
              <a:buAutoNum type="arabicParenR"/>
            </a:pPr>
            <a:r>
              <a:rPr lang="ru-RU" dirty="0"/>
              <a:t>И т.д.</a:t>
            </a:r>
          </a:p>
          <a:p>
            <a:pPr marL="457200" lvl="1" indent="0">
              <a:buNone/>
            </a:pPr>
            <a:r>
              <a:rPr lang="ru-RU" dirty="0"/>
              <a:t>Упомянуть про пропускную способность и задержку!!!</a:t>
            </a:r>
          </a:p>
          <a:p>
            <a:pPr marL="457200" lvl="1" indent="0">
              <a:buNone/>
            </a:pPr>
            <a:r>
              <a:rPr lang="ru-RU" dirty="0"/>
              <a:t>Что важнее для меня</a:t>
            </a:r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r>
              <a:rPr lang="ru-RU" dirty="0"/>
              <a:t>Выбор планировщика для запуска задач (У меня </a:t>
            </a:r>
            <a:r>
              <a:rPr lang="en-US" dirty="0"/>
              <a:t>Airflow)</a:t>
            </a:r>
          </a:p>
          <a:p>
            <a:pPr marL="685800" lvl="1" indent="-228600">
              <a:buAutoNum type="arabicParenR"/>
            </a:pPr>
            <a:r>
              <a:rPr lang="en-US" dirty="0"/>
              <a:t>Cron</a:t>
            </a:r>
          </a:p>
          <a:p>
            <a:pPr marL="685800" lvl="1" indent="-228600">
              <a:buAutoNum type="arabicParenR"/>
            </a:pPr>
            <a:r>
              <a:rPr lang="en-US" dirty="0"/>
              <a:t>Airflow</a:t>
            </a:r>
          </a:p>
          <a:p>
            <a:pPr marL="685800" lvl="1" indent="-228600">
              <a:buAutoNum type="arabicParenR"/>
            </a:pPr>
            <a:r>
              <a:rPr lang="en-US" dirty="0" err="1"/>
              <a:t>Dagster</a:t>
            </a:r>
            <a:r>
              <a:rPr lang="en-US" dirty="0"/>
              <a:t> (</a:t>
            </a:r>
            <a:r>
              <a:rPr lang="ru-RU" dirty="0"/>
              <a:t>или как там)</a:t>
            </a:r>
            <a:endParaRPr lang="en-US" dirty="0"/>
          </a:p>
          <a:p>
            <a:pPr marL="685800" lvl="1" indent="-228600">
              <a:buAutoNum type="arabicParenR"/>
            </a:pPr>
            <a:r>
              <a:rPr lang="ru-RU" dirty="0"/>
              <a:t>И т.д.</a:t>
            </a:r>
          </a:p>
          <a:p>
            <a:pPr marL="685800" lvl="1" indent="-228600">
              <a:buAutoNum type="arabicParenR"/>
            </a:pPr>
            <a:endParaRPr lang="ru-RU" dirty="0"/>
          </a:p>
          <a:p>
            <a:pPr marL="685800" lvl="1" indent="-228600">
              <a:buAutoNum type="arabicParenR"/>
            </a:pPr>
            <a:endParaRPr lang="ru-RU" dirty="0"/>
          </a:p>
          <a:p>
            <a:pPr marL="457200" lvl="1" indent="0">
              <a:buNone/>
            </a:pPr>
            <a:r>
              <a:rPr lang="ru-RU" dirty="0"/>
              <a:t>Выбор технологии организации </a:t>
            </a:r>
            <a:r>
              <a:rPr lang="en-US" dirty="0"/>
              <a:t>web-</a:t>
            </a:r>
            <a:r>
              <a:rPr lang="ru-RU" dirty="0"/>
              <a:t>сервиса (</a:t>
            </a:r>
            <a:r>
              <a:rPr lang="en-US" dirty="0" err="1"/>
              <a:t>FastAPI</a:t>
            </a:r>
            <a:r>
              <a:rPr lang="en-US" dirty="0"/>
              <a:t>):</a:t>
            </a:r>
          </a:p>
          <a:p>
            <a:pPr marL="457200" lvl="1" indent="0">
              <a:buNone/>
            </a:pPr>
            <a:r>
              <a:rPr lang="en-US" dirty="0"/>
              <a:t>1) </a:t>
            </a: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r>
              <a:rPr lang="ru-RU" dirty="0"/>
              <a:t>Эффективнее всего все разворачивать</a:t>
            </a:r>
            <a:r>
              <a:rPr lang="en-US" dirty="0"/>
              <a:t> Docker</a:t>
            </a:r>
            <a:r>
              <a:rPr lang="ru-RU" dirty="0"/>
              <a:t>, так как….. (</a:t>
            </a:r>
            <a:r>
              <a:rPr lang="ru-RU" dirty="0" err="1"/>
              <a:t>Кубернетис</a:t>
            </a:r>
            <a:r>
              <a:rPr lang="ru-RU" dirty="0"/>
              <a:t> убрать)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noProof="0" smtClean="0"/>
              <a:t>11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39891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Надежность часто путают с </a:t>
            </a:r>
            <a:r>
              <a:rPr lang="ru-RU" b="0" i="1" dirty="0" err="1">
                <a:solidFill>
                  <a:srgbClr val="333333"/>
                </a:solidFill>
                <a:effectLst/>
                <a:latin typeface="-apple-system"/>
              </a:rPr>
              <a:t>персистентностью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 и, хотя эти два термина взаимозаменяемы, они выполняют разные функции. </a:t>
            </a:r>
          </a:p>
          <a:p>
            <a:pPr marL="457200" lvl="1" indent="0">
              <a:buNone/>
            </a:pPr>
            <a:r>
              <a:rPr lang="ru-RU" b="1" i="0" dirty="0" err="1">
                <a:solidFill>
                  <a:srgbClr val="333333"/>
                </a:solidFill>
                <a:effectLst/>
                <a:latin typeface="-apple-system"/>
              </a:rPr>
              <a:t>Персистентность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 определяет, записывает ли сообщение система обмена сообщениями в какого-либо рода хранилище между получением и отправкой его потребителю.</a:t>
            </a:r>
          </a:p>
          <a:p>
            <a:pPr marL="457200" lvl="1" indent="0">
              <a:buNone/>
            </a:pPr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457200" lvl="1" indent="0">
              <a:buNone/>
            </a:pPr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457200" lvl="1" indent="0">
              <a:buNone/>
            </a:pPr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### </a:t>
            </a:r>
            <a:r>
              <a:rPr lang="ru-RU" sz="105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Так же, от части, выбор </a:t>
            </a:r>
            <a:r>
              <a:rPr lang="en-US" sz="105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RabbitMQ </a:t>
            </a:r>
            <a:r>
              <a:rPr lang="ru-RU" sz="105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был произведен из-за личных предпочтений, так как, в отличие от </a:t>
            </a:r>
            <a:r>
              <a:rPr lang="en-US" sz="105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Kafka </a:t>
            </a:r>
            <a:r>
              <a:rPr lang="ru-RU" sz="105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был мной предварительно изучен при проектировании другого проекта</a:t>
            </a:r>
            <a:r>
              <a:rPr lang="en-US" sz="105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###</a:t>
            </a:r>
            <a:endParaRPr lang="ru-RU" sz="1050" b="1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r>
              <a:rPr lang="ru-RU" dirty="0"/>
              <a:t>Организация поступления данных:</a:t>
            </a:r>
          </a:p>
          <a:p>
            <a:pPr marL="685800" lvl="1" indent="-228600">
              <a:buAutoNum type="arabicParenR"/>
            </a:pPr>
            <a:r>
              <a:rPr lang="en-US" dirty="0"/>
              <a:t>Web </a:t>
            </a:r>
            <a:r>
              <a:rPr lang="ru-RU" dirty="0"/>
              <a:t>сервис</a:t>
            </a:r>
          </a:p>
          <a:p>
            <a:pPr marL="685800" lvl="1" indent="-228600">
              <a:buAutoNum type="arabicParenR"/>
            </a:pPr>
            <a:r>
              <a:rPr lang="ru-RU" dirty="0"/>
              <a:t>Брокер</a:t>
            </a:r>
          </a:p>
          <a:p>
            <a:pPr marL="685800" lvl="1" indent="-228600">
              <a:buAutoNum type="arabicParenR"/>
            </a:pPr>
            <a:r>
              <a:rPr lang="ru-RU" dirty="0"/>
              <a:t>И т.д.</a:t>
            </a:r>
          </a:p>
          <a:p>
            <a:pPr marL="457200" lvl="1" indent="0">
              <a:buNone/>
            </a:pPr>
            <a:r>
              <a:rPr lang="ru-RU" dirty="0"/>
              <a:t>Упомянуть про пропускную способность и задержку!!!</a:t>
            </a:r>
          </a:p>
          <a:p>
            <a:pPr marL="457200" lvl="1" indent="0">
              <a:buNone/>
            </a:pPr>
            <a:r>
              <a:rPr lang="ru-RU" dirty="0"/>
              <a:t>Что важнее для меня</a:t>
            </a:r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r>
              <a:rPr lang="ru-RU" dirty="0"/>
              <a:t>Выбор планировщика для запуска задач (У меня </a:t>
            </a:r>
            <a:r>
              <a:rPr lang="en-US" dirty="0"/>
              <a:t>Airflow)</a:t>
            </a:r>
          </a:p>
          <a:p>
            <a:pPr marL="685800" lvl="1" indent="-228600">
              <a:buAutoNum type="arabicParenR"/>
            </a:pPr>
            <a:r>
              <a:rPr lang="en-US" dirty="0"/>
              <a:t>Cron</a:t>
            </a:r>
          </a:p>
          <a:p>
            <a:pPr marL="685800" lvl="1" indent="-228600">
              <a:buAutoNum type="arabicParenR"/>
            </a:pPr>
            <a:r>
              <a:rPr lang="en-US" dirty="0"/>
              <a:t>Airflow</a:t>
            </a:r>
          </a:p>
          <a:p>
            <a:pPr marL="685800" lvl="1" indent="-228600">
              <a:buAutoNum type="arabicParenR"/>
            </a:pPr>
            <a:r>
              <a:rPr lang="en-US" dirty="0" err="1"/>
              <a:t>Dagster</a:t>
            </a:r>
            <a:r>
              <a:rPr lang="en-US" dirty="0"/>
              <a:t> (</a:t>
            </a:r>
            <a:r>
              <a:rPr lang="ru-RU" dirty="0"/>
              <a:t>или как там)</a:t>
            </a:r>
            <a:endParaRPr lang="en-US" dirty="0"/>
          </a:p>
          <a:p>
            <a:pPr marL="685800" lvl="1" indent="-228600">
              <a:buAutoNum type="arabicParenR"/>
            </a:pPr>
            <a:r>
              <a:rPr lang="ru-RU" dirty="0"/>
              <a:t>И т.д.</a:t>
            </a:r>
          </a:p>
          <a:p>
            <a:pPr marL="685800" lvl="1" indent="-228600">
              <a:buAutoNum type="arabicParenR"/>
            </a:pPr>
            <a:endParaRPr lang="ru-RU" dirty="0"/>
          </a:p>
          <a:p>
            <a:pPr marL="685800" lvl="1" indent="-228600">
              <a:buAutoNum type="arabicParenR"/>
            </a:pPr>
            <a:endParaRPr lang="ru-RU" dirty="0"/>
          </a:p>
          <a:p>
            <a:pPr marL="457200" lvl="1" indent="0">
              <a:buNone/>
            </a:pPr>
            <a:r>
              <a:rPr lang="ru-RU" dirty="0"/>
              <a:t>Выбор технологии организации </a:t>
            </a:r>
            <a:r>
              <a:rPr lang="en-US" dirty="0"/>
              <a:t>web-</a:t>
            </a:r>
            <a:r>
              <a:rPr lang="ru-RU" dirty="0"/>
              <a:t>сервиса (</a:t>
            </a:r>
            <a:r>
              <a:rPr lang="en-US" dirty="0" err="1"/>
              <a:t>FastAPI</a:t>
            </a:r>
            <a:r>
              <a:rPr lang="en-US" dirty="0"/>
              <a:t>):</a:t>
            </a:r>
          </a:p>
          <a:p>
            <a:pPr marL="457200" lvl="1" indent="0">
              <a:buNone/>
            </a:pPr>
            <a:r>
              <a:rPr lang="en-US" dirty="0"/>
              <a:t>1) </a:t>
            </a: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r>
              <a:rPr lang="ru-RU" dirty="0"/>
              <a:t>Эффективнее всего все разворачивать</a:t>
            </a:r>
            <a:r>
              <a:rPr lang="en-US" dirty="0"/>
              <a:t> Docker</a:t>
            </a:r>
            <a:r>
              <a:rPr lang="ru-RU" dirty="0"/>
              <a:t>, так как….. (</a:t>
            </a:r>
            <a:r>
              <a:rPr lang="ru-RU" dirty="0" err="1"/>
              <a:t>Кубернетис</a:t>
            </a:r>
            <a:r>
              <a:rPr lang="ru-RU" dirty="0"/>
              <a:t> убрать)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noProof="0" smtClean="0"/>
              <a:t>12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8040942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Надежность часто путают с </a:t>
            </a:r>
            <a:r>
              <a:rPr lang="ru-RU" b="0" i="1" dirty="0" err="1">
                <a:solidFill>
                  <a:srgbClr val="333333"/>
                </a:solidFill>
                <a:effectLst/>
                <a:latin typeface="-apple-system"/>
              </a:rPr>
              <a:t>персистентностью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 и, хотя эти два термина взаимозаменяемы, они выполняют разные функции. </a:t>
            </a:r>
          </a:p>
          <a:p>
            <a:pPr marL="457200" lvl="1" indent="0">
              <a:buNone/>
            </a:pPr>
            <a:r>
              <a:rPr lang="ru-RU" b="1" i="0" dirty="0" err="1">
                <a:solidFill>
                  <a:srgbClr val="333333"/>
                </a:solidFill>
                <a:effectLst/>
                <a:latin typeface="-apple-system"/>
              </a:rPr>
              <a:t>Персистентность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 определяет, записывает ли сообщение система обмена сообщениями в какого-либо рода хранилище между получением и отправкой его потребителю.</a:t>
            </a:r>
          </a:p>
          <a:p>
            <a:pPr marL="457200" lvl="1" indent="0">
              <a:buNone/>
            </a:pPr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457200" lvl="1" indent="0">
              <a:buNone/>
            </a:pPr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457200" lvl="1" indent="0">
              <a:buNone/>
            </a:pPr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### </a:t>
            </a:r>
            <a:r>
              <a:rPr lang="ru-RU" sz="105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Основными критерием выбора, помимо таблицы, были наиболее детальный уровень контроля, широкий и удобный пользовательский интерфейс для мониторинга, простота развертывания и высокий уровень расширяемости</a:t>
            </a:r>
            <a:r>
              <a:rPr lang="en-US" sz="105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###</a:t>
            </a:r>
            <a:endParaRPr lang="ru-RU" sz="1050" b="1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r>
              <a:rPr lang="ru-RU" dirty="0"/>
              <a:t>Организация поступления данных:</a:t>
            </a:r>
          </a:p>
          <a:p>
            <a:pPr marL="685800" lvl="1" indent="-228600">
              <a:buAutoNum type="arabicParenR"/>
            </a:pPr>
            <a:r>
              <a:rPr lang="en-US" dirty="0"/>
              <a:t>Web </a:t>
            </a:r>
            <a:r>
              <a:rPr lang="ru-RU" dirty="0"/>
              <a:t>сервис</a:t>
            </a:r>
          </a:p>
          <a:p>
            <a:pPr marL="685800" lvl="1" indent="-228600">
              <a:buAutoNum type="arabicParenR"/>
            </a:pPr>
            <a:r>
              <a:rPr lang="ru-RU" dirty="0"/>
              <a:t>Брокер</a:t>
            </a:r>
          </a:p>
          <a:p>
            <a:pPr marL="685800" lvl="1" indent="-228600">
              <a:buAutoNum type="arabicParenR"/>
            </a:pPr>
            <a:r>
              <a:rPr lang="ru-RU" dirty="0"/>
              <a:t>И т.д.</a:t>
            </a:r>
          </a:p>
          <a:p>
            <a:pPr marL="457200" lvl="1" indent="0">
              <a:buNone/>
            </a:pPr>
            <a:r>
              <a:rPr lang="ru-RU" dirty="0"/>
              <a:t>Упомянуть про пропускную способность и задержку!!!</a:t>
            </a:r>
          </a:p>
          <a:p>
            <a:pPr marL="457200" lvl="1" indent="0">
              <a:buNone/>
            </a:pPr>
            <a:r>
              <a:rPr lang="ru-RU" dirty="0"/>
              <a:t>Что важнее для меня</a:t>
            </a:r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r>
              <a:rPr lang="ru-RU" dirty="0"/>
              <a:t>Выбор планировщика для запуска задач (У меня </a:t>
            </a:r>
            <a:r>
              <a:rPr lang="en-US" dirty="0"/>
              <a:t>Airflow)</a:t>
            </a:r>
          </a:p>
          <a:p>
            <a:pPr marL="685800" lvl="1" indent="-228600">
              <a:buAutoNum type="arabicParenR"/>
            </a:pPr>
            <a:r>
              <a:rPr lang="en-US" dirty="0"/>
              <a:t>Cron</a:t>
            </a:r>
          </a:p>
          <a:p>
            <a:pPr marL="685800" lvl="1" indent="-228600">
              <a:buAutoNum type="arabicParenR"/>
            </a:pPr>
            <a:r>
              <a:rPr lang="en-US" dirty="0"/>
              <a:t>Airflow</a:t>
            </a:r>
          </a:p>
          <a:p>
            <a:pPr marL="685800" lvl="1" indent="-228600">
              <a:buAutoNum type="arabicParenR"/>
            </a:pPr>
            <a:r>
              <a:rPr lang="en-US" dirty="0" err="1"/>
              <a:t>Dagster</a:t>
            </a:r>
            <a:r>
              <a:rPr lang="en-US" dirty="0"/>
              <a:t> (</a:t>
            </a:r>
            <a:r>
              <a:rPr lang="ru-RU" dirty="0"/>
              <a:t>или как там)</a:t>
            </a:r>
            <a:endParaRPr lang="en-US" dirty="0"/>
          </a:p>
          <a:p>
            <a:pPr marL="685800" lvl="1" indent="-228600">
              <a:buAutoNum type="arabicParenR"/>
            </a:pPr>
            <a:r>
              <a:rPr lang="ru-RU" dirty="0"/>
              <a:t>И т.д.</a:t>
            </a:r>
          </a:p>
          <a:p>
            <a:pPr marL="685800" lvl="1" indent="-228600">
              <a:buAutoNum type="arabicParenR"/>
            </a:pPr>
            <a:endParaRPr lang="ru-RU" dirty="0"/>
          </a:p>
          <a:p>
            <a:pPr marL="685800" lvl="1" indent="-228600">
              <a:buAutoNum type="arabicParenR"/>
            </a:pPr>
            <a:endParaRPr lang="ru-RU" dirty="0"/>
          </a:p>
          <a:p>
            <a:pPr marL="457200" lvl="1" indent="0">
              <a:buNone/>
            </a:pPr>
            <a:r>
              <a:rPr lang="ru-RU" dirty="0"/>
              <a:t>Выбор технологии организации </a:t>
            </a:r>
            <a:r>
              <a:rPr lang="en-US" dirty="0"/>
              <a:t>web-</a:t>
            </a:r>
            <a:r>
              <a:rPr lang="ru-RU" dirty="0"/>
              <a:t>сервиса (</a:t>
            </a:r>
            <a:r>
              <a:rPr lang="en-US" dirty="0" err="1"/>
              <a:t>FastAPI</a:t>
            </a:r>
            <a:r>
              <a:rPr lang="en-US" dirty="0"/>
              <a:t>):</a:t>
            </a:r>
          </a:p>
          <a:p>
            <a:pPr marL="457200" lvl="1" indent="0">
              <a:buNone/>
            </a:pPr>
            <a:r>
              <a:rPr lang="en-US" dirty="0"/>
              <a:t>1) </a:t>
            </a: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r>
              <a:rPr lang="ru-RU" dirty="0"/>
              <a:t>Эффективнее всего все разворачивать</a:t>
            </a:r>
            <a:r>
              <a:rPr lang="en-US" dirty="0"/>
              <a:t> Docker</a:t>
            </a:r>
            <a:r>
              <a:rPr lang="ru-RU" dirty="0"/>
              <a:t>, так как….. (</a:t>
            </a:r>
            <a:r>
              <a:rPr lang="ru-RU" dirty="0" err="1"/>
              <a:t>Кубернетис</a:t>
            </a:r>
            <a:r>
              <a:rPr lang="ru-RU" dirty="0"/>
              <a:t> убрать)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noProof="0" smtClean="0"/>
              <a:t>13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304796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Надежность часто путают с </a:t>
            </a:r>
            <a:r>
              <a:rPr lang="ru-RU" b="0" i="1" dirty="0" err="1">
                <a:solidFill>
                  <a:srgbClr val="333333"/>
                </a:solidFill>
                <a:effectLst/>
                <a:latin typeface="-apple-system"/>
              </a:rPr>
              <a:t>персистентностью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 и, хотя эти два термина взаимозаменяемы, они выполняют разные функции. </a:t>
            </a:r>
          </a:p>
          <a:p>
            <a:pPr marL="457200" lvl="1" indent="0">
              <a:buNone/>
            </a:pPr>
            <a:r>
              <a:rPr lang="ru-RU" b="1" i="0" dirty="0" err="1">
                <a:solidFill>
                  <a:srgbClr val="333333"/>
                </a:solidFill>
                <a:effectLst/>
                <a:latin typeface="-apple-system"/>
              </a:rPr>
              <a:t>Персистентность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 определяет, записывает ли сообщение система обмена сообщениями в какого-либо рода хранилище между получением и отправкой его потребителю.</a:t>
            </a:r>
          </a:p>
          <a:p>
            <a:pPr marL="457200" lvl="1" indent="0">
              <a:buNone/>
            </a:pPr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457200" lvl="1" indent="0">
              <a:buNone/>
            </a:pPr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457200" lvl="1" indent="0">
              <a:buNone/>
            </a:pPr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### </a:t>
            </a:r>
            <a:r>
              <a:rPr lang="ru-RU" sz="105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Основными критерием выбора, помимо таблицы, были наиболее детальный уровень контроля, широкий и удобный пользовательский интерфейс для мониторинга, простота развертывания и высокий уровень расширяемости</a:t>
            </a:r>
            <a:r>
              <a:rPr lang="en-US" sz="105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###</a:t>
            </a:r>
            <a:endParaRPr lang="ru-RU" sz="1050" b="1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r>
              <a:rPr lang="ru-RU" dirty="0"/>
              <a:t>Организация поступления данных:</a:t>
            </a:r>
          </a:p>
          <a:p>
            <a:pPr marL="685800" lvl="1" indent="-228600">
              <a:buAutoNum type="arabicParenR"/>
            </a:pPr>
            <a:r>
              <a:rPr lang="en-US" dirty="0"/>
              <a:t>Web </a:t>
            </a:r>
            <a:r>
              <a:rPr lang="ru-RU" dirty="0"/>
              <a:t>сервис</a:t>
            </a:r>
          </a:p>
          <a:p>
            <a:pPr marL="685800" lvl="1" indent="-228600">
              <a:buAutoNum type="arabicParenR"/>
            </a:pPr>
            <a:r>
              <a:rPr lang="ru-RU" dirty="0"/>
              <a:t>Брокер</a:t>
            </a:r>
          </a:p>
          <a:p>
            <a:pPr marL="685800" lvl="1" indent="-228600">
              <a:buAutoNum type="arabicParenR"/>
            </a:pPr>
            <a:r>
              <a:rPr lang="ru-RU" dirty="0"/>
              <a:t>И т.д.</a:t>
            </a:r>
          </a:p>
          <a:p>
            <a:pPr marL="457200" lvl="1" indent="0">
              <a:buNone/>
            </a:pPr>
            <a:r>
              <a:rPr lang="ru-RU" dirty="0"/>
              <a:t>Упомянуть про пропускную способность и задержку!!!</a:t>
            </a:r>
          </a:p>
          <a:p>
            <a:pPr marL="457200" lvl="1" indent="0">
              <a:buNone/>
            </a:pPr>
            <a:r>
              <a:rPr lang="ru-RU" dirty="0"/>
              <a:t>Что важнее для меня</a:t>
            </a:r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r>
              <a:rPr lang="ru-RU" dirty="0"/>
              <a:t>Выбор планировщика для запуска задач (У меня </a:t>
            </a:r>
            <a:r>
              <a:rPr lang="en-US" dirty="0"/>
              <a:t>Airflow)</a:t>
            </a:r>
          </a:p>
          <a:p>
            <a:pPr marL="685800" lvl="1" indent="-228600">
              <a:buAutoNum type="arabicParenR"/>
            </a:pPr>
            <a:r>
              <a:rPr lang="en-US" dirty="0"/>
              <a:t>Cron</a:t>
            </a:r>
          </a:p>
          <a:p>
            <a:pPr marL="685800" lvl="1" indent="-228600">
              <a:buAutoNum type="arabicParenR"/>
            </a:pPr>
            <a:r>
              <a:rPr lang="en-US" dirty="0"/>
              <a:t>Airflow</a:t>
            </a:r>
          </a:p>
          <a:p>
            <a:pPr marL="685800" lvl="1" indent="-228600">
              <a:buAutoNum type="arabicParenR"/>
            </a:pPr>
            <a:r>
              <a:rPr lang="en-US" dirty="0" err="1"/>
              <a:t>Dagster</a:t>
            </a:r>
            <a:r>
              <a:rPr lang="en-US" dirty="0"/>
              <a:t> (</a:t>
            </a:r>
            <a:r>
              <a:rPr lang="ru-RU" dirty="0"/>
              <a:t>или как там)</a:t>
            </a:r>
            <a:endParaRPr lang="en-US" dirty="0"/>
          </a:p>
          <a:p>
            <a:pPr marL="685800" lvl="1" indent="-228600">
              <a:buAutoNum type="arabicParenR"/>
            </a:pPr>
            <a:r>
              <a:rPr lang="ru-RU" dirty="0"/>
              <a:t>И т.д.</a:t>
            </a:r>
          </a:p>
          <a:p>
            <a:pPr marL="685800" lvl="1" indent="-228600">
              <a:buAutoNum type="arabicParenR"/>
            </a:pPr>
            <a:endParaRPr lang="ru-RU" dirty="0"/>
          </a:p>
          <a:p>
            <a:pPr marL="685800" lvl="1" indent="-228600">
              <a:buAutoNum type="arabicParenR"/>
            </a:pPr>
            <a:endParaRPr lang="ru-RU" dirty="0"/>
          </a:p>
          <a:p>
            <a:pPr marL="457200" lvl="1" indent="0">
              <a:buNone/>
            </a:pPr>
            <a:r>
              <a:rPr lang="ru-RU" dirty="0"/>
              <a:t>Выбор технологии организации </a:t>
            </a:r>
            <a:r>
              <a:rPr lang="en-US" dirty="0"/>
              <a:t>web-</a:t>
            </a:r>
            <a:r>
              <a:rPr lang="ru-RU" dirty="0"/>
              <a:t>сервиса (</a:t>
            </a:r>
            <a:r>
              <a:rPr lang="en-US" dirty="0" err="1"/>
              <a:t>FastAPI</a:t>
            </a:r>
            <a:r>
              <a:rPr lang="en-US" dirty="0"/>
              <a:t>):</a:t>
            </a:r>
          </a:p>
          <a:p>
            <a:pPr marL="457200" lvl="1" indent="0">
              <a:buNone/>
            </a:pPr>
            <a:r>
              <a:rPr lang="en-US" dirty="0"/>
              <a:t>1) </a:t>
            </a: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r>
              <a:rPr lang="ru-RU" dirty="0"/>
              <a:t>Эффективнее всего все разворачивать</a:t>
            </a:r>
            <a:r>
              <a:rPr lang="en-US" dirty="0"/>
              <a:t> Docker</a:t>
            </a:r>
            <a:r>
              <a:rPr lang="ru-RU" dirty="0"/>
              <a:t>, так как….. (</a:t>
            </a:r>
            <a:r>
              <a:rPr lang="ru-RU" dirty="0" err="1"/>
              <a:t>Кубернетис</a:t>
            </a:r>
            <a:r>
              <a:rPr lang="ru-RU" dirty="0"/>
              <a:t> убрать)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noProof="0" smtClean="0"/>
              <a:t>14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714415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Надежность часто путают с </a:t>
            </a:r>
            <a:r>
              <a:rPr lang="ru-RU" b="0" i="1" dirty="0" err="1">
                <a:solidFill>
                  <a:srgbClr val="333333"/>
                </a:solidFill>
                <a:effectLst/>
                <a:latin typeface="-apple-system"/>
              </a:rPr>
              <a:t>персистентностью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 и, хотя эти два термина взаимозаменяемы, они выполняют разные функции. </a:t>
            </a:r>
          </a:p>
          <a:p>
            <a:pPr marL="457200" lvl="1" indent="0">
              <a:buNone/>
            </a:pPr>
            <a:r>
              <a:rPr lang="ru-RU" b="1" i="0" dirty="0" err="1">
                <a:solidFill>
                  <a:srgbClr val="333333"/>
                </a:solidFill>
                <a:effectLst/>
                <a:latin typeface="-apple-system"/>
              </a:rPr>
              <a:t>Персистентность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 определяет, записывает ли сообщение система обмена сообщениями в какого-либо рода хранилище между получением и отправкой его потребителю.</a:t>
            </a:r>
          </a:p>
          <a:p>
            <a:pPr marL="457200" lvl="1" indent="0">
              <a:buNone/>
            </a:pPr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457200" lvl="1" indent="0">
              <a:buNone/>
            </a:pPr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457200" lvl="1" indent="0">
              <a:buNone/>
            </a:pPr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### </a:t>
            </a:r>
            <a:r>
              <a:rPr lang="ru-RU" sz="105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Основными критерием выбора, помимо таблицы, были наиболее детальный уровень контроля, широкий и удобный пользовательский интерфейс для мониторинга, простота развертывания и высокий уровень расширяемости</a:t>
            </a:r>
            <a:r>
              <a:rPr lang="en-US" sz="105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###</a:t>
            </a:r>
            <a:endParaRPr lang="ru-RU" sz="1050" b="1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r>
              <a:rPr lang="ru-RU" dirty="0"/>
              <a:t>Организация поступления данных:</a:t>
            </a:r>
          </a:p>
          <a:p>
            <a:pPr marL="685800" lvl="1" indent="-228600">
              <a:buAutoNum type="arabicParenR"/>
            </a:pPr>
            <a:r>
              <a:rPr lang="en-US" dirty="0"/>
              <a:t>Web </a:t>
            </a:r>
            <a:r>
              <a:rPr lang="ru-RU" dirty="0"/>
              <a:t>сервис</a:t>
            </a:r>
          </a:p>
          <a:p>
            <a:pPr marL="685800" lvl="1" indent="-228600">
              <a:buAutoNum type="arabicParenR"/>
            </a:pPr>
            <a:r>
              <a:rPr lang="ru-RU" dirty="0"/>
              <a:t>Брокер</a:t>
            </a:r>
          </a:p>
          <a:p>
            <a:pPr marL="685800" lvl="1" indent="-228600">
              <a:buAutoNum type="arabicParenR"/>
            </a:pPr>
            <a:r>
              <a:rPr lang="ru-RU" dirty="0"/>
              <a:t>И т.д.</a:t>
            </a:r>
          </a:p>
          <a:p>
            <a:pPr marL="457200" lvl="1" indent="0">
              <a:buNone/>
            </a:pPr>
            <a:r>
              <a:rPr lang="ru-RU" dirty="0"/>
              <a:t>Упомянуть про пропускную способность и задержку!!!</a:t>
            </a:r>
          </a:p>
          <a:p>
            <a:pPr marL="457200" lvl="1" indent="0">
              <a:buNone/>
            </a:pPr>
            <a:r>
              <a:rPr lang="ru-RU" dirty="0"/>
              <a:t>Что важнее для меня</a:t>
            </a:r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r>
              <a:rPr lang="ru-RU" dirty="0"/>
              <a:t>Выбор планировщика для запуска задач (У меня </a:t>
            </a:r>
            <a:r>
              <a:rPr lang="en-US" dirty="0"/>
              <a:t>Airflow)</a:t>
            </a:r>
          </a:p>
          <a:p>
            <a:pPr marL="685800" lvl="1" indent="-228600">
              <a:buAutoNum type="arabicParenR"/>
            </a:pPr>
            <a:r>
              <a:rPr lang="en-US" dirty="0"/>
              <a:t>Cron</a:t>
            </a:r>
          </a:p>
          <a:p>
            <a:pPr marL="685800" lvl="1" indent="-228600">
              <a:buAutoNum type="arabicParenR"/>
            </a:pPr>
            <a:r>
              <a:rPr lang="en-US" dirty="0"/>
              <a:t>Airflow</a:t>
            </a:r>
          </a:p>
          <a:p>
            <a:pPr marL="685800" lvl="1" indent="-228600">
              <a:buAutoNum type="arabicParenR"/>
            </a:pPr>
            <a:r>
              <a:rPr lang="en-US" dirty="0" err="1"/>
              <a:t>Dagster</a:t>
            </a:r>
            <a:r>
              <a:rPr lang="en-US" dirty="0"/>
              <a:t> (</a:t>
            </a:r>
            <a:r>
              <a:rPr lang="ru-RU" dirty="0"/>
              <a:t>или как там)</a:t>
            </a:r>
            <a:endParaRPr lang="en-US" dirty="0"/>
          </a:p>
          <a:p>
            <a:pPr marL="685800" lvl="1" indent="-228600">
              <a:buAutoNum type="arabicParenR"/>
            </a:pPr>
            <a:r>
              <a:rPr lang="ru-RU" dirty="0"/>
              <a:t>И т.д.</a:t>
            </a:r>
          </a:p>
          <a:p>
            <a:pPr marL="685800" lvl="1" indent="-228600">
              <a:buAutoNum type="arabicParenR"/>
            </a:pPr>
            <a:endParaRPr lang="ru-RU" dirty="0"/>
          </a:p>
          <a:p>
            <a:pPr marL="685800" lvl="1" indent="-228600">
              <a:buAutoNum type="arabicParenR"/>
            </a:pPr>
            <a:endParaRPr lang="ru-RU" dirty="0"/>
          </a:p>
          <a:p>
            <a:pPr marL="457200" lvl="1" indent="0">
              <a:buNone/>
            </a:pPr>
            <a:r>
              <a:rPr lang="ru-RU" dirty="0"/>
              <a:t>Выбор технологии организации </a:t>
            </a:r>
            <a:r>
              <a:rPr lang="en-US" dirty="0"/>
              <a:t>web-</a:t>
            </a:r>
            <a:r>
              <a:rPr lang="ru-RU" dirty="0"/>
              <a:t>сервиса (</a:t>
            </a:r>
            <a:r>
              <a:rPr lang="en-US" dirty="0" err="1"/>
              <a:t>FastAPI</a:t>
            </a:r>
            <a:r>
              <a:rPr lang="en-US" dirty="0"/>
              <a:t>):</a:t>
            </a:r>
          </a:p>
          <a:p>
            <a:pPr marL="457200" lvl="1" indent="0">
              <a:buNone/>
            </a:pPr>
            <a:r>
              <a:rPr lang="en-US" dirty="0"/>
              <a:t>1) </a:t>
            </a: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r>
              <a:rPr lang="ru-RU" dirty="0"/>
              <a:t>Эффективнее всего все разворачивать</a:t>
            </a:r>
            <a:r>
              <a:rPr lang="en-US" dirty="0"/>
              <a:t> Docker</a:t>
            </a:r>
            <a:r>
              <a:rPr lang="ru-RU" dirty="0"/>
              <a:t>, так как….. (</a:t>
            </a:r>
            <a:r>
              <a:rPr lang="ru-RU" dirty="0" err="1"/>
              <a:t>Кубернетис</a:t>
            </a:r>
            <a:r>
              <a:rPr lang="ru-RU" dirty="0"/>
              <a:t> убрать)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noProof="0" smtClean="0"/>
              <a:t>15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8194889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Надежность часто путают с </a:t>
            </a:r>
            <a:r>
              <a:rPr lang="ru-RU" b="0" i="1" dirty="0" err="1">
                <a:solidFill>
                  <a:srgbClr val="333333"/>
                </a:solidFill>
                <a:effectLst/>
                <a:latin typeface="-apple-system"/>
              </a:rPr>
              <a:t>персистентностью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 и, хотя эти два термина взаимозаменяемы, они выполняют разные функции. </a:t>
            </a:r>
          </a:p>
          <a:p>
            <a:pPr marL="457200" lvl="1" indent="0">
              <a:buNone/>
            </a:pPr>
            <a:r>
              <a:rPr lang="ru-RU" b="1" i="0" dirty="0" err="1">
                <a:solidFill>
                  <a:srgbClr val="333333"/>
                </a:solidFill>
                <a:effectLst/>
                <a:latin typeface="-apple-system"/>
              </a:rPr>
              <a:t>Персистентность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 определяет, записывает ли сообщение система обмена сообщениями в какого-либо рода хранилище между получением и отправкой его потребителю.</a:t>
            </a:r>
          </a:p>
          <a:p>
            <a:pPr marL="457200" lvl="1" indent="0">
              <a:buNone/>
            </a:pPr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457200" lvl="1" indent="0">
              <a:buNone/>
            </a:pPr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457200" lvl="1" indent="0">
              <a:buNone/>
            </a:pPr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/>
            <a:r>
              <a:rPr lang="en-US" sz="105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### </a:t>
            </a:r>
            <a:r>
              <a:rPr lang="ru-RU" sz="105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Сайт - </a:t>
            </a:r>
            <a:r>
              <a:rPr lang="en-US" sz="105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https://tproger.ru/articles/obzornyj-analiz-python-veb-frejmvorkov</a:t>
            </a:r>
            <a:endParaRPr lang="ru-RU" sz="105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r>
              <a:rPr lang="ru-RU" sz="1400" b="1" i="0" dirty="0">
                <a:solidFill>
                  <a:srgbClr val="000000"/>
                </a:solidFill>
                <a:effectLst/>
                <a:latin typeface="Inter"/>
              </a:rPr>
              <a:t>Минусы </a:t>
            </a:r>
            <a:r>
              <a:rPr lang="ru-RU" sz="1400" b="1" i="0" dirty="0" err="1">
                <a:solidFill>
                  <a:srgbClr val="000000"/>
                </a:solidFill>
                <a:effectLst/>
                <a:latin typeface="Inter"/>
              </a:rPr>
              <a:t>Django</a:t>
            </a:r>
            <a:r>
              <a:rPr lang="ru-RU" sz="1400" b="1" i="0" dirty="0">
                <a:solidFill>
                  <a:srgbClr val="000000"/>
                </a:solidFill>
                <a:effectLst/>
                <a:latin typeface="Inter"/>
              </a:rPr>
              <a:t>:</a:t>
            </a:r>
          </a:p>
          <a:p>
            <a:pPr algn="l"/>
            <a:r>
              <a:rPr lang="ru-RU" sz="1400" b="0" i="0" dirty="0">
                <a:solidFill>
                  <a:srgbClr val="000000"/>
                </a:solidFill>
                <a:effectLst/>
                <a:latin typeface="Inter"/>
              </a:rPr>
              <a:t>Для небольших проектов функционал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Inter"/>
              </a:rPr>
              <a:t>Django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Inter"/>
              </a:rPr>
              <a:t> избыточен, но в то же время возможности асинхронности в нём весьма ограничены. Поэтому для работы с легкими или асинхронными проектами предпочитают использовать другие фреймворки. Многие встроенные модули достаточно тяжело заменить — админ-панель не всегда легко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Inter"/>
              </a:rPr>
              <a:t>кастомизировать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Inter"/>
              </a:rPr>
              <a:t>, а про ORM я уже упоминал. И она, кстати, значительно уступает по гибкости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Inter"/>
              </a:rPr>
              <a:t>SQLAlchemy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Inter"/>
              </a:rPr>
              <a:t>.</a:t>
            </a:r>
          </a:p>
          <a:p>
            <a:pPr algn="l"/>
            <a:endParaRPr lang="ru-RU" sz="1400" b="0" i="0" dirty="0">
              <a:solidFill>
                <a:srgbClr val="000000"/>
              </a:solidFill>
              <a:effectLst/>
              <a:latin typeface="Inter"/>
            </a:endParaRPr>
          </a:p>
          <a:p>
            <a:pPr algn="l"/>
            <a:r>
              <a:rPr lang="ru-RU" sz="1400" b="1" i="0" dirty="0">
                <a:solidFill>
                  <a:srgbClr val="000000"/>
                </a:solidFill>
                <a:effectLst/>
                <a:latin typeface="Inter"/>
              </a:rPr>
              <a:t>Минусы </a:t>
            </a:r>
            <a:r>
              <a:rPr lang="ru-RU" sz="1400" b="1" i="0" dirty="0" err="1">
                <a:solidFill>
                  <a:srgbClr val="000000"/>
                </a:solidFill>
                <a:effectLst/>
                <a:latin typeface="Inter"/>
              </a:rPr>
              <a:t>Flask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Inter"/>
              </a:rPr>
              <a:t>:</a:t>
            </a:r>
          </a:p>
          <a:p>
            <a:pPr algn="l"/>
            <a:r>
              <a:rPr lang="ru-RU" sz="1400" b="0" i="0" dirty="0">
                <a:solidFill>
                  <a:srgbClr val="000000"/>
                </a:solidFill>
                <a:effectLst/>
                <a:latin typeface="Inter"/>
              </a:rPr>
              <a:t>Несмотря на все плюсы и простоту фреймворка, он остаётся всего лишь ядром, которое зависит от двух внешних библиотек (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Inter"/>
              </a:rPr>
              <a:t>Jinja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Inter"/>
              </a:rPr>
              <a:t> и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Inter"/>
              </a:rPr>
              <a:t>Werkzeug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Inter"/>
              </a:rPr>
              <a:t>) и к которому прикрепляются сторонние инструменты.</a:t>
            </a:r>
          </a:p>
          <a:p>
            <a:pPr algn="l"/>
            <a:endParaRPr lang="ru-RU" sz="1400" b="0" i="0" dirty="0">
              <a:solidFill>
                <a:srgbClr val="000000"/>
              </a:solidFill>
              <a:effectLst/>
              <a:latin typeface="Inter"/>
            </a:endParaRPr>
          </a:p>
          <a:p>
            <a:pPr algn="l"/>
            <a:r>
              <a:rPr lang="ru-RU" sz="1400" b="0" i="0" dirty="0" err="1">
                <a:solidFill>
                  <a:srgbClr val="000000"/>
                </a:solidFill>
                <a:effectLst/>
                <a:latin typeface="Inter"/>
              </a:rPr>
              <a:t>Flask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Inter"/>
              </a:rPr>
              <a:t> — песочница для программистов, где можно отточить свои навыки и протестировать решение с помощью нового модуля или библиотеки. Из этого достоинства фреймворка следует и его минус — структура и логика проекта полностью зависят от разработчика, работавшего над проектом.</a:t>
            </a:r>
          </a:p>
          <a:p>
            <a:pPr algn="l"/>
            <a:endParaRPr lang="ru-RU" sz="1400" b="0" i="0" dirty="0">
              <a:solidFill>
                <a:srgbClr val="000000"/>
              </a:solidFill>
              <a:effectLst/>
              <a:latin typeface="Inter"/>
            </a:endParaRPr>
          </a:p>
          <a:p>
            <a:pPr algn="l"/>
            <a:r>
              <a:rPr lang="ru-RU" sz="1400" b="1" i="0" dirty="0">
                <a:solidFill>
                  <a:srgbClr val="000000"/>
                </a:solidFill>
                <a:effectLst/>
                <a:latin typeface="Inter"/>
              </a:rPr>
              <a:t>Минусы </a:t>
            </a:r>
            <a:r>
              <a:rPr lang="ru-RU" sz="1400" b="1" i="0" dirty="0" err="1">
                <a:solidFill>
                  <a:srgbClr val="000000"/>
                </a:solidFill>
                <a:effectLst/>
                <a:latin typeface="Inter"/>
              </a:rPr>
              <a:t>FastAPI</a:t>
            </a:r>
            <a:endParaRPr lang="ru-RU" sz="1400" b="1" i="0" dirty="0">
              <a:solidFill>
                <a:srgbClr val="000000"/>
              </a:solidFill>
              <a:effectLst/>
              <a:latin typeface="Inter"/>
            </a:endParaRPr>
          </a:p>
          <a:p>
            <a:pPr algn="l"/>
            <a:r>
              <a:rPr lang="ru-RU" sz="1400" b="0" i="0" dirty="0">
                <a:solidFill>
                  <a:srgbClr val="000000"/>
                </a:solidFill>
                <a:effectLst/>
                <a:latin typeface="Inter"/>
              </a:rPr>
              <a:t>Пожалуй, достаточно небольшое сообщество и не самые простые настройки для корректно работы приложения. А в тандеме это даёт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Inter"/>
              </a:rPr>
              <a:t>повышеный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Inter"/>
              </a:rPr>
              <a:t> порог входа в технологию, с которой новичку будет не так просто разобраться (учтём ещё и асинхронность фреймворка).</a:t>
            </a:r>
          </a:p>
          <a:p>
            <a:pPr algn="l"/>
            <a:endParaRPr lang="ru-RU" sz="1400" b="0" i="0" dirty="0">
              <a:solidFill>
                <a:srgbClr val="000000"/>
              </a:solidFill>
              <a:effectLst/>
              <a:latin typeface="Int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b="1" i="0" dirty="0">
                <a:solidFill>
                  <a:srgbClr val="000000"/>
                </a:solidFill>
                <a:effectLst/>
                <a:latin typeface="Inter"/>
              </a:rPr>
              <a:t>Минусы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Inter"/>
              </a:rPr>
              <a:t>Aiohttp</a:t>
            </a:r>
            <a:r>
              <a:rPr lang="ru-RU" sz="2000" b="1" i="0" dirty="0">
                <a:solidFill>
                  <a:srgbClr val="000000"/>
                </a:solidFill>
                <a:effectLst/>
                <a:latin typeface="Inter"/>
              </a:rPr>
              <a:t>:</a:t>
            </a:r>
            <a:endParaRPr lang="ru-RU" sz="1400" b="0" i="0" dirty="0">
              <a:solidFill>
                <a:srgbClr val="000000"/>
              </a:solidFill>
              <a:effectLst/>
              <a:latin typeface="Inter"/>
            </a:endParaRPr>
          </a:p>
          <a:p>
            <a:pPr algn="l"/>
            <a:r>
              <a:rPr lang="ru-RU" sz="1400" b="0" i="0" dirty="0">
                <a:solidFill>
                  <a:srgbClr val="000000"/>
                </a:solidFill>
                <a:effectLst/>
                <a:latin typeface="Inter"/>
              </a:rPr>
              <a:t>Скудная документация, хоть она и имеет примеры выполнения некоторых задач. Например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Inter"/>
              </a:rPr>
              <a:t>сокращатель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Inter"/>
              </a:rPr>
              <a:t> ссылок, клон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Inter"/>
              </a:rPr>
              <a:t>твиттера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Inter"/>
              </a:rPr>
              <a:t>, чат, и так далее. Также, разработчику, особенно начинающему, будет достаточно трудно найти ответ на вопрос, который может возникнуть при работе с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Inter"/>
              </a:rPr>
              <a:t>Aiohttp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Inter"/>
              </a:rPr>
              <a:t>.</a:t>
            </a:r>
          </a:p>
          <a:p>
            <a:pPr algn="l"/>
            <a:r>
              <a:rPr lang="en-US" sz="105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###</a:t>
            </a:r>
            <a:endParaRPr lang="ru-RU" sz="1050" b="1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r>
              <a:rPr lang="ru-RU" dirty="0"/>
              <a:t>Организация поступления данных:</a:t>
            </a:r>
          </a:p>
          <a:p>
            <a:pPr marL="685800" lvl="1" indent="-228600">
              <a:buAutoNum type="arabicParenR"/>
            </a:pPr>
            <a:r>
              <a:rPr lang="en-US" dirty="0"/>
              <a:t>Web </a:t>
            </a:r>
            <a:r>
              <a:rPr lang="ru-RU" dirty="0"/>
              <a:t>сервис</a:t>
            </a:r>
          </a:p>
          <a:p>
            <a:pPr marL="685800" lvl="1" indent="-228600">
              <a:buAutoNum type="arabicParenR"/>
            </a:pPr>
            <a:r>
              <a:rPr lang="ru-RU" dirty="0"/>
              <a:t>Брокер</a:t>
            </a:r>
          </a:p>
          <a:p>
            <a:pPr marL="685800" lvl="1" indent="-228600">
              <a:buAutoNum type="arabicParenR"/>
            </a:pPr>
            <a:r>
              <a:rPr lang="ru-RU" dirty="0"/>
              <a:t>И т.д.</a:t>
            </a:r>
          </a:p>
          <a:p>
            <a:pPr marL="457200" lvl="1" indent="0">
              <a:buNone/>
            </a:pPr>
            <a:r>
              <a:rPr lang="ru-RU" dirty="0"/>
              <a:t>Упомянуть про пропускную способность и задержку!!!</a:t>
            </a:r>
          </a:p>
          <a:p>
            <a:pPr marL="457200" lvl="1" indent="0">
              <a:buNone/>
            </a:pPr>
            <a:r>
              <a:rPr lang="ru-RU" dirty="0"/>
              <a:t>Что важнее для меня</a:t>
            </a:r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r>
              <a:rPr lang="ru-RU" dirty="0"/>
              <a:t>Выбор планировщика для запуска задач (У меня </a:t>
            </a:r>
            <a:r>
              <a:rPr lang="en-US" dirty="0"/>
              <a:t>Airflow)</a:t>
            </a:r>
          </a:p>
          <a:p>
            <a:pPr marL="685800" lvl="1" indent="-228600">
              <a:buAutoNum type="arabicParenR"/>
            </a:pPr>
            <a:r>
              <a:rPr lang="en-US" dirty="0"/>
              <a:t>Cron</a:t>
            </a:r>
          </a:p>
          <a:p>
            <a:pPr marL="685800" lvl="1" indent="-228600">
              <a:buAutoNum type="arabicParenR"/>
            </a:pPr>
            <a:r>
              <a:rPr lang="en-US" dirty="0"/>
              <a:t>Airflow</a:t>
            </a:r>
          </a:p>
          <a:p>
            <a:pPr marL="685800" lvl="1" indent="-228600">
              <a:buAutoNum type="arabicParenR"/>
            </a:pPr>
            <a:r>
              <a:rPr lang="en-US" dirty="0" err="1"/>
              <a:t>Dagster</a:t>
            </a:r>
            <a:r>
              <a:rPr lang="en-US" dirty="0"/>
              <a:t> (</a:t>
            </a:r>
            <a:r>
              <a:rPr lang="ru-RU" dirty="0"/>
              <a:t>или как там)</a:t>
            </a:r>
            <a:endParaRPr lang="en-US" dirty="0"/>
          </a:p>
          <a:p>
            <a:pPr marL="685800" lvl="1" indent="-228600">
              <a:buAutoNum type="arabicParenR"/>
            </a:pPr>
            <a:r>
              <a:rPr lang="ru-RU" dirty="0"/>
              <a:t>И т.д.</a:t>
            </a:r>
          </a:p>
          <a:p>
            <a:pPr marL="685800" lvl="1" indent="-228600">
              <a:buAutoNum type="arabicParenR"/>
            </a:pPr>
            <a:endParaRPr lang="ru-RU" dirty="0"/>
          </a:p>
          <a:p>
            <a:pPr marL="685800" lvl="1" indent="-228600">
              <a:buAutoNum type="arabicParenR"/>
            </a:pPr>
            <a:endParaRPr lang="ru-RU" dirty="0"/>
          </a:p>
          <a:p>
            <a:pPr marL="457200" lvl="1" indent="0">
              <a:buNone/>
            </a:pPr>
            <a:r>
              <a:rPr lang="ru-RU" dirty="0"/>
              <a:t>Выбор технологии организации </a:t>
            </a:r>
            <a:r>
              <a:rPr lang="en-US" dirty="0"/>
              <a:t>web-</a:t>
            </a:r>
            <a:r>
              <a:rPr lang="ru-RU" dirty="0"/>
              <a:t>сервиса (</a:t>
            </a:r>
            <a:r>
              <a:rPr lang="en-US" dirty="0" err="1"/>
              <a:t>FastAPI</a:t>
            </a:r>
            <a:r>
              <a:rPr lang="en-US" dirty="0"/>
              <a:t>):</a:t>
            </a:r>
          </a:p>
          <a:p>
            <a:pPr marL="457200" lvl="1" indent="0">
              <a:buNone/>
            </a:pPr>
            <a:r>
              <a:rPr lang="en-US" dirty="0"/>
              <a:t>1) </a:t>
            </a: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r>
              <a:rPr lang="ru-RU" dirty="0"/>
              <a:t>Эффективнее всего все разворачивать</a:t>
            </a:r>
            <a:r>
              <a:rPr lang="en-US" dirty="0"/>
              <a:t> Docker</a:t>
            </a:r>
            <a:r>
              <a:rPr lang="ru-RU" dirty="0"/>
              <a:t>, так как….. (</a:t>
            </a:r>
            <a:r>
              <a:rPr lang="ru-RU" dirty="0" err="1"/>
              <a:t>Кубернетис</a:t>
            </a:r>
            <a:r>
              <a:rPr lang="ru-RU" dirty="0"/>
              <a:t> убрать)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noProof="0" smtClean="0"/>
              <a:t>16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166617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Надежность часто путают с </a:t>
            </a:r>
            <a:r>
              <a:rPr lang="ru-RU" b="0" i="1" dirty="0" err="1">
                <a:solidFill>
                  <a:srgbClr val="333333"/>
                </a:solidFill>
                <a:effectLst/>
                <a:latin typeface="-apple-system"/>
              </a:rPr>
              <a:t>персистентностью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 и, хотя эти два термина взаимозаменяемы, они выполняют разные функции. </a:t>
            </a:r>
          </a:p>
          <a:p>
            <a:pPr marL="457200" lvl="1" indent="0">
              <a:buNone/>
            </a:pPr>
            <a:r>
              <a:rPr lang="ru-RU" b="1" i="0" dirty="0" err="1">
                <a:solidFill>
                  <a:srgbClr val="333333"/>
                </a:solidFill>
                <a:effectLst/>
                <a:latin typeface="-apple-system"/>
              </a:rPr>
              <a:t>Персистентность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 определяет, записывает ли сообщение система обмена сообщениями в какого-либо рода хранилище между получением и отправкой его потребителю.</a:t>
            </a:r>
          </a:p>
          <a:p>
            <a:pPr marL="457200" lvl="1" indent="0">
              <a:buNone/>
            </a:pPr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457200" lvl="1" indent="0">
              <a:buNone/>
            </a:pPr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457200" lvl="1" indent="0">
              <a:buNone/>
            </a:pPr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### </a:t>
            </a:r>
            <a:r>
              <a:rPr lang="ru-RU" sz="105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Основными критерием выбора, помимо таблицы, были наиболее детальный уровень контроля, широкий и удобный пользовательский интерфейс для мониторинга, простота развертывания и высокий уровень расширяемости</a:t>
            </a:r>
            <a:r>
              <a:rPr lang="en-US" sz="105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###</a:t>
            </a:r>
            <a:endParaRPr lang="ru-RU" sz="1050" b="1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r>
              <a:rPr lang="ru-RU" dirty="0"/>
              <a:t>Организация поступления данных:</a:t>
            </a:r>
          </a:p>
          <a:p>
            <a:pPr marL="685800" lvl="1" indent="-228600">
              <a:buAutoNum type="arabicParenR"/>
            </a:pPr>
            <a:r>
              <a:rPr lang="en-US" dirty="0"/>
              <a:t>Web </a:t>
            </a:r>
            <a:r>
              <a:rPr lang="ru-RU" dirty="0"/>
              <a:t>сервис</a:t>
            </a:r>
          </a:p>
          <a:p>
            <a:pPr marL="685800" lvl="1" indent="-228600">
              <a:buAutoNum type="arabicParenR"/>
            </a:pPr>
            <a:r>
              <a:rPr lang="ru-RU" dirty="0"/>
              <a:t>Брокер</a:t>
            </a:r>
          </a:p>
          <a:p>
            <a:pPr marL="685800" lvl="1" indent="-228600">
              <a:buAutoNum type="arabicParenR"/>
            </a:pPr>
            <a:r>
              <a:rPr lang="ru-RU" dirty="0"/>
              <a:t>И т.д.</a:t>
            </a:r>
          </a:p>
          <a:p>
            <a:pPr marL="457200" lvl="1" indent="0">
              <a:buNone/>
            </a:pPr>
            <a:r>
              <a:rPr lang="ru-RU" dirty="0"/>
              <a:t>Упомянуть про пропускную способность и задержку!!!</a:t>
            </a:r>
          </a:p>
          <a:p>
            <a:pPr marL="457200" lvl="1" indent="0">
              <a:buNone/>
            </a:pPr>
            <a:r>
              <a:rPr lang="ru-RU" dirty="0"/>
              <a:t>Что важнее для меня</a:t>
            </a:r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r>
              <a:rPr lang="ru-RU" dirty="0"/>
              <a:t>Выбор планировщика для запуска задач (У меня </a:t>
            </a:r>
            <a:r>
              <a:rPr lang="en-US" dirty="0"/>
              <a:t>Airflow)</a:t>
            </a:r>
          </a:p>
          <a:p>
            <a:pPr marL="685800" lvl="1" indent="-228600">
              <a:buAutoNum type="arabicParenR"/>
            </a:pPr>
            <a:r>
              <a:rPr lang="en-US" dirty="0"/>
              <a:t>Cron</a:t>
            </a:r>
          </a:p>
          <a:p>
            <a:pPr marL="685800" lvl="1" indent="-228600">
              <a:buAutoNum type="arabicParenR"/>
            </a:pPr>
            <a:r>
              <a:rPr lang="en-US" dirty="0"/>
              <a:t>Airflow</a:t>
            </a:r>
          </a:p>
          <a:p>
            <a:pPr marL="685800" lvl="1" indent="-228600">
              <a:buAutoNum type="arabicParenR"/>
            </a:pPr>
            <a:r>
              <a:rPr lang="en-US" dirty="0" err="1"/>
              <a:t>Dagster</a:t>
            </a:r>
            <a:r>
              <a:rPr lang="en-US" dirty="0"/>
              <a:t> (</a:t>
            </a:r>
            <a:r>
              <a:rPr lang="ru-RU" dirty="0"/>
              <a:t>или как там)</a:t>
            </a:r>
            <a:endParaRPr lang="en-US" dirty="0"/>
          </a:p>
          <a:p>
            <a:pPr marL="685800" lvl="1" indent="-228600">
              <a:buAutoNum type="arabicParenR"/>
            </a:pPr>
            <a:r>
              <a:rPr lang="ru-RU" dirty="0"/>
              <a:t>И т.д.</a:t>
            </a:r>
          </a:p>
          <a:p>
            <a:pPr marL="685800" lvl="1" indent="-228600">
              <a:buAutoNum type="arabicParenR"/>
            </a:pPr>
            <a:endParaRPr lang="ru-RU" dirty="0"/>
          </a:p>
          <a:p>
            <a:pPr marL="685800" lvl="1" indent="-228600">
              <a:buAutoNum type="arabicParenR"/>
            </a:pPr>
            <a:endParaRPr lang="ru-RU" dirty="0"/>
          </a:p>
          <a:p>
            <a:pPr marL="457200" lvl="1" indent="0">
              <a:buNone/>
            </a:pPr>
            <a:r>
              <a:rPr lang="ru-RU" dirty="0"/>
              <a:t>Выбор технологии организации </a:t>
            </a:r>
            <a:r>
              <a:rPr lang="en-US" dirty="0"/>
              <a:t>web-</a:t>
            </a:r>
            <a:r>
              <a:rPr lang="ru-RU" dirty="0"/>
              <a:t>сервиса (</a:t>
            </a:r>
            <a:r>
              <a:rPr lang="en-US" dirty="0" err="1"/>
              <a:t>FastAPI</a:t>
            </a:r>
            <a:r>
              <a:rPr lang="en-US" dirty="0"/>
              <a:t>):</a:t>
            </a:r>
          </a:p>
          <a:p>
            <a:pPr marL="457200" lvl="1" indent="0">
              <a:buNone/>
            </a:pPr>
            <a:r>
              <a:rPr lang="en-US" dirty="0"/>
              <a:t>1) </a:t>
            </a: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r>
              <a:rPr lang="ru-RU" dirty="0"/>
              <a:t>Эффективнее всего все разворачивать</a:t>
            </a:r>
            <a:r>
              <a:rPr lang="en-US" dirty="0"/>
              <a:t> Docker</a:t>
            </a:r>
            <a:r>
              <a:rPr lang="ru-RU" dirty="0"/>
              <a:t>, так как….. (</a:t>
            </a:r>
            <a:r>
              <a:rPr lang="ru-RU" dirty="0" err="1"/>
              <a:t>Кубернетис</a:t>
            </a:r>
            <a:r>
              <a:rPr lang="ru-RU" dirty="0"/>
              <a:t> убрать)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noProof="0" smtClean="0"/>
              <a:t>17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7435002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Надежность часто путают с </a:t>
            </a:r>
            <a:r>
              <a:rPr lang="ru-RU" b="0" i="1" dirty="0" err="1">
                <a:solidFill>
                  <a:srgbClr val="333333"/>
                </a:solidFill>
                <a:effectLst/>
                <a:latin typeface="-apple-system"/>
              </a:rPr>
              <a:t>персистентностью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 и, хотя эти два термина взаимозаменяемы, они выполняют разные функции. </a:t>
            </a:r>
          </a:p>
          <a:p>
            <a:pPr marL="457200" lvl="1" indent="0">
              <a:buNone/>
            </a:pPr>
            <a:r>
              <a:rPr lang="ru-RU" b="1" i="0" dirty="0" err="1">
                <a:solidFill>
                  <a:srgbClr val="333333"/>
                </a:solidFill>
                <a:effectLst/>
                <a:latin typeface="-apple-system"/>
              </a:rPr>
              <a:t>Персистентность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 определяет, записывает ли сообщение система обмена сообщениями в какого-либо рода хранилище между получением и отправкой его потребителю.</a:t>
            </a:r>
          </a:p>
          <a:p>
            <a:pPr marL="457200" lvl="1" indent="0">
              <a:buNone/>
            </a:pPr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457200" lvl="1" indent="0">
              <a:buNone/>
            </a:pPr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457200" lvl="1" indent="0">
              <a:buNone/>
            </a:pPr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### </a:t>
            </a:r>
            <a:r>
              <a:rPr lang="ru-RU" sz="105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Основными критерием выбора, помимо таблицы, были наиболее детальный уровень контроля, широкий и удобный пользовательский интерфейс для мониторинга, простота развертывания и высокий уровень расширяемости</a:t>
            </a:r>
            <a:r>
              <a:rPr lang="en-US" sz="105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###</a:t>
            </a:r>
            <a:endParaRPr lang="ru-RU" sz="1050" b="1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r>
              <a:rPr lang="ru-RU" dirty="0"/>
              <a:t>Организация поступления данных:</a:t>
            </a:r>
          </a:p>
          <a:p>
            <a:pPr marL="685800" lvl="1" indent="-228600">
              <a:buAutoNum type="arabicParenR"/>
            </a:pPr>
            <a:r>
              <a:rPr lang="en-US" dirty="0"/>
              <a:t>Web </a:t>
            </a:r>
            <a:r>
              <a:rPr lang="ru-RU" dirty="0"/>
              <a:t>сервис</a:t>
            </a:r>
          </a:p>
          <a:p>
            <a:pPr marL="685800" lvl="1" indent="-228600">
              <a:buAutoNum type="arabicParenR"/>
            </a:pPr>
            <a:r>
              <a:rPr lang="ru-RU" dirty="0"/>
              <a:t>Брокер</a:t>
            </a:r>
          </a:p>
          <a:p>
            <a:pPr marL="685800" lvl="1" indent="-228600">
              <a:buAutoNum type="arabicParenR"/>
            </a:pPr>
            <a:r>
              <a:rPr lang="ru-RU" dirty="0"/>
              <a:t>И т.д.</a:t>
            </a:r>
          </a:p>
          <a:p>
            <a:pPr marL="457200" lvl="1" indent="0">
              <a:buNone/>
            </a:pPr>
            <a:r>
              <a:rPr lang="ru-RU" dirty="0"/>
              <a:t>Упомянуть про пропускную способность и задержку!!!</a:t>
            </a:r>
          </a:p>
          <a:p>
            <a:pPr marL="457200" lvl="1" indent="0">
              <a:buNone/>
            </a:pPr>
            <a:r>
              <a:rPr lang="ru-RU" dirty="0"/>
              <a:t>Что важнее для меня</a:t>
            </a:r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r>
              <a:rPr lang="ru-RU" dirty="0"/>
              <a:t>Выбор планировщика для запуска задач (У меня </a:t>
            </a:r>
            <a:r>
              <a:rPr lang="en-US" dirty="0"/>
              <a:t>Airflow)</a:t>
            </a:r>
          </a:p>
          <a:p>
            <a:pPr marL="685800" lvl="1" indent="-228600">
              <a:buAutoNum type="arabicParenR"/>
            </a:pPr>
            <a:r>
              <a:rPr lang="en-US" dirty="0"/>
              <a:t>Cron</a:t>
            </a:r>
          </a:p>
          <a:p>
            <a:pPr marL="685800" lvl="1" indent="-228600">
              <a:buAutoNum type="arabicParenR"/>
            </a:pPr>
            <a:r>
              <a:rPr lang="en-US" dirty="0"/>
              <a:t>Airflow</a:t>
            </a:r>
          </a:p>
          <a:p>
            <a:pPr marL="685800" lvl="1" indent="-228600">
              <a:buAutoNum type="arabicParenR"/>
            </a:pPr>
            <a:r>
              <a:rPr lang="en-US" dirty="0" err="1"/>
              <a:t>Dagster</a:t>
            </a:r>
            <a:r>
              <a:rPr lang="en-US" dirty="0"/>
              <a:t> (</a:t>
            </a:r>
            <a:r>
              <a:rPr lang="ru-RU" dirty="0"/>
              <a:t>или как там)</a:t>
            </a:r>
            <a:endParaRPr lang="en-US" dirty="0"/>
          </a:p>
          <a:p>
            <a:pPr marL="685800" lvl="1" indent="-228600">
              <a:buAutoNum type="arabicParenR"/>
            </a:pPr>
            <a:r>
              <a:rPr lang="ru-RU" dirty="0"/>
              <a:t>И т.д.</a:t>
            </a:r>
          </a:p>
          <a:p>
            <a:pPr marL="685800" lvl="1" indent="-228600">
              <a:buAutoNum type="arabicParenR"/>
            </a:pPr>
            <a:endParaRPr lang="ru-RU" dirty="0"/>
          </a:p>
          <a:p>
            <a:pPr marL="685800" lvl="1" indent="-228600">
              <a:buAutoNum type="arabicParenR"/>
            </a:pPr>
            <a:endParaRPr lang="ru-RU" dirty="0"/>
          </a:p>
          <a:p>
            <a:pPr marL="457200" lvl="1" indent="0">
              <a:buNone/>
            </a:pPr>
            <a:r>
              <a:rPr lang="ru-RU" dirty="0"/>
              <a:t>Выбор технологии организации </a:t>
            </a:r>
            <a:r>
              <a:rPr lang="en-US" dirty="0"/>
              <a:t>web-</a:t>
            </a:r>
            <a:r>
              <a:rPr lang="ru-RU" dirty="0"/>
              <a:t>сервиса (</a:t>
            </a:r>
            <a:r>
              <a:rPr lang="en-US" dirty="0" err="1"/>
              <a:t>FastAPI</a:t>
            </a:r>
            <a:r>
              <a:rPr lang="en-US" dirty="0"/>
              <a:t>):</a:t>
            </a:r>
          </a:p>
          <a:p>
            <a:pPr marL="457200" lvl="1" indent="0">
              <a:buNone/>
            </a:pPr>
            <a:r>
              <a:rPr lang="en-US" dirty="0"/>
              <a:t>1) </a:t>
            </a: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r>
              <a:rPr lang="ru-RU" dirty="0"/>
              <a:t>Эффективнее всего все разворачивать</a:t>
            </a:r>
            <a:r>
              <a:rPr lang="en-US" dirty="0"/>
              <a:t> Docker</a:t>
            </a:r>
            <a:r>
              <a:rPr lang="ru-RU" dirty="0"/>
              <a:t>, так как….. (</a:t>
            </a:r>
            <a:r>
              <a:rPr lang="ru-RU" dirty="0" err="1"/>
              <a:t>Кубернетис</a:t>
            </a:r>
            <a:r>
              <a:rPr lang="ru-RU" dirty="0"/>
              <a:t> убрать)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noProof="0" smtClean="0"/>
              <a:t>18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736210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Надежность часто путают с </a:t>
            </a:r>
            <a:r>
              <a:rPr lang="ru-RU" b="0" i="1" dirty="0" err="1">
                <a:solidFill>
                  <a:srgbClr val="333333"/>
                </a:solidFill>
                <a:effectLst/>
                <a:latin typeface="-apple-system"/>
              </a:rPr>
              <a:t>персистентностью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 и, хотя эти два термина взаимозаменяемы, они выполняют разные функции. </a:t>
            </a:r>
          </a:p>
          <a:p>
            <a:pPr marL="457200" lvl="1" indent="0">
              <a:buNone/>
            </a:pPr>
            <a:r>
              <a:rPr lang="ru-RU" b="1" i="0" dirty="0" err="1">
                <a:solidFill>
                  <a:srgbClr val="333333"/>
                </a:solidFill>
                <a:effectLst/>
                <a:latin typeface="-apple-system"/>
              </a:rPr>
              <a:t>Персистентность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 определяет, записывает ли сообщение система обмена сообщениями в какого-либо рода хранилище между получением и отправкой его потребителю.</a:t>
            </a:r>
          </a:p>
          <a:p>
            <a:pPr marL="457200" lvl="1" indent="0">
              <a:buNone/>
            </a:pPr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457200" lvl="1" indent="0">
              <a:buNone/>
            </a:pPr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457200" lvl="1" indent="0">
              <a:buNone/>
            </a:pPr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### </a:t>
            </a:r>
            <a:r>
              <a:rPr lang="ru-RU" sz="105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Основными критерием выбора, помимо таблицы, были наиболее детальный уровень контроля, широкий и удобный пользовательский интерфейс для мониторинга, простота развертывания и высокий уровень расширяемости</a:t>
            </a:r>
            <a:r>
              <a:rPr lang="en-US" sz="105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###</a:t>
            </a:r>
            <a:endParaRPr lang="ru-RU" sz="1050" b="1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r>
              <a:rPr lang="ru-RU" dirty="0"/>
              <a:t>Организация поступления данных:</a:t>
            </a:r>
          </a:p>
          <a:p>
            <a:pPr marL="685800" lvl="1" indent="-228600">
              <a:buAutoNum type="arabicParenR"/>
            </a:pPr>
            <a:r>
              <a:rPr lang="en-US" dirty="0"/>
              <a:t>Web </a:t>
            </a:r>
            <a:r>
              <a:rPr lang="ru-RU" dirty="0"/>
              <a:t>сервис</a:t>
            </a:r>
          </a:p>
          <a:p>
            <a:pPr marL="685800" lvl="1" indent="-228600">
              <a:buAutoNum type="arabicParenR"/>
            </a:pPr>
            <a:r>
              <a:rPr lang="ru-RU" dirty="0"/>
              <a:t>Брокер</a:t>
            </a:r>
          </a:p>
          <a:p>
            <a:pPr marL="685800" lvl="1" indent="-228600">
              <a:buAutoNum type="arabicParenR"/>
            </a:pPr>
            <a:r>
              <a:rPr lang="ru-RU" dirty="0"/>
              <a:t>И т.д.</a:t>
            </a:r>
          </a:p>
          <a:p>
            <a:pPr marL="457200" lvl="1" indent="0">
              <a:buNone/>
            </a:pPr>
            <a:r>
              <a:rPr lang="ru-RU" dirty="0"/>
              <a:t>Упомянуть про пропускную способность и задержку!!!</a:t>
            </a:r>
          </a:p>
          <a:p>
            <a:pPr marL="457200" lvl="1" indent="0">
              <a:buNone/>
            </a:pPr>
            <a:r>
              <a:rPr lang="ru-RU" dirty="0"/>
              <a:t>Что важнее для меня</a:t>
            </a:r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r>
              <a:rPr lang="ru-RU" dirty="0"/>
              <a:t>Выбор планировщика для запуска задач (У меня </a:t>
            </a:r>
            <a:r>
              <a:rPr lang="en-US" dirty="0"/>
              <a:t>Airflow)</a:t>
            </a:r>
          </a:p>
          <a:p>
            <a:pPr marL="685800" lvl="1" indent="-228600">
              <a:buAutoNum type="arabicParenR"/>
            </a:pPr>
            <a:r>
              <a:rPr lang="en-US" dirty="0"/>
              <a:t>Cron</a:t>
            </a:r>
          </a:p>
          <a:p>
            <a:pPr marL="685800" lvl="1" indent="-228600">
              <a:buAutoNum type="arabicParenR"/>
            </a:pPr>
            <a:r>
              <a:rPr lang="en-US" dirty="0"/>
              <a:t>Airflow</a:t>
            </a:r>
          </a:p>
          <a:p>
            <a:pPr marL="685800" lvl="1" indent="-228600">
              <a:buAutoNum type="arabicParenR"/>
            </a:pPr>
            <a:r>
              <a:rPr lang="en-US" dirty="0" err="1"/>
              <a:t>Dagster</a:t>
            </a:r>
            <a:r>
              <a:rPr lang="en-US" dirty="0"/>
              <a:t> (</a:t>
            </a:r>
            <a:r>
              <a:rPr lang="ru-RU" dirty="0"/>
              <a:t>или как там)</a:t>
            </a:r>
            <a:endParaRPr lang="en-US" dirty="0"/>
          </a:p>
          <a:p>
            <a:pPr marL="685800" lvl="1" indent="-228600">
              <a:buAutoNum type="arabicParenR"/>
            </a:pPr>
            <a:r>
              <a:rPr lang="ru-RU" dirty="0"/>
              <a:t>И т.д.</a:t>
            </a:r>
          </a:p>
          <a:p>
            <a:pPr marL="685800" lvl="1" indent="-228600">
              <a:buAutoNum type="arabicParenR"/>
            </a:pPr>
            <a:endParaRPr lang="ru-RU" dirty="0"/>
          </a:p>
          <a:p>
            <a:pPr marL="685800" lvl="1" indent="-228600">
              <a:buAutoNum type="arabicParenR"/>
            </a:pPr>
            <a:endParaRPr lang="ru-RU" dirty="0"/>
          </a:p>
          <a:p>
            <a:pPr marL="457200" lvl="1" indent="0">
              <a:buNone/>
            </a:pPr>
            <a:r>
              <a:rPr lang="ru-RU" dirty="0"/>
              <a:t>Выбор технологии организации </a:t>
            </a:r>
            <a:r>
              <a:rPr lang="en-US" dirty="0"/>
              <a:t>web-</a:t>
            </a:r>
            <a:r>
              <a:rPr lang="ru-RU" dirty="0"/>
              <a:t>сервиса (</a:t>
            </a:r>
            <a:r>
              <a:rPr lang="en-US" dirty="0" err="1"/>
              <a:t>FastAPI</a:t>
            </a:r>
            <a:r>
              <a:rPr lang="en-US" dirty="0"/>
              <a:t>):</a:t>
            </a:r>
          </a:p>
          <a:p>
            <a:pPr marL="457200" lvl="1" indent="0">
              <a:buNone/>
            </a:pPr>
            <a:r>
              <a:rPr lang="en-US" dirty="0"/>
              <a:t>1) </a:t>
            </a: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r>
              <a:rPr lang="ru-RU" dirty="0"/>
              <a:t>Эффективнее всего все разворачивать</a:t>
            </a:r>
            <a:r>
              <a:rPr lang="en-US" dirty="0"/>
              <a:t> Docker</a:t>
            </a:r>
            <a:r>
              <a:rPr lang="ru-RU" dirty="0"/>
              <a:t>, так как….. (</a:t>
            </a:r>
            <a:r>
              <a:rPr lang="ru-RU" dirty="0" err="1"/>
              <a:t>Кубернетис</a:t>
            </a:r>
            <a:r>
              <a:rPr lang="ru-RU" dirty="0"/>
              <a:t> убрать)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noProof="0" smtClean="0"/>
              <a:t>19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04292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Зачем:</a:t>
            </a:r>
          </a:p>
          <a:p>
            <a:pPr marL="228600" indent="-228600">
              <a:buAutoNum type="arabicParenR"/>
            </a:pPr>
            <a:r>
              <a:rPr lang="ru-RU" dirty="0"/>
              <a:t>Постоянная обработка поступающих данных</a:t>
            </a:r>
          </a:p>
          <a:p>
            <a:pPr marL="228600" indent="-228600">
              <a:buAutoNum type="arabicParenR"/>
            </a:pPr>
            <a:r>
              <a:rPr lang="ru-RU" dirty="0"/>
              <a:t>Поддержание актуальности предиктивной модели</a:t>
            </a:r>
          </a:p>
          <a:p>
            <a:pPr marL="228600" indent="-228600">
              <a:buAutoNum type="arabicParenR"/>
            </a:pPr>
            <a:r>
              <a:rPr lang="ru-RU" dirty="0" err="1"/>
              <a:t>Инференс</a:t>
            </a:r>
            <a:r>
              <a:rPr lang="ru-RU" dirty="0"/>
              <a:t>. Получение результата посредством веб сервиса (доступ по </a:t>
            </a:r>
            <a:r>
              <a:rPr lang="en-US" dirty="0"/>
              <a:t>http,</a:t>
            </a:r>
            <a:r>
              <a:rPr lang="ru-RU" dirty="0"/>
              <a:t> представление результатов с использованием стандартизированных протоколов) в отсутствии необходимости доступа к модели</a:t>
            </a:r>
          </a:p>
          <a:p>
            <a:pPr marL="228600" indent="-228600">
              <a:buAutoNum type="arabicParenR"/>
            </a:pPr>
            <a:r>
              <a:rPr lang="ru-RU" dirty="0"/>
              <a:t>Современный подход к разработке и организации сложных систем (</a:t>
            </a:r>
            <a:r>
              <a:rPr lang="en-US" dirty="0" err="1"/>
              <a:t>mlOps</a:t>
            </a:r>
            <a:r>
              <a:rPr lang="en-US" dirty="0"/>
              <a:t>, </a:t>
            </a:r>
            <a:r>
              <a:rPr lang="en-US" dirty="0" err="1"/>
              <a:t>devOps</a:t>
            </a:r>
            <a:r>
              <a:rPr lang="en-US" dirty="0"/>
              <a:t> </a:t>
            </a:r>
            <a:r>
              <a:rPr lang="ru-RU" dirty="0"/>
              <a:t>и т.д.)</a:t>
            </a:r>
          </a:p>
          <a:p>
            <a:pPr marL="228600" indent="-228600">
              <a:buAutoNum type="arabicParenR"/>
            </a:pPr>
            <a:endParaRPr lang="ru-RU" dirty="0"/>
          </a:p>
          <a:p>
            <a:pPr marL="228600" indent="-228600">
              <a:buAutoNum type="arabicParenR"/>
            </a:pPr>
            <a:endParaRPr lang="ru-RU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err="1"/>
              <a:t>Инференс</a:t>
            </a:r>
            <a:r>
              <a:rPr lang="ru-RU" b="1" dirty="0"/>
              <a:t> - </a:t>
            </a:r>
            <a:r>
              <a:rPr lang="ru-RU" b="1" dirty="0">
                <a:solidFill>
                  <a:srgbClr val="212830"/>
                </a:solidFill>
                <a:effectLst/>
              </a:rPr>
              <a:t>Процесс исполнения обученных моделей машинного обучения для получения предсказаний на данных, поданных на вход модели</a:t>
            </a:r>
          </a:p>
          <a:p>
            <a:pPr marL="0" indent="0">
              <a:buNone/>
            </a:pPr>
            <a:endParaRPr lang="ru-RU" dirty="0"/>
          </a:p>
          <a:p>
            <a:pPr marL="228600" indent="-228600">
              <a:buAutoNum type="arabicParenR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noProof="0" smtClean="0"/>
              <a:t>2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0121100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Добавить в стек технологий технологии для мониторинга</a:t>
            </a:r>
            <a:r>
              <a:rPr lang="en-US" dirty="0"/>
              <a:t>:</a:t>
            </a:r>
          </a:p>
          <a:p>
            <a:pPr marL="228600" indent="-228600">
              <a:buAutoNum type="arabicParenR"/>
            </a:pPr>
            <a:r>
              <a:rPr lang="en-US" dirty="0"/>
              <a:t>Prometheus</a:t>
            </a:r>
          </a:p>
          <a:p>
            <a:pPr marL="228600" indent="-228600">
              <a:buAutoNum type="arabicParenR"/>
            </a:pPr>
            <a:r>
              <a:rPr lang="ru-RU" dirty="0"/>
              <a:t>И т.д.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Глава – Концептуальное проектирование системы</a:t>
            </a:r>
          </a:p>
          <a:p>
            <a:pPr marL="228600" indent="-228600">
              <a:buAutoNum type="arabicParenR"/>
            </a:pPr>
            <a:r>
              <a:rPr lang="ru-RU" dirty="0"/>
              <a:t>Из каких частей будет состоять</a:t>
            </a:r>
          </a:p>
          <a:p>
            <a:pPr marL="228600" indent="-228600">
              <a:buAutoNum type="arabicParenR"/>
            </a:pPr>
            <a:r>
              <a:rPr lang="ru-RU" dirty="0"/>
              <a:t>Какие технологии в себя включает</a:t>
            </a:r>
          </a:p>
          <a:p>
            <a:pPr marL="228600" indent="-228600">
              <a:buAutoNum type="arabicParenR"/>
            </a:pPr>
            <a:endParaRPr lang="ru-RU" dirty="0"/>
          </a:p>
          <a:p>
            <a:pPr marL="0" indent="0">
              <a:buNone/>
            </a:pPr>
            <a:r>
              <a:rPr lang="ru-RU" dirty="0"/>
              <a:t>Глава - Выбор технологий:</a:t>
            </a:r>
          </a:p>
          <a:p>
            <a:pPr marL="228600" indent="-228600">
              <a:buAutoNum type="arabicParenR"/>
            </a:pPr>
            <a:r>
              <a:rPr lang="ru-RU" dirty="0"/>
              <a:t>Что выбрал (Сравнительный анализ)</a:t>
            </a:r>
          </a:p>
          <a:p>
            <a:pPr marL="228600" indent="-228600">
              <a:buAutoNum type="arabicParenR"/>
            </a:pPr>
            <a:r>
              <a:rPr lang="ru-RU" dirty="0"/>
              <a:t>Почему</a:t>
            </a:r>
          </a:p>
          <a:p>
            <a:pPr marL="228600" indent="-228600">
              <a:buAutoNum type="arabicParenR"/>
            </a:pPr>
            <a:endParaRPr lang="ru-RU" dirty="0"/>
          </a:p>
          <a:p>
            <a:pPr marL="228600" indent="-228600">
              <a:buAutoNum type="arabicParenR"/>
            </a:pPr>
            <a:endParaRPr lang="ru-RU" dirty="0"/>
          </a:p>
          <a:p>
            <a:pPr marL="457200" lvl="1" indent="0">
              <a:buNone/>
            </a:pPr>
            <a:r>
              <a:rPr lang="ru-RU" dirty="0"/>
              <a:t>Организация поступления данных:</a:t>
            </a:r>
          </a:p>
          <a:p>
            <a:pPr marL="685800" lvl="1" indent="-228600">
              <a:buAutoNum type="arabicParenR"/>
            </a:pPr>
            <a:r>
              <a:rPr lang="en-US" dirty="0"/>
              <a:t>Web </a:t>
            </a:r>
            <a:r>
              <a:rPr lang="ru-RU" dirty="0"/>
              <a:t>сервис</a:t>
            </a:r>
          </a:p>
          <a:p>
            <a:pPr marL="685800" lvl="1" indent="-228600">
              <a:buAutoNum type="arabicParenR"/>
            </a:pPr>
            <a:r>
              <a:rPr lang="ru-RU" dirty="0"/>
              <a:t>Брокер</a:t>
            </a:r>
          </a:p>
          <a:p>
            <a:pPr marL="685800" lvl="1" indent="-228600">
              <a:buAutoNum type="arabicParenR"/>
            </a:pPr>
            <a:r>
              <a:rPr lang="ru-RU" dirty="0"/>
              <a:t>И т.д.</a:t>
            </a:r>
          </a:p>
          <a:p>
            <a:pPr marL="457200" lvl="1" indent="0">
              <a:buNone/>
            </a:pPr>
            <a:r>
              <a:rPr lang="ru-RU" dirty="0"/>
              <a:t>Упомянуть про пропускную способность и задержку!!!</a:t>
            </a:r>
          </a:p>
          <a:p>
            <a:pPr marL="457200" lvl="1" indent="0">
              <a:buNone/>
            </a:pPr>
            <a:r>
              <a:rPr lang="ru-RU" dirty="0"/>
              <a:t>Что важнее для меня</a:t>
            </a:r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r>
              <a:rPr lang="ru-RU" dirty="0"/>
              <a:t>Выбор планировщика для запуска задач (У меня </a:t>
            </a:r>
            <a:r>
              <a:rPr lang="en-US" dirty="0"/>
              <a:t>Airflow)</a:t>
            </a:r>
          </a:p>
          <a:p>
            <a:pPr marL="685800" lvl="1" indent="-228600">
              <a:buAutoNum type="arabicParenR"/>
            </a:pPr>
            <a:r>
              <a:rPr lang="en-US" dirty="0"/>
              <a:t>Cron</a:t>
            </a:r>
          </a:p>
          <a:p>
            <a:pPr marL="685800" lvl="1" indent="-228600">
              <a:buAutoNum type="arabicParenR"/>
            </a:pPr>
            <a:r>
              <a:rPr lang="en-US" dirty="0"/>
              <a:t>Airflow</a:t>
            </a:r>
          </a:p>
          <a:p>
            <a:pPr marL="685800" lvl="1" indent="-228600">
              <a:buAutoNum type="arabicParenR"/>
            </a:pPr>
            <a:r>
              <a:rPr lang="en-US" dirty="0" err="1"/>
              <a:t>Dagster</a:t>
            </a:r>
            <a:r>
              <a:rPr lang="en-US" dirty="0"/>
              <a:t> (</a:t>
            </a:r>
            <a:r>
              <a:rPr lang="ru-RU" dirty="0"/>
              <a:t>или как там)</a:t>
            </a:r>
            <a:endParaRPr lang="en-US" dirty="0"/>
          </a:p>
          <a:p>
            <a:pPr marL="685800" lvl="1" indent="-228600">
              <a:buAutoNum type="arabicParenR"/>
            </a:pPr>
            <a:r>
              <a:rPr lang="ru-RU" dirty="0"/>
              <a:t>И т.д.</a:t>
            </a:r>
          </a:p>
          <a:p>
            <a:pPr marL="685800" lvl="1" indent="-228600">
              <a:buAutoNum type="arabicParenR"/>
            </a:pPr>
            <a:endParaRPr lang="ru-RU" dirty="0"/>
          </a:p>
          <a:p>
            <a:pPr marL="685800" lvl="1" indent="-228600">
              <a:buAutoNum type="arabicParenR"/>
            </a:pPr>
            <a:endParaRPr lang="ru-RU" dirty="0"/>
          </a:p>
          <a:p>
            <a:pPr marL="457200" lvl="1" indent="0">
              <a:buNone/>
            </a:pPr>
            <a:r>
              <a:rPr lang="ru-RU" dirty="0"/>
              <a:t>Выбор технологии организации </a:t>
            </a:r>
            <a:r>
              <a:rPr lang="en-US" dirty="0"/>
              <a:t>web-</a:t>
            </a:r>
            <a:r>
              <a:rPr lang="ru-RU" dirty="0"/>
              <a:t>сервиса (</a:t>
            </a:r>
            <a:r>
              <a:rPr lang="en-US" dirty="0" err="1"/>
              <a:t>FastAPI</a:t>
            </a:r>
            <a:r>
              <a:rPr lang="en-US" dirty="0"/>
              <a:t>):</a:t>
            </a:r>
          </a:p>
          <a:p>
            <a:pPr marL="457200" lvl="1" indent="0">
              <a:buNone/>
            </a:pPr>
            <a:r>
              <a:rPr lang="en-US" dirty="0"/>
              <a:t>1) </a:t>
            </a: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r>
              <a:rPr lang="ru-RU" dirty="0"/>
              <a:t>Эффективнее всего все разворачивать</a:t>
            </a:r>
            <a:r>
              <a:rPr lang="en-US" dirty="0"/>
              <a:t> Docker</a:t>
            </a:r>
            <a:r>
              <a:rPr lang="ru-RU" dirty="0"/>
              <a:t>, так как….. (</a:t>
            </a:r>
            <a:r>
              <a:rPr lang="ru-RU" dirty="0" err="1"/>
              <a:t>Кубернетис</a:t>
            </a:r>
            <a:r>
              <a:rPr lang="ru-RU" dirty="0"/>
              <a:t> убрать)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Глава – Проектирование системы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Сюда наша картинка</a:t>
            </a:r>
          </a:p>
          <a:p>
            <a:pPr marL="0" indent="0">
              <a:buNone/>
            </a:pPr>
            <a:r>
              <a:rPr lang="ru-RU" dirty="0"/>
              <a:t>Показать где моя часть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UML </a:t>
            </a:r>
            <a:r>
              <a:rPr lang="ru-RU" dirty="0"/>
              <a:t>для модулей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err="1"/>
              <a:t>Реббит</a:t>
            </a:r>
            <a:r>
              <a:rPr lang="ru-RU" dirty="0"/>
              <a:t>: (все части)</a:t>
            </a:r>
          </a:p>
          <a:p>
            <a:pPr marL="228600" indent="-228600">
              <a:buAutoNum type="arabicParenR"/>
            </a:pPr>
            <a:r>
              <a:rPr lang="ru-RU" dirty="0"/>
              <a:t>3 </a:t>
            </a:r>
            <a:r>
              <a:rPr lang="ru-RU" dirty="0" err="1"/>
              <a:t>прод</a:t>
            </a:r>
            <a:r>
              <a:rPr lang="ru-RU" dirty="0"/>
              <a:t> 2 </a:t>
            </a:r>
            <a:r>
              <a:rPr lang="ru-RU" dirty="0" err="1"/>
              <a:t>консюм</a:t>
            </a:r>
            <a:r>
              <a:rPr lang="ru-RU" dirty="0"/>
              <a:t> (Диаграмма последовательности)</a:t>
            </a:r>
          </a:p>
          <a:p>
            <a:pPr marL="228600" indent="-228600">
              <a:buAutoNum type="arabicParenR"/>
            </a:pPr>
            <a:r>
              <a:rPr lang="en-US" dirty="0"/>
              <a:t>Use case </a:t>
            </a:r>
            <a:r>
              <a:rPr lang="ru-RU" dirty="0"/>
              <a:t>диаграмма</a:t>
            </a:r>
          </a:p>
          <a:p>
            <a:pPr marL="228600" indent="-228600">
              <a:buAutoNum type="arabicParenR"/>
            </a:pPr>
            <a:r>
              <a:rPr lang="ru-RU" dirty="0"/>
              <a:t>Диаграммы классов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Глава – Реализация  ??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Блок схемы Алгоритмов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noProof="0" smtClean="0"/>
              <a:t>20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950568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Надежность часто путают с </a:t>
            </a:r>
            <a:r>
              <a:rPr lang="ru-RU" b="0" i="1" dirty="0" err="1">
                <a:solidFill>
                  <a:srgbClr val="333333"/>
                </a:solidFill>
                <a:effectLst/>
                <a:latin typeface="-apple-system"/>
              </a:rPr>
              <a:t>персистентностью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 и, хотя эти два термина взаимозаменяемы, они выполняют разные функции. </a:t>
            </a:r>
          </a:p>
          <a:p>
            <a:pPr marL="457200" lvl="1" indent="0">
              <a:buNone/>
            </a:pPr>
            <a:r>
              <a:rPr lang="ru-RU" b="1" i="0" dirty="0" err="1">
                <a:solidFill>
                  <a:srgbClr val="333333"/>
                </a:solidFill>
                <a:effectLst/>
                <a:latin typeface="-apple-system"/>
              </a:rPr>
              <a:t>Персистентность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 определяет, записывает ли сообщение система обмена сообщениями в какого-либо рода хранилище между получением и отправкой его потребителю.</a:t>
            </a:r>
          </a:p>
          <a:p>
            <a:pPr marL="457200" lvl="1" indent="0">
              <a:buNone/>
            </a:pPr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457200" lvl="1" indent="0">
              <a:buNone/>
            </a:pPr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457200" lvl="1" indent="0">
              <a:buNone/>
            </a:pPr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### </a:t>
            </a:r>
            <a:r>
              <a:rPr lang="ru-RU" sz="105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Основными критерием выбора, помимо таблицы, были наиболее детальный уровень контроля, широкий и удобный пользовательский интерфейс для мониторинга, простота развертывания и высокий уровень расширяемости</a:t>
            </a:r>
            <a:r>
              <a:rPr lang="en-US" sz="105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###</a:t>
            </a:r>
            <a:endParaRPr lang="ru-RU" sz="1050" b="1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r>
              <a:rPr lang="ru-RU" dirty="0"/>
              <a:t>Организация поступления данных:</a:t>
            </a:r>
          </a:p>
          <a:p>
            <a:pPr marL="685800" lvl="1" indent="-228600">
              <a:buAutoNum type="arabicParenR"/>
            </a:pPr>
            <a:r>
              <a:rPr lang="en-US" dirty="0"/>
              <a:t>Web </a:t>
            </a:r>
            <a:r>
              <a:rPr lang="ru-RU" dirty="0"/>
              <a:t>сервис</a:t>
            </a:r>
          </a:p>
          <a:p>
            <a:pPr marL="685800" lvl="1" indent="-228600">
              <a:buAutoNum type="arabicParenR"/>
            </a:pPr>
            <a:r>
              <a:rPr lang="ru-RU" dirty="0"/>
              <a:t>Брокер</a:t>
            </a:r>
          </a:p>
          <a:p>
            <a:pPr marL="685800" lvl="1" indent="-228600">
              <a:buAutoNum type="arabicParenR"/>
            </a:pPr>
            <a:r>
              <a:rPr lang="ru-RU" dirty="0"/>
              <a:t>И т.д.</a:t>
            </a:r>
          </a:p>
          <a:p>
            <a:pPr marL="457200" lvl="1" indent="0">
              <a:buNone/>
            </a:pPr>
            <a:r>
              <a:rPr lang="ru-RU" dirty="0"/>
              <a:t>Упомянуть про пропускную способность и задержку!!!</a:t>
            </a:r>
          </a:p>
          <a:p>
            <a:pPr marL="457200" lvl="1" indent="0">
              <a:buNone/>
            </a:pPr>
            <a:r>
              <a:rPr lang="ru-RU" dirty="0"/>
              <a:t>Что важнее для меня</a:t>
            </a:r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r>
              <a:rPr lang="ru-RU" dirty="0"/>
              <a:t>Выбор планировщика для запуска задач (У меня </a:t>
            </a:r>
            <a:r>
              <a:rPr lang="en-US" dirty="0"/>
              <a:t>Airflow)</a:t>
            </a:r>
          </a:p>
          <a:p>
            <a:pPr marL="685800" lvl="1" indent="-228600">
              <a:buAutoNum type="arabicParenR"/>
            </a:pPr>
            <a:r>
              <a:rPr lang="en-US" dirty="0"/>
              <a:t>Cron</a:t>
            </a:r>
          </a:p>
          <a:p>
            <a:pPr marL="685800" lvl="1" indent="-228600">
              <a:buAutoNum type="arabicParenR"/>
            </a:pPr>
            <a:r>
              <a:rPr lang="en-US" dirty="0"/>
              <a:t>Airflow</a:t>
            </a:r>
          </a:p>
          <a:p>
            <a:pPr marL="685800" lvl="1" indent="-228600">
              <a:buAutoNum type="arabicParenR"/>
            </a:pPr>
            <a:r>
              <a:rPr lang="en-US" dirty="0" err="1"/>
              <a:t>Dagster</a:t>
            </a:r>
            <a:r>
              <a:rPr lang="en-US" dirty="0"/>
              <a:t> (</a:t>
            </a:r>
            <a:r>
              <a:rPr lang="ru-RU" dirty="0"/>
              <a:t>или как там)</a:t>
            </a:r>
            <a:endParaRPr lang="en-US" dirty="0"/>
          </a:p>
          <a:p>
            <a:pPr marL="685800" lvl="1" indent="-228600">
              <a:buAutoNum type="arabicParenR"/>
            </a:pPr>
            <a:r>
              <a:rPr lang="ru-RU" dirty="0"/>
              <a:t>И т.д.</a:t>
            </a:r>
          </a:p>
          <a:p>
            <a:pPr marL="685800" lvl="1" indent="-228600">
              <a:buAutoNum type="arabicParenR"/>
            </a:pPr>
            <a:endParaRPr lang="ru-RU" dirty="0"/>
          </a:p>
          <a:p>
            <a:pPr marL="685800" lvl="1" indent="-228600">
              <a:buAutoNum type="arabicParenR"/>
            </a:pPr>
            <a:endParaRPr lang="ru-RU" dirty="0"/>
          </a:p>
          <a:p>
            <a:pPr marL="457200" lvl="1" indent="0">
              <a:buNone/>
            </a:pPr>
            <a:r>
              <a:rPr lang="ru-RU" dirty="0"/>
              <a:t>Выбор технологии организации </a:t>
            </a:r>
            <a:r>
              <a:rPr lang="en-US" dirty="0"/>
              <a:t>web-</a:t>
            </a:r>
            <a:r>
              <a:rPr lang="ru-RU" dirty="0"/>
              <a:t>сервиса (</a:t>
            </a:r>
            <a:r>
              <a:rPr lang="en-US" dirty="0" err="1"/>
              <a:t>FastAPI</a:t>
            </a:r>
            <a:r>
              <a:rPr lang="en-US" dirty="0"/>
              <a:t>):</a:t>
            </a:r>
          </a:p>
          <a:p>
            <a:pPr marL="457200" lvl="1" indent="0">
              <a:buNone/>
            </a:pPr>
            <a:r>
              <a:rPr lang="en-US" dirty="0"/>
              <a:t>1) </a:t>
            </a: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r>
              <a:rPr lang="ru-RU" dirty="0"/>
              <a:t>Эффективнее всего все разворачивать</a:t>
            </a:r>
            <a:r>
              <a:rPr lang="en-US" dirty="0"/>
              <a:t> Docker</a:t>
            </a:r>
            <a:r>
              <a:rPr lang="ru-RU" dirty="0"/>
              <a:t>, так как….. (</a:t>
            </a:r>
            <a:r>
              <a:rPr lang="ru-RU" dirty="0" err="1"/>
              <a:t>Кубернетис</a:t>
            </a:r>
            <a:r>
              <a:rPr lang="ru-RU" dirty="0"/>
              <a:t> убрать)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noProof="0" smtClean="0"/>
              <a:t>21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945283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Надежность часто путают с </a:t>
            </a:r>
            <a:r>
              <a:rPr lang="ru-RU" b="0" i="1" dirty="0" err="1">
                <a:solidFill>
                  <a:srgbClr val="333333"/>
                </a:solidFill>
                <a:effectLst/>
                <a:latin typeface="-apple-system"/>
              </a:rPr>
              <a:t>персистентностью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 и, хотя эти два термина взаимозаменяемы, они выполняют разные функции. </a:t>
            </a:r>
          </a:p>
          <a:p>
            <a:pPr marL="457200" lvl="1" indent="0">
              <a:buNone/>
            </a:pPr>
            <a:r>
              <a:rPr lang="ru-RU" b="1" i="0" dirty="0" err="1">
                <a:solidFill>
                  <a:srgbClr val="333333"/>
                </a:solidFill>
                <a:effectLst/>
                <a:latin typeface="-apple-system"/>
              </a:rPr>
              <a:t>Персистентность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 определяет, записывает ли сообщение система обмена сообщениями в какого-либо рода хранилище между получением и отправкой его потребителю.</a:t>
            </a:r>
          </a:p>
          <a:p>
            <a:pPr marL="457200" lvl="1" indent="0">
              <a:buNone/>
            </a:pPr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457200" lvl="1" indent="0">
              <a:buNone/>
            </a:pPr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457200" lvl="1" indent="0">
              <a:buNone/>
            </a:pPr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### </a:t>
            </a:r>
            <a:r>
              <a:rPr lang="ru-RU" sz="105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Основными критерием выбора, помимо таблицы, были наиболее детальный уровень контроля, широкий и удобный пользовательский интерфейс для мониторинга, простота развертывания и высокий уровень расширяемости</a:t>
            </a:r>
            <a:r>
              <a:rPr lang="en-US" sz="105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###</a:t>
            </a:r>
            <a:endParaRPr lang="ru-RU" sz="1050" b="1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r>
              <a:rPr lang="ru-RU" dirty="0"/>
              <a:t>Организация поступления данных:</a:t>
            </a:r>
          </a:p>
          <a:p>
            <a:pPr marL="685800" lvl="1" indent="-228600">
              <a:buAutoNum type="arabicParenR"/>
            </a:pPr>
            <a:r>
              <a:rPr lang="en-US" dirty="0"/>
              <a:t>Web </a:t>
            </a:r>
            <a:r>
              <a:rPr lang="ru-RU" dirty="0"/>
              <a:t>сервис</a:t>
            </a:r>
          </a:p>
          <a:p>
            <a:pPr marL="685800" lvl="1" indent="-228600">
              <a:buAutoNum type="arabicParenR"/>
            </a:pPr>
            <a:r>
              <a:rPr lang="ru-RU" dirty="0"/>
              <a:t>Брокер</a:t>
            </a:r>
          </a:p>
          <a:p>
            <a:pPr marL="685800" lvl="1" indent="-228600">
              <a:buAutoNum type="arabicParenR"/>
            </a:pPr>
            <a:r>
              <a:rPr lang="ru-RU" dirty="0"/>
              <a:t>И т.д.</a:t>
            </a:r>
          </a:p>
          <a:p>
            <a:pPr marL="457200" lvl="1" indent="0">
              <a:buNone/>
            </a:pPr>
            <a:r>
              <a:rPr lang="ru-RU" dirty="0"/>
              <a:t>Упомянуть про пропускную способность и задержку!!!</a:t>
            </a:r>
          </a:p>
          <a:p>
            <a:pPr marL="457200" lvl="1" indent="0">
              <a:buNone/>
            </a:pPr>
            <a:r>
              <a:rPr lang="ru-RU" dirty="0"/>
              <a:t>Что важнее для меня</a:t>
            </a:r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r>
              <a:rPr lang="ru-RU" dirty="0"/>
              <a:t>Выбор планировщика для запуска задач (У меня </a:t>
            </a:r>
            <a:r>
              <a:rPr lang="en-US" dirty="0"/>
              <a:t>Airflow)</a:t>
            </a:r>
          </a:p>
          <a:p>
            <a:pPr marL="685800" lvl="1" indent="-228600">
              <a:buAutoNum type="arabicParenR"/>
            </a:pPr>
            <a:r>
              <a:rPr lang="en-US" dirty="0"/>
              <a:t>Cron</a:t>
            </a:r>
          </a:p>
          <a:p>
            <a:pPr marL="685800" lvl="1" indent="-228600">
              <a:buAutoNum type="arabicParenR"/>
            </a:pPr>
            <a:r>
              <a:rPr lang="en-US" dirty="0"/>
              <a:t>Airflow</a:t>
            </a:r>
          </a:p>
          <a:p>
            <a:pPr marL="685800" lvl="1" indent="-228600">
              <a:buAutoNum type="arabicParenR"/>
            </a:pPr>
            <a:r>
              <a:rPr lang="en-US" dirty="0" err="1"/>
              <a:t>Dagster</a:t>
            </a:r>
            <a:r>
              <a:rPr lang="en-US" dirty="0"/>
              <a:t> (</a:t>
            </a:r>
            <a:r>
              <a:rPr lang="ru-RU" dirty="0"/>
              <a:t>или как там)</a:t>
            </a:r>
            <a:endParaRPr lang="en-US" dirty="0"/>
          </a:p>
          <a:p>
            <a:pPr marL="685800" lvl="1" indent="-228600">
              <a:buAutoNum type="arabicParenR"/>
            </a:pPr>
            <a:r>
              <a:rPr lang="ru-RU" dirty="0"/>
              <a:t>И т.д.</a:t>
            </a:r>
          </a:p>
          <a:p>
            <a:pPr marL="685800" lvl="1" indent="-228600">
              <a:buAutoNum type="arabicParenR"/>
            </a:pPr>
            <a:endParaRPr lang="ru-RU" dirty="0"/>
          </a:p>
          <a:p>
            <a:pPr marL="685800" lvl="1" indent="-228600">
              <a:buAutoNum type="arabicParenR"/>
            </a:pPr>
            <a:endParaRPr lang="ru-RU" dirty="0"/>
          </a:p>
          <a:p>
            <a:pPr marL="457200" lvl="1" indent="0">
              <a:buNone/>
            </a:pPr>
            <a:r>
              <a:rPr lang="ru-RU" dirty="0"/>
              <a:t>Выбор технологии организации </a:t>
            </a:r>
            <a:r>
              <a:rPr lang="en-US" dirty="0"/>
              <a:t>web-</a:t>
            </a:r>
            <a:r>
              <a:rPr lang="ru-RU" dirty="0"/>
              <a:t>сервиса (</a:t>
            </a:r>
            <a:r>
              <a:rPr lang="en-US" dirty="0" err="1"/>
              <a:t>FastAPI</a:t>
            </a:r>
            <a:r>
              <a:rPr lang="en-US" dirty="0"/>
              <a:t>):</a:t>
            </a:r>
          </a:p>
          <a:p>
            <a:pPr marL="457200" lvl="1" indent="0">
              <a:buNone/>
            </a:pPr>
            <a:r>
              <a:rPr lang="en-US" dirty="0"/>
              <a:t>1) </a:t>
            </a: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r>
              <a:rPr lang="ru-RU" dirty="0"/>
              <a:t>Эффективнее всего все разворачивать</a:t>
            </a:r>
            <a:r>
              <a:rPr lang="en-US" dirty="0"/>
              <a:t> Docker</a:t>
            </a:r>
            <a:r>
              <a:rPr lang="ru-RU" dirty="0"/>
              <a:t>, так как….. (</a:t>
            </a:r>
            <a:r>
              <a:rPr lang="ru-RU" dirty="0" err="1"/>
              <a:t>Кубернетис</a:t>
            </a:r>
            <a:r>
              <a:rPr lang="ru-RU" dirty="0"/>
              <a:t> убрать)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noProof="0" smtClean="0"/>
              <a:t>22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244784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Надежность часто путают с </a:t>
            </a:r>
            <a:r>
              <a:rPr lang="ru-RU" b="0" i="1" dirty="0" err="1">
                <a:solidFill>
                  <a:srgbClr val="333333"/>
                </a:solidFill>
                <a:effectLst/>
                <a:latin typeface="-apple-system"/>
              </a:rPr>
              <a:t>персистентностью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 и, хотя эти два термина взаимозаменяемы, они выполняют разные функции. </a:t>
            </a:r>
          </a:p>
          <a:p>
            <a:pPr marL="457200" lvl="1" indent="0">
              <a:buNone/>
            </a:pPr>
            <a:r>
              <a:rPr lang="ru-RU" b="1" i="0" dirty="0" err="1">
                <a:solidFill>
                  <a:srgbClr val="333333"/>
                </a:solidFill>
                <a:effectLst/>
                <a:latin typeface="-apple-system"/>
              </a:rPr>
              <a:t>Персистентность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 определяет, записывает ли сообщение система обмена сообщениями в какого-либо рода хранилище между получением и отправкой его потребителю.</a:t>
            </a:r>
          </a:p>
          <a:p>
            <a:pPr marL="457200" lvl="1" indent="0">
              <a:buNone/>
            </a:pPr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457200" lvl="1" indent="0">
              <a:buNone/>
            </a:pPr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457200" lvl="1" indent="0">
              <a:buNone/>
            </a:pPr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### </a:t>
            </a:r>
            <a:r>
              <a:rPr lang="ru-RU" sz="105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Основными критерием выбора, помимо таблицы, были наиболее детальный уровень контроля, широкий и удобный пользовательский интерфейс для мониторинга, простота развертывания и высокий уровень расширяемости</a:t>
            </a:r>
            <a:r>
              <a:rPr lang="en-US" sz="105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###</a:t>
            </a:r>
            <a:endParaRPr lang="ru-RU" sz="1050" b="1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r>
              <a:rPr lang="ru-RU" dirty="0"/>
              <a:t>Организация поступления данных:</a:t>
            </a:r>
          </a:p>
          <a:p>
            <a:pPr marL="685800" lvl="1" indent="-228600">
              <a:buAutoNum type="arabicParenR"/>
            </a:pPr>
            <a:r>
              <a:rPr lang="en-US" dirty="0"/>
              <a:t>Web </a:t>
            </a:r>
            <a:r>
              <a:rPr lang="ru-RU" dirty="0"/>
              <a:t>сервис</a:t>
            </a:r>
          </a:p>
          <a:p>
            <a:pPr marL="685800" lvl="1" indent="-228600">
              <a:buAutoNum type="arabicParenR"/>
            </a:pPr>
            <a:r>
              <a:rPr lang="ru-RU" dirty="0"/>
              <a:t>Брокер</a:t>
            </a:r>
          </a:p>
          <a:p>
            <a:pPr marL="685800" lvl="1" indent="-228600">
              <a:buAutoNum type="arabicParenR"/>
            </a:pPr>
            <a:r>
              <a:rPr lang="ru-RU" dirty="0"/>
              <a:t>И т.д.</a:t>
            </a:r>
          </a:p>
          <a:p>
            <a:pPr marL="457200" lvl="1" indent="0">
              <a:buNone/>
            </a:pPr>
            <a:r>
              <a:rPr lang="ru-RU" dirty="0"/>
              <a:t>Упомянуть про пропускную способность и задержку!!!</a:t>
            </a:r>
          </a:p>
          <a:p>
            <a:pPr marL="457200" lvl="1" indent="0">
              <a:buNone/>
            </a:pPr>
            <a:r>
              <a:rPr lang="ru-RU" dirty="0"/>
              <a:t>Что важнее для меня</a:t>
            </a:r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r>
              <a:rPr lang="ru-RU" dirty="0"/>
              <a:t>Выбор планировщика для запуска задач (У меня </a:t>
            </a:r>
            <a:r>
              <a:rPr lang="en-US" dirty="0"/>
              <a:t>Airflow)</a:t>
            </a:r>
          </a:p>
          <a:p>
            <a:pPr marL="685800" lvl="1" indent="-228600">
              <a:buAutoNum type="arabicParenR"/>
            </a:pPr>
            <a:r>
              <a:rPr lang="en-US" dirty="0"/>
              <a:t>Cron</a:t>
            </a:r>
          </a:p>
          <a:p>
            <a:pPr marL="685800" lvl="1" indent="-228600">
              <a:buAutoNum type="arabicParenR"/>
            </a:pPr>
            <a:r>
              <a:rPr lang="en-US" dirty="0"/>
              <a:t>Airflow</a:t>
            </a:r>
          </a:p>
          <a:p>
            <a:pPr marL="685800" lvl="1" indent="-228600">
              <a:buAutoNum type="arabicParenR"/>
            </a:pPr>
            <a:r>
              <a:rPr lang="en-US" dirty="0" err="1"/>
              <a:t>Dagster</a:t>
            </a:r>
            <a:r>
              <a:rPr lang="en-US" dirty="0"/>
              <a:t> (</a:t>
            </a:r>
            <a:r>
              <a:rPr lang="ru-RU" dirty="0"/>
              <a:t>или как там)</a:t>
            </a:r>
            <a:endParaRPr lang="en-US" dirty="0"/>
          </a:p>
          <a:p>
            <a:pPr marL="685800" lvl="1" indent="-228600">
              <a:buAutoNum type="arabicParenR"/>
            </a:pPr>
            <a:r>
              <a:rPr lang="ru-RU" dirty="0"/>
              <a:t>И т.д.</a:t>
            </a:r>
          </a:p>
          <a:p>
            <a:pPr marL="685800" lvl="1" indent="-228600">
              <a:buAutoNum type="arabicParenR"/>
            </a:pPr>
            <a:endParaRPr lang="ru-RU" dirty="0"/>
          </a:p>
          <a:p>
            <a:pPr marL="685800" lvl="1" indent="-228600">
              <a:buAutoNum type="arabicParenR"/>
            </a:pPr>
            <a:endParaRPr lang="ru-RU" dirty="0"/>
          </a:p>
          <a:p>
            <a:pPr marL="457200" lvl="1" indent="0">
              <a:buNone/>
            </a:pPr>
            <a:r>
              <a:rPr lang="ru-RU" dirty="0"/>
              <a:t>Выбор технологии организации </a:t>
            </a:r>
            <a:r>
              <a:rPr lang="en-US" dirty="0"/>
              <a:t>web-</a:t>
            </a:r>
            <a:r>
              <a:rPr lang="ru-RU" dirty="0"/>
              <a:t>сервиса (</a:t>
            </a:r>
            <a:r>
              <a:rPr lang="en-US" dirty="0" err="1"/>
              <a:t>FastAPI</a:t>
            </a:r>
            <a:r>
              <a:rPr lang="en-US" dirty="0"/>
              <a:t>):</a:t>
            </a:r>
          </a:p>
          <a:p>
            <a:pPr marL="457200" lvl="1" indent="0">
              <a:buNone/>
            </a:pPr>
            <a:r>
              <a:rPr lang="en-US" dirty="0"/>
              <a:t>1) </a:t>
            </a: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r>
              <a:rPr lang="ru-RU" dirty="0"/>
              <a:t>Эффективнее всего все разворачивать</a:t>
            </a:r>
            <a:r>
              <a:rPr lang="en-US" dirty="0"/>
              <a:t> Docker</a:t>
            </a:r>
            <a:r>
              <a:rPr lang="ru-RU" dirty="0"/>
              <a:t>, так как….. (</a:t>
            </a:r>
            <a:r>
              <a:rPr lang="ru-RU" dirty="0" err="1"/>
              <a:t>Кубернетис</a:t>
            </a:r>
            <a:r>
              <a:rPr lang="ru-RU" dirty="0"/>
              <a:t> убрать)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noProof="0" smtClean="0"/>
              <a:t>23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785202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Надежность часто путают с </a:t>
            </a:r>
            <a:r>
              <a:rPr lang="ru-RU" b="0" i="1" dirty="0" err="1">
                <a:solidFill>
                  <a:srgbClr val="333333"/>
                </a:solidFill>
                <a:effectLst/>
                <a:latin typeface="-apple-system"/>
              </a:rPr>
              <a:t>персистентностью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 и, хотя эти два термина взаимозаменяемы, они выполняют разные функции. </a:t>
            </a:r>
          </a:p>
          <a:p>
            <a:pPr marL="457200" lvl="1" indent="0">
              <a:buNone/>
            </a:pPr>
            <a:r>
              <a:rPr lang="ru-RU" b="1" i="0" dirty="0" err="1">
                <a:solidFill>
                  <a:srgbClr val="333333"/>
                </a:solidFill>
                <a:effectLst/>
                <a:latin typeface="-apple-system"/>
              </a:rPr>
              <a:t>Персистентность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 определяет, записывает ли сообщение система обмена сообщениями в какого-либо рода хранилище между получением и отправкой его потребителю.</a:t>
            </a:r>
          </a:p>
          <a:p>
            <a:pPr marL="457200" lvl="1" indent="0">
              <a:buNone/>
            </a:pPr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457200" lvl="1" indent="0">
              <a:buNone/>
            </a:pPr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457200" lvl="1" indent="0">
              <a:buNone/>
            </a:pPr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### </a:t>
            </a:r>
            <a:r>
              <a:rPr lang="ru-RU" sz="105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Основными критерием выбора, помимо таблицы, были наиболее детальный уровень контроля, широкий и удобный пользовательский интерфейс для мониторинга, простота развертывания и высокий уровень расширяемости</a:t>
            </a:r>
            <a:r>
              <a:rPr lang="en-US" sz="105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###</a:t>
            </a:r>
            <a:endParaRPr lang="ru-RU" sz="1050" b="1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r>
              <a:rPr lang="ru-RU" dirty="0"/>
              <a:t>Организация поступления данных:</a:t>
            </a:r>
          </a:p>
          <a:p>
            <a:pPr marL="685800" lvl="1" indent="-228600">
              <a:buAutoNum type="arabicParenR"/>
            </a:pPr>
            <a:r>
              <a:rPr lang="en-US" dirty="0"/>
              <a:t>Web </a:t>
            </a:r>
            <a:r>
              <a:rPr lang="ru-RU" dirty="0"/>
              <a:t>сервис</a:t>
            </a:r>
          </a:p>
          <a:p>
            <a:pPr marL="685800" lvl="1" indent="-228600">
              <a:buAutoNum type="arabicParenR"/>
            </a:pPr>
            <a:r>
              <a:rPr lang="ru-RU" dirty="0"/>
              <a:t>Брокер</a:t>
            </a:r>
          </a:p>
          <a:p>
            <a:pPr marL="685800" lvl="1" indent="-228600">
              <a:buAutoNum type="arabicParenR"/>
            </a:pPr>
            <a:r>
              <a:rPr lang="ru-RU" dirty="0"/>
              <a:t>И т.д.</a:t>
            </a:r>
          </a:p>
          <a:p>
            <a:pPr marL="457200" lvl="1" indent="0">
              <a:buNone/>
            </a:pPr>
            <a:r>
              <a:rPr lang="ru-RU" dirty="0"/>
              <a:t>Упомянуть про пропускную способность и задержку!!!</a:t>
            </a:r>
          </a:p>
          <a:p>
            <a:pPr marL="457200" lvl="1" indent="0">
              <a:buNone/>
            </a:pPr>
            <a:r>
              <a:rPr lang="ru-RU" dirty="0"/>
              <a:t>Что важнее для меня</a:t>
            </a:r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r>
              <a:rPr lang="ru-RU" dirty="0"/>
              <a:t>Выбор планировщика для запуска задач (У меня </a:t>
            </a:r>
            <a:r>
              <a:rPr lang="en-US" dirty="0"/>
              <a:t>Airflow)</a:t>
            </a:r>
          </a:p>
          <a:p>
            <a:pPr marL="685800" lvl="1" indent="-228600">
              <a:buAutoNum type="arabicParenR"/>
            </a:pPr>
            <a:r>
              <a:rPr lang="en-US" dirty="0"/>
              <a:t>Cron</a:t>
            </a:r>
          </a:p>
          <a:p>
            <a:pPr marL="685800" lvl="1" indent="-228600">
              <a:buAutoNum type="arabicParenR"/>
            </a:pPr>
            <a:r>
              <a:rPr lang="en-US" dirty="0"/>
              <a:t>Airflow</a:t>
            </a:r>
          </a:p>
          <a:p>
            <a:pPr marL="685800" lvl="1" indent="-228600">
              <a:buAutoNum type="arabicParenR"/>
            </a:pPr>
            <a:r>
              <a:rPr lang="en-US" dirty="0" err="1"/>
              <a:t>Dagster</a:t>
            </a:r>
            <a:r>
              <a:rPr lang="en-US" dirty="0"/>
              <a:t> (</a:t>
            </a:r>
            <a:r>
              <a:rPr lang="ru-RU" dirty="0"/>
              <a:t>или как там)</a:t>
            </a:r>
            <a:endParaRPr lang="en-US" dirty="0"/>
          </a:p>
          <a:p>
            <a:pPr marL="685800" lvl="1" indent="-228600">
              <a:buAutoNum type="arabicParenR"/>
            </a:pPr>
            <a:r>
              <a:rPr lang="ru-RU" dirty="0"/>
              <a:t>И т.д.</a:t>
            </a:r>
          </a:p>
          <a:p>
            <a:pPr marL="685800" lvl="1" indent="-228600">
              <a:buAutoNum type="arabicParenR"/>
            </a:pPr>
            <a:endParaRPr lang="ru-RU" dirty="0"/>
          </a:p>
          <a:p>
            <a:pPr marL="685800" lvl="1" indent="-228600">
              <a:buAutoNum type="arabicParenR"/>
            </a:pPr>
            <a:endParaRPr lang="ru-RU" dirty="0"/>
          </a:p>
          <a:p>
            <a:pPr marL="457200" lvl="1" indent="0">
              <a:buNone/>
            </a:pPr>
            <a:r>
              <a:rPr lang="ru-RU" dirty="0"/>
              <a:t>Выбор технологии организации </a:t>
            </a:r>
            <a:r>
              <a:rPr lang="en-US" dirty="0"/>
              <a:t>web-</a:t>
            </a:r>
            <a:r>
              <a:rPr lang="ru-RU" dirty="0"/>
              <a:t>сервиса (</a:t>
            </a:r>
            <a:r>
              <a:rPr lang="en-US" dirty="0" err="1"/>
              <a:t>FastAPI</a:t>
            </a:r>
            <a:r>
              <a:rPr lang="en-US" dirty="0"/>
              <a:t>):</a:t>
            </a:r>
          </a:p>
          <a:p>
            <a:pPr marL="457200" lvl="1" indent="0">
              <a:buNone/>
            </a:pPr>
            <a:r>
              <a:rPr lang="en-US" dirty="0"/>
              <a:t>1) </a:t>
            </a: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r>
              <a:rPr lang="ru-RU" dirty="0"/>
              <a:t>Эффективнее всего все разворачивать</a:t>
            </a:r>
            <a:r>
              <a:rPr lang="en-US" dirty="0"/>
              <a:t> Docker</a:t>
            </a:r>
            <a:r>
              <a:rPr lang="ru-RU" dirty="0"/>
              <a:t>, так как….. (</a:t>
            </a:r>
            <a:r>
              <a:rPr lang="ru-RU" dirty="0" err="1"/>
              <a:t>Кубернетис</a:t>
            </a:r>
            <a:r>
              <a:rPr lang="ru-RU" dirty="0"/>
              <a:t> убрать)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noProof="0" smtClean="0"/>
              <a:t>24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809097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Внедрение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MLflow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 связке с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AutoML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позволило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Webiomed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фиксировать и стабилизировать процессы обучения, а также выбора итоговой модели, что гарантирует устранение такого недостатка машинного обучения, как воспроизводимость каждого отдельного эксперимента.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noProof="0" smtClean="0"/>
              <a:t>25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3958121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Главной обобщенной задачей данной платформы является помощь в решении задач и достижении поставленных целей, которая достигается благодаря консолидации информации от различных систем и источников. Это позволяет оперативно передавать большой объем информации и, следовательно, обеспечивать высокую скорость ее обработки. Это все ведет к тому, что объединенные данные по различным проектам могут использоваться при аналитике с помощью нейронных сетей для определения оптимальности применяемых параметров или выявления корреляций между исходными данными и полученными результатами, например, при определении оптимальных материалов для тех или иных видов конструкций при проектировании зданий.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noProof="0" smtClean="0"/>
              <a:t>26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1611714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Функциональность хранилища в рамках данного сервиса заключается в том, что, когда пользователю необходимо начать тренировку нейронной сети, происходит дублирование исходных изображений в другую папку, и уже там на них проводится разметка, добавляется аннотация и так далее. [8]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noProof="0" smtClean="0"/>
              <a:t>27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986546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Главной обобщенной задачей данной платформы является помощь в решении задач и достижении поставленных целей, которая достигается благодаря консолидации информации от различных систем и источников. Это позволяет оперативно передавать большой объем информации и, следовательно, обеспечивать высокую скорость ее обработки. Это все ведет к тому, что объединенные данные по различным проектам могут использоваться при аналитике с помощью нейронных сетей для определения оптимальности применяемых параметров или выявления корреляций между исходными данными и полученными результатами, например, при определении оптимальных материалов для тех или иных видов конструкций при проектировании зданий.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noProof="0" smtClean="0"/>
              <a:t>28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12706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Упрощение работы системного инженера</a:t>
            </a:r>
            <a:r>
              <a:rPr lang="en-US" dirty="0"/>
              <a:t>, </a:t>
            </a:r>
            <a:r>
              <a:rPr lang="ru-RU" dirty="0"/>
              <a:t>снижение влияния человеческого фактора и удешевление </a:t>
            </a:r>
            <a:r>
              <a:rPr lang="ru-RU" b="0" dirty="0"/>
              <a:t>проекта с помощью автоматизации процессов получения данных, обучения модели, валидации модели и т.д.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noProof="0" smtClean="0"/>
              <a:t>3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43443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Требования к сервису: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использовать брокер сообщений для организации передачи новых тестовых данных</a:t>
            </a:r>
            <a:r>
              <a:rPr lang="en-US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;</a:t>
            </a:r>
            <a:endParaRPr lang="ru-RU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производить тестирование основных функций брокера</a:t>
            </a:r>
            <a:r>
              <a:rPr lang="en-US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;</a:t>
            </a:r>
            <a:endParaRPr lang="ru-RU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для хранения данных использовать технологию </a:t>
            </a:r>
            <a:r>
              <a:rPr lang="en-US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 Lake (S3);</a:t>
            </a:r>
            <a:endParaRPr lang="ru-RU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сервис должен производить периодический запуск процессов переобучения и валидации</a:t>
            </a:r>
            <a:r>
              <a:rPr lang="en-US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;</a:t>
            </a:r>
            <a:endParaRPr lang="ru-RU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сервис должен выводить пользователю срок службы технического оборудования</a:t>
            </a:r>
            <a:r>
              <a:rPr lang="en-US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;</a:t>
            </a:r>
            <a:endParaRPr lang="ru-RU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сервис должен быть развернут с использованием </a:t>
            </a:r>
            <a:r>
              <a:rPr lang="en-US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Docker-</a:t>
            </a:r>
            <a:r>
              <a:rPr lang="ru-RU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контейнеров</a:t>
            </a:r>
            <a:r>
              <a:rPr lang="en-US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;</a:t>
            </a:r>
            <a:endParaRPr lang="ru-RU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для функционирования сервиса требуется </a:t>
            </a:r>
            <a:r>
              <a:rPr lang="en-US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GPU.</a:t>
            </a:r>
            <a:endParaRPr lang="ru-RU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Постановка задачи ДНК:</a:t>
            </a:r>
          </a:p>
          <a:p>
            <a:pPr marL="228600" indent="-228600">
              <a:buFont typeface="Arial" panose="020B0604020202020204" pitchFamily="34" charset="0"/>
              <a:buAutoNum type="arabicParenR"/>
            </a:pPr>
            <a:r>
              <a:rPr lang="ru-RU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Поскольку реально </a:t>
            </a:r>
            <a:r>
              <a:rPr lang="ru-RU" sz="12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функц</a:t>
            </a:r>
            <a:r>
              <a:rPr lang="ru-RU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датчиков нет, требуется эмулировать поступление данных от них с помощью </a:t>
            </a:r>
            <a:r>
              <a:rPr lang="ru-RU" sz="12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самописного</a:t>
            </a:r>
            <a:r>
              <a:rPr lang="ru-RU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скрипта</a:t>
            </a:r>
          </a:p>
          <a:p>
            <a:pPr marL="228600" indent="-228600">
              <a:buFont typeface="Arial" panose="020B0604020202020204" pitchFamily="34" charset="0"/>
              <a:buAutoNum type="arabicParenR"/>
            </a:pPr>
            <a:r>
              <a:rPr lang="ru-RU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Данные представляют из себя значения датчиков одного двигателя за промежуток времени. Данные с датчиков берутся из </a:t>
            </a:r>
            <a:r>
              <a:rPr lang="ru-RU" sz="12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датасета</a:t>
            </a:r>
            <a:r>
              <a:rPr lang="ru-RU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“Nasa </a:t>
            </a:r>
            <a:r>
              <a:rPr lang="en-US" sz="12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trurbofans</a:t>
            </a:r>
            <a:r>
              <a:rPr lang="en-US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”</a:t>
            </a:r>
          </a:p>
          <a:p>
            <a:pPr marL="228600" indent="-228600">
              <a:buFont typeface="Arial" panose="020B0604020202020204" pitchFamily="34" charset="0"/>
              <a:buAutoNum type="arabicParenR"/>
            </a:pPr>
            <a:r>
              <a:rPr lang="ru-RU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Программная система должна получить данные, преобразовать в формат </a:t>
            </a:r>
            <a:r>
              <a:rPr lang="en-US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json </a:t>
            </a:r>
            <a:r>
              <a:rPr lang="ru-RU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и сохранить в хранилище</a:t>
            </a:r>
            <a:r>
              <a:rPr lang="en-US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228600" indent="-228600">
              <a:buFont typeface="Arial" panose="020B0604020202020204" pitchFamily="34" charset="0"/>
              <a:buAutoNum type="arabicParenR"/>
            </a:pPr>
            <a:r>
              <a:rPr lang="ru-RU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Программная система должна периодически вызывать скрипты для обработки данных, до обучения модели на новых данных и ее валидации.</a:t>
            </a:r>
          </a:p>
          <a:p>
            <a:pPr marL="228600" indent="-228600">
              <a:buFont typeface="Arial" panose="020B0604020202020204" pitchFamily="34" charset="0"/>
              <a:buAutoNum type="arabicParenR"/>
            </a:pPr>
            <a:r>
              <a:rPr lang="ru-RU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Программная система должна представлять результаты предсказания по модели посредством </a:t>
            </a:r>
            <a:r>
              <a:rPr lang="en-US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web-</a:t>
            </a:r>
            <a:r>
              <a:rPr lang="ru-RU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сервиса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sz="1800" dirty="0"/>
              <a:t>Сказать про этапы решения задачи!!!!!!!!</a:t>
            </a:r>
          </a:p>
          <a:p>
            <a:endParaRPr lang="ru-RU" sz="1800" dirty="0"/>
          </a:p>
          <a:p>
            <a:endParaRPr lang="ru-RU" sz="1800" dirty="0"/>
          </a:p>
          <a:p>
            <a:endParaRPr lang="ru-RU" sz="1800" dirty="0"/>
          </a:p>
          <a:p>
            <a:endParaRPr lang="ru-RU" sz="1800" dirty="0"/>
          </a:p>
          <a:p>
            <a:endParaRPr lang="ru-RU" sz="1800" dirty="0"/>
          </a:p>
          <a:p>
            <a:endParaRPr lang="ru-RU" sz="1800" dirty="0"/>
          </a:p>
          <a:p>
            <a:endParaRPr lang="ru-RU" sz="1800" dirty="0"/>
          </a:p>
          <a:p>
            <a:endParaRPr lang="ru-RU" sz="1800" dirty="0"/>
          </a:p>
          <a:p>
            <a:r>
              <a:rPr lang="ru-RU" sz="1800" dirty="0" err="1"/>
              <a:t>ывЫВ</a:t>
            </a:r>
            <a:endParaRPr lang="ru-RU" sz="1800" dirty="0"/>
          </a:p>
          <a:p>
            <a:endParaRPr lang="ru-RU" sz="1800" dirty="0"/>
          </a:p>
          <a:p>
            <a:endParaRPr lang="ru-RU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noProof="0" smtClean="0"/>
              <a:t>4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99151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Глава – Концептуальное проектирование системы</a:t>
            </a:r>
          </a:p>
          <a:p>
            <a:pPr marL="228600" indent="-228600">
              <a:buAutoNum type="arabicParenR"/>
            </a:pPr>
            <a:r>
              <a:rPr lang="ru-RU" dirty="0"/>
              <a:t>Из каких частей будет состоять</a:t>
            </a:r>
          </a:p>
          <a:p>
            <a:pPr marL="228600" indent="-228600">
              <a:buAutoNum type="arabicParenR"/>
            </a:pPr>
            <a:r>
              <a:rPr lang="ru-RU" dirty="0"/>
              <a:t>Какие технологии в себя включает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noProof="0" smtClean="0"/>
              <a:t>5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48196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Глава – Концептуальное проектирование системы</a:t>
            </a:r>
          </a:p>
          <a:p>
            <a:pPr marL="228600" indent="-228600">
              <a:buAutoNum type="arabicParenR"/>
            </a:pPr>
            <a:r>
              <a:rPr lang="ru-RU" dirty="0"/>
              <a:t>Из каких частей будет состоять</a:t>
            </a:r>
          </a:p>
          <a:p>
            <a:pPr marL="228600" indent="-228600">
              <a:buAutoNum type="arabicParenR"/>
            </a:pPr>
            <a:r>
              <a:rPr lang="ru-RU" dirty="0"/>
              <a:t>Какие технологии в себя включает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noProof="0" smtClean="0"/>
              <a:t>6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846177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Глава – Концептуальное проектирование системы</a:t>
            </a:r>
          </a:p>
          <a:p>
            <a:pPr marL="228600" indent="-228600">
              <a:buAutoNum type="arabicParenR"/>
            </a:pPr>
            <a:r>
              <a:rPr lang="ru-RU" dirty="0"/>
              <a:t>Из каких частей будет состоять</a:t>
            </a:r>
          </a:p>
          <a:p>
            <a:pPr marL="228600" indent="-228600">
              <a:buAutoNum type="arabicParenR"/>
            </a:pPr>
            <a:r>
              <a:rPr lang="ru-RU" dirty="0"/>
              <a:t>Какие технологии в себя включает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noProof="0" smtClean="0"/>
              <a:t>7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812819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ru-RU" dirty="0"/>
              <a:t>Организация поступления данных:</a:t>
            </a:r>
          </a:p>
          <a:p>
            <a:pPr marL="685800" lvl="1" indent="-228600">
              <a:buAutoNum type="arabicParenR"/>
            </a:pPr>
            <a:r>
              <a:rPr lang="en-US" dirty="0"/>
              <a:t>Web </a:t>
            </a:r>
            <a:r>
              <a:rPr lang="ru-RU" dirty="0"/>
              <a:t>сервис</a:t>
            </a:r>
          </a:p>
          <a:p>
            <a:pPr marL="685800" lvl="1" indent="-228600">
              <a:buAutoNum type="arabicParenR"/>
            </a:pPr>
            <a:r>
              <a:rPr lang="ru-RU" dirty="0"/>
              <a:t>Брокер</a:t>
            </a:r>
          </a:p>
          <a:p>
            <a:pPr marL="685800" lvl="1" indent="-228600">
              <a:buAutoNum type="arabicParenR"/>
            </a:pPr>
            <a:r>
              <a:rPr lang="ru-RU" dirty="0"/>
              <a:t>И т.д.</a:t>
            </a:r>
          </a:p>
          <a:p>
            <a:pPr marL="457200" lvl="1" indent="0">
              <a:buNone/>
            </a:pPr>
            <a:r>
              <a:rPr lang="ru-RU" dirty="0"/>
              <a:t>Упомянуть про пропускную способность и задержку!!!</a:t>
            </a:r>
          </a:p>
          <a:p>
            <a:pPr marL="457200" lvl="1" indent="0">
              <a:buNone/>
            </a:pPr>
            <a:r>
              <a:rPr lang="ru-RU" dirty="0"/>
              <a:t>Что важнее для меня</a:t>
            </a:r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r>
              <a:rPr lang="ru-RU" dirty="0"/>
              <a:t>Выбор планировщика для запуска задач (У меня </a:t>
            </a:r>
            <a:r>
              <a:rPr lang="en-US" dirty="0"/>
              <a:t>Airflow)</a:t>
            </a:r>
          </a:p>
          <a:p>
            <a:pPr marL="685800" lvl="1" indent="-228600">
              <a:buAutoNum type="arabicParenR"/>
            </a:pPr>
            <a:r>
              <a:rPr lang="en-US" dirty="0"/>
              <a:t>Cron</a:t>
            </a:r>
          </a:p>
          <a:p>
            <a:pPr marL="685800" lvl="1" indent="-228600">
              <a:buAutoNum type="arabicParenR"/>
            </a:pPr>
            <a:r>
              <a:rPr lang="en-US" dirty="0"/>
              <a:t>Airflow</a:t>
            </a:r>
          </a:p>
          <a:p>
            <a:pPr marL="685800" lvl="1" indent="-228600">
              <a:buAutoNum type="arabicParenR"/>
            </a:pPr>
            <a:r>
              <a:rPr lang="en-US" dirty="0" err="1"/>
              <a:t>Dagster</a:t>
            </a:r>
            <a:r>
              <a:rPr lang="en-US" dirty="0"/>
              <a:t> (</a:t>
            </a:r>
            <a:r>
              <a:rPr lang="ru-RU" dirty="0"/>
              <a:t>или как там)</a:t>
            </a:r>
            <a:endParaRPr lang="en-US" dirty="0"/>
          </a:p>
          <a:p>
            <a:pPr marL="685800" lvl="1" indent="-228600">
              <a:buAutoNum type="arabicParenR"/>
            </a:pPr>
            <a:r>
              <a:rPr lang="ru-RU" dirty="0"/>
              <a:t>И т.д.</a:t>
            </a:r>
          </a:p>
          <a:p>
            <a:pPr marL="685800" lvl="1" indent="-228600">
              <a:buAutoNum type="arabicParenR"/>
            </a:pPr>
            <a:endParaRPr lang="ru-RU" dirty="0"/>
          </a:p>
          <a:p>
            <a:pPr marL="685800" lvl="1" indent="-228600">
              <a:buAutoNum type="arabicParenR"/>
            </a:pPr>
            <a:endParaRPr lang="ru-RU" dirty="0"/>
          </a:p>
          <a:p>
            <a:pPr marL="457200" lvl="1" indent="0">
              <a:buNone/>
            </a:pPr>
            <a:r>
              <a:rPr lang="ru-RU" dirty="0"/>
              <a:t>Выбор технологии организации </a:t>
            </a:r>
            <a:r>
              <a:rPr lang="en-US" dirty="0"/>
              <a:t>web-</a:t>
            </a:r>
            <a:r>
              <a:rPr lang="ru-RU" dirty="0"/>
              <a:t>сервиса (</a:t>
            </a:r>
            <a:r>
              <a:rPr lang="en-US" dirty="0" err="1"/>
              <a:t>FastAPI</a:t>
            </a:r>
            <a:r>
              <a:rPr lang="en-US" dirty="0"/>
              <a:t>):</a:t>
            </a:r>
          </a:p>
          <a:p>
            <a:pPr marL="457200" lvl="1" indent="0">
              <a:buNone/>
            </a:pPr>
            <a:r>
              <a:rPr lang="en-US" dirty="0"/>
              <a:t>1) </a:t>
            </a: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r>
              <a:rPr lang="ru-RU" dirty="0"/>
              <a:t>Эффективнее всего все разворачивать</a:t>
            </a:r>
            <a:r>
              <a:rPr lang="en-US" dirty="0"/>
              <a:t> Docker</a:t>
            </a:r>
            <a:r>
              <a:rPr lang="ru-RU" dirty="0"/>
              <a:t>, так как….. (</a:t>
            </a:r>
            <a:r>
              <a:rPr lang="ru-RU" dirty="0" err="1"/>
              <a:t>Кубернетис</a:t>
            </a:r>
            <a:r>
              <a:rPr lang="ru-RU" dirty="0"/>
              <a:t> убрать)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noProof="0" smtClean="0"/>
              <a:t>8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749682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Надежность часто путают с </a:t>
            </a:r>
            <a:r>
              <a:rPr lang="ru-RU" b="0" i="1" dirty="0" err="1">
                <a:solidFill>
                  <a:srgbClr val="333333"/>
                </a:solidFill>
                <a:effectLst/>
                <a:latin typeface="-apple-system"/>
              </a:rPr>
              <a:t>персистентностью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 и, хотя эти два термина взаимозаменяемы, они выполняют разные функции. </a:t>
            </a:r>
          </a:p>
          <a:p>
            <a:pPr marL="457200" lvl="1" indent="0">
              <a:buNone/>
            </a:pPr>
            <a:r>
              <a:rPr lang="ru-RU" b="1" i="0" dirty="0" err="1">
                <a:solidFill>
                  <a:srgbClr val="333333"/>
                </a:solidFill>
                <a:effectLst/>
                <a:latin typeface="-apple-system"/>
              </a:rPr>
              <a:t>Персистентность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 определяет, записывает ли сообщение система обмена сообщениями в какого-либо рода хранилище между получением и отправкой его потребителю.</a:t>
            </a:r>
          </a:p>
          <a:p>
            <a:pPr marL="457200" lvl="1" indent="0">
              <a:buNone/>
            </a:pPr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457200" lvl="1" indent="0">
              <a:buNone/>
            </a:pPr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457200" lvl="1" indent="0">
              <a:buNone/>
            </a:pPr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### </a:t>
            </a:r>
            <a:r>
              <a:rPr lang="ru-RU" sz="105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В проекте выбран асинхронный способ отправки сообщений, а конкретно брокер сообщений, так как ключевым фактором является отказоустойчивость и производительность, а </a:t>
            </a:r>
            <a:r>
              <a:rPr lang="en-US" sz="105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callback </a:t>
            </a:r>
            <a:r>
              <a:rPr lang="ru-RU" sz="105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не обязателен.</a:t>
            </a:r>
            <a:r>
              <a:rPr lang="en-US" sz="105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###</a:t>
            </a:r>
            <a:endParaRPr lang="ru-RU" sz="1050" b="1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r>
              <a:rPr lang="ru-RU" dirty="0"/>
              <a:t>Организация поступления данных:</a:t>
            </a:r>
          </a:p>
          <a:p>
            <a:pPr marL="685800" lvl="1" indent="-228600">
              <a:buAutoNum type="arabicParenR"/>
            </a:pPr>
            <a:r>
              <a:rPr lang="en-US" dirty="0"/>
              <a:t>Web </a:t>
            </a:r>
            <a:r>
              <a:rPr lang="ru-RU" dirty="0"/>
              <a:t>сервис</a:t>
            </a:r>
          </a:p>
          <a:p>
            <a:pPr marL="685800" lvl="1" indent="-228600">
              <a:buAutoNum type="arabicParenR"/>
            </a:pPr>
            <a:r>
              <a:rPr lang="ru-RU" dirty="0"/>
              <a:t>Брокер</a:t>
            </a:r>
          </a:p>
          <a:p>
            <a:pPr marL="685800" lvl="1" indent="-228600">
              <a:buAutoNum type="arabicParenR"/>
            </a:pPr>
            <a:r>
              <a:rPr lang="ru-RU" dirty="0"/>
              <a:t>И т.д.</a:t>
            </a:r>
          </a:p>
          <a:p>
            <a:pPr marL="457200" lvl="1" indent="0">
              <a:buNone/>
            </a:pPr>
            <a:r>
              <a:rPr lang="ru-RU" dirty="0"/>
              <a:t>Упомянуть про пропускную способность и задержку!!!</a:t>
            </a:r>
          </a:p>
          <a:p>
            <a:pPr marL="457200" lvl="1" indent="0">
              <a:buNone/>
            </a:pPr>
            <a:r>
              <a:rPr lang="ru-RU" dirty="0"/>
              <a:t>Что важнее для меня</a:t>
            </a:r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r>
              <a:rPr lang="ru-RU" dirty="0"/>
              <a:t>Выбор планировщика для запуска задач (У меня </a:t>
            </a:r>
            <a:r>
              <a:rPr lang="en-US" dirty="0"/>
              <a:t>Airflow)</a:t>
            </a:r>
          </a:p>
          <a:p>
            <a:pPr marL="685800" lvl="1" indent="-228600">
              <a:buAutoNum type="arabicParenR"/>
            </a:pPr>
            <a:r>
              <a:rPr lang="en-US" dirty="0"/>
              <a:t>Cron</a:t>
            </a:r>
          </a:p>
          <a:p>
            <a:pPr marL="685800" lvl="1" indent="-228600">
              <a:buAutoNum type="arabicParenR"/>
            </a:pPr>
            <a:r>
              <a:rPr lang="en-US" dirty="0"/>
              <a:t>Airflow</a:t>
            </a:r>
          </a:p>
          <a:p>
            <a:pPr marL="685800" lvl="1" indent="-228600">
              <a:buAutoNum type="arabicParenR"/>
            </a:pPr>
            <a:r>
              <a:rPr lang="en-US" dirty="0" err="1"/>
              <a:t>Dagster</a:t>
            </a:r>
            <a:r>
              <a:rPr lang="en-US" dirty="0"/>
              <a:t> (</a:t>
            </a:r>
            <a:r>
              <a:rPr lang="ru-RU" dirty="0"/>
              <a:t>или как там)</a:t>
            </a:r>
            <a:endParaRPr lang="en-US" dirty="0"/>
          </a:p>
          <a:p>
            <a:pPr marL="685800" lvl="1" indent="-228600">
              <a:buAutoNum type="arabicParenR"/>
            </a:pPr>
            <a:r>
              <a:rPr lang="ru-RU" dirty="0"/>
              <a:t>И т.д.</a:t>
            </a:r>
          </a:p>
          <a:p>
            <a:pPr marL="685800" lvl="1" indent="-228600">
              <a:buAutoNum type="arabicParenR"/>
            </a:pPr>
            <a:endParaRPr lang="ru-RU" dirty="0"/>
          </a:p>
          <a:p>
            <a:pPr marL="685800" lvl="1" indent="-228600">
              <a:buAutoNum type="arabicParenR"/>
            </a:pPr>
            <a:endParaRPr lang="ru-RU" dirty="0"/>
          </a:p>
          <a:p>
            <a:pPr marL="457200" lvl="1" indent="0">
              <a:buNone/>
            </a:pPr>
            <a:r>
              <a:rPr lang="ru-RU" dirty="0"/>
              <a:t>Выбор технологии организации </a:t>
            </a:r>
            <a:r>
              <a:rPr lang="en-US" dirty="0"/>
              <a:t>web-</a:t>
            </a:r>
            <a:r>
              <a:rPr lang="ru-RU" dirty="0"/>
              <a:t>сервиса (</a:t>
            </a:r>
            <a:r>
              <a:rPr lang="en-US" dirty="0" err="1"/>
              <a:t>FastAPI</a:t>
            </a:r>
            <a:r>
              <a:rPr lang="en-US" dirty="0"/>
              <a:t>):</a:t>
            </a:r>
          </a:p>
          <a:p>
            <a:pPr marL="457200" lvl="1" indent="0">
              <a:buNone/>
            </a:pPr>
            <a:r>
              <a:rPr lang="en-US" dirty="0"/>
              <a:t>1) </a:t>
            </a: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r>
              <a:rPr lang="ru-RU" dirty="0"/>
              <a:t>Эффективнее всего все разворачивать</a:t>
            </a:r>
            <a:r>
              <a:rPr lang="en-US" dirty="0"/>
              <a:t> Docker</a:t>
            </a:r>
            <a:r>
              <a:rPr lang="ru-RU" dirty="0"/>
              <a:t>, так как….. (</a:t>
            </a:r>
            <a:r>
              <a:rPr lang="ru-RU" dirty="0" err="1"/>
              <a:t>Кубернетис</a:t>
            </a:r>
            <a:r>
              <a:rPr lang="ru-RU" dirty="0"/>
              <a:t> убрать)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noProof="0" smtClean="0"/>
              <a:t>9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84332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2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ыночное сравн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Графический объект 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Объект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endParaRPr lang="ru-RU" noProof="0"/>
          </a:p>
        </p:txBody>
      </p:sp>
      <p:sp>
        <p:nvSpPr>
          <p:cNvPr id="27" name="Объект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Два объект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20" name="Текст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6" name="Текст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7" name="Текст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8" name="Текст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9" name="Текст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Текст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7" name="Текст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8" name="Текст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9" name="Текст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0" name="Текст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4" name="Текст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5" name="Текст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6" name="Текст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7" name="Текст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0" name="Текст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3" name="Текст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6" name="Текст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7" name="Текст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8" name="Текст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9" name="Текст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0" name="Текст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1" name="Текст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6" name="Дата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37" name="Нижний колонтитул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38" name="Номер слайда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полнитель графического элемента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графический элемент SmartArt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4 человек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8 человек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5" name="Рисунок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6" name="Рисунок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7" name="Рисунок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8" name="Рисунок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4" name="Текст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2" name="Текст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9" name="Текст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3" name="Текст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0" name="Текст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4" name="Текст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1" name="Текст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5" name="Текст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содержимо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4" name="Объект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5" name="Объект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бъект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ключ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6" name="Графический объект 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Дата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Повестка дн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Графический объект 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7" name="Текст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8" name="Текст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4" name="Текст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5" name="Текст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6" name="Текст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7" name="Текст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Дата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20XX г.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3 столбцами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1" name="Текст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3" name="Текст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4" name="Текст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2" name="Текст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3" name="Текст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Графический объект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2 столбцам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8" name="Текст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0" name="Текст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3" name="Текст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4" name="Текст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  <p:pic>
        <p:nvPicPr>
          <p:cNvPr id="2" name="Графический объект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Вступлени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Дата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pic>
        <p:nvPicPr>
          <p:cNvPr id="5" name="Графический объект 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Графический объект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2" name="Текст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3" name="Текст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4" name="Текст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6" name="Текст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7" name="Дата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8" name="Нижний колонтитул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9" name="Номер слайда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jpe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1141" y="1212212"/>
            <a:ext cx="8749718" cy="2669794"/>
          </a:xfrm>
        </p:spPr>
        <p:txBody>
          <a:bodyPr rtlCol="0" anchor="ctr"/>
          <a:lstStyle/>
          <a:p>
            <a:pPr algn="ctr" rtl="0"/>
            <a:r>
              <a:rPr lang="ru-RU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Разработка системы для автоматизированной оценки состояния технологического оборудования с применением глубокого обучения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42594" y="4487931"/>
            <a:ext cx="7306811" cy="1216583"/>
          </a:xfrm>
        </p:spPr>
        <p:txBody>
          <a:bodyPr rtlCol="0">
            <a:normAutofit/>
          </a:bodyPr>
          <a:lstStyle/>
          <a:p>
            <a:pPr algn="ctr" rtl="0"/>
            <a:r>
              <a:rPr lang="ru-RU" dirty="0"/>
              <a:t>Выполнил: студент группы ИВТ – 460, Щукин А. А.</a:t>
            </a:r>
          </a:p>
          <a:p>
            <a:pPr algn="ctr" rtl="0"/>
            <a:r>
              <a:rPr lang="ru-RU" dirty="0"/>
              <a:t>Руководитель: доцент кафедры ЭВМ и Систем, </a:t>
            </a:r>
            <a:r>
              <a:rPr lang="ru-RU" dirty="0" err="1"/>
              <a:t>Кравченя</a:t>
            </a:r>
            <a:r>
              <a:rPr lang="ru-RU" dirty="0"/>
              <a:t> П. Д.</a:t>
            </a:r>
          </a:p>
          <a:p>
            <a:pPr algn="ctr" rtl="0"/>
            <a:r>
              <a:rPr lang="ru-RU" dirty="0"/>
              <a:t>Волгоград, 2024</a:t>
            </a:r>
          </a:p>
          <a:p>
            <a:pPr algn="ctr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70ECDF-2558-46F0-B1F2-E1AD6A33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8" y="479426"/>
            <a:ext cx="10096502" cy="468530"/>
          </a:xfrm>
        </p:spPr>
        <p:txBody>
          <a:bodyPr anchor="ctr">
            <a:noAutofit/>
          </a:bodyPr>
          <a:lstStyle/>
          <a:p>
            <a:r>
              <a:rPr lang="ru-RU" sz="4400" cap="none" spc="0" dirty="0">
                <a:solidFill>
                  <a:prstClr val="black"/>
                </a:solidFill>
                <a:latin typeface="Calibri Light" panose="020F0302020204030204"/>
              </a:rPr>
              <a:t>Организация поступления данных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C741C7-D4DD-4ABF-9D02-B0AF26028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1386840"/>
            <a:ext cx="4762501" cy="4405188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По итогу было решено выбирать из двух одних из самых популярных решений, </a:t>
            </a: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RabbitMQ </a:t>
            </a:r>
            <a:r>
              <a:rPr lang="ru-RU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и </a:t>
            </a: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Kafka</a:t>
            </a:r>
            <a:r>
              <a:rPr lang="ru-RU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r>
              <a:rPr lang="ru-RU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Проект является прототипом и высокая пропускная способность в нем не требуется, то выбор пал на более гибкий и простой в реализации </a:t>
            </a: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RabbitMQ</a:t>
            </a:r>
            <a:endParaRPr lang="ru-RU" sz="2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ru-RU" sz="2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FF3730-4FD7-4121-B623-8789EFFAD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 dirty="0"/>
              <a:t>2024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ADC4C2-76E8-4146-9E91-437FD780D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noProof="0" smtClean="0"/>
              <a:t>10</a:t>
            </a:fld>
            <a:endParaRPr lang="ru-RU" noProof="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2743D3F-C507-433C-A6F4-30BB07BFA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86840"/>
            <a:ext cx="5821679" cy="477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61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70ECDF-2558-46F0-B1F2-E1AD6A33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8" y="479426"/>
            <a:ext cx="10096502" cy="468530"/>
          </a:xfrm>
        </p:spPr>
        <p:txBody>
          <a:bodyPr anchor="ctr">
            <a:noAutofit/>
          </a:bodyPr>
          <a:lstStyle/>
          <a:p>
            <a:r>
              <a:rPr lang="ru-RU" sz="4400" cap="none" spc="0" dirty="0">
                <a:solidFill>
                  <a:prstClr val="black"/>
                </a:solidFill>
                <a:latin typeface="Calibri Light" panose="020F0302020204030204"/>
              </a:rPr>
              <a:t>Место для хранения данных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C741C7-D4DD-4ABF-9D02-B0AF26028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1386840"/>
            <a:ext cx="8663941" cy="468530"/>
          </a:xfrm>
        </p:spPr>
        <p:txBody>
          <a:bodyPr>
            <a:normAutofit fontScale="92500"/>
          </a:bodyPr>
          <a:lstStyle/>
          <a:p>
            <a:endParaRPr lang="ru-RU" sz="2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FF3730-4FD7-4121-B623-8789EFFAD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 dirty="0"/>
              <a:t>2024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ADC4C2-76E8-4146-9E91-437FD780D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noProof="0" smtClean="0"/>
              <a:t>11</a:t>
            </a:fld>
            <a:endParaRPr lang="ru-RU" noProof="0" dirty="0"/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8BD39DE4-0723-4355-8690-951D9CD436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467196"/>
              </p:ext>
            </p:extLst>
          </p:nvPr>
        </p:nvGraphicFramePr>
        <p:xfrm>
          <a:off x="320041" y="1088043"/>
          <a:ext cx="11871965" cy="5000640"/>
        </p:xfrm>
        <a:graphic>
          <a:graphicData uri="http://schemas.openxmlformats.org/drawingml/2006/table">
            <a:tbl>
              <a:tblPr/>
              <a:tblGrid>
                <a:gridCol w="2110930">
                  <a:extLst>
                    <a:ext uri="{9D8B030D-6E8A-4147-A177-3AD203B41FA5}">
                      <a16:colId xmlns:a16="http://schemas.microsoft.com/office/drawing/2014/main" val="1428648285"/>
                    </a:ext>
                  </a:extLst>
                </a:gridCol>
                <a:gridCol w="4131410">
                  <a:extLst>
                    <a:ext uri="{9D8B030D-6E8A-4147-A177-3AD203B41FA5}">
                      <a16:colId xmlns:a16="http://schemas.microsoft.com/office/drawing/2014/main" val="517552059"/>
                    </a:ext>
                  </a:extLst>
                </a:gridCol>
                <a:gridCol w="5629625">
                  <a:extLst>
                    <a:ext uri="{9D8B030D-6E8A-4147-A177-3AD203B41FA5}">
                      <a16:colId xmlns:a16="http://schemas.microsoft.com/office/drawing/2014/main" val="18475157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sz="1600" b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Аспект</a:t>
                      </a:r>
                      <a:endParaRPr lang="ru-RU" sz="1600" b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913" marR="30117" marT="18070" marB="1807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База данных</a:t>
                      </a:r>
                      <a:endParaRPr lang="ru-RU" sz="1600" b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913" marR="30117" marT="18070" marB="1807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1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Хранилище данных</a:t>
                      </a:r>
                      <a:endParaRPr lang="ru-RU" sz="1600" b="0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913" marR="30117" marT="18070" marB="1807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042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sz="1600" b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Структура данных</a:t>
                      </a:r>
                      <a:endParaRPr lang="ru-RU" sz="1600" b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913" marR="30117" marT="18070" marB="1807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Хранит структурированные данные</a:t>
                      </a:r>
                    </a:p>
                  </a:txBody>
                  <a:tcPr marL="28913" marR="30117" marT="18070" marB="1807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Хранит как структурированные, так и </a:t>
                      </a:r>
                      <a:r>
                        <a:rPr lang="ru-RU" sz="1600" b="0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полуструктурированные</a:t>
                      </a:r>
                      <a:r>
                        <a:rPr lang="ru-RU" sz="1600" b="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данные.</a:t>
                      </a:r>
                    </a:p>
                  </a:txBody>
                  <a:tcPr marL="28913" marR="30117" marT="18070" marB="1807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167361"/>
                  </a:ext>
                </a:extLst>
              </a:tr>
              <a:tr h="334588">
                <a:tc>
                  <a:txBody>
                    <a:bodyPr/>
                    <a:lstStyle/>
                    <a:p>
                      <a:pPr algn="l"/>
                      <a:r>
                        <a:rPr lang="ru-RU" sz="1600" b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Объем данных</a:t>
                      </a:r>
                      <a:endParaRPr lang="ru-RU" sz="1600" b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913" marR="30117" marT="18070" marB="1807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Предназначен для небольших объемов данных</a:t>
                      </a:r>
                    </a:p>
                  </a:txBody>
                  <a:tcPr marL="28913" marR="30117" marT="18070" marB="1807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Создан для больших объемов исторических данных</a:t>
                      </a:r>
                    </a:p>
                  </a:txBody>
                  <a:tcPr marL="28913" marR="30117" marT="18070" marB="1807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106060"/>
                  </a:ext>
                </a:extLst>
              </a:tr>
              <a:tr h="310858">
                <a:tc>
                  <a:txBody>
                    <a:bodyPr/>
                    <a:lstStyle/>
                    <a:p>
                      <a:pPr algn="l"/>
                      <a:r>
                        <a:rPr lang="ru-RU" sz="1600" b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Преобразование данных</a:t>
                      </a:r>
                      <a:endParaRPr lang="ru-RU" sz="1600" b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913" marR="30117" marT="18070" marB="1807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Минимальное преобразование данных</a:t>
                      </a:r>
                    </a:p>
                  </a:txBody>
                  <a:tcPr marL="28913" marR="30117" marT="18070" marB="1807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Часто включает процессы ETL (извлечение, преобразование, загрузка).</a:t>
                      </a:r>
                    </a:p>
                  </a:txBody>
                  <a:tcPr marL="28913" marR="30117" marT="18070" marB="1807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474628"/>
                  </a:ext>
                </a:extLst>
              </a:tr>
              <a:tr h="390580">
                <a:tc>
                  <a:txBody>
                    <a:bodyPr/>
                    <a:lstStyle/>
                    <a:p>
                      <a:pPr algn="l"/>
                      <a:r>
                        <a:rPr lang="ru-RU" sz="1600" b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Сложность запроса</a:t>
                      </a:r>
                      <a:endParaRPr lang="ru-RU" sz="1600" b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913" marR="30117" marT="18070" marB="1807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Подходит для простых транзакционных запросов.</a:t>
                      </a:r>
                    </a:p>
                  </a:txBody>
                  <a:tcPr marL="28913" marR="30117" marT="18070" marB="1807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Предназначен для сложных аналитических запросов.</a:t>
                      </a:r>
                    </a:p>
                  </a:txBody>
                  <a:tcPr marL="28913" marR="30117" marT="18070" marB="1807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51113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/>
                      <a:r>
                        <a:rPr lang="ru-RU" sz="1600" b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Применение</a:t>
                      </a:r>
                      <a:endParaRPr lang="ru-RU" sz="1600" b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913" marR="30117" marT="18070" marB="1807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Используется для повседневной работы.</a:t>
                      </a:r>
                    </a:p>
                  </a:txBody>
                  <a:tcPr marL="28913" marR="30117" marT="18070" marB="1807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Используется для бизнес-аналитики, анализа и отчетности.</a:t>
                      </a:r>
                    </a:p>
                  </a:txBody>
                  <a:tcPr marL="28913" marR="30117" marT="18070" marB="1807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084626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ru-RU" sz="1600" b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Задержка</a:t>
                      </a:r>
                      <a:endParaRPr lang="ru-RU" sz="1600" b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913" marR="30117" marT="18070" marB="1807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Обеспечивает доступ к данным с низкой задержкой</a:t>
                      </a:r>
                    </a:p>
                  </a:txBody>
                  <a:tcPr marL="28913" marR="30117" marT="18070" marB="1807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Может иметь более высокую задержку из-за сложных запросов.</a:t>
                      </a:r>
                    </a:p>
                  </a:txBody>
                  <a:tcPr marL="28913" marR="30117" marT="18070" marB="1807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437009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l"/>
                      <a:r>
                        <a:rPr lang="ru-RU" sz="1600" b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Масштабируемость</a:t>
                      </a:r>
                      <a:endParaRPr lang="ru-RU" sz="1600" b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913" marR="30117" marT="18070" marB="1807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Обычно вертикально масштабируемый</a:t>
                      </a:r>
                    </a:p>
                  </a:txBody>
                  <a:tcPr marL="28913" marR="30117" marT="18070" marB="1807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Горизонтальное масштабирование для обеспечения роста объема данных</a:t>
                      </a:r>
                    </a:p>
                  </a:txBody>
                  <a:tcPr marL="28913" marR="30117" marT="18070" marB="1807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070636"/>
                  </a:ext>
                </a:extLst>
              </a:tr>
              <a:tr h="648100">
                <a:tc>
                  <a:txBody>
                    <a:bodyPr/>
                    <a:lstStyle/>
                    <a:p>
                      <a:pPr algn="l"/>
                      <a:r>
                        <a:rPr lang="ru-RU" sz="1600" b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Изменения схемы</a:t>
                      </a:r>
                      <a:endParaRPr lang="ru-RU" sz="1600" b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913" marR="30117" marT="18070" marB="1807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Сложные изменения схемы могут потребовать простоя</a:t>
                      </a:r>
                    </a:p>
                  </a:txBody>
                  <a:tcPr marL="28913" marR="30117" marT="18070" marB="1807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Более гибкая адаптация к изменениям схемы.</a:t>
                      </a:r>
                    </a:p>
                  </a:txBody>
                  <a:tcPr marL="28913" marR="30117" marT="18070" marB="1807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143064"/>
                  </a:ext>
                </a:extLst>
              </a:tr>
              <a:tr h="144466">
                <a:tc>
                  <a:txBody>
                    <a:bodyPr/>
                    <a:lstStyle/>
                    <a:p>
                      <a:pPr algn="l"/>
                      <a:r>
                        <a:rPr lang="ru-RU" sz="1600" b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Хранение Данных</a:t>
                      </a:r>
                      <a:endParaRPr lang="ru-RU" sz="1600" b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913" marR="30117" marT="18070" marB="1807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Хранит последние и часто меняющиеся данные</a:t>
                      </a:r>
                    </a:p>
                  </a:txBody>
                  <a:tcPr marL="28913" marR="30117" marT="18070" marB="1807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Сохраняет исторические данные для анализа тенденций.</a:t>
                      </a:r>
                    </a:p>
                  </a:txBody>
                  <a:tcPr marL="28913" marR="30117" marT="18070" marB="1807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316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983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70ECDF-2558-46F0-B1F2-E1AD6A33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8" y="479426"/>
            <a:ext cx="10096502" cy="468530"/>
          </a:xfrm>
        </p:spPr>
        <p:txBody>
          <a:bodyPr anchor="ctr">
            <a:noAutofit/>
          </a:bodyPr>
          <a:lstStyle/>
          <a:p>
            <a:r>
              <a:rPr lang="ru-RU" sz="4400" cap="none" spc="0" dirty="0">
                <a:solidFill>
                  <a:prstClr val="black"/>
                </a:solidFill>
                <a:latin typeface="Calibri Light" panose="020F0302020204030204"/>
              </a:rPr>
              <a:t>Место для хранения данных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C741C7-D4DD-4ABF-9D02-B0AF26028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1386840"/>
            <a:ext cx="9822181" cy="4648200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Для проекта было выбрано объектное хранилище, так как оно хорошо подходит для хранения большого объема данных, требующих сложного анализа, роста объема данных и хорошо адаптируется к изменениям схемы данных.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FF3730-4FD7-4121-B623-8789EFFAD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 dirty="0"/>
              <a:t>2024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ADC4C2-76E8-4146-9E91-437FD780D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noProof="0" smtClean="0"/>
              <a:t>12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220094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70ECDF-2558-46F0-B1F2-E1AD6A33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8" y="479426"/>
            <a:ext cx="7978142" cy="468530"/>
          </a:xfrm>
        </p:spPr>
        <p:txBody>
          <a:bodyPr anchor="ctr">
            <a:noAutofit/>
          </a:bodyPr>
          <a:lstStyle/>
          <a:p>
            <a:r>
              <a:rPr lang="ru-RU" sz="4400" cap="none" spc="0" dirty="0">
                <a:solidFill>
                  <a:prstClr val="black"/>
                </a:solidFill>
                <a:latin typeface="Calibri Light" panose="020F0302020204030204"/>
              </a:rPr>
              <a:t>Планировщик для запуска задач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C741C7-D4DD-4ABF-9D02-B0AF26028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1386840"/>
            <a:ext cx="9791701" cy="579120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Сравнение планировщиков запуска задач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FF3730-4FD7-4121-B623-8789EFFAD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 dirty="0"/>
              <a:t>2024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ADC4C2-76E8-4146-9E91-437FD780D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noProof="0" smtClean="0"/>
              <a:t>13</a:t>
            </a:fld>
            <a:endParaRPr lang="ru-RU" noProof="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35CBC89-FD63-41BF-8955-17BF28815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246" y="1965960"/>
            <a:ext cx="9757954" cy="379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849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70ECDF-2558-46F0-B1F2-E1AD6A33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8" y="479426"/>
            <a:ext cx="7978142" cy="468530"/>
          </a:xfrm>
        </p:spPr>
        <p:txBody>
          <a:bodyPr anchor="ctr">
            <a:noAutofit/>
          </a:bodyPr>
          <a:lstStyle/>
          <a:p>
            <a:r>
              <a:rPr lang="ru-RU" sz="4400" cap="none" spc="0" dirty="0">
                <a:solidFill>
                  <a:prstClr val="black"/>
                </a:solidFill>
                <a:latin typeface="Calibri Light" panose="020F0302020204030204"/>
              </a:rPr>
              <a:t>Планировщик для запуска задач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C741C7-D4DD-4ABF-9D02-B0AF26028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1386840"/>
            <a:ext cx="9791701" cy="4648200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Основными критериями выбора, помимо таблицы, были: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наиболее детальный уровень контроля</a:t>
            </a: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;</a:t>
            </a:r>
            <a:endParaRPr lang="ru-RU" sz="2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широкий и удобный пользовательский интерфейс для мониторинга</a:t>
            </a: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;</a:t>
            </a:r>
            <a:endParaRPr lang="ru-RU" sz="2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простота развертывания</a:t>
            </a: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;</a:t>
            </a:r>
            <a:endParaRPr lang="ru-RU" sz="2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высокий уровень расширяемости</a:t>
            </a: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r>
              <a:rPr lang="ru-RU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В купе с опытом работы с </a:t>
            </a: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Airflow </a:t>
            </a:r>
            <a:r>
              <a:rPr lang="ru-RU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вполне очевидно, что выбор будет сделан именной в пользу этого инструмента.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FF3730-4FD7-4121-B623-8789EFFAD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 dirty="0"/>
              <a:t>2024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ADC4C2-76E8-4146-9E91-437FD780D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noProof="0" smtClean="0"/>
              <a:t>14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310563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70ECDF-2558-46F0-B1F2-E1AD6A33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8" y="479426"/>
            <a:ext cx="9288782" cy="468530"/>
          </a:xfrm>
        </p:spPr>
        <p:txBody>
          <a:bodyPr anchor="ctr">
            <a:noAutofit/>
          </a:bodyPr>
          <a:lstStyle/>
          <a:p>
            <a:r>
              <a:rPr lang="ru-RU" sz="4400" cap="none" spc="0" dirty="0">
                <a:solidFill>
                  <a:prstClr val="black"/>
                </a:solidFill>
                <a:latin typeface="Calibri Light" panose="020F0302020204030204"/>
              </a:rPr>
              <a:t>Технология организации </a:t>
            </a:r>
            <a:r>
              <a:rPr lang="en-US" sz="4400" cap="none" spc="0" dirty="0">
                <a:solidFill>
                  <a:prstClr val="black"/>
                </a:solidFill>
                <a:latin typeface="Calibri Light" panose="020F0302020204030204"/>
              </a:rPr>
              <a:t>web-</a:t>
            </a:r>
            <a:r>
              <a:rPr lang="ru-RU" sz="4400" cap="none" spc="0" dirty="0">
                <a:solidFill>
                  <a:prstClr val="black"/>
                </a:solidFill>
                <a:latin typeface="Calibri Light" panose="020F0302020204030204"/>
              </a:rPr>
              <a:t>сервиса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C741C7-D4DD-4ABF-9D02-B0AF26028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1386840"/>
            <a:ext cx="9791701" cy="4846320"/>
          </a:xfrm>
        </p:spPr>
        <p:txBody>
          <a:bodyPr>
            <a:normAutofit fontScale="92500" lnSpcReduction="10000"/>
          </a:bodyPr>
          <a:lstStyle/>
          <a:p>
            <a:r>
              <a:rPr lang="ru-RU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Определим критерии для сравнения инструментов: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документация — насколько читабельна, полна и актуальна документация проекта;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комьюнити — наличие сообщества единомышленников-разработчиков, работающих с данной технологией и масштабы такого сообщества;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архитектура — насколько логично и в соответствии с паттернами проектирования построена структура фреймворка;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функциональность — встроенные возможности фреймворка, которые покрывают нужды разработчика без подключения сторонних модулей;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настройка — насколько фреймворк легко настроить и насколько управляем проект, работающий под фреймворком.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FF3730-4FD7-4121-B623-8789EFFAD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 dirty="0"/>
              <a:t>2024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ADC4C2-76E8-4146-9E91-437FD780D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noProof="0" smtClean="0"/>
              <a:t>15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12673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70ECDF-2558-46F0-B1F2-E1AD6A33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8" y="479426"/>
            <a:ext cx="9288782" cy="468530"/>
          </a:xfrm>
        </p:spPr>
        <p:txBody>
          <a:bodyPr anchor="ctr">
            <a:noAutofit/>
          </a:bodyPr>
          <a:lstStyle/>
          <a:p>
            <a:r>
              <a:rPr lang="ru-RU" sz="4400" cap="none" spc="0" dirty="0">
                <a:solidFill>
                  <a:prstClr val="black"/>
                </a:solidFill>
                <a:latin typeface="Calibri Light" panose="020F0302020204030204"/>
              </a:rPr>
              <a:t>Технология организации </a:t>
            </a:r>
            <a:r>
              <a:rPr lang="en-US" sz="4400" cap="none" spc="0" dirty="0">
                <a:solidFill>
                  <a:prstClr val="black"/>
                </a:solidFill>
                <a:latin typeface="Calibri Light" panose="020F0302020204030204"/>
              </a:rPr>
              <a:t>web-</a:t>
            </a:r>
            <a:r>
              <a:rPr lang="ru-RU" sz="4400" cap="none" spc="0" dirty="0">
                <a:solidFill>
                  <a:prstClr val="black"/>
                </a:solidFill>
                <a:latin typeface="Calibri Light" panose="020F0302020204030204"/>
              </a:rPr>
              <a:t>сервиса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C741C7-D4DD-4ABF-9D02-B0AF26028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8" y="3550920"/>
            <a:ext cx="10555650" cy="2633442"/>
          </a:xfrm>
        </p:spPr>
        <p:txBody>
          <a:bodyPr>
            <a:normAutofit/>
          </a:bodyPr>
          <a:lstStyle/>
          <a:p>
            <a:pPr algn="r"/>
            <a:r>
              <a:rPr lang="en-US" sz="24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https://tproger.ru/articles/obzornyj-analiz-python-veb-frejmvorkov</a:t>
            </a:r>
            <a:endParaRPr lang="ru-RU" sz="2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ru-RU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Для проекта был выбран </a:t>
            </a:r>
            <a:r>
              <a:rPr lang="en-US" sz="2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FastAPI</a:t>
            </a:r>
            <a:r>
              <a:rPr lang="ru-RU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так как он использует </a:t>
            </a:r>
            <a:r>
              <a:rPr lang="en-US" sz="2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RestAPI</a:t>
            </a: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ru-RU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из коробки хорошо подходит для быстрого создания мощного </a:t>
            </a: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API </a:t>
            </a:r>
            <a:r>
              <a:rPr lang="ru-RU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и имеет удобную автоматическую документацию.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FF3730-4FD7-4121-B623-8789EFFAD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 dirty="0"/>
              <a:t>2024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ADC4C2-76E8-4146-9E91-437FD780D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noProof="0" smtClean="0"/>
              <a:t>16</a:t>
            </a:fld>
            <a:endParaRPr lang="ru-RU" noProof="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83066F4-A53A-4C18-AB5B-322F4494F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498" y="1278522"/>
            <a:ext cx="10555650" cy="227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416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70ECDF-2558-46F0-B1F2-E1AD6A33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8" y="479426"/>
            <a:ext cx="9791700" cy="468530"/>
          </a:xfrm>
        </p:spPr>
        <p:txBody>
          <a:bodyPr anchor="ctr">
            <a:noAutofit/>
          </a:bodyPr>
          <a:lstStyle/>
          <a:p>
            <a:r>
              <a:rPr lang="ru-RU" sz="4400" cap="none" spc="0" dirty="0">
                <a:solidFill>
                  <a:prstClr val="black"/>
                </a:solidFill>
                <a:latin typeface="Calibri Light" panose="020F0302020204030204"/>
              </a:rPr>
              <a:t>Сервис для развертки приложения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C741C7-D4DD-4ABF-9D02-B0AF26028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1386840"/>
            <a:ext cx="9791701" cy="975360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Для развертки приложения был выбран </a:t>
            </a: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Docker, </a:t>
            </a:r>
            <a:r>
              <a:rPr lang="ru-RU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один из самых распространенных и универсальных сервисов для развертки приложений.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FF3730-4FD7-4121-B623-8789EFFAD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 dirty="0"/>
              <a:t>2024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ADC4C2-76E8-4146-9E91-437FD780D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noProof="0" smtClean="0"/>
              <a:t>17</a:t>
            </a:fld>
            <a:endParaRPr lang="ru-RU" noProof="0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F3FBD253-66FB-4831-8859-908B84C85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498" y="2514600"/>
            <a:ext cx="6151596" cy="318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532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70ECDF-2558-46F0-B1F2-E1AD6A33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8" y="479426"/>
            <a:ext cx="9791700" cy="468530"/>
          </a:xfrm>
        </p:spPr>
        <p:txBody>
          <a:bodyPr anchor="ctr">
            <a:noAutofit/>
          </a:bodyPr>
          <a:lstStyle/>
          <a:p>
            <a:r>
              <a:rPr lang="ru-RU" sz="4400" cap="none" spc="0" dirty="0">
                <a:solidFill>
                  <a:prstClr val="black"/>
                </a:solidFill>
                <a:latin typeface="Calibri Light" panose="020F0302020204030204"/>
              </a:rPr>
              <a:t>Сервис для развертки приложения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C741C7-D4DD-4ABF-9D02-B0AF26028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1386840"/>
            <a:ext cx="9791701" cy="4602480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Зачем нужен </a:t>
            </a:r>
            <a:r>
              <a:rPr lang="ru-RU" sz="28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Docker</a:t>
            </a:r>
            <a:r>
              <a:rPr lang="ru-RU" sz="28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?</a:t>
            </a:r>
          </a:p>
          <a:p>
            <a:r>
              <a:rPr lang="ru-RU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Докер используется: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для запуска одновременно нескольких рабочих процессов с меньшим потреблением ресурсов, чем обычно;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для оптимизации и поддержки всего процесса разработки;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в качестве экономичной альтернативы виртуальным машинам;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как система контроля за приложениями и их разработкой.</a:t>
            </a:r>
          </a:p>
          <a:p>
            <a:endParaRPr lang="ru-RU" sz="2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FF3730-4FD7-4121-B623-8789EFFAD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 dirty="0"/>
              <a:t>2024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ADC4C2-76E8-4146-9E91-437FD780D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noProof="0" smtClean="0"/>
              <a:t>18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238767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70ECDF-2558-46F0-B1F2-E1AD6A33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8" y="479426"/>
            <a:ext cx="9791700" cy="468530"/>
          </a:xfrm>
        </p:spPr>
        <p:txBody>
          <a:bodyPr anchor="ctr">
            <a:noAutofit/>
          </a:bodyPr>
          <a:lstStyle/>
          <a:p>
            <a:r>
              <a:rPr lang="ru-RU" sz="4400" cap="none" spc="0" dirty="0">
                <a:solidFill>
                  <a:prstClr val="black"/>
                </a:solidFill>
                <a:latin typeface="Calibri Light" panose="020F0302020204030204"/>
              </a:rPr>
              <a:t>Сервис для развертки приложения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C741C7-D4DD-4ABF-9D02-B0AF26028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1386840"/>
            <a:ext cx="9791701" cy="4602480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Преимущества </a:t>
            </a:r>
            <a:r>
              <a:rPr lang="ru-RU" sz="28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Docker</a:t>
            </a:r>
            <a:r>
              <a:rPr lang="ru-RU" sz="28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универсальность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автоматизация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быстрое развёртывание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абсолютный контроль версий образов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экономия ресурсов</a:t>
            </a:r>
          </a:p>
          <a:p>
            <a:endParaRPr lang="ru-RU" sz="28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FF3730-4FD7-4121-B623-8789EFFAD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 dirty="0"/>
              <a:t>2024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ADC4C2-76E8-4146-9E91-437FD780D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noProof="0" smtClean="0"/>
              <a:t>19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350060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70ECDF-2558-46F0-B1F2-E1AD6A33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479426"/>
            <a:ext cx="3423059" cy="468530"/>
          </a:xfrm>
        </p:spPr>
        <p:txBody>
          <a:bodyPr anchor="ctr">
            <a:noAutofit/>
          </a:bodyPr>
          <a:lstStyle/>
          <a:p>
            <a:r>
              <a:rPr kumimoji="0" lang="ru-RU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Актуальность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C741C7-D4DD-4ABF-9D02-B0AF26028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1428684"/>
            <a:ext cx="9874192" cy="452935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постоянная обработка поступающих данных</a:t>
            </a:r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;</a:t>
            </a:r>
            <a:endParaRPr lang="ru-RU" sz="20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поддержание актуальности предиктивной модели</a:t>
            </a:r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;</a:t>
            </a:r>
            <a:endParaRPr lang="ru-RU" sz="20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Инференс</a:t>
            </a:r>
            <a:r>
              <a:rPr lang="ru-RU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и получение результата посредством веб сервиса (доступ по </a:t>
            </a:r>
            <a:r>
              <a:rPr lang="ru-RU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http</a:t>
            </a:r>
            <a:r>
              <a:rPr lang="ru-RU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представление результатов с использованием стандартизированных протоколов) в отсутствии необходимости доступа к модели</a:t>
            </a:r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;</a:t>
            </a:r>
            <a:endParaRPr lang="ru-RU" sz="20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современный подход к разработке и организации сложных систем (</a:t>
            </a:r>
            <a:r>
              <a:rPr lang="ru-RU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mlOps</a:t>
            </a:r>
            <a:r>
              <a:rPr lang="ru-RU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ru-RU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devOps</a:t>
            </a:r>
            <a:r>
              <a:rPr lang="ru-RU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и т.д.)</a:t>
            </a:r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ru-RU" sz="20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FF3730-4FD7-4121-B623-8789EFFAD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 dirty="0"/>
              <a:t>2024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ADC4C2-76E8-4146-9E91-437FD780D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noProof="0" smtClean="0"/>
              <a:t>2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614787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70ECDF-2558-46F0-B1F2-E1AD6A33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8" y="479426"/>
            <a:ext cx="7709834" cy="468530"/>
          </a:xfrm>
        </p:spPr>
        <p:txBody>
          <a:bodyPr anchor="ctr">
            <a:noAutofit/>
          </a:bodyPr>
          <a:lstStyle/>
          <a:p>
            <a:r>
              <a:rPr lang="ru-RU" sz="4400" cap="none" spc="0" dirty="0">
                <a:solidFill>
                  <a:prstClr val="black"/>
                </a:solidFill>
                <a:latin typeface="Calibri Light" panose="020F0302020204030204"/>
              </a:rPr>
              <a:t>Стек используемых технологий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FF3730-4FD7-4121-B623-8789EFFAD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 dirty="0"/>
              <a:t>2024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ADC4C2-76E8-4146-9E91-437FD780D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noProof="0" smtClean="0"/>
              <a:t>20</a:t>
            </a:fld>
            <a:endParaRPr lang="ru-RU" noProof="0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D18E9523-4328-4FD9-A067-4C83450D7B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454" y="1157323"/>
            <a:ext cx="3057477" cy="128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8576FAB0-763D-4380-B71F-7B648536A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72" y="3038321"/>
            <a:ext cx="2619449" cy="51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172950CD-A6DF-45BB-94CB-0CF51FE47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715" y="4083178"/>
            <a:ext cx="1940570" cy="1401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0">
            <a:extLst>
              <a:ext uri="{FF2B5EF4-FFF2-40B4-BE49-F238E27FC236}">
                <a16:creationId xmlns:a16="http://schemas.microsoft.com/office/drawing/2014/main" id="{039B2453-7AAB-44EB-976C-A947BD2E6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97" y="4742967"/>
            <a:ext cx="2709013" cy="696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Lflow Models — MLflow 2.12.2 documentation">
            <a:extLst>
              <a:ext uri="{FF2B5EF4-FFF2-40B4-BE49-F238E27FC236}">
                <a16:creationId xmlns:a16="http://schemas.microsoft.com/office/drawing/2014/main" id="{A9F6EF66-B027-445B-93DB-CFB1C79AB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468" y="1330881"/>
            <a:ext cx="2147064" cy="78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0D6CC8A-586D-4550-932F-787C4533D1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42739" y="1330881"/>
            <a:ext cx="708205" cy="823495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93C11F23-7C37-4175-9A58-5784FE45C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428" y="2846398"/>
            <a:ext cx="2316104" cy="89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0510B9-AECB-4F01-A83A-67988705D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714" y="2940459"/>
            <a:ext cx="3273995" cy="48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5326FE3-13D0-4920-B9BF-85F514CB077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015127" y="3424820"/>
            <a:ext cx="543001" cy="333422"/>
          </a:xfrm>
          <a:prstGeom prst="rect">
            <a:avLst/>
          </a:prstGeom>
        </p:spPr>
      </p:pic>
      <p:pic>
        <p:nvPicPr>
          <p:cNvPr id="1028" name="Picture 4" descr="Prometheus Monitoring System Logo PNG Vector (SVG) Free Download | Vector  logo, ? logo, Vector">
            <a:extLst>
              <a:ext uri="{FF2B5EF4-FFF2-40B4-BE49-F238E27FC236}">
                <a16:creationId xmlns:a16="http://schemas.microsoft.com/office/drawing/2014/main" id="{82EE6C70-1633-4B73-850E-EA4B16190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7082" y="3938092"/>
            <a:ext cx="1724897" cy="148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631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70ECDF-2558-46F0-B1F2-E1AD6A33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8" y="479426"/>
            <a:ext cx="9791700" cy="468530"/>
          </a:xfrm>
        </p:spPr>
        <p:txBody>
          <a:bodyPr anchor="ctr">
            <a:noAutofit/>
          </a:bodyPr>
          <a:lstStyle/>
          <a:p>
            <a:r>
              <a:rPr lang="ru-RU" sz="4400" cap="none" spc="0" dirty="0">
                <a:solidFill>
                  <a:prstClr val="black"/>
                </a:solidFill>
                <a:latin typeface="Calibri Light" panose="020F0302020204030204"/>
              </a:rPr>
              <a:t>Проектирование системы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FF3730-4FD7-4121-B623-8789EFFAD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 dirty="0"/>
              <a:t>2024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ADC4C2-76E8-4146-9E91-437FD780D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noProof="0" smtClean="0"/>
              <a:t>21</a:t>
            </a:fld>
            <a:endParaRPr lang="ru-RU" noProof="0" dirty="0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D5C962CC-CB48-448B-9386-BA217A727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35429" y="995318"/>
            <a:ext cx="9387838" cy="5383256"/>
          </a:xfrm>
        </p:spPr>
      </p:pic>
    </p:spTree>
    <p:extLst>
      <p:ext uri="{BB962C8B-B14F-4D97-AF65-F5344CB8AC3E}">
        <p14:creationId xmlns:p14="http://schemas.microsoft.com/office/powerpoint/2010/main" val="1106391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70ECDF-2558-46F0-B1F2-E1AD6A33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8" y="479426"/>
            <a:ext cx="9791700" cy="468530"/>
          </a:xfrm>
        </p:spPr>
        <p:txBody>
          <a:bodyPr anchor="ctr">
            <a:noAutofit/>
          </a:bodyPr>
          <a:lstStyle/>
          <a:p>
            <a:r>
              <a:rPr lang="ru-RU" sz="4400" cap="none" spc="0" dirty="0">
                <a:solidFill>
                  <a:prstClr val="black"/>
                </a:solidFill>
                <a:latin typeface="Calibri Light" panose="020F0302020204030204"/>
              </a:rPr>
              <a:t>Проектирование системы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FF3730-4FD7-4121-B623-8789EFFAD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 dirty="0"/>
              <a:t>2024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ADC4C2-76E8-4146-9E91-437FD780D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noProof="0" smtClean="0"/>
              <a:t>22</a:t>
            </a:fld>
            <a:endParaRPr lang="ru-RU" noProof="0" dirty="0"/>
          </a:p>
        </p:txBody>
      </p:sp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55AED58E-1072-4904-AFFC-F0BA3B662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4780" y="1676531"/>
            <a:ext cx="11902440" cy="4802596"/>
          </a:xfr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0BB714D-FC80-4478-9BC2-811E3A8934FD}"/>
              </a:ext>
            </a:extLst>
          </p:cNvPr>
          <p:cNvSpPr txBox="1"/>
          <p:nvPr/>
        </p:nvSpPr>
        <p:spPr>
          <a:xfrm>
            <a:off x="1762881" y="1050633"/>
            <a:ext cx="8534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Моя часть проекта</a:t>
            </a:r>
            <a:endParaRPr lang="en-US" sz="28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913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70ECDF-2558-46F0-B1F2-E1AD6A33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8" y="479426"/>
            <a:ext cx="9791700" cy="468530"/>
          </a:xfrm>
        </p:spPr>
        <p:txBody>
          <a:bodyPr anchor="ctr">
            <a:noAutofit/>
          </a:bodyPr>
          <a:lstStyle/>
          <a:p>
            <a:r>
              <a:rPr lang="en-US" sz="4400" cap="none" spc="0" dirty="0">
                <a:solidFill>
                  <a:prstClr val="black"/>
                </a:solidFill>
                <a:latin typeface="Calibri Light" panose="020F0302020204030204"/>
              </a:rPr>
              <a:t>RabbitMQ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C741C7-D4DD-4ABF-9D02-B0AF26028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1341119"/>
            <a:ext cx="3421382" cy="5015229"/>
          </a:xfrm>
        </p:spPr>
        <p:txBody>
          <a:bodyPr>
            <a:normAutofit/>
          </a:bodyPr>
          <a:lstStyle/>
          <a:p>
            <a:pPr algn="just"/>
            <a:r>
              <a:rPr lang="ru-RU" sz="28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Диаграмма последовательности</a:t>
            </a:r>
          </a:p>
          <a:p>
            <a:endParaRPr lang="ru-RU" sz="28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FF3730-4FD7-4121-B623-8789EFFAD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 dirty="0"/>
              <a:t>2024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ADC4C2-76E8-4146-9E91-437FD780D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noProof="0" smtClean="0"/>
              <a:t>23</a:t>
            </a:fld>
            <a:endParaRPr lang="ru-RU" noProof="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0E6B678-D066-41DF-97FC-924716039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881" y="1043939"/>
            <a:ext cx="7293292" cy="533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30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70ECDF-2558-46F0-B1F2-E1AD6A33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8" y="479426"/>
            <a:ext cx="9791700" cy="468530"/>
          </a:xfrm>
        </p:spPr>
        <p:txBody>
          <a:bodyPr anchor="ctr">
            <a:noAutofit/>
          </a:bodyPr>
          <a:lstStyle/>
          <a:p>
            <a:r>
              <a:rPr lang="en-US" sz="4400" cap="none" spc="0" dirty="0">
                <a:solidFill>
                  <a:prstClr val="black"/>
                </a:solidFill>
                <a:latin typeface="Calibri Light" panose="020F0302020204030204"/>
              </a:rPr>
              <a:t>RabbitMQ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C741C7-D4DD-4ABF-9D02-B0AF260280A9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868679" y="1173480"/>
            <a:ext cx="2484119" cy="4724399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Use-Case </a:t>
            </a:r>
            <a:r>
              <a:rPr lang="ru-RU" sz="28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диаграмма</a:t>
            </a:r>
          </a:p>
          <a:p>
            <a:pPr algn="ctr"/>
            <a:endParaRPr lang="ru-RU" sz="28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FF3730-4FD7-4121-B623-8789EFFAD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 dirty="0"/>
              <a:t>2024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ADC4C2-76E8-4146-9E91-437FD780D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noProof="0" smtClean="0"/>
              <a:t>24</a:t>
            </a:fld>
            <a:endParaRPr lang="ru-RU" noProof="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9A06752-39D6-4926-9E48-0E751935A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798" y="1099773"/>
            <a:ext cx="8717281" cy="527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790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70ECDF-2558-46F0-B1F2-E1AD6A33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8" y="479426"/>
            <a:ext cx="4836565" cy="468530"/>
          </a:xfrm>
        </p:spPr>
        <p:txBody>
          <a:bodyPr anchor="ctr">
            <a:noAutofit/>
          </a:bodyPr>
          <a:lstStyle/>
          <a:p>
            <a:r>
              <a:rPr lang="en-US" sz="4400" cap="none" spc="0" dirty="0" err="1">
                <a:solidFill>
                  <a:prstClr val="black"/>
                </a:solidFill>
                <a:latin typeface="Calibri Light" panose="020F0302020204030204"/>
              </a:rPr>
              <a:t>RabbiMQ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C741C7-D4DD-4ABF-9D02-B0AF26028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8" y="1444751"/>
            <a:ext cx="5084065" cy="3024935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Компания </a:t>
            </a:r>
            <a:r>
              <a:rPr lang="en-US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Webiomed</a:t>
            </a:r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использует </a:t>
            </a:r>
            <a:r>
              <a:rPr lang="en-US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MLflow</a:t>
            </a:r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в купе с </a:t>
            </a:r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Python </a:t>
            </a:r>
            <a:r>
              <a:rPr lang="ru-RU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Фреймворком </a:t>
            </a:r>
            <a:r>
              <a:rPr lang="en-US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Pycaret</a:t>
            </a:r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ru-RU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при использовании которого создается структура проекта, где каждая отдельная строка представляет собой информацию об определённой версии алгоритма, делающей предсказания на данных после определенной обработки.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FF3730-4FD7-4121-B623-8789EFFAD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 dirty="0"/>
              <a:t>2024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ADC4C2-76E8-4146-9E91-437FD780D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noProof="0" smtClean="0"/>
              <a:t>25</a:t>
            </a:fld>
            <a:endParaRPr lang="ru-RU" noProof="0" dirty="0"/>
          </a:p>
        </p:txBody>
      </p:sp>
      <p:pic>
        <p:nvPicPr>
          <p:cNvPr id="8" name="Рисунок 7" descr="Структура эксперимента в MLflow">
            <a:extLst>
              <a:ext uri="{FF2B5EF4-FFF2-40B4-BE49-F238E27FC236}">
                <a16:creationId xmlns:a16="http://schemas.microsoft.com/office/drawing/2014/main" id="{26B0C97D-ABF1-43A7-AEA3-A2BBA9441B9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857" y="1444751"/>
            <a:ext cx="5656176" cy="34290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70780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70ECDF-2558-46F0-B1F2-E1AD6A33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8" y="479426"/>
            <a:ext cx="4836565" cy="468530"/>
          </a:xfrm>
        </p:spPr>
        <p:txBody>
          <a:bodyPr anchor="ctr">
            <a:noAutofit/>
          </a:bodyPr>
          <a:lstStyle/>
          <a:p>
            <a:r>
              <a:rPr lang="en-US" sz="4400" cap="none" spc="0" dirty="0">
                <a:solidFill>
                  <a:prstClr val="black"/>
                </a:solidFill>
                <a:latin typeface="Calibri Light" panose="020F0302020204030204"/>
              </a:rPr>
              <a:t>Data Lake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C741C7-D4DD-4ABF-9D02-B0AF26028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8" y="1392865"/>
            <a:ext cx="9745628" cy="4338084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Применение Data </a:t>
            </a:r>
            <a:r>
              <a:rPr lang="ru-RU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Lake</a:t>
            </a:r>
            <a:r>
              <a:rPr lang="ru-RU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можно рассмотреть на примере платформы управлением предприятием E2D Data </a:t>
            </a:r>
            <a:r>
              <a:rPr lang="ru-RU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Lake</a:t>
            </a:r>
            <a:r>
              <a:rPr lang="ru-RU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использующейся в компании «Software KIT».</a:t>
            </a:r>
            <a:endParaRPr lang="en-US" sz="20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ru-RU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Экосистема Е2D Data </a:t>
            </a:r>
            <a:r>
              <a:rPr lang="ru-RU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Lake</a:t>
            </a:r>
            <a:r>
              <a:rPr lang="ru-RU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обеспечивает не только хранение неструктурированных данных, но и реализацию логических связей между этими данными. Платформа является универсальным адаптируемым решением и имеет широкую область применения без привязки к конкретной сфере деятельности.</a:t>
            </a:r>
            <a:endParaRPr lang="en-US" sz="20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FF3730-4FD7-4121-B623-8789EFFAD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 dirty="0"/>
              <a:t>2024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ADC4C2-76E8-4146-9E91-437FD780D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noProof="0" smtClean="0"/>
              <a:t>26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511122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70ECDF-2558-46F0-B1F2-E1AD6A33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8" y="479426"/>
            <a:ext cx="4836565" cy="468530"/>
          </a:xfrm>
        </p:spPr>
        <p:txBody>
          <a:bodyPr anchor="ctr">
            <a:noAutofit/>
          </a:bodyPr>
          <a:lstStyle/>
          <a:p>
            <a:r>
              <a:rPr lang="en-US" sz="4400" cap="none" spc="0" dirty="0">
                <a:solidFill>
                  <a:prstClr val="black"/>
                </a:solidFill>
                <a:latin typeface="Calibri Light" panose="020F0302020204030204"/>
              </a:rPr>
              <a:t>Object Storage (S3)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C741C7-D4DD-4ABF-9D02-B0AF26028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8" y="1392865"/>
            <a:ext cx="9745628" cy="4338084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Компания </a:t>
            </a:r>
            <a:r>
              <a:rPr lang="en-US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Tehnologika</a:t>
            </a:r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в своей статье про создание собственного сервиса для обучения нейронных сетей в помощь разработчикам и бизнесу описала, что их платформа, в большинстве своем основана на хранении файлов, так как </a:t>
            </a:r>
            <a:r>
              <a:rPr lang="ru-RU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датасеты</a:t>
            </a:r>
            <a:r>
              <a:rPr lang="ru-RU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для обучения нейронных сетей, использующихся в данном сервисе – это огромное количество изображений, занимающих много места и вся работа производится именно с ними. Эти данные нужно где-то хранить, и для этого компания использует такое объектное хранилище как S3.</a:t>
            </a:r>
            <a:endParaRPr lang="en-US" sz="20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FF3730-4FD7-4121-B623-8789EFFAD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 dirty="0"/>
              <a:t>2024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ADC4C2-76E8-4146-9E91-437FD780D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noProof="0" smtClean="0"/>
              <a:t>27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700132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70ECDF-2558-46F0-B1F2-E1AD6A33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8" y="479426"/>
            <a:ext cx="4836565" cy="468530"/>
          </a:xfrm>
        </p:spPr>
        <p:txBody>
          <a:bodyPr anchor="ctr">
            <a:noAutofit/>
          </a:bodyPr>
          <a:lstStyle/>
          <a:p>
            <a:r>
              <a:rPr lang="en-US" sz="4400" cap="none" spc="0" dirty="0">
                <a:solidFill>
                  <a:prstClr val="black"/>
                </a:solidFill>
                <a:latin typeface="Calibri Light" panose="020F0302020204030204"/>
              </a:rPr>
              <a:t>RabbitMQ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C741C7-D4DD-4ABF-9D02-B0AF26028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8" y="1392865"/>
            <a:ext cx="9745628" cy="1786270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В статье «</a:t>
            </a:r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Running </a:t>
            </a:r>
            <a:r>
              <a:rPr lang="en-US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PyTorch</a:t>
            </a:r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Models for Inference at Scale using </a:t>
            </a:r>
            <a:r>
              <a:rPr lang="en-US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FastAPI</a:t>
            </a:r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RabbitMQ and Redis» </a:t>
            </a:r>
            <a:r>
              <a:rPr lang="ru-RU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описывается использование </a:t>
            </a:r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RabbitMQ </a:t>
            </a:r>
            <a:r>
              <a:rPr lang="ru-RU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для хранения запроса на вывод, а также как решение для хранения данных и результатов в течение определенного периода времени</a:t>
            </a:r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FF3730-4FD7-4121-B623-8789EFFAD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 dirty="0"/>
              <a:t>2024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ADC4C2-76E8-4146-9E91-437FD780D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noProof="0" smtClean="0"/>
              <a:t>28</a:t>
            </a:fld>
            <a:endParaRPr lang="ru-RU" noProof="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64B3A67-721A-4725-A0D3-32C40A6772B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251" y="3067216"/>
            <a:ext cx="5302545" cy="17862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0266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70ECDF-2558-46F0-B1F2-E1AD6A33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479426"/>
            <a:ext cx="4528916" cy="468530"/>
          </a:xfrm>
        </p:spPr>
        <p:txBody>
          <a:bodyPr anchor="ctr">
            <a:noAutofit/>
          </a:bodyPr>
          <a:lstStyle/>
          <a:p>
            <a:r>
              <a:rPr lang="ru-RU" sz="4400" cap="none" spc="0" dirty="0">
                <a:solidFill>
                  <a:prstClr val="black"/>
                </a:solidFill>
                <a:latin typeface="Calibri Light" panose="020F0302020204030204"/>
              </a:rPr>
              <a:t>Цели и задачи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C741C7-D4DD-4ABF-9D02-B0AF26028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1437892"/>
            <a:ext cx="9874192" cy="4454908"/>
          </a:xfrm>
        </p:spPr>
        <p:txBody>
          <a:bodyPr>
            <a:normAutofit fontScale="92500" lnSpcReduction="20000"/>
          </a:bodyPr>
          <a:lstStyle/>
          <a:p>
            <a:r>
              <a:rPr lang="ru-RU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Упрощение работы системного инженера, снижение влияния человеческого фактора и удешевление проекта с помощью автоматизации процессов получения данных, обучения модели, валидации модели и т.д.</a:t>
            </a:r>
          </a:p>
          <a:p>
            <a:endParaRPr lang="ru-RU" sz="20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ru-RU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Поставленные задачи: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осуществлять организованный сбор тестовых данных для обучения</a:t>
            </a:r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;</a:t>
            </a:r>
            <a:endParaRPr lang="ru-RU" sz="20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помещать эти данные в общее хранилище</a:t>
            </a:r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;</a:t>
            </a:r>
            <a:endParaRPr lang="ru-RU" sz="20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переобучать на этих данных и производить валидацию готовых моделей нейронных сетей</a:t>
            </a:r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;</a:t>
            </a:r>
            <a:endParaRPr lang="ru-RU" sz="20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производить мониторинг на каждом этапе работы</a:t>
            </a:r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;</a:t>
            </a:r>
            <a:endParaRPr lang="ru-RU" sz="20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реализовать простейший веб-сервис для представления результатов работы моделей.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FF3730-4FD7-4121-B623-8789EFFAD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 dirty="0"/>
              <a:t>2024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ADC4C2-76E8-4146-9E91-437FD780D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noProof="0" smtClean="0"/>
              <a:t>3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236398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70ECDF-2558-46F0-B1F2-E1AD6A33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8" y="479426"/>
            <a:ext cx="4836565" cy="468530"/>
          </a:xfrm>
        </p:spPr>
        <p:txBody>
          <a:bodyPr anchor="ctr">
            <a:noAutofit/>
          </a:bodyPr>
          <a:lstStyle/>
          <a:p>
            <a:r>
              <a:rPr lang="ru-RU" sz="4400" cap="none" spc="0" dirty="0">
                <a:solidFill>
                  <a:prstClr val="black"/>
                </a:solidFill>
                <a:latin typeface="Calibri Light" panose="020F0302020204030204"/>
              </a:rPr>
              <a:t>Постановка задачи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C741C7-D4DD-4ABF-9D02-B0AF26028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1437892"/>
            <a:ext cx="9874192" cy="4747008"/>
          </a:xfrm>
        </p:spPr>
        <p:txBody>
          <a:bodyPr>
            <a:normAutofit fontScale="85000" lnSpcReduction="20000"/>
          </a:bodyPr>
          <a:lstStyle/>
          <a:p>
            <a:r>
              <a:rPr lang="ru-RU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Требуется разработать систему для автоматизированной оценки состояния технологического оборудования с применением глубокого обучения.</a:t>
            </a:r>
          </a:p>
          <a:p>
            <a:endParaRPr lang="ru-RU" sz="20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ru-RU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Постановка задачи: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поскольку реально функционирующих датчиков нет, требуется эмулировать поступление данных от них с помощью написанного скрипта</a:t>
            </a:r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;</a:t>
            </a:r>
            <a:endParaRPr lang="ru-RU" sz="20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данные представляют из себя значения датчиков одного двигателя за промежуток времени. Данные с датчиков берутся из </a:t>
            </a:r>
            <a:r>
              <a:rPr lang="ru-RU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датасета</a:t>
            </a:r>
            <a:r>
              <a:rPr lang="ru-RU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“</a:t>
            </a:r>
            <a:r>
              <a:rPr lang="ru-RU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Nasa</a:t>
            </a:r>
            <a:r>
              <a:rPr lang="ru-RU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trurbofans</a:t>
            </a:r>
            <a:r>
              <a:rPr lang="ru-RU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”</a:t>
            </a:r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;</a:t>
            </a:r>
            <a:endParaRPr lang="ru-RU" sz="20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программная система должна получить данные, преобразовать в формат </a:t>
            </a:r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</a:t>
            </a:r>
            <a:r>
              <a:rPr lang="ru-RU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son</a:t>
            </a:r>
            <a:r>
              <a:rPr lang="ru-RU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и сохранить в хранилище</a:t>
            </a:r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;</a:t>
            </a:r>
            <a:endParaRPr lang="ru-RU" sz="20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программная система должна периодически вызывать скрипты для обработки данных, до обучения модели на новых данных и ее валидации</a:t>
            </a:r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;</a:t>
            </a:r>
            <a:endParaRPr lang="ru-RU" sz="20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программная система должна представлять результаты предсказания по модели посредством </a:t>
            </a:r>
            <a:r>
              <a:rPr lang="ru-RU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web</a:t>
            </a:r>
            <a:r>
              <a:rPr lang="ru-RU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-сервиса</a:t>
            </a:r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ru-RU" sz="20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FF3730-4FD7-4121-B623-8789EFFAD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 dirty="0"/>
              <a:t>2024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ADC4C2-76E8-4146-9E91-437FD780D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noProof="0" smtClean="0"/>
              <a:t>4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996790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70ECDF-2558-46F0-B1F2-E1AD6A33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8" y="479426"/>
            <a:ext cx="10096502" cy="468530"/>
          </a:xfrm>
        </p:spPr>
        <p:txBody>
          <a:bodyPr anchor="ctr">
            <a:noAutofit/>
          </a:bodyPr>
          <a:lstStyle/>
          <a:p>
            <a:r>
              <a:rPr lang="ru-RU" sz="4400" cap="none" spc="0" dirty="0">
                <a:solidFill>
                  <a:prstClr val="black"/>
                </a:solidFill>
                <a:latin typeface="Calibri Light" panose="020F0302020204030204"/>
              </a:rPr>
              <a:t>Первый этап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C741C7-D4DD-4ABF-9D02-B0AF26028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1437892"/>
            <a:ext cx="9874192" cy="4747008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Организация передачи новых тестовых данных.</a:t>
            </a:r>
          </a:p>
          <a:p>
            <a:r>
              <a:rPr lang="ru-RU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Для этого будет использоваться такой инструмент как брокер сообщений (в данном случае </a:t>
            </a:r>
            <a:r>
              <a:rPr lang="ru-RU" sz="2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RabbitMQ</a:t>
            </a:r>
            <a:r>
              <a:rPr lang="ru-RU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). Он будет получать нужные данные, направлять в очередь и затем, по запросу, освобождать данные из очереди и направлять дальше. Это позволит организованно и бесперебойно передавать данные в больших количествах.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FF3730-4FD7-4121-B623-8789EFFAD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 dirty="0"/>
              <a:t>2024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ADC4C2-76E8-4146-9E91-437FD780D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noProof="0" smtClean="0"/>
              <a:t>5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733369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70ECDF-2558-46F0-B1F2-E1AD6A33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8" y="479426"/>
            <a:ext cx="10096502" cy="468530"/>
          </a:xfrm>
        </p:spPr>
        <p:txBody>
          <a:bodyPr anchor="ctr">
            <a:noAutofit/>
          </a:bodyPr>
          <a:lstStyle/>
          <a:p>
            <a:r>
              <a:rPr lang="ru-RU" sz="4400" cap="none" spc="0" dirty="0">
                <a:solidFill>
                  <a:prstClr val="black"/>
                </a:solidFill>
                <a:latin typeface="Calibri Light" panose="020F0302020204030204"/>
              </a:rPr>
              <a:t>Второй этап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C741C7-D4DD-4ABF-9D02-B0AF26028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1437892"/>
            <a:ext cx="9874192" cy="4747008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Помещение данных в общее хранилище, переобучение и валидация на этих данных готовых моделей нейронных сетей и организация мониторинга каждого этапа системы.</a:t>
            </a:r>
          </a:p>
          <a:p>
            <a:r>
              <a:rPr lang="ru-RU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Для хранения данных будет использоваться технология Data </a:t>
            </a:r>
            <a:r>
              <a:rPr lang="ru-RU" sz="2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Lake</a:t>
            </a:r>
            <a:r>
              <a:rPr lang="ru-RU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(S3) а для периодического запуска процесса переобучения и валидации поможет технология </a:t>
            </a:r>
            <a:r>
              <a:rPr lang="ru-RU" sz="2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Airflow</a:t>
            </a:r>
            <a:r>
              <a:rPr lang="ru-RU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FF3730-4FD7-4121-B623-8789EFFAD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 dirty="0"/>
              <a:t>2024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ADC4C2-76E8-4146-9E91-437FD780D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noProof="0" smtClean="0"/>
              <a:t>6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8656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70ECDF-2558-46F0-B1F2-E1AD6A33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8" y="479426"/>
            <a:ext cx="10096502" cy="468530"/>
          </a:xfrm>
        </p:spPr>
        <p:txBody>
          <a:bodyPr anchor="ctr">
            <a:noAutofit/>
          </a:bodyPr>
          <a:lstStyle/>
          <a:p>
            <a:r>
              <a:rPr lang="ru-RU" sz="4400" cap="none" spc="0" dirty="0">
                <a:solidFill>
                  <a:prstClr val="black"/>
                </a:solidFill>
                <a:latin typeface="Calibri Light" panose="020F0302020204030204"/>
              </a:rPr>
              <a:t>Третий этап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C741C7-D4DD-4ABF-9D02-B0AF26028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1437892"/>
            <a:ext cx="9874192" cy="4747008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Реализация веб-сервиса с помощью технологии </a:t>
            </a:r>
            <a:r>
              <a:rPr lang="en-US" sz="28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FastAPI</a:t>
            </a:r>
            <a:r>
              <a:rPr lang="en-US" sz="28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4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Простейший сервис для более удобной работы пользователя с результатами нейронной сети.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endParaRPr lang="ru-RU" sz="28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FF3730-4FD7-4121-B623-8789EFFAD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 dirty="0"/>
              <a:t>2024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ADC4C2-76E8-4146-9E91-437FD780D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noProof="0" smtClean="0"/>
              <a:t>7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99278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70ECDF-2558-46F0-B1F2-E1AD6A33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8" y="479426"/>
            <a:ext cx="10096502" cy="468530"/>
          </a:xfrm>
        </p:spPr>
        <p:txBody>
          <a:bodyPr anchor="ctr">
            <a:noAutofit/>
          </a:bodyPr>
          <a:lstStyle/>
          <a:p>
            <a:r>
              <a:rPr lang="ru-RU" sz="4400" cap="none" spc="0" dirty="0">
                <a:solidFill>
                  <a:prstClr val="black"/>
                </a:solidFill>
                <a:latin typeface="Calibri Light" panose="020F0302020204030204"/>
              </a:rPr>
              <a:t>Организация поступления данных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C741C7-D4DD-4ABF-9D02-B0AF26028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1386840"/>
            <a:ext cx="3985261" cy="4798060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Синхронные способы общения</a:t>
            </a:r>
            <a:r>
              <a:rPr lang="ru-RU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– клиент ожидает ответ от службы</a:t>
            </a:r>
          </a:p>
          <a:p>
            <a:endParaRPr lang="ru-RU" sz="2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ru-RU" sz="2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ru-RU" sz="24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Асинхронные способы общения</a:t>
            </a:r>
            <a:r>
              <a:rPr lang="ru-RU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– код клиента или отправители сообщения не ждут ответ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FF3730-4FD7-4121-B623-8789EFFAD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 dirty="0"/>
              <a:t>2024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ADC4C2-76E8-4146-9E91-437FD780D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noProof="0" smtClean="0"/>
              <a:t>8</a:t>
            </a:fld>
            <a:endParaRPr lang="ru-RU" noProof="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2DF1426-9377-43FC-A3E9-6319652F3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760" y="1745174"/>
            <a:ext cx="6431280" cy="336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92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70ECDF-2558-46F0-B1F2-E1AD6A33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8" y="479426"/>
            <a:ext cx="10096502" cy="468530"/>
          </a:xfrm>
        </p:spPr>
        <p:txBody>
          <a:bodyPr anchor="ctr">
            <a:noAutofit/>
          </a:bodyPr>
          <a:lstStyle/>
          <a:p>
            <a:r>
              <a:rPr lang="ru-RU" sz="4400" cap="none" spc="0" dirty="0">
                <a:solidFill>
                  <a:prstClr val="black"/>
                </a:solidFill>
                <a:latin typeface="Calibri Light" panose="020F0302020204030204"/>
              </a:rPr>
              <a:t>Организация поступления данных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C741C7-D4DD-4ABF-9D02-B0AF26028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1386840"/>
            <a:ext cx="9791701" cy="579120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Сравнение брокеров сообщений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FF3730-4FD7-4121-B623-8789EFFAD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 dirty="0"/>
              <a:t>2024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ADC4C2-76E8-4146-9E91-437FD780D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noProof="0" smtClean="0"/>
              <a:t>9</a:t>
            </a:fld>
            <a:endParaRPr lang="ru-RU" noProof="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4FB6D8A-0D92-4C7D-8006-F5A1C4206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498" y="1965960"/>
            <a:ext cx="8542022" cy="432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52521"/>
      </p:ext>
    </p:extLst>
  </p:cSld>
  <p:clrMapOvr>
    <a:masterClrMapping/>
  </p:clrMapOvr>
</p:sld>
</file>

<file path=ppt/theme/theme1.xml><?xml version="1.0" encoding="utf-8"?>
<a:theme xmlns:a="http://schemas.openxmlformats.org/drawingml/2006/main" name="Одиночная линия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43_TF56180624_Win32" id="{67C9E7EB-4B67-47D2-AC94-A62F98E9F47B}" vid="{DA75A8E3-E007-44ED-9BA5-5388846DD69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Минималистичная светлая презентация</Template>
  <TotalTime>1335</TotalTime>
  <Words>4382</Words>
  <Application>Microsoft Office PowerPoint</Application>
  <PresentationFormat>Широкоэкранный</PresentationFormat>
  <Paragraphs>797</Paragraphs>
  <Slides>28</Slides>
  <Notes>28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5" baseType="lpstr">
      <vt:lpstr>-apple-system</vt:lpstr>
      <vt:lpstr>Arial</vt:lpstr>
      <vt:lpstr>Calibri</vt:lpstr>
      <vt:lpstr>Calibri Light</vt:lpstr>
      <vt:lpstr>Inter</vt:lpstr>
      <vt:lpstr>Times New Roman</vt:lpstr>
      <vt:lpstr>Одиночная линия</vt:lpstr>
      <vt:lpstr>Разработка системы для автоматизированной оценки состояния технологического оборудования с применением глубокого обучения</vt:lpstr>
      <vt:lpstr>Актуальность</vt:lpstr>
      <vt:lpstr>Цели и задачи</vt:lpstr>
      <vt:lpstr>Постановка задачи</vt:lpstr>
      <vt:lpstr>Первый этап</vt:lpstr>
      <vt:lpstr>Второй этап</vt:lpstr>
      <vt:lpstr>Третий этап</vt:lpstr>
      <vt:lpstr>Организация поступления данных</vt:lpstr>
      <vt:lpstr>Организация поступления данных</vt:lpstr>
      <vt:lpstr>Организация поступления данных</vt:lpstr>
      <vt:lpstr>Место для хранения данных</vt:lpstr>
      <vt:lpstr>Место для хранения данных</vt:lpstr>
      <vt:lpstr>Планировщик для запуска задач</vt:lpstr>
      <vt:lpstr>Планировщик для запуска задач</vt:lpstr>
      <vt:lpstr>Технология организации web-сервиса</vt:lpstr>
      <vt:lpstr>Технология организации web-сервиса</vt:lpstr>
      <vt:lpstr>Сервис для развертки приложения</vt:lpstr>
      <vt:lpstr>Сервис для развертки приложения</vt:lpstr>
      <vt:lpstr>Сервис для развертки приложения</vt:lpstr>
      <vt:lpstr>Стек используемых технологий</vt:lpstr>
      <vt:lpstr>Проектирование системы</vt:lpstr>
      <vt:lpstr>Проектирование системы</vt:lpstr>
      <vt:lpstr>RabbitMQ</vt:lpstr>
      <vt:lpstr>RabbitMQ</vt:lpstr>
      <vt:lpstr>RabbiMQ</vt:lpstr>
      <vt:lpstr>Data Lake</vt:lpstr>
      <vt:lpstr>Object Storage (S3)</vt:lpstr>
      <vt:lpstr>RabbitMQ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системы для автоматизированной оценки состояния технологического оборудования с применением глубокого обучения</dc:title>
  <dc:creator>Aleksandr Shchkin</dc:creator>
  <cp:lastModifiedBy>Aleksandr Shchkin</cp:lastModifiedBy>
  <cp:revision>68</cp:revision>
  <dcterms:created xsi:type="dcterms:W3CDTF">2024-05-13T11:47:12Z</dcterms:created>
  <dcterms:modified xsi:type="dcterms:W3CDTF">2024-05-14T22:15:56Z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