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
      <p:font typeface="Nuni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font" Target="fonts/Roboto-boldItalic.fntdata"/><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4b8668344f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4b8668344f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lv"/>
              <a:t>Sastāv no joslā , ir 1, 4, 8 un 16 joslu modeļi</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4b8668344f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4b8668344f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4b8668344f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4b8668344f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4b8668344f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4b8668344f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lv"/>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lv"/>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lv"/>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lv"/>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lv"/>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lv"/>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lv"/>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lv"/>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lv"/>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lv"/>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lv"/>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lv"/>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lv" sz="3700"/>
              <a:t>PCI Express</a:t>
            </a:r>
            <a:br>
              <a:rPr b="1" lang="lv" sz="3700"/>
            </a:br>
            <a:endParaRPr b="1" sz="3700"/>
          </a:p>
        </p:txBody>
      </p:sp>
      <p:sp>
        <p:nvSpPr>
          <p:cNvPr id="129" name="Google Shape;129;p13"/>
          <p:cNvSpPr txBox="1"/>
          <p:nvPr/>
        </p:nvSpPr>
        <p:spPr>
          <a:xfrm>
            <a:off x="6247275" y="4263827"/>
            <a:ext cx="2524800" cy="3891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275"/>
              <a:buNone/>
            </a:pPr>
            <a:r>
              <a:t/>
            </a:r>
            <a:endParaRPr sz="800">
              <a:solidFill>
                <a:srgbClr val="AF7B51"/>
              </a:solidFill>
              <a:latin typeface="Calibri"/>
              <a:ea typeface="Calibri"/>
              <a:cs typeface="Calibri"/>
              <a:sym typeface="Calibri"/>
            </a:endParaRPr>
          </a:p>
          <a:p>
            <a:pPr indent="0" lvl="0" marL="0" rtl="0" algn="ctr">
              <a:lnSpc>
                <a:spcPct val="80000"/>
              </a:lnSpc>
              <a:spcBef>
                <a:spcPts val="0"/>
              </a:spcBef>
              <a:spcAft>
                <a:spcPts val="0"/>
              </a:spcAft>
              <a:buSzPts val="275"/>
              <a:buNone/>
            </a:pPr>
            <a:r>
              <a:rPr lang="lv" sz="800">
                <a:solidFill>
                  <a:srgbClr val="AF7B51"/>
                </a:solidFill>
                <a:latin typeface="Calibri"/>
                <a:ea typeface="Calibri"/>
                <a:cs typeface="Calibri"/>
                <a:sym typeface="Calibri"/>
              </a:rPr>
              <a:t>Monta Javnošāne</a:t>
            </a:r>
            <a:endParaRPr sz="800">
              <a:solidFill>
                <a:srgbClr val="AF7B51"/>
              </a:solidFill>
              <a:latin typeface="Calibri"/>
              <a:ea typeface="Calibri"/>
              <a:cs typeface="Calibri"/>
              <a:sym typeface="Calibri"/>
            </a:endParaRPr>
          </a:p>
          <a:p>
            <a:pPr indent="0" lvl="0" marL="0" rtl="0" algn="ctr">
              <a:lnSpc>
                <a:spcPct val="80000"/>
              </a:lnSpc>
              <a:spcBef>
                <a:spcPts val="0"/>
              </a:spcBef>
              <a:spcAft>
                <a:spcPts val="0"/>
              </a:spcAft>
              <a:buSzPts val="275"/>
              <a:buNone/>
            </a:pPr>
            <a:r>
              <a:rPr lang="lv" sz="800">
                <a:solidFill>
                  <a:srgbClr val="AF7B51"/>
                </a:solidFill>
                <a:latin typeface="Calibri"/>
                <a:ea typeface="Calibri"/>
                <a:cs typeface="Calibri"/>
                <a:sym typeface="Calibri"/>
              </a:rPr>
              <a:t>1. IT kursa studente</a:t>
            </a:r>
            <a:endParaRPr sz="800">
              <a:solidFill>
                <a:srgbClr val="AF7B51"/>
              </a:solidFill>
              <a:latin typeface="Calibri"/>
              <a:ea typeface="Calibri"/>
              <a:cs typeface="Calibri"/>
              <a:sym typeface="Calibri"/>
            </a:endParaRPr>
          </a:p>
          <a:p>
            <a:pPr indent="0" lvl="0" marL="0" rtl="0" algn="ctr">
              <a:lnSpc>
                <a:spcPct val="80000"/>
              </a:lnSpc>
              <a:spcBef>
                <a:spcPts val="0"/>
              </a:spcBef>
              <a:spcAft>
                <a:spcPts val="0"/>
              </a:spcAft>
              <a:buSzPts val="275"/>
              <a:buNone/>
            </a:pPr>
            <a:r>
              <a:t/>
            </a:r>
            <a:endParaRPr sz="800">
              <a:solidFill>
                <a:srgbClr val="AF7B5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lv" sz="3100"/>
              <a:t>PCIe vizualizācija</a:t>
            </a:r>
            <a:endParaRPr b="1" sz="3100"/>
          </a:p>
        </p:txBody>
      </p:sp>
      <p:pic>
        <p:nvPicPr>
          <p:cNvPr id="135" name="Google Shape;135;p14"/>
          <p:cNvPicPr preferRelativeResize="0"/>
          <p:nvPr/>
        </p:nvPicPr>
        <p:blipFill>
          <a:blip r:embed="rId3">
            <a:alphaModFix/>
          </a:blip>
          <a:stretch>
            <a:fillRect/>
          </a:stretch>
        </p:blipFill>
        <p:spPr>
          <a:xfrm>
            <a:off x="4643175" y="2033612"/>
            <a:ext cx="3864826" cy="2390025"/>
          </a:xfrm>
          <a:prstGeom prst="rect">
            <a:avLst/>
          </a:prstGeom>
          <a:noFill/>
          <a:ln>
            <a:noFill/>
          </a:ln>
        </p:spPr>
      </p:pic>
      <p:pic>
        <p:nvPicPr>
          <p:cNvPr id="136" name="Google Shape;136;p14"/>
          <p:cNvPicPr preferRelativeResize="0"/>
          <p:nvPr/>
        </p:nvPicPr>
        <p:blipFill>
          <a:blip r:embed="rId4">
            <a:alphaModFix/>
          </a:blip>
          <a:stretch>
            <a:fillRect/>
          </a:stretch>
        </p:blipFill>
        <p:spPr>
          <a:xfrm>
            <a:off x="595375" y="2067888"/>
            <a:ext cx="3775579" cy="172878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lv" sz="3100"/>
              <a:t>Kas ir PCI-Express un kur tiek pielietots?</a:t>
            </a:r>
            <a:endParaRPr b="1" sz="3100"/>
          </a:p>
        </p:txBody>
      </p:sp>
      <p:sp>
        <p:nvSpPr>
          <p:cNvPr id="142" name="Google Shape;142;p15"/>
          <p:cNvSpPr txBox="1"/>
          <p:nvPr>
            <p:ph idx="1" type="body"/>
          </p:nvPr>
        </p:nvSpPr>
        <p:spPr>
          <a:xfrm>
            <a:off x="819150" y="1935350"/>
            <a:ext cx="7505700" cy="2448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lv" sz="1350">
                <a:solidFill>
                  <a:srgbClr val="000000"/>
                </a:solidFill>
                <a:latin typeface="Roboto"/>
                <a:ea typeface="Roboto"/>
                <a:cs typeface="Roboto"/>
                <a:sym typeface="Roboto"/>
              </a:rPr>
              <a:t>PCI</a:t>
            </a:r>
            <a:r>
              <a:rPr lang="lv" sz="1350">
                <a:solidFill>
                  <a:srgbClr val="000000"/>
                </a:solidFill>
                <a:latin typeface="Roboto"/>
                <a:ea typeface="Roboto"/>
                <a:cs typeface="Roboto"/>
                <a:sym typeface="Roboto"/>
              </a:rPr>
              <a:t>e ir </a:t>
            </a:r>
            <a:r>
              <a:rPr lang="lv">
                <a:solidFill>
                  <a:srgbClr val="000000"/>
                </a:solidFill>
                <a:latin typeface="Roboto"/>
                <a:ea typeface="Roboto"/>
                <a:cs typeface="Roboto"/>
                <a:sym typeface="Roboto"/>
              </a:rPr>
              <a:t>ātrgaitas seriālais savienojums, kas </a:t>
            </a:r>
            <a:r>
              <a:rPr lang="lv" sz="1350">
                <a:solidFill>
                  <a:srgbClr val="000000"/>
                </a:solidFill>
                <a:latin typeface="Roboto"/>
                <a:ea typeface="Roboto"/>
                <a:cs typeface="Roboto"/>
                <a:sym typeface="Roboto"/>
              </a:rPr>
              <a:t>ļauj savienot datora komponentus ar datora procesoru. Piemēram, cietie diski,  atmiņa kartes, skaņas kartes, video kartes, tīkla kartes u.c. </a:t>
            </a:r>
            <a:br>
              <a:rPr lang="lv" sz="1350">
                <a:solidFill>
                  <a:srgbClr val="000000"/>
                </a:solidFill>
                <a:latin typeface="Roboto"/>
                <a:ea typeface="Roboto"/>
                <a:cs typeface="Roboto"/>
                <a:sym typeface="Roboto"/>
              </a:rPr>
            </a:br>
            <a:endParaRPr>
              <a:solidFill>
                <a:srgbClr val="000000"/>
              </a:solidFill>
              <a:latin typeface="Roboto"/>
              <a:ea typeface="Roboto"/>
              <a:cs typeface="Roboto"/>
              <a:sym typeface="Roboto"/>
            </a:endParaRPr>
          </a:p>
          <a:p>
            <a:pPr indent="0" lvl="0" marL="0" rtl="0" algn="l">
              <a:spcBef>
                <a:spcPts val="1200"/>
              </a:spcBef>
              <a:spcAft>
                <a:spcPts val="0"/>
              </a:spcAft>
              <a:buNone/>
            </a:pPr>
            <a:r>
              <a:rPr b="1" lang="lv">
                <a:solidFill>
                  <a:srgbClr val="000000"/>
                </a:solidFill>
                <a:latin typeface="Roboto"/>
                <a:ea typeface="Roboto"/>
                <a:cs typeface="Roboto"/>
                <a:sym typeface="Roboto"/>
              </a:rPr>
              <a:t>PCIe saskarsmi, </a:t>
            </a:r>
            <a:r>
              <a:rPr b="1" lang="lv" sz="1150">
                <a:solidFill>
                  <a:srgbClr val="2C2F34"/>
                </a:solidFill>
                <a:highlight>
                  <a:srgbClr val="FFFFFF"/>
                </a:highlight>
                <a:latin typeface="Roboto"/>
                <a:ea typeface="Roboto"/>
                <a:cs typeface="Roboto"/>
                <a:sym typeface="Roboto"/>
              </a:rPr>
              <a:t>nosaka joslu skaits:</a:t>
            </a:r>
            <a:endParaRPr b="1" sz="1150">
              <a:solidFill>
                <a:srgbClr val="2C2F34"/>
              </a:solidFill>
              <a:highlight>
                <a:srgbClr val="FFFFFF"/>
              </a:highlight>
              <a:latin typeface="Roboto"/>
              <a:ea typeface="Roboto"/>
              <a:cs typeface="Roboto"/>
              <a:sym typeface="Roboto"/>
            </a:endParaRPr>
          </a:p>
          <a:p>
            <a:pPr indent="-296148" lvl="0" marL="457200" rtl="0" algn="l">
              <a:spcBef>
                <a:spcPts val="1200"/>
              </a:spcBef>
              <a:spcAft>
                <a:spcPts val="0"/>
              </a:spcAft>
              <a:buClr>
                <a:srgbClr val="2C2F34"/>
              </a:buClr>
              <a:buSzPct val="100000"/>
              <a:buFont typeface="Roboto"/>
              <a:buChar char="●"/>
            </a:pPr>
            <a:r>
              <a:rPr lang="lv" sz="1150">
                <a:solidFill>
                  <a:srgbClr val="2C2F34"/>
                </a:solidFill>
                <a:highlight>
                  <a:srgbClr val="FFFFFF"/>
                </a:highlight>
                <a:latin typeface="Roboto"/>
                <a:ea typeface="Roboto"/>
                <a:cs typeface="Roboto"/>
                <a:sym typeface="Roboto"/>
              </a:rPr>
              <a:t>PCIe 1 josla</a:t>
            </a:r>
            <a:endParaRPr sz="1150">
              <a:solidFill>
                <a:srgbClr val="2C2F34"/>
              </a:solidFill>
              <a:highlight>
                <a:srgbClr val="FFFFFF"/>
              </a:highlight>
              <a:latin typeface="Roboto"/>
              <a:ea typeface="Roboto"/>
              <a:cs typeface="Roboto"/>
              <a:sym typeface="Roboto"/>
            </a:endParaRPr>
          </a:p>
          <a:p>
            <a:pPr indent="-296148" lvl="0" marL="457200" rtl="0" algn="l">
              <a:spcBef>
                <a:spcPts val="0"/>
              </a:spcBef>
              <a:spcAft>
                <a:spcPts val="0"/>
              </a:spcAft>
              <a:buClr>
                <a:srgbClr val="2C2F34"/>
              </a:buClr>
              <a:buSzPct val="100000"/>
              <a:buFont typeface="Roboto"/>
              <a:buChar char="●"/>
            </a:pPr>
            <a:r>
              <a:rPr lang="lv" sz="1150">
                <a:solidFill>
                  <a:srgbClr val="2C2F34"/>
                </a:solidFill>
                <a:highlight>
                  <a:srgbClr val="FFFFFF"/>
                </a:highlight>
                <a:latin typeface="Roboto"/>
                <a:ea typeface="Roboto"/>
                <a:cs typeface="Roboto"/>
                <a:sym typeface="Roboto"/>
              </a:rPr>
              <a:t>PCIe 4 josla</a:t>
            </a:r>
            <a:endParaRPr sz="1150">
              <a:solidFill>
                <a:srgbClr val="2C2F34"/>
              </a:solidFill>
              <a:highlight>
                <a:srgbClr val="FFFFFF"/>
              </a:highlight>
              <a:latin typeface="Roboto"/>
              <a:ea typeface="Roboto"/>
              <a:cs typeface="Roboto"/>
              <a:sym typeface="Roboto"/>
            </a:endParaRPr>
          </a:p>
          <a:p>
            <a:pPr indent="-296148" lvl="0" marL="457200" rtl="0" algn="l">
              <a:spcBef>
                <a:spcPts val="0"/>
              </a:spcBef>
              <a:spcAft>
                <a:spcPts val="0"/>
              </a:spcAft>
              <a:buClr>
                <a:srgbClr val="2C2F34"/>
              </a:buClr>
              <a:buSzPct val="100000"/>
              <a:buFont typeface="Roboto"/>
              <a:buChar char="●"/>
            </a:pPr>
            <a:r>
              <a:rPr lang="lv" sz="1150">
                <a:solidFill>
                  <a:srgbClr val="2C2F34"/>
                </a:solidFill>
                <a:highlight>
                  <a:srgbClr val="FFFFFF"/>
                </a:highlight>
                <a:latin typeface="Roboto"/>
                <a:ea typeface="Roboto"/>
                <a:cs typeface="Roboto"/>
                <a:sym typeface="Roboto"/>
              </a:rPr>
              <a:t>PCIe 8 josla</a:t>
            </a:r>
            <a:endParaRPr sz="1150">
              <a:solidFill>
                <a:srgbClr val="2C2F34"/>
              </a:solidFill>
              <a:highlight>
                <a:srgbClr val="FFFFFF"/>
              </a:highlight>
              <a:latin typeface="Roboto"/>
              <a:ea typeface="Roboto"/>
              <a:cs typeface="Roboto"/>
              <a:sym typeface="Roboto"/>
            </a:endParaRPr>
          </a:p>
          <a:p>
            <a:pPr indent="-296148" lvl="0" marL="457200" rtl="0" algn="l">
              <a:spcBef>
                <a:spcPts val="0"/>
              </a:spcBef>
              <a:spcAft>
                <a:spcPts val="0"/>
              </a:spcAft>
              <a:buClr>
                <a:srgbClr val="2C2F34"/>
              </a:buClr>
              <a:buSzPct val="100000"/>
              <a:buFont typeface="Roboto"/>
              <a:buChar char="●"/>
            </a:pPr>
            <a:r>
              <a:rPr lang="lv" sz="1150">
                <a:solidFill>
                  <a:srgbClr val="2C2F34"/>
                </a:solidFill>
                <a:highlight>
                  <a:srgbClr val="FFFFFF"/>
                </a:highlight>
                <a:latin typeface="Roboto"/>
                <a:ea typeface="Roboto"/>
                <a:cs typeface="Roboto"/>
                <a:sym typeface="Roboto"/>
              </a:rPr>
              <a:t>PCIe 16 josla</a:t>
            </a:r>
            <a:endParaRPr sz="1150">
              <a:solidFill>
                <a:srgbClr val="2C2F34"/>
              </a:solidFill>
              <a:highlight>
                <a:srgbClr val="FFFFFF"/>
              </a:highlight>
              <a:latin typeface="Roboto"/>
              <a:ea typeface="Roboto"/>
              <a:cs typeface="Roboto"/>
              <a:sym typeface="Roboto"/>
            </a:endParaRPr>
          </a:p>
          <a:p>
            <a:pPr indent="0" lvl="0" marL="457200" rtl="0" algn="l">
              <a:spcBef>
                <a:spcPts val="1200"/>
              </a:spcBef>
              <a:spcAft>
                <a:spcPts val="1200"/>
              </a:spcAft>
              <a:buNone/>
            </a:pPr>
            <a:br>
              <a:rPr lang="lv" sz="1150">
                <a:solidFill>
                  <a:srgbClr val="2C2F34"/>
                </a:solidFill>
                <a:highlight>
                  <a:srgbClr val="FFFFFF"/>
                </a:highlight>
                <a:latin typeface="Roboto"/>
                <a:ea typeface="Roboto"/>
                <a:cs typeface="Roboto"/>
                <a:sym typeface="Roboto"/>
              </a:rPr>
            </a:br>
            <a:br>
              <a:rPr lang="lv" sz="1150">
                <a:solidFill>
                  <a:srgbClr val="2C2F34"/>
                </a:solidFill>
                <a:highlight>
                  <a:srgbClr val="FFFFFF"/>
                </a:highlight>
                <a:latin typeface="Roboto"/>
                <a:ea typeface="Roboto"/>
                <a:cs typeface="Roboto"/>
                <a:sym typeface="Roboto"/>
              </a:rPr>
            </a:br>
            <a:endParaRPr/>
          </a:p>
        </p:txBody>
      </p:sp>
      <p:pic>
        <p:nvPicPr>
          <p:cNvPr id="143" name="Google Shape;143;p15"/>
          <p:cNvPicPr preferRelativeResize="0"/>
          <p:nvPr/>
        </p:nvPicPr>
        <p:blipFill>
          <a:blip r:embed="rId3">
            <a:alphaModFix/>
          </a:blip>
          <a:stretch>
            <a:fillRect/>
          </a:stretch>
        </p:blipFill>
        <p:spPr>
          <a:xfrm>
            <a:off x="4455250" y="2532200"/>
            <a:ext cx="3826550" cy="2137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lv" sz="3100"/>
              <a:t>PCIe tehnoloģija</a:t>
            </a:r>
            <a:endParaRPr/>
          </a:p>
        </p:txBody>
      </p:sp>
      <p:sp>
        <p:nvSpPr>
          <p:cNvPr id="149" name="Google Shape;149;p16"/>
          <p:cNvSpPr txBox="1"/>
          <p:nvPr>
            <p:ph idx="1" type="body"/>
          </p:nvPr>
        </p:nvSpPr>
        <p:spPr>
          <a:xfrm>
            <a:off x="819150" y="1990725"/>
            <a:ext cx="38004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lv" sz="1150">
                <a:solidFill>
                  <a:srgbClr val="2C2F34"/>
                </a:solidFill>
                <a:highlight>
                  <a:srgbClr val="FFFFFF"/>
                </a:highlight>
                <a:latin typeface="Roboto"/>
                <a:ea typeface="Roboto"/>
                <a:cs typeface="Roboto"/>
                <a:sym typeface="Roboto"/>
              </a:rPr>
              <a:t>Lai nodrošinātu integritāti, PCIe ierīcē tiek izmantots 1., 2. paaudzes 8b/10b kodēšanas shēma, bet  3.,4.,5.paaudzei 128b/130b kodēšanas shēmu.</a:t>
            </a:r>
            <a:br>
              <a:rPr lang="lv" sz="1150">
                <a:solidFill>
                  <a:srgbClr val="2C2F34"/>
                </a:solidFill>
                <a:highlight>
                  <a:srgbClr val="FFFFFF"/>
                </a:highlight>
                <a:latin typeface="Roboto"/>
                <a:ea typeface="Roboto"/>
                <a:cs typeface="Roboto"/>
                <a:sym typeface="Roboto"/>
              </a:rPr>
            </a:br>
            <a:r>
              <a:rPr lang="lv" sz="1150">
                <a:solidFill>
                  <a:srgbClr val="2C2F34"/>
                </a:solidFill>
                <a:highlight>
                  <a:srgbClr val="FFFFFF"/>
                </a:highlight>
                <a:latin typeface="Roboto"/>
                <a:ea typeface="Roboto"/>
                <a:cs typeface="Roboto"/>
                <a:sym typeface="Roboto"/>
              </a:rPr>
              <a:t>PCIe ir balstīts uz point-to-point seriāliem savienojumiem.</a:t>
            </a:r>
            <a:br>
              <a:rPr lang="lv" sz="1150">
                <a:solidFill>
                  <a:srgbClr val="2C2F34"/>
                </a:solidFill>
                <a:highlight>
                  <a:srgbClr val="FFFFFF"/>
                </a:highlight>
                <a:latin typeface="Roboto"/>
                <a:ea typeface="Roboto"/>
                <a:cs typeface="Roboto"/>
                <a:sym typeface="Roboto"/>
              </a:rPr>
            </a:br>
            <a:r>
              <a:rPr lang="lv" sz="1150">
                <a:solidFill>
                  <a:srgbClr val="2C2F34"/>
                </a:solidFill>
                <a:highlight>
                  <a:srgbClr val="FFFFFF"/>
                </a:highlight>
                <a:latin typeface="Roboto"/>
                <a:ea typeface="Roboto"/>
                <a:cs typeface="Roboto"/>
                <a:sym typeface="Roboto"/>
              </a:rPr>
              <a:t>PCIe apstrādā datus no vairākiem avotiem, PCIe ir “slēdzis”, kas kontrolē vairākus point-to-point seriālos savienojumus.</a:t>
            </a:r>
            <a:br>
              <a:rPr lang="lv" sz="1150">
                <a:solidFill>
                  <a:srgbClr val="2C2F34"/>
                </a:solidFill>
                <a:highlight>
                  <a:srgbClr val="FFFFFF"/>
                </a:highlight>
                <a:latin typeface="Roboto"/>
                <a:ea typeface="Roboto"/>
                <a:cs typeface="Roboto"/>
                <a:sym typeface="Roboto"/>
              </a:rPr>
            </a:br>
            <a:r>
              <a:rPr lang="lv" sz="1150">
                <a:solidFill>
                  <a:srgbClr val="2C2F34"/>
                </a:solidFill>
                <a:highlight>
                  <a:srgbClr val="FFFFFF"/>
                </a:highlight>
                <a:latin typeface="Roboto"/>
                <a:ea typeface="Roboto"/>
                <a:cs typeface="Roboto"/>
                <a:sym typeface="Roboto"/>
              </a:rPr>
              <a:t>Šie savienojumi izplūst no “slēdža”, vedot tieši uz ierīcēm, kur jānosūta dati.</a:t>
            </a:r>
            <a:br>
              <a:rPr lang="lv" sz="1150">
                <a:solidFill>
                  <a:srgbClr val="2C2F34"/>
                </a:solidFill>
                <a:highlight>
                  <a:srgbClr val="FFFFFF"/>
                </a:highlight>
                <a:latin typeface="Roboto"/>
                <a:ea typeface="Roboto"/>
                <a:cs typeface="Roboto"/>
                <a:sym typeface="Roboto"/>
              </a:rPr>
            </a:br>
            <a:r>
              <a:rPr lang="lv" sz="1150">
                <a:solidFill>
                  <a:srgbClr val="2C2F34"/>
                </a:solidFill>
                <a:highlight>
                  <a:srgbClr val="FFFFFF"/>
                </a:highlight>
                <a:latin typeface="Roboto"/>
                <a:ea typeface="Roboto"/>
                <a:cs typeface="Roboto"/>
                <a:sym typeface="Roboto"/>
              </a:rPr>
              <a:t>Katrai ierīcei ir savs savienojums.</a:t>
            </a:r>
            <a:endParaRPr/>
          </a:p>
        </p:txBody>
      </p:sp>
      <p:pic>
        <p:nvPicPr>
          <p:cNvPr id="150" name="Google Shape;150;p16"/>
          <p:cNvPicPr preferRelativeResize="0"/>
          <p:nvPr/>
        </p:nvPicPr>
        <p:blipFill>
          <a:blip r:embed="rId3">
            <a:alphaModFix/>
          </a:blip>
          <a:stretch>
            <a:fillRect/>
          </a:stretch>
        </p:blipFill>
        <p:spPr>
          <a:xfrm>
            <a:off x="4572001" y="1657825"/>
            <a:ext cx="3667999" cy="3028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lv" sz="3100"/>
              <a:t>PCI3 priekšrocības</a:t>
            </a:r>
            <a:endParaRPr b="1" sz="3100"/>
          </a:p>
        </p:txBody>
      </p:sp>
      <p:sp>
        <p:nvSpPr>
          <p:cNvPr id="156" name="Google Shape;156;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lv" sz="1150">
                <a:solidFill>
                  <a:srgbClr val="2C2F34"/>
                </a:solidFill>
                <a:highlight>
                  <a:srgbClr val="FFFFFF"/>
                </a:highlight>
                <a:latin typeface="Roboto"/>
                <a:ea typeface="Roboto"/>
                <a:cs typeface="Roboto"/>
                <a:sym typeface="Roboto"/>
              </a:rPr>
              <a:t>Labāka veiktspēja. Izmantojot tikai vienu joslu, PCIe caurlaidspēja ir divreiz lielāka nekā PCI. Šajā gadījumā caurlaidspēja palielinās proporcionāli līniju skaitam slotā, kuru maksimālais skaits var sasniegt 32. Papildu priekšrocība ir tā, ka datus var pārraidīt abos virzienos vienlaikus.</a:t>
            </a:r>
            <a:endParaRPr sz="1150">
              <a:solidFill>
                <a:srgbClr val="2C2F34"/>
              </a:solidFill>
              <a:highlight>
                <a:srgbClr val="FFFFFF"/>
              </a:highlight>
              <a:latin typeface="Roboto"/>
              <a:ea typeface="Roboto"/>
              <a:cs typeface="Roboto"/>
              <a:sym typeface="Roboto"/>
            </a:endParaRPr>
          </a:p>
          <a:p>
            <a:pPr indent="-311150" lvl="0" marL="457200" rtl="0" algn="l">
              <a:spcBef>
                <a:spcPts val="0"/>
              </a:spcBef>
              <a:spcAft>
                <a:spcPts val="0"/>
              </a:spcAft>
              <a:buSzPts val="1300"/>
              <a:buChar char="●"/>
            </a:pPr>
            <a:r>
              <a:rPr lang="lv" sz="1150">
                <a:solidFill>
                  <a:srgbClr val="2C2F34"/>
                </a:solidFill>
                <a:highlight>
                  <a:srgbClr val="FFFFFF"/>
                </a:highlight>
                <a:latin typeface="Roboto"/>
                <a:ea typeface="Roboto"/>
                <a:cs typeface="Roboto"/>
                <a:sym typeface="Roboto"/>
              </a:rPr>
              <a:t>Ievades-izejas vienkāršošana. </a:t>
            </a:r>
            <a:endParaRPr sz="1150">
              <a:solidFill>
                <a:srgbClr val="2C2F34"/>
              </a:solidFill>
              <a:highlight>
                <a:srgbClr val="FFFFFF"/>
              </a:highlight>
              <a:latin typeface="Roboto"/>
              <a:ea typeface="Roboto"/>
              <a:cs typeface="Roboto"/>
              <a:sym typeface="Roboto"/>
            </a:endParaRPr>
          </a:p>
          <a:p>
            <a:pPr indent="-311150" lvl="0" marL="457200" rtl="0" algn="l">
              <a:spcBef>
                <a:spcPts val="0"/>
              </a:spcBef>
              <a:spcAft>
                <a:spcPts val="0"/>
              </a:spcAft>
              <a:buSzPts val="1300"/>
              <a:buChar char="●"/>
            </a:pPr>
            <a:r>
              <a:rPr lang="lv" sz="1150">
                <a:solidFill>
                  <a:srgbClr val="2C2F34"/>
                </a:solidFill>
                <a:highlight>
                  <a:srgbClr val="FFFFFF"/>
                </a:highlight>
                <a:latin typeface="Roboto"/>
                <a:ea typeface="Roboto"/>
                <a:cs typeface="Roboto"/>
                <a:sym typeface="Roboto"/>
              </a:rPr>
              <a:t>PCIe sniedz jaunas iespējas saņemt datus ar vienlaicīgas datu pārraides tehnoloģijas palīdzību, kas nodrošina savlaicīgu datu saņemšanu.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