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361" r:id="rId4"/>
    <p:sldId id="378" r:id="rId5"/>
    <p:sldId id="382" r:id="rId6"/>
    <p:sldId id="381" r:id="rId7"/>
    <p:sldId id="377" r:id="rId8"/>
    <p:sldId id="364" r:id="rId9"/>
    <p:sldId id="336" r:id="rId10"/>
    <p:sldId id="366" r:id="rId11"/>
    <p:sldId id="276" r:id="rId12"/>
    <p:sldId id="369" r:id="rId13"/>
    <p:sldId id="373" r:id="rId14"/>
    <p:sldId id="360" r:id="rId15"/>
    <p:sldId id="372" r:id="rId16"/>
    <p:sldId id="375" r:id="rId17"/>
    <p:sldId id="383" r:id="rId18"/>
    <p:sldId id="347" r:id="rId19"/>
    <p:sldId id="348" r:id="rId20"/>
    <p:sldId id="344" r:id="rId21"/>
    <p:sldId id="370" r:id="rId2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D2324E-1EA6-4414-94A2-523CD2586857}">
          <p14:sldIdLst>
            <p14:sldId id="256"/>
          </p14:sldIdLst>
        </p14:section>
        <p14:section name="Background" id="{75429C2A-6067-45BD-9C99-8ADCCC85E23C}">
          <p14:sldIdLst>
            <p14:sldId id="262"/>
            <p14:sldId id="361"/>
          </p14:sldIdLst>
        </p14:section>
        <p14:section name="Literature Review" id="{6822D05F-294F-40D1-A18F-C18FE5458702}">
          <p14:sldIdLst>
            <p14:sldId id="378"/>
            <p14:sldId id="382"/>
            <p14:sldId id="381"/>
          </p14:sldIdLst>
        </p14:section>
        <p14:section name="Research Contributions" id="{AF7FBB59-0676-4E6A-8CA4-8524201A3C27}">
          <p14:sldIdLst>
            <p14:sldId id="377"/>
            <p14:sldId id="364"/>
            <p14:sldId id="336"/>
            <p14:sldId id="366"/>
            <p14:sldId id="276"/>
            <p14:sldId id="369"/>
            <p14:sldId id="373"/>
            <p14:sldId id="360"/>
            <p14:sldId id="372"/>
            <p14:sldId id="375"/>
            <p14:sldId id="383"/>
            <p14:sldId id="347"/>
            <p14:sldId id="348"/>
            <p14:sldId id="344"/>
          </p14:sldIdLst>
        </p14:section>
        <p14:section name="End Card" id="{504FEE32-4465-42E0-8A12-4794469DC513}">
          <p14:sldIdLst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D97A3-AF6C-4145-AE47-BB254BEB9F6A}" v="75" dt="2021-09-04T18:32:36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87427" autoAdjust="0"/>
  </p:normalViewPr>
  <p:slideViewPr>
    <p:cSldViewPr snapToObjects="1">
      <p:cViewPr varScale="1">
        <p:scale>
          <a:sx n="97" d="100"/>
          <a:sy n="97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3A8C8E-9E3C-4255-853E-6AC33B3BFB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F9648-DCDB-4D2E-B522-2507639E4B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5D5A0-A3A5-4E84-8999-18B5D8C5413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F4029-F5A0-4C70-A6DC-AD472EE6FC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8930A-605E-4451-A7FD-08FE79CFDF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B7E13-5C74-418D-AC77-C7CF012D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74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29372-56B6-4793-A288-3BEC2770E7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176BA-4F2A-4C2B-978F-33C2C201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6207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176BA-4F2A-4C2B-978F-33C2C201D7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1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176BA-4F2A-4C2B-978F-33C2C201D7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4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176BA-4F2A-4C2B-978F-33C2C201D7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5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176BA-4F2A-4C2B-978F-33C2C201D7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1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176BA-4F2A-4C2B-978F-33C2C201D7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8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176BA-4F2A-4C2B-978F-33C2C201D7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46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176BA-4F2A-4C2B-978F-33C2C201D7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1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176BA-4F2A-4C2B-978F-33C2C201D7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8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176BA-4F2A-4C2B-978F-33C2C201D7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2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130425"/>
            <a:ext cx="60198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4648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914400" cy="365125"/>
          </a:xfrm>
        </p:spPr>
        <p:txBody>
          <a:bodyPr lIns="91440" rIns="0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7543800" cy="365125"/>
          </a:xfrm>
        </p:spPr>
        <p:txBody>
          <a:bodyPr/>
          <a:lstStyle/>
          <a:p>
            <a:r>
              <a:rPr lang="en-US"/>
              <a:t>Marchini - Distributed Ledgers in Developing Large-Scale Integrated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81000" cy="365125"/>
          </a:xfrm>
        </p:spPr>
        <p:txBody>
          <a:bodyPr/>
          <a:lstStyle/>
          <a:p>
            <a:fld id="{FB252140-A717-FE44-A7B8-054D1AD8A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Marchini - Distributed Ledgers in Developing Large-Scale Integrated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67836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678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Marchini - Distributed Ledgers in Developing Large-Scale Integrated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FC24-0FB0-4D88-971F-EC7A6DE1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0"/>
            <a:ext cx="70104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D732F-7A5A-407A-A15A-ABDD12FB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7BAFB-38EE-4B13-B6AC-06FE3FBD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92875"/>
            <a:ext cx="7848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Marchini - Distributed Ledgers in Developing Large-Scale Integrated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8B1FA-E747-404D-A2F8-4A35F0B6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FB252140-A717-FE44-A7B8-054D1AD8A09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4D26D47-0B9E-4DA0-8AB5-156B335CE3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066800"/>
            <a:ext cx="87630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691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6F846-B690-4BE2-8A3E-55E5AE3C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0228D-E00A-44EC-AB14-0DEC721A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2411" y="6356350"/>
            <a:ext cx="5638800" cy="365125"/>
          </a:xfrm>
        </p:spPr>
        <p:txBody>
          <a:bodyPr/>
          <a:lstStyle/>
          <a:p>
            <a:r>
              <a:rPr lang="en-US"/>
              <a:t>Marchini - Distributed Ledgers in Developing Large-Scale Integrated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231B7-5E1E-4796-8A04-1FD36C69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1211" y="6356350"/>
            <a:ext cx="381000" cy="365125"/>
          </a:xfrm>
        </p:spPr>
        <p:txBody>
          <a:bodyPr/>
          <a:lstStyle/>
          <a:p>
            <a:fld id="{FB252140-A717-FE44-A7B8-054D1AD8A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9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7772400" cy="365125"/>
          </a:xfrm>
        </p:spPr>
        <p:txBody>
          <a:bodyPr/>
          <a:lstStyle/>
          <a:p>
            <a:r>
              <a:rPr lang="en-US"/>
              <a:t>Marchini - Distributed Ledgers in Developing Large-Scale Integrated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5415" y="6356350"/>
            <a:ext cx="381000" cy="365125"/>
          </a:xfrm>
        </p:spPr>
        <p:txBody>
          <a:bodyPr/>
          <a:lstStyle/>
          <a:p>
            <a:fld id="{FB252140-A717-FE44-A7B8-054D1AD8A0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4406900"/>
            <a:ext cx="69707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3999" y="2906713"/>
            <a:ext cx="6970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7772400" cy="365125"/>
          </a:xfrm>
        </p:spPr>
        <p:txBody>
          <a:bodyPr/>
          <a:lstStyle/>
          <a:p>
            <a:r>
              <a:rPr lang="en-US" dirty="0"/>
              <a:t>Marchini - Distributed Ledgers in Developing Large-Scale Integrated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356350"/>
            <a:ext cx="381000" cy="365125"/>
          </a:xfrm>
        </p:spPr>
        <p:txBody>
          <a:bodyPr/>
          <a:lstStyle/>
          <a:p>
            <a:fld id="{FB252140-A717-FE44-A7B8-054D1AD8A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600200"/>
            <a:ext cx="3429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600200"/>
            <a:ext cx="3429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Marchini - Distributed Ledgers in Developing Large-Scale Integrated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535113"/>
            <a:ext cx="3354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2174875"/>
            <a:ext cx="3354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094" y="1535113"/>
            <a:ext cx="335570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1094" y="2174875"/>
            <a:ext cx="335570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Marchini - Distributed Ledgers in Developing Large-Scale Integrated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Marchini - Distributed Ledgers in Developing Large-Scale Integrated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3A89EF-54EC-48C5-ABCC-3BD2D66DBD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0200" y="1600200"/>
            <a:ext cx="7315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Marchini - Distributed Ledgers in Developing Large-Scale Integrated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435100"/>
            <a:ext cx="2398713" cy="100330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435100"/>
            <a:ext cx="464820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2438400"/>
            <a:ext cx="2398713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Marchini - Distributed Ledgers in Developing Large-Scale Integrated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47799"/>
            <a:ext cx="5486400" cy="3279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Marchini - Distributed Ledgers in Developing Large-Scale Integrated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6232" y="5791537"/>
            <a:ext cx="4911536" cy="1015663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Marchini - Distributed Ledgers in Developing Large-Scale Integrated Systems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356350"/>
            <a:ext cx="9144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2140-A717-FE44-A7B8-054D1AD8A0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mco/ChaordicLedg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mco/ChaordicLedger/actions/runs/258983704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illanova-my.sharepoint.com/:v:/g/personal/mmarch09_villanova_edu/EYEviKPUvtpOidAdkozpULkB4utbJND-Smg3MCyqRdRlGQ?e=Y7mLg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mco/ChaordicLedg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-ieee-org.ezp1.villanova.edu/stamp/stamp.jsp?tp=&amp;arnumber=804890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-ieee-org.ezp1.villanova.edu/stamp/stamp.jsp?tp=&amp;arnumber=892994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l-acm-org.ezp1.villanova.edu/doi/pdf/10.1109/SST.2019.0001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73812" TargetMode="External"/><Relationship Id="rId2" Type="http://schemas.openxmlformats.org/officeDocument/2006/relationships/hyperlink" Target="https://ieeexplore.ieee.org/document/944713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91A4-59E4-4934-8ED8-024A191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89748-DB5E-4812-93EF-FD9C3CDD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1924052"/>
            <a:ext cx="7391400" cy="1504948"/>
          </a:xfrm>
        </p:spPr>
        <p:txBody>
          <a:bodyPr>
            <a:normAutofit/>
          </a:bodyPr>
          <a:lstStyle/>
          <a:p>
            <a:r>
              <a:rPr lang="en-US" dirty="0"/>
              <a:t>PhD Progress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E2E66-6B3A-41C5-8573-A52369E56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3657600"/>
            <a:ext cx="6324600" cy="23939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Michael F. Marchini</a:t>
            </a:r>
          </a:p>
          <a:p>
            <a:endParaRPr lang="en-US" sz="2400" dirty="0"/>
          </a:p>
          <a:p>
            <a:r>
              <a:rPr lang="en-US" sz="2400" dirty="0"/>
              <a:t>Electrical and Computer Engineering Department</a:t>
            </a:r>
          </a:p>
          <a:p>
            <a:r>
              <a:rPr lang="en-US" sz="2400" dirty="0"/>
              <a:t>Villanova University</a:t>
            </a:r>
          </a:p>
          <a:p>
            <a:r>
              <a:rPr lang="en-US" sz="2400" dirty="0"/>
              <a:t>Villanova, Pennsylvania, USA, 19085</a:t>
            </a:r>
          </a:p>
          <a:p>
            <a:r>
              <a:rPr lang="en-US" sz="2400" dirty="0"/>
              <a:t>ORCID: 0000-0001-5594-9756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EB798-8DA6-46E9-A82E-15C14050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13F2EC-57D2-4D26-96AB-975D7AA74CB3}"/>
              </a:ext>
            </a:extLst>
          </p:cNvPr>
          <p:cNvSpPr txBox="1">
            <a:spLocks/>
          </p:cNvSpPr>
          <p:nvPr/>
        </p:nvSpPr>
        <p:spPr>
          <a:xfrm>
            <a:off x="2286000" y="2971800"/>
            <a:ext cx="6324600" cy="50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Summer,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EB026-DB34-496B-A5B4-D501EC6A1837}"/>
              </a:ext>
            </a:extLst>
          </p:cNvPr>
          <p:cNvSpPr txBox="1"/>
          <p:nvPr/>
        </p:nvSpPr>
        <p:spPr>
          <a:xfrm>
            <a:off x="2286000" y="5847318"/>
            <a:ext cx="632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https://github.com/lmco/ChaordicLedger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79"/>
    </mc:Choice>
    <mc:Fallback xmlns="">
      <p:transition spd="slow" advTm="146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05B031-3B19-444E-8585-3AFB81CDF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03"/>
          <a:stretch/>
        </p:blipFill>
        <p:spPr>
          <a:xfrm>
            <a:off x="4264130" y="1484035"/>
            <a:ext cx="4324350" cy="2114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DC2DE0-9C0F-4C60-AEB9-9855CB398E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84" r="22096"/>
          <a:stretch/>
        </p:blipFill>
        <p:spPr>
          <a:xfrm>
            <a:off x="4283716" y="3707516"/>
            <a:ext cx="2955284" cy="17788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97A77E-B1E7-4F4A-9BDD-FAB80013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2DF81-831C-42E3-8888-66CC60F2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56F48-DF2F-445D-9653-21BA4DA26E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362" r="8797"/>
          <a:stretch/>
        </p:blipFill>
        <p:spPr>
          <a:xfrm>
            <a:off x="152400" y="1504165"/>
            <a:ext cx="3891822" cy="1518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F74E7C1-8351-4DC4-9BBB-DFBF0E378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818" y="5859633"/>
            <a:ext cx="1446415" cy="4368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37DA0A-0300-4D94-84D5-224DEA0B68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613" r="4490"/>
          <a:stretch/>
        </p:blipFill>
        <p:spPr>
          <a:xfrm>
            <a:off x="152400" y="3326516"/>
            <a:ext cx="4080961" cy="1778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4A70090-26E2-469B-AA91-12E6512BB7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025" y="5854717"/>
            <a:ext cx="778197" cy="558075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EFBE18CD-AD65-4863-AF9D-D11638F9352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279" t="32112" r="13990" b="25646"/>
          <a:stretch/>
        </p:blipFill>
        <p:spPr>
          <a:xfrm>
            <a:off x="7385011" y="3983500"/>
            <a:ext cx="1536779" cy="558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9D29FD-365A-4564-9561-ADDDE9AF5B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4815058"/>
            <a:ext cx="609600" cy="60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2DE88F-CD42-4A8A-9D2D-48BEAD5B3B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8800" y="5932884"/>
            <a:ext cx="993528" cy="373401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114F920-F6A5-46D9-9C2D-78CF20FC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A923F39-C80F-48E5-8F20-23C36FC7A8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47068" y="5647752"/>
            <a:ext cx="1010987" cy="10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A8A7FC-224C-4283-97BF-974114A630C5}"/>
              </a:ext>
            </a:extLst>
          </p:cNvPr>
          <p:cNvGrpSpPr/>
          <p:nvPr/>
        </p:nvGrpSpPr>
        <p:grpSpPr>
          <a:xfrm>
            <a:off x="304800" y="3247906"/>
            <a:ext cx="2895600" cy="2590800"/>
            <a:chOff x="304800" y="3657600"/>
            <a:chExt cx="2895600" cy="2590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79658B-9B2F-47C0-B04F-FE64A582C2F8}"/>
                </a:ext>
              </a:extLst>
            </p:cNvPr>
            <p:cNvSpPr/>
            <p:nvPr/>
          </p:nvSpPr>
          <p:spPr>
            <a:xfrm>
              <a:off x="304800" y="3657600"/>
              <a:ext cx="2895600" cy="2590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i="1" dirty="0"/>
                <a:t>Physical Host 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BA02AD-8666-4DB2-8369-721D1E025C0D}"/>
                </a:ext>
              </a:extLst>
            </p:cNvPr>
            <p:cNvSpPr/>
            <p:nvPr/>
          </p:nvSpPr>
          <p:spPr>
            <a:xfrm>
              <a:off x="445655" y="4126706"/>
              <a:ext cx="2628900" cy="19692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i="1" dirty="0"/>
                <a:t>Docker Container on Peer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036E4B-9975-4B11-AB01-846EE003CB96}"/>
                </a:ext>
              </a:extLst>
            </p:cNvPr>
            <p:cNvSpPr/>
            <p:nvPr/>
          </p:nvSpPr>
          <p:spPr>
            <a:xfrm>
              <a:off x="562264" y="4579938"/>
              <a:ext cx="2438400" cy="4730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Hyperledger Fabric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CE97C9-546D-4921-B5A9-60AE2B1A5572}"/>
                </a:ext>
              </a:extLst>
            </p:cNvPr>
            <p:cNvSpPr/>
            <p:nvPr/>
          </p:nvSpPr>
          <p:spPr>
            <a:xfrm>
              <a:off x="562264" y="5522120"/>
              <a:ext cx="2438400" cy="40239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IPFS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F59CBFA-9F52-4FDD-8037-86C2B49B37C0}"/>
              </a:ext>
            </a:extLst>
          </p:cNvPr>
          <p:cNvGrpSpPr/>
          <p:nvPr/>
        </p:nvGrpSpPr>
        <p:grpSpPr>
          <a:xfrm>
            <a:off x="3657600" y="3247906"/>
            <a:ext cx="2895600" cy="2590800"/>
            <a:chOff x="3478646" y="3810000"/>
            <a:chExt cx="2895600" cy="2590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AA56C2-86CD-464C-92F0-CB6911297815}"/>
                </a:ext>
              </a:extLst>
            </p:cNvPr>
            <p:cNvSpPr/>
            <p:nvPr/>
          </p:nvSpPr>
          <p:spPr>
            <a:xfrm>
              <a:off x="3478646" y="3810000"/>
              <a:ext cx="2895600" cy="2590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i="1" dirty="0"/>
                <a:t>Physical Host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2347B2-2390-4A3D-8590-48D11D3D6C03}"/>
                </a:ext>
              </a:extLst>
            </p:cNvPr>
            <p:cNvSpPr/>
            <p:nvPr/>
          </p:nvSpPr>
          <p:spPr>
            <a:xfrm>
              <a:off x="3619501" y="4279107"/>
              <a:ext cx="2628900" cy="19692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i="1" dirty="0"/>
                <a:t>Docker Container on Peer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85790A-AF19-4F08-A25D-775EAA6FECFB}"/>
                </a:ext>
              </a:extLst>
            </p:cNvPr>
            <p:cNvSpPr/>
            <p:nvPr/>
          </p:nvSpPr>
          <p:spPr>
            <a:xfrm>
              <a:off x="3736110" y="4732338"/>
              <a:ext cx="2438400" cy="4730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Hyperledger Fabric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09C80D4-D56B-4277-A34D-9EF388B9186E}"/>
                </a:ext>
              </a:extLst>
            </p:cNvPr>
            <p:cNvSpPr/>
            <p:nvPr/>
          </p:nvSpPr>
          <p:spPr>
            <a:xfrm>
              <a:off x="3736110" y="5674520"/>
              <a:ext cx="2438400" cy="40239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IPFS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C39F31-BC05-4AA1-A9C1-2BC2849C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Design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FF0272-D530-4901-9344-8F0F6482CA47}"/>
              </a:ext>
            </a:extLst>
          </p:cNvPr>
          <p:cNvSpPr txBox="1"/>
          <p:nvPr/>
        </p:nvSpPr>
        <p:spPr>
          <a:xfrm>
            <a:off x="6673906" y="3996989"/>
            <a:ext cx="71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239A1A67-0D7D-4F2D-B908-9AA60C61DE75}"/>
              </a:ext>
            </a:extLst>
          </p:cNvPr>
          <p:cNvSpPr/>
          <p:nvPr/>
        </p:nvSpPr>
        <p:spPr>
          <a:xfrm>
            <a:off x="7424880" y="3928743"/>
            <a:ext cx="1419753" cy="97869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Hosts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005A96-4DFB-41F1-A512-8DA831CD49F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1781464" y="4643320"/>
            <a:ext cx="0" cy="469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870DC2-1298-443C-A18C-EDDC1E2E059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134264" y="4643320"/>
            <a:ext cx="0" cy="469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693461B-60EE-4088-AA88-C1436DA993DE}"/>
              </a:ext>
            </a:extLst>
          </p:cNvPr>
          <p:cNvSpPr/>
          <p:nvPr/>
        </p:nvSpPr>
        <p:spPr>
          <a:xfrm>
            <a:off x="855196" y="1321670"/>
            <a:ext cx="1630048" cy="623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 / HMI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75683B71-4F20-4B39-83B8-918726DB2298}"/>
              </a:ext>
            </a:extLst>
          </p:cNvPr>
          <p:cNvCxnSpPr>
            <a:cxnSpLocks/>
            <a:endCxn id="38" idx="3"/>
          </p:cNvCxnSpPr>
          <p:nvPr/>
        </p:nvCxnSpPr>
        <p:spPr>
          <a:xfrm>
            <a:off x="3341255" y="3057799"/>
            <a:ext cx="4793502" cy="9269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Arrow Connector 70">
            <a:extLst>
              <a:ext uri="{FF2B5EF4-FFF2-40B4-BE49-F238E27FC236}">
                <a16:creationId xmlns:a16="http://schemas.microsoft.com/office/drawing/2014/main" id="{5BF93364-737B-4FA9-8806-D8ACC25EDBC7}"/>
              </a:ext>
            </a:extLst>
          </p:cNvPr>
          <p:cNvCxnSpPr>
            <a:cxnSpLocks/>
            <a:stCxn id="69" idx="2"/>
            <a:endCxn id="24" idx="1"/>
          </p:cNvCxnSpPr>
          <p:nvPr/>
        </p:nvCxnSpPr>
        <p:spPr>
          <a:xfrm rot="5400000">
            <a:off x="-567989" y="3075415"/>
            <a:ext cx="3368463" cy="1107956"/>
          </a:xfrm>
          <a:prstGeom prst="bentConnector4">
            <a:avLst>
              <a:gd name="adj1" fmla="val 33063"/>
              <a:gd name="adj2" fmla="val 13163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4491D1B2-8300-4468-823C-CFC6DC061BAE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636740" y="3057801"/>
            <a:ext cx="2278324" cy="2255824"/>
          </a:xfrm>
          <a:prstGeom prst="bentConnector3">
            <a:avLst>
              <a:gd name="adj1" fmla="val 8456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Text Placeholder 4">
            <a:extLst>
              <a:ext uri="{FF2B5EF4-FFF2-40B4-BE49-F238E27FC236}">
                <a16:creationId xmlns:a16="http://schemas.microsoft.com/office/drawing/2014/main" id="{C6F5933B-0203-4E65-83B8-049C1B06D1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664" y="1143000"/>
            <a:ext cx="5990936" cy="136513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Read requests are handled by IPFS.</a:t>
            </a:r>
          </a:p>
          <a:p>
            <a:r>
              <a:rPr lang="en-US" dirty="0"/>
              <a:t>Write requests are handled by HLF’s smart contracts.</a:t>
            </a:r>
          </a:p>
          <a:p>
            <a:r>
              <a:rPr lang="en-US" dirty="0"/>
              <a:t>Ledger world state is kept synchronized.</a:t>
            </a:r>
          </a:p>
          <a:p>
            <a:r>
              <a:rPr lang="en-US" dirty="0"/>
              <a:t>File system state is kept synchronized.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D6648C-DC9C-4BC0-99AC-99A17C91EE51}"/>
              </a:ext>
            </a:extLst>
          </p:cNvPr>
          <p:cNvCxnSpPr>
            <a:stCxn id="69" idx="2"/>
            <a:endCxn id="23" idx="1"/>
          </p:cNvCxnSpPr>
          <p:nvPr/>
        </p:nvCxnSpPr>
        <p:spPr>
          <a:xfrm rot="5400000">
            <a:off x="-114568" y="2621994"/>
            <a:ext cx="2461620" cy="1107956"/>
          </a:xfrm>
          <a:prstGeom prst="bentConnector4">
            <a:avLst>
              <a:gd name="adj1" fmla="val 45195"/>
              <a:gd name="adj2" fmla="val 13147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3281F22-D699-4EBF-A05F-5D73F7FD09A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670220" y="3057799"/>
            <a:ext cx="2244844" cy="1348983"/>
          </a:xfrm>
          <a:prstGeom prst="bentConnector3">
            <a:avLst>
              <a:gd name="adj1" fmla="val 8451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83F3C-B33B-40B1-8EA2-27F3899FE5DA}"/>
              </a:ext>
            </a:extLst>
          </p:cNvPr>
          <p:cNvSpPr/>
          <p:nvPr/>
        </p:nvSpPr>
        <p:spPr>
          <a:xfrm>
            <a:off x="152400" y="2555753"/>
            <a:ext cx="8839200" cy="3651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A4A081-863F-46CF-86CE-26E08FE82590}"/>
              </a:ext>
            </a:extLst>
          </p:cNvPr>
          <p:cNvGrpSpPr/>
          <p:nvPr/>
        </p:nvGrpSpPr>
        <p:grpSpPr>
          <a:xfrm>
            <a:off x="6824518" y="5164574"/>
            <a:ext cx="2167082" cy="826532"/>
            <a:chOff x="7286625" y="5498068"/>
            <a:chExt cx="2167082" cy="8265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26AA99D-6437-425D-B15D-7AAD34B97424}"/>
                </a:ext>
              </a:extLst>
            </p:cNvPr>
            <p:cNvSpPr/>
            <p:nvPr/>
          </p:nvSpPr>
          <p:spPr>
            <a:xfrm>
              <a:off x="7286625" y="5505450"/>
              <a:ext cx="338280" cy="786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dirty="0"/>
                <a:t>Legend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92FB6C1-2E7B-4A9E-BEA2-79E51EF5C899}"/>
                </a:ext>
              </a:extLst>
            </p:cNvPr>
            <p:cNvSpPr/>
            <p:nvPr/>
          </p:nvSpPr>
          <p:spPr>
            <a:xfrm>
              <a:off x="7624906" y="5505450"/>
              <a:ext cx="1828801" cy="786256"/>
            </a:xfrm>
            <a:prstGeom prst="rect">
              <a:avLst/>
            </a:prstGeom>
            <a:ln>
              <a:solidFill>
                <a:srgbClr val="385D8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rtlCol="0" anchor="ctr" anchorCtr="0"/>
            <a:lstStyle/>
            <a:p>
              <a:pPr algn="ctr"/>
              <a:endParaRPr lang="en-US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DDEA83F-A55C-414E-A0AB-6996C049CDAF}"/>
                </a:ext>
              </a:extLst>
            </p:cNvPr>
            <p:cNvCxnSpPr>
              <a:cxnSpLocks/>
            </p:cNvCxnSpPr>
            <p:nvPr/>
          </p:nvCxnSpPr>
          <p:spPr>
            <a:xfrm>
              <a:off x="8915400" y="613993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B6C081-14A5-4E7E-8321-60B59639EF1F}"/>
                </a:ext>
              </a:extLst>
            </p:cNvPr>
            <p:cNvSpPr txBox="1"/>
            <p:nvPr/>
          </p:nvSpPr>
          <p:spPr>
            <a:xfrm>
              <a:off x="7633853" y="59552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Write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79CD8BF-BFDC-4888-BDE7-8077F336B849}"/>
                </a:ext>
              </a:extLst>
            </p:cNvPr>
            <p:cNvCxnSpPr>
              <a:cxnSpLocks/>
            </p:cNvCxnSpPr>
            <p:nvPr/>
          </p:nvCxnSpPr>
          <p:spPr>
            <a:xfrm>
              <a:off x="8915400" y="568273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5AC8122-1750-40FF-BF69-14EE5BE09AAF}"/>
                </a:ext>
              </a:extLst>
            </p:cNvPr>
            <p:cNvSpPr txBox="1"/>
            <p:nvPr/>
          </p:nvSpPr>
          <p:spPr>
            <a:xfrm>
              <a:off x="7633854" y="5498068"/>
              <a:ext cx="1357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Read/Write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099E387-4E48-4365-BCA2-A51CC8F6EF6A}"/>
                </a:ext>
              </a:extLst>
            </p:cNvPr>
            <p:cNvCxnSpPr>
              <a:cxnSpLocks/>
            </p:cNvCxnSpPr>
            <p:nvPr/>
          </p:nvCxnSpPr>
          <p:spPr>
            <a:xfrm>
              <a:off x="8915400" y="5913477"/>
              <a:ext cx="45720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99B3E81-FAA2-44AE-A44E-6300FB3E2D05}"/>
                </a:ext>
              </a:extLst>
            </p:cNvPr>
            <p:cNvSpPr txBox="1"/>
            <p:nvPr/>
          </p:nvSpPr>
          <p:spPr>
            <a:xfrm>
              <a:off x="7633853" y="572881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E2DC3-AAD5-4FD8-8A37-541D9FFC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C825F-BBDC-4B18-A393-1ECE16D9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3"/>
    </mc:Choice>
    <mc:Fallback xmlns="">
      <p:transition spd="slow" advTm="194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A8A7FC-224C-4283-97BF-974114A630C5}"/>
              </a:ext>
            </a:extLst>
          </p:cNvPr>
          <p:cNvGrpSpPr/>
          <p:nvPr/>
        </p:nvGrpSpPr>
        <p:grpSpPr>
          <a:xfrm>
            <a:off x="304800" y="3247906"/>
            <a:ext cx="2895600" cy="2590800"/>
            <a:chOff x="304800" y="3657600"/>
            <a:chExt cx="2895600" cy="2590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79658B-9B2F-47C0-B04F-FE64A582C2F8}"/>
                </a:ext>
              </a:extLst>
            </p:cNvPr>
            <p:cNvSpPr/>
            <p:nvPr/>
          </p:nvSpPr>
          <p:spPr>
            <a:xfrm>
              <a:off x="304800" y="3657600"/>
              <a:ext cx="2895600" cy="2590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i="1" dirty="0"/>
                <a:t>Physical Host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BA02AD-8666-4DB2-8369-721D1E025C0D}"/>
                </a:ext>
              </a:extLst>
            </p:cNvPr>
            <p:cNvSpPr/>
            <p:nvPr/>
          </p:nvSpPr>
          <p:spPr>
            <a:xfrm>
              <a:off x="445655" y="4126706"/>
              <a:ext cx="2628900" cy="19692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i="1" dirty="0"/>
                <a:t>Docker Container on Peer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036E4B-9975-4B11-AB01-846EE003CB96}"/>
                </a:ext>
              </a:extLst>
            </p:cNvPr>
            <p:cNvSpPr/>
            <p:nvPr/>
          </p:nvSpPr>
          <p:spPr>
            <a:xfrm>
              <a:off x="562264" y="4579938"/>
              <a:ext cx="2438400" cy="4730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Hyperledger Fabric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CE97C9-546D-4921-B5A9-60AE2B1A5572}"/>
                </a:ext>
              </a:extLst>
            </p:cNvPr>
            <p:cNvSpPr/>
            <p:nvPr/>
          </p:nvSpPr>
          <p:spPr>
            <a:xfrm>
              <a:off x="562264" y="5522120"/>
              <a:ext cx="2438400" cy="40239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IPFS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C39F31-BC05-4AA1-A9C1-2BC2849C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Proof-of-Concept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005A96-4DFB-41F1-A512-8DA831CD49F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1781464" y="4643320"/>
            <a:ext cx="0" cy="469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693461B-60EE-4088-AA88-C1436DA993DE}"/>
              </a:ext>
            </a:extLst>
          </p:cNvPr>
          <p:cNvSpPr/>
          <p:nvPr/>
        </p:nvSpPr>
        <p:spPr>
          <a:xfrm>
            <a:off x="304800" y="1656337"/>
            <a:ext cx="1630048" cy="623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cxnSp>
        <p:nvCxnSpPr>
          <p:cNvPr id="106" name="Straight Arrow Connector 70">
            <a:extLst>
              <a:ext uri="{FF2B5EF4-FFF2-40B4-BE49-F238E27FC236}">
                <a16:creationId xmlns:a16="http://schemas.microsoft.com/office/drawing/2014/main" id="{5BF93364-737B-4FA9-8806-D8ACC25EDBC7}"/>
              </a:ext>
            </a:extLst>
          </p:cNvPr>
          <p:cNvCxnSpPr>
            <a:cxnSpLocks/>
            <a:stCxn id="69" idx="1"/>
            <a:endCxn id="24" idx="1"/>
          </p:cNvCxnSpPr>
          <p:nvPr/>
        </p:nvCxnSpPr>
        <p:spPr>
          <a:xfrm rot="10800000" flipH="1" flipV="1">
            <a:off x="304800" y="1968083"/>
            <a:ext cx="257464" cy="3345542"/>
          </a:xfrm>
          <a:prstGeom prst="bentConnector3">
            <a:avLst>
              <a:gd name="adj1" fmla="val -8878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Text Placeholder 4">
            <a:extLst>
              <a:ext uri="{FF2B5EF4-FFF2-40B4-BE49-F238E27FC236}">
                <a16:creationId xmlns:a16="http://schemas.microsoft.com/office/drawing/2014/main" id="{C6F5933B-0203-4E65-83B8-049C1B06D1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0" y="1143000"/>
            <a:ext cx="4572000" cy="398868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Read requests are handled by IPFS.</a:t>
            </a:r>
          </a:p>
          <a:p>
            <a:r>
              <a:rPr lang="en-US" dirty="0"/>
              <a:t>Write requests are handled by HLF’s smart contracts.</a:t>
            </a:r>
          </a:p>
          <a:p>
            <a:r>
              <a:rPr lang="en-US" dirty="0"/>
              <a:t>Ledger world state is kept synchronized.</a:t>
            </a:r>
          </a:p>
          <a:p>
            <a:r>
              <a:rPr lang="en-US" dirty="0"/>
              <a:t>File system state is kept synchronized.</a:t>
            </a:r>
          </a:p>
          <a:p>
            <a:r>
              <a:rPr lang="en-US" dirty="0" err="1"/>
              <a:t>Chaincode</a:t>
            </a:r>
            <a:r>
              <a:rPr lang="en-US" dirty="0"/>
              <a:t> handles the introduction of files and their relationships.</a:t>
            </a:r>
          </a:p>
          <a:p>
            <a:r>
              <a:rPr lang="en-US" dirty="0"/>
              <a:t>API returns provide execution duration for operations.</a:t>
            </a:r>
          </a:p>
          <a:p>
            <a:r>
              <a:rPr lang="en-US" dirty="0"/>
              <a:t>Dashboards provide a view into system behavior over time and resource utilization.</a:t>
            </a:r>
          </a:p>
          <a:p>
            <a:r>
              <a:rPr lang="en-US" dirty="0"/>
              <a:t>Log aggregation enables behavioral verification and validation.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D6648C-DC9C-4BC0-99AC-99A17C91EE51}"/>
              </a:ext>
            </a:extLst>
          </p:cNvPr>
          <p:cNvCxnSpPr>
            <a:cxnSpLocks/>
            <a:stCxn id="69" idx="1"/>
            <a:endCxn id="23" idx="1"/>
          </p:cNvCxnSpPr>
          <p:nvPr/>
        </p:nvCxnSpPr>
        <p:spPr>
          <a:xfrm rot="10800000" flipH="1" flipV="1">
            <a:off x="304800" y="1968082"/>
            <a:ext cx="257464" cy="2438699"/>
          </a:xfrm>
          <a:prstGeom prst="bentConnector3">
            <a:avLst>
              <a:gd name="adj1" fmla="val -8878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A4A081-863F-46CF-86CE-26E08FE82590}"/>
              </a:ext>
            </a:extLst>
          </p:cNvPr>
          <p:cNvGrpSpPr/>
          <p:nvPr/>
        </p:nvGrpSpPr>
        <p:grpSpPr>
          <a:xfrm>
            <a:off x="6824518" y="5164574"/>
            <a:ext cx="2167082" cy="826532"/>
            <a:chOff x="7286625" y="5498068"/>
            <a:chExt cx="2167082" cy="8265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26AA99D-6437-425D-B15D-7AAD34B97424}"/>
                </a:ext>
              </a:extLst>
            </p:cNvPr>
            <p:cNvSpPr/>
            <p:nvPr/>
          </p:nvSpPr>
          <p:spPr>
            <a:xfrm>
              <a:off x="7286625" y="5505450"/>
              <a:ext cx="338280" cy="786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dirty="0"/>
                <a:t>Legend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92FB6C1-2E7B-4A9E-BEA2-79E51EF5C899}"/>
                </a:ext>
              </a:extLst>
            </p:cNvPr>
            <p:cNvSpPr/>
            <p:nvPr/>
          </p:nvSpPr>
          <p:spPr>
            <a:xfrm>
              <a:off x="7624906" y="5505450"/>
              <a:ext cx="1828801" cy="786256"/>
            </a:xfrm>
            <a:prstGeom prst="rect">
              <a:avLst/>
            </a:prstGeom>
            <a:ln>
              <a:solidFill>
                <a:srgbClr val="385D8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rtlCol="0" anchor="ctr" anchorCtr="0"/>
            <a:lstStyle/>
            <a:p>
              <a:pPr algn="ctr"/>
              <a:endParaRPr lang="en-US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DDEA83F-A55C-414E-A0AB-6996C049CDAF}"/>
                </a:ext>
              </a:extLst>
            </p:cNvPr>
            <p:cNvCxnSpPr>
              <a:cxnSpLocks/>
            </p:cNvCxnSpPr>
            <p:nvPr/>
          </p:nvCxnSpPr>
          <p:spPr>
            <a:xfrm>
              <a:off x="8915400" y="613993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B6C081-14A5-4E7E-8321-60B59639EF1F}"/>
                </a:ext>
              </a:extLst>
            </p:cNvPr>
            <p:cNvSpPr txBox="1"/>
            <p:nvPr/>
          </p:nvSpPr>
          <p:spPr>
            <a:xfrm>
              <a:off x="7633853" y="59552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Write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79CD8BF-BFDC-4888-BDE7-8077F336B849}"/>
                </a:ext>
              </a:extLst>
            </p:cNvPr>
            <p:cNvCxnSpPr>
              <a:cxnSpLocks/>
            </p:cNvCxnSpPr>
            <p:nvPr/>
          </p:nvCxnSpPr>
          <p:spPr>
            <a:xfrm>
              <a:off x="8915400" y="568273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5AC8122-1750-40FF-BF69-14EE5BE09AAF}"/>
                </a:ext>
              </a:extLst>
            </p:cNvPr>
            <p:cNvSpPr txBox="1"/>
            <p:nvPr/>
          </p:nvSpPr>
          <p:spPr>
            <a:xfrm>
              <a:off x="7633854" y="5498068"/>
              <a:ext cx="1357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Read/Write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099E387-4E48-4365-BCA2-A51CC8F6EF6A}"/>
                </a:ext>
              </a:extLst>
            </p:cNvPr>
            <p:cNvCxnSpPr>
              <a:cxnSpLocks/>
            </p:cNvCxnSpPr>
            <p:nvPr/>
          </p:nvCxnSpPr>
          <p:spPr>
            <a:xfrm>
              <a:off x="8915400" y="5913477"/>
              <a:ext cx="45720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99B3E81-FAA2-44AE-A44E-6300FB3E2D05}"/>
                </a:ext>
              </a:extLst>
            </p:cNvPr>
            <p:cNvSpPr txBox="1"/>
            <p:nvPr/>
          </p:nvSpPr>
          <p:spPr>
            <a:xfrm>
              <a:off x="7633853" y="572881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E2DC3-AAD5-4FD8-8A37-541D9FFC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C825F-BBDC-4B18-A393-1ECE16D9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CF2B6-7402-46A4-A4A6-EEAE96B70D14}"/>
              </a:ext>
            </a:extLst>
          </p:cNvPr>
          <p:cNvSpPr/>
          <p:nvPr/>
        </p:nvSpPr>
        <p:spPr>
          <a:xfrm>
            <a:off x="2470355" y="1311751"/>
            <a:ext cx="1630048" cy="623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Metrics Dashboard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0169B8-4168-44E8-91B5-0CA626C90D07}"/>
              </a:ext>
            </a:extLst>
          </p:cNvPr>
          <p:cNvSpPr/>
          <p:nvPr/>
        </p:nvSpPr>
        <p:spPr>
          <a:xfrm>
            <a:off x="2485103" y="2125266"/>
            <a:ext cx="1630048" cy="623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Dashboard</a:t>
            </a:r>
          </a:p>
        </p:txBody>
      </p:sp>
      <p:cxnSp>
        <p:nvCxnSpPr>
          <p:cNvPr id="43" name="Straight Arrow Connector 70">
            <a:extLst>
              <a:ext uri="{FF2B5EF4-FFF2-40B4-BE49-F238E27FC236}">
                <a16:creationId xmlns:a16="http://schemas.microsoft.com/office/drawing/2014/main" id="{40885C9C-2714-4AF9-8EC4-C157294F9EA4}"/>
              </a:ext>
            </a:extLst>
          </p:cNvPr>
          <p:cNvCxnSpPr>
            <a:cxnSpLocks/>
            <a:stCxn id="41" idx="2"/>
            <a:endCxn id="24" idx="3"/>
          </p:cNvCxnSpPr>
          <p:nvPr/>
        </p:nvCxnSpPr>
        <p:spPr>
          <a:xfrm rot="5400000">
            <a:off x="1867963" y="3881460"/>
            <a:ext cx="2564867" cy="29946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70">
            <a:extLst>
              <a:ext uri="{FF2B5EF4-FFF2-40B4-BE49-F238E27FC236}">
                <a16:creationId xmlns:a16="http://schemas.microsoft.com/office/drawing/2014/main" id="{DB255249-3E6F-4607-9A4F-1DBBEB2CAB88}"/>
              </a:ext>
            </a:extLst>
          </p:cNvPr>
          <p:cNvCxnSpPr>
            <a:cxnSpLocks/>
            <a:stCxn id="41" idx="2"/>
            <a:endCxn id="23" idx="3"/>
          </p:cNvCxnSpPr>
          <p:nvPr/>
        </p:nvCxnSpPr>
        <p:spPr>
          <a:xfrm rot="5400000">
            <a:off x="2321384" y="3428039"/>
            <a:ext cx="1658024" cy="29946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70">
            <a:extLst>
              <a:ext uri="{FF2B5EF4-FFF2-40B4-BE49-F238E27FC236}">
                <a16:creationId xmlns:a16="http://schemas.microsoft.com/office/drawing/2014/main" id="{139D5E13-E1F2-4ACC-9C21-7A6B38EE1A19}"/>
              </a:ext>
            </a:extLst>
          </p:cNvPr>
          <p:cNvCxnSpPr>
            <a:cxnSpLocks/>
            <a:stCxn id="40" idx="3"/>
            <a:endCxn id="24" idx="3"/>
          </p:cNvCxnSpPr>
          <p:nvPr/>
        </p:nvCxnSpPr>
        <p:spPr>
          <a:xfrm flipH="1">
            <a:off x="3000664" y="1623497"/>
            <a:ext cx="1099739" cy="3690128"/>
          </a:xfrm>
          <a:prstGeom prst="bentConnector3">
            <a:avLst>
              <a:gd name="adj1" fmla="val -2078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70">
            <a:extLst>
              <a:ext uri="{FF2B5EF4-FFF2-40B4-BE49-F238E27FC236}">
                <a16:creationId xmlns:a16="http://schemas.microsoft.com/office/drawing/2014/main" id="{62177B93-B0DB-42FA-899C-E2CC094C29DF}"/>
              </a:ext>
            </a:extLst>
          </p:cNvPr>
          <p:cNvCxnSpPr>
            <a:cxnSpLocks/>
            <a:stCxn id="40" idx="3"/>
            <a:endCxn id="23" idx="3"/>
          </p:cNvCxnSpPr>
          <p:nvPr/>
        </p:nvCxnSpPr>
        <p:spPr>
          <a:xfrm flipH="1">
            <a:off x="3000664" y="1623497"/>
            <a:ext cx="1099739" cy="2783285"/>
          </a:xfrm>
          <a:prstGeom prst="bentConnector3">
            <a:avLst>
              <a:gd name="adj1" fmla="val -2078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4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3"/>
    </mc:Choice>
    <mc:Fallback xmlns="">
      <p:transition spd="slow" advTm="194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9F31-BC05-4AA1-A9C1-2BC2849C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E2DC3-AAD5-4FD8-8A37-541D9FFC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C825F-BBDC-4B18-A393-1ECE16D9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E0E89F-9915-4456-84D1-837D68FA22B7}"/>
              </a:ext>
            </a:extLst>
          </p:cNvPr>
          <p:cNvSpPr txBox="1"/>
          <p:nvPr/>
        </p:nvSpPr>
        <p:spPr>
          <a:xfrm>
            <a:off x="571500" y="6128050"/>
            <a:ext cx="8534400" cy="305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Captured from </a:t>
            </a:r>
            <a:r>
              <a:rPr lang="en-US" dirty="0">
                <a:hlinkClick r:id="rId3"/>
              </a:rPr>
              <a:t>https://github.com/lmco/ChaordicLedger/actions/runs/2589837045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CAD45A-FA69-4443-9719-6600061BC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4" y="1602616"/>
            <a:ext cx="3709540" cy="450691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6A5E81-2190-45CB-9977-A308BDBD80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01" t="29021" r="14901" b="34444"/>
          <a:stretch/>
        </p:blipFill>
        <p:spPr>
          <a:xfrm>
            <a:off x="3962400" y="1605075"/>
            <a:ext cx="4957499" cy="38811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8A8547-EE43-494D-95FD-2EF1C4E16B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51" t="70000" r="48751"/>
          <a:stretch/>
        </p:blipFill>
        <p:spPr>
          <a:xfrm>
            <a:off x="6556936" y="2429844"/>
            <a:ext cx="2442899" cy="367969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AC0117-9F5B-463F-86FD-D1DA2E243F6B}"/>
              </a:ext>
            </a:extLst>
          </p:cNvPr>
          <p:cNvSpPr txBox="1"/>
          <p:nvPr/>
        </p:nvSpPr>
        <p:spPr>
          <a:xfrm>
            <a:off x="2286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build pipeline is executed on every code push to GitHub, generating Docker images and supporting packages.</a:t>
            </a:r>
          </a:p>
        </p:txBody>
      </p:sp>
    </p:spTree>
    <p:extLst>
      <p:ext uri="{BB962C8B-B14F-4D97-AF65-F5344CB8AC3E}">
        <p14:creationId xmlns:p14="http://schemas.microsoft.com/office/powerpoint/2010/main" val="392567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3"/>
    </mc:Choice>
    <mc:Fallback xmlns="">
      <p:transition spd="slow" advTm="194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62E1-FA4E-4B6F-BB95-12F83FC8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Plan for Simulations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10B1A-6D69-44A1-A067-8F695385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921BFFA-9464-4EC5-9DBE-56DF0200F492}"/>
              </a:ext>
            </a:extLst>
          </p:cNvPr>
          <p:cNvSpPr txBox="1">
            <a:spLocks/>
          </p:cNvSpPr>
          <p:nvPr/>
        </p:nvSpPr>
        <p:spPr>
          <a:xfrm>
            <a:off x="1524000" y="1524000"/>
            <a:ext cx="7391400" cy="495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Consistent sets of artifacts</a:t>
            </a:r>
          </a:p>
          <a:p>
            <a:pPr lvl="1"/>
            <a:r>
              <a:rPr lang="en-US" dirty="0"/>
              <a:t>Small / Medium / Large batches</a:t>
            </a:r>
          </a:p>
          <a:p>
            <a:pPr lvl="2"/>
            <a:r>
              <a:rPr lang="en-US" dirty="0"/>
              <a:t>Documents</a:t>
            </a:r>
          </a:p>
          <a:p>
            <a:pPr lvl="2"/>
            <a:r>
              <a:rPr lang="en-US" dirty="0"/>
              <a:t>Text data</a:t>
            </a:r>
          </a:p>
          <a:p>
            <a:pPr lvl="2"/>
            <a:r>
              <a:rPr lang="en-US" dirty="0"/>
              <a:t>Binary Data</a:t>
            </a:r>
          </a:p>
          <a:p>
            <a:r>
              <a:rPr lang="en-US" dirty="0"/>
              <a:t>Scenarios:</a:t>
            </a:r>
          </a:p>
          <a:p>
            <a:pPr lvl="1"/>
            <a:r>
              <a:rPr lang="en-US" dirty="0"/>
              <a:t>Small team (3 participants).</a:t>
            </a:r>
          </a:p>
          <a:p>
            <a:pPr lvl="1"/>
            <a:r>
              <a:rPr lang="en-US" dirty="0"/>
              <a:t>Medium team (25 participants).</a:t>
            </a:r>
          </a:p>
          <a:p>
            <a:pPr lvl="1"/>
            <a:r>
              <a:rPr lang="en-US" dirty="0"/>
              <a:t>Large team (50 participants).</a:t>
            </a:r>
          </a:p>
          <a:p>
            <a:r>
              <a:rPr lang="en-US" dirty="0"/>
              <a:t>Analysis:</a:t>
            </a:r>
          </a:p>
          <a:p>
            <a:pPr lvl="1"/>
            <a:r>
              <a:rPr lang="en-US" dirty="0"/>
              <a:t>Time to store/retrieve/replace artifact.</a:t>
            </a:r>
          </a:p>
          <a:p>
            <a:pPr lvl="1"/>
            <a:r>
              <a:rPr lang="en-US" dirty="0"/>
              <a:t>CPU, RAM, and disk usage per node.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E1780-F29D-4CCE-9D9D-7493C801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62E1-FA4E-4B6F-BB95-12F83FC8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Developed Simulations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10B1A-6D69-44A1-A067-8F695385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E1780-F29D-4CCE-9D9D-7493C801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778D9BF-8785-4882-AA11-D68B0905C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48965"/>
              </p:ext>
            </p:extLst>
          </p:nvPr>
        </p:nvGraphicFramePr>
        <p:xfrm>
          <a:off x="268223" y="1788160"/>
          <a:ext cx="8570976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7">
                  <a:extLst>
                    <a:ext uri="{9D8B030D-6E8A-4147-A177-3AD203B41FA5}">
                      <a16:colId xmlns:a16="http://schemas.microsoft.com/office/drawing/2014/main" val="71042276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4055949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7006417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4732068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1607578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Artifact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5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Artifact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Generated a 1 KiB binary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1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and Relate 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Generated binary files (1 KiB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4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and Relate 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Generated binary files (1 KiB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and Relate 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ASCII Text and Binary files (varying sizes &lt;= 25 KiB)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4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Industrial – 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ASCII Text and Binary files (varying sizes &lt;= 25 KiB)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301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008BDE-8D1B-4AEC-8C11-4363F5D8BFC2}"/>
              </a:ext>
            </a:extLst>
          </p:cNvPr>
          <p:cNvSpPr txBox="1"/>
          <p:nvPr/>
        </p:nvSpPr>
        <p:spPr>
          <a:xfrm>
            <a:off x="6870262" y="1430436"/>
            <a:ext cx="1968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1 KiB = 1024 Bytes</a:t>
            </a:r>
          </a:p>
        </p:txBody>
      </p:sp>
    </p:spTree>
    <p:extLst>
      <p:ext uri="{BB962C8B-B14F-4D97-AF65-F5344CB8AC3E}">
        <p14:creationId xmlns:p14="http://schemas.microsoft.com/office/powerpoint/2010/main" val="259295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62E1-FA4E-4B6F-BB95-12F83FC8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 3 – Twenty Related Artifacts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10B1A-6D69-44A1-A067-8F695385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E1780-F29D-4CCE-9D9D-7493C801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72884-7EB1-406F-965E-56AEB7198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17" t="12173" r="234" b="57901"/>
          <a:stretch/>
        </p:blipFill>
        <p:spPr>
          <a:xfrm>
            <a:off x="1076325" y="1552575"/>
            <a:ext cx="7978140" cy="135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6EC6A1-0D38-4179-8A6D-6DDFACCAF1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51" t="12630" r="603" b="58493"/>
          <a:stretch/>
        </p:blipFill>
        <p:spPr>
          <a:xfrm>
            <a:off x="1103947" y="2971800"/>
            <a:ext cx="7922895" cy="1295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856A8D-0648-4D6E-B66F-E2DCCE22A7CE}"/>
              </a:ext>
            </a:extLst>
          </p:cNvPr>
          <p:cNvSpPr txBox="1"/>
          <p:nvPr/>
        </p:nvSpPr>
        <p:spPr>
          <a:xfrm>
            <a:off x="152400" y="1770360"/>
            <a:ext cx="86106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</a:p>
          <a:p>
            <a:pPr algn="ctr"/>
            <a:r>
              <a:rPr lang="en-US" dirty="0"/>
              <a:t>Steady-State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FFA4B0-BCB1-4C34-A888-CAD066258CC3}"/>
              </a:ext>
            </a:extLst>
          </p:cNvPr>
          <p:cNvSpPr txBox="1"/>
          <p:nvPr/>
        </p:nvSpPr>
        <p:spPr>
          <a:xfrm>
            <a:off x="152400" y="3204002"/>
            <a:ext cx="86106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Post-Execution</a:t>
            </a:r>
          </a:p>
          <a:p>
            <a:pPr algn="ctr"/>
            <a:r>
              <a:rPr lang="en-US" sz="1200" dirty="0"/>
              <a:t>Steady-State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FA69BD-3B49-418E-A0B2-F8FDE971D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47" y="4372834"/>
            <a:ext cx="4114800" cy="20303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614471-1558-4A3C-9E9F-246E741E3982}"/>
              </a:ext>
            </a:extLst>
          </p:cNvPr>
          <p:cNvSpPr txBox="1"/>
          <p:nvPr/>
        </p:nvSpPr>
        <p:spPr>
          <a:xfrm>
            <a:off x="152400" y="4918661"/>
            <a:ext cx="861060" cy="938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Aggregated Logs show operations across the cluster.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D550D0A-5F2E-4DAE-B097-FC218F953723}"/>
              </a:ext>
            </a:extLst>
          </p:cNvPr>
          <p:cNvSpPr txBox="1">
            <a:spLocks/>
          </p:cNvSpPr>
          <p:nvPr/>
        </p:nvSpPr>
        <p:spPr>
          <a:xfrm>
            <a:off x="5408294" y="4446628"/>
            <a:ext cx="3507106" cy="203037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Memory use across the cluster remained flat.</a:t>
            </a:r>
          </a:p>
          <a:p>
            <a:r>
              <a:rPr lang="en-US" dirty="0"/>
              <a:t>CPU usage increased to 1.3 cores during test execution, and settled back to nominal.</a:t>
            </a:r>
          </a:p>
        </p:txBody>
      </p:sp>
    </p:spTree>
    <p:extLst>
      <p:ext uri="{BB962C8B-B14F-4D97-AF65-F5344CB8AC3E}">
        <p14:creationId xmlns:p14="http://schemas.microsoft.com/office/powerpoint/2010/main" val="181932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5410-B2AD-4D6C-A505-9E3ADC0F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4087-C4E4-465F-AB58-238CCCF6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Provides TRL 4 proof-of-concept to meet industry needs.</a:t>
            </a:r>
          </a:p>
          <a:p>
            <a:pPr lvl="1"/>
            <a:r>
              <a:rPr lang="en-US" dirty="0"/>
              <a:t>Demonstrates a fusion of Distributed Ledgers and Distributed File Systems in a zero-trust context.</a:t>
            </a:r>
          </a:p>
          <a:p>
            <a:pPr lvl="1"/>
            <a:r>
              <a:rPr lang="en-US" dirty="0"/>
              <a:t>Demonstrates the foundation of contextual knowledge transfer and objective impact analysis.</a:t>
            </a:r>
          </a:p>
          <a:p>
            <a:pPr lvl="1"/>
            <a:r>
              <a:rPr lang="en-US" dirty="0"/>
              <a:t>Demonstrates 100% use of Free and Open Source Software (FOSS).</a:t>
            </a:r>
          </a:p>
          <a:p>
            <a:pPr lvl="2"/>
            <a:r>
              <a:rPr lang="en-US" dirty="0"/>
              <a:t>No vendor-lock and no vendor-exclusion.</a:t>
            </a:r>
          </a:p>
          <a:p>
            <a:pPr lvl="2"/>
            <a:r>
              <a:rPr lang="en-US" dirty="0"/>
              <a:t>Portable, flexible.</a:t>
            </a:r>
          </a:p>
          <a:p>
            <a:r>
              <a:rPr lang="en-US" dirty="0"/>
              <a:t>Provides code that is freely accessible to the software community.</a:t>
            </a:r>
          </a:p>
          <a:p>
            <a:r>
              <a:rPr lang="en-US" dirty="0"/>
              <a:t>Demo: </a:t>
            </a:r>
            <a:r>
              <a:rPr lang="en-US" dirty="0">
                <a:hlinkClick r:id="rId2"/>
              </a:rPr>
              <a:t>cl_demo_annotated.mp4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4FA2C-6DB3-4DB5-9EAE-27EC9E02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43229-CACB-4748-8EB2-2CAE99A8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1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5410-B2AD-4D6C-A505-9E3ADC0F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4087-C4E4-465F-AB58-238CCCF6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PhD Candidacy form submitted.</a:t>
            </a:r>
          </a:p>
          <a:p>
            <a:r>
              <a:rPr lang="en-US" dirty="0"/>
              <a:t>Prospective Graduate form to be submitted at the start of Fall 2022.</a:t>
            </a:r>
          </a:p>
          <a:p>
            <a:r>
              <a:rPr lang="en-US" dirty="0"/>
              <a:t>48 of 48 credits complete.</a:t>
            </a:r>
          </a:p>
          <a:p>
            <a:r>
              <a:rPr lang="en-US" dirty="0"/>
              <a:t>Dissertation outline written.</a:t>
            </a:r>
          </a:p>
          <a:p>
            <a:pPr lvl="1"/>
            <a:r>
              <a:rPr lang="en-US" dirty="0"/>
              <a:t>Seeking approval to proceed.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4FA2C-6DB3-4DB5-9EAE-27EC9E02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43229-CACB-4748-8EB2-2CAE99A8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5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5410-B2AD-4D6C-A505-9E3ADC0F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Dissertation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4087-C4E4-465F-AB58-238CCCF61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0"/>
            <a:ext cx="7162800" cy="4191000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1. Introduction</a:t>
            </a:r>
          </a:p>
          <a:p>
            <a:pPr marL="0" indent="0">
              <a:buNone/>
            </a:pPr>
            <a:r>
              <a:rPr lang="en-US" dirty="0"/>
              <a:t>1.1. Motivation</a:t>
            </a:r>
          </a:p>
          <a:p>
            <a:pPr marL="0" indent="0">
              <a:buNone/>
            </a:pPr>
            <a:r>
              <a:rPr lang="en-US" dirty="0"/>
              <a:t>1.2. Literature Review of Distributed Ledger Technology</a:t>
            </a:r>
          </a:p>
          <a:p>
            <a:pPr marL="0" indent="0">
              <a:buNone/>
            </a:pPr>
            <a:r>
              <a:rPr lang="en-US" dirty="0"/>
              <a:t>1.3. Literature Review of Business Intelligence and Software Cost Estimation</a:t>
            </a:r>
          </a:p>
          <a:p>
            <a:pPr marL="0" indent="0">
              <a:buNone/>
            </a:pPr>
            <a:r>
              <a:rPr lang="en-US" dirty="0"/>
              <a:t>1.4. Literature Review of Digital Transformation</a:t>
            </a:r>
          </a:p>
          <a:p>
            <a:pPr marL="0" indent="0">
              <a:buNone/>
            </a:pPr>
            <a:r>
              <a:rPr lang="en-US" dirty="0"/>
              <a:t>1.5. Literature Review of Modern Software Development as Driven by the U.S. Department of Defense</a:t>
            </a:r>
          </a:p>
          <a:p>
            <a:pPr marL="0" indent="0">
              <a:buNone/>
            </a:pPr>
            <a:r>
              <a:rPr lang="en-US" dirty="0"/>
              <a:t>2. Platform Design</a:t>
            </a:r>
          </a:p>
          <a:p>
            <a:pPr marL="0" indent="0">
              <a:buNone/>
            </a:pPr>
            <a:r>
              <a:rPr lang="en-US" dirty="0"/>
              <a:t>2.1. Use Cases</a:t>
            </a:r>
          </a:p>
          <a:p>
            <a:pPr marL="0" indent="0">
              <a:buNone/>
            </a:pPr>
            <a:r>
              <a:rPr lang="en-US" dirty="0"/>
              <a:t>2.2. Functional Requirements</a:t>
            </a:r>
          </a:p>
          <a:p>
            <a:pPr marL="0" indent="0">
              <a:buNone/>
            </a:pPr>
            <a:r>
              <a:rPr lang="en-US" dirty="0"/>
              <a:t>2.3. Non-Functional Requirements</a:t>
            </a:r>
          </a:p>
          <a:p>
            <a:pPr marL="0" indent="0">
              <a:buNone/>
            </a:pPr>
            <a:r>
              <a:rPr lang="en-US" dirty="0"/>
              <a:t>2.4. Features</a:t>
            </a:r>
          </a:p>
          <a:p>
            <a:pPr marL="0" indent="0">
              <a:buNone/>
            </a:pPr>
            <a:r>
              <a:rPr lang="en-US" dirty="0"/>
              <a:t>2.5. Methodology</a:t>
            </a:r>
          </a:p>
          <a:p>
            <a:pPr marL="0" indent="0">
              <a:buNone/>
            </a:pPr>
            <a:r>
              <a:rPr lang="en-US" dirty="0"/>
              <a:t>2.5.1. Containerization</a:t>
            </a:r>
          </a:p>
          <a:p>
            <a:pPr marL="0" indent="0">
              <a:buNone/>
            </a:pPr>
            <a:r>
              <a:rPr lang="en-US" dirty="0"/>
              <a:t>2.5.2. Packaging and Installation</a:t>
            </a:r>
          </a:p>
          <a:p>
            <a:pPr marL="0" indent="0">
              <a:buNone/>
            </a:pPr>
            <a:r>
              <a:rPr lang="en-US" dirty="0"/>
              <a:t>2.5.3. Certificate Authority</a:t>
            </a:r>
          </a:p>
          <a:p>
            <a:pPr marL="0" indent="0">
              <a:buNone/>
            </a:pPr>
            <a:r>
              <a:rPr lang="en-US" dirty="0"/>
              <a:t>3. Platform Implementation</a:t>
            </a:r>
          </a:p>
          <a:p>
            <a:pPr marL="0" indent="0">
              <a:buNone/>
            </a:pPr>
            <a:r>
              <a:rPr lang="en-US" dirty="0"/>
              <a:t>3.1. Core Dependencies</a:t>
            </a:r>
          </a:p>
          <a:p>
            <a:pPr marL="0" indent="0">
              <a:buNone/>
            </a:pPr>
            <a:r>
              <a:rPr lang="en-US" dirty="0"/>
              <a:t>3.2. Trades and Justifications</a:t>
            </a:r>
          </a:p>
          <a:p>
            <a:pPr marL="0" indent="0">
              <a:buNone/>
            </a:pPr>
            <a:r>
              <a:rPr lang="en-US" dirty="0"/>
              <a:t>3.3. Open-Source Contribution</a:t>
            </a:r>
          </a:p>
          <a:p>
            <a:pPr marL="0" indent="0">
              <a:buNone/>
            </a:pPr>
            <a:r>
              <a:rPr lang="en-US" dirty="0"/>
              <a:t>4. Platform Evaluation</a:t>
            </a:r>
          </a:p>
          <a:p>
            <a:pPr marL="0" indent="0">
              <a:buNone/>
            </a:pPr>
            <a:r>
              <a:rPr lang="en-US" dirty="0"/>
              <a:t>4.1. Criteria</a:t>
            </a:r>
          </a:p>
          <a:p>
            <a:pPr marL="0" indent="0">
              <a:buNone/>
            </a:pPr>
            <a:r>
              <a:rPr lang="en-US" dirty="0"/>
              <a:t>4.2. Methodology</a:t>
            </a:r>
          </a:p>
          <a:p>
            <a:pPr marL="0" indent="0">
              <a:buNone/>
            </a:pPr>
            <a:r>
              <a:rPr lang="en-US" dirty="0"/>
              <a:t>4.2.1. Simulations</a:t>
            </a:r>
          </a:p>
          <a:p>
            <a:pPr marL="0" indent="0">
              <a:buNone/>
            </a:pPr>
            <a:r>
              <a:rPr lang="en-US" dirty="0"/>
              <a:t>4.2.2. Subjective Use</a:t>
            </a:r>
          </a:p>
          <a:p>
            <a:pPr marL="0" indent="0">
              <a:buNone/>
            </a:pPr>
            <a:r>
              <a:rPr lang="en-US" dirty="0"/>
              <a:t>4.3. Results</a:t>
            </a:r>
          </a:p>
          <a:p>
            <a:pPr marL="0" indent="0">
              <a:buNone/>
            </a:pPr>
            <a:r>
              <a:rPr lang="en-US" dirty="0"/>
              <a:t>4.4. Analysis</a:t>
            </a:r>
          </a:p>
          <a:p>
            <a:pPr marL="0" indent="0">
              <a:buNone/>
            </a:pPr>
            <a:r>
              <a:rPr lang="en-US" dirty="0"/>
              <a:t>5. Conclusions and Recommendations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4FA2C-6DB3-4DB5-9EAE-27EC9E02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0E4001-1A05-4812-9AA0-1771B38912D4}"/>
              </a:ext>
            </a:extLst>
          </p:cNvPr>
          <p:cNvSpPr txBox="1">
            <a:spLocks/>
          </p:cNvSpPr>
          <p:nvPr/>
        </p:nvSpPr>
        <p:spPr>
          <a:xfrm>
            <a:off x="1544320" y="1524000"/>
            <a:ext cx="7162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Working Title: “Applicability of Distributed Ledgers and Historical Transparency in Digital Transformation of Modern Industrial Software Development Processes”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09CC3-6B48-4F04-B994-27270DE2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0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2D0E-92B2-46F2-ADE2-1BC26A25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of the Problem Space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1DC02-9D34-47A2-8E5B-035B11C1E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066800"/>
            <a:ext cx="8763000" cy="4038600"/>
          </a:xfrm>
        </p:spPr>
        <p:txBody>
          <a:bodyPr/>
          <a:lstStyle/>
          <a:p>
            <a:r>
              <a:rPr lang="en-US" dirty="0"/>
              <a:t>Development of large-scale systems.</a:t>
            </a:r>
          </a:p>
          <a:p>
            <a:pPr lvl="1"/>
            <a:r>
              <a:rPr lang="en-US" dirty="0"/>
              <a:t>Numerous dependencies, multiple disparate organizations.</a:t>
            </a:r>
          </a:p>
          <a:p>
            <a:pPr lvl="1"/>
            <a:r>
              <a:rPr lang="en-US" dirty="0"/>
              <a:t>Multiple constraints.</a:t>
            </a:r>
          </a:p>
          <a:p>
            <a:pPr lvl="2"/>
            <a:r>
              <a:rPr lang="en-US" dirty="0"/>
              <a:t>Contractual stipulations, customer requirements.</a:t>
            </a:r>
          </a:p>
          <a:p>
            <a:pPr lvl="2"/>
            <a:r>
              <a:rPr lang="en-US" dirty="0"/>
              <a:t>Stakeholder expectations.</a:t>
            </a:r>
          </a:p>
          <a:p>
            <a:pPr lvl="2"/>
            <a:r>
              <a:rPr lang="en-US" dirty="0"/>
              <a:t>Compliance / regulatory issues.</a:t>
            </a:r>
          </a:p>
          <a:p>
            <a:pPr lvl="1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127BB8-F9E5-401E-A82E-47518BE5262D}"/>
              </a:ext>
            </a:extLst>
          </p:cNvPr>
          <p:cNvGrpSpPr/>
          <p:nvPr/>
        </p:nvGrpSpPr>
        <p:grpSpPr>
          <a:xfrm>
            <a:off x="381000" y="4824121"/>
            <a:ext cx="2030862" cy="1237127"/>
            <a:chOff x="279969" y="4786556"/>
            <a:chExt cx="2030862" cy="123712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D9FB12E-F23C-4D1F-99E6-0FD4FE723D86}"/>
                </a:ext>
              </a:extLst>
            </p:cNvPr>
            <p:cNvGrpSpPr/>
            <p:nvPr/>
          </p:nvGrpSpPr>
          <p:grpSpPr>
            <a:xfrm>
              <a:off x="439745" y="4786556"/>
              <a:ext cx="1711311" cy="914400"/>
              <a:chOff x="458310" y="4786556"/>
              <a:chExt cx="1711311" cy="914400"/>
            </a:xfrm>
          </p:grpSpPr>
          <p:pic>
            <p:nvPicPr>
              <p:cNvPr id="11" name="Graphic 10" descr="Contract">
                <a:extLst>
                  <a:ext uri="{FF2B5EF4-FFF2-40B4-BE49-F238E27FC236}">
                    <a16:creationId xmlns:a16="http://schemas.microsoft.com/office/drawing/2014/main" id="{83FC3E1D-69CE-425C-846F-A8C4001F9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8310" y="47865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Handshake">
                <a:extLst>
                  <a:ext uri="{FF2B5EF4-FFF2-40B4-BE49-F238E27FC236}">
                    <a16:creationId xmlns:a16="http://schemas.microsoft.com/office/drawing/2014/main" id="{636647C8-12A4-4871-AF55-D8F659679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255221" y="4786556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DEAA3B-85D5-4293-BBC3-26F495FE5E4F}"/>
                </a:ext>
              </a:extLst>
            </p:cNvPr>
            <p:cNvSpPr txBox="1"/>
            <p:nvPr/>
          </p:nvSpPr>
          <p:spPr>
            <a:xfrm>
              <a:off x="279969" y="5654351"/>
              <a:ext cx="2030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Contract Awarding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D671B4-7904-4535-8DAC-F9ED129B60F2}"/>
              </a:ext>
            </a:extLst>
          </p:cNvPr>
          <p:cNvGrpSpPr/>
          <p:nvPr/>
        </p:nvGrpSpPr>
        <p:grpSpPr>
          <a:xfrm>
            <a:off x="2892890" y="4900599"/>
            <a:ext cx="1491985" cy="1160649"/>
            <a:chOff x="2886034" y="4816868"/>
            <a:chExt cx="1491985" cy="1160649"/>
          </a:xfrm>
        </p:grpSpPr>
        <p:pic>
          <p:nvPicPr>
            <p:cNvPr id="13" name="Graphic 12" descr="Meeting">
              <a:extLst>
                <a:ext uri="{FF2B5EF4-FFF2-40B4-BE49-F238E27FC236}">
                  <a16:creationId xmlns:a16="http://schemas.microsoft.com/office/drawing/2014/main" id="{01144432-61F9-4AED-934A-1305AC4AA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74826" y="4816868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E68914-D3D7-4035-A0B6-493DC295F054}"/>
                </a:ext>
              </a:extLst>
            </p:cNvPr>
            <p:cNvSpPr txBox="1"/>
            <p:nvPr/>
          </p:nvSpPr>
          <p:spPr>
            <a:xfrm>
              <a:off x="2886034" y="5608185"/>
              <a:ext cx="1491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Development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2EE149-5CDB-4E57-A328-ABE2179D5160}"/>
              </a:ext>
            </a:extLst>
          </p:cNvPr>
          <p:cNvGrpSpPr/>
          <p:nvPr/>
        </p:nvGrpSpPr>
        <p:grpSpPr>
          <a:xfrm>
            <a:off x="4850030" y="4143911"/>
            <a:ext cx="1558151" cy="1917337"/>
            <a:chOff x="5604649" y="4038547"/>
            <a:chExt cx="1558151" cy="191733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3784E5B-DE65-4B51-BA23-F847F7B5D743}"/>
                </a:ext>
              </a:extLst>
            </p:cNvPr>
            <p:cNvGrpSpPr/>
            <p:nvPr/>
          </p:nvGrpSpPr>
          <p:grpSpPr>
            <a:xfrm>
              <a:off x="5604649" y="4038547"/>
              <a:ext cx="1558151" cy="1569638"/>
              <a:chOff x="5604649" y="4038547"/>
              <a:chExt cx="1558151" cy="1569638"/>
            </a:xfrm>
          </p:grpSpPr>
          <p:pic>
            <p:nvPicPr>
              <p:cNvPr id="17" name="Graphic 16" descr="Satellite dish">
                <a:extLst>
                  <a:ext uri="{FF2B5EF4-FFF2-40B4-BE49-F238E27FC236}">
                    <a16:creationId xmlns:a16="http://schemas.microsoft.com/office/drawing/2014/main" id="{8539BFC9-3DD8-4D55-9D9D-BA76F56F62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604649" y="4819988"/>
                <a:ext cx="788197" cy="788197"/>
              </a:xfrm>
              <a:prstGeom prst="rect">
                <a:avLst/>
              </a:prstGeom>
            </p:spPr>
          </p:pic>
          <p:pic>
            <p:nvPicPr>
              <p:cNvPr id="19" name="Graphic 18" descr="Satellite">
                <a:extLst>
                  <a:ext uri="{FF2B5EF4-FFF2-40B4-BE49-F238E27FC236}">
                    <a16:creationId xmlns:a16="http://schemas.microsoft.com/office/drawing/2014/main" id="{2A598818-738D-410A-BB91-547064659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77000" y="4038547"/>
                <a:ext cx="685800" cy="685800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FBF9F9-C140-4608-AE65-BBF5B4BCEB70}"/>
                </a:ext>
              </a:extLst>
            </p:cNvPr>
            <p:cNvSpPr txBox="1"/>
            <p:nvPr/>
          </p:nvSpPr>
          <p:spPr>
            <a:xfrm>
              <a:off x="5637732" y="5586552"/>
              <a:ext cx="1491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Operations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C2A532-A9EE-499D-9BB4-5DEF1EF67C6F}"/>
              </a:ext>
            </a:extLst>
          </p:cNvPr>
          <p:cNvGrpSpPr/>
          <p:nvPr/>
        </p:nvGrpSpPr>
        <p:grpSpPr>
          <a:xfrm>
            <a:off x="6983571" y="4870469"/>
            <a:ext cx="1491985" cy="1190779"/>
            <a:chOff x="7221512" y="4765105"/>
            <a:chExt cx="1491985" cy="1190779"/>
          </a:xfrm>
        </p:grpSpPr>
        <p:pic>
          <p:nvPicPr>
            <p:cNvPr id="24" name="Graphic 23" descr="Tools">
              <a:extLst>
                <a:ext uri="{FF2B5EF4-FFF2-40B4-BE49-F238E27FC236}">
                  <a16:creationId xmlns:a16="http://schemas.microsoft.com/office/drawing/2014/main" id="{0F2CD3D7-8BA6-4F5D-BDB9-641CC986C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510304" y="4765105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F0ABC0-8E7D-4D27-89D1-56CC8F234C01}"/>
                </a:ext>
              </a:extLst>
            </p:cNvPr>
            <p:cNvSpPr txBox="1"/>
            <p:nvPr/>
          </p:nvSpPr>
          <p:spPr>
            <a:xfrm>
              <a:off x="7221512" y="5586552"/>
              <a:ext cx="1491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Maintenance</a:t>
              </a: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4F986B4-D0F5-407D-A714-2E375D82D615}"/>
              </a:ext>
            </a:extLst>
          </p:cNvPr>
          <p:cNvSpPr/>
          <p:nvPr/>
        </p:nvSpPr>
        <p:spPr>
          <a:xfrm>
            <a:off x="2423728" y="5319450"/>
            <a:ext cx="491401" cy="25697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75AD94E-1A15-41A4-922F-EFC055371D03}"/>
              </a:ext>
            </a:extLst>
          </p:cNvPr>
          <p:cNvSpPr/>
          <p:nvPr/>
        </p:nvSpPr>
        <p:spPr>
          <a:xfrm>
            <a:off x="4357739" y="5319450"/>
            <a:ext cx="491401" cy="25697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F7C2712F-27F9-448A-9DC2-BA1CBE184732}"/>
              </a:ext>
            </a:extLst>
          </p:cNvPr>
          <p:cNvSpPr/>
          <p:nvPr/>
        </p:nvSpPr>
        <p:spPr>
          <a:xfrm>
            <a:off x="6373971" y="5319450"/>
            <a:ext cx="685800" cy="25697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B3DAE-93CA-4879-86CB-698DC5C7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27DE9-A445-4194-B249-70DB2093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0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84"/>
    </mc:Choice>
    <mc:Fallback xmlns="">
      <p:transition spd="slow" advTm="3138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4150-FE94-481D-8F01-9D77DE4F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C080-35EB-46A6-B649-26CBF857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dissertation.</a:t>
            </a:r>
          </a:p>
          <a:p>
            <a:r>
              <a:rPr lang="en-US" dirty="0"/>
              <a:t>Final defense.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A9DC4-ED05-4463-A11B-2AE8AA92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241F-D1BD-44E0-B535-510DABFC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6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91A4-59E4-4934-8ED8-024A191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EB798-8DA6-46E9-A82E-15C14050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21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E5CA05-FEDF-40C4-BE82-6EB3E9ED2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1924052"/>
            <a:ext cx="7391400" cy="1504948"/>
          </a:xfrm>
        </p:spPr>
        <p:txBody>
          <a:bodyPr>
            <a:normAutofit/>
          </a:bodyPr>
          <a:lstStyle/>
          <a:p>
            <a:r>
              <a:rPr lang="en-US" dirty="0"/>
              <a:t>PhD Progress Review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6D0D8E1-CF4E-41D0-A92B-8E67F87B7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3657600"/>
            <a:ext cx="6324600" cy="23939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Michael F. Marchini</a:t>
            </a:r>
          </a:p>
          <a:p>
            <a:endParaRPr lang="en-US" sz="2400" dirty="0"/>
          </a:p>
          <a:p>
            <a:r>
              <a:rPr lang="en-US" sz="2400" dirty="0"/>
              <a:t>Electrical and Computer Engineering Department</a:t>
            </a:r>
          </a:p>
          <a:p>
            <a:r>
              <a:rPr lang="en-US" sz="2400" dirty="0"/>
              <a:t>Villanova University</a:t>
            </a:r>
          </a:p>
          <a:p>
            <a:r>
              <a:rPr lang="en-US" sz="2400" dirty="0"/>
              <a:t>Villanova, Pennsylvania, USA, 19085</a:t>
            </a:r>
          </a:p>
          <a:p>
            <a:r>
              <a:rPr lang="en-US" sz="2400" dirty="0"/>
              <a:t>ORCID: 0000-0001-5594-9756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E937090-0708-49A0-B547-502B3663E2CD}"/>
              </a:ext>
            </a:extLst>
          </p:cNvPr>
          <p:cNvSpPr txBox="1">
            <a:spLocks/>
          </p:cNvSpPr>
          <p:nvPr/>
        </p:nvSpPr>
        <p:spPr>
          <a:xfrm>
            <a:off x="2286000" y="2971800"/>
            <a:ext cx="6324600" cy="50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Summer, 2022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11B13-25D1-4342-8F03-2A697877E7CD}"/>
              </a:ext>
            </a:extLst>
          </p:cNvPr>
          <p:cNvSpPr txBox="1"/>
          <p:nvPr/>
        </p:nvSpPr>
        <p:spPr>
          <a:xfrm>
            <a:off x="2286000" y="5847318"/>
            <a:ext cx="632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https://github.com/lmco/ChaordicLedger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79"/>
    </mc:Choice>
    <mc:Fallback xmlns="">
      <p:transition spd="slow" advTm="1467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DF22-C89D-453D-BC04-420949D1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Problem Space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FB207-9B71-4B9F-AF01-663F9FB5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A14D3-5EAE-43DB-9CD6-CEF9863F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C3709-7267-4BB3-8F94-F3D4BCC6F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97743"/>
            <a:ext cx="4039899" cy="2812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8EA93-B416-4F44-8F06-27BD76478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97744"/>
            <a:ext cx="3810000" cy="26896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F0DB2F-8D15-4C11-92D5-E5FE6BAA9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76368"/>
            <a:ext cx="3810000" cy="2295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77DB07-8D4A-46C6-83D2-BD2415624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294" y="3859392"/>
            <a:ext cx="3645310" cy="2427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468374C-DE2E-4108-8A17-DF8BAEC5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E525-30DF-4677-A997-0B42B840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Literature Review – Knowledge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B3E0-BE66-4B4A-8520-828111E1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900" dirty="0"/>
              <a:t>S. Saito, Y. </a:t>
            </a:r>
            <a:r>
              <a:rPr lang="en-US" sz="1900" dirty="0" err="1"/>
              <a:t>Iimura</a:t>
            </a:r>
            <a:r>
              <a:rPr lang="en-US" sz="1900" dirty="0"/>
              <a:t>, A. Massey, A. Antón, </a:t>
            </a:r>
            <a:r>
              <a:rPr lang="en-US" sz="1900" b="1" dirty="0"/>
              <a:t>“How Much Undocumented Knowledge is there in Agile Software Development?: Case Study on Industrial Project Using Issue Tracking System and Version Control System”</a:t>
            </a:r>
            <a:r>
              <a:rPr lang="en-US" sz="1900" dirty="0"/>
              <a:t>, </a:t>
            </a:r>
            <a:r>
              <a:rPr lang="en-US" sz="1900" i="1" dirty="0"/>
              <a:t>2017 IEEE 25th International Requirements Engineering Conference</a:t>
            </a:r>
          </a:p>
          <a:p>
            <a:pPr lvl="1"/>
            <a:r>
              <a:rPr lang="en-US" sz="2000" dirty="0"/>
              <a:t>Discusses the importance of knowledge connectivity between software users, requirements engineers, and software engineers.</a:t>
            </a:r>
          </a:p>
          <a:p>
            <a:pPr lvl="2"/>
            <a:r>
              <a:rPr lang="en-US" sz="1600" dirty="0"/>
              <a:t>“When an agile team tries to introduce and apply knowledge management, overcoming cultural and psychological barriers is important.”</a:t>
            </a:r>
          </a:p>
          <a:p>
            <a:pPr lvl="2"/>
            <a:r>
              <a:rPr lang="en-US" sz="1600" dirty="0"/>
              <a:t>Discipline is required for useful results (garbage in, garbage out).</a:t>
            </a:r>
          </a:p>
          <a:p>
            <a:pPr lvl="1"/>
            <a:r>
              <a:rPr lang="en-US" sz="2000" dirty="0"/>
              <a:t>Indicates visualization in an approachable form is useful for all participants (e.g. 3-D City metaphor).</a:t>
            </a:r>
          </a:p>
          <a:p>
            <a:r>
              <a:rPr lang="en-US" sz="2100" b="1" dirty="0"/>
              <a:t>Analysis:</a:t>
            </a:r>
          </a:p>
          <a:p>
            <a:pPr lvl="1"/>
            <a:r>
              <a:rPr lang="en-US" sz="2000" dirty="0"/>
              <a:t>As with other cases of systems engineering, the system will fail at its interfaces, which in this case is how changes relate to requirements.</a:t>
            </a:r>
          </a:p>
          <a:p>
            <a:pPr lvl="1"/>
            <a:r>
              <a:rPr lang="en-US" sz="2000" dirty="0"/>
              <a:t>Undocumented knowledge is costly, often requiring subjective ‘guesstimates’ or arduous, manual traceability review.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C3776-55DC-48C9-B5B0-CF639DC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E765D-60FB-4F61-B719-8850B889D657}"/>
              </a:ext>
            </a:extLst>
          </p:cNvPr>
          <p:cNvSpPr txBox="1"/>
          <p:nvPr/>
        </p:nvSpPr>
        <p:spPr>
          <a:xfrm>
            <a:off x="1905000" y="6126162"/>
            <a:ext cx="6781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https://ieeexplore-ieee-org.ezp1.villanova.edu/stamp/stamp.jsp?tp=&amp;arnumber=8048905</a:t>
            </a:r>
            <a:endParaRPr lang="en-US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47D1-23DF-4C18-9054-94FF0FBC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9" name="Callout: Line with Accent Bar 8">
            <a:extLst>
              <a:ext uri="{FF2B5EF4-FFF2-40B4-BE49-F238E27FC236}">
                <a16:creationId xmlns:a16="http://schemas.microsoft.com/office/drawing/2014/main" id="{91B43E4C-A193-4DC0-9653-578722444F68}"/>
              </a:ext>
            </a:extLst>
          </p:cNvPr>
          <p:cNvSpPr/>
          <p:nvPr/>
        </p:nvSpPr>
        <p:spPr>
          <a:xfrm>
            <a:off x="228600" y="4981574"/>
            <a:ext cx="1600200" cy="1266825"/>
          </a:xfrm>
          <a:prstGeom prst="accentCallout1">
            <a:avLst>
              <a:gd name="adj1" fmla="val 25501"/>
              <a:gd name="adj2" fmla="val 102451"/>
              <a:gd name="adj3" fmla="val -33866"/>
              <a:gd name="adj4" fmla="val 11073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Industry Need: </a:t>
            </a:r>
            <a:r>
              <a:rPr lang="en-US" dirty="0"/>
              <a:t>Requirement to Artifact Traceability</a:t>
            </a:r>
          </a:p>
        </p:txBody>
      </p:sp>
    </p:spTree>
    <p:extLst>
      <p:ext uri="{BB962C8B-B14F-4D97-AF65-F5344CB8AC3E}">
        <p14:creationId xmlns:p14="http://schemas.microsoft.com/office/powerpoint/2010/main" val="321218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E525-30DF-4677-A997-0B42B840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Literature Review – Knowledge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B3E0-BE66-4B4A-8520-828111E1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700" dirty="0"/>
              <a:t>P. </a:t>
            </a:r>
            <a:r>
              <a:rPr lang="en-US" sz="1700" dirty="0" err="1"/>
              <a:t>Chantamit</a:t>
            </a:r>
            <a:r>
              <a:rPr lang="en-US" sz="1700" dirty="0"/>
              <a:t>-O-Pas, </a:t>
            </a:r>
            <a:r>
              <a:rPr lang="en-US" sz="1700" b="1" dirty="0"/>
              <a:t>“Knowledge Acquisition, Representation and Transfer in the Metamodel for Software Development Methodologies”</a:t>
            </a:r>
            <a:r>
              <a:rPr lang="en-US" sz="1700" dirty="0"/>
              <a:t>, </a:t>
            </a:r>
            <a:r>
              <a:rPr lang="en-US" sz="1700" i="1" dirty="0"/>
              <a:t>2019 11th International Conference on Information Technology and Electrical Engineering (ICITEE), Pattaya, Thailand</a:t>
            </a:r>
          </a:p>
          <a:p>
            <a:pPr lvl="1"/>
            <a:r>
              <a:rPr lang="en-US" sz="2000" dirty="0"/>
              <a:t>Discusses the importance of knowledge management for organizations.</a:t>
            </a:r>
          </a:p>
          <a:p>
            <a:pPr lvl="2"/>
            <a:r>
              <a:rPr lang="en-US" sz="1600" dirty="0"/>
              <a:t>“Knowledge is a fluid mix of framed experience, values, contextual information, and expert insight that provides a framework for evaluating and incorporating new experiences and information.”</a:t>
            </a:r>
          </a:p>
          <a:p>
            <a:pPr lvl="1"/>
            <a:r>
              <a:rPr lang="en-US" sz="2000" dirty="0"/>
              <a:t>Indicates existing process models may not represent all knowledge.</a:t>
            </a:r>
          </a:p>
          <a:p>
            <a:pPr lvl="1"/>
            <a:r>
              <a:rPr lang="en-US" sz="2000" dirty="0"/>
              <a:t>Discusses how development can be hindered by ambiguity, misunderstanding, and differing domain skills.</a:t>
            </a:r>
          </a:p>
          <a:p>
            <a:r>
              <a:rPr lang="en-US" sz="2100" b="1" dirty="0"/>
              <a:t>Analysis:</a:t>
            </a:r>
          </a:p>
          <a:p>
            <a:pPr lvl="1"/>
            <a:r>
              <a:rPr lang="en-US" sz="2000" dirty="0"/>
              <a:t>A maintained knowledgebase of consistent interrelationships enables knowledge transfer throughout the organization.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C3776-55DC-48C9-B5B0-CF639DC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E765D-60FB-4F61-B719-8850B889D657}"/>
              </a:ext>
            </a:extLst>
          </p:cNvPr>
          <p:cNvSpPr txBox="1"/>
          <p:nvPr/>
        </p:nvSpPr>
        <p:spPr>
          <a:xfrm>
            <a:off x="1905000" y="6126162"/>
            <a:ext cx="6781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https://ieeexplore-ieee-org.ezp1.villanova.edu/stamp/stamp.jsp?tp=&amp;arnumber=8929942</a:t>
            </a:r>
            <a:endParaRPr lang="en-US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47D1-23DF-4C18-9054-94FF0FBC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9" name="Callout: Line with Accent Bar 8">
            <a:extLst>
              <a:ext uri="{FF2B5EF4-FFF2-40B4-BE49-F238E27FC236}">
                <a16:creationId xmlns:a16="http://schemas.microsoft.com/office/drawing/2014/main" id="{19871726-EE19-4BAA-A872-5E9514117671}"/>
              </a:ext>
            </a:extLst>
          </p:cNvPr>
          <p:cNvSpPr/>
          <p:nvPr/>
        </p:nvSpPr>
        <p:spPr>
          <a:xfrm>
            <a:off x="152400" y="5257800"/>
            <a:ext cx="1752600" cy="1163205"/>
          </a:xfrm>
          <a:prstGeom prst="accentCallout1">
            <a:avLst>
              <a:gd name="adj1" fmla="val 25501"/>
              <a:gd name="adj2" fmla="val 102451"/>
              <a:gd name="adj3" fmla="val 2733"/>
              <a:gd name="adj4" fmla="val 1113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Industry Need: </a:t>
            </a:r>
            <a:r>
              <a:rPr lang="en-US" dirty="0"/>
              <a:t>Approachable self-governed knowledgebase.</a:t>
            </a:r>
          </a:p>
        </p:txBody>
      </p:sp>
    </p:spTree>
    <p:extLst>
      <p:ext uri="{BB962C8B-B14F-4D97-AF65-F5344CB8AC3E}">
        <p14:creationId xmlns:p14="http://schemas.microsoft.com/office/powerpoint/2010/main" val="197594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E525-30DF-4677-A997-0B42B840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Literature Review – Reuse and Traceability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B3E0-BE66-4B4A-8520-828111E1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C. </a:t>
            </a:r>
            <a:r>
              <a:rPr lang="en-US" sz="1600" dirty="0" err="1"/>
              <a:t>Tinnes</a:t>
            </a:r>
            <a:r>
              <a:rPr lang="en-US" sz="1600" dirty="0"/>
              <a:t>, A. </a:t>
            </a:r>
            <a:r>
              <a:rPr lang="en-US" sz="1600" dirty="0" err="1"/>
              <a:t>Biesdorf</a:t>
            </a:r>
            <a:r>
              <a:rPr lang="en-US" sz="1600" dirty="0"/>
              <a:t>, U. Hohenstein, F. </a:t>
            </a:r>
            <a:r>
              <a:rPr lang="en-US" sz="1600" dirty="0" err="1"/>
              <a:t>Matthes</a:t>
            </a:r>
            <a:r>
              <a:rPr lang="en-US" sz="1600" b="1" dirty="0"/>
              <a:t>, “Ideas on Improving Software Artifact Reuse via Traceability and Self-Awareness”</a:t>
            </a:r>
            <a:r>
              <a:rPr lang="en-US" sz="1600" dirty="0"/>
              <a:t>,</a:t>
            </a:r>
            <a:r>
              <a:rPr lang="en-US" sz="1600" b="1" dirty="0"/>
              <a:t> </a:t>
            </a:r>
            <a:r>
              <a:rPr lang="en-US" sz="1600" i="1" dirty="0"/>
              <a:t>2019 IEEE/ACM 10th International Symposium on Software and Systems Traceability (SST)</a:t>
            </a:r>
            <a:endParaRPr lang="en-US" sz="2000" i="1" dirty="0"/>
          </a:p>
          <a:p>
            <a:pPr lvl="1"/>
            <a:r>
              <a:rPr lang="en-US" sz="2000" dirty="0"/>
              <a:t>Discusses the need for and barriers to reuse and traceability.</a:t>
            </a:r>
          </a:p>
          <a:p>
            <a:pPr lvl="1"/>
            <a:r>
              <a:rPr lang="en-US" sz="2000" dirty="0"/>
              <a:t>Indicates traceability tools like </a:t>
            </a:r>
            <a:r>
              <a:rPr lang="en-US" sz="2000" dirty="0" err="1"/>
              <a:t>TraceLab</a:t>
            </a:r>
            <a:r>
              <a:rPr lang="en-US" sz="2000" dirty="0"/>
              <a:t> are</a:t>
            </a:r>
          </a:p>
          <a:p>
            <a:pPr lvl="2"/>
            <a:r>
              <a:rPr lang="en-US" sz="1600" dirty="0"/>
              <a:t>“rarely capable of being integrated into existing day-to-day activities”</a:t>
            </a:r>
          </a:p>
          <a:p>
            <a:pPr lvl="2"/>
            <a:r>
              <a:rPr lang="en-US" sz="1600" dirty="0"/>
              <a:t>“most tools are provided for research purposes and not for industrial application”</a:t>
            </a:r>
          </a:p>
          <a:p>
            <a:pPr lvl="1"/>
            <a:r>
              <a:rPr lang="en-US" sz="2000" dirty="0"/>
              <a:t>Discusses a gap in natural language processing and lexicon differences between domain.</a:t>
            </a:r>
          </a:p>
          <a:p>
            <a:r>
              <a:rPr lang="en-US" sz="2100" b="1" dirty="0"/>
              <a:t>Analysis:</a:t>
            </a:r>
          </a:p>
          <a:p>
            <a:pPr lvl="1"/>
            <a:r>
              <a:rPr lang="en-US" sz="2000" dirty="0"/>
              <a:t>A platform that puts artifact relationships first allows for both the fact-of a relationship but its ontological dynamics.</a:t>
            </a:r>
          </a:p>
          <a:p>
            <a:pPr lvl="2"/>
            <a:r>
              <a:rPr lang="en-US" sz="1600" dirty="0"/>
              <a:t>Can mitigate lexical and language processing issues.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C3776-55DC-48C9-B5B0-CF639DC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E765D-60FB-4F61-B719-8850B889D657}"/>
              </a:ext>
            </a:extLst>
          </p:cNvPr>
          <p:cNvSpPr txBox="1"/>
          <p:nvPr/>
        </p:nvSpPr>
        <p:spPr>
          <a:xfrm>
            <a:off x="1905000" y="6126162"/>
            <a:ext cx="6781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https://dl-acm-org.ezp1.villanova.edu/doi/pdf/10.1109/SST.2019.00013</a:t>
            </a:r>
            <a:endParaRPr lang="en-US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47D1-23DF-4C18-9054-94FF0FBC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9" name="Callout: Line with Accent Bar 8">
            <a:extLst>
              <a:ext uri="{FF2B5EF4-FFF2-40B4-BE49-F238E27FC236}">
                <a16:creationId xmlns:a16="http://schemas.microsoft.com/office/drawing/2014/main" id="{B7F8B67E-D54B-4CDB-9445-820E0859F367}"/>
              </a:ext>
            </a:extLst>
          </p:cNvPr>
          <p:cNvSpPr/>
          <p:nvPr/>
        </p:nvSpPr>
        <p:spPr>
          <a:xfrm>
            <a:off x="228600" y="5105400"/>
            <a:ext cx="1600200" cy="1266825"/>
          </a:xfrm>
          <a:prstGeom prst="accentCallout1">
            <a:avLst>
              <a:gd name="adj1" fmla="val 25501"/>
              <a:gd name="adj2" fmla="val 102451"/>
              <a:gd name="adj3" fmla="val -8254"/>
              <a:gd name="adj4" fmla="val 1156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Industry Need: </a:t>
            </a:r>
            <a:r>
              <a:rPr lang="en-US" dirty="0"/>
              <a:t>Traceability with Context</a:t>
            </a:r>
          </a:p>
        </p:txBody>
      </p:sp>
    </p:spTree>
    <p:extLst>
      <p:ext uri="{BB962C8B-B14F-4D97-AF65-F5344CB8AC3E}">
        <p14:creationId xmlns:p14="http://schemas.microsoft.com/office/powerpoint/2010/main" val="52319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54D4-538C-470C-89C1-CA35A477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D5CC-2332-47A1-A6A0-204081C0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447799"/>
            <a:ext cx="7391400" cy="51054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indeed possible to combine the features of DLT and IPFS into a cohesive platform, though significant effort was necessary.</a:t>
            </a:r>
          </a:p>
          <a:p>
            <a:r>
              <a:rPr lang="en-US" dirty="0"/>
              <a:t>The Proof-of-Concept demonstrates:</a:t>
            </a:r>
          </a:p>
          <a:p>
            <a:pPr lvl="1"/>
            <a:r>
              <a:rPr lang="en-US" dirty="0"/>
              <a:t>Use of open standards and FOSS.</a:t>
            </a:r>
          </a:p>
          <a:p>
            <a:pPr lvl="1"/>
            <a:r>
              <a:rPr lang="en-US" dirty="0"/>
              <a:t>Flexibility in API capability and regenerative extensibility.</a:t>
            </a:r>
          </a:p>
          <a:p>
            <a:pPr lvl="1"/>
            <a:r>
              <a:rPr lang="en-US" dirty="0"/>
              <a:t>Sub-second execution of API operations.</a:t>
            </a:r>
          </a:p>
          <a:p>
            <a:pPr lvl="1"/>
            <a:r>
              <a:rPr lang="en-US" dirty="0"/>
              <a:t>Ability to handle large batches of information.</a:t>
            </a:r>
          </a:p>
          <a:p>
            <a:pPr lvl="1"/>
            <a:r>
              <a:rPr lang="en-US" dirty="0"/>
              <a:t>Low resource usage.</a:t>
            </a:r>
          </a:p>
          <a:p>
            <a:pPr lvl="1"/>
            <a:r>
              <a:rPr lang="en-US" dirty="0"/>
              <a:t>Approachability in creating new chaincode.</a:t>
            </a:r>
          </a:p>
          <a:p>
            <a:r>
              <a:rPr lang="en-US" dirty="0"/>
              <a:t>Meets industrial needs for knowledge transfer, traceability, and context.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49F41-3A97-4480-B11A-A62B04FC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93276-A465-41CD-8CF5-99A7819A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2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7EDA-144C-4945-838A-D6FD676E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Industry Engagement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03FBC-7AC6-4F89-B197-2377ED83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07719-0C25-46AA-962C-F172713D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7" y="1752600"/>
            <a:ext cx="4165253" cy="2448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4A5844-A4F2-464E-9A0D-DF61E9753033}"/>
              </a:ext>
            </a:extLst>
          </p:cNvPr>
          <p:cNvSpPr/>
          <p:nvPr/>
        </p:nvSpPr>
        <p:spPr>
          <a:xfrm>
            <a:off x="1752600" y="5066729"/>
            <a:ext cx="5638800" cy="914400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 thanks to Lockheed Martin for sponsoring the implementation of this Proof-of-Concept!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BF2C49-C4E0-4BA3-BB36-1CCBA923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15" y="1752600"/>
            <a:ext cx="4038600" cy="2824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D2FE812-7729-4A00-BFA6-1391B3EC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1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54D4-538C-470C-89C1-CA35A477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D5CC-2332-47A1-A6A0-204081C0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73914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 “Distributed Ledgers in Developing Large-Scale Integrated Systems”</a:t>
            </a:r>
          </a:p>
          <a:p>
            <a:pPr lvl="1"/>
            <a:r>
              <a:rPr lang="en-US" dirty="0"/>
              <a:t>Presented at 2021 IEEE </a:t>
            </a:r>
            <a:r>
              <a:rPr lang="en-US" dirty="0" err="1"/>
              <a:t>SysCon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https://ieeexplore.ieee.org/document/9447136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ChaordicLedger</a:t>
            </a:r>
            <a:r>
              <a:rPr lang="en-US" dirty="0"/>
              <a:t>: Digital Transformation and Business Intelligence via Data Provenance and Ubiquity”</a:t>
            </a:r>
          </a:p>
          <a:p>
            <a:pPr lvl="1"/>
            <a:r>
              <a:rPr lang="en-US" dirty="0"/>
              <a:t>Presented at 2022 IEEE </a:t>
            </a:r>
            <a:r>
              <a:rPr lang="en-US" dirty="0" err="1"/>
              <a:t>SysCon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https://ieeexplore.ieee.org/document/9773812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49F41-3A97-4480-B11A-A62B04FC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2140-A717-FE44-A7B8-054D1AD8A099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93276-A465-41CD-8CF5-99A7819A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2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1477</Words>
  <Application>Microsoft Office PowerPoint</Application>
  <PresentationFormat>On-screen Show (4:3)</PresentationFormat>
  <Paragraphs>258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PhD Progress Review</vt:lpstr>
      <vt:lpstr>Recap of the Problem Space</vt:lpstr>
      <vt:lpstr>Recap of the Problem Space</vt:lpstr>
      <vt:lpstr>Literature Review – Knowledge Transfer</vt:lpstr>
      <vt:lpstr>Literature Review – Knowledge Transfer</vt:lpstr>
      <vt:lpstr>Literature Review – Reuse and Traceability</vt:lpstr>
      <vt:lpstr>Research Contributions</vt:lpstr>
      <vt:lpstr>Recap of Industry Engagement</vt:lpstr>
      <vt:lpstr>Publications</vt:lpstr>
      <vt:lpstr>Recap of Implementation</vt:lpstr>
      <vt:lpstr>Recap of Design</vt:lpstr>
      <vt:lpstr>Proof-of-Concept</vt:lpstr>
      <vt:lpstr>Build Pipeline</vt:lpstr>
      <vt:lpstr>Original Plan for Simulations</vt:lpstr>
      <vt:lpstr>Developed Simulations</vt:lpstr>
      <vt:lpstr>Scenario 3 – Twenty Related Artifacts</vt:lpstr>
      <vt:lpstr>Research Contribution</vt:lpstr>
      <vt:lpstr>Academic Status</vt:lpstr>
      <vt:lpstr>Dissertation Plan</vt:lpstr>
      <vt:lpstr>Next Steps</vt:lpstr>
      <vt:lpstr>PhD Progress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Unrestricted</cp:keywords>
  <cp:lastModifiedBy/>
  <cp:revision>1</cp:revision>
  <dcterms:created xsi:type="dcterms:W3CDTF">2018-12-01T18:37:15Z</dcterms:created>
  <dcterms:modified xsi:type="dcterms:W3CDTF">2022-08-16T12:05:41Z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ACCT04\marchinm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  <property fmtid="{D5CDD505-2E9C-101B-9397-08002B2CF9AE}" pid="13" name="TextBoxAndDropdownValues">
    <vt:lpwstr/>
  </property>
</Properties>
</file>