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8"/>
  </p:notesMasterIdLst>
  <p:sldIdLst>
    <p:sldId id="256" r:id="rId5"/>
    <p:sldId id="292" r:id="rId6"/>
    <p:sldId id="293" r:id="rId7"/>
    <p:sldId id="435" r:id="rId8"/>
    <p:sldId id="281" r:id="rId9"/>
    <p:sldId id="284" r:id="rId10"/>
    <p:sldId id="279" r:id="rId11"/>
    <p:sldId id="285" r:id="rId12"/>
    <p:sldId id="286" r:id="rId13"/>
    <p:sldId id="287" r:id="rId14"/>
    <p:sldId id="288" r:id="rId15"/>
    <p:sldId id="280" r:id="rId16"/>
    <p:sldId id="289" r:id="rId17"/>
    <p:sldId id="290" r:id="rId18"/>
    <p:sldId id="291" r:id="rId19"/>
    <p:sldId id="294" r:id="rId20"/>
    <p:sldId id="303" r:id="rId21"/>
    <p:sldId id="304" r:id="rId22"/>
    <p:sldId id="305" r:id="rId23"/>
    <p:sldId id="306" r:id="rId24"/>
    <p:sldId id="309" r:id="rId25"/>
    <p:sldId id="308" r:id="rId26"/>
    <p:sldId id="310" r:id="rId27"/>
    <p:sldId id="312" r:id="rId28"/>
    <p:sldId id="318" r:id="rId29"/>
    <p:sldId id="320" r:id="rId30"/>
    <p:sldId id="326" r:id="rId31"/>
    <p:sldId id="295" r:id="rId32"/>
    <p:sldId id="321" r:id="rId33"/>
    <p:sldId id="322" r:id="rId34"/>
    <p:sldId id="323" r:id="rId35"/>
    <p:sldId id="324" r:id="rId36"/>
    <p:sldId id="325" r:id="rId37"/>
    <p:sldId id="431" r:id="rId38"/>
    <p:sldId id="264" r:id="rId39"/>
    <p:sldId id="328" r:id="rId40"/>
    <p:sldId id="329" r:id="rId41"/>
    <p:sldId id="330" r:id="rId42"/>
    <p:sldId id="331" r:id="rId43"/>
    <p:sldId id="432" r:id="rId44"/>
    <p:sldId id="433" r:id="rId45"/>
    <p:sldId id="334" r:id="rId46"/>
    <p:sldId id="332" r:id="rId47"/>
    <p:sldId id="333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436" r:id="rId57"/>
    <p:sldId id="434" r:id="rId58"/>
    <p:sldId id="346" r:id="rId59"/>
    <p:sldId id="347" r:id="rId60"/>
    <p:sldId id="344" r:id="rId61"/>
    <p:sldId id="345" r:id="rId62"/>
    <p:sldId id="348" r:id="rId63"/>
    <p:sldId id="349" r:id="rId64"/>
    <p:sldId id="350" r:id="rId65"/>
    <p:sldId id="351" r:id="rId66"/>
    <p:sldId id="353" r:id="rId67"/>
    <p:sldId id="354" r:id="rId68"/>
    <p:sldId id="352" r:id="rId69"/>
    <p:sldId id="298" r:id="rId70"/>
    <p:sldId id="360" r:id="rId71"/>
    <p:sldId id="374" r:id="rId72"/>
    <p:sldId id="375" r:id="rId73"/>
    <p:sldId id="356" r:id="rId74"/>
    <p:sldId id="357" r:id="rId75"/>
    <p:sldId id="359" r:id="rId76"/>
    <p:sldId id="358" r:id="rId77"/>
    <p:sldId id="361" r:id="rId78"/>
    <p:sldId id="363" r:id="rId79"/>
    <p:sldId id="362" r:id="rId80"/>
    <p:sldId id="365" r:id="rId81"/>
    <p:sldId id="366" r:id="rId82"/>
    <p:sldId id="364" r:id="rId83"/>
    <p:sldId id="367" r:id="rId84"/>
    <p:sldId id="368" r:id="rId85"/>
    <p:sldId id="369" r:id="rId86"/>
    <p:sldId id="370" r:id="rId87"/>
    <p:sldId id="371" r:id="rId88"/>
    <p:sldId id="372" r:id="rId89"/>
    <p:sldId id="437" r:id="rId90"/>
    <p:sldId id="373" r:id="rId91"/>
    <p:sldId id="296" r:id="rId92"/>
    <p:sldId id="384" r:id="rId93"/>
    <p:sldId id="376" r:id="rId94"/>
    <p:sldId id="380" r:id="rId95"/>
    <p:sldId id="377" r:id="rId96"/>
    <p:sldId id="378" r:id="rId97"/>
    <p:sldId id="381" r:id="rId98"/>
    <p:sldId id="382" r:id="rId99"/>
    <p:sldId id="383" r:id="rId100"/>
    <p:sldId id="379" r:id="rId101"/>
    <p:sldId id="385" r:id="rId102"/>
    <p:sldId id="386" r:id="rId103"/>
    <p:sldId id="387" r:id="rId104"/>
    <p:sldId id="388" r:id="rId105"/>
    <p:sldId id="390" r:id="rId106"/>
    <p:sldId id="391" r:id="rId107"/>
    <p:sldId id="389" r:id="rId108"/>
    <p:sldId id="297" r:id="rId109"/>
    <p:sldId id="393" r:id="rId110"/>
    <p:sldId id="394" r:id="rId111"/>
    <p:sldId id="398" r:id="rId112"/>
    <p:sldId id="396" r:id="rId113"/>
    <p:sldId id="405" r:id="rId114"/>
    <p:sldId id="401" r:id="rId115"/>
    <p:sldId id="403" r:id="rId116"/>
    <p:sldId id="404" r:id="rId117"/>
    <p:sldId id="406" r:id="rId118"/>
    <p:sldId id="407" r:id="rId119"/>
    <p:sldId id="414" r:id="rId120"/>
    <p:sldId id="408" r:id="rId121"/>
    <p:sldId id="409" r:id="rId122"/>
    <p:sldId id="411" r:id="rId123"/>
    <p:sldId id="412" r:id="rId124"/>
    <p:sldId id="299" r:id="rId125"/>
    <p:sldId id="413" r:id="rId126"/>
    <p:sldId id="415" r:id="rId127"/>
    <p:sldId id="419" r:id="rId128"/>
    <p:sldId id="422" r:id="rId129"/>
    <p:sldId id="423" r:id="rId130"/>
    <p:sldId id="424" r:id="rId131"/>
    <p:sldId id="425" r:id="rId132"/>
    <p:sldId id="427" r:id="rId133"/>
    <p:sldId id="418" r:id="rId134"/>
    <p:sldId id="428" r:id="rId135"/>
    <p:sldId id="429" r:id="rId136"/>
    <p:sldId id="430" r:id="rId137"/>
  </p:sldIdLst>
  <p:sldSz cx="9144000" cy="6858000" type="screen4x3"/>
  <p:notesSz cx="6858000" cy="9144000"/>
  <p:custDataLst>
    <p:tags r:id="rId13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251"/>
    <a:srgbClr val="002052"/>
    <a:srgbClr val="002A0A"/>
    <a:srgbClr val="001405"/>
    <a:srgbClr val="003D14"/>
    <a:srgbClr val="646464"/>
    <a:srgbClr val="B9C4CA"/>
    <a:srgbClr val="90989E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622" autoAdjust="0"/>
  </p:normalViewPr>
  <p:slideViewPr>
    <p:cSldViewPr showGuides="1">
      <p:cViewPr varScale="1">
        <p:scale>
          <a:sx n="63" d="100"/>
          <a:sy n="63" d="100"/>
        </p:scale>
        <p:origin x="1286" y="58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27/08/2015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5A9D-8BA6-4CFC-AB0F-5A0A1636AD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368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06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77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515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8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96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840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642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20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95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5A9D-8BA6-4CFC-AB0F-5A0A1636AD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44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699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719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53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892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47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422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854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11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50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562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9006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220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311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119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949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97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655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542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3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3652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17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018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9992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6481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37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5036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89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2741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5869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4746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77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3119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73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5928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726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4745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173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8054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8234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188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4429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33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2201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8890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7777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6963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5284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293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4093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6515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2673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826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1904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9347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6396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3383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780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5770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492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3279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8491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8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1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4272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0519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914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2332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4801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0375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5876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84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DF7D87-55F9-4FC4-8E4C-52E30D31F423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7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27/08/2015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27/08/2015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27/08/2015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27/08/2015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27/08/2015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27/08/2015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27/08/2015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il.com/pack/doc/CMSIS/RTOS/html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lUPSqfO4IS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with CubeMX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Technically </a:t>
            </a:r>
            <a:r>
              <a:rPr lang="en-US" dirty="0"/>
              <a:t>Oriented Microcontroller Application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Bruno </a:t>
            </a:r>
            <a:r>
              <a:rPr lang="en-US" dirty="0" err="1" smtClean="0"/>
              <a:t>Montanari</a:t>
            </a:r>
            <a:r>
              <a:rPr lang="en-US" dirty="0"/>
              <a:t> </a:t>
            </a:r>
            <a:r>
              <a:rPr lang="en-US" smtClean="0"/>
              <a:t>– bruno.montanari@st.com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84" y="2513284"/>
            <a:ext cx="6030167" cy="42201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KEIL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785652"/>
          </a:xfrm>
        </p:spPr>
        <p:txBody>
          <a:bodyPr/>
          <a:lstStyle/>
          <a:p>
            <a:r>
              <a:rPr lang="en-US" dirty="0" smtClean="0"/>
              <a:t>Check Trace Enable</a:t>
            </a:r>
          </a:p>
          <a:p>
            <a:r>
              <a:rPr lang="en-US" dirty="0" smtClean="0"/>
              <a:t>Set core clock (168MHz must be same as in CubeMX clock tree)</a:t>
            </a:r>
          </a:p>
          <a:p>
            <a:r>
              <a:rPr lang="en-US" dirty="0" smtClean="0"/>
              <a:t>ITM Stimulus Port 0</a:t>
            </a:r>
            <a:br>
              <a:rPr lang="en-US" dirty="0" smtClean="0"/>
            </a:br>
            <a:r>
              <a:rPr lang="en-US" dirty="0" smtClean="0"/>
              <a:t>must be checked</a:t>
            </a:r>
          </a:p>
          <a:p>
            <a:r>
              <a:rPr lang="en-US" dirty="0" smtClean="0"/>
              <a:t>Button OK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6876256" y="3107760"/>
            <a:ext cx="1988517" cy="302272"/>
          </a:xfrm>
          <a:prstGeom prst="wedgeRoundRectCallout">
            <a:avLst>
              <a:gd name="adj1" fmla="val 14790"/>
              <a:gd name="adj2" fmla="val -17365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Open Settings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37" y="2521204"/>
            <a:ext cx="6030167" cy="422016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347864" y="3140968"/>
            <a:ext cx="1597381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357697" y="3191086"/>
            <a:ext cx="956918" cy="25633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6507904" y="2699261"/>
            <a:ext cx="1224136" cy="672667"/>
          </a:xfrm>
          <a:prstGeom prst="wedgeRoundRectCallout">
            <a:avLst>
              <a:gd name="adj1" fmla="val -62643"/>
              <a:gd name="adj2" fmla="val 3478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Trace Enable</a:t>
            </a:r>
            <a:endParaRPr lang="en-GB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779912" y="2348880"/>
            <a:ext cx="2076451" cy="408279"/>
          </a:xfrm>
          <a:prstGeom prst="wedgeRoundRectCallout">
            <a:avLst>
              <a:gd name="adj1" fmla="val -24172"/>
              <a:gd name="adj2" fmla="val 1532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Set Core clock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8474471" y="5056609"/>
            <a:ext cx="226368" cy="3068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6694139" y="6351304"/>
            <a:ext cx="741647" cy="25633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ular Callout 22"/>
          <p:cNvSpPr/>
          <p:nvPr/>
        </p:nvSpPr>
        <p:spPr>
          <a:xfrm>
            <a:off x="5940152" y="4669410"/>
            <a:ext cx="2342789" cy="415774"/>
          </a:xfrm>
          <a:prstGeom prst="wedgeRoundRectCallout">
            <a:avLst>
              <a:gd name="adj1" fmla="val 58194"/>
              <a:gd name="adj2" fmla="val 438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Check ITM Port 0</a:t>
            </a:r>
            <a:endParaRPr lang="en-GB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4145760" y="6000333"/>
            <a:ext cx="2342789" cy="415774"/>
          </a:xfrm>
          <a:prstGeom prst="wedgeRoundRectCallout">
            <a:avLst>
              <a:gd name="adj1" fmla="val 58194"/>
              <a:gd name="adj2" fmla="val 438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Button 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15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44" y="982390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45" y="985366"/>
            <a:ext cx="4725059" cy="583964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Semaphore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100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three tasks</a:t>
            </a:r>
          </a:p>
          <a:p>
            <a:r>
              <a:rPr lang="en-US" sz="1800" dirty="0" smtClean="0"/>
              <a:t>With same priority</a:t>
            </a:r>
          </a:p>
          <a:p>
            <a:r>
              <a:rPr lang="en-US" sz="1800" dirty="0" smtClean="0"/>
              <a:t>Button Add</a:t>
            </a:r>
          </a:p>
          <a:p>
            <a:r>
              <a:rPr lang="en-US" sz="1800" dirty="0" smtClean="0"/>
              <a:t>Set parameters</a:t>
            </a:r>
          </a:p>
          <a:p>
            <a:r>
              <a:rPr lang="en-US" sz="1800" dirty="0" smtClean="0"/>
              <a:t>Button OK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27984" y="1844824"/>
            <a:ext cx="4574579" cy="72008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617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3" y="1022944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Semaphore </a:t>
            </a:r>
            <a:r>
              <a:rPr lang="en-US" dirty="0"/>
              <a:t>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101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9320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Counting semaphore</a:t>
            </a:r>
          </a:p>
          <a:p>
            <a:r>
              <a:rPr lang="en-US" sz="1800" dirty="0" smtClean="0"/>
              <a:t>Set count of tokens</a:t>
            </a:r>
          </a:p>
          <a:p>
            <a:r>
              <a:rPr lang="en-US" sz="1800" dirty="0"/>
              <a:t>Button Add</a:t>
            </a:r>
          </a:p>
          <a:p>
            <a:r>
              <a:rPr lang="en-US" sz="1800" dirty="0"/>
              <a:t>Set </a:t>
            </a:r>
            <a:r>
              <a:rPr lang="en-US" sz="1800" dirty="0" smtClean="0"/>
              <a:t>name</a:t>
            </a:r>
            <a:endParaRPr lang="en-US" sz="1800" dirty="0"/>
          </a:p>
          <a:p>
            <a:r>
              <a:rPr lang="en-US" sz="1800" dirty="0"/>
              <a:t>Button OK</a:t>
            </a: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427984" y="5229200"/>
            <a:ext cx="4574579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342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Semaphore </a:t>
            </a:r>
            <a:r>
              <a:rPr lang="en-US" dirty="0"/>
              <a:t>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102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Counting semaphore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Task1 and Task2 will be same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556792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semaphores(s)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myCountingSem01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myCountingSem01Handle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(myCountingSem01), 2);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86816" y="3356992"/>
            <a:ext cx="822960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Release counting semaphore\n"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(myCountingSem01Handle);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5004048" y="4063712"/>
            <a:ext cx="8229600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 Release counting semaphore\n"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(myCountingSem01Handle);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7223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Semaphore </a:t>
            </a:r>
            <a:r>
              <a:rPr lang="en-US" dirty="0"/>
              <a:t>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103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Task3 will wait until semaphore will be 2 times released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687448"/>
            <a:ext cx="8235950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StartTask3(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StartTask3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(myCountingSem01Handle, 4000);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(myCountingSem01Handle, 4000);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"Task3 synchronized\n"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StartTask3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962268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Semaphore </a:t>
            </a:r>
            <a:r>
              <a:rPr lang="en-US" dirty="0"/>
              <a:t>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104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Task1 and Task2 release semaphore</a:t>
            </a:r>
            <a:endParaRPr lang="en-US" sz="1800" dirty="0"/>
          </a:p>
          <a:p>
            <a:r>
              <a:rPr lang="en-US" sz="1800" dirty="0" smtClean="0"/>
              <a:t>Task 3 wait for two tokens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6234" y="2132856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6233" y="2420888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Task2-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37524" y="314096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Task3 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68146" y="414908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67544" y="414908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Wait</a:t>
            </a:r>
            <a:endParaRPr lang="en-US" dirty="0"/>
          </a:p>
        </p:txBody>
      </p:sp>
      <p:cxnSp>
        <p:nvCxnSpPr>
          <p:cNvPr id="31" name="Curved Connector 30"/>
          <p:cNvCxnSpPr>
            <a:stCxn id="28" idx="2"/>
            <a:endCxn id="30" idx="0"/>
          </p:cNvCxnSpPr>
          <p:nvPr/>
        </p:nvCxnSpPr>
        <p:spPr>
          <a:xfrm rot="16200000" flipH="1">
            <a:off x="786811" y="3868047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32260" y="314096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62882" y="414908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2862280" y="414908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Release</a:t>
            </a:r>
            <a:endParaRPr lang="en-US" sz="1050" dirty="0"/>
          </a:p>
        </p:txBody>
      </p:sp>
      <p:cxnSp>
        <p:nvCxnSpPr>
          <p:cNvPr id="35" name="Curved Connector 34"/>
          <p:cNvCxnSpPr>
            <a:stCxn id="32" idx="2"/>
            <a:endCxn id="34" idx="0"/>
          </p:cNvCxnSpPr>
          <p:nvPr/>
        </p:nvCxnSpPr>
        <p:spPr>
          <a:xfrm rot="16200000" flipH="1">
            <a:off x="3181547" y="3868047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9" idx="0"/>
            <a:endCxn id="32" idx="1"/>
          </p:cNvCxnSpPr>
          <p:nvPr/>
        </p:nvCxnSpPr>
        <p:spPr>
          <a:xfrm rot="5400000" flipH="1" flipV="1">
            <a:off x="2070508" y="3487331"/>
            <a:ext cx="720081" cy="60342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3" idx="0"/>
            <a:endCxn id="38" idx="1"/>
          </p:cNvCxnSpPr>
          <p:nvPr/>
        </p:nvCxnSpPr>
        <p:spPr>
          <a:xfrm rot="5400000" flipH="1" flipV="1">
            <a:off x="4456007" y="3496566"/>
            <a:ext cx="720082" cy="58495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108524" y="3140968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439146" y="4149081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238544" y="414908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Release</a:t>
            </a:r>
            <a:endParaRPr lang="en-US" dirty="0"/>
          </a:p>
        </p:txBody>
      </p:sp>
      <p:cxnSp>
        <p:nvCxnSpPr>
          <p:cNvPr id="41" name="Curved Connector 40"/>
          <p:cNvCxnSpPr>
            <a:stCxn id="38" idx="2"/>
            <a:endCxn id="40" idx="0"/>
          </p:cNvCxnSpPr>
          <p:nvPr/>
        </p:nvCxnSpPr>
        <p:spPr>
          <a:xfrm rot="16200000" flipH="1">
            <a:off x="5557811" y="3868046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9" idx="0"/>
            <a:endCxn id="43" idx="1"/>
          </p:cNvCxnSpPr>
          <p:nvPr/>
        </p:nvCxnSpPr>
        <p:spPr>
          <a:xfrm rot="5400000" flipH="1" flipV="1">
            <a:off x="6843897" y="3489719"/>
            <a:ext cx="715303" cy="60342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503260" y="314574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Task3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49655" y="2708920"/>
            <a:ext cx="180548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Task3-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23528" y="508518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Task3 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850379" y="6093296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467544" y="6093295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Wait</a:t>
            </a:r>
            <a:endParaRPr lang="en-US" dirty="0"/>
          </a:p>
        </p:txBody>
      </p:sp>
      <p:cxnSp>
        <p:nvCxnSpPr>
          <p:cNvPr id="48" name="Curved Connector 47"/>
          <p:cNvCxnSpPr>
            <a:stCxn id="45" idx="2"/>
            <a:endCxn id="47" idx="0"/>
          </p:cNvCxnSpPr>
          <p:nvPr/>
        </p:nvCxnSpPr>
        <p:spPr>
          <a:xfrm rot="16200000" flipH="1">
            <a:off x="779813" y="5805263"/>
            <a:ext cx="432048" cy="144016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00497" y="508518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044513" y="6093295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Release</a:t>
            </a:r>
            <a:endParaRPr lang="en-US" sz="1050" dirty="0"/>
          </a:p>
        </p:txBody>
      </p:sp>
      <p:cxnSp>
        <p:nvCxnSpPr>
          <p:cNvPr id="52" name="Curved Connector 51"/>
          <p:cNvCxnSpPr>
            <a:stCxn id="49" idx="2"/>
            <a:endCxn id="51" idx="0"/>
          </p:cNvCxnSpPr>
          <p:nvPr/>
        </p:nvCxnSpPr>
        <p:spPr>
          <a:xfrm rot="16200000" flipH="1">
            <a:off x="4356782" y="5805263"/>
            <a:ext cx="432048" cy="144016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6" idx="0"/>
            <a:endCxn id="49" idx="1"/>
          </p:cNvCxnSpPr>
          <p:nvPr/>
        </p:nvCxnSpPr>
        <p:spPr>
          <a:xfrm rot="5400000" flipH="1" flipV="1">
            <a:off x="3245743" y="5438543"/>
            <a:ext cx="720081" cy="589427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653424" y="609329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033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Mutex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8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4716016" y="3629908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br>
              <a:rPr lang="en-US" dirty="0" smtClean="0"/>
            </a:b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35496" y="3635732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71" name="Rounded Rectangle 70"/>
          <p:cNvSpPr/>
          <p:nvPr/>
        </p:nvSpPr>
        <p:spPr>
          <a:xfrm>
            <a:off x="35496" y="3632324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2915816" y="3140968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Resourse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2915816" y="314096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Resource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907704" y="3284984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2051720" y="342900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106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35496" y="2636912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2051720" y="3424354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35496" y="3203684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osMutexWait</a:t>
            </a:r>
            <a:endParaRPr lang="en-GB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35496" y="5589240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br>
              <a:rPr lang="en-US" dirty="0" smtClean="0"/>
            </a:br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2915816" y="5094476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Resourse</a:t>
            </a:r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1907704" y="5238492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ounded Rectangle 44"/>
          <p:cNvSpPr/>
          <p:nvPr/>
        </p:nvSpPr>
        <p:spPr>
          <a:xfrm>
            <a:off x="2051720" y="537321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35496" y="459042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611560" y="4859868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cxnSp>
        <p:nvCxnSpPr>
          <p:cNvPr id="6" name="Straight Arrow Connector 5"/>
          <p:cNvCxnSpPr>
            <a:stCxn id="2" idx="3"/>
            <a:endCxn id="11" idx="1"/>
          </p:cNvCxnSpPr>
          <p:nvPr/>
        </p:nvCxnSpPr>
        <p:spPr>
          <a:xfrm>
            <a:off x="1547664" y="3068960"/>
            <a:ext cx="1368152" cy="5040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5496" y="5157192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osMutexRelease</a:t>
            </a:r>
            <a:endParaRPr lang="en-GB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2915816" y="5100424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Resource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7596336" y="3140968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Resourse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4716016" y="3628112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7596336" y="314096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Resource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6588224" y="3284984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le 56"/>
          <p:cNvSpPr/>
          <p:nvPr/>
        </p:nvSpPr>
        <p:spPr>
          <a:xfrm>
            <a:off x="6732240" y="342900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4716016" y="2636912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6732240" y="3424354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4716016" y="4211796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osMutexWait</a:t>
            </a:r>
            <a:endParaRPr lang="en-GB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4716016" y="558924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7596336" y="5094476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Resourse</a:t>
            </a:r>
            <a:endParaRPr lang="en-GB" dirty="0"/>
          </a:p>
        </p:txBody>
      </p:sp>
      <p:sp>
        <p:nvSpPr>
          <p:cNvPr id="63" name="Rounded Rectangle 62"/>
          <p:cNvSpPr/>
          <p:nvPr/>
        </p:nvSpPr>
        <p:spPr>
          <a:xfrm>
            <a:off x="6588224" y="5238492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unded Rectangle 63"/>
          <p:cNvSpPr/>
          <p:nvPr/>
        </p:nvSpPr>
        <p:spPr>
          <a:xfrm>
            <a:off x="6732240" y="537321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4716016" y="459042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cxnSp>
        <p:nvCxnSpPr>
          <p:cNvPr id="67" name="Straight Arrow Connector 66"/>
          <p:cNvCxnSpPr>
            <a:stCxn id="54" idx="3"/>
            <a:endCxn id="55" idx="1"/>
          </p:cNvCxnSpPr>
          <p:nvPr/>
        </p:nvCxnSpPr>
        <p:spPr>
          <a:xfrm flipV="1">
            <a:off x="6228184" y="3573016"/>
            <a:ext cx="1368152" cy="48714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716016" y="6156012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osMutexRelease</a:t>
            </a:r>
            <a:endParaRPr lang="en-GB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7596336" y="5100424"/>
            <a:ext cx="1512168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Resource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5364088" y="5877272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35496" y="4211796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osMutexWait</a:t>
            </a:r>
            <a:endParaRPr lang="en-GB" sz="1400" dirty="0"/>
          </a:p>
        </p:txBody>
      </p:sp>
      <p:sp>
        <p:nvSpPr>
          <p:cNvPr id="73" name="Rounded Rectangle 72"/>
          <p:cNvSpPr/>
          <p:nvPr/>
        </p:nvSpPr>
        <p:spPr>
          <a:xfrm>
            <a:off x="35496" y="6156012"/>
            <a:ext cx="1512168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osMutexWait</a:t>
            </a:r>
            <a:endParaRPr lang="en-GB" sz="1400" dirty="0"/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Used to guard access to limited resource</a:t>
            </a:r>
          </a:p>
          <a:p>
            <a:r>
              <a:rPr lang="en-US" sz="1800" dirty="0" smtClean="0"/>
              <a:t>Work </a:t>
            </a:r>
            <a:r>
              <a:rPr lang="en-US" sz="1800" dirty="0"/>
              <a:t>v</a:t>
            </a:r>
            <a:r>
              <a:rPr lang="en-US" sz="1800" dirty="0" smtClean="0"/>
              <a:t>ery similar as Semaphores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0549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15746 -0.0740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15746 0.0743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370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15747 0.0722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93 L 0.14965 -0.07407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8" grpId="0" animBg="1"/>
      <p:bldP spid="71" grpId="0" animBg="1"/>
      <p:bldP spid="49" grpId="0" animBg="1"/>
      <p:bldP spid="11" grpId="0" animBg="1"/>
      <p:bldP spid="5" grpId="0" animBg="1"/>
      <p:bldP spid="17" grpId="0" animBg="1"/>
      <p:bldP spid="2" grpId="0" animBg="1"/>
      <p:bldP spid="20" grpId="0" animBg="1"/>
      <p:bldP spid="20" grpId="1" animBg="1"/>
      <p:bldP spid="43" grpId="0" animBg="1"/>
      <p:bldP spid="36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7" grpId="1" animBg="1"/>
      <p:bldP spid="28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66" grpId="0" animBg="1"/>
      <p:bldP spid="66" grpId="1" animBg="1"/>
      <p:bldP spid="70" grpId="0" animBg="1"/>
      <p:bldP spid="7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107</a:t>
            </a:fld>
            <a:endParaRPr lang="fr-FR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63231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Mutex</a:t>
            </a:r>
            <a:r>
              <a:rPr lang="en-US" sz="1800" dirty="0" smtClean="0"/>
              <a:t> creation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Wait for </a:t>
            </a:r>
            <a:r>
              <a:rPr lang="en-US" sz="1800" dirty="0" err="1" smtClean="0"/>
              <a:t>Mutex</a:t>
            </a:r>
            <a:r>
              <a:rPr lang="en-US" sz="1800" dirty="0" smtClean="0"/>
              <a:t> release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Mutex</a:t>
            </a:r>
            <a:r>
              <a:rPr lang="en-US" sz="1800" dirty="0" smtClean="0"/>
              <a:t> release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37952" y="1628800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337952" y="3265239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7953" y="5085184"/>
            <a:ext cx="8698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23528" y="1643525"/>
            <a:ext cx="108012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unded Rectangular Callout 46"/>
          <p:cNvSpPr/>
          <p:nvPr/>
        </p:nvSpPr>
        <p:spPr>
          <a:xfrm>
            <a:off x="120204" y="2249317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handle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2843808" y="1628800"/>
            <a:ext cx="295232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ular Callout 48"/>
          <p:cNvSpPr/>
          <p:nvPr/>
        </p:nvSpPr>
        <p:spPr>
          <a:xfrm>
            <a:off x="3491880" y="2234592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2555776" y="3246689"/>
            <a:ext cx="186637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ular Callout 54"/>
          <p:cNvSpPr/>
          <p:nvPr/>
        </p:nvSpPr>
        <p:spPr>
          <a:xfrm>
            <a:off x="2627784" y="3852481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handle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4499992" y="3246689"/>
            <a:ext cx="181290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ular Callout 56"/>
          <p:cNvSpPr/>
          <p:nvPr/>
        </p:nvSpPr>
        <p:spPr>
          <a:xfrm>
            <a:off x="4716016" y="3852481"/>
            <a:ext cx="2304256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long wait for </a:t>
            </a:r>
            <a:r>
              <a:rPr lang="en-US" dirty="0" err="1" smtClean="0"/>
              <a:t>mutex</a:t>
            </a:r>
            <a:r>
              <a:rPr lang="en-US" dirty="0" smtClean="0"/>
              <a:t> release</a:t>
            </a:r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2771800" y="5086379"/>
            <a:ext cx="194421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ular Callout 58"/>
          <p:cNvSpPr/>
          <p:nvPr/>
        </p:nvSpPr>
        <p:spPr>
          <a:xfrm>
            <a:off x="3059832" y="5692171"/>
            <a:ext cx="2160240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handle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382836" y="5085184"/>
            <a:ext cx="87679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ounded Rectangular Callout 60"/>
          <p:cNvSpPr/>
          <p:nvPr/>
        </p:nvSpPr>
        <p:spPr>
          <a:xfrm>
            <a:off x="179512" y="5690976"/>
            <a:ext cx="1368152" cy="617149"/>
          </a:xfrm>
          <a:prstGeom prst="wedgeRoundRectCallout">
            <a:avLst>
              <a:gd name="adj1" fmla="val -18443"/>
              <a:gd name="adj2" fmla="val -1011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status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310828" y="3284984"/>
            <a:ext cx="948804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unded Rectangular Callout 62"/>
          <p:cNvSpPr/>
          <p:nvPr/>
        </p:nvSpPr>
        <p:spPr>
          <a:xfrm>
            <a:off x="310827" y="3893469"/>
            <a:ext cx="2191359" cy="447628"/>
          </a:xfrm>
          <a:prstGeom prst="wedgeRoundRectCallout">
            <a:avLst>
              <a:gd name="adj1" fmla="val -22715"/>
              <a:gd name="adj2" fmla="val -11648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</a:t>
            </a:r>
            <a:r>
              <a:rPr lang="en-US" dirty="0" smtClean="0"/>
              <a:t>status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3203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</a:t>
            </a:r>
            <a:r>
              <a:rPr lang="en-US" dirty="0" smtClean="0"/>
              <a:t>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108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two tasks</a:t>
            </a:r>
          </a:p>
          <a:p>
            <a:r>
              <a:rPr lang="en-US" sz="1800" dirty="0" smtClean="0"/>
              <a:t>With same priority</a:t>
            </a:r>
          </a:p>
          <a:p>
            <a:r>
              <a:rPr lang="en-US" sz="1800" dirty="0" smtClean="0"/>
              <a:t>Button Add</a:t>
            </a:r>
          </a:p>
          <a:p>
            <a:r>
              <a:rPr lang="en-US" sz="1800" dirty="0" smtClean="0"/>
              <a:t>Set parameters</a:t>
            </a:r>
          </a:p>
          <a:p>
            <a:r>
              <a:rPr lang="en-US" sz="1800" dirty="0" smtClean="0"/>
              <a:t>Button 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5" y="1018360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4427984" y="1916832"/>
            <a:ext cx="4574579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134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17" y="1013816"/>
            <a:ext cx="4725059" cy="583964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109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</a:t>
            </a:r>
            <a:r>
              <a:rPr lang="en-US" sz="1800" dirty="0" err="1" smtClean="0"/>
              <a:t>Mutex</a:t>
            </a:r>
            <a:endParaRPr lang="en-US" sz="1800" dirty="0" smtClean="0"/>
          </a:p>
          <a:p>
            <a:r>
              <a:rPr lang="en-US" sz="1800" dirty="0"/>
              <a:t>Button Add</a:t>
            </a:r>
          </a:p>
          <a:p>
            <a:r>
              <a:rPr lang="en-US" sz="1800" dirty="0"/>
              <a:t>Set </a:t>
            </a:r>
            <a:r>
              <a:rPr lang="en-US" sz="1800" dirty="0" smtClean="0"/>
              <a:t>name</a:t>
            </a:r>
            <a:endParaRPr lang="en-US" sz="1800" dirty="0"/>
          </a:p>
          <a:p>
            <a:r>
              <a:rPr lang="en-US" sz="1800" dirty="0"/>
              <a:t>Button OK</a:t>
            </a: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427984" y="2852936"/>
            <a:ext cx="4574579" cy="1152128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9117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157192"/>
            <a:ext cx="6020640" cy="1505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KEIL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401205"/>
          </a:xfrm>
        </p:spPr>
        <p:txBody>
          <a:bodyPr/>
          <a:lstStyle/>
          <a:p>
            <a:r>
              <a:rPr lang="en-US" dirty="0" smtClean="0"/>
              <a:t>Testing loop </a:t>
            </a:r>
            <a:r>
              <a:rPr lang="en-US" dirty="0" err="1" smtClean="0"/>
              <a:t>printf</a:t>
            </a:r>
            <a:r>
              <a:rPr lang="en-US" dirty="0" smtClean="0"/>
              <a:t> in main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Compile and debug project</a:t>
            </a:r>
          </a:p>
          <a:p>
            <a:r>
              <a:rPr lang="en-US" dirty="0" smtClean="0"/>
              <a:t>Open Debug (</a:t>
            </a:r>
            <a:r>
              <a:rPr lang="en-US" dirty="0" err="1" smtClean="0"/>
              <a:t>printf</a:t>
            </a:r>
            <a:r>
              <a:rPr lang="en-US" dirty="0" smtClean="0"/>
              <a:t>) Viewer</a:t>
            </a:r>
          </a:p>
          <a:p>
            <a:endParaRPr lang="en-US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57200" y="1660499"/>
            <a:ext cx="3826768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CODE BEGIN 3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text\n"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3 */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044938"/>
            <a:ext cx="5315692" cy="1428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6032653" y="4116946"/>
            <a:ext cx="483564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6036100" y="4981042"/>
            <a:ext cx="1848267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9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110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Both tasks using </a:t>
            </a:r>
            <a:r>
              <a:rPr lang="en-US" sz="1800" dirty="0" err="1" smtClean="0"/>
              <a:t>printf</a:t>
            </a:r>
            <a:r>
              <a:rPr lang="en-US" sz="1800" dirty="0" smtClean="0"/>
              <a:t> function.</a:t>
            </a:r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Mutex</a:t>
            </a:r>
            <a:r>
              <a:rPr lang="en-US" sz="1800" dirty="0" smtClean="0"/>
              <a:t> is used to avoid collisions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525" y="2677424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524" y="370774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525" y="2965456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9161" y="471585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PendSV</a:t>
            </a:r>
            <a:endParaRPr lang="en-US" sz="1400" dirty="0"/>
          </a:p>
        </p:txBody>
      </p:sp>
      <p:cxnSp>
        <p:nvCxnSpPr>
          <p:cNvPr id="11" name="Curved Connector 10"/>
          <p:cNvCxnSpPr>
            <a:stCxn id="8" idx="2"/>
            <a:endCxn id="12" idx="0"/>
          </p:cNvCxnSpPr>
          <p:nvPr/>
        </p:nvCxnSpPr>
        <p:spPr>
          <a:xfrm rot="16200000" flipH="1">
            <a:off x="796025" y="4425603"/>
            <a:ext cx="432048" cy="148449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5973" y="471585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osMutexWait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36374" y="370774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07957" y="471585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osMutexRelease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686575" y="471585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08559" y="471585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osDelay</a:t>
            </a:r>
            <a:endParaRPr lang="en-US" dirty="0"/>
          </a:p>
        </p:txBody>
      </p:sp>
      <p:cxnSp>
        <p:nvCxnSpPr>
          <p:cNvPr id="17" name="Curved Connector 16"/>
          <p:cNvCxnSpPr>
            <a:stCxn id="10" idx="0"/>
            <a:endCxn id="13" idx="1"/>
          </p:cNvCxnSpPr>
          <p:nvPr/>
        </p:nvCxnSpPr>
        <p:spPr>
          <a:xfrm rot="5400000" flipH="1" flipV="1">
            <a:off x="5393073" y="4072551"/>
            <a:ext cx="720080" cy="566522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66369" y="471585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osMutexWait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66971" y="471585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</a:t>
            </a:r>
            <a:endParaRPr lang="en-US" dirty="0"/>
          </a:p>
        </p:txBody>
      </p:sp>
      <p:cxnSp>
        <p:nvCxnSpPr>
          <p:cNvPr id="20" name="Curved Connector 19"/>
          <p:cNvCxnSpPr>
            <a:stCxn id="13" idx="2"/>
            <a:endCxn id="18" idx="0"/>
          </p:cNvCxnSpPr>
          <p:nvPr/>
        </p:nvCxnSpPr>
        <p:spPr>
          <a:xfrm rot="16200000" flipH="1">
            <a:off x="6535648" y="4384830"/>
            <a:ext cx="432048" cy="229995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5400000">
            <a:off x="2018443" y="4448130"/>
            <a:ext cx="257646" cy="2121984"/>
          </a:xfrm>
          <a:prstGeom prst="rightBrace">
            <a:avLst>
              <a:gd name="adj1" fmla="val 2332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8876" y="5723964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Only one task can have semaphore</a:t>
            </a:r>
          </a:p>
        </p:txBody>
      </p:sp>
    </p:spTree>
    <p:extLst>
      <p:ext uri="{BB962C8B-B14F-4D97-AF65-F5344CB8AC3E}">
        <p14:creationId xmlns:p14="http://schemas.microsoft.com/office/powerpoint/2010/main" val="36325428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111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Mutex</a:t>
            </a:r>
            <a:r>
              <a:rPr lang="en-US" sz="1800" dirty="0" smtClean="0"/>
              <a:t> handle definition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err="1" smtClean="0"/>
              <a:t>Mutex</a:t>
            </a:r>
            <a:r>
              <a:rPr lang="en-US" sz="1800" dirty="0" smtClean="0"/>
              <a:t> creation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Task2Handle;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myMutex01Handle;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" y="3284984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myMutex01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myMutex01Handle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(myMutex01));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405862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112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38883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Task1 and Task2 using of </a:t>
            </a:r>
            <a:r>
              <a:rPr lang="en-US" sz="1800" dirty="0" err="1"/>
              <a:t>M</a:t>
            </a:r>
            <a:r>
              <a:rPr lang="en-US" sz="1800" dirty="0" err="1" smtClean="0"/>
              <a:t>utex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7504" y="1700808"/>
            <a:ext cx="4032448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osMutexWait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(myMutex01Handle,1000);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Print\n"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osMutexRelease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(myMutex01Handle);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4211960" y="1700808"/>
            <a:ext cx="4752528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(myMutex01Handle,1000);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 Print\n"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osMutexRelease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(myMutex01Handle);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42960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Software </a:t>
            </a:r>
            <a:r>
              <a:rPr lang="en-US" dirty="0" smtClean="0"/>
              <a:t>Timers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/>
              <a:t>Timers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114</a:t>
            </a:fld>
            <a:endParaRPr lang="fr-FR" dirty="0"/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17037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Software timer is one of component in RTOS</a:t>
            </a:r>
          </a:p>
          <a:p>
            <a:r>
              <a:rPr lang="en-US" sz="1800" dirty="0" smtClean="0"/>
              <a:t>Can extend number of Timers in STM32</a:t>
            </a:r>
          </a:p>
          <a:p>
            <a:r>
              <a:rPr lang="en-US" sz="1800" dirty="0" smtClean="0"/>
              <a:t>Are not precise but can handle periodic actions or delay actions</a:t>
            </a:r>
          </a:p>
          <a:p>
            <a:r>
              <a:rPr lang="en-US" sz="1800" dirty="0" smtClean="0"/>
              <a:t>Two modes</a:t>
            </a:r>
          </a:p>
          <a:p>
            <a:pPr lvl="1"/>
            <a:r>
              <a:rPr lang="en-US" sz="1400" dirty="0" smtClean="0"/>
              <a:t>Periodic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marL="355600" lvl="1" indent="0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One Pulse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251520" y="3645024"/>
            <a:ext cx="1440160" cy="6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75" name="Rounded Rectangle 74"/>
          <p:cNvSpPr/>
          <p:nvPr/>
        </p:nvSpPr>
        <p:spPr>
          <a:xfrm>
            <a:off x="251520" y="4042226"/>
            <a:ext cx="144016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osTimerStart</a:t>
            </a:r>
            <a:endParaRPr lang="en-GB" sz="1400" dirty="0"/>
          </a:p>
        </p:txBody>
      </p:sp>
      <p:sp>
        <p:nvSpPr>
          <p:cNvPr id="77" name="Rounded Rectangle 76"/>
          <p:cNvSpPr/>
          <p:nvPr/>
        </p:nvSpPr>
        <p:spPr>
          <a:xfrm>
            <a:off x="251520" y="4509120"/>
            <a:ext cx="3840427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Software timer counting</a:t>
            </a:r>
            <a:endParaRPr lang="en-GB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2627784" y="3645024"/>
            <a:ext cx="1440160" cy="6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Software Timer Callback</a:t>
            </a:r>
            <a:endParaRPr lang="en-GB" sz="1400" dirty="0"/>
          </a:p>
        </p:txBody>
      </p:sp>
      <p:sp>
        <p:nvSpPr>
          <p:cNvPr id="79" name="Rounded Rectangle 78"/>
          <p:cNvSpPr/>
          <p:nvPr/>
        </p:nvSpPr>
        <p:spPr>
          <a:xfrm>
            <a:off x="4067944" y="4509120"/>
            <a:ext cx="3840427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Software timer counting</a:t>
            </a:r>
            <a:endParaRPr lang="en-GB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6444208" y="3645024"/>
            <a:ext cx="1440160" cy="6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Software Timer Callback</a:t>
            </a:r>
            <a:endParaRPr lang="en-GB" sz="1400" dirty="0"/>
          </a:p>
        </p:txBody>
      </p:sp>
      <p:sp>
        <p:nvSpPr>
          <p:cNvPr id="81" name="Rounded Rectangle 80"/>
          <p:cNvSpPr/>
          <p:nvPr/>
        </p:nvSpPr>
        <p:spPr>
          <a:xfrm>
            <a:off x="7884368" y="4509120"/>
            <a:ext cx="3840427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Software timer counting</a:t>
            </a:r>
            <a:endParaRPr lang="en-GB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251520" y="5373216"/>
            <a:ext cx="1440160" cy="6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83" name="Rounded Rectangle 82"/>
          <p:cNvSpPr/>
          <p:nvPr/>
        </p:nvSpPr>
        <p:spPr>
          <a:xfrm>
            <a:off x="251520" y="5770418"/>
            <a:ext cx="144016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osTimerStart</a:t>
            </a:r>
            <a:endParaRPr lang="en-GB" sz="1400" dirty="0"/>
          </a:p>
        </p:txBody>
      </p:sp>
      <p:sp>
        <p:nvSpPr>
          <p:cNvPr id="84" name="Rounded Rectangle 83"/>
          <p:cNvSpPr/>
          <p:nvPr/>
        </p:nvSpPr>
        <p:spPr>
          <a:xfrm>
            <a:off x="251520" y="6237312"/>
            <a:ext cx="3840427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Software timer counting</a:t>
            </a:r>
            <a:endParaRPr lang="en-GB" sz="1400" dirty="0"/>
          </a:p>
        </p:txBody>
      </p:sp>
      <p:sp>
        <p:nvSpPr>
          <p:cNvPr id="85" name="Rounded Rectangle 84"/>
          <p:cNvSpPr/>
          <p:nvPr/>
        </p:nvSpPr>
        <p:spPr>
          <a:xfrm>
            <a:off x="2627784" y="5373216"/>
            <a:ext cx="1440160" cy="6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Software Timer Callback</a:t>
            </a:r>
            <a:endParaRPr lang="en-GB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1600" y="4339550"/>
            <a:ext cx="0" cy="169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47864" y="4330258"/>
            <a:ext cx="0" cy="178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164288" y="4330258"/>
            <a:ext cx="0" cy="178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71600" y="6067742"/>
            <a:ext cx="0" cy="169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347864" y="6046842"/>
            <a:ext cx="0" cy="190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042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52" grpId="0" uiExpand="1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/>
              <a:t>Timers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115</a:t>
            </a:fld>
            <a:endParaRPr lang="fr-FR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63231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Software timer creation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Software timer start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Software timer stop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6512" y="1628800"/>
            <a:ext cx="9144000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os_timer_type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*argument)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337952" y="3265239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nb-NO" sz="1400" dirty="0"/>
              <a:t>osStatus osTimerStart (osTimerId timer_id, uint32_t millisec)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953" y="5085184"/>
            <a:ext cx="8698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/>
              <a:t>osStatus</a:t>
            </a:r>
            <a:r>
              <a:rPr lang="en-GB" sz="1400" dirty="0"/>
              <a:t> </a:t>
            </a:r>
            <a:r>
              <a:rPr lang="en-GB" sz="1400" dirty="0" err="1"/>
              <a:t>osTimerStop</a:t>
            </a:r>
            <a:r>
              <a:rPr lang="en-GB" sz="1400" dirty="0"/>
              <a:t> (</a:t>
            </a:r>
            <a:r>
              <a:rPr lang="en-GB" sz="1400" dirty="0" err="1"/>
              <a:t>osTimerId</a:t>
            </a:r>
            <a:r>
              <a:rPr lang="en-GB" sz="1400" dirty="0"/>
              <a:t> </a:t>
            </a:r>
            <a:r>
              <a:rPr lang="en-GB" sz="1400" dirty="0" err="1"/>
              <a:t>timer_id</a:t>
            </a:r>
            <a:r>
              <a:rPr lang="en-GB" sz="1400" dirty="0"/>
              <a:t>)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5496" y="1643525"/>
            <a:ext cx="1008112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unded Rectangular Callout 46"/>
          <p:cNvSpPr/>
          <p:nvPr/>
        </p:nvSpPr>
        <p:spPr>
          <a:xfrm>
            <a:off x="120204" y="2248581"/>
            <a:ext cx="1794362" cy="584631"/>
          </a:xfrm>
          <a:prstGeom prst="wedgeRoundRectCallout">
            <a:avLst>
              <a:gd name="adj1" fmla="val -13344"/>
              <a:gd name="adj2" fmla="val -10094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br>
              <a:rPr lang="en-US" dirty="0" smtClean="0"/>
            </a:br>
            <a:r>
              <a:rPr lang="en-US" dirty="0" smtClean="0"/>
              <a:t>handle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2555776" y="1628800"/>
            <a:ext cx="288032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ular Callout 48"/>
          <p:cNvSpPr/>
          <p:nvPr/>
        </p:nvSpPr>
        <p:spPr>
          <a:xfrm>
            <a:off x="2555776" y="2234592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definition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2267744" y="3246689"/>
            <a:ext cx="151216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ular Callout 54"/>
          <p:cNvSpPr/>
          <p:nvPr/>
        </p:nvSpPr>
        <p:spPr>
          <a:xfrm>
            <a:off x="2339752" y="3852481"/>
            <a:ext cx="1224136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br>
              <a:rPr lang="en-US" dirty="0" smtClean="0"/>
            </a:br>
            <a:r>
              <a:rPr lang="en-US" dirty="0" smtClean="0"/>
              <a:t>handle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3779912" y="3246689"/>
            <a:ext cx="1368152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ular Callout 56"/>
          <p:cNvSpPr/>
          <p:nvPr/>
        </p:nvSpPr>
        <p:spPr>
          <a:xfrm>
            <a:off x="3707904" y="3852481"/>
            <a:ext cx="1728192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period</a:t>
            </a:r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2195736" y="5086379"/>
            <a:ext cx="158417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ular Callout 58"/>
          <p:cNvSpPr/>
          <p:nvPr/>
        </p:nvSpPr>
        <p:spPr>
          <a:xfrm>
            <a:off x="1979712" y="5692171"/>
            <a:ext cx="2160240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handle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382836" y="5085184"/>
            <a:ext cx="75906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ounded Rectangular Callout 60"/>
          <p:cNvSpPr/>
          <p:nvPr/>
        </p:nvSpPr>
        <p:spPr>
          <a:xfrm>
            <a:off x="179512" y="5690976"/>
            <a:ext cx="1368152" cy="617149"/>
          </a:xfrm>
          <a:prstGeom prst="wedgeRoundRectCallout">
            <a:avLst>
              <a:gd name="adj1" fmla="val -18443"/>
              <a:gd name="adj2" fmla="val -1011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status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337116" y="3284984"/>
            <a:ext cx="80478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unded Rectangular Callout 62"/>
          <p:cNvSpPr/>
          <p:nvPr/>
        </p:nvSpPr>
        <p:spPr>
          <a:xfrm>
            <a:off x="310827" y="3893469"/>
            <a:ext cx="1668885" cy="447628"/>
          </a:xfrm>
          <a:prstGeom prst="wedgeRoundRectCallout">
            <a:avLst>
              <a:gd name="adj1" fmla="val -22715"/>
              <a:gd name="adj2" fmla="val -11648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</a:t>
            </a:r>
            <a:r>
              <a:rPr lang="en-US" dirty="0" smtClean="0"/>
              <a:t>status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5580112" y="1628800"/>
            <a:ext cx="187220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ular Callout 22"/>
          <p:cNvSpPr/>
          <p:nvPr/>
        </p:nvSpPr>
        <p:spPr>
          <a:xfrm>
            <a:off x="4860032" y="2234592"/>
            <a:ext cx="2160240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timing or onetime timing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152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5" y="1021788"/>
            <a:ext cx="4725059" cy="583964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 smtClean="0"/>
              <a:t>Timers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116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40065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Software timers are by </a:t>
            </a:r>
            <a:br>
              <a:rPr lang="en-US" sz="1800" dirty="0" smtClean="0"/>
            </a:br>
            <a:r>
              <a:rPr lang="en-US" sz="1800" dirty="0" smtClean="0"/>
              <a:t>default disabled in CubeMX</a:t>
            </a:r>
          </a:p>
          <a:p>
            <a:r>
              <a:rPr lang="en-US" sz="1800" dirty="0" err="1" smtClean="0"/>
              <a:t>FreeRTOS</a:t>
            </a:r>
            <a:r>
              <a:rPr lang="en-US" sz="1800" dirty="0" smtClean="0"/>
              <a:t> configuration</a:t>
            </a:r>
          </a:p>
          <a:p>
            <a:r>
              <a:rPr lang="en-US" sz="1800" dirty="0" smtClean="0"/>
              <a:t>Configuration TAB</a:t>
            </a:r>
          </a:p>
          <a:p>
            <a:r>
              <a:rPr lang="en-US" sz="1800" dirty="0" smtClean="0"/>
              <a:t>Enable Software timers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27984" y="4302224"/>
            <a:ext cx="4574579" cy="7829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595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5" y="1018360"/>
            <a:ext cx="4725059" cy="583964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 smtClean="0"/>
              <a:t>Timers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117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one task</a:t>
            </a:r>
          </a:p>
          <a:p>
            <a:r>
              <a:rPr lang="en-US" sz="1800" dirty="0" smtClean="0"/>
              <a:t>Button Add</a:t>
            </a:r>
          </a:p>
          <a:p>
            <a:r>
              <a:rPr lang="en-US" sz="1800" dirty="0" smtClean="0"/>
              <a:t>Set parameters</a:t>
            </a:r>
          </a:p>
          <a:p>
            <a:r>
              <a:rPr lang="en-US" sz="1800" dirty="0" smtClean="0"/>
              <a:t>Set name</a:t>
            </a:r>
          </a:p>
          <a:p>
            <a:r>
              <a:rPr lang="en-US" sz="1800" dirty="0" smtClean="0"/>
              <a:t>Button OK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27984" y="1916832"/>
            <a:ext cx="4574579" cy="4229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464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16" y="1013816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 smtClean="0"/>
              <a:t>Timers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118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9320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Timer</a:t>
            </a:r>
          </a:p>
          <a:p>
            <a:r>
              <a:rPr lang="en-US" sz="1800" dirty="0"/>
              <a:t>Button Add</a:t>
            </a:r>
          </a:p>
          <a:p>
            <a:r>
              <a:rPr lang="en-US" sz="1800" dirty="0"/>
              <a:t>Set </a:t>
            </a:r>
            <a:r>
              <a:rPr lang="en-US" sz="1800" dirty="0" smtClean="0"/>
              <a:t>timer name</a:t>
            </a:r>
          </a:p>
          <a:p>
            <a:r>
              <a:rPr lang="en-US" sz="1800" dirty="0" smtClean="0"/>
              <a:t>Timer callback name</a:t>
            </a:r>
            <a:endParaRPr lang="en-US" sz="1800" dirty="0"/>
          </a:p>
          <a:p>
            <a:r>
              <a:rPr lang="en-US" sz="1800" dirty="0"/>
              <a:t>Button OK</a:t>
            </a: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427984" y="1844824"/>
            <a:ext cx="4574579" cy="1008112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949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 smtClean="0"/>
              <a:t>Timers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119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985433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Software timer handle definition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Software timer creation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r>
              <a:rPr lang="en-US" sz="1800" dirty="0" smtClean="0"/>
              <a:t>Software timer start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35950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myTimer01Handle;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" y="2708920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timer(s)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myTimer01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(myTimer01, Callback01);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myTimer01Handle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(myTimer01),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osTimerPeriodic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NULL);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463550" y="4149080"/>
            <a:ext cx="8154988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osTimerStart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(myTimer01Handle,1000);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Print\n"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037844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IAR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477875"/>
          </a:xfrm>
        </p:spPr>
        <p:txBody>
          <a:bodyPr/>
          <a:lstStyle/>
          <a:p>
            <a:r>
              <a:rPr lang="en-US" dirty="0" smtClean="0"/>
              <a:t>Here is configuration more easier</a:t>
            </a:r>
            <a:endParaRPr lang="en-US" dirty="0"/>
          </a:p>
          <a:p>
            <a:r>
              <a:rPr lang="en-US" dirty="0" smtClean="0"/>
              <a:t>Open project options</a:t>
            </a:r>
          </a:p>
          <a:p>
            <a:r>
              <a:rPr lang="en-US" dirty="0" smtClean="0"/>
              <a:t>General Options</a:t>
            </a:r>
          </a:p>
          <a:p>
            <a:r>
              <a:rPr lang="en-US" dirty="0" smtClean="0"/>
              <a:t>TAB library and configuration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 via SWO</a:t>
            </a:r>
          </a:p>
          <a:p>
            <a:r>
              <a:rPr lang="en-US" dirty="0" smtClean="0"/>
              <a:t>Button OK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85" y="2276872"/>
            <a:ext cx="5081653" cy="45734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211961" y="3088010"/>
            <a:ext cx="1080120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228184" y="3501008"/>
            <a:ext cx="1008112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621911" y="5877272"/>
            <a:ext cx="1008112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7524328" y="6453336"/>
            <a:ext cx="648072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6534931" y="2851514"/>
            <a:ext cx="2609070" cy="408279"/>
          </a:xfrm>
          <a:prstGeom prst="wedgeRoundRectCallout">
            <a:avLst>
              <a:gd name="adj1" fmla="val -25882"/>
              <a:gd name="adj2" fmla="val 10318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Library configuration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458479" y="2426899"/>
            <a:ext cx="2273761" cy="408279"/>
          </a:xfrm>
          <a:prstGeom prst="wedgeRoundRectCallout">
            <a:avLst>
              <a:gd name="adj1" fmla="val -22462"/>
              <a:gd name="adj2" fmla="val 11406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General options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236296" y="5085184"/>
            <a:ext cx="2076451" cy="408279"/>
          </a:xfrm>
          <a:prstGeom prst="wedgeRoundRectCallout">
            <a:avLst>
              <a:gd name="adj1" fmla="val -32295"/>
              <a:gd name="adj2" fmla="val 14450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Set Via SWO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</a:t>
            </a:r>
            <a:r>
              <a:rPr lang="en-US" dirty="0" smtClean="0"/>
              <a:t>Timers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120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Software timer callback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550" y="1556792"/>
            <a:ext cx="8154988" cy="160043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Callback01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Callback01(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Callback01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"Timer Print\n"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Callback01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01597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Hooks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23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Hooks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122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58559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Callbacks supported by </a:t>
            </a:r>
            <a:r>
              <a:rPr lang="en-US" sz="1800" dirty="0" err="1" smtClean="0"/>
              <a:t>FreeRTOS</a:t>
            </a:r>
            <a:r>
              <a:rPr lang="en-US" sz="1800" dirty="0" smtClean="0"/>
              <a:t> core</a:t>
            </a:r>
          </a:p>
          <a:p>
            <a:r>
              <a:rPr lang="en-US" sz="1800" dirty="0" smtClean="0"/>
              <a:t>Can help with </a:t>
            </a:r>
            <a:r>
              <a:rPr lang="en-US" sz="1800" dirty="0" err="1" smtClean="0"/>
              <a:t>FreeRTOS</a:t>
            </a:r>
            <a:r>
              <a:rPr lang="en-US" sz="1800" dirty="0" smtClean="0"/>
              <a:t> fault handling</a:t>
            </a:r>
          </a:p>
          <a:p>
            <a:r>
              <a:rPr lang="en-US" sz="1800" dirty="0" smtClean="0"/>
              <a:t>Type of hooks:</a:t>
            </a:r>
          </a:p>
          <a:p>
            <a:pPr lvl="1"/>
            <a:r>
              <a:rPr lang="en-US" sz="1400" dirty="0" smtClean="0"/>
              <a:t>Idle </a:t>
            </a:r>
            <a:r>
              <a:rPr lang="en-US" sz="1400" dirty="0" err="1" smtClean="0"/>
              <a:t>Hool</a:t>
            </a:r>
            <a:endParaRPr lang="en-US" sz="1400" dirty="0" smtClean="0"/>
          </a:p>
          <a:p>
            <a:pPr lvl="1"/>
            <a:r>
              <a:rPr lang="en-US" sz="1400" dirty="0" smtClean="0"/>
              <a:t>Tick Hook</a:t>
            </a:r>
          </a:p>
          <a:p>
            <a:pPr lvl="1"/>
            <a:r>
              <a:rPr lang="en-US" sz="1400" dirty="0" err="1" smtClean="0"/>
              <a:t>Malloc</a:t>
            </a:r>
            <a:r>
              <a:rPr lang="en-US" sz="1400" dirty="0" smtClean="0"/>
              <a:t> Failed Hook</a:t>
            </a:r>
          </a:p>
          <a:p>
            <a:pPr lvl="1"/>
            <a:r>
              <a:rPr lang="en-US" sz="1400" dirty="0" smtClean="0"/>
              <a:t>Stack Overflow Hook</a:t>
            </a:r>
          </a:p>
          <a:p>
            <a:pPr lvl="1"/>
            <a:endParaRPr lang="en-US" sz="1400" dirty="0"/>
          </a:p>
          <a:p>
            <a:r>
              <a:rPr lang="en-US" sz="1800" dirty="0" smtClean="0"/>
              <a:t>CubeMX will create hooks in </a:t>
            </a:r>
            <a:r>
              <a:rPr lang="en-US" sz="1800" dirty="0" err="1" smtClean="0"/>
              <a:t>freertos.c</a:t>
            </a:r>
            <a:r>
              <a:rPr lang="en-US" sz="1800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3418699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Idle</a:t>
            </a:r>
            <a:r>
              <a:rPr lang="fr-FR" dirty="0" smtClean="0"/>
              <a:t> </a:t>
            </a:r>
            <a:r>
              <a:rPr lang="fr-FR" dirty="0" err="1" smtClean="0"/>
              <a:t>Hook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123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09288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If the scheduler cannot run any task</a:t>
            </a:r>
            <a:br>
              <a:rPr lang="en-US" sz="1800" dirty="0" smtClean="0"/>
            </a:br>
            <a:r>
              <a:rPr lang="en-US" sz="1800" dirty="0" smtClean="0"/>
              <a:t>it goes into idle mode</a:t>
            </a:r>
          </a:p>
          <a:p>
            <a:r>
              <a:rPr lang="en-US" sz="1800" dirty="0" smtClean="0"/>
              <a:t>Idle hook is callback from idle mode</a:t>
            </a:r>
          </a:p>
          <a:p>
            <a:r>
              <a:rPr lang="en-US" sz="1800" dirty="0" smtClean="0"/>
              <a:t>Into this task is possible to put </a:t>
            </a:r>
            <a:br>
              <a:rPr lang="en-US" sz="1800" dirty="0" smtClean="0"/>
            </a:br>
            <a:r>
              <a:rPr lang="en-US" sz="1800" dirty="0" smtClean="0"/>
              <a:t>power saving function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07199"/>
            <a:ext cx="4365019" cy="5394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716016" y="2780928"/>
            <a:ext cx="4286547" cy="945274"/>
          </a:xfrm>
          <a:prstGeom prst="round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973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Idle</a:t>
            </a:r>
            <a:r>
              <a:rPr lang="fr-FR" dirty="0" smtClean="0"/>
              <a:t> </a:t>
            </a:r>
            <a:r>
              <a:rPr lang="fr-FR" dirty="0" err="1" smtClean="0"/>
              <a:t>Hook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124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32453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Idle hook callback in </a:t>
            </a:r>
            <a:r>
              <a:rPr lang="en-US" sz="1800" dirty="0" err="1" smtClean="0"/>
              <a:t>freertos.c</a:t>
            </a:r>
            <a:r>
              <a:rPr lang="en-US" sz="1800" dirty="0" smtClean="0"/>
              <a:t> created by CubeMX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b="1" dirty="0" smtClean="0"/>
              <a:t>Do not use blocking </a:t>
            </a:r>
            <a:r>
              <a:rPr lang="en-US" sz="1800" b="1" dirty="0" err="1" smtClean="0"/>
              <a:t>functons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osDelay</a:t>
            </a:r>
            <a:r>
              <a:rPr lang="en-US" sz="1800" b="1" dirty="0" smtClean="0"/>
              <a:t>, …) in this function or while(1)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251520" y="1628800"/>
            <a:ext cx="8640960" cy="39703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FunctionPrototypes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Hook prototypes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vApplicationIdleHook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vApplicationIdleHook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vApplicationIdleHook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will only be called if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configUSE_IDLE_HOOK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set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to 1 in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FreeRTOSConfig.h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It will be called on each iteration of the idle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task. It is essential that code added to this hook function never attempts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to block in any way (for example, call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xQueueReceive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with a block time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specified, or call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vTaskDelay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()). If the application makes use of the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vTaskDelete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API function (as this demo application does) then it is also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important that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vApplicationIdleHook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is permitted to return to its calling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function, because it is the responsibility of the idle task to clean up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memory allocated by the kernel to any task that has since been deleted.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2 */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223994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15763"/>
            <a:ext cx="4370739" cy="54017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Tick</a:t>
            </a:r>
            <a:r>
              <a:rPr lang="fr-FR" dirty="0" smtClean="0"/>
              <a:t> </a:t>
            </a:r>
            <a:r>
              <a:rPr lang="fr-FR" dirty="0" err="1" smtClean="0"/>
              <a:t>Hook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125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0810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Every time the </a:t>
            </a:r>
            <a:r>
              <a:rPr lang="en-US" sz="1800" dirty="0" err="1" smtClean="0"/>
              <a:t>SysTick</a:t>
            </a:r>
            <a:r>
              <a:rPr lang="en-US" sz="1800" dirty="0" smtClean="0"/>
              <a:t> interrupt is </a:t>
            </a:r>
            <a:br>
              <a:rPr lang="en-US" sz="1800" dirty="0" smtClean="0"/>
            </a:br>
            <a:r>
              <a:rPr lang="en-US" sz="1800" dirty="0" smtClean="0"/>
              <a:t>trigger the </a:t>
            </a:r>
            <a:r>
              <a:rPr lang="en-US" sz="1800" dirty="0" err="1" smtClean="0"/>
              <a:t>TickHook</a:t>
            </a:r>
            <a:r>
              <a:rPr lang="en-US" sz="1800" dirty="0" smtClean="0"/>
              <a:t> is called</a:t>
            </a:r>
          </a:p>
          <a:p>
            <a:r>
              <a:rPr lang="en-US" sz="1800" dirty="0" smtClean="0"/>
              <a:t>Is possible use </a:t>
            </a:r>
            <a:r>
              <a:rPr lang="en-US" sz="1800" dirty="0" err="1" smtClean="0"/>
              <a:t>TickHook</a:t>
            </a:r>
            <a:r>
              <a:rPr lang="en-US" sz="1800" dirty="0" smtClean="0"/>
              <a:t> for periodic </a:t>
            </a:r>
            <a:br>
              <a:rPr lang="en-US" sz="1800" dirty="0" smtClean="0"/>
            </a:br>
            <a:r>
              <a:rPr lang="en-US" sz="1800" dirty="0" smtClean="0"/>
              <a:t>events like watchdog refresh</a:t>
            </a:r>
            <a:endParaRPr lang="en-US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4716016" y="3529096"/>
            <a:ext cx="4286547" cy="187936"/>
          </a:xfrm>
          <a:prstGeom prst="round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420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Tick</a:t>
            </a:r>
            <a:r>
              <a:rPr lang="fr-FR" dirty="0" smtClean="0"/>
              <a:t> </a:t>
            </a:r>
            <a:r>
              <a:rPr lang="fr-FR" dirty="0" err="1" smtClean="0"/>
              <a:t>Hook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126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15498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Tick hook callback in </a:t>
            </a:r>
            <a:r>
              <a:rPr lang="en-US" sz="1800" dirty="0" err="1" smtClean="0"/>
              <a:t>freertos.c</a:t>
            </a:r>
            <a:r>
              <a:rPr lang="en-US" sz="1800" dirty="0" smtClean="0"/>
              <a:t> created by CubeMX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Do not use blocking </a:t>
            </a:r>
            <a:r>
              <a:rPr lang="en-US" sz="1800" b="1" dirty="0" err="1" smtClean="0"/>
              <a:t>functons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osDelay</a:t>
            </a:r>
            <a:r>
              <a:rPr lang="en-US" sz="1800" b="1" dirty="0" smtClean="0"/>
              <a:t>, …) in this function or while(1)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251520" y="1628800"/>
            <a:ext cx="864096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Hook prototypes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vApplicationTickHook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3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vApplicationTickHook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This function will be called by each tick interrupt if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configUSE_TICK_HOOK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set to 1 in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FreeRTOSConfig.h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User code can be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added here, but the tick hook is called from an interrupt context, so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code must not attempt to block, and only the interrupt safe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FreeRTOS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API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functions can be used (those that end in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FromISR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()).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3 */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473358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64329"/>
            <a:ext cx="4368792" cy="55050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/>
            <a:r>
              <a:rPr lang="en-US" sz="3600" kern="1200" dirty="0" err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t>Malloc</a:t>
            </a:r>
            <a:r>
              <a:rPr lang="en-US" sz="36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t> Failed Hook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127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0810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This callback is called if the memory </a:t>
            </a:r>
            <a:br>
              <a:rPr lang="en-US" sz="1800" dirty="0" smtClean="0"/>
            </a:br>
            <a:r>
              <a:rPr lang="en-US" sz="1800" dirty="0" smtClean="0"/>
              <a:t>allocation process fails</a:t>
            </a:r>
            <a:endParaRPr lang="en-US" sz="1800" dirty="0"/>
          </a:p>
          <a:p>
            <a:r>
              <a:rPr lang="en-US" sz="1800" dirty="0" smtClean="0"/>
              <a:t>Helps to react on </a:t>
            </a:r>
            <a:r>
              <a:rPr lang="en-US" sz="1800" dirty="0" err="1" smtClean="0"/>
              <a:t>malloc</a:t>
            </a:r>
            <a:r>
              <a:rPr lang="en-US" sz="1800" dirty="0" smtClean="0"/>
              <a:t> problems,</a:t>
            </a:r>
            <a:br>
              <a:rPr lang="en-US" sz="1800" dirty="0" smtClean="0"/>
            </a:br>
            <a:r>
              <a:rPr lang="en-US" sz="1800" dirty="0" smtClean="0"/>
              <a:t>when function return is not handled</a:t>
            </a:r>
            <a:endParaRPr lang="en-US" sz="1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716016" y="3745120"/>
            <a:ext cx="4286547" cy="187936"/>
          </a:xfrm>
          <a:prstGeom prst="round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588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Failed Hook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128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32453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Malloc</a:t>
            </a:r>
            <a:r>
              <a:rPr lang="en-US" sz="1800" dirty="0" smtClean="0"/>
              <a:t> Failed hook callback in </a:t>
            </a:r>
            <a:r>
              <a:rPr lang="en-US" sz="1800" dirty="0" err="1" smtClean="0"/>
              <a:t>freertos.c</a:t>
            </a:r>
            <a:r>
              <a:rPr lang="en-US" sz="1800" dirty="0" smtClean="0"/>
              <a:t> created by CubeMX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Do not use blocking </a:t>
            </a:r>
            <a:r>
              <a:rPr lang="en-US" sz="1800" b="1" dirty="0" err="1" smtClean="0"/>
              <a:t>functons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osDelay</a:t>
            </a:r>
            <a:r>
              <a:rPr lang="en-US" sz="1800" b="1" dirty="0" smtClean="0"/>
              <a:t>, …) in this function or while(1)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251520" y="1628800"/>
            <a:ext cx="8640960" cy="39703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Hook prototypes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vApplicationMallocFailedHook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vApplicationMallocFailedHook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vApplicationMallocFailedHook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will only be called if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configUSE_MALLOC_FAILED_HOOK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set to 1 in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FreeRTOSConfig.h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It is a hook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function that will get called if a call to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pvPortMalloc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fails.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pvPortMalloc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is called internally by the kernel whenever a task, queue,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timer or semaphore is created. It is also called by various parts of the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demo application. If heap_1.c or heap_2.c are used, then the size of the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heap available to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pvPortMalloc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is defined by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configTOTAL_HEAP_SIZE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FreeRTOSConfig.h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and the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xPortGetFreeHeapSize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API function can be used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to query the size of free heap space that remains (although it does not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provide information on how the remaining heap might be fragmented).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315574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Failed Hook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129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624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Malloc</a:t>
            </a:r>
            <a:r>
              <a:rPr lang="en-US" sz="1800" dirty="0" smtClean="0"/>
              <a:t> fail test</a:t>
            </a:r>
          </a:p>
          <a:p>
            <a:r>
              <a:rPr lang="en-US" sz="1800" dirty="0" err="1" smtClean="0"/>
              <a:t>Malloc</a:t>
            </a:r>
            <a:r>
              <a:rPr lang="en-US" sz="1800" dirty="0" smtClean="0"/>
              <a:t> fail hook: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Do impossible memory allocation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251520" y="2188021"/>
            <a:ext cx="8640960" cy="138499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vApplicationMallocFailedHook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fails\n"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251520" y="4149080"/>
            <a:ext cx="8640960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osPoolDef(Memory,0x10000000,uint8_t);</a:t>
            </a: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PoolHandle = osPoolCreate(osPool(Memory));</a:t>
            </a: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osDelay(5000);</a:t>
            </a: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2" name="Rectangle 1"/>
          <p:cNvSpPr/>
          <p:nvPr/>
        </p:nvSpPr>
        <p:spPr>
          <a:xfrm>
            <a:off x="5076056" y="4149080"/>
            <a:ext cx="8628260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PoolHandle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183036" y="4782517"/>
            <a:ext cx="1008112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3191148" y="5106587"/>
            <a:ext cx="3541092" cy="357222"/>
          </a:xfrm>
          <a:prstGeom prst="wedgeRoundRectCallout">
            <a:avLst>
              <a:gd name="adj1" fmla="val -55462"/>
              <a:gd name="adj2" fmla="val -5387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Impossible memory allocation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9103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IAR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785652"/>
          </a:xfrm>
        </p:spPr>
        <p:txBody>
          <a:bodyPr/>
          <a:lstStyle/>
          <a:p>
            <a:r>
              <a:rPr lang="en-US" dirty="0" smtClean="0"/>
              <a:t>Add testing </a:t>
            </a:r>
            <a:r>
              <a:rPr lang="en-US" dirty="0" err="1" smtClean="0"/>
              <a:t>printf</a:t>
            </a:r>
            <a:r>
              <a:rPr lang="en-US" dirty="0" smtClean="0"/>
              <a:t> into loop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Compile project and go to debug</a:t>
            </a:r>
          </a:p>
          <a:p>
            <a:r>
              <a:rPr lang="en-US" dirty="0" smtClean="0"/>
              <a:t>Open SWO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57200" y="1660499"/>
            <a:ext cx="3826768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 CODE BEGIN 3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text\n"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3 */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581128"/>
            <a:ext cx="4618987" cy="151216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076056" y="4981156"/>
            <a:ext cx="360040" cy="2480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ular Callout 16"/>
          <p:cNvSpPr/>
          <p:nvPr/>
        </p:nvSpPr>
        <p:spPr>
          <a:xfrm>
            <a:off x="4949058" y="4152572"/>
            <a:ext cx="2431254" cy="408279"/>
          </a:xfrm>
          <a:prstGeom prst="wedgeRoundRectCallout">
            <a:avLst>
              <a:gd name="adj1" fmla="val -32295"/>
              <a:gd name="adj2" fmla="val 14450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Open SWO options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Stack</a:t>
            </a:r>
            <a:r>
              <a:rPr lang="fr-FR" dirty="0" smtClean="0"/>
              <a:t> </a:t>
            </a:r>
            <a:r>
              <a:rPr lang="fr-FR" dirty="0" err="1" smtClean="0"/>
              <a:t>overflow</a:t>
            </a:r>
            <a:r>
              <a:rPr lang="fr-FR" dirty="0" smtClean="0"/>
              <a:t> </a:t>
            </a:r>
            <a:r>
              <a:rPr lang="fr-FR" dirty="0" err="1" smtClean="0"/>
              <a:t>hook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130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052736"/>
            <a:ext cx="4425704" cy="55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740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268760"/>
            <a:ext cx="4368792" cy="55050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/>
            <a:r>
              <a:rPr lang="fr-FR" sz="3600" dirty="0" err="1" smtClean="0">
                <a:solidFill>
                  <a:schemeClr val="accent1"/>
                </a:solidFill>
              </a:rPr>
              <a:t>Stack</a:t>
            </a:r>
            <a:r>
              <a:rPr lang="fr-FR" sz="3600" dirty="0" smtClean="0">
                <a:solidFill>
                  <a:schemeClr val="accent1"/>
                </a:solidFill>
              </a:rPr>
              <a:t> </a:t>
            </a:r>
            <a:r>
              <a:rPr lang="fr-FR" sz="3600" dirty="0" err="1" smtClean="0">
                <a:solidFill>
                  <a:schemeClr val="accent1"/>
                </a:solidFill>
              </a:rPr>
              <a:t>overflow</a:t>
            </a:r>
            <a:r>
              <a:rPr lang="fr-FR" sz="3600" dirty="0" smtClean="0">
                <a:solidFill>
                  <a:schemeClr val="accent1"/>
                </a:solidFill>
              </a:rPr>
              <a:t> </a:t>
            </a:r>
            <a:r>
              <a:rPr lang="fr-FR" sz="3600" dirty="0" err="1" smtClean="0">
                <a:solidFill>
                  <a:schemeClr val="accent1"/>
                </a:solidFill>
              </a:rPr>
              <a:t>hook</a:t>
            </a:r>
            <a:endParaRPr lang="en-US" sz="3600" kern="1200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131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00109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FreeRTOS</a:t>
            </a:r>
            <a:r>
              <a:rPr lang="en-US" sz="1800" dirty="0" smtClean="0"/>
              <a:t> is able to check stack</a:t>
            </a:r>
            <a:br>
              <a:rPr lang="en-US" sz="1800" dirty="0" smtClean="0"/>
            </a:br>
            <a:r>
              <a:rPr lang="en-US" sz="1800" dirty="0" smtClean="0"/>
              <a:t>against overflow</a:t>
            </a:r>
          </a:p>
          <a:p>
            <a:r>
              <a:rPr lang="en-US" sz="1800" dirty="0" smtClean="0"/>
              <a:t>Two options</a:t>
            </a:r>
          </a:p>
          <a:p>
            <a:r>
              <a:rPr lang="en-US" sz="1800" dirty="0" smtClean="0"/>
              <a:t>Option 1</a:t>
            </a:r>
          </a:p>
          <a:p>
            <a:pPr lvl="1"/>
            <a:r>
              <a:rPr lang="en-US" sz="1400" dirty="0" err="1" smtClean="0"/>
              <a:t>FreeRTOS</a:t>
            </a:r>
            <a:r>
              <a:rPr lang="en-US" sz="1400" dirty="0" smtClean="0"/>
              <a:t> check if the stack is in range </a:t>
            </a:r>
            <a:br>
              <a:rPr lang="en-US" sz="1400" dirty="0" smtClean="0"/>
            </a:br>
            <a:r>
              <a:rPr lang="en-US" sz="1400" dirty="0" smtClean="0"/>
              <a:t>which was defined on task creation</a:t>
            </a:r>
          </a:p>
          <a:p>
            <a:r>
              <a:rPr lang="en-US" sz="1800" dirty="0" smtClean="0"/>
              <a:t>Option 2</a:t>
            </a:r>
          </a:p>
          <a:p>
            <a:pPr lvl="1"/>
            <a:r>
              <a:rPr lang="en-US" sz="1400" dirty="0" err="1" smtClean="0"/>
              <a:t>FreeRTOS</a:t>
            </a:r>
            <a:r>
              <a:rPr lang="en-US" sz="1400" dirty="0" smtClean="0"/>
              <a:t> use Option 1</a:t>
            </a:r>
          </a:p>
          <a:p>
            <a:pPr lvl="1"/>
            <a:r>
              <a:rPr lang="en-US" sz="1400" dirty="0" smtClean="0"/>
              <a:t>Secondary on the bottom of the stack is </a:t>
            </a:r>
            <a:br>
              <a:rPr lang="en-US" sz="1400" dirty="0" smtClean="0"/>
            </a:br>
            <a:r>
              <a:rPr lang="en-US" sz="1400" dirty="0" smtClean="0"/>
              <a:t>known pattern</a:t>
            </a:r>
          </a:p>
          <a:p>
            <a:pPr lvl="1"/>
            <a:r>
              <a:rPr lang="en-US" sz="1400" dirty="0" smtClean="0"/>
              <a:t>If pattern is overwritten the stack is corrupted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4286547" cy="187936"/>
          </a:xfrm>
          <a:prstGeom prst="round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2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Stack</a:t>
            </a:r>
            <a:r>
              <a:rPr lang="fr-FR" dirty="0"/>
              <a:t> </a:t>
            </a:r>
            <a:r>
              <a:rPr lang="fr-FR" dirty="0" err="1"/>
              <a:t>overflow</a:t>
            </a:r>
            <a:r>
              <a:rPr lang="fr-FR" dirty="0"/>
              <a:t> </a:t>
            </a:r>
            <a:r>
              <a:rPr lang="fr-FR" dirty="0" err="1"/>
              <a:t>hook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132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57020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Stack overflow hook callback in </a:t>
            </a:r>
            <a:r>
              <a:rPr lang="en-US" sz="1800" dirty="0" err="1" smtClean="0"/>
              <a:t>freertos.c</a:t>
            </a:r>
            <a:r>
              <a:rPr lang="en-US" sz="1800" dirty="0" smtClean="0"/>
              <a:t> created by CubeMX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Do not use blocking </a:t>
            </a:r>
            <a:r>
              <a:rPr lang="en-US" sz="1800" b="1" dirty="0" err="1" smtClean="0"/>
              <a:t>functons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osDelay</a:t>
            </a:r>
            <a:r>
              <a:rPr lang="en-US" sz="1800" b="1" dirty="0" smtClean="0"/>
              <a:t>, …) in this function or while(1)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251520" y="1628800"/>
            <a:ext cx="8640960" cy="246221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Hook prototypes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vApplicationStackOverflowHook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xTaskHandle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xTask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pcTaskName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4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vApplicationStackOverflowHook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xTaskHandle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xTask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pcTaskName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Run time stack overflow checking is performed if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configCHECK_FOR_STACK_OVERFLOW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defined to 1 or 2. This hook function is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called if a stack overflow is detected.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4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587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br>
              <a:rPr lang="en-US" dirty="0" smtClean="0"/>
            </a:br>
            <a:r>
              <a:rPr lang="en-US" dirty="0" smtClean="0"/>
              <a:t>Thanks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2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IAR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170099"/>
          </a:xfrm>
        </p:spPr>
        <p:txBody>
          <a:bodyPr/>
          <a:lstStyle/>
          <a:p>
            <a:r>
              <a:rPr lang="en-US" dirty="0" smtClean="0"/>
              <a:t>Override project default if clocks are different from core</a:t>
            </a:r>
            <a:br>
              <a:rPr lang="en-US" dirty="0" smtClean="0"/>
            </a:br>
            <a:r>
              <a:rPr lang="en-US" dirty="0" smtClean="0"/>
              <a:t> (168MHz in out case)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autodetect</a:t>
            </a:r>
            <a:r>
              <a:rPr lang="en-US" dirty="0" smtClean="0"/>
              <a:t> SWO clock if possible</a:t>
            </a:r>
          </a:p>
          <a:p>
            <a:r>
              <a:rPr lang="en-US" dirty="0" smtClean="0"/>
              <a:t>Enable </a:t>
            </a:r>
            <a:br>
              <a:rPr lang="en-US" dirty="0" smtClean="0"/>
            </a:br>
            <a:r>
              <a:rPr lang="en-US" dirty="0" smtClean="0"/>
              <a:t>ITM Port 0</a:t>
            </a:r>
            <a:br>
              <a:rPr lang="en-US" dirty="0" smtClean="0"/>
            </a:br>
            <a:r>
              <a:rPr lang="en-US" dirty="0" smtClean="0"/>
              <a:t> to terminal</a:t>
            </a:r>
          </a:p>
          <a:p>
            <a:r>
              <a:rPr lang="en-US" dirty="0" smtClean="0"/>
              <a:t>Button OK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610535"/>
            <a:ext cx="7016328" cy="4274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/>
          <p:cNvSpPr/>
          <p:nvPr/>
        </p:nvSpPr>
        <p:spPr>
          <a:xfrm>
            <a:off x="2267744" y="5085184"/>
            <a:ext cx="1872208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2987824" y="4235095"/>
            <a:ext cx="2736304" cy="562057"/>
          </a:xfrm>
          <a:prstGeom prst="wedgeRoundRectCallout">
            <a:avLst>
              <a:gd name="adj1" fmla="val -32619"/>
              <a:gd name="adj2" fmla="val 1034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Override clock and set correct value (168MHz)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2998168" y="5733256"/>
            <a:ext cx="637728" cy="25202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ular Callout 17"/>
          <p:cNvSpPr/>
          <p:nvPr/>
        </p:nvSpPr>
        <p:spPr>
          <a:xfrm>
            <a:off x="3872126" y="5811576"/>
            <a:ext cx="2077888" cy="415254"/>
          </a:xfrm>
          <a:prstGeom prst="wedgeRoundRectCallout">
            <a:avLst>
              <a:gd name="adj1" fmla="val -59548"/>
              <a:gd name="adj2" fmla="val -481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Check </a:t>
            </a:r>
            <a:r>
              <a:rPr lang="en-US" dirty="0" err="1" smtClean="0"/>
              <a:t>autodetect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8729414" y="5445224"/>
            <a:ext cx="205680" cy="5400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ular Callout 22"/>
          <p:cNvSpPr/>
          <p:nvPr/>
        </p:nvSpPr>
        <p:spPr>
          <a:xfrm>
            <a:off x="6948264" y="4797152"/>
            <a:ext cx="2191792" cy="415254"/>
          </a:xfrm>
          <a:prstGeom prst="wedgeRoundRectCallout">
            <a:avLst>
              <a:gd name="adj1" fmla="val 36638"/>
              <a:gd name="adj2" fmla="val 10166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Enable ITM Port 0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7668345" y="6546986"/>
            <a:ext cx="648072" cy="1943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ular Callout 24"/>
          <p:cNvSpPr/>
          <p:nvPr/>
        </p:nvSpPr>
        <p:spPr>
          <a:xfrm>
            <a:off x="6876256" y="5896322"/>
            <a:ext cx="1327696" cy="415254"/>
          </a:xfrm>
          <a:prstGeom prst="wedgeRoundRectCallout">
            <a:avLst>
              <a:gd name="adj1" fmla="val 36638"/>
              <a:gd name="adj2" fmla="val 10166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2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IAR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631216"/>
          </a:xfrm>
        </p:spPr>
        <p:txBody>
          <a:bodyPr/>
          <a:lstStyle/>
          <a:p>
            <a:r>
              <a:rPr lang="en-US" dirty="0" smtClean="0"/>
              <a:t>Menu View -&gt; Terminal I/O</a:t>
            </a:r>
          </a:p>
          <a:p>
            <a:r>
              <a:rPr lang="en-US" dirty="0" smtClean="0"/>
              <a:t>Run program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052736"/>
            <a:ext cx="2524477" cy="58110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Rounded Rectangle 15"/>
          <p:cNvSpPr/>
          <p:nvPr/>
        </p:nvSpPr>
        <p:spPr>
          <a:xfrm>
            <a:off x="4499992" y="4823786"/>
            <a:ext cx="1872208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96" y="2389515"/>
            <a:ext cx="1672260" cy="52879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2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72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About 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785652"/>
          </a:xfrm>
        </p:spPr>
        <p:txBody>
          <a:bodyPr/>
          <a:lstStyle/>
          <a:p>
            <a:r>
              <a:rPr lang="en-US" dirty="0" smtClean="0"/>
              <a:t>Market leading RTOS by Real Time Engineers Ltd.</a:t>
            </a:r>
          </a:p>
          <a:p>
            <a:r>
              <a:rPr lang="en-US" dirty="0" smtClean="0"/>
              <a:t>Professionally developed with strict quality management</a:t>
            </a:r>
          </a:p>
          <a:p>
            <a:r>
              <a:rPr lang="en-US" dirty="0" smtClean="0"/>
              <a:t>Commercial versions available: OpenRTOS</a:t>
            </a:r>
            <a:r>
              <a:rPr lang="en-US" dirty="0"/>
              <a:t> </a:t>
            </a:r>
            <a:r>
              <a:rPr lang="en-US" dirty="0" smtClean="0"/>
              <a:t>and SafeRTOS</a:t>
            </a:r>
            <a:endParaRPr lang="en-US" dirty="0"/>
          </a:p>
          <a:p>
            <a:r>
              <a:rPr lang="en-US" dirty="0" smtClean="0"/>
              <a:t>Documentation available on www.freertos.org</a:t>
            </a:r>
          </a:p>
          <a:p>
            <a:r>
              <a:rPr lang="en-US" dirty="0" smtClean="0"/>
              <a:t>Free support through forum (moderated by RTOS original author Richard Barry)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17</a:t>
            </a:fld>
            <a:endParaRPr lang="fr-FR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maher mastouri\Desktop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1340768"/>
            <a:ext cx="136815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4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047536"/>
          </a:xfrm>
        </p:spPr>
        <p:txBody>
          <a:bodyPr/>
          <a:lstStyle/>
          <a:p>
            <a:r>
              <a:rPr lang="en-US" sz="1800" dirty="0" smtClean="0"/>
              <a:t>Preemptive or cooperative real-time kernel</a:t>
            </a:r>
            <a:endParaRPr lang="en-US" sz="1800" dirty="0"/>
          </a:p>
          <a:p>
            <a:r>
              <a:rPr lang="en-US" sz="1800" dirty="0" smtClean="0"/>
              <a:t>Scalable RTOS with tiny footprint (less than 10KB  ROM)</a:t>
            </a:r>
          </a:p>
          <a:p>
            <a:r>
              <a:rPr lang="en-US" sz="1800" dirty="0" smtClean="0"/>
              <a:t>Includes </a:t>
            </a:r>
            <a:r>
              <a:rPr lang="en-US" sz="1800" dirty="0"/>
              <a:t>a tickless mode for low power </a:t>
            </a:r>
            <a:r>
              <a:rPr lang="en-US" sz="1800" dirty="0" smtClean="0"/>
              <a:t>applications</a:t>
            </a:r>
            <a:endParaRPr lang="en-US" sz="1800" dirty="0"/>
          </a:p>
          <a:p>
            <a:r>
              <a:rPr lang="en-US" sz="1800" dirty="0" smtClean="0"/>
              <a:t>Synchronization and inter-task communications using </a:t>
            </a:r>
          </a:p>
          <a:p>
            <a:pPr lvl="1"/>
            <a:r>
              <a:rPr lang="en-US" sz="1400" dirty="0" smtClean="0"/>
              <a:t>message queues</a:t>
            </a:r>
          </a:p>
          <a:p>
            <a:pPr lvl="1"/>
            <a:r>
              <a:rPr lang="en-US" sz="1400" dirty="0" smtClean="0"/>
              <a:t>binary and </a:t>
            </a:r>
            <a:r>
              <a:rPr lang="en-US" sz="1400" dirty="0"/>
              <a:t>counting </a:t>
            </a:r>
            <a:r>
              <a:rPr lang="en-US" sz="1400" dirty="0" smtClean="0"/>
              <a:t>semaphores </a:t>
            </a:r>
            <a:endParaRPr lang="en-US" sz="1400" dirty="0"/>
          </a:p>
          <a:p>
            <a:pPr lvl="1"/>
            <a:r>
              <a:rPr lang="en-US" sz="1400" dirty="0" smtClean="0"/>
              <a:t>mutexes </a:t>
            </a:r>
          </a:p>
          <a:p>
            <a:pPr lvl="1"/>
            <a:r>
              <a:rPr lang="en-US" sz="1400" dirty="0" smtClean="0"/>
              <a:t>group events (flags)</a:t>
            </a:r>
          </a:p>
          <a:p>
            <a:r>
              <a:rPr lang="en-US" sz="1800" dirty="0" smtClean="0"/>
              <a:t>Software timers for tasks scheduling</a:t>
            </a:r>
            <a:endParaRPr lang="en-US" sz="1800" dirty="0"/>
          </a:p>
          <a:p>
            <a:r>
              <a:rPr lang="en-US" sz="1800" dirty="0"/>
              <a:t>E</a:t>
            </a:r>
            <a:r>
              <a:rPr lang="en-US" sz="1800" dirty="0" smtClean="0"/>
              <a:t>xecution </a:t>
            </a:r>
            <a:r>
              <a:rPr lang="en-US" sz="1800" dirty="0"/>
              <a:t>trace </a:t>
            </a:r>
            <a:r>
              <a:rPr lang="en-US" sz="1800" dirty="0" smtClean="0"/>
              <a:t>functionality</a:t>
            </a:r>
          </a:p>
          <a:p>
            <a:r>
              <a:rPr lang="en-US" sz="1800" dirty="0"/>
              <a:t>CMSIS-RTOS API </a:t>
            </a:r>
            <a:r>
              <a:rPr lang="en-US" sz="1800" dirty="0" smtClean="0"/>
              <a:t>port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18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APIs overview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19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0" name="AutoShape 4"/>
          <p:cNvSpPr>
            <a:spLocks noChangeAspect="1" noChangeArrowheads="1" noTextEdit="1"/>
          </p:cNvSpPr>
          <p:nvPr/>
        </p:nvSpPr>
        <p:spPr bwMode="auto">
          <a:xfrm>
            <a:off x="457200" y="1341438"/>
            <a:ext cx="82296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36"/>
          <p:cNvSpPr>
            <a:spLocks noChangeArrowheads="1"/>
          </p:cNvSpPr>
          <p:nvPr/>
        </p:nvSpPr>
        <p:spPr bwMode="auto">
          <a:xfrm>
            <a:off x="2117725" y="1358900"/>
            <a:ext cx="12700" cy="465137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37"/>
          <p:cNvSpPr>
            <a:spLocks noChangeArrowheads="1"/>
          </p:cNvSpPr>
          <p:nvPr/>
        </p:nvSpPr>
        <p:spPr bwMode="auto">
          <a:xfrm>
            <a:off x="5214938" y="1358900"/>
            <a:ext cx="12700" cy="465137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50"/>
          <p:cNvSpPr>
            <a:spLocks noChangeArrowheads="1"/>
          </p:cNvSpPr>
          <p:nvPr/>
        </p:nvSpPr>
        <p:spPr bwMode="auto">
          <a:xfrm>
            <a:off x="450850" y="1358900"/>
            <a:ext cx="12700" cy="465137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Rectangle 51"/>
          <p:cNvSpPr>
            <a:spLocks noChangeArrowheads="1"/>
          </p:cNvSpPr>
          <p:nvPr/>
        </p:nvSpPr>
        <p:spPr bwMode="auto">
          <a:xfrm>
            <a:off x="8680450" y="1358900"/>
            <a:ext cx="12700" cy="465137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94" name="Group 1093"/>
          <p:cNvGrpSpPr/>
          <p:nvPr/>
        </p:nvGrpSpPr>
        <p:grpSpPr>
          <a:xfrm>
            <a:off x="450850" y="1358900"/>
            <a:ext cx="8242300" cy="1054100"/>
            <a:chOff x="450850" y="1358900"/>
            <a:chExt cx="8242300" cy="1054100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57200" y="1365250"/>
              <a:ext cx="1666875" cy="369887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124075" y="1365250"/>
              <a:ext cx="3097213" cy="369887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221288" y="1365250"/>
              <a:ext cx="3465513" cy="369887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57200" y="1735138"/>
              <a:ext cx="1666875" cy="67151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124075" y="1735138"/>
              <a:ext cx="3097213" cy="336550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221288" y="1735138"/>
              <a:ext cx="3465513" cy="336550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124075" y="2071688"/>
              <a:ext cx="30972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221288" y="2071688"/>
              <a:ext cx="34655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38"/>
            <p:cNvSpPr>
              <a:spLocks noChangeArrowheads="1"/>
            </p:cNvSpPr>
            <p:nvPr/>
          </p:nvSpPr>
          <p:spPr bwMode="auto">
            <a:xfrm>
              <a:off x="450850" y="1716088"/>
              <a:ext cx="8242300" cy="381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39"/>
            <p:cNvSpPr>
              <a:spLocks noChangeArrowheads="1"/>
            </p:cNvSpPr>
            <p:nvPr/>
          </p:nvSpPr>
          <p:spPr bwMode="auto">
            <a:xfrm>
              <a:off x="2117725" y="2065338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Rectangle 40"/>
            <p:cNvSpPr>
              <a:spLocks noChangeArrowheads="1"/>
            </p:cNvSpPr>
            <p:nvPr/>
          </p:nvSpPr>
          <p:spPr bwMode="auto">
            <a:xfrm>
              <a:off x="450850" y="2400300"/>
              <a:ext cx="8242300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52"/>
            <p:cNvSpPr>
              <a:spLocks noChangeArrowheads="1"/>
            </p:cNvSpPr>
            <p:nvPr/>
          </p:nvSpPr>
          <p:spPr bwMode="auto">
            <a:xfrm>
              <a:off x="450850" y="1358900"/>
              <a:ext cx="8242300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Rectangle 54"/>
            <p:cNvSpPr>
              <a:spLocks noChangeArrowheads="1"/>
            </p:cNvSpPr>
            <p:nvPr/>
          </p:nvSpPr>
          <p:spPr bwMode="auto">
            <a:xfrm>
              <a:off x="549275" y="1420813"/>
              <a:ext cx="15017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API category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55"/>
            <p:cNvSpPr>
              <a:spLocks noChangeArrowheads="1"/>
            </p:cNvSpPr>
            <p:nvPr/>
          </p:nvSpPr>
          <p:spPr bwMode="auto">
            <a:xfrm>
              <a:off x="2216150" y="1420813"/>
              <a:ext cx="12271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FreeRTOS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56"/>
            <p:cNvSpPr>
              <a:spLocks noChangeArrowheads="1"/>
            </p:cNvSpPr>
            <p:nvPr/>
          </p:nvSpPr>
          <p:spPr bwMode="auto">
            <a:xfrm>
              <a:off x="3457575" y="1420813"/>
              <a:ext cx="48418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API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57"/>
            <p:cNvSpPr>
              <a:spLocks noChangeArrowheads="1"/>
            </p:cNvSpPr>
            <p:nvPr/>
          </p:nvSpPr>
          <p:spPr bwMode="auto">
            <a:xfrm>
              <a:off x="5313363" y="1420813"/>
              <a:ext cx="136683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Description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58"/>
            <p:cNvSpPr>
              <a:spLocks noChangeArrowheads="1"/>
            </p:cNvSpPr>
            <p:nvPr/>
          </p:nvSpPr>
          <p:spPr bwMode="auto">
            <a:xfrm>
              <a:off x="549275" y="1797050"/>
              <a:ext cx="5302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59"/>
            <p:cNvSpPr>
              <a:spLocks noChangeArrowheads="1"/>
            </p:cNvSpPr>
            <p:nvPr/>
          </p:nvSpPr>
          <p:spPr bwMode="auto">
            <a:xfrm>
              <a:off x="1023938" y="1797050"/>
              <a:ext cx="812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60"/>
            <p:cNvSpPr>
              <a:spLocks noChangeArrowheads="1"/>
            </p:cNvSpPr>
            <p:nvPr/>
          </p:nvSpPr>
          <p:spPr bwMode="auto">
            <a:xfrm>
              <a:off x="2216150" y="1797050"/>
              <a:ext cx="12414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xTaskCreate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61"/>
            <p:cNvSpPr>
              <a:spLocks noChangeArrowheads="1"/>
            </p:cNvSpPr>
            <p:nvPr/>
          </p:nvSpPr>
          <p:spPr bwMode="auto">
            <a:xfrm>
              <a:off x="5313363" y="1797050"/>
              <a:ext cx="13970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 a new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62"/>
            <p:cNvSpPr>
              <a:spLocks noChangeArrowheads="1"/>
            </p:cNvSpPr>
            <p:nvPr/>
          </p:nvSpPr>
          <p:spPr bwMode="auto">
            <a:xfrm>
              <a:off x="6680200" y="1797050"/>
              <a:ext cx="4635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63"/>
            <p:cNvSpPr>
              <a:spLocks noChangeArrowheads="1"/>
            </p:cNvSpPr>
            <p:nvPr/>
          </p:nvSpPr>
          <p:spPr bwMode="auto">
            <a:xfrm>
              <a:off x="2216150" y="2133600"/>
              <a:ext cx="12192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vTaskDelete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64"/>
            <p:cNvSpPr>
              <a:spLocks noChangeArrowheads="1"/>
            </p:cNvSpPr>
            <p:nvPr/>
          </p:nvSpPr>
          <p:spPr bwMode="auto">
            <a:xfrm>
              <a:off x="5313363" y="2133600"/>
              <a:ext cx="137795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Deletes a task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95" name="Group 1094"/>
          <p:cNvGrpSpPr/>
          <p:nvPr/>
        </p:nvGrpSpPr>
        <p:grpSpPr>
          <a:xfrm>
            <a:off x="450850" y="2406650"/>
            <a:ext cx="8242300" cy="1347788"/>
            <a:chOff x="450850" y="2406650"/>
            <a:chExt cx="8242300" cy="1347788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57200" y="2406650"/>
              <a:ext cx="1666875" cy="1341437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124075" y="2406650"/>
              <a:ext cx="30972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5221288" y="2406650"/>
              <a:ext cx="34655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124075" y="2741613"/>
              <a:ext cx="30972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221288" y="2741613"/>
              <a:ext cx="34655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124075" y="3076575"/>
              <a:ext cx="30972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5221288" y="3076575"/>
              <a:ext cx="3465513" cy="336550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124075" y="3411538"/>
              <a:ext cx="3097213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5221288" y="3413125"/>
              <a:ext cx="34655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Rectangle 41"/>
            <p:cNvSpPr>
              <a:spLocks noChangeArrowheads="1"/>
            </p:cNvSpPr>
            <p:nvPr/>
          </p:nvSpPr>
          <p:spPr bwMode="auto">
            <a:xfrm>
              <a:off x="2117725" y="2735263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Rectangle 42"/>
            <p:cNvSpPr>
              <a:spLocks noChangeArrowheads="1"/>
            </p:cNvSpPr>
            <p:nvPr/>
          </p:nvSpPr>
          <p:spPr bwMode="auto">
            <a:xfrm>
              <a:off x="2117725" y="3070225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43"/>
            <p:cNvSpPr>
              <a:spLocks noChangeArrowheads="1"/>
            </p:cNvSpPr>
            <p:nvPr/>
          </p:nvSpPr>
          <p:spPr bwMode="auto">
            <a:xfrm>
              <a:off x="2117725" y="3405188"/>
              <a:ext cx="6575425" cy="14287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Rectangle 44"/>
            <p:cNvSpPr>
              <a:spLocks noChangeArrowheads="1"/>
            </p:cNvSpPr>
            <p:nvPr/>
          </p:nvSpPr>
          <p:spPr bwMode="auto">
            <a:xfrm>
              <a:off x="450850" y="3741738"/>
              <a:ext cx="8242300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Rectangle 65"/>
            <p:cNvSpPr>
              <a:spLocks noChangeArrowheads="1"/>
            </p:cNvSpPr>
            <p:nvPr/>
          </p:nvSpPr>
          <p:spPr bwMode="auto">
            <a:xfrm>
              <a:off x="549275" y="2468563"/>
              <a:ext cx="119697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 control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66"/>
            <p:cNvSpPr>
              <a:spLocks noChangeArrowheads="1"/>
            </p:cNvSpPr>
            <p:nvPr/>
          </p:nvSpPr>
          <p:spPr bwMode="auto">
            <a:xfrm>
              <a:off x="2216150" y="2468563"/>
              <a:ext cx="114617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vTaskDelay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67"/>
            <p:cNvSpPr>
              <a:spLocks noChangeArrowheads="1"/>
            </p:cNvSpPr>
            <p:nvPr/>
          </p:nvSpPr>
          <p:spPr bwMode="auto">
            <a:xfrm>
              <a:off x="5313363" y="2468563"/>
              <a:ext cx="10668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 delay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68"/>
            <p:cNvSpPr>
              <a:spLocks noChangeArrowheads="1"/>
            </p:cNvSpPr>
            <p:nvPr/>
          </p:nvSpPr>
          <p:spPr bwMode="auto">
            <a:xfrm>
              <a:off x="2216150" y="2803525"/>
              <a:ext cx="156527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vTaskPrioritySet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69"/>
            <p:cNvSpPr>
              <a:spLocks noChangeArrowheads="1"/>
            </p:cNvSpPr>
            <p:nvPr/>
          </p:nvSpPr>
          <p:spPr bwMode="auto">
            <a:xfrm>
              <a:off x="5313363" y="2803525"/>
              <a:ext cx="39528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70"/>
            <p:cNvSpPr>
              <a:spLocks noChangeArrowheads="1"/>
            </p:cNvSpPr>
            <p:nvPr/>
          </p:nvSpPr>
          <p:spPr bwMode="auto">
            <a:xfrm>
              <a:off x="5618163" y="2803525"/>
              <a:ext cx="12827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 task priority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71"/>
            <p:cNvSpPr>
              <a:spLocks noChangeArrowheads="1"/>
            </p:cNvSpPr>
            <p:nvPr/>
          </p:nvSpPr>
          <p:spPr bwMode="auto">
            <a:xfrm>
              <a:off x="2216150" y="3136900"/>
              <a:ext cx="14335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vTaskSuspend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72"/>
            <p:cNvSpPr>
              <a:spLocks noChangeArrowheads="1"/>
            </p:cNvSpPr>
            <p:nvPr/>
          </p:nvSpPr>
          <p:spPr bwMode="auto">
            <a:xfrm>
              <a:off x="5313363" y="3136900"/>
              <a:ext cx="99218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Suspends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73"/>
            <p:cNvSpPr>
              <a:spLocks noChangeArrowheads="1"/>
            </p:cNvSpPr>
            <p:nvPr/>
          </p:nvSpPr>
          <p:spPr bwMode="auto">
            <a:xfrm>
              <a:off x="6272213" y="3136900"/>
              <a:ext cx="6334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task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74"/>
            <p:cNvSpPr>
              <a:spLocks noChangeArrowheads="1"/>
            </p:cNvSpPr>
            <p:nvPr/>
          </p:nvSpPr>
          <p:spPr bwMode="auto">
            <a:xfrm>
              <a:off x="2216150" y="3473450"/>
              <a:ext cx="13890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vTaskResume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75"/>
            <p:cNvSpPr>
              <a:spLocks noChangeArrowheads="1"/>
            </p:cNvSpPr>
            <p:nvPr/>
          </p:nvSpPr>
          <p:spPr bwMode="auto">
            <a:xfrm>
              <a:off x="5313363" y="3473450"/>
              <a:ext cx="94773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Resumes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76"/>
            <p:cNvSpPr>
              <a:spLocks noChangeArrowheads="1"/>
            </p:cNvSpPr>
            <p:nvPr/>
          </p:nvSpPr>
          <p:spPr bwMode="auto">
            <a:xfrm>
              <a:off x="6227763" y="3473450"/>
              <a:ext cx="6334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task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450850" y="3748088"/>
            <a:ext cx="8242300" cy="2262187"/>
            <a:chOff x="450850" y="3748088"/>
            <a:chExt cx="8242300" cy="2262187"/>
          </a:xfrm>
        </p:grpSpPr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57200" y="3748088"/>
              <a:ext cx="1666875" cy="2255837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124075" y="3748088"/>
              <a:ext cx="30972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5221288" y="3748088"/>
              <a:ext cx="34655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124075" y="4083050"/>
              <a:ext cx="30972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27"/>
            <p:cNvSpPr>
              <a:spLocks noChangeArrowheads="1"/>
            </p:cNvSpPr>
            <p:nvPr/>
          </p:nvSpPr>
          <p:spPr bwMode="auto">
            <a:xfrm>
              <a:off x="5221288" y="4083050"/>
              <a:ext cx="34655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28"/>
            <p:cNvSpPr>
              <a:spLocks noChangeArrowheads="1"/>
            </p:cNvSpPr>
            <p:nvPr/>
          </p:nvSpPr>
          <p:spPr bwMode="auto">
            <a:xfrm>
              <a:off x="2124075" y="4418013"/>
              <a:ext cx="30972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Rectangle 29"/>
            <p:cNvSpPr>
              <a:spLocks noChangeArrowheads="1"/>
            </p:cNvSpPr>
            <p:nvPr/>
          </p:nvSpPr>
          <p:spPr bwMode="auto">
            <a:xfrm>
              <a:off x="5221288" y="4418013"/>
              <a:ext cx="3465513" cy="334962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Rectangle 30"/>
            <p:cNvSpPr>
              <a:spLocks noChangeArrowheads="1"/>
            </p:cNvSpPr>
            <p:nvPr/>
          </p:nvSpPr>
          <p:spPr bwMode="auto">
            <a:xfrm>
              <a:off x="2124075" y="4752975"/>
              <a:ext cx="3097213" cy="334962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31"/>
            <p:cNvSpPr>
              <a:spLocks noChangeArrowheads="1"/>
            </p:cNvSpPr>
            <p:nvPr/>
          </p:nvSpPr>
          <p:spPr bwMode="auto">
            <a:xfrm>
              <a:off x="5221288" y="4752975"/>
              <a:ext cx="3465513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Rectangle 32"/>
            <p:cNvSpPr>
              <a:spLocks noChangeArrowheads="1"/>
            </p:cNvSpPr>
            <p:nvPr/>
          </p:nvSpPr>
          <p:spPr bwMode="auto">
            <a:xfrm>
              <a:off x="2124075" y="5087938"/>
              <a:ext cx="3097213" cy="579437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33"/>
            <p:cNvSpPr>
              <a:spLocks noChangeArrowheads="1"/>
            </p:cNvSpPr>
            <p:nvPr/>
          </p:nvSpPr>
          <p:spPr bwMode="auto">
            <a:xfrm>
              <a:off x="5221288" y="5089525"/>
              <a:ext cx="3465513" cy="577850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34"/>
            <p:cNvSpPr>
              <a:spLocks noChangeArrowheads="1"/>
            </p:cNvSpPr>
            <p:nvPr/>
          </p:nvSpPr>
          <p:spPr bwMode="auto">
            <a:xfrm>
              <a:off x="2124075" y="5667375"/>
              <a:ext cx="3097213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35"/>
            <p:cNvSpPr>
              <a:spLocks noChangeArrowheads="1"/>
            </p:cNvSpPr>
            <p:nvPr/>
          </p:nvSpPr>
          <p:spPr bwMode="auto">
            <a:xfrm>
              <a:off x="5221288" y="5667375"/>
              <a:ext cx="3465513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Rectangle 45"/>
            <p:cNvSpPr>
              <a:spLocks noChangeArrowheads="1"/>
            </p:cNvSpPr>
            <p:nvPr/>
          </p:nvSpPr>
          <p:spPr bwMode="auto">
            <a:xfrm>
              <a:off x="2117725" y="4076700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Rectangle 46"/>
            <p:cNvSpPr>
              <a:spLocks noChangeArrowheads="1"/>
            </p:cNvSpPr>
            <p:nvPr/>
          </p:nvSpPr>
          <p:spPr bwMode="auto">
            <a:xfrm>
              <a:off x="2117725" y="4411663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47"/>
            <p:cNvSpPr>
              <a:spLocks noChangeArrowheads="1"/>
            </p:cNvSpPr>
            <p:nvPr/>
          </p:nvSpPr>
          <p:spPr bwMode="auto">
            <a:xfrm>
              <a:off x="2117725" y="4746625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48"/>
            <p:cNvSpPr>
              <a:spLocks noChangeArrowheads="1"/>
            </p:cNvSpPr>
            <p:nvPr/>
          </p:nvSpPr>
          <p:spPr bwMode="auto">
            <a:xfrm>
              <a:off x="2117725" y="5083175"/>
              <a:ext cx="6575425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Rectangle 49"/>
            <p:cNvSpPr>
              <a:spLocks noChangeArrowheads="1"/>
            </p:cNvSpPr>
            <p:nvPr/>
          </p:nvSpPr>
          <p:spPr bwMode="auto">
            <a:xfrm>
              <a:off x="2117725" y="5661025"/>
              <a:ext cx="6575425" cy="14287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Rectangle 53"/>
            <p:cNvSpPr>
              <a:spLocks noChangeArrowheads="1"/>
            </p:cNvSpPr>
            <p:nvPr/>
          </p:nvSpPr>
          <p:spPr bwMode="auto">
            <a:xfrm>
              <a:off x="450850" y="5997575"/>
              <a:ext cx="8242300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Rectangle 77"/>
            <p:cNvSpPr>
              <a:spLocks noChangeArrowheads="1"/>
            </p:cNvSpPr>
            <p:nvPr/>
          </p:nvSpPr>
          <p:spPr bwMode="auto">
            <a:xfrm>
              <a:off x="549275" y="3810000"/>
              <a:ext cx="134302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Kernel control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6" name="Rectangle 78"/>
            <p:cNvSpPr>
              <a:spLocks noChangeArrowheads="1"/>
            </p:cNvSpPr>
            <p:nvPr/>
          </p:nvSpPr>
          <p:spPr bwMode="auto">
            <a:xfrm>
              <a:off x="2216150" y="3810000"/>
              <a:ext cx="197643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vTaskStartScheduler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Rectangle 79"/>
            <p:cNvSpPr>
              <a:spLocks noChangeArrowheads="1"/>
            </p:cNvSpPr>
            <p:nvPr/>
          </p:nvSpPr>
          <p:spPr bwMode="auto">
            <a:xfrm>
              <a:off x="5313363" y="3810000"/>
              <a:ext cx="6223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Starts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8" name="Rectangle 80"/>
            <p:cNvSpPr>
              <a:spLocks noChangeArrowheads="1"/>
            </p:cNvSpPr>
            <p:nvPr/>
          </p:nvSpPr>
          <p:spPr bwMode="auto">
            <a:xfrm>
              <a:off x="5902325" y="3810000"/>
              <a:ext cx="15795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kernel scheduler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9" name="Rectangle 81"/>
            <p:cNvSpPr>
              <a:spLocks noChangeArrowheads="1"/>
            </p:cNvSpPr>
            <p:nvPr/>
          </p:nvSpPr>
          <p:spPr bwMode="auto">
            <a:xfrm>
              <a:off x="2216150" y="4144963"/>
              <a:ext cx="165735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vTaskSuspendAll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Rectangle 82"/>
            <p:cNvSpPr>
              <a:spLocks noChangeArrowheads="1"/>
            </p:cNvSpPr>
            <p:nvPr/>
          </p:nvSpPr>
          <p:spPr bwMode="auto">
            <a:xfrm>
              <a:off x="5313363" y="4144963"/>
              <a:ext cx="178117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Suspends all tasks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1" name="Rectangle 83"/>
            <p:cNvSpPr>
              <a:spLocks noChangeArrowheads="1"/>
            </p:cNvSpPr>
            <p:nvPr/>
          </p:nvSpPr>
          <p:spPr bwMode="auto">
            <a:xfrm>
              <a:off x="2216150" y="4478338"/>
              <a:ext cx="16113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xTaskResumeAll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Rectangle 84"/>
            <p:cNvSpPr>
              <a:spLocks noChangeArrowheads="1"/>
            </p:cNvSpPr>
            <p:nvPr/>
          </p:nvSpPr>
          <p:spPr bwMode="auto">
            <a:xfrm>
              <a:off x="5313363" y="4478338"/>
              <a:ext cx="12065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Resumes all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3" name="Rectangle 85"/>
            <p:cNvSpPr>
              <a:spLocks noChangeArrowheads="1"/>
            </p:cNvSpPr>
            <p:nvPr/>
          </p:nvSpPr>
          <p:spPr bwMode="auto">
            <a:xfrm>
              <a:off x="6486525" y="4478338"/>
              <a:ext cx="5635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4" name="Rectangle 86"/>
            <p:cNvSpPr>
              <a:spLocks noChangeArrowheads="1"/>
            </p:cNvSpPr>
            <p:nvPr/>
          </p:nvSpPr>
          <p:spPr bwMode="auto">
            <a:xfrm>
              <a:off x="2216150" y="4814888"/>
              <a:ext cx="10477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taskYIELD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5" name="Rectangle 87"/>
            <p:cNvSpPr>
              <a:spLocks noChangeArrowheads="1"/>
            </p:cNvSpPr>
            <p:nvPr/>
          </p:nvSpPr>
          <p:spPr bwMode="auto">
            <a:xfrm>
              <a:off x="5313363" y="4814888"/>
              <a:ext cx="7112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Forces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6" name="Rectangle 88"/>
            <p:cNvSpPr>
              <a:spLocks noChangeArrowheads="1"/>
            </p:cNvSpPr>
            <p:nvPr/>
          </p:nvSpPr>
          <p:spPr bwMode="auto">
            <a:xfrm>
              <a:off x="5991225" y="4814888"/>
              <a:ext cx="1535113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context switch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7" name="Rectangle 89"/>
            <p:cNvSpPr>
              <a:spLocks noChangeArrowheads="1"/>
            </p:cNvSpPr>
            <p:nvPr/>
          </p:nvSpPr>
          <p:spPr bwMode="auto">
            <a:xfrm>
              <a:off x="2216150" y="5151438"/>
              <a:ext cx="2185988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taskENTER_CRITICAL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8" name="Rectangle 90"/>
            <p:cNvSpPr>
              <a:spLocks noChangeArrowheads="1"/>
            </p:cNvSpPr>
            <p:nvPr/>
          </p:nvSpPr>
          <p:spPr bwMode="auto">
            <a:xfrm>
              <a:off x="5313363" y="5151438"/>
              <a:ext cx="5762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Enter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Rectangle 91"/>
            <p:cNvSpPr>
              <a:spLocks noChangeArrowheads="1"/>
            </p:cNvSpPr>
            <p:nvPr/>
          </p:nvSpPr>
          <p:spPr bwMode="auto">
            <a:xfrm>
              <a:off x="5856288" y="5151438"/>
              <a:ext cx="220186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critical section (stops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Rectangle 92"/>
            <p:cNvSpPr>
              <a:spLocks noChangeArrowheads="1"/>
            </p:cNvSpPr>
            <p:nvPr/>
          </p:nvSpPr>
          <p:spPr bwMode="auto">
            <a:xfrm>
              <a:off x="5313363" y="5392738"/>
              <a:ext cx="17018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context switching)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1" name="Rectangle 93"/>
            <p:cNvSpPr>
              <a:spLocks noChangeArrowheads="1"/>
            </p:cNvSpPr>
            <p:nvPr/>
          </p:nvSpPr>
          <p:spPr bwMode="auto">
            <a:xfrm>
              <a:off x="2216150" y="5729288"/>
              <a:ext cx="1951038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taskEXIT_CRITICAL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2" name="Rectangle 94"/>
            <p:cNvSpPr>
              <a:spLocks noChangeArrowheads="1"/>
            </p:cNvSpPr>
            <p:nvPr/>
          </p:nvSpPr>
          <p:spPr bwMode="auto">
            <a:xfrm>
              <a:off x="5313363" y="5729288"/>
              <a:ext cx="530225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Exits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3" name="Rectangle 95"/>
            <p:cNvSpPr>
              <a:spLocks noChangeArrowheads="1"/>
            </p:cNvSpPr>
            <p:nvPr/>
          </p:nvSpPr>
          <p:spPr bwMode="auto">
            <a:xfrm>
              <a:off x="5810250" y="5729288"/>
              <a:ext cx="200025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from a critical section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3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SWO to </a:t>
            </a:r>
            <a:r>
              <a:rPr lang="fr-FR" dirty="0" err="1" smtClean="0"/>
              <a:t>print</a:t>
            </a:r>
            <a:r>
              <a:rPr lang="fr-FR" dirty="0" smtClean="0"/>
              <a:t> information </a:t>
            </a:r>
            <a:r>
              <a:rPr lang="fr-FR" dirty="0" err="1" smtClean="0"/>
              <a:t>from</a:t>
            </a:r>
            <a:r>
              <a:rPr lang="fr-FR" dirty="0" smtClean="0"/>
              <a:t> STM32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2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FreeRTOS</a:t>
            </a:r>
            <a:br>
              <a:rPr lang="en-US" dirty="0"/>
            </a:br>
            <a:r>
              <a:rPr lang="en-US" dirty="0" smtClean="0"/>
              <a:t>APIs overview 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20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AutoShape 4"/>
          <p:cNvSpPr>
            <a:spLocks noChangeAspect="1" noChangeArrowheads="1" noTextEdit="1"/>
          </p:cNvSpPr>
          <p:nvPr/>
        </p:nvSpPr>
        <p:spPr bwMode="auto">
          <a:xfrm>
            <a:off x="684213" y="1428750"/>
            <a:ext cx="7920037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34"/>
          <p:cNvSpPr>
            <a:spLocks noChangeArrowheads="1"/>
          </p:cNvSpPr>
          <p:nvPr/>
        </p:nvSpPr>
        <p:spPr bwMode="auto">
          <a:xfrm>
            <a:off x="2247900" y="1444625"/>
            <a:ext cx="12700" cy="4341813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35"/>
          <p:cNvSpPr>
            <a:spLocks noChangeArrowheads="1"/>
          </p:cNvSpPr>
          <p:nvPr/>
        </p:nvSpPr>
        <p:spPr bwMode="auto">
          <a:xfrm>
            <a:off x="5141913" y="1444625"/>
            <a:ext cx="12700" cy="4341813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47"/>
          <p:cNvSpPr>
            <a:spLocks noChangeArrowheads="1"/>
          </p:cNvSpPr>
          <p:nvPr/>
        </p:nvSpPr>
        <p:spPr bwMode="auto">
          <a:xfrm>
            <a:off x="677863" y="1444625"/>
            <a:ext cx="12700" cy="4341813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48"/>
          <p:cNvSpPr>
            <a:spLocks noChangeArrowheads="1"/>
          </p:cNvSpPr>
          <p:nvPr/>
        </p:nvSpPr>
        <p:spPr bwMode="auto">
          <a:xfrm>
            <a:off x="8599488" y="1446213"/>
            <a:ext cx="12700" cy="43402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07" name="Group 2106"/>
          <p:cNvGrpSpPr/>
          <p:nvPr/>
        </p:nvGrpSpPr>
        <p:grpSpPr>
          <a:xfrm>
            <a:off x="677863" y="1428750"/>
            <a:ext cx="8028654" cy="1652588"/>
            <a:chOff x="677863" y="1450975"/>
            <a:chExt cx="8028654" cy="165258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84213" y="1450975"/>
              <a:ext cx="1570037" cy="641350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54250" y="1452563"/>
              <a:ext cx="2894012" cy="639763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148263" y="1452563"/>
              <a:ext cx="3455987" cy="639763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213" y="2092325"/>
              <a:ext cx="1570037" cy="1004888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54250" y="2092325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148263" y="2092325"/>
              <a:ext cx="3455987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254250" y="2427288"/>
              <a:ext cx="2894012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148263" y="2427288"/>
              <a:ext cx="3455987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254250" y="2762250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148263" y="2762250"/>
              <a:ext cx="3455987" cy="336550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Rectangle 36"/>
            <p:cNvSpPr>
              <a:spLocks noChangeArrowheads="1"/>
            </p:cNvSpPr>
            <p:nvPr/>
          </p:nvSpPr>
          <p:spPr bwMode="auto">
            <a:xfrm>
              <a:off x="677863" y="2073275"/>
              <a:ext cx="7934324" cy="381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Rectangle 37"/>
            <p:cNvSpPr>
              <a:spLocks noChangeArrowheads="1"/>
            </p:cNvSpPr>
            <p:nvPr/>
          </p:nvSpPr>
          <p:spPr bwMode="auto">
            <a:xfrm>
              <a:off x="2247900" y="2420938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Rectangle 38"/>
            <p:cNvSpPr>
              <a:spLocks noChangeArrowheads="1"/>
            </p:cNvSpPr>
            <p:nvPr/>
          </p:nvSpPr>
          <p:spPr bwMode="auto">
            <a:xfrm>
              <a:off x="2247900" y="2755900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Rectangle 39"/>
            <p:cNvSpPr>
              <a:spLocks noChangeArrowheads="1"/>
            </p:cNvSpPr>
            <p:nvPr/>
          </p:nvSpPr>
          <p:spPr bwMode="auto">
            <a:xfrm>
              <a:off x="677863" y="3090863"/>
              <a:ext cx="7934324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49"/>
            <p:cNvSpPr>
              <a:spLocks noChangeArrowheads="1"/>
            </p:cNvSpPr>
            <p:nvPr/>
          </p:nvSpPr>
          <p:spPr bwMode="auto">
            <a:xfrm>
              <a:off x="772193" y="1458162"/>
              <a:ext cx="7934324" cy="1111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Rectangle 51"/>
            <p:cNvSpPr>
              <a:spLocks noChangeArrowheads="1"/>
            </p:cNvSpPr>
            <p:nvPr/>
          </p:nvSpPr>
          <p:spPr bwMode="auto">
            <a:xfrm>
              <a:off x="776288" y="1508125"/>
              <a:ext cx="5492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API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52"/>
            <p:cNvSpPr>
              <a:spLocks noChangeArrowheads="1"/>
            </p:cNvSpPr>
            <p:nvPr/>
          </p:nvSpPr>
          <p:spPr bwMode="auto">
            <a:xfrm>
              <a:off x="776288" y="1782763"/>
              <a:ext cx="106203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category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Rectangle 53"/>
            <p:cNvSpPr>
              <a:spLocks noChangeArrowheads="1"/>
            </p:cNvSpPr>
            <p:nvPr/>
          </p:nvSpPr>
          <p:spPr bwMode="auto">
            <a:xfrm>
              <a:off x="2346325" y="1508125"/>
              <a:ext cx="122555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FreeRTOS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54"/>
            <p:cNvSpPr>
              <a:spLocks noChangeArrowheads="1"/>
            </p:cNvSpPr>
            <p:nvPr/>
          </p:nvSpPr>
          <p:spPr bwMode="auto">
            <a:xfrm>
              <a:off x="3563561" y="1508125"/>
              <a:ext cx="48418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API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Rectangle 55"/>
            <p:cNvSpPr>
              <a:spLocks noChangeArrowheads="1"/>
            </p:cNvSpPr>
            <p:nvPr/>
          </p:nvSpPr>
          <p:spPr bwMode="auto">
            <a:xfrm>
              <a:off x="5240338" y="1508125"/>
              <a:ext cx="136683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cs typeface="Arial" pitchFamily="34" charset="0"/>
                </a:rPr>
                <a:t>Description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56"/>
            <p:cNvSpPr>
              <a:spLocks noChangeArrowheads="1"/>
            </p:cNvSpPr>
            <p:nvPr/>
          </p:nvSpPr>
          <p:spPr bwMode="auto">
            <a:xfrm>
              <a:off x="776288" y="2154238"/>
              <a:ext cx="97155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Message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Rectangle 57"/>
            <p:cNvSpPr>
              <a:spLocks noChangeArrowheads="1"/>
            </p:cNvSpPr>
            <p:nvPr/>
          </p:nvSpPr>
          <p:spPr bwMode="auto">
            <a:xfrm>
              <a:off x="776288" y="2397125"/>
              <a:ext cx="754062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58"/>
            <p:cNvSpPr>
              <a:spLocks noChangeArrowheads="1"/>
            </p:cNvSpPr>
            <p:nvPr/>
          </p:nvSpPr>
          <p:spPr bwMode="auto">
            <a:xfrm>
              <a:off x="2346325" y="2154238"/>
              <a:ext cx="14097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xQueueCreate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Rectangle 59"/>
            <p:cNvSpPr>
              <a:spLocks noChangeArrowheads="1"/>
            </p:cNvSpPr>
            <p:nvPr/>
          </p:nvSpPr>
          <p:spPr bwMode="auto">
            <a:xfrm>
              <a:off x="5240338" y="2154238"/>
              <a:ext cx="8016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60"/>
            <p:cNvSpPr>
              <a:spLocks noChangeArrowheads="1"/>
            </p:cNvSpPr>
            <p:nvPr/>
          </p:nvSpPr>
          <p:spPr bwMode="auto">
            <a:xfrm>
              <a:off x="6008688" y="2154238"/>
              <a:ext cx="8239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Rectangle 61"/>
            <p:cNvSpPr>
              <a:spLocks noChangeArrowheads="1"/>
            </p:cNvSpPr>
            <p:nvPr/>
          </p:nvSpPr>
          <p:spPr bwMode="auto">
            <a:xfrm>
              <a:off x="2346325" y="2489200"/>
              <a:ext cx="12731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xQueueSend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62"/>
            <p:cNvSpPr>
              <a:spLocks noChangeArrowheads="1"/>
            </p:cNvSpPr>
            <p:nvPr/>
          </p:nvSpPr>
          <p:spPr bwMode="auto">
            <a:xfrm>
              <a:off x="5240338" y="2489200"/>
              <a:ext cx="66516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Sends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1" name="Rectangle 63"/>
            <p:cNvSpPr>
              <a:spLocks noChangeArrowheads="1"/>
            </p:cNvSpPr>
            <p:nvPr/>
          </p:nvSpPr>
          <p:spPr bwMode="auto">
            <a:xfrm>
              <a:off x="5873750" y="2489200"/>
              <a:ext cx="13335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data to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64"/>
            <p:cNvSpPr>
              <a:spLocks noChangeArrowheads="1"/>
            </p:cNvSpPr>
            <p:nvPr/>
          </p:nvSpPr>
          <p:spPr bwMode="auto">
            <a:xfrm>
              <a:off x="2346325" y="2822575"/>
              <a:ext cx="153352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xQueueReceive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3" name="Rectangle 65"/>
            <p:cNvSpPr>
              <a:spLocks noChangeArrowheads="1"/>
            </p:cNvSpPr>
            <p:nvPr/>
          </p:nvSpPr>
          <p:spPr bwMode="auto">
            <a:xfrm>
              <a:off x="5240338" y="2822575"/>
              <a:ext cx="8239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Receive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66"/>
            <p:cNvSpPr>
              <a:spLocks noChangeArrowheads="1"/>
            </p:cNvSpPr>
            <p:nvPr/>
          </p:nvSpPr>
          <p:spPr bwMode="auto">
            <a:xfrm>
              <a:off x="6030913" y="2822575"/>
              <a:ext cx="191135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data from the queue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08" name="Group 2107"/>
          <p:cNvGrpSpPr/>
          <p:nvPr/>
        </p:nvGrpSpPr>
        <p:grpSpPr>
          <a:xfrm>
            <a:off x="677863" y="3097213"/>
            <a:ext cx="7934324" cy="1682750"/>
            <a:chOff x="677863" y="3097213"/>
            <a:chExt cx="7934324" cy="168275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3" y="3097213"/>
              <a:ext cx="1570037" cy="1677988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54250" y="3097213"/>
              <a:ext cx="2894012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148263" y="3098800"/>
              <a:ext cx="3455987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54250" y="3433763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148263" y="3433763"/>
              <a:ext cx="3455987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54250" y="3768725"/>
              <a:ext cx="2894012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148263" y="3768725"/>
              <a:ext cx="3455987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54250" y="4103688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148263" y="4103688"/>
              <a:ext cx="3455987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254250" y="4438650"/>
              <a:ext cx="2894012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48263" y="4438650"/>
              <a:ext cx="3455987" cy="336550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Rectangle 40"/>
            <p:cNvSpPr>
              <a:spLocks noChangeArrowheads="1"/>
            </p:cNvSpPr>
            <p:nvPr/>
          </p:nvSpPr>
          <p:spPr bwMode="auto">
            <a:xfrm>
              <a:off x="2247900" y="3427413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Rectangle 41"/>
            <p:cNvSpPr>
              <a:spLocks noChangeArrowheads="1"/>
            </p:cNvSpPr>
            <p:nvPr/>
          </p:nvSpPr>
          <p:spPr bwMode="auto">
            <a:xfrm>
              <a:off x="2247900" y="3762375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Rectangle 42"/>
            <p:cNvSpPr>
              <a:spLocks noChangeArrowheads="1"/>
            </p:cNvSpPr>
            <p:nvPr/>
          </p:nvSpPr>
          <p:spPr bwMode="auto">
            <a:xfrm>
              <a:off x="2247900" y="4097338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Rectangle 43"/>
            <p:cNvSpPr>
              <a:spLocks noChangeArrowheads="1"/>
            </p:cNvSpPr>
            <p:nvPr/>
          </p:nvSpPr>
          <p:spPr bwMode="auto">
            <a:xfrm>
              <a:off x="2247900" y="4432300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Rectangle 44"/>
            <p:cNvSpPr>
              <a:spLocks noChangeArrowheads="1"/>
            </p:cNvSpPr>
            <p:nvPr/>
          </p:nvSpPr>
          <p:spPr bwMode="auto">
            <a:xfrm>
              <a:off x="677863" y="4768850"/>
              <a:ext cx="7934324" cy="1111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Rectangle 67"/>
            <p:cNvSpPr>
              <a:spLocks noChangeArrowheads="1"/>
            </p:cNvSpPr>
            <p:nvPr/>
          </p:nvSpPr>
          <p:spPr bwMode="auto">
            <a:xfrm>
              <a:off x="776288" y="3159125"/>
              <a:ext cx="124142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Semaphores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68"/>
            <p:cNvSpPr>
              <a:spLocks noChangeArrowheads="1"/>
            </p:cNvSpPr>
            <p:nvPr/>
          </p:nvSpPr>
          <p:spPr bwMode="auto">
            <a:xfrm>
              <a:off x="2346325" y="3159125"/>
              <a:ext cx="241935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xSemaphoreCreateBinary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7" name="Rectangle 69"/>
            <p:cNvSpPr>
              <a:spLocks noChangeArrowheads="1"/>
            </p:cNvSpPr>
            <p:nvPr/>
          </p:nvSpPr>
          <p:spPr bwMode="auto">
            <a:xfrm>
              <a:off x="5240338" y="3159125"/>
              <a:ext cx="8016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70"/>
            <p:cNvSpPr>
              <a:spLocks noChangeArrowheads="1"/>
            </p:cNvSpPr>
            <p:nvPr/>
          </p:nvSpPr>
          <p:spPr bwMode="auto">
            <a:xfrm>
              <a:off x="6008688" y="3159125"/>
              <a:ext cx="18811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binary semaphore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9" name="Rectangle 71"/>
            <p:cNvSpPr>
              <a:spLocks noChangeArrowheads="1"/>
            </p:cNvSpPr>
            <p:nvPr/>
          </p:nvSpPr>
          <p:spPr bwMode="auto">
            <a:xfrm>
              <a:off x="2346325" y="3495675"/>
              <a:ext cx="266223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xSemaphoreCreateCounting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72"/>
            <p:cNvSpPr>
              <a:spLocks noChangeArrowheads="1"/>
            </p:cNvSpPr>
            <p:nvPr/>
          </p:nvSpPr>
          <p:spPr bwMode="auto">
            <a:xfrm>
              <a:off x="5240338" y="3495675"/>
              <a:ext cx="8016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73"/>
            <p:cNvSpPr>
              <a:spLocks noChangeArrowheads="1"/>
            </p:cNvSpPr>
            <p:nvPr/>
          </p:nvSpPr>
          <p:spPr bwMode="auto">
            <a:xfrm>
              <a:off x="6008688" y="3495675"/>
              <a:ext cx="210026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counting semaphore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74"/>
            <p:cNvSpPr>
              <a:spLocks noChangeArrowheads="1"/>
            </p:cNvSpPr>
            <p:nvPr/>
          </p:nvSpPr>
          <p:spPr bwMode="auto">
            <a:xfrm>
              <a:off x="2346325" y="3830638"/>
              <a:ext cx="24034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xSemaphoreCreateMutex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3" name="Rectangle 75"/>
            <p:cNvSpPr>
              <a:spLocks noChangeArrowheads="1"/>
            </p:cNvSpPr>
            <p:nvPr/>
          </p:nvSpPr>
          <p:spPr bwMode="auto">
            <a:xfrm>
              <a:off x="5240338" y="3830638"/>
              <a:ext cx="26558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 a mutex semaphore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76"/>
            <p:cNvSpPr>
              <a:spLocks noChangeArrowheads="1"/>
            </p:cNvSpPr>
            <p:nvPr/>
          </p:nvSpPr>
          <p:spPr bwMode="auto">
            <a:xfrm>
              <a:off x="2346325" y="4165600"/>
              <a:ext cx="16906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xSemaphoreTake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5" name="Rectangle 77"/>
            <p:cNvSpPr>
              <a:spLocks noChangeArrowheads="1"/>
            </p:cNvSpPr>
            <p:nvPr/>
          </p:nvSpPr>
          <p:spPr bwMode="auto">
            <a:xfrm>
              <a:off x="5240338" y="4165600"/>
              <a:ext cx="113982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Semaphore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78"/>
            <p:cNvSpPr>
              <a:spLocks noChangeArrowheads="1"/>
            </p:cNvSpPr>
            <p:nvPr/>
          </p:nvSpPr>
          <p:spPr bwMode="auto">
            <a:xfrm>
              <a:off x="6346825" y="4165600"/>
              <a:ext cx="47466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take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7" name="Rectangle 79"/>
            <p:cNvSpPr>
              <a:spLocks noChangeArrowheads="1"/>
            </p:cNvSpPr>
            <p:nvPr/>
          </p:nvSpPr>
          <p:spPr bwMode="auto">
            <a:xfrm>
              <a:off x="2346325" y="4500563"/>
              <a:ext cx="1658937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xSemaphoreGive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80"/>
            <p:cNvSpPr>
              <a:spLocks noChangeArrowheads="1"/>
            </p:cNvSpPr>
            <p:nvPr/>
          </p:nvSpPr>
          <p:spPr bwMode="auto">
            <a:xfrm>
              <a:off x="5240338" y="4500563"/>
              <a:ext cx="1570037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Semaphore give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677863" y="4775200"/>
            <a:ext cx="7934324" cy="1011238"/>
            <a:chOff x="677863" y="4775200"/>
            <a:chExt cx="7934324" cy="1011238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684213" y="4775200"/>
              <a:ext cx="1570037" cy="1004888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54250" y="4775200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148263" y="4775200"/>
              <a:ext cx="3455987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254250" y="5110163"/>
              <a:ext cx="2894012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Rectangle 31"/>
            <p:cNvSpPr>
              <a:spLocks noChangeArrowheads="1"/>
            </p:cNvSpPr>
            <p:nvPr/>
          </p:nvSpPr>
          <p:spPr bwMode="auto">
            <a:xfrm>
              <a:off x="5148263" y="5110163"/>
              <a:ext cx="3455987" cy="334963"/>
            </a:xfrm>
            <a:prstGeom prst="rect">
              <a:avLst/>
            </a:prstGeom>
            <a:solidFill>
              <a:srgbClr val="E8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Rectangle 32"/>
            <p:cNvSpPr>
              <a:spLocks noChangeArrowheads="1"/>
            </p:cNvSpPr>
            <p:nvPr/>
          </p:nvSpPr>
          <p:spPr bwMode="auto">
            <a:xfrm>
              <a:off x="2254250" y="5445125"/>
              <a:ext cx="2894012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Rectangle 33"/>
            <p:cNvSpPr>
              <a:spLocks noChangeArrowheads="1"/>
            </p:cNvSpPr>
            <p:nvPr/>
          </p:nvSpPr>
          <p:spPr bwMode="auto">
            <a:xfrm>
              <a:off x="5148263" y="5445125"/>
              <a:ext cx="3455987" cy="334963"/>
            </a:xfrm>
            <a:prstGeom prst="rect">
              <a:avLst/>
            </a:pr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Rectangle 45"/>
            <p:cNvSpPr>
              <a:spLocks noChangeArrowheads="1"/>
            </p:cNvSpPr>
            <p:nvPr/>
          </p:nvSpPr>
          <p:spPr bwMode="auto">
            <a:xfrm>
              <a:off x="2247900" y="5103813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Rectangle 46"/>
            <p:cNvSpPr>
              <a:spLocks noChangeArrowheads="1"/>
            </p:cNvSpPr>
            <p:nvPr/>
          </p:nvSpPr>
          <p:spPr bwMode="auto">
            <a:xfrm>
              <a:off x="2247900" y="5438775"/>
              <a:ext cx="6364287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Rectangle 50"/>
            <p:cNvSpPr>
              <a:spLocks noChangeArrowheads="1"/>
            </p:cNvSpPr>
            <p:nvPr/>
          </p:nvSpPr>
          <p:spPr bwMode="auto">
            <a:xfrm>
              <a:off x="677863" y="5773738"/>
              <a:ext cx="7934324" cy="12700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Rectangle 81"/>
            <p:cNvSpPr>
              <a:spLocks noChangeArrowheads="1"/>
            </p:cNvSpPr>
            <p:nvPr/>
          </p:nvSpPr>
          <p:spPr bwMode="auto">
            <a:xfrm>
              <a:off x="776288" y="4835525"/>
              <a:ext cx="7096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Timers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82"/>
            <p:cNvSpPr>
              <a:spLocks noChangeArrowheads="1"/>
            </p:cNvSpPr>
            <p:nvPr/>
          </p:nvSpPr>
          <p:spPr bwMode="auto">
            <a:xfrm>
              <a:off x="2346325" y="4835525"/>
              <a:ext cx="13192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xTimerCreate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1" name="Rectangle 83"/>
            <p:cNvSpPr>
              <a:spLocks noChangeArrowheads="1"/>
            </p:cNvSpPr>
            <p:nvPr/>
          </p:nvSpPr>
          <p:spPr bwMode="auto">
            <a:xfrm>
              <a:off x="5240338" y="4835525"/>
              <a:ext cx="148113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Creates a timer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84"/>
            <p:cNvSpPr>
              <a:spLocks noChangeArrowheads="1"/>
            </p:cNvSpPr>
            <p:nvPr/>
          </p:nvSpPr>
          <p:spPr bwMode="auto">
            <a:xfrm>
              <a:off x="2346325" y="5172075"/>
              <a:ext cx="114141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xTimerStart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3" name="Rectangle 85"/>
            <p:cNvSpPr>
              <a:spLocks noChangeArrowheads="1"/>
            </p:cNvSpPr>
            <p:nvPr/>
          </p:nvSpPr>
          <p:spPr bwMode="auto">
            <a:xfrm>
              <a:off x="5240338" y="5172075"/>
              <a:ext cx="6223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Starts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86"/>
            <p:cNvSpPr>
              <a:spLocks noChangeArrowheads="1"/>
            </p:cNvSpPr>
            <p:nvPr/>
          </p:nvSpPr>
          <p:spPr bwMode="auto">
            <a:xfrm>
              <a:off x="5829300" y="5172075"/>
              <a:ext cx="712787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 timer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87"/>
            <p:cNvSpPr>
              <a:spLocks noChangeArrowheads="1"/>
            </p:cNvSpPr>
            <p:nvPr/>
          </p:nvSpPr>
          <p:spPr bwMode="auto">
            <a:xfrm>
              <a:off x="2346325" y="5507038"/>
              <a:ext cx="112712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xTimerStop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88"/>
            <p:cNvSpPr>
              <a:spLocks noChangeArrowheads="1"/>
            </p:cNvSpPr>
            <p:nvPr/>
          </p:nvSpPr>
          <p:spPr bwMode="auto">
            <a:xfrm>
              <a:off x="5240338" y="5507038"/>
              <a:ext cx="1287462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Stops a timer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6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CMSIS-RTOS </a:t>
            </a:r>
            <a:r>
              <a:rPr lang="en-US" dirty="0" err="1" smtClean="0"/>
              <a:t>FreeRTOS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384995"/>
          </a:xfrm>
        </p:spPr>
        <p:txBody>
          <a:bodyPr/>
          <a:lstStyle/>
          <a:p>
            <a:r>
              <a:rPr lang="en-US" sz="1600" dirty="0" smtClean="0"/>
              <a:t>Implementation in file </a:t>
            </a:r>
            <a:r>
              <a:rPr lang="en-US" sz="1600" dirty="0" err="1" smtClean="0"/>
              <a:t>cmsis-os.c</a:t>
            </a:r>
            <a:r>
              <a:rPr lang="en-US" sz="1600" dirty="0" smtClean="0"/>
              <a:t>  (found in folder: “\</a:t>
            </a:r>
            <a:r>
              <a:rPr lang="en-US" sz="1600" dirty="0" err="1" smtClean="0"/>
              <a:t>Middlewares</a:t>
            </a:r>
            <a:r>
              <a:rPr lang="en-US" sz="1600" dirty="0" smtClean="0"/>
              <a:t>\</a:t>
            </a:r>
            <a:r>
              <a:rPr lang="en-US" sz="1600" dirty="0" err="1" smtClean="0"/>
              <a:t>Third_Party</a:t>
            </a:r>
            <a:r>
              <a:rPr lang="en-US" sz="1600" dirty="0" smtClean="0"/>
              <a:t>\</a:t>
            </a:r>
            <a:r>
              <a:rPr lang="en-US" sz="1600" dirty="0" err="1" smtClean="0"/>
              <a:t>FreeRTOS</a:t>
            </a:r>
            <a:r>
              <a:rPr lang="en-US" sz="1600" dirty="0" smtClean="0"/>
              <a:t>\Source\CMSIS_RTOS”)</a:t>
            </a:r>
          </a:p>
          <a:p>
            <a:r>
              <a:rPr lang="en-US" sz="1600" dirty="0" smtClean="0"/>
              <a:t>The following table lists examples</a:t>
            </a:r>
            <a:r>
              <a:rPr lang="en-US" sz="1600" dirty="0"/>
              <a:t> </a:t>
            </a:r>
            <a:r>
              <a:rPr lang="en-US" sz="1600" dirty="0" smtClean="0"/>
              <a:t>of the CMSIS-RTOS APIs and the </a:t>
            </a:r>
            <a:r>
              <a:rPr lang="en-US" sz="1600" dirty="0" err="1" smtClean="0"/>
              <a:t>FreeRTOS</a:t>
            </a:r>
            <a:r>
              <a:rPr lang="en-US" sz="1600" dirty="0" smtClean="0"/>
              <a:t> APIs used to implement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21</a:t>
            </a:fld>
            <a:endParaRPr lang="fr-FR" dirty="0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71600" y="2780928"/>
          <a:ext cx="7056784" cy="271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963"/>
                <a:gridCol w="2097963"/>
                <a:gridCol w="2860858"/>
              </a:tblGrid>
              <a:tr h="3365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</a:t>
                      </a:r>
                      <a:r>
                        <a:rPr lang="en-US" sz="1400" baseline="0" dirty="0" smtClean="0"/>
                        <a:t> 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CMSIS_RTOS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FreeRTOS</a:t>
                      </a:r>
                      <a:r>
                        <a:rPr lang="en-US" sz="140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</a:tr>
              <a:tr h="3365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Kernel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osKernelStart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vTaskStartScheduler</a:t>
                      </a:r>
                      <a:endParaRPr lang="en-US" sz="1400" dirty="0"/>
                    </a:p>
                  </a:txBody>
                  <a:tcPr/>
                </a:tc>
              </a:tr>
              <a:tr h="3365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Thread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osThreadCreate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xTaskCreate</a:t>
                      </a:r>
                      <a:endParaRPr lang="en-US" sz="1400" dirty="0"/>
                    </a:p>
                  </a:txBody>
                  <a:tcPr/>
                </a:tc>
              </a:tr>
              <a:tr h="4933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Semaphore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osSemaphoreCreate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vSemaphoreCreateBinary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xSemaphoreCreateCounting</a:t>
                      </a:r>
                      <a:endParaRPr lang="en-US" sz="1400" dirty="0" smtClean="0"/>
                    </a:p>
                  </a:txBody>
                  <a:tcPr/>
                </a:tc>
              </a:tr>
              <a:tr h="3365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Mutex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osMutexWait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xSemaphoreTake</a:t>
                      </a:r>
                      <a:endParaRPr lang="en-US" sz="1400" dirty="0"/>
                    </a:p>
                  </a:txBody>
                  <a:tcPr/>
                </a:tc>
              </a:tr>
              <a:tr h="4882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Message queue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osMessagePut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xQueueSend</a:t>
                      </a:r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xQueueSendFromISR</a:t>
                      </a:r>
                      <a:endParaRPr lang="en-US" sz="1400" dirty="0" smtClean="0"/>
                    </a:p>
                  </a:txBody>
                  <a:tcPr/>
                </a:tc>
              </a:tr>
              <a:tr h="3365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osTimerCreate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xTimerCreate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5661248"/>
            <a:ext cx="8229600" cy="33855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Note: CMSIS-RTOS implements same model as </a:t>
            </a:r>
            <a:r>
              <a:rPr lang="en-US" sz="1600" dirty="0" err="1" smtClean="0"/>
              <a:t>FreeRTOS</a:t>
            </a:r>
            <a:r>
              <a:rPr lang="en-US" sz="1600" dirty="0" smtClean="0"/>
              <a:t> for task states</a:t>
            </a:r>
          </a:p>
        </p:txBody>
      </p:sp>
    </p:spTree>
    <p:extLst>
      <p:ext uri="{BB962C8B-B14F-4D97-AF65-F5344CB8AC3E}">
        <p14:creationId xmlns:p14="http://schemas.microsoft.com/office/powerpoint/2010/main" val="282354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CMSIS-RTOS API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832092"/>
          </a:xfrm>
        </p:spPr>
        <p:txBody>
          <a:bodyPr/>
          <a:lstStyle/>
          <a:p>
            <a:r>
              <a:rPr lang="en-US" sz="1800" dirty="0" smtClean="0"/>
              <a:t>CMSIS-RTOS API is a generic RTOS interface for Cortex-M processor based devices</a:t>
            </a:r>
          </a:p>
          <a:p>
            <a:r>
              <a:rPr lang="en-US" sz="1800" dirty="0" smtClean="0"/>
              <a:t>Middleware components using the CMSIS-RTOS API are RTOS agnostic, this allows an easy linking to any third-party RTOS</a:t>
            </a:r>
          </a:p>
          <a:p>
            <a:r>
              <a:rPr lang="en-US" sz="1800" dirty="0" smtClean="0"/>
              <a:t>The CMSIS-RTOS API defines a minimum feature set including</a:t>
            </a:r>
          </a:p>
          <a:p>
            <a:pPr lvl="1"/>
            <a:r>
              <a:rPr lang="en-US" sz="1400" dirty="0" smtClean="0"/>
              <a:t>Thread Management</a:t>
            </a:r>
          </a:p>
          <a:p>
            <a:pPr lvl="1"/>
            <a:r>
              <a:rPr lang="en-US" sz="1400" dirty="0" smtClean="0"/>
              <a:t>Kernel control</a:t>
            </a:r>
          </a:p>
          <a:p>
            <a:pPr lvl="1"/>
            <a:r>
              <a:rPr lang="en-US" sz="1400" dirty="0"/>
              <a:t>S</a:t>
            </a:r>
            <a:r>
              <a:rPr lang="en-US" sz="1400" dirty="0" smtClean="0"/>
              <a:t>emaphore management</a:t>
            </a:r>
          </a:p>
          <a:p>
            <a:pPr lvl="1"/>
            <a:r>
              <a:rPr lang="en-US" sz="1400" dirty="0"/>
              <a:t>M</a:t>
            </a:r>
            <a:r>
              <a:rPr lang="en-US" sz="1400" dirty="0" smtClean="0"/>
              <a:t>essage queue and mail queue</a:t>
            </a:r>
          </a:p>
          <a:p>
            <a:pPr lvl="1"/>
            <a:r>
              <a:rPr lang="en-US" sz="1400" dirty="0" smtClean="0"/>
              <a:t>Memory management</a:t>
            </a:r>
          </a:p>
          <a:p>
            <a:pPr lvl="1"/>
            <a:r>
              <a:rPr lang="en-US" sz="1400" dirty="0" smtClean="0"/>
              <a:t>…</a:t>
            </a:r>
          </a:p>
          <a:p>
            <a:r>
              <a:rPr lang="en-US" sz="2200" dirty="0" smtClean="0"/>
              <a:t>For detailed documentation regarding CMSIS-RTOS refer to: </a:t>
            </a:r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www.keil.com/pack/doc/CMSIS/RTOS/html/index.html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22</a:t>
            </a:fld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Configuration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954107"/>
          </a:xfrm>
        </p:spPr>
        <p:txBody>
          <a:bodyPr/>
          <a:lstStyle/>
          <a:p>
            <a:r>
              <a:rPr lang="en-US" sz="1800" dirty="0" smtClean="0"/>
              <a:t>Configuration options are declared in file </a:t>
            </a:r>
            <a:r>
              <a:rPr lang="en-US" sz="1800" dirty="0" err="1" smtClean="0"/>
              <a:t>FreeRTOSConfig.h</a:t>
            </a:r>
            <a:endParaRPr lang="en-US" sz="1800" dirty="0" smtClean="0"/>
          </a:p>
          <a:p>
            <a:r>
              <a:rPr lang="en-US" sz="1800" dirty="0" smtClean="0"/>
              <a:t>Important configuration options are: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23</a:t>
            </a:fld>
            <a:endParaRPr lang="fr-FR" dirty="0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11560" y="2492896"/>
          <a:ext cx="807080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454"/>
                <a:gridCol w="3168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</a:t>
                      </a:r>
                      <a:r>
                        <a:rPr lang="en-US" sz="1400" dirty="0" smtClean="0"/>
                        <a:t> option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configUSE_PREEMPTION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Enables</a:t>
                      </a:r>
                      <a:r>
                        <a:rPr lang="en-US" sz="1400" baseline="0" dirty="0" smtClean="0"/>
                        <a:t> Preemption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configCPU_CLOCK_HZ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CPU clock frequency in hertz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configTICK_RATE_HZ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Tick rate in hertz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configMAX_PRIORITIES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task priority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configTOTAL_HEAP_SIZE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heap size</a:t>
                      </a:r>
                      <a:r>
                        <a:rPr lang="en-US" sz="1400" baseline="0" dirty="0" smtClean="0"/>
                        <a:t> for dynamic allocation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configLIBRARY_LOWEST_INTERRUPT_PRIORITY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Lowest</a:t>
                      </a:r>
                      <a:r>
                        <a:rPr lang="en-US" sz="1400" baseline="0" dirty="0" smtClean="0"/>
                        <a:t> interrupt priority (0xF when using 4 cortex preemption bits)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configLIBRARY_MAX_SYSCALL_INTERRUPT_PRIORITY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Highes</a:t>
                      </a:r>
                      <a:r>
                        <a:rPr lang="en-US" sz="1400" baseline="0" dirty="0" smtClean="0"/>
                        <a:t>t thread safe interrupt priority (higher priorities are lower numeric value)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20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Tickless idle 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416594"/>
          </a:xfrm>
        </p:spPr>
        <p:txBody>
          <a:bodyPr/>
          <a:lstStyle/>
          <a:p>
            <a:r>
              <a:rPr lang="en-US" dirty="0" smtClean="0"/>
              <a:t>Kernel can stop system tick interrupt and place MCU in low power mode, on exit from this mode systick counter is updated</a:t>
            </a:r>
          </a:p>
          <a:p>
            <a:r>
              <a:rPr lang="en-US" dirty="0" smtClean="0"/>
              <a:t>Enabled when </a:t>
            </a:r>
            <a:r>
              <a:rPr lang="en-US" dirty="0"/>
              <a:t>setting </a:t>
            </a:r>
            <a:r>
              <a:rPr lang="en-US" dirty="0" err="1"/>
              <a:t>configUSE_TICKLESS_IDLE</a:t>
            </a:r>
            <a:r>
              <a:rPr lang="en-US" dirty="0"/>
              <a:t> as </a:t>
            </a:r>
            <a:r>
              <a:rPr lang="en-US" dirty="0" smtClean="0"/>
              <a:t>1 </a:t>
            </a:r>
          </a:p>
          <a:p>
            <a:r>
              <a:rPr lang="en-US" dirty="0" smtClean="0"/>
              <a:t>The kernel will call a </a:t>
            </a:r>
            <a:r>
              <a:rPr lang="en-US" dirty="0"/>
              <a:t>macro </a:t>
            </a:r>
            <a:r>
              <a:rPr lang="en-US" dirty="0" err="1" smtClean="0"/>
              <a:t>portSUPPRESS_TICKS_AND_SLEEP</a:t>
            </a:r>
            <a:r>
              <a:rPr lang="en-US" dirty="0" smtClean="0"/>
              <a:t>() when </a:t>
            </a:r>
            <a:r>
              <a:rPr lang="en-US" dirty="0"/>
              <a:t>t</a:t>
            </a:r>
            <a:r>
              <a:rPr lang="en-US" dirty="0" smtClean="0"/>
              <a:t>he Idle task is the only task able to run (and no other task is scheduled to exit from blocked state after n ticks)</a:t>
            </a:r>
          </a:p>
          <a:p>
            <a:pPr lvl="1"/>
            <a:r>
              <a:rPr lang="en-US" dirty="0" smtClean="0"/>
              <a:t>n value is defined in </a:t>
            </a:r>
            <a:r>
              <a:rPr lang="en-US" dirty="0" err="1" smtClean="0"/>
              <a:t>FreeRTOSconf.h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FreeRTOS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mplementation of </a:t>
            </a:r>
            <a:r>
              <a:rPr lang="en-US" dirty="0" err="1" smtClean="0"/>
              <a:t>portSUPRESS_TICKS_AND_SLEEP</a:t>
            </a:r>
            <a:r>
              <a:rPr lang="en-US" dirty="0" smtClean="0"/>
              <a:t> </a:t>
            </a:r>
            <a:r>
              <a:rPr lang="en-US" dirty="0"/>
              <a:t>for cortexM3/M4 </a:t>
            </a:r>
            <a:r>
              <a:rPr lang="en-US" dirty="0" smtClean="0"/>
              <a:t>enters MCU in sleep low power mode</a:t>
            </a:r>
          </a:p>
          <a:p>
            <a:r>
              <a:rPr lang="en-US" dirty="0" smtClean="0"/>
              <a:t>Wakeup from sleep mode can be from a system interrupt/event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24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569914"/>
            <a:ext cx="6519199" cy="41764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in CubeMX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55454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/>
              <a:t>Use CubeMX project from </a:t>
            </a:r>
            <a:r>
              <a:rPr lang="en-GB" dirty="0" err="1" smtClean="0"/>
              <a:t>printf</a:t>
            </a:r>
            <a:r>
              <a:rPr lang="en-GB" dirty="0" smtClean="0"/>
              <a:t> example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Pinout</a:t>
            </a:r>
            <a:r>
              <a:rPr lang="en-US" dirty="0" smtClean="0"/>
              <a:t> TAB select in </a:t>
            </a:r>
            <a:r>
              <a:rPr lang="en-US" dirty="0" err="1" smtClean="0"/>
              <a:t>MiddleWares</a:t>
            </a:r>
            <a:r>
              <a:rPr lang="en-US" dirty="0" smtClean="0"/>
              <a:t> </a:t>
            </a:r>
            <a:r>
              <a:rPr lang="en-US" dirty="0" err="1" smtClean="0"/>
              <a:t>FreeRTOS</a:t>
            </a:r>
            <a:endParaRPr lang="en-US" dirty="0" smtClean="0"/>
          </a:p>
          <a:p>
            <a:r>
              <a:rPr lang="en-US" dirty="0" smtClean="0"/>
              <a:t>In Configuration TAB</a:t>
            </a:r>
            <a:br>
              <a:rPr lang="en-US" dirty="0" smtClean="0"/>
            </a:br>
            <a:r>
              <a:rPr lang="en-US" dirty="0" smtClean="0"/>
              <a:t>is now possible to</a:t>
            </a:r>
            <a:br>
              <a:rPr lang="en-US" dirty="0" smtClean="0"/>
            </a:br>
            <a:r>
              <a:rPr lang="en-US" dirty="0" smtClean="0"/>
              <a:t>configure </a:t>
            </a:r>
            <a:r>
              <a:rPr lang="en-US" dirty="0" err="1" smtClean="0"/>
              <a:t>FreeRTOS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28043"/>
            <a:ext cx="3334215" cy="1705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251520" y="4736634"/>
            <a:ext cx="1152128" cy="4320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414417" y="2492896"/>
            <a:ext cx="517623" cy="33170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812360" y="4629993"/>
            <a:ext cx="936104" cy="33170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9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CubeMX </a:t>
            </a:r>
            <a:r>
              <a:rPr lang="en-US" dirty="0" err="1" smtClean="0"/>
              <a:t>FreeRTOS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64770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configuration supported by</a:t>
            </a:r>
            <a:br>
              <a:rPr lang="en-US" dirty="0" smtClean="0"/>
            </a:br>
            <a:r>
              <a:rPr lang="en-US" dirty="0" smtClean="0"/>
              <a:t>CubeMX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parameters</a:t>
            </a:r>
          </a:p>
          <a:p>
            <a:pPr lvl="1"/>
            <a:r>
              <a:rPr lang="en-US" dirty="0" smtClean="0"/>
              <a:t>Set kernel </a:t>
            </a:r>
          </a:p>
          <a:p>
            <a:pPr lvl="1"/>
            <a:r>
              <a:rPr lang="en-US" dirty="0" err="1" smtClean="0"/>
              <a:t>Mem</a:t>
            </a:r>
            <a:r>
              <a:rPr lang="en-US" dirty="0" smtClean="0"/>
              <a:t> setup</a:t>
            </a:r>
          </a:p>
          <a:p>
            <a:r>
              <a:rPr lang="en-US" dirty="0" smtClean="0"/>
              <a:t>Include parameters</a:t>
            </a:r>
          </a:p>
          <a:p>
            <a:pPr lvl="1"/>
            <a:r>
              <a:rPr lang="en-US" dirty="0" smtClean="0"/>
              <a:t>Include some additional functions,</a:t>
            </a:r>
            <a:br>
              <a:rPr lang="en-US" dirty="0" smtClean="0"/>
            </a:br>
            <a:r>
              <a:rPr lang="en-US" dirty="0" smtClean="0"/>
              <a:t> not necessary for </a:t>
            </a:r>
            <a:r>
              <a:rPr lang="en-US" dirty="0" err="1" smtClean="0"/>
              <a:t>FreeRTOS</a:t>
            </a:r>
            <a:r>
              <a:rPr lang="en-US" dirty="0" smtClean="0"/>
              <a:t> run</a:t>
            </a:r>
          </a:p>
          <a:p>
            <a:r>
              <a:rPr lang="en-US" dirty="0" smtClean="0"/>
              <a:t>Tasks and Queues</a:t>
            </a:r>
          </a:p>
          <a:p>
            <a:pPr lvl="1"/>
            <a:r>
              <a:rPr lang="en-US" dirty="0" smtClean="0"/>
              <a:t>We can easily create task or queue by CubeMX</a:t>
            </a:r>
          </a:p>
          <a:p>
            <a:r>
              <a:rPr lang="en-US" dirty="0" smtClean="0"/>
              <a:t>Timers and semaphores</a:t>
            </a:r>
          </a:p>
          <a:p>
            <a:pPr lvl="1"/>
            <a:r>
              <a:rPr lang="en-US" dirty="0" smtClean="0"/>
              <a:t>CubeMX create semaphore and timer for us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04" y="1196752"/>
            <a:ext cx="3641996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settings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30859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Use preemption</a:t>
            </a:r>
          </a:p>
          <a:p>
            <a:pPr lvl="1"/>
            <a:r>
              <a:rPr lang="en-US" dirty="0" smtClean="0"/>
              <a:t>If enabled use pre-emptive scheduling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556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disabled use co-operative </a:t>
            </a:r>
            <a:r>
              <a:rPr lang="en-US" dirty="0"/>
              <a:t>scheduling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28" y="1340768"/>
            <a:ext cx="4286848" cy="36581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5730348" y="1527059"/>
            <a:ext cx="2475684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à coins arrondis 30"/>
          <p:cNvSpPr/>
          <p:nvPr/>
        </p:nvSpPr>
        <p:spPr>
          <a:xfrm>
            <a:off x="0" y="4509120"/>
            <a:ext cx="6300192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899323" y="5013176"/>
            <a:ext cx="525" cy="59251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Rectangle à coins arrondis 6"/>
          <p:cNvSpPr/>
          <p:nvPr/>
        </p:nvSpPr>
        <p:spPr>
          <a:xfrm>
            <a:off x="1682155" y="5671273"/>
            <a:ext cx="24550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ZoneTexte 7"/>
          <p:cNvSpPr txBox="1"/>
          <p:nvPr/>
        </p:nvSpPr>
        <p:spPr>
          <a:xfrm>
            <a:off x="890825" y="450912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69" name="Flèche droite 11"/>
          <p:cNvSpPr/>
          <p:nvPr/>
        </p:nvSpPr>
        <p:spPr>
          <a:xfrm rot="16200000">
            <a:off x="1144767" y="5219793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7"/>
          <p:cNvSpPr txBox="1"/>
          <p:nvPr/>
        </p:nvSpPr>
        <p:spPr>
          <a:xfrm>
            <a:off x="35496" y="4888905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71" name="ZoneTexte 7"/>
          <p:cNvSpPr txBox="1"/>
          <p:nvPr/>
        </p:nvSpPr>
        <p:spPr>
          <a:xfrm>
            <a:off x="15635" y="558924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72" name="Flèche droite 11"/>
          <p:cNvSpPr/>
          <p:nvPr/>
        </p:nvSpPr>
        <p:spPr>
          <a:xfrm>
            <a:off x="1480984" y="5935633"/>
            <a:ext cx="4603184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ZoneTexte 7"/>
          <p:cNvSpPr txBox="1"/>
          <p:nvPr/>
        </p:nvSpPr>
        <p:spPr>
          <a:xfrm>
            <a:off x="3275856" y="603591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74" name="ZoneTexte 7"/>
          <p:cNvSpPr txBox="1"/>
          <p:nvPr/>
        </p:nvSpPr>
        <p:spPr>
          <a:xfrm>
            <a:off x="2282083" y="4725144"/>
            <a:ext cx="123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Create Task2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137223" y="5013176"/>
            <a:ext cx="525" cy="59251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ZoneTexte 7"/>
          <p:cNvSpPr txBox="1"/>
          <p:nvPr/>
        </p:nvSpPr>
        <p:spPr>
          <a:xfrm>
            <a:off x="3525128" y="4725144"/>
            <a:ext cx="1378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Task1 suspend</a:t>
            </a:r>
          </a:p>
        </p:txBody>
      </p:sp>
      <p:sp>
        <p:nvSpPr>
          <p:cNvPr id="78" name="Rectangle à coins arrondis 10"/>
          <p:cNvSpPr/>
          <p:nvPr/>
        </p:nvSpPr>
        <p:spPr>
          <a:xfrm>
            <a:off x="4162176" y="5229200"/>
            <a:ext cx="1921991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9" name="Rectangle à coins arrondis 30"/>
          <p:cNvSpPr/>
          <p:nvPr/>
        </p:nvSpPr>
        <p:spPr>
          <a:xfrm>
            <a:off x="37840" y="1988840"/>
            <a:ext cx="6300192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937163" y="2492896"/>
            <a:ext cx="525" cy="59251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à coins arrondis 6"/>
          <p:cNvSpPr/>
          <p:nvPr/>
        </p:nvSpPr>
        <p:spPr>
          <a:xfrm>
            <a:off x="1713552" y="3150993"/>
            <a:ext cx="1224136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ZoneTexte 7"/>
          <p:cNvSpPr txBox="1"/>
          <p:nvPr/>
        </p:nvSpPr>
        <p:spPr>
          <a:xfrm>
            <a:off x="928665" y="198884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83" name="Flèche droite 11"/>
          <p:cNvSpPr/>
          <p:nvPr/>
        </p:nvSpPr>
        <p:spPr>
          <a:xfrm rot="16200000">
            <a:off x="1182607" y="2699513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ZoneTexte 7"/>
          <p:cNvSpPr txBox="1"/>
          <p:nvPr/>
        </p:nvSpPr>
        <p:spPr>
          <a:xfrm>
            <a:off x="73336" y="2368625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85" name="ZoneTexte 7"/>
          <p:cNvSpPr txBox="1"/>
          <p:nvPr/>
        </p:nvSpPr>
        <p:spPr>
          <a:xfrm>
            <a:off x="53475" y="306896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86" name="Flèche droite 11"/>
          <p:cNvSpPr/>
          <p:nvPr/>
        </p:nvSpPr>
        <p:spPr>
          <a:xfrm>
            <a:off x="1518824" y="3415353"/>
            <a:ext cx="4603184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ZoneTexte 7"/>
          <p:cNvSpPr txBox="1"/>
          <p:nvPr/>
        </p:nvSpPr>
        <p:spPr>
          <a:xfrm>
            <a:off x="3313696" y="351563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88" name="ZoneTexte 7"/>
          <p:cNvSpPr txBox="1"/>
          <p:nvPr/>
        </p:nvSpPr>
        <p:spPr>
          <a:xfrm>
            <a:off x="2319923" y="2204864"/>
            <a:ext cx="123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Create Task2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4175063" y="2492896"/>
            <a:ext cx="525" cy="59251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ZoneTexte 7"/>
          <p:cNvSpPr txBox="1"/>
          <p:nvPr/>
        </p:nvSpPr>
        <p:spPr>
          <a:xfrm>
            <a:off x="3562968" y="2204864"/>
            <a:ext cx="1378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Task2 suspend</a:t>
            </a:r>
          </a:p>
        </p:txBody>
      </p:sp>
      <p:sp>
        <p:nvSpPr>
          <p:cNvPr id="91" name="Rectangle à coins arrondis 6"/>
          <p:cNvSpPr/>
          <p:nvPr/>
        </p:nvSpPr>
        <p:spPr>
          <a:xfrm>
            <a:off x="4177792" y="3140968"/>
            <a:ext cx="1944216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" name="Rectangle à coins arrondis 10"/>
          <p:cNvSpPr/>
          <p:nvPr/>
        </p:nvSpPr>
        <p:spPr>
          <a:xfrm>
            <a:off x="2953656" y="2708920"/>
            <a:ext cx="1224136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4" grpId="0"/>
      <p:bldP spid="76" grpId="0"/>
      <p:bldP spid="78" grpId="0" animBg="1"/>
      <p:bldP spid="81" grpId="0" animBg="1"/>
      <p:bldP spid="88" grpId="0"/>
      <p:bldP spid="90" grpId="0"/>
      <p:bldP spid="91" grpId="0" animBg="1"/>
      <p:bldP spid="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Memory allocations types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8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FreeRTOS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Dynamic memory management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55481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/>
              <a:t>FreeRTOS</a:t>
            </a:r>
            <a:r>
              <a:rPr lang="en-US" dirty="0" smtClean="0"/>
              <a:t> have own heap which is use for components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Queues</a:t>
            </a:r>
          </a:p>
          <a:p>
            <a:pPr lvl="1"/>
            <a:r>
              <a:rPr lang="en-US" dirty="0" smtClean="0"/>
              <a:t>Semaphores</a:t>
            </a:r>
          </a:p>
          <a:p>
            <a:pPr lvl="1"/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 smtClean="0"/>
              <a:t>Dynamic memory allocation</a:t>
            </a:r>
          </a:p>
          <a:p>
            <a:r>
              <a:rPr lang="en-US" dirty="0" smtClean="0"/>
              <a:t>Is possible to select type of </a:t>
            </a:r>
            <a:br>
              <a:rPr lang="en-US" dirty="0" smtClean="0"/>
            </a:br>
            <a:r>
              <a:rPr lang="en-US" dirty="0" smtClean="0"/>
              <a:t>memory allocation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956749"/>
            <a:ext cx="4286848" cy="36581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6156176" y="4608686"/>
            <a:ext cx="2475684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3210198" y="3933056"/>
            <a:ext cx="2736304" cy="562057"/>
          </a:xfrm>
          <a:prstGeom prst="wedgeRoundRectCallout">
            <a:avLst>
              <a:gd name="adj1" fmla="val 57654"/>
              <a:gd name="adj2" fmla="val 751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heap size for </a:t>
            </a:r>
            <a:r>
              <a:rPr lang="en-US" dirty="0" err="1" smtClean="0"/>
              <a:t>FreeRTOS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156176" y="4831060"/>
            <a:ext cx="2475684" cy="2160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2987824" y="4734444"/>
            <a:ext cx="2988332" cy="562057"/>
          </a:xfrm>
          <a:prstGeom prst="wedgeRoundRectCallout">
            <a:avLst>
              <a:gd name="adj1" fmla="val 55797"/>
              <a:gd name="adj2" fmla="val -185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is memory allocated and </a:t>
            </a:r>
            <a:r>
              <a:rPr lang="en-US" dirty="0" err="1" smtClean="0"/>
              <a:t>dealocated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SWO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33965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On some stm32 is periphery called ITM, not mix with ETM(real trace)</a:t>
            </a:r>
          </a:p>
          <a:p>
            <a:r>
              <a:rPr lang="en-US" sz="1800" dirty="0" smtClean="0"/>
              <a:t>This periphery can be used to internal send data from MCU over SWO pin</a:t>
            </a:r>
          </a:p>
          <a:p>
            <a:r>
              <a:rPr lang="en-US" dirty="0" smtClean="0"/>
              <a:t>Is possible to redirect the </a:t>
            </a:r>
            <a:r>
              <a:rPr lang="en-US" dirty="0" err="1" smtClean="0"/>
              <a:t>printf</a:t>
            </a:r>
            <a:r>
              <a:rPr lang="en-US" dirty="0" smtClean="0"/>
              <a:t> into this periphery</a:t>
            </a:r>
          </a:p>
          <a:p>
            <a:r>
              <a:rPr lang="en-US" dirty="0" smtClean="0"/>
              <a:t>And also some IDEs can display this information during debug</a:t>
            </a:r>
          </a:p>
          <a:p>
            <a:r>
              <a:rPr lang="en-US" dirty="0" smtClean="0"/>
              <a:t>It is similar to USART but</a:t>
            </a:r>
            <a:br>
              <a:rPr lang="en-US" dirty="0" smtClean="0"/>
            </a:br>
            <a:r>
              <a:rPr lang="en-US" dirty="0" smtClean="0"/>
              <a:t>we don’t need any additional</a:t>
            </a:r>
            <a:br>
              <a:rPr lang="en-US" dirty="0" smtClean="0"/>
            </a:br>
            <a:r>
              <a:rPr lang="en-US" dirty="0" smtClean="0"/>
              <a:t>wires and PC terminal</a:t>
            </a:r>
          </a:p>
          <a:p>
            <a:r>
              <a:rPr lang="en-US" dirty="0" smtClean="0"/>
              <a:t>Video: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81168"/>
            <a:ext cx="4807048" cy="3476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4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87824" y="259174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Dynamic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938719"/>
          </a:xfrm>
        </p:spPr>
        <p:txBody>
          <a:bodyPr/>
          <a:lstStyle/>
          <a:p>
            <a:r>
              <a:rPr lang="en-US" sz="1800" dirty="0" smtClean="0"/>
              <a:t>Heap_1.c</a:t>
            </a:r>
          </a:p>
          <a:p>
            <a:pPr lvl="1"/>
            <a:r>
              <a:rPr lang="en-US" dirty="0" smtClean="0"/>
              <a:t>Simplest allocation method (deterministic), but does not allow freeing of allocated memory =&gt; could be interesting when no memory freeing is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30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7082"/>
            <a:ext cx="1296144" cy="347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87824" y="508603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87824" y="4581554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87824" y="558966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3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1763688" y="4653136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2" name="Right Arrow 11"/>
          <p:cNvSpPr/>
          <p:nvPr/>
        </p:nvSpPr>
        <p:spPr>
          <a:xfrm>
            <a:off x="1763688" y="5157192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3" name="Right Arrow 12"/>
          <p:cNvSpPr/>
          <p:nvPr/>
        </p:nvSpPr>
        <p:spPr>
          <a:xfrm>
            <a:off x="1763688" y="5661248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4" name="Right Arrow 13"/>
          <p:cNvSpPr/>
          <p:nvPr/>
        </p:nvSpPr>
        <p:spPr>
          <a:xfrm>
            <a:off x="4355976" y="4656740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</a:t>
            </a:r>
            <a:r>
              <a:rPr lang="en-US" sz="1100" dirty="0" err="1" smtClean="0"/>
              <a:t>PortFree</a:t>
            </a:r>
            <a:endParaRPr lang="en-GB" sz="1100" dirty="0"/>
          </a:p>
        </p:txBody>
      </p:sp>
      <p:sp>
        <p:nvSpPr>
          <p:cNvPr id="15" name="Right Arrow 14"/>
          <p:cNvSpPr/>
          <p:nvPr/>
        </p:nvSpPr>
        <p:spPr>
          <a:xfrm>
            <a:off x="4355976" y="5157192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16" name="Right Arrow 15"/>
          <p:cNvSpPr/>
          <p:nvPr/>
        </p:nvSpPr>
        <p:spPr>
          <a:xfrm>
            <a:off x="4355976" y="5661248"/>
            <a:ext cx="1224136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18" name="Cross 17"/>
          <p:cNvSpPr/>
          <p:nvPr/>
        </p:nvSpPr>
        <p:spPr>
          <a:xfrm rot="2700000">
            <a:off x="5168547" y="4618116"/>
            <a:ext cx="446585" cy="446585"/>
          </a:xfrm>
          <a:prstGeom prst="plus">
            <a:avLst>
              <a:gd name="adj" fmla="val 3948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ross 18"/>
          <p:cNvSpPr/>
          <p:nvPr/>
        </p:nvSpPr>
        <p:spPr>
          <a:xfrm rot="2700000">
            <a:off x="5168547" y="5122172"/>
            <a:ext cx="446585" cy="446585"/>
          </a:xfrm>
          <a:prstGeom prst="plus">
            <a:avLst>
              <a:gd name="adj" fmla="val 3948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ross 19"/>
          <p:cNvSpPr/>
          <p:nvPr/>
        </p:nvSpPr>
        <p:spPr>
          <a:xfrm rot="2700000">
            <a:off x="5168547" y="5626228"/>
            <a:ext cx="446585" cy="446585"/>
          </a:xfrm>
          <a:prstGeom prst="plus">
            <a:avLst>
              <a:gd name="adj" fmla="val 3948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4532362" y="3642902"/>
            <a:ext cx="2736304" cy="562057"/>
          </a:xfrm>
          <a:prstGeom prst="wedgeRoundRectCallout">
            <a:avLst>
              <a:gd name="adj1" fmla="val -32387"/>
              <a:gd name="adj2" fmla="val 13620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not possible to return memory to heap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5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84066" y="259174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Dynamic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261884"/>
          </a:xfrm>
        </p:spPr>
        <p:txBody>
          <a:bodyPr/>
          <a:lstStyle/>
          <a:p>
            <a:r>
              <a:rPr lang="en-US" sz="1800" dirty="0"/>
              <a:t>Heap_2.c</a:t>
            </a:r>
          </a:p>
          <a:p>
            <a:pPr lvl="1"/>
            <a:r>
              <a:rPr lang="en-US" dirty="0"/>
              <a:t>Implements a best fit algorithm for allocation</a:t>
            </a:r>
          </a:p>
          <a:p>
            <a:pPr lvl="1"/>
            <a:r>
              <a:rPr lang="en-US" dirty="0"/>
              <a:t>Allows memory free operation but does not combine adjacent free blocks =&gt; risk of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31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7082"/>
            <a:ext cx="1296144" cy="347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84066" y="508603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84066" y="4581554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884066" y="558966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3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1763688" y="4653136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2" name="Right Arrow 11"/>
          <p:cNvSpPr/>
          <p:nvPr/>
        </p:nvSpPr>
        <p:spPr>
          <a:xfrm>
            <a:off x="1763688" y="5157192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3" name="Right Arrow 12"/>
          <p:cNvSpPr/>
          <p:nvPr/>
        </p:nvSpPr>
        <p:spPr>
          <a:xfrm>
            <a:off x="1763688" y="5661248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5" name="Right Arrow 14"/>
          <p:cNvSpPr/>
          <p:nvPr/>
        </p:nvSpPr>
        <p:spPr>
          <a:xfrm>
            <a:off x="4262760" y="5157192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16" name="Right Arrow 15"/>
          <p:cNvSpPr/>
          <p:nvPr/>
        </p:nvSpPr>
        <p:spPr>
          <a:xfrm>
            <a:off x="4262760" y="5661248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5220072" y="2585642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 1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220072" y="507993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2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220072" y="4575452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5220072" y="558356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3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>
            <a:off x="6588224" y="4653136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</a:t>
            </a:r>
            <a:r>
              <a:rPr lang="en-US" sz="1100" dirty="0" err="1" smtClean="0"/>
              <a:t>PortFree</a:t>
            </a:r>
            <a:endParaRPr lang="en-GB" sz="1100" dirty="0"/>
          </a:p>
        </p:txBody>
      </p:sp>
      <p:sp>
        <p:nvSpPr>
          <p:cNvPr id="32" name="Rectangle 31"/>
          <p:cNvSpPr/>
          <p:nvPr/>
        </p:nvSpPr>
        <p:spPr>
          <a:xfrm>
            <a:off x="7524328" y="256490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 1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524328" y="5059196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2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524328" y="455471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4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7524328" y="5562826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3</a:t>
            </a:r>
            <a:endParaRPr lang="en-GB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5699658" y="3466243"/>
            <a:ext cx="2736304" cy="562057"/>
          </a:xfrm>
          <a:prstGeom prst="wedgeRoundRectCallout">
            <a:avLst>
              <a:gd name="adj1" fmla="val 30271"/>
              <a:gd name="adj2" fmla="val 1565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blocks are not combined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4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84066" y="259174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Dynamic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184940"/>
          </a:xfrm>
        </p:spPr>
        <p:txBody>
          <a:bodyPr/>
          <a:lstStyle/>
          <a:p>
            <a:r>
              <a:rPr lang="en-US" sz="1800" dirty="0"/>
              <a:t>Heap_3.c</a:t>
            </a:r>
          </a:p>
          <a:p>
            <a:pPr lvl="1"/>
            <a:r>
              <a:rPr lang="en-US" dirty="0"/>
              <a:t>Implements a simple wrapper for the standard C library </a:t>
            </a:r>
            <a:r>
              <a:rPr lang="en-US" dirty="0" err="1"/>
              <a:t>malloc</a:t>
            </a:r>
            <a:r>
              <a:rPr lang="en-US" dirty="0"/>
              <a:t>() and free(), the wrapper makes these functions thread safe, but makes code increase and not deterministic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32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7082"/>
            <a:ext cx="1296144" cy="347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84066" y="508603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84066" y="4581554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884066" y="558966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3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1763688" y="4653136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malloc</a:t>
            </a:r>
            <a:endParaRPr lang="en-GB" sz="1100" dirty="0"/>
          </a:p>
        </p:txBody>
      </p:sp>
      <p:sp>
        <p:nvSpPr>
          <p:cNvPr id="12" name="Right Arrow 11"/>
          <p:cNvSpPr/>
          <p:nvPr/>
        </p:nvSpPr>
        <p:spPr>
          <a:xfrm>
            <a:off x="1763688" y="5157192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malloc</a:t>
            </a:r>
            <a:endParaRPr lang="en-GB" sz="1100" dirty="0"/>
          </a:p>
        </p:txBody>
      </p:sp>
      <p:sp>
        <p:nvSpPr>
          <p:cNvPr id="13" name="Right Arrow 12"/>
          <p:cNvSpPr/>
          <p:nvPr/>
        </p:nvSpPr>
        <p:spPr>
          <a:xfrm>
            <a:off x="1763688" y="5661248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malloc</a:t>
            </a:r>
            <a:endParaRPr lang="en-GB" sz="1100" dirty="0"/>
          </a:p>
        </p:txBody>
      </p:sp>
      <p:sp>
        <p:nvSpPr>
          <p:cNvPr id="15" name="Right Arrow 14"/>
          <p:cNvSpPr/>
          <p:nvPr/>
        </p:nvSpPr>
        <p:spPr>
          <a:xfrm>
            <a:off x="4262760" y="5157192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  <a:endParaRPr lang="en-GB" sz="1100" dirty="0"/>
          </a:p>
        </p:txBody>
      </p:sp>
      <p:sp>
        <p:nvSpPr>
          <p:cNvPr id="16" name="Right Arrow 15"/>
          <p:cNvSpPr/>
          <p:nvPr/>
        </p:nvSpPr>
        <p:spPr>
          <a:xfrm>
            <a:off x="4262760" y="5661248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5220072" y="2585642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 1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220072" y="507993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2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220072" y="4575452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5220072" y="558356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3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>
            <a:off x="6588224" y="4653136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  <a:endParaRPr lang="en-GB" sz="1100" dirty="0"/>
          </a:p>
        </p:txBody>
      </p:sp>
      <p:sp>
        <p:nvSpPr>
          <p:cNvPr id="32" name="Rectangle 31"/>
          <p:cNvSpPr/>
          <p:nvPr/>
        </p:nvSpPr>
        <p:spPr>
          <a:xfrm>
            <a:off x="7524328" y="256490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 1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524328" y="5059196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2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524328" y="4554714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4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7524328" y="5562826"/>
            <a:ext cx="1368152" cy="50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3</a:t>
            </a:r>
            <a:endParaRPr lang="en-GB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1126828" y="3830824"/>
            <a:ext cx="3445172" cy="562057"/>
          </a:xfrm>
          <a:prstGeom prst="wedgeRoundRectCallout">
            <a:avLst>
              <a:gd name="adj1" fmla="val -11269"/>
              <a:gd name="adj2" fmla="val 10682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 functions for allocation (linker must be modified)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0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84066" y="259174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br>
              <a:rPr lang="en-US" dirty="0" smtClean="0"/>
            </a:br>
            <a:r>
              <a:rPr lang="en-US" dirty="0" smtClean="0"/>
              <a:t>Dynamic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938719"/>
          </a:xfrm>
        </p:spPr>
        <p:txBody>
          <a:bodyPr/>
          <a:lstStyle/>
          <a:p>
            <a:r>
              <a:rPr lang="en-US" sz="1800" dirty="0"/>
              <a:t>Heap_4.c</a:t>
            </a:r>
          </a:p>
          <a:p>
            <a:pPr lvl="1"/>
            <a:r>
              <a:rPr lang="en-US" dirty="0"/>
              <a:t>First fit algorithm and able to combine adjacent free memory blocks into a single block =&gt; this model is used in STM32Cube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33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617082"/>
            <a:ext cx="1296144" cy="347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84066" y="508603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884066" y="4581554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884066" y="5589666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3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1763688" y="4653136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2" name="Right Arrow 11"/>
          <p:cNvSpPr/>
          <p:nvPr/>
        </p:nvSpPr>
        <p:spPr>
          <a:xfrm>
            <a:off x="1763688" y="5157192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3" name="Right Arrow 12"/>
          <p:cNvSpPr/>
          <p:nvPr/>
        </p:nvSpPr>
        <p:spPr>
          <a:xfrm>
            <a:off x="1763688" y="5661248"/>
            <a:ext cx="1096625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pvPortMalloc</a:t>
            </a:r>
            <a:endParaRPr lang="en-GB" sz="1100" dirty="0"/>
          </a:p>
        </p:txBody>
      </p:sp>
      <p:sp>
        <p:nvSpPr>
          <p:cNvPr id="14" name="Right Arrow 13"/>
          <p:cNvSpPr/>
          <p:nvPr/>
        </p:nvSpPr>
        <p:spPr>
          <a:xfrm>
            <a:off x="4262760" y="4656740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</a:t>
            </a:r>
            <a:r>
              <a:rPr lang="en-US" sz="1100" dirty="0" err="1" smtClean="0"/>
              <a:t>PortFree</a:t>
            </a:r>
            <a:endParaRPr lang="en-GB" sz="1100" dirty="0"/>
          </a:p>
        </p:txBody>
      </p:sp>
      <p:sp>
        <p:nvSpPr>
          <p:cNvPr id="15" name="Right Arrow 14"/>
          <p:cNvSpPr/>
          <p:nvPr/>
        </p:nvSpPr>
        <p:spPr>
          <a:xfrm>
            <a:off x="4262760" y="5157192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16" name="Right Arrow 15"/>
          <p:cNvSpPr/>
          <p:nvPr/>
        </p:nvSpPr>
        <p:spPr>
          <a:xfrm>
            <a:off x="4262760" y="5661248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vPortFree</a:t>
            </a:r>
            <a:endParaRPr lang="en-GB" sz="1100" dirty="0"/>
          </a:p>
        </p:txBody>
      </p:sp>
      <p:sp>
        <p:nvSpPr>
          <p:cNvPr id="21" name="Rectangle 20"/>
          <p:cNvSpPr/>
          <p:nvPr/>
        </p:nvSpPr>
        <p:spPr>
          <a:xfrm>
            <a:off x="5220072" y="2585642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 1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220072" y="5079934"/>
            <a:ext cx="1368152" cy="10072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2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220072" y="4575452"/>
            <a:ext cx="1368152" cy="50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Allocated block 1</a:t>
            </a:r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>
            <a:off x="6588224" y="4653136"/>
            <a:ext cx="93610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</a:t>
            </a:r>
            <a:r>
              <a:rPr lang="en-US" sz="1100" dirty="0" err="1" smtClean="0"/>
              <a:t>PortFree</a:t>
            </a:r>
            <a:endParaRPr lang="en-GB" sz="1100" dirty="0"/>
          </a:p>
        </p:txBody>
      </p:sp>
      <p:sp>
        <p:nvSpPr>
          <p:cNvPr id="32" name="Rectangle 31"/>
          <p:cNvSpPr/>
          <p:nvPr/>
        </p:nvSpPr>
        <p:spPr>
          <a:xfrm>
            <a:off x="7524328" y="2564904"/>
            <a:ext cx="1368152" cy="350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Heap</a:t>
            </a:r>
            <a:endParaRPr lang="en-GB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5699658" y="3466243"/>
            <a:ext cx="2736304" cy="562057"/>
          </a:xfrm>
          <a:prstGeom prst="wedgeRoundRectCallout">
            <a:avLst>
              <a:gd name="adj1" fmla="val 30271"/>
              <a:gd name="adj2" fmla="val 1565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together free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1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31" grpId="0" animBg="1"/>
      <p:bldP spid="32" grpId="0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Use heap_4.c</a:t>
            </a:r>
          </a:p>
          <a:p>
            <a:r>
              <a:rPr lang="en-US" sz="1800" dirty="0" smtClean="0"/>
              <a:t>Memory Handler definition</a:t>
            </a:r>
          </a:p>
          <a:p>
            <a:endParaRPr lang="en-US" sz="1800" dirty="0"/>
          </a:p>
          <a:p>
            <a:r>
              <a:rPr lang="en-US" sz="1800" dirty="0" smtClean="0"/>
              <a:t>Memory allocation</a:t>
            </a:r>
          </a:p>
          <a:p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520" y="3343632"/>
            <a:ext cx="864096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(Memory,0x100,uint8_t);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PoolHandle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(Memory));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uint8_t* buffer=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osPoolAlloc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PoolHandle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2" name="Rectangle 1"/>
          <p:cNvSpPr/>
          <p:nvPr/>
        </p:nvSpPr>
        <p:spPr>
          <a:xfrm>
            <a:off x="457200" y="2132856"/>
            <a:ext cx="8628260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osPoolId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PoolHandle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123728" y="4497130"/>
            <a:ext cx="2376264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4716016" y="4617558"/>
            <a:ext cx="3541092" cy="357222"/>
          </a:xfrm>
          <a:prstGeom prst="wedgeRoundRectCallout">
            <a:avLst>
              <a:gd name="adj1" fmla="val -55462"/>
              <a:gd name="adj2" fmla="val -5387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 memory from pool</a:t>
            </a:r>
            <a:endParaRPr lang="en-GB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860032" y="4151898"/>
            <a:ext cx="2304256" cy="357222"/>
          </a:xfrm>
          <a:prstGeom prst="wedgeRoundRectCallout">
            <a:avLst>
              <a:gd name="adj1" fmla="val -57675"/>
              <a:gd name="adj2" fmla="val 119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memory pool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763688" y="4221088"/>
            <a:ext cx="2888704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Tasks</a:t>
            </a:r>
            <a:endParaRPr lang="fr-FR" dirty="0"/>
          </a:p>
        </p:txBody>
      </p:sp>
      <p:pic>
        <p:nvPicPr>
          <p:cNvPr id="2050" name="Picture 2" descr="https://c1.staticflickr.com/5/4013/4453018910_613ea8d637_z.jpg?zz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02986"/>
            <a:ext cx="5375920" cy="33599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Task states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88148"/>
            <a:ext cx="4038600" cy="4401205"/>
          </a:xfrm>
        </p:spPr>
        <p:txBody>
          <a:bodyPr/>
          <a:lstStyle/>
          <a:p>
            <a:r>
              <a:rPr lang="en-US" b="1" dirty="0"/>
              <a:t>Ready</a:t>
            </a:r>
          </a:p>
          <a:p>
            <a:pPr lvl="1"/>
            <a:r>
              <a:rPr lang="en-US" dirty="0"/>
              <a:t>Tasks are ready to execute but are not currently executing because a different task with equal or higher priority is </a:t>
            </a:r>
            <a:r>
              <a:rPr lang="en-US" dirty="0" smtClean="0"/>
              <a:t>running</a:t>
            </a:r>
            <a:endParaRPr lang="en-US" b="1" dirty="0" smtClean="0"/>
          </a:p>
          <a:p>
            <a:r>
              <a:rPr lang="en-US" b="1" dirty="0" smtClean="0"/>
              <a:t>Running</a:t>
            </a:r>
            <a:endParaRPr lang="en-US" dirty="0" smtClean="0"/>
          </a:p>
          <a:p>
            <a:pPr lvl="1"/>
            <a:r>
              <a:rPr lang="en-US" dirty="0" smtClean="0"/>
              <a:t>when task is actually running </a:t>
            </a:r>
          </a:p>
          <a:p>
            <a:r>
              <a:rPr lang="en-US" b="1" dirty="0" smtClean="0"/>
              <a:t>Blocked</a:t>
            </a:r>
          </a:p>
          <a:p>
            <a:pPr lvl="1"/>
            <a:r>
              <a:rPr lang="en-US" dirty="0" smtClean="0"/>
              <a:t>Task is waiting for a either a temporal or external event</a:t>
            </a:r>
          </a:p>
          <a:p>
            <a:r>
              <a:rPr lang="en-US" b="1" dirty="0" smtClean="0"/>
              <a:t>Suspended</a:t>
            </a:r>
          </a:p>
          <a:p>
            <a:pPr lvl="1"/>
            <a:r>
              <a:rPr lang="en-US" dirty="0" smtClean="0"/>
              <a:t>Task not available for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64088" y="1484784"/>
            <a:ext cx="1440160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Suspend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364088" y="3284984"/>
            <a:ext cx="1440160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364088" y="5085184"/>
            <a:ext cx="1440160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703840" y="3284984"/>
            <a:ext cx="14401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Runing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52120" y="2204864"/>
            <a:ext cx="0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16216" y="2204864"/>
            <a:ext cx="0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084168" y="4005064"/>
            <a:ext cx="0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04248" y="3429000"/>
            <a:ext cx="8995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04248" y="3861048"/>
            <a:ext cx="8995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9" idx="3"/>
          </p:cNvCxnSpPr>
          <p:nvPr/>
        </p:nvCxnSpPr>
        <p:spPr>
          <a:xfrm rot="5400000">
            <a:off x="6894004" y="3915308"/>
            <a:ext cx="1440160" cy="161967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0"/>
            <a:endCxn id="5" idx="3"/>
          </p:cNvCxnSpPr>
          <p:nvPr/>
        </p:nvCxnSpPr>
        <p:spPr>
          <a:xfrm rot="16200000" flipV="1">
            <a:off x="6894004" y="1755068"/>
            <a:ext cx="1440160" cy="161967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9" idx="1"/>
            <a:endCxn id="5" idx="1"/>
          </p:cNvCxnSpPr>
          <p:nvPr/>
        </p:nvCxnSpPr>
        <p:spPr>
          <a:xfrm rot="10800000">
            <a:off x="5364088" y="1844824"/>
            <a:ext cx="12700" cy="3600400"/>
          </a:xfrm>
          <a:prstGeom prst="curvedConnector3">
            <a:avLst>
              <a:gd name="adj1" fmla="val 8137504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32040" y="3645024"/>
            <a:ext cx="4320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48188" y="3357945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osThreadCreate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01002" y="3730243"/>
            <a:ext cx="12891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osThreadSuspend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94825" y="2389007"/>
            <a:ext cx="12891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osThreadSuspend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16817" y="2347469"/>
            <a:ext cx="12891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osThreadSuspend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23260" y="2684714"/>
            <a:ext cx="12891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osThreadResume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28609" y="4831268"/>
            <a:ext cx="14285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Blocked API function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85364" y="4479592"/>
            <a:ext cx="52931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Event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74537" y="3531752"/>
            <a:ext cx="7938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Scheduler</a:t>
            </a:r>
            <a:endParaRPr lang="en-GB" sz="1050" dirty="0">
              <a:solidFill>
                <a:schemeClr val="accent4">
                  <a:lumMod val="90000"/>
                  <a:lumOff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Task switch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88148"/>
            <a:ext cx="4038600" cy="5124480"/>
          </a:xfrm>
        </p:spPr>
        <p:txBody>
          <a:bodyPr/>
          <a:lstStyle/>
          <a:p>
            <a:r>
              <a:rPr lang="en-US" dirty="0" smtClean="0"/>
              <a:t>Task switching on STM32?</a:t>
            </a:r>
            <a:endParaRPr lang="en-US" dirty="0"/>
          </a:p>
          <a:p>
            <a:r>
              <a:rPr lang="en-US" dirty="0" smtClean="0"/>
              <a:t>Cortex cores have implemented few features which directly support </a:t>
            </a:r>
            <a:r>
              <a:rPr lang="en-US" dirty="0" err="1" smtClean="0"/>
              <a:t>os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Two interrupts dedicated for 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 err="1" smtClean="0"/>
              <a:t>PendSV</a:t>
            </a:r>
            <a:r>
              <a:rPr lang="en-US" dirty="0" smtClean="0"/>
              <a:t> interrupt</a:t>
            </a:r>
          </a:p>
          <a:p>
            <a:pPr lvl="1"/>
            <a:r>
              <a:rPr lang="en-US" dirty="0" smtClean="0"/>
              <a:t>SVC interrupt</a:t>
            </a:r>
          </a:p>
          <a:p>
            <a:r>
              <a:rPr lang="en-US" dirty="0" smtClean="0"/>
              <a:t>Two stack pointers</a:t>
            </a:r>
          </a:p>
          <a:p>
            <a:pPr lvl="1"/>
            <a:r>
              <a:rPr lang="en-US" dirty="0" smtClean="0"/>
              <a:t>Process stack pointer</a:t>
            </a:r>
          </a:p>
          <a:p>
            <a:pPr lvl="1"/>
            <a:r>
              <a:rPr lang="en-US" dirty="0" smtClean="0"/>
              <a:t>Main stack pointer</a:t>
            </a:r>
          </a:p>
          <a:p>
            <a:r>
              <a:rPr lang="en-US" dirty="0" err="1" smtClean="0"/>
              <a:t>SysTick</a:t>
            </a:r>
            <a:r>
              <a:rPr lang="en-US" dirty="0" smtClean="0"/>
              <a:t> timer</a:t>
            </a:r>
          </a:p>
          <a:p>
            <a:pPr lvl="1"/>
            <a:r>
              <a:rPr lang="en-US" dirty="0" smtClean="0"/>
              <a:t>Used to periodically trigger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37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980208"/>
            <a:ext cx="8435280" cy="3924151"/>
          </a:xfrm>
          <a:effectLst/>
        </p:spPr>
        <p:txBody>
          <a:bodyPr numCol="2"/>
          <a:lstStyle/>
          <a:p>
            <a:r>
              <a:rPr lang="en-US" dirty="0" err="1" smtClean="0"/>
              <a:t>PendSV</a:t>
            </a:r>
            <a:r>
              <a:rPr lang="en-US" dirty="0" smtClean="0"/>
              <a:t> interrupt</a:t>
            </a:r>
          </a:p>
          <a:p>
            <a:pPr lvl="1"/>
            <a:r>
              <a:rPr lang="en-US" dirty="0" smtClean="0"/>
              <a:t>In this interrupt is the scheduler</a:t>
            </a:r>
          </a:p>
          <a:p>
            <a:pPr lvl="1"/>
            <a:r>
              <a:rPr lang="en-US" dirty="0" smtClean="0"/>
              <a:t>Lowest NVIC interrupt priority</a:t>
            </a:r>
          </a:p>
          <a:p>
            <a:pPr lvl="1"/>
            <a:r>
              <a:rPr lang="en-US" dirty="0" smtClean="0"/>
              <a:t>Not triggered by any periphery</a:t>
            </a:r>
          </a:p>
          <a:p>
            <a:pPr lvl="1"/>
            <a:r>
              <a:rPr lang="en-US" dirty="0" smtClean="0"/>
              <a:t>Pending state set from other interrupts</a:t>
            </a:r>
          </a:p>
          <a:p>
            <a:pPr lvl="1"/>
            <a:r>
              <a:rPr lang="en-US" dirty="0" smtClean="0"/>
              <a:t>Or from task which want end earlier (non </a:t>
            </a:r>
            <a:r>
              <a:rPr lang="en-US" smtClean="0"/>
              <a:t>MPU version)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SVC interrupt</a:t>
            </a:r>
          </a:p>
          <a:p>
            <a:pPr lvl="1"/>
            <a:r>
              <a:rPr lang="en-US" dirty="0" smtClean="0"/>
              <a:t>Interrupt risen by SVC instruction</a:t>
            </a:r>
          </a:p>
          <a:p>
            <a:pPr lvl="1"/>
            <a:r>
              <a:rPr lang="en-US" dirty="0" smtClean="0"/>
              <a:t>Called if task want end earlier (MPU version)</a:t>
            </a:r>
          </a:p>
          <a:p>
            <a:pPr lvl="1"/>
            <a:r>
              <a:rPr lang="en-US" dirty="0" smtClean="0"/>
              <a:t>In this interrupt set pending </a:t>
            </a:r>
            <a:r>
              <a:rPr lang="en-US" dirty="0"/>
              <a:t>state </a:t>
            </a:r>
            <a:r>
              <a:rPr lang="en-US" dirty="0" err="1"/>
              <a:t>PendSV</a:t>
            </a:r>
            <a:r>
              <a:rPr lang="en-US" dirty="0"/>
              <a:t> (MPU version)</a:t>
            </a:r>
            <a:endParaRPr lang="en-US" dirty="0" smtClean="0"/>
          </a:p>
          <a:p>
            <a:r>
              <a:rPr lang="en-US" dirty="0" err="1" smtClean="0"/>
              <a:t>SysTick</a:t>
            </a:r>
            <a:r>
              <a:rPr lang="en-US" dirty="0" smtClean="0"/>
              <a:t> </a:t>
            </a:r>
            <a:r>
              <a:rPr lang="en-US" dirty="0"/>
              <a:t>timer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PendSV</a:t>
            </a:r>
            <a:r>
              <a:rPr lang="en-US" dirty="0" smtClean="0"/>
              <a:t> is context switch is necessary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Rectangle à coins arrondis 30"/>
          <p:cNvSpPr/>
          <p:nvPr/>
        </p:nvSpPr>
        <p:spPr>
          <a:xfrm>
            <a:off x="648072" y="3709083"/>
            <a:ext cx="7884368" cy="3116090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63364" y="4252630"/>
            <a:ext cx="524" cy="2209209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6"/>
          <p:cNvSpPr/>
          <p:nvPr/>
        </p:nvSpPr>
        <p:spPr>
          <a:xfrm>
            <a:off x="2330227" y="6259134"/>
            <a:ext cx="1217168" cy="195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ZoneTexte 7"/>
          <p:cNvSpPr txBox="1"/>
          <p:nvPr/>
        </p:nvSpPr>
        <p:spPr>
          <a:xfrm>
            <a:off x="1538897" y="3728829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0" name="Flèche droite 11"/>
          <p:cNvSpPr/>
          <p:nvPr/>
        </p:nvSpPr>
        <p:spPr>
          <a:xfrm rot="16200000">
            <a:off x="1036756" y="5051572"/>
            <a:ext cx="2184600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7"/>
          <p:cNvSpPr txBox="1"/>
          <p:nvPr/>
        </p:nvSpPr>
        <p:spPr>
          <a:xfrm>
            <a:off x="683568" y="399711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12" name="ZoneTexte 7"/>
          <p:cNvSpPr txBox="1"/>
          <p:nvPr/>
        </p:nvSpPr>
        <p:spPr>
          <a:xfrm>
            <a:off x="663707" y="6177101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13" name="Flèche droite 11"/>
          <p:cNvSpPr/>
          <p:nvPr/>
        </p:nvSpPr>
        <p:spPr>
          <a:xfrm>
            <a:off x="2129056" y="6523494"/>
            <a:ext cx="6187360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7"/>
          <p:cNvSpPr txBox="1"/>
          <p:nvPr/>
        </p:nvSpPr>
        <p:spPr>
          <a:xfrm>
            <a:off x="5076056" y="6623774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990101" y="4248901"/>
            <a:ext cx="0" cy="221293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0"/>
          <p:cNvSpPr/>
          <p:nvPr/>
        </p:nvSpPr>
        <p:spPr>
          <a:xfrm>
            <a:off x="3995936" y="6270733"/>
            <a:ext cx="1221408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ZoneTexte 7"/>
          <p:cNvSpPr txBox="1"/>
          <p:nvPr/>
        </p:nvSpPr>
        <p:spPr>
          <a:xfrm>
            <a:off x="1187624" y="501709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PendSV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8" name="ZoneTexte 7"/>
          <p:cNvSpPr txBox="1"/>
          <p:nvPr/>
        </p:nvSpPr>
        <p:spPr>
          <a:xfrm>
            <a:off x="1187624" y="5313005"/>
            <a:ext cx="80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9" name="ZoneTexte 7"/>
          <p:cNvSpPr txBox="1"/>
          <p:nvPr/>
        </p:nvSpPr>
        <p:spPr>
          <a:xfrm>
            <a:off x="1496760" y="4706642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SVC</a:t>
            </a:r>
          </a:p>
        </p:txBody>
      </p:sp>
      <p:sp>
        <p:nvSpPr>
          <p:cNvPr id="20" name="ZoneTexte 7"/>
          <p:cNvSpPr txBox="1"/>
          <p:nvPr/>
        </p:nvSpPr>
        <p:spPr>
          <a:xfrm>
            <a:off x="1033365" y="4429164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Other IRQs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115844" y="5457021"/>
            <a:ext cx="6056556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3728" y="5168989"/>
            <a:ext cx="6048672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23728" y="4880957"/>
            <a:ext cx="6048672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6"/>
          <p:cNvSpPr/>
          <p:nvPr/>
        </p:nvSpPr>
        <p:spPr>
          <a:xfrm>
            <a:off x="3563889" y="5369055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6"/>
          <p:cNvSpPr/>
          <p:nvPr/>
        </p:nvSpPr>
        <p:spPr>
          <a:xfrm>
            <a:off x="3776281" y="5078394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219548" y="4255924"/>
            <a:ext cx="524" cy="2209209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6"/>
          <p:cNvSpPr/>
          <p:nvPr/>
        </p:nvSpPr>
        <p:spPr>
          <a:xfrm>
            <a:off x="5222276" y="5385013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ectangle à coins arrondis 6"/>
          <p:cNvSpPr/>
          <p:nvPr/>
        </p:nvSpPr>
        <p:spPr>
          <a:xfrm>
            <a:off x="5436096" y="5045322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651596" y="4255924"/>
            <a:ext cx="524" cy="2209209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6"/>
          <p:cNvSpPr/>
          <p:nvPr/>
        </p:nvSpPr>
        <p:spPr>
          <a:xfrm>
            <a:off x="5659088" y="6269458"/>
            <a:ext cx="713112" cy="1956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371676" y="4255924"/>
            <a:ext cx="524" cy="2209209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7"/>
          <p:cNvSpPr txBox="1"/>
          <p:nvPr/>
        </p:nvSpPr>
        <p:spPr>
          <a:xfrm>
            <a:off x="6036216" y="4043283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4"/>
                </a:solidFill>
                <a:latin typeface="Arial"/>
                <a:cs typeface="Arial"/>
              </a:rPr>
              <a:t>osDelay</a:t>
            </a:r>
            <a:endParaRPr lang="en-US" sz="11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3" name="Rectangle à coins arrondis 6"/>
          <p:cNvSpPr/>
          <p:nvPr/>
        </p:nvSpPr>
        <p:spPr>
          <a:xfrm>
            <a:off x="6372200" y="4757290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Rectangle à coins arrondis 6"/>
          <p:cNvSpPr/>
          <p:nvPr/>
        </p:nvSpPr>
        <p:spPr>
          <a:xfrm>
            <a:off x="6590428" y="5045322"/>
            <a:ext cx="213820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03724" y="4255924"/>
            <a:ext cx="524" cy="2209209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à coins arrondis 10"/>
          <p:cNvSpPr/>
          <p:nvPr/>
        </p:nvSpPr>
        <p:spPr>
          <a:xfrm>
            <a:off x="6806976" y="6270733"/>
            <a:ext cx="1221408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> OS </a:t>
            </a:r>
            <a:r>
              <a:rPr lang="en-US" dirty="0"/>
              <a:t>interrupts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38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1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979712" y="3789040"/>
            <a:ext cx="4572508" cy="2952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PendSV</a:t>
            </a:r>
            <a:r>
              <a:rPr lang="en-US" dirty="0" smtClean="0"/>
              <a:t> interrupt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FreeRTOS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5338936" cy="2816156"/>
          </a:xfrm>
        </p:spPr>
        <p:txBody>
          <a:bodyPr/>
          <a:lstStyle/>
          <a:p>
            <a:r>
              <a:rPr lang="en-US" dirty="0" smtClean="0"/>
              <a:t>Main stack pointer</a:t>
            </a:r>
          </a:p>
          <a:p>
            <a:pPr lvl="1"/>
            <a:r>
              <a:rPr lang="en-US" dirty="0" smtClean="0"/>
              <a:t>Used in interrupts</a:t>
            </a:r>
          </a:p>
          <a:p>
            <a:pPr lvl="1"/>
            <a:r>
              <a:rPr lang="en-US" dirty="0" smtClean="0"/>
              <a:t>Allocated by linker during compiling</a:t>
            </a:r>
            <a:endParaRPr lang="en-US" dirty="0"/>
          </a:p>
          <a:p>
            <a:r>
              <a:rPr lang="en-US" dirty="0" smtClean="0"/>
              <a:t>Process stack pointer</a:t>
            </a:r>
          </a:p>
          <a:p>
            <a:pPr lvl="1"/>
            <a:r>
              <a:rPr lang="en-US" dirty="0" smtClean="0"/>
              <a:t>Each task have own stack pointer</a:t>
            </a:r>
          </a:p>
          <a:p>
            <a:pPr lvl="1"/>
            <a:r>
              <a:rPr lang="en-US" dirty="0" smtClean="0"/>
              <a:t>During context switch the stack pointer is initialized for correct task</a:t>
            </a:r>
          </a:p>
          <a:p>
            <a:pPr marL="355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39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4149080"/>
            <a:ext cx="1440160" cy="57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32240" y="4149080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2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95868" y="5479828"/>
            <a:ext cx="1439828" cy="33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 – Task 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5536" y="5816584"/>
            <a:ext cx="1440160" cy="33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411760" y="5480102"/>
            <a:ext cx="1488634" cy="33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 – Task 1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411760" y="5816584"/>
            <a:ext cx="1488634" cy="34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411760" y="6165304"/>
            <a:ext cx="148863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 scratch registers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5480450"/>
            <a:ext cx="1512168" cy="33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Stack – Task 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572000" y="5816584"/>
            <a:ext cx="1512168" cy="34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6165304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 scratch registers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732240" y="5480450"/>
            <a:ext cx="1512168" cy="33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 – Task 2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732240" y="5816584"/>
            <a:ext cx="1512168" cy="33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5" idx="3"/>
            <a:endCxn id="13" idx="1"/>
          </p:cNvCxnSpPr>
          <p:nvPr/>
        </p:nvCxnSpPr>
        <p:spPr>
          <a:xfrm>
            <a:off x="1835696" y="4437733"/>
            <a:ext cx="576064" cy="1979599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7" idx="1"/>
          </p:cNvCxnSpPr>
          <p:nvPr/>
        </p:nvCxnSpPr>
        <p:spPr>
          <a:xfrm flipV="1">
            <a:off x="6084168" y="4437112"/>
            <a:ext cx="648072" cy="198022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95536" y="4869160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PSP stack pointer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3419873" y="4869160"/>
            <a:ext cx="16561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MSP stack pointer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732240" y="4869160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PSP stack pointer</a:t>
            </a:r>
            <a:endParaRPr lang="en-US" sz="1100" dirty="0"/>
          </a:p>
        </p:txBody>
      </p:sp>
      <p:cxnSp>
        <p:nvCxnSpPr>
          <p:cNvPr id="26" name="Elbow Connector 25"/>
          <p:cNvCxnSpPr>
            <a:stCxn id="23" idx="3"/>
            <a:endCxn id="11" idx="0"/>
          </p:cNvCxnSpPr>
          <p:nvPr/>
        </p:nvCxnSpPr>
        <p:spPr>
          <a:xfrm>
            <a:off x="1835696" y="5013176"/>
            <a:ext cx="1320381" cy="46692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0"/>
            <a:endCxn id="25" idx="1"/>
          </p:cNvCxnSpPr>
          <p:nvPr/>
        </p:nvCxnSpPr>
        <p:spPr>
          <a:xfrm rot="5400000" flipH="1" flipV="1">
            <a:off x="5796525" y="4544735"/>
            <a:ext cx="467274" cy="140415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5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SWO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6966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To make SWO working you musty connect the PA3 and Debugger SWO pin together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87753" y="2320314"/>
            <a:ext cx="4956043" cy="37170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5" y="3546684"/>
            <a:ext cx="4961353" cy="29066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479669" y="5589241"/>
            <a:ext cx="288032" cy="14401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284852" y="6019831"/>
            <a:ext cx="1838875" cy="672667"/>
          </a:xfrm>
          <a:prstGeom prst="wedgeRoundRectCallout">
            <a:avLst>
              <a:gd name="adj1" fmla="val -22093"/>
              <a:gd name="adj2" fmla="val -9338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SWO and PA3 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4406776" y="4286540"/>
            <a:ext cx="381247" cy="14401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ular Callout 12"/>
          <p:cNvSpPr/>
          <p:nvPr/>
        </p:nvSpPr>
        <p:spPr>
          <a:xfrm>
            <a:off x="3923928" y="4717130"/>
            <a:ext cx="1838875" cy="672667"/>
          </a:xfrm>
          <a:prstGeom prst="wedgeRoundRectCallout">
            <a:avLst>
              <a:gd name="adj1" fmla="val -22093"/>
              <a:gd name="adj2" fmla="val -9338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SWO and PA3 </a:t>
            </a:r>
            <a:endParaRPr lang="en-GB" dirty="0"/>
          </a:p>
        </p:txBody>
      </p:sp>
      <p:cxnSp>
        <p:nvCxnSpPr>
          <p:cNvPr id="8" name="Straight Arrow Connector 7"/>
          <p:cNvCxnSpPr>
            <a:stCxn id="9" idx="3"/>
            <a:endCxn id="12" idx="1"/>
          </p:cNvCxnSpPr>
          <p:nvPr/>
        </p:nvCxnSpPr>
        <p:spPr>
          <a:xfrm flipV="1">
            <a:off x="767701" y="4358548"/>
            <a:ext cx="3639075" cy="13027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264987"/>
            <a:ext cx="4038600" cy="4431983"/>
          </a:xfrm>
        </p:spPr>
        <p:txBody>
          <a:bodyPr/>
          <a:lstStyle/>
          <a:p>
            <a:r>
              <a:rPr lang="en-US" dirty="0" smtClean="0"/>
              <a:t>Create task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Delete task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Get task ID</a:t>
            </a:r>
          </a:p>
          <a:p>
            <a:endParaRPr lang="en-US" dirty="0" smtClean="0"/>
          </a:p>
          <a:p>
            <a:r>
              <a:rPr lang="en-US" dirty="0" smtClean="0"/>
              <a:t>Task handle definition:</a:t>
            </a:r>
          </a:p>
          <a:p>
            <a:endParaRPr lang="en-US" dirty="0" smtClean="0"/>
          </a:p>
          <a:p>
            <a:r>
              <a:rPr lang="en-US" dirty="0" smtClean="0"/>
              <a:t>Create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40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681063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*argument)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2545159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osThreadTerminate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3409255"/>
            <a:ext cx="8160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osThreadGetId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457199" y="4561964"/>
            <a:ext cx="8160543" cy="52322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457198" y="5661248"/>
            <a:ext cx="8160544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thread(s)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Task1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(Task1, StartTask1,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osPriorityNormal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128);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Task1Handle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(Task1), NULL);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0259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88148"/>
            <a:ext cx="4038600" cy="4678204"/>
          </a:xfrm>
        </p:spPr>
        <p:txBody>
          <a:bodyPr/>
          <a:lstStyle/>
          <a:p>
            <a:r>
              <a:rPr lang="en-US" dirty="0" smtClean="0"/>
              <a:t>Check if task is suspended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Resume task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Check state of task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Suspend task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Resume all tasks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Suspend all tasks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>
                <a:solidFill>
                  <a:prstClr val="white"/>
                </a:solidFill>
              </a:rPr>
              <a:pPr/>
              <a:t>41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3429000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osThreadState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osThreadGetState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1700808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osThreadIsSuspended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4211796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osThreadSuspend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7200" y="2564904"/>
            <a:ext cx="8160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osThreadResume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7199" y="5929535"/>
            <a:ext cx="8160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osThreadSuspendAll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7199" y="5065439"/>
            <a:ext cx="8160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osThreadResumeAll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733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lab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84748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By default defined one </a:t>
            </a:r>
            <a:r>
              <a:rPr lang="en-US" sz="1800" dirty="0" err="1" smtClean="0"/>
              <a:t>defaultTask</a:t>
            </a:r>
            <a:endParaRPr lang="en-US" sz="1800" dirty="0" smtClean="0"/>
          </a:p>
          <a:p>
            <a:r>
              <a:rPr lang="en-US" sz="1800" dirty="0" smtClean="0"/>
              <a:t>Task is defined by </a:t>
            </a:r>
          </a:p>
          <a:p>
            <a:pPr lvl="1"/>
            <a:r>
              <a:rPr lang="en-US" sz="1400" dirty="0"/>
              <a:t>Name</a:t>
            </a:r>
          </a:p>
          <a:p>
            <a:pPr lvl="1"/>
            <a:r>
              <a:rPr lang="en-US" sz="1400" dirty="0"/>
              <a:t>Priority</a:t>
            </a:r>
          </a:p>
          <a:p>
            <a:pPr lvl="1"/>
            <a:r>
              <a:rPr lang="en-US" sz="1400" dirty="0"/>
              <a:t>Stack size</a:t>
            </a:r>
          </a:p>
          <a:p>
            <a:pPr lvl="1"/>
            <a:r>
              <a:rPr lang="en-US" sz="1400" dirty="0"/>
              <a:t>Name of entry </a:t>
            </a:r>
            <a:r>
              <a:rPr lang="en-US" sz="1400" dirty="0" smtClean="0"/>
              <a:t>function</a:t>
            </a:r>
          </a:p>
          <a:p>
            <a:r>
              <a:rPr lang="en-US" sz="1800" dirty="0" smtClean="0"/>
              <a:t>Define two tasks</a:t>
            </a:r>
          </a:p>
          <a:p>
            <a:pPr lvl="1"/>
            <a:r>
              <a:rPr lang="en-US" sz="1400" dirty="0" smtClean="0"/>
              <a:t>Task1 </a:t>
            </a:r>
          </a:p>
          <a:p>
            <a:pPr lvl="1"/>
            <a:r>
              <a:rPr lang="en-US" sz="1400" dirty="0" smtClean="0"/>
              <a:t>Task2</a:t>
            </a:r>
          </a:p>
          <a:p>
            <a:r>
              <a:rPr lang="en-US" sz="1800" dirty="0" smtClean="0"/>
              <a:t>With same priority</a:t>
            </a:r>
            <a:endParaRPr lang="en-GB" sz="1800" dirty="0"/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42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65" y="998875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065" y="998875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4499992" y="2060848"/>
            <a:ext cx="4536504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63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65" y="1575367"/>
            <a:ext cx="5147420" cy="51474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Code</a:t>
            </a:r>
          </a:p>
          <a:p>
            <a:pPr lvl="1"/>
            <a:r>
              <a:rPr lang="en-GB" sz="1400" dirty="0" smtClean="0"/>
              <a:t>Menu &gt; Project &gt; Generate Code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80209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38554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Any component in </a:t>
            </a:r>
            <a:r>
              <a:rPr lang="en-GB" sz="1800" dirty="0" err="1" smtClean="0"/>
              <a:t>FreeRTOS</a:t>
            </a:r>
            <a:r>
              <a:rPr lang="en-GB" sz="1800" dirty="0" smtClean="0"/>
              <a:t> need to have handle, very similar to CubeMX</a:t>
            </a:r>
          </a:p>
          <a:p>
            <a:endParaRPr lang="en-US" sz="1800" dirty="0"/>
          </a:p>
          <a:p>
            <a:r>
              <a:rPr lang="en-US" sz="1800" dirty="0" smtClean="0"/>
              <a:t>Task function prototypes, names was taken from CubeMX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Before the scheduler is start we must create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63550" y="1556792"/>
            <a:ext cx="8356922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Task2Handle;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763505"/>
            <a:ext cx="8363272" cy="116955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function prototypes 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SystemClock_Config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MX_GPIO_Init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argument);</a:t>
            </a: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550" y="4493438"/>
            <a:ext cx="8356922" cy="181588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thread(s)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Task1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(Task1, StartTask1,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osPriorityNormal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128);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Task1Handle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(Task1), NULL);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(Task2, StartTask2,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osPriorityNormal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128);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Task2Handle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(Task2), NULL);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83568" y="4914420"/>
            <a:ext cx="5688632" cy="266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91188" y="5187672"/>
            <a:ext cx="5688632" cy="266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6154490" y="4181929"/>
            <a:ext cx="2736304" cy="562057"/>
          </a:xfrm>
          <a:prstGeom prst="wedgeRoundRectCallout">
            <a:avLst>
              <a:gd name="adj1" fmla="val -41106"/>
              <a:gd name="adj2" fmla="val 7756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task parameters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592218" y="5001978"/>
            <a:ext cx="2736304" cy="562057"/>
          </a:xfrm>
          <a:prstGeom prst="wedgeRoundRectCallout">
            <a:avLst>
              <a:gd name="adj1" fmla="val -56679"/>
              <a:gd name="adj2" fmla="val 112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task, allocate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9430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Start the scheduler, the scheduler function newer ends</a:t>
            </a:r>
          </a:p>
          <a:p>
            <a:endParaRPr lang="en-US" sz="1800" dirty="0"/>
          </a:p>
          <a:p>
            <a:r>
              <a:rPr lang="en-US" sz="1800" dirty="0" smtClean="0"/>
              <a:t>On first task run </a:t>
            </a:r>
            <a:r>
              <a:rPr lang="en-GB" sz="1800" dirty="0"/>
              <a:t>StartTask1 is </a:t>
            </a:r>
            <a:r>
              <a:rPr lang="en-GB" sz="1800" dirty="0" smtClean="0"/>
              <a:t>called</a:t>
            </a:r>
          </a:p>
          <a:p>
            <a:r>
              <a:rPr lang="en-US" sz="1800" dirty="0" smtClean="0"/>
              <a:t>Task must have inside infinity loop in case we don’t want to end the task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683568" y="4914420"/>
            <a:ext cx="5688632" cy="266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91188" y="5187672"/>
            <a:ext cx="5688632" cy="266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363272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 scheduler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osKernelStart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We should never get here as control is now taken by the scheduler */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" y="3487067"/>
            <a:ext cx="8363272" cy="246221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347864" y="4163087"/>
            <a:ext cx="2736304" cy="562057"/>
          </a:xfrm>
          <a:prstGeom prst="wedgeRoundRectCallout">
            <a:avLst>
              <a:gd name="adj1" fmla="val -59599"/>
              <a:gd name="adj2" fmla="val 364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Endless loop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347864" y="4850990"/>
            <a:ext cx="2736304" cy="562057"/>
          </a:xfrm>
          <a:prstGeom prst="wedgeRoundRectCallout">
            <a:avLst>
              <a:gd name="adj1" fmla="val -86203"/>
              <a:gd name="adj2" fmla="val 112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osDealy</a:t>
            </a:r>
            <a:r>
              <a:rPr lang="en-US" dirty="0" smtClean="0"/>
              <a:t> will start context switch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539552" y="4365105"/>
            <a:ext cx="2520280" cy="119893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899592" y="5021015"/>
            <a:ext cx="1440160" cy="2801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4750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87798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Second loop is same as previous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Compile and run project in debug and watch terminal window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57200" y="1628800"/>
            <a:ext cx="8363272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StartTask2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259886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88032" y="3645024"/>
            <a:ext cx="8405119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If both Delays (</a:t>
            </a:r>
            <a:r>
              <a:rPr lang="en-US" sz="1800" dirty="0" err="1" smtClean="0"/>
              <a:t>osDelay</a:t>
            </a:r>
            <a:r>
              <a:rPr lang="en-US" sz="1800" dirty="0" smtClean="0"/>
              <a:t>) are processed the </a:t>
            </a:r>
            <a:r>
              <a:rPr lang="en-US" sz="1800" dirty="0" err="1" smtClean="0"/>
              <a:t>FreeRTOS</a:t>
            </a:r>
            <a:r>
              <a:rPr lang="en-US" sz="1800" dirty="0" smtClean="0"/>
              <a:t> is in idle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6" name="Rectangle à coins arrondis 30"/>
          <p:cNvSpPr/>
          <p:nvPr/>
        </p:nvSpPr>
        <p:spPr>
          <a:xfrm>
            <a:off x="288032" y="1628800"/>
            <a:ext cx="8330506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6" idx="2"/>
          </p:cNvCxnSpPr>
          <p:nvPr/>
        </p:nvCxnSpPr>
        <p:spPr>
          <a:xfrm flipH="1">
            <a:off x="3187357" y="2152601"/>
            <a:ext cx="526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à coins arrondis 6"/>
          <p:cNvSpPr/>
          <p:nvPr/>
        </p:nvSpPr>
        <p:spPr>
          <a:xfrm>
            <a:off x="1970187" y="2790953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ZoneTexte 7"/>
          <p:cNvSpPr txBox="1"/>
          <p:nvPr/>
        </p:nvSpPr>
        <p:spPr>
          <a:xfrm>
            <a:off x="1178857" y="162880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1" name="Flèche droite 11"/>
          <p:cNvSpPr/>
          <p:nvPr/>
        </p:nvSpPr>
        <p:spPr>
          <a:xfrm rot="16200000">
            <a:off x="1432799" y="2339473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7"/>
          <p:cNvSpPr txBox="1"/>
          <p:nvPr/>
        </p:nvSpPr>
        <p:spPr>
          <a:xfrm>
            <a:off x="323528" y="2008585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13" name="ZoneTexte 7"/>
          <p:cNvSpPr txBox="1"/>
          <p:nvPr/>
        </p:nvSpPr>
        <p:spPr>
          <a:xfrm>
            <a:off x="303667" y="270892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14" name="Flèche droite 11"/>
          <p:cNvSpPr/>
          <p:nvPr/>
        </p:nvSpPr>
        <p:spPr>
          <a:xfrm>
            <a:off x="1769015" y="3055313"/>
            <a:ext cx="6353099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7"/>
          <p:cNvSpPr txBox="1"/>
          <p:nvPr/>
        </p:nvSpPr>
        <p:spPr>
          <a:xfrm>
            <a:off x="3563888" y="315559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16" name="ZoneTexte 7"/>
          <p:cNvSpPr txBox="1"/>
          <p:nvPr/>
        </p:nvSpPr>
        <p:spPr>
          <a:xfrm>
            <a:off x="2771743" y="184482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>
            <a:endCxn id="19" idx="3"/>
          </p:cNvCxnSpPr>
          <p:nvPr/>
        </p:nvCxnSpPr>
        <p:spPr>
          <a:xfrm>
            <a:off x="4425781" y="2132856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ZoneTexte 7"/>
          <p:cNvSpPr txBox="1"/>
          <p:nvPr/>
        </p:nvSpPr>
        <p:spPr>
          <a:xfrm>
            <a:off x="3995936" y="184482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9" name="Rectangle à coins arrondis 10"/>
          <p:cNvSpPr/>
          <p:nvPr/>
        </p:nvSpPr>
        <p:spPr>
          <a:xfrm>
            <a:off x="3206577" y="2802552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649917" y="2132856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à coins arrondis 6"/>
          <p:cNvSpPr/>
          <p:nvPr/>
        </p:nvSpPr>
        <p:spPr>
          <a:xfrm>
            <a:off x="5659088" y="2801277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7" idx="2"/>
          </p:cNvCxnSpPr>
          <p:nvPr/>
        </p:nvCxnSpPr>
        <p:spPr>
          <a:xfrm flipH="1">
            <a:off x="6883691" y="2172346"/>
            <a:ext cx="526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6"/>
          <p:cNvSpPr/>
          <p:nvPr/>
        </p:nvSpPr>
        <p:spPr>
          <a:xfrm>
            <a:off x="5666521" y="2810698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ZoneTexte 7"/>
          <p:cNvSpPr txBox="1"/>
          <p:nvPr/>
        </p:nvSpPr>
        <p:spPr>
          <a:xfrm>
            <a:off x="6468077" y="186456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endCxn id="30" idx="3"/>
          </p:cNvCxnSpPr>
          <p:nvPr/>
        </p:nvCxnSpPr>
        <p:spPr>
          <a:xfrm>
            <a:off x="8122115" y="2152601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7"/>
          <p:cNvSpPr txBox="1"/>
          <p:nvPr/>
        </p:nvSpPr>
        <p:spPr>
          <a:xfrm>
            <a:off x="7692270" y="186456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0" name="Rectangle à coins arrondis 10"/>
          <p:cNvSpPr/>
          <p:nvPr/>
        </p:nvSpPr>
        <p:spPr>
          <a:xfrm>
            <a:off x="6902911" y="2822297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ZoneTexte 7"/>
          <p:cNvSpPr txBox="1"/>
          <p:nvPr/>
        </p:nvSpPr>
        <p:spPr>
          <a:xfrm>
            <a:off x="5103034" y="1864569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Delay ends</a:t>
            </a:r>
          </a:p>
        </p:txBody>
      </p:sp>
      <p:sp>
        <p:nvSpPr>
          <p:cNvPr id="33" name="Rectangle à coins arrondis 10"/>
          <p:cNvSpPr/>
          <p:nvPr/>
        </p:nvSpPr>
        <p:spPr>
          <a:xfrm>
            <a:off x="4424264" y="2804182"/>
            <a:ext cx="1221407" cy="19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Idle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051720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58" name="Rounded Rectangle 57"/>
          <p:cNvSpPr/>
          <p:nvPr/>
        </p:nvSpPr>
        <p:spPr>
          <a:xfrm>
            <a:off x="2051720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59" name="Rounded Rectangle 58"/>
          <p:cNvSpPr/>
          <p:nvPr/>
        </p:nvSpPr>
        <p:spPr>
          <a:xfrm>
            <a:off x="2051720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2051720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79" name="Rectangle à coins arrondis 6"/>
          <p:cNvSpPr/>
          <p:nvPr/>
        </p:nvSpPr>
        <p:spPr>
          <a:xfrm>
            <a:off x="1619672" y="388139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à coins arrondis 10"/>
          <p:cNvSpPr/>
          <p:nvPr/>
        </p:nvSpPr>
        <p:spPr>
          <a:xfrm>
            <a:off x="1619672" y="4509120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39552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82" name="Rounded Rectangle 81"/>
          <p:cNvSpPr/>
          <p:nvPr/>
        </p:nvSpPr>
        <p:spPr>
          <a:xfrm>
            <a:off x="539552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83" name="Rounded Rectangle 82"/>
          <p:cNvSpPr/>
          <p:nvPr/>
        </p:nvSpPr>
        <p:spPr>
          <a:xfrm>
            <a:off x="539552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84" name="Rounded Rectangle 83"/>
          <p:cNvSpPr/>
          <p:nvPr/>
        </p:nvSpPr>
        <p:spPr>
          <a:xfrm>
            <a:off x="539552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85" name="Rectangle à coins arrondis 6"/>
          <p:cNvSpPr/>
          <p:nvPr/>
        </p:nvSpPr>
        <p:spPr>
          <a:xfrm>
            <a:off x="107504" y="4313445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6" name="Rectangle à coins arrondis 10"/>
          <p:cNvSpPr/>
          <p:nvPr/>
        </p:nvSpPr>
        <p:spPr>
          <a:xfrm>
            <a:off x="107504" y="4530744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289447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88" name="Rounded Rectangle 87"/>
          <p:cNvSpPr/>
          <p:nvPr/>
        </p:nvSpPr>
        <p:spPr>
          <a:xfrm>
            <a:off x="3289447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89" name="Rounded Rectangle 88"/>
          <p:cNvSpPr/>
          <p:nvPr/>
        </p:nvSpPr>
        <p:spPr>
          <a:xfrm>
            <a:off x="3289447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90" name="Rounded Rectangle 89"/>
          <p:cNvSpPr/>
          <p:nvPr/>
        </p:nvSpPr>
        <p:spPr>
          <a:xfrm>
            <a:off x="3289447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91" name="Rectangle à coins arrondis 6"/>
          <p:cNvSpPr/>
          <p:nvPr/>
        </p:nvSpPr>
        <p:spPr>
          <a:xfrm>
            <a:off x="2857399" y="4745493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" name="Rectangle à coins arrondis 10"/>
          <p:cNvSpPr/>
          <p:nvPr/>
        </p:nvSpPr>
        <p:spPr>
          <a:xfrm>
            <a:off x="2857399" y="409869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513583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94" name="Rounded Rectangle 93"/>
          <p:cNvSpPr/>
          <p:nvPr/>
        </p:nvSpPr>
        <p:spPr>
          <a:xfrm>
            <a:off x="4513583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95" name="Rounded Rectangle 94"/>
          <p:cNvSpPr/>
          <p:nvPr/>
        </p:nvSpPr>
        <p:spPr>
          <a:xfrm>
            <a:off x="4513583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96" name="Rounded Rectangle 95"/>
          <p:cNvSpPr/>
          <p:nvPr/>
        </p:nvSpPr>
        <p:spPr>
          <a:xfrm>
            <a:off x="4513583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97" name="Rectangle à coins arrondis 6"/>
          <p:cNvSpPr/>
          <p:nvPr/>
        </p:nvSpPr>
        <p:spPr>
          <a:xfrm>
            <a:off x="4081535" y="4745493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8" name="Rectangle à coins arrondis 10"/>
          <p:cNvSpPr/>
          <p:nvPr/>
        </p:nvSpPr>
        <p:spPr>
          <a:xfrm>
            <a:off x="4081535" y="49627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737719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100" name="Rounded Rectangle 99"/>
          <p:cNvSpPr/>
          <p:nvPr/>
        </p:nvSpPr>
        <p:spPr>
          <a:xfrm>
            <a:off x="5737719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101" name="Rounded Rectangle 100"/>
          <p:cNvSpPr/>
          <p:nvPr/>
        </p:nvSpPr>
        <p:spPr>
          <a:xfrm>
            <a:off x="5737719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102" name="Rounded Rectangle 101"/>
          <p:cNvSpPr/>
          <p:nvPr/>
        </p:nvSpPr>
        <p:spPr>
          <a:xfrm>
            <a:off x="5737719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103" name="Rectangle à coins arrondis 6"/>
          <p:cNvSpPr/>
          <p:nvPr/>
        </p:nvSpPr>
        <p:spPr>
          <a:xfrm>
            <a:off x="5305671" y="388139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" name="Rectangle à coins arrondis 10"/>
          <p:cNvSpPr/>
          <p:nvPr/>
        </p:nvSpPr>
        <p:spPr>
          <a:xfrm>
            <a:off x="5305671" y="49627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033863" y="5157192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106" name="Rounded Rectangle 105"/>
          <p:cNvSpPr/>
          <p:nvPr/>
        </p:nvSpPr>
        <p:spPr>
          <a:xfrm>
            <a:off x="7033863" y="4293096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107" name="Rounded Rectangle 106"/>
          <p:cNvSpPr/>
          <p:nvPr/>
        </p:nvSpPr>
        <p:spPr>
          <a:xfrm>
            <a:off x="7033863" y="4725144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108" name="Rounded Rectangle 107"/>
          <p:cNvSpPr/>
          <p:nvPr/>
        </p:nvSpPr>
        <p:spPr>
          <a:xfrm>
            <a:off x="7033863" y="3861048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109" name="Rectangle à coins arrondis 6"/>
          <p:cNvSpPr/>
          <p:nvPr/>
        </p:nvSpPr>
        <p:spPr>
          <a:xfrm>
            <a:off x="6601815" y="496151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0" name="Rectangle à coins arrondis 10"/>
          <p:cNvSpPr/>
          <p:nvPr/>
        </p:nvSpPr>
        <p:spPr>
          <a:xfrm>
            <a:off x="6601815" y="409869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166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8" grpId="0"/>
      <p:bldP spid="19" grpId="0" animBg="1"/>
      <p:bldP spid="27" grpId="0"/>
      <p:bldP spid="29" grpId="0"/>
      <p:bldP spid="30" grpId="0" animBg="1"/>
      <p:bldP spid="31" grpId="0"/>
      <p:bldP spid="33" grpId="0" animBg="1"/>
      <p:bldP spid="57" grpId="0" animBg="1"/>
      <p:bldP spid="58" grpId="0" animBg="1"/>
      <p:bldP spid="59" grpId="0" animBg="1"/>
      <p:bldP spid="60" grpId="0" animBg="1"/>
      <p:bldP spid="79" grpId="0" animBg="1"/>
      <p:bldP spid="80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04753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/>
              <a:t>Without </a:t>
            </a:r>
            <a:r>
              <a:rPr lang="en-US" sz="1800" dirty="0" smtClean="0"/>
              <a:t>Delays </a:t>
            </a:r>
            <a:r>
              <a:rPr lang="en-US" sz="1800" dirty="0"/>
              <a:t>the threads will be in running state or in Ready </a:t>
            </a:r>
            <a:r>
              <a:rPr lang="en-US" sz="1800" dirty="0" smtClean="0"/>
              <a:t>state</a:t>
            </a:r>
          </a:p>
          <a:p>
            <a:r>
              <a:rPr lang="en-US" sz="1800" dirty="0" smtClean="0"/>
              <a:t>Use </a:t>
            </a:r>
            <a:r>
              <a:rPr lang="en-US" sz="1800" dirty="0" err="1" smtClean="0"/>
              <a:t>HAL_Delay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" name="Rectangle à coins arrondis 30"/>
          <p:cNvSpPr/>
          <p:nvPr/>
        </p:nvSpPr>
        <p:spPr>
          <a:xfrm>
            <a:off x="323528" y="2276872"/>
            <a:ext cx="8330506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6" idx="2"/>
          </p:cNvCxnSpPr>
          <p:nvPr/>
        </p:nvCxnSpPr>
        <p:spPr>
          <a:xfrm flipH="1">
            <a:off x="3187358" y="2800673"/>
            <a:ext cx="526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à coins arrondis 6"/>
          <p:cNvSpPr/>
          <p:nvPr/>
        </p:nvSpPr>
        <p:spPr>
          <a:xfrm>
            <a:off x="1970187" y="34390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ZoneTexte 7"/>
          <p:cNvSpPr txBox="1"/>
          <p:nvPr/>
        </p:nvSpPr>
        <p:spPr>
          <a:xfrm>
            <a:off x="1178857" y="227687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1" name="Flèche droite 11"/>
          <p:cNvSpPr/>
          <p:nvPr/>
        </p:nvSpPr>
        <p:spPr>
          <a:xfrm rot="16200000">
            <a:off x="1432799" y="2987545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7"/>
          <p:cNvSpPr txBox="1"/>
          <p:nvPr/>
        </p:nvSpPr>
        <p:spPr>
          <a:xfrm>
            <a:off x="323528" y="265665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13" name="ZoneTexte 7"/>
          <p:cNvSpPr txBox="1"/>
          <p:nvPr/>
        </p:nvSpPr>
        <p:spPr>
          <a:xfrm>
            <a:off x="303667" y="335699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14" name="Flèche droite 11"/>
          <p:cNvSpPr/>
          <p:nvPr/>
        </p:nvSpPr>
        <p:spPr>
          <a:xfrm>
            <a:off x="1769015" y="3703385"/>
            <a:ext cx="6353099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7"/>
          <p:cNvSpPr txBox="1"/>
          <p:nvPr/>
        </p:nvSpPr>
        <p:spPr>
          <a:xfrm>
            <a:off x="3563888" y="380366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16" name="ZoneTexte 7"/>
          <p:cNvSpPr txBox="1"/>
          <p:nvPr/>
        </p:nvSpPr>
        <p:spPr>
          <a:xfrm>
            <a:off x="2784696" y="2492896"/>
            <a:ext cx="80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>
            <a:endCxn id="19" idx="3"/>
          </p:cNvCxnSpPr>
          <p:nvPr/>
        </p:nvCxnSpPr>
        <p:spPr>
          <a:xfrm>
            <a:off x="4425781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ZoneTexte 7"/>
          <p:cNvSpPr txBox="1"/>
          <p:nvPr/>
        </p:nvSpPr>
        <p:spPr>
          <a:xfrm>
            <a:off x="3995936" y="249289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9" name="Rectangle à coins arrondis 10"/>
          <p:cNvSpPr/>
          <p:nvPr/>
        </p:nvSpPr>
        <p:spPr>
          <a:xfrm>
            <a:off x="3206577" y="3450624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649917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à coins arrondis 6"/>
          <p:cNvSpPr/>
          <p:nvPr/>
        </p:nvSpPr>
        <p:spPr>
          <a:xfrm>
            <a:off x="6876256" y="3458227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7" idx="2"/>
          </p:cNvCxnSpPr>
          <p:nvPr/>
        </p:nvCxnSpPr>
        <p:spPr>
          <a:xfrm flipH="1">
            <a:off x="6883691" y="2820418"/>
            <a:ext cx="526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6"/>
          <p:cNvSpPr/>
          <p:nvPr/>
        </p:nvSpPr>
        <p:spPr>
          <a:xfrm>
            <a:off x="4427984" y="3458770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ZoneTexte 7"/>
          <p:cNvSpPr txBox="1"/>
          <p:nvPr/>
        </p:nvSpPr>
        <p:spPr>
          <a:xfrm>
            <a:off x="6468077" y="251264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endCxn id="23" idx="3"/>
          </p:cNvCxnSpPr>
          <p:nvPr/>
        </p:nvCxnSpPr>
        <p:spPr>
          <a:xfrm flipH="1">
            <a:off x="8093424" y="2800673"/>
            <a:ext cx="6968" cy="755392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7"/>
          <p:cNvSpPr txBox="1"/>
          <p:nvPr/>
        </p:nvSpPr>
        <p:spPr>
          <a:xfrm>
            <a:off x="7692270" y="251264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0" name="Rectangle à coins arrondis 10"/>
          <p:cNvSpPr/>
          <p:nvPr/>
        </p:nvSpPr>
        <p:spPr>
          <a:xfrm>
            <a:off x="5652120" y="3470369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ZoneTexte 7"/>
          <p:cNvSpPr txBox="1"/>
          <p:nvPr/>
        </p:nvSpPr>
        <p:spPr>
          <a:xfrm>
            <a:off x="5240219" y="2512641"/>
            <a:ext cx="806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4"/>
                </a:solidFill>
                <a:cs typeface="Arial"/>
              </a:rPr>
              <a:t>SysTick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8032" y="4293096"/>
            <a:ext cx="8405119" cy="2394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2051720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2051720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61" name="Rounded Rectangle 60"/>
          <p:cNvSpPr/>
          <p:nvPr/>
        </p:nvSpPr>
        <p:spPr>
          <a:xfrm>
            <a:off x="2051720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2" name="Rounded Rectangle 61"/>
          <p:cNvSpPr/>
          <p:nvPr/>
        </p:nvSpPr>
        <p:spPr>
          <a:xfrm>
            <a:off x="2051720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3" name="Rectangle à coins arrondis 6"/>
          <p:cNvSpPr/>
          <p:nvPr/>
        </p:nvSpPr>
        <p:spPr>
          <a:xfrm>
            <a:off x="1619672" y="4529469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Rectangle à coins arrondis 10"/>
          <p:cNvSpPr/>
          <p:nvPr/>
        </p:nvSpPr>
        <p:spPr>
          <a:xfrm>
            <a:off x="1619672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39552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539552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67" name="Rounded Rectangle 66"/>
          <p:cNvSpPr/>
          <p:nvPr/>
        </p:nvSpPr>
        <p:spPr>
          <a:xfrm>
            <a:off x="539552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8" name="Rounded Rectangle 67"/>
          <p:cNvSpPr/>
          <p:nvPr/>
        </p:nvSpPr>
        <p:spPr>
          <a:xfrm>
            <a:off x="539552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9" name="Rectangle à coins arrondis 6"/>
          <p:cNvSpPr/>
          <p:nvPr/>
        </p:nvSpPr>
        <p:spPr>
          <a:xfrm>
            <a:off x="107504" y="496151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à coins arrondis 10"/>
          <p:cNvSpPr/>
          <p:nvPr/>
        </p:nvSpPr>
        <p:spPr>
          <a:xfrm>
            <a:off x="107504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289447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72" name="Rounded Rectangle 71"/>
          <p:cNvSpPr/>
          <p:nvPr/>
        </p:nvSpPr>
        <p:spPr>
          <a:xfrm>
            <a:off x="3289447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73" name="Rounded Rectangle 72"/>
          <p:cNvSpPr/>
          <p:nvPr/>
        </p:nvSpPr>
        <p:spPr>
          <a:xfrm>
            <a:off x="3289447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74" name="Rounded Rectangle 73"/>
          <p:cNvSpPr/>
          <p:nvPr/>
        </p:nvSpPr>
        <p:spPr>
          <a:xfrm>
            <a:off x="3289447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75" name="Rectangle à coins arrondis 6"/>
          <p:cNvSpPr/>
          <p:nvPr/>
        </p:nvSpPr>
        <p:spPr>
          <a:xfrm>
            <a:off x="2857399" y="4941168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Rectangle à coins arrondis 10"/>
          <p:cNvSpPr/>
          <p:nvPr/>
        </p:nvSpPr>
        <p:spPr>
          <a:xfrm>
            <a:off x="2857399" y="4746768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51358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78" name="Rounded Rectangle 77"/>
          <p:cNvSpPr/>
          <p:nvPr/>
        </p:nvSpPr>
        <p:spPr>
          <a:xfrm>
            <a:off x="451358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79" name="Rounded Rectangle 78"/>
          <p:cNvSpPr/>
          <p:nvPr/>
        </p:nvSpPr>
        <p:spPr>
          <a:xfrm>
            <a:off x="451358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80" name="Rounded Rectangle 79"/>
          <p:cNvSpPr/>
          <p:nvPr/>
        </p:nvSpPr>
        <p:spPr>
          <a:xfrm>
            <a:off x="451358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81" name="Rectangle à coins arrondis 6"/>
          <p:cNvSpPr/>
          <p:nvPr/>
        </p:nvSpPr>
        <p:spPr>
          <a:xfrm>
            <a:off x="4081535" y="4509120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à coins arrondis 10"/>
          <p:cNvSpPr/>
          <p:nvPr/>
        </p:nvSpPr>
        <p:spPr>
          <a:xfrm>
            <a:off x="4081535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737719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84" name="Rounded Rectangle 83"/>
          <p:cNvSpPr/>
          <p:nvPr/>
        </p:nvSpPr>
        <p:spPr>
          <a:xfrm>
            <a:off x="5737719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85" name="Rounded Rectangle 84"/>
          <p:cNvSpPr/>
          <p:nvPr/>
        </p:nvSpPr>
        <p:spPr>
          <a:xfrm>
            <a:off x="5737719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86" name="Rounded Rectangle 85"/>
          <p:cNvSpPr/>
          <p:nvPr/>
        </p:nvSpPr>
        <p:spPr>
          <a:xfrm>
            <a:off x="5737719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87" name="Rectangle à coins arrondis 6"/>
          <p:cNvSpPr/>
          <p:nvPr/>
        </p:nvSpPr>
        <p:spPr>
          <a:xfrm>
            <a:off x="5305671" y="4941168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8" name="Rectangle à coins arrondis 10"/>
          <p:cNvSpPr/>
          <p:nvPr/>
        </p:nvSpPr>
        <p:spPr>
          <a:xfrm>
            <a:off x="5305671" y="4725144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3386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90" name="Rounded Rectangle 89"/>
          <p:cNvSpPr/>
          <p:nvPr/>
        </p:nvSpPr>
        <p:spPr>
          <a:xfrm>
            <a:off x="703386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91" name="Rounded Rectangle 90"/>
          <p:cNvSpPr/>
          <p:nvPr/>
        </p:nvSpPr>
        <p:spPr>
          <a:xfrm>
            <a:off x="703386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92" name="Rounded Rectangle 91"/>
          <p:cNvSpPr/>
          <p:nvPr/>
        </p:nvSpPr>
        <p:spPr>
          <a:xfrm>
            <a:off x="703386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93" name="Rectangle à coins arrondis 6"/>
          <p:cNvSpPr/>
          <p:nvPr/>
        </p:nvSpPr>
        <p:spPr>
          <a:xfrm>
            <a:off x="6601815" y="4745493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4" name="Rectangle à coins arrondis 10"/>
          <p:cNvSpPr/>
          <p:nvPr/>
        </p:nvSpPr>
        <p:spPr>
          <a:xfrm>
            <a:off x="6601815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216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8" grpId="0"/>
      <p:bldP spid="19" grpId="0" animBg="1"/>
      <p:bldP spid="23" grpId="0" animBg="1"/>
      <p:bldP spid="25" grpId="0" animBg="1"/>
      <p:bldP spid="27" grpId="0"/>
      <p:bldP spid="29" grpId="0"/>
      <p:bldP spid="30" grpId="0" animBg="1"/>
      <p:bldP spid="31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53" y="973736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1599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Set one task Higher priority</a:t>
            </a:r>
          </a:p>
          <a:p>
            <a:r>
              <a:rPr lang="en-US" sz="1800" dirty="0" smtClean="0"/>
              <a:t>Double click on task for change</a:t>
            </a:r>
          </a:p>
          <a:p>
            <a:r>
              <a:rPr lang="en-US" sz="1800" dirty="0" smtClean="0"/>
              <a:t>Button OK</a:t>
            </a: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4499992" y="2060848"/>
            <a:ext cx="4536504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50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72601"/>
            <a:ext cx="4247707" cy="8972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34" y="3393516"/>
            <a:ext cx="5922022" cy="8762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95438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Create project in CubeMX</a:t>
            </a:r>
          </a:p>
          <a:p>
            <a:pPr lvl="1"/>
            <a:r>
              <a:rPr lang="en-GB" sz="1400" dirty="0"/>
              <a:t>Menu &gt; File &gt; New Project</a:t>
            </a:r>
          </a:p>
          <a:p>
            <a:pPr lvl="1"/>
            <a:r>
              <a:rPr lang="en-GB" sz="1400" dirty="0"/>
              <a:t>Select STM32F4 &gt; STM32F429/439 &gt; LQFP144 &gt; </a:t>
            </a:r>
            <a:r>
              <a:rPr lang="en-GB" sz="1400" dirty="0" smtClean="0"/>
              <a:t>STM32F439ZITx</a:t>
            </a:r>
            <a:endParaRPr lang="en-GB" sz="1800" dirty="0" smtClean="0"/>
          </a:p>
          <a:p>
            <a:r>
              <a:rPr lang="en-US" sz="2400" dirty="0" smtClean="0"/>
              <a:t>We need only blank project with clock initialization</a:t>
            </a:r>
          </a:p>
          <a:p>
            <a:pPr lvl="1"/>
            <a:r>
              <a:rPr lang="en-US" dirty="0" smtClean="0"/>
              <a:t>We set the RCC and configure the core to maximum speed and SWD with SWO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" y="4797152"/>
            <a:ext cx="9179268" cy="1512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1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After we send text </a:t>
            </a:r>
            <a:r>
              <a:rPr lang="en-US" sz="1800" dirty="0"/>
              <a:t>for 5x </a:t>
            </a:r>
            <a:r>
              <a:rPr lang="en-US" sz="1800" dirty="0" smtClean="0"/>
              <a:t>times, </a:t>
            </a:r>
            <a:r>
              <a:rPr lang="en-US" sz="1800" dirty="0"/>
              <a:t>put </a:t>
            </a:r>
            <a:r>
              <a:rPr lang="en-US" sz="1800" dirty="0" smtClean="0"/>
              <a:t>task to block state</a:t>
            </a:r>
          </a:p>
          <a:p>
            <a:r>
              <a:rPr lang="en-US" sz="1800" dirty="0" smtClean="0"/>
              <a:t>Because task have high priority it allow to run lower priority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63550" y="2204864"/>
            <a:ext cx="8356922" cy="35394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4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5; i++){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1115616" y="4360463"/>
            <a:ext cx="1440160" cy="24419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3419872" y="4201529"/>
            <a:ext cx="2736304" cy="562057"/>
          </a:xfrm>
          <a:prstGeom prst="wedgeRoundRectCallout">
            <a:avLst>
              <a:gd name="adj1" fmla="val -79048"/>
              <a:gd name="adj2" fmla="val 29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Helps not spam terminal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843808" y="4823867"/>
            <a:ext cx="1649834" cy="554502"/>
          </a:xfrm>
          <a:prstGeom prst="wedgeRoundRectCallout">
            <a:avLst>
              <a:gd name="adj1" fmla="val -80203"/>
              <a:gd name="adj2" fmla="val -2964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task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899592" y="4808188"/>
            <a:ext cx="1440160" cy="24419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8840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If higher priority task is not running we can print text from this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63550" y="1556792"/>
            <a:ext cx="8356922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StartTask2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99592" y="3068960"/>
            <a:ext cx="1944216" cy="24419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3668725" y="2910026"/>
            <a:ext cx="2736304" cy="562057"/>
          </a:xfrm>
          <a:prstGeom prst="wedgeRoundRectCallout">
            <a:avLst>
              <a:gd name="adj1" fmla="val -79048"/>
              <a:gd name="adj2" fmla="val 29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Helps not spam terminal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2862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What happen when Task1 call </a:t>
            </a:r>
            <a:r>
              <a:rPr lang="en-US" sz="1800" dirty="0" err="1" smtClean="0"/>
              <a:t>osDelay</a:t>
            </a:r>
            <a:r>
              <a:rPr lang="en-US" sz="1800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8" name="Rectangle à coins arrondis 30"/>
          <p:cNvSpPr/>
          <p:nvPr/>
        </p:nvSpPr>
        <p:spPr>
          <a:xfrm>
            <a:off x="323528" y="2276872"/>
            <a:ext cx="8330506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9" idx="2"/>
          </p:cNvCxnSpPr>
          <p:nvPr/>
        </p:nvCxnSpPr>
        <p:spPr>
          <a:xfrm flipH="1">
            <a:off x="3187359" y="2800673"/>
            <a:ext cx="527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à coins arrondis 6"/>
          <p:cNvSpPr/>
          <p:nvPr/>
        </p:nvSpPr>
        <p:spPr>
          <a:xfrm>
            <a:off x="1970187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ZoneTexte 7"/>
          <p:cNvSpPr txBox="1"/>
          <p:nvPr/>
        </p:nvSpPr>
        <p:spPr>
          <a:xfrm>
            <a:off x="1178857" y="227687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4" name="Flèche droite 11"/>
          <p:cNvSpPr/>
          <p:nvPr/>
        </p:nvSpPr>
        <p:spPr>
          <a:xfrm rot="16200000">
            <a:off x="1432799" y="2987545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7"/>
          <p:cNvSpPr txBox="1"/>
          <p:nvPr/>
        </p:nvSpPr>
        <p:spPr>
          <a:xfrm>
            <a:off x="323528" y="265665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16" name="ZoneTexte 7"/>
          <p:cNvSpPr txBox="1"/>
          <p:nvPr/>
        </p:nvSpPr>
        <p:spPr>
          <a:xfrm>
            <a:off x="303667" y="335699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17" name="Flèche droite 11"/>
          <p:cNvSpPr/>
          <p:nvPr/>
        </p:nvSpPr>
        <p:spPr>
          <a:xfrm>
            <a:off x="1769015" y="3703385"/>
            <a:ext cx="6353099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7"/>
          <p:cNvSpPr txBox="1"/>
          <p:nvPr/>
        </p:nvSpPr>
        <p:spPr>
          <a:xfrm>
            <a:off x="3563888" y="380366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19" name="ZoneTexte 7"/>
          <p:cNvSpPr txBox="1"/>
          <p:nvPr/>
        </p:nvSpPr>
        <p:spPr>
          <a:xfrm>
            <a:off x="2771746" y="249289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endCxn id="22" idx="3"/>
          </p:cNvCxnSpPr>
          <p:nvPr/>
        </p:nvCxnSpPr>
        <p:spPr>
          <a:xfrm>
            <a:off x="4425781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7"/>
          <p:cNvSpPr txBox="1"/>
          <p:nvPr/>
        </p:nvSpPr>
        <p:spPr>
          <a:xfrm>
            <a:off x="3916588" y="249289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cs typeface="Arial"/>
              </a:rPr>
              <a:t>Delay end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22" name="Rectangle à coins arrondis 10"/>
          <p:cNvSpPr/>
          <p:nvPr/>
        </p:nvSpPr>
        <p:spPr>
          <a:xfrm>
            <a:off x="3206577" y="3450624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9917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à coins arrondis 6"/>
          <p:cNvSpPr/>
          <p:nvPr/>
        </p:nvSpPr>
        <p:spPr>
          <a:xfrm>
            <a:off x="6876256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7" idx="2"/>
          </p:cNvCxnSpPr>
          <p:nvPr/>
        </p:nvCxnSpPr>
        <p:spPr>
          <a:xfrm flipH="1">
            <a:off x="6883694" y="2820418"/>
            <a:ext cx="524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à coins arrondis 6"/>
          <p:cNvSpPr/>
          <p:nvPr/>
        </p:nvSpPr>
        <p:spPr>
          <a:xfrm>
            <a:off x="4427984" y="3212976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ZoneTexte 7"/>
          <p:cNvSpPr txBox="1"/>
          <p:nvPr/>
        </p:nvSpPr>
        <p:spPr>
          <a:xfrm>
            <a:off x="6388729" y="251264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/>
                </a:solidFill>
                <a:cs typeface="Arial"/>
              </a:rPr>
              <a:t>Delay end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endCxn id="24" idx="3"/>
          </p:cNvCxnSpPr>
          <p:nvPr/>
        </p:nvCxnSpPr>
        <p:spPr>
          <a:xfrm>
            <a:off x="8093424" y="2820418"/>
            <a:ext cx="0" cy="51074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7"/>
          <p:cNvSpPr txBox="1"/>
          <p:nvPr/>
        </p:nvSpPr>
        <p:spPr>
          <a:xfrm>
            <a:off x="7692271" y="251264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0" name="Rectangle à coins arrondis 10"/>
          <p:cNvSpPr/>
          <p:nvPr/>
        </p:nvSpPr>
        <p:spPr>
          <a:xfrm>
            <a:off x="5652120" y="3470369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ZoneTexte 7"/>
          <p:cNvSpPr txBox="1"/>
          <p:nvPr/>
        </p:nvSpPr>
        <p:spPr>
          <a:xfrm>
            <a:off x="5227269" y="251264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osDelay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8032" y="4293096"/>
            <a:ext cx="8405119" cy="2394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2051720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2051720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2051720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2051720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37" name="Rectangle à coins arrondis 6"/>
          <p:cNvSpPr/>
          <p:nvPr/>
        </p:nvSpPr>
        <p:spPr>
          <a:xfrm>
            <a:off x="1619672" y="4529469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à coins arrondis 10"/>
          <p:cNvSpPr/>
          <p:nvPr/>
        </p:nvSpPr>
        <p:spPr>
          <a:xfrm>
            <a:off x="1619672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9552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539552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41" name="Rounded Rectangle 40"/>
          <p:cNvSpPr/>
          <p:nvPr/>
        </p:nvSpPr>
        <p:spPr>
          <a:xfrm>
            <a:off x="539552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539552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43" name="Rectangle à coins arrondis 6"/>
          <p:cNvSpPr/>
          <p:nvPr/>
        </p:nvSpPr>
        <p:spPr>
          <a:xfrm>
            <a:off x="107504" y="496151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à coins arrondis 10"/>
          <p:cNvSpPr/>
          <p:nvPr/>
        </p:nvSpPr>
        <p:spPr>
          <a:xfrm>
            <a:off x="107504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89447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46" name="Rounded Rectangle 45"/>
          <p:cNvSpPr/>
          <p:nvPr/>
        </p:nvSpPr>
        <p:spPr>
          <a:xfrm>
            <a:off x="3289447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289447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3289447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49" name="Rectangle à coins arrondis 6"/>
          <p:cNvSpPr/>
          <p:nvPr/>
        </p:nvSpPr>
        <p:spPr>
          <a:xfrm>
            <a:off x="2857399" y="5373216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10"/>
          <p:cNvSpPr/>
          <p:nvPr/>
        </p:nvSpPr>
        <p:spPr>
          <a:xfrm>
            <a:off x="2857399" y="4746768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1358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52" name="Rounded Rectangle 51"/>
          <p:cNvSpPr/>
          <p:nvPr/>
        </p:nvSpPr>
        <p:spPr>
          <a:xfrm>
            <a:off x="451358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451358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54" name="Rounded Rectangle 53"/>
          <p:cNvSpPr/>
          <p:nvPr/>
        </p:nvSpPr>
        <p:spPr>
          <a:xfrm>
            <a:off x="451358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55" name="Rectangle à coins arrondis 6"/>
          <p:cNvSpPr/>
          <p:nvPr/>
        </p:nvSpPr>
        <p:spPr>
          <a:xfrm>
            <a:off x="4081535" y="4509120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Rectangle à coins arrondis 10"/>
          <p:cNvSpPr/>
          <p:nvPr/>
        </p:nvSpPr>
        <p:spPr>
          <a:xfrm>
            <a:off x="4081535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737719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58" name="Rounded Rectangle 57"/>
          <p:cNvSpPr/>
          <p:nvPr/>
        </p:nvSpPr>
        <p:spPr>
          <a:xfrm>
            <a:off x="5737719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59" name="Rounded Rectangle 58"/>
          <p:cNvSpPr/>
          <p:nvPr/>
        </p:nvSpPr>
        <p:spPr>
          <a:xfrm>
            <a:off x="5737719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5737719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1" name="Rectangle à coins arrondis 6"/>
          <p:cNvSpPr/>
          <p:nvPr/>
        </p:nvSpPr>
        <p:spPr>
          <a:xfrm>
            <a:off x="5305671" y="5373216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ectangle à coins arrondis 10"/>
          <p:cNvSpPr/>
          <p:nvPr/>
        </p:nvSpPr>
        <p:spPr>
          <a:xfrm>
            <a:off x="5305671" y="4725144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03386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64" name="Rounded Rectangle 63"/>
          <p:cNvSpPr/>
          <p:nvPr/>
        </p:nvSpPr>
        <p:spPr>
          <a:xfrm>
            <a:off x="703386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703386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703386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7" name="Rectangle à coins arrondis 6"/>
          <p:cNvSpPr/>
          <p:nvPr/>
        </p:nvSpPr>
        <p:spPr>
          <a:xfrm>
            <a:off x="6601815" y="4745493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Rectangle à coins arrondis 10"/>
          <p:cNvSpPr/>
          <p:nvPr/>
        </p:nvSpPr>
        <p:spPr>
          <a:xfrm>
            <a:off x="6601815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218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/>
      <p:bldP spid="22" grpId="0" animBg="1"/>
      <p:bldP spid="24" grpId="0" animBg="1"/>
      <p:bldP spid="26" grpId="0" animBg="1"/>
      <p:bldP spid="27" grpId="0"/>
      <p:bldP spid="29" grpId="0"/>
      <p:bldP spid="30" grpId="0" animBg="1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64633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What happen if Task1 does not call </a:t>
            </a:r>
            <a:r>
              <a:rPr lang="en-US" sz="1800" dirty="0" err="1" smtClean="0"/>
              <a:t>osDelay</a:t>
            </a:r>
            <a:r>
              <a:rPr lang="en-US" sz="1800" dirty="0" smtClean="0"/>
              <a:t>? Replace </a:t>
            </a:r>
            <a:r>
              <a:rPr lang="en-US" sz="1800" dirty="0" err="1" smtClean="0"/>
              <a:t>osDelay</a:t>
            </a:r>
            <a:r>
              <a:rPr lang="en-US" sz="1800" dirty="0" smtClean="0"/>
              <a:t> for </a:t>
            </a:r>
            <a:r>
              <a:rPr lang="en-US" sz="1800" dirty="0" err="1" smtClean="0"/>
              <a:t>HAL_Delay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8" name="Rectangle à coins arrondis 30"/>
          <p:cNvSpPr/>
          <p:nvPr/>
        </p:nvSpPr>
        <p:spPr>
          <a:xfrm>
            <a:off x="413097" y="2238706"/>
            <a:ext cx="8330506" cy="1747938"/>
          </a:xfrm>
          <a:prstGeom prst="roundRect">
            <a:avLst/>
          </a:prstGeom>
          <a:solidFill>
            <a:srgbClr val="B9C4C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19" idx="2"/>
          </p:cNvCxnSpPr>
          <p:nvPr/>
        </p:nvCxnSpPr>
        <p:spPr>
          <a:xfrm flipH="1">
            <a:off x="3187361" y="2800673"/>
            <a:ext cx="526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à coins arrondis 6"/>
          <p:cNvSpPr/>
          <p:nvPr/>
        </p:nvSpPr>
        <p:spPr>
          <a:xfrm>
            <a:off x="1970187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ZoneTexte 7"/>
          <p:cNvSpPr txBox="1"/>
          <p:nvPr/>
        </p:nvSpPr>
        <p:spPr>
          <a:xfrm>
            <a:off x="1178857" y="227687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Priority level</a:t>
            </a:r>
            <a:endParaRPr lang="en-US" sz="14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14" name="Flèche droite 11"/>
          <p:cNvSpPr/>
          <p:nvPr/>
        </p:nvSpPr>
        <p:spPr>
          <a:xfrm rot="16200000">
            <a:off x="1432799" y="2987545"/>
            <a:ext cx="672433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7"/>
          <p:cNvSpPr txBox="1"/>
          <p:nvPr/>
        </p:nvSpPr>
        <p:spPr>
          <a:xfrm>
            <a:off x="323528" y="265665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High priority</a:t>
            </a:r>
          </a:p>
        </p:txBody>
      </p:sp>
      <p:sp>
        <p:nvSpPr>
          <p:cNvPr id="16" name="ZoneTexte 7"/>
          <p:cNvSpPr txBox="1"/>
          <p:nvPr/>
        </p:nvSpPr>
        <p:spPr>
          <a:xfrm>
            <a:off x="303667" y="335699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"/>
                <a:cs typeface="Arial"/>
              </a:rPr>
              <a:t>Low priority</a:t>
            </a:r>
          </a:p>
        </p:txBody>
      </p:sp>
      <p:sp>
        <p:nvSpPr>
          <p:cNvPr id="17" name="Flèche droite 11"/>
          <p:cNvSpPr/>
          <p:nvPr/>
        </p:nvSpPr>
        <p:spPr>
          <a:xfrm>
            <a:off x="1769015" y="3703385"/>
            <a:ext cx="6353099" cy="154672"/>
          </a:xfrm>
          <a:prstGeom prst="rightArrow">
            <a:avLst>
              <a:gd name="adj1" fmla="val 10688"/>
              <a:gd name="adj2" fmla="val 117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7"/>
          <p:cNvSpPr txBox="1"/>
          <p:nvPr/>
        </p:nvSpPr>
        <p:spPr>
          <a:xfrm>
            <a:off x="3563888" y="380366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4"/>
                </a:solidFill>
                <a:latin typeface="Arial"/>
                <a:cs typeface="Arial"/>
              </a:rPr>
              <a:t>time</a:t>
            </a:r>
          </a:p>
        </p:txBody>
      </p:sp>
      <p:sp>
        <p:nvSpPr>
          <p:cNvPr id="19" name="ZoneTexte 7"/>
          <p:cNvSpPr txBox="1"/>
          <p:nvPr/>
        </p:nvSpPr>
        <p:spPr>
          <a:xfrm>
            <a:off x="2641904" y="2492896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latin typeface="Arial"/>
                <a:cs typeface="Arial"/>
              </a:rPr>
              <a:t>HAL_Delay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endCxn id="22" idx="3"/>
          </p:cNvCxnSpPr>
          <p:nvPr/>
        </p:nvCxnSpPr>
        <p:spPr>
          <a:xfrm>
            <a:off x="4425781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7"/>
          <p:cNvSpPr txBox="1"/>
          <p:nvPr/>
        </p:nvSpPr>
        <p:spPr>
          <a:xfrm>
            <a:off x="3692168" y="2492896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HAL_Delay</a:t>
            </a:r>
            <a:r>
              <a:rPr lang="en-US" sz="1400" dirty="0" smtClean="0">
                <a:solidFill>
                  <a:schemeClr val="accent4"/>
                </a:solidFill>
                <a:cs typeface="Arial"/>
              </a:rPr>
              <a:t> end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22" name="Rectangle à coins arrondis 10"/>
          <p:cNvSpPr/>
          <p:nvPr/>
        </p:nvSpPr>
        <p:spPr>
          <a:xfrm>
            <a:off x="3206577" y="3450624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9917" y="2780928"/>
            <a:ext cx="2203" cy="766896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à coins arrondis 6"/>
          <p:cNvSpPr/>
          <p:nvPr/>
        </p:nvSpPr>
        <p:spPr>
          <a:xfrm>
            <a:off x="6876256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27" idx="2"/>
          </p:cNvCxnSpPr>
          <p:nvPr/>
        </p:nvCxnSpPr>
        <p:spPr>
          <a:xfrm flipH="1">
            <a:off x="6883694" y="2820418"/>
            <a:ext cx="524" cy="844351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à coins arrondis 6"/>
          <p:cNvSpPr/>
          <p:nvPr/>
        </p:nvSpPr>
        <p:spPr>
          <a:xfrm>
            <a:off x="4427984" y="3212976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ZoneTexte 7"/>
          <p:cNvSpPr txBox="1"/>
          <p:nvPr/>
        </p:nvSpPr>
        <p:spPr>
          <a:xfrm>
            <a:off x="6164309" y="251264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HAL_Delay</a:t>
            </a:r>
            <a:r>
              <a:rPr lang="en-US" sz="1400" dirty="0" smtClean="0">
                <a:solidFill>
                  <a:schemeClr val="accent4"/>
                </a:solidFill>
                <a:cs typeface="Arial"/>
              </a:rPr>
              <a:t> end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endCxn id="24" idx="3"/>
          </p:cNvCxnSpPr>
          <p:nvPr/>
        </p:nvCxnSpPr>
        <p:spPr>
          <a:xfrm>
            <a:off x="8093424" y="2820418"/>
            <a:ext cx="0" cy="510745"/>
          </a:xfrm>
          <a:prstGeom prst="line">
            <a:avLst/>
          </a:prstGeom>
          <a:solidFill>
            <a:schemeClr val="accent4"/>
          </a:solidFill>
          <a:ln>
            <a:solidFill>
              <a:srgbClr val="0020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7"/>
          <p:cNvSpPr txBox="1"/>
          <p:nvPr/>
        </p:nvSpPr>
        <p:spPr>
          <a:xfrm>
            <a:off x="7562428" y="251264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HAL_Delay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0" name="Rectangle à coins arrondis 10"/>
          <p:cNvSpPr/>
          <p:nvPr/>
        </p:nvSpPr>
        <p:spPr>
          <a:xfrm>
            <a:off x="5652120" y="3470369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ZoneTexte 7"/>
          <p:cNvSpPr txBox="1"/>
          <p:nvPr/>
        </p:nvSpPr>
        <p:spPr>
          <a:xfrm>
            <a:off x="5097427" y="251264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/>
                </a:solidFill>
                <a:cs typeface="Arial"/>
              </a:rPr>
              <a:t>HAL_Delay</a:t>
            </a:r>
            <a:endParaRPr lang="en-US" sz="1400" dirty="0" smtClean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8032" y="4293096"/>
            <a:ext cx="8405119" cy="2394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2051720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2051720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2051720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2051720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37" name="Rectangle à coins arrondis 6"/>
          <p:cNvSpPr/>
          <p:nvPr/>
        </p:nvSpPr>
        <p:spPr>
          <a:xfrm>
            <a:off x="1619672" y="4529469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à coins arrondis 10"/>
          <p:cNvSpPr/>
          <p:nvPr/>
        </p:nvSpPr>
        <p:spPr>
          <a:xfrm>
            <a:off x="1619672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9552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40" name="Rounded Rectangle 39"/>
          <p:cNvSpPr/>
          <p:nvPr/>
        </p:nvSpPr>
        <p:spPr>
          <a:xfrm>
            <a:off x="539552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41" name="Rounded Rectangle 40"/>
          <p:cNvSpPr/>
          <p:nvPr/>
        </p:nvSpPr>
        <p:spPr>
          <a:xfrm>
            <a:off x="539552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539552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43" name="Rectangle à coins arrondis 6"/>
          <p:cNvSpPr/>
          <p:nvPr/>
        </p:nvSpPr>
        <p:spPr>
          <a:xfrm>
            <a:off x="107504" y="4961517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à coins arrondis 10"/>
          <p:cNvSpPr/>
          <p:nvPr/>
        </p:nvSpPr>
        <p:spPr>
          <a:xfrm>
            <a:off x="107504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89447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46" name="Rounded Rectangle 45"/>
          <p:cNvSpPr/>
          <p:nvPr/>
        </p:nvSpPr>
        <p:spPr>
          <a:xfrm>
            <a:off x="3289447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289447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3289447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49" name="Rectangle à coins arrondis 6"/>
          <p:cNvSpPr/>
          <p:nvPr/>
        </p:nvSpPr>
        <p:spPr>
          <a:xfrm>
            <a:off x="2857399" y="4509120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à coins arrondis 10"/>
          <p:cNvSpPr/>
          <p:nvPr/>
        </p:nvSpPr>
        <p:spPr>
          <a:xfrm>
            <a:off x="2857399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51358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52" name="Rounded Rectangle 51"/>
          <p:cNvSpPr/>
          <p:nvPr/>
        </p:nvSpPr>
        <p:spPr>
          <a:xfrm>
            <a:off x="451358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451358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54" name="Rounded Rectangle 53"/>
          <p:cNvSpPr/>
          <p:nvPr/>
        </p:nvSpPr>
        <p:spPr>
          <a:xfrm>
            <a:off x="451358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55" name="Rectangle à coins arrondis 6"/>
          <p:cNvSpPr/>
          <p:nvPr/>
        </p:nvSpPr>
        <p:spPr>
          <a:xfrm>
            <a:off x="4081535" y="4509120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6" name="Rectangle à coins arrondis 10"/>
          <p:cNvSpPr/>
          <p:nvPr/>
        </p:nvSpPr>
        <p:spPr>
          <a:xfrm>
            <a:off x="4081535" y="5157192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737719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58" name="Rounded Rectangle 57"/>
          <p:cNvSpPr/>
          <p:nvPr/>
        </p:nvSpPr>
        <p:spPr>
          <a:xfrm>
            <a:off x="5737719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59" name="Rounded Rectangle 58"/>
          <p:cNvSpPr/>
          <p:nvPr/>
        </p:nvSpPr>
        <p:spPr>
          <a:xfrm>
            <a:off x="5737719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0" name="Rounded Rectangle 59"/>
          <p:cNvSpPr/>
          <p:nvPr/>
        </p:nvSpPr>
        <p:spPr>
          <a:xfrm>
            <a:off x="5737719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1" name="Rectangle à coins arrondis 6"/>
          <p:cNvSpPr/>
          <p:nvPr/>
        </p:nvSpPr>
        <p:spPr>
          <a:xfrm>
            <a:off x="5305671" y="4529469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ectangle à coins arrondis 10"/>
          <p:cNvSpPr/>
          <p:nvPr/>
        </p:nvSpPr>
        <p:spPr>
          <a:xfrm>
            <a:off x="5305671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033863" y="5805264"/>
            <a:ext cx="994521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Suspend</a:t>
            </a:r>
            <a:endParaRPr lang="en-GB" sz="1100" dirty="0"/>
          </a:p>
        </p:txBody>
      </p:sp>
      <p:sp>
        <p:nvSpPr>
          <p:cNvPr id="64" name="Rounded Rectangle 63"/>
          <p:cNvSpPr/>
          <p:nvPr/>
        </p:nvSpPr>
        <p:spPr>
          <a:xfrm>
            <a:off x="7033863" y="4941168"/>
            <a:ext cx="994521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Ready</a:t>
            </a:r>
            <a:endParaRPr lang="en-GB" sz="1100" dirty="0"/>
          </a:p>
        </p:txBody>
      </p:sp>
      <p:sp>
        <p:nvSpPr>
          <p:cNvPr id="65" name="Rounded Rectangle 64"/>
          <p:cNvSpPr/>
          <p:nvPr/>
        </p:nvSpPr>
        <p:spPr>
          <a:xfrm>
            <a:off x="7033863" y="5373216"/>
            <a:ext cx="994521" cy="43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  <a:endParaRPr lang="en-GB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7033863" y="4509120"/>
            <a:ext cx="994521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Runing</a:t>
            </a:r>
            <a:endParaRPr lang="en-GB" sz="1100" dirty="0"/>
          </a:p>
        </p:txBody>
      </p:sp>
      <p:sp>
        <p:nvSpPr>
          <p:cNvPr id="67" name="Rectangle à coins arrondis 6"/>
          <p:cNvSpPr/>
          <p:nvPr/>
        </p:nvSpPr>
        <p:spPr>
          <a:xfrm>
            <a:off x="6601815" y="4509120"/>
            <a:ext cx="648072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Rectangle à coins arrondis 10"/>
          <p:cNvSpPr/>
          <p:nvPr/>
        </p:nvSpPr>
        <p:spPr>
          <a:xfrm>
            <a:off x="6601815" y="5178816"/>
            <a:ext cx="658490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9" name="Rectangle à coins arrondis 6"/>
          <p:cNvSpPr/>
          <p:nvPr/>
        </p:nvSpPr>
        <p:spPr>
          <a:xfrm>
            <a:off x="3210816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à coins arrondis 6"/>
          <p:cNvSpPr/>
          <p:nvPr/>
        </p:nvSpPr>
        <p:spPr>
          <a:xfrm>
            <a:off x="5659088" y="3233325"/>
            <a:ext cx="1217168" cy="195675"/>
          </a:xfrm>
          <a:prstGeom prst="roundRect">
            <a:avLst/>
          </a:prstGeom>
          <a:solidFill>
            <a:srgbClr val="00205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Task1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Rectangle à coins arrondis 10"/>
          <p:cNvSpPr/>
          <p:nvPr/>
        </p:nvSpPr>
        <p:spPr>
          <a:xfrm>
            <a:off x="4430713" y="3429000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2" name="Rectangle à coins arrondis 10"/>
          <p:cNvSpPr/>
          <p:nvPr/>
        </p:nvSpPr>
        <p:spPr>
          <a:xfrm>
            <a:off x="6876256" y="3450624"/>
            <a:ext cx="1221407" cy="19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Task2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544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/>
      <p:bldP spid="22" grpId="0" animBg="1"/>
      <p:bldP spid="24" grpId="0" animBg="1"/>
      <p:bldP spid="26" grpId="0" animBg="1"/>
      <p:bldP spid="27" grpId="0"/>
      <p:bldP spid="29" grpId="0"/>
      <p:bldP spid="30" grpId="0" animBg="1"/>
      <p:bldP spid="31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osDelay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3550" y="1196752"/>
            <a:ext cx="8229600" cy="95410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Delay function</a:t>
            </a:r>
          </a:p>
          <a:p>
            <a:endParaRPr lang="en-US" sz="1800" dirty="0"/>
          </a:p>
          <a:p>
            <a:r>
              <a:rPr lang="en-US" sz="1800" dirty="0" smtClean="0"/>
              <a:t>Delay function which measure time from which is delay measured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550" y="1628800"/>
            <a:ext cx="8068890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18692E07-1EBB-4F69-962A-C8ECE70610E7}" type="slidenum">
              <a:rPr lang="fr-FR" smtClean="0"/>
              <a:t>54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57200" y="2967335"/>
            <a:ext cx="8161338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osDelayUntil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PreviousWakeTime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879997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osDelay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8217" y="299079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316218" y="3998905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PendSV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164169" y="299079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581" y="2270713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1 - </a:t>
            </a:r>
            <a:r>
              <a:rPr lang="en-US" sz="1600" dirty="0" err="1" smtClean="0"/>
              <a:t>Pri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70580" y="2558745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5616" y="3998905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vTaskDelay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908505" y="3998905"/>
            <a:ext cx="22556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PendSV</a:t>
            </a:r>
            <a:r>
              <a:rPr lang="en-US" sz="1600" dirty="0" smtClean="0"/>
              <a:t>(idle)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707904" y="3998905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vTaskDelay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567635" y="514795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smtClean="0"/>
              <a:t>Delay end</a:t>
            </a:r>
          </a:p>
        </p:txBody>
      </p:sp>
      <p:cxnSp>
        <p:nvCxnSpPr>
          <p:cNvPr id="19" name="Curved Connector 18"/>
          <p:cNvCxnSpPr>
            <a:stCxn id="3" idx="2"/>
            <a:endCxn id="12" idx="0"/>
          </p:cNvCxnSpPr>
          <p:nvPr/>
        </p:nvCxnSpPr>
        <p:spPr>
          <a:xfrm rot="16200000" flipH="1">
            <a:off x="1341193" y="3624181"/>
            <a:ext cx="432048" cy="317399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7600" y="299079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cxnSp>
        <p:nvCxnSpPr>
          <p:cNvPr id="22" name="Curved Connector 21"/>
          <p:cNvCxnSpPr>
            <a:stCxn id="4" idx="0"/>
            <a:endCxn id="20" idx="1"/>
          </p:cNvCxnSpPr>
          <p:nvPr/>
        </p:nvCxnSpPr>
        <p:spPr>
          <a:xfrm rot="5400000" flipH="1" flipV="1">
            <a:off x="2647214" y="3408520"/>
            <a:ext cx="720080" cy="46069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0" idx="2"/>
            <a:endCxn id="14" idx="0"/>
          </p:cNvCxnSpPr>
          <p:nvPr/>
        </p:nvCxnSpPr>
        <p:spPr>
          <a:xfrm rot="16200000" flipH="1">
            <a:off x="3857029" y="3547729"/>
            <a:ext cx="432048" cy="47030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 flipV="1">
            <a:off x="6577551" y="3408520"/>
            <a:ext cx="720080" cy="46069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>
            <a:off x="7167936" y="2702761"/>
            <a:ext cx="0" cy="24451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9" idx="2"/>
          </p:cNvCxnSpPr>
          <p:nvPr/>
        </p:nvCxnSpPr>
        <p:spPr>
          <a:xfrm>
            <a:off x="1115616" y="3925355"/>
            <a:ext cx="0" cy="17986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 rot="5400000">
            <a:off x="3992049" y="2847580"/>
            <a:ext cx="329654" cy="60825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524667" y="6258798"/>
            <a:ext cx="1264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Delay time</a:t>
            </a:r>
            <a:endParaRPr lang="en-US" sz="16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3550" y="1196752"/>
            <a:ext cx="8229600" cy="95410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osDelay</a:t>
            </a:r>
            <a:r>
              <a:rPr lang="en-US" sz="1800" dirty="0" smtClean="0"/>
              <a:t> start measure time from </a:t>
            </a:r>
            <a:r>
              <a:rPr lang="en-US" sz="1800" dirty="0" err="1" smtClean="0"/>
              <a:t>osDelay</a:t>
            </a:r>
            <a:r>
              <a:rPr lang="en-US" sz="1800" dirty="0" smtClean="0"/>
              <a:t> call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3F281EF7-0635-47FC-8A11-EB3CA7DD69CD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9423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osDelayUntil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8217" y="291507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316218" y="3923184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164169" y="291507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581" y="2194992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1 - </a:t>
            </a:r>
            <a:r>
              <a:rPr lang="en-US" sz="1600" dirty="0" err="1" smtClean="0"/>
              <a:t>Pri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70580" y="2483024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616" y="392318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vTaskDelayUntil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908505" y="3923184"/>
            <a:ext cx="22556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PendSV</a:t>
            </a:r>
            <a:r>
              <a:rPr lang="en-US" sz="1600" dirty="0" smtClean="0"/>
              <a:t>(idle)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07904" y="392318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vTaskDelay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567635" y="507222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smtClean="0"/>
              <a:t>Delay end</a:t>
            </a:r>
          </a:p>
        </p:txBody>
      </p:sp>
      <p:cxnSp>
        <p:nvCxnSpPr>
          <p:cNvPr id="12" name="Curved Connector 11"/>
          <p:cNvCxnSpPr>
            <a:stCxn id="3" idx="2"/>
            <a:endCxn id="8" idx="0"/>
          </p:cNvCxnSpPr>
          <p:nvPr/>
        </p:nvCxnSpPr>
        <p:spPr>
          <a:xfrm rot="16200000" flipH="1">
            <a:off x="1341193" y="3548460"/>
            <a:ext cx="432048" cy="317399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37600" y="291507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cxnSp>
        <p:nvCxnSpPr>
          <p:cNvPr id="14" name="Curved Connector 13"/>
          <p:cNvCxnSpPr>
            <a:stCxn id="4" idx="0"/>
            <a:endCxn id="13" idx="1"/>
          </p:cNvCxnSpPr>
          <p:nvPr/>
        </p:nvCxnSpPr>
        <p:spPr>
          <a:xfrm rot="5400000" flipH="1" flipV="1">
            <a:off x="2647214" y="3332799"/>
            <a:ext cx="720080" cy="46069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3" idx="2"/>
            <a:endCxn id="10" idx="0"/>
          </p:cNvCxnSpPr>
          <p:nvPr/>
        </p:nvCxnSpPr>
        <p:spPr>
          <a:xfrm rot="16200000" flipH="1">
            <a:off x="3857029" y="3472008"/>
            <a:ext cx="432048" cy="47030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6577551" y="3332799"/>
            <a:ext cx="720080" cy="46069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0"/>
          </p:cNvCxnSpPr>
          <p:nvPr/>
        </p:nvCxnSpPr>
        <p:spPr>
          <a:xfrm>
            <a:off x="7167936" y="2627040"/>
            <a:ext cx="0" cy="24451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 rot="5400000">
            <a:off x="3827680" y="2607490"/>
            <a:ext cx="329654" cy="6411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86877" y="2915072"/>
            <a:ext cx="0" cy="27332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73212" y="6186790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DelayUntil</a:t>
            </a:r>
            <a:r>
              <a:rPr lang="en-US" sz="1600" dirty="0" smtClean="0"/>
              <a:t> time</a:t>
            </a:r>
            <a:endParaRPr lang="en-US" sz="16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3550" y="1196752"/>
            <a:ext cx="8229600" cy="95410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90000"/>
                  <a:lumOff val="1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accent4">
                    <a:lumMod val="90000"/>
                    <a:lumOff val="1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170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7175" indent="-155575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200" kern="1200" baseline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osDelayUntil</a:t>
            </a:r>
            <a:r>
              <a:rPr lang="en-US" sz="1800" dirty="0" smtClean="0"/>
              <a:t> measure time from point which we selected</a:t>
            </a:r>
          </a:p>
          <a:p>
            <a:r>
              <a:rPr lang="en-US" sz="1800" dirty="0" smtClean="0"/>
              <a:t>This allow us to call task in regular intervals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426481BE-5A49-4EA6-AC2A-ED3A10E189EA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54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osDelay</a:t>
            </a:r>
            <a:r>
              <a:rPr lang="en-US" dirty="0" smtClean="0"/>
              <a:t> and </a:t>
            </a:r>
            <a:r>
              <a:rPr lang="en-US" dirty="0" err="1" smtClean="0"/>
              <a:t>osDelayUntil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Enable </a:t>
            </a:r>
            <a:r>
              <a:rPr lang="en-US" sz="1800" dirty="0" err="1" smtClean="0"/>
              <a:t>vTaskDelayUntil</a:t>
            </a:r>
            <a:r>
              <a:rPr lang="en-US" sz="1800" dirty="0" smtClean="0"/>
              <a:t> in Include parameters</a:t>
            </a:r>
          </a:p>
          <a:p>
            <a:r>
              <a:rPr lang="en-US" sz="1800" dirty="0" smtClean="0"/>
              <a:t>Regenerate project, modify tasks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57</a:t>
            </a:fld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569736"/>
            <a:ext cx="4248472" cy="525063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838724" y="3717032"/>
            <a:ext cx="4053755" cy="24419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1175" y="2190923"/>
            <a:ext cx="3322713" cy="246221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uint32_t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1\n"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100" dirty="0"/>
          </a:p>
        </p:txBody>
      </p:sp>
      <p:sp>
        <p:nvSpPr>
          <p:cNvPr id="6" name="Rectangle 5"/>
          <p:cNvSpPr/>
          <p:nvPr/>
        </p:nvSpPr>
        <p:spPr>
          <a:xfrm>
            <a:off x="251520" y="4689718"/>
            <a:ext cx="3312368" cy="212365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StartTask2 function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2\n"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63550" y="3717032"/>
            <a:ext cx="1944216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2648050" y="3579640"/>
            <a:ext cx="2190674" cy="518974"/>
          </a:xfrm>
          <a:prstGeom prst="wedgeRoundRectCallout">
            <a:avLst>
              <a:gd name="adj1" fmla="val -58510"/>
              <a:gd name="adj2" fmla="val 103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 between two run is 2s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534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osDelay</a:t>
            </a:r>
            <a:r>
              <a:rPr lang="en-US" dirty="0" smtClean="0"/>
              <a:t> and </a:t>
            </a:r>
            <a:r>
              <a:rPr lang="en-US" dirty="0" err="1" smtClean="0"/>
              <a:t>osDelayUntil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Enable </a:t>
            </a:r>
            <a:r>
              <a:rPr lang="en-US" sz="1800" dirty="0" err="1" smtClean="0"/>
              <a:t>vTaskDelayUntil</a:t>
            </a:r>
            <a:r>
              <a:rPr lang="en-US" sz="1800" dirty="0" smtClean="0"/>
              <a:t> in Include parameters</a:t>
            </a:r>
          </a:p>
          <a:p>
            <a:r>
              <a:rPr lang="en-US" sz="1800" dirty="0" smtClean="0"/>
              <a:t>Regenerate project, modify tasks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5" y="2190923"/>
            <a:ext cx="5050905" cy="35394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wakeuptime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wakeuptime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osKernelSysTick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osDelayUntil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(wakeuptime,2000);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83568" y="4581128"/>
            <a:ext cx="3168352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4067944" y="4465657"/>
            <a:ext cx="2190674" cy="518974"/>
          </a:xfrm>
          <a:prstGeom prst="wedgeRoundRectCallout">
            <a:avLst>
              <a:gd name="adj1" fmla="val -58510"/>
              <a:gd name="adj2" fmla="val 103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will be executed every 2s</a:t>
            </a:r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843808" y="5332467"/>
            <a:ext cx="1872208" cy="518974"/>
          </a:xfrm>
          <a:prstGeom prst="wedgeRoundRectCallout">
            <a:avLst>
              <a:gd name="adj1" fmla="val -18509"/>
              <a:gd name="adj2" fmla="val -1499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delay time</a:t>
            </a:r>
            <a:endParaRPr lang="en-GB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941166" y="5382488"/>
            <a:ext cx="1872208" cy="854824"/>
          </a:xfrm>
          <a:prstGeom prst="wedgeRoundRectCallout">
            <a:avLst>
              <a:gd name="adj1" fmla="val 30331"/>
              <a:gd name="adj2" fmla="val -12080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from which is delay measured</a:t>
            </a:r>
            <a:endParaRPr lang="en-GB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427884" y="2843143"/>
            <a:ext cx="2944316" cy="854824"/>
          </a:xfrm>
          <a:prstGeom prst="wedgeRoundRectCallout">
            <a:avLst>
              <a:gd name="adj1" fmla="val -42834"/>
              <a:gd name="adj2" fmla="val 775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osDelayUntil</a:t>
            </a:r>
            <a:r>
              <a:rPr lang="en-US" dirty="0" smtClean="0"/>
              <a:t> function we need mark wakeup time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73237" y="3915887"/>
            <a:ext cx="2969009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906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53" y="973736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change lab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78510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Task1 have higher priority </a:t>
            </a:r>
            <a:br>
              <a:rPr lang="en-US" sz="1800" dirty="0" smtClean="0"/>
            </a:br>
            <a:r>
              <a:rPr lang="en-US" sz="1800" dirty="0" smtClean="0"/>
              <a:t>than Task2</a:t>
            </a:r>
          </a:p>
          <a:p>
            <a:r>
              <a:rPr lang="en-US" sz="1800" dirty="0" smtClean="0"/>
              <a:t>If not enable </a:t>
            </a:r>
            <a:r>
              <a:rPr lang="en-US" sz="1800" dirty="0" err="1" smtClean="0"/>
              <a:t>vTaskPriorityGet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and </a:t>
            </a:r>
            <a:r>
              <a:rPr lang="en-US" sz="1800" dirty="0" err="1" smtClean="0"/>
              <a:t>uxTaskPrioritySet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in </a:t>
            </a:r>
            <a:r>
              <a:rPr lang="en-US" sz="1800" dirty="0" err="1" smtClean="0"/>
              <a:t>IncludeParameters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59</a:t>
            </a:fld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4499993" y="2060848"/>
            <a:ext cx="4320479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74" y="3508000"/>
            <a:ext cx="4667901" cy="20005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7625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65" y="1591723"/>
            <a:ext cx="5138339" cy="51383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07776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1800" dirty="0" smtClean="0"/>
              <a:t>Now we set the project details for generation</a:t>
            </a:r>
          </a:p>
          <a:p>
            <a:pPr lvl="1"/>
            <a:r>
              <a:rPr lang="en-GB" sz="1400" dirty="0" smtClean="0"/>
              <a:t>Menu &gt; Project &gt; Project Settings</a:t>
            </a:r>
          </a:p>
          <a:p>
            <a:pPr lvl="1"/>
            <a:r>
              <a:rPr lang="en-GB" sz="1400" dirty="0" smtClean="0"/>
              <a:t>Set the project name</a:t>
            </a:r>
          </a:p>
          <a:p>
            <a:pPr lvl="1"/>
            <a:r>
              <a:rPr lang="en-GB" sz="1400" dirty="0" smtClean="0"/>
              <a:t>Project location</a:t>
            </a:r>
          </a:p>
          <a:p>
            <a:pPr lvl="1"/>
            <a:r>
              <a:rPr lang="en-GB" sz="1400" dirty="0" smtClean="0"/>
              <a:t>Type of </a:t>
            </a:r>
            <a:r>
              <a:rPr lang="en-GB" sz="1400" dirty="0" err="1" smtClean="0"/>
              <a:t>toolchain</a:t>
            </a:r>
            <a:endParaRPr lang="en-GB" sz="1400" dirty="0" smtClean="0"/>
          </a:p>
          <a:p>
            <a:r>
              <a:rPr lang="en-GB" sz="1800" dirty="0" smtClean="0"/>
              <a:t>Now we can Generate Code</a:t>
            </a:r>
          </a:p>
          <a:p>
            <a:pPr lvl="1"/>
            <a:r>
              <a:rPr lang="en-GB" sz="1400" dirty="0" smtClean="0"/>
              <a:t>Menu &gt; Project &gt; Generate Code</a:t>
            </a:r>
          </a:p>
          <a:p>
            <a:pPr marL="355600" lvl="1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1645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change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Modify Task1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5" y="1688609"/>
            <a:ext cx="5050905" cy="310854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priority;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priority=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osThreadGetPriority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(Task2Handle);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osThreadSetPriority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(Task2Handle,priority+1);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HAL_Delay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83568" y="3645024"/>
            <a:ext cx="43204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5244865" y="3483104"/>
            <a:ext cx="2567495" cy="518974"/>
          </a:xfrm>
          <a:prstGeom prst="wedgeRoundRectCallout">
            <a:avLst>
              <a:gd name="adj1" fmla="val -58510"/>
              <a:gd name="adj2" fmla="val 103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Task2 priority</a:t>
            </a:r>
            <a:endParaRPr lang="en-GB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786460" y="2386697"/>
            <a:ext cx="2944316" cy="610255"/>
          </a:xfrm>
          <a:prstGeom prst="wedgeRoundRectCallout">
            <a:avLst>
              <a:gd name="adj1" fmla="val -42834"/>
              <a:gd name="adj2" fmla="val 775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 Task2 priority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73237" y="3212976"/>
            <a:ext cx="4330811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323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change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Modify Task2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61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1175" y="1688609"/>
            <a:ext cx="5050905" cy="310854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StartTask2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priority;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priority=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osThreadGetPriority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(NULL);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osThreadSetPriority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(NULL,priority-2);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83568" y="3861048"/>
            <a:ext cx="432048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5244865" y="3702114"/>
            <a:ext cx="2567495" cy="518974"/>
          </a:xfrm>
          <a:prstGeom prst="wedgeRoundRectCallout">
            <a:avLst>
              <a:gd name="adj1" fmla="val -58510"/>
              <a:gd name="adj2" fmla="val 103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task priority</a:t>
            </a:r>
            <a:endParaRPr lang="en-GB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572000" y="2530713"/>
            <a:ext cx="3313932" cy="610255"/>
          </a:xfrm>
          <a:prstGeom prst="wedgeRoundRectCallout">
            <a:avLst>
              <a:gd name="adj1" fmla="val -38235"/>
              <a:gd name="adj2" fmla="val 9314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priority of current task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673237" y="3429000"/>
            <a:ext cx="4330811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197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change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How priorities are changed?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62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77065" y="335699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677667" y="3356991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599049" y="335699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0581" y="2633976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1 - </a:t>
            </a:r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70580" y="2922008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</a:t>
            </a:r>
            <a:r>
              <a:rPr lang="en-US" sz="1600" dirty="0"/>
              <a:t>4</a:t>
            </a:r>
            <a:endParaRPr lang="en-US" sz="16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94464" y="436510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vTaskPrioritySet</a:t>
            </a:r>
            <a:endParaRPr lang="en-US" sz="1100" dirty="0" smtClean="0"/>
          </a:p>
          <a:p>
            <a:pPr algn="ctr"/>
            <a:r>
              <a:rPr lang="en-US" sz="1100" dirty="0" smtClean="0"/>
              <a:t>Task 2 </a:t>
            </a:r>
            <a:r>
              <a:rPr lang="en-US" sz="1100" dirty="0" err="1" smtClean="0"/>
              <a:t>Pri</a:t>
            </a:r>
            <a:r>
              <a:rPr lang="en-US" sz="1100" dirty="0" smtClean="0"/>
              <a:t> +1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10" idx="2"/>
            <a:endCxn id="19" idx="0"/>
          </p:cNvCxnSpPr>
          <p:nvPr/>
        </p:nvCxnSpPr>
        <p:spPr>
          <a:xfrm rot="16200000" flipH="1">
            <a:off x="1020041" y="3990380"/>
            <a:ext cx="432048" cy="31739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03846" y="335699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  <a:endParaRPr lang="en-US" sz="1600" dirty="0"/>
          </a:p>
        </p:txBody>
      </p:sp>
      <p:cxnSp>
        <p:nvCxnSpPr>
          <p:cNvPr id="22" name="Curved Connector 21"/>
          <p:cNvCxnSpPr>
            <a:stCxn id="21" idx="2"/>
          </p:cNvCxnSpPr>
          <p:nvPr/>
        </p:nvCxnSpPr>
        <p:spPr>
          <a:xfrm rot="16200000" flipH="1">
            <a:off x="5623275" y="3913928"/>
            <a:ext cx="432048" cy="47030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82464" y="4365104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474151" y="436510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vTaskPrioritySet</a:t>
            </a:r>
            <a:endParaRPr lang="en-US" sz="1100" dirty="0" smtClean="0"/>
          </a:p>
          <a:p>
            <a:pPr algn="ctr"/>
            <a:r>
              <a:rPr lang="en-US" sz="1100" dirty="0" smtClean="0"/>
              <a:t>Task 2 </a:t>
            </a:r>
            <a:r>
              <a:rPr lang="en-US" sz="1100" dirty="0" err="1" smtClean="0"/>
              <a:t>Pri</a:t>
            </a:r>
            <a:r>
              <a:rPr lang="en-US" sz="1100" dirty="0" smtClean="0"/>
              <a:t> -2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2881862" y="436510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vTaskPrioritySet</a:t>
            </a:r>
            <a:endParaRPr lang="en-US" sz="1100" dirty="0" smtClean="0"/>
          </a:p>
          <a:p>
            <a:pPr algn="ctr"/>
            <a:r>
              <a:rPr lang="en-US" sz="1100" dirty="0" smtClean="0"/>
              <a:t>Task 2 </a:t>
            </a:r>
            <a:r>
              <a:rPr lang="en-US" sz="1100" dirty="0" err="1" smtClean="0"/>
              <a:t>Pri</a:t>
            </a:r>
            <a:r>
              <a:rPr lang="en-US" sz="1100" dirty="0" smtClean="0"/>
              <a:t> +1</a:t>
            </a:r>
            <a:endParaRPr lang="en-US" sz="1100" dirty="0"/>
          </a:p>
        </p:txBody>
      </p:sp>
      <p:cxnSp>
        <p:nvCxnSpPr>
          <p:cNvPr id="26" name="Curved Connector 25"/>
          <p:cNvCxnSpPr>
            <a:endCxn id="25" idx="0"/>
          </p:cNvCxnSpPr>
          <p:nvPr/>
        </p:nvCxnSpPr>
        <p:spPr>
          <a:xfrm rot="16200000" flipH="1">
            <a:off x="3107439" y="3990380"/>
            <a:ext cx="432048" cy="31739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0"/>
            <a:endCxn id="21" idx="1"/>
          </p:cNvCxnSpPr>
          <p:nvPr/>
        </p:nvCxnSpPr>
        <p:spPr>
          <a:xfrm rot="5400000" flipH="1" flipV="1">
            <a:off x="4413460" y="3774719"/>
            <a:ext cx="720080" cy="46069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74753" y="4365104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cxnSp>
        <p:nvCxnSpPr>
          <p:cNvPr id="29" name="Curved Connector 28"/>
          <p:cNvCxnSpPr>
            <a:stCxn id="28" idx="0"/>
          </p:cNvCxnSpPr>
          <p:nvPr/>
        </p:nvCxnSpPr>
        <p:spPr>
          <a:xfrm rot="5400000" flipH="1" flipV="1">
            <a:off x="7005749" y="3774719"/>
            <a:ext cx="720080" cy="46069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96135" y="335699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1</a:t>
            </a:r>
          </a:p>
          <a:p>
            <a:pPr algn="ctr"/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99129" y="4927566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23842" y="4941168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48064" y="4927566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Task 2 - </a:t>
            </a:r>
            <a:r>
              <a:rPr lang="en-US" sz="1600" dirty="0" err="1" smtClean="0"/>
              <a:t>Pri</a:t>
            </a:r>
            <a:r>
              <a:rPr lang="en-US" sz="1600" dirty="0" smtClean="0"/>
              <a:t> </a:t>
            </a:r>
            <a:r>
              <a:rPr lang="en-US" sz="1600" dirty="0"/>
              <a:t>4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125718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deleting 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Example how to create and delete tasks</a:t>
            </a:r>
          </a:p>
          <a:p>
            <a:r>
              <a:rPr lang="en-US" sz="1800" dirty="0" smtClean="0"/>
              <a:t>Comment Task2 creation part in </a:t>
            </a:r>
            <a:r>
              <a:rPr lang="en-US" sz="1800" dirty="0" err="1" smtClean="0"/>
              <a:t>main.c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Modify Task1 to create task2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63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57200" y="2186280"/>
            <a:ext cx="8291264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(Task2, StartTask2,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osPriorityNormal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128);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Task2Handle =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(Task2), NULL);</a:t>
            </a:r>
            <a:endParaRPr lang="en-GB" sz="1400" dirty="0"/>
          </a:p>
        </p:txBody>
      </p:sp>
      <p:sp>
        <p:nvSpPr>
          <p:cNvPr id="3" name="Rectangle 2"/>
          <p:cNvSpPr/>
          <p:nvPr/>
        </p:nvSpPr>
        <p:spPr>
          <a:xfrm>
            <a:off x="457200" y="3356992"/>
            <a:ext cx="8291264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"Create 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task2\n"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(Task2, StartTask2,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osPriorityNormal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128);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Task2Handle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(Task2), NULL);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802791" y="5085184"/>
            <a:ext cx="5497401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ular Callout 26"/>
          <p:cNvSpPr/>
          <p:nvPr/>
        </p:nvSpPr>
        <p:spPr>
          <a:xfrm>
            <a:off x="6323299" y="5373216"/>
            <a:ext cx="2567495" cy="518974"/>
          </a:xfrm>
          <a:prstGeom prst="wedgeRoundRectCallout">
            <a:avLst>
              <a:gd name="adj1" fmla="val -50719"/>
              <a:gd name="adj2" fmla="val -7592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 creation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5258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deleting tasks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Example how to create and delete tasks</a:t>
            </a:r>
          </a:p>
          <a:p>
            <a:r>
              <a:rPr lang="en-US" sz="1800" dirty="0" err="1" smtClean="0"/>
              <a:t>Modift</a:t>
            </a:r>
            <a:r>
              <a:rPr lang="en-US" sz="1800" dirty="0" smtClean="0"/>
              <a:t> Task2 to delete him-self: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64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57200" y="2186280"/>
            <a:ext cx="8291264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StartTask2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Task2\n"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osThreadTerminate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(Task2Handle);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792759" y="3933056"/>
            <a:ext cx="3275185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ular Callout 26"/>
          <p:cNvSpPr/>
          <p:nvPr/>
        </p:nvSpPr>
        <p:spPr>
          <a:xfrm>
            <a:off x="4403503" y="3961601"/>
            <a:ext cx="2567495" cy="518974"/>
          </a:xfrm>
          <a:prstGeom prst="wedgeRoundRectCallout">
            <a:avLst>
              <a:gd name="adj1" fmla="val -61849"/>
              <a:gd name="adj2" fmla="val -1535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3471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deleting tasks lab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Example how to create and delete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65</a:t>
            </a:fld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4798718" y="271200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68344" y="271200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7504" y="1976630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1 -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015189" y="372011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vTaskDelay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219089" y="3720116"/>
            <a:ext cx="143102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r>
              <a:rPr lang="en-US" sz="1400" dirty="0" smtClean="0"/>
              <a:t>(idle)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7066585" y="486916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 1</a:t>
            </a:r>
          </a:p>
          <a:p>
            <a:pPr algn="ctr"/>
            <a:r>
              <a:rPr lang="en-US" sz="1400" dirty="0" smtClean="0"/>
              <a:t>Delay end</a:t>
            </a:r>
          </a:p>
        </p:txBody>
      </p:sp>
      <p:cxnSp>
        <p:nvCxnSpPr>
          <p:cNvPr id="40" name="Curved Connector 39"/>
          <p:cNvCxnSpPr>
            <a:stCxn id="34" idx="2"/>
            <a:endCxn id="37" idx="0"/>
          </p:cNvCxnSpPr>
          <p:nvPr/>
        </p:nvCxnSpPr>
        <p:spPr>
          <a:xfrm rot="16200000" flipH="1">
            <a:off x="5291230" y="3395856"/>
            <a:ext cx="432048" cy="216471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477955" y="3704823"/>
            <a:ext cx="85555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42" name="Curved Connector 41"/>
          <p:cNvCxnSpPr>
            <a:endCxn id="35" idx="1"/>
          </p:cNvCxnSpPr>
          <p:nvPr/>
        </p:nvCxnSpPr>
        <p:spPr>
          <a:xfrm rot="5400000" flipH="1" flipV="1">
            <a:off x="7127693" y="3179466"/>
            <a:ext cx="720081" cy="36122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9" idx="0"/>
          </p:cNvCxnSpPr>
          <p:nvPr/>
        </p:nvCxnSpPr>
        <p:spPr>
          <a:xfrm>
            <a:off x="7666886" y="2423971"/>
            <a:ext cx="0" cy="24451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55716" y="478494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vTaskDelete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95536" y="3704823"/>
            <a:ext cx="116261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xTaskCreate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07504" y="2712003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</a:p>
          <a:p>
            <a:pPr algn="ctr"/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66775" y="478494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1556573" y="3704823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cxnSp>
        <p:nvCxnSpPr>
          <p:cNvPr id="49" name="Curved Connector 48"/>
          <p:cNvCxnSpPr>
            <a:stCxn id="46" idx="2"/>
            <a:endCxn id="45" idx="0"/>
          </p:cNvCxnSpPr>
          <p:nvPr/>
        </p:nvCxnSpPr>
        <p:spPr>
          <a:xfrm rot="16200000" flipH="1">
            <a:off x="633947" y="3361925"/>
            <a:ext cx="416756" cy="26904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1" idx="2"/>
            <a:endCxn id="44" idx="0"/>
          </p:cNvCxnSpPr>
          <p:nvPr/>
        </p:nvCxnSpPr>
        <p:spPr>
          <a:xfrm rot="16200000" flipH="1">
            <a:off x="2778848" y="4407772"/>
            <a:ext cx="504055" cy="25028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7" idx="0"/>
            <a:endCxn id="34" idx="1"/>
          </p:cNvCxnSpPr>
          <p:nvPr/>
        </p:nvCxnSpPr>
        <p:spPr>
          <a:xfrm rot="5400000" flipH="1" flipV="1">
            <a:off x="3620639" y="3606863"/>
            <a:ext cx="1784906" cy="571252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914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Queues</a:t>
            </a:r>
            <a:endParaRPr lang="fr-FR" dirty="0"/>
          </a:p>
        </p:txBody>
      </p:sp>
      <p:pic>
        <p:nvPicPr>
          <p:cNvPr id="1028" name="Picture 4" descr="http://upload.wikimedia.org/wikipedia/commons/f/f2/HK_TST_Canton_Road_Bus_271_Evening_Passenger_Waiting_Queu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64" y="3422219"/>
            <a:ext cx="4425532" cy="331914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37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020272" y="29342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7020272" y="3510300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osMessageGet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7020272" y="10527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7020272" y="198884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7020272" y="387963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40" name="Rounded Rectangle 39"/>
          <p:cNvSpPr/>
          <p:nvPr/>
        </p:nvSpPr>
        <p:spPr>
          <a:xfrm>
            <a:off x="7020272" y="4455696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osMessageGet</a:t>
            </a:r>
            <a:endParaRPr lang="en-GB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7020272" y="482502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2195736" y="4095656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2195736" y="3150260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4572000" y="32222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5724128" y="321297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5724128" y="4158605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4572000" y="3212976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2</a:t>
            </a:r>
            <a:endParaRPr lang="en-GB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3419872" y="32222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2267744" y="32222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5724129" y="4158372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2</a:t>
            </a:r>
            <a:endParaRPr lang="en-GB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4572000" y="416766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3419872" y="416766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2267744" y="416766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2195736" y="5041052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4572000" y="5113060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3419872" y="5113060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2267744" y="5113060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5724128" y="5113759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5724128" y="3212976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1</a:t>
            </a:r>
            <a:endParaRPr lang="en-GB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5724128" y="2267347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195736" y="2204864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5724129" y="2267580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1</a:t>
            </a:r>
            <a:endParaRPr lang="en-GB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4572000" y="227687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419872" y="227687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2267744" y="227687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5724128" y="133612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195736" y="1268760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572000" y="13407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419872" y="13407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67744" y="13407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5724128" y="1340768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67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395536" y="10527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osMessagePut</a:t>
            </a:r>
            <a:endParaRPr lang="en-GB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83568" y="1403484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1</a:t>
            </a:r>
            <a:endParaRPr lang="en-GB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95536" y="198884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395536" y="2564904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osMessagePut</a:t>
            </a:r>
            <a:endParaRPr lang="en-GB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395536" y="29342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395536" y="387963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395536" y="482502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653088" y="2276872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139260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55139 -0.009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42917 0.000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18507 0.0006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13003 -0.0004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18507 0.00069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11" grpId="0" animBg="1"/>
      <p:bldP spid="20" grpId="0" animBg="1"/>
      <p:bldP spid="38" grpId="0" animBg="1"/>
      <p:bldP spid="40" grpId="0" animBg="1"/>
      <p:bldP spid="47" grpId="0" animBg="1"/>
      <p:bldP spid="37" grpId="0" animBg="1"/>
      <p:bldP spid="28" grpId="0" animBg="1"/>
      <p:bldP spid="33" grpId="0" animBg="1"/>
      <p:bldP spid="58" grpId="0" animBg="1"/>
      <p:bldP spid="59" grpId="0" animBg="1"/>
      <p:bldP spid="32" grpId="0" animBg="1"/>
      <p:bldP spid="32" grpId="1" animBg="1"/>
      <p:bldP spid="34" grpId="0" animBg="1"/>
      <p:bldP spid="35" grpId="0" animBg="1"/>
      <p:bldP spid="41" grpId="0" animBg="1"/>
      <p:bldP spid="41" grpId="1" animBg="1"/>
      <p:bldP spid="42" grpId="0" animBg="1"/>
      <p:bldP spid="43" grpId="0" animBg="1"/>
      <p:bldP spid="44" grpId="0" animBg="1"/>
      <p:bldP spid="46" grpId="0" animBg="1"/>
      <p:bldP spid="51" grpId="0" animBg="1"/>
      <p:bldP spid="52" grpId="0" animBg="1"/>
      <p:bldP spid="53" grpId="0" animBg="1"/>
      <p:bldP spid="55" grpId="0" animBg="1"/>
      <p:bldP spid="61" grpId="0" animBg="1"/>
      <p:bldP spid="61" grpId="1" animBg="1"/>
      <p:bldP spid="57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56" grpId="0" animBg="1"/>
      <p:bldP spid="5" grpId="0" animBg="1"/>
      <p:bldP spid="15" grpId="0" animBg="1"/>
      <p:bldP spid="16" grpId="0" animBg="1"/>
      <p:bldP spid="17" grpId="0" animBg="1"/>
      <p:bldP spid="60" grpId="0" animBg="1"/>
      <p:bldP spid="2" grpId="0" animBg="1"/>
      <p:bldP spid="12" grpId="0" animBg="1"/>
      <p:bldP spid="14" grpId="0" animBg="1"/>
      <p:bldP spid="14" grpId="1" animBg="1"/>
      <p:bldP spid="18" grpId="0" animBg="1"/>
      <p:bldP spid="21" grpId="0" animBg="1"/>
      <p:bldP spid="27" grpId="0" animBg="1"/>
      <p:bldP spid="36" grpId="0" animBg="1"/>
      <p:bldP spid="45" grpId="0" animBg="1"/>
      <p:bldP spid="54" grpId="0" animBg="1"/>
      <p:bldP spid="54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87798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Queue: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Put data into Queue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Receive data from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68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7504" y="1700808"/>
            <a:ext cx="8784976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07504" y="3337247"/>
            <a:ext cx="8784976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info,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07504" y="5042729"/>
            <a:ext cx="8784976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osEvent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osMessageGet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475657" y="1740700"/>
            <a:ext cx="1584176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ular Callout 10"/>
          <p:cNvSpPr/>
          <p:nvPr/>
        </p:nvSpPr>
        <p:spPr>
          <a:xfrm>
            <a:off x="2119735" y="2253154"/>
            <a:ext cx="2067432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Queue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" y="2328807"/>
            <a:ext cx="1763688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Handle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07504" y="1738526"/>
            <a:ext cx="1368153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668802" y="3330031"/>
            <a:ext cx="1415366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ular Callout 14"/>
          <p:cNvSpPr/>
          <p:nvPr/>
        </p:nvSpPr>
        <p:spPr>
          <a:xfrm>
            <a:off x="4494820" y="3875003"/>
            <a:ext cx="1607434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to send</a:t>
            </a:r>
            <a:endParaRPr lang="en-GB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2401058" y="3861048"/>
            <a:ext cx="1763688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Handle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2411760" y="3327857"/>
            <a:ext cx="2160241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6186142" y="3335448"/>
            <a:ext cx="1770234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ular Callout 18"/>
          <p:cNvSpPr/>
          <p:nvPr/>
        </p:nvSpPr>
        <p:spPr>
          <a:xfrm>
            <a:off x="6660232" y="3880420"/>
            <a:ext cx="2067432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timeout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2327623" y="5076891"/>
            <a:ext cx="2119572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49338" y="5621863"/>
            <a:ext cx="1794670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handle</a:t>
            </a:r>
            <a:endParaRPr lang="en-GB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07504" y="5661248"/>
            <a:ext cx="2376264" cy="864534"/>
          </a:xfrm>
          <a:prstGeom prst="wedgeRoundRectCallout">
            <a:avLst>
              <a:gd name="adj1" fmla="val -18578"/>
              <a:gd name="adj2" fmla="val -8253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 with status and with received item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118207" y="5074717"/>
            <a:ext cx="853394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572000" y="5075659"/>
            <a:ext cx="1862110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ular Callout 24"/>
          <p:cNvSpPr/>
          <p:nvPr/>
        </p:nvSpPr>
        <p:spPr>
          <a:xfrm>
            <a:off x="5580112" y="5607908"/>
            <a:ext cx="2064795" cy="518974"/>
          </a:xfrm>
          <a:prstGeom prst="wedgeRoundRectCallout">
            <a:avLst>
              <a:gd name="adj1" fmla="val -17776"/>
              <a:gd name="adj2" fmla="val -880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Receiving timeout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2708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46276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osEvent</a:t>
            </a:r>
            <a:r>
              <a:rPr lang="en-US" sz="1800" dirty="0" smtClean="0"/>
              <a:t> structure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If we want to get data from </a:t>
            </a:r>
            <a:r>
              <a:rPr lang="en-US" sz="1800" dirty="0" err="1" smtClean="0"/>
              <a:t>osEvent</a:t>
            </a:r>
            <a:r>
              <a:rPr lang="en-US" sz="1800" dirty="0" smtClean="0"/>
              <a:t> we must use:</a:t>
            </a:r>
          </a:p>
          <a:p>
            <a:pPr lvl="1"/>
            <a:r>
              <a:rPr lang="en-US" sz="1400" dirty="0" err="1" smtClean="0"/>
              <a:t>osEventName.v</a:t>
            </a:r>
            <a:r>
              <a:rPr lang="en-US" sz="1400" dirty="0" smtClean="0"/>
              <a:t> if the value is 32bit message(or 8/16bit)</a:t>
            </a:r>
          </a:p>
          <a:p>
            <a:pPr lvl="1"/>
            <a:r>
              <a:rPr lang="en-US" sz="1400" dirty="0" err="1" smtClean="0"/>
              <a:t>osEventName.p</a:t>
            </a:r>
            <a:r>
              <a:rPr lang="en-US" sz="1400" dirty="0" smtClean="0"/>
              <a:t> and retype on selected </a:t>
            </a:r>
            <a:r>
              <a:rPr lang="en-US" sz="1400" dirty="0" err="1" smtClean="0"/>
              <a:t>datatype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69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79512" y="1650280"/>
            <a:ext cx="8784976" cy="267765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status;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status code: event or error information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uint32_t                    v;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message as 32-bit value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*p;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message or mail as void pointer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int32_t               signals;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signal flags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value;                        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event value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osMailQId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mail_id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mail id obtained by \ref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osMailCreate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message id obtained by \ref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osMessageCreate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             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///&lt; event definition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osEvent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926293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KEIL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708981"/>
          </a:xfrm>
        </p:spPr>
        <p:txBody>
          <a:bodyPr/>
          <a:lstStyle/>
          <a:p>
            <a:r>
              <a:rPr lang="en-US" dirty="0" smtClean="0"/>
              <a:t>We need to include the </a:t>
            </a:r>
            <a:r>
              <a:rPr lang="en-US" dirty="0" err="1" smtClean="0"/>
              <a:t>stdio.h</a:t>
            </a:r>
            <a:r>
              <a:rPr lang="en-US" dirty="0" smtClean="0"/>
              <a:t> library to make </a:t>
            </a:r>
            <a:r>
              <a:rPr lang="en-US" dirty="0" err="1" smtClean="0"/>
              <a:t>printf</a:t>
            </a:r>
            <a:r>
              <a:rPr lang="en-US" dirty="0" smtClean="0"/>
              <a:t> working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define __FILE structure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putc</a:t>
            </a:r>
            <a:r>
              <a:rPr lang="en-US" dirty="0" smtClean="0"/>
              <a:t> function must be defined to send byte over ITM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1628800"/>
            <a:ext cx="4572000" cy="86177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Includes 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Includes */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683568" y="2852936"/>
            <a:ext cx="7704856" cy="86177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PFP 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__FILE {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handle;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Add whatever is needed */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PFP */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683568" y="4149080"/>
            <a:ext cx="6624736" cy="184665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4 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/*send text over SWV*/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fputc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FILE *f) {</a:t>
            </a:r>
          </a:p>
          <a:p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ITM_SendChar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//send method for SWV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4 */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98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45" y="973736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lab</a:t>
            </a:r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9320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Set both tasks to normal priority</a:t>
            </a:r>
          </a:p>
          <a:p>
            <a:r>
              <a:rPr lang="en-US" sz="1800" dirty="0" smtClean="0"/>
              <a:t>Queue part</a:t>
            </a:r>
            <a:endParaRPr lang="en-US" sz="1800" dirty="0"/>
          </a:p>
          <a:p>
            <a:r>
              <a:rPr lang="en-US" sz="1800" dirty="0" smtClean="0"/>
              <a:t>Button Add</a:t>
            </a:r>
          </a:p>
          <a:p>
            <a:r>
              <a:rPr lang="en-US" sz="1800" dirty="0" smtClean="0"/>
              <a:t>Set queue size to 256</a:t>
            </a:r>
          </a:p>
          <a:p>
            <a:r>
              <a:rPr lang="en-US" sz="1800" dirty="0" smtClean="0"/>
              <a:t>Queue type to uint8_t</a:t>
            </a:r>
          </a:p>
          <a:p>
            <a:r>
              <a:rPr lang="en-US" sz="1800" dirty="0" smtClean="0"/>
              <a:t>Button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70</a:t>
            </a:fld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4499992" y="4327004"/>
            <a:ext cx="4464496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3360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67765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Queue handler is now defined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Queue item type initialization, length definition and create of queue and memory allocation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71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556792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ReceiverHandle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Queue1Handle;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66981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Create the queue(s)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Queue1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(Queue1, 256, uint8_t);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Queue1Handle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osMessageQ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(Queue1), NULL);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347864" y="3730392"/>
            <a:ext cx="864096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2843808" y="3730392"/>
            <a:ext cx="360040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ular Callout 9"/>
          <p:cNvSpPr/>
          <p:nvPr/>
        </p:nvSpPr>
        <p:spPr>
          <a:xfrm>
            <a:off x="4494820" y="3212976"/>
            <a:ext cx="3313932" cy="340073"/>
          </a:xfrm>
          <a:prstGeom prst="wedgeRoundRectCallout">
            <a:avLst>
              <a:gd name="adj1" fmla="val -56917"/>
              <a:gd name="adj2" fmla="val 11274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item definition</a:t>
            </a:r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554994" y="4484117"/>
            <a:ext cx="3313932" cy="340073"/>
          </a:xfrm>
          <a:prstGeom prst="wedgeRoundRectCallout">
            <a:avLst>
              <a:gd name="adj1" fmla="val -31049"/>
              <a:gd name="adj2" fmla="val -13933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0124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Sender1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72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556792"/>
            <a:ext cx="823595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StartSender1(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(Queue1Handle,0x1,200);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delay\n"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9592" y="3082320"/>
            <a:ext cx="1224136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ular Callout 9"/>
          <p:cNvSpPr/>
          <p:nvPr/>
        </p:nvSpPr>
        <p:spPr>
          <a:xfrm>
            <a:off x="2195736" y="2361462"/>
            <a:ext cx="3313932" cy="340073"/>
          </a:xfrm>
          <a:prstGeom prst="wedgeRoundRectCallout">
            <a:avLst>
              <a:gd name="adj1" fmla="val -52318"/>
              <a:gd name="adj2" fmla="val 16316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value ‘1’ into queue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195736" y="3068960"/>
            <a:ext cx="1224136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2986260" y="3573016"/>
            <a:ext cx="1801764" cy="340073"/>
          </a:xfrm>
          <a:prstGeom prst="wedgeRoundRectCallout">
            <a:avLst>
              <a:gd name="adj1" fmla="val -31624"/>
              <a:gd name="adj2" fmla="val -1141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handle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457972" y="3068960"/>
            <a:ext cx="360040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851920" y="3068960"/>
            <a:ext cx="432048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ular Callout 12"/>
          <p:cNvSpPr/>
          <p:nvPr/>
        </p:nvSpPr>
        <p:spPr>
          <a:xfrm>
            <a:off x="4398763" y="2696140"/>
            <a:ext cx="1801764" cy="340073"/>
          </a:xfrm>
          <a:prstGeom prst="wedgeRoundRectCallout">
            <a:avLst>
              <a:gd name="adj1" fmla="val -87661"/>
              <a:gd name="adj2" fmla="val 539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to send</a:t>
            </a:r>
            <a:endParaRPr lang="en-GB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686794" y="3134578"/>
            <a:ext cx="2045445" cy="340073"/>
          </a:xfrm>
          <a:prstGeom prst="wedgeRoundRectCallout">
            <a:avLst>
              <a:gd name="adj1" fmla="val -70216"/>
              <a:gd name="adj2" fmla="val -3009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Timeout for send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3989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lab</a:t>
            </a:r>
            <a:endParaRPr lang="en-US" dirty="0" smtClean="0"/>
          </a:p>
        </p:txBody>
      </p:sp>
      <p:sp>
        <p:nvSpPr>
          <p:cNvPr id="178893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/>
              <a:t>R</a:t>
            </a:r>
            <a:r>
              <a:rPr lang="en-US" sz="1800" dirty="0" smtClean="0"/>
              <a:t>eceiver </a:t>
            </a:r>
            <a:r>
              <a:rPr lang="en-US" sz="1800" dirty="0" smtClean="0"/>
              <a:t>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73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57200" y="1556792"/>
            <a:ext cx="8235950" cy="310854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osEvent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osMessageGet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(Queue1Handle,4000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retvalue.value.p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63688" y="3514368"/>
            <a:ext cx="1296144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ular Callout 9"/>
          <p:cNvSpPr/>
          <p:nvPr/>
        </p:nvSpPr>
        <p:spPr>
          <a:xfrm>
            <a:off x="2555776" y="2824239"/>
            <a:ext cx="2376264" cy="340073"/>
          </a:xfrm>
          <a:prstGeom prst="wedgeRoundRectCallout">
            <a:avLst>
              <a:gd name="adj1" fmla="val -38521"/>
              <a:gd name="adj2" fmla="val 1575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item from queue</a:t>
            </a:r>
            <a:endParaRPr lang="en-GB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923928" y="4112376"/>
            <a:ext cx="1800200" cy="340073"/>
          </a:xfrm>
          <a:prstGeom prst="wedgeRoundRectCallout">
            <a:avLst>
              <a:gd name="adj1" fmla="val -38858"/>
              <a:gd name="adj2" fmla="val -14493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handle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3088407" y="3501008"/>
            <a:ext cx="1224136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355976" y="3501008"/>
            <a:ext cx="504056" cy="27467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ular Callout 14"/>
          <p:cNvSpPr/>
          <p:nvPr/>
        </p:nvSpPr>
        <p:spPr>
          <a:xfrm>
            <a:off x="5364088" y="3212976"/>
            <a:ext cx="3254450" cy="792088"/>
          </a:xfrm>
          <a:prstGeom prst="wedgeRoundRectCallout">
            <a:avLst>
              <a:gd name="adj1" fmla="val -64313"/>
              <a:gd name="adj2" fmla="val -248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long we wait on data in queue</a:t>
            </a:r>
          </a:p>
          <a:p>
            <a:pPr algn="ctr"/>
            <a:r>
              <a:rPr lang="en-US" dirty="0" smtClean="0"/>
              <a:t>It will Block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3815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195736" y="3501008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ounded Rectangle 64"/>
          <p:cNvSpPr/>
          <p:nvPr/>
        </p:nvSpPr>
        <p:spPr>
          <a:xfrm>
            <a:off x="5724128" y="357301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7020272" y="4221088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7020272" y="234888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7020272" y="2348880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7020272" y="3284984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395536" y="328498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7020272" y="423038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7020272" y="4806444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osMessageGet</a:t>
            </a:r>
            <a:endParaRPr lang="en-GB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7020272" y="515719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Receiver Task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2195736" y="4446404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4572000" y="45184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5724128" y="4509120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3419872" y="45184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2267744" y="45184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2195736" y="5373216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4572000" y="544522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3419872" y="544522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3" name="Rounded Rectangle 52"/>
          <p:cNvSpPr/>
          <p:nvPr/>
        </p:nvSpPr>
        <p:spPr>
          <a:xfrm>
            <a:off x="2267744" y="5445224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5724128" y="5445923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5724128" y="4509120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1</a:t>
            </a:r>
            <a:endParaRPr lang="en-GB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5724128" y="3563491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4572000" y="357301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419872" y="357301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2267744" y="357301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5724128" y="2632266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195736" y="2564904"/>
            <a:ext cx="4680520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572000" y="26369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419872" y="26369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67744" y="26369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5724128" y="2636912"/>
            <a:ext cx="1080120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74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395536" y="234888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683568" y="3563724"/>
            <a:ext cx="1080120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 1</a:t>
            </a:r>
            <a:endParaRPr lang="en-GB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95536" y="3861048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osMessagePut</a:t>
            </a:r>
            <a:endParaRPr lang="en-GB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395536" y="423038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395536" y="515719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Sender Task</a:t>
            </a:r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7020272" y="2915652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osMessageGet</a:t>
            </a:r>
            <a:endParaRPr lang="en-GB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7020272" y="3851756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osMessageGet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729593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55521 0.000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18507 0.00069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5" grpId="0" animBg="1"/>
      <p:bldP spid="64" grpId="0" animBg="1"/>
      <p:bldP spid="11" grpId="0" animBg="1"/>
      <p:bldP spid="62" grpId="0" animBg="1"/>
      <p:bldP spid="20" grpId="0" animBg="1"/>
      <p:bldP spid="18" grpId="0" animBg="1"/>
      <p:bldP spid="29" grpId="0" animBg="1"/>
      <p:bldP spid="31" grpId="0" animBg="1"/>
      <p:bldP spid="47" grpId="0" animBg="1"/>
      <p:bldP spid="28" grpId="0" animBg="1"/>
      <p:bldP spid="33" grpId="0" animBg="1"/>
      <p:bldP spid="58" grpId="0" animBg="1"/>
      <p:bldP spid="34" grpId="0" animBg="1"/>
      <p:bldP spid="35" grpId="0" animBg="1"/>
      <p:bldP spid="46" grpId="0" animBg="1"/>
      <p:bldP spid="51" grpId="0" animBg="1"/>
      <p:bldP spid="52" grpId="0" animBg="1"/>
      <p:bldP spid="53" grpId="0" animBg="1"/>
      <p:bldP spid="55" grpId="0" animBg="1"/>
      <p:bldP spid="61" grpId="0" animBg="1"/>
      <p:bldP spid="61" grpId="1" animBg="1"/>
      <p:bldP spid="57" grpId="0" animBg="1"/>
      <p:bldP spid="24" grpId="0" animBg="1"/>
      <p:bldP spid="25" grpId="0" animBg="1"/>
      <p:bldP spid="26" grpId="0" animBg="1"/>
      <p:bldP spid="56" grpId="0" animBg="1"/>
      <p:bldP spid="5" grpId="0" animBg="1"/>
      <p:bldP spid="15" grpId="0" animBg="1"/>
      <p:bldP spid="16" grpId="0" animBg="1"/>
      <p:bldP spid="17" grpId="0" animBg="1"/>
      <p:bldP spid="60" grpId="0" animBg="1"/>
      <p:bldP spid="2" grpId="0" animBg="1"/>
      <p:bldP spid="14" grpId="0" animBg="1"/>
      <p:bldP spid="14" grpId="1" animBg="1"/>
      <p:bldP spid="21" grpId="0" animBg="1"/>
      <p:bldP spid="27" grpId="0" animBg="1"/>
      <p:bldP spid="45" grpId="0" animBg="1"/>
      <p:bldP spid="50" grpId="0" animBg="1"/>
      <p:bldP spid="6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Blocking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75</a:t>
            </a:fld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337525" y="3861047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20876" y="4869159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586970" y="387008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337525" y="3140968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20274" y="486915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sz="1600" dirty="0"/>
          </a:p>
        </p:txBody>
      </p:sp>
      <p:cxnSp>
        <p:nvCxnSpPr>
          <p:cNvPr id="59" name="Curved Connector 58"/>
          <p:cNvCxnSpPr>
            <a:stCxn id="42" idx="2"/>
            <a:endCxn id="54" idx="0"/>
          </p:cNvCxnSpPr>
          <p:nvPr/>
        </p:nvCxnSpPr>
        <p:spPr>
          <a:xfrm rot="16200000" flipH="1">
            <a:off x="813176" y="4561760"/>
            <a:ext cx="432048" cy="182749"/>
          </a:xfrm>
          <a:prstGeom prst="curvedConnector3">
            <a:avLst>
              <a:gd name="adj1" fmla="val 38977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776908" y="3861047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67" name="Curved Connector 66"/>
          <p:cNvCxnSpPr>
            <a:stCxn id="43" idx="0"/>
            <a:endCxn id="66" idx="1"/>
          </p:cNvCxnSpPr>
          <p:nvPr/>
        </p:nvCxnSpPr>
        <p:spPr>
          <a:xfrm rot="5400000" flipH="1" flipV="1">
            <a:off x="2119197" y="4211449"/>
            <a:ext cx="720080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37525" y="3398763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97140" y="4869160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2896538" y="486915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xQueueSend</a:t>
            </a:r>
            <a:endParaRPr lang="en-US" dirty="0"/>
          </a:p>
        </p:txBody>
      </p:sp>
      <p:cxnSp>
        <p:nvCxnSpPr>
          <p:cNvPr id="71" name="Curved Connector 70"/>
          <p:cNvCxnSpPr>
            <a:stCxn id="66" idx="2"/>
            <a:endCxn id="70" idx="0"/>
          </p:cNvCxnSpPr>
          <p:nvPr/>
        </p:nvCxnSpPr>
        <p:spPr>
          <a:xfrm rot="16200000" flipH="1">
            <a:off x="3221000" y="4593320"/>
            <a:ext cx="432048" cy="119630"/>
          </a:xfrm>
          <a:prstGeom prst="curvedConnector3">
            <a:avLst>
              <a:gd name="adj1" fmla="val 36772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153172" y="3859864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530938" y="4869160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5330336" y="486916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dirty="0"/>
          </a:p>
        </p:txBody>
      </p:sp>
      <p:cxnSp>
        <p:nvCxnSpPr>
          <p:cNvPr id="75" name="Curved Connector 74"/>
          <p:cNvCxnSpPr>
            <a:stCxn id="72" idx="2"/>
            <a:endCxn id="74" idx="0"/>
          </p:cNvCxnSpPr>
          <p:nvPr/>
        </p:nvCxnSpPr>
        <p:spPr>
          <a:xfrm rot="16200000" flipH="1">
            <a:off x="5625439" y="4563962"/>
            <a:ext cx="433232" cy="177164"/>
          </a:xfrm>
          <a:prstGeom prst="curvedConnector3">
            <a:avLst>
              <a:gd name="adj1" fmla="val 36808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3" idx="0"/>
            <a:endCxn id="44" idx="1"/>
          </p:cNvCxnSpPr>
          <p:nvPr/>
        </p:nvCxnSpPr>
        <p:spPr>
          <a:xfrm rot="5400000" flipH="1" flipV="1">
            <a:off x="6933780" y="4215971"/>
            <a:ext cx="711039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69" idx="0"/>
            <a:endCxn id="72" idx="1"/>
          </p:cNvCxnSpPr>
          <p:nvPr/>
        </p:nvCxnSpPr>
        <p:spPr>
          <a:xfrm rot="5400000" flipH="1" flipV="1">
            <a:off x="4494869" y="4210858"/>
            <a:ext cx="721264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38883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After calling </a:t>
            </a:r>
            <a:r>
              <a:rPr lang="en-US" sz="1800" dirty="0" err="1" smtClean="0"/>
              <a:t>osMessageGet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If any data are not in queue the task is blocked for settable time</a:t>
            </a:r>
          </a:p>
          <a:p>
            <a:r>
              <a:rPr lang="en-US" sz="1800" dirty="0" smtClean="0"/>
              <a:t>If the data is in queue the task will continue</a:t>
            </a:r>
          </a:p>
        </p:txBody>
      </p:sp>
    </p:spTree>
    <p:extLst>
      <p:ext uri="{BB962C8B-B14F-4D97-AF65-F5344CB8AC3E}">
        <p14:creationId xmlns:p14="http://schemas.microsoft.com/office/powerpoint/2010/main" val="741967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988644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senders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76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38883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Two sending tasks</a:t>
            </a:r>
          </a:p>
          <a:p>
            <a:r>
              <a:rPr lang="en-US" sz="1800" dirty="0" smtClean="0"/>
              <a:t>One receivers tasks</a:t>
            </a:r>
          </a:p>
          <a:p>
            <a:r>
              <a:rPr lang="en-US" sz="1800" dirty="0" smtClean="0"/>
              <a:t>Same priorities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389908" y="2041838"/>
            <a:ext cx="4574579" cy="5950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765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senders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77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95410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Two sending tasks</a:t>
            </a:r>
          </a:p>
          <a:p>
            <a:r>
              <a:rPr lang="en-US" sz="1800" dirty="0" smtClean="0"/>
              <a:t>They are same no change necessary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2696140"/>
            <a:ext cx="4210396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StartSender1(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"Task1\n"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(Queue1Handle,0x1,200);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delay\n"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3" name="Rectangle 2"/>
          <p:cNvSpPr/>
          <p:nvPr/>
        </p:nvSpPr>
        <p:spPr>
          <a:xfrm>
            <a:off x="4788024" y="2696140"/>
            <a:ext cx="4210396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StartSender2(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StartSender2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(Queue1Handle,0x2,200);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 delay\n"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StartSender2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309238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senders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78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Simple receiver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592" y="1628800"/>
            <a:ext cx="4896544" cy="310854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osEvent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osMessageGet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(Queue1Handle,4000);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"Receiver\n"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retvalue.value.p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378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senders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79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40065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What we can see in debug now?</a:t>
            </a:r>
          </a:p>
          <a:p>
            <a:r>
              <a:rPr lang="en-US" sz="1800" dirty="0" smtClean="0"/>
              <a:t>Because tasks have same priority, receiver will get data from queue after both task put data into queue</a:t>
            </a:r>
          </a:p>
          <a:p>
            <a:r>
              <a:rPr lang="en-US" sz="1800" dirty="0" smtClean="0"/>
              <a:t>What would happen if there were more tasks?</a:t>
            </a:r>
          </a:p>
          <a:p>
            <a:endParaRPr lang="en-US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641781" y="3140967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5132" y="4149079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6827" y="3140968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24530" y="414907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sz="1600" dirty="0"/>
          </a:p>
        </p:txBody>
      </p:sp>
      <p:cxnSp>
        <p:nvCxnSpPr>
          <p:cNvPr id="12" name="Curved Connector 11"/>
          <p:cNvCxnSpPr>
            <a:stCxn id="7" idx="2"/>
            <a:endCxn id="11" idx="0"/>
          </p:cNvCxnSpPr>
          <p:nvPr/>
        </p:nvCxnSpPr>
        <p:spPr>
          <a:xfrm rot="16200000" flipH="1">
            <a:off x="3117432" y="3841680"/>
            <a:ext cx="432048" cy="182749"/>
          </a:xfrm>
          <a:prstGeom prst="curvedConnector3">
            <a:avLst>
              <a:gd name="adj1" fmla="val 38977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81164" y="3140967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14" name="Curved Connector 13"/>
          <p:cNvCxnSpPr>
            <a:stCxn id="8" idx="0"/>
            <a:endCxn id="13" idx="1"/>
          </p:cNvCxnSpPr>
          <p:nvPr/>
        </p:nvCxnSpPr>
        <p:spPr>
          <a:xfrm rot="5400000" flipH="1" flipV="1">
            <a:off x="4423453" y="3491369"/>
            <a:ext cx="720080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6827" y="3686795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00794" y="414907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xQueueSend</a:t>
            </a:r>
            <a:endParaRPr lang="en-US" dirty="0"/>
          </a:p>
        </p:txBody>
      </p:sp>
      <p:cxnSp>
        <p:nvCxnSpPr>
          <p:cNvPr id="18" name="Curved Connector 17"/>
          <p:cNvCxnSpPr>
            <a:stCxn id="13" idx="2"/>
            <a:endCxn id="17" idx="0"/>
          </p:cNvCxnSpPr>
          <p:nvPr/>
        </p:nvCxnSpPr>
        <p:spPr>
          <a:xfrm rot="16200000" flipH="1">
            <a:off x="5525256" y="3873240"/>
            <a:ext cx="432048" cy="119630"/>
          </a:xfrm>
          <a:prstGeom prst="curvedConnector3">
            <a:avLst>
              <a:gd name="adj1" fmla="val 36772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1880" y="3429000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Sender2-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71598" y="5094225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681768" y="6093296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737800" y="508400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15566" y="6093296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914964" y="609329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dirty="0"/>
          </a:p>
        </p:txBody>
      </p:sp>
      <p:cxnSp>
        <p:nvCxnSpPr>
          <p:cNvPr id="31" name="Curved Connector 30"/>
          <p:cNvCxnSpPr>
            <a:stCxn id="28" idx="2"/>
            <a:endCxn id="30" idx="0"/>
          </p:cNvCxnSpPr>
          <p:nvPr/>
        </p:nvCxnSpPr>
        <p:spPr>
          <a:xfrm rot="16200000" flipH="1">
            <a:off x="3210067" y="5788098"/>
            <a:ext cx="433232" cy="177164"/>
          </a:xfrm>
          <a:prstGeom prst="curvedConnector3">
            <a:avLst>
              <a:gd name="adj1" fmla="val 36808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9" idx="0"/>
            <a:endCxn id="26" idx="1"/>
          </p:cNvCxnSpPr>
          <p:nvPr/>
        </p:nvCxnSpPr>
        <p:spPr>
          <a:xfrm rot="5400000" flipH="1" flipV="1">
            <a:off x="4518408" y="5440107"/>
            <a:ext cx="711039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7" idx="0"/>
            <a:endCxn id="28" idx="1"/>
          </p:cNvCxnSpPr>
          <p:nvPr/>
        </p:nvCxnSpPr>
        <p:spPr>
          <a:xfrm rot="5400000" flipH="1" flipV="1">
            <a:off x="2079497" y="5434994"/>
            <a:ext cx="721264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372200" y="4149080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7428232" y="3140968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Sender2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36" name="Curved Connector 35"/>
          <p:cNvCxnSpPr>
            <a:stCxn id="34" idx="0"/>
            <a:endCxn id="35" idx="1"/>
          </p:cNvCxnSpPr>
          <p:nvPr/>
        </p:nvCxnSpPr>
        <p:spPr>
          <a:xfrm rot="5400000" flipH="1" flipV="1">
            <a:off x="6770521" y="3491370"/>
            <a:ext cx="720080" cy="59534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47862" y="414908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xQueueSend</a:t>
            </a:r>
            <a:endParaRPr lang="en-US" dirty="0"/>
          </a:p>
        </p:txBody>
      </p:sp>
      <p:cxnSp>
        <p:nvCxnSpPr>
          <p:cNvPr id="38" name="Curved Connector 37"/>
          <p:cNvCxnSpPr>
            <a:stCxn id="35" idx="2"/>
            <a:endCxn id="37" idx="0"/>
          </p:cNvCxnSpPr>
          <p:nvPr/>
        </p:nvCxnSpPr>
        <p:spPr>
          <a:xfrm rot="16200000" flipH="1">
            <a:off x="7872324" y="3873241"/>
            <a:ext cx="432048" cy="119630"/>
          </a:xfrm>
          <a:prstGeom prst="curvedConnector3">
            <a:avLst>
              <a:gd name="adj1" fmla="val 36772"/>
            </a:avLst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092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KEIL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707886"/>
          </a:xfrm>
        </p:spPr>
        <p:txBody>
          <a:bodyPr/>
          <a:lstStyle/>
          <a:p>
            <a:r>
              <a:rPr lang="en-US" dirty="0" smtClean="0"/>
              <a:t>If the MCU run on very high frequency and you not see print f output you may try put into ITM send delay loop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83568" y="2060848"/>
            <a:ext cx="8136904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4 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/*send text over SWV*/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fputc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FILE *f) {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uint32_t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</a:t>
            </a:r>
          </a:p>
          <a:p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=0;i&lt;0xFFFF;i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++);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//waiting method, lower value will stop the SWV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ITM_SendChar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//send method for SWV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4 */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475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5" y="997797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with higher priority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80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231106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Senders have same priority</a:t>
            </a:r>
          </a:p>
          <a:p>
            <a:r>
              <a:rPr lang="en-US" sz="1800" dirty="0" smtClean="0"/>
              <a:t>Receiver have higher priority than </a:t>
            </a:r>
            <a:br>
              <a:rPr lang="en-US" sz="1800" dirty="0" smtClean="0"/>
            </a:br>
            <a:r>
              <a:rPr lang="en-US" sz="1800" dirty="0" smtClean="0"/>
              <a:t>senders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389908" y="2041838"/>
            <a:ext cx="4574579" cy="59507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605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with higher priority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81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Receiver is now unblocked every time when sender tasks put data into queue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7525" y="302033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55526" y="4028451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7586970" y="302938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Sender2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37525" y="1988840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7524" y="2276872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Sender2-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4924" y="402845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sz="1600" dirty="0"/>
          </a:p>
        </p:txBody>
      </p:sp>
      <p:cxnSp>
        <p:nvCxnSpPr>
          <p:cNvPr id="45" name="Curved Connector 44"/>
          <p:cNvCxnSpPr>
            <a:stCxn id="39" idx="2"/>
            <a:endCxn id="44" idx="0"/>
          </p:cNvCxnSpPr>
          <p:nvPr/>
        </p:nvCxnSpPr>
        <p:spPr>
          <a:xfrm rot="16200000" flipH="1">
            <a:off x="880501" y="3653727"/>
            <a:ext cx="432048" cy="317399"/>
          </a:xfrm>
          <a:prstGeom prst="curved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776908" y="302033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cxnSp>
        <p:nvCxnSpPr>
          <p:cNvPr id="47" name="Curved Connector 46"/>
          <p:cNvCxnSpPr>
            <a:stCxn id="40" idx="0"/>
            <a:endCxn id="46" idx="1"/>
          </p:cNvCxnSpPr>
          <p:nvPr/>
        </p:nvCxnSpPr>
        <p:spPr>
          <a:xfrm rot="5400000" flipH="1" flipV="1">
            <a:off x="2186522" y="3438066"/>
            <a:ext cx="720080" cy="460691"/>
          </a:xfrm>
          <a:prstGeom prst="curved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7525" y="2558055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Receiver- </a:t>
            </a:r>
            <a:r>
              <a:rPr lang="en-US" dirty="0" err="1" smtClean="0"/>
              <a:t>Pri</a:t>
            </a:r>
            <a:r>
              <a:rPr lang="en-US" dirty="0" smtClean="0"/>
              <a:t> 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31790" y="402845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3031188" y="402845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xQueueSend</a:t>
            </a:r>
            <a:endParaRPr lang="en-US" sz="1600" dirty="0"/>
          </a:p>
        </p:txBody>
      </p:sp>
      <p:cxnSp>
        <p:nvCxnSpPr>
          <p:cNvPr id="51" name="Curved Connector 50"/>
          <p:cNvCxnSpPr>
            <a:stCxn id="46" idx="2"/>
            <a:endCxn id="50" idx="0"/>
          </p:cNvCxnSpPr>
          <p:nvPr/>
        </p:nvCxnSpPr>
        <p:spPr>
          <a:xfrm rot="16200000" flipH="1">
            <a:off x="3288325" y="3685287"/>
            <a:ext cx="432048" cy="254280"/>
          </a:xfrm>
          <a:prstGeom prst="curved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153172" y="301915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65588" y="402845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464986" y="402845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sz="1600" dirty="0"/>
          </a:p>
        </p:txBody>
      </p:sp>
      <p:cxnSp>
        <p:nvCxnSpPr>
          <p:cNvPr id="55" name="Curved Connector 54"/>
          <p:cNvCxnSpPr>
            <a:endCxn id="54" idx="0"/>
          </p:cNvCxnSpPr>
          <p:nvPr/>
        </p:nvCxnSpPr>
        <p:spPr>
          <a:xfrm rot="16200000" flipH="1">
            <a:off x="5690563" y="3653728"/>
            <a:ext cx="432048" cy="317399"/>
          </a:xfrm>
          <a:prstGeom prst="curved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41" idx="1"/>
          </p:cNvCxnSpPr>
          <p:nvPr/>
        </p:nvCxnSpPr>
        <p:spPr>
          <a:xfrm rot="5400000" flipH="1" flipV="1">
            <a:off x="7001105" y="3442588"/>
            <a:ext cx="711039" cy="460691"/>
          </a:xfrm>
          <a:prstGeom prst="curved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9" idx="0"/>
            <a:endCxn id="52" idx="1"/>
          </p:cNvCxnSpPr>
          <p:nvPr/>
        </p:nvCxnSpPr>
        <p:spPr>
          <a:xfrm rot="5400000" flipH="1" flipV="1">
            <a:off x="4562194" y="3437475"/>
            <a:ext cx="721264" cy="460691"/>
          </a:xfrm>
          <a:prstGeom prst="curved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95536" y="486915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Sender1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850418" y="587727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649816" y="587727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xQueueSend</a:t>
            </a:r>
            <a:endParaRPr lang="en-US" sz="1600" dirty="0"/>
          </a:p>
        </p:txBody>
      </p:sp>
      <p:cxnSp>
        <p:nvCxnSpPr>
          <p:cNvPr id="65" name="Curved Connector 64"/>
          <p:cNvCxnSpPr>
            <a:stCxn id="62" idx="2"/>
            <a:endCxn id="64" idx="0"/>
          </p:cNvCxnSpPr>
          <p:nvPr/>
        </p:nvCxnSpPr>
        <p:spPr>
          <a:xfrm rot="16200000" flipH="1">
            <a:off x="906953" y="5534107"/>
            <a:ext cx="432048" cy="254280"/>
          </a:xfrm>
          <a:prstGeom prst="curved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771800" y="486797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 </a:t>
            </a:r>
            <a:r>
              <a:rPr lang="en-US" dirty="0" err="1" smtClean="0"/>
              <a:t>Pri</a:t>
            </a:r>
            <a:r>
              <a:rPr lang="en-US" dirty="0" smtClean="0"/>
              <a:t> 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083614" y="5877272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xQueueReceive</a:t>
            </a:r>
            <a:endParaRPr lang="en-US" sz="1600" dirty="0"/>
          </a:p>
        </p:txBody>
      </p:sp>
      <p:cxnSp>
        <p:nvCxnSpPr>
          <p:cNvPr id="68" name="Curved Connector 67"/>
          <p:cNvCxnSpPr>
            <a:endCxn id="67" idx="0"/>
          </p:cNvCxnSpPr>
          <p:nvPr/>
        </p:nvCxnSpPr>
        <p:spPr>
          <a:xfrm rot="16200000" flipH="1">
            <a:off x="3309191" y="5502548"/>
            <a:ext cx="432048" cy="317399"/>
          </a:xfrm>
          <a:prstGeom prst="curvedConnector3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3" idx="0"/>
            <a:endCxn id="66" idx="1"/>
          </p:cNvCxnSpPr>
          <p:nvPr/>
        </p:nvCxnSpPr>
        <p:spPr>
          <a:xfrm rot="5400000" flipH="1" flipV="1">
            <a:off x="2180822" y="5286295"/>
            <a:ext cx="721264" cy="460691"/>
          </a:xfrm>
          <a:prstGeom prst="curved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736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items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82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150810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Queues allow to define type</a:t>
            </a:r>
            <a:br>
              <a:rPr lang="en-US" sz="1800" dirty="0" smtClean="0"/>
            </a:br>
            <a:r>
              <a:rPr lang="en-US" sz="1800" dirty="0" smtClean="0"/>
              <a:t>(different variables or structures) </a:t>
            </a:r>
            <a:br>
              <a:rPr lang="en-US" sz="1800" dirty="0" smtClean="0"/>
            </a:br>
            <a:r>
              <a:rPr lang="en-US" sz="1800" dirty="0" smtClean="0"/>
              <a:t>which the queue use. </a:t>
            </a:r>
          </a:p>
          <a:p>
            <a:r>
              <a:rPr lang="en-US" sz="1800" dirty="0" smtClean="0"/>
              <a:t>Regenerate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980728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/>
          <p:cNvSpPr/>
          <p:nvPr/>
        </p:nvSpPr>
        <p:spPr>
          <a:xfrm>
            <a:off x="4389908" y="4221088"/>
            <a:ext cx="4574579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906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30" y="1018360"/>
            <a:ext cx="4725059" cy="5839640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83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64633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Item size will be structure called</a:t>
            </a:r>
            <a:br>
              <a:rPr lang="en-US" sz="1800" dirty="0" smtClean="0"/>
            </a:br>
            <a:r>
              <a:rPr lang="en-US" sz="1800" dirty="0" smtClean="0"/>
              <a:t>Data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89908" y="4221088"/>
            <a:ext cx="4574579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8082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84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20060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new structure type for data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Define Structures which will be sent from sender task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83568" y="1556792"/>
            <a:ext cx="7715200" cy="138499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Define the structure type that will be passed on the queue.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uint8_t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uint8_t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Data;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683568" y="3284984"/>
            <a:ext cx="7715200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Declare two variables of type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 will be passed on the queue.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DataToSend1={10,1};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DataToSend2={20,2};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27977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85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Sent data from Sender1 task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550" y="1688028"/>
            <a:ext cx="822960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StartSender1(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(Queue1Handle,(uint32_t)&amp;DataToSend1,200);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delay\n"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899592" y="3212976"/>
            <a:ext cx="5328592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4211960" y="2564904"/>
            <a:ext cx="2376264" cy="340073"/>
          </a:xfrm>
          <a:prstGeom prst="wedgeRoundRectCallout">
            <a:avLst>
              <a:gd name="adj1" fmla="val -38521"/>
              <a:gd name="adj2" fmla="val 1340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data into queue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0162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86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Sent data from Sender2 task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550" y="1688028"/>
            <a:ext cx="8229600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StartSender2(</a:t>
            </a:r>
            <a:r>
              <a:rPr lang="en-GB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Task2\n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osMessagePut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(Queue1Handle,(uint32_t)&amp;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DataToSend2,200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Task2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899592" y="3212976"/>
            <a:ext cx="5328592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4211960" y="2564904"/>
            <a:ext cx="2376264" cy="340073"/>
          </a:xfrm>
          <a:prstGeom prst="wedgeRoundRectCallout">
            <a:avLst>
              <a:gd name="adj1" fmla="val -38521"/>
              <a:gd name="adj2" fmla="val 1340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data into queue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2855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550" y="1688028"/>
            <a:ext cx="8229600" cy="39703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osEvent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osMessageGet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(Queue1Handle,4000);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(((Data*)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retvalue.value.p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)-&gt;Source==1){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"Receiver Receive message from Sender 1\n"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"Receiver Receive message from Sender 2\n"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"Data: %d 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,((Data*)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retvalue.value.p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)-&gt;Value);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</a:t>
            </a:r>
            <a:r>
              <a:rPr lang="en-GB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StartReceiver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items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87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Receiver data from sender task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99592" y="3428999"/>
            <a:ext cx="4574579" cy="2567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051721" y="3685722"/>
            <a:ext cx="2448272" cy="2567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ular Callout 7"/>
          <p:cNvSpPr/>
          <p:nvPr/>
        </p:nvSpPr>
        <p:spPr>
          <a:xfrm>
            <a:off x="3635896" y="2788246"/>
            <a:ext cx="2376264" cy="340073"/>
          </a:xfrm>
          <a:prstGeom prst="wedgeRoundRectCallout">
            <a:avLst>
              <a:gd name="adj1" fmla="val -38521"/>
              <a:gd name="adj2" fmla="val 1340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data from queue</a:t>
            </a:r>
            <a:endParaRPr lang="en-GB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995936" y="4048411"/>
            <a:ext cx="4032448" cy="340073"/>
          </a:xfrm>
          <a:prstGeom prst="wedgeRoundRectCallout">
            <a:avLst>
              <a:gd name="adj1" fmla="val -37508"/>
              <a:gd name="adj2" fmla="val -844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 data from </a:t>
            </a:r>
            <a:r>
              <a:rPr lang="en-US" dirty="0" err="1" smtClean="0"/>
              <a:t>osEvent</a:t>
            </a:r>
            <a:r>
              <a:rPr lang="en-US" dirty="0" smtClean="0"/>
              <a:t>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3162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FreeRTOS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Semaphores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72" y="5005536"/>
            <a:ext cx="2286000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2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89</a:t>
            </a:fld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81" y="3861048"/>
            <a:ext cx="1628775" cy="2800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4462760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/>
              <a:t>Used for synchronization between</a:t>
            </a:r>
          </a:p>
          <a:p>
            <a:pPr lvl="1"/>
            <a:r>
              <a:rPr lang="en-US" sz="1400" dirty="0"/>
              <a:t>Tasks</a:t>
            </a:r>
          </a:p>
          <a:p>
            <a:pPr lvl="1"/>
            <a:r>
              <a:rPr lang="en-US" sz="1400" dirty="0"/>
              <a:t>Interrupt and </a:t>
            </a:r>
            <a:r>
              <a:rPr lang="en-US" sz="1400" dirty="0" smtClean="0"/>
              <a:t>task</a:t>
            </a:r>
          </a:p>
          <a:p>
            <a:r>
              <a:rPr lang="en-US" sz="1800" dirty="0" smtClean="0"/>
              <a:t>Two types</a:t>
            </a:r>
          </a:p>
          <a:p>
            <a:pPr lvl="1"/>
            <a:r>
              <a:rPr lang="en-US" sz="1400" dirty="0" smtClean="0"/>
              <a:t>Binary semaphores</a:t>
            </a:r>
          </a:p>
          <a:p>
            <a:pPr lvl="1"/>
            <a:r>
              <a:rPr lang="en-US" sz="1400" dirty="0" smtClean="0"/>
              <a:t>Counting semaphores</a:t>
            </a:r>
          </a:p>
          <a:p>
            <a:r>
              <a:rPr lang="en-US" sz="1800" dirty="0" smtClean="0"/>
              <a:t>Binary semaphore</a:t>
            </a:r>
          </a:p>
          <a:p>
            <a:pPr lvl="1"/>
            <a:r>
              <a:rPr lang="en-US" sz="1400" dirty="0" smtClean="0"/>
              <a:t>Have only one ‘token’</a:t>
            </a:r>
          </a:p>
          <a:p>
            <a:pPr lvl="1"/>
            <a:r>
              <a:rPr lang="en-US" sz="1400" dirty="0" smtClean="0"/>
              <a:t>Using to synchronize one action</a:t>
            </a:r>
          </a:p>
          <a:p>
            <a:r>
              <a:rPr lang="en-US" sz="1800" dirty="0" smtClean="0"/>
              <a:t>Counting semaphore</a:t>
            </a:r>
          </a:p>
          <a:p>
            <a:pPr lvl="1"/>
            <a:r>
              <a:rPr lang="en-US" sz="1400" dirty="0" smtClean="0"/>
              <a:t>Have multiple ‘tokens’ </a:t>
            </a:r>
          </a:p>
          <a:p>
            <a:pPr lvl="1"/>
            <a:r>
              <a:rPr lang="en-US" sz="1400" dirty="0" smtClean="0"/>
              <a:t>Synchronize multiple actions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99986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SWO for </a:t>
            </a:r>
            <a:r>
              <a:rPr lang="en-US" dirty="0" err="1" smtClean="0"/>
              <a:t>printf</a:t>
            </a:r>
            <a:r>
              <a:rPr lang="en-US" dirty="0" smtClean="0"/>
              <a:t> in KEIL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940088"/>
          </a:xfrm>
        </p:spPr>
        <p:txBody>
          <a:bodyPr/>
          <a:lstStyle/>
          <a:p>
            <a:r>
              <a:rPr lang="en-US" dirty="0" smtClean="0"/>
              <a:t>In KEIL</a:t>
            </a:r>
          </a:p>
          <a:p>
            <a:r>
              <a:rPr lang="en-US" dirty="0" smtClean="0"/>
              <a:t>Open target options </a:t>
            </a:r>
            <a:br>
              <a:rPr lang="en-US" dirty="0" smtClean="0"/>
            </a:br>
            <a:r>
              <a:rPr lang="en-US" dirty="0" smtClean="0"/>
              <a:t>(ALT+F7)</a:t>
            </a:r>
          </a:p>
          <a:p>
            <a:r>
              <a:rPr lang="en-US" dirty="0" smtClean="0"/>
              <a:t>Set ST-Link debugger</a:t>
            </a:r>
          </a:p>
          <a:p>
            <a:r>
              <a:rPr lang="en-US" dirty="0" smtClean="0"/>
              <a:t>Button Settings</a:t>
            </a:r>
          </a:p>
          <a:p>
            <a:r>
              <a:rPr lang="en-US" dirty="0" smtClean="0"/>
              <a:t>Set SW(D)</a:t>
            </a:r>
            <a:br>
              <a:rPr lang="en-US" dirty="0" smtClean="0"/>
            </a:br>
            <a:r>
              <a:rPr lang="en-US" dirty="0" smtClean="0"/>
              <a:t>in Debug TAB</a:t>
            </a:r>
          </a:p>
          <a:p>
            <a:r>
              <a:rPr lang="en-US" dirty="0" smtClean="0"/>
              <a:t>Got to Trace TAB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08" y="1772816"/>
            <a:ext cx="5689587" cy="4680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3923928" y="1772816"/>
            <a:ext cx="288032" cy="25633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ular Callout 8"/>
          <p:cNvSpPr/>
          <p:nvPr/>
        </p:nvSpPr>
        <p:spPr>
          <a:xfrm>
            <a:off x="4355976" y="1259632"/>
            <a:ext cx="1224136" cy="672667"/>
          </a:xfrm>
          <a:prstGeom prst="wedgeRoundRectCallout">
            <a:avLst>
              <a:gd name="adj1" fmla="val -62643"/>
              <a:gd name="adj2" fmla="val 3478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Target options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6273558" y="2240376"/>
            <a:ext cx="432048" cy="2880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6304390" y="2528409"/>
            <a:ext cx="1435962" cy="18051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7786960" y="2492896"/>
            <a:ext cx="504056" cy="2160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932040" y="4460895"/>
            <a:ext cx="648072" cy="2160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4513870" y="3323084"/>
            <a:ext cx="365212" cy="2160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ular Callout 15"/>
          <p:cNvSpPr/>
          <p:nvPr/>
        </p:nvSpPr>
        <p:spPr>
          <a:xfrm>
            <a:off x="6377372" y="1461200"/>
            <a:ext cx="1656184" cy="672667"/>
          </a:xfrm>
          <a:prstGeom prst="wedgeRoundRectCallout">
            <a:avLst>
              <a:gd name="adj1" fmla="val -31970"/>
              <a:gd name="adj2" fmla="val 6688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Select DEBUG tab</a:t>
            </a:r>
            <a:endParaRPr lang="en-GB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427984" y="2492896"/>
            <a:ext cx="1656184" cy="302272"/>
          </a:xfrm>
          <a:prstGeom prst="wedgeRoundRectCallout">
            <a:avLst>
              <a:gd name="adj1" fmla="val 61427"/>
              <a:gd name="adj2" fmla="val -1819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Set ST-Link</a:t>
            </a:r>
            <a:endParaRPr lang="en-GB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6876256" y="3107760"/>
            <a:ext cx="1988517" cy="302272"/>
          </a:xfrm>
          <a:prstGeom prst="wedgeRoundRectCallout">
            <a:avLst>
              <a:gd name="adj1" fmla="val 14790"/>
              <a:gd name="adj2" fmla="val -17365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Open Settings</a:t>
            </a:r>
            <a:endParaRPr lang="en-GB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940152" y="4568907"/>
            <a:ext cx="1988517" cy="302272"/>
          </a:xfrm>
          <a:prstGeom prst="wedgeRoundRectCallout">
            <a:avLst>
              <a:gd name="adj1" fmla="val -67279"/>
              <a:gd name="adj2" fmla="val -2870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. Set SW(D)</a:t>
            </a:r>
            <a:endParaRPr lang="en-GB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585853" y="3857027"/>
            <a:ext cx="2119753" cy="302272"/>
          </a:xfrm>
          <a:prstGeom prst="wedgeRoundRectCallout">
            <a:avLst>
              <a:gd name="adj1" fmla="val -35984"/>
              <a:gd name="adj2" fmla="val -1589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Go to Trace 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7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5148064" y="2924944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148064" y="29249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148064" y="10527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5148064" y="1052736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139952" y="1196752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4283968" y="1340768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90</a:t>
            </a:fld>
            <a:endParaRPr lang="fr-FR" dirty="0"/>
          </a:p>
        </p:txBody>
      </p:sp>
      <p:sp>
        <p:nvSpPr>
          <p:cNvPr id="2" name="Rounded Rectangle 1"/>
          <p:cNvSpPr/>
          <p:nvPr/>
        </p:nvSpPr>
        <p:spPr>
          <a:xfrm>
            <a:off x="2051720" y="10527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5148064" y="1628800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148064" y="1979548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4139952" y="2123564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4283968" y="226758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051720" y="197954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2051720" y="2555612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osSemaphoreRelease</a:t>
            </a:r>
            <a:endParaRPr lang="en-GB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771800" y="2267580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148064" y="2555612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4139952" y="3068960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283968" y="321297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2051720" y="29249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5148064" y="3501008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5148064" y="428380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4139952" y="4427820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4283968" y="457183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2051720" y="428380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2051720" y="4859868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osSemaphoreRelease</a:t>
            </a:r>
            <a:endParaRPr lang="en-GB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2771800" y="4571836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5148064" y="521990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139952" y="5373216"/>
            <a:ext cx="57606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4283968" y="550794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2051720" y="521990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>
            <a:off x="4283968" y="5507940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5148064" y="5795972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4283968" y="3212976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83819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6545 0.000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17327 -0.0018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16545 0.000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0.17327 -0.0007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2" grpId="0" animBg="1"/>
      <p:bldP spid="11" grpId="0" animBg="1"/>
      <p:bldP spid="51" grpId="0" animBg="1"/>
      <p:bldP spid="5" grpId="0" animBg="1"/>
      <p:bldP spid="17" grpId="0" animBg="1"/>
      <p:bldP spid="2" grpId="0" animBg="1"/>
      <p:bldP spid="31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7" grpId="0" animBg="1"/>
      <p:bldP spid="38" grpId="0" animBg="1"/>
      <p:bldP spid="39" grpId="0" animBg="1"/>
      <p:bldP spid="40" grpId="0" animBg="1"/>
      <p:bldP spid="42" grpId="0" animBg="1"/>
      <p:bldP spid="42" grpId="1" animBg="1"/>
      <p:bldP spid="43" grpId="0" animBg="1"/>
      <p:bldP spid="27" grpId="0" animBg="1"/>
      <p:bldP spid="2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91</a:t>
            </a:fld>
            <a:endParaRPr lang="fr-FR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563231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Semaphore creation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Wait for Semaphore release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Semaphore release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37952" y="1628800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int32_t count)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337952" y="3265239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7953" y="5085184"/>
            <a:ext cx="8698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23528" y="1643525"/>
            <a:ext cx="144016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unded Rectangular Callout 46"/>
          <p:cNvSpPr/>
          <p:nvPr/>
        </p:nvSpPr>
        <p:spPr>
          <a:xfrm>
            <a:off x="120204" y="2249317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Semaphore handle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3695204" y="1628800"/>
            <a:ext cx="368510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ular Callout 48"/>
          <p:cNvSpPr/>
          <p:nvPr/>
        </p:nvSpPr>
        <p:spPr>
          <a:xfrm>
            <a:off x="3491880" y="2234592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Semaphore definition</a:t>
            </a:r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7439620" y="1628800"/>
            <a:ext cx="145286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ular Callout 52"/>
          <p:cNvSpPr/>
          <p:nvPr/>
        </p:nvSpPr>
        <p:spPr>
          <a:xfrm>
            <a:off x="6300192" y="2249316"/>
            <a:ext cx="2518555" cy="891652"/>
          </a:xfrm>
          <a:prstGeom prst="wedgeRoundRectCallout">
            <a:avLst>
              <a:gd name="adj1" fmla="val 11342"/>
              <a:gd name="adj2" fmla="val -8338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Semaphore ‘tokens’</a:t>
            </a:r>
            <a:br>
              <a:rPr lang="en-US" dirty="0" smtClean="0"/>
            </a:br>
            <a:r>
              <a:rPr lang="en-US" dirty="0" smtClean="0"/>
              <a:t>For binary semaphore is 1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2831108" y="3246689"/>
            <a:ext cx="267699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ular Callout 54"/>
          <p:cNvSpPr/>
          <p:nvPr/>
        </p:nvSpPr>
        <p:spPr>
          <a:xfrm>
            <a:off x="2627784" y="3852481"/>
            <a:ext cx="1794362" cy="584631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Semaphore handle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5567412" y="3246689"/>
            <a:ext cx="1812900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ular Callout 56"/>
          <p:cNvSpPr/>
          <p:nvPr/>
        </p:nvSpPr>
        <p:spPr>
          <a:xfrm>
            <a:off x="5364088" y="3852481"/>
            <a:ext cx="2304256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long wait for semaphore release</a:t>
            </a:r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3263156" y="5086379"/>
            <a:ext cx="2604988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ular Callout 58"/>
          <p:cNvSpPr/>
          <p:nvPr/>
        </p:nvSpPr>
        <p:spPr>
          <a:xfrm>
            <a:off x="3059832" y="5692171"/>
            <a:ext cx="2160240" cy="617149"/>
          </a:xfrm>
          <a:prstGeom prst="wedgeRoundRectCallout">
            <a:avLst>
              <a:gd name="adj1" fmla="val 6615"/>
              <a:gd name="adj2" fmla="val -9834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Semaphore handle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382836" y="5085184"/>
            <a:ext cx="87679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ounded Rectangular Callout 60"/>
          <p:cNvSpPr/>
          <p:nvPr/>
        </p:nvSpPr>
        <p:spPr>
          <a:xfrm>
            <a:off x="179512" y="5690976"/>
            <a:ext cx="1368152" cy="617149"/>
          </a:xfrm>
          <a:prstGeom prst="wedgeRoundRectCallout">
            <a:avLst>
              <a:gd name="adj1" fmla="val -18443"/>
              <a:gd name="adj2" fmla="val -1011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status</a:t>
            </a:r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310828" y="3284984"/>
            <a:ext cx="876796" cy="29305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unded Rectangular Callout 62"/>
          <p:cNvSpPr/>
          <p:nvPr/>
        </p:nvSpPr>
        <p:spPr>
          <a:xfrm>
            <a:off x="310827" y="3893468"/>
            <a:ext cx="2191359" cy="617149"/>
          </a:xfrm>
          <a:prstGeom prst="wedgeRoundRectCallout">
            <a:avLst>
              <a:gd name="adj1" fmla="val -22020"/>
              <a:gd name="adj2" fmla="val -1011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‘tokens in semaphore’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4289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Semaphore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92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two tasks</a:t>
            </a:r>
          </a:p>
          <a:p>
            <a:r>
              <a:rPr lang="en-US" sz="1800" dirty="0" smtClean="0"/>
              <a:t>With same priority</a:t>
            </a:r>
          </a:p>
          <a:p>
            <a:r>
              <a:rPr lang="en-US" sz="1800" dirty="0" smtClean="0"/>
              <a:t>Button Add</a:t>
            </a:r>
          </a:p>
          <a:p>
            <a:r>
              <a:rPr lang="en-US" sz="1800" dirty="0" smtClean="0"/>
              <a:t>Set parameters</a:t>
            </a:r>
          </a:p>
          <a:p>
            <a:r>
              <a:rPr lang="en-US" sz="1800" dirty="0" smtClean="0"/>
              <a:t>Button 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5" y="1018360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4427984" y="1916832"/>
            <a:ext cx="4574579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096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34" y="1022944"/>
            <a:ext cx="4725059" cy="5839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93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708434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Create binary </a:t>
            </a:r>
            <a:r>
              <a:rPr lang="en-US" sz="1800" dirty="0" err="1" smtClean="0"/>
              <a:t>binary</a:t>
            </a:r>
            <a:r>
              <a:rPr lang="en-US" sz="1800" dirty="0" smtClean="0"/>
              <a:t> semaphore</a:t>
            </a:r>
          </a:p>
          <a:p>
            <a:r>
              <a:rPr lang="en-US" sz="1800" dirty="0"/>
              <a:t>Button Add</a:t>
            </a:r>
          </a:p>
          <a:p>
            <a:r>
              <a:rPr lang="en-US" sz="1800" dirty="0"/>
              <a:t>Set </a:t>
            </a:r>
            <a:r>
              <a:rPr lang="en-US" sz="1800" dirty="0" smtClean="0"/>
              <a:t>name</a:t>
            </a:r>
            <a:endParaRPr lang="en-US" sz="1800" dirty="0"/>
          </a:p>
          <a:p>
            <a:r>
              <a:rPr lang="en-US" sz="1800" dirty="0"/>
              <a:t>Button OK</a:t>
            </a:r>
          </a:p>
          <a:p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427984" y="4005064"/>
            <a:ext cx="4574579" cy="115212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6429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94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Semaphore handle definition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Semaphore creation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Private variables ---------------------------------------------------------*/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osThreadId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Task2Handle;</a:t>
            </a:r>
          </a:p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myBinarySem01Handle;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" y="3284984"/>
            <a:ext cx="8235950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the semaphores(s)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definition and creation of myBinarySem01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(myBinarySem01);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myBinarySem01Handle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(myBinarySem01), 1);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207457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95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123658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Semaphore use</a:t>
            </a:r>
          </a:p>
          <a:p>
            <a:r>
              <a:rPr lang="en-US" sz="1800" dirty="0" smtClean="0"/>
              <a:t>If tasks/interrupt is done the semaphore is released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3550" y="2336100"/>
            <a:ext cx="8154988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StartTask1(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5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osDelay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"Task1 Release semaphore\n"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(myBinarySem01Handle);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5 */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376162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Semaphore </a:t>
            </a:r>
            <a:r>
              <a:rPr lang="en-US" dirty="0"/>
              <a:t>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96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2400657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Semaphore Wait</a:t>
            </a:r>
          </a:p>
          <a:p>
            <a:r>
              <a:rPr lang="en-US" sz="1800" dirty="0" smtClean="0"/>
              <a:t>Second task waits on semaphore release</a:t>
            </a:r>
            <a:br>
              <a:rPr lang="en-US" sz="1800" dirty="0" smtClean="0"/>
            </a:br>
            <a:r>
              <a:rPr lang="en-US" sz="1800" dirty="0" smtClean="0"/>
              <a:t>After </a:t>
            </a:r>
            <a:r>
              <a:rPr lang="en-US" sz="1800" dirty="0" err="1" smtClean="0"/>
              <a:t>releasetask</a:t>
            </a:r>
            <a:r>
              <a:rPr lang="en-US" sz="1800" dirty="0" smtClean="0"/>
              <a:t> is </a:t>
            </a:r>
            <a:r>
              <a:rPr lang="en-US" sz="1800" dirty="0" err="1" smtClean="0"/>
              <a:t>unbocked</a:t>
            </a:r>
            <a:r>
              <a:rPr lang="en-US" sz="1800" dirty="0" smtClean="0"/>
              <a:t> and continue in work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63550" y="2708920"/>
            <a:ext cx="8154988" cy="246221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StartTask2(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argument)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BEGIN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Infinite loop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(;;)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(myBinarySem01Handle,4000);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"Task2 synchronized\n"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USER CODE END StartTask2 */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781884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 lab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97</a:t>
            </a:fld>
            <a:endParaRPr lang="fr-FR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69332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smtClean="0"/>
              <a:t>Task1 is synchronized with Task2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525" y="2038643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Task1 - </a:t>
            </a: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524" y="2326675"/>
            <a:ext cx="180890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Task2 -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37524" y="306895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68146" y="407707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67544" y="407707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Wait</a:t>
            </a:r>
            <a:endParaRPr lang="en-US" sz="1100" dirty="0"/>
          </a:p>
        </p:txBody>
      </p:sp>
      <p:cxnSp>
        <p:nvCxnSpPr>
          <p:cNvPr id="13" name="Curved Connector 12"/>
          <p:cNvCxnSpPr>
            <a:stCxn id="10" idx="2"/>
            <a:endCxn id="12" idx="0"/>
          </p:cNvCxnSpPr>
          <p:nvPr/>
        </p:nvCxnSpPr>
        <p:spPr>
          <a:xfrm rot="16200000" flipH="1">
            <a:off x="786811" y="3796037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32260" y="3068959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62882" y="4077072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862280" y="4077071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Release</a:t>
            </a:r>
            <a:endParaRPr lang="en-US" sz="1600" dirty="0"/>
          </a:p>
        </p:txBody>
      </p:sp>
      <p:cxnSp>
        <p:nvCxnSpPr>
          <p:cNvPr id="17" name="Curved Connector 16"/>
          <p:cNvCxnSpPr>
            <a:stCxn id="14" idx="2"/>
            <a:endCxn id="16" idx="0"/>
          </p:cNvCxnSpPr>
          <p:nvPr/>
        </p:nvCxnSpPr>
        <p:spPr>
          <a:xfrm rot="16200000" flipH="1">
            <a:off x="3181547" y="3796037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1" idx="0"/>
            <a:endCxn id="14" idx="1"/>
          </p:cNvCxnSpPr>
          <p:nvPr/>
        </p:nvCxnSpPr>
        <p:spPr>
          <a:xfrm rot="5400000" flipH="1" flipV="1">
            <a:off x="2070508" y="3415321"/>
            <a:ext cx="720081" cy="60342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0"/>
            <a:endCxn id="20" idx="1"/>
          </p:cNvCxnSpPr>
          <p:nvPr/>
        </p:nvCxnSpPr>
        <p:spPr>
          <a:xfrm rot="5400000" flipH="1" flipV="1">
            <a:off x="4456007" y="3424556"/>
            <a:ext cx="720082" cy="58495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08524" y="3068958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39146" y="4077071"/>
            <a:ext cx="92138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PendSV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238544" y="4077070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osSemaphore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Wait</a:t>
            </a:r>
            <a:endParaRPr lang="en-US" sz="1100" dirty="0"/>
          </a:p>
        </p:txBody>
      </p:sp>
      <p:cxnSp>
        <p:nvCxnSpPr>
          <p:cNvPr id="23" name="Curved Connector 22"/>
          <p:cNvCxnSpPr>
            <a:stCxn id="20" idx="2"/>
            <a:endCxn id="22" idx="0"/>
          </p:cNvCxnSpPr>
          <p:nvPr/>
        </p:nvCxnSpPr>
        <p:spPr>
          <a:xfrm rot="16200000" flipH="1">
            <a:off x="5557811" y="3796036"/>
            <a:ext cx="432048" cy="130020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0"/>
            <a:endCxn id="25" idx="1"/>
          </p:cNvCxnSpPr>
          <p:nvPr/>
        </p:nvCxnSpPr>
        <p:spPr>
          <a:xfrm rot="5400000" flipH="1" flipV="1">
            <a:off x="6843897" y="3417709"/>
            <a:ext cx="715303" cy="60342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03260" y="3073736"/>
            <a:ext cx="1200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146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98</a:t>
            </a:fld>
            <a:endParaRPr lang="fr-FR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63550" y="1196752"/>
            <a:ext cx="8229600" cy="3293209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1800" dirty="0" err="1" smtClean="0"/>
              <a:t>Os</a:t>
            </a:r>
            <a:r>
              <a:rPr lang="en-US" sz="1800" dirty="0" smtClean="0"/>
              <a:t> API same as Binary semaphore</a:t>
            </a:r>
          </a:p>
          <a:p>
            <a:r>
              <a:rPr lang="en-US" sz="1800" dirty="0"/>
              <a:t>Semaphore </a:t>
            </a:r>
            <a:r>
              <a:rPr lang="en-US" sz="1800" dirty="0" smtClean="0"/>
              <a:t>creation</a:t>
            </a:r>
          </a:p>
          <a:p>
            <a:endParaRPr lang="en-US" sz="1800" dirty="0"/>
          </a:p>
          <a:p>
            <a:r>
              <a:rPr lang="en-US" sz="1800" dirty="0"/>
              <a:t>Wait for Semaphore </a:t>
            </a:r>
            <a:r>
              <a:rPr lang="en-US" sz="1800" dirty="0" smtClean="0"/>
              <a:t>release</a:t>
            </a:r>
          </a:p>
          <a:p>
            <a:endParaRPr lang="en-US" sz="1800" dirty="0"/>
          </a:p>
          <a:p>
            <a:r>
              <a:rPr lang="en-US" sz="1800" dirty="0"/>
              <a:t>Semaphore </a:t>
            </a:r>
            <a:r>
              <a:rPr lang="en-US" sz="1800" dirty="0" smtClean="0"/>
              <a:t>release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936" y="2185119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osSemaphoreCreate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osSemaphoreDef_t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semaphore_def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int32_t count)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93936" y="3327374"/>
            <a:ext cx="8698544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uint32_t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251" y="4489961"/>
            <a:ext cx="8698543" cy="30777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osStatus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osSemaphoreRelease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osSemaphoreId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semaphore_id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251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779912" y="3150260"/>
            <a:ext cx="93610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3923928" y="329427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3923928" y="3294276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5148064" y="4869160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86" name="Rounded Rectangle 85"/>
          <p:cNvSpPr/>
          <p:nvPr/>
        </p:nvSpPr>
        <p:spPr>
          <a:xfrm>
            <a:off x="5148064" y="207014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  <a:endParaRPr lang="en-GB" dirty="0"/>
          </a:p>
        </p:txBody>
      </p:sp>
      <p:sp>
        <p:nvSpPr>
          <p:cNvPr id="87" name="Rounded Rectangle 86"/>
          <p:cNvSpPr/>
          <p:nvPr/>
        </p:nvSpPr>
        <p:spPr>
          <a:xfrm>
            <a:off x="5148064" y="1134036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  <a:endParaRPr lang="en-GB" dirty="0"/>
          </a:p>
        </p:txBody>
      </p:sp>
      <p:sp>
        <p:nvSpPr>
          <p:cNvPr id="77" name="Rounded Rectangle 76"/>
          <p:cNvSpPr/>
          <p:nvPr/>
        </p:nvSpPr>
        <p:spPr>
          <a:xfrm>
            <a:off x="5148064" y="486916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  <a:endParaRPr lang="en-GB" dirty="0"/>
          </a:p>
        </p:txBody>
      </p:sp>
      <p:sp>
        <p:nvSpPr>
          <p:cNvPr id="85" name="Rounded Rectangle 84"/>
          <p:cNvSpPr/>
          <p:nvPr/>
        </p:nvSpPr>
        <p:spPr>
          <a:xfrm>
            <a:off x="5148064" y="4878452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8538" y="677863"/>
            <a:ext cx="544512" cy="198437"/>
          </a:xfrm>
          <a:prstGeom prst="rect">
            <a:avLst/>
          </a:prstGeom>
        </p:spPr>
        <p:txBody>
          <a:bodyPr/>
          <a:lstStyle/>
          <a:p>
            <a:fld id="{A1299FCA-C490-4C43-AA02-A6096FBC69E9}" type="slidenum">
              <a:rPr lang="fr-FR" smtClean="0"/>
              <a:pPr/>
              <a:t>99</a:t>
            </a:fld>
            <a:endParaRPr lang="fr-FR" dirty="0"/>
          </a:p>
        </p:txBody>
      </p:sp>
      <p:sp>
        <p:nvSpPr>
          <p:cNvPr id="15" name="Rounded Rectangle 14"/>
          <p:cNvSpPr/>
          <p:nvPr/>
        </p:nvSpPr>
        <p:spPr>
          <a:xfrm>
            <a:off x="3779912" y="1268760"/>
            <a:ext cx="93610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4283968" y="141277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907704" y="11247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3779912" y="2214156"/>
            <a:ext cx="93610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283968" y="2358172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1907704" y="207014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41" name="Rounded Rectangle 40"/>
          <p:cNvSpPr/>
          <p:nvPr/>
        </p:nvSpPr>
        <p:spPr>
          <a:xfrm>
            <a:off x="3923928" y="141277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3923928" y="2358172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107504" y="11247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107504" y="1700808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osSemaphoreRelease</a:t>
            </a:r>
            <a:endParaRPr lang="en-GB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2627784" y="2358172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107504" y="207014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1907704" y="2646204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osSemaphoreRelease</a:t>
            </a:r>
            <a:endParaRPr lang="en-GB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5148064" y="3006244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5148064" y="30062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4283968" y="3294276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1907704" y="30062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48064" y="3582308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107504" y="3006244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827584" y="1412776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5148064" y="3942348"/>
            <a:ext cx="1728192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</a:p>
          <a:p>
            <a:pPr algn="ctr"/>
            <a:r>
              <a:rPr lang="en-US" dirty="0" smtClean="0"/>
              <a:t>Blocked</a:t>
            </a:r>
            <a:endParaRPr lang="en-GB" dirty="0"/>
          </a:p>
        </p:txBody>
      </p:sp>
      <p:sp>
        <p:nvSpPr>
          <p:cNvPr id="64" name="Rounded Rectangle 63"/>
          <p:cNvSpPr/>
          <p:nvPr/>
        </p:nvSpPr>
        <p:spPr>
          <a:xfrm>
            <a:off x="5148064" y="394234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Task3</a:t>
            </a:r>
            <a:endParaRPr lang="en-GB" dirty="0"/>
          </a:p>
        </p:txBody>
      </p:sp>
      <p:sp>
        <p:nvSpPr>
          <p:cNvPr id="65" name="Rounded Rectangle 64"/>
          <p:cNvSpPr/>
          <p:nvPr/>
        </p:nvSpPr>
        <p:spPr>
          <a:xfrm>
            <a:off x="3779912" y="4086364"/>
            <a:ext cx="93610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ounded Rectangle 65"/>
          <p:cNvSpPr/>
          <p:nvPr/>
        </p:nvSpPr>
        <p:spPr>
          <a:xfrm>
            <a:off x="4283968" y="423038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7" name="Rounded Rectangle 66"/>
          <p:cNvSpPr/>
          <p:nvPr/>
        </p:nvSpPr>
        <p:spPr>
          <a:xfrm>
            <a:off x="1907704" y="394234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68" name="Rounded Rectangle 67"/>
          <p:cNvSpPr/>
          <p:nvPr/>
        </p:nvSpPr>
        <p:spPr>
          <a:xfrm>
            <a:off x="5148064" y="4518412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4283968" y="4230380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3923928" y="4230380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2" name="Rounded Rectangle 71"/>
          <p:cNvSpPr/>
          <p:nvPr/>
        </p:nvSpPr>
        <p:spPr>
          <a:xfrm>
            <a:off x="107504" y="3942348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75" name="Rounded Rectangle 74"/>
          <p:cNvSpPr/>
          <p:nvPr/>
        </p:nvSpPr>
        <p:spPr>
          <a:xfrm>
            <a:off x="4283968" y="2358172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3779912" y="5013176"/>
            <a:ext cx="936104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ounded Rectangle 78"/>
          <p:cNvSpPr/>
          <p:nvPr/>
        </p:nvSpPr>
        <p:spPr>
          <a:xfrm>
            <a:off x="4283968" y="5157192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907704" y="486916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Task2</a:t>
            </a:r>
            <a:endParaRPr lang="en-GB" dirty="0"/>
          </a:p>
        </p:txBody>
      </p:sp>
      <p:sp>
        <p:nvSpPr>
          <p:cNvPr id="81" name="Rounded Rectangle 80"/>
          <p:cNvSpPr/>
          <p:nvPr/>
        </p:nvSpPr>
        <p:spPr>
          <a:xfrm>
            <a:off x="5148064" y="5445224"/>
            <a:ext cx="1728192" cy="297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osSemaphoreWait</a:t>
            </a:r>
            <a:endParaRPr lang="en-GB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3923928" y="5157192"/>
            <a:ext cx="288032" cy="297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84" name="Rounded Rectangle 83"/>
          <p:cNvSpPr/>
          <p:nvPr/>
        </p:nvSpPr>
        <p:spPr>
          <a:xfrm>
            <a:off x="107504" y="4869160"/>
            <a:ext cx="17281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Task1</a:t>
            </a:r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4283968" y="3294276"/>
            <a:ext cx="288032" cy="297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555290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7037E-6 L 0.37795 0.000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14167 -0.0004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17327 -0.001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9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7327 -0.0018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71" grpId="1" animBg="1"/>
      <p:bldP spid="76" grpId="0" animBg="1"/>
      <p:bldP spid="86" grpId="0" animBg="1"/>
      <p:bldP spid="87" grpId="0" animBg="1"/>
      <p:bldP spid="77" grpId="0" animBg="1"/>
      <p:bldP spid="85" grpId="0" animBg="1"/>
      <p:bldP spid="15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41" grpId="0" animBg="1"/>
      <p:bldP spid="44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19" grpId="0" animBg="1"/>
      <p:bldP spid="50" grpId="0" animBg="1"/>
      <p:bldP spid="53" grpId="0" animBg="1"/>
      <p:bldP spid="55" grpId="0" animBg="1"/>
      <p:bldP spid="56" grpId="0" animBg="1"/>
      <p:bldP spid="57" grpId="0" animBg="1"/>
      <p:bldP spid="61" grpId="0" animBg="1"/>
      <p:bldP spid="20" grpId="0" animBg="1"/>
      <p:bldP spid="20" grpId="1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69" grpId="1" animBg="1"/>
      <p:bldP spid="70" grpId="0" animBg="1"/>
      <p:bldP spid="72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58" grpId="0" animBg="1"/>
      <p:bldP spid="5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ST Template [4-3]_updates_13042012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E382B78C3D04E9E350082AB797952" ma:contentTypeVersion="0" ma:contentTypeDescription="Create a new document." ma:contentTypeScope="" ma:versionID="0824703e605e6194fadf9065203afc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62EEAC-5282-4C3D-A1DE-F79AD64380EA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D3782E4-9792-49A0-96FB-CB52D5336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5822</TotalTime>
  <Words>7005</Words>
  <Application>Microsoft Office PowerPoint</Application>
  <PresentationFormat>On-screen Show (4:3)</PresentationFormat>
  <Paragraphs>2284</Paragraphs>
  <Slides>133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7" baseType="lpstr">
      <vt:lpstr>Arial</vt:lpstr>
      <vt:lpstr>Calibri</vt:lpstr>
      <vt:lpstr>Consolas</vt:lpstr>
      <vt:lpstr>ST Template [4-3]_updates_13042012</vt:lpstr>
      <vt:lpstr>FreeRTOS with CubeMX</vt:lpstr>
      <vt:lpstr>Using SWO to print information from STM32</vt:lpstr>
      <vt:lpstr>Using SWO</vt:lpstr>
      <vt:lpstr>Using SWO</vt:lpstr>
      <vt:lpstr>Using SWO for printf</vt:lpstr>
      <vt:lpstr>Using SWO for printf</vt:lpstr>
      <vt:lpstr>Using SWO for printf in KEIL</vt:lpstr>
      <vt:lpstr>Using SWO for printf in KEIL</vt:lpstr>
      <vt:lpstr>Using SWO for printf in KEIL</vt:lpstr>
      <vt:lpstr>Using SWO for printf in KEIL</vt:lpstr>
      <vt:lpstr>Using SWO for printf in KEIL</vt:lpstr>
      <vt:lpstr>Using SWO for printf in IAR</vt:lpstr>
      <vt:lpstr>Using SWO for printf in IAR</vt:lpstr>
      <vt:lpstr>Using SWO for printf in IAR</vt:lpstr>
      <vt:lpstr>Using SWO for printf in IAR</vt:lpstr>
      <vt:lpstr>FreeRTOS</vt:lpstr>
      <vt:lpstr>FreeRTOS About FreeRTOS</vt:lpstr>
      <vt:lpstr>FreeRTOS Main features</vt:lpstr>
      <vt:lpstr>FreeRTOS APIs overview (1/2)</vt:lpstr>
      <vt:lpstr>FreeRTOS APIs overview (2/2)</vt:lpstr>
      <vt:lpstr>FreeRTOS CMSIS-RTOS FreeRTOS implementation</vt:lpstr>
      <vt:lpstr>FreeRTOS CMSIS-RTOS API</vt:lpstr>
      <vt:lpstr>FreeRTOS Configuration options</vt:lpstr>
      <vt:lpstr>FreeRTOS Tickless idle mode operation</vt:lpstr>
      <vt:lpstr>FreeRTOS in CubeMX</vt:lpstr>
      <vt:lpstr>CubeMX FreeRTOS Configuration</vt:lpstr>
      <vt:lpstr>Kernel settings</vt:lpstr>
      <vt:lpstr>FreeRTOS  Memory allocations types</vt:lpstr>
      <vt:lpstr>FreeRTOS Dynamic memory management</vt:lpstr>
      <vt:lpstr>FreeRTOS Dynamic memory management</vt:lpstr>
      <vt:lpstr>FreeRTOS Dynamic memory management</vt:lpstr>
      <vt:lpstr>FreeRTOS Dynamic memory management</vt:lpstr>
      <vt:lpstr>FreeRTOS Dynamic memory management</vt:lpstr>
      <vt:lpstr>Memory allocation</vt:lpstr>
      <vt:lpstr>FreeRTOS  Tasks</vt:lpstr>
      <vt:lpstr>FreeRTOS Task states</vt:lpstr>
      <vt:lpstr>FreeRTOS Task switch</vt:lpstr>
      <vt:lpstr>FreeRTOS OS interrupts</vt:lpstr>
      <vt:lpstr>FreeRTOS Stack pointer</vt:lpstr>
      <vt:lpstr>Tasks API</vt:lpstr>
      <vt:lpstr>Tasks API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Tasks lab</vt:lpstr>
      <vt:lpstr>osDelay API</vt:lpstr>
      <vt:lpstr>osDelay function</vt:lpstr>
      <vt:lpstr>osDelayUntil</vt:lpstr>
      <vt:lpstr>osDelay and osDelayUntil</vt:lpstr>
      <vt:lpstr>osDelay and osDelayUntil</vt:lpstr>
      <vt:lpstr>Priority change lab</vt:lpstr>
      <vt:lpstr>Priority change lab</vt:lpstr>
      <vt:lpstr>Priority change lab</vt:lpstr>
      <vt:lpstr>Priority change lab</vt:lpstr>
      <vt:lpstr>Creating and deleting tasks lab</vt:lpstr>
      <vt:lpstr>Creating and deleting tasks lab</vt:lpstr>
      <vt:lpstr>Creating and deleting tasks lab</vt:lpstr>
      <vt:lpstr>FreeRTOS  Queues</vt:lpstr>
      <vt:lpstr>Queue</vt:lpstr>
      <vt:lpstr>Queue</vt:lpstr>
      <vt:lpstr>Queue</vt:lpstr>
      <vt:lpstr>Queue lab</vt:lpstr>
      <vt:lpstr>Queue lab</vt:lpstr>
      <vt:lpstr>Queue lab</vt:lpstr>
      <vt:lpstr>Queue lab</vt:lpstr>
      <vt:lpstr>Queue Blocking</vt:lpstr>
      <vt:lpstr>Queue Blocking</vt:lpstr>
      <vt:lpstr>Two senders lab</vt:lpstr>
      <vt:lpstr>Two senders lab</vt:lpstr>
      <vt:lpstr>Two senders lab</vt:lpstr>
      <vt:lpstr>Two senders lab</vt:lpstr>
      <vt:lpstr>Receiver with higher priority lab</vt:lpstr>
      <vt:lpstr>Receiver with higher priority lab</vt:lpstr>
      <vt:lpstr>Queue items lab</vt:lpstr>
      <vt:lpstr>Queue items lab</vt:lpstr>
      <vt:lpstr>Queue items lab</vt:lpstr>
      <vt:lpstr>Queue items lab</vt:lpstr>
      <vt:lpstr>Queue items lab</vt:lpstr>
      <vt:lpstr>Queue items lab</vt:lpstr>
      <vt:lpstr>FreeRTOS  Semaphores</vt:lpstr>
      <vt:lpstr>Semaphores</vt:lpstr>
      <vt:lpstr>Binary Semaphore</vt:lpstr>
      <vt:lpstr>Binary Semaphore</vt:lpstr>
      <vt:lpstr>Binary Semaphore lab</vt:lpstr>
      <vt:lpstr>Binary Semaphore lab</vt:lpstr>
      <vt:lpstr>Binary Semaphore lab</vt:lpstr>
      <vt:lpstr>Binary Semaphore lab</vt:lpstr>
      <vt:lpstr>Binary Semaphore lab</vt:lpstr>
      <vt:lpstr>Binary Semaphore lab</vt:lpstr>
      <vt:lpstr>Counting semaphore</vt:lpstr>
      <vt:lpstr>Counting Semaphore</vt:lpstr>
      <vt:lpstr>Counting Semaphore lab</vt:lpstr>
      <vt:lpstr>Counting Semaphore lab</vt:lpstr>
      <vt:lpstr>Counting Semaphore lab</vt:lpstr>
      <vt:lpstr>Counting Semaphore lab</vt:lpstr>
      <vt:lpstr>Counting Semaphore lab</vt:lpstr>
      <vt:lpstr>FreeRTOS  Mutex</vt:lpstr>
      <vt:lpstr>Mutex</vt:lpstr>
      <vt:lpstr>Mutex</vt:lpstr>
      <vt:lpstr>Mutex lab</vt:lpstr>
      <vt:lpstr>Mutex lab</vt:lpstr>
      <vt:lpstr>Mutex lab</vt:lpstr>
      <vt:lpstr>Mutex lab</vt:lpstr>
      <vt:lpstr>Mutex lab</vt:lpstr>
      <vt:lpstr>FreeRTOS Software Timers</vt:lpstr>
      <vt:lpstr>Software Timers</vt:lpstr>
      <vt:lpstr>Software Timers</vt:lpstr>
      <vt:lpstr>Software Timers lab</vt:lpstr>
      <vt:lpstr>Software Timers lab</vt:lpstr>
      <vt:lpstr>Software Timers lab</vt:lpstr>
      <vt:lpstr>Software Timers lab</vt:lpstr>
      <vt:lpstr>Software Timers lab</vt:lpstr>
      <vt:lpstr>FreeRTOS advanced  Hooks</vt:lpstr>
      <vt:lpstr>Hooks</vt:lpstr>
      <vt:lpstr>Idle Hook</vt:lpstr>
      <vt:lpstr>Idle Hook</vt:lpstr>
      <vt:lpstr>Tick Hook</vt:lpstr>
      <vt:lpstr>Tick Hook</vt:lpstr>
      <vt:lpstr>Malloc Failed Hook</vt:lpstr>
      <vt:lpstr>Malloc Failed Hook</vt:lpstr>
      <vt:lpstr>Malloc Failed Hook</vt:lpstr>
      <vt:lpstr>Stack overflow hook</vt:lpstr>
      <vt:lpstr>Stack overflow hook</vt:lpstr>
      <vt:lpstr>Stack overflow hook</vt:lpstr>
      <vt:lpstr>End Thanks for your attention</vt:lpstr>
    </vt:vector>
  </TitlesOfParts>
  <Company>STMicroelectronics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- Guidelines</dc:title>
  <dc:creator>Bruno Montanari</dc:creator>
  <cp:lastModifiedBy>Bruno Fontes MONTANARI</cp:lastModifiedBy>
  <cp:revision>155</cp:revision>
  <dcterms:created xsi:type="dcterms:W3CDTF">2015-01-24T14:08:48Z</dcterms:created>
  <dcterms:modified xsi:type="dcterms:W3CDTF">2015-08-27T15:53:56Z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0x0101002A5E382B78C3D04E9E350082AB797952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</Properties>
</file>