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handoutMasterIdLst>
    <p:handoutMasterId r:id="rId88"/>
  </p:handoutMasterIdLst>
  <p:sldIdLst>
    <p:sldId id="1253" r:id="rId5"/>
    <p:sldId id="1147" r:id="rId6"/>
    <p:sldId id="1316" r:id="rId7"/>
    <p:sldId id="1320" r:id="rId8"/>
    <p:sldId id="1375" r:id="rId9"/>
    <p:sldId id="1317" r:id="rId10"/>
    <p:sldId id="1363" r:id="rId11"/>
    <p:sldId id="1364" r:id="rId12"/>
    <p:sldId id="1365" r:id="rId13"/>
    <p:sldId id="1366" r:id="rId14"/>
    <p:sldId id="1367" r:id="rId15"/>
    <p:sldId id="1368" r:id="rId16"/>
    <p:sldId id="1369" r:id="rId17"/>
    <p:sldId id="1370" r:id="rId18"/>
    <p:sldId id="1371" r:id="rId19"/>
    <p:sldId id="1372" r:id="rId20"/>
    <p:sldId id="1373" r:id="rId21"/>
    <p:sldId id="1374" r:id="rId22"/>
    <p:sldId id="1318" r:id="rId23"/>
    <p:sldId id="1324" r:id="rId24"/>
    <p:sldId id="1325" r:id="rId25"/>
    <p:sldId id="1326" r:id="rId26"/>
    <p:sldId id="1327" r:id="rId27"/>
    <p:sldId id="1376" r:id="rId28"/>
    <p:sldId id="1329" r:id="rId29"/>
    <p:sldId id="1330" r:id="rId30"/>
    <p:sldId id="1331" r:id="rId31"/>
    <p:sldId id="1332" r:id="rId32"/>
    <p:sldId id="1333" r:id="rId33"/>
    <p:sldId id="1334" r:id="rId34"/>
    <p:sldId id="1335" r:id="rId35"/>
    <p:sldId id="1346" r:id="rId36"/>
    <p:sldId id="1347" r:id="rId37"/>
    <p:sldId id="1348" r:id="rId38"/>
    <p:sldId id="1336" r:id="rId39"/>
    <p:sldId id="1349" r:id="rId40"/>
    <p:sldId id="1337" r:id="rId41"/>
    <p:sldId id="1350" r:id="rId42"/>
    <p:sldId id="1351" r:id="rId43"/>
    <p:sldId id="1338" r:id="rId44"/>
    <p:sldId id="1339" r:id="rId45"/>
    <p:sldId id="1353" r:id="rId46"/>
    <p:sldId id="1352" r:id="rId47"/>
    <p:sldId id="1354" r:id="rId48"/>
    <p:sldId id="1355" r:id="rId49"/>
    <p:sldId id="1356" r:id="rId50"/>
    <p:sldId id="1357" r:id="rId51"/>
    <p:sldId id="1358" r:id="rId52"/>
    <p:sldId id="1359" r:id="rId53"/>
    <p:sldId id="1360" r:id="rId54"/>
    <p:sldId id="1340" r:id="rId55"/>
    <p:sldId id="1341" r:id="rId56"/>
    <p:sldId id="1342" r:id="rId57"/>
    <p:sldId id="1343" r:id="rId58"/>
    <p:sldId id="1344" r:id="rId59"/>
    <p:sldId id="1319" r:id="rId60"/>
    <p:sldId id="1304" r:id="rId61"/>
    <p:sldId id="1157" r:id="rId62"/>
    <p:sldId id="1158" r:id="rId63"/>
    <p:sldId id="1362" r:id="rId64"/>
    <p:sldId id="1361" r:id="rId65"/>
    <p:sldId id="1377" r:id="rId66"/>
    <p:sldId id="1378" r:id="rId67"/>
    <p:sldId id="1379" r:id="rId68"/>
    <p:sldId id="1380" r:id="rId69"/>
    <p:sldId id="1381" r:id="rId70"/>
    <p:sldId id="1382" r:id="rId71"/>
    <p:sldId id="1383" r:id="rId72"/>
    <p:sldId id="1384" r:id="rId73"/>
    <p:sldId id="1387" r:id="rId74"/>
    <p:sldId id="1385" r:id="rId75"/>
    <p:sldId id="1386" r:id="rId76"/>
    <p:sldId id="1388" r:id="rId77"/>
    <p:sldId id="1397" r:id="rId78"/>
    <p:sldId id="1389" r:id="rId79"/>
    <p:sldId id="1390" r:id="rId80"/>
    <p:sldId id="1391" r:id="rId81"/>
    <p:sldId id="1394" r:id="rId82"/>
    <p:sldId id="1395" r:id="rId83"/>
    <p:sldId id="1392" r:id="rId84"/>
    <p:sldId id="1396" r:id="rId85"/>
    <p:sldId id="826" r:id="rId86"/>
  </p:sldIdLst>
  <p:sldSz cx="9144000" cy="6858000" type="screen4x3"/>
  <p:notesSz cx="7315200" cy="9601200"/>
  <p:custDataLst>
    <p:tags r:id="rId89"/>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2">
          <p15:clr>
            <a:srgbClr val="A4A3A4"/>
          </p15:clr>
        </p15:guide>
        <p15:guide id="3"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ire LONG" initials="CL" lastIdx="2" clrIdx="0">
    <p:extLst>
      <p:ext uri="{19B8F6BF-5375-455C-9EA6-DF929625EA0E}">
        <p15:presenceInfo xmlns:p15="http://schemas.microsoft.com/office/powerpoint/2012/main" userId="Claire L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152"/>
    <a:srgbClr val="39A9DC"/>
    <a:srgbClr val="97BF0D"/>
    <a:srgbClr val="000000"/>
    <a:srgbClr val="EEECE1"/>
    <a:srgbClr val="313131"/>
    <a:srgbClr val="CC66FF"/>
    <a:srgbClr val="C46EC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0" autoAdjust="0"/>
    <p:restoredTop sz="95501" autoAdjust="0"/>
  </p:normalViewPr>
  <p:slideViewPr>
    <p:cSldViewPr showGuides="1">
      <p:cViewPr varScale="1">
        <p:scale>
          <a:sx n="60" d="100"/>
          <a:sy n="60" d="100"/>
        </p:scale>
        <p:origin x="787" y="53"/>
      </p:cViewPr>
      <p:guideLst>
        <p:guide orient="horz" pos="2160"/>
        <p:guide orient="horz" pos="81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8922"/>
    </p:cViewPr>
  </p:sorterViewPr>
  <p:notesViewPr>
    <p:cSldViewPr>
      <p:cViewPr>
        <p:scale>
          <a:sx n="89" d="100"/>
          <a:sy n="89" d="100"/>
        </p:scale>
        <p:origin x="-1690" y="-5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717" cy="480060"/>
          </a:xfrm>
          <a:prstGeom prst="rect">
            <a:avLst/>
          </a:prstGeom>
        </p:spPr>
        <p:txBody>
          <a:bodyPr vert="horz" lIns="95207" tIns="47604" rIns="95207" bIns="47604" rtlCol="0"/>
          <a:lstStyle>
            <a:lvl1pPr algn="l">
              <a:defRPr sz="1200"/>
            </a:lvl1pPr>
          </a:lstStyle>
          <a:p>
            <a:endParaRPr lang="en-US"/>
          </a:p>
        </p:txBody>
      </p:sp>
      <p:sp>
        <p:nvSpPr>
          <p:cNvPr id="3" name="Date Placeholder 2"/>
          <p:cNvSpPr>
            <a:spLocks noGrp="1"/>
          </p:cNvSpPr>
          <p:nvPr>
            <p:ph type="dt" sz="quarter" idx="1"/>
          </p:nvPr>
        </p:nvSpPr>
        <p:spPr>
          <a:xfrm>
            <a:off x="4142775" y="2"/>
            <a:ext cx="3170717" cy="480060"/>
          </a:xfrm>
          <a:prstGeom prst="rect">
            <a:avLst/>
          </a:prstGeom>
        </p:spPr>
        <p:txBody>
          <a:bodyPr vert="horz" lIns="95207" tIns="47604" rIns="95207" bIns="47604" rtlCol="0"/>
          <a:lstStyle>
            <a:lvl1pPr algn="r">
              <a:defRPr sz="1200"/>
            </a:lvl1pPr>
          </a:lstStyle>
          <a:p>
            <a:fld id="{AD1CDDF7-4C23-4885-8184-FDA8942B64B3}" type="datetimeFigureOut">
              <a:rPr lang="en-US" smtClean="0"/>
              <a:pPr/>
              <a:t>5/3/2016</a:t>
            </a:fld>
            <a:endParaRPr lang="en-US"/>
          </a:p>
        </p:txBody>
      </p:sp>
      <p:sp>
        <p:nvSpPr>
          <p:cNvPr id="4" name="Footer Placeholder 3"/>
          <p:cNvSpPr>
            <a:spLocks noGrp="1"/>
          </p:cNvSpPr>
          <p:nvPr>
            <p:ph type="ftr" sz="quarter" idx="2"/>
          </p:nvPr>
        </p:nvSpPr>
        <p:spPr>
          <a:xfrm>
            <a:off x="0" y="9119598"/>
            <a:ext cx="3170717" cy="480060"/>
          </a:xfrm>
          <a:prstGeom prst="rect">
            <a:avLst/>
          </a:prstGeom>
        </p:spPr>
        <p:txBody>
          <a:bodyPr vert="horz" lIns="95207" tIns="47604" rIns="95207" bIns="47604" rtlCol="0" anchor="b"/>
          <a:lstStyle>
            <a:lvl1pPr algn="l">
              <a:defRPr sz="1200"/>
            </a:lvl1pPr>
          </a:lstStyle>
          <a:p>
            <a:endParaRPr lang="en-US"/>
          </a:p>
        </p:txBody>
      </p:sp>
      <p:sp>
        <p:nvSpPr>
          <p:cNvPr id="5" name="Slide Number Placeholder 4"/>
          <p:cNvSpPr>
            <a:spLocks noGrp="1"/>
          </p:cNvSpPr>
          <p:nvPr>
            <p:ph type="sldNum" sz="quarter" idx="3"/>
          </p:nvPr>
        </p:nvSpPr>
        <p:spPr>
          <a:xfrm>
            <a:off x="4142775" y="9119598"/>
            <a:ext cx="3170717" cy="480060"/>
          </a:xfrm>
          <a:prstGeom prst="rect">
            <a:avLst/>
          </a:prstGeom>
        </p:spPr>
        <p:txBody>
          <a:bodyPr vert="horz" lIns="95207" tIns="47604" rIns="95207" bIns="47604" rtlCol="0" anchor="b"/>
          <a:lstStyle>
            <a:lvl1pPr algn="r">
              <a:defRPr sz="1200"/>
            </a:lvl1pPr>
          </a:lstStyle>
          <a:p>
            <a:fld id="{C14C25C4-6A95-4F5A-A8DB-1724F833166D}" type="slidenum">
              <a:rPr lang="en-US" smtClean="0"/>
              <a:pPr/>
              <a:t>‹#›</a:t>
            </a:fld>
            <a:endParaRPr lang="en-US"/>
          </a:p>
        </p:txBody>
      </p:sp>
    </p:spTree>
    <p:extLst>
      <p:ext uri="{BB962C8B-B14F-4D97-AF65-F5344CB8AC3E}">
        <p14:creationId xmlns:p14="http://schemas.microsoft.com/office/powerpoint/2010/main" val="2659929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2"/>
            <a:ext cx="3169920" cy="480060"/>
          </a:xfrm>
          <a:prstGeom prst="rect">
            <a:avLst/>
          </a:prstGeom>
        </p:spPr>
        <p:txBody>
          <a:bodyPr vert="horz" lIns="95207" tIns="47604" rIns="95207" bIns="47604" rtlCol="0"/>
          <a:lstStyle>
            <a:lvl1pPr algn="l">
              <a:defRPr sz="1200"/>
            </a:lvl1pPr>
          </a:lstStyle>
          <a:p>
            <a:endParaRPr lang="fr-FR"/>
          </a:p>
        </p:txBody>
      </p:sp>
      <p:sp>
        <p:nvSpPr>
          <p:cNvPr id="3" name="Espace réservé de la date 2"/>
          <p:cNvSpPr>
            <a:spLocks noGrp="1"/>
          </p:cNvSpPr>
          <p:nvPr>
            <p:ph type="dt" idx="1"/>
          </p:nvPr>
        </p:nvSpPr>
        <p:spPr>
          <a:xfrm>
            <a:off x="4143587" y="2"/>
            <a:ext cx="3169920" cy="480060"/>
          </a:xfrm>
          <a:prstGeom prst="rect">
            <a:avLst/>
          </a:prstGeom>
        </p:spPr>
        <p:txBody>
          <a:bodyPr vert="horz" lIns="95207" tIns="47604" rIns="95207" bIns="47604" rtlCol="0"/>
          <a:lstStyle>
            <a:lvl1pPr algn="r">
              <a:defRPr sz="1200"/>
            </a:lvl1pPr>
          </a:lstStyle>
          <a:p>
            <a:fld id="{0CADC714-B8C8-41CC-8B32-1E23D8396FA6}" type="datetimeFigureOut">
              <a:rPr lang="fr-FR" smtClean="0"/>
              <a:pPr/>
              <a:t>03/05/2016</a:t>
            </a:fld>
            <a:endParaRPr lang="fr-FR"/>
          </a:p>
        </p:txBody>
      </p:sp>
      <p:sp>
        <p:nvSpPr>
          <p:cNvPr id="4" name="Espace réservé de l'image des diapositives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5207" tIns="47604" rIns="95207" bIns="47604" rtlCol="0" anchor="ctr"/>
          <a:lstStyle/>
          <a:p>
            <a:endParaRPr lang="fr-FR"/>
          </a:p>
        </p:txBody>
      </p:sp>
      <p:sp>
        <p:nvSpPr>
          <p:cNvPr id="5" name="Espace réservé des commentaires 4"/>
          <p:cNvSpPr>
            <a:spLocks noGrp="1"/>
          </p:cNvSpPr>
          <p:nvPr>
            <p:ph type="body" sz="quarter" idx="3"/>
          </p:nvPr>
        </p:nvSpPr>
        <p:spPr>
          <a:xfrm>
            <a:off x="731521" y="4560571"/>
            <a:ext cx="5852160" cy="4320540"/>
          </a:xfrm>
          <a:prstGeom prst="rect">
            <a:avLst/>
          </a:prstGeom>
        </p:spPr>
        <p:txBody>
          <a:bodyPr vert="horz" lIns="95207" tIns="47604" rIns="95207" bIns="4760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DD440946-B3FE-4062-9BAE-4125F5E6CB49}" type="slidenum">
              <a:rPr lang="fr-FR" smtClean="0"/>
              <a:pPr/>
              <a:t>‹#›</a:t>
            </a:fld>
            <a:endParaRPr lang="fr-FR"/>
          </a:p>
        </p:txBody>
      </p:sp>
    </p:spTree>
    <p:extLst>
      <p:ext uri="{BB962C8B-B14F-4D97-AF65-F5344CB8AC3E}">
        <p14:creationId xmlns:p14="http://schemas.microsoft.com/office/powerpoint/2010/main" val="90526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3</a:t>
            </a:fld>
            <a:endParaRPr lang="fr-FR"/>
          </a:p>
        </p:txBody>
      </p:sp>
    </p:spTree>
    <p:extLst>
      <p:ext uri="{BB962C8B-B14F-4D97-AF65-F5344CB8AC3E}">
        <p14:creationId xmlns:p14="http://schemas.microsoft.com/office/powerpoint/2010/main" val="4062475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a Touch Sensing GPIO to be controlled by the TSC:</a:t>
            </a:r>
          </a:p>
          <a:p>
            <a:r>
              <a:rPr lang="en-US" dirty="0" smtClean="0"/>
              <a:t>- A sampling capacitor I/O must be configured in alternate output open-drain mode. In addition, to avoid artifacts, the Schmidt trigger hysteresis must be disabled.</a:t>
            </a:r>
          </a:p>
          <a:p>
            <a:r>
              <a:rPr lang="en-US" dirty="0" smtClean="0"/>
              <a:t>- A channel I/O must be configured in alternate output push-pull mode.</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13</a:t>
            </a:fld>
            <a:endParaRPr lang="fr-FR"/>
          </a:p>
        </p:txBody>
      </p:sp>
    </p:spTree>
    <p:extLst>
      <p:ext uri="{BB962C8B-B14F-4D97-AF65-F5344CB8AC3E}">
        <p14:creationId xmlns:p14="http://schemas.microsoft.com/office/powerpoint/2010/main" val="2852358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CPU load, two acquisition modes are supported:</a:t>
            </a:r>
            <a:endParaRPr lang="en-US" strike="noStrike" baseline="0" dirty="0"/>
          </a:p>
          <a:p>
            <a:pPr marL="285750" indent="-285750">
              <a:buFont typeface="Arial" panose="020B0604020202020204" pitchFamily="34" charset="0"/>
              <a:buChar char="•"/>
            </a:pPr>
            <a:r>
              <a:rPr lang="en-US" dirty="0" smtClean="0"/>
              <a:t>Normal </a:t>
            </a:r>
            <a:r>
              <a:rPr lang="en-US" dirty="0"/>
              <a:t>acquisition mode where the acquisition starts by setting the START bit of the TSC_CR register.</a:t>
            </a:r>
            <a:endParaRPr lang="en-US" strike="noStrike" baseline="0" dirty="0"/>
          </a:p>
          <a:p>
            <a:pPr marL="285750" marR="0" lvl="1"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Synchronized </a:t>
            </a:r>
            <a:r>
              <a:rPr lang="en-US" dirty="0"/>
              <a:t>acquisition mode where the acquisition only starts upon the detection of a </a:t>
            </a:r>
            <a:r>
              <a:rPr lang="en-US" dirty="0" smtClean="0">
                <a:solidFill>
                  <a:srgbClr val="002052"/>
                </a:solidFill>
              </a:rPr>
              <a:t>falling </a:t>
            </a:r>
            <a:r>
              <a:rPr lang="en-US" dirty="0">
                <a:solidFill>
                  <a:srgbClr val="002052"/>
                </a:solidFill>
              </a:rPr>
              <a:t>or </a:t>
            </a:r>
            <a:r>
              <a:rPr lang="en-US" dirty="0" smtClean="0">
                <a:solidFill>
                  <a:srgbClr val="002052"/>
                </a:solidFill>
              </a:rPr>
              <a:t>rising </a:t>
            </a:r>
            <a:r>
              <a:rPr lang="en-US" dirty="0">
                <a:solidFill>
                  <a:srgbClr val="002052"/>
                </a:solidFill>
              </a:rPr>
              <a:t>edge and </a:t>
            </a:r>
            <a:r>
              <a:rPr lang="en-US" dirty="0" smtClean="0">
                <a:solidFill>
                  <a:srgbClr val="002052"/>
                </a:solidFill>
              </a:rPr>
              <a:t>a high </a:t>
            </a:r>
            <a:r>
              <a:rPr lang="en-US" dirty="0">
                <a:solidFill>
                  <a:srgbClr val="002052"/>
                </a:solidFill>
              </a:rPr>
              <a:t>level on the SYNC input pin. This mode is useful to limit the effect of noise in some applications such as </a:t>
            </a:r>
            <a:r>
              <a:rPr lang="en-US" dirty="0" smtClean="0">
                <a:solidFill>
                  <a:srgbClr val="002052"/>
                </a:solidFill>
              </a:rPr>
              <a:t>an induction cooktop.</a:t>
            </a:r>
            <a:endParaRPr lang="en-US" baseline="0" dirty="0">
              <a:solidFill>
                <a:srgbClr val="002052"/>
              </a:solidFill>
            </a:endParaRPr>
          </a:p>
          <a:p>
            <a:pPr marL="0" marR="0" lvl="1" indent="0" algn="l" defTabSz="1218987" rtl="0" eaLnBrk="1" fontAlgn="auto" latinLnBrk="0" hangingPunct="1">
              <a:lnSpc>
                <a:spcPct val="100000"/>
              </a:lnSpc>
              <a:spcBef>
                <a:spcPts val="0"/>
              </a:spcBef>
              <a:spcAft>
                <a:spcPts val="0"/>
              </a:spcAft>
              <a:buClrTx/>
              <a:buSzTx/>
              <a:buFontTx/>
              <a:buNone/>
              <a:tabLst/>
              <a:defRPr/>
            </a:pPr>
            <a:endParaRPr lang="en-US" baseline="0" dirty="0">
              <a:solidFill>
                <a:srgbClr val="002052"/>
              </a:solidFill>
            </a:endParaRPr>
          </a:p>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rgbClr val="002052"/>
                </a:solidFill>
              </a:rPr>
              <a:t>In both modes, </a:t>
            </a:r>
            <a:r>
              <a:rPr lang="en-US" dirty="0" smtClean="0">
                <a:solidFill>
                  <a:srgbClr val="002052"/>
                </a:solidFill>
              </a:rPr>
              <a:t>the end </a:t>
            </a:r>
            <a:r>
              <a:rPr lang="en-US" dirty="0">
                <a:solidFill>
                  <a:srgbClr val="002052"/>
                </a:solidFill>
              </a:rPr>
              <a:t>of acquisition and/or  max count error can be managed either by polling or interrupt.</a:t>
            </a:r>
          </a:p>
          <a:p>
            <a:endParaRPr lang="en-US" strike="noStrike" baseline="0" dirty="0"/>
          </a:p>
        </p:txBody>
      </p:sp>
      <p:sp>
        <p:nvSpPr>
          <p:cNvPr id="4" name="Slide Number Placeholder 3"/>
          <p:cNvSpPr>
            <a:spLocks noGrp="1"/>
          </p:cNvSpPr>
          <p:nvPr>
            <p:ph type="sldNum" sz="quarter" idx="10"/>
          </p:nvPr>
        </p:nvSpPr>
        <p:spPr/>
        <p:txBody>
          <a:bodyPr/>
          <a:lstStyle/>
          <a:p>
            <a:fld id="{DD440946-B3FE-4062-9BAE-4125F5E6CB49}" type="slidenum">
              <a:rPr lang="fr-FR" smtClean="0"/>
              <a:t>14</a:t>
            </a:fld>
            <a:endParaRPr lang="fr-FR" dirty="0"/>
          </a:p>
        </p:txBody>
      </p:sp>
    </p:spTree>
    <p:extLst>
      <p:ext uri="{BB962C8B-B14F-4D97-AF65-F5344CB8AC3E}">
        <p14:creationId xmlns:p14="http://schemas.microsoft.com/office/powerpoint/2010/main" val="130895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a:t>
            </a:r>
            <a:r>
              <a:rPr lang="en-US" dirty="0" err="1" smtClean="0"/>
              <a:t>manageming</a:t>
            </a:r>
            <a:r>
              <a:rPr lang="en-US" dirty="0" smtClean="0"/>
              <a:t> </a:t>
            </a:r>
            <a:r>
              <a:rPr lang="en-US" dirty="0"/>
              <a:t>the charge transfer capacitive acquisition principle, the TSC peripheral allows the designer to individually control the analog switch and Schmidt trigger hysteresis of I/</a:t>
            </a:r>
            <a:r>
              <a:rPr lang="en-US" dirty="0" err="1"/>
              <a:t>Os</a:t>
            </a:r>
            <a:r>
              <a:rPr lang="en-US" dirty="0"/>
              <a:t> belonging to analog I/O groups. This capability could be useful to implement a different capacitive sensing acquisition principle or for </a:t>
            </a:r>
            <a:r>
              <a:rPr lang="en-US" dirty="0" smtClean="0"/>
              <a:t>other </a:t>
            </a:r>
            <a:r>
              <a:rPr lang="en-US" dirty="0"/>
              <a:t>purposes such as an analog multiplexer.</a:t>
            </a:r>
          </a:p>
        </p:txBody>
      </p:sp>
      <p:sp>
        <p:nvSpPr>
          <p:cNvPr id="4" name="Slide Number Placeholder 3"/>
          <p:cNvSpPr>
            <a:spLocks noGrp="1"/>
          </p:cNvSpPr>
          <p:nvPr>
            <p:ph type="sldNum" sz="quarter" idx="10"/>
          </p:nvPr>
        </p:nvSpPr>
        <p:spPr/>
        <p:txBody>
          <a:bodyPr/>
          <a:lstStyle/>
          <a:p>
            <a:fld id="{DD440946-B3FE-4062-9BAE-4125F5E6CB49}" type="slidenum">
              <a:rPr lang="fr-FR" smtClean="0"/>
              <a:t>15</a:t>
            </a:fld>
            <a:endParaRPr lang="fr-FR"/>
          </a:p>
        </p:txBody>
      </p:sp>
    </p:spTree>
    <p:extLst>
      <p:ext uri="{BB962C8B-B14F-4D97-AF65-F5344CB8AC3E}">
        <p14:creationId xmlns:p14="http://schemas.microsoft.com/office/powerpoint/2010/main" val="3590424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5175" cy="3430588"/>
          </a:xfrm>
          <a:ln/>
        </p:spPr>
      </p:sp>
      <p:sp>
        <p:nvSpPr>
          <p:cNvPr id="83971" name="Rectangle 3"/>
          <p:cNvSpPr>
            <a:spLocks noGrp="1" noChangeArrowheads="1"/>
          </p:cNvSpPr>
          <p:nvPr>
            <p:ph type="body" idx="1"/>
          </p:nvPr>
        </p:nvSpPr>
        <p:spPr>
          <a:xfrm>
            <a:off x="682626" y="4337050"/>
            <a:ext cx="5492750" cy="4121150"/>
          </a:xfrm>
          <a:noFill/>
          <a:ln/>
        </p:spPr>
        <p:txBody>
          <a:bodyPr/>
          <a:lstStyle/>
          <a:p>
            <a:r>
              <a:rPr lang="en-US" dirty="0" smtClean="0"/>
              <a:t>The TSC peripheral offers two interrupt sources:</a:t>
            </a:r>
          </a:p>
          <a:p>
            <a:r>
              <a:rPr lang="en-US" dirty="0" smtClean="0"/>
              <a:t>- End of acquisition which notifies the CPU when all the active channels are acquired.</a:t>
            </a:r>
          </a:p>
          <a:p>
            <a:r>
              <a:rPr lang="en-US" dirty="0" smtClean="0"/>
              <a:t>- Max count error which is set when the acquisition fails on one or several channels. It is useful in preventing an infinite acquisition which can occur in the event of a hardware failure.</a:t>
            </a:r>
            <a:endParaRPr lang="en-US" dirty="0"/>
          </a:p>
        </p:txBody>
      </p:sp>
    </p:spTree>
    <p:extLst>
      <p:ext uri="{BB962C8B-B14F-4D97-AF65-F5344CB8AC3E}">
        <p14:creationId xmlns:p14="http://schemas.microsoft.com/office/powerpoint/2010/main" val="263877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5175" cy="3430588"/>
          </a:xfrm>
          <a:ln/>
        </p:spPr>
      </p:sp>
      <p:sp>
        <p:nvSpPr>
          <p:cNvPr id="83971" name="Rectangle 3"/>
          <p:cNvSpPr>
            <a:spLocks noGrp="1" noChangeArrowheads="1"/>
          </p:cNvSpPr>
          <p:nvPr>
            <p:ph type="body" idx="1"/>
          </p:nvPr>
        </p:nvSpPr>
        <p:spPr>
          <a:xfrm>
            <a:off x="682626" y="4337050"/>
            <a:ext cx="5492750" cy="4121150"/>
          </a:xfrm>
          <a:noFill/>
          <a:ln/>
        </p:spPr>
        <p:txBody>
          <a:bodyPr/>
          <a:lstStyle/>
          <a:p>
            <a:r>
              <a:rPr lang="en-US" dirty="0"/>
              <a:t>The touch sensing controller is active in Run, Sleep, Low-power run and Low-power </a:t>
            </a:r>
            <a:r>
              <a:rPr lang="en-US" dirty="0" smtClean="0"/>
              <a:t>sleep modes. </a:t>
            </a:r>
            <a:r>
              <a:rPr lang="en-US" dirty="0"/>
              <a:t>This means that charge transfer acquisition can only be performed in these modes. In all others modes </a:t>
            </a:r>
            <a:r>
              <a:rPr lang="en-US" dirty="0" smtClean="0"/>
              <a:t>(Stop </a:t>
            </a:r>
            <a:r>
              <a:rPr lang="en-US" dirty="0"/>
              <a:t>1, </a:t>
            </a:r>
            <a:r>
              <a:rPr lang="en-US" dirty="0" smtClean="0"/>
              <a:t>Stop </a:t>
            </a:r>
            <a:r>
              <a:rPr lang="en-US" dirty="0"/>
              <a:t>2, </a:t>
            </a:r>
            <a:r>
              <a:rPr lang="en-US" dirty="0" smtClean="0"/>
              <a:t>Standby </a:t>
            </a:r>
            <a:r>
              <a:rPr lang="en-US" dirty="0"/>
              <a:t>and </a:t>
            </a:r>
            <a:r>
              <a:rPr lang="en-US" dirty="0" smtClean="0"/>
              <a:t>Shutdown</a:t>
            </a:r>
            <a:r>
              <a:rPr lang="en-US" dirty="0"/>
              <a:t>), the touch sensing controller is not operational.  In Stop modes, the peripheral is frozen but the registers content is kept. In Standby and Shutdown modes, the registers content is lost and the peripheral must be reinitialized.</a:t>
            </a:r>
            <a:endParaRPr lang="en-US" strike="noStrike" dirty="0" smtClean="0"/>
          </a:p>
        </p:txBody>
      </p:sp>
    </p:spTree>
    <p:extLst>
      <p:ext uri="{BB962C8B-B14F-4D97-AF65-F5344CB8AC3E}">
        <p14:creationId xmlns:p14="http://schemas.microsoft.com/office/powerpoint/2010/main" val="312560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lists the number of capacitive sensing channels depending on the STM32L4 device.</a:t>
            </a:r>
          </a:p>
        </p:txBody>
      </p:sp>
      <p:sp>
        <p:nvSpPr>
          <p:cNvPr id="4" name="Slide Number Placeholder 3"/>
          <p:cNvSpPr>
            <a:spLocks noGrp="1"/>
          </p:cNvSpPr>
          <p:nvPr>
            <p:ph type="sldNum" sz="quarter" idx="10"/>
          </p:nvPr>
        </p:nvSpPr>
        <p:spPr/>
        <p:txBody>
          <a:bodyPr/>
          <a:lstStyle/>
          <a:p>
            <a:fld id="{DD440946-B3FE-4062-9BAE-4125F5E6CB49}" type="slidenum">
              <a:rPr lang="fr-FR" smtClean="0"/>
              <a:t>18</a:t>
            </a:fld>
            <a:endParaRPr lang="fr-FR"/>
          </a:p>
        </p:txBody>
      </p:sp>
    </p:spTree>
    <p:extLst>
      <p:ext uri="{BB962C8B-B14F-4D97-AF65-F5344CB8AC3E}">
        <p14:creationId xmlns:p14="http://schemas.microsoft.com/office/powerpoint/2010/main" val="1567830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19</a:t>
            </a:fld>
            <a:endParaRPr lang="fr-FR"/>
          </a:p>
        </p:txBody>
      </p:sp>
    </p:spTree>
    <p:extLst>
      <p:ext uri="{BB962C8B-B14F-4D97-AF65-F5344CB8AC3E}">
        <p14:creationId xmlns:p14="http://schemas.microsoft.com/office/powerpoint/2010/main" val="121981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STM32Cube touch sensing library is composed of several modules. The library relies on the corresponding STM32 series HAL and it is configured through a dedicated configuration file. Once included into your project, the STM32Cube touch sensing library is part of the overall application and each C function can be launched to get the appropriate behavior.</a:t>
            </a:r>
            <a:endParaRPr lang="en-US" baseline="0" dirty="0" smtClean="0"/>
          </a:p>
          <a:p>
            <a:r>
              <a:rPr lang="en-US" dirty="0" smtClean="0"/>
              <a:t>For </a:t>
            </a:r>
            <a:r>
              <a:rPr lang="en-US" dirty="0"/>
              <a:t>further details on the STM32Cube touch sensing library, please </a:t>
            </a:r>
            <a:r>
              <a:rPr lang="en-US" dirty="0" smtClean="0"/>
              <a:t>refer to </a:t>
            </a:r>
            <a:r>
              <a:rPr lang="en-US" dirty="0"/>
              <a:t>the corresponding user manual.</a:t>
            </a:r>
          </a:p>
        </p:txBody>
      </p:sp>
      <p:sp>
        <p:nvSpPr>
          <p:cNvPr id="4" name="Slide Number Placeholder 3"/>
          <p:cNvSpPr>
            <a:spLocks noGrp="1"/>
          </p:cNvSpPr>
          <p:nvPr>
            <p:ph type="sldNum" sz="quarter" idx="10"/>
          </p:nvPr>
        </p:nvSpPr>
        <p:spPr/>
        <p:txBody>
          <a:bodyPr/>
          <a:lstStyle/>
          <a:p>
            <a:fld id="{DD440946-B3FE-4062-9BAE-4125F5E6CB49}" type="slidenum">
              <a:rPr lang="fr-FR" smtClean="0"/>
              <a:t>24</a:t>
            </a:fld>
            <a:endParaRPr lang="fr-FR"/>
          </a:p>
        </p:txBody>
      </p:sp>
    </p:spTree>
    <p:extLst>
      <p:ext uri="{BB962C8B-B14F-4D97-AF65-F5344CB8AC3E}">
        <p14:creationId xmlns:p14="http://schemas.microsoft.com/office/powerpoint/2010/main" val="136244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56</a:t>
            </a:fld>
            <a:endParaRPr lang="fr-FR"/>
          </a:p>
        </p:txBody>
      </p:sp>
    </p:spTree>
    <p:extLst>
      <p:ext uri="{BB962C8B-B14F-4D97-AF65-F5344CB8AC3E}">
        <p14:creationId xmlns:p14="http://schemas.microsoft.com/office/powerpoint/2010/main" val="2884497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57</a:t>
            </a:fld>
            <a:endParaRPr lang="fr-FR"/>
          </a:p>
        </p:txBody>
      </p:sp>
    </p:spTree>
    <p:extLst>
      <p:ext uri="{BB962C8B-B14F-4D97-AF65-F5344CB8AC3E}">
        <p14:creationId xmlns:p14="http://schemas.microsoft.com/office/powerpoint/2010/main" val="21168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For </a:t>
            </a:r>
            <a:r>
              <a:rPr lang="en-US" dirty="0" smtClean="0"/>
              <a:t>more </a:t>
            </a:r>
            <a:r>
              <a:rPr lang="en-US" dirty="0"/>
              <a:t>details, please refer to application notes AN4299, AN4310, AN4312 and AN4316</a:t>
            </a:r>
            <a:r>
              <a:rPr lang="en-US" dirty="0" smtClean="0"/>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smtClean="0"/>
              <a:t>Thank you.</a:t>
            </a:r>
            <a:endParaRPr lang="en-US" baseline="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5</a:t>
            </a:fld>
            <a:endParaRPr lang="fr-FR" dirty="0"/>
          </a:p>
        </p:txBody>
      </p:sp>
    </p:spTree>
    <p:extLst>
      <p:ext uri="{BB962C8B-B14F-4D97-AF65-F5344CB8AC3E}">
        <p14:creationId xmlns:p14="http://schemas.microsoft.com/office/powerpoint/2010/main" val="170549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pPr/>
              <a:t>58</a:t>
            </a:fld>
            <a:endParaRPr lang="fr-FR"/>
          </a:p>
        </p:txBody>
      </p:sp>
    </p:spTree>
    <p:extLst>
      <p:ext uri="{BB962C8B-B14F-4D97-AF65-F5344CB8AC3E}">
        <p14:creationId xmlns:p14="http://schemas.microsoft.com/office/powerpoint/2010/main" val="426762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6</a:t>
            </a:fld>
            <a:endParaRPr lang="fr-FR"/>
          </a:p>
        </p:txBody>
      </p:sp>
    </p:spTree>
    <p:extLst>
      <p:ext uri="{BB962C8B-B14F-4D97-AF65-F5344CB8AC3E}">
        <p14:creationId xmlns:p14="http://schemas.microsoft.com/office/powerpoint/2010/main" val="341085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recent years, Touch Sensing has become quite common in many applications such as mobile phones, induction cooktops and ovens, coffee machines, etc. This type of interface is more flexible and reliable compared to standard push buttons because mechanical parts are no longer needed.</a:t>
            </a:r>
          </a:p>
          <a:p>
            <a:r>
              <a:rPr lang="en-US" dirty="0" smtClean="0"/>
              <a:t>The Touch Sensing Controller (TSC) embedded in STM32L4 devices offers a simple way to manage such interfaces. The TSC supports a robust charge transfer acquisition principle with up to 24 capacitive sensing channels. It is fully configurable and only a few external components are required to design a user-friendly interface.</a:t>
            </a:r>
          </a:p>
        </p:txBody>
      </p:sp>
      <p:sp>
        <p:nvSpPr>
          <p:cNvPr id="4" name="Slide Number Placeholder 3"/>
          <p:cNvSpPr>
            <a:spLocks noGrp="1"/>
          </p:cNvSpPr>
          <p:nvPr>
            <p:ph type="sldNum" sz="quarter" idx="10"/>
          </p:nvPr>
        </p:nvSpPr>
        <p:spPr/>
        <p:txBody>
          <a:bodyPr/>
          <a:lstStyle/>
          <a:p>
            <a:fld id="{DD440946-B3FE-4062-9BAE-4125F5E6CB49}" type="slidenum">
              <a:rPr lang="fr-FR" smtClean="0"/>
              <a:t>7</a:t>
            </a:fld>
            <a:endParaRPr lang="fr-FR" dirty="0"/>
          </a:p>
        </p:txBody>
      </p:sp>
    </p:spTree>
    <p:extLst>
      <p:ext uri="{BB962C8B-B14F-4D97-AF65-F5344CB8AC3E}">
        <p14:creationId xmlns:p14="http://schemas.microsoft.com/office/powerpoint/2010/main" val="1291022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features of the Touch Sensing Controller are:</a:t>
            </a:r>
          </a:p>
          <a:p>
            <a:pPr marL="285750" indent="-285750">
              <a:buFont typeface="Arial" panose="020B0604020202020204" pitchFamily="34" charset="0"/>
              <a:buChar char="•"/>
            </a:pPr>
            <a:r>
              <a:rPr lang="en-US" dirty="0" smtClean="0"/>
              <a:t>Proven and robust charge transfer acquisition principle which is available on several STM32 MCU series (STM32F0, STM32F3, STM32L0 and STM32L4).</a:t>
            </a:r>
          </a:p>
          <a:p>
            <a:pPr marL="285750" indent="-285750">
              <a:buFont typeface="Arial" panose="020B0604020202020204" pitchFamily="34" charset="0"/>
              <a:buChar char="•"/>
            </a:pPr>
            <a:r>
              <a:rPr lang="en-US" dirty="0" smtClean="0"/>
              <a:t>Supports up to 24 capacitive sensing channels which are split over 8 analog I/O groups. The number of channels and I/O groups depends on the selected MCU.</a:t>
            </a:r>
          </a:p>
          <a:p>
            <a:pPr marL="285750" indent="-285750">
              <a:buFont typeface="Arial" panose="020B0604020202020204" pitchFamily="34" charset="0"/>
              <a:buChar char="•"/>
            </a:pPr>
            <a:r>
              <a:rPr lang="en-US" dirty="0" smtClean="0"/>
              <a:t>For optimum performance, up to 8 capacitive sensing channels can be acquired in parallel. This offers a very good response time.</a:t>
            </a:r>
          </a:p>
          <a:p>
            <a:pPr marL="285750" indent="-285750">
              <a:buFont typeface="Arial" panose="020B0604020202020204" pitchFamily="34" charset="0"/>
              <a:buChar char="•"/>
            </a:pPr>
            <a:r>
              <a:rPr lang="en-US" dirty="0" smtClean="0"/>
              <a:t>Only one sampling capacitor is needed to manage up to 3 capacitive sensing channels. This ensures a reduced BOM.</a:t>
            </a:r>
          </a:p>
          <a:p>
            <a:pPr marL="285750" indent="-285750">
              <a:buFont typeface="Arial" panose="020B0604020202020204" pitchFamily="34" charset="0"/>
              <a:buChar char="•"/>
            </a:pPr>
            <a:r>
              <a:rPr lang="en-US" dirty="0" smtClean="0"/>
              <a:t>The charge transfer acquisition is fully managed by hardware to reduce CPU overhead. A spread spectrum feature is available to improve system robustness in noisy environments.</a:t>
            </a:r>
          </a:p>
          <a:p>
            <a:pPr marL="285750" indent="-285750">
              <a:buFont typeface="Arial" panose="020B0604020202020204" pitchFamily="34" charset="0"/>
              <a:buChar char="•"/>
            </a:pPr>
            <a:r>
              <a:rPr lang="en-US" dirty="0" smtClean="0"/>
              <a:t>Finally, the Touch Sensing Controller is designed to operate with the free STM32Cube touch sensing library available in the corresponding STM32Cube package. This library offers all the processing required to develop a robust capacitive sensing solution and supports proximity, </a:t>
            </a:r>
            <a:r>
              <a:rPr lang="en-US" dirty="0" err="1" smtClean="0"/>
              <a:t>touchkey</a:t>
            </a:r>
            <a:r>
              <a:rPr lang="en-US" dirty="0" smtClean="0"/>
              <a:t>, linear and rotary touch sensors.</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8</a:t>
            </a:fld>
            <a:endParaRPr lang="fr-FR" dirty="0"/>
          </a:p>
        </p:txBody>
      </p:sp>
    </p:spTree>
    <p:extLst>
      <p:ext uri="{BB962C8B-B14F-4D97-AF65-F5344CB8AC3E}">
        <p14:creationId xmlns:p14="http://schemas.microsoft.com/office/powerpoint/2010/main" val="38335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offer sufficient clock granularity, the TSC is directly clocked using the AHB clock. This clock is used by the spread spectrum block while the clock feeding the pulse generator is reduced using a </a:t>
            </a:r>
            <a:r>
              <a:rPr lang="en-US" dirty="0" err="1" smtClean="0"/>
              <a:t>prescaler</a:t>
            </a:r>
            <a:r>
              <a:rPr lang="en-US" dirty="0" smtClean="0"/>
              <a:t>. GPIOs supporting touch sensing must be configured in an alternate mode in order to connect them to the Touch Sensing Controller. The SYNC input pin is used to synchronize the capacitive sensing acquisition with an external stimulus without the need for CPU interaction. One counter per analog I/O group is used to store the result of the acquisition. An interrupt can be generated upon the end of acquisition of all the enabled analog I/O groups or when an error is detected. This interrupt helps limit CPU overhead.</a:t>
            </a:r>
            <a:endParaRPr lang="en-US" strike="noStrike" baseline="0" dirty="0"/>
          </a:p>
        </p:txBody>
      </p:sp>
      <p:sp>
        <p:nvSpPr>
          <p:cNvPr id="4" name="Slide Number Placeholder 3"/>
          <p:cNvSpPr>
            <a:spLocks noGrp="1"/>
          </p:cNvSpPr>
          <p:nvPr>
            <p:ph type="sldNum" sz="quarter" idx="10"/>
          </p:nvPr>
        </p:nvSpPr>
        <p:spPr/>
        <p:txBody>
          <a:bodyPr/>
          <a:lstStyle/>
          <a:p>
            <a:fld id="{DD440946-B3FE-4062-9BAE-4125F5E6CB49}" type="slidenum">
              <a:rPr lang="fr-FR" smtClean="0"/>
              <a:t>9</a:t>
            </a:fld>
            <a:endParaRPr lang="fr-FR" dirty="0"/>
          </a:p>
        </p:txBody>
      </p:sp>
    </p:spTree>
    <p:extLst>
      <p:ext uri="{BB962C8B-B14F-4D97-AF65-F5344CB8AC3E}">
        <p14:creationId xmlns:p14="http://schemas.microsoft.com/office/powerpoint/2010/main" val="38592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charge transfer acquisition technique works using the electrical properties of the capacitor. It consists in charging the sensor capacitor (C</a:t>
            </a:r>
            <a:r>
              <a:rPr lang="en-US" baseline="-25000" dirty="0" smtClean="0"/>
              <a:t>X</a:t>
            </a:r>
            <a:r>
              <a:rPr lang="en-US" dirty="0" smtClean="0"/>
              <a:t>) to V</a:t>
            </a:r>
            <a:r>
              <a:rPr lang="en-US" baseline="-25000" dirty="0" smtClean="0"/>
              <a:t>DD</a:t>
            </a:r>
            <a:r>
              <a:rPr lang="en-US" dirty="0" smtClean="0"/>
              <a:t>. Once this capacitor is fully charged, a part of the accumulated charge is transferred into a sampling capacitor (C</a:t>
            </a:r>
            <a:r>
              <a:rPr lang="en-US" baseline="-25000" dirty="0" smtClean="0"/>
              <a:t>S</a:t>
            </a:r>
            <a:r>
              <a:rPr lang="en-US" dirty="0" smtClean="0"/>
              <a:t>). The number of charges transferred to the sampling capacitor depends on the factor C</a:t>
            </a:r>
            <a:r>
              <a:rPr lang="en-US" baseline="-25000" dirty="0" smtClean="0"/>
              <a:t>X</a:t>
            </a:r>
            <a:r>
              <a:rPr lang="en-US" dirty="0" smtClean="0"/>
              <a:t>/C</a:t>
            </a:r>
            <a:r>
              <a:rPr lang="en-US" baseline="-25000" dirty="0" smtClean="0"/>
              <a:t>S</a:t>
            </a:r>
            <a:r>
              <a:rPr lang="en-US" dirty="0" smtClean="0"/>
              <a:t>. The charge transfer cycle is repeated N times until the voltage on the sampling capacitor reaches a threshold (V</a:t>
            </a:r>
            <a:r>
              <a:rPr lang="en-US" baseline="-25000" dirty="0" smtClean="0"/>
              <a:t>IH</a:t>
            </a:r>
            <a:r>
              <a:rPr lang="en-US" dirty="0" smtClean="0"/>
              <a:t> in our case). The number N represents the size of C</a:t>
            </a:r>
            <a:r>
              <a:rPr lang="en-US" baseline="-25000" dirty="0" smtClean="0"/>
              <a:t>X</a:t>
            </a:r>
            <a:r>
              <a:rPr lang="en-US" dirty="0" smtClean="0"/>
              <a:t>.</a:t>
            </a:r>
          </a:p>
          <a:p>
            <a:r>
              <a:rPr lang="en-US" dirty="0" smtClean="0"/>
              <a:t>When there is a touch, the sensor capacitor is increased and thus the amount of charge transferred from the sensor capacitor to the sampling capacitor is higher leading to a decrease in the number of charge transfer cycles.</a:t>
            </a:r>
          </a:p>
          <a:p>
            <a:r>
              <a:rPr lang="en-US" dirty="0" smtClean="0"/>
              <a:t>The charge transfer is performed through analog switches embedded in the GPIO.</a:t>
            </a:r>
          </a:p>
        </p:txBody>
      </p:sp>
      <p:sp>
        <p:nvSpPr>
          <p:cNvPr id="4" name="Slide Number Placeholder 3"/>
          <p:cNvSpPr>
            <a:spLocks noGrp="1"/>
          </p:cNvSpPr>
          <p:nvPr>
            <p:ph type="sldNum" sz="quarter" idx="10"/>
          </p:nvPr>
        </p:nvSpPr>
        <p:spPr/>
        <p:txBody>
          <a:bodyPr/>
          <a:lstStyle/>
          <a:p>
            <a:fld id="{DD440946-B3FE-4062-9BAE-4125F5E6CB49}" type="slidenum">
              <a:rPr lang="fr-FR" smtClean="0"/>
              <a:t>10</a:t>
            </a:fld>
            <a:endParaRPr lang="fr-FR"/>
          </a:p>
        </p:txBody>
      </p:sp>
    </p:spTree>
    <p:extLst>
      <p:ext uri="{BB962C8B-B14F-4D97-AF65-F5344CB8AC3E}">
        <p14:creationId xmlns:p14="http://schemas.microsoft.com/office/powerpoint/2010/main" val="382677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measuring circuit is simple. Let’s consider one analog I/O group composed of four I/</a:t>
            </a:r>
            <a:r>
              <a:rPr lang="en-US" dirty="0" err="1"/>
              <a:t>Os</a:t>
            </a:r>
            <a:r>
              <a:rPr lang="en-US" dirty="0"/>
              <a:t>. One of these I/</a:t>
            </a:r>
            <a:r>
              <a:rPr lang="en-US" dirty="0" err="1"/>
              <a:t>Os</a:t>
            </a:r>
            <a:r>
              <a:rPr lang="en-US" dirty="0"/>
              <a:t> is the sampling capacitor I/O. It is connected to an external capacitor (</a:t>
            </a:r>
            <a:r>
              <a:rPr lang="en-US" dirty="0" smtClean="0"/>
              <a:t>C</a:t>
            </a:r>
            <a:r>
              <a:rPr lang="en-US" baseline="-25000" dirty="0" smtClean="0"/>
              <a:t>S</a:t>
            </a:r>
            <a:r>
              <a:rPr lang="en-US" dirty="0" smtClean="0"/>
              <a:t>) </a:t>
            </a:r>
            <a:r>
              <a:rPr lang="en-US" dirty="0"/>
              <a:t>commonly called the sampling capacitor. There is a single sampling capacitor per analog I/O group. The sampling capacitor value depends on the channel sensitivity. The higher </a:t>
            </a:r>
            <a:r>
              <a:rPr lang="en-US" dirty="0" smtClean="0"/>
              <a:t>the C</a:t>
            </a:r>
            <a:r>
              <a:rPr lang="en-US" baseline="-25000" dirty="0" smtClean="0"/>
              <a:t>S</a:t>
            </a:r>
            <a:r>
              <a:rPr lang="en-US" dirty="0" smtClean="0"/>
              <a:t>, </a:t>
            </a:r>
            <a:r>
              <a:rPr lang="en-US" dirty="0"/>
              <a:t>the higher the sensitivity and the longer the acquisition time.</a:t>
            </a:r>
            <a:endParaRPr lang="en-US" baseline="0" dirty="0"/>
          </a:p>
          <a:p>
            <a:r>
              <a:rPr lang="en-US" dirty="0"/>
              <a:t>The three </a:t>
            </a:r>
            <a:r>
              <a:rPr lang="en-US" dirty="0" smtClean="0"/>
              <a:t>other </a:t>
            </a:r>
            <a:r>
              <a:rPr lang="en-US" dirty="0"/>
              <a:t>I/</a:t>
            </a:r>
            <a:r>
              <a:rPr lang="en-US" dirty="0" err="1"/>
              <a:t>Os</a:t>
            </a:r>
            <a:r>
              <a:rPr lang="en-US" dirty="0"/>
              <a:t> are dedicated to channels. Each of them is connected to a sensor electrode through a serial resistor (</a:t>
            </a:r>
            <a:r>
              <a:rPr lang="en-US" dirty="0" smtClean="0"/>
              <a:t>R</a:t>
            </a:r>
            <a:r>
              <a:rPr lang="en-US" baseline="-25000" dirty="0" smtClean="0"/>
              <a:t>S</a:t>
            </a:r>
            <a:r>
              <a:rPr lang="en-US" dirty="0" smtClean="0"/>
              <a:t>). R</a:t>
            </a:r>
            <a:r>
              <a:rPr lang="en-US" baseline="-25000" dirty="0" smtClean="0"/>
              <a:t>S</a:t>
            </a:r>
            <a:r>
              <a:rPr lang="en-US" dirty="0" smtClean="0"/>
              <a:t> </a:t>
            </a:r>
            <a:r>
              <a:rPr lang="en-US" dirty="0"/>
              <a:t>is used to improve the ESD robustness of the application. Within one analog I/O group, only one channel is acquired at a time. This means that if three channels are implemented, three consecutive acquisitions will be required to get the image of the three sensors. For optimum </a:t>
            </a:r>
            <a:r>
              <a:rPr lang="en-US" dirty="0" smtClean="0"/>
              <a:t>performance, </a:t>
            </a:r>
            <a:r>
              <a:rPr lang="en-US" dirty="0"/>
              <a:t>the sensor capacitance should be as low as possible. We often consider this capacitor value to be in the </a:t>
            </a:r>
            <a:r>
              <a:rPr lang="en-US" dirty="0" smtClean="0"/>
              <a:t>tens of </a:t>
            </a:r>
            <a:r>
              <a:rPr lang="en-US" dirty="0" err="1"/>
              <a:t>picofarads</a:t>
            </a:r>
            <a:r>
              <a:rPr lang="en-US" dirty="0"/>
              <a:t>. A touch leads to an increase in the sensor capacitance by a few </a:t>
            </a:r>
            <a:r>
              <a:rPr lang="en-US" dirty="0" err="1"/>
              <a:t>picofarads</a:t>
            </a:r>
            <a:r>
              <a:rPr lang="en-US" dirty="0"/>
              <a:t>, for example 5 </a:t>
            </a:r>
            <a:r>
              <a:rPr lang="en-US" dirty="0" err="1"/>
              <a:t>picofarads</a:t>
            </a:r>
            <a:r>
              <a:rPr lang="en-US" dirty="0"/>
              <a:t>.</a:t>
            </a:r>
            <a:endParaRPr lang="en-US" baseline="0" dirty="0"/>
          </a:p>
        </p:txBody>
      </p:sp>
      <p:sp>
        <p:nvSpPr>
          <p:cNvPr id="4" name="Slide Number Placeholder 3"/>
          <p:cNvSpPr>
            <a:spLocks noGrp="1"/>
          </p:cNvSpPr>
          <p:nvPr>
            <p:ph type="sldNum" sz="quarter" idx="10"/>
          </p:nvPr>
        </p:nvSpPr>
        <p:spPr/>
        <p:txBody>
          <a:bodyPr/>
          <a:lstStyle/>
          <a:p>
            <a:fld id="{DD440946-B3FE-4062-9BAE-4125F5E6CB49}" type="slidenum">
              <a:rPr lang="fr-FR" smtClean="0"/>
              <a:t>11</a:t>
            </a:fld>
            <a:endParaRPr lang="fr-FR"/>
          </a:p>
        </p:txBody>
      </p:sp>
    </p:spTree>
    <p:extLst>
      <p:ext uri="{BB962C8B-B14F-4D97-AF65-F5344CB8AC3E}">
        <p14:creationId xmlns:p14="http://schemas.microsoft.com/office/powerpoint/2010/main" val="42158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charge transfer acquisition sequence is composed of 7 steps.</a:t>
            </a:r>
          </a:p>
          <a:p>
            <a:r>
              <a:rPr lang="en-US" dirty="0" smtClean="0"/>
              <a:t>First, the sampling capacitor and the sensor capacitor are discharged to get a stable starting point by closing the analog switch S1 and enabling S3. Between each major step, an intermediate step is inserted to avoid an acquisition artifact. This step, called dead time, consists of opening all active analog switches and disabling all active transistors.</a:t>
            </a:r>
          </a:p>
          <a:p>
            <a:r>
              <a:rPr lang="en-US" dirty="0" smtClean="0"/>
              <a:t>Next, the sensor capacitor (C</a:t>
            </a:r>
            <a:r>
              <a:rPr lang="en-US" baseline="-25000" dirty="0" smtClean="0"/>
              <a:t>X</a:t>
            </a:r>
            <a:r>
              <a:rPr lang="en-US" dirty="0" smtClean="0"/>
              <a:t>) is charged to V</a:t>
            </a:r>
            <a:r>
              <a:rPr lang="en-US" baseline="-25000" dirty="0" smtClean="0"/>
              <a:t>DD</a:t>
            </a:r>
            <a:r>
              <a:rPr lang="en-US" dirty="0" smtClean="0"/>
              <a:t> by closing S2.</a:t>
            </a:r>
          </a:p>
          <a:p>
            <a:r>
              <a:rPr lang="en-US" dirty="0" smtClean="0"/>
              <a:t>After the dead time, a portion of the charge accumulated in C</a:t>
            </a:r>
            <a:r>
              <a:rPr lang="en-US" baseline="-25000" dirty="0" smtClean="0"/>
              <a:t>X</a:t>
            </a:r>
            <a:r>
              <a:rPr lang="en-US" dirty="0" smtClean="0"/>
              <a:t> is transferred into the sampling capacitor C</a:t>
            </a:r>
            <a:r>
              <a:rPr lang="en-US" baseline="-25000" dirty="0" smtClean="0"/>
              <a:t>S</a:t>
            </a:r>
            <a:r>
              <a:rPr lang="en-US" dirty="0" smtClean="0"/>
              <a:t> by closing the analog switch S1.</a:t>
            </a:r>
          </a:p>
          <a:p>
            <a:r>
              <a:rPr lang="en-US" dirty="0" smtClean="0"/>
              <a:t>Once the charge is transferred, the voltage on C</a:t>
            </a:r>
            <a:r>
              <a:rPr lang="en-US" baseline="-25000" dirty="0" smtClean="0"/>
              <a:t>S</a:t>
            </a:r>
            <a:r>
              <a:rPr lang="en-US" dirty="0" smtClean="0"/>
              <a:t> (V</a:t>
            </a:r>
            <a:r>
              <a:rPr lang="en-US" baseline="-25000" dirty="0" smtClean="0"/>
              <a:t>CS</a:t>
            </a:r>
            <a:r>
              <a:rPr lang="en-US" dirty="0" smtClean="0"/>
              <a:t>) is read. If the voltage is lower than V</a:t>
            </a:r>
            <a:r>
              <a:rPr lang="en-US" baseline="-25000" dirty="0" smtClean="0"/>
              <a:t>IH</a:t>
            </a:r>
            <a:r>
              <a:rPr lang="en-US" dirty="0" smtClean="0"/>
              <a:t>, a logical ‘0’ is returned. If it is greater than V</a:t>
            </a:r>
            <a:r>
              <a:rPr lang="en-US" baseline="-25000" dirty="0" smtClean="0"/>
              <a:t>IH</a:t>
            </a:r>
            <a:r>
              <a:rPr lang="en-US" dirty="0" smtClean="0"/>
              <a:t>, a logical ‘1’ is read. If the returned logical value is ‘0’, Steps 3 to 7 are repeated. After each charge transfer loop, a counter is incremented, representing the capacitance of the sensor.</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12</a:t>
            </a:fld>
            <a:endParaRPr lang="fr-FR"/>
          </a:p>
        </p:txBody>
      </p:sp>
    </p:spTree>
    <p:extLst>
      <p:ext uri="{BB962C8B-B14F-4D97-AF65-F5344CB8AC3E}">
        <p14:creationId xmlns:p14="http://schemas.microsoft.com/office/powerpoint/2010/main" val="232046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5451" y="-171400"/>
            <a:ext cx="9281195" cy="756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83568" y="5878420"/>
            <a:ext cx="2448000" cy="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57200" y="1277496"/>
            <a:ext cx="8229600" cy="4680000"/>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5B31B9E4-8E4D-4C86-BFD7-412B282B373B}" type="slidenum">
              <a:rPr lang="fr-FR" smtClean="0"/>
              <a:pPr/>
              <a:t>‹#›</a:t>
            </a:fld>
            <a:endParaRPr lang="fr-FR" dirty="0"/>
          </a:p>
        </p:txBody>
      </p:sp>
      <p:sp>
        <p:nvSpPr>
          <p:cNvPr id="7"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86239BD-2891-470A-A48B-D1140734DFAA}" type="datetime1">
              <a:rPr lang="fr-FR" smtClean="0"/>
              <a:pPr/>
              <a:t>03/05/2016</a:t>
            </a:fld>
            <a:endParaRPr lang="fr-FR" dirty="0"/>
          </a:p>
        </p:txBody>
      </p:sp>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dirty="0" smtClean="0"/>
              <a:t>Presentation Title</a:t>
            </a:r>
            <a:endParaRPr lang="en-US" noProof="0" dirty="0"/>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262" r="10397" b="48525"/>
          <a:stretch/>
        </p:blipFill>
        <p:spPr bwMode="auto">
          <a:xfrm>
            <a:off x="0" y="4104"/>
            <a:ext cx="9144000" cy="39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6565058-DC6A-4E4F-9CDA-36CB1EF97A43}" type="datetime1">
              <a:rPr lang="fr-FR" smtClean="0"/>
              <a:pPr/>
              <a:t>03/05/2016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5B31B9E4-8E4D-4C86-BFD7-412B282B373B}" type="slidenum">
              <a:rPr lang="fr-FR" smtClean="0"/>
              <a:pPr/>
              <a:t>‹#›</a:t>
            </a:fld>
            <a:endParaRPr lang="fr-FR"/>
          </a:p>
        </p:txBody>
      </p:sp>
      <p:sp>
        <p:nvSpPr>
          <p:cNvPr id="8" name="Espace réservé de la date 3"/>
          <p:cNvSpPr>
            <a:spLocks noGrp="1"/>
          </p:cNvSpPr>
          <p:nvPr>
            <p:ph type="dt" sz="half" idx="13"/>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17EE0208-1BA8-4FD9-B204-5F25F56B0794}" type="datetime1">
              <a:rPr lang="fr-FR" smtClean="0"/>
              <a:pPr/>
              <a:t>03/05/2016</a:t>
            </a:fld>
            <a:endParaRPr lang="fr-FR"/>
          </a:p>
        </p:txBody>
      </p:sp>
      <p:sp>
        <p:nvSpPr>
          <p:cNvPr id="9"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u contenu 2"/>
          <p:cNvSpPr>
            <a:spLocks noGrp="1"/>
          </p:cNvSpPr>
          <p:nvPr>
            <p:ph sz="half" idx="14" hasCustomPrompt="1"/>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5B31B9E4-8E4D-4C86-BFD7-412B282B373B}" type="slidenum">
              <a:rPr lang="fr-FR" smtClean="0"/>
              <a:pPr/>
              <a:t>‹#›</a:t>
            </a:fld>
            <a:endParaRPr lang="fr-FR"/>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D6471282-26A7-4C44-8A52-D9B4D7AEF947}" type="datetime1">
              <a:rPr lang="fr-FR" smtClean="0"/>
              <a:pPr/>
              <a:t>03/05/2016</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B31B9E4-8E4D-4C86-BFD7-412B282B373B}" type="slidenum">
              <a:rPr lang="fr-FR" smtClean="0"/>
              <a:pPr/>
              <a:t>‹#›</a:t>
            </a:fld>
            <a:endParaRPr lang="fr-FR"/>
          </a:p>
        </p:txBody>
      </p:sp>
      <p:sp>
        <p:nvSpPr>
          <p:cNvPr id="5"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4A68996B-E060-46F7-B1B6-9E9516517BF8}" type="datetime1">
              <a:rPr lang="fr-FR" smtClean="0"/>
              <a:pPr/>
              <a:t>03/05/2016</a:t>
            </a:fld>
            <a:endParaRPr lang="fr-FR"/>
          </a:p>
        </p:txBody>
      </p:sp>
      <p:sp>
        <p:nvSpPr>
          <p:cNvPr id="6"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250098650"/>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168"/>
            <a:ext cx="8075240" cy="797768"/>
          </a:xfrm>
        </p:spPr>
        <p:txBody>
          <a:bodyPr anchor="b"/>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a:t>
            </a:fld>
            <a:endParaRPr lang="fr-FR"/>
          </a:p>
        </p:txBody>
      </p:sp>
      <p:sp>
        <p:nvSpPr>
          <p:cNvPr id="4" name="Footer Placeholder 3"/>
          <p:cNvSpPr>
            <a:spLocks noGrp="1"/>
          </p:cNvSpPr>
          <p:nvPr>
            <p:ph type="ftr" sz="quarter" idx="11"/>
          </p:nvPr>
        </p:nvSpPr>
        <p:spPr/>
        <p:txBody>
          <a:bodyPr/>
          <a:lstStyle/>
          <a:p>
            <a:r>
              <a:rPr lang="en-US" noProof="0" smtClean="0"/>
              <a:t>Presentation Title</a:t>
            </a:r>
            <a:endParaRPr lang="en-US" noProof="0"/>
          </a:p>
        </p:txBody>
      </p:sp>
      <p:sp>
        <p:nvSpPr>
          <p:cNvPr id="5" name="Date Placeholder 4"/>
          <p:cNvSpPr>
            <a:spLocks noGrp="1"/>
          </p:cNvSpPr>
          <p:nvPr>
            <p:ph type="dt" sz="half" idx="12"/>
          </p:nvPr>
        </p:nvSpPr>
        <p:spPr/>
        <p:txBody>
          <a:bodyPr/>
          <a:lstStyle/>
          <a:p>
            <a:fld id="{2356BC70-7CEE-40A3-B0E7-C3CF3E064629}" type="datetime1">
              <a:rPr lang="fr-FR" smtClean="0"/>
              <a:t>03/05/2016</a:t>
            </a:fld>
            <a:endParaRPr lang="fr-FR"/>
          </a:p>
        </p:txBody>
      </p:sp>
      <p:sp>
        <p:nvSpPr>
          <p:cNvPr id="10" name="Espace réservé du contenu 2"/>
          <p:cNvSpPr>
            <a:spLocks noGrp="1"/>
          </p:cNvSpPr>
          <p:nvPr>
            <p:ph idx="1" hasCustomPrompt="1"/>
          </p:nvPr>
        </p:nvSpPr>
        <p:spPr>
          <a:xfrm>
            <a:off x="457200" y="1351999"/>
            <a:ext cx="8229600" cy="1238801"/>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solidFill>
                  <a:srgbClr val="646464"/>
                </a:solidFill>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Content Placeholder 11"/>
          <p:cNvSpPr>
            <a:spLocks noGrp="1"/>
          </p:cNvSpPr>
          <p:nvPr>
            <p:ph sz="quarter" idx="13" hasCustomPrompt="1"/>
          </p:nvPr>
        </p:nvSpPr>
        <p:spPr>
          <a:xfrm>
            <a:off x="457200" y="990600"/>
            <a:ext cx="8077200" cy="304800"/>
          </a:xfrm>
        </p:spPr>
        <p:txBody>
          <a:bodyPr>
            <a:noAutofit/>
          </a:bodyPr>
          <a:lstStyle>
            <a:lvl1pPr marL="0" indent="0" algn="r">
              <a:buNone/>
              <a:defRPr sz="2000"/>
            </a:lvl1pPr>
          </a:lstStyle>
          <a:p>
            <a:pPr lvl="0"/>
            <a:r>
              <a:rPr lang="en-US" dirty="0" smtClean="0"/>
              <a:t>Click to edit Master subtitle</a:t>
            </a:r>
            <a:endParaRPr lang="en-US" dirty="0"/>
          </a:p>
        </p:txBody>
      </p:sp>
    </p:spTree>
    <p:extLst>
      <p:ext uri="{BB962C8B-B14F-4D97-AF65-F5344CB8AC3E}">
        <p14:creationId xmlns:p14="http://schemas.microsoft.com/office/powerpoint/2010/main" val="3736221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16632"/>
            <a:ext cx="8075240"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57200" y="1288150"/>
            <a:ext cx="82296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8617744" y="678629"/>
            <a:ext cx="544994"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5B31B9E4-8E4D-4C86-BFD7-412B282B373B}" type="slidenum">
              <a:rPr lang="fr-FR" smtClean="0"/>
              <a:pPr/>
              <a:t>‹#›</a:t>
            </a:fld>
            <a:endParaRPr lang="fr-FR"/>
          </a:p>
        </p:txBody>
      </p:sp>
      <p:pic>
        <p:nvPicPr>
          <p:cNvPr id="2051" name="Picture 3" descr="D:\Le sel en +\Realisations\TBWA\120117 Microelectronics\ST_Bloc marque_Qi_V.png"/>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226120" y="6235154"/>
            <a:ext cx="667138" cy="48999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555851F1-4DA6-4C9A-9A75-3DE9AC860323}" type="datetime1">
              <a:rPr lang="fr-FR" smtClean="0"/>
              <a:pPr/>
              <a:t>03/05/2016</a:t>
            </a:fld>
            <a:endParaRPr lang="fr-FR"/>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2" r:id="rId4"/>
    <p:sldLayoutId id="2147483654" r:id="rId5"/>
    <p:sldLayoutId id="2147483655" r:id="rId6"/>
    <p:sldLayoutId id="2147483659" r:id="rId7"/>
  </p:sldLayoutIdLst>
  <p:timing>
    <p:tnLst>
      <p:par>
        <p:cTn id="1" dur="indefinite" restart="never" nodeType="tmRoot"/>
      </p:par>
    </p:tnLst>
  </p:timing>
  <p:hf hdr="0"/>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2.st.com/content/st_com/en/products/embedded-software/mcus-embedded-software/stm32-embedded-software/stm32-standard-peripheral-libraries-expansions/32f0-touch-lib.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01284" y="1412776"/>
            <a:ext cx="7772400" cy="1440160"/>
          </a:xfrm>
        </p:spPr>
        <p:txBody>
          <a:bodyPr>
            <a:normAutofit/>
          </a:bodyPr>
          <a:lstStyle/>
          <a:p>
            <a:r>
              <a:rPr lang="en-US" dirty="0" smtClean="0"/>
              <a:t>Touch Sense Library</a:t>
            </a:r>
            <a:br>
              <a:rPr lang="en-US" dirty="0" smtClean="0"/>
            </a:br>
            <a:r>
              <a:rPr lang="en-US" sz="2400" dirty="0" smtClean="0">
                <a:solidFill>
                  <a:schemeClr val="accent4"/>
                </a:solidFill>
              </a:rPr>
              <a:t>for STM32F0</a:t>
            </a:r>
            <a:endParaRPr lang="en-US" sz="2400" dirty="0">
              <a:solidFill>
                <a:schemeClr val="accent4"/>
              </a:solidFill>
              <a:latin typeface="Aharoni" panose="02010803020104030203" pitchFamily="2" charset="-79"/>
              <a:cs typeface="Aharoni" panose="02010803020104030203" pitchFamily="2" charset="-79"/>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300192" y="4509120"/>
            <a:ext cx="1323720" cy="1323720"/>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355976" y="3832979"/>
            <a:ext cx="1819782" cy="1999861"/>
          </a:xfrm>
          <a:prstGeom prst="rect">
            <a:avLst/>
          </a:prstGeom>
        </p:spPr>
      </p:pic>
    </p:spTree>
    <p:extLst>
      <p:ext uri="{BB962C8B-B14F-4D97-AF65-F5344CB8AC3E}">
        <p14:creationId xmlns:p14="http://schemas.microsoft.com/office/powerpoint/2010/main" val="960152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Charge transfer acquisition overview</a:t>
            </a:r>
            <a:endParaRPr lang="en-US" dirty="0"/>
          </a:p>
        </p:txBody>
      </p:sp>
      <p:sp>
        <p:nvSpPr>
          <p:cNvPr id="3" name="Content Placeholder 2"/>
          <p:cNvSpPr>
            <a:spLocks noGrp="1"/>
          </p:cNvSpPr>
          <p:nvPr>
            <p:ph sz="half" idx="1"/>
          </p:nvPr>
        </p:nvSpPr>
        <p:spPr>
          <a:xfrm>
            <a:off x="457200" y="1646106"/>
            <a:ext cx="4433405" cy="4218078"/>
          </a:xfrm>
        </p:spPr>
        <p:txBody>
          <a:bodyPr/>
          <a:lstStyle/>
          <a:p>
            <a:r>
              <a:rPr lang="en-US" sz="1351" dirty="0"/>
              <a:t>Charge transfer uses electrical properties of the capacitor (charge Q)</a:t>
            </a:r>
          </a:p>
          <a:p>
            <a:r>
              <a:rPr lang="en-US" sz="1351" dirty="0"/>
              <a:t>The </a:t>
            </a:r>
            <a:r>
              <a:rPr lang="en-US" sz="1351" b="1" dirty="0"/>
              <a:t>sensor capacitor</a:t>
            </a:r>
            <a:r>
              <a:rPr lang="en-US" sz="1351" dirty="0"/>
              <a:t> (C</a:t>
            </a:r>
            <a:r>
              <a:rPr lang="en-US" sz="1351" baseline="-25000" dirty="0"/>
              <a:t>X</a:t>
            </a:r>
            <a:r>
              <a:rPr lang="en-US" sz="1351" dirty="0"/>
              <a:t>) is charged to V</a:t>
            </a:r>
            <a:r>
              <a:rPr lang="en-US" sz="1351" baseline="-25000" dirty="0"/>
              <a:t>DD</a:t>
            </a:r>
            <a:r>
              <a:rPr lang="en-US" sz="1351" dirty="0"/>
              <a:t>. Once it is fully charged, </a:t>
            </a:r>
            <a:r>
              <a:rPr lang="en-US" sz="1351"/>
              <a:t>a portion of the capacitor’s charge is </a:t>
            </a:r>
            <a:r>
              <a:rPr lang="en-US" sz="1351" dirty="0"/>
              <a:t>transferred to a </a:t>
            </a:r>
            <a:r>
              <a:rPr lang="en-US" sz="1351" b="1" dirty="0"/>
              <a:t>sampling capacitor</a:t>
            </a:r>
            <a:r>
              <a:rPr lang="en-US" sz="1351" dirty="0"/>
              <a:t> (C</a:t>
            </a:r>
            <a:r>
              <a:rPr lang="en-US" sz="1351" baseline="-25000" dirty="0"/>
              <a:t>S</a:t>
            </a:r>
            <a:r>
              <a:rPr lang="en-US" sz="1351" dirty="0"/>
              <a:t>).</a:t>
            </a:r>
          </a:p>
          <a:p>
            <a:r>
              <a:rPr lang="en-US" sz="1351"/>
              <a:t>Charge is </a:t>
            </a:r>
            <a:r>
              <a:rPr lang="en-US" sz="1351" dirty="0"/>
              <a:t>transferred</a:t>
            </a:r>
            <a:r>
              <a:rPr lang="en-US" sz="1351"/>
              <a:t> using analog </a:t>
            </a:r>
            <a:r>
              <a:rPr lang="en-US" sz="1351" dirty="0"/>
              <a:t>switches directly embedded into the GPIO</a:t>
            </a:r>
          </a:p>
          <a:p>
            <a:r>
              <a:rPr lang="en-US" sz="1351" dirty="0"/>
              <a:t>The charge transfer cycle is repeated N times until the voltage on the sampling capacitor reaches the </a:t>
            </a:r>
            <a:r>
              <a:rPr lang="en-US" sz="1351" b="1" dirty="0"/>
              <a:t>V</a:t>
            </a:r>
            <a:r>
              <a:rPr lang="en-US" sz="1351" b="1" baseline="-25000" dirty="0"/>
              <a:t>IH</a:t>
            </a:r>
            <a:r>
              <a:rPr lang="en-US" sz="1351" b="1" dirty="0"/>
              <a:t> threshold </a:t>
            </a:r>
            <a:r>
              <a:rPr lang="en-US" sz="1351" dirty="0"/>
              <a:t>of the GPIO it is connected to</a:t>
            </a:r>
          </a:p>
          <a:p>
            <a:r>
              <a:rPr lang="en-US" sz="1351" dirty="0"/>
              <a:t>The number N of transfer cycles required to reach the threshold represents the size of C</a:t>
            </a:r>
            <a:r>
              <a:rPr lang="en-US" sz="1351" baseline="-25000" dirty="0"/>
              <a:t>X</a:t>
            </a:r>
          </a:p>
          <a:p>
            <a:pPr lvl="1"/>
            <a:r>
              <a:rPr lang="en-US" sz="1050" dirty="0"/>
              <a:t>The number of transfer cycles decreases when the sensor is touched.</a:t>
            </a:r>
          </a:p>
        </p:txBody>
      </p:sp>
      <p:sp>
        <p:nvSpPr>
          <p:cNvPr id="4" name="Slide Number Placeholder 3"/>
          <p:cNvSpPr>
            <a:spLocks noGrp="1"/>
          </p:cNvSpPr>
          <p:nvPr>
            <p:ph type="sldNum" sz="quarter" idx="12"/>
          </p:nvPr>
        </p:nvSpPr>
        <p:spPr/>
        <p:txBody>
          <a:bodyPr/>
          <a:lstStyle/>
          <a:p>
            <a:fld id="{5B31B9E4-8E4D-4C86-BFD7-412B282B373B}" type="slidenum">
              <a:rPr lang="fr-FR" smtClean="0"/>
              <a:pPr/>
              <a:t>10</a:t>
            </a:fld>
            <a:endParaRPr lang="fr-FR" dirty="0"/>
          </a:p>
        </p:txBody>
      </p:sp>
      <p:pic>
        <p:nvPicPr>
          <p:cNvPr id="7" name="Picture 4" descr="good_transfer"/>
          <p:cNvPicPr>
            <a:picLocks noChangeAspect="1" noChangeArrowheads="1"/>
          </p:cNvPicPr>
          <p:nvPr/>
        </p:nvPicPr>
        <p:blipFill>
          <a:blip r:embed="rId3" cstate="print"/>
          <a:srcRect r="16385"/>
          <a:stretch>
            <a:fillRect/>
          </a:stretch>
        </p:blipFill>
        <p:spPr bwMode="auto">
          <a:xfrm>
            <a:off x="5662476" y="4007477"/>
            <a:ext cx="2306848" cy="1828599"/>
          </a:xfrm>
          <a:prstGeom prst="rect">
            <a:avLst/>
          </a:prstGeom>
          <a:noFill/>
          <a:ln w="9525">
            <a:noFill/>
            <a:miter lim="800000"/>
            <a:headEnd/>
            <a:tailEnd/>
          </a:ln>
        </p:spPr>
      </p:pic>
      <p:sp>
        <p:nvSpPr>
          <p:cNvPr id="8" name="Text Box 5"/>
          <p:cNvSpPr txBox="1">
            <a:spLocks noChangeArrowheads="1"/>
          </p:cNvSpPr>
          <p:nvPr/>
        </p:nvSpPr>
        <p:spPr bwMode="auto">
          <a:xfrm>
            <a:off x="6449306" y="4269290"/>
            <a:ext cx="449146" cy="221178"/>
          </a:xfrm>
          <a:prstGeom prst="rect">
            <a:avLst/>
          </a:prstGeom>
          <a:solidFill>
            <a:srgbClr val="FFFFFF">
              <a:alpha val="0"/>
            </a:srgbClr>
          </a:solidFill>
          <a:ln w="9525">
            <a:noFill/>
            <a:miter lim="800000"/>
            <a:headEnd/>
            <a:tailEnd/>
          </a:ln>
        </p:spPr>
        <p:txBody>
          <a:bodyPr/>
          <a:lstStyle/>
          <a:p>
            <a:pPr algn="l" eaLnBrk="1" hangingPunct="1"/>
            <a:r>
              <a:rPr lang="en-US" sz="1050" dirty="0">
                <a:solidFill>
                  <a:schemeClr val="bg1"/>
                </a:solidFill>
                <a:cs typeface="Arial" panose="020B0604020202020204" pitchFamily="34" charset="0"/>
              </a:rPr>
              <a:t>V</a:t>
            </a:r>
            <a:r>
              <a:rPr lang="en-US" sz="1050" baseline="-30000" dirty="0">
                <a:solidFill>
                  <a:schemeClr val="bg1"/>
                </a:solidFill>
                <a:cs typeface="Arial" panose="020B0604020202020204" pitchFamily="34" charset="0"/>
              </a:rPr>
              <a:t>DD</a:t>
            </a:r>
            <a:endParaRPr lang="en-US" sz="1050" dirty="0">
              <a:solidFill>
                <a:schemeClr val="bg1"/>
              </a:solidFill>
              <a:cs typeface="Times New Roman" pitchFamily="18" charset="0"/>
            </a:endParaRPr>
          </a:p>
        </p:txBody>
      </p:sp>
      <p:sp>
        <p:nvSpPr>
          <p:cNvPr id="9" name="Rectangle 10"/>
          <p:cNvSpPr>
            <a:spLocks noChangeArrowheads="1"/>
          </p:cNvSpPr>
          <p:nvPr/>
        </p:nvSpPr>
        <p:spPr bwMode="auto">
          <a:xfrm>
            <a:off x="5662477" y="3882460"/>
            <a:ext cx="184731" cy="253916"/>
          </a:xfrm>
          <a:prstGeom prst="rect">
            <a:avLst/>
          </a:prstGeom>
          <a:noFill/>
          <a:ln w="9525" algn="ctr">
            <a:noFill/>
            <a:miter lim="800000"/>
            <a:headEnd/>
            <a:tailEnd/>
          </a:ln>
        </p:spPr>
        <p:txBody>
          <a:bodyPr wrap="none" anchor="ctr">
            <a:spAutoFit/>
          </a:bodyPr>
          <a:lstStyle/>
          <a:p>
            <a:pPr algn="l" eaLnBrk="1" hangingPunct="1"/>
            <a:endParaRPr lang="en-US" sz="1050"/>
          </a:p>
        </p:txBody>
      </p:sp>
      <p:sp>
        <p:nvSpPr>
          <p:cNvPr id="10" name="Line 15"/>
          <p:cNvSpPr>
            <a:spLocks noChangeShapeType="1"/>
          </p:cNvSpPr>
          <p:nvPr/>
        </p:nvSpPr>
        <p:spPr bwMode="auto">
          <a:xfrm flipV="1">
            <a:off x="6574289" y="4497780"/>
            <a:ext cx="337339" cy="321185"/>
          </a:xfrm>
          <a:prstGeom prst="line">
            <a:avLst/>
          </a:prstGeom>
          <a:noFill/>
          <a:ln w="28575">
            <a:solidFill>
              <a:schemeClr val="bg1"/>
            </a:solidFill>
            <a:round/>
            <a:headEnd/>
            <a:tailEnd type="arrow" w="med" len="med"/>
          </a:ln>
        </p:spPr>
        <p:txBody>
          <a:bodyPr/>
          <a:lstStyle/>
          <a:p>
            <a:endParaRPr lang="en-US" sz="1351"/>
          </a:p>
        </p:txBody>
      </p:sp>
      <p:sp>
        <p:nvSpPr>
          <p:cNvPr id="11" name="Text Box 16"/>
          <p:cNvSpPr txBox="1">
            <a:spLocks noChangeArrowheads="1"/>
          </p:cNvSpPr>
          <p:nvPr/>
        </p:nvSpPr>
        <p:spPr bwMode="auto">
          <a:xfrm>
            <a:off x="5886284" y="4539426"/>
            <a:ext cx="904114" cy="354078"/>
          </a:xfrm>
          <a:prstGeom prst="rect">
            <a:avLst/>
          </a:prstGeom>
          <a:solidFill>
            <a:srgbClr val="FFFFFF">
              <a:alpha val="0"/>
            </a:srgbClr>
          </a:solidFill>
          <a:ln w="9525">
            <a:noFill/>
            <a:miter lim="800000"/>
            <a:headEnd/>
            <a:tailEnd/>
          </a:ln>
        </p:spPr>
        <p:txBody>
          <a:bodyPr/>
          <a:lstStyle/>
          <a:p>
            <a:pPr algn="l" eaLnBrk="1" hangingPunct="1"/>
            <a:r>
              <a:rPr lang="en-US" sz="1050" dirty="0">
                <a:solidFill>
                  <a:schemeClr val="bg1"/>
                </a:solidFill>
                <a:cs typeface="Arial" panose="020B0604020202020204" pitchFamily="34" charset="0"/>
              </a:rPr>
              <a:t>Electrode capacitor charging</a:t>
            </a:r>
            <a:endParaRPr lang="en-US" sz="1050" dirty="0">
              <a:solidFill>
                <a:schemeClr val="bg1"/>
              </a:solidFill>
              <a:cs typeface="Times New Roman" pitchFamily="18" charset="0"/>
            </a:endParaRPr>
          </a:p>
        </p:txBody>
      </p:sp>
      <p:sp>
        <p:nvSpPr>
          <p:cNvPr id="12" name="Line 17"/>
          <p:cNvSpPr>
            <a:spLocks noChangeShapeType="1"/>
          </p:cNvSpPr>
          <p:nvPr/>
        </p:nvSpPr>
        <p:spPr bwMode="auto">
          <a:xfrm flipH="1" flipV="1">
            <a:off x="7013459" y="5284769"/>
            <a:ext cx="57939" cy="262815"/>
          </a:xfrm>
          <a:prstGeom prst="line">
            <a:avLst/>
          </a:prstGeom>
          <a:noFill/>
          <a:ln w="28575">
            <a:solidFill>
              <a:schemeClr val="bg1"/>
            </a:solidFill>
            <a:round/>
            <a:headEnd/>
            <a:tailEnd type="arrow" w="med" len="med"/>
          </a:ln>
        </p:spPr>
        <p:txBody>
          <a:bodyPr/>
          <a:lstStyle/>
          <a:p>
            <a:endParaRPr lang="en-US" sz="1351"/>
          </a:p>
        </p:txBody>
      </p:sp>
      <p:sp>
        <p:nvSpPr>
          <p:cNvPr id="13" name="Text Box 18"/>
          <p:cNvSpPr txBox="1">
            <a:spLocks noChangeArrowheads="1"/>
          </p:cNvSpPr>
          <p:nvPr/>
        </p:nvSpPr>
        <p:spPr bwMode="auto">
          <a:xfrm>
            <a:off x="6574289" y="5511914"/>
            <a:ext cx="1110096" cy="236996"/>
          </a:xfrm>
          <a:prstGeom prst="rect">
            <a:avLst/>
          </a:prstGeom>
          <a:solidFill>
            <a:srgbClr val="FFFFFF">
              <a:alpha val="0"/>
            </a:srgbClr>
          </a:solidFill>
          <a:ln w="9525">
            <a:noFill/>
            <a:miter lim="800000"/>
            <a:headEnd/>
            <a:tailEnd/>
          </a:ln>
        </p:spPr>
        <p:txBody>
          <a:bodyPr/>
          <a:lstStyle/>
          <a:p>
            <a:pPr algn="l" eaLnBrk="1" hangingPunct="1"/>
            <a:r>
              <a:rPr lang="en-US" sz="1050" dirty="0">
                <a:solidFill>
                  <a:schemeClr val="bg1"/>
                </a:solidFill>
                <a:cs typeface="Arial" panose="020B0604020202020204" pitchFamily="34" charset="0"/>
              </a:rPr>
              <a:t>Charge transfer</a:t>
            </a:r>
            <a:endParaRPr lang="en-US" sz="1050" dirty="0">
              <a:solidFill>
                <a:schemeClr val="bg1"/>
              </a:solidFill>
              <a:cs typeface="Times New Roman" pitchFamily="18" charset="0"/>
            </a:endParaRPr>
          </a:p>
        </p:txBody>
      </p:sp>
      <p:pic>
        <p:nvPicPr>
          <p:cNvPr id="14" name="Picture 3" descr="good_cycle"/>
          <p:cNvPicPr>
            <a:picLocks noChangeAspect="1" noChangeArrowheads="1"/>
          </p:cNvPicPr>
          <p:nvPr/>
        </p:nvPicPr>
        <p:blipFill>
          <a:blip r:embed="rId4" cstate="print"/>
          <a:srcRect r="16292"/>
          <a:stretch>
            <a:fillRect/>
          </a:stretch>
        </p:blipFill>
        <p:spPr bwMode="auto">
          <a:xfrm>
            <a:off x="5623623" y="1800617"/>
            <a:ext cx="2314391" cy="1814272"/>
          </a:xfrm>
          <a:prstGeom prst="rect">
            <a:avLst/>
          </a:prstGeom>
          <a:noFill/>
          <a:ln w="9525">
            <a:noFill/>
            <a:miter lim="800000"/>
            <a:headEnd/>
            <a:tailEnd/>
          </a:ln>
        </p:spPr>
      </p:pic>
      <p:sp>
        <p:nvSpPr>
          <p:cNvPr id="15" name="Line 19"/>
          <p:cNvSpPr>
            <a:spLocks noChangeShapeType="1"/>
          </p:cNvSpPr>
          <p:nvPr/>
        </p:nvSpPr>
        <p:spPr bwMode="auto">
          <a:xfrm flipH="1">
            <a:off x="6567317" y="2122830"/>
            <a:ext cx="909573" cy="1950"/>
          </a:xfrm>
          <a:prstGeom prst="line">
            <a:avLst/>
          </a:prstGeom>
          <a:noFill/>
          <a:ln w="28575">
            <a:solidFill>
              <a:schemeClr val="bg1"/>
            </a:solidFill>
            <a:round/>
            <a:headEnd type="arrow" w="med" len="med"/>
            <a:tailEnd type="arrow" w="med" len="med"/>
          </a:ln>
        </p:spPr>
        <p:txBody>
          <a:bodyPr/>
          <a:lstStyle/>
          <a:p>
            <a:endParaRPr lang="en-US" sz="1351"/>
          </a:p>
        </p:txBody>
      </p:sp>
      <p:sp>
        <p:nvSpPr>
          <p:cNvPr id="16" name="Text Box 20"/>
          <p:cNvSpPr txBox="1">
            <a:spLocks noChangeArrowheads="1"/>
          </p:cNvSpPr>
          <p:nvPr/>
        </p:nvSpPr>
        <p:spPr bwMode="auto">
          <a:xfrm>
            <a:off x="6589740" y="1929303"/>
            <a:ext cx="908598" cy="322688"/>
          </a:xfrm>
          <a:prstGeom prst="rect">
            <a:avLst/>
          </a:prstGeom>
          <a:solidFill>
            <a:srgbClr val="FFFFFF">
              <a:alpha val="0"/>
            </a:srgbClr>
          </a:solidFill>
          <a:ln w="9525">
            <a:noFill/>
            <a:miter lim="800000"/>
            <a:headEnd/>
            <a:tailEnd/>
          </a:ln>
        </p:spPr>
        <p:txBody>
          <a:bodyPr/>
          <a:lstStyle/>
          <a:p>
            <a:pPr eaLnBrk="1" hangingPunct="1"/>
            <a:r>
              <a:rPr lang="en-US" sz="900" dirty="0">
                <a:solidFill>
                  <a:schemeClr val="bg1"/>
                </a:solidFill>
                <a:cs typeface="Arial" panose="020B0604020202020204" pitchFamily="34" charset="0"/>
              </a:rPr>
              <a:t>Charge cycle</a:t>
            </a:r>
            <a:endParaRPr lang="en-US" sz="900" dirty="0">
              <a:solidFill>
                <a:schemeClr val="bg1"/>
              </a:solidFill>
              <a:cs typeface="Times New Roman" pitchFamily="18" charset="0"/>
            </a:endParaRPr>
          </a:p>
        </p:txBody>
      </p:sp>
      <p:sp>
        <p:nvSpPr>
          <p:cNvPr id="17" name="Freeform 21"/>
          <p:cNvSpPr>
            <a:spLocks/>
          </p:cNvSpPr>
          <p:nvPr/>
        </p:nvSpPr>
        <p:spPr bwMode="auto">
          <a:xfrm>
            <a:off x="6587789" y="2541534"/>
            <a:ext cx="905674" cy="588835"/>
          </a:xfrm>
          <a:custGeom>
            <a:avLst/>
            <a:gdLst>
              <a:gd name="T0" fmla="*/ 0 w 996"/>
              <a:gd name="T1" fmla="*/ 2147483647 h 520"/>
              <a:gd name="T2" fmla="*/ 2147483647 w 996"/>
              <a:gd name="T3" fmla="*/ 2147483647 h 520"/>
              <a:gd name="T4" fmla="*/ 2147483647 w 996"/>
              <a:gd name="T5" fmla="*/ 2147483647 h 520"/>
              <a:gd name="T6" fmla="*/ 2147483647 w 996"/>
              <a:gd name="T7" fmla="*/ 2147483647 h 520"/>
              <a:gd name="T8" fmla="*/ 2147483647 w 996"/>
              <a:gd name="T9" fmla="*/ 0 h 520"/>
              <a:gd name="T10" fmla="*/ 2147483647 w 996"/>
              <a:gd name="T11" fmla="*/ 2147483647 h 520"/>
              <a:gd name="T12" fmla="*/ 0 w 996"/>
              <a:gd name="T13" fmla="*/ 2147483647 h 520"/>
              <a:gd name="T14" fmla="*/ 0 60000 65536"/>
              <a:gd name="T15" fmla="*/ 0 60000 65536"/>
              <a:gd name="T16" fmla="*/ 0 60000 65536"/>
              <a:gd name="T17" fmla="*/ 0 60000 65536"/>
              <a:gd name="T18" fmla="*/ 0 60000 65536"/>
              <a:gd name="T19" fmla="*/ 0 60000 65536"/>
              <a:gd name="T20" fmla="*/ 0 60000 65536"/>
              <a:gd name="T21" fmla="*/ 0 w 996"/>
              <a:gd name="T22" fmla="*/ 0 h 520"/>
              <a:gd name="T23" fmla="*/ 996 w 996"/>
              <a:gd name="T24" fmla="*/ 520 h 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6" h="520">
                <a:moveTo>
                  <a:pt x="0" y="520"/>
                </a:moveTo>
                <a:lnTo>
                  <a:pt x="285" y="235"/>
                </a:lnTo>
                <a:lnTo>
                  <a:pt x="475" y="106"/>
                </a:lnTo>
                <a:lnTo>
                  <a:pt x="733" y="34"/>
                </a:lnTo>
                <a:lnTo>
                  <a:pt x="996" y="0"/>
                </a:lnTo>
                <a:lnTo>
                  <a:pt x="990" y="492"/>
                </a:lnTo>
                <a:lnTo>
                  <a:pt x="0" y="520"/>
                </a:lnTo>
                <a:close/>
              </a:path>
            </a:pathLst>
          </a:custGeom>
          <a:solidFill>
            <a:srgbClr val="000000"/>
          </a:solidFill>
          <a:ln w="9525" cap="flat" cmpd="sng">
            <a:solidFill>
              <a:srgbClr val="000000"/>
            </a:solidFill>
            <a:prstDash val="solid"/>
            <a:round/>
            <a:headEnd type="none" w="med" len="med"/>
            <a:tailEnd type="none" w="med" len="med"/>
          </a:ln>
        </p:spPr>
        <p:txBody>
          <a:bodyPr wrap="none"/>
          <a:lstStyle/>
          <a:p>
            <a:endParaRPr lang="en-US" sz="1351"/>
          </a:p>
        </p:txBody>
      </p:sp>
      <p:sp>
        <p:nvSpPr>
          <p:cNvPr id="18" name="Text Box 22"/>
          <p:cNvSpPr txBox="1">
            <a:spLocks noChangeArrowheads="1"/>
          </p:cNvSpPr>
          <p:nvPr/>
        </p:nvSpPr>
        <p:spPr bwMode="auto">
          <a:xfrm>
            <a:off x="7000168" y="2951963"/>
            <a:ext cx="534240" cy="219351"/>
          </a:xfrm>
          <a:prstGeom prst="rect">
            <a:avLst/>
          </a:prstGeom>
          <a:solidFill>
            <a:srgbClr val="FFFFFF">
              <a:alpha val="0"/>
            </a:srgbClr>
          </a:solidFill>
          <a:ln w="9525">
            <a:noFill/>
            <a:miter lim="800000"/>
            <a:headEnd/>
            <a:tailEnd/>
          </a:ln>
        </p:spPr>
        <p:txBody>
          <a:bodyPr/>
          <a:lstStyle/>
          <a:p>
            <a:pPr algn="l" eaLnBrk="1" hangingPunct="1"/>
            <a:r>
              <a:rPr lang="en-US" sz="1050" dirty="0">
                <a:solidFill>
                  <a:schemeClr val="bg1"/>
                </a:solidFill>
                <a:cs typeface="Arial" panose="020B0604020202020204" pitchFamily="34" charset="0"/>
              </a:rPr>
              <a:t>V</a:t>
            </a:r>
            <a:r>
              <a:rPr lang="en-US" sz="1050" baseline="-30000" dirty="0">
                <a:solidFill>
                  <a:schemeClr val="bg1"/>
                </a:solidFill>
                <a:cs typeface="Arial" panose="020B0604020202020204" pitchFamily="34" charset="0"/>
              </a:rPr>
              <a:t>IH</a:t>
            </a:r>
            <a:endParaRPr lang="en-US" sz="1050" dirty="0">
              <a:solidFill>
                <a:schemeClr val="bg1"/>
              </a:solidFill>
              <a:cs typeface="Times New Roman" pitchFamily="18" charset="0"/>
            </a:endParaRPr>
          </a:p>
        </p:txBody>
      </p:sp>
      <p:sp>
        <p:nvSpPr>
          <p:cNvPr id="19" name="Freeform 23"/>
          <p:cNvSpPr>
            <a:spLocks/>
          </p:cNvSpPr>
          <p:nvPr/>
        </p:nvSpPr>
        <p:spPr bwMode="auto">
          <a:xfrm>
            <a:off x="5727935" y="2502538"/>
            <a:ext cx="523517" cy="599558"/>
          </a:xfrm>
          <a:custGeom>
            <a:avLst/>
            <a:gdLst>
              <a:gd name="T0" fmla="*/ 2147483647 w 559"/>
              <a:gd name="T1" fmla="*/ 0 h 615"/>
              <a:gd name="T2" fmla="*/ 2147483647 w 559"/>
              <a:gd name="T3" fmla="*/ 2147483647 h 615"/>
              <a:gd name="T4" fmla="*/ 0 w 559"/>
              <a:gd name="T5" fmla="*/ 2147483647 h 615"/>
              <a:gd name="T6" fmla="*/ 0 w 559"/>
              <a:gd name="T7" fmla="*/ 2147483647 h 615"/>
              <a:gd name="T8" fmla="*/ 2147483647 w 559"/>
              <a:gd name="T9" fmla="*/ 2147483647 h 615"/>
              <a:gd name="T10" fmla="*/ 2147483647 w 559"/>
              <a:gd name="T11" fmla="*/ 2147483647 h 615"/>
              <a:gd name="T12" fmla="*/ 2147483647 w 559"/>
              <a:gd name="T13" fmla="*/ 0 h 615"/>
              <a:gd name="T14" fmla="*/ 0 60000 65536"/>
              <a:gd name="T15" fmla="*/ 0 60000 65536"/>
              <a:gd name="T16" fmla="*/ 0 60000 65536"/>
              <a:gd name="T17" fmla="*/ 0 60000 65536"/>
              <a:gd name="T18" fmla="*/ 0 60000 65536"/>
              <a:gd name="T19" fmla="*/ 0 60000 65536"/>
              <a:gd name="T20" fmla="*/ 0 60000 65536"/>
              <a:gd name="T21" fmla="*/ 0 w 559"/>
              <a:gd name="T22" fmla="*/ 0 h 615"/>
              <a:gd name="T23" fmla="*/ 559 w 559"/>
              <a:gd name="T24" fmla="*/ 615 h 6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9" h="615">
                <a:moveTo>
                  <a:pt x="559" y="0"/>
                </a:moveTo>
                <a:lnTo>
                  <a:pt x="548" y="615"/>
                </a:lnTo>
                <a:lnTo>
                  <a:pt x="0" y="615"/>
                </a:lnTo>
                <a:lnTo>
                  <a:pt x="0" y="196"/>
                </a:lnTo>
                <a:lnTo>
                  <a:pt x="72" y="123"/>
                </a:lnTo>
                <a:lnTo>
                  <a:pt x="341" y="34"/>
                </a:lnTo>
                <a:lnTo>
                  <a:pt x="559" y="0"/>
                </a:lnTo>
                <a:close/>
              </a:path>
            </a:pathLst>
          </a:custGeom>
          <a:solidFill>
            <a:srgbClr val="000000"/>
          </a:solidFill>
          <a:ln w="9525" cap="flat" cmpd="sng">
            <a:solidFill>
              <a:srgbClr val="000000"/>
            </a:solidFill>
            <a:prstDash val="solid"/>
            <a:round/>
            <a:headEnd type="none" w="med" len="med"/>
            <a:tailEnd type="none" w="med" len="med"/>
          </a:ln>
        </p:spPr>
        <p:txBody>
          <a:bodyPr wrap="none"/>
          <a:lstStyle/>
          <a:p>
            <a:endParaRPr lang="en-US" sz="1351"/>
          </a:p>
        </p:txBody>
      </p:sp>
      <p:sp>
        <p:nvSpPr>
          <p:cNvPr id="20" name="Line 24"/>
          <p:cNvSpPr>
            <a:spLocks noChangeShapeType="1"/>
          </p:cNvSpPr>
          <p:nvPr/>
        </p:nvSpPr>
        <p:spPr bwMode="auto">
          <a:xfrm flipV="1">
            <a:off x="7182473" y="2576630"/>
            <a:ext cx="274919" cy="403605"/>
          </a:xfrm>
          <a:prstGeom prst="line">
            <a:avLst/>
          </a:prstGeom>
          <a:noFill/>
          <a:ln w="28575">
            <a:solidFill>
              <a:schemeClr val="bg1"/>
            </a:solidFill>
            <a:round/>
            <a:headEnd/>
            <a:tailEnd type="arrow" w="med" len="med"/>
          </a:ln>
        </p:spPr>
        <p:txBody>
          <a:bodyPr/>
          <a:lstStyle/>
          <a:p>
            <a:endParaRPr lang="en-US" sz="1351"/>
          </a:p>
        </p:txBody>
      </p:sp>
      <p:grpSp>
        <p:nvGrpSpPr>
          <p:cNvPr id="21" name="Group 132"/>
          <p:cNvGrpSpPr>
            <a:grpSpLocks/>
          </p:cNvGrpSpPr>
          <p:nvPr/>
        </p:nvGrpSpPr>
        <p:grpSpPr bwMode="auto">
          <a:xfrm rot="2159651">
            <a:off x="5534210" y="2264476"/>
            <a:ext cx="501449" cy="1027911"/>
            <a:chOff x="3070" y="3052"/>
            <a:chExt cx="421" cy="863"/>
          </a:xfrm>
        </p:grpSpPr>
        <p:sp>
          <p:nvSpPr>
            <p:cNvPr id="22" name="Oval 11"/>
            <p:cNvSpPr>
              <a:spLocks noChangeArrowheads="1"/>
            </p:cNvSpPr>
            <p:nvPr/>
          </p:nvSpPr>
          <p:spPr bwMode="auto">
            <a:xfrm rot="-1236949">
              <a:off x="3070" y="3052"/>
              <a:ext cx="376" cy="368"/>
            </a:xfrm>
            <a:prstGeom prst="ellipse">
              <a:avLst/>
            </a:prstGeom>
            <a:solidFill>
              <a:schemeClr val="tx2"/>
            </a:solidFill>
            <a:ln w="57150" cmpd="thickThin" algn="ctr">
              <a:solidFill>
                <a:srgbClr val="000000"/>
              </a:solidFill>
              <a:round/>
              <a:headEnd/>
              <a:tailEnd/>
            </a:ln>
          </p:spPr>
          <p:txBody>
            <a:bodyPr wrap="none" anchor="ctr"/>
            <a:lstStyle/>
            <a:p>
              <a:pPr eaLnBrk="1" hangingPunct="1"/>
              <a:endParaRPr lang="en-US" sz="1351"/>
            </a:p>
          </p:txBody>
        </p:sp>
        <p:sp>
          <p:nvSpPr>
            <p:cNvPr id="23" name="Line 13"/>
            <p:cNvSpPr>
              <a:spLocks noChangeShapeType="1"/>
            </p:cNvSpPr>
            <p:nvPr/>
          </p:nvSpPr>
          <p:spPr bwMode="auto">
            <a:xfrm rot="-1236949">
              <a:off x="3349" y="3411"/>
              <a:ext cx="0" cy="136"/>
            </a:xfrm>
            <a:prstGeom prst="line">
              <a:avLst/>
            </a:prstGeom>
            <a:noFill/>
            <a:ln w="127000">
              <a:solidFill>
                <a:srgbClr val="000000"/>
              </a:solidFill>
              <a:round/>
              <a:headEnd/>
              <a:tailEnd/>
            </a:ln>
          </p:spPr>
          <p:txBody>
            <a:bodyPr anchor="ctr"/>
            <a:lstStyle/>
            <a:p>
              <a:endParaRPr lang="en-US" sz="1351"/>
            </a:p>
          </p:txBody>
        </p:sp>
        <p:sp>
          <p:nvSpPr>
            <p:cNvPr id="24" name="Rectangle 14"/>
            <p:cNvSpPr>
              <a:spLocks noChangeArrowheads="1"/>
            </p:cNvSpPr>
            <p:nvPr/>
          </p:nvSpPr>
          <p:spPr bwMode="auto">
            <a:xfrm rot="-1236949">
              <a:off x="3377" y="3497"/>
              <a:ext cx="112" cy="416"/>
            </a:xfrm>
            <a:prstGeom prst="rect">
              <a:avLst/>
            </a:prstGeom>
            <a:gradFill rotWithShape="1">
              <a:gsLst>
                <a:gs pos="0">
                  <a:schemeClr val="accent1">
                    <a:gamma/>
                    <a:shade val="0"/>
                    <a:invGamma/>
                  </a:schemeClr>
                </a:gs>
                <a:gs pos="50000">
                  <a:schemeClr val="accent1"/>
                </a:gs>
                <a:gs pos="100000">
                  <a:schemeClr val="accent1">
                    <a:gamma/>
                    <a:shade val="0"/>
                    <a:invGamma/>
                  </a:schemeClr>
                </a:gs>
              </a:gsLst>
              <a:lin ang="0" scaled="1"/>
            </a:gradFill>
            <a:ln w="9525" algn="ctr">
              <a:solidFill>
                <a:schemeClr val="tx1"/>
              </a:solidFill>
              <a:miter lim="800000"/>
              <a:headEnd/>
              <a:tailEnd/>
            </a:ln>
            <a:effectLst/>
          </p:spPr>
          <p:txBody>
            <a:bodyPr wrap="none" anchor="ctr"/>
            <a:lstStyle/>
            <a:p>
              <a:pPr eaLnBrk="1" hangingPunct="1">
                <a:defRPr/>
              </a:pPr>
              <a:endParaRPr lang="en-US" sz="1351">
                <a:latin typeface="Arial" pitchFamily="34" charset="0"/>
              </a:endParaRPr>
            </a:p>
          </p:txBody>
        </p:sp>
        <p:sp>
          <p:nvSpPr>
            <p:cNvPr id="25" name="Line 32"/>
            <p:cNvSpPr>
              <a:spLocks noChangeShapeType="1"/>
            </p:cNvSpPr>
            <p:nvPr/>
          </p:nvSpPr>
          <p:spPr bwMode="auto">
            <a:xfrm>
              <a:off x="3199" y="3399"/>
              <a:ext cx="28" cy="0"/>
            </a:xfrm>
            <a:prstGeom prst="line">
              <a:avLst/>
            </a:prstGeom>
            <a:noFill/>
            <a:ln w="9525">
              <a:solidFill>
                <a:schemeClr val="tx1"/>
              </a:solidFill>
              <a:round/>
              <a:headEnd/>
              <a:tailEnd/>
            </a:ln>
          </p:spPr>
          <p:txBody>
            <a:bodyPr anchor="ctr"/>
            <a:lstStyle/>
            <a:p>
              <a:endParaRPr lang="en-US" sz="1351"/>
            </a:p>
          </p:txBody>
        </p:sp>
        <p:sp>
          <p:nvSpPr>
            <p:cNvPr id="26" name="Line 33"/>
            <p:cNvSpPr>
              <a:spLocks noChangeShapeType="1"/>
            </p:cNvSpPr>
            <p:nvPr/>
          </p:nvSpPr>
          <p:spPr bwMode="auto">
            <a:xfrm flipV="1">
              <a:off x="3228" y="3342"/>
              <a:ext cx="0" cy="56"/>
            </a:xfrm>
            <a:prstGeom prst="line">
              <a:avLst/>
            </a:prstGeom>
            <a:noFill/>
            <a:ln w="9525">
              <a:solidFill>
                <a:schemeClr val="tx1"/>
              </a:solidFill>
              <a:round/>
              <a:headEnd/>
              <a:tailEnd/>
            </a:ln>
          </p:spPr>
          <p:txBody>
            <a:bodyPr anchor="ctr"/>
            <a:lstStyle/>
            <a:p>
              <a:endParaRPr lang="en-US" sz="1351"/>
            </a:p>
          </p:txBody>
        </p:sp>
        <p:sp>
          <p:nvSpPr>
            <p:cNvPr id="27" name="Line 34"/>
            <p:cNvSpPr>
              <a:spLocks noChangeShapeType="1"/>
            </p:cNvSpPr>
            <p:nvPr/>
          </p:nvSpPr>
          <p:spPr bwMode="auto">
            <a:xfrm>
              <a:off x="3229" y="3343"/>
              <a:ext cx="28" cy="0"/>
            </a:xfrm>
            <a:prstGeom prst="line">
              <a:avLst/>
            </a:prstGeom>
            <a:noFill/>
            <a:ln w="9525">
              <a:solidFill>
                <a:schemeClr val="tx1"/>
              </a:solidFill>
              <a:round/>
              <a:headEnd/>
              <a:tailEnd/>
            </a:ln>
          </p:spPr>
          <p:txBody>
            <a:bodyPr anchor="ctr"/>
            <a:lstStyle/>
            <a:p>
              <a:endParaRPr lang="en-US" sz="1351"/>
            </a:p>
          </p:txBody>
        </p:sp>
        <p:sp>
          <p:nvSpPr>
            <p:cNvPr id="28" name="Line 35"/>
            <p:cNvSpPr>
              <a:spLocks noChangeShapeType="1"/>
            </p:cNvSpPr>
            <p:nvPr/>
          </p:nvSpPr>
          <p:spPr bwMode="auto">
            <a:xfrm flipV="1">
              <a:off x="3256" y="3296"/>
              <a:ext cx="0" cy="44"/>
            </a:xfrm>
            <a:prstGeom prst="line">
              <a:avLst/>
            </a:prstGeom>
            <a:noFill/>
            <a:ln w="9525">
              <a:solidFill>
                <a:schemeClr val="tx1"/>
              </a:solidFill>
              <a:round/>
              <a:headEnd/>
              <a:tailEnd/>
            </a:ln>
          </p:spPr>
          <p:txBody>
            <a:bodyPr anchor="ctr"/>
            <a:lstStyle/>
            <a:p>
              <a:endParaRPr lang="en-US" sz="1351"/>
            </a:p>
          </p:txBody>
        </p:sp>
        <p:sp>
          <p:nvSpPr>
            <p:cNvPr id="29" name="Line 36"/>
            <p:cNvSpPr>
              <a:spLocks noChangeShapeType="1"/>
            </p:cNvSpPr>
            <p:nvPr/>
          </p:nvSpPr>
          <p:spPr bwMode="auto">
            <a:xfrm>
              <a:off x="3259" y="3293"/>
              <a:ext cx="28" cy="0"/>
            </a:xfrm>
            <a:prstGeom prst="line">
              <a:avLst/>
            </a:prstGeom>
            <a:noFill/>
            <a:ln w="9525">
              <a:solidFill>
                <a:schemeClr val="tx1"/>
              </a:solidFill>
              <a:round/>
              <a:headEnd/>
              <a:tailEnd/>
            </a:ln>
          </p:spPr>
          <p:txBody>
            <a:bodyPr anchor="ctr"/>
            <a:lstStyle/>
            <a:p>
              <a:endParaRPr lang="en-US" sz="1351"/>
            </a:p>
          </p:txBody>
        </p:sp>
        <p:sp>
          <p:nvSpPr>
            <p:cNvPr id="30" name="Line 37"/>
            <p:cNvSpPr>
              <a:spLocks noChangeShapeType="1"/>
            </p:cNvSpPr>
            <p:nvPr/>
          </p:nvSpPr>
          <p:spPr bwMode="auto">
            <a:xfrm flipV="1">
              <a:off x="3288" y="3244"/>
              <a:ext cx="0" cy="46"/>
            </a:xfrm>
            <a:prstGeom prst="line">
              <a:avLst/>
            </a:prstGeom>
            <a:noFill/>
            <a:ln w="9525">
              <a:solidFill>
                <a:schemeClr val="tx1"/>
              </a:solidFill>
              <a:round/>
              <a:headEnd/>
              <a:tailEnd/>
            </a:ln>
          </p:spPr>
          <p:txBody>
            <a:bodyPr anchor="ctr"/>
            <a:lstStyle/>
            <a:p>
              <a:endParaRPr lang="en-US" sz="1351"/>
            </a:p>
          </p:txBody>
        </p:sp>
        <p:sp>
          <p:nvSpPr>
            <p:cNvPr id="31" name="Line 38"/>
            <p:cNvSpPr>
              <a:spLocks noChangeShapeType="1"/>
            </p:cNvSpPr>
            <p:nvPr/>
          </p:nvSpPr>
          <p:spPr bwMode="auto">
            <a:xfrm>
              <a:off x="3289" y="3243"/>
              <a:ext cx="28" cy="0"/>
            </a:xfrm>
            <a:prstGeom prst="line">
              <a:avLst/>
            </a:prstGeom>
            <a:noFill/>
            <a:ln w="9525">
              <a:solidFill>
                <a:schemeClr val="tx1"/>
              </a:solidFill>
              <a:round/>
              <a:headEnd/>
              <a:tailEnd/>
            </a:ln>
          </p:spPr>
          <p:txBody>
            <a:bodyPr anchor="ctr"/>
            <a:lstStyle/>
            <a:p>
              <a:endParaRPr lang="en-US" sz="1351"/>
            </a:p>
          </p:txBody>
        </p:sp>
        <p:sp>
          <p:nvSpPr>
            <p:cNvPr id="32" name="Line 39"/>
            <p:cNvSpPr>
              <a:spLocks noChangeShapeType="1"/>
            </p:cNvSpPr>
            <p:nvPr/>
          </p:nvSpPr>
          <p:spPr bwMode="auto">
            <a:xfrm flipV="1">
              <a:off x="3316" y="3208"/>
              <a:ext cx="2" cy="34"/>
            </a:xfrm>
            <a:prstGeom prst="line">
              <a:avLst/>
            </a:prstGeom>
            <a:noFill/>
            <a:ln w="9525">
              <a:solidFill>
                <a:schemeClr val="tx1"/>
              </a:solidFill>
              <a:round/>
              <a:headEnd/>
              <a:tailEnd/>
            </a:ln>
          </p:spPr>
          <p:txBody>
            <a:bodyPr anchor="ctr"/>
            <a:lstStyle/>
            <a:p>
              <a:endParaRPr lang="en-US" sz="1351"/>
            </a:p>
          </p:txBody>
        </p:sp>
        <p:sp>
          <p:nvSpPr>
            <p:cNvPr id="33" name="Line 40"/>
            <p:cNvSpPr>
              <a:spLocks noChangeShapeType="1"/>
            </p:cNvSpPr>
            <p:nvPr/>
          </p:nvSpPr>
          <p:spPr bwMode="auto">
            <a:xfrm>
              <a:off x="3317" y="3205"/>
              <a:ext cx="28" cy="0"/>
            </a:xfrm>
            <a:prstGeom prst="line">
              <a:avLst/>
            </a:prstGeom>
            <a:noFill/>
            <a:ln w="9525">
              <a:solidFill>
                <a:schemeClr val="tx1"/>
              </a:solidFill>
              <a:round/>
              <a:headEnd/>
              <a:tailEnd/>
            </a:ln>
          </p:spPr>
          <p:txBody>
            <a:bodyPr anchor="ctr"/>
            <a:lstStyle/>
            <a:p>
              <a:endParaRPr lang="en-US" sz="1351"/>
            </a:p>
          </p:txBody>
        </p:sp>
        <p:sp>
          <p:nvSpPr>
            <p:cNvPr id="34" name="Line 41"/>
            <p:cNvSpPr>
              <a:spLocks noChangeShapeType="1"/>
            </p:cNvSpPr>
            <p:nvPr/>
          </p:nvSpPr>
          <p:spPr bwMode="auto">
            <a:xfrm flipV="1">
              <a:off x="3346" y="3166"/>
              <a:ext cx="0" cy="38"/>
            </a:xfrm>
            <a:prstGeom prst="line">
              <a:avLst/>
            </a:prstGeom>
            <a:noFill/>
            <a:ln w="9525">
              <a:solidFill>
                <a:schemeClr val="tx1"/>
              </a:solidFill>
              <a:round/>
              <a:headEnd/>
              <a:tailEnd/>
            </a:ln>
          </p:spPr>
          <p:txBody>
            <a:bodyPr anchor="ctr"/>
            <a:lstStyle/>
            <a:p>
              <a:endParaRPr lang="en-US" sz="1351"/>
            </a:p>
          </p:txBody>
        </p:sp>
        <p:sp>
          <p:nvSpPr>
            <p:cNvPr id="35" name="Line 42"/>
            <p:cNvSpPr>
              <a:spLocks noChangeShapeType="1"/>
            </p:cNvSpPr>
            <p:nvPr/>
          </p:nvSpPr>
          <p:spPr bwMode="auto">
            <a:xfrm>
              <a:off x="3345" y="3165"/>
              <a:ext cx="28" cy="0"/>
            </a:xfrm>
            <a:prstGeom prst="line">
              <a:avLst/>
            </a:prstGeom>
            <a:noFill/>
            <a:ln w="9525">
              <a:solidFill>
                <a:schemeClr val="tx1"/>
              </a:solidFill>
              <a:round/>
              <a:headEnd/>
              <a:tailEnd/>
            </a:ln>
          </p:spPr>
          <p:txBody>
            <a:bodyPr anchor="ctr"/>
            <a:lstStyle/>
            <a:p>
              <a:endParaRPr lang="en-US" sz="1351"/>
            </a:p>
          </p:txBody>
        </p:sp>
        <p:sp>
          <p:nvSpPr>
            <p:cNvPr id="36" name="Line 43"/>
            <p:cNvSpPr>
              <a:spLocks noChangeShapeType="1"/>
            </p:cNvSpPr>
            <p:nvPr/>
          </p:nvSpPr>
          <p:spPr bwMode="auto">
            <a:xfrm flipV="1">
              <a:off x="3376" y="3134"/>
              <a:ext cx="0" cy="30"/>
            </a:xfrm>
            <a:prstGeom prst="line">
              <a:avLst/>
            </a:prstGeom>
            <a:noFill/>
            <a:ln w="9525">
              <a:solidFill>
                <a:schemeClr val="tx1"/>
              </a:solidFill>
              <a:round/>
              <a:headEnd/>
              <a:tailEnd/>
            </a:ln>
          </p:spPr>
          <p:txBody>
            <a:bodyPr anchor="ctr"/>
            <a:lstStyle/>
            <a:p>
              <a:endParaRPr lang="en-US" sz="1351"/>
            </a:p>
          </p:txBody>
        </p:sp>
        <p:sp>
          <p:nvSpPr>
            <p:cNvPr id="37" name="Line 44"/>
            <p:cNvSpPr>
              <a:spLocks noChangeShapeType="1"/>
            </p:cNvSpPr>
            <p:nvPr/>
          </p:nvSpPr>
          <p:spPr bwMode="auto">
            <a:xfrm>
              <a:off x="3375" y="3133"/>
              <a:ext cx="28" cy="0"/>
            </a:xfrm>
            <a:prstGeom prst="line">
              <a:avLst/>
            </a:prstGeom>
            <a:noFill/>
            <a:ln w="9525">
              <a:solidFill>
                <a:schemeClr val="tx1"/>
              </a:solidFill>
              <a:round/>
              <a:headEnd/>
              <a:tailEnd/>
            </a:ln>
          </p:spPr>
          <p:txBody>
            <a:bodyPr anchor="ctr"/>
            <a:lstStyle/>
            <a:p>
              <a:endParaRPr lang="en-US" sz="1351"/>
            </a:p>
          </p:txBody>
        </p:sp>
        <p:sp>
          <p:nvSpPr>
            <p:cNvPr id="38" name="Line 45"/>
            <p:cNvSpPr>
              <a:spLocks noChangeShapeType="1"/>
            </p:cNvSpPr>
            <p:nvPr/>
          </p:nvSpPr>
          <p:spPr bwMode="auto">
            <a:xfrm flipV="1">
              <a:off x="3402" y="3108"/>
              <a:ext cx="0" cy="22"/>
            </a:xfrm>
            <a:prstGeom prst="line">
              <a:avLst/>
            </a:prstGeom>
            <a:noFill/>
            <a:ln w="9525">
              <a:solidFill>
                <a:schemeClr val="tx1"/>
              </a:solidFill>
              <a:round/>
              <a:headEnd/>
              <a:tailEnd/>
            </a:ln>
          </p:spPr>
          <p:txBody>
            <a:bodyPr anchor="ctr"/>
            <a:lstStyle/>
            <a:p>
              <a:endParaRPr lang="en-US" sz="1351"/>
            </a:p>
          </p:txBody>
        </p:sp>
      </p:grpSp>
      <p:sp>
        <p:nvSpPr>
          <p:cNvPr id="51" name="Arc 50"/>
          <p:cNvSpPr/>
          <p:nvPr/>
        </p:nvSpPr>
        <p:spPr>
          <a:xfrm rot="13651660">
            <a:off x="5104641" y="2268564"/>
            <a:ext cx="2966293" cy="2707529"/>
          </a:xfrm>
          <a:prstGeom prst="arc">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1"/>
          </a:p>
        </p:txBody>
      </p:sp>
    </p:spTree>
    <p:extLst>
      <p:ext uri="{BB962C8B-B14F-4D97-AF65-F5344CB8AC3E}">
        <p14:creationId xmlns:p14="http://schemas.microsoft.com/office/powerpoint/2010/main" val="1072424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Charge </a:t>
            </a:r>
            <a:r>
              <a:rPr lang="en-US" dirty="0" smtClean="0"/>
              <a:t>transfer measuring circuit</a:t>
            </a:r>
            <a:endParaRPr lang="en-US" dirty="0"/>
          </a:p>
        </p:txBody>
      </p:sp>
      <p:sp>
        <p:nvSpPr>
          <p:cNvPr id="6" name="Content Placeholder 5"/>
          <p:cNvSpPr>
            <a:spLocks noGrp="1"/>
          </p:cNvSpPr>
          <p:nvPr>
            <p:ph idx="1"/>
          </p:nvPr>
        </p:nvSpPr>
        <p:spPr>
          <a:xfrm>
            <a:off x="457200" y="1814369"/>
            <a:ext cx="8229600" cy="1146852"/>
          </a:xfrm>
        </p:spPr>
        <p:txBody>
          <a:bodyPr/>
          <a:lstStyle/>
          <a:p>
            <a:r>
              <a:rPr lang="en-US" sz="1501"/>
              <a:t>R</a:t>
            </a:r>
            <a:r>
              <a:rPr lang="en-US" sz="1501" baseline="-25000"/>
              <a:t>S </a:t>
            </a:r>
            <a:r>
              <a:rPr lang="en-US" sz="1501" dirty="0"/>
              <a:t>(</a:t>
            </a:r>
            <a:r>
              <a:rPr lang="en-US" sz="1501"/>
              <a:t>typically 1 k</a:t>
            </a:r>
            <a:r>
              <a:rPr lang="el-GR" sz="1501"/>
              <a:t>Ω</a:t>
            </a:r>
            <a:r>
              <a:rPr lang="en-US" sz="1501"/>
              <a:t>) is </a:t>
            </a:r>
            <a:r>
              <a:rPr lang="en-US" sz="1501" dirty="0"/>
              <a:t>used to improve ESD </a:t>
            </a:r>
            <a:r>
              <a:rPr lang="en-US" sz="1501"/>
              <a:t>robustness </a:t>
            </a:r>
            <a:endParaRPr lang="en-US" sz="1501" dirty="0"/>
          </a:p>
          <a:p>
            <a:r>
              <a:rPr lang="en-US" sz="1501" dirty="0"/>
              <a:t>C</a:t>
            </a:r>
            <a:r>
              <a:rPr lang="en-US" sz="1501" baseline="-25000" dirty="0"/>
              <a:t>S</a:t>
            </a:r>
            <a:r>
              <a:rPr lang="en-US" sz="1501" dirty="0"/>
              <a:t> sampling capacitor value depends on the </a:t>
            </a:r>
            <a:r>
              <a:rPr lang="en-US" sz="1501"/>
              <a:t>required channel sensitivity</a:t>
            </a:r>
            <a:endParaRPr lang="en-US" sz="1501" dirty="0"/>
          </a:p>
          <a:p>
            <a:pPr lvl="1"/>
            <a:r>
              <a:rPr lang="en-US" sz="1351" dirty="0"/>
              <a:t>The</a:t>
            </a:r>
            <a:r>
              <a:rPr lang="en-US" sz="1351"/>
              <a:t> higher the C</a:t>
            </a:r>
            <a:r>
              <a:rPr lang="en-US" sz="1351" baseline="-25000"/>
              <a:t>S</a:t>
            </a:r>
            <a:r>
              <a:rPr lang="en-US" sz="1351"/>
              <a:t> </a:t>
            </a:r>
            <a:r>
              <a:rPr lang="en-US" sz="1351" dirty="0"/>
              <a:t>value is</a:t>
            </a:r>
            <a:r>
              <a:rPr lang="en-US" sz="1351"/>
              <a:t>, </a:t>
            </a:r>
            <a:r>
              <a:rPr lang="en-US" sz="1351" dirty="0"/>
              <a:t>the</a:t>
            </a:r>
            <a:r>
              <a:rPr lang="en-US" sz="1351"/>
              <a:t> higher the sensitivity</a:t>
            </a:r>
            <a:r>
              <a:rPr lang="en-US" sz="1351" dirty="0"/>
              <a:t>,</a:t>
            </a:r>
            <a:r>
              <a:rPr lang="en-US" sz="1351"/>
              <a:t> but </a:t>
            </a:r>
            <a:r>
              <a:rPr lang="en-US" sz="1351" dirty="0"/>
              <a:t>the</a:t>
            </a:r>
            <a:r>
              <a:rPr lang="en-US" sz="1351"/>
              <a:t> longer </a:t>
            </a:r>
            <a:r>
              <a:rPr lang="en-US" sz="1351" dirty="0"/>
              <a:t>the </a:t>
            </a:r>
            <a:r>
              <a:rPr lang="en-US" sz="1351"/>
              <a:t>acquisition time</a:t>
            </a:r>
            <a:endParaRPr lang="en-US" sz="1351" dirty="0"/>
          </a:p>
        </p:txBody>
      </p:sp>
      <p:sp>
        <p:nvSpPr>
          <p:cNvPr id="4" name="Slide Number Placeholder 3"/>
          <p:cNvSpPr>
            <a:spLocks noGrp="1"/>
          </p:cNvSpPr>
          <p:nvPr>
            <p:ph type="sldNum" sz="quarter" idx="12"/>
          </p:nvPr>
        </p:nvSpPr>
        <p:spPr/>
        <p:txBody>
          <a:bodyPr/>
          <a:lstStyle/>
          <a:p>
            <a:fld id="{5B31B9E4-8E4D-4C86-BFD7-412B282B373B}" type="slidenum">
              <a:rPr lang="fr-FR" smtClean="0"/>
              <a:t>11</a:t>
            </a:fld>
            <a:endParaRPr lang="fr-FR"/>
          </a:p>
        </p:txBody>
      </p:sp>
      <p:sp>
        <p:nvSpPr>
          <p:cNvPr id="7" name="Rectangle 6"/>
          <p:cNvSpPr>
            <a:spLocks noChangeArrowheads="1"/>
          </p:cNvSpPr>
          <p:nvPr/>
        </p:nvSpPr>
        <p:spPr bwMode="auto">
          <a:xfrm>
            <a:off x="2086753" y="3104838"/>
            <a:ext cx="1516294" cy="2457850"/>
          </a:xfrm>
          <a:prstGeom prst="rect">
            <a:avLst/>
          </a:prstGeom>
          <a:solidFill>
            <a:srgbClr val="CECFD0"/>
          </a:solidFill>
          <a:ln w="9525" algn="ctr">
            <a:solidFill>
              <a:schemeClr val="tx1"/>
            </a:solidFill>
            <a:miter lim="800000"/>
            <a:headEnd/>
            <a:tailEnd/>
          </a:ln>
        </p:spPr>
        <p:txBody>
          <a:bodyPr wrap="none"/>
          <a:lstStyle/>
          <a:p>
            <a:pPr algn="ctr" eaLnBrk="1" hangingPunct="1"/>
            <a:r>
              <a:rPr lang="en-US" sz="1200"/>
              <a:t>STM32 device</a:t>
            </a:r>
            <a:endParaRPr lang="en-US" sz="1200" dirty="0"/>
          </a:p>
        </p:txBody>
      </p:sp>
      <p:sp>
        <p:nvSpPr>
          <p:cNvPr id="8" name="Oval 8"/>
          <p:cNvSpPr>
            <a:spLocks noChangeArrowheads="1"/>
          </p:cNvSpPr>
          <p:nvPr/>
        </p:nvSpPr>
        <p:spPr bwMode="auto">
          <a:xfrm>
            <a:off x="6074939" y="3969035"/>
            <a:ext cx="360015" cy="351169"/>
          </a:xfrm>
          <a:prstGeom prst="ellipse">
            <a:avLst/>
          </a:prstGeom>
          <a:solidFill>
            <a:schemeClr val="accent1"/>
          </a:solidFill>
          <a:ln w="9525" algn="ctr">
            <a:noFill/>
            <a:round/>
            <a:headEnd/>
            <a:tailEnd/>
          </a:ln>
        </p:spPr>
        <p:txBody>
          <a:bodyPr wrap="none" anchor="ctr"/>
          <a:lstStyle/>
          <a:p>
            <a:endParaRPr lang="en-US" sz="1501"/>
          </a:p>
        </p:txBody>
      </p:sp>
      <p:sp>
        <p:nvSpPr>
          <p:cNvPr id="9" name="Oval 10"/>
          <p:cNvSpPr>
            <a:spLocks noChangeArrowheads="1"/>
          </p:cNvSpPr>
          <p:nvPr/>
        </p:nvSpPr>
        <p:spPr bwMode="auto">
          <a:xfrm>
            <a:off x="6093234" y="4638751"/>
            <a:ext cx="349000" cy="345646"/>
          </a:xfrm>
          <a:prstGeom prst="ellipse">
            <a:avLst/>
          </a:prstGeom>
          <a:solidFill>
            <a:schemeClr val="accent1"/>
          </a:solidFill>
          <a:ln w="9525" algn="ctr">
            <a:noFill/>
            <a:round/>
            <a:headEnd/>
            <a:tailEnd/>
          </a:ln>
        </p:spPr>
        <p:txBody>
          <a:bodyPr wrap="none" anchor="ctr"/>
          <a:lstStyle/>
          <a:p>
            <a:endParaRPr lang="en-US" sz="1501"/>
          </a:p>
        </p:txBody>
      </p:sp>
      <p:sp>
        <p:nvSpPr>
          <p:cNvPr id="10" name="Rectangle 11"/>
          <p:cNvSpPr>
            <a:spLocks noChangeArrowheads="1"/>
          </p:cNvSpPr>
          <p:nvPr/>
        </p:nvSpPr>
        <p:spPr bwMode="auto">
          <a:xfrm>
            <a:off x="3525108" y="4080866"/>
            <a:ext cx="153498" cy="149280"/>
          </a:xfrm>
          <a:prstGeom prst="rect">
            <a:avLst/>
          </a:prstGeom>
          <a:solidFill>
            <a:srgbClr val="00B0F0"/>
          </a:solidFill>
          <a:ln w="9525" algn="ctr">
            <a:solidFill>
              <a:schemeClr val="tx1"/>
            </a:solidFill>
            <a:miter lim="800000"/>
            <a:headEnd/>
            <a:tailEnd/>
          </a:ln>
        </p:spPr>
        <p:txBody>
          <a:bodyPr wrap="none" anchor="ctr"/>
          <a:lstStyle/>
          <a:p>
            <a:endParaRPr lang="en-US" sz="1501"/>
          </a:p>
        </p:txBody>
      </p:sp>
      <p:sp>
        <p:nvSpPr>
          <p:cNvPr id="11" name="Rectangle 12"/>
          <p:cNvSpPr>
            <a:spLocks noChangeArrowheads="1"/>
          </p:cNvSpPr>
          <p:nvPr/>
        </p:nvSpPr>
        <p:spPr bwMode="auto">
          <a:xfrm>
            <a:off x="3517969" y="4732169"/>
            <a:ext cx="153498" cy="149281"/>
          </a:xfrm>
          <a:prstGeom prst="rect">
            <a:avLst/>
          </a:prstGeom>
          <a:solidFill>
            <a:srgbClr val="00B0F0"/>
          </a:solidFill>
          <a:ln w="9525" algn="ctr">
            <a:solidFill>
              <a:schemeClr val="tx1"/>
            </a:solidFill>
            <a:miter lim="800000"/>
            <a:headEnd/>
            <a:tailEnd/>
          </a:ln>
        </p:spPr>
        <p:txBody>
          <a:bodyPr wrap="none" anchor="ctr"/>
          <a:lstStyle/>
          <a:p>
            <a:endParaRPr lang="en-US" sz="1501"/>
          </a:p>
        </p:txBody>
      </p:sp>
      <p:sp>
        <p:nvSpPr>
          <p:cNvPr id="12" name="Rectangle 13"/>
          <p:cNvSpPr>
            <a:spLocks noChangeArrowheads="1"/>
          </p:cNvSpPr>
          <p:nvPr/>
        </p:nvSpPr>
        <p:spPr bwMode="auto">
          <a:xfrm>
            <a:off x="3526299" y="5287452"/>
            <a:ext cx="153497" cy="149281"/>
          </a:xfrm>
          <a:prstGeom prst="rect">
            <a:avLst/>
          </a:prstGeom>
          <a:solidFill>
            <a:srgbClr val="00B0F0"/>
          </a:solidFill>
          <a:ln w="9525" algn="ctr">
            <a:solidFill>
              <a:schemeClr val="tx1"/>
            </a:solidFill>
            <a:miter lim="800000"/>
            <a:headEnd/>
            <a:tailEnd/>
          </a:ln>
        </p:spPr>
        <p:txBody>
          <a:bodyPr wrap="none" anchor="ctr"/>
          <a:lstStyle/>
          <a:p>
            <a:endParaRPr lang="en-US" sz="1501"/>
          </a:p>
        </p:txBody>
      </p:sp>
      <p:sp>
        <p:nvSpPr>
          <p:cNvPr id="13" name="Rectangle 15"/>
          <p:cNvSpPr>
            <a:spLocks noChangeArrowheads="1"/>
          </p:cNvSpPr>
          <p:nvPr/>
        </p:nvSpPr>
        <p:spPr bwMode="auto">
          <a:xfrm>
            <a:off x="4935152" y="3848652"/>
            <a:ext cx="178486" cy="211203"/>
          </a:xfrm>
          <a:prstGeom prst="rect">
            <a:avLst/>
          </a:prstGeom>
          <a:solidFill>
            <a:schemeClr val="bg1"/>
          </a:solidFill>
          <a:ln w="9525" algn="ctr">
            <a:noFill/>
            <a:miter lim="800000"/>
            <a:headEnd/>
            <a:tailEnd/>
          </a:ln>
        </p:spPr>
        <p:txBody>
          <a:bodyPr wrap="none" anchor="ctr"/>
          <a:lstStyle/>
          <a:p>
            <a:endParaRPr lang="en-US" sz="1501"/>
          </a:p>
        </p:txBody>
      </p:sp>
      <p:cxnSp>
        <p:nvCxnSpPr>
          <p:cNvPr id="15" name="Straight Connector 14"/>
          <p:cNvCxnSpPr>
            <a:stCxn id="10" idx="3"/>
            <a:endCxn id="8" idx="2"/>
          </p:cNvCxnSpPr>
          <p:nvPr/>
        </p:nvCxnSpPr>
        <p:spPr bwMode="auto">
          <a:xfrm flipV="1">
            <a:off x="3678606" y="4144620"/>
            <a:ext cx="2396333" cy="108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3678607" y="4796027"/>
            <a:ext cx="2401937" cy="215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12" idx="3"/>
          </p:cNvCxnSpPr>
          <p:nvPr/>
        </p:nvCxnSpPr>
        <p:spPr bwMode="auto">
          <a:xfrm>
            <a:off x="3679796" y="5362093"/>
            <a:ext cx="8477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365591" y="5562548"/>
            <a:ext cx="3238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365591" y="5612706"/>
            <a:ext cx="3238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527511" y="5362093"/>
            <a:ext cx="0" cy="2004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4527511" y="5612706"/>
            <a:ext cx="0" cy="2187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419564" y="5831495"/>
            <a:ext cx="2158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473538" y="5872573"/>
            <a:ext cx="1079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H="1">
            <a:off x="4500525" y="5913650"/>
            <a:ext cx="539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4731209" y="3797926"/>
            <a:ext cx="436398" cy="276999"/>
          </a:xfrm>
          <a:prstGeom prst="rect">
            <a:avLst/>
          </a:prstGeom>
          <a:noFill/>
        </p:spPr>
        <p:txBody>
          <a:bodyPr wrap="square" rtlCol="0">
            <a:spAutoFit/>
          </a:bodyPr>
          <a:lstStyle/>
          <a:p>
            <a:pPr algn="ctr"/>
            <a:r>
              <a:rPr lang="en-US" sz="1200"/>
              <a:t>R</a:t>
            </a:r>
            <a:r>
              <a:rPr lang="en-US" sz="1200" baseline="-25000"/>
              <a:t>S</a:t>
            </a:r>
            <a:endParaRPr lang="fr-FR" sz="1200" dirty="0"/>
          </a:p>
        </p:txBody>
      </p:sp>
      <p:sp>
        <p:nvSpPr>
          <p:cNvPr id="26" name="TextBox 25"/>
          <p:cNvSpPr txBox="1"/>
          <p:nvPr/>
        </p:nvSpPr>
        <p:spPr>
          <a:xfrm>
            <a:off x="4731209" y="4493657"/>
            <a:ext cx="436398" cy="276999"/>
          </a:xfrm>
          <a:prstGeom prst="rect">
            <a:avLst/>
          </a:prstGeom>
          <a:noFill/>
        </p:spPr>
        <p:txBody>
          <a:bodyPr wrap="square" rtlCol="0">
            <a:spAutoFit/>
          </a:bodyPr>
          <a:lstStyle/>
          <a:p>
            <a:pPr algn="ctr"/>
            <a:r>
              <a:rPr lang="en-US" sz="1200"/>
              <a:t>R</a:t>
            </a:r>
            <a:r>
              <a:rPr lang="en-US" sz="1200" baseline="-25000"/>
              <a:t>S</a:t>
            </a:r>
            <a:endParaRPr lang="fr-FR" sz="1200" dirty="0"/>
          </a:p>
        </p:txBody>
      </p:sp>
      <p:sp>
        <p:nvSpPr>
          <p:cNvPr id="27" name="TextBox 26"/>
          <p:cNvSpPr txBox="1"/>
          <p:nvPr/>
        </p:nvSpPr>
        <p:spPr>
          <a:xfrm>
            <a:off x="4334274" y="5450474"/>
            <a:ext cx="959566" cy="276999"/>
          </a:xfrm>
          <a:prstGeom prst="rect">
            <a:avLst/>
          </a:prstGeom>
          <a:noFill/>
        </p:spPr>
        <p:txBody>
          <a:bodyPr wrap="square" rtlCol="0">
            <a:spAutoFit/>
          </a:bodyPr>
          <a:lstStyle/>
          <a:p>
            <a:pPr algn="ctr"/>
            <a:r>
              <a:rPr lang="en-US" sz="1200"/>
              <a:t>C</a:t>
            </a:r>
            <a:r>
              <a:rPr lang="en-US" sz="1200" baseline="-25000"/>
              <a:t>S</a:t>
            </a:r>
            <a:endParaRPr lang="fr-FR" sz="1200" dirty="0"/>
          </a:p>
        </p:txBody>
      </p:sp>
      <p:cxnSp>
        <p:nvCxnSpPr>
          <p:cNvPr id="29" name="Straight Connector 28"/>
          <p:cNvCxnSpPr/>
          <p:nvPr/>
        </p:nvCxnSpPr>
        <p:spPr bwMode="auto">
          <a:xfrm>
            <a:off x="6103930" y="5198957"/>
            <a:ext cx="3238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6103930" y="5249114"/>
            <a:ext cx="3238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6265850" y="5249114"/>
            <a:ext cx="0" cy="2187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a:off x="6157903" y="5467903"/>
            <a:ext cx="2158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6211877" y="5508980"/>
            <a:ext cx="1079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6238863" y="5550059"/>
            <a:ext cx="539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6270777" y="5058604"/>
            <a:ext cx="1129003" cy="276999"/>
          </a:xfrm>
          <a:prstGeom prst="rect">
            <a:avLst/>
          </a:prstGeom>
          <a:noFill/>
        </p:spPr>
        <p:txBody>
          <a:bodyPr wrap="square" rtlCol="0">
            <a:spAutoFit/>
          </a:bodyPr>
          <a:lstStyle/>
          <a:p>
            <a:pPr algn="ctr"/>
            <a:r>
              <a:rPr lang="en-US" sz="1200"/>
              <a:t>C</a:t>
            </a:r>
            <a:r>
              <a:rPr lang="en-US" sz="1200" baseline="-25000"/>
              <a:t>X</a:t>
            </a:r>
            <a:r>
              <a:rPr lang="en-US" sz="1200"/>
              <a:t>(~20 pF)</a:t>
            </a:r>
            <a:endParaRPr lang="fr-FR" sz="1200" dirty="0"/>
          </a:p>
        </p:txBody>
      </p:sp>
      <p:sp>
        <p:nvSpPr>
          <p:cNvPr id="36" name="Rectangle 35"/>
          <p:cNvSpPr/>
          <p:nvPr/>
        </p:nvSpPr>
        <p:spPr bwMode="auto">
          <a:xfrm>
            <a:off x="4719254" y="4735210"/>
            <a:ext cx="431787" cy="139881"/>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501">
              <a:latin typeface="Arial" charset="0"/>
              <a:ea typeface="ＭＳ Ｐゴシック" pitchFamily="-96" charset="-128"/>
            </a:endParaRPr>
          </a:p>
        </p:txBody>
      </p:sp>
      <p:sp>
        <p:nvSpPr>
          <p:cNvPr id="37" name="Rectangle 36"/>
          <p:cNvSpPr/>
          <p:nvPr/>
        </p:nvSpPr>
        <p:spPr bwMode="auto">
          <a:xfrm>
            <a:off x="4719254" y="4073125"/>
            <a:ext cx="431787" cy="139881"/>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501">
              <a:latin typeface="Arial" charset="0"/>
              <a:ea typeface="ＭＳ Ｐゴシック" pitchFamily="-96" charset="-128"/>
            </a:endParaRPr>
          </a:p>
        </p:txBody>
      </p:sp>
      <p:sp>
        <p:nvSpPr>
          <p:cNvPr id="38" name="Oval 8"/>
          <p:cNvSpPr>
            <a:spLocks noChangeArrowheads="1"/>
          </p:cNvSpPr>
          <p:nvPr/>
        </p:nvSpPr>
        <p:spPr bwMode="auto">
          <a:xfrm>
            <a:off x="6067410" y="3318449"/>
            <a:ext cx="364547" cy="358825"/>
          </a:xfrm>
          <a:prstGeom prst="ellipse">
            <a:avLst/>
          </a:prstGeom>
          <a:solidFill>
            <a:schemeClr val="accent1"/>
          </a:solidFill>
          <a:ln w="9525" algn="ctr">
            <a:noFill/>
            <a:round/>
            <a:headEnd/>
            <a:tailEnd/>
          </a:ln>
        </p:spPr>
        <p:txBody>
          <a:bodyPr wrap="none" anchor="ctr"/>
          <a:lstStyle/>
          <a:p>
            <a:endParaRPr lang="en-US" sz="1501"/>
          </a:p>
        </p:txBody>
      </p:sp>
      <p:sp>
        <p:nvSpPr>
          <p:cNvPr id="39" name="Rectangle 11"/>
          <p:cNvSpPr>
            <a:spLocks noChangeArrowheads="1"/>
          </p:cNvSpPr>
          <p:nvPr/>
        </p:nvSpPr>
        <p:spPr bwMode="auto">
          <a:xfrm>
            <a:off x="3517578" y="3437935"/>
            <a:ext cx="153498" cy="149280"/>
          </a:xfrm>
          <a:prstGeom prst="rect">
            <a:avLst/>
          </a:prstGeom>
          <a:solidFill>
            <a:srgbClr val="00B0F0"/>
          </a:solidFill>
          <a:ln w="9525" algn="ctr">
            <a:solidFill>
              <a:schemeClr val="tx1"/>
            </a:solidFill>
            <a:miter lim="800000"/>
            <a:headEnd/>
            <a:tailEnd/>
          </a:ln>
        </p:spPr>
        <p:txBody>
          <a:bodyPr wrap="none" anchor="ctr"/>
          <a:lstStyle/>
          <a:p>
            <a:endParaRPr lang="en-US" sz="1501"/>
          </a:p>
        </p:txBody>
      </p:sp>
      <p:sp>
        <p:nvSpPr>
          <p:cNvPr id="40" name="Rectangle 15"/>
          <p:cNvSpPr>
            <a:spLocks noChangeArrowheads="1"/>
          </p:cNvSpPr>
          <p:nvPr/>
        </p:nvSpPr>
        <p:spPr bwMode="auto">
          <a:xfrm>
            <a:off x="4927622" y="3205721"/>
            <a:ext cx="178486" cy="211203"/>
          </a:xfrm>
          <a:prstGeom prst="rect">
            <a:avLst/>
          </a:prstGeom>
          <a:solidFill>
            <a:schemeClr val="bg1"/>
          </a:solidFill>
          <a:ln w="9525" algn="ctr">
            <a:noFill/>
            <a:miter lim="800000"/>
            <a:headEnd/>
            <a:tailEnd/>
          </a:ln>
        </p:spPr>
        <p:txBody>
          <a:bodyPr wrap="none" anchor="ctr"/>
          <a:lstStyle/>
          <a:p>
            <a:endParaRPr lang="en-US" sz="1501"/>
          </a:p>
        </p:txBody>
      </p:sp>
      <p:cxnSp>
        <p:nvCxnSpPr>
          <p:cNvPr id="41" name="Straight Connector 40"/>
          <p:cNvCxnSpPr>
            <a:stCxn id="39" idx="3"/>
            <a:endCxn id="38" idx="2"/>
          </p:cNvCxnSpPr>
          <p:nvPr/>
        </p:nvCxnSpPr>
        <p:spPr bwMode="auto">
          <a:xfrm flipV="1">
            <a:off x="3671076" y="3497862"/>
            <a:ext cx="2396333" cy="1471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TextBox 41"/>
          <p:cNvSpPr txBox="1"/>
          <p:nvPr/>
        </p:nvSpPr>
        <p:spPr>
          <a:xfrm>
            <a:off x="4723679" y="3154994"/>
            <a:ext cx="436398" cy="276999"/>
          </a:xfrm>
          <a:prstGeom prst="rect">
            <a:avLst/>
          </a:prstGeom>
          <a:noFill/>
        </p:spPr>
        <p:txBody>
          <a:bodyPr wrap="square" rtlCol="0">
            <a:spAutoFit/>
          </a:bodyPr>
          <a:lstStyle/>
          <a:p>
            <a:pPr algn="ctr"/>
            <a:r>
              <a:rPr lang="en-US" sz="1200"/>
              <a:t>R</a:t>
            </a:r>
            <a:r>
              <a:rPr lang="en-US" sz="1200" baseline="-25000"/>
              <a:t>S</a:t>
            </a:r>
            <a:endParaRPr lang="fr-FR" sz="1200" dirty="0"/>
          </a:p>
        </p:txBody>
      </p:sp>
      <p:sp>
        <p:nvSpPr>
          <p:cNvPr id="43" name="Rectangle 42"/>
          <p:cNvSpPr/>
          <p:nvPr/>
        </p:nvSpPr>
        <p:spPr bwMode="auto">
          <a:xfrm>
            <a:off x="4711724" y="3430195"/>
            <a:ext cx="431787" cy="139881"/>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501">
              <a:latin typeface="Arial" charset="0"/>
              <a:ea typeface="ＭＳ Ｐゴシック" pitchFamily="-96" charset="-128"/>
            </a:endParaRPr>
          </a:p>
        </p:txBody>
      </p:sp>
      <p:cxnSp>
        <p:nvCxnSpPr>
          <p:cNvPr id="44" name="Straight Connector 43"/>
          <p:cNvCxnSpPr>
            <a:stCxn id="39" idx="1"/>
          </p:cNvCxnSpPr>
          <p:nvPr/>
        </p:nvCxnSpPr>
        <p:spPr bwMode="auto">
          <a:xfrm flipH="1">
            <a:off x="3220195" y="3512575"/>
            <a:ext cx="2973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3220195" y="3512575"/>
            <a:ext cx="0" cy="18495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10" idx="1"/>
          </p:cNvCxnSpPr>
          <p:nvPr/>
        </p:nvCxnSpPr>
        <p:spPr bwMode="auto">
          <a:xfrm flipH="1">
            <a:off x="3220195" y="4155506"/>
            <a:ext cx="30491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H="1">
            <a:off x="3220195" y="4796027"/>
            <a:ext cx="2973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3220195" y="5362092"/>
            <a:ext cx="297384"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9" name="TextBox 48"/>
          <p:cNvSpPr txBox="1"/>
          <p:nvPr/>
        </p:nvSpPr>
        <p:spPr>
          <a:xfrm>
            <a:off x="3598009" y="3255309"/>
            <a:ext cx="781787" cy="276999"/>
          </a:xfrm>
          <a:prstGeom prst="rect">
            <a:avLst/>
          </a:prstGeom>
          <a:noFill/>
        </p:spPr>
        <p:txBody>
          <a:bodyPr wrap="square" rtlCol="0">
            <a:spAutoFit/>
          </a:bodyPr>
          <a:lstStyle/>
          <a:p>
            <a:pPr algn="ctr"/>
            <a:r>
              <a:rPr lang="en-US" sz="1200" dirty="0"/>
              <a:t>G1_IO1</a:t>
            </a:r>
            <a:endParaRPr lang="fr-FR" sz="1200" dirty="0"/>
          </a:p>
        </p:txBody>
      </p:sp>
      <p:sp>
        <p:nvSpPr>
          <p:cNvPr id="50" name="TextBox 49"/>
          <p:cNvSpPr txBox="1"/>
          <p:nvPr/>
        </p:nvSpPr>
        <p:spPr>
          <a:xfrm>
            <a:off x="3598009" y="3900883"/>
            <a:ext cx="781787" cy="276999"/>
          </a:xfrm>
          <a:prstGeom prst="rect">
            <a:avLst/>
          </a:prstGeom>
          <a:noFill/>
        </p:spPr>
        <p:txBody>
          <a:bodyPr wrap="square" rtlCol="0">
            <a:spAutoFit/>
          </a:bodyPr>
          <a:lstStyle/>
          <a:p>
            <a:pPr algn="ctr"/>
            <a:r>
              <a:rPr lang="en-US" sz="1200" dirty="0"/>
              <a:t>G1_IO2</a:t>
            </a:r>
            <a:endParaRPr lang="fr-FR" sz="1200" dirty="0"/>
          </a:p>
        </p:txBody>
      </p:sp>
      <p:sp>
        <p:nvSpPr>
          <p:cNvPr id="51" name="TextBox 50"/>
          <p:cNvSpPr txBox="1"/>
          <p:nvPr/>
        </p:nvSpPr>
        <p:spPr>
          <a:xfrm>
            <a:off x="3598009" y="4552929"/>
            <a:ext cx="781787" cy="276999"/>
          </a:xfrm>
          <a:prstGeom prst="rect">
            <a:avLst/>
          </a:prstGeom>
          <a:noFill/>
        </p:spPr>
        <p:txBody>
          <a:bodyPr wrap="square" rtlCol="0">
            <a:spAutoFit/>
          </a:bodyPr>
          <a:lstStyle/>
          <a:p>
            <a:pPr algn="ctr"/>
            <a:r>
              <a:rPr lang="en-US" sz="1200" dirty="0"/>
              <a:t>G1_IO3</a:t>
            </a:r>
            <a:endParaRPr lang="fr-FR" sz="1200" dirty="0"/>
          </a:p>
        </p:txBody>
      </p:sp>
      <p:sp>
        <p:nvSpPr>
          <p:cNvPr id="52" name="TextBox 51"/>
          <p:cNvSpPr txBox="1"/>
          <p:nvPr/>
        </p:nvSpPr>
        <p:spPr>
          <a:xfrm>
            <a:off x="3598009" y="5104660"/>
            <a:ext cx="781787" cy="276999"/>
          </a:xfrm>
          <a:prstGeom prst="rect">
            <a:avLst/>
          </a:prstGeom>
          <a:noFill/>
        </p:spPr>
        <p:txBody>
          <a:bodyPr wrap="square" rtlCol="0">
            <a:spAutoFit/>
          </a:bodyPr>
          <a:lstStyle/>
          <a:p>
            <a:pPr algn="ctr"/>
            <a:r>
              <a:rPr lang="en-US" sz="1200" dirty="0"/>
              <a:t>G1_IO4</a:t>
            </a:r>
            <a:endParaRPr lang="fr-FR" sz="1200" dirty="0"/>
          </a:p>
        </p:txBody>
      </p:sp>
      <p:cxnSp>
        <p:nvCxnSpPr>
          <p:cNvPr id="61" name="Straight Connector 60"/>
          <p:cNvCxnSpPr/>
          <p:nvPr/>
        </p:nvCxnSpPr>
        <p:spPr bwMode="auto">
          <a:xfrm>
            <a:off x="6264555" y="4976751"/>
            <a:ext cx="0" cy="218788"/>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826432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Charge transfer acquisition sequence</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12</a:t>
            </a:fld>
            <a:endParaRPr lang="fr-FR" dirty="0"/>
          </a:p>
        </p:txBody>
      </p:sp>
      <p:graphicFrame>
        <p:nvGraphicFramePr>
          <p:cNvPr id="6" name="Content Placeholder 6"/>
          <p:cNvGraphicFramePr>
            <a:graphicFrameLocks/>
          </p:cNvGraphicFramePr>
          <p:nvPr>
            <p:extLst/>
          </p:nvPr>
        </p:nvGraphicFramePr>
        <p:xfrm>
          <a:off x="4422287" y="3861217"/>
          <a:ext cx="4052033" cy="2392888"/>
        </p:xfrm>
        <a:graphic>
          <a:graphicData uri="http://schemas.openxmlformats.org/drawingml/2006/table">
            <a:tbl>
              <a:tblPr firstRow="1" bandRow="1">
                <a:tableStyleId>{5C22544A-7EE6-4342-B048-85BDC9FD1C3A}</a:tableStyleId>
              </a:tblPr>
              <a:tblGrid>
                <a:gridCol w="432217"/>
                <a:gridCol w="648325"/>
                <a:gridCol w="648325"/>
                <a:gridCol w="648325"/>
                <a:gridCol w="1674841"/>
              </a:tblGrid>
              <a:tr h="228689">
                <a:tc>
                  <a:txBody>
                    <a:bodyPr/>
                    <a:lstStyle/>
                    <a:p>
                      <a:pPr algn="ctr"/>
                      <a:r>
                        <a:rPr lang="en-US" sz="1100" dirty="0" smtClean="0"/>
                        <a:t>Step</a:t>
                      </a:r>
                      <a:endParaRPr lang="fr-FR" sz="1100" dirty="0"/>
                    </a:p>
                  </a:txBody>
                  <a:tcPr marL="68607" marR="68607" marT="34303" marB="34303"/>
                </a:tc>
                <a:tc>
                  <a:txBody>
                    <a:bodyPr/>
                    <a:lstStyle/>
                    <a:p>
                      <a:pPr algn="ctr"/>
                      <a:r>
                        <a:rPr lang="en-US" sz="1100" dirty="0" smtClean="0"/>
                        <a:t>S1</a:t>
                      </a:r>
                      <a:endParaRPr lang="fr-FR" sz="1100" dirty="0"/>
                    </a:p>
                  </a:txBody>
                  <a:tcPr marL="68607" marR="68607" marT="34303" marB="34303"/>
                </a:tc>
                <a:tc>
                  <a:txBody>
                    <a:bodyPr/>
                    <a:lstStyle/>
                    <a:p>
                      <a:pPr algn="ctr"/>
                      <a:r>
                        <a:rPr lang="en-US" sz="1100" dirty="0" smtClean="0"/>
                        <a:t>S2</a:t>
                      </a:r>
                      <a:endParaRPr lang="fr-FR" sz="1100" dirty="0"/>
                    </a:p>
                  </a:txBody>
                  <a:tcPr marL="68607" marR="68607" marT="34303" marB="34303"/>
                </a:tc>
                <a:tc>
                  <a:txBody>
                    <a:bodyPr/>
                    <a:lstStyle/>
                    <a:p>
                      <a:pPr algn="ctr"/>
                      <a:r>
                        <a:rPr lang="en-US" sz="1100" dirty="0" smtClean="0"/>
                        <a:t>S3</a:t>
                      </a:r>
                      <a:endParaRPr lang="fr-FR" sz="1100" dirty="0"/>
                    </a:p>
                  </a:txBody>
                  <a:tcPr marL="68607" marR="68607" marT="34303" marB="34303"/>
                </a:tc>
                <a:tc>
                  <a:txBody>
                    <a:bodyPr/>
                    <a:lstStyle/>
                    <a:p>
                      <a:pPr algn="ctr"/>
                      <a:r>
                        <a:rPr lang="en-US" sz="1100" dirty="0" smtClean="0"/>
                        <a:t>Description</a:t>
                      </a:r>
                      <a:endParaRPr lang="fr-FR" sz="1100" dirty="0"/>
                    </a:p>
                  </a:txBody>
                  <a:tcPr marL="68607" marR="68607" marT="34303" marB="34303"/>
                </a:tc>
              </a:tr>
              <a:tr h="228689">
                <a:tc>
                  <a:txBody>
                    <a:bodyPr/>
                    <a:lstStyle/>
                    <a:p>
                      <a:pPr algn="ctr"/>
                      <a:r>
                        <a:rPr lang="en-US" sz="1100" dirty="0" smtClean="0"/>
                        <a:t>1</a:t>
                      </a:r>
                      <a:endParaRPr lang="fr-FR" sz="1100" dirty="0"/>
                    </a:p>
                  </a:txBody>
                  <a:tcPr marL="68607" marR="68607" marT="34303" marB="34303"/>
                </a:tc>
                <a:tc>
                  <a:txBody>
                    <a:bodyPr/>
                    <a:lstStyle/>
                    <a:p>
                      <a:pPr algn="ctr"/>
                      <a:r>
                        <a:rPr lang="en-US" sz="1100" dirty="0" smtClean="0">
                          <a:solidFill>
                            <a:srgbClr val="002060"/>
                          </a:solidFill>
                        </a:rPr>
                        <a:t>Closed</a:t>
                      </a:r>
                      <a:endParaRPr lang="fr-FR" sz="1100" dirty="0">
                        <a:solidFill>
                          <a:srgbClr val="002060"/>
                        </a:solidFill>
                      </a:endParaRPr>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solidFill>
                            <a:srgbClr val="002060"/>
                          </a:solidFill>
                        </a:rPr>
                        <a:t>Closed</a:t>
                      </a:r>
                      <a:endParaRPr lang="fr-FR" sz="1100" dirty="0">
                        <a:solidFill>
                          <a:srgbClr val="002060"/>
                        </a:solidFill>
                      </a:endParaRPr>
                    </a:p>
                  </a:txBody>
                  <a:tcPr marL="68607" marR="68607" marT="34303" marB="343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C</a:t>
                      </a:r>
                      <a:r>
                        <a:rPr kumimoji="0" lang="en-US" sz="1100" b="0" i="0" u="none" strike="noStrike" cap="none" normalizeH="0" baseline="-25000" dirty="0" smtClean="0">
                          <a:ln>
                            <a:noFill/>
                          </a:ln>
                          <a:solidFill>
                            <a:schemeClr val="tx1"/>
                          </a:solidFill>
                          <a:effectLst/>
                          <a:latin typeface="Arial" charset="0"/>
                          <a:ea typeface="ＭＳ Ｐゴシック" pitchFamily="-96" charset="-128"/>
                          <a:cs typeface="Arial" charset="0"/>
                        </a:rPr>
                        <a:t>S</a:t>
                      </a: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 &amp; C</a:t>
                      </a:r>
                      <a:r>
                        <a:rPr kumimoji="0" lang="en-US" sz="1100" b="0" i="0" u="none" strike="noStrike" cap="none" normalizeH="0" baseline="-25000" dirty="0" smtClean="0">
                          <a:ln>
                            <a:noFill/>
                          </a:ln>
                          <a:solidFill>
                            <a:schemeClr val="tx1"/>
                          </a:solidFill>
                          <a:effectLst/>
                          <a:latin typeface="Arial" charset="0"/>
                          <a:ea typeface="ＭＳ Ｐゴシック" pitchFamily="-96" charset="-128"/>
                          <a:cs typeface="Arial" charset="0"/>
                        </a:rPr>
                        <a:t>X</a:t>
                      </a: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 discharge</a:t>
                      </a:r>
                      <a:endParaRPr kumimoji="0" lang="en-US" sz="1100" b="0" i="0" u="none" strike="noStrike" cap="none" normalizeH="0" baseline="0" dirty="0" smtClean="0">
                        <a:ln>
                          <a:noFill/>
                        </a:ln>
                        <a:solidFill>
                          <a:schemeClr val="tx1"/>
                        </a:solidFill>
                        <a:effectLst/>
                        <a:latin typeface="Arial" charset="0"/>
                        <a:ea typeface="ＭＳ Ｐゴシック" pitchFamily="-96" charset="-128"/>
                      </a:endParaRPr>
                    </a:p>
                  </a:txBody>
                  <a:tcPr marL="68607" marR="68607" marT="34303" marB="34303"/>
                </a:tc>
              </a:tr>
              <a:tr h="228689">
                <a:tc>
                  <a:txBody>
                    <a:bodyPr/>
                    <a:lstStyle/>
                    <a:p>
                      <a:pPr algn="ctr"/>
                      <a:r>
                        <a:rPr lang="en-US" sz="1100" dirty="0" smtClean="0"/>
                        <a:t>2</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Dead time</a:t>
                      </a:r>
                      <a:endParaRPr lang="fr-FR" sz="1100" dirty="0"/>
                    </a:p>
                  </a:txBody>
                  <a:tcPr marL="68607" marR="68607" marT="34303" marB="34303"/>
                </a:tc>
              </a:tr>
              <a:tr h="228689">
                <a:tc>
                  <a:txBody>
                    <a:bodyPr/>
                    <a:lstStyle/>
                    <a:p>
                      <a:pPr algn="ctr"/>
                      <a:r>
                        <a:rPr lang="en-US" sz="1100" dirty="0" smtClean="0"/>
                        <a:t>3</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solidFill>
                            <a:srgbClr val="002060"/>
                          </a:solidFill>
                        </a:rPr>
                        <a:t>Closed</a:t>
                      </a:r>
                      <a:endParaRPr lang="fr-FR" sz="1100" dirty="0">
                        <a:solidFill>
                          <a:srgbClr val="002060"/>
                        </a:solidFill>
                      </a:endParaRPr>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Charge cycle (C</a:t>
                      </a:r>
                      <a:r>
                        <a:rPr kumimoji="0" lang="en-US" sz="1100" b="0" i="0" u="none" strike="noStrike" cap="none" normalizeH="0" baseline="-25000" dirty="0" smtClean="0">
                          <a:ln>
                            <a:noFill/>
                          </a:ln>
                          <a:solidFill>
                            <a:schemeClr val="tx1"/>
                          </a:solidFill>
                          <a:effectLst/>
                          <a:latin typeface="Arial" charset="0"/>
                          <a:ea typeface="ＭＳ Ｐゴシック" pitchFamily="-96" charset="-128"/>
                          <a:cs typeface="Arial" charset="0"/>
                        </a:rPr>
                        <a:t>X</a:t>
                      </a: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 charge)</a:t>
                      </a:r>
                      <a:endParaRPr kumimoji="0" lang="en-US" sz="1100" b="0" i="0" u="none" strike="noStrike" cap="none" normalizeH="0" baseline="0" dirty="0" smtClean="0">
                        <a:ln>
                          <a:noFill/>
                        </a:ln>
                        <a:solidFill>
                          <a:schemeClr val="tx1"/>
                        </a:solidFill>
                        <a:effectLst/>
                        <a:latin typeface="Arial" charset="0"/>
                        <a:ea typeface="ＭＳ Ｐゴシック" pitchFamily="-96" charset="-128"/>
                      </a:endParaRPr>
                    </a:p>
                  </a:txBody>
                  <a:tcPr marL="68607" marR="68607" marT="34303" marB="34303"/>
                </a:tc>
              </a:tr>
              <a:tr h="228689">
                <a:tc>
                  <a:txBody>
                    <a:bodyPr/>
                    <a:lstStyle/>
                    <a:p>
                      <a:pPr algn="ctr"/>
                      <a:r>
                        <a:rPr lang="en-US" sz="1100" dirty="0" smtClean="0"/>
                        <a:t>4</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Dead time</a:t>
                      </a:r>
                      <a:endParaRPr lang="fr-FR" sz="1100" dirty="0"/>
                    </a:p>
                  </a:txBody>
                  <a:tcPr marL="68607" marR="68607" marT="34303" marB="34303"/>
                </a:tc>
              </a:tr>
              <a:tr h="388772">
                <a:tc>
                  <a:txBody>
                    <a:bodyPr/>
                    <a:lstStyle/>
                    <a:p>
                      <a:pPr algn="ctr"/>
                      <a:r>
                        <a:rPr lang="en-US" sz="1100" dirty="0" smtClean="0"/>
                        <a:t>5</a:t>
                      </a:r>
                      <a:endParaRPr lang="fr-FR" sz="1100" dirty="0"/>
                    </a:p>
                  </a:txBody>
                  <a:tcPr marL="68607" marR="68607" marT="34303" marB="34303"/>
                </a:tc>
                <a:tc>
                  <a:txBody>
                    <a:bodyPr/>
                    <a:lstStyle/>
                    <a:p>
                      <a:pPr algn="ctr"/>
                      <a:r>
                        <a:rPr lang="en-US" sz="1100" dirty="0" smtClean="0">
                          <a:solidFill>
                            <a:srgbClr val="002060"/>
                          </a:solidFill>
                        </a:rPr>
                        <a:t>Closed</a:t>
                      </a:r>
                      <a:endParaRPr lang="fr-FR" sz="1100" dirty="0">
                        <a:solidFill>
                          <a:srgbClr val="002060"/>
                        </a:solidFill>
                      </a:endParaRPr>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Transfer cycle (charge transferred to C</a:t>
                      </a:r>
                      <a:r>
                        <a:rPr kumimoji="0" lang="en-US" sz="1100" b="0" i="0" u="none" strike="noStrike" cap="none" normalizeH="0" baseline="-25000" dirty="0" smtClean="0">
                          <a:ln>
                            <a:noFill/>
                          </a:ln>
                          <a:solidFill>
                            <a:schemeClr val="tx1"/>
                          </a:solidFill>
                          <a:effectLst/>
                          <a:latin typeface="Arial" charset="0"/>
                          <a:ea typeface="ＭＳ Ｐゴシック" pitchFamily="-96" charset="-128"/>
                          <a:cs typeface="Arial" charset="0"/>
                        </a:rPr>
                        <a:t>S</a:t>
                      </a: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a:t>
                      </a:r>
                      <a:endParaRPr kumimoji="0" lang="en-US" sz="1100" b="0" i="0" u="none" strike="noStrike" cap="none" normalizeH="0" baseline="0" dirty="0" smtClean="0">
                        <a:ln>
                          <a:noFill/>
                        </a:ln>
                        <a:solidFill>
                          <a:schemeClr val="tx1"/>
                        </a:solidFill>
                        <a:effectLst/>
                        <a:latin typeface="Arial" charset="0"/>
                        <a:ea typeface="ＭＳ Ｐゴシック" pitchFamily="-96" charset="-128"/>
                      </a:endParaRPr>
                    </a:p>
                  </a:txBody>
                  <a:tcPr marL="68607" marR="68607" marT="34303" marB="34303"/>
                </a:tc>
              </a:tr>
              <a:tr h="228689">
                <a:tc>
                  <a:txBody>
                    <a:bodyPr/>
                    <a:lstStyle/>
                    <a:p>
                      <a:pPr algn="ctr"/>
                      <a:r>
                        <a:rPr lang="en-US" sz="1100" dirty="0" smtClean="0"/>
                        <a:t>6</a:t>
                      </a:r>
                      <a:endParaRPr lang="fr-FR" sz="1100" dirty="0"/>
                    </a:p>
                  </a:txBody>
                  <a:tcPr marL="68607" marR="68607" marT="34303" marB="34303"/>
                </a:tc>
                <a:tc>
                  <a:txBody>
                    <a:bodyPr/>
                    <a:lstStyle/>
                    <a:p>
                      <a:pPr algn="ctr"/>
                      <a:r>
                        <a:rPr lang="en-US" sz="1100" smtClean="0"/>
                        <a:t>Open</a:t>
                      </a:r>
                      <a:endParaRPr lang="fr-FR" sz="1100" dirty="0"/>
                    </a:p>
                  </a:txBody>
                  <a:tcPr marL="68607" marR="68607" marT="34303" marB="34303"/>
                </a:tc>
                <a:tc>
                  <a:txBody>
                    <a:bodyPr/>
                    <a:lstStyle/>
                    <a:p>
                      <a:pPr algn="ctr"/>
                      <a:r>
                        <a:rPr lang="en-US" sz="1100" smtClean="0"/>
                        <a:t>Open</a:t>
                      </a:r>
                      <a:endParaRPr lang="fr-FR" sz="1100" dirty="0"/>
                    </a:p>
                  </a:txBody>
                  <a:tcPr marL="68607" marR="68607" marT="34303" marB="34303"/>
                </a:tc>
                <a:tc>
                  <a:txBody>
                    <a:bodyPr/>
                    <a:lstStyle/>
                    <a:p>
                      <a:pPr algn="ctr"/>
                      <a:r>
                        <a:rPr lang="en-US" sz="1100" smtClean="0"/>
                        <a:t>Open</a:t>
                      </a:r>
                      <a:endParaRPr lang="fr-FR" sz="1100" dirty="0"/>
                    </a:p>
                  </a:txBody>
                  <a:tcPr marL="68607" marR="68607" marT="34303" marB="34303"/>
                </a:tc>
                <a:tc>
                  <a:txBody>
                    <a:bodyPr/>
                    <a:lstStyle/>
                    <a:p>
                      <a:pPr algn="ct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Dead time</a:t>
                      </a:r>
                      <a:endParaRPr lang="fr-FR" sz="1100" dirty="0"/>
                    </a:p>
                  </a:txBody>
                  <a:tcPr marL="68607" marR="68607" marT="34303" marB="34303"/>
                </a:tc>
              </a:tr>
              <a:tr h="228689">
                <a:tc>
                  <a:txBody>
                    <a:bodyPr/>
                    <a:lstStyle/>
                    <a:p>
                      <a:pPr algn="ctr"/>
                      <a:r>
                        <a:rPr lang="en-US" sz="1100" dirty="0" smtClean="0"/>
                        <a:t>7</a:t>
                      </a:r>
                      <a:endParaRPr lang="fr-FR" sz="1100" dirty="0"/>
                    </a:p>
                  </a:txBody>
                  <a:tcPr marL="68607" marR="68607" marT="34303" marB="34303"/>
                </a:tc>
                <a:tc>
                  <a:txBody>
                    <a:bodyPr/>
                    <a:lstStyle/>
                    <a:p>
                      <a:pPr algn="ctr"/>
                      <a:r>
                        <a:rPr lang="en-US" sz="1100" smtClean="0"/>
                        <a:t>Open</a:t>
                      </a:r>
                      <a:endParaRPr lang="fr-FR" sz="1100" dirty="0"/>
                    </a:p>
                  </a:txBody>
                  <a:tcPr marL="68607" marR="68607" marT="34303" marB="34303"/>
                </a:tc>
                <a:tc>
                  <a:txBody>
                    <a:bodyPr/>
                    <a:lstStyle/>
                    <a:p>
                      <a:pPr algn="ctr"/>
                      <a:r>
                        <a:rPr lang="en-US" sz="1100" smtClean="0"/>
                        <a:t>Open</a:t>
                      </a:r>
                      <a:endParaRPr lang="fr-FR" sz="1100" dirty="0"/>
                    </a:p>
                  </a:txBody>
                  <a:tcPr marL="68607" marR="68607" marT="34303" marB="34303"/>
                </a:tc>
                <a:tc>
                  <a:txBody>
                    <a:bodyPr/>
                    <a:lstStyle/>
                    <a:p>
                      <a:pPr algn="ctr"/>
                      <a:r>
                        <a:rPr lang="en-US" sz="1100" dirty="0" smtClean="0"/>
                        <a:t>Open</a:t>
                      </a:r>
                      <a:endParaRPr lang="fr-FR" sz="1100" dirty="0"/>
                    </a:p>
                  </a:txBody>
                  <a:tcPr marL="68607" marR="68607" marT="34303" marB="343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dirty="0" smtClean="0">
                          <a:ln>
                            <a:noFill/>
                          </a:ln>
                          <a:solidFill>
                            <a:schemeClr val="tx1"/>
                          </a:solidFill>
                          <a:effectLst/>
                          <a:latin typeface="Arial" charset="0"/>
                          <a:ea typeface="ＭＳ Ｐゴシック" pitchFamily="-96" charset="-128"/>
                          <a:cs typeface="Arial" charset="0"/>
                        </a:rPr>
                        <a:t>Read voltage on Cs</a:t>
                      </a:r>
                      <a:endParaRPr kumimoji="0" lang="en-US" sz="1100" b="0" i="0" u="none" strike="noStrike" cap="none" normalizeH="0" baseline="0" dirty="0" smtClean="0">
                        <a:ln>
                          <a:noFill/>
                        </a:ln>
                        <a:solidFill>
                          <a:schemeClr val="tx1"/>
                        </a:solidFill>
                        <a:effectLst/>
                        <a:latin typeface="Arial" charset="0"/>
                        <a:ea typeface="ＭＳ Ｐゴシック" pitchFamily="-96" charset="-128"/>
                      </a:endParaRPr>
                    </a:p>
                  </a:txBody>
                  <a:tcPr marL="68607" marR="68607" marT="34303" marB="34303"/>
                </a:tc>
              </a:tr>
            </a:tbl>
          </a:graphicData>
        </a:graphic>
      </p:graphicFrame>
      <p:sp>
        <p:nvSpPr>
          <p:cNvPr id="9" name="Rectangle 2"/>
          <p:cNvSpPr>
            <a:spLocks noChangeArrowheads="1"/>
          </p:cNvSpPr>
          <p:nvPr/>
        </p:nvSpPr>
        <p:spPr bwMode="auto">
          <a:xfrm>
            <a:off x="736076" y="1936154"/>
            <a:ext cx="2385754" cy="2937634"/>
          </a:xfrm>
          <a:prstGeom prst="rect">
            <a:avLst/>
          </a:prstGeom>
          <a:solidFill>
            <a:srgbClr val="B9C4CA"/>
          </a:solidFill>
          <a:ln w="9525" algn="ctr">
            <a:solidFill>
              <a:schemeClr val="tx1"/>
            </a:solidFill>
            <a:miter lim="800000"/>
            <a:headEnd/>
            <a:tailEnd/>
          </a:ln>
        </p:spPr>
        <p:txBody>
          <a:bodyPr wrap="none" anchor="ctr"/>
          <a:lstStyle/>
          <a:p>
            <a:pPr eaLnBrk="1" hangingPunct="1"/>
            <a:endParaRPr lang="en-US" sz="1351"/>
          </a:p>
        </p:txBody>
      </p:sp>
      <p:sp>
        <p:nvSpPr>
          <p:cNvPr id="10" name="Oval 65"/>
          <p:cNvSpPr>
            <a:spLocks noChangeArrowheads="1"/>
          </p:cNvSpPr>
          <p:nvPr/>
        </p:nvSpPr>
        <p:spPr bwMode="auto">
          <a:xfrm>
            <a:off x="1517431" y="3739216"/>
            <a:ext cx="66701" cy="86950"/>
          </a:xfrm>
          <a:prstGeom prst="ellipse">
            <a:avLst/>
          </a:prstGeom>
          <a:solidFill>
            <a:schemeClr val="hlink"/>
          </a:solidFill>
          <a:ln w="19050" algn="ctr">
            <a:solidFill>
              <a:schemeClr val="tx1"/>
            </a:solidFill>
            <a:round/>
            <a:headEnd/>
            <a:tailEnd/>
          </a:ln>
        </p:spPr>
        <p:txBody>
          <a:bodyPr wrap="none" anchor="ctr"/>
          <a:lstStyle/>
          <a:p>
            <a:endParaRPr lang="en-US" sz="1351"/>
          </a:p>
        </p:txBody>
      </p:sp>
      <p:sp>
        <p:nvSpPr>
          <p:cNvPr id="11" name="Oval 66"/>
          <p:cNvSpPr>
            <a:spLocks noChangeArrowheads="1"/>
          </p:cNvSpPr>
          <p:nvPr/>
        </p:nvSpPr>
        <p:spPr bwMode="auto">
          <a:xfrm>
            <a:off x="1754458" y="3740408"/>
            <a:ext cx="66701" cy="86949"/>
          </a:xfrm>
          <a:prstGeom prst="ellipse">
            <a:avLst/>
          </a:prstGeom>
          <a:solidFill>
            <a:schemeClr val="hlink"/>
          </a:solidFill>
          <a:ln w="19050" algn="ctr">
            <a:solidFill>
              <a:schemeClr val="tx1"/>
            </a:solidFill>
            <a:round/>
            <a:headEnd/>
            <a:tailEnd/>
          </a:ln>
        </p:spPr>
        <p:txBody>
          <a:bodyPr wrap="none" anchor="ctr"/>
          <a:lstStyle/>
          <a:p>
            <a:endParaRPr lang="en-US" sz="1351"/>
          </a:p>
        </p:txBody>
      </p:sp>
      <p:sp>
        <p:nvSpPr>
          <p:cNvPr id="13" name="Line 68"/>
          <p:cNvSpPr>
            <a:spLocks noChangeShapeType="1"/>
          </p:cNvSpPr>
          <p:nvPr/>
        </p:nvSpPr>
        <p:spPr bwMode="auto">
          <a:xfrm flipH="1">
            <a:off x="1180352" y="3791455"/>
            <a:ext cx="662335" cy="0"/>
          </a:xfrm>
          <a:prstGeom prst="line">
            <a:avLst/>
          </a:prstGeom>
          <a:noFill/>
          <a:ln w="9525">
            <a:solidFill>
              <a:schemeClr val="tx1"/>
            </a:solidFill>
            <a:round/>
            <a:headEnd/>
            <a:tailEnd/>
          </a:ln>
        </p:spPr>
        <p:txBody>
          <a:bodyPr wrap="none"/>
          <a:lstStyle/>
          <a:p>
            <a:endParaRPr lang="en-US" sz="1351"/>
          </a:p>
        </p:txBody>
      </p:sp>
      <p:sp>
        <p:nvSpPr>
          <p:cNvPr id="14" name="Line 69"/>
          <p:cNvSpPr>
            <a:spLocks noChangeShapeType="1"/>
          </p:cNvSpPr>
          <p:nvPr/>
        </p:nvSpPr>
        <p:spPr bwMode="auto">
          <a:xfrm flipH="1">
            <a:off x="1792573" y="3784478"/>
            <a:ext cx="1818794" cy="0"/>
          </a:xfrm>
          <a:prstGeom prst="line">
            <a:avLst/>
          </a:prstGeom>
          <a:noFill/>
          <a:ln w="9525">
            <a:solidFill>
              <a:schemeClr val="tx1"/>
            </a:solidFill>
            <a:round/>
            <a:headEnd/>
            <a:tailEnd/>
          </a:ln>
        </p:spPr>
        <p:txBody>
          <a:bodyPr wrap="none"/>
          <a:lstStyle/>
          <a:p>
            <a:endParaRPr lang="en-US" sz="1351"/>
          </a:p>
        </p:txBody>
      </p:sp>
      <p:grpSp>
        <p:nvGrpSpPr>
          <p:cNvPr id="15" name="Group 70"/>
          <p:cNvGrpSpPr>
            <a:grpSpLocks/>
          </p:cNvGrpSpPr>
          <p:nvPr/>
        </p:nvGrpSpPr>
        <p:grpSpPr bwMode="auto">
          <a:xfrm>
            <a:off x="1180353" y="2394446"/>
            <a:ext cx="970738" cy="185810"/>
            <a:chOff x="3237" y="1463"/>
            <a:chExt cx="815" cy="156"/>
          </a:xfrm>
        </p:grpSpPr>
        <p:sp>
          <p:nvSpPr>
            <p:cNvPr id="16" name="Oval 71"/>
            <p:cNvSpPr>
              <a:spLocks noChangeArrowheads="1"/>
            </p:cNvSpPr>
            <p:nvPr/>
          </p:nvSpPr>
          <p:spPr bwMode="auto">
            <a:xfrm>
              <a:off x="3520" y="1545"/>
              <a:ext cx="56" cy="73"/>
            </a:xfrm>
            <a:prstGeom prst="ellipse">
              <a:avLst/>
            </a:prstGeom>
            <a:solidFill>
              <a:schemeClr val="hlink"/>
            </a:solidFill>
            <a:ln w="9525" algn="ctr">
              <a:solidFill>
                <a:schemeClr val="tx1"/>
              </a:solidFill>
              <a:round/>
              <a:headEnd/>
              <a:tailEnd/>
            </a:ln>
          </p:spPr>
          <p:txBody>
            <a:bodyPr wrap="none" anchor="ctr"/>
            <a:lstStyle/>
            <a:p>
              <a:endParaRPr lang="en-US" sz="1351"/>
            </a:p>
          </p:txBody>
        </p:sp>
        <p:sp>
          <p:nvSpPr>
            <p:cNvPr id="17" name="Oval 72"/>
            <p:cNvSpPr>
              <a:spLocks noChangeArrowheads="1"/>
            </p:cNvSpPr>
            <p:nvPr/>
          </p:nvSpPr>
          <p:spPr bwMode="auto">
            <a:xfrm>
              <a:off x="3719" y="1546"/>
              <a:ext cx="56" cy="73"/>
            </a:xfrm>
            <a:prstGeom prst="ellipse">
              <a:avLst/>
            </a:prstGeom>
            <a:solidFill>
              <a:schemeClr val="hlink"/>
            </a:solidFill>
            <a:ln w="9525" algn="ctr">
              <a:solidFill>
                <a:schemeClr val="tx1"/>
              </a:solidFill>
              <a:round/>
              <a:headEnd/>
              <a:tailEnd/>
            </a:ln>
          </p:spPr>
          <p:txBody>
            <a:bodyPr wrap="none" anchor="ctr"/>
            <a:lstStyle/>
            <a:p>
              <a:endParaRPr lang="en-US" sz="1351"/>
            </a:p>
          </p:txBody>
        </p:sp>
        <p:sp>
          <p:nvSpPr>
            <p:cNvPr id="18" name="Line 73"/>
            <p:cNvSpPr>
              <a:spLocks noChangeShapeType="1"/>
            </p:cNvSpPr>
            <p:nvPr/>
          </p:nvSpPr>
          <p:spPr bwMode="auto">
            <a:xfrm flipH="1" flipV="1">
              <a:off x="3602" y="1463"/>
              <a:ext cx="147" cy="119"/>
            </a:xfrm>
            <a:prstGeom prst="line">
              <a:avLst/>
            </a:prstGeom>
            <a:noFill/>
            <a:ln w="9525">
              <a:solidFill>
                <a:schemeClr val="tx1"/>
              </a:solidFill>
              <a:round/>
              <a:headEnd/>
              <a:tailEnd/>
            </a:ln>
          </p:spPr>
          <p:txBody>
            <a:bodyPr wrap="none"/>
            <a:lstStyle/>
            <a:p>
              <a:endParaRPr lang="en-US" sz="1351"/>
            </a:p>
          </p:txBody>
        </p:sp>
        <p:sp>
          <p:nvSpPr>
            <p:cNvPr id="19" name="Line 74"/>
            <p:cNvSpPr>
              <a:spLocks noChangeShapeType="1"/>
            </p:cNvSpPr>
            <p:nvPr/>
          </p:nvSpPr>
          <p:spPr bwMode="auto">
            <a:xfrm flipH="1">
              <a:off x="3237" y="1582"/>
              <a:ext cx="301" cy="0"/>
            </a:xfrm>
            <a:prstGeom prst="line">
              <a:avLst/>
            </a:prstGeom>
            <a:noFill/>
            <a:ln w="9525">
              <a:solidFill>
                <a:schemeClr val="tx1"/>
              </a:solidFill>
              <a:round/>
              <a:headEnd/>
              <a:tailEnd/>
            </a:ln>
          </p:spPr>
          <p:txBody>
            <a:bodyPr wrap="none"/>
            <a:lstStyle/>
            <a:p>
              <a:endParaRPr lang="en-US" sz="1351"/>
            </a:p>
          </p:txBody>
        </p:sp>
        <p:sp>
          <p:nvSpPr>
            <p:cNvPr id="20" name="Line 75"/>
            <p:cNvSpPr>
              <a:spLocks noChangeShapeType="1"/>
            </p:cNvSpPr>
            <p:nvPr/>
          </p:nvSpPr>
          <p:spPr bwMode="auto">
            <a:xfrm flipH="1">
              <a:off x="3751" y="1583"/>
              <a:ext cx="301" cy="0"/>
            </a:xfrm>
            <a:prstGeom prst="line">
              <a:avLst/>
            </a:prstGeom>
            <a:noFill/>
            <a:ln w="9525">
              <a:solidFill>
                <a:schemeClr val="tx1"/>
              </a:solidFill>
              <a:round/>
              <a:headEnd/>
              <a:tailEnd/>
            </a:ln>
          </p:spPr>
          <p:txBody>
            <a:bodyPr wrap="none"/>
            <a:lstStyle/>
            <a:p>
              <a:endParaRPr lang="en-US" sz="1351"/>
            </a:p>
          </p:txBody>
        </p:sp>
      </p:grpSp>
      <p:sp>
        <p:nvSpPr>
          <p:cNvPr id="22" name="Line 77"/>
          <p:cNvSpPr>
            <a:spLocks noChangeShapeType="1"/>
          </p:cNvSpPr>
          <p:nvPr/>
        </p:nvSpPr>
        <p:spPr bwMode="auto">
          <a:xfrm flipH="1">
            <a:off x="2151090" y="2538567"/>
            <a:ext cx="1727078" cy="0"/>
          </a:xfrm>
          <a:prstGeom prst="line">
            <a:avLst/>
          </a:prstGeom>
          <a:noFill/>
          <a:ln w="9525">
            <a:solidFill>
              <a:schemeClr val="tx1"/>
            </a:solidFill>
            <a:miter lim="800000"/>
            <a:headEnd/>
            <a:tailEnd/>
          </a:ln>
        </p:spPr>
        <p:txBody>
          <a:bodyPr wrap="none"/>
          <a:lstStyle/>
          <a:p>
            <a:endParaRPr lang="en-US" sz="1351"/>
          </a:p>
        </p:txBody>
      </p:sp>
      <p:grpSp>
        <p:nvGrpSpPr>
          <p:cNvPr id="24" name="Group 79"/>
          <p:cNvGrpSpPr>
            <a:grpSpLocks/>
          </p:cNvGrpSpPr>
          <p:nvPr/>
        </p:nvGrpSpPr>
        <p:grpSpPr bwMode="auto">
          <a:xfrm flipH="1">
            <a:off x="2675171" y="2473058"/>
            <a:ext cx="184619" cy="421646"/>
            <a:chOff x="2903" y="2042"/>
            <a:chExt cx="288" cy="810"/>
          </a:xfrm>
        </p:grpSpPr>
        <p:sp>
          <p:nvSpPr>
            <p:cNvPr id="25" name="Line 80"/>
            <p:cNvSpPr>
              <a:spLocks noChangeShapeType="1"/>
            </p:cNvSpPr>
            <p:nvPr/>
          </p:nvSpPr>
          <p:spPr bwMode="auto">
            <a:xfrm>
              <a:off x="2903" y="2042"/>
              <a:ext cx="0" cy="280"/>
            </a:xfrm>
            <a:prstGeom prst="line">
              <a:avLst/>
            </a:prstGeom>
            <a:noFill/>
            <a:ln w="9525">
              <a:solidFill>
                <a:schemeClr val="tx1"/>
              </a:solidFill>
              <a:miter lim="800000"/>
              <a:headEnd/>
              <a:tailEnd/>
            </a:ln>
          </p:spPr>
          <p:txBody>
            <a:bodyPr wrap="none"/>
            <a:lstStyle/>
            <a:p>
              <a:endParaRPr lang="en-US" sz="1351"/>
            </a:p>
          </p:txBody>
        </p:sp>
        <p:sp>
          <p:nvSpPr>
            <p:cNvPr id="26" name="Line 81"/>
            <p:cNvSpPr>
              <a:spLocks noChangeShapeType="1"/>
            </p:cNvSpPr>
            <p:nvPr/>
          </p:nvSpPr>
          <p:spPr bwMode="auto">
            <a:xfrm>
              <a:off x="2903" y="2322"/>
              <a:ext cx="227" cy="0"/>
            </a:xfrm>
            <a:prstGeom prst="line">
              <a:avLst/>
            </a:prstGeom>
            <a:noFill/>
            <a:ln w="9525">
              <a:solidFill>
                <a:schemeClr val="tx1"/>
              </a:solidFill>
              <a:miter lim="800000"/>
              <a:headEnd/>
              <a:tailEnd/>
            </a:ln>
          </p:spPr>
          <p:txBody>
            <a:bodyPr wrap="none"/>
            <a:lstStyle/>
            <a:p>
              <a:endParaRPr lang="en-US" sz="1351"/>
            </a:p>
          </p:txBody>
        </p:sp>
        <p:sp>
          <p:nvSpPr>
            <p:cNvPr id="27" name="Line 82"/>
            <p:cNvSpPr>
              <a:spLocks noChangeShapeType="1"/>
            </p:cNvSpPr>
            <p:nvPr/>
          </p:nvSpPr>
          <p:spPr bwMode="auto">
            <a:xfrm>
              <a:off x="2926" y="2606"/>
              <a:ext cx="204" cy="0"/>
            </a:xfrm>
            <a:prstGeom prst="line">
              <a:avLst/>
            </a:prstGeom>
            <a:noFill/>
            <a:ln w="9525">
              <a:solidFill>
                <a:schemeClr val="tx1"/>
              </a:solidFill>
              <a:miter lim="800000"/>
              <a:headEnd/>
              <a:tailEnd/>
            </a:ln>
          </p:spPr>
          <p:txBody>
            <a:bodyPr wrap="none"/>
            <a:lstStyle/>
            <a:p>
              <a:endParaRPr lang="en-US" sz="1351"/>
            </a:p>
          </p:txBody>
        </p:sp>
        <p:sp>
          <p:nvSpPr>
            <p:cNvPr id="28" name="Line 83"/>
            <p:cNvSpPr>
              <a:spLocks noChangeShapeType="1"/>
            </p:cNvSpPr>
            <p:nvPr/>
          </p:nvSpPr>
          <p:spPr bwMode="auto">
            <a:xfrm>
              <a:off x="3136" y="2298"/>
              <a:ext cx="0" cy="337"/>
            </a:xfrm>
            <a:prstGeom prst="line">
              <a:avLst/>
            </a:prstGeom>
            <a:noFill/>
            <a:ln w="9525">
              <a:solidFill>
                <a:schemeClr val="tx1"/>
              </a:solidFill>
              <a:miter lim="800000"/>
              <a:headEnd/>
              <a:tailEnd/>
            </a:ln>
          </p:spPr>
          <p:txBody>
            <a:bodyPr wrap="none"/>
            <a:lstStyle/>
            <a:p>
              <a:endParaRPr lang="en-US" sz="1351"/>
            </a:p>
          </p:txBody>
        </p:sp>
        <p:sp>
          <p:nvSpPr>
            <p:cNvPr id="29" name="Line 84"/>
            <p:cNvSpPr>
              <a:spLocks noChangeShapeType="1"/>
            </p:cNvSpPr>
            <p:nvPr/>
          </p:nvSpPr>
          <p:spPr bwMode="auto">
            <a:xfrm>
              <a:off x="3191" y="2298"/>
              <a:ext cx="0" cy="337"/>
            </a:xfrm>
            <a:prstGeom prst="line">
              <a:avLst/>
            </a:prstGeom>
            <a:noFill/>
            <a:ln w="9525">
              <a:solidFill>
                <a:schemeClr val="tx1"/>
              </a:solidFill>
              <a:miter lim="800000"/>
              <a:headEnd/>
              <a:tailEnd/>
            </a:ln>
          </p:spPr>
          <p:txBody>
            <a:bodyPr wrap="none"/>
            <a:lstStyle/>
            <a:p>
              <a:endParaRPr lang="en-US" sz="1351"/>
            </a:p>
          </p:txBody>
        </p:sp>
        <p:sp>
          <p:nvSpPr>
            <p:cNvPr id="30" name="Line 85"/>
            <p:cNvSpPr>
              <a:spLocks noChangeShapeType="1"/>
            </p:cNvSpPr>
            <p:nvPr/>
          </p:nvSpPr>
          <p:spPr bwMode="auto">
            <a:xfrm>
              <a:off x="2925" y="2603"/>
              <a:ext cx="0" cy="249"/>
            </a:xfrm>
            <a:prstGeom prst="line">
              <a:avLst/>
            </a:prstGeom>
            <a:noFill/>
            <a:ln w="9525">
              <a:solidFill>
                <a:schemeClr val="tx1"/>
              </a:solidFill>
              <a:miter lim="800000"/>
              <a:headEnd/>
              <a:tailEnd/>
            </a:ln>
          </p:spPr>
          <p:txBody>
            <a:bodyPr wrap="none"/>
            <a:lstStyle/>
            <a:p>
              <a:endParaRPr lang="en-US" sz="1351"/>
            </a:p>
          </p:txBody>
        </p:sp>
      </p:grpSp>
      <p:grpSp>
        <p:nvGrpSpPr>
          <p:cNvPr id="31" name="Group 86"/>
          <p:cNvGrpSpPr>
            <a:grpSpLocks/>
          </p:cNvGrpSpPr>
          <p:nvPr/>
        </p:nvGrpSpPr>
        <p:grpSpPr bwMode="auto">
          <a:xfrm flipH="1" flipV="1">
            <a:off x="2675171" y="2151464"/>
            <a:ext cx="184619" cy="421646"/>
            <a:chOff x="2903" y="2042"/>
            <a:chExt cx="288" cy="810"/>
          </a:xfrm>
        </p:grpSpPr>
        <p:sp>
          <p:nvSpPr>
            <p:cNvPr id="32" name="Line 87"/>
            <p:cNvSpPr>
              <a:spLocks noChangeShapeType="1"/>
            </p:cNvSpPr>
            <p:nvPr/>
          </p:nvSpPr>
          <p:spPr bwMode="auto">
            <a:xfrm>
              <a:off x="2903" y="2042"/>
              <a:ext cx="0" cy="280"/>
            </a:xfrm>
            <a:prstGeom prst="line">
              <a:avLst/>
            </a:prstGeom>
            <a:noFill/>
            <a:ln w="9525">
              <a:solidFill>
                <a:schemeClr val="tx1"/>
              </a:solidFill>
              <a:miter lim="800000"/>
              <a:headEnd/>
              <a:tailEnd/>
            </a:ln>
          </p:spPr>
          <p:txBody>
            <a:bodyPr wrap="none"/>
            <a:lstStyle/>
            <a:p>
              <a:endParaRPr lang="en-US" sz="1351"/>
            </a:p>
          </p:txBody>
        </p:sp>
        <p:sp>
          <p:nvSpPr>
            <p:cNvPr id="33" name="Line 88"/>
            <p:cNvSpPr>
              <a:spLocks noChangeShapeType="1"/>
            </p:cNvSpPr>
            <p:nvPr/>
          </p:nvSpPr>
          <p:spPr bwMode="auto">
            <a:xfrm>
              <a:off x="2903" y="2322"/>
              <a:ext cx="227" cy="0"/>
            </a:xfrm>
            <a:prstGeom prst="line">
              <a:avLst/>
            </a:prstGeom>
            <a:noFill/>
            <a:ln w="9525">
              <a:solidFill>
                <a:schemeClr val="tx1"/>
              </a:solidFill>
              <a:miter lim="800000"/>
              <a:headEnd/>
              <a:tailEnd/>
            </a:ln>
          </p:spPr>
          <p:txBody>
            <a:bodyPr wrap="none"/>
            <a:lstStyle/>
            <a:p>
              <a:endParaRPr lang="en-US" sz="1351"/>
            </a:p>
          </p:txBody>
        </p:sp>
        <p:sp>
          <p:nvSpPr>
            <p:cNvPr id="34" name="Line 89"/>
            <p:cNvSpPr>
              <a:spLocks noChangeShapeType="1"/>
            </p:cNvSpPr>
            <p:nvPr/>
          </p:nvSpPr>
          <p:spPr bwMode="auto">
            <a:xfrm>
              <a:off x="2926" y="2606"/>
              <a:ext cx="204" cy="0"/>
            </a:xfrm>
            <a:prstGeom prst="line">
              <a:avLst/>
            </a:prstGeom>
            <a:noFill/>
            <a:ln w="9525">
              <a:solidFill>
                <a:schemeClr val="tx1"/>
              </a:solidFill>
              <a:miter lim="800000"/>
              <a:headEnd/>
              <a:tailEnd/>
            </a:ln>
          </p:spPr>
          <p:txBody>
            <a:bodyPr wrap="none"/>
            <a:lstStyle/>
            <a:p>
              <a:endParaRPr lang="en-US" sz="1351"/>
            </a:p>
          </p:txBody>
        </p:sp>
        <p:sp>
          <p:nvSpPr>
            <p:cNvPr id="35" name="Line 90"/>
            <p:cNvSpPr>
              <a:spLocks noChangeShapeType="1"/>
            </p:cNvSpPr>
            <p:nvPr/>
          </p:nvSpPr>
          <p:spPr bwMode="auto">
            <a:xfrm>
              <a:off x="3136" y="2298"/>
              <a:ext cx="0" cy="337"/>
            </a:xfrm>
            <a:prstGeom prst="line">
              <a:avLst/>
            </a:prstGeom>
            <a:noFill/>
            <a:ln w="9525">
              <a:solidFill>
                <a:schemeClr val="tx1"/>
              </a:solidFill>
              <a:miter lim="800000"/>
              <a:headEnd/>
              <a:tailEnd/>
            </a:ln>
          </p:spPr>
          <p:txBody>
            <a:bodyPr wrap="none"/>
            <a:lstStyle/>
            <a:p>
              <a:endParaRPr lang="en-US" sz="1351"/>
            </a:p>
          </p:txBody>
        </p:sp>
        <p:sp>
          <p:nvSpPr>
            <p:cNvPr id="36" name="Line 91"/>
            <p:cNvSpPr>
              <a:spLocks noChangeShapeType="1"/>
            </p:cNvSpPr>
            <p:nvPr/>
          </p:nvSpPr>
          <p:spPr bwMode="auto">
            <a:xfrm>
              <a:off x="3191" y="2298"/>
              <a:ext cx="0" cy="337"/>
            </a:xfrm>
            <a:prstGeom prst="line">
              <a:avLst/>
            </a:prstGeom>
            <a:noFill/>
            <a:ln w="9525">
              <a:solidFill>
                <a:schemeClr val="tx1"/>
              </a:solidFill>
              <a:miter lim="800000"/>
              <a:headEnd/>
              <a:tailEnd/>
            </a:ln>
          </p:spPr>
          <p:txBody>
            <a:bodyPr wrap="none"/>
            <a:lstStyle/>
            <a:p>
              <a:endParaRPr lang="en-US" sz="1351"/>
            </a:p>
          </p:txBody>
        </p:sp>
        <p:sp>
          <p:nvSpPr>
            <p:cNvPr id="37" name="Line 92"/>
            <p:cNvSpPr>
              <a:spLocks noChangeShapeType="1"/>
            </p:cNvSpPr>
            <p:nvPr/>
          </p:nvSpPr>
          <p:spPr bwMode="auto">
            <a:xfrm>
              <a:off x="2925" y="2603"/>
              <a:ext cx="0" cy="249"/>
            </a:xfrm>
            <a:prstGeom prst="line">
              <a:avLst/>
            </a:prstGeom>
            <a:noFill/>
            <a:ln w="9525">
              <a:solidFill>
                <a:schemeClr val="tx1"/>
              </a:solidFill>
              <a:miter lim="800000"/>
              <a:headEnd/>
              <a:tailEnd/>
            </a:ln>
          </p:spPr>
          <p:txBody>
            <a:bodyPr wrap="none"/>
            <a:lstStyle/>
            <a:p>
              <a:endParaRPr lang="en-US" sz="1351"/>
            </a:p>
          </p:txBody>
        </p:sp>
      </p:grpSp>
      <p:sp>
        <p:nvSpPr>
          <p:cNvPr id="38" name="Line 93"/>
          <p:cNvSpPr>
            <a:spLocks noChangeShapeType="1"/>
          </p:cNvSpPr>
          <p:nvPr/>
        </p:nvSpPr>
        <p:spPr bwMode="auto">
          <a:xfrm flipH="1">
            <a:off x="2845497" y="2897086"/>
            <a:ext cx="0" cy="102434"/>
          </a:xfrm>
          <a:prstGeom prst="line">
            <a:avLst/>
          </a:prstGeom>
          <a:noFill/>
          <a:ln w="9525">
            <a:solidFill>
              <a:schemeClr val="tx1"/>
            </a:solidFill>
            <a:miter lim="800000"/>
            <a:headEnd/>
            <a:tailEnd/>
          </a:ln>
        </p:spPr>
        <p:txBody>
          <a:bodyPr wrap="none"/>
          <a:lstStyle/>
          <a:p>
            <a:endParaRPr lang="en-US" sz="1351"/>
          </a:p>
        </p:txBody>
      </p:sp>
      <p:sp>
        <p:nvSpPr>
          <p:cNvPr id="39" name="Line 94"/>
          <p:cNvSpPr>
            <a:spLocks noChangeShapeType="1"/>
          </p:cNvSpPr>
          <p:nvPr/>
        </p:nvSpPr>
        <p:spPr bwMode="auto">
          <a:xfrm flipH="1" flipV="1">
            <a:off x="2843133" y="1990666"/>
            <a:ext cx="0" cy="171517"/>
          </a:xfrm>
          <a:prstGeom prst="line">
            <a:avLst/>
          </a:prstGeom>
          <a:noFill/>
          <a:ln w="9525">
            <a:solidFill>
              <a:schemeClr val="tx1"/>
            </a:solidFill>
            <a:miter lim="800000"/>
            <a:headEnd/>
            <a:tailEnd type="triangle" w="med" len="med"/>
          </a:ln>
        </p:spPr>
        <p:txBody>
          <a:bodyPr wrap="none"/>
          <a:lstStyle/>
          <a:p>
            <a:endParaRPr lang="en-US" sz="1351"/>
          </a:p>
        </p:txBody>
      </p:sp>
      <p:sp>
        <p:nvSpPr>
          <p:cNvPr id="40" name="Line 95"/>
          <p:cNvSpPr>
            <a:spLocks noChangeShapeType="1"/>
          </p:cNvSpPr>
          <p:nvPr/>
        </p:nvSpPr>
        <p:spPr bwMode="auto">
          <a:xfrm flipH="1">
            <a:off x="2149900" y="3795198"/>
            <a:ext cx="0" cy="730138"/>
          </a:xfrm>
          <a:prstGeom prst="line">
            <a:avLst/>
          </a:prstGeom>
          <a:noFill/>
          <a:ln w="9525">
            <a:solidFill>
              <a:schemeClr val="tx1"/>
            </a:solidFill>
            <a:round/>
            <a:headEnd/>
            <a:tailEnd/>
          </a:ln>
        </p:spPr>
        <p:txBody>
          <a:bodyPr wrap="none"/>
          <a:lstStyle/>
          <a:p>
            <a:endParaRPr lang="en-US" sz="1351"/>
          </a:p>
        </p:txBody>
      </p:sp>
      <p:sp>
        <p:nvSpPr>
          <p:cNvPr id="41" name="Line 96"/>
          <p:cNvSpPr>
            <a:spLocks noChangeShapeType="1"/>
          </p:cNvSpPr>
          <p:nvPr/>
        </p:nvSpPr>
        <p:spPr bwMode="auto">
          <a:xfrm flipH="1" flipV="1">
            <a:off x="1910490" y="4524145"/>
            <a:ext cx="229881" cy="1191"/>
          </a:xfrm>
          <a:prstGeom prst="line">
            <a:avLst/>
          </a:prstGeom>
          <a:noFill/>
          <a:ln w="9525">
            <a:solidFill>
              <a:schemeClr val="tx1"/>
            </a:solidFill>
            <a:round/>
            <a:headEnd/>
            <a:tailEnd/>
          </a:ln>
        </p:spPr>
        <p:txBody>
          <a:bodyPr wrap="none"/>
          <a:lstStyle/>
          <a:p>
            <a:endParaRPr lang="en-US" sz="1351"/>
          </a:p>
        </p:txBody>
      </p:sp>
      <p:sp>
        <p:nvSpPr>
          <p:cNvPr id="42" name="AutoShape 99"/>
          <p:cNvSpPr>
            <a:spLocks noChangeArrowheads="1"/>
          </p:cNvSpPr>
          <p:nvPr/>
        </p:nvSpPr>
        <p:spPr bwMode="auto">
          <a:xfrm rot="16200000" flipH="1">
            <a:off x="1544826" y="4309749"/>
            <a:ext cx="294199" cy="427601"/>
          </a:xfrm>
          <a:prstGeom prst="triangle">
            <a:avLst>
              <a:gd name="adj" fmla="val 50000"/>
            </a:avLst>
          </a:prstGeom>
          <a:solidFill>
            <a:schemeClr val="tx1"/>
          </a:solidFill>
          <a:ln w="19050">
            <a:solidFill>
              <a:schemeClr val="tx1"/>
            </a:solidFill>
            <a:miter lim="800000"/>
            <a:headEnd/>
            <a:tailEnd/>
          </a:ln>
        </p:spPr>
        <p:txBody>
          <a:bodyPr wrap="none" anchor="ctr"/>
          <a:lstStyle/>
          <a:p>
            <a:endParaRPr lang="en-US" sz="1351"/>
          </a:p>
        </p:txBody>
      </p:sp>
      <p:sp>
        <p:nvSpPr>
          <p:cNvPr id="43" name="Line 101"/>
          <p:cNvSpPr>
            <a:spLocks noChangeShapeType="1"/>
          </p:cNvSpPr>
          <p:nvPr/>
        </p:nvSpPr>
        <p:spPr bwMode="auto">
          <a:xfrm flipH="1">
            <a:off x="3477966" y="3891676"/>
            <a:ext cx="266804" cy="0"/>
          </a:xfrm>
          <a:prstGeom prst="line">
            <a:avLst/>
          </a:prstGeom>
          <a:noFill/>
          <a:ln w="9525">
            <a:solidFill>
              <a:schemeClr val="tx1"/>
            </a:solidFill>
            <a:miter lim="800000"/>
            <a:headEnd/>
            <a:tailEnd/>
          </a:ln>
        </p:spPr>
        <p:txBody>
          <a:bodyPr wrap="none"/>
          <a:lstStyle/>
          <a:p>
            <a:endParaRPr lang="en-US" sz="1351"/>
          </a:p>
        </p:txBody>
      </p:sp>
      <p:sp>
        <p:nvSpPr>
          <p:cNvPr id="44" name="Line 102"/>
          <p:cNvSpPr>
            <a:spLocks noChangeShapeType="1"/>
          </p:cNvSpPr>
          <p:nvPr/>
        </p:nvSpPr>
        <p:spPr bwMode="auto">
          <a:xfrm flipH="1">
            <a:off x="3477965" y="3985772"/>
            <a:ext cx="266805" cy="0"/>
          </a:xfrm>
          <a:prstGeom prst="line">
            <a:avLst/>
          </a:prstGeom>
          <a:noFill/>
          <a:ln w="9525">
            <a:solidFill>
              <a:schemeClr val="tx1"/>
            </a:solidFill>
            <a:miter lim="800000"/>
            <a:headEnd/>
            <a:tailEnd/>
          </a:ln>
        </p:spPr>
        <p:txBody>
          <a:bodyPr wrap="none"/>
          <a:lstStyle/>
          <a:p>
            <a:endParaRPr lang="en-US" sz="1351"/>
          </a:p>
        </p:txBody>
      </p:sp>
      <p:sp>
        <p:nvSpPr>
          <p:cNvPr id="45" name="Line 103"/>
          <p:cNvSpPr>
            <a:spLocks noChangeShapeType="1"/>
          </p:cNvSpPr>
          <p:nvPr/>
        </p:nvSpPr>
        <p:spPr bwMode="auto">
          <a:xfrm flipH="1">
            <a:off x="3611198" y="3994110"/>
            <a:ext cx="0" cy="163179"/>
          </a:xfrm>
          <a:prstGeom prst="line">
            <a:avLst/>
          </a:prstGeom>
          <a:noFill/>
          <a:ln w="9525">
            <a:solidFill>
              <a:schemeClr val="tx1"/>
            </a:solidFill>
            <a:miter lim="800000"/>
            <a:headEnd/>
            <a:tailEnd/>
          </a:ln>
        </p:spPr>
        <p:txBody>
          <a:bodyPr wrap="none"/>
          <a:lstStyle/>
          <a:p>
            <a:endParaRPr lang="en-US" sz="1351"/>
          </a:p>
        </p:txBody>
      </p:sp>
      <p:sp>
        <p:nvSpPr>
          <p:cNvPr id="54" name="Line 113"/>
          <p:cNvSpPr>
            <a:spLocks noChangeShapeType="1"/>
          </p:cNvSpPr>
          <p:nvPr/>
        </p:nvSpPr>
        <p:spPr bwMode="auto">
          <a:xfrm flipH="1" flipV="1">
            <a:off x="3610177" y="3780905"/>
            <a:ext cx="0" cy="101242"/>
          </a:xfrm>
          <a:prstGeom prst="line">
            <a:avLst/>
          </a:prstGeom>
          <a:noFill/>
          <a:ln w="9525">
            <a:solidFill>
              <a:schemeClr val="tx1"/>
            </a:solidFill>
            <a:miter lim="800000"/>
            <a:headEnd/>
            <a:tailEnd/>
          </a:ln>
        </p:spPr>
        <p:txBody>
          <a:bodyPr wrap="none"/>
          <a:lstStyle/>
          <a:p>
            <a:endParaRPr lang="en-US" sz="1351"/>
          </a:p>
        </p:txBody>
      </p:sp>
      <p:sp>
        <p:nvSpPr>
          <p:cNvPr id="55" name="Rectangle 114"/>
          <p:cNvSpPr>
            <a:spLocks noChangeArrowheads="1"/>
          </p:cNvSpPr>
          <p:nvPr/>
        </p:nvSpPr>
        <p:spPr bwMode="auto">
          <a:xfrm flipH="1">
            <a:off x="3059241" y="3717944"/>
            <a:ext cx="121958" cy="111821"/>
          </a:xfrm>
          <a:prstGeom prst="rect">
            <a:avLst/>
          </a:prstGeom>
          <a:solidFill>
            <a:schemeClr val="accent1"/>
          </a:solidFill>
          <a:ln w="9525">
            <a:solidFill>
              <a:schemeClr val="tx1"/>
            </a:solidFill>
            <a:miter lim="800000"/>
            <a:headEnd/>
            <a:tailEnd/>
          </a:ln>
        </p:spPr>
        <p:txBody>
          <a:bodyPr wrap="none" anchor="ctr"/>
          <a:lstStyle/>
          <a:p>
            <a:endParaRPr lang="en-US" sz="1351"/>
          </a:p>
        </p:txBody>
      </p:sp>
      <p:sp>
        <p:nvSpPr>
          <p:cNvPr id="56" name="Oval 117"/>
          <p:cNvSpPr>
            <a:spLocks noChangeArrowheads="1"/>
          </p:cNvSpPr>
          <p:nvPr/>
        </p:nvSpPr>
        <p:spPr bwMode="auto">
          <a:xfrm flipH="1">
            <a:off x="3878169" y="2368371"/>
            <a:ext cx="369668" cy="370429"/>
          </a:xfrm>
          <a:prstGeom prst="ellipse">
            <a:avLst/>
          </a:prstGeom>
          <a:solidFill>
            <a:srgbClr val="00B0F0"/>
          </a:solidFill>
          <a:ln w="25400">
            <a:noFill/>
            <a:miter lim="800000"/>
            <a:headEnd/>
            <a:tailEnd/>
          </a:ln>
        </p:spPr>
        <p:txBody>
          <a:bodyPr wrap="none" anchor="ctr"/>
          <a:lstStyle/>
          <a:p>
            <a:endParaRPr lang="en-US" sz="1351"/>
          </a:p>
        </p:txBody>
      </p:sp>
      <p:grpSp>
        <p:nvGrpSpPr>
          <p:cNvPr id="58" name="Group 120"/>
          <p:cNvGrpSpPr>
            <a:grpSpLocks/>
          </p:cNvGrpSpPr>
          <p:nvPr/>
        </p:nvGrpSpPr>
        <p:grpSpPr bwMode="auto">
          <a:xfrm flipH="1">
            <a:off x="2672412" y="3742790"/>
            <a:ext cx="184619" cy="421646"/>
            <a:chOff x="2903" y="2042"/>
            <a:chExt cx="288" cy="810"/>
          </a:xfrm>
        </p:grpSpPr>
        <p:sp>
          <p:nvSpPr>
            <p:cNvPr id="59" name="Line 121"/>
            <p:cNvSpPr>
              <a:spLocks noChangeShapeType="1"/>
            </p:cNvSpPr>
            <p:nvPr/>
          </p:nvSpPr>
          <p:spPr bwMode="auto">
            <a:xfrm>
              <a:off x="2903" y="2042"/>
              <a:ext cx="0" cy="280"/>
            </a:xfrm>
            <a:prstGeom prst="line">
              <a:avLst/>
            </a:prstGeom>
            <a:noFill/>
            <a:ln w="9525">
              <a:solidFill>
                <a:schemeClr val="tx1"/>
              </a:solidFill>
              <a:miter lim="800000"/>
              <a:headEnd/>
              <a:tailEnd/>
            </a:ln>
          </p:spPr>
          <p:txBody>
            <a:bodyPr wrap="none"/>
            <a:lstStyle/>
            <a:p>
              <a:endParaRPr lang="en-US" sz="1351"/>
            </a:p>
          </p:txBody>
        </p:sp>
        <p:sp>
          <p:nvSpPr>
            <p:cNvPr id="60" name="Line 122"/>
            <p:cNvSpPr>
              <a:spLocks noChangeShapeType="1"/>
            </p:cNvSpPr>
            <p:nvPr/>
          </p:nvSpPr>
          <p:spPr bwMode="auto">
            <a:xfrm>
              <a:off x="2903" y="2322"/>
              <a:ext cx="227" cy="0"/>
            </a:xfrm>
            <a:prstGeom prst="line">
              <a:avLst/>
            </a:prstGeom>
            <a:noFill/>
            <a:ln w="9525">
              <a:solidFill>
                <a:schemeClr val="tx1"/>
              </a:solidFill>
              <a:miter lim="800000"/>
              <a:headEnd/>
              <a:tailEnd/>
            </a:ln>
          </p:spPr>
          <p:txBody>
            <a:bodyPr wrap="none"/>
            <a:lstStyle/>
            <a:p>
              <a:endParaRPr lang="en-US" sz="1351"/>
            </a:p>
          </p:txBody>
        </p:sp>
        <p:sp>
          <p:nvSpPr>
            <p:cNvPr id="61" name="Line 123"/>
            <p:cNvSpPr>
              <a:spLocks noChangeShapeType="1"/>
            </p:cNvSpPr>
            <p:nvPr/>
          </p:nvSpPr>
          <p:spPr bwMode="auto">
            <a:xfrm>
              <a:off x="2926" y="2606"/>
              <a:ext cx="204" cy="0"/>
            </a:xfrm>
            <a:prstGeom prst="line">
              <a:avLst/>
            </a:prstGeom>
            <a:noFill/>
            <a:ln w="9525">
              <a:solidFill>
                <a:schemeClr val="tx1"/>
              </a:solidFill>
              <a:miter lim="800000"/>
              <a:headEnd/>
              <a:tailEnd/>
            </a:ln>
          </p:spPr>
          <p:txBody>
            <a:bodyPr wrap="none"/>
            <a:lstStyle/>
            <a:p>
              <a:endParaRPr lang="en-US" sz="1351"/>
            </a:p>
          </p:txBody>
        </p:sp>
        <p:sp>
          <p:nvSpPr>
            <p:cNvPr id="62" name="Line 124"/>
            <p:cNvSpPr>
              <a:spLocks noChangeShapeType="1"/>
            </p:cNvSpPr>
            <p:nvPr/>
          </p:nvSpPr>
          <p:spPr bwMode="auto">
            <a:xfrm>
              <a:off x="3136" y="2298"/>
              <a:ext cx="0" cy="337"/>
            </a:xfrm>
            <a:prstGeom prst="line">
              <a:avLst/>
            </a:prstGeom>
            <a:noFill/>
            <a:ln w="9525">
              <a:solidFill>
                <a:schemeClr val="tx1"/>
              </a:solidFill>
              <a:miter lim="800000"/>
              <a:headEnd/>
              <a:tailEnd/>
            </a:ln>
          </p:spPr>
          <p:txBody>
            <a:bodyPr wrap="none"/>
            <a:lstStyle/>
            <a:p>
              <a:endParaRPr lang="en-US" sz="1351"/>
            </a:p>
          </p:txBody>
        </p:sp>
        <p:sp>
          <p:nvSpPr>
            <p:cNvPr id="63" name="Line 125"/>
            <p:cNvSpPr>
              <a:spLocks noChangeShapeType="1"/>
            </p:cNvSpPr>
            <p:nvPr/>
          </p:nvSpPr>
          <p:spPr bwMode="auto">
            <a:xfrm>
              <a:off x="3191" y="2298"/>
              <a:ext cx="0" cy="337"/>
            </a:xfrm>
            <a:prstGeom prst="line">
              <a:avLst/>
            </a:prstGeom>
            <a:noFill/>
            <a:ln w="9525">
              <a:solidFill>
                <a:schemeClr val="tx1"/>
              </a:solidFill>
              <a:miter lim="800000"/>
              <a:headEnd/>
              <a:tailEnd/>
            </a:ln>
          </p:spPr>
          <p:txBody>
            <a:bodyPr wrap="none"/>
            <a:lstStyle/>
            <a:p>
              <a:endParaRPr lang="en-US" sz="1351"/>
            </a:p>
          </p:txBody>
        </p:sp>
        <p:sp>
          <p:nvSpPr>
            <p:cNvPr id="64" name="Line 126"/>
            <p:cNvSpPr>
              <a:spLocks noChangeShapeType="1"/>
            </p:cNvSpPr>
            <p:nvPr/>
          </p:nvSpPr>
          <p:spPr bwMode="auto">
            <a:xfrm>
              <a:off x="2925" y="2603"/>
              <a:ext cx="0" cy="249"/>
            </a:xfrm>
            <a:prstGeom prst="line">
              <a:avLst/>
            </a:prstGeom>
            <a:noFill/>
            <a:ln w="9525">
              <a:solidFill>
                <a:schemeClr val="tx1"/>
              </a:solidFill>
              <a:miter lim="800000"/>
              <a:headEnd/>
              <a:tailEnd/>
            </a:ln>
          </p:spPr>
          <p:txBody>
            <a:bodyPr wrap="none"/>
            <a:lstStyle/>
            <a:p>
              <a:endParaRPr lang="en-US" sz="1351"/>
            </a:p>
          </p:txBody>
        </p:sp>
      </p:grpSp>
      <p:grpSp>
        <p:nvGrpSpPr>
          <p:cNvPr id="65" name="Group 127"/>
          <p:cNvGrpSpPr>
            <a:grpSpLocks/>
          </p:cNvGrpSpPr>
          <p:nvPr/>
        </p:nvGrpSpPr>
        <p:grpSpPr bwMode="auto">
          <a:xfrm flipH="1" flipV="1">
            <a:off x="2671222" y="3421196"/>
            <a:ext cx="184619" cy="421646"/>
            <a:chOff x="2903" y="2042"/>
            <a:chExt cx="288" cy="810"/>
          </a:xfrm>
        </p:grpSpPr>
        <p:sp>
          <p:nvSpPr>
            <p:cNvPr id="66" name="Line 128"/>
            <p:cNvSpPr>
              <a:spLocks noChangeShapeType="1"/>
            </p:cNvSpPr>
            <p:nvPr/>
          </p:nvSpPr>
          <p:spPr bwMode="auto">
            <a:xfrm>
              <a:off x="2903" y="2042"/>
              <a:ext cx="0" cy="280"/>
            </a:xfrm>
            <a:prstGeom prst="line">
              <a:avLst/>
            </a:prstGeom>
            <a:noFill/>
            <a:ln w="9525">
              <a:solidFill>
                <a:schemeClr val="tx1"/>
              </a:solidFill>
              <a:miter lim="800000"/>
              <a:headEnd/>
              <a:tailEnd/>
            </a:ln>
          </p:spPr>
          <p:txBody>
            <a:bodyPr wrap="none"/>
            <a:lstStyle/>
            <a:p>
              <a:endParaRPr lang="en-US" sz="1351"/>
            </a:p>
          </p:txBody>
        </p:sp>
        <p:sp>
          <p:nvSpPr>
            <p:cNvPr id="67" name="Line 129"/>
            <p:cNvSpPr>
              <a:spLocks noChangeShapeType="1"/>
            </p:cNvSpPr>
            <p:nvPr/>
          </p:nvSpPr>
          <p:spPr bwMode="auto">
            <a:xfrm>
              <a:off x="2903" y="2322"/>
              <a:ext cx="227" cy="0"/>
            </a:xfrm>
            <a:prstGeom prst="line">
              <a:avLst/>
            </a:prstGeom>
            <a:noFill/>
            <a:ln w="9525">
              <a:solidFill>
                <a:schemeClr val="tx1"/>
              </a:solidFill>
              <a:miter lim="800000"/>
              <a:headEnd/>
              <a:tailEnd/>
            </a:ln>
          </p:spPr>
          <p:txBody>
            <a:bodyPr wrap="none"/>
            <a:lstStyle/>
            <a:p>
              <a:endParaRPr lang="en-US" sz="1351"/>
            </a:p>
          </p:txBody>
        </p:sp>
        <p:sp>
          <p:nvSpPr>
            <p:cNvPr id="68" name="Line 130"/>
            <p:cNvSpPr>
              <a:spLocks noChangeShapeType="1"/>
            </p:cNvSpPr>
            <p:nvPr/>
          </p:nvSpPr>
          <p:spPr bwMode="auto">
            <a:xfrm>
              <a:off x="2926" y="2606"/>
              <a:ext cx="204" cy="0"/>
            </a:xfrm>
            <a:prstGeom prst="line">
              <a:avLst/>
            </a:prstGeom>
            <a:noFill/>
            <a:ln w="9525">
              <a:solidFill>
                <a:schemeClr val="tx1"/>
              </a:solidFill>
              <a:miter lim="800000"/>
              <a:headEnd/>
              <a:tailEnd/>
            </a:ln>
          </p:spPr>
          <p:txBody>
            <a:bodyPr wrap="none"/>
            <a:lstStyle/>
            <a:p>
              <a:endParaRPr lang="en-US" sz="1351"/>
            </a:p>
          </p:txBody>
        </p:sp>
        <p:sp>
          <p:nvSpPr>
            <p:cNvPr id="69" name="Line 131"/>
            <p:cNvSpPr>
              <a:spLocks noChangeShapeType="1"/>
            </p:cNvSpPr>
            <p:nvPr/>
          </p:nvSpPr>
          <p:spPr bwMode="auto">
            <a:xfrm>
              <a:off x="3136" y="2298"/>
              <a:ext cx="0" cy="337"/>
            </a:xfrm>
            <a:prstGeom prst="line">
              <a:avLst/>
            </a:prstGeom>
            <a:noFill/>
            <a:ln w="9525">
              <a:solidFill>
                <a:schemeClr val="tx1"/>
              </a:solidFill>
              <a:miter lim="800000"/>
              <a:headEnd/>
              <a:tailEnd/>
            </a:ln>
          </p:spPr>
          <p:txBody>
            <a:bodyPr wrap="none"/>
            <a:lstStyle/>
            <a:p>
              <a:endParaRPr lang="en-US" sz="1351"/>
            </a:p>
          </p:txBody>
        </p:sp>
        <p:sp>
          <p:nvSpPr>
            <p:cNvPr id="70" name="Line 132"/>
            <p:cNvSpPr>
              <a:spLocks noChangeShapeType="1"/>
            </p:cNvSpPr>
            <p:nvPr/>
          </p:nvSpPr>
          <p:spPr bwMode="auto">
            <a:xfrm>
              <a:off x="3191" y="2298"/>
              <a:ext cx="0" cy="337"/>
            </a:xfrm>
            <a:prstGeom prst="line">
              <a:avLst/>
            </a:prstGeom>
            <a:noFill/>
            <a:ln w="9525">
              <a:solidFill>
                <a:schemeClr val="tx1"/>
              </a:solidFill>
              <a:miter lim="800000"/>
              <a:headEnd/>
              <a:tailEnd/>
            </a:ln>
          </p:spPr>
          <p:txBody>
            <a:bodyPr wrap="none"/>
            <a:lstStyle/>
            <a:p>
              <a:endParaRPr lang="en-US" sz="1351"/>
            </a:p>
          </p:txBody>
        </p:sp>
        <p:sp>
          <p:nvSpPr>
            <p:cNvPr id="71" name="Line 133"/>
            <p:cNvSpPr>
              <a:spLocks noChangeShapeType="1"/>
            </p:cNvSpPr>
            <p:nvPr/>
          </p:nvSpPr>
          <p:spPr bwMode="auto">
            <a:xfrm>
              <a:off x="2925" y="2603"/>
              <a:ext cx="0" cy="249"/>
            </a:xfrm>
            <a:prstGeom prst="line">
              <a:avLst/>
            </a:prstGeom>
            <a:noFill/>
            <a:ln w="9525">
              <a:solidFill>
                <a:schemeClr val="tx1"/>
              </a:solidFill>
              <a:miter lim="800000"/>
              <a:headEnd/>
              <a:tailEnd/>
            </a:ln>
          </p:spPr>
          <p:txBody>
            <a:bodyPr wrap="none"/>
            <a:lstStyle/>
            <a:p>
              <a:endParaRPr lang="en-US" sz="1351"/>
            </a:p>
          </p:txBody>
        </p:sp>
      </p:grpSp>
      <p:sp>
        <p:nvSpPr>
          <p:cNvPr id="72" name="Line 134"/>
          <p:cNvSpPr>
            <a:spLocks noChangeShapeType="1"/>
          </p:cNvSpPr>
          <p:nvPr/>
        </p:nvSpPr>
        <p:spPr bwMode="auto">
          <a:xfrm flipH="1">
            <a:off x="2842738" y="4158651"/>
            <a:ext cx="0" cy="102434"/>
          </a:xfrm>
          <a:prstGeom prst="line">
            <a:avLst/>
          </a:prstGeom>
          <a:noFill/>
          <a:ln w="9525">
            <a:solidFill>
              <a:schemeClr val="tx1"/>
            </a:solidFill>
            <a:miter lim="800000"/>
            <a:headEnd/>
            <a:tailEnd/>
          </a:ln>
        </p:spPr>
        <p:txBody>
          <a:bodyPr wrap="none"/>
          <a:lstStyle/>
          <a:p>
            <a:endParaRPr lang="en-US" sz="1351"/>
          </a:p>
        </p:txBody>
      </p:sp>
      <p:sp>
        <p:nvSpPr>
          <p:cNvPr id="73" name="Line 135"/>
          <p:cNvSpPr>
            <a:spLocks noChangeShapeType="1"/>
          </p:cNvSpPr>
          <p:nvPr/>
        </p:nvSpPr>
        <p:spPr bwMode="auto">
          <a:xfrm flipH="1" flipV="1">
            <a:off x="2841547" y="3260398"/>
            <a:ext cx="0" cy="171517"/>
          </a:xfrm>
          <a:prstGeom prst="line">
            <a:avLst/>
          </a:prstGeom>
          <a:noFill/>
          <a:ln w="9525">
            <a:solidFill>
              <a:schemeClr val="tx1"/>
            </a:solidFill>
            <a:miter lim="800000"/>
            <a:headEnd/>
            <a:tailEnd type="triangle" w="med" len="med"/>
          </a:ln>
        </p:spPr>
        <p:txBody>
          <a:bodyPr wrap="none"/>
          <a:lstStyle/>
          <a:p>
            <a:endParaRPr lang="en-US" sz="1351"/>
          </a:p>
        </p:txBody>
      </p:sp>
      <p:sp>
        <p:nvSpPr>
          <p:cNvPr id="74" name="Text Box 142"/>
          <p:cNvSpPr txBox="1">
            <a:spLocks noChangeArrowheads="1"/>
          </p:cNvSpPr>
          <p:nvPr/>
        </p:nvSpPr>
        <p:spPr bwMode="auto">
          <a:xfrm>
            <a:off x="3707566" y="3796461"/>
            <a:ext cx="386644" cy="300210"/>
          </a:xfrm>
          <a:prstGeom prst="rect">
            <a:avLst/>
          </a:prstGeom>
          <a:noFill/>
          <a:ln w="9525">
            <a:noFill/>
            <a:miter lim="800000"/>
            <a:headEnd/>
            <a:tailEnd/>
          </a:ln>
        </p:spPr>
        <p:txBody>
          <a:bodyPr wrap="none">
            <a:spAutoFit/>
          </a:bodyPr>
          <a:lstStyle/>
          <a:p>
            <a:pPr algn="l"/>
            <a:r>
              <a:rPr lang="en-US" sz="1351" dirty="0"/>
              <a:t>C</a:t>
            </a:r>
            <a:r>
              <a:rPr lang="en-US" sz="1351" baseline="-25000" dirty="0"/>
              <a:t>S</a:t>
            </a:r>
          </a:p>
        </p:txBody>
      </p:sp>
      <p:sp>
        <p:nvSpPr>
          <p:cNvPr id="75" name="Text Box 140"/>
          <p:cNvSpPr txBox="1">
            <a:spLocks noChangeArrowheads="1"/>
          </p:cNvSpPr>
          <p:nvPr/>
        </p:nvSpPr>
        <p:spPr bwMode="auto">
          <a:xfrm>
            <a:off x="4422286" y="3476056"/>
            <a:ext cx="2735044" cy="415498"/>
          </a:xfrm>
          <a:prstGeom prst="rect">
            <a:avLst/>
          </a:prstGeom>
          <a:noFill/>
          <a:ln w="9525" algn="ctr">
            <a:noFill/>
            <a:miter lim="800000"/>
            <a:headEnd/>
            <a:tailEnd/>
          </a:ln>
        </p:spPr>
        <p:txBody>
          <a:bodyPr wrap="none">
            <a:spAutoFit/>
          </a:bodyPr>
          <a:lstStyle/>
          <a:p>
            <a:pPr eaLnBrk="1" hangingPunct="1"/>
            <a:r>
              <a:rPr lang="fr-FR" sz="1050"/>
              <a:t>S4 </a:t>
            </a:r>
            <a:r>
              <a:rPr lang="fr-FR" sz="1050" dirty="0" err="1"/>
              <a:t>is</a:t>
            </a:r>
            <a:r>
              <a:rPr lang="fr-FR" sz="1050"/>
              <a:t> closed </a:t>
            </a:r>
            <a:r>
              <a:rPr lang="fr-FR" sz="1050" dirty="0"/>
              <a:t>for the </a:t>
            </a:r>
            <a:r>
              <a:rPr lang="fr-FR" sz="1050" dirty="0" err="1"/>
              <a:t>whole</a:t>
            </a:r>
            <a:r>
              <a:rPr lang="fr-FR" sz="1050" dirty="0"/>
              <a:t> acquisition</a:t>
            </a:r>
          </a:p>
          <a:p>
            <a:pPr eaLnBrk="1" hangingPunct="1"/>
            <a:r>
              <a:rPr lang="fr-FR" sz="1050" dirty="0"/>
              <a:t>S5 &amp; </a:t>
            </a:r>
            <a:r>
              <a:rPr lang="fr-FR" sz="1050"/>
              <a:t>S6 </a:t>
            </a:r>
            <a:r>
              <a:rPr lang="fr-FR" sz="1050" dirty="0"/>
              <a:t>are</a:t>
            </a:r>
            <a:r>
              <a:rPr lang="fr-FR" sz="1050"/>
              <a:t> open for </a:t>
            </a:r>
            <a:r>
              <a:rPr lang="fr-FR" sz="1050" dirty="0"/>
              <a:t>the </a:t>
            </a:r>
            <a:r>
              <a:rPr lang="fr-FR" sz="1050" dirty="0" err="1"/>
              <a:t>whole</a:t>
            </a:r>
            <a:r>
              <a:rPr lang="fr-FR" sz="1050" dirty="0"/>
              <a:t> acquisition</a:t>
            </a:r>
            <a:endParaRPr lang="en-US" sz="1050" dirty="0"/>
          </a:p>
        </p:txBody>
      </p:sp>
      <p:sp>
        <p:nvSpPr>
          <p:cNvPr id="76" name="Line 60"/>
          <p:cNvSpPr>
            <a:spLocks noChangeShapeType="1"/>
          </p:cNvSpPr>
          <p:nvPr/>
        </p:nvSpPr>
        <p:spPr bwMode="auto">
          <a:xfrm flipV="1">
            <a:off x="4322832" y="5081060"/>
            <a:ext cx="1787" cy="617078"/>
          </a:xfrm>
          <a:prstGeom prst="line">
            <a:avLst/>
          </a:prstGeom>
          <a:noFill/>
          <a:ln w="9525">
            <a:solidFill>
              <a:schemeClr val="tx1"/>
            </a:solidFill>
            <a:round/>
            <a:headEnd/>
            <a:tailEnd type="triangle" w="med" len="med"/>
          </a:ln>
        </p:spPr>
        <p:txBody>
          <a:bodyPr wrap="none"/>
          <a:lstStyle/>
          <a:p>
            <a:endParaRPr lang="en-US" sz="1351"/>
          </a:p>
        </p:txBody>
      </p:sp>
      <p:sp>
        <p:nvSpPr>
          <p:cNvPr id="77" name="Line 61"/>
          <p:cNvSpPr>
            <a:spLocks noChangeShapeType="1"/>
          </p:cNvSpPr>
          <p:nvPr/>
        </p:nvSpPr>
        <p:spPr bwMode="auto">
          <a:xfrm flipH="1" flipV="1">
            <a:off x="4322832" y="4671326"/>
            <a:ext cx="1" cy="567796"/>
          </a:xfrm>
          <a:prstGeom prst="line">
            <a:avLst/>
          </a:prstGeom>
          <a:noFill/>
          <a:ln w="9525">
            <a:solidFill>
              <a:schemeClr val="tx1"/>
            </a:solidFill>
            <a:round/>
            <a:headEnd/>
            <a:tailEnd/>
          </a:ln>
        </p:spPr>
        <p:txBody>
          <a:bodyPr wrap="none"/>
          <a:lstStyle/>
          <a:p>
            <a:endParaRPr lang="en-US" sz="1351"/>
          </a:p>
        </p:txBody>
      </p:sp>
      <p:sp>
        <p:nvSpPr>
          <p:cNvPr id="78" name="Line 62"/>
          <p:cNvSpPr>
            <a:spLocks noChangeShapeType="1"/>
          </p:cNvSpPr>
          <p:nvPr/>
        </p:nvSpPr>
        <p:spPr bwMode="auto">
          <a:xfrm flipH="1">
            <a:off x="4327596" y="5698138"/>
            <a:ext cx="76230" cy="0"/>
          </a:xfrm>
          <a:prstGeom prst="line">
            <a:avLst/>
          </a:prstGeom>
          <a:noFill/>
          <a:ln w="9525">
            <a:solidFill>
              <a:schemeClr val="tx1"/>
            </a:solidFill>
            <a:round/>
            <a:headEnd/>
            <a:tailEnd/>
          </a:ln>
        </p:spPr>
        <p:txBody>
          <a:bodyPr wrap="none"/>
          <a:lstStyle/>
          <a:p>
            <a:endParaRPr lang="en-US" sz="1351"/>
          </a:p>
        </p:txBody>
      </p:sp>
      <p:sp>
        <p:nvSpPr>
          <p:cNvPr id="79" name="Line 63"/>
          <p:cNvSpPr>
            <a:spLocks noChangeShapeType="1"/>
          </p:cNvSpPr>
          <p:nvPr/>
        </p:nvSpPr>
        <p:spPr bwMode="auto">
          <a:xfrm flipH="1">
            <a:off x="4322832" y="4671326"/>
            <a:ext cx="99455" cy="0"/>
          </a:xfrm>
          <a:prstGeom prst="line">
            <a:avLst/>
          </a:prstGeom>
          <a:noFill/>
          <a:ln w="9525">
            <a:solidFill>
              <a:schemeClr val="tx1"/>
            </a:solidFill>
            <a:round/>
            <a:headEnd/>
            <a:tailEnd/>
          </a:ln>
        </p:spPr>
        <p:txBody>
          <a:bodyPr wrap="none"/>
          <a:lstStyle/>
          <a:p>
            <a:endParaRPr lang="en-US" sz="1351"/>
          </a:p>
        </p:txBody>
      </p:sp>
      <p:sp>
        <p:nvSpPr>
          <p:cNvPr id="80" name="Text Box 64"/>
          <p:cNvSpPr txBox="1">
            <a:spLocks noChangeArrowheads="1"/>
          </p:cNvSpPr>
          <p:nvPr/>
        </p:nvSpPr>
        <p:spPr bwMode="auto">
          <a:xfrm>
            <a:off x="3211711" y="5035870"/>
            <a:ext cx="1156548" cy="577081"/>
          </a:xfrm>
          <a:prstGeom prst="rect">
            <a:avLst/>
          </a:prstGeom>
          <a:noFill/>
          <a:ln w="9525" algn="ctr">
            <a:noFill/>
            <a:miter lim="800000"/>
            <a:headEnd/>
            <a:tailEnd/>
          </a:ln>
        </p:spPr>
        <p:txBody>
          <a:bodyPr>
            <a:spAutoFit/>
          </a:bodyPr>
          <a:lstStyle/>
          <a:p>
            <a:pPr eaLnBrk="1" hangingPunct="1"/>
            <a:r>
              <a:rPr lang="en-US" sz="1050" dirty="0"/>
              <a:t>Repeat </a:t>
            </a:r>
            <a:r>
              <a:rPr lang="en-US" sz="1050"/>
              <a:t>until V</a:t>
            </a:r>
            <a:r>
              <a:rPr lang="en-US" sz="1050" baseline="-25000"/>
              <a:t>CS</a:t>
            </a:r>
            <a:r>
              <a:rPr lang="en-US" sz="1050"/>
              <a:t> is </a:t>
            </a:r>
            <a:r>
              <a:rPr lang="en-US" sz="1050" dirty="0"/>
              <a:t>read as a logical ‘1’</a:t>
            </a:r>
          </a:p>
        </p:txBody>
      </p:sp>
      <p:sp>
        <p:nvSpPr>
          <p:cNvPr id="81" name="Text Box 142"/>
          <p:cNvSpPr txBox="1">
            <a:spLocks noChangeArrowheads="1"/>
          </p:cNvSpPr>
          <p:nvPr/>
        </p:nvSpPr>
        <p:spPr bwMode="auto">
          <a:xfrm>
            <a:off x="2356889" y="3825998"/>
            <a:ext cx="396262" cy="300210"/>
          </a:xfrm>
          <a:prstGeom prst="rect">
            <a:avLst/>
          </a:prstGeom>
          <a:noFill/>
          <a:ln w="9525">
            <a:noFill/>
            <a:miter lim="800000"/>
            <a:headEnd/>
            <a:tailEnd/>
          </a:ln>
        </p:spPr>
        <p:txBody>
          <a:bodyPr wrap="none">
            <a:spAutoFit/>
          </a:bodyPr>
          <a:lstStyle/>
          <a:p>
            <a:pPr algn="l"/>
            <a:r>
              <a:rPr lang="en-US" sz="1351" dirty="0"/>
              <a:t>S3</a:t>
            </a:r>
          </a:p>
        </p:txBody>
      </p:sp>
      <p:sp>
        <p:nvSpPr>
          <p:cNvPr id="82" name="Text Box 142"/>
          <p:cNvSpPr txBox="1">
            <a:spLocks noChangeArrowheads="1"/>
          </p:cNvSpPr>
          <p:nvPr/>
        </p:nvSpPr>
        <p:spPr bwMode="auto">
          <a:xfrm>
            <a:off x="2356889" y="2557595"/>
            <a:ext cx="396262" cy="300210"/>
          </a:xfrm>
          <a:prstGeom prst="rect">
            <a:avLst/>
          </a:prstGeom>
          <a:noFill/>
          <a:ln w="9525">
            <a:noFill/>
            <a:miter lim="800000"/>
            <a:headEnd/>
            <a:tailEnd/>
          </a:ln>
        </p:spPr>
        <p:txBody>
          <a:bodyPr wrap="none">
            <a:spAutoFit/>
          </a:bodyPr>
          <a:lstStyle/>
          <a:p>
            <a:pPr algn="l"/>
            <a:r>
              <a:rPr lang="en-US" sz="1351" dirty="0"/>
              <a:t>S5</a:t>
            </a:r>
          </a:p>
        </p:txBody>
      </p:sp>
      <p:sp>
        <p:nvSpPr>
          <p:cNvPr id="83" name="Text Box 142"/>
          <p:cNvSpPr txBox="1">
            <a:spLocks noChangeArrowheads="1"/>
          </p:cNvSpPr>
          <p:nvPr/>
        </p:nvSpPr>
        <p:spPr bwMode="auto">
          <a:xfrm>
            <a:off x="2356889" y="2199319"/>
            <a:ext cx="396262" cy="300210"/>
          </a:xfrm>
          <a:prstGeom prst="rect">
            <a:avLst/>
          </a:prstGeom>
          <a:noFill/>
          <a:ln w="9525">
            <a:noFill/>
            <a:miter lim="800000"/>
            <a:headEnd/>
            <a:tailEnd/>
          </a:ln>
        </p:spPr>
        <p:txBody>
          <a:bodyPr wrap="none">
            <a:spAutoFit/>
          </a:bodyPr>
          <a:lstStyle/>
          <a:p>
            <a:pPr algn="l"/>
            <a:r>
              <a:rPr lang="en-US" sz="1351" dirty="0"/>
              <a:t>S2</a:t>
            </a:r>
          </a:p>
        </p:txBody>
      </p:sp>
      <p:sp>
        <p:nvSpPr>
          <p:cNvPr id="84" name="Text Box 142"/>
          <p:cNvSpPr txBox="1">
            <a:spLocks noChangeArrowheads="1"/>
          </p:cNvSpPr>
          <p:nvPr/>
        </p:nvSpPr>
        <p:spPr bwMode="auto">
          <a:xfrm>
            <a:off x="2356889" y="3494864"/>
            <a:ext cx="396262" cy="300210"/>
          </a:xfrm>
          <a:prstGeom prst="rect">
            <a:avLst/>
          </a:prstGeom>
          <a:noFill/>
          <a:ln w="9525">
            <a:noFill/>
            <a:miter lim="800000"/>
            <a:headEnd/>
            <a:tailEnd/>
          </a:ln>
        </p:spPr>
        <p:txBody>
          <a:bodyPr wrap="none">
            <a:spAutoFit/>
          </a:bodyPr>
          <a:lstStyle/>
          <a:p>
            <a:pPr algn="l"/>
            <a:r>
              <a:rPr lang="en-US" sz="1351" dirty="0"/>
              <a:t>S6</a:t>
            </a:r>
          </a:p>
        </p:txBody>
      </p:sp>
      <p:sp>
        <p:nvSpPr>
          <p:cNvPr id="85" name="Text Box 142"/>
          <p:cNvSpPr txBox="1">
            <a:spLocks noChangeArrowheads="1"/>
          </p:cNvSpPr>
          <p:nvPr/>
        </p:nvSpPr>
        <p:spPr bwMode="auto">
          <a:xfrm>
            <a:off x="1492455" y="2145292"/>
            <a:ext cx="396262" cy="300210"/>
          </a:xfrm>
          <a:prstGeom prst="rect">
            <a:avLst/>
          </a:prstGeom>
          <a:noFill/>
          <a:ln w="9525">
            <a:noFill/>
            <a:miter lim="800000"/>
            <a:headEnd/>
            <a:tailEnd/>
          </a:ln>
        </p:spPr>
        <p:txBody>
          <a:bodyPr wrap="none">
            <a:spAutoFit/>
          </a:bodyPr>
          <a:lstStyle/>
          <a:p>
            <a:pPr algn="l"/>
            <a:r>
              <a:rPr lang="en-US" sz="1351" dirty="0"/>
              <a:t>S1</a:t>
            </a:r>
          </a:p>
        </p:txBody>
      </p:sp>
      <p:sp>
        <p:nvSpPr>
          <p:cNvPr id="86" name="Text Box 142"/>
          <p:cNvSpPr txBox="1">
            <a:spLocks noChangeArrowheads="1"/>
          </p:cNvSpPr>
          <p:nvPr/>
        </p:nvSpPr>
        <p:spPr bwMode="auto">
          <a:xfrm>
            <a:off x="1492455" y="3476056"/>
            <a:ext cx="396262" cy="300210"/>
          </a:xfrm>
          <a:prstGeom prst="rect">
            <a:avLst/>
          </a:prstGeom>
          <a:noFill/>
          <a:ln w="9525">
            <a:noFill/>
            <a:miter lim="800000"/>
            <a:headEnd/>
            <a:tailEnd/>
          </a:ln>
        </p:spPr>
        <p:txBody>
          <a:bodyPr wrap="none">
            <a:spAutoFit/>
          </a:bodyPr>
          <a:lstStyle/>
          <a:p>
            <a:pPr algn="l"/>
            <a:r>
              <a:rPr lang="en-US" sz="1351" dirty="0"/>
              <a:t>S4</a:t>
            </a:r>
          </a:p>
        </p:txBody>
      </p:sp>
      <p:sp>
        <p:nvSpPr>
          <p:cNvPr id="87" name="Text Box 142"/>
          <p:cNvSpPr txBox="1">
            <a:spLocks noChangeArrowheads="1"/>
          </p:cNvSpPr>
          <p:nvPr/>
        </p:nvSpPr>
        <p:spPr bwMode="auto">
          <a:xfrm>
            <a:off x="626390" y="4288413"/>
            <a:ext cx="909899" cy="508088"/>
          </a:xfrm>
          <a:prstGeom prst="rect">
            <a:avLst/>
          </a:prstGeom>
          <a:noFill/>
          <a:ln w="9525">
            <a:noFill/>
            <a:miter lim="800000"/>
            <a:headEnd/>
            <a:tailEnd/>
          </a:ln>
        </p:spPr>
        <p:txBody>
          <a:bodyPr wrap="square">
            <a:spAutoFit/>
          </a:bodyPr>
          <a:lstStyle/>
          <a:p>
            <a:pPr algn="ctr"/>
            <a:r>
              <a:rPr lang="en-US" sz="1351" dirty="0"/>
              <a:t>IO register</a:t>
            </a:r>
            <a:endParaRPr lang="en-US" sz="1050" dirty="0"/>
          </a:p>
        </p:txBody>
      </p:sp>
      <p:sp>
        <p:nvSpPr>
          <p:cNvPr id="88" name="Rectangle 114"/>
          <p:cNvSpPr>
            <a:spLocks noChangeArrowheads="1"/>
          </p:cNvSpPr>
          <p:nvPr/>
        </p:nvSpPr>
        <p:spPr bwMode="auto">
          <a:xfrm flipH="1">
            <a:off x="3059241" y="2476426"/>
            <a:ext cx="121958" cy="111821"/>
          </a:xfrm>
          <a:prstGeom prst="rect">
            <a:avLst/>
          </a:prstGeom>
          <a:solidFill>
            <a:schemeClr val="accent1"/>
          </a:solidFill>
          <a:ln w="9525">
            <a:solidFill>
              <a:schemeClr val="tx1"/>
            </a:solidFill>
            <a:miter lim="800000"/>
            <a:headEnd/>
            <a:tailEnd/>
          </a:ln>
        </p:spPr>
        <p:txBody>
          <a:bodyPr wrap="none" anchor="ctr"/>
          <a:lstStyle/>
          <a:p>
            <a:endParaRPr lang="en-US" sz="1351"/>
          </a:p>
        </p:txBody>
      </p:sp>
      <p:cxnSp>
        <p:nvCxnSpPr>
          <p:cNvPr id="89" name="Straight Connector 88"/>
          <p:cNvCxnSpPr/>
          <p:nvPr/>
        </p:nvCxnSpPr>
        <p:spPr bwMode="auto">
          <a:xfrm>
            <a:off x="3505981" y="4166288"/>
            <a:ext cx="2158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a:off x="3559955" y="4207366"/>
            <a:ext cx="1079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1" name="Straight Connector 90"/>
          <p:cNvCxnSpPr/>
          <p:nvPr/>
        </p:nvCxnSpPr>
        <p:spPr bwMode="auto">
          <a:xfrm flipH="1">
            <a:off x="3586942" y="4248444"/>
            <a:ext cx="539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a:off x="2734340" y="4266928"/>
            <a:ext cx="2158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a:off x="2788314" y="4308006"/>
            <a:ext cx="1079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flipH="1">
            <a:off x="2815301" y="4349084"/>
            <a:ext cx="539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2738587" y="2999826"/>
            <a:ext cx="2158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2792560" y="3040904"/>
            <a:ext cx="1079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flipH="1">
            <a:off x="2819547" y="3081982"/>
            <a:ext cx="539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8" name="Oval 97"/>
          <p:cNvSpPr/>
          <p:nvPr/>
        </p:nvSpPr>
        <p:spPr>
          <a:xfrm>
            <a:off x="2822976" y="2499891"/>
            <a:ext cx="68110" cy="681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9" name="Oval 98"/>
          <p:cNvSpPr/>
          <p:nvPr/>
        </p:nvSpPr>
        <p:spPr>
          <a:xfrm>
            <a:off x="2831298" y="3758500"/>
            <a:ext cx="68110" cy="681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0" name="Line 68"/>
          <p:cNvSpPr>
            <a:spLocks noChangeShapeType="1"/>
          </p:cNvSpPr>
          <p:nvPr/>
        </p:nvSpPr>
        <p:spPr bwMode="auto">
          <a:xfrm flipH="1">
            <a:off x="1092123" y="4523549"/>
            <a:ext cx="662335" cy="0"/>
          </a:xfrm>
          <a:prstGeom prst="line">
            <a:avLst/>
          </a:prstGeom>
          <a:noFill/>
          <a:ln w="9525">
            <a:solidFill>
              <a:schemeClr val="tx1"/>
            </a:solidFill>
            <a:round/>
            <a:headEnd/>
            <a:tailEnd/>
          </a:ln>
        </p:spPr>
        <p:txBody>
          <a:bodyPr wrap="none"/>
          <a:lstStyle/>
          <a:p>
            <a:endParaRPr lang="en-US" sz="1351"/>
          </a:p>
        </p:txBody>
      </p:sp>
      <p:cxnSp>
        <p:nvCxnSpPr>
          <p:cNvPr id="101" name="Straight Connector 100"/>
          <p:cNvCxnSpPr/>
          <p:nvPr/>
        </p:nvCxnSpPr>
        <p:spPr bwMode="auto">
          <a:xfrm>
            <a:off x="3893170" y="2838363"/>
            <a:ext cx="3238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3893170" y="2888520"/>
            <a:ext cx="3238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4055090" y="2888520"/>
            <a:ext cx="0" cy="2187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4" name="Straight Connector 103"/>
          <p:cNvCxnSpPr/>
          <p:nvPr/>
        </p:nvCxnSpPr>
        <p:spPr bwMode="auto">
          <a:xfrm>
            <a:off x="3947144" y="3107308"/>
            <a:ext cx="2158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4001117" y="3148386"/>
            <a:ext cx="1079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flipH="1">
            <a:off x="4028104" y="3189464"/>
            <a:ext cx="539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TextBox 106"/>
          <p:cNvSpPr txBox="1"/>
          <p:nvPr/>
        </p:nvSpPr>
        <p:spPr>
          <a:xfrm>
            <a:off x="3931461" y="2740974"/>
            <a:ext cx="868501" cy="276999"/>
          </a:xfrm>
          <a:prstGeom prst="rect">
            <a:avLst/>
          </a:prstGeom>
          <a:noFill/>
        </p:spPr>
        <p:txBody>
          <a:bodyPr wrap="square" rtlCol="0">
            <a:spAutoFit/>
          </a:bodyPr>
          <a:lstStyle/>
          <a:p>
            <a:pPr algn="ctr"/>
            <a:r>
              <a:rPr lang="en-US" sz="1200" dirty="0"/>
              <a:t>C</a:t>
            </a:r>
            <a:r>
              <a:rPr lang="en-US" sz="1200" baseline="-25000" dirty="0"/>
              <a:t>X</a:t>
            </a:r>
            <a:endParaRPr lang="fr-FR" sz="1200" baseline="-25000" dirty="0"/>
          </a:p>
        </p:txBody>
      </p:sp>
      <p:cxnSp>
        <p:nvCxnSpPr>
          <p:cNvPr id="108" name="Straight Connector 107"/>
          <p:cNvCxnSpPr/>
          <p:nvPr/>
        </p:nvCxnSpPr>
        <p:spPr bwMode="auto">
          <a:xfrm>
            <a:off x="4053795" y="2726648"/>
            <a:ext cx="0" cy="10829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 name="Straight Connector 7"/>
          <p:cNvCxnSpPr>
            <a:endCxn id="13" idx="1"/>
          </p:cNvCxnSpPr>
          <p:nvPr/>
        </p:nvCxnSpPr>
        <p:spPr>
          <a:xfrm>
            <a:off x="1180352" y="2536186"/>
            <a:ext cx="0" cy="1255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247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configuration</a:t>
            </a:r>
            <a:endParaRPr lang="en-US" dirty="0"/>
          </a:p>
        </p:txBody>
      </p:sp>
      <p:sp>
        <p:nvSpPr>
          <p:cNvPr id="4" name="Content Placeholder 3"/>
          <p:cNvSpPr>
            <a:spLocks noGrp="1"/>
          </p:cNvSpPr>
          <p:nvPr>
            <p:ph idx="1"/>
          </p:nvPr>
        </p:nvSpPr>
        <p:spPr>
          <a:xfrm>
            <a:off x="457200" y="1814368"/>
            <a:ext cx="8229600" cy="1661993"/>
          </a:xfrm>
        </p:spPr>
        <p:txBody>
          <a:bodyPr/>
          <a:lstStyle/>
          <a:p>
            <a:r>
              <a:rPr lang="en-US" b="1" dirty="0"/>
              <a:t>Sampling capacitor I/O</a:t>
            </a:r>
            <a:r>
              <a:rPr lang="en-US" dirty="0"/>
              <a:t> is configured as</a:t>
            </a:r>
          </a:p>
          <a:p>
            <a:pPr lvl="1"/>
            <a:r>
              <a:rPr lang="en-US" b="1" dirty="0"/>
              <a:t>Alternate </a:t>
            </a:r>
            <a:r>
              <a:rPr lang="en-US" b="1"/>
              <a:t>output open-drain </a:t>
            </a:r>
            <a:r>
              <a:rPr lang="en-US" b="1" smtClean="0"/>
              <a:t>mode </a:t>
            </a:r>
            <a:r>
              <a:rPr lang="en-US" dirty="0"/>
              <a:t>with </a:t>
            </a:r>
            <a:r>
              <a:rPr lang="en-US" b="1" dirty="0"/>
              <a:t>Schmidt trigger hysteresis disabled</a:t>
            </a:r>
          </a:p>
          <a:p>
            <a:r>
              <a:rPr lang="en-US" b="1" dirty="0"/>
              <a:t>Channel I/O</a:t>
            </a:r>
            <a:r>
              <a:rPr lang="en-US" dirty="0"/>
              <a:t> is configured as</a:t>
            </a:r>
          </a:p>
          <a:p>
            <a:pPr lvl="1"/>
            <a:r>
              <a:rPr lang="en-US" b="1" dirty="0"/>
              <a:t>Alternate output push-pull mode</a:t>
            </a:r>
          </a:p>
        </p:txBody>
      </p:sp>
      <p:sp>
        <p:nvSpPr>
          <p:cNvPr id="3" name="Slide Number Placeholder 2"/>
          <p:cNvSpPr>
            <a:spLocks noGrp="1"/>
          </p:cNvSpPr>
          <p:nvPr>
            <p:ph type="sldNum" sz="quarter" idx="12"/>
          </p:nvPr>
        </p:nvSpPr>
        <p:spPr/>
        <p:txBody>
          <a:bodyPr/>
          <a:lstStyle/>
          <a:p>
            <a:fld id="{5B31B9E4-8E4D-4C86-BFD7-412B282B373B}" type="slidenum">
              <a:rPr lang="fr-FR" smtClean="0"/>
              <a:t>13</a:t>
            </a:fld>
            <a:endParaRPr lang="fr-FR"/>
          </a:p>
        </p:txBody>
      </p:sp>
    </p:spTree>
    <p:extLst>
      <p:ext uri="{BB962C8B-B14F-4D97-AF65-F5344CB8AC3E}">
        <p14:creationId xmlns:p14="http://schemas.microsoft.com/office/powerpoint/2010/main" val="2566248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66960"/>
            <a:ext cx="8075240" cy="857784"/>
          </a:xfrm>
        </p:spPr>
        <p:txBody>
          <a:bodyPr/>
          <a:lstStyle/>
          <a:p>
            <a:r>
              <a:rPr lang="en-US" dirty="0" smtClean="0"/>
              <a:t>Acquisition</a:t>
            </a:r>
            <a:r>
              <a:rPr lang="en-US" dirty="0" smtClean="0">
                <a:solidFill>
                  <a:srgbClr val="6CB2E6"/>
                </a:solidFill>
              </a:rPr>
              <a:t> modes</a:t>
            </a:r>
            <a:endParaRPr lang="en-US" dirty="0">
              <a:solidFill>
                <a:srgbClr val="6CB2E6"/>
              </a:solidFill>
            </a:endParaRPr>
          </a:p>
        </p:txBody>
      </p:sp>
      <p:sp>
        <p:nvSpPr>
          <p:cNvPr id="8" name="Espace réservé du numéro de diapositive 7"/>
          <p:cNvSpPr>
            <a:spLocks noGrp="1"/>
          </p:cNvSpPr>
          <p:nvPr>
            <p:ph type="sldNum" sz="quarter" idx="12"/>
          </p:nvPr>
        </p:nvSpPr>
        <p:spPr>
          <a:solidFill>
            <a:srgbClr val="B7007C"/>
          </a:solidFill>
        </p:spPr>
        <p:txBody>
          <a:bodyPr/>
          <a:lstStyle/>
          <a:p>
            <a:fld id="{5B31B9E4-8E4D-4C86-BFD7-412B282B373B}" type="slidenum">
              <a:rPr lang="fr-FR" smtClean="0"/>
              <a:pPr/>
              <a:t>14</a:t>
            </a:fld>
            <a:endParaRPr lang="fr-FR" dirty="0"/>
          </a:p>
        </p:txBody>
      </p:sp>
      <p:sp>
        <p:nvSpPr>
          <p:cNvPr id="53" name="Espace réservé du contenu 2"/>
          <p:cNvSpPr>
            <a:spLocks noGrp="1"/>
          </p:cNvSpPr>
          <p:nvPr>
            <p:ph sz="half" idx="1"/>
          </p:nvPr>
        </p:nvSpPr>
        <p:spPr>
          <a:xfrm>
            <a:off x="171488" y="2031135"/>
            <a:ext cx="8776708" cy="3294479"/>
          </a:xfrm>
        </p:spPr>
        <p:txBody>
          <a:bodyPr/>
          <a:lstStyle/>
          <a:p>
            <a:pPr>
              <a:buClr>
                <a:srgbClr val="6CB2E6"/>
              </a:buClr>
            </a:pPr>
            <a:r>
              <a:rPr lang="en-US" b="1" dirty="0">
                <a:solidFill>
                  <a:srgbClr val="002052"/>
                </a:solidFill>
              </a:rPr>
              <a:t>Normal acquisition mode</a:t>
            </a:r>
            <a:endParaRPr lang="en-US" dirty="0">
              <a:solidFill>
                <a:srgbClr val="002052"/>
              </a:solidFill>
            </a:endParaRPr>
          </a:p>
          <a:p>
            <a:pPr lvl="1">
              <a:buClr>
                <a:srgbClr val="6CB2E6"/>
              </a:buClr>
            </a:pPr>
            <a:r>
              <a:rPr lang="en-US" dirty="0">
                <a:solidFill>
                  <a:srgbClr val="002052"/>
                </a:solidFill>
              </a:rPr>
              <a:t>Once the TSC peripheral is configured, the acquisition is launched by setting the START bit of the TSC_CR register</a:t>
            </a:r>
          </a:p>
          <a:p>
            <a:pPr>
              <a:buClr>
                <a:srgbClr val="6CB2E6"/>
              </a:buClr>
            </a:pPr>
            <a:r>
              <a:rPr lang="en-US" b="1" dirty="0">
                <a:solidFill>
                  <a:srgbClr val="002052"/>
                </a:solidFill>
              </a:rPr>
              <a:t>Synchronized acquisition mode</a:t>
            </a:r>
          </a:p>
          <a:p>
            <a:pPr lvl="1">
              <a:buClr>
                <a:srgbClr val="6CB2E6"/>
              </a:buClr>
            </a:pPr>
            <a:r>
              <a:rPr lang="en-US" dirty="0">
                <a:solidFill>
                  <a:srgbClr val="002052"/>
                </a:solidFill>
              </a:rPr>
              <a:t>Once the TSC peripheral is configured, the acquisition is launched upon the detection of a falling or rising edge and a high level on the SYNC input pin</a:t>
            </a:r>
          </a:p>
          <a:p>
            <a:pPr lvl="1">
              <a:buClr>
                <a:srgbClr val="6CB2E6"/>
              </a:buClr>
            </a:pPr>
            <a:r>
              <a:rPr lang="en-US" dirty="0">
                <a:solidFill>
                  <a:srgbClr val="002052"/>
                </a:solidFill>
              </a:rPr>
              <a:t>This mode is useful to limit the effect of noise in some applications (induction cooktop, …)</a:t>
            </a:r>
          </a:p>
          <a:p>
            <a:pPr>
              <a:buClr>
                <a:srgbClr val="6CB2E6"/>
              </a:buClr>
            </a:pPr>
            <a:r>
              <a:rPr lang="en-US" dirty="0">
                <a:solidFill>
                  <a:srgbClr val="002052"/>
                </a:solidFill>
              </a:rPr>
              <a:t>In both modes, the end of acquisition and/or max count error can be managed by polling or interrupt</a:t>
            </a:r>
          </a:p>
        </p:txBody>
      </p:sp>
      <p:sp>
        <p:nvSpPr>
          <p:cNvPr id="54" name="TextBox 53"/>
          <p:cNvSpPr txBox="1"/>
          <p:nvPr/>
        </p:nvSpPr>
        <p:spPr>
          <a:xfrm>
            <a:off x="3907" y="1612564"/>
            <a:ext cx="9140093" cy="300210"/>
          </a:xfrm>
          <a:prstGeom prst="rect">
            <a:avLst/>
          </a:prstGeom>
          <a:solidFill>
            <a:schemeClr val="accent1"/>
          </a:solidFill>
        </p:spPr>
        <p:txBody>
          <a:bodyPr wrap="square" rtlCol="0">
            <a:spAutoFit/>
          </a:bodyPr>
          <a:lstStyle/>
          <a:p>
            <a:pPr marL="76218" indent="-177840" algn="ctr">
              <a:spcAft>
                <a:spcPts val="600"/>
              </a:spcAft>
              <a:buClr>
                <a:srgbClr val="6CB2E6"/>
              </a:buClr>
              <a:buFont typeface="Arial" pitchFamily="34" charset="0"/>
              <a:buChar char="•"/>
            </a:pPr>
            <a:r>
              <a:rPr lang="en-US" sz="1351" b="1" dirty="0">
                <a:solidFill>
                  <a:schemeClr val="bg1"/>
                </a:solidFill>
                <a:latin typeface="Arial" pitchFamily="34" charset="0"/>
                <a:cs typeface="Arial" pitchFamily="34" charset="0"/>
              </a:rPr>
              <a:t>Flexible acquisition modes to reduce CPU load</a:t>
            </a:r>
          </a:p>
        </p:txBody>
      </p:sp>
    </p:spTree>
    <p:extLst>
      <p:ext uri="{BB962C8B-B14F-4D97-AF65-F5344CB8AC3E}">
        <p14:creationId xmlns:p14="http://schemas.microsoft.com/office/powerpoint/2010/main" val="489869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GPIO </a:t>
            </a:r>
            <a:r>
              <a:rPr lang="en-US" dirty="0" smtClean="0"/>
              <a:t>analog switch </a:t>
            </a:r>
            <a:r>
              <a:rPr lang="en-US" dirty="0"/>
              <a:t>and </a:t>
            </a:r>
            <a:r>
              <a:rPr lang="en-US" dirty="0" smtClean="0"/>
              <a:t>hysteresis control</a:t>
            </a:r>
            <a:endParaRPr lang="en-US" dirty="0"/>
          </a:p>
        </p:txBody>
      </p:sp>
      <p:sp>
        <p:nvSpPr>
          <p:cNvPr id="5" name="Content Placeholder 4"/>
          <p:cNvSpPr>
            <a:spLocks noGrp="1"/>
          </p:cNvSpPr>
          <p:nvPr>
            <p:ph idx="1"/>
          </p:nvPr>
        </p:nvSpPr>
        <p:spPr>
          <a:xfrm>
            <a:off x="457200" y="2437501"/>
            <a:ext cx="8229600" cy="1585049"/>
          </a:xfrm>
        </p:spPr>
        <p:txBody>
          <a:bodyPr/>
          <a:lstStyle/>
          <a:p>
            <a:r>
              <a:rPr lang="en-US" dirty="0"/>
              <a:t>The touch sensing controller also provides a manual control for both the embedded analog switch and hysteresis of GPIOs belonging to analog I/O groups</a:t>
            </a:r>
          </a:p>
          <a:p>
            <a:pPr lvl="1"/>
            <a:r>
              <a:rPr lang="en-US" dirty="0"/>
              <a:t>This could be </a:t>
            </a:r>
            <a:r>
              <a:rPr lang="en-US"/>
              <a:t>useful </a:t>
            </a:r>
            <a:r>
              <a:rPr lang="en-US" dirty="0"/>
              <a:t>for</a:t>
            </a:r>
            <a:r>
              <a:rPr lang="en-US"/>
              <a:t> implementing a </a:t>
            </a:r>
            <a:r>
              <a:rPr lang="en-US" dirty="0"/>
              <a:t>different capacitive sensing acquisition principle or </a:t>
            </a:r>
            <a:r>
              <a:rPr lang="en-US"/>
              <a:t>for other purposes (</a:t>
            </a:r>
            <a:r>
              <a:rPr lang="en-US" dirty="0"/>
              <a:t>i.e</a:t>
            </a:r>
            <a:r>
              <a:rPr lang="en-US"/>
              <a:t>. </a:t>
            </a:r>
            <a:r>
              <a:rPr lang="en-US" smtClean="0"/>
              <a:t>analog </a:t>
            </a:r>
            <a:r>
              <a:rPr lang="en-US" dirty="0"/>
              <a:t>multiplexor).</a:t>
            </a:r>
          </a:p>
        </p:txBody>
      </p:sp>
      <p:sp>
        <p:nvSpPr>
          <p:cNvPr id="3" name="Slide Number Placeholder 2"/>
          <p:cNvSpPr>
            <a:spLocks noGrp="1"/>
          </p:cNvSpPr>
          <p:nvPr>
            <p:ph type="sldNum" sz="quarter" idx="12"/>
          </p:nvPr>
        </p:nvSpPr>
        <p:spPr/>
        <p:txBody>
          <a:bodyPr/>
          <a:lstStyle/>
          <a:p>
            <a:fld id="{5B31B9E4-8E4D-4C86-BFD7-412B282B373B}" type="slidenum">
              <a:rPr lang="fr-FR" smtClean="0"/>
              <a:t>15</a:t>
            </a:fld>
            <a:endParaRPr lang="fr-FR"/>
          </a:p>
        </p:txBody>
      </p:sp>
      <p:sp>
        <p:nvSpPr>
          <p:cNvPr id="6" name="TextBox 5"/>
          <p:cNvSpPr txBox="1"/>
          <p:nvPr/>
        </p:nvSpPr>
        <p:spPr>
          <a:xfrm>
            <a:off x="3907" y="1894020"/>
            <a:ext cx="9140093" cy="300210"/>
          </a:xfrm>
          <a:prstGeom prst="rect">
            <a:avLst/>
          </a:prstGeom>
          <a:solidFill>
            <a:schemeClr val="accent1"/>
          </a:solidFill>
        </p:spPr>
        <p:txBody>
          <a:bodyPr wrap="square" rtlCol="0">
            <a:spAutoFit/>
          </a:bodyPr>
          <a:lstStyle/>
          <a:p>
            <a:pPr algn="ctr">
              <a:spcAft>
                <a:spcPts val="600"/>
              </a:spcAft>
              <a:buClr>
                <a:srgbClr val="6CB2E6"/>
              </a:buClr>
            </a:pPr>
            <a:r>
              <a:rPr lang="en-US" sz="1351" b="1" dirty="0">
                <a:solidFill>
                  <a:schemeClr val="bg1"/>
                </a:solidFill>
                <a:latin typeface="Arial" pitchFamily="34" charset="0"/>
                <a:cs typeface="Arial" pitchFamily="34" charset="0"/>
              </a:rPr>
              <a:t>Flexible and versatile GPIOs</a:t>
            </a:r>
          </a:p>
        </p:txBody>
      </p:sp>
    </p:spTree>
    <p:extLst>
      <p:ext uri="{BB962C8B-B14F-4D97-AF65-F5344CB8AC3E}">
        <p14:creationId xmlns:p14="http://schemas.microsoft.com/office/powerpoint/2010/main" val="291716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26" name="Rectangle 50"/>
          <p:cNvSpPr>
            <a:spLocks noGrp="1" noChangeArrowheads="1"/>
          </p:cNvSpPr>
          <p:nvPr>
            <p:ph type="title"/>
          </p:nvPr>
        </p:nvSpPr>
        <p:spPr/>
        <p:txBody>
          <a:bodyPr/>
          <a:lstStyle/>
          <a:p>
            <a:r>
              <a:rPr lang="en-US" smtClean="0"/>
              <a:t>Interrupts</a:t>
            </a:r>
            <a:endParaRPr lang="en-US" dirty="0" smtClean="0"/>
          </a:p>
        </p:txBody>
      </p:sp>
      <p:graphicFrame>
        <p:nvGraphicFramePr>
          <p:cNvPr id="8" name="Group 89"/>
          <p:cNvGraphicFramePr>
            <a:graphicFrameLocks noGrp="1"/>
          </p:cNvGraphicFramePr>
          <p:nvPr>
            <p:ph idx="1"/>
            <p:extLst/>
          </p:nvPr>
        </p:nvGraphicFramePr>
        <p:xfrm>
          <a:off x="952184" y="1970268"/>
          <a:ext cx="7350082" cy="1463483"/>
        </p:xfrm>
        <a:graphic>
          <a:graphicData uri="http://schemas.openxmlformats.org/drawingml/2006/table">
            <a:tbl>
              <a:tblPr>
                <a:tableStyleId>{BC89EF96-8CEA-46FF-86C4-4CE0E7609802}</a:tableStyleId>
              </a:tblPr>
              <a:tblGrid>
                <a:gridCol w="1728867"/>
                <a:gridCol w="5621215"/>
              </a:tblGrid>
              <a:tr h="393271">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Interrupt event</a:t>
                      </a:r>
                    </a:p>
                  </a:txBody>
                  <a:tcPr marL="99522" marR="99522" marT="45748" marB="4574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CB2E6"/>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400" b="1" u="none" strike="noStrike" cap="none" normalizeH="0" baseline="0" dirty="0" smtClean="0">
                          <a:ln>
                            <a:noFill/>
                          </a:ln>
                          <a:solidFill>
                            <a:schemeClr val="bg1"/>
                          </a:solidFill>
                          <a:effectLst/>
                        </a:rPr>
                        <a:t>Description</a:t>
                      </a:r>
                      <a:endParaRPr kumimoji="0" lang="en-US" sz="14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endParaRPr>
                    </a:p>
                  </a:txBody>
                  <a:tcPr marL="99522" marR="99522" marT="45748" marB="4574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CB2E6"/>
                    </a:solidFill>
                  </a:tcPr>
                </a:tc>
              </a:tr>
              <a:tr h="393271">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1" u="none" strike="noStrike" kern="1200" cap="none" normalizeH="0" baseline="0" dirty="0" smtClean="0">
                          <a:ln>
                            <a:noFill/>
                          </a:ln>
                          <a:solidFill>
                            <a:srgbClr val="002052"/>
                          </a:solidFill>
                          <a:effectLst/>
                          <a:latin typeface="+mn-lt"/>
                          <a:ea typeface="+mn-ea"/>
                          <a:cs typeface="+mn-cs"/>
                        </a:rPr>
                        <a:t>End of acquisition</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Set when an acquisition is completed.</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676941">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Max count error</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0" i="0" u="none" strike="noStrike" kern="1200" cap="none" normalizeH="0" baseline="0" dirty="0" smtClean="0">
                          <a:ln>
                            <a:noFill/>
                          </a:ln>
                          <a:solidFill>
                            <a:srgbClr val="002052"/>
                          </a:solidFill>
                          <a:effectLst/>
                          <a:latin typeface="Arial" pitchFamily="34" charset="0"/>
                          <a:ea typeface="ＭＳ Ｐゴシック" pitchFamily="34" charset="-128"/>
                          <a:cs typeface="Arial" pitchFamily="34" charset="0"/>
                        </a:rPr>
                        <a:t>Set when a max count error occurs.</a:t>
                      </a:r>
                    </a:p>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0" i="0" u="none" strike="noStrike" kern="1200" cap="none" normalizeH="0" baseline="0" dirty="0" smtClean="0">
                          <a:ln>
                            <a:noFill/>
                          </a:ln>
                          <a:solidFill>
                            <a:srgbClr val="002052"/>
                          </a:solidFill>
                          <a:effectLst/>
                          <a:latin typeface="Arial" pitchFamily="34" charset="0"/>
                          <a:ea typeface="ＭＳ Ｐゴシック" pitchFamily="34" charset="-128"/>
                          <a:cs typeface="Arial" pitchFamily="34" charset="0"/>
                        </a:rPr>
                        <a:t>The management of the max count error avoids getting into an infinite acquisition in case of channel issues  (C</a:t>
                      </a:r>
                      <a:r>
                        <a:rPr kumimoji="0" lang="en-US" sz="1200" b="0" i="0" u="none" strike="noStrike" kern="1200" cap="none" normalizeH="0" baseline="-25000" dirty="0" smtClean="0">
                          <a:ln>
                            <a:noFill/>
                          </a:ln>
                          <a:solidFill>
                            <a:srgbClr val="002052"/>
                          </a:solidFill>
                          <a:effectLst/>
                          <a:latin typeface="Arial" pitchFamily="34" charset="0"/>
                          <a:ea typeface="ＭＳ Ｐゴシック" pitchFamily="34" charset="-128"/>
                          <a:cs typeface="Arial" pitchFamily="34" charset="0"/>
                        </a:rPr>
                        <a:t>S</a:t>
                      </a:r>
                      <a:r>
                        <a:rPr kumimoji="0" lang="en-US" sz="1200" b="0" i="0" u="none" strike="noStrike" kern="1200" cap="none" normalizeH="0" baseline="0" dirty="0" smtClean="0">
                          <a:ln>
                            <a:noFill/>
                          </a:ln>
                          <a:solidFill>
                            <a:srgbClr val="002052"/>
                          </a:solidFill>
                          <a:effectLst/>
                          <a:latin typeface="Arial" pitchFamily="34" charset="0"/>
                          <a:ea typeface="ＭＳ Ｐゴシック" pitchFamily="34" charset="-128"/>
                          <a:cs typeface="Arial" pitchFamily="34" charset="0"/>
                        </a:rPr>
                        <a:t> in short-circuit, …).</a:t>
                      </a:r>
                      <a:endPar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endParaRPr>
                    </a:p>
                  </a:txBody>
                  <a:tcPr marL="99522" marR="99522" marT="45748" marB="45748"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bl>
          </a:graphicData>
        </a:graphic>
      </p:graphicFrame>
      <p:sp>
        <p:nvSpPr>
          <p:cNvPr id="4" name="Espace réservé du numéro de diapositive 3"/>
          <p:cNvSpPr>
            <a:spLocks noGrp="1"/>
          </p:cNvSpPr>
          <p:nvPr>
            <p:ph type="sldNum" sz="quarter" idx="12"/>
          </p:nvPr>
        </p:nvSpPr>
        <p:spPr/>
        <p:txBody>
          <a:bodyPr/>
          <a:lstStyle/>
          <a:p>
            <a:fld id="{5B31B9E4-8E4D-4C86-BFD7-412B282B373B}" type="slidenum">
              <a:rPr lang="fr-FR" smtClean="0"/>
              <a:pPr/>
              <a:t>16</a:t>
            </a:fld>
            <a:endParaRPr lang="fr-FR" dirty="0"/>
          </a:p>
        </p:txBody>
      </p:sp>
    </p:spTree>
    <p:extLst>
      <p:ext uri="{BB962C8B-B14F-4D97-AF65-F5344CB8AC3E}">
        <p14:creationId xmlns:p14="http://schemas.microsoft.com/office/powerpoint/2010/main" val="2718881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26" name="Rectangle 50"/>
          <p:cNvSpPr>
            <a:spLocks noGrp="1" noChangeArrowheads="1"/>
          </p:cNvSpPr>
          <p:nvPr>
            <p:ph type="title"/>
          </p:nvPr>
        </p:nvSpPr>
        <p:spPr/>
        <p:txBody>
          <a:bodyPr/>
          <a:lstStyle/>
          <a:p>
            <a:r>
              <a:rPr lang="en-US" dirty="0" smtClean="0">
                <a:solidFill>
                  <a:srgbClr val="6CB2E6"/>
                </a:solidFill>
              </a:rPr>
              <a:t>Low-power modes</a:t>
            </a:r>
          </a:p>
        </p:txBody>
      </p:sp>
      <p:graphicFrame>
        <p:nvGraphicFramePr>
          <p:cNvPr id="8" name="Group 89"/>
          <p:cNvGraphicFramePr>
            <a:graphicFrameLocks noGrp="1"/>
          </p:cNvGraphicFramePr>
          <p:nvPr>
            <p:ph idx="1"/>
            <p:extLst/>
          </p:nvPr>
        </p:nvGraphicFramePr>
        <p:xfrm>
          <a:off x="736076" y="1862214"/>
          <a:ext cx="7722122" cy="3479056"/>
        </p:xfrm>
        <a:graphic>
          <a:graphicData uri="http://schemas.openxmlformats.org/drawingml/2006/table">
            <a:tbl>
              <a:tblPr>
                <a:tableStyleId>{BC89EF96-8CEA-46FF-86C4-4CE0E7609802}</a:tableStyleId>
              </a:tblPr>
              <a:tblGrid>
                <a:gridCol w="1779141"/>
                <a:gridCol w="5942981"/>
              </a:tblGrid>
              <a:tr h="297317">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Mode</a:t>
                      </a:r>
                    </a:p>
                  </a:txBody>
                  <a:tcPr marL="99522" marR="99522" marT="45748" marB="4574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CB2E6"/>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400" b="1" u="none" strike="noStrike" cap="none" normalizeH="0" baseline="0" dirty="0" smtClean="0">
                          <a:ln>
                            <a:noFill/>
                          </a:ln>
                          <a:solidFill>
                            <a:schemeClr val="bg1"/>
                          </a:solidFill>
                          <a:effectLst/>
                        </a:rPr>
                        <a:t>Description</a:t>
                      </a:r>
                      <a:endParaRPr kumimoji="0" lang="en-US" sz="14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endParaRPr>
                    </a:p>
                  </a:txBody>
                  <a:tcPr marL="99522" marR="99522" marT="45748" marB="4574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CB2E6"/>
                    </a:solidFill>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1" u="none" strike="noStrike" kern="1200" cap="none" normalizeH="0" baseline="0" dirty="0" smtClean="0">
                          <a:ln>
                            <a:noFill/>
                          </a:ln>
                          <a:solidFill>
                            <a:srgbClr val="002052"/>
                          </a:solidFill>
                          <a:effectLst/>
                          <a:latin typeface="+mn-lt"/>
                          <a:ea typeface="+mn-ea"/>
                          <a:cs typeface="+mn-cs"/>
                        </a:rPr>
                        <a:t>Run</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Active.</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1" u="none" strike="noStrike" kern="1200" cap="none" normalizeH="0" baseline="0" dirty="0" smtClean="0">
                          <a:ln>
                            <a:noFill/>
                          </a:ln>
                          <a:solidFill>
                            <a:srgbClr val="002052"/>
                          </a:solidFill>
                          <a:effectLst/>
                          <a:latin typeface="+mn-lt"/>
                          <a:ea typeface="+mn-ea"/>
                          <a:cs typeface="+mn-cs"/>
                        </a:rPr>
                        <a:t>Sleep</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Active. Peripheral </a:t>
                      </a:r>
                      <a:r>
                        <a:rPr kumimoji="0" lang="en-US" sz="1200" b="0" i="0" u="none" strike="noStrike" kern="1200" cap="none" normalizeH="0" baseline="0" dirty="0" smtClean="0">
                          <a:ln>
                            <a:noFill/>
                          </a:ln>
                          <a:solidFill>
                            <a:srgbClr val="002052"/>
                          </a:solidFill>
                          <a:effectLst/>
                          <a:latin typeface="Arial" pitchFamily="34" charset="0"/>
                          <a:ea typeface="ＭＳ Ｐゴシック" pitchFamily="34" charset="-128"/>
                          <a:cs typeface="Arial" pitchFamily="34" charset="0"/>
                        </a:rPr>
                        <a:t>interrupts cause the device to exit Sleep mode.</a:t>
                      </a:r>
                      <a:endPar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endParaRP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Low-power run</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Active.</a:t>
                      </a:r>
                    </a:p>
                  </a:txBody>
                  <a:tcPr marL="99522" marR="99522" marT="45748" marB="45748"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Low-power sleep</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Active. Peripheral </a:t>
                      </a:r>
                      <a:r>
                        <a:rPr kumimoji="0" lang="en-US" sz="1200" b="0" i="0" u="none" strike="noStrike" kern="1200" cap="none" normalizeH="0" baseline="0" dirty="0" smtClean="0">
                          <a:ln>
                            <a:noFill/>
                          </a:ln>
                          <a:solidFill>
                            <a:srgbClr val="002052"/>
                          </a:solidFill>
                          <a:effectLst/>
                          <a:latin typeface="Arial" pitchFamily="34" charset="0"/>
                          <a:ea typeface="ＭＳ Ｐゴシック" pitchFamily="34" charset="-128"/>
                          <a:cs typeface="Arial" pitchFamily="34" charset="0"/>
                        </a:rPr>
                        <a:t>interrupts cause the device to exit Low-power sleep mode.</a:t>
                      </a:r>
                      <a:endPar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endParaRPr>
                    </a:p>
                  </a:txBody>
                  <a:tcPr marL="99522" marR="99522" marT="45748" marB="45748"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Stop 1</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row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Frozen. Peripheral registers content is kept.</a:t>
                      </a:r>
                    </a:p>
                  </a:txBody>
                  <a:tcPr marL="99522" marR="99522" marT="45748" marB="45748"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Stop 2</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vMerge="1">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endParaRPr kumimoji="0" lang="en-US" sz="16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endParaRPr>
                    </a:p>
                  </a:txBody>
                  <a:tcPr marL="132644" marR="132644" marT="60974" marB="60974"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Standby</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row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rPr>
                        <a:t>Powered-down. The peripheral must be reinitialized after exiting Standby or Shutdown mode.</a:t>
                      </a:r>
                    </a:p>
                  </a:txBody>
                  <a:tcPr marL="99522" marR="99522" marT="45748" marB="45748"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r h="3967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kumimoji="0" lang="en-US" sz="1200" b="1" u="none" strike="noStrike" kern="1200" cap="none" normalizeH="0" baseline="0" dirty="0" smtClean="0">
                          <a:ln>
                            <a:noFill/>
                          </a:ln>
                          <a:solidFill>
                            <a:srgbClr val="002052"/>
                          </a:solidFill>
                          <a:effectLst/>
                          <a:latin typeface="+mn-lt"/>
                          <a:ea typeface="+mn-ea"/>
                          <a:cs typeface="+mn-cs"/>
                        </a:rPr>
                        <a:t>Shutdown</a:t>
                      </a:r>
                    </a:p>
                  </a:txBody>
                  <a:tcPr marL="99522" marR="99522" marT="45748" marB="45748" anchor="ctr" horzOverflow="overflow">
                    <a:lnL w="12700" cap="flat" cmpd="sng" algn="ctr">
                      <a:solidFill>
                        <a:srgbClr val="6CB2E6"/>
                      </a:solidFill>
                      <a:prstDash val="solid"/>
                      <a:round/>
                      <a:headEnd type="none" w="med" len="med"/>
                      <a:tailEnd type="none" w="med" len="med"/>
                    </a:lnL>
                    <a:lnR w="12700" cap="flat" cmpd="sng" algn="ctr">
                      <a:solidFill>
                        <a:srgbClr val="6CB2E6"/>
                      </a:solidFill>
                      <a:prstDash val="solid"/>
                      <a:round/>
                      <a:headEnd type="none" w="med" len="med"/>
                      <a:tailEnd type="none" w="med" len="med"/>
                    </a:lnR>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solidFill>
                      <a:srgbClr val="C4D6EE"/>
                    </a:solidFill>
                  </a:tcPr>
                </a:tc>
                <a:tc vMerge="1">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endParaRPr kumimoji="0" lang="en-US" sz="1600" b="0" i="0" u="none" strike="noStrike" kern="1200" cap="none" normalizeH="0" baseline="0" noProof="0" dirty="0" smtClean="0">
                        <a:ln>
                          <a:noFill/>
                        </a:ln>
                        <a:solidFill>
                          <a:srgbClr val="002052"/>
                        </a:solidFill>
                        <a:effectLst/>
                        <a:latin typeface="Arial" pitchFamily="34" charset="0"/>
                        <a:ea typeface="ＭＳ Ｐゴシック" pitchFamily="34" charset="-128"/>
                        <a:cs typeface="Arial" pitchFamily="34" charset="0"/>
                      </a:endParaRPr>
                    </a:p>
                  </a:txBody>
                  <a:tcPr marL="132644" marR="132644" marT="60974" marB="60974" anchor="ctr" horzOverflow="overflow">
                    <a:lnL w="12700" cap="flat" cmpd="sng" algn="ctr">
                      <a:solidFill>
                        <a:srgbClr val="6CB2E6"/>
                      </a:solidFill>
                      <a:prstDash val="solid"/>
                      <a:round/>
                      <a:headEnd type="none" w="med" len="med"/>
                      <a:tailEnd type="none" w="med" len="med"/>
                    </a:lnL>
                    <a:lnT w="12700" cap="flat" cmpd="sng" algn="ctr">
                      <a:solidFill>
                        <a:srgbClr val="6CB2E6"/>
                      </a:solidFill>
                      <a:prstDash val="solid"/>
                      <a:round/>
                      <a:headEnd type="none" w="med" len="med"/>
                      <a:tailEnd type="none" w="med" len="med"/>
                    </a:lnT>
                    <a:lnB w="12700" cap="flat" cmpd="sng" algn="ctr">
                      <a:solidFill>
                        <a:srgbClr val="6CB2E6"/>
                      </a:solidFill>
                      <a:prstDash val="solid"/>
                      <a:round/>
                      <a:headEnd type="none" w="med" len="med"/>
                      <a:tailEnd type="none" w="med" len="med"/>
                    </a:lnB>
                  </a:tcPr>
                </a:tc>
              </a:tr>
            </a:tbl>
          </a:graphicData>
        </a:graphic>
      </p:graphicFrame>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b="0" smtClean="0"/>
              <a:pPr/>
              <a:t>17</a:t>
            </a:fld>
            <a:endParaRPr lang="fr-FR" b="0" dirty="0"/>
          </a:p>
        </p:txBody>
      </p:sp>
    </p:spTree>
    <p:extLst>
      <p:ext uri="{BB962C8B-B14F-4D97-AF65-F5344CB8AC3E}">
        <p14:creationId xmlns:p14="http://schemas.microsoft.com/office/powerpoint/2010/main" val="1085265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Number of capacitive sensing channels</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t>18</a:t>
            </a:fld>
            <a:endParaRPr lang="fr-FR"/>
          </a:p>
        </p:txBody>
      </p:sp>
      <p:graphicFrame>
        <p:nvGraphicFramePr>
          <p:cNvPr id="8" name="Content Placeholder 7"/>
          <p:cNvGraphicFramePr>
            <a:graphicFrameLocks/>
          </p:cNvGraphicFramePr>
          <p:nvPr>
            <p:extLst/>
          </p:nvPr>
        </p:nvGraphicFramePr>
        <p:xfrm>
          <a:off x="1330374" y="2024296"/>
          <a:ext cx="6321171" cy="3208498"/>
        </p:xfrm>
        <a:graphic>
          <a:graphicData uri="http://schemas.openxmlformats.org/drawingml/2006/table">
            <a:tbl>
              <a:tblPr firstRow="1" bandRow="1">
                <a:tableStyleId>{5C22544A-7EE6-4342-B048-85BDC9FD1C3A}</a:tableStyleId>
              </a:tblPr>
              <a:tblGrid>
                <a:gridCol w="1797558"/>
                <a:gridCol w="1507871"/>
                <a:gridCol w="1507871"/>
                <a:gridCol w="1507871"/>
              </a:tblGrid>
              <a:tr h="278239">
                <a:tc rowSpan="2">
                  <a:txBody>
                    <a:bodyPr/>
                    <a:lstStyle/>
                    <a:p>
                      <a:pPr algn="ctr" fontAlgn="ctr"/>
                      <a:r>
                        <a:rPr lang="fr-FR" sz="1100" b="1" i="0" u="none" strike="noStrike" dirty="0" err="1">
                          <a:solidFill>
                            <a:schemeClr val="bg1"/>
                          </a:solidFill>
                          <a:effectLst/>
                          <a:latin typeface="+mn-lt"/>
                        </a:rPr>
                        <a:t>Analog</a:t>
                      </a:r>
                      <a:r>
                        <a:rPr lang="fr-FR" sz="1100" b="1" i="0" u="none" strike="noStrike" dirty="0">
                          <a:solidFill>
                            <a:schemeClr val="bg1"/>
                          </a:solidFill>
                          <a:effectLst/>
                          <a:latin typeface="+mn-lt"/>
                        </a:rPr>
                        <a:t> I/O group</a:t>
                      </a:r>
                    </a:p>
                  </a:txBody>
                  <a:tcPr marL="7147" marR="7147" marT="7147" marB="0" anchor="ctr"/>
                </a:tc>
                <a:tc gridSpan="3">
                  <a:txBody>
                    <a:bodyPr/>
                    <a:lstStyle/>
                    <a:p>
                      <a:pPr algn="ctr" fontAlgn="ctr"/>
                      <a:r>
                        <a:rPr lang="en-US" sz="1100" b="1" i="0" u="none" strike="noStrike" dirty="0">
                          <a:solidFill>
                            <a:schemeClr val="bg1"/>
                          </a:solidFill>
                          <a:effectLst/>
                          <a:latin typeface="+mn-lt"/>
                        </a:rPr>
                        <a:t>Number of capacitive sensing channels</a:t>
                      </a:r>
                    </a:p>
                  </a:txBody>
                  <a:tcPr marL="7147" marR="7147" marT="7147" marB="0" anchor="ctr"/>
                </a:tc>
                <a:tc hMerge="1">
                  <a:txBody>
                    <a:bodyPr/>
                    <a:lstStyle/>
                    <a:p>
                      <a:endParaRPr lang="fr-FR"/>
                    </a:p>
                  </a:txBody>
                  <a:tcPr/>
                </a:tc>
                <a:tc hMerge="1">
                  <a:txBody>
                    <a:bodyPr/>
                    <a:lstStyle/>
                    <a:p>
                      <a:endParaRPr lang="fr-FR"/>
                    </a:p>
                  </a:txBody>
                  <a:tcPr/>
                </a:tc>
              </a:tr>
              <a:tr h="1127724">
                <a:tc vMerge="1">
                  <a:txBody>
                    <a:bodyPr/>
                    <a:lstStyle/>
                    <a:p>
                      <a:endParaRPr lang="fr-F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smtClean="0">
                          <a:solidFill>
                            <a:schemeClr val="bg1"/>
                          </a:solidFill>
                          <a:effectLst/>
                          <a:latin typeface="+mn-lt"/>
                          <a:ea typeface="+mn-ea"/>
                          <a:cs typeface="+mn-cs"/>
                        </a:rPr>
                        <a:t>STM32L486Zx</a:t>
                      </a:r>
                      <a:br>
                        <a:rPr lang="fr-FR" sz="1100" b="1" i="0" u="none" strike="noStrike" kern="1200" dirty="0" smtClean="0">
                          <a:solidFill>
                            <a:schemeClr val="bg1"/>
                          </a:solidFill>
                          <a:effectLst/>
                          <a:latin typeface="+mn-lt"/>
                          <a:ea typeface="+mn-ea"/>
                          <a:cs typeface="+mn-cs"/>
                        </a:rPr>
                      </a:br>
                      <a:r>
                        <a:rPr lang="fr-FR" sz="1100" b="1" i="0" u="none" strike="noStrike" kern="1200" dirty="0" smtClean="0">
                          <a:solidFill>
                            <a:schemeClr val="bg1"/>
                          </a:solidFill>
                          <a:effectLst/>
                          <a:latin typeface="+mn-lt"/>
                          <a:ea typeface="+mn-ea"/>
                          <a:cs typeface="+mn-cs"/>
                        </a:rPr>
                        <a:t>STM32L486Qx</a:t>
                      </a:r>
                    </a:p>
                    <a:p>
                      <a:pPr marL="0" algn="ctr" defTabSz="914400" rtl="0" eaLnBrk="1" fontAlgn="ctr" latinLnBrk="0" hangingPunct="1"/>
                      <a:r>
                        <a:rPr lang="fr-FR" sz="1100" b="1" i="0" u="none" strike="noStrike" kern="1200" dirty="0" smtClean="0">
                          <a:solidFill>
                            <a:schemeClr val="bg1"/>
                          </a:solidFill>
                          <a:effectLst/>
                          <a:latin typeface="+mn-lt"/>
                          <a:ea typeface="+mn-ea"/>
                          <a:cs typeface="+mn-cs"/>
                        </a:rPr>
                        <a:t>STM32L476Zx</a:t>
                      </a:r>
                      <a:br>
                        <a:rPr lang="fr-FR" sz="1100" b="1" i="0" u="none" strike="noStrike" kern="1200" dirty="0" smtClean="0">
                          <a:solidFill>
                            <a:schemeClr val="bg1"/>
                          </a:solidFill>
                          <a:effectLst/>
                          <a:latin typeface="+mn-lt"/>
                          <a:ea typeface="+mn-ea"/>
                          <a:cs typeface="+mn-cs"/>
                        </a:rPr>
                      </a:br>
                      <a:r>
                        <a:rPr lang="fr-FR" sz="1100" b="1" i="0" u="none" strike="noStrike" kern="1200" dirty="0" smtClean="0">
                          <a:solidFill>
                            <a:schemeClr val="bg1"/>
                          </a:solidFill>
                          <a:effectLst/>
                          <a:latin typeface="+mn-lt"/>
                          <a:ea typeface="+mn-ea"/>
                          <a:cs typeface="+mn-cs"/>
                        </a:rPr>
                        <a:t>STM32L476Qx</a:t>
                      </a:r>
                    </a:p>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smtClean="0">
                          <a:solidFill>
                            <a:schemeClr val="bg1"/>
                          </a:solidFill>
                          <a:effectLst/>
                          <a:latin typeface="+mn-lt"/>
                          <a:ea typeface="+mn-ea"/>
                          <a:cs typeface="+mn-cs"/>
                        </a:rPr>
                        <a:t>STM32L471Zx</a:t>
                      </a:r>
                      <a:br>
                        <a:rPr lang="fr-FR" sz="1100" b="1" i="0" u="none" strike="noStrike" kern="1200" dirty="0" smtClean="0">
                          <a:solidFill>
                            <a:schemeClr val="bg1"/>
                          </a:solidFill>
                          <a:effectLst/>
                          <a:latin typeface="+mn-lt"/>
                          <a:ea typeface="+mn-ea"/>
                          <a:cs typeface="+mn-cs"/>
                        </a:rPr>
                      </a:br>
                      <a:r>
                        <a:rPr lang="fr-FR" sz="1100" b="1" i="0" u="none" strike="noStrike" kern="1200" dirty="0" smtClean="0">
                          <a:solidFill>
                            <a:schemeClr val="bg1"/>
                          </a:solidFill>
                          <a:effectLst/>
                          <a:latin typeface="+mn-lt"/>
                          <a:ea typeface="+mn-ea"/>
                          <a:cs typeface="+mn-cs"/>
                        </a:rPr>
                        <a:t>STM32L471Qx</a:t>
                      </a:r>
                    </a:p>
                  </a:txBody>
                  <a:tcPr marL="7147" marR="7147" marT="7147" marB="0" anchor="ctr">
                    <a:solidFill>
                      <a:srgbClr val="39A7DC"/>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smtClean="0">
                          <a:solidFill>
                            <a:schemeClr val="bg1"/>
                          </a:solidFill>
                          <a:effectLst/>
                          <a:latin typeface="+mn-lt"/>
                          <a:ea typeface="+mn-ea"/>
                          <a:cs typeface="+mn-cs"/>
                        </a:rPr>
                        <a:t>STM32L486Vx</a:t>
                      </a:r>
                    </a:p>
                    <a:p>
                      <a:pPr marL="0" algn="ctr" defTabSz="914400" rtl="0" eaLnBrk="1" fontAlgn="ctr" latinLnBrk="0" hangingPunct="1"/>
                      <a:r>
                        <a:rPr lang="fr-FR" sz="1100" b="1" i="0" u="none" strike="noStrike" kern="1200" dirty="0" smtClean="0">
                          <a:solidFill>
                            <a:schemeClr val="bg1"/>
                          </a:solidFill>
                          <a:effectLst/>
                          <a:latin typeface="+mn-lt"/>
                          <a:ea typeface="+mn-ea"/>
                          <a:cs typeface="+mn-cs"/>
                        </a:rPr>
                        <a:t>STM32L476Vx</a:t>
                      </a:r>
                    </a:p>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smtClean="0">
                          <a:solidFill>
                            <a:schemeClr val="bg1"/>
                          </a:solidFill>
                          <a:effectLst/>
                          <a:latin typeface="+mn-lt"/>
                          <a:ea typeface="+mn-ea"/>
                          <a:cs typeface="+mn-cs"/>
                        </a:rPr>
                        <a:t>STM32L471Vx</a:t>
                      </a:r>
                    </a:p>
                  </a:txBody>
                  <a:tcPr marL="7147" marR="7147" marT="7147" marB="0" anchor="ctr">
                    <a:solidFill>
                      <a:srgbClr val="39A7DC"/>
                    </a:solidFill>
                  </a:tcPr>
                </a:tc>
                <a:tc>
                  <a:txBody>
                    <a:bodyPr/>
                    <a:lstStyle/>
                    <a:p>
                      <a:pPr marL="0" algn="ctr" defTabSz="914400" rtl="0" eaLnBrk="1" fontAlgn="ctr" latinLnBrk="0" hangingPunct="1"/>
                      <a:r>
                        <a:rPr lang="fr-FR" sz="1100" b="1" i="0" u="none" strike="noStrike" kern="1200" dirty="0" smtClean="0">
                          <a:solidFill>
                            <a:schemeClr val="bg1"/>
                          </a:solidFill>
                          <a:effectLst/>
                          <a:latin typeface="+mn-lt"/>
                          <a:ea typeface="+mn-ea"/>
                          <a:cs typeface="+mn-cs"/>
                        </a:rPr>
                        <a:t>STM32L486Jx</a:t>
                      </a:r>
                    </a:p>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smtClean="0">
                          <a:solidFill>
                            <a:schemeClr val="bg1"/>
                          </a:solidFill>
                          <a:effectLst/>
                          <a:latin typeface="+mn-lt"/>
                          <a:ea typeface="+mn-ea"/>
                          <a:cs typeface="+mn-cs"/>
                        </a:rPr>
                        <a:t>STM32L486Rx</a:t>
                      </a:r>
                    </a:p>
                    <a:p>
                      <a:pPr marL="0" algn="ctr" defTabSz="914400" rtl="0" eaLnBrk="1" fontAlgn="ctr" latinLnBrk="0" hangingPunct="1"/>
                      <a:r>
                        <a:rPr lang="fr-FR" sz="1100" b="1" i="0" u="none" strike="noStrike" kern="1200" dirty="0" smtClean="0">
                          <a:solidFill>
                            <a:schemeClr val="bg1"/>
                          </a:solidFill>
                          <a:effectLst/>
                          <a:latin typeface="+mn-lt"/>
                          <a:ea typeface="+mn-ea"/>
                          <a:cs typeface="+mn-cs"/>
                        </a:rPr>
                        <a:t>STM32L476Jx</a:t>
                      </a:r>
                    </a:p>
                    <a:p>
                      <a:pPr marL="0" algn="ctr" defTabSz="914400" rtl="0" eaLnBrk="1" fontAlgn="ctr" latinLnBrk="0" hangingPunct="1"/>
                      <a:r>
                        <a:rPr lang="fr-FR" sz="1100" b="1" i="0" u="none" strike="noStrike" kern="1200" dirty="0" smtClean="0">
                          <a:solidFill>
                            <a:schemeClr val="bg1"/>
                          </a:solidFill>
                          <a:effectLst/>
                          <a:latin typeface="+mn-lt"/>
                          <a:ea typeface="+mn-ea"/>
                          <a:cs typeface="+mn-cs"/>
                        </a:rPr>
                        <a:t>STM32L476Rx</a:t>
                      </a:r>
                    </a:p>
                    <a:p>
                      <a:pPr marL="0" algn="ctr" defTabSz="914400" rtl="0" eaLnBrk="1" fontAlgn="ctr" latinLnBrk="0" hangingPunct="1"/>
                      <a:r>
                        <a:rPr lang="fr-FR" sz="1100" b="1" i="0" u="none" strike="noStrike" kern="1200" dirty="0" smtClean="0">
                          <a:solidFill>
                            <a:schemeClr val="bg1"/>
                          </a:solidFill>
                          <a:effectLst/>
                          <a:latin typeface="+mn-lt"/>
                          <a:ea typeface="+mn-ea"/>
                          <a:cs typeface="+mn-cs"/>
                        </a:rPr>
                        <a:t>STM32L471Jx</a:t>
                      </a:r>
                    </a:p>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smtClean="0">
                          <a:solidFill>
                            <a:schemeClr val="bg1"/>
                          </a:solidFill>
                          <a:effectLst/>
                          <a:latin typeface="+mn-lt"/>
                          <a:ea typeface="+mn-ea"/>
                          <a:cs typeface="+mn-cs"/>
                        </a:rPr>
                        <a:t>STM32L471Rx</a:t>
                      </a:r>
                    </a:p>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kern="1200" dirty="0" smtClean="0">
                        <a:solidFill>
                          <a:schemeClr val="bg1"/>
                        </a:solidFill>
                        <a:effectLst/>
                        <a:latin typeface="+mn-lt"/>
                        <a:ea typeface="+mn-ea"/>
                        <a:cs typeface="+mn-cs"/>
                      </a:endParaRPr>
                    </a:p>
                  </a:txBody>
                  <a:tcPr marL="7147" marR="7147" marT="7147" marB="0" anchor="ctr">
                    <a:solidFill>
                      <a:srgbClr val="39A7DC"/>
                    </a:solidFill>
                  </a:tcPr>
                </a:tc>
              </a:tr>
              <a:tr h="167229">
                <a:tc>
                  <a:txBody>
                    <a:bodyPr/>
                    <a:lstStyle/>
                    <a:p>
                      <a:pPr algn="ctr" fontAlgn="ctr"/>
                      <a:r>
                        <a:rPr lang="fr-FR" sz="1100" b="1" i="0" u="none" strike="noStrike" dirty="0" smtClean="0">
                          <a:solidFill>
                            <a:srgbClr val="000000"/>
                          </a:solidFill>
                          <a:effectLst/>
                          <a:latin typeface="+mn-lt"/>
                        </a:rPr>
                        <a:t>G1</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r>
              <a:tr h="167229">
                <a:tc>
                  <a:txBody>
                    <a:bodyPr/>
                    <a:lstStyle/>
                    <a:p>
                      <a:pPr algn="ctr" fontAlgn="ctr"/>
                      <a:r>
                        <a:rPr lang="fr-FR" sz="1100" b="1" i="0" u="none" strike="noStrike" dirty="0" smtClean="0">
                          <a:solidFill>
                            <a:srgbClr val="000000"/>
                          </a:solidFill>
                          <a:effectLst/>
                          <a:latin typeface="+mn-lt"/>
                        </a:rPr>
                        <a:t>G2</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r>
              <a:tr h="183696">
                <a:tc>
                  <a:txBody>
                    <a:bodyPr/>
                    <a:lstStyle/>
                    <a:p>
                      <a:pPr algn="ctr" fontAlgn="ctr"/>
                      <a:r>
                        <a:rPr lang="fr-FR" sz="1100" b="1" i="0" u="none" strike="noStrike" dirty="0" smtClean="0">
                          <a:solidFill>
                            <a:srgbClr val="000000"/>
                          </a:solidFill>
                          <a:effectLst/>
                          <a:latin typeface="+mn-lt"/>
                        </a:rPr>
                        <a:t>G3</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en-US"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0</a:t>
                      </a:r>
                      <a:endParaRPr lang="fr-FR" sz="1100" b="0" i="0" u="none" strike="noStrike" dirty="0">
                        <a:solidFill>
                          <a:srgbClr val="000000"/>
                        </a:solidFill>
                        <a:effectLst/>
                        <a:latin typeface="+mn-lt"/>
                      </a:endParaRPr>
                    </a:p>
                  </a:txBody>
                  <a:tcPr marL="7147" marR="7147" marT="7147" marB="0" anchor="ctr"/>
                </a:tc>
              </a:tr>
              <a:tr h="167229">
                <a:tc>
                  <a:txBody>
                    <a:bodyPr/>
                    <a:lstStyle/>
                    <a:p>
                      <a:pPr algn="ctr" fontAlgn="ctr"/>
                      <a:r>
                        <a:rPr lang="fr-FR" sz="1100" b="1" i="0" u="none" strike="noStrike" dirty="0" smtClean="0">
                          <a:solidFill>
                            <a:srgbClr val="000000"/>
                          </a:solidFill>
                          <a:effectLst/>
                          <a:latin typeface="+mn-lt"/>
                        </a:rPr>
                        <a:t>G4</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r>
              <a:tr h="167229">
                <a:tc>
                  <a:txBody>
                    <a:bodyPr/>
                    <a:lstStyle/>
                    <a:p>
                      <a:pPr algn="ctr" fontAlgn="ctr"/>
                      <a:r>
                        <a:rPr lang="fr-FR" sz="1100" b="1" i="0" u="none" strike="noStrike" dirty="0" smtClean="0">
                          <a:solidFill>
                            <a:srgbClr val="000000"/>
                          </a:solidFill>
                          <a:effectLst/>
                          <a:latin typeface="+mn-lt"/>
                        </a:rPr>
                        <a:t>G5</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0" i="0" u="none" strike="noStrike">
                          <a:solidFill>
                            <a:srgbClr val="000000"/>
                          </a:solidFill>
                          <a:effectLst/>
                          <a:latin typeface="+mn-lt"/>
                        </a:rPr>
                        <a:t>3</a:t>
                      </a: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fr-FR" sz="1100" b="0" i="0" u="none" strike="noStrike" dirty="0" smtClean="0">
                          <a:solidFill>
                            <a:srgbClr val="000000"/>
                          </a:solidFill>
                          <a:effectLst/>
                          <a:latin typeface="+mn-lt"/>
                        </a:rPr>
                        <a:t>0</a:t>
                      </a:r>
                      <a:endParaRPr lang="fr-FR" sz="1100" b="0" i="0" u="none" strike="noStrike" dirty="0">
                        <a:solidFill>
                          <a:srgbClr val="000000"/>
                        </a:solidFill>
                        <a:effectLst/>
                        <a:latin typeface="+mn-lt"/>
                      </a:endParaRPr>
                    </a:p>
                  </a:txBody>
                  <a:tcPr marL="7147" marR="7147" marT="7147" marB="0" anchor="ctr"/>
                </a:tc>
              </a:tr>
              <a:tr h="167229">
                <a:tc>
                  <a:txBody>
                    <a:bodyPr/>
                    <a:lstStyle/>
                    <a:p>
                      <a:pPr algn="ctr" fontAlgn="ctr"/>
                      <a:r>
                        <a:rPr lang="fr-FR" sz="1100" b="1" i="0" u="none" strike="noStrike" dirty="0" smtClean="0">
                          <a:solidFill>
                            <a:srgbClr val="000000"/>
                          </a:solidFill>
                          <a:effectLst/>
                          <a:latin typeface="+mn-lt"/>
                        </a:rPr>
                        <a:t>G6</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0" i="0" u="none" strike="noStrike" dirty="0">
                          <a:solidFill>
                            <a:srgbClr val="000000"/>
                          </a:solidFill>
                          <a:effectLst/>
                          <a:latin typeface="+mn-lt"/>
                        </a:rPr>
                        <a:t>3</a:t>
                      </a:r>
                    </a:p>
                  </a:txBody>
                  <a:tcPr marL="7147" marR="7147" marT="7147" marB="0" anchor="ctr"/>
                </a:tc>
                <a:tc>
                  <a:txBody>
                    <a:bodyPr/>
                    <a:lstStyle/>
                    <a:p>
                      <a:pPr algn="ctr" fontAlgn="ctr"/>
                      <a:r>
                        <a:rPr lang="en-US"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0</a:t>
                      </a:r>
                      <a:endParaRPr lang="fr-FR" sz="1100" b="0" i="0" u="none" strike="noStrike" dirty="0">
                        <a:solidFill>
                          <a:srgbClr val="000000"/>
                        </a:solidFill>
                        <a:effectLst/>
                        <a:latin typeface="+mn-lt"/>
                      </a:endParaRPr>
                    </a:p>
                  </a:txBody>
                  <a:tcPr marL="7147" marR="7147" marT="7147" marB="0" anchor="ctr"/>
                </a:tc>
              </a:tr>
              <a:tr h="167229">
                <a:tc>
                  <a:txBody>
                    <a:bodyPr/>
                    <a:lstStyle/>
                    <a:p>
                      <a:pPr algn="ctr" fontAlgn="ctr"/>
                      <a:r>
                        <a:rPr lang="en-US" sz="1100" b="1" i="0" u="none" strike="noStrike" dirty="0" smtClean="0">
                          <a:solidFill>
                            <a:srgbClr val="000000"/>
                          </a:solidFill>
                          <a:effectLst/>
                          <a:latin typeface="+mn-lt"/>
                        </a:rPr>
                        <a:t>G7</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r>
              <a:tr h="167229">
                <a:tc>
                  <a:txBody>
                    <a:bodyPr/>
                    <a:lstStyle/>
                    <a:p>
                      <a:pPr algn="ctr" fontAlgn="ctr"/>
                      <a:r>
                        <a:rPr lang="en-US" sz="1100" b="1" i="0" u="none" strike="noStrike" dirty="0" smtClean="0">
                          <a:solidFill>
                            <a:srgbClr val="000000"/>
                          </a:solidFill>
                          <a:effectLst/>
                          <a:latin typeface="+mn-lt"/>
                        </a:rPr>
                        <a:t>G8</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3</a:t>
                      </a:r>
                      <a:endParaRPr lang="fr-FR" sz="1100" b="0"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0</a:t>
                      </a:r>
                      <a:endParaRPr lang="fr-FR" sz="1100" b="0" i="0" u="none" strike="noStrike" dirty="0">
                        <a:solidFill>
                          <a:srgbClr val="000000"/>
                        </a:solidFill>
                        <a:effectLst/>
                        <a:latin typeface="+mn-lt"/>
                      </a:endParaRPr>
                    </a:p>
                  </a:txBody>
                  <a:tcPr marL="7147" marR="7147" marT="7147" marB="0" anchor="ctr"/>
                </a:tc>
                <a:tc>
                  <a:txBody>
                    <a:bodyPr/>
                    <a:lstStyle/>
                    <a:p>
                      <a:pPr algn="ctr" fontAlgn="ctr"/>
                      <a:r>
                        <a:rPr lang="en-US" sz="1100" b="0" i="0" u="none" strike="noStrike" dirty="0" smtClean="0">
                          <a:solidFill>
                            <a:srgbClr val="000000"/>
                          </a:solidFill>
                          <a:effectLst/>
                          <a:latin typeface="+mn-lt"/>
                        </a:rPr>
                        <a:t>0</a:t>
                      </a:r>
                      <a:endParaRPr lang="fr-FR" sz="1100" b="0" i="0" u="none" strike="noStrike" dirty="0">
                        <a:solidFill>
                          <a:srgbClr val="000000"/>
                        </a:solidFill>
                        <a:effectLst/>
                        <a:latin typeface="+mn-lt"/>
                      </a:endParaRPr>
                    </a:p>
                  </a:txBody>
                  <a:tcPr marL="7147" marR="7147" marT="7147" marB="0" anchor="ctr"/>
                </a:tc>
              </a:tr>
              <a:tr h="327312">
                <a:tc>
                  <a:txBody>
                    <a:bodyPr/>
                    <a:lstStyle/>
                    <a:p>
                      <a:pPr algn="ctr" fontAlgn="ctr"/>
                      <a:r>
                        <a:rPr lang="en-US" sz="1100" b="1" i="0" u="none" strike="noStrike" dirty="0">
                          <a:solidFill>
                            <a:srgbClr val="000000"/>
                          </a:solidFill>
                          <a:effectLst/>
                          <a:latin typeface="+mn-lt"/>
                        </a:rPr>
                        <a:t>Number of capacitive sensing channels</a:t>
                      </a:r>
                    </a:p>
                  </a:txBody>
                  <a:tcPr marL="7147" marR="7147" marT="7147" marB="0" anchor="ctr"/>
                </a:tc>
                <a:tc>
                  <a:txBody>
                    <a:bodyPr/>
                    <a:lstStyle/>
                    <a:p>
                      <a:pPr algn="ctr" fontAlgn="ctr"/>
                      <a:r>
                        <a:rPr lang="en-US" sz="1100" b="1" i="0" u="none" strike="noStrike" dirty="0" smtClean="0">
                          <a:solidFill>
                            <a:srgbClr val="000000"/>
                          </a:solidFill>
                          <a:effectLst/>
                          <a:latin typeface="+mn-lt"/>
                        </a:rPr>
                        <a:t>24</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1" i="0" u="none" strike="noStrike" dirty="0" smtClean="0">
                          <a:solidFill>
                            <a:srgbClr val="000000"/>
                          </a:solidFill>
                          <a:effectLst/>
                          <a:latin typeface="+mn-lt"/>
                        </a:rPr>
                        <a:t>21</a:t>
                      </a:r>
                      <a:endParaRPr lang="fr-FR" sz="1100" b="1" i="0" u="none" strike="noStrike" dirty="0">
                        <a:solidFill>
                          <a:srgbClr val="000000"/>
                        </a:solidFill>
                        <a:effectLst/>
                        <a:latin typeface="+mn-lt"/>
                      </a:endParaRPr>
                    </a:p>
                  </a:txBody>
                  <a:tcPr marL="7147" marR="7147" marT="7147" marB="0" anchor="ctr"/>
                </a:tc>
                <a:tc>
                  <a:txBody>
                    <a:bodyPr/>
                    <a:lstStyle/>
                    <a:p>
                      <a:pPr algn="ctr" fontAlgn="ctr"/>
                      <a:r>
                        <a:rPr lang="fr-FR" sz="1100" b="1" i="0" u="none" strike="noStrike" dirty="0" smtClean="0">
                          <a:solidFill>
                            <a:srgbClr val="000000"/>
                          </a:solidFill>
                          <a:effectLst/>
                          <a:latin typeface="+mn-lt"/>
                        </a:rPr>
                        <a:t>12</a:t>
                      </a:r>
                      <a:endParaRPr lang="fr-FR" sz="1100" b="1" i="0" u="none" strike="noStrike" dirty="0">
                        <a:solidFill>
                          <a:srgbClr val="000000"/>
                        </a:solidFill>
                        <a:effectLst/>
                        <a:latin typeface="+mn-lt"/>
                      </a:endParaRPr>
                    </a:p>
                  </a:txBody>
                  <a:tcPr marL="7147" marR="7147" marT="7147" marB="0" anchor="ctr"/>
                </a:tc>
              </a:tr>
            </a:tbl>
          </a:graphicData>
        </a:graphic>
      </p:graphicFrame>
    </p:spTree>
    <p:extLst>
      <p:ext uri="{BB962C8B-B14F-4D97-AF65-F5344CB8AC3E}">
        <p14:creationId xmlns:p14="http://schemas.microsoft.com/office/powerpoint/2010/main" val="4243062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pPr lvl="2" algn="l" rtl="0">
              <a:spcBef>
                <a:spcPct val="0"/>
              </a:spcBef>
            </a:pPr>
            <a:r>
              <a:rPr lang="en-US" sz="3600" dirty="0" smtClean="0">
                <a:solidFill>
                  <a:srgbClr val="39A9DC"/>
                </a:solidFill>
                <a:latin typeface="+mj-lt"/>
              </a:rPr>
              <a:t>Getting Started</a:t>
            </a:r>
            <a:r>
              <a:rPr lang="en-US" dirty="0" smtClean="0"/>
              <a:t/>
            </a:r>
            <a:br>
              <a:rPr lang="en-US" dirty="0" smtClean="0"/>
            </a:br>
            <a:endParaRPr lang="en-US" dirty="0">
              <a:solidFill>
                <a:schemeClr val="accent4"/>
              </a:solidFill>
            </a:endParaRPr>
          </a:p>
        </p:txBody>
      </p:sp>
    </p:spTree>
    <p:extLst>
      <p:ext uri="{BB962C8B-B14F-4D97-AF65-F5344CB8AC3E}">
        <p14:creationId xmlns:p14="http://schemas.microsoft.com/office/powerpoint/2010/main" val="29635636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dirty="0" smtClean="0"/>
              <a:t>Agenda</a:t>
            </a:r>
            <a:endParaRPr lang="en-US" sz="3200" dirty="0"/>
          </a:p>
        </p:txBody>
      </p:sp>
      <p:sp>
        <p:nvSpPr>
          <p:cNvPr id="4" name="Arc 3"/>
          <p:cNvSpPr/>
          <p:nvPr/>
        </p:nvSpPr>
        <p:spPr>
          <a:xfrm>
            <a:off x="1130613" y="1700808"/>
            <a:ext cx="6794187" cy="5171527"/>
          </a:xfrm>
          <a:custGeom>
            <a:avLst/>
            <a:gdLst>
              <a:gd name="connsiteX0" fmla="*/ 635208 w 7560840"/>
              <a:gd name="connsiteY0" fmla="*/ 5877851 h 7560840"/>
              <a:gd name="connsiteX1" fmla="*/ 1290151 w 7560840"/>
              <a:gd name="connsiteY1" fmla="*/ 936104 h 7560840"/>
              <a:gd name="connsiteX2" fmla="*/ 6275108 w 7560840"/>
              <a:gd name="connsiteY2" fmla="*/ 939979 h 7560840"/>
              <a:gd name="connsiteX3" fmla="*/ 6922368 w 7560840"/>
              <a:gd name="connsiteY3" fmla="*/ 5882738 h 7560840"/>
              <a:gd name="connsiteX4" fmla="*/ 3780420 w 7560840"/>
              <a:gd name="connsiteY4" fmla="*/ 3780420 h 7560840"/>
              <a:gd name="connsiteX5" fmla="*/ 635208 w 7560840"/>
              <a:gd name="connsiteY5" fmla="*/ 5877851 h 7560840"/>
              <a:gd name="connsiteX0" fmla="*/ 635208 w 7560840"/>
              <a:gd name="connsiteY0" fmla="*/ 5877851 h 7560840"/>
              <a:gd name="connsiteX1" fmla="*/ 1290151 w 7560840"/>
              <a:gd name="connsiteY1" fmla="*/ 936104 h 7560840"/>
              <a:gd name="connsiteX2" fmla="*/ 6275108 w 7560840"/>
              <a:gd name="connsiteY2" fmla="*/ 939979 h 7560840"/>
              <a:gd name="connsiteX3" fmla="*/ 6922368 w 7560840"/>
              <a:gd name="connsiteY3" fmla="*/ 5882738 h 7560840"/>
              <a:gd name="connsiteX0" fmla="*/ 635341 w 7561104"/>
              <a:gd name="connsiteY0" fmla="*/ 5877851 h 6091862"/>
              <a:gd name="connsiteX1" fmla="*/ 1290284 w 7561104"/>
              <a:gd name="connsiteY1" fmla="*/ 936104 h 6091862"/>
              <a:gd name="connsiteX2" fmla="*/ 6275241 w 7561104"/>
              <a:gd name="connsiteY2" fmla="*/ 939979 h 6091862"/>
              <a:gd name="connsiteX3" fmla="*/ 6922501 w 7561104"/>
              <a:gd name="connsiteY3" fmla="*/ 5882738 h 6091862"/>
              <a:gd name="connsiteX4" fmla="*/ 3646083 w 7561104"/>
              <a:gd name="connsiteY4" fmla="*/ 5891608 h 6091862"/>
              <a:gd name="connsiteX5" fmla="*/ 635341 w 7561104"/>
              <a:gd name="connsiteY5" fmla="*/ 5877851 h 6091862"/>
              <a:gd name="connsiteX0" fmla="*/ 635341 w 7561104"/>
              <a:gd name="connsiteY0" fmla="*/ 5877851 h 6091862"/>
              <a:gd name="connsiteX1" fmla="*/ 1290284 w 7561104"/>
              <a:gd name="connsiteY1" fmla="*/ 936104 h 6091862"/>
              <a:gd name="connsiteX2" fmla="*/ 6275241 w 7561104"/>
              <a:gd name="connsiteY2" fmla="*/ 939979 h 6091862"/>
              <a:gd name="connsiteX3" fmla="*/ 6922501 w 7561104"/>
              <a:gd name="connsiteY3" fmla="*/ 5882738 h 6091862"/>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 name="connsiteX4" fmla="*/ 3646083 w 7561104"/>
              <a:gd name="connsiteY4" fmla="*/ 5891608 h 5891608"/>
              <a:gd name="connsiteX5" fmla="*/ 635341 w 7561104"/>
              <a:gd name="connsiteY5" fmla="*/ 5877851 h 5891608"/>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 name="connsiteX4" fmla="*/ 3646083 w 7561104"/>
              <a:gd name="connsiteY4" fmla="*/ 5891608 h 5891608"/>
              <a:gd name="connsiteX5" fmla="*/ 635341 w 7561104"/>
              <a:gd name="connsiteY5" fmla="*/ 5877851 h 5891608"/>
              <a:gd name="connsiteX0" fmla="*/ 635341 w 7561104"/>
              <a:gd name="connsiteY0" fmla="*/ 5877851 h 5891608"/>
              <a:gd name="connsiteX1" fmla="*/ 1290284 w 7561104"/>
              <a:gd name="connsiteY1" fmla="*/ 936104 h 5891608"/>
              <a:gd name="connsiteX2" fmla="*/ 6275241 w 7561104"/>
              <a:gd name="connsiteY2" fmla="*/ 939979 h 5891608"/>
              <a:gd name="connsiteX3" fmla="*/ 6922501 w 7561104"/>
              <a:gd name="connsiteY3" fmla="*/ 5882738 h 5891608"/>
            </a:gdLst>
            <a:ahLst/>
            <a:cxnLst>
              <a:cxn ang="0">
                <a:pos x="connsiteX0" y="connsiteY0"/>
              </a:cxn>
              <a:cxn ang="0">
                <a:pos x="connsiteX1" y="connsiteY1"/>
              </a:cxn>
              <a:cxn ang="0">
                <a:pos x="connsiteX2" y="connsiteY2"/>
              </a:cxn>
              <a:cxn ang="0">
                <a:pos x="connsiteX3" y="connsiteY3"/>
              </a:cxn>
            </a:cxnLst>
            <a:rect l="l" t="t" r="r" b="b"/>
            <a:pathLst>
              <a:path w="7561104" h="5891608" stroke="0" extrusionOk="0">
                <a:moveTo>
                  <a:pt x="635341" y="5877851"/>
                </a:moveTo>
                <a:cubicBezTo>
                  <a:pt x="-417145" y="4299591"/>
                  <a:pt x="-136987" y="2185716"/>
                  <a:pt x="1290284" y="936104"/>
                </a:cubicBezTo>
                <a:cubicBezTo>
                  <a:pt x="2717555" y="-313507"/>
                  <a:pt x="4849914" y="-311850"/>
                  <a:pt x="6275241" y="939979"/>
                </a:cubicBezTo>
                <a:cubicBezTo>
                  <a:pt x="7700568" y="2191808"/>
                  <a:pt x="7977439" y="4306116"/>
                  <a:pt x="6922501" y="5882738"/>
                </a:cubicBezTo>
                <a:lnTo>
                  <a:pt x="3646083" y="5891608"/>
                </a:lnTo>
                <a:lnTo>
                  <a:pt x="635341" y="5877851"/>
                </a:lnTo>
                <a:close/>
              </a:path>
              <a:path w="7561104" h="5891608" fill="none">
                <a:moveTo>
                  <a:pt x="635341" y="5877851"/>
                </a:moveTo>
                <a:cubicBezTo>
                  <a:pt x="-417145" y="4299591"/>
                  <a:pt x="-136987" y="2185716"/>
                  <a:pt x="1290284" y="936104"/>
                </a:cubicBezTo>
                <a:cubicBezTo>
                  <a:pt x="2717555" y="-313507"/>
                  <a:pt x="4849914" y="-311850"/>
                  <a:pt x="6275241" y="939979"/>
                </a:cubicBezTo>
                <a:cubicBezTo>
                  <a:pt x="7700568" y="2191808"/>
                  <a:pt x="7977439" y="4306116"/>
                  <a:pt x="6922501" y="5882738"/>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8" name="Ellipse 7"/>
          <p:cNvSpPr/>
          <p:nvPr/>
        </p:nvSpPr>
        <p:spPr>
          <a:xfrm>
            <a:off x="2081608" y="2276872"/>
            <a:ext cx="834208" cy="834208"/>
          </a:xfrm>
          <a:prstGeom prst="ellipse">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sz="1400" dirty="0" smtClean="0">
                <a:solidFill>
                  <a:srgbClr val="002152"/>
                </a:solidFill>
                <a:cs typeface="Arial" pitchFamily="34" charset="0"/>
              </a:rPr>
              <a:t>Time</a:t>
            </a:r>
            <a:endParaRPr lang="en-US" dirty="0">
              <a:solidFill>
                <a:srgbClr val="002152"/>
              </a:solidFill>
              <a:cs typeface="Arial" pitchFamily="34" charset="0"/>
            </a:endParaRPr>
          </a:p>
        </p:txBody>
      </p:sp>
      <p:sp>
        <p:nvSpPr>
          <p:cNvPr id="5" name="Ellipse 4"/>
          <p:cNvSpPr/>
          <p:nvPr/>
        </p:nvSpPr>
        <p:spPr>
          <a:xfrm>
            <a:off x="3241373" y="1297913"/>
            <a:ext cx="1384504" cy="1384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dirty="0" smtClean="0">
                <a:solidFill>
                  <a:prstClr val="white"/>
                </a:solidFill>
                <a:cs typeface="Arial" pitchFamily="34" charset="0"/>
              </a:rPr>
              <a:t>Presentation</a:t>
            </a:r>
            <a:endParaRPr lang="en-US" dirty="0">
              <a:solidFill>
                <a:prstClr val="white"/>
              </a:solidFill>
              <a:cs typeface="Arial" pitchFamily="34" charset="0"/>
            </a:endParaRPr>
          </a:p>
        </p:txBody>
      </p:sp>
      <p:sp>
        <p:nvSpPr>
          <p:cNvPr id="11" name="Espace réservé du numéro de diapositive 10"/>
          <p:cNvSpPr>
            <a:spLocks noGrp="1"/>
          </p:cNvSpPr>
          <p:nvPr>
            <p:ph type="sldNum" sz="quarter" idx="12"/>
          </p:nvPr>
        </p:nvSpPr>
        <p:spPr/>
        <p:txBody>
          <a:bodyPr/>
          <a:lstStyle/>
          <a:p>
            <a:fld id="{5B31B9E4-8E4D-4C86-BFD7-412B282B373B}" type="slidenum">
              <a:rPr lang="fr-FR" smtClean="0">
                <a:solidFill>
                  <a:prstClr val="white"/>
                </a:solidFill>
              </a:rPr>
              <a:pPr/>
              <a:t>2</a:t>
            </a:fld>
            <a:endParaRPr lang="fr-FR">
              <a:solidFill>
                <a:prstClr val="white"/>
              </a:solidFill>
            </a:endParaRPr>
          </a:p>
        </p:txBody>
      </p:sp>
      <p:sp>
        <p:nvSpPr>
          <p:cNvPr id="19" name="Content Placeholder 2"/>
          <p:cNvSpPr txBox="1">
            <a:spLocks/>
          </p:cNvSpPr>
          <p:nvPr/>
        </p:nvSpPr>
        <p:spPr>
          <a:xfrm>
            <a:off x="2440886" y="2924944"/>
            <a:ext cx="5801073" cy="3615344"/>
          </a:xfrm>
          <a:prstGeom prst="rect">
            <a:avLst/>
          </a:prstGeom>
        </p:spPr>
        <p:txBody>
          <a:bodyPr/>
          <a:lst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lumMod val="50000"/>
                  </a:schemeClr>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chemeClr val="accent3">
                    <a:lumMod val="7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lvl="1" indent="0">
              <a:buClr>
                <a:srgbClr val="002152"/>
              </a:buClr>
              <a:buFont typeface="Arial" pitchFamily="34" charset="0"/>
              <a:buNone/>
            </a:pPr>
            <a:endParaRPr lang="en-US" sz="1100" dirty="0" smtClean="0">
              <a:solidFill>
                <a:srgbClr val="39A9DC"/>
              </a:solidFill>
            </a:endParaRPr>
          </a:p>
          <a:p>
            <a:pPr lvl="2">
              <a:buClr>
                <a:srgbClr val="39A9DC"/>
              </a:buClr>
            </a:pPr>
            <a:r>
              <a:rPr lang="en-US" sz="1100" dirty="0" smtClean="0">
                <a:solidFill>
                  <a:srgbClr val="002152"/>
                </a:solidFill>
              </a:rPr>
              <a:t>What do I need to get it done?</a:t>
            </a:r>
          </a:p>
          <a:p>
            <a:pPr lvl="2">
              <a:buClr>
                <a:srgbClr val="39A9DC"/>
              </a:buClr>
            </a:pPr>
            <a:r>
              <a:rPr lang="en-US" sz="1100" dirty="0" smtClean="0">
                <a:solidFill>
                  <a:srgbClr val="002152"/>
                </a:solidFill>
              </a:rPr>
              <a:t>How does it work?</a:t>
            </a:r>
          </a:p>
          <a:p>
            <a:pPr lvl="2">
              <a:buClr>
                <a:srgbClr val="39A9DC"/>
              </a:buClr>
            </a:pPr>
            <a:r>
              <a:rPr lang="en-US" sz="1100" dirty="0" smtClean="0">
                <a:solidFill>
                  <a:srgbClr val="002152"/>
                </a:solidFill>
              </a:rPr>
              <a:t>Getting Started</a:t>
            </a:r>
          </a:p>
          <a:p>
            <a:pPr lvl="2">
              <a:buClr>
                <a:srgbClr val="39A9DC"/>
              </a:buClr>
            </a:pPr>
            <a:r>
              <a:rPr lang="en-US" sz="1100" dirty="0" smtClean="0">
                <a:solidFill>
                  <a:srgbClr val="002152"/>
                </a:solidFill>
              </a:rPr>
              <a:t>Hands-on </a:t>
            </a:r>
          </a:p>
          <a:p>
            <a:pPr marL="723900" lvl="2" indent="0">
              <a:buClr>
                <a:srgbClr val="39A9DC"/>
              </a:buClr>
              <a:buNone/>
            </a:pPr>
            <a:endParaRPr lang="en-US" sz="1100" dirty="0" smtClean="0">
              <a:solidFill>
                <a:srgbClr val="002152"/>
              </a:solidFill>
            </a:endParaRPr>
          </a:p>
          <a:p>
            <a:pPr lvl="2">
              <a:buClr>
                <a:srgbClr val="39A9DC"/>
              </a:buClr>
            </a:pPr>
            <a:endParaRPr lang="en-US" sz="1100" dirty="0">
              <a:solidFill>
                <a:srgbClr val="002152"/>
              </a:solidFill>
            </a:endParaRPr>
          </a:p>
          <a:p>
            <a:pPr lvl="2">
              <a:buClr>
                <a:srgbClr val="39A9DC"/>
              </a:buClr>
            </a:pPr>
            <a:endParaRPr lang="en-US" sz="1100" dirty="0" smtClean="0">
              <a:solidFill>
                <a:srgbClr val="9C9E9F">
                  <a:lumMod val="50000"/>
                </a:srgbClr>
              </a:solidFill>
            </a:endParaRPr>
          </a:p>
        </p:txBody>
      </p:sp>
      <p:sp>
        <p:nvSpPr>
          <p:cNvPr id="9" name="TextBox 8"/>
          <p:cNvSpPr txBox="1"/>
          <p:nvPr/>
        </p:nvSpPr>
        <p:spPr>
          <a:xfrm>
            <a:off x="1907704" y="3183088"/>
            <a:ext cx="1152128" cy="276999"/>
          </a:xfrm>
          <a:prstGeom prst="rect">
            <a:avLst/>
          </a:prstGeom>
          <a:noFill/>
        </p:spPr>
        <p:txBody>
          <a:bodyPr wrap="square" rtlCol="0">
            <a:spAutoFit/>
          </a:bodyPr>
          <a:lstStyle/>
          <a:p>
            <a:pPr algn="r"/>
            <a:r>
              <a:rPr lang="en-US" sz="1200" dirty="0" smtClean="0">
                <a:solidFill>
                  <a:srgbClr val="002060"/>
                </a:solidFill>
              </a:rPr>
              <a:t>8:30 – 10:00</a:t>
            </a:r>
          </a:p>
        </p:txBody>
      </p:sp>
    </p:spTree>
    <p:extLst>
      <p:ext uri="{BB962C8B-B14F-4D97-AF65-F5344CB8AC3E}">
        <p14:creationId xmlns:p14="http://schemas.microsoft.com/office/powerpoint/2010/main" val="27356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STMTouch touch sensing library</a:t>
            </a:r>
            <a:endParaRPr lang="pt-BR" dirty="0"/>
          </a:p>
        </p:txBody>
      </p:sp>
      <p:sp>
        <p:nvSpPr>
          <p:cNvPr id="3" name="Content Placeholder 2"/>
          <p:cNvSpPr>
            <a:spLocks noGrp="1"/>
          </p:cNvSpPr>
          <p:nvPr>
            <p:ph idx="1"/>
          </p:nvPr>
        </p:nvSpPr>
        <p:spPr>
          <a:xfrm>
            <a:off x="457200" y="1277496"/>
            <a:ext cx="8229600" cy="4470455"/>
          </a:xfrm>
        </p:spPr>
        <p:txBody>
          <a:bodyPr/>
          <a:lstStyle/>
          <a:p>
            <a:r>
              <a:rPr lang="pt-BR" dirty="0" smtClean="0"/>
              <a:t>Supported microcontrollers and dev. Tools</a:t>
            </a:r>
          </a:p>
          <a:p>
            <a:pPr lvl="1"/>
            <a:r>
              <a:rPr lang="en-US" dirty="0"/>
              <a:t>Any STM32 microcontroller using the embedded touch sensing controller (TSC</a:t>
            </a:r>
            <a:r>
              <a:rPr lang="en-US" dirty="0" smtClean="0"/>
              <a:t>):</a:t>
            </a:r>
          </a:p>
          <a:p>
            <a:pPr lvl="2"/>
            <a:r>
              <a:rPr lang="en-US" dirty="0" smtClean="0"/>
              <a:t>STM32F0 </a:t>
            </a:r>
            <a:r>
              <a:rPr lang="en-US" dirty="0"/>
              <a:t>series, STM32F3 series, STM32L0 series and STM32L4 </a:t>
            </a:r>
            <a:r>
              <a:rPr lang="en-US" dirty="0" smtClean="0"/>
              <a:t>series:</a:t>
            </a:r>
          </a:p>
          <a:p>
            <a:pPr lvl="3"/>
            <a:r>
              <a:rPr lang="en-US" dirty="0" smtClean="0"/>
              <a:t>Surface </a:t>
            </a:r>
            <a:r>
              <a:rPr lang="en-US" dirty="0"/>
              <a:t>charge-transfer acquisition principle managed by the touch sensing controller </a:t>
            </a:r>
          </a:p>
          <a:p>
            <a:pPr lvl="3"/>
            <a:r>
              <a:rPr lang="en-US" dirty="0" smtClean="0"/>
              <a:t>Up </a:t>
            </a:r>
            <a:r>
              <a:rPr lang="en-US" dirty="0"/>
              <a:t>to 24 channels (8 groups of 3 channels maximum) </a:t>
            </a:r>
          </a:p>
          <a:p>
            <a:pPr lvl="3"/>
            <a:r>
              <a:rPr lang="en-US" dirty="0" smtClean="0"/>
              <a:t>Up </a:t>
            </a:r>
            <a:r>
              <a:rPr lang="en-US" dirty="0"/>
              <a:t>to 8 channels can be acquired simultaneously </a:t>
            </a:r>
          </a:p>
          <a:p>
            <a:pPr lvl="3"/>
            <a:r>
              <a:rPr lang="en-US" dirty="0" smtClean="0"/>
              <a:t>Spread </a:t>
            </a:r>
            <a:r>
              <a:rPr lang="en-US" dirty="0"/>
              <a:t>spectrum feature </a:t>
            </a:r>
          </a:p>
          <a:p>
            <a:pPr lvl="3"/>
            <a:r>
              <a:rPr lang="en-US" dirty="0" smtClean="0"/>
              <a:t>Programmable </a:t>
            </a:r>
            <a:r>
              <a:rPr lang="en-US" dirty="0"/>
              <a:t>charge transfer frequency and max count value </a:t>
            </a:r>
            <a:endParaRPr lang="en-US" dirty="0" smtClean="0"/>
          </a:p>
          <a:p>
            <a:pPr lvl="2"/>
            <a:r>
              <a:rPr lang="en-US" dirty="0" smtClean="0"/>
              <a:t>• </a:t>
            </a:r>
            <a:r>
              <a:rPr lang="en-US" dirty="0"/>
              <a:t>STM32L1 series </a:t>
            </a:r>
            <a:r>
              <a:rPr lang="en-US" dirty="0" smtClean="0"/>
              <a:t>microcontrollers:</a:t>
            </a:r>
          </a:p>
          <a:p>
            <a:pPr lvl="3"/>
            <a:r>
              <a:rPr lang="en-US" dirty="0" smtClean="0"/>
              <a:t> </a:t>
            </a:r>
            <a:r>
              <a:rPr lang="en-US" dirty="0"/>
              <a:t>Surface charge-transfer acquisition principle managed by: – Two timers + routing interface (hardware acquisition mode). This mode is not supported on STM32L1 series microcontrollers featuring 256 K or less memory. </a:t>
            </a:r>
            <a:endParaRPr lang="en-US" dirty="0" smtClean="0"/>
          </a:p>
          <a:p>
            <a:pPr lvl="3"/>
            <a:r>
              <a:rPr lang="en-US" dirty="0" smtClean="0"/>
              <a:t>GPIOs </a:t>
            </a:r>
            <a:r>
              <a:rPr lang="en-US" dirty="0"/>
              <a:t>+ routing interface (software acquisition mode). This mode is supported by all microcontrollers. – Up to 34 channels – Up to 11 channels can be acquired </a:t>
            </a:r>
            <a:r>
              <a:rPr lang="en-US" dirty="0" smtClean="0"/>
              <a:t>simultaneously</a:t>
            </a:r>
          </a:p>
          <a:p>
            <a:pPr lvl="1"/>
            <a:r>
              <a:rPr lang="en-US" dirty="0" smtClean="0"/>
              <a:t>Development Tools:</a:t>
            </a:r>
          </a:p>
          <a:p>
            <a:pPr lvl="2"/>
            <a:r>
              <a:rPr lang="en-US" dirty="0" smtClean="0"/>
              <a:t>EWARM</a:t>
            </a:r>
          </a:p>
          <a:p>
            <a:pPr lvl="2"/>
            <a:r>
              <a:rPr lang="en-US" dirty="0" smtClean="0"/>
              <a:t>MDK-ARM</a:t>
            </a:r>
          </a:p>
          <a:p>
            <a:pPr lvl="2"/>
            <a:r>
              <a:rPr lang="en-US" dirty="0" smtClean="0"/>
              <a:t>SW4STM32</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20</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738846621"/>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Package Description</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Images from Cube Repository</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251520" y="1916832"/>
            <a:ext cx="3781425" cy="3200400"/>
          </a:xfrm>
          <a:prstGeom prst="rect">
            <a:avLst/>
          </a:prstGeom>
        </p:spPr>
      </p:pic>
      <p:pic>
        <p:nvPicPr>
          <p:cNvPr id="8" name="Picture 7"/>
          <p:cNvPicPr>
            <a:picLocks noChangeAspect="1"/>
          </p:cNvPicPr>
          <p:nvPr/>
        </p:nvPicPr>
        <p:blipFill>
          <a:blip r:embed="rId3"/>
          <a:stretch>
            <a:fillRect/>
          </a:stretch>
        </p:blipFill>
        <p:spPr>
          <a:xfrm>
            <a:off x="4644008" y="1259632"/>
            <a:ext cx="3143250" cy="5267325"/>
          </a:xfrm>
          <a:prstGeom prst="rect">
            <a:avLst/>
          </a:prstGeom>
        </p:spPr>
      </p:pic>
    </p:spTree>
    <p:extLst>
      <p:ext uri="{BB962C8B-B14F-4D97-AF65-F5344CB8AC3E}">
        <p14:creationId xmlns:p14="http://schemas.microsoft.com/office/powerpoint/2010/main" val="656447188"/>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Main Features</a:t>
            </a:r>
            <a:endParaRPr lang="pt-BR" dirty="0"/>
          </a:p>
        </p:txBody>
      </p:sp>
      <p:sp>
        <p:nvSpPr>
          <p:cNvPr id="3" name="Content Placeholder 2"/>
          <p:cNvSpPr>
            <a:spLocks noGrp="1"/>
          </p:cNvSpPr>
          <p:nvPr>
            <p:ph idx="1"/>
          </p:nvPr>
        </p:nvSpPr>
        <p:spPr>
          <a:xfrm>
            <a:off x="323528" y="1037049"/>
            <a:ext cx="9055714" cy="5632311"/>
          </a:xfrm>
        </p:spPr>
        <p:txBody>
          <a:bodyPr/>
          <a:lstStyle/>
          <a:p>
            <a:r>
              <a:rPr lang="en-US" sz="1800" dirty="0" smtClean="0"/>
              <a:t>Supports </a:t>
            </a:r>
            <a:r>
              <a:rPr lang="en-US" sz="1800" dirty="0"/>
              <a:t>proximity, </a:t>
            </a:r>
            <a:r>
              <a:rPr lang="en-US" sz="1800" dirty="0" err="1"/>
              <a:t>touchkeys</a:t>
            </a:r>
            <a:r>
              <a:rPr lang="en-US" sz="1800" dirty="0"/>
              <a:t>, linear and rotary touch sensors </a:t>
            </a:r>
            <a:endParaRPr lang="en-US" sz="1800" dirty="0" smtClean="0"/>
          </a:p>
          <a:p>
            <a:r>
              <a:rPr lang="en-US" sz="1800" dirty="0" smtClean="0"/>
              <a:t>Environment Change System (ECS) </a:t>
            </a:r>
          </a:p>
          <a:p>
            <a:r>
              <a:rPr lang="en-US" sz="1800" dirty="0" smtClean="0"/>
              <a:t>Detection </a:t>
            </a:r>
            <a:r>
              <a:rPr lang="en-US" sz="1800" dirty="0"/>
              <a:t>Time Out (DTO) </a:t>
            </a:r>
            <a:endParaRPr lang="en-US" sz="1800" dirty="0" smtClean="0"/>
          </a:p>
          <a:p>
            <a:r>
              <a:rPr lang="en-US" sz="1800" dirty="0" smtClean="0"/>
              <a:t>Detection </a:t>
            </a:r>
            <a:r>
              <a:rPr lang="en-US" sz="1800" dirty="0"/>
              <a:t>Exclusion System (DXS) </a:t>
            </a:r>
            <a:endParaRPr lang="en-US" sz="1800" dirty="0" smtClean="0"/>
          </a:p>
          <a:p>
            <a:r>
              <a:rPr lang="en-US" sz="1800" dirty="0" smtClean="0"/>
              <a:t> </a:t>
            </a:r>
            <a:r>
              <a:rPr lang="en-US" sz="1800" dirty="0"/>
              <a:t>Noise filter </a:t>
            </a:r>
            <a:endParaRPr lang="en-US" sz="1800" dirty="0" smtClean="0"/>
          </a:p>
          <a:p>
            <a:r>
              <a:rPr lang="en-US" sz="1800" dirty="0" smtClean="0"/>
              <a:t> </a:t>
            </a:r>
            <a:r>
              <a:rPr lang="en-US" sz="1800" dirty="0"/>
              <a:t>Unlimited number of sensors </a:t>
            </a:r>
            <a:r>
              <a:rPr lang="en-US" sz="1800" dirty="0" smtClean="0"/>
              <a:t>**</a:t>
            </a:r>
          </a:p>
          <a:p>
            <a:pPr lvl="1"/>
            <a:r>
              <a:rPr lang="en-US" sz="1400" dirty="0"/>
              <a:t>The maximum number of channels is only limited by the device (memory size and channels supported).</a:t>
            </a:r>
            <a:endParaRPr lang="en-US" sz="1400" dirty="0" smtClean="0"/>
          </a:p>
          <a:p>
            <a:r>
              <a:rPr lang="en-US" sz="1800" dirty="0" smtClean="0"/>
              <a:t>Modular </a:t>
            </a:r>
            <a:r>
              <a:rPr lang="en-US" sz="1800" dirty="0"/>
              <a:t>architecture allowing easy addition of new acquisitions or sensors </a:t>
            </a:r>
            <a:endParaRPr lang="en-US" sz="1800" dirty="0" smtClean="0"/>
          </a:p>
          <a:p>
            <a:r>
              <a:rPr lang="en-US" sz="1800" dirty="0" smtClean="0"/>
              <a:t>Each </a:t>
            </a:r>
            <a:r>
              <a:rPr lang="en-US" sz="1800" dirty="0"/>
              <a:t>sensor can have its own state machine </a:t>
            </a:r>
          </a:p>
          <a:p>
            <a:r>
              <a:rPr lang="en-US" sz="1800" dirty="0" smtClean="0"/>
              <a:t>Simplified </a:t>
            </a:r>
            <a:r>
              <a:rPr lang="en-US" sz="1800" dirty="0"/>
              <a:t>timing management </a:t>
            </a:r>
            <a:r>
              <a:rPr lang="en-US" sz="1800" dirty="0" smtClean="0"/>
              <a:t>/ Management </a:t>
            </a:r>
            <a:r>
              <a:rPr lang="en-US" sz="1800" dirty="0"/>
              <a:t>of error during </a:t>
            </a:r>
            <a:r>
              <a:rPr lang="en-US" sz="1800" dirty="0" smtClean="0"/>
              <a:t>acquisition</a:t>
            </a:r>
          </a:p>
          <a:p>
            <a:pPr marL="355600" lvl="1" indent="0">
              <a:buNone/>
            </a:pPr>
            <a:endParaRPr lang="pt-BR" sz="1400"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22</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1412795781"/>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Architecture</a:t>
            </a:r>
            <a:endParaRPr lang="pt-BR" dirty="0"/>
          </a:p>
        </p:txBody>
      </p:sp>
      <p:pic>
        <p:nvPicPr>
          <p:cNvPr id="7" name="Content Placeholder 6"/>
          <p:cNvPicPr>
            <a:picLocks noGrp="1" noChangeAspect="1"/>
          </p:cNvPicPr>
          <p:nvPr>
            <p:ph idx="1"/>
          </p:nvPr>
        </p:nvPicPr>
        <p:blipFill>
          <a:blip r:embed="rId2"/>
          <a:stretch>
            <a:fillRect/>
          </a:stretch>
        </p:blipFill>
        <p:spPr>
          <a:xfrm>
            <a:off x="1328737" y="1593850"/>
            <a:ext cx="6486525" cy="4048125"/>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23</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09261991"/>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Touch </a:t>
            </a:r>
            <a:r>
              <a:rPr lang="en-US" dirty="0"/>
              <a:t>sensing </a:t>
            </a:r>
            <a:r>
              <a:rPr lang="en-US" dirty="0" smtClean="0"/>
              <a:t>library layers</a:t>
            </a:r>
            <a:endParaRPr lang="en-US" dirty="0"/>
          </a:p>
        </p:txBody>
      </p:sp>
      <p:sp>
        <p:nvSpPr>
          <p:cNvPr id="3" name="Slide Number Placeholder 2"/>
          <p:cNvSpPr>
            <a:spLocks noGrp="1"/>
          </p:cNvSpPr>
          <p:nvPr>
            <p:ph type="sldNum" sz="quarter" idx="12"/>
          </p:nvPr>
        </p:nvSpPr>
        <p:spPr/>
        <p:txBody>
          <a:bodyPr/>
          <a:lstStyle/>
          <a:p>
            <a:fld id="{5B31B9E4-8E4D-4C86-BFD7-412B282B373B}" type="slidenum">
              <a:rPr lang="en-US" smtClean="0"/>
              <a:t>24</a:t>
            </a:fld>
            <a:endParaRPr lang="fr-FR"/>
          </a:p>
        </p:txBody>
      </p:sp>
      <p:sp>
        <p:nvSpPr>
          <p:cNvPr id="4" name="TextBox 3"/>
          <p:cNvSpPr txBox="1"/>
          <p:nvPr/>
        </p:nvSpPr>
        <p:spPr>
          <a:xfrm>
            <a:off x="2187337" y="2021334"/>
            <a:ext cx="813044" cy="369332"/>
          </a:xfrm>
          <a:prstGeom prst="rect">
            <a:avLst/>
          </a:prstGeom>
          <a:noFill/>
        </p:spPr>
        <p:txBody>
          <a:bodyPr wrap="none" rtlCol="0">
            <a:spAutoFit/>
          </a:bodyPr>
          <a:lstStyle/>
          <a:p>
            <a:pPr algn="ctr"/>
            <a:r>
              <a:rPr lang="en-US" sz="900" b="1"/>
              <a:t>Application</a:t>
            </a:r>
            <a:endParaRPr lang="fr-FR" sz="900" b="1" dirty="0"/>
          </a:p>
          <a:p>
            <a:pPr algn="ctr"/>
            <a:r>
              <a:rPr lang="en-US" sz="900" b="1"/>
              <a:t>layer</a:t>
            </a:r>
            <a:endParaRPr lang="fr-FR" sz="900" b="1" dirty="0"/>
          </a:p>
        </p:txBody>
      </p:sp>
      <p:sp>
        <p:nvSpPr>
          <p:cNvPr id="5" name="TextBox 4"/>
          <p:cNvSpPr txBox="1"/>
          <p:nvPr/>
        </p:nvSpPr>
        <p:spPr>
          <a:xfrm rot="16200000">
            <a:off x="1033864" y="3710545"/>
            <a:ext cx="1903085" cy="415498"/>
          </a:xfrm>
          <a:prstGeom prst="rect">
            <a:avLst/>
          </a:prstGeom>
          <a:noFill/>
        </p:spPr>
        <p:txBody>
          <a:bodyPr wrap="none" rtlCol="0">
            <a:spAutoFit/>
          </a:bodyPr>
          <a:lstStyle/>
          <a:p>
            <a:pPr algn="ctr"/>
            <a:r>
              <a:rPr lang="en-US" sz="1050" b="1"/>
              <a:t>STM32Cube touch sensing</a:t>
            </a:r>
            <a:endParaRPr lang="fr-FR" sz="1050" b="1" dirty="0"/>
          </a:p>
          <a:p>
            <a:pPr algn="ctr"/>
            <a:r>
              <a:rPr lang="en-US" sz="1050" b="1"/>
              <a:t>library</a:t>
            </a:r>
            <a:endParaRPr lang="fr-FR" sz="1050" b="1" dirty="0"/>
          </a:p>
        </p:txBody>
      </p:sp>
      <p:sp>
        <p:nvSpPr>
          <p:cNvPr id="6" name="Rounded Rectangle 5"/>
          <p:cNvSpPr/>
          <p:nvPr/>
        </p:nvSpPr>
        <p:spPr>
          <a:xfrm>
            <a:off x="5976705" y="2726648"/>
            <a:ext cx="972488" cy="486244"/>
          </a:xfrm>
          <a:prstGeom prst="roundRect">
            <a:avLst/>
          </a:prstGeom>
          <a:solidFill>
            <a:srgbClr val="6CB2E6"/>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Timing</a:t>
            </a:r>
            <a:endParaRPr lang="fr-FR" sz="1050" b="1" dirty="0">
              <a:solidFill>
                <a:schemeClr val="bg1"/>
              </a:solidFill>
            </a:endParaRPr>
          </a:p>
        </p:txBody>
      </p:sp>
      <p:sp>
        <p:nvSpPr>
          <p:cNvPr id="7" name="Rounded Rectangle 6"/>
          <p:cNvSpPr/>
          <p:nvPr/>
        </p:nvSpPr>
        <p:spPr>
          <a:xfrm>
            <a:off x="3275350" y="4023298"/>
            <a:ext cx="1188596" cy="486244"/>
          </a:xfrm>
          <a:prstGeom prst="roundRect">
            <a:avLst/>
          </a:prstGeom>
          <a:solidFill>
            <a:srgbClr val="1C2A57"/>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TouchKey</a:t>
            </a:r>
            <a:endParaRPr lang="fr-FR" sz="1050" b="1" dirty="0">
              <a:solidFill>
                <a:schemeClr val="bg1"/>
              </a:solidFill>
            </a:endParaRPr>
          </a:p>
          <a:p>
            <a:pPr algn="ctr"/>
            <a:r>
              <a:rPr lang="en-US" sz="1050" b="1">
                <a:solidFill>
                  <a:schemeClr val="bg1"/>
                </a:solidFill>
              </a:rPr>
              <a:t>sensor</a:t>
            </a:r>
            <a:endParaRPr lang="fr-FR" sz="1050" b="1" dirty="0">
              <a:solidFill>
                <a:schemeClr val="bg1"/>
              </a:solidFill>
            </a:endParaRPr>
          </a:p>
        </p:txBody>
      </p:sp>
      <p:sp>
        <p:nvSpPr>
          <p:cNvPr id="8" name="Rounded Rectangle 7"/>
          <p:cNvSpPr/>
          <p:nvPr/>
        </p:nvSpPr>
        <p:spPr>
          <a:xfrm>
            <a:off x="4572000" y="4023298"/>
            <a:ext cx="1188596" cy="486244"/>
          </a:xfrm>
          <a:prstGeom prst="roundRect">
            <a:avLst/>
          </a:prstGeom>
          <a:solidFill>
            <a:srgbClr val="1C2A57"/>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Linear and rotary</a:t>
            </a:r>
            <a:endParaRPr lang="fr-FR" sz="1050" b="1" dirty="0">
              <a:solidFill>
                <a:schemeClr val="bg1"/>
              </a:solidFill>
            </a:endParaRPr>
          </a:p>
          <a:p>
            <a:pPr algn="ctr"/>
            <a:r>
              <a:rPr lang="en-US" sz="1050" b="1">
                <a:solidFill>
                  <a:schemeClr val="bg1"/>
                </a:solidFill>
              </a:rPr>
              <a:t>sensors</a:t>
            </a:r>
            <a:endParaRPr lang="fr-FR" sz="1050" b="1" dirty="0">
              <a:solidFill>
                <a:schemeClr val="bg1"/>
              </a:solidFill>
            </a:endParaRPr>
          </a:p>
        </p:txBody>
      </p:sp>
      <p:sp>
        <p:nvSpPr>
          <p:cNvPr id="9" name="Rounded Rectangle 8"/>
          <p:cNvSpPr/>
          <p:nvPr/>
        </p:nvSpPr>
        <p:spPr>
          <a:xfrm>
            <a:off x="4950190" y="1916241"/>
            <a:ext cx="2269138" cy="486244"/>
          </a:xfrm>
          <a:prstGeom prst="roundRect">
            <a:avLst/>
          </a:prstGeom>
          <a:solidFill>
            <a:srgbClr val="B7007C"/>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a:solidFill>
                  <a:schemeClr val="bg1"/>
                </a:solidFill>
              </a:rPr>
              <a:t>STM32Cube touch sensing library</a:t>
            </a:r>
            <a:endParaRPr lang="fr-FR" sz="1050" b="1" dirty="0">
              <a:solidFill>
                <a:schemeClr val="bg1"/>
              </a:solidFill>
            </a:endParaRPr>
          </a:p>
          <a:p>
            <a:pPr algn="ctr"/>
            <a:r>
              <a:rPr lang="en-US" sz="1050" b="1">
                <a:solidFill>
                  <a:schemeClr val="bg1"/>
                </a:solidFill>
              </a:rPr>
              <a:t>configurationfile</a:t>
            </a:r>
            <a:endParaRPr lang="en-US" sz="1050" b="1" dirty="0">
              <a:solidFill>
                <a:schemeClr val="bg1"/>
              </a:solidFill>
            </a:endParaRPr>
          </a:p>
        </p:txBody>
      </p:sp>
      <p:sp>
        <p:nvSpPr>
          <p:cNvPr id="10" name="Rounded Rectangle 9"/>
          <p:cNvSpPr/>
          <p:nvPr/>
        </p:nvSpPr>
        <p:spPr>
          <a:xfrm>
            <a:off x="3221322" y="1916241"/>
            <a:ext cx="1566786" cy="486244"/>
          </a:xfrm>
          <a:prstGeom prst="roundRect">
            <a:avLst/>
          </a:prstGeom>
          <a:solidFill>
            <a:srgbClr val="BCBFC4"/>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User application</a:t>
            </a:r>
            <a:endParaRPr lang="en-US" sz="1050" b="1" dirty="0">
              <a:solidFill>
                <a:schemeClr val="tx1"/>
              </a:solidFill>
            </a:endParaRPr>
          </a:p>
        </p:txBody>
      </p:sp>
      <p:sp>
        <p:nvSpPr>
          <p:cNvPr id="11" name="Rounded Rectangle 10"/>
          <p:cNvSpPr/>
          <p:nvPr/>
        </p:nvSpPr>
        <p:spPr>
          <a:xfrm>
            <a:off x="4680054" y="4833705"/>
            <a:ext cx="972488" cy="486244"/>
          </a:xfrm>
          <a:prstGeom prst="roundRect">
            <a:avLst/>
          </a:prstGeom>
          <a:solidFill>
            <a:srgbClr val="F5D312"/>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Acquisition</a:t>
            </a:r>
            <a:endParaRPr lang="fr-FR" sz="1050" b="1" dirty="0">
              <a:solidFill>
                <a:schemeClr val="bg1"/>
              </a:solidFill>
            </a:endParaRPr>
          </a:p>
          <a:p>
            <a:pPr algn="ctr"/>
            <a:r>
              <a:rPr lang="en-US" sz="1050" b="1">
                <a:solidFill>
                  <a:schemeClr val="bg1"/>
                </a:solidFill>
              </a:rPr>
              <a:t>MCU 2</a:t>
            </a:r>
            <a:endParaRPr lang="fr-FR" sz="1050" b="1" dirty="0">
              <a:solidFill>
                <a:schemeClr val="bg1"/>
              </a:solidFill>
            </a:endParaRPr>
          </a:p>
        </p:txBody>
      </p:sp>
      <p:sp>
        <p:nvSpPr>
          <p:cNvPr id="12" name="Rounded Rectangle 11"/>
          <p:cNvSpPr/>
          <p:nvPr/>
        </p:nvSpPr>
        <p:spPr>
          <a:xfrm>
            <a:off x="3437431" y="4833705"/>
            <a:ext cx="972488" cy="486244"/>
          </a:xfrm>
          <a:prstGeom prst="roundRect">
            <a:avLst/>
          </a:prstGeom>
          <a:solidFill>
            <a:srgbClr val="F5D312"/>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Acquisition</a:t>
            </a:r>
            <a:endParaRPr lang="fr-FR" sz="1050" b="1" dirty="0">
              <a:solidFill>
                <a:schemeClr val="bg1"/>
              </a:solidFill>
            </a:endParaRPr>
          </a:p>
          <a:p>
            <a:pPr algn="ctr"/>
            <a:r>
              <a:rPr lang="en-US" sz="1050" b="1">
                <a:solidFill>
                  <a:schemeClr val="bg1"/>
                </a:solidFill>
              </a:rPr>
              <a:t>MCU 1</a:t>
            </a:r>
            <a:endParaRPr lang="fr-FR" sz="1050" b="1" dirty="0">
              <a:solidFill>
                <a:schemeClr val="bg1"/>
              </a:solidFill>
            </a:endParaRPr>
          </a:p>
        </p:txBody>
      </p:sp>
      <p:sp>
        <p:nvSpPr>
          <p:cNvPr id="13" name="Rounded Rectangle 12"/>
          <p:cNvSpPr/>
          <p:nvPr/>
        </p:nvSpPr>
        <p:spPr>
          <a:xfrm>
            <a:off x="3383404" y="3320946"/>
            <a:ext cx="972488" cy="486244"/>
          </a:xfrm>
          <a:prstGeom prst="roundRect">
            <a:avLst/>
          </a:prstGeom>
          <a:solidFill>
            <a:srgbClr val="6CB2E6"/>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ECS</a:t>
            </a:r>
            <a:endParaRPr lang="fr-FR" sz="1050" b="1" dirty="0">
              <a:solidFill>
                <a:schemeClr val="bg1"/>
              </a:solidFill>
            </a:endParaRPr>
          </a:p>
        </p:txBody>
      </p:sp>
      <p:sp>
        <p:nvSpPr>
          <p:cNvPr id="14" name="Rounded Rectangle 13"/>
          <p:cNvSpPr/>
          <p:nvPr/>
        </p:nvSpPr>
        <p:spPr>
          <a:xfrm>
            <a:off x="4680054" y="2726648"/>
            <a:ext cx="972488" cy="486244"/>
          </a:xfrm>
          <a:prstGeom prst="roundRect">
            <a:avLst/>
          </a:prstGeom>
          <a:solidFill>
            <a:srgbClr val="6CB2E6"/>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DxS</a:t>
            </a:r>
            <a:endParaRPr lang="fr-FR" sz="1050" b="1" dirty="0">
              <a:solidFill>
                <a:schemeClr val="bg1"/>
              </a:solidFill>
            </a:endParaRPr>
          </a:p>
        </p:txBody>
      </p:sp>
      <p:sp>
        <p:nvSpPr>
          <p:cNvPr id="15" name="Rounded Rectangle 14"/>
          <p:cNvSpPr/>
          <p:nvPr/>
        </p:nvSpPr>
        <p:spPr>
          <a:xfrm>
            <a:off x="3383404" y="2726648"/>
            <a:ext cx="972488" cy="486244"/>
          </a:xfrm>
          <a:prstGeom prst="roundRect">
            <a:avLst/>
          </a:prstGeom>
          <a:solidFill>
            <a:srgbClr val="6CB2E6"/>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DTO</a:t>
            </a:r>
            <a:endParaRPr lang="fr-FR" sz="1050" b="1" dirty="0">
              <a:solidFill>
                <a:schemeClr val="bg1"/>
              </a:solidFill>
            </a:endParaRPr>
          </a:p>
        </p:txBody>
      </p:sp>
      <p:sp>
        <p:nvSpPr>
          <p:cNvPr id="16" name="Rounded Rectangle 15"/>
          <p:cNvSpPr/>
          <p:nvPr/>
        </p:nvSpPr>
        <p:spPr>
          <a:xfrm>
            <a:off x="4680054" y="3320946"/>
            <a:ext cx="972488" cy="486244"/>
          </a:xfrm>
          <a:prstGeom prst="roundRect">
            <a:avLst/>
          </a:prstGeom>
          <a:solidFill>
            <a:srgbClr val="6CB2E6"/>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Filters</a:t>
            </a:r>
            <a:endParaRPr lang="en-US" sz="1050" b="1" dirty="0">
              <a:solidFill>
                <a:schemeClr val="bg1"/>
              </a:solidFill>
            </a:endParaRPr>
          </a:p>
        </p:txBody>
      </p:sp>
      <p:cxnSp>
        <p:nvCxnSpPr>
          <p:cNvPr id="17" name="Straight Connector 16"/>
          <p:cNvCxnSpPr/>
          <p:nvPr/>
        </p:nvCxnSpPr>
        <p:spPr>
          <a:xfrm>
            <a:off x="1654536" y="5482030"/>
            <a:ext cx="6051036" cy="0"/>
          </a:xfrm>
          <a:prstGeom prst="line">
            <a:avLst/>
          </a:prstGeom>
          <a:ln w="25400" cap="flat" cmpd="sng">
            <a:solidFill>
              <a:srgbClr val="002060"/>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54536" y="2510539"/>
            <a:ext cx="6051036" cy="0"/>
          </a:xfrm>
          <a:prstGeom prst="line">
            <a:avLst/>
          </a:prstGeom>
          <a:ln w="25400" cap="flat" cmpd="sng">
            <a:solidFill>
              <a:srgbClr val="002060"/>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64943" y="4671623"/>
            <a:ext cx="4916466" cy="0"/>
          </a:xfrm>
          <a:prstGeom prst="line">
            <a:avLst/>
          </a:prstGeom>
          <a:ln w="25400" cap="flat" cmpd="sng">
            <a:solidFill>
              <a:srgbClr val="002060"/>
            </a:solidFill>
            <a:prstDash val="sysDash"/>
          </a:ln>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976705" y="3320946"/>
            <a:ext cx="972488" cy="486244"/>
          </a:xfrm>
          <a:prstGeom prst="roundRect">
            <a:avLst/>
          </a:prstGeom>
          <a:solidFill>
            <a:srgbClr val="6CB2E6"/>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a:t>
            </a:r>
            <a:endParaRPr lang="fr-FR" sz="1050" b="1" dirty="0">
              <a:solidFill>
                <a:schemeClr val="bg1"/>
              </a:solidFill>
            </a:endParaRPr>
          </a:p>
        </p:txBody>
      </p:sp>
      <p:sp>
        <p:nvSpPr>
          <p:cNvPr id="21" name="Rounded Rectangle 20"/>
          <p:cNvSpPr/>
          <p:nvPr/>
        </p:nvSpPr>
        <p:spPr>
          <a:xfrm>
            <a:off x="5976705" y="4833705"/>
            <a:ext cx="972488" cy="486244"/>
          </a:xfrm>
          <a:prstGeom prst="roundRect">
            <a:avLst/>
          </a:prstGeom>
          <a:solidFill>
            <a:srgbClr val="F5D312"/>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a:t>
            </a:r>
            <a:endParaRPr lang="fr-FR" sz="1050" b="1" dirty="0">
              <a:solidFill>
                <a:schemeClr val="bg1"/>
              </a:solidFill>
            </a:endParaRPr>
          </a:p>
        </p:txBody>
      </p:sp>
      <p:sp>
        <p:nvSpPr>
          <p:cNvPr id="22" name="Rounded Rectangle 21"/>
          <p:cNvSpPr/>
          <p:nvPr/>
        </p:nvSpPr>
        <p:spPr>
          <a:xfrm>
            <a:off x="5868651" y="4023298"/>
            <a:ext cx="1188596" cy="486244"/>
          </a:xfrm>
          <a:prstGeom prst="roundRect">
            <a:avLst/>
          </a:prstGeom>
          <a:solidFill>
            <a:srgbClr val="1C2A57"/>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bg1"/>
                </a:solidFill>
              </a:rPr>
              <a:t>…</a:t>
            </a:r>
            <a:endParaRPr lang="fr-FR" sz="1050" b="1" dirty="0">
              <a:solidFill>
                <a:schemeClr val="bg1"/>
              </a:solidFill>
            </a:endParaRPr>
          </a:p>
        </p:txBody>
      </p:sp>
      <p:sp>
        <p:nvSpPr>
          <p:cNvPr id="23" name="TextBox 22"/>
          <p:cNvSpPr txBox="1"/>
          <p:nvPr/>
        </p:nvSpPr>
        <p:spPr>
          <a:xfrm>
            <a:off x="2225516" y="3320946"/>
            <a:ext cx="806632" cy="369332"/>
          </a:xfrm>
          <a:prstGeom prst="rect">
            <a:avLst/>
          </a:prstGeom>
          <a:noFill/>
        </p:spPr>
        <p:txBody>
          <a:bodyPr wrap="none" rtlCol="0">
            <a:spAutoFit/>
          </a:bodyPr>
          <a:lstStyle/>
          <a:p>
            <a:pPr algn="ctr"/>
            <a:r>
              <a:rPr lang="en-US" sz="900" b="1"/>
              <a:t>Processing</a:t>
            </a:r>
            <a:endParaRPr lang="fr-FR" sz="900" b="1" dirty="0"/>
          </a:p>
          <a:p>
            <a:pPr algn="ctr"/>
            <a:r>
              <a:rPr lang="en-US" sz="900" b="1"/>
              <a:t>layer</a:t>
            </a:r>
            <a:endParaRPr lang="fr-FR" sz="900" b="1" dirty="0"/>
          </a:p>
        </p:txBody>
      </p:sp>
      <p:sp>
        <p:nvSpPr>
          <p:cNvPr id="24" name="TextBox 23"/>
          <p:cNvSpPr txBox="1"/>
          <p:nvPr/>
        </p:nvSpPr>
        <p:spPr>
          <a:xfrm>
            <a:off x="2226520" y="4952869"/>
            <a:ext cx="813044" cy="369332"/>
          </a:xfrm>
          <a:prstGeom prst="rect">
            <a:avLst/>
          </a:prstGeom>
          <a:noFill/>
        </p:spPr>
        <p:txBody>
          <a:bodyPr wrap="none" rtlCol="0">
            <a:spAutoFit/>
          </a:bodyPr>
          <a:lstStyle/>
          <a:p>
            <a:pPr algn="ctr"/>
            <a:r>
              <a:rPr lang="en-US" sz="900" b="1"/>
              <a:t>Acquisition</a:t>
            </a:r>
            <a:endParaRPr lang="fr-FR" sz="900" b="1" dirty="0"/>
          </a:p>
          <a:p>
            <a:pPr algn="ctr"/>
            <a:r>
              <a:rPr lang="en-US" sz="900" b="1"/>
              <a:t>layer</a:t>
            </a:r>
            <a:endParaRPr lang="fr-FR" sz="900" b="1" dirty="0"/>
          </a:p>
        </p:txBody>
      </p:sp>
    </p:spTree>
    <p:extLst>
      <p:ext uri="{BB962C8B-B14F-4D97-AF65-F5344CB8AC3E}">
        <p14:creationId xmlns:p14="http://schemas.microsoft.com/office/powerpoint/2010/main" val="202118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STMTouch library layers</a:t>
            </a:r>
          </a:p>
        </p:txBody>
      </p:sp>
      <p:sp>
        <p:nvSpPr>
          <p:cNvPr id="3" name="Content Placeholder 2"/>
          <p:cNvSpPr>
            <a:spLocks noGrp="1"/>
          </p:cNvSpPr>
          <p:nvPr>
            <p:ph idx="1"/>
          </p:nvPr>
        </p:nvSpPr>
        <p:spPr>
          <a:xfrm>
            <a:off x="457200" y="1277496"/>
            <a:ext cx="8229600" cy="3539430"/>
          </a:xfrm>
        </p:spPr>
        <p:txBody>
          <a:bodyPr/>
          <a:lstStyle/>
          <a:p>
            <a:r>
              <a:rPr lang="en-US" dirty="0"/>
              <a:t>The </a:t>
            </a:r>
            <a:r>
              <a:rPr lang="en-US" dirty="0" err="1"/>
              <a:t>STMTouch</a:t>
            </a:r>
            <a:r>
              <a:rPr lang="en-US" dirty="0"/>
              <a:t> touch sensing library is composed of three main layers: </a:t>
            </a:r>
            <a:endParaRPr lang="en-US" dirty="0" smtClean="0"/>
          </a:p>
          <a:p>
            <a:pPr lvl="1"/>
            <a:r>
              <a:rPr lang="en-US" dirty="0" smtClean="0"/>
              <a:t> </a:t>
            </a:r>
            <a:r>
              <a:rPr lang="en-US" dirty="0"/>
              <a:t>The acquisition layer </a:t>
            </a:r>
            <a:endParaRPr lang="en-US" dirty="0" smtClean="0"/>
          </a:p>
          <a:p>
            <a:pPr lvl="1"/>
            <a:r>
              <a:rPr lang="en-US" dirty="0" smtClean="0"/>
              <a:t> </a:t>
            </a:r>
            <a:r>
              <a:rPr lang="en-US" dirty="0"/>
              <a:t>The processing layer </a:t>
            </a:r>
            <a:endParaRPr lang="en-US" dirty="0" smtClean="0"/>
          </a:p>
          <a:p>
            <a:pPr lvl="1"/>
            <a:r>
              <a:rPr lang="en-US" dirty="0" smtClean="0"/>
              <a:t> </a:t>
            </a:r>
            <a:r>
              <a:rPr lang="en-US" dirty="0"/>
              <a:t>The configuration layer </a:t>
            </a:r>
            <a:endParaRPr lang="en-US" dirty="0" smtClean="0"/>
          </a:p>
          <a:p>
            <a:pPr lvl="1"/>
            <a:endParaRPr lang="en-US" dirty="0"/>
          </a:p>
          <a:p>
            <a:r>
              <a:rPr lang="en-US" dirty="0" smtClean="0"/>
              <a:t>The </a:t>
            </a:r>
            <a:r>
              <a:rPr lang="en-US" dirty="0"/>
              <a:t>configuration layer corresponds to what the user needs to write in its application code in order to use correctly the </a:t>
            </a:r>
            <a:r>
              <a:rPr lang="en-US" dirty="0" err="1"/>
              <a:t>STMTouch</a:t>
            </a:r>
            <a:r>
              <a:rPr lang="en-US" dirty="0"/>
              <a:t> touch sensing library. This includes all the channels and sensors declaration, the parameters, etc</a:t>
            </a:r>
            <a:r>
              <a:rPr lang="en-US" dirty="0" smtClean="0"/>
              <a:t>...so here is were will add our code!</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25</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1439979986"/>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Acquisition and Processing Layers</a:t>
            </a:r>
            <a:endParaRPr lang="pt-BR" dirty="0"/>
          </a:p>
        </p:txBody>
      </p:sp>
      <p:pic>
        <p:nvPicPr>
          <p:cNvPr id="7" name="Content Placeholder 6"/>
          <p:cNvPicPr>
            <a:picLocks noGrp="1" noChangeAspect="1"/>
          </p:cNvPicPr>
          <p:nvPr>
            <p:ph idx="1"/>
          </p:nvPr>
        </p:nvPicPr>
        <p:blipFill>
          <a:blip r:embed="rId2"/>
          <a:stretch>
            <a:fillRect/>
          </a:stretch>
        </p:blipFill>
        <p:spPr>
          <a:xfrm>
            <a:off x="1774204" y="1277938"/>
            <a:ext cx="5595592"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26</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1873274679"/>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Acquisition and Processing Layers</a:t>
            </a:r>
            <a:endParaRPr lang="pt-BR" dirty="0"/>
          </a:p>
        </p:txBody>
      </p:sp>
      <p:pic>
        <p:nvPicPr>
          <p:cNvPr id="7" name="Content Placeholder 6"/>
          <p:cNvPicPr>
            <a:picLocks noGrp="1" noChangeAspect="1"/>
          </p:cNvPicPr>
          <p:nvPr>
            <p:ph idx="1"/>
          </p:nvPr>
        </p:nvPicPr>
        <p:blipFill>
          <a:blip r:embed="rId2"/>
          <a:stretch>
            <a:fillRect/>
          </a:stretch>
        </p:blipFill>
        <p:spPr>
          <a:xfrm>
            <a:off x="1774204" y="1277938"/>
            <a:ext cx="5595592"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27</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3" name="TextBox 2"/>
          <p:cNvSpPr txBox="1"/>
          <p:nvPr/>
        </p:nvSpPr>
        <p:spPr>
          <a:xfrm>
            <a:off x="1475656" y="3573016"/>
            <a:ext cx="6603649" cy="3077766"/>
          </a:xfrm>
          <a:prstGeom prst="rect">
            <a:avLst/>
          </a:prstGeom>
          <a:solidFill>
            <a:schemeClr val="bg1"/>
          </a:solidFill>
        </p:spPr>
        <p:txBody>
          <a:bodyPr wrap="square" rtlCol="0">
            <a:spAutoFit/>
          </a:bodyPr>
          <a:lstStyle/>
          <a:p>
            <a:r>
              <a:rPr lang="en-US" sz="2000" dirty="0">
                <a:solidFill>
                  <a:schemeClr val="accent4"/>
                </a:solidFill>
                <a:latin typeface="Arial" pitchFamily="34" charset="0"/>
                <a:cs typeface="Arial" pitchFamily="34" charset="0"/>
              </a:rPr>
              <a:t>The acquisition layer role is to perform the acquisition of the different channels. The result of the acquisition (measure and flags) is stored inside the channel data layer. These </a:t>
            </a:r>
            <a:r>
              <a:rPr lang="en-US" sz="2000" dirty="0" smtClean="0">
                <a:solidFill>
                  <a:schemeClr val="accent4"/>
                </a:solidFill>
                <a:latin typeface="Arial" pitchFamily="34" charset="0"/>
                <a:cs typeface="Arial" pitchFamily="34" charset="0"/>
              </a:rPr>
              <a:t>information </a:t>
            </a:r>
            <a:r>
              <a:rPr lang="en-US" sz="2000" dirty="0">
                <a:solidFill>
                  <a:schemeClr val="accent4"/>
                </a:solidFill>
                <a:latin typeface="Arial" pitchFamily="34" charset="0"/>
                <a:cs typeface="Arial" pitchFamily="34" charset="0"/>
              </a:rPr>
              <a:t>will be accessed by the processing layer. The acquisition layer has only access to the channels and banks. It does not have access to the sensors</a:t>
            </a:r>
          </a:p>
          <a:p>
            <a:endParaRPr lang="en-US" dirty="0"/>
          </a:p>
          <a:p>
            <a:endParaRPr lang="en-US" dirty="0" smtClean="0"/>
          </a:p>
          <a:p>
            <a:endParaRPr lang="pt-BR" dirty="0"/>
          </a:p>
        </p:txBody>
      </p:sp>
    </p:spTree>
    <p:extLst>
      <p:ext uri="{BB962C8B-B14F-4D97-AF65-F5344CB8AC3E}">
        <p14:creationId xmlns:p14="http://schemas.microsoft.com/office/powerpoint/2010/main" val="275601309"/>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Acquisition and Processing Layers</a:t>
            </a:r>
            <a:endParaRPr lang="pt-BR" dirty="0"/>
          </a:p>
        </p:txBody>
      </p:sp>
      <p:pic>
        <p:nvPicPr>
          <p:cNvPr id="7" name="Content Placeholder 6"/>
          <p:cNvPicPr>
            <a:picLocks noGrp="1" noChangeAspect="1"/>
          </p:cNvPicPr>
          <p:nvPr>
            <p:ph idx="1"/>
          </p:nvPr>
        </p:nvPicPr>
        <p:blipFill>
          <a:blip r:embed="rId2"/>
          <a:stretch>
            <a:fillRect/>
          </a:stretch>
        </p:blipFill>
        <p:spPr>
          <a:xfrm>
            <a:off x="1774204" y="1277938"/>
            <a:ext cx="5595592"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28</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3" name="TextBox 2"/>
          <p:cNvSpPr txBox="1"/>
          <p:nvPr/>
        </p:nvSpPr>
        <p:spPr>
          <a:xfrm>
            <a:off x="1551115" y="1315794"/>
            <a:ext cx="6603649" cy="2185214"/>
          </a:xfrm>
          <a:prstGeom prst="rect">
            <a:avLst/>
          </a:prstGeom>
          <a:solidFill>
            <a:schemeClr val="bg1"/>
          </a:solidFill>
        </p:spPr>
        <p:txBody>
          <a:bodyPr wrap="square" rtlCol="0">
            <a:spAutoFit/>
          </a:bodyPr>
          <a:lstStyle/>
          <a:p>
            <a:r>
              <a:rPr lang="en-US" sz="2000" dirty="0" smtClean="0">
                <a:solidFill>
                  <a:schemeClr val="accent4"/>
                </a:solidFill>
                <a:latin typeface="Arial" pitchFamily="34" charset="0"/>
                <a:cs typeface="Arial" pitchFamily="34" charset="0"/>
              </a:rPr>
              <a:t>The </a:t>
            </a:r>
            <a:r>
              <a:rPr lang="en-US" sz="2000" dirty="0">
                <a:solidFill>
                  <a:schemeClr val="accent4"/>
                </a:solidFill>
                <a:latin typeface="Arial" pitchFamily="34" charset="0"/>
                <a:cs typeface="Arial" pitchFamily="34" charset="0"/>
              </a:rPr>
              <a:t>channel data layer role is to share information between the acquisition and processing layers. It stores the result of the acquisition (measure) for each channel and store different </a:t>
            </a:r>
            <a:r>
              <a:rPr lang="en-US" sz="2000" dirty="0" err="1">
                <a:solidFill>
                  <a:schemeClr val="accent4"/>
                </a:solidFill>
                <a:latin typeface="Arial" pitchFamily="34" charset="0"/>
                <a:cs typeface="Arial" pitchFamily="34" charset="0"/>
              </a:rPr>
              <a:t>informations</a:t>
            </a:r>
            <a:r>
              <a:rPr lang="en-US" sz="2000" dirty="0">
                <a:solidFill>
                  <a:schemeClr val="accent4"/>
                </a:solidFill>
                <a:latin typeface="Arial" pitchFamily="34" charset="0"/>
                <a:cs typeface="Arial" pitchFamily="34" charset="0"/>
              </a:rPr>
              <a:t> coming from the processing layer (reference, delta, flags, etc...). </a:t>
            </a:r>
            <a:endParaRPr lang="en-US" sz="2000" dirty="0" smtClean="0">
              <a:solidFill>
                <a:schemeClr val="accent4"/>
              </a:solidFill>
              <a:latin typeface="Arial" pitchFamily="34" charset="0"/>
              <a:cs typeface="Arial" pitchFamily="34" charset="0"/>
            </a:endParaRPr>
          </a:p>
          <a:p>
            <a:endParaRPr lang="en-US" dirty="0" smtClean="0"/>
          </a:p>
          <a:p>
            <a:endParaRPr lang="pt-BR" dirty="0"/>
          </a:p>
        </p:txBody>
      </p:sp>
      <p:sp>
        <p:nvSpPr>
          <p:cNvPr id="8" name="TextBox 7"/>
          <p:cNvSpPr txBox="1"/>
          <p:nvPr/>
        </p:nvSpPr>
        <p:spPr>
          <a:xfrm>
            <a:off x="1551115" y="4183920"/>
            <a:ext cx="6765301" cy="2031325"/>
          </a:xfrm>
          <a:prstGeom prst="rect">
            <a:avLst/>
          </a:prstGeom>
          <a:solidFill>
            <a:schemeClr val="bg1"/>
          </a:solidFill>
        </p:spPr>
        <p:txBody>
          <a:bodyPr wrap="square" rtlCol="0">
            <a:spAutoFit/>
          </a:bodyPr>
          <a:lstStyle/>
          <a:p>
            <a:r>
              <a:rPr lang="en-US" dirty="0">
                <a:solidFill>
                  <a:schemeClr val="accent4"/>
                </a:solidFill>
                <a:latin typeface="Arial" pitchFamily="34" charset="0"/>
                <a:cs typeface="Arial" pitchFamily="34" charset="0"/>
              </a:rPr>
              <a:t>Located in RAM, the </a:t>
            </a:r>
            <a:r>
              <a:rPr lang="en-US" dirty="0" err="1">
                <a:solidFill>
                  <a:schemeClr val="accent4"/>
                </a:solidFill>
                <a:latin typeface="Arial" pitchFamily="34" charset="0"/>
                <a:cs typeface="Arial" pitchFamily="34" charset="0"/>
              </a:rPr>
              <a:t>ChannelData</a:t>
            </a:r>
            <a:r>
              <a:rPr lang="en-US" dirty="0">
                <a:solidFill>
                  <a:schemeClr val="accent4"/>
                </a:solidFill>
                <a:latin typeface="Arial" pitchFamily="34" charset="0"/>
                <a:cs typeface="Arial" pitchFamily="34" charset="0"/>
              </a:rPr>
              <a:t> structure is the only interface between the acquisition and processing </a:t>
            </a:r>
            <a:r>
              <a:rPr lang="en-US" dirty="0" smtClean="0">
                <a:solidFill>
                  <a:schemeClr val="accent4"/>
                </a:solidFill>
                <a:latin typeface="Arial" pitchFamily="34" charset="0"/>
                <a:cs typeface="Arial" pitchFamily="34" charset="0"/>
              </a:rPr>
              <a:t>layers</a:t>
            </a:r>
          </a:p>
          <a:p>
            <a:endParaRPr lang="en-US" dirty="0">
              <a:solidFill>
                <a:schemeClr val="accent4"/>
              </a:solidFill>
              <a:latin typeface="Arial" pitchFamily="34" charset="0"/>
              <a:cs typeface="Arial" pitchFamily="34" charset="0"/>
            </a:endParaRPr>
          </a:p>
          <a:p>
            <a:endParaRPr lang="en-US" dirty="0">
              <a:solidFill>
                <a:schemeClr val="accent4"/>
              </a:solidFill>
              <a:latin typeface="Arial" pitchFamily="34" charset="0"/>
              <a:cs typeface="Arial" pitchFamily="34" charset="0"/>
            </a:endParaRPr>
          </a:p>
          <a:p>
            <a:endParaRPr lang="pt-BR" dirty="0" smtClean="0"/>
          </a:p>
          <a:p>
            <a:endParaRPr lang="pt-BR" dirty="0"/>
          </a:p>
          <a:p>
            <a:endParaRPr lang="pt-BR" dirty="0"/>
          </a:p>
        </p:txBody>
      </p:sp>
    </p:spTree>
    <p:extLst>
      <p:ext uri="{BB962C8B-B14F-4D97-AF65-F5344CB8AC3E}">
        <p14:creationId xmlns:p14="http://schemas.microsoft.com/office/powerpoint/2010/main" val="4254391497"/>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Acquisition and Processing Layers</a:t>
            </a:r>
            <a:endParaRPr lang="pt-BR" dirty="0"/>
          </a:p>
        </p:txBody>
      </p:sp>
      <p:pic>
        <p:nvPicPr>
          <p:cNvPr id="7" name="Content Placeholder 6"/>
          <p:cNvPicPr>
            <a:picLocks noGrp="1" noChangeAspect="1"/>
          </p:cNvPicPr>
          <p:nvPr>
            <p:ph idx="1"/>
          </p:nvPr>
        </p:nvPicPr>
        <p:blipFill>
          <a:blip r:embed="rId2"/>
          <a:stretch>
            <a:fillRect/>
          </a:stretch>
        </p:blipFill>
        <p:spPr>
          <a:xfrm>
            <a:off x="1774204" y="1277938"/>
            <a:ext cx="5595592"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29</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3" name="TextBox 2"/>
          <p:cNvSpPr txBox="1"/>
          <p:nvPr/>
        </p:nvSpPr>
        <p:spPr>
          <a:xfrm>
            <a:off x="1568751" y="1154355"/>
            <a:ext cx="6603649" cy="3354765"/>
          </a:xfrm>
          <a:prstGeom prst="rect">
            <a:avLst/>
          </a:prstGeom>
          <a:solidFill>
            <a:schemeClr val="bg1"/>
          </a:solidFill>
        </p:spPr>
        <p:txBody>
          <a:bodyPr wrap="square" rtlCol="0">
            <a:spAutoFit/>
          </a:bodyPr>
          <a:lstStyle/>
          <a:p>
            <a:r>
              <a:rPr lang="en-US" sz="2000" dirty="0" smtClean="0">
                <a:solidFill>
                  <a:schemeClr val="accent4"/>
                </a:solidFill>
                <a:latin typeface="Arial" pitchFamily="34" charset="0"/>
                <a:cs typeface="Arial" pitchFamily="34" charset="0"/>
              </a:rPr>
              <a:t>This </a:t>
            </a:r>
            <a:r>
              <a:rPr lang="en-US" sz="2000" dirty="0">
                <a:solidFill>
                  <a:schemeClr val="accent4"/>
                </a:solidFill>
                <a:latin typeface="Arial" pitchFamily="34" charset="0"/>
                <a:cs typeface="Arial" pitchFamily="34" charset="0"/>
              </a:rPr>
              <a:t>processing layer consists in executing each sensors state machine, executing the different data processing like ECS, DXS, DTO and storing any useful information for the acquisition layer inside the channel data area. The processing layer does not have direct access to the channels and banks. This access is made through the sensors</a:t>
            </a:r>
          </a:p>
          <a:p>
            <a:endParaRPr lang="en-US" dirty="0" smtClean="0"/>
          </a:p>
          <a:p>
            <a:endParaRPr lang="en-US" dirty="0"/>
          </a:p>
          <a:p>
            <a:endParaRPr lang="en-US" dirty="0" smtClean="0"/>
          </a:p>
          <a:p>
            <a:endParaRPr lang="pt-BR" dirty="0"/>
          </a:p>
        </p:txBody>
      </p:sp>
      <p:sp>
        <p:nvSpPr>
          <p:cNvPr id="8" name="TextBox 7"/>
          <p:cNvSpPr txBox="1"/>
          <p:nvPr/>
        </p:nvSpPr>
        <p:spPr>
          <a:xfrm>
            <a:off x="4716016" y="4221088"/>
            <a:ext cx="792088" cy="369332"/>
          </a:xfrm>
          <a:prstGeom prst="rect">
            <a:avLst/>
          </a:prstGeom>
          <a:solidFill>
            <a:schemeClr val="bg1"/>
          </a:solidFill>
        </p:spPr>
        <p:txBody>
          <a:bodyPr wrap="square" rtlCol="0">
            <a:spAutoFit/>
          </a:bodyPr>
          <a:lstStyle/>
          <a:p>
            <a:endParaRPr lang="pt-BR" dirty="0"/>
          </a:p>
        </p:txBody>
      </p:sp>
    </p:spTree>
    <p:extLst>
      <p:ext uri="{BB962C8B-B14F-4D97-AF65-F5344CB8AC3E}">
        <p14:creationId xmlns:p14="http://schemas.microsoft.com/office/powerpoint/2010/main" val="3666741341"/>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pPr lvl="2" algn="l" rtl="0">
              <a:spcBef>
                <a:spcPct val="0"/>
              </a:spcBef>
            </a:pPr>
            <a:r>
              <a:rPr lang="en-US" sz="3600" dirty="0" smtClean="0">
                <a:solidFill>
                  <a:srgbClr val="39A9DC"/>
                </a:solidFill>
                <a:latin typeface="+mj-lt"/>
              </a:rPr>
              <a:t>What do I need to get it done?</a:t>
            </a:r>
            <a:r>
              <a:rPr lang="en-US" dirty="0" smtClean="0"/>
              <a:t/>
            </a:r>
            <a:br>
              <a:rPr lang="en-US" dirty="0" smtClean="0"/>
            </a:br>
            <a:endParaRPr lang="en-US" dirty="0">
              <a:solidFill>
                <a:schemeClr val="accent4"/>
              </a:solidFill>
            </a:endParaRPr>
          </a:p>
        </p:txBody>
      </p:sp>
    </p:spTree>
    <p:extLst>
      <p:ext uri="{BB962C8B-B14F-4D97-AF65-F5344CB8AC3E}">
        <p14:creationId xmlns:p14="http://schemas.microsoft.com/office/powerpoint/2010/main" val="36136346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Header files inclusion</a:t>
            </a:r>
            <a:endParaRPr lang="pt-BR" dirty="0"/>
          </a:p>
        </p:txBody>
      </p:sp>
      <p:pic>
        <p:nvPicPr>
          <p:cNvPr id="7" name="Content Placeholder 6"/>
          <p:cNvPicPr>
            <a:picLocks noGrp="1" noChangeAspect="1"/>
          </p:cNvPicPr>
          <p:nvPr>
            <p:ph idx="1"/>
          </p:nvPr>
        </p:nvPicPr>
        <p:blipFill>
          <a:blip r:embed="rId2"/>
          <a:stretch>
            <a:fillRect/>
          </a:stretch>
        </p:blipFill>
        <p:spPr>
          <a:xfrm>
            <a:off x="1417581" y="1277938"/>
            <a:ext cx="6308837"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30</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546193952"/>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Channel</a:t>
            </a:r>
            <a:endParaRPr lang="pt-BR" dirty="0"/>
          </a:p>
        </p:txBody>
      </p:sp>
      <p:sp>
        <p:nvSpPr>
          <p:cNvPr id="3" name="Content Placeholder 2"/>
          <p:cNvSpPr>
            <a:spLocks noGrp="1"/>
          </p:cNvSpPr>
          <p:nvPr>
            <p:ph idx="1"/>
          </p:nvPr>
        </p:nvSpPr>
        <p:spPr>
          <a:xfrm>
            <a:off x="457200" y="1277496"/>
            <a:ext cx="8686800" cy="4601260"/>
          </a:xfrm>
        </p:spPr>
        <p:txBody>
          <a:bodyPr/>
          <a:lstStyle/>
          <a:p>
            <a:r>
              <a:rPr lang="en-US" dirty="0"/>
              <a:t>A channel is the basic element that is used to store several information like: </a:t>
            </a:r>
            <a:endParaRPr lang="en-US" dirty="0" smtClean="0"/>
          </a:p>
          <a:p>
            <a:pPr lvl="1"/>
            <a:r>
              <a:rPr lang="en-US" dirty="0" smtClean="0"/>
              <a:t>where </a:t>
            </a:r>
            <a:r>
              <a:rPr lang="en-US" dirty="0"/>
              <a:t>the source measurement can be found after the acquisition is performed (i.e. </a:t>
            </a:r>
            <a:r>
              <a:rPr lang="en-US" dirty="0" err="1"/>
              <a:t>TSC_IOGxCR</a:t>
            </a:r>
            <a:r>
              <a:rPr lang="en-US" dirty="0"/>
              <a:t> registers for TSC acquisition). </a:t>
            </a:r>
            <a:endParaRPr lang="en-US" dirty="0" smtClean="0"/>
          </a:p>
          <a:p>
            <a:pPr lvl="1"/>
            <a:r>
              <a:rPr lang="en-US" dirty="0" smtClean="0"/>
              <a:t> </a:t>
            </a:r>
            <a:r>
              <a:rPr lang="en-US" dirty="0"/>
              <a:t>where are stored the measure, the reference, the delta, flags etc</a:t>
            </a:r>
            <a:r>
              <a:rPr lang="en-US" dirty="0" smtClean="0"/>
              <a:t>...</a:t>
            </a:r>
          </a:p>
          <a:p>
            <a:r>
              <a:rPr lang="en-US" dirty="0" smtClean="0"/>
              <a:t>Resources -  a channel is defined by 3 data structures:</a:t>
            </a:r>
          </a:p>
          <a:p>
            <a:pPr lvl="1"/>
            <a:r>
              <a:rPr lang="en-US" dirty="0" err="1"/>
              <a:t>TSL_ChannelSrc_T</a:t>
            </a:r>
            <a:r>
              <a:rPr lang="en-US" dirty="0"/>
              <a:t>: contains all information about the source measurement (index of the register containing the measurement, masks,...) </a:t>
            </a:r>
            <a:endParaRPr lang="en-US" dirty="0" smtClean="0"/>
          </a:p>
          <a:p>
            <a:pPr lvl="1"/>
            <a:r>
              <a:rPr lang="en-US" dirty="0" err="1" smtClean="0"/>
              <a:t>TSL_ChannelDest_T</a:t>
            </a:r>
            <a:r>
              <a:rPr lang="en-US" dirty="0"/>
              <a:t>: contains all information about the measurement destination (index in the channel data array). </a:t>
            </a:r>
            <a:endParaRPr lang="en-US" dirty="0" smtClean="0"/>
          </a:p>
          <a:p>
            <a:pPr lvl="1"/>
            <a:r>
              <a:rPr lang="en-US" dirty="0" err="1" smtClean="0"/>
              <a:t>TSL_ChannelData_T</a:t>
            </a:r>
            <a:r>
              <a:rPr lang="en-US" dirty="0"/>
              <a:t>: contains all data for the channel (measure, delta, reference, </a:t>
            </a:r>
            <a:r>
              <a:rPr lang="en-US" dirty="0" smtClean="0"/>
              <a:t>...)</a:t>
            </a:r>
          </a:p>
          <a:p>
            <a:r>
              <a:rPr lang="en-US" dirty="0" smtClean="0"/>
              <a:t>The channel depends on the acquisition technology, so each have their own header, in our case, it’ll be </a:t>
            </a:r>
            <a:r>
              <a:rPr lang="en-US" dirty="0" err="1" smtClean="0"/>
              <a:t>tsl_acq_tsc.h</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940641075"/>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Channel</a:t>
            </a:r>
            <a:endParaRPr lang="pt-BR" dirty="0"/>
          </a:p>
        </p:txBody>
      </p:sp>
      <p:sp>
        <p:nvSpPr>
          <p:cNvPr id="3" name="Content Placeholder 2"/>
          <p:cNvSpPr>
            <a:spLocks noGrp="1"/>
          </p:cNvSpPr>
          <p:nvPr>
            <p:ph idx="1"/>
          </p:nvPr>
        </p:nvSpPr>
        <p:spPr>
          <a:xfrm>
            <a:off x="457200" y="1277496"/>
            <a:ext cx="8686800" cy="4401205"/>
          </a:xfrm>
        </p:spPr>
        <p:txBody>
          <a:bodyPr/>
          <a:lstStyle/>
          <a:p>
            <a:r>
              <a:rPr lang="pt-BR" dirty="0" smtClean="0"/>
              <a:t>Parameters</a:t>
            </a:r>
          </a:p>
          <a:p>
            <a:pPr lvl="1"/>
            <a:r>
              <a:rPr lang="pt-BR" dirty="0" smtClean="0"/>
              <a:t>TSLPRM_TOTAL_CHANNELS</a:t>
            </a:r>
          </a:p>
          <a:p>
            <a:r>
              <a:rPr lang="pt-BR" dirty="0" smtClean="0"/>
              <a:t>Usage example: the 3 channels structures must be declared in the application code</a:t>
            </a:r>
          </a:p>
          <a:p>
            <a:pPr lvl="1"/>
            <a:r>
              <a:rPr lang="pt-BR" dirty="0"/>
              <a:t>Example of channel source array declaration for microcontrollers featuring TSC peripheral. This structure must always be placed in ROM. </a:t>
            </a:r>
            <a:endParaRPr lang="pt-BR" dirty="0" smtClean="0"/>
          </a:p>
          <a:p>
            <a:pPr lvl="1"/>
            <a:endParaRPr lang="pt-BR" dirty="0"/>
          </a:p>
          <a:p>
            <a:pPr lvl="1"/>
            <a:endParaRPr lang="pt-BR" dirty="0" smtClean="0"/>
          </a:p>
          <a:p>
            <a:pPr lvl="1"/>
            <a:endParaRPr lang="pt-BR" dirty="0"/>
          </a:p>
          <a:p>
            <a:pPr lvl="1"/>
            <a:endParaRPr lang="pt-BR" dirty="0" smtClean="0"/>
          </a:p>
          <a:p>
            <a:pPr lvl="1"/>
            <a:r>
              <a:rPr lang="en-US" dirty="0"/>
              <a:t>Example of channel destination array declaration for microcontrollers featuring TSC </a:t>
            </a:r>
            <a:r>
              <a:rPr lang="en-US" dirty="0" smtClean="0"/>
              <a:t>peripheral</a:t>
            </a:r>
            <a:r>
              <a:rPr lang="pt-BR" dirty="0" smtClean="0"/>
              <a:t>. </a:t>
            </a:r>
            <a:r>
              <a:rPr lang="pt-BR" dirty="0"/>
              <a:t>This structure must always be placed in ROM. </a:t>
            </a:r>
          </a:p>
          <a:p>
            <a:pPr lvl="1"/>
            <a:endParaRPr lang="pt-BR"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32</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384436" y="3499306"/>
            <a:ext cx="8519144" cy="1200329"/>
          </a:xfrm>
          <a:prstGeom prst="rect">
            <a:avLst/>
          </a:prstGeom>
          <a:noFill/>
        </p:spPr>
        <p:txBody>
          <a:bodyPr wrap="square" rtlCol="0">
            <a:spAutoFit/>
          </a:bodyPr>
          <a:lstStyle/>
          <a:p>
            <a:pPr marL="355600" lvl="1" indent="0">
              <a:buNone/>
            </a:pPr>
            <a:r>
              <a:rPr lang="pt-BR" dirty="0">
                <a:solidFill>
                  <a:srgbClr val="002152"/>
                </a:solidFill>
              </a:rPr>
              <a:t>const</a:t>
            </a:r>
            <a:r>
              <a:rPr lang="pt-BR" dirty="0"/>
              <a:t> TSL_ChannelSrc_T MyChannels_Src[TSLPRM_TOTAL_CHANNELS] </a:t>
            </a:r>
            <a:r>
              <a:rPr lang="pt-BR" dirty="0" smtClean="0"/>
              <a:t>=</a:t>
            </a:r>
          </a:p>
          <a:p>
            <a:pPr marL="355600" lvl="1" indent="0">
              <a:buNone/>
            </a:pPr>
            <a:r>
              <a:rPr lang="pt-BR" dirty="0" smtClean="0"/>
              <a:t> </a:t>
            </a:r>
            <a:r>
              <a:rPr lang="pt-BR" dirty="0"/>
              <a:t>{ { CHANNEL_0_SRC </a:t>
            </a:r>
            <a:r>
              <a:rPr lang="pt-BR" dirty="0" smtClean="0"/>
              <a:t>},</a:t>
            </a:r>
          </a:p>
          <a:p>
            <a:pPr marL="355600" lvl="1" indent="0">
              <a:buNone/>
            </a:pPr>
            <a:r>
              <a:rPr lang="pt-BR" dirty="0"/>
              <a:t> </a:t>
            </a:r>
            <a:r>
              <a:rPr lang="pt-BR" dirty="0" smtClean="0"/>
              <a:t>  </a:t>
            </a:r>
            <a:r>
              <a:rPr lang="pt-BR" dirty="0"/>
              <a:t>{ CHANNEL_1_SRC }, </a:t>
            </a:r>
            <a:endParaRPr lang="pt-BR" dirty="0" smtClean="0"/>
          </a:p>
          <a:p>
            <a:pPr marL="355600" lvl="1" indent="0">
              <a:buNone/>
            </a:pPr>
            <a:r>
              <a:rPr lang="pt-BR" dirty="0"/>
              <a:t> </a:t>
            </a:r>
            <a:r>
              <a:rPr lang="pt-BR" dirty="0" smtClean="0"/>
              <a:t>  { </a:t>
            </a:r>
            <a:r>
              <a:rPr lang="pt-BR" dirty="0"/>
              <a:t>CHANNEL_2_SRC }};</a:t>
            </a:r>
          </a:p>
        </p:txBody>
      </p:sp>
      <p:sp>
        <p:nvSpPr>
          <p:cNvPr id="8" name="TextBox 7"/>
          <p:cNvSpPr txBox="1"/>
          <p:nvPr/>
        </p:nvSpPr>
        <p:spPr>
          <a:xfrm>
            <a:off x="395536" y="5373216"/>
            <a:ext cx="9073008" cy="1200329"/>
          </a:xfrm>
          <a:prstGeom prst="rect">
            <a:avLst/>
          </a:prstGeom>
          <a:noFill/>
        </p:spPr>
        <p:txBody>
          <a:bodyPr wrap="square" rtlCol="0">
            <a:spAutoFit/>
          </a:bodyPr>
          <a:lstStyle/>
          <a:p>
            <a:pPr marL="355600" lvl="1" indent="0">
              <a:buNone/>
            </a:pPr>
            <a:r>
              <a:rPr lang="pt-BR" dirty="0">
                <a:solidFill>
                  <a:srgbClr val="002152"/>
                </a:solidFill>
              </a:rPr>
              <a:t>const</a:t>
            </a:r>
            <a:r>
              <a:rPr lang="pt-BR" dirty="0"/>
              <a:t> TSL_ChannelDest_T MyChannels_Dest [TSLPRM_TOTAL_CHANNELS] </a:t>
            </a:r>
            <a:r>
              <a:rPr lang="pt-BR" dirty="0" smtClean="0"/>
              <a:t>=</a:t>
            </a:r>
          </a:p>
          <a:p>
            <a:pPr marL="355600" lvl="1" indent="0">
              <a:buNone/>
            </a:pPr>
            <a:r>
              <a:rPr lang="pt-BR" dirty="0" smtClean="0"/>
              <a:t> </a:t>
            </a:r>
            <a:r>
              <a:rPr lang="pt-BR" dirty="0"/>
              <a:t>{ { </a:t>
            </a:r>
            <a:r>
              <a:rPr lang="pt-BR" dirty="0" smtClean="0"/>
              <a:t>CHANNEL_0_DEST },</a:t>
            </a:r>
          </a:p>
          <a:p>
            <a:pPr marL="355600" lvl="1" indent="0">
              <a:buNone/>
            </a:pPr>
            <a:r>
              <a:rPr lang="pt-BR" dirty="0"/>
              <a:t> </a:t>
            </a:r>
            <a:r>
              <a:rPr lang="pt-BR" dirty="0" smtClean="0"/>
              <a:t>  </a:t>
            </a:r>
            <a:r>
              <a:rPr lang="pt-BR" dirty="0"/>
              <a:t>{ </a:t>
            </a:r>
            <a:r>
              <a:rPr lang="pt-BR" dirty="0" smtClean="0"/>
              <a:t>CHANNEL_1_DEST </a:t>
            </a:r>
            <a:r>
              <a:rPr lang="pt-BR" dirty="0"/>
              <a:t>}, </a:t>
            </a:r>
            <a:endParaRPr lang="pt-BR" dirty="0" smtClean="0"/>
          </a:p>
          <a:p>
            <a:pPr marL="355600" lvl="1" indent="0">
              <a:buNone/>
            </a:pPr>
            <a:r>
              <a:rPr lang="pt-BR" dirty="0"/>
              <a:t> </a:t>
            </a:r>
            <a:r>
              <a:rPr lang="pt-BR" dirty="0" smtClean="0"/>
              <a:t>  { CHANNEL_2_DEST </a:t>
            </a:r>
            <a:r>
              <a:rPr lang="pt-BR" dirty="0"/>
              <a:t>}};</a:t>
            </a:r>
          </a:p>
        </p:txBody>
      </p:sp>
    </p:spTree>
    <p:extLst>
      <p:ext uri="{BB962C8B-B14F-4D97-AF65-F5344CB8AC3E}">
        <p14:creationId xmlns:p14="http://schemas.microsoft.com/office/powerpoint/2010/main" val="1065255193"/>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Channel</a:t>
            </a:r>
            <a:endParaRPr lang="pt-BR" dirty="0"/>
          </a:p>
        </p:txBody>
      </p:sp>
      <p:sp>
        <p:nvSpPr>
          <p:cNvPr id="3" name="Content Placeholder 2"/>
          <p:cNvSpPr>
            <a:spLocks noGrp="1"/>
          </p:cNvSpPr>
          <p:nvPr>
            <p:ph idx="1"/>
          </p:nvPr>
        </p:nvSpPr>
        <p:spPr>
          <a:xfrm>
            <a:off x="457200" y="1277496"/>
            <a:ext cx="8229600" cy="2508379"/>
          </a:xfrm>
        </p:spPr>
        <p:txBody>
          <a:bodyPr/>
          <a:lstStyle/>
          <a:p>
            <a:r>
              <a:rPr lang="pt-BR" dirty="0" smtClean="0"/>
              <a:t>Same example continued:</a:t>
            </a:r>
          </a:p>
          <a:p>
            <a:pPr lvl="1"/>
            <a:r>
              <a:rPr lang="en-US" dirty="0"/>
              <a:t>Example of channel data array declaration (i.e. channel data layer). This structure must always be placed in RAM</a:t>
            </a:r>
            <a:r>
              <a:rPr lang="en-US" dirty="0" smtClean="0"/>
              <a:t>.</a:t>
            </a:r>
            <a:endParaRPr lang="pt-BR" dirty="0"/>
          </a:p>
          <a:p>
            <a:pPr lvl="1"/>
            <a:endParaRPr lang="pt-BR" dirty="0" smtClean="0"/>
          </a:p>
          <a:p>
            <a:pPr lvl="1"/>
            <a:endParaRPr lang="pt-BR" dirty="0"/>
          </a:p>
          <a:p>
            <a:pPr lvl="1"/>
            <a:r>
              <a:rPr lang="pt-BR" dirty="0" smtClean="0"/>
              <a:t>When several banks are present, it’s mandatory to declare all channels of each bank consecutively in the source and destination structures </a:t>
            </a:r>
            <a:endParaRPr lang="pt-BR" dirty="0"/>
          </a:p>
          <a:p>
            <a:pPr lvl="1"/>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33</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384436" y="2370860"/>
            <a:ext cx="8519144" cy="369332"/>
          </a:xfrm>
          <a:prstGeom prst="rect">
            <a:avLst/>
          </a:prstGeom>
          <a:noFill/>
        </p:spPr>
        <p:txBody>
          <a:bodyPr wrap="square" rtlCol="0">
            <a:spAutoFit/>
          </a:bodyPr>
          <a:lstStyle/>
          <a:p>
            <a:pPr marL="355600" lvl="1" indent="0">
              <a:buNone/>
            </a:pPr>
            <a:r>
              <a:rPr lang="pt-BR" dirty="0"/>
              <a:t>TSL_ChannelData_T MyChannels_Data[TSLPRM_TOTAL_CHANNELS];</a:t>
            </a:r>
          </a:p>
        </p:txBody>
      </p:sp>
      <p:pic>
        <p:nvPicPr>
          <p:cNvPr id="8" name="Picture 7"/>
          <p:cNvPicPr>
            <a:picLocks noChangeAspect="1"/>
          </p:cNvPicPr>
          <p:nvPr/>
        </p:nvPicPr>
        <p:blipFill>
          <a:blip r:embed="rId2"/>
          <a:stretch>
            <a:fillRect/>
          </a:stretch>
        </p:blipFill>
        <p:spPr>
          <a:xfrm>
            <a:off x="1187624" y="3550134"/>
            <a:ext cx="6210300" cy="1447800"/>
          </a:xfrm>
          <a:prstGeom prst="rect">
            <a:avLst/>
          </a:prstGeom>
        </p:spPr>
      </p:pic>
    </p:spTree>
    <p:extLst>
      <p:ext uri="{BB962C8B-B14F-4D97-AF65-F5344CB8AC3E}">
        <p14:creationId xmlns:p14="http://schemas.microsoft.com/office/powerpoint/2010/main" val="1434595973"/>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Channel</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Declaration array should be like this:</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34</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636300" y="2078473"/>
            <a:ext cx="5715000" cy="2800350"/>
          </a:xfrm>
          <a:prstGeom prst="rect">
            <a:avLst/>
          </a:prstGeom>
        </p:spPr>
      </p:pic>
    </p:spTree>
    <p:extLst>
      <p:ext uri="{BB962C8B-B14F-4D97-AF65-F5344CB8AC3E}">
        <p14:creationId xmlns:p14="http://schemas.microsoft.com/office/powerpoint/2010/main" val="954767308"/>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Bank</a:t>
            </a:r>
            <a:endParaRPr lang="pt-BR" dirty="0"/>
          </a:p>
        </p:txBody>
      </p:sp>
      <p:sp>
        <p:nvSpPr>
          <p:cNvPr id="3" name="Content Placeholder 2"/>
          <p:cNvSpPr>
            <a:spLocks noGrp="1"/>
          </p:cNvSpPr>
          <p:nvPr>
            <p:ph idx="1"/>
          </p:nvPr>
        </p:nvSpPr>
        <p:spPr>
          <a:xfrm>
            <a:off x="457200" y="1277496"/>
            <a:ext cx="8229600" cy="3770263"/>
          </a:xfrm>
        </p:spPr>
        <p:txBody>
          <a:bodyPr/>
          <a:lstStyle/>
          <a:p>
            <a:r>
              <a:rPr lang="pt-BR" dirty="0" smtClean="0"/>
              <a:t>A bank </a:t>
            </a:r>
            <a:r>
              <a:rPr lang="en-US" dirty="0" smtClean="0"/>
              <a:t>is </a:t>
            </a:r>
            <a:r>
              <a:rPr lang="en-US" dirty="0"/>
              <a:t>a group of channels that are acquired simultaneously. The number of channels in the bank is </a:t>
            </a:r>
            <a:r>
              <a:rPr lang="en-US" dirty="0" smtClean="0"/>
              <a:t>variable</a:t>
            </a:r>
          </a:p>
          <a:p>
            <a:r>
              <a:rPr lang="en-US" dirty="0" smtClean="0"/>
              <a:t>Resources – the bank data are held by only one structure: </a:t>
            </a:r>
          </a:p>
          <a:p>
            <a:pPr lvl="1"/>
            <a:r>
              <a:rPr lang="en-US" dirty="0" err="1" smtClean="0"/>
              <a:t>TSL_Bank_T</a:t>
            </a:r>
            <a:endParaRPr lang="en-US" dirty="0" smtClean="0"/>
          </a:p>
          <a:p>
            <a:pPr lvl="1"/>
            <a:r>
              <a:rPr lang="en-US" dirty="0"/>
              <a:t>The </a:t>
            </a:r>
            <a:r>
              <a:rPr lang="en-US" dirty="0" smtClean="0"/>
              <a:t>bank depends </a:t>
            </a:r>
            <a:r>
              <a:rPr lang="en-US" dirty="0"/>
              <a:t>also on the acquisition technology. These structures are declared in each acquisition header files (tsl_</a:t>
            </a:r>
            <a:r>
              <a:rPr lang="en-US" dirty="0" err="1"/>
              <a:t>acq</a:t>
            </a:r>
            <a:r>
              <a:rPr lang="en-US" dirty="0"/>
              <a:t>_.h</a:t>
            </a:r>
            <a:r>
              <a:rPr lang="en-US" dirty="0" smtClean="0"/>
              <a:t>)</a:t>
            </a:r>
          </a:p>
          <a:p>
            <a:r>
              <a:rPr lang="pt-BR" dirty="0" smtClean="0"/>
              <a:t>Parameters</a:t>
            </a:r>
          </a:p>
          <a:p>
            <a:pPr lvl="1"/>
            <a:r>
              <a:rPr lang="pt-BR" dirty="0" smtClean="0"/>
              <a:t>TSLPRM_TOTAL_BANKS</a:t>
            </a:r>
          </a:p>
          <a:p>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35</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1117725799"/>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Bank</a:t>
            </a:r>
            <a:endParaRPr lang="pt-BR" dirty="0"/>
          </a:p>
        </p:txBody>
      </p:sp>
      <p:sp>
        <p:nvSpPr>
          <p:cNvPr id="3" name="Content Placeholder 2"/>
          <p:cNvSpPr>
            <a:spLocks noGrp="1"/>
          </p:cNvSpPr>
          <p:nvPr>
            <p:ph idx="1"/>
          </p:nvPr>
        </p:nvSpPr>
        <p:spPr>
          <a:xfrm>
            <a:off x="457200" y="1277496"/>
            <a:ext cx="8229600" cy="1323439"/>
          </a:xfrm>
        </p:spPr>
        <p:txBody>
          <a:bodyPr/>
          <a:lstStyle/>
          <a:p>
            <a:r>
              <a:rPr lang="pt-BR" dirty="0" smtClean="0"/>
              <a:t>Usage example - </a:t>
            </a:r>
            <a:r>
              <a:rPr lang="en-US" dirty="0"/>
              <a:t>Example of 3 banks declaration for microcontrollers featuring TSC peripheral</a:t>
            </a:r>
            <a:r>
              <a:rPr lang="en-US" dirty="0" smtClean="0"/>
              <a:t>: </a:t>
            </a:r>
            <a:endParaRPr lang="pt-BR" dirty="0" smtClean="0"/>
          </a:p>
          <a:p>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36</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1305262" y="2223192"/>
            <a:ext cx="6533475" cy="2018194"/>
          </a:xfrm>
          <a:prstGeom prst="rect">
            <a:avLst/>
          </a:prstGeom>
        </p:spPr>
      </p:pic>
    </p:spTree>
    <p:extLst>
      <p:ext uri="{BB962C8B-B14F-4D97-AF65-F5344CB8AC3E}">
        <p14:creationId xmlns:p14="http://schemas.microsoft.com/office/powerpoint/2010/main" val="3060916322"/>
      </p:ext>
    </p:extLst>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Objects</a:t>
            </a:r>
            <a:endParaRPr lang="pt-BR" dirty="0"/>
          </a:p>
        </p:txBody>
      </p:sp>
      <p:sp>
        <p:nvSpPr>
          <p:cNvPr id="3" name="Content Placeholder 2"/>
          <p:cNvSpPr>
            <a:spLocks noGrp="1"/>
          </p:cNvSpPr>
          <p:nvPr>
            <p:ph idx="1"/>
          </p:nvPr>
        </p:nvSpPr>
        <p:spPr>
          <a:xfrm>
            <a:off x="457200" y="1277496"/>
            <a:ext cx="8229600" cy="4809009"/>
          </a:xfrm>
        </p:spPr>
        <p:txBody>
          <a:bodyPr/>
          <a:lstStyle/>
          <a:p>
            <a:r>
              <a:rPr lang="pt-BR" dirty="0" smtClean="0"/>
              <a:t>The object, also known as sensor stads for any type of sensor (touchkey, linear and rotary) supported by the touch sense library</a:t>
            </a:r>
          </a:p>
          <a:p>
            <a:r>
              <a:rPr lang="pt-BR" dirty="0" smtClean="0"/>
              <a:t>Resource, alll </a:t>
            </a:r>
            <a:r>
              <a:rPr lang="pt-BR" dirty="0"/>
              <a:t>processing that affect the sensors in general are defined in: </a:t>
            </a:r>
            <a:endParaRPr lang="pt-BR" dirty="0" smtClean="0"/>
          </a:p>
          <a:p>
            <a:pPr lvl="1"/>
            <a:r>
              <a:rPr lang="pt-BR" dirty="0" smtClean="0"/>
              <a:t>tsl_object.c </a:t>
            </a:r>
          </a:p>
          <a:p>
            <a:pPr lvl="1"/>
            <a:r>
              <a:rPr lang="pt-BR" dirty="0" smtClean="0"/>
              <a:t>tsl_object.h </a:t>
            </a:r>
            <a:r>
              <a:rPr lang="pt-BR" dirty="0"/>
              <a:t>The functions are: </a:t>
            </a:r>
          </a:p>
          <a:p>
            <a:pPr lvl="2"/>
            <a:r>
              <a:rPr lang="pt-BR" dirty="0" smtClean="0"/>
              <a:t>TSL_obj_GroupInit</a:t>
            </a:r>
            <a:r>
              <a:rPr lang="pt-BR" dirty="0"/>
              <a:t>() </a:t>
            </a:r>
            <a:endParaRPr lang="pt-BR" dirty="0" smtClean="0"/>
          </a:p>
          <a:p>
            <a:pPr lvl="2"/>
            <a:r>
              <a:rPr lang="pt-BR" dirty="0" smtClean="0"/>
              <a:t>TSL_obj_GroupProcess</a:t>
            </a:r>
            <a:r>
              <a:rPr lang="pt-BR" dirty="0"/>
              <a:t>() </a:t>
            </a:r>
          </a:p>
          <a:p>
            <a:pPr lvl="2"/>
            <a:r>
              <a:rPr lang="pt-BR" dirty="0" smtClean="0"/>
              <a:t>TSL_obj_SetGlobalObj</a:t>
            </a:r>
            <a:r>
              <a:rPr lang="pt-BR" dirty="0"/>
              <a:t>() </a:t>
            </a:r>
            <a:endParaRPr lang="pt-BR" dirty="0" smtClean="0"/>
          </a:p>
          <a:p>
            <a:pPr lvl="1"/>
            <a:r>
              <a:rPr lang="pt-BR" dirty="0"/>
              <a:t>A</a:t>
            </a:r>
            <a:r>
              <a:rPr lang="pt-BR" dirty="0" smtClean="0"/>
              <a:t> </a:t>
            </a:r>
            <a:r>
              <a:rPr lang="pt-BR" dirty="0"/>
              <a:t>sensor is described by the structures: </a:t>
            </a:r>
            <a:endParaRPr lang="pt-BR" dirty="0" smtClean="0"/>
          </a:p>
          <a:p>
            <a:pPr lvl="2"/>
            <a:r>
              <a:rPr lang="pt-BR" dirty="0" smtClean="0"/>
              <a:t>TSL_Object_T </a:t>
            </a:r>
          </a:p>
          <a:p>
            <a:pPr lvl="2"/>
            <a:r>
              <a:rPr lang="pt-BR" dirty="0" smtClean="0"/>
              <a:t>TSL_ObjectGroup_T</a:t>
            </a:r>
          </a:p>
          <a:p>
            <a:r>
              <a:rPr lang="pt-BR" dirty="0" smtClean="0"/>
              <a:t>Parameters:</a:t>
            </a:r>
          </a:p>
          <a:p>
            <a:pPr lvl="1"/>
            <a:r>
              <a:rPr lang="pt-BR" dirty="0" smtClean="0"/>
              <a:t>TSLPRM_TOTAL_OBJECTS	</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37</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132148792"/>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Objects</a:t>
            </a:r>
            <a:endParaRPr lang="pt-BR" dirty="0"/>
          </a:p>
        </p:txBody>
      </p:sp>
      <p:sp>
        <p:nvSpPr>
          <p:cNvPr id="3" name="Content Placeholder 2"/>
          <p:cNvSpPr>
            <a:spLocks noGrp="1"/>
          </p:cNvSpPr>
          <p:nvPr>
            <p:ph idx="1"/>
          </p:nvPr>
        </p:nvSpPr>
        <p:spPr>
          <a:xfrm>
            <a:off x="457200" y="1277496"/>
            <a:ext cx="8229600" cy="3554819"/>
          </a:xfrm>
        </p:spPr>
        <p:txBody>
          <a:bodyPr/>
          <a:lstStyle/>
          <a:p>
            <a:r>
              <a:rPr lang="pt-BR" dirty="0" smtClean="0"/>
              <a:t>Usage example: </a:t>
            </a:r>
            <a:r>
              <a:rPr lang="en-US" dirty="0"/>
              <a:t>First, all </a:t>
            </a:r>
            <a:r>
              <a:rPr lang="en-US" dirty="0" err="1"/>
              <a:t>touchkeys</a:t>
            </a:r>
            <a:r>
              <a:rPr lang="en-US" dirty="0"/>
              <a:t>, linear and rotary touch sensors (described after) used in the application must be described first as 'generic' sensor or object</a:t>
            </a:r>
            <a:r>
              <a:rPr lang="en-US" dirty="0" smtClean="0"/>
              <a:t>.</a:t>
            </a:r>
          </a:p>
          <a:p>
            <a:endParaRPr lang="en-US" dirty="0"/>
          </a:p>
          <a:p>
            <a:endParaRPr lang="en-US" dirty="0" smtClean="0"/>
          </a:p>
          <a:p>
            <a:endParaRPr lang="en-US" dirty="0"/>
          </a:p>
          <a:p>
            <a:r>
              <a:rPr lang="pt-BR" dirty="0" smtClean="0"/>
              <a:t>These object must be placed in ROM memory</a:t>
            </a:r>
            <a:endParaRPr lang="en-US"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38</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755576" y="2390814"/>
            <a:ext cx="5286375" cy="1990725"/>
          </a:xfrm>
          <a:prstGeom prst="rect">
            <a:avLst/>
          </a:prstGeom>
        </p:spPr>
      </p:pic>
    </p:spTree>
    <p:extLst>
      <p:ext uri="{BB962C8B-B14F-4D97-AF65-F5344CB8AC3E}">
        <p14:creationId xmlns:p14="http://schemas.microsoft.com/office/powerpoint/2010/main" val="2325518651"/>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Objects</a:t>
            </a:r>
            <a:endParaRPr lang="pt-BR" dirty="0"/>
          </a:p>
        </p:txBody>
      </p:sp>
      <p:sp>
        <p:nvSpPr>
          <p:cNvPr id="3" name="Content Placeholder 2"/>
          <p:cNvSpPr>
            <a:spLocks noGrp="1"/>
          </p:cNvSpPr>
          <p:nvPr>
            <p:ph idx="1"/>
          </p:nvPr>
        </p:nvSpPr>
        <p:spPr>
          <a:xfrm>
            <a:off x="457200" y="1277496"/>
            <a:ext cx="8229600" cy="3170099"/>
          </a:xfrm>
        </p:spPr>
        <p:txBody>
          <a:bodyPr/>
          <a:lstStyle/>
          <a:p>
            <a:r>
              <a:rPr lang="en-US" dirty="0"/>
              <a:t>Once this done, it is necessary to create at least one group of sensors. These groups will be used by the different processing routines (ECS, DXS, etc...).</a:t>
            </a:r>
          </a:p>
          <a:p>
            <a:endParaRPr lang="en-US" dirty="0" smtClean="0"/>
          </a:p>
          <a:p>
            <a:endParaRPr lang="en-US" dirty="0" smtClean="0"/>
          </a:p>
          <a:p>
            <a:r>
              <a:rPr lang="pt-BR" dirty="0" smtClean="0"/>
              <a:t>These object must be placed in RAM memory and then they need to be initialized and processed</a:t>
            </a:r>
            <a:endParaRPr lang="en-US"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39</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8" name="Picture 7"/>
          <p:cNvPicPr>
            <a:picLocks noChangeAspect="1"/>
          </p:cNvPicPr>
          <p:nvPr/>
        </p:nvPicPr>
        <p:blipFill>
          <a:blip r:embed="rId2"/>
          <a:stretch>
            <a:fillRect/>
          </a:stretch>
        </p:blipFill>
        <p:spPr>
          <a:xfrm>
            <a:off x="1115616" y="2283401"/>
            <a:ext cx="3744416" cy="1439386"/>
          </a:xfrm>
          <a:prstGeom prst="rect">
            <a:avLst/>
          </a:prstGeom>
        </p:spPr>
      </p:pic>
      <p:pic>
        <p:nvPicPr>
          <p:cNvPr id="9" name="Picture 8"/>
          <p:cNvPicPr>
            <a:picLocks noChangeAspect="1"/>
          </p:cNvPicPr>
          <p:nvPr/>
        </p:nvPicPr>
        <p:blipFill>
          <a:blip r:embed="rId3"/>
          <a:stretch>
            <a:fillRect/>
          </a:stretch>
        </p:blipFill>
        <p:spPr>
          <a:xfrm>
            <a:off x="1115616" y="4402410"/>
            <a:ext cx="4248150" cy="2266950"/>
          </a:xfrm>
          <a:prstGeom prst="rect">
            <a:avLst/>
          </a:prstGeom>
        </p:spPr>
      </p:pic>
    </p:spTree>
    <p:extLst>
      <p:ext uri="{BB962C8B-B14F-4D97-AF65-F5344CB8AC3E}">
        <p14:creationId xmlns:p14="http://schemas.microsoft.com/office/powerpoint/2010/main" val="4293728561"/>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API – STMTouch Library</a:t>
            </a:r>
            <a:endParaRPr lang="pt-BR" dirty="0"/>
          </a:p>
        </p:txBody>
      </p:sp>
      <p:sp>
        <p:nvSpPr>
          <p:cNvPr id="6" name="Content Placeholder 5"/>
          <p:cNvSpPr>
            <a:spLocks noGrp="1"/>
          </p:cNvSpPr>
          <p:nvPr>
            <p:ph idx="1"/>
          </p:nvPr>
        </p:nvSpPr>
        <p:spPr>
          <a:xfrm>
            <a:off x="457200" y="1277496"/>
            <a:ext cx="8229600" cy="2092881"/>
          </a:xfrm>
        </p:spPr>
        <p:txBody>
          <a:bodyPr/>
          <a:lstStyle/>
          <a:p>
            <a:r>
              <a:rPr lang="pt-BR" dirty="0" smtClean="0"/>
              <a:t>We have one API for download:</a:t>
            </a:r>
          </a:p>
          <a:p>
            <a:pPr lvl="1"/>
            <a:endParaRPr lang="pt-BR" dirty="0"/>
          </a:p>
          <a:p>
            <a:pPr lvl="1"/>
            <a:endParaRPr lang="pt-BR" dirty="0" smtClean="0"/>
          </a:p>
          <a:p>
            <a:pPr lvl="1"/>
            <a:endParaRPr lang="pt-BR" dirty="0"/>
          </a:p>
          <a:p>
            <a:pPr lvl="1"/>
            <a:endParaRPr lang="pt-BR" dirty="0" smtClean="0"/>
          </a:p>
          <a:p>
            <a:pPr lvl="1"/>
            <a:endParaRPr lang="pt-BR" dirty="0"/>
          </a:p>
        </p:txBody>
      </p:sp>
      <p:sp>
        <p:nvSpPr>
          <p:cNvPr id="3" name="Slide Number Placeholder 2"/>
          <p:cNvSpPr>
            <a:spLocks noGrp="1"/>
          </p:cNvSpPr>
          <p:nvPr>
            <p:ph type="sldNum" sz="quarter" idx="12"/>
          </p:nvPr>
        </p:nvSpPr>
        <p:spPr/>
        <p:txBody>
          <a:bodyPr/>
          <a:lstStyle/>
          <a:p>
            <a:fld id="{5B31B9E4-8E4D-4C86-BFD7-412B282B373B}" type="slidenum">
              <a:rPr lang="fr-FR" smtClean="0"/>
              <a:pPr/>
              <a:t>4</a:t>
            </a:fld>
            <a:endParaRPr lang="fr-FR"/>
          </a:p>
        </p:txBody>
      </p:sp>
      <p:sp>
        <p:nvSpPr>
          <p:cNvPr id="4" name="Date Placeholder 3"/>
          <p:cNvSpPr>
            <a:spLocks noGrp="1"/>
          </p:cNvSpPr>
          <p:nvPr>
            <p:ph type="dt" sz="half" idx="2"/>
          </p:nvPr>
        </p:nvSpPr>
        <p:spPr/>
        <p:txBody>
          <a:bodyPr/>
          <a:lstStyle/>
          <a:p>
            <a:fld id="{D6471282-26A7-4C44-8A52-D9B4D7AEF947}" type="datetime1">
              <a:rPr lang="fr-FR" smtClean="0"/>
              <a:pPr/>
              <a:t>03/05/2016</a:t>
            </a:fld>
            <a:endParaRPr lang="fr-FR"/>
          </a:p>
        </p:txBody>
      </p:sp>
      <p:sp>
        <p:nvSpPr>
          <p:cNvPr id="5" name="Footer Placeholder 4"/>
          <p:cNvSpPr>
            <a:spLocks noGrp="1"/>
          </p:cNvSpPr>
          <p:nvPr>
            <p:ph type="ftr" sz="quarter" idx="3"/>
          </p:nvPr>
        </p:nvSpPr>
        <p:spPr/>
        <p:txBody>
          <a:bodyPr/>
          <a:lstStyle/>
          <a:p>
            <a:r>
              <a:rPr lang="en-US" noProof="0" smtClean="0"/>
              <a:t>Presentation Title</a:t>
            </a:r>
            <a:endParaRPr lang="en-US" noProof="0"/>
          </a:p>
        </p:txBody>
      </p:sp>
      <p:graphicFrame>
        <p:nvGraphicFramePr>
          <p:cNvPr id="9" name="Table 8"/>
          <p:cNvGraphicFramePr>
            <a:graphicFrameLocks noGrp="1"/>
          </p:cNvGraphicFramePr>
          <p:nvPr>
            <p:extLst>
              <p:ext uri="{D42A27DB-BD31-4B8C-83A1-F6EECF244321}">
                <p14:modId xmlns:p14="http://schemas.microsoft.com/office/powerpoint/2010/main" val="4208326703"/>
              </p:ext>
            </p:extLst>
          </p:nvPr>
        </p:nvGraphicFramePr>
        <p:xfrm>
          <a:off x="457200" y="1957903"/>
          <a:ext cx="8229599" cy="1128308"/>
        </p:xfrm>
        <a:graphic>
          <a:graphicData uri="http://schemas.openxmlformats.org/drawingml/2006/table">
            <a:tbl>
              <a:tblPr/>
              <a:tblGrid>
                <a:gridCol w="2026568"/>
                <a:gridCol w="166438"/>
                <a:gridCol w="2641874"/>
                <a:gridCol w="3394719"/>
              </a:tblGrid>
              <a:tr h="1128308">
                <a:tc>
                  <a:txBody>
                    <a:bodyPr/>
                    <a:lstStyle/>
                    <a:p>
                      <a:pPr algn="l"/>
                      <a:r>
                        <a:rPr lang="pt-BR" sz="1700" u="none" strike="noStrike" dirty="0">
                          <a:solidFill>
                            <a:srgbClr val="39A9DC"/>
                          </a:solidFill>
                          <a:effectLst/>
                          <a:latin typeface="Arial" panose="020B0604020202020204" pitchFamily="34" charset="0"/>
                          <a:hlinkClick r:id="rId2"/>
                        </a:rPr>
                        <a:t>32F0-TOUCH-LIB</a:t>
                      </a:r>
                      <a:endParaRPr lang="pt-BR" sz="1700" dirty="0">
                        <a:solidFill>
                          <a:srgbClr val="002052"/>
                        </a:solidFill>
                        <a:effectLst/>
                        <a:latin typeface="Arial" panose="020B0604020202020204" pitchFamily="34" charset="0"/>
                      </a:endParaRPr>
                    </a:p>
                  </a:txBody>
                  <a:tcPr marL="70519" marR="70519" marT="56415" marB="5641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algn="l"/>
                      <a:endParaRPr lang="pt-BR" sz="1700" dirty="0">
                        <a:solidFill>
                          <a:srgbClr val="002052"/>
                        </a:solidFill>
                        <a:effectLst/>
                        <a:latin typeface="Arial" panose="020B0604020202020204" pitchFamily="34" charset="0"/>
                      </a:endParaRPr>
                    </a:p>
                  </a:txBody>
                  <a:tcPr marL="70519" marR="70519" marT="56415" marB="5641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algn="l"/>
                      <a:r>
                        <a:rPr lang="pt-BR" sz="1700" dirty="0">
                          <a:solidFill>
                            <a:srgbClr val="002052"/>
                          </a:solidFill>
                          <a:effectLst/>
                          <a:latin typeface="Arial" panose="020B0604020202020204" pitchFamily="34" charset="0"/>
                        </a:rPr>
                        <a:t>MCUs Embedded Software</a:t>
                      </a:r>
                    </a:p>
                  </a:txBody>
                  <a:tcPr marL="70519" marR="70519" marT="56415" marB="5641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algn="l"/>
                      <a:r>
                        <a:rPr lang="pt-BR" sz="1700" dirty="0">
                          <a:solidFill>
                            <a:srgbClr val="002052"/>
                          </a:solidFill>
                          <a:effectLst/>
                          <a:latin typeface="Arial" panose="020B0604020202020204" pitchFamily="34" charset="0"/>
                        </a:rPr>
                        <a:t>STM32F0 STMTouch library</a:t>
                      </a:r>
                    </a:p>
                  </a:txBody>
                  <a:tcPr marL="70519" marR="70519" marT="56415" marB="5641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62277357"/>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Touchkey Sensor</a:t>
            </a:r>
            <a:endParaRPr lang="pt-BR" dirty="0"/>
          </a:p>
        </p:txBody>
      </p:sp>
      <p:sp>
        <p:nvSpPr>
          <p:cNvPr id="3" name="Content Placeholder 2"/>
          <p:cNvSpPr>
            <a:spLocks noGrp="1"/>
          </p:cNvSpPr>
          <p:nvPr>
            <p:ph idx="1"/>
          </p:nvPr>
        </p:nvSpPr>
        <p:spPr>
          <a:xfrm>
            <a:off x="457200" y="1277496"/>
            <a:ext cx="8229600" cy="5416868"/>
          </a:xfrm>
        </p:spPr>
        <p:txBody>
          <a:bodyPr/>
          <a:lstStyle/>
          <a:p>
            <a:r>
              <a:rPr lang="en-US" dirty="0"/>
              <a:t>The </a:t>
            </a:r>
            <a:r>
              <a:rPr lang="en-US" dirty="0" err="1"/>
              <a:t>touchkey</a:t>
            </a:r>
            <a:r>
              <a:rPr lang="en-US" dirty="0"/>
              <a:t> sensor is composed of only one channel. It acts as a simple “button” with two states RELEASE and DETECT (or TOUCH if DXS is enabled</a:t>
            </a:r>
            <a:r>
              <a:rPr lang="en-US" dirty="0" smtClean="0"/>
              <a:t>).</a:t>
            </a:r>
          </a:p>
          <a:p>
            <a:r>
              <a:rPr lang="en-US" dirty="0" smtClean="0"/>
              <a:t>Resources, all </a:t>
            </a:r>
            <a:r>
              <a:rPr lang="en-US" dirty="0"/>
              <a:t>the functions related to this sensor are described in the files: </a:t>
            </a:r>
            <a:endParaRPr lang="en-US" dirty="0" smtClean="0"/>
          </a:p>
          <a:p>
            <a:pPr lvl="1"/>
            <a:r>
              <a:rPr lang="en-US" dirty="0" err="1" smtClean="0"/>
              <a:t>tsl_touchkey.c</a:t>
            </a:r>
            <a:r>
              <a:rPr lang="en-US" dirty="0" smtClean="0"/>
              <a:t> </a:t>
            </a:r>
          </a:p>
          <a:p>
            <a:pPr lvl="1"/>
            <a:r>
              <a:rPr lang="en-US" dirty="0" err="1" smtClean="0"/>
              <a:t>tsl_touchkey.h</a:t>
            </a:r>
            <a:r>
              <a:rPr lang="en-US" dirty="0" smtClean="0"/>
              <a:t> T</a:t>
            </a:r>
          </a:p>
          <a:p>
            <a:r>
              <a:rPr lang="en-US" dirty="0" smtClean="0"/>
              <a:t>Two </a:t>
            </a:r>
            <a:r>
              <a:rPr lang="en-US" dirty="0"/>
              <a:t>types of </a:t>
            </a:r>
            <a:r>
              <a:rPr lang="en-US" dirty="0" err="1"/>
              <a:t>touchkey</a:t>
            </a:r>
            <a:r>
              <a:rPr lang="en-US" dirty="0"/>
              <a:t> sensor are available: </a:t>
            </a:r>
            <a:endParaRPr lang="en-US" dirty="0" smtClean="0"/>
          </a:p>
          <a:p>
            <a:pPr lvl="1"/>
            <a:r>
              <a:rPr lang="en-US" dirty="0" smtClean="0"/>
              <a:t>Basic</a:t>
            </a:r>
            <a:r>
              <a:rPr lang="en-US" dirty="0"/>
              <a:t>: defined by the </a:t>
            </a:r>
            <a:r>
              <a:rPr lang="en-US" dirty="0" err="1"/>
              <a:t>TSL_TouchKeyB_T</a:t>
            </a:r>
            <a:r>
              <a:rPr lang="en-US" dirty="0"/>
              <a:t> structure </a:t>
            </a:r>
          </a:p>
          <a:p>
            <a:pPr lvl="1"/>
            <a:r>
              <a:rPr lang="en-US" dirty="0" smtClean="0"/>
              <a:t>Extended</a:t>
            </a:r>
            <a:r>
              <a:rPr lang="en-US" dirty="0"/>
              <a:t>: defined by the </a:t>
            </a:r>
            <a:r>
              <a:rPr lang="en-US" dirty="0" err="1"/>
              <a:t>TSL_TouchKey_T</a:t>
            </a:r>
            <a:r>
              <a:rPr lang="en-US" dirty="0"/>
              <a:t> structure </a:t>
            </a:r>
            <a:endParaRPr lang="en-US" dirty="0" smtClean="0"/>
          </a:p>
          <a:p>
            <a:r>
              <a:rPr lang="en-US" dirty="0" smtClean="0"/>
              <a:t>Two </a:t>
            </a:r>
            <a:r>
              <a:rPr lang="en-US" dirty="0"/>
              <a:t>functions (called methods) are used to initialized the sensor parameters and to run the sensor state machine: </a:t>
            </a:r>
          </a:p>
          <a:p>
            <a:pPr lvl="1"/>
            <a:r>
              <a:rPr lang="en-US" dirty="0" err="1" smtClean="0"/>
              <a:t>TSL_tkey_Init</a:t>
            </a:r>
            <a:r>
              <a:rPr lang="en-US" dirty="0"/>
              <a:t>() </a:t>
            </a:r>
          </a:p>
          <a:p>
            <a:pPr lvl="1"/>
            <a:r>
              <a:rPr lang="en-US" dirty="0" err="1" smtClean="0"/>
              <a:t>TSL_tkey_Process</a:t>
            </a:r>
            <a:r>
              <a:rPr lang="en-US" dirty="0" smtClean="0"/>
              <a:t>()</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40</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55936314"/>
      </p:ext>
    </p:extLst>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Touchkey Sensor</a:t>
            </a:r>
          </a:p>
        </p:txBody>
      </p:sp>
      <p:sp>
        <p:nvSpPr>
          <p:cNvPr id="3" name="Content Placeholder 2"/>
          <p:cNvSpPr>
            <a:spLocks noGrp="1"/>
          </p:cNvSpPr>
          <p:nvPr>
            <p:ph idx="1"/>
          </p:nvPr>
        </p:nvSpPr>
        <p:spPr>
          <a:xfrm>
            <a:off x="457200" y="1277496"/>
            <a:ext cx="8229600" cy="3185487"/>
          </a:xfrm>
        </p:spPr>
        <p:txBody>
          <a:bodyPr/>
          <a:lstStyle/>
          <a:p>
            <a:r>
              <a:rPr lang="pt-BR" dirty="0" smtClean="0"/>
              <a:t>Parameter</a:t>
            </a:r>
          </a:p>
          <a:p>
            <a:pPr lvl="1"/>
            <a:r>
              <a:rPr lang="pt-BR" dirty="0" smtClean="0"/>
              <a:t>TSLPRM_TOTAL_TKEYS</a:t>
            </a:r>
          </a:p>
          <a:p>
            <a:r>
              <a:rPr lang="pt-BR" dirty="0" smtClean="0"/>
              <a:t>Example</a:t>
            </a:r>
          </a:p>
          <a:p>
            <a:endParaRPr lang="pt-BR" dirty="0"/>
          </a:p>
          <a:p>
            <a:endParaRPr lang="pt-BR" dirty="0" smtClean="0"/>
          </a:p>
          <a:p>
            <a:r>
              <a:rPr lang="pt-BR" dirty="0" smtClean="0"/>
              <a:t>“Basic” sensor:</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491108" y="2634044"/>
            <a:ext cx="4152900" cy="1181100"/>
          </a:xfrm>
          <a:prstGeom prst="rect">
            <a:avLst/>
          </a:prstGeom>
        </p:spPr>
      </p:pic>
      <p:pic>
        <p:nvPicPr>
          <p:cNvPr id="8" name="Picture 7"/>
          <p:cNvPicPr>
            <a:picLocks noChangeAspect="1"/>
          </p:cNvPicPr>
          <p:nvPr/>
        </p:nvPicPr>
        <p:blipFill>
          <a:blip r:embed="rId3"/>
          <a:stretch>
            <a:fillRect/>
          </a:stretch>
        </p:blipFill>
        <p:spPr>
          <a:xfrm>
            <a:off x="491108" y="4581128"/>
            <a:ext cx="5695950" cy="1533525"/>
          </a:xfrm>
          <a:prstGeom prst="rect">
            <a:avLst/>
          </a:prstGeom>
        </p:spPr>
      </p:pic>
    </p:spTree>
    <p:extLst>
      <p:ext uri="{BB962C8B-B14F-4D97-AF65-F5344CB8AC3E}">
        <p14:creationId xmlns:p14="http://schemas.microsoft.com/office/powerpoint/2010/main" val="601103655"/>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Touchkey Sensor</a:t>
            </a:r>
          </a:p>
        </p:txBody>
      </p:sp>
      <p:sp>
        <p:nvSpPr>
          <p:cNvPr id="3" name="Content Placeholder 2"/>
          <p:cNvSpPr>
            <a:spLocks noGrp="1"/>
          </p:cNvSpPr>
          <p:nvPr>
            <p:ph idx="1"/>
          </p:nvPr>
        </p:nvSpPr>
        <p:spPr>
          <a:xfrm>
            <a:off x="457200" y="1277496"/>
            <a:ext cx="8229600" cy="400110"/>
          </a:xfrm>
        </p:spPr>
        <p:txBody>
          <a:bodyPr/>
          <a:lstStyle/>
          <a:p>
            <a:r>
              <a:rPr lang="pt-BR" dirty="0" smtClean="0"/>
              <a:t>Example with “extended” sensor</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42</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611560" y="1916832"/>
            <a:ext cx="5400675" cy="2057400"/>
          </a:xfrm>
          <a:prstGeom prst="rect">
            <a:avLst/>
          </a:prstGeom>
        </p:spPr>
      </p:pic>
    </p:spTree>
    <p:extLst>
      <p:ext uri="{BB962C8B-B14F-4D97-AF65-F5344CB8AC3E}">
        <p14:creationId xmlns:p14="http://schemas.microsoft.com/office/powerpoint/2010/main" val="1811455799"/>
      </p:ext>
    </p:extLst>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Linear and rotary touch sensors</a:t>
            </a:r>
            <a:endParaRPr lang="pt-BR" dirty="0"/>
          </a:p>
        </p:txBody>
      </p:sp>
      <p:sp>
        <p:nvSpPr>
          <p:cNvPr id="3" name="Content Placeholder 2"/>
          <p:cNvSpPr>
            <a:spLocks noGrp="1"/>
          </p:cNvSpPr>
          <p:nvPr>
            <p:ph idx="1"/>
          </p:nvPr>
        </p:nvSpPr>
        <p:spPr>
          <a:xfrm>
            <a:off x="457200" y="1277496"/>
            <a:ext cx="8229600" cy="3862596"/>
          </a:xfrm>
        </p:spPr>
        <p:txBody>
          <a:bodyPr/>
          <a:lstStyle/>
          <a:p>
            <a:r>
              <a:rPr lang="en-US" dirty="0"/>
              <a:t>The linear and rotary touch sensors are like a </a:t>
            </a:r>
            <a:r>
              <a:rPr lang="en-US" dirty="0" err="1"/>
              <a:t>touchkey</a:t>
            </a:r>
            <a:r>
              <a:rPr lang="en-US" dirty="0"/>
              <a:t> sensor except that they are composed of a variable number of channels. The difference between the linear and rotary touch sensors is how the electrodes are organized together. </a:t>
            </a:r>
            <a:endParaRPr lang="en-US" dirty="0" smtClean="0"/>
          </a:p>
          <a:p>
            <a:r>
              <a:rPr lang="en-US" dirty="0" smtClean="0"/>
              <a:t>The </a:t>
            </a:r>
            <a:r>
              <a:rPr lang="en-US" dirty="0"/>
              <a:t>linear and rotary touch sensors have additional fields in their structure compared to </a:t>
            </a:r>
            <a:r>
              <a:rPr lang="en-US" dirty="0" err="1"/>
              <a:t>touchkey</a:t>
            </a:r>
            <a:r>
              <a:rPr lang="en-US" dirty="0"/>
              <a:t> sensors: </a:t>
            </a:r>
            <a:endParaRPr lang="en-US" dirty="0" smtClean="0"/>
          </a:p>
          <a:p>
            <a:pPr lvl="1"/>
            <a:r>
              <a:rPr lang="en-US" dirty="0" smtClean="0"/>
              <a:t>Number </a:t>
            </a:r>
            <a:r>
              <a:rPr lang="en-US" dirty="0"/>
              <a:t>of channels </a:t>
            </a:r>
          </a:p>
          <a:p>
            <a:pPr lvl="1"/>
            <a:r>
              <a:rPr lang="en-US" dirty="0" smtClean="0"/>
              <a:t>Delta </a:t>
            </a:r>
            <a:r>
              <a:rPr lang="en-US" dirty="0"/>
              <a:t>coefficient table </a:t>
            </a:r>
          </a:p>
          <a:p>
            <a:pPr lvl="1"/>
            <a:r>
              <a:rPr lang="en-US" dirty="0" smtClean="0"/>
              <a:t>Position </a:t>
            </a:r>
            <a:r>
              <a:rPr lang="en-US" dirty="0"/>
              <a:t>offset table </a:t>
            </a:r>
          </a:p>
          <a:p>
            <a:pPr lvl="1"/>
            <a:r>
              <a:rPr lang="en-US" dirty="0" smtClean="0"/>
              <a:t>Sector </a:t>
            </a:r>
            <a:r>
              <a:rPr lang="en-US" dirty="0"/>
              <a:t>computation parameter </a:t>
            </a:r>
          </a:p>
          <a:p>
            <a:pPr lvl="1"/>
            <a:r>
              <a:rPr lang="en-US" dirty="0" smtClean="0"/>
              <a:t>Position </a:t>
            </a:r>
            <a:r>
              <a:rPr lang="en-US" dirty="0"/>
              <a:t>correction parameter for linear sensor</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43</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4064348946"/>
      </p:ext>
    </p:extLst>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Linear and rotary touch sensors</a:t>
            </a:r>
            <a:endParaRPr lang="pt-BR" dirty="0"/>
          </a:p>
        </p:txBody>
      </p:sp>
      <p:sp>
        <p:nvSpPr>
          <p:cNvPr id="3" name="Content Placeholder 2"/>
          <p:cNvSpPr>
            <a:spLocks noGrp="1"/>
          </p:cNvSpPr>
          <p:nvPr>
            <p:ph idx="1"/>
          </p:nvPr>
        </p:nvSpPr>
        <p:spPr>
          <a:xfrm>
            <a:off x="457200" y="1277496"/>
            <a:ext cx="8229600" cy="6278642"/>
          </a:xfrm>
        </p:spPr>
        <p:txBody>
          <a:bodyPr/>
          <a:lstStyle/>
          <a:p>
            <a:r>
              <a:rPr lang="en-US" dirty="0"/>
              <a:t>Number of channels </a:t>
            </a:r>
            <a:endParaRPr lang="en-US" dirty="0" smtClean="0"/>
          </a:p>
          <a:p>
            <a:pPr lvl="1"/>
            <a:r>
              <a:rPr lang="en-US" dirty="0" smtClean="0"/>
              <a:t>Only </a:t>
            </a:r>
            <a:r>
              <a:rPr lang="en-US" dirty="0"/>
              <a:t>1, 3, 4, 5 and 6 channels are supported today by the </a:t>
            </a:r>
            <a:r>
              <a:rPr lang="en-US" dirty="0" err="1"/>
              <a:t>STMTouch</a:t>
            </a:r>
            <a:r>
              <a:rPr lang="en-US" dirty="0"/>
              <a:t> touch sensing library. Additional number of channels can be added by the end-user</a:t>
            </a:r>
            <a:r>
              <a:rPr lang="en-US" dirty="0" smtClean="0"/>
              <a:t>.</a:t>
            </a:r>
          </a:p>
          <a:p>
            <a:r>
              <a:rPr lang="en-US" dirty="0" smtClean="0"/>
              <a:t>Resources, all </a:t>
            </a:r>
            <a:r>
              <a:rPr lang="en-US" dirty="0"/>
              <a:t>the functions related to this sensor are described in the files: </a:t>
            </a:r>
            <a:endParaRPr lang="en-US" dirty="0" smtClean="0"/>
          </a:p>
          <a:p>
            <a:pPr lvl="1"/>
            <a:r>
              <a:rPr lang="en-US" dirty="0" err="1" smtClean="0"/>
              <a:t>tsl_linrot.c</a:t>
            </a:r>
            <a:r>
              <a:rPr lang="en-US" dirty="0" smtClean="0"/>
              <a:t> </a:t>
            </a:r>
          </a:p>
          <a:p>
            <a:pPr lvl="1"/>
            <a:r>
              <a:rPr lang="en-US" dirty="0" err="1" smtClean="0"/>
              <a:t>tsl_linrot.h</a:t>
            </a:r>
            <a:r>
              <a:rPr lang="en-US" dirty="0" smtClean="0"/>
              <a:t> </a:t>
            </a:r>
          </a:p>
          <a:p>
            <a:r>
              <a:rPr lang="en-US" dirty="0" smtClean="0"/>
              <a:t>Two </a:t>
            </a:r>
            <a:r>
              <a:rPr lang="en-US" dirty="0"/>
              <a:t>types of linear and rotary sensor are available: </a:t>
            </a:r>
            <a:endParaRPr lang="en-US" dirty="0" smtClean="0"/>
          </a:p>
          <a:p>
            <a:pPr lvl="1"/>
            <a:r>
              <a:rPr lang="en-US" dirty="0" smtClean="0"/>
              <a:t>basic</a:t>
            </a:r>
            <a:r>
              <a:rPr lang="en-US" dirty="0"/>
              <a:t>: defined by the </a:t>
            </a:r>
            <a:r>
              <a:rPr lang="en-US" dirty="0" err="1"/>
              <a:t>TSL_LinRotB_T</a:t>
            </a:r>
            <a:r>
              <a:rPr lang="en-US" dirty="0"/>
              <a:t> structure </a:t>
            </a:r>
          </a:p>
          <a:p>
            <a:pPr lvl="1"/>
            <a:r>
              <a:rPr lang="en-US" dirty="0" smtClean="0"/>
              <a:t>extended</a:t>
            </a:r>
            <a:r>
              <a:rPr lang="en-US" dirty="0"/>
              <a:t>: defined by the </a:t>
            </a:r>
            <a:r>
              <a:rPr lang="en-US" dirty="0" err="1"/>
              <a:t>TSL_LinRot_T</a:t>
            </a:r>
            <a:r>
              <a:rPr lang="en-US" dirty="0"/>
              <a:t> structure </a:t>
            </a:r>
            <a:endParaRPr lang="en-US" dirty="0" smtClean="0"/>
          </a:p>
          <a:p>
            <a:r>
              <a:rPr lang="en-US" dirty="0" smtClean="0"/>
              <a:t>The </a:t>
            </a:r>
            <a:r>
              <a:rPr lang="en-US" dirty="0"/>
              <a:t>difference between “basic” and “extended” is the same as for the </a:t>
            </a:r>
            <a:r>
              <a:rPr lang="en-US" dirty="0" err="1"/>
              <a:t>touchkey</a:t>
            </a:r>
            <a:r>
              <a:rPr lang="en-US" dirty="0"/>
              <a:t> sensor. Three functions (called methods) are used to initialized the sensor parameters, run the sensor state machine and calculate the position</a:t>
            </a:r>
            <a:r>
              <a:rPr lang="en-US" dirty="0" smtClean="0"/>
              <a:t>.</a:t>
            </a:r>
          </a:p>
          <a:p>
            <a:pPr lvl="1"/>
            <a:r>
              <a:rPr lang="en-US" dirty="0" smtClean="0"/>
              <a:t> </a:t>
            </a:r>
            <a:r>
              <a:rPr lang="en-US" dirty="0" err="1" smtClean="0"/>
              <a:t>TSL_linrot_Init</a:t>
            </a:r>
            <a:r>
              <a:rPr lang="en-US" dirty="0" smtClean="0"/>
              <a:t>() • </a:t>
            </a:r>
            <a:r>
              <a:rPr lang="en-US" dirty="0" err="1" smtClean="0"/>
              <a:t>TSL_linrot_Process</a:t>
            </a:r>
            <a:r>
              <a:rPr lang="en-US" dirty="0" smtClean="0"/>
              <a:t>() • </a:t>
            </a:r>
            <a:r>
              <a:rPr lang="en-US" dirty="0" err="1" smtClean="0"/>
              <a:t>TSL_linrot_CalcPos</a:t>
            </a:r>
            <a:r>
              <a:rPr lang="en-US" dirty="0" smtClean="0"/>
              <a:t>()</a:t>
            </a:r>
          </a:p>
          <a:p>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44</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301110455"/>
      </p:ext>
    </p:extLst>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Linear and rotary touch sensors</a:t>
            </a:r>
          </a:p>
        </p:txBody>
      </p:sp>
      <p:sp>
        <p:nvSpPr>
          <p:cNvPr id="3" name="Content Placeholder 2"/>
          <p:cNvSpPr>
            <a:spLocks noGrp="1"/>
          </p:cNvSpPr>
          <p:nvPr>
            <p:ph idx="1"/>
          </p:nvPr>
        </p:nvSpPr>
        <p:spPr>
          <a:xfrm>
            <a:off x="457200" y="1277496"/>
            <a:ext cx="8229600" cy="3493264"/>
          </a:xfrm>
        </p:spPr>
        <p:txBody>
          <a:bodyPr/>
          <a:lstStyle/>
          <a:p>
            <a:r>
              <a:rPr lang="en-US" dirty="0"/>
              <a:t>Parameters:</a:t>
            </a:r>
          </a:p>
          <a:p>
            <a:pPr lvl="1"/>
            <a:r>
              <a:rPr lang="pt-BR" dirty="0" smtClean="0"/>
              <a:t>TSLPRM_TOTAL_LINROTS</a:t>
            </a:r>
          </a:p>
          <a:p>
            <a:r>
              <a:rPr lang="pt-BR" dirty="0" smtClean="0"/>
              <a:t>Usage example:</a:t>
            </a:r>
          </a:p>
          <a:p>
            <a:endParaRPr lang="pt-BR" dirty="0"/>
          </a:p>
          <a:p>
            <a:endParaRPr lang="pt-BR" dirty="0" smtClean="0"/>
          </a:p>
          <a:p>
            <a:r>
              <a:rPr lang="en-US" dirty="0" smtClean="0"/>
              <a:t>The </a:t>
            </a:r>
            <a:r>
              <a:rPr lang="en-US" dirty="0"/>
              <a:t>declaration of the linear and rotary sensor is done by the user in the application code in the same manner as for </a:t>
            </a:r>
            <a:r>
              <a:rPr lang="en-US" dirty="0" err="1"/>
              <a:t>touchkey</a:t>
            </a:r>
            <a:r>
              <a:rPr lang="en-US" dirty="0"/>
              <a:t> sensor</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45</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611560" y="2612256"/>
            <a:ext cx="4238625" cy="1381125"/>
          </a:xfrm>
          <a:prstGeom prst="rect">
            <a:avLst/>
          </a:prstGeom>
        </p:spPr>
      </p:pic>
    </p:spTree>
    <p:extLst>
      <p:ext uri="{BB962C8B-B14F-4D97-AF65-F5344CB8AC3E}">
        <p14:creationId xmlns:p14="http://schemas.microsoft.com/office/powerpoint/2010/main" val="1233462715"/>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Linear and rotary touch sensors</a:t>
            </a:r>
          </a:p>
        </p:txBody>
      </p:sp>
      <p:sp>
        <p:nvSpPr>
          <p:cNvPr id="3" name="Content Placeholder 2"/>
          <p:cNvSpPr>
            <a:spLocks noGrp="1"/>
          </p:cNvSpPr>
          <p:nvPr>
            <p:ph idx="1"/>
          </p:nvPr>
        </p:nvSpPr>
        <p:spPr>
          <a:xfrm>
            <a:off x="457200" y="1277496"/>
            <a:ext cx="8229600" cy="707886"/>
          </a:xfrm>
        </p:spPr>
        <p:txBody>
          <a:bodyPr/>
          <a:lstStyle/>
          <a:p>
            <a:r>
              <a:rPr lang="en-US" dirty="0" smtClean="0"/>
              <a:t>Example: </a:t>
            </a:r>
            <a:r>
              <a:rPr lang="en-US" dirty="0"/>
              <a:t>2 “basic” linear touch sensors, one with 3 channels half-ended and the other with 5 channels mono electrodes design</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46</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1043608" y="2028894"/>
            <a:ext cx="6124575" cy="4552950"/>
          </a:xfrm>
          <a:prstGeom prst="rect">
            <a:avLst/>
          </a:prstGeom>
        </p:spPr>
      </p:pic>
    </p:spTree>
    <p:extLst>
      <p:ext uri="{BB962C8B-B14F-4D97-AF65-F5344CB8AC3E}">
        <p14:creationId xmlns:p14="http://schemas.microsoft.com/office/powerpoint/2010/main" val="1009113873"/>
      </p:ext>
    </p:extLst>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Linear and rotary touch sensors</a:t>
            </a:r>
          </a:p>
        </p:txBody>
      </p:sp>
      <p:sp>
        <p:nvSpPr>
          <p:cNvPr id="3" name="Content Placeholder 2"/>
          <p:cNvSpPr>
            <a:spLocks noGrp="1"/>
          </p:cNvSpPr>
          <p:nvPr>
            <p:ph idx="1"/>
          </p:nvPr>
        </p:nvSpPr>
        <p:spPr>
          <a:xfrm>
            <a:off x="457200" y="1277496"/>
            <a:ext cx="8229600" cy="707886"/>
          </a:xfrm>
        </p:spPr>
        <p:txBody>
          <a:bodyPr/>
          <a:lstStyle/>
          <a:p>
            <a:r>
              <a:rPr lang="en-US" dirty="0" smtClean="0"/>
              <a:t>Example</a:t>
            </a:r>
            <a:r>
              <a:rPr lang="en-US" dirty="0"/>
              <a:t>: one “extended” (i.e. having its own state machine and methods) linear touch sensor with 3 channels half-ended</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47</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8" name="Picture 7"/>
          <p:cNvPicPr>
            <a:picLocks noChangeAspect="1"/>
          </p:cNvPicPr>
          <p:nvPr/>
        </p:nvPicPr>
        <p:blipFill>
          <a:blip r:embed="rId2"/>
          <a:stretch>
            <a:fillRect/>
          </a:stretch>
        </p:blipFill>
        <p:spPr>
          <a:xfrm>
            <a:off x="683568" y="2132856"/>
            <a:ext cx="5095875" cy="3057525"/>
          </a:xfrm>
          <a:prstGeom prst="rect">
            <a:avLst/>
          </a:prstGeom>
        </p:spPr>
      </p:pic>
    </p:spTree>
    <p:extLst>
      <p:ext uri="{BB962C8B-B14F-4D97-AF65-F5344CB8AC3E}">
        <p14:creationId xmlns:p14="http://schemas.microsoft.com/office/powerpoint/2010/main" val="2299750254"/>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Main State Machine</a:t>
            </a:r>
            <a:endParaRPr lang="pt-BR" dirty="0"/>
          </a:p>
        </p:txBody>
      </p:sp>
      <p:sp>
        <p:nvSpPr>
          <p:cNvPr id="3" name="Content Placeholder 2"/>
          <p:cNvSpPr>
            <a:spLocks noGrp="1"/>
          </p:cNvSpPr>
          <p:nvPr>
            <p:ph idx="1"/>
          </p:nvPr>
        </p:nvSpPr>
        <p:spPr>
          <a:xfrm>
            <a:off x="457200" y="1277496"/>
            <a:ext cx="8229600" cy="2862322"/>
          </a:xfrm>
        </p:spPr>
        <p:txBody>
          <a:bodyPr/>
          <a:lstStyle/>
          <a:p>
            <a:r>
              <a:rPr lang="en-US" dirty="0"/>
              <a:t>The main state machine is managed by the user in the application layer. A set of functions are available to accomplish this task. </a:t>
            </a:r>
            <a:endParaRPr lang="en-US" dirty="0" smtClean="0"/>
          </a:p>
          <a:p>
            <a:r>
              <a:rPr lang="en-US" dirty="0" smtClean="0"/>
              <a:t>The </a:t>
            </a:r>
            <a:r>
              <a:rPr lang="en-US" dirty="0"/>
              <a:t>main state machine can be defined with polling or with interrupt modes, using one or several banks. </a:t>
            </a:r>
            <a:endParaRPr lang="en-US" dirty="0" smtClean="0"/>
          </a:p>
          <a:p>
            <a:r>
              <a:rPr lang="en-US" dirty="0" smtClean="0"/>
              <a:t>The </a:t>
            </a:r>
            <a:r>
              <a:rPr lang="en-US" dirty="0"/>
              <a:t>modularity of the </a:t>
            </a:r>
            <a:r>
              <a:rPr lang="en-US" dirty="0" err="1"/>
              <a:t>STMTouch</a:t>
            </a:r>
            <a:r>
              <a:rPr lang="en-US" dirty="0"/>
              <a:t> touch sensing library allows also the application code to be inserted between acquisition and processing tasks</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48</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850479467"/>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Main State Machine</a:t>
            </a:r>
            <a:endParaRPr lang="pt-BR" dirty="0"/>
          </a:p>
        </p:txBody>
      </p:sp>
      <p:sp>
        <p:nvSpPr>
          <p:cNvPr id="3" name="Content Placeholder 2"/>
          <p:cNvSpPr>
            <a:spLocks noGrp="1"/>
          </p:cNvSpPr>
          <p:nvPr>
            <p:ph idx="1"/>
          </p:nvPr>
        </p:nvSpPr>
        <p:spPr>
          <a:xfrm>
            <a:off x="457200" y="1277496"/>
            <a:ext cx="8229600" cy="3277820"/>
          </a:xfrm>
        </p:spPr>
        <p:txBody>
          <a:bodyPr/>
          <a:lstStyle/>
          <a:p>
            <a:r>
              <a:rPr lang="pt-BR" dirty="0"/>
              <a:t>The functions to use for the acquisition are: </a:t>
            </a:r>
            <a:endParaRPr lang="pt-BR" dirty="0" smtClean="0"/>
          </a:p>
          <a:p>
            <a:pPr lvl="1"/>
            <a:r>
              <a:rPr lang="pt-BR" dirty="0" smtClean="0"/>
              <a:t>TSL_acq_BankConfig</a:t>
            </a:r>
            <a:r>
              <a:rPr lang="pt-BR" dirty="0"/>
              <a:t>() </a:t>
            </a:r>
            <a:endParaRPr lang="pt-BR" dirty="0" smtClean="0"/>
          </a:p>
          <a:p>
            <a:pPr lvl="1"/>
            <a:r>
              <a:rPr lang="pt-BR" dirty="0" smtClean="0"/>
              <a:t>TSL_acq_BankStartAcq</a:t>
            </a:r>
            <a:r>
              <a:rPr lang="pt-BR" dirty="0"/>
              <a:t>() </a:t>
            </a:r>
            <a:endParaRPr lang="pt-BR" dirty="0" smtClean="0"/>
          </a:p>
          <a:p>
            <a:pPr lvl="1"/>
            <a:r>
              <a:rPr lang="pt-BR" dirty="0" smtClean="0"/>
              <a:t>TSL_acq_BankWaitEOC</a:t>
            </a:r>
            <a:r>
              <a:rPr lang="pt-BR" dirty="0"/>
              <a:t>() </a:t>
            </a:r>
            <a:endParaRPr lang="pt-BR" dirty="0" smtClean="0"/>
          </a:p>
          <a:p>
            <a:pPr lvl="1"/>
            <a:r>
              <a:rPr lang="pt-BR" dirty="0" smtClean="0"/>
              <a:t>TSL_acq_BankGetResult()</a:t>
            </a:r>
          </a:p>
          <a:p>
            <a:r>
              <a:rPr lang="en-US" dirty="0" smtClean="0"/>
              <a:t>The </a:t>
            </a:r>
            <a:r>
              <a:rPr lang="en-US" dirty="0"/>
              <a:t>functions to use for the processing are: </a:t>
            </a:r>
            <a:endParaRPr lang="en-US" dirty="0" smtClean="0"/>
          </a:p>
          <a:p>
            <a:pPr lvl="1"/>
            <a:r>
              <a:rPr lang="en-US" dirty="0" err="1" smtClean="0"/>
              <a:t>TSL_obj_GroupProcess</a:t>
            </a:r>
            <a:r>
              <a:rPr lang="en-US" dirty="0"/>
              <a:t>() </a:t>
            </a:r>
            <a:endParaRPr lang="en-US" dirty="0" smtClean="0"/>
          </a:p>
          <a:p>
            <a:pPr lvl="1"/>
            <a:r>
              <a:rPr lang="en-US" dirty="0" err="1" smtClean="0"/>
              <a:t>TSL_ecs_Process</a:t>
            </a:r>
            <a:r>
              <a:rPr lang="en-US" dirty="0"/>
              <a:t>() </a:t>
            </a:r>
            <a:endParaRPr lang="en-US" dirty="0" smtClean="0"/>
          </a:p>
          <a:p>
            <a:pPr lvl="1"/>
            <a:r>
              <a:rPr lang="en-US" dirty="0" err="1" smtClean="0"/>
              <a:t>TSL_dxs_FirstObj</a:t>
            </a:r>
            <a:r>
              <a:rPr lang="en-US" dirty="0"/>
              <a:t>()</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49</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634044142"/>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6CB2E6"/>
                </a:solidFill>
              </a:rPr>
              <a:t>References</a:t>
            </a:r>
            <a:endParaRPr lang="en-US" dirty="0">
              <a:solidFill>
                <a:srgbClr val="6CB2E6"/>
              </a:solidFill>
            </a:endParaRPr>
          </a:p>
        </p:txBody>
      </p:sp>
      <p:sp>
        <p:nvSpPr>
          <p:cNvPr id="53" name="Espace réservé du contenu 2"/>
          <p:cNvSpPr>
            <a:spLocks noGrp="1"/>
          </p:cNvSpPr>
          <p:nvPr>
            <p:ph idx="1"/>
          </p:nvPr>
        </p:nvSpPr>
        <p:spPr>
          <a:xfrm>
            <a:off x="457200" y="1814369"/>
            <a:ext cx="8229600" cy="2185214"/>
          </a:xfrm>
        </p:spPr>
        <p:txBody>
          <a:bodyPr/>
          <a:lstStyle/>
          <a:p>
            <a:r>
              <a:rPr lang="en-US"/>
              <a:t>For more details, please refer to following sources</a:t>
            </a:r>
          </a:p>
          <a:p>
            <a:pPr lvl="1"/>
            <a:r>
              <a:rPr lang="en-US"/>
              <a:t>AN4299 - Guidelines to improve conducted noise robustness on touch sensing applications</a:t>
            </a:r>
          </a:p>
          <a:p>
            <a:pPr lvl="1"/>
            <a:r>
              <a:rPr lang="en-US"/>
              <a:t>AN4310 - Sampling capacitor selection guide for MCU based touch sensing applications </a:t>
            </a:r>
          </a:p>
          <a:p>
            <a:pPr lvl="1"/>
            <a:r>
              <a:rPr lang="en-US"/>
              <a:t>AN4312 - Guidelines for designing touch sensing applications with surface sensors</a:t>
            </a:r>
          </a:p>
          <a:p>
            <a:pPr lvl="1"/>
            <a:r>
              <a:rPr lang="en-US"/>
              <a:t>AN4316 - Tuning a STMTouch-based application</a:t>
            </a:r>
            <a:endParaRPr lang="en-US" dirty="0"/>
          </a:p>
        </p:txBody>
      </p:sp>
      <p:sp>
        <p:nvSpPr>
          <p:cNvPr id="8" name="Espace réservé du numéro de diapositive 7"/>
          <p:cNvSpPr>
            <a:spLocks noGrp="1"/>
          </p:cNvSpPr>
          <p:nvPr>
            <p:ph type="sldNum" sz="quarter" idx="12"/>
          </p:nvPr>
        </p:nvSpPr>
        <p:spPr>
          <a:solidFill>
            <a:srgbClr val="B7007C"/>
          </a:solidFill>
        </p:spPr>
        <p:txBody>
          <a:bodyPr/>
          <a:lstStyle/>
          <a:p>
            <a:fld id="{5B31B9E4-8E4D-4C86-BFD7-412B282B373B}" type="slidenum">
              <a:rPr lang="fr-FR" smtClean="0"/>
              <a:pPr/>
              <a:t>5</a:t>
            </a:fld>
            <a:endParaRPr lang="fr-FR" dirty="0"/>
          </a:p>
        </p:txBody>
      </p:sp>
    </p:spTree>
    <p:extLst>
      <p:ext uri="{BB962C8B-B14F-4D97-AF65-F5344CB8AC3E}">
        <p14:creationId xmlns:p14="http://schemas.microsoft.com/office/powerpoint/2010/main" val="1592367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Main State Machine</a:t>
            </a:r>
            <a:endParaRPr lang="pt-BR" dirty="0"/>
          </a:p>
        </p:txBody>
      </p:sp>
      <p:sp>
        <p:nvSpPr>
          <p:cNvPr id="3" name="Content Placeholder 2"/>
          <p:cNvSpPr>
            <a:spLocks noGrp="1"/>
          </p:cNvSpPr>
          <p:nvPr>
            <p:ph idx="1"/>
          </p:nvPr>
        </p:nvSpPr>
        <p:spPr>
          <a:xfrm>
            <a:off x="457200" y="1277496"/>
            <a:ext cx="8229600" cy="2339102"/>
          </a:xfrm>
        </p:spPr>
        <p:txBody>
          <a:bodyPr/>
          <a:lstStyle/>
          <a:p>
            <a:r>
              <a:rPr lang="pt-BR" dirty="0"/>
              <a:t>Other functions that can be used during the processing: </a:t>
            </a:r>
            <a:endParaRPr lang="pt-BR" dirty="0" smtClean="0"/>
          </a:p>
          <a:p>
            <a:pPr lvl="1"/>
            <a:r>
              <a:rPr lang="pt-BR" dirty="0" smtClean="0"/>
              <a:t>TSL_tim_CheckDelay_ms</a:t>
            </a:r>
            <a:r>
              <a:rPr lang="pt-BR" dirty="0"/>
              <a:t>() </a:t>
            </a:r>
            <a:endParaRPr lang="pt-BR" dirty="0" smtClean="0"/>
          </a:p>
          <a:p>
            <a:pPr lvl="1"/>
            <a:r>
              <a:rPr lang="pt-BR" dirty="0" smtClean="0"/>
              <a:t>TSL_obj_SetGlobalObj</a:t>
            </a:r>
            <a:r>
              <a:rPr lang="pt-BR" dirty="0"/>
              <a:t>() </a:t>
            </a:r>
            <a:endParaRPr lang="pt-BR" dirty="0" smtClean="0"/>
          </a:p>
          <a:p>
            <a:pPr lvl="1"/>
            <a:r>
              <a:rPr lang="pt-BR" dirty="0" smtClean="0"/>
              <a:t>TSL_tkey_GetStateId</a:t>
            </a:r>
            <a:r>
              <a:rPr lang="pt-BR" dirty="0"/>
              <a:t>() </a:t>
            </a:r>
            <a:endParaRPr lang="pt-BR" dirty="0" smtClean="0"/>
          </a:p>
          <a:p>
            <a:pPr lvl="1"/>
            <a:r>
              <a:rPr lang="pt-BR" dirty="0" smtClean="0"/>
              <a:t>TSL_tkey_GetStateMask</a:t>
            </a:r>
            <a:r>
              <a:rPr lang="pt-BR" dirty="0"/>
              <a:t>() </a:t>
            </a:r>
            <a:endParaRPr lang="pt-BR" dirty="0" smtClean="0"/>
          </a:p>
          <a:p>
            <a:pPr lvl="1"/>
            <a:r>
              <a:rPr lang="pt-BR" dirty="0" smtClean="0"/>
              <a:t>TSL_linrot_SetStateOff</a:t>
            </a:r>
            <a:r>
              <a:rPr lang="pt-BR" dirty="0"/>
              <a:t>() </a:t>
            </a:r>
            <a:endParaRPr lang="pt-BR" dirty="0" smtClean="0"/>
          </a:p>
          <a:p>
            <a:pPr lvl="1"/>
            <a:r>
              <a:rPr lang="pt-BR" dirty="0" smtClean="0"/>
              <a:t>TSL_linrot_SetStateCalibration</a:t>
            </a:r>
            <a:r>
              <a:rPr lang="pt-BR" dirty="0"/>
              <a:t>()</a:t>
            </a:r>
          </a:p>
        </p:txBody>
      </p:sp>
      <p:sp>
        <p:nvSpPr>
          <p:cNvPr id="4" name="Slide Number Placeholder 3"/>
          <p:cNvSpPr>
            <a:spLocks noGrp="1"/>
          </p:cNvSpPr>
          <p:nvPr>
            <p:ph type="sldNum" sz="quarter" idx="12"/>
          </p:nvPr>
        </p:nvSpPr>
        <p:spPr/>
        <p:txBody>
          <a:bodyPr/>
          <a:lstStyle/>
          <a:p>
            <a:fld id="{5B31B9E4-8E4D-4C86-BFD7-412B282B373B}" type="slidenum">
              <a:rPr lang="fr-FR" smtClean="0"/>
              <a:pPr/>
              <a:t>50</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646834801"/>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Main State Machine</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10" name="Content Placeholder 9"/>
          <p:cNvPicPr>
            <a:picLocks noGrp="1" noChangeAspect="1"/>
          </p:cNvPicPr>
          <p:nvPr>
            <p:ph idx="1"/>
          </p:nvPr>
        </p:nvPicPr>
        <p:blipFill>
          <a:blip r:embed="rId2"/>
          <a:stretch>
            <a:fillRect/>
          </a:stretch>
        </p:blipFill>
        <p:spPr>
          <a:xfrm>
            <a:off x="1659059" y="1277938"/>
            <a:ext cx="5825881" cy="4679950"/>
          </a:xfrm>
          <a:prstGeom prst="rect">
            <a:avLst/>
          </a:prstGeom>
        </p:spPr>
      </p:pic>
    </p:spTree>
    <p:extLst>
      <p:ext uri="{BB962C8B-B14F-4D97-AF65-F5344CB8AC3E}">
        <p14:creationId xmlns:p14="http://schemas.microsoft.com/office/powerpoint/2010/main" val="460492217"/>
      </p:ext>
    </p:extLst>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State Machine with 2 banks</a:t>
            </a:r>
            <a:endParaRPr lang="pt-BR" dirty="0"/>
          </a:p>
        </p:txBody>
      </p:sp>
      <p:pic>
        <p:nvPicPr>
          <p:cNvPr id="7" name="Content Placeholder 6"/>
          <p:cNvPicPr>
            <a:picLocks noGrp="1" noChangeAspect="1"/>
          </p:cNvPicPr>
          <p:nvPr>
            <p:ph idx="1"/>
          </p:nvPr>
        </p:nvPicPr>
        <p:blipFill>
          <a:blip r:embed="rId2"/>
          <a:stretch>
            <a:fillRect/>
          </a:stretch>
        </p:blipFill>
        <p:spPr>
          <a:xfrm>
            <a:off x="2101056" y="1277938"/>
            <a:ext cx="4941887"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52</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4043261794"/>
      </p:ext>
    </p:extLst>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“Simplified” Sensor state machine</a:t>
            </a:r>
            <a:endParaRPr lang="pt-BR" dirty="0"/>
          </a:p>
        </p:txBody>
      </p:sp>
      <p:pic>
        <p:nvPicPr>
          <p:cNvPr id="7" name="Content Placeholder 6"/>
          <p:cNvPicPr>
            <a:picLocks noGrp="1" noChangeAspect="1"/>
          </p:cNvPicPr>
          <p:nvPr>
            <p:ph idx="1"/>
          </p:nvPr>
        </p:nvPicPr>
        <p:blipFill>
          <a:blip r:embed="rId2"/>
          <a:stretch>
            <a:fillRect/>
          </a:stretch>
        </p:blipFill>
        <p:spPr>
          <a:xfrm>
            <a:off x="962025" y="1331913"/>
            <a:ext cx="7219950" cy="457200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53</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629084370"/>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Memory Footprint</a:t>
            </a:r>
            <a:endParaRPr lang="pt-BR" dirty="0"/>
          </a:p>
        </p:txBody>
      </p:sp>
      <p:sp>
        <p:nvSpPr>
          <p:cNvPr id="3" name="Content Placeholder 2"/>
          <p:cNvSpPr>
            <a:spLocks noGrp="1"/>
          </p:cNvSpPr>
          <p:nvPr>
            <p:ph idx="1"/>
          </p:nvPr>
        </p:nvSpPr>
        <p:spPr>
          <a:xfrm>
            <a:off x="457200" y="1277496"/>
            <a:ext cx="8435280" cy="2554545"/>
          </a:xfrm>
        </p:spPr>
        <p:txBody>
          <a:bodyPr/>
          <a:lstStyle/>
          <a:p>
            <a:r>
              <a:rPr lang="en-US" dirty="0"/>
              <a:t>Compiler optimization: high size </a:t>
            </a:r>
            <a:endParaRPr lang="en-US" dirty="0" smtClean="0"/>
          </a:p>
          <a:p>
            <a:r>
              <a:rPr lang="en-US" dirty="0" smtClean="0"/>
              <a:t> </a:t>
            </a:r>
            <a:r>
              <a:rPr lang="en-US" dirty="0"/>
              <a:t>Counted files: </a:t>
            </a:r>
            <a:r>
              <a:rPr lang="en-US" dirty="0" err="1"/>
              <a:t>tsl</a:t>
            </a:r>
            <a:r>
              <a:rPr lang="en-US" dirty="0"/>
              <a:t>*.o </a:t>
            </a:r>
            <a:endParaRPr lang="en-US" dirty="0" smtClean="0"/>
          </a:p>
          <a:p>
            <a:r>
              <a:rPr lang="en-US" dirty="0" smtClean="0"/>
              <a:t>STM32 </a:t>
            </a:r>
            <a:r>
              <a:rPr lang="en-US" dirty="0" err="1"/>
              <a:t>TouchSensing</a:t>
            </a:r>
            <a:r>
              <a:rPr lang="en-US" dirty="0"/>
              <a:t> library options: ECS=ON, DTO=ON, </a:t>
            </a:r>
            <a:r>
              <a:rPr lang="en-US" dirty="0" smtClean="0"/>
              <a:t>DXS=OFF</a:t>
            </a:r>
            <a:r>
              <a:rPr lang="en-US" dirty="0"/>
              <a:t>, PROX=OFF </a:t>
            </a:r>
            <a:endParaRPr lang="en-US" dirty="0" smtClean="0"/>
          </a:p>
          <a:p>
            <a:r>
              <a:rPr lang="en-US" dirty="0" smtClean="0"/>
              <a:t>Each </a:t>
            </a:r>
            <a:r>
              <a:rPr lang="en-US" dirty="0"/>
              <a:t>sensor has its own parameters placed in RAM</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54</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1237270" y="3823419"/>
            <a:ext cx="6515100" cy="2867025"/>
          </a:xfrm>
          <a:prstGeom prst="rect">
            <a:avLst/>
          </a:prstGeom>
        </p:spPr>
      </p:pic>
    </p:spTree>
    <p:extLst>
      <p:ext uri="{BB962C8B-B14F-4D97-AF65-F5344CB8AC3E}">
        <p14:creationId xmlns:p14="http://schemas.microsoft.com/office/powerpoint/2010/main" val="3624179459"/>
      </p:ext>
    </p:extLst>
  </p:cSld>
  <p:clrMapOvr>
    <a:masterClrMapping/>
  </p:clrMapOvr>
  <p:transition spd="slow">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57200" y="181719"/>
            <a:ext cx="5857875" cy="6000750"/>
          </a:xfrm>
          <a:prstGeom prst="rect">
            <a:avLst/>
          </a:prstGeom>
        </p:spPr>
      </p:pic>
      <p:sp>
        <p:nvSpPr>
          <p:cNvPr id="2" name="Title 1"/>
          <p:cNvSpPr>
            <a:spLocks noGrp="1"/>
          </p:cNvSpPr>
          <p:nvPr>
            <p:ph type="title"/>
          </p:nvPr>
        </p:nvSpPr>
        <p:spPr/>
        <p:txBody>
          <a:bodyPr/>
          <a:lstStyle/>
          <a:p>
            <a:r>
              <a:rPr lang="pt-BR" dirty="0" smtClean="0"/>
              <a:t>Hardware Example</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55</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3"/>
          <a:stretch>
            <a:fillRect/>
          </a:stretch>
        </p:blipFill>
        <p:spPr>
          <a:xfrm>
            <a:off x="798066" y="4797152"/>
            <a:ext cx="3457575" cy="1990725"/>
          </a:xfrm>
          <a:prstGeom prst="rect">
            <a:avLst/>
          </a:prstGeom>
        </p:spPr>
      </p:pic>
      <p:pic>
        <p:nvPicPr>
          <p:cNvPr id="8" name="Picture 7"/>
          <p:cNvPicPr>
            <a:picLocks noChangeAspect="1"/>
          </p:cNvPicPr>
          <p:nvPr/>
        </p:nvPicPr>
        <p:blipFill>
          <a:blip r:embed="rId4"/>
          <a:stretch>
            <a:fillRect/>
          </a:stretch>
        </p:blipFill>
        <p:spPr>
          <a:xfrm>
            <a:off x="107504" y="550019"/>
            <a:ext cx="1381125" cy="809625"/>
          </a:xfrm>
          <a:prstGeom prst="rect">
            <a:avLst/>
          </a:prstGeom>
        </p:spPr>
      </p:pic>
      <p:pic>
        <p:nvPicPr>
          <p:cNvPr id="9" name="Picture 8"/>
          <p:cNvPicPr>
            <a:picLocks noChangeAspect="1"/>
          </p:cNvPicPr>
          <p:nvPr/>
        </p:nvPicPr>
        <p:blipFill>
          <a:blip r:embed="rId5"/>
          <a:stretch>
            <a:fillRect/>
          </a:stretch>
        </p:blipFill>
        <p:spPr>
          <a:xfrm>
            <a:off x="4456683" y="4891607"/>
            <a:ext cx="1657350" cy="1905000"/>
          </a:xfrm>
          <a:prstGeom prst="rect">
            <a:avLst/>
          </a:prstGeom>
        </p:spPr>
      </p:pic>
      <p:pic>
        <p:nvPicPr>
          <p:cNvPr id="11" name="Picture 10"/>
          <p:cNvPicPr>
            <a:picLocks noChangeAspect="1"/>
          </p:cNvPicPr>
          <p:nvPr/>
        </p:nvPicPr>
        <p:blipFill>
          <a:blip r:embed="rId6"/>
          <a:stretch>
            <a:fillRect/>
          </a:stretch>
        </p:blipFill>
        <p:spPr>
          <a:xfrm>
            <a:off x="7591375" y="954831"/>
            <a:ext cx="1162050" cy="5600700"/>
          </a:xfrm>
          <a:prstGeom prst="rect">
            <a:avLst/>
          </a:prstGeom>
        </p:spPr>
      </p:pic>
      <p:pic>
        <p:nvPicPr>
          <p:cNvPr id="12" name="Picture 11"/>
          <p:cNvPicPr>
            <a:picLocks noChangeAspect="1"/>
          </p:cNvPicPr>
          <p:nvPr/>
        </p:nvPicPr>
        <p:blipFill>
          <a:blip r:embed="rId7"/>
          <a:stretch>
            <a:fillRect/>
          </a:stretch>
        </p:blipFill>
        <p:spPr>
          <a:xfrm>
            <a:off x="5619700" y="3767657"/>
            <a:ext cx="1971675" cy="1123950"/>
          </a:xfrm>
          <a:prstGeom prst="rect">
            <a:avLst/>
          </a:prstGeom>
        </p:spPr>
      </p:pic>
    </p:spTree>
    <p:extLst>
      <p:ext uri="{BB962C8B-B14F-4D97-AF65-F5344CB8AC3E}">
        <p14:creationId xmlns:p14="http://schemas.microsoft.com/office/powerpoint/2010/main" val="885007503"/>
      </p:ext>
    </p:extLst>
  </p:cSld>
  <p:clrMapOvr>
    <a:masterClrMapping/>
  </p:clrMapOvr>
  <p:transition spd="slow">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pPr lvl="2" algn="l" rtl="0">
              <a:spcBef>
                <a:spcPct val="0"/>
              </a:spcBef>
            </a:pPr>
            <a:r>
              <a:rPr lang="en-US" sz="3600" dirty="0" smtClean="0">
                <a:solidFill>
                  <a:srgbClr val="39A9DC"/>
                </a:solidFill>
                <a:latin typeface="+mj-lt"/>
              </a:rPr>
              <a:t>Hands ON</a:t>
            </a:r>
            <a:r>
              <a:rPr lang="en-US" dirty="0" smtClean="0"/>
              <a:t/>
            </a:r>
            <a:br>
              <a:rPr lang="en-US" dirty="0" smtClean="0"/>
            </a:br>
            <a:endParaRPr lang="en-US" dirty="0">
              <a:solidFill>
                <a:schemeClr val="accent4"/>
              </a:solidFill>
            </a:endParaRPr>
          </a:p>
        </p:txBody>
      </p:sp>
    </p:spTree>
    <p:extLst>
      <p:ext uri="{BB962C8B-B14F-4D97-AF65-F5344CB8AC3E}">
        <p14:creationId xmlns:p14="http://schemas.microsoft.com/office/powerpoint/2010/main" val="14546222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r>
              <a:rPr lang="en-US" dirty="0" smtClean="0"/>
              <a:t>Hands-On Session: </a:t>
            </a:r>
            <a:br>
              <a:rPr lang="en-US" dirty="0" smtClean="0"/>
            </a:br>
            <a:r>
              <a:rPr lang="en-US" dirty="0" smtClean="0"/>
              <a:t>Out-of-the-box</a:t>
            </a:r>
            <a:br>
              <a:rPr lang="en-US" dirty="0" smtClean="0"/>
            </a:br>
            <a:endParaRPr lang="en-US" dirty="0">
              <a:solidFill>
                <a:schemeClr val="accent4"/>
              </a:solidFill>
            </a:endParaRPr>
          </a:p>
        </p:txBody>
      </p:sp>
    </p:spTree>
    <p:extLst>
      <p:ext uri="{BB962C8B-B14F-4D97-AF65-F5344CB8AC3E}">
        <p14:creationId xmlns:p14="http://schemas.microsoft.com/office/powerpoint/2010/main" val="41953609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1145271" y="804671"/>
            <a:ext cx="2838038" cy="5653463"/>
          </a:xfrm>
          <a:prstGeom prst="rect">
            <a:avLst/>
          </a:prstGeom>
        </p:spPr>
      </p:pic>
      <p:sp>
        <p:nvSpPr>
          <p:cNvPr id="28" name="Rectangle 27"/>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5B31B9E4-8E4D-4C86-BFD7-412B282B373B}" type="slidenum">
              <a:rPr lang="fr-FR" smtClean="0"/>
              <a:pPr/>
              <a:t>58</a:t>
            </a:fld>
            <a:endParaRPr lang="fr-FR" dirty="0"/>
          </a:p>
        </p:txBody>
      </p:sp>
      <p:sp>
        <p:nvSpPr>
          <p:cNvPr id="78" name="Slide Number Placeholder 3"/>
          <p:cNvSpPr txBox="1">
            <a:spLocks/>
          </p:cNvSpPr>
          <p:nvPr/>
        </p:nvSpPr>
        <p:spPr>
          <a:xfrm>
            <a:off x="4569989" y="6549466"/>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58</a:t>
            </a:fld>
            <a:endParaRPr lang="en-US">
              <a:solidFill>
                <a:prstClr val="white"/>
              </a:solidFill>
            </a:endParaRPr>
          </a:p>
        </p:txBody>
      </p:sp>
      <p:sp>
        <p:nvSpPr>
          <p:cNvPr id="80" name="Rounded Rectangle 79"/>
          <p:cNvSpPr/>
          <p:nvPr/>
        </p:nvSpPr>
        <p:spPr>
          <a:xfrm>
            <a:off x="4981744" y="3209990"/>
            <a:ext cx="3636000" cy="615854"/>
          </a:xfrm>
          <a:prstGeom prst="roundRect">
            <a:avLst/>
          </a:prstGeom>
          <a:solidFill>
            <a:srgbClr val="9C9E9F"/>
          </a:solidFill>
          <a:ln/>
        </p:spPr>
        <p:style>
          <a:lnRef idx="2">
            <a:schemeClr val="accent3"/>
          </a:lnRef>
          <a:fillRef idx="1">
            <a:schemeClr val="lt1"/>
          </a:fillRef>
          <a:effectRef idx="0">
            <a:schemeClr val="accent3"/>
          </a:effectRef>
          <a:fontRef idx="minor">
            <a:schemeClr val="dk1"/>
          </a:fontRef>
        </p:style>
        <p:txBody>
          <a:bodyPr lIns="108832" tIns="54416" rIns="108832" bIns="54416" rtlCol="0" anchor="ctr"/>
          <a:lstStyle/>
          <a:p>
            <a:pPr algn="ctr"/>
            <a:r>
              <a:rPr lang="en-US" dirty="0" smtClean="0">
                <a:solidFill>
                  <a:schemeClr val="bg1"/>
                </a:solidFill>
              </a:rPr>
              <a:t>Gyroscope</a:t>
            </a:r>
            <a:endParaRPr lang="en-US" dirty="0">
              <a:solidFill>
                <a:schemeClr val="bg1"/>
              </a:solidFill>
            </a:endParaRPr>
          </a:p>
        </p:txBody>
      </p:sp>
      <p:sp>
        <p:nvSpPr>
          <p:cNvPr id="82" name="Oval 81"/>
          <p:cNvSpPr/>
          <p:nvPr/>
        </p:nvSpPr>
        <p:spPr>
          <a:xfrm>
            <a:off x="2755910" y="3610663"/>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ounded Rectangle 82"/>
          <p:cNvSpPr/>
          <p:nvPr/>
        </p:nvSpPr>
        <p:spPr>
          <a:xfrm>
            <a:off x="4981744" y="1276322"/>
            <a:ext cx="3636000" cy="627036"/>
          </a:xfrm>
          <a:prstGeom prst="roundRect">
            <a:avLst>
              <a:gd name="adj" fmla="val 13106"/>
            </a:avLst>
          </a:prstGeom>
          <a:solidFill>
            <a:schemeClr val="accent5"/>
          </a:solidFill>
          <a:ln/>
        </p:spPr>
        <p:style>
          <a:lnRef idx="2">
            <a:schemeClr val="accent5"/>
          </a:lnRef>
          <a:fillRef idx="1">
            <a:schemeClr val="lt1"/>
          </a:fillRef>
          <a:effectRef idx="0">
            <a:schemeClr val="accent5"/>
          </a:effectRef>
          <a:fontRef idx="minor">
            <a:schemeClr val="dk1"/>
          </a:fontRef>
        </p:style>
        <p:txBody>
          <a:bodyPr lIns="108832" tIns="54416" rIns="108832" bIns="54416" rtlCol="0" anchor="ctr"/>
          <a:lstStyle/>
          <a:p>
            <a:pPr algn="ctr"/>
            <a:r>
              <a:rPr lang="en-US" dirty="0" smtClean="0">
                <a:solidFill>
                  <a:schemeClr val="bg1"/>
                </a:solidFill>
              </a:rPr>
              <a:t>Integrated ST-Link/V2-1 (for programming </a:t>
            </a:r>
            <a:r>
              <a:rPr lang="en-US" dirty="0">
                <a:solidFill>
                  <a:schemeClr val="bg1"/>
                </a:solidFill>
              </a:rPr>
              <a:t>and debugging</a:t>
            </a:r>
            <a:r>
              <a:rPr lang="en-US" dirty="0" smtClean="0">
                <a:solidFill>
                  <a:schemeClr val="bg1"/>
                </a:solidFill>
              </a:rPr>
              <a:t>)</a:t>
            </a:r>
            <a:endParaRPr lang="fr-FR" dirty="0">
              <a:solidFill>
                <a:schemeClr val="bg1"/>
              </a:solidFill>
            </a:endParaRPr>
          </a:p>
        </p:txBody>
      </p:sp>
      <p:cxnSp>
        <p:nvCxnSpPr>
          <p:cNvPr id="84" name="Straight Connector 83"/>
          <p:cNvCxnSpPr/>
          <p:nvPr/>
        </p:nvCxnSpPr>
        <p:spPr>
          <a:xfrm flipH="1">
            <a:off x="3508303" y="2182118"/>
            <a:ext cx="9530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1747657" y="1815624"/>
            <a:ext cx="1745541" cy="874906"/>
          </a:xfrm>
          <a:prstGeom prst="roundRect">
            <a:avLst/>
          </a:prstGeom>
          <a:solidFill>
            <a:schemeClr val="accent5">
              <a:alpha val="41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ounded Rectangle 85"/>
          <p:cNvSpPr/>
          <p:nvPr/>
        </p:nvSpPr>
        <p:spPr>
          <a:xfrm>
            <a:off x="4981744" y="4133771"/>
            <a:ext cx="3636000" cy="629361"/>
          </a:xfrm>
          <a:prstGeom prst="round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lIns="108832" tIns="54416" rIns="108832" bIns="54416" rtlCol="0" anchor="ctr"/>
          <a:lstStyle/>
          <a:p>
            <a:pPr algn="ctr"/>
            <a:r>
              <a:rPr lang="en-US" dirty="0" smtClean="0">
                <a:solidFill>
                  <a:schemeClr val="bg1"/>
                </a:solidFill>
              </a:rPr>
              <a:t> 2 push buttons</a:t>
            </a:r>
            <a:endParaRPr lang="fr-FR" dirty="0">
              <a:solidFill>
                <a:schemeClr val="bg1"/>
              </a:solidFill>
            </a:endParaRPr>
          </a:p>
        </p:txBody>
      </p:sp>
      <p:sp>
        <p:nvSpPr>
          <p:cNvPr id="87" name="Rounded Rectangle 86"/>
          <p:cNvSpPr/>
          <p:nvPr/>
        </p:nvSpPr>
        <p:spPr>
          <a:xfrm>
            <a:off x="1881764" y="5171102"/>
            <a:ext cx="1487077" cy="517841"/>
          </a:xfrm>
          <a:prstGeom prst="roundRect">
            <a:avLst/>
          </a:prstGeom>
          <a:solidFill>
            <a:schemeClr val="bg1">
              <a:alpha val="71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p:cNvCxnSpPr>
            <a:stCxn id="86" idx="1"/>
            <a:endCxn id="87" idx="3"/>
          </p:cNvCxnSpPr>
          <p:nvPr/>
        </p:nvCxnSpPr>
        <p:spPr>
          <a:xfrm flipH="1">
            <a:off x="3368841" y="4448452"/>
            <a:ext cx="1612903" cy="9815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Rounded Rectangle 89"/>
          <p:cNvSpPr/>
          <p:nvPr/>
        </p:nvSpPr>
        <p:spPr>
          <a:xfrm>
            <a:off x="4981744" y="2165166"/>
            <a:ext cx="3636000" cy="694748"/>
          </a:xfrm>
          <a:prstGeom prst="roundRect">
            <a:avLst/>
          </a:prstGeom>
          <a:solidFill>
            <a:srgbClr val="002152"/>
          </a:solidFill>
          <a:ln/>
        </p:spPr>
        <p:style>
          <a:lnRef idx="2">
            <a:schemeClr val="accent6"/>
          </a:lnRef>
          <a:fillRef idx="1">
            <a:schemeClr val="lt1"/>
          </a:fillRef>
          <a:effectRef idx="0">
            <a:schemeClr val="accent6"/>
          </a:effectRef>
          <a:fontRef idx="minor">
            <a:schemeClr val="dk1"/>
          </a:fontRef>
        </p:style>
        <p:txBody>
          <a:bodyPr lIns="108832" tIns="54416" rIns="108832" bIns="54416" rtlCol="0" anchor="ctr"/>
          <a:lstStyle/>
          <a:p>
            <a:pPr algn="ctr"/>
            <a:endParaRPr lang="en-US" dirty="0" smtClean="0">
              <a:solidFill>
                <a:schemeClr val="bg1"/>
              </a:solidFill>
            </a:endParaRPr>
          </a:p>
          <a:p>
            <a:pPr algn="ctr"/>
            <a:r>
              <a:rPr lang="en-US" dirty="0" smtClean="0">
                <a:solidFill>
                  <a:schemeClr val="bg1"/>
                </a:solidFill>
              </a:rPr>
              <a:t>4 LEDs</a:t>
            </a:r>
            <a:endParaRPr lang="en-US" dirty="0">
              <a:solidFill>
                <a:schemeClr val="bg1"/>
              </a:solidFill>
            </a:endParaRPr>
          </a:p>
          <a:p>
            <a:pPr algn="ctr"/>
            <a:endParaRPr lang="fr-FR" dirty="0">
              <a:solidFill>
                <a:schemeClr val="bg1"/>
              </a:solidFill>
            </a:endParaRPr>
          </a:p>
        </p:txBody>
      </p:sp>
      <p:cxnSp>
        <p:nvCxnSpPr>
          <p:cNvPr id="96" name="Straight Connector 95"/>
          <p:cNvCxnSpPr>
            <a:stCxn id="90" idx="1"/>
            <a:endCxn id="98" idx="6"/>
          </p:cNvCxnSpPr>
          <p:nvPr/>
        </p:nvCxnSpPr>
        <p:spPr>
          <a:xfrm flipH="1">
            <a:off x="3228566" y="2512540"/>
            <a:ext cx="1753178" cy="520757"/>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059832" y="2930678"/>
            <a:ext cx="168734" cy="20523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99" name="Rounded Rectangle 98"/>
          <p:cNvSpPr/>
          <p:nvPr/>
        </p:nvSpPr>
        <p:spPr>
          <a:xfrm>
            <a:off x="4981744" y="5134215"/>
            <a:ext cx="3636000" cy="660006"/>
          </a:xfrm>
          <a:prstGeom prst="roundRect">
            <a:avLst/>
          </a:prstGeom>
          <a:solidFill>
            <a:srgbClr val="002152"/>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lIns="108832" tIns="54416" rIns="108832" bIns="54416" rtlCol="0" anchor="ctr"/>
          <a:lstStyle/>
          <a:p>
            <a:pPr algn="ctr"/>
            <a:r>
              <a:rPr lang="en-US" dirty="0" smtClean="0">
                <a:solidFill>
                  <a:schemeClr val="bg1"/>
                </a:solidFill>
              </a:rPr>
              <a:t>Touch Sense Slider</a:t>
            </a:r>
            <a:endParaRPr lang="fr-FR" dirty="0">
              <a:solidFill>
                <a:schemeClr val="bg1"/>
              </a:solidFill>
            </a:endParaRPr>
          </a:p>
        </p:txBody>
      </p:sp>
      <p:cxnSp>
        <p:nvCxnSpPr>
          <p:cNvPr id="101" name="Straight Connector 100"/>
          <p:cNvCxnSpPr>
            <a:stCxn id="99" idx="1"/>
            <a:endCxn id="102" idx="6"/>
          </p:cNvCxnSpPr>
          <p:nvPr/>
        </p:nvCxnSpPr>
        <p:spPr>
          <a:xfrm flipH="1">
            <a:off x="4037561" y="5464218"/>
            <a:ext cx="944183" cy="46968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02" name="Oval 101"/>
          <p:cNvSpPr/>
          <p:nvPr/>
        </p:nvSpPr>
        <p:spPr>
          <a:xfrm>
            <a:off x="3868827" y="5831279"/>
            <a:ext cx="168734" cy="205237"/>
          </a:xfrm>
          <a:prstGeom prst="ellipse">
            <a:avLst/>
          </a:prstGeom>
          <a:solidFill>
            <a:schemeClr val="tx1"/>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cxnSp>
        <p:nvCxnSpPr>
          <p:cNvPr id="103" name="Straight Connector 102"/>
          <p:cNvCxnSpPr>
            <a:stCxn id="83" idx="1"/>
            <a:endCxn id="85" idx="3"/>
          </p:cNvCxnSpPr>
          <p:nvPr/>
        </p:nvCxnSpPr>
        <p:spPr>
          <a:xfrm flipH="1">
            <a:off x="3493198" y="1589840"/>
            <a:ext cx="1488546" cy="663237"/>
          </a:xfrm>
          <a:prstGeom prst="line">
            <a:avLst/>
          </a:prstGeom>
          <a:ln/>
        </p:spPr>
        <p:style>
          <a:lnRef idx="2">
            <a:schemeClr val="accent5"/>
          </a:lnRef>
          <a:fillRef idx="1">
            <a:schemeClr val="lt1"/>
          </a:fillRef>
          <a:effectRef idx="0">
            <a:schemeClr val="accent5"/>
          </a:effectRef>
          <a:fontRef idx="minor">
            <a:schemeClr val="dk1"/>
          </a:fontRef>
        </p:style>
      </p:cxnSp>
      <p:cxnSp>
        <p:nvCxnSpPr>
          <p:cNvPr id="43" name="Straight Connector 42"/>
          <p:cNvCxnSpPr>
            <a:stCxn id="80" idx="1"/>
            <a:endCxn id="82" idx="6"/>
          </p:cNvCxnSpPr>
          <p:nvPr/>
        </p:nvCxnSpPr>
        <p:spPr>
          <a:xfrm flipH="1">
            <a:off x="2924644" y="3517917"/>
            <a:ext cx="2057100" cy="195365"/>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539088" y="-262292"/>
            <a:ext cx="8075240" cy="11430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smtClean="0"/>
              <a:t>STM32F072 Discovery</a:t>
            </a:r>
            <a:endParaRPr lang="fr-FR" sz="2400" b="1" i="1" u="sng" dirty="0">
              <a:solidFill>
                <a:srgbClr val="00B050"/>
              </a:solidFill>
            </a:endParaRPr>
          </a:p>
        </p:txBody>
      </p:sp>
      <p:pic>
        <p:nvPicPr>
          <p:cNvPr id="30" name="Picture 29"/>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pic>
        <p:nvPicPr>
          <p:cNvPr id="31" name="Picture 30"/>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0" y="-56536"/>
            <a:ext cx="783659" cy="861207"/>
          </a:xfrm>
          <a:prstGeom prst="rect">
            <a:avLst/>
          </a:prstGeom>
        </p:spPr>
      </p:pic>
    </p:spTree>
    <p:extLst>
      <p:ext uri="{BB962C8B-B14F-4D97-AF65-F5344CB8AC3E}">
        <p14:creationId xmlns:p14="http://schemas.microsoft.com/office/powerpoint/2010/main" val="304497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100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childTnLst>
                          </p:cTn>
                        </p:par>
                        <p:par>
                          <p:cTn id="20" fill="hold">
                            <p:stCondLst>
                              <p:cond delay="1500"/>
                            </p:stCondLst>
                            <p:childTnLst>
                              <p:par>
                                <p:cTn id="21" presetID="10" presetClass="entr" presetSubtype="0" fill="hold" grpId="0" nodeType="afterEffect">
                                  <p:stCondLst>
                                    <p:cond delay="100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par>
                                <p:cTn id="24" presetID="10" presetClass="entr" presetSubtype="0" fill="hold" nodeType="withEffect">
                                  <p:stCondLst>
                                    <p:cond delay="100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childTnLst>
                                </p:cTn>
                              </p:par>
                            </p:childTnLst>
                          </p:cTn>
                        </p:par>
                        <p:par>
                          <p:cTn id="30" fill="hold">
                            <p:stCondLst>
                              <p:cond delay="3000"/>
                            </p:stCondLst>
                            <p:childTnLst>
                              <p:par>
                                <p:cTn id="31" presetID="10" presetClass="entr" presetSubtype="0" fill="hold" grpId="0" nodeType="afterEffect">
                                  <p:stCondLst>
                                    <p:cond delay="100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100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10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5" grpId="0" animBg="1"/>
      <p:bldP spid="86" grpId="0" animBg="1"/>
      <p:bldP spid="87" grpId="0" animBg="1"/>
      <p:bldP spid="90" grpId="0" animBg="1"/>
      <p:bldP spid="98" grpId="0" animBg="1"/>
      <p:bldP spid="99" grpId="0" animBg="1"/>
      <p:bldP spid="10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23851" y="876629"/>
            <a:ext cx="2838038" cy="5653463"/>
          </a:xfrm>
          <a:prstGeom prst="rect">
            <a:avLst/>
          </a:prstGeom>
        </p:spPr>
      </p:pic>
      <p:sp>
        <p:nvSpPr>
          <p:cNvPr id="4" name="Slide Number Placeholder 3"/>
          <p:cNvSpPr>
            <a:spLocks noGrp="1"/>
          </p:cNvSpPr>
          <p:nvPr>
            <p:ph type="sldNum" sz="quarter" idx="10"/>
          </p:nvPr>
        </p:nvSpPr>
        <p:spPr/>
        <p:txBody>
          <a:bodyPr/>
          <a:lstStyle/>
          <a:p>
            <a:fld id="{5B31B9E4-8E4D-4C86-BFD7-412B282B373B}" type="slidenum">
              <a:rPr lang="fr-FR" smtClean="0"/>
              <a:pPr/>
              <a:t>59</a:t>
            </a:fld>
            <a:endParaRPr lang="fr-FR" dirty="0"/>
          </a:p>
        </p:txBody>
      </p:sp>
      <p:sp>
        <p:nvSpPr>
          <p:cNvPr id="78" name="Slide Number Placeholder 3"/>
          <p:cNvSpPr txBox="1">
            <a:spLocks/>
          </p:cNvSpPr>
          <p:nvPr/>
        </p:nvSpPr>
        <p:spPr>
          <a:xfrm>
            <a:off x="8797654" y="6004710"/>
            <a:ext cx="3137382" cy="123111"/>
          </a:xfrm>
          <a:prstGeom prst="rect">
            <a:avLst/>
          </a:prstGeom>
        </p:spPr>
        <p:txBody>
          <a:bodyPr vert="horz" wrap="square" lIns="0" tIns="0" rIns="0" bIns="0" rtlCol="0" anchor="ctr">
            <a:spAutoFit/>
          </a:bodyPr>
          <a:lstStyle>
            <a:defPPr>
              <a:defRPr lang="fr-FR"/>
            </a:defPPr>
            <a:lvl1pPr algn="l" rtl="0" eaLnBrk="1" fontAlgn="auto" hangingPunct="1">
              <a:spcBef>
                <a:spcPts val="0"/>
              </a:spcBef>
              <a:spcAft>
                <a:spcPts val="0"/>
              </a:spcAft>
              <a:buFontTx/>
              <a:buNone/>
              <a:defRPr lang="fr-FR" sz="8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509C766F-2CD5-4A2A-BBEB-AFA1850CA46D}" type="slidenum">
              <a:rPr lang="en-US" smtClean="0">
                <a:solidFill>
                  <a:prstClr val="white"/>
                </a:solidFill>
              </a:rPr>
              <a:pPr/>
              <a:t>59</a:t>
            </a:fld>
            <a:endParaRPr lang="en-US">
              <a:solidFill>
                <a:prstClr val="white"/>
              </a:solidFill>
            </a:endParaRPr>
          </a:p>
        </p:txBody>
      </p:sp>
      <p:sp>
        <p:nvSpPr>
          <p:cNvPr id="80" name="Rounded Rectangle 79"/>
          <p:cNvSpPr/>
          <p:nvPr/>
        </p:nvSpPr>
        <p:spPr>
          <a:xfrm>
            <a:off x="413566" y="2056746"/>
            <a:ext cx="3636000" cy="615854"/>
          </a:xfrm>
          <a:prstGeom prst="roundRect">
            <a:avLst/>
          </a:prstGeom>
          <a:solidFill>
            <a:srgbClr val="9C9E9F"/>
          </a:solidFill>
          <a:ln/>
        </p:spPr>
        <p:style>
          <a:lnRef idx="2">
            <a:schemeClr val="accent3"/>
          </a:lnRef>
          <a:fillRef idx="1">
            <a:schemeClr val="lt1"/>
          </a:fillRef>
          <a:effectRef idx="0">
            <a:schemeClr val="accent3"/>
          </a:effectRef>
          <a:fontRef idx="minor">
            <a:schemeClr val="dk1"/>
          </a:fontRef>
        </p:style>
        <p:txBody>
          <a:bodyPr lIns="108832" tIns="54416" rIns="108832" bIns="54416" rtlCol="0" anchor="ctr"/>
          <a:lstStyle/>
          <a:p>
            <a:pPr algn="ctr"/>
            <a:r>
              <a:rPr lang="de-DE" dirty="0" smtClean="0">
                <a:solidFill>
                  <a:schemeClr val="bg1"/>
                </a:solidFill>
              </a:rPr>
              <a:t>USB Device Connector</a:t>
            </a:r>
            <a:endParaRPr lang="fr-FR" dirty="0">
              <a:solidFill>
                <a:schemeClr val="bg1"/>
              </a:solidFill>
            </a:endParaRPr>
          </a:p>
        </p:txBody>
      </p:sp>
      <p:sp>
        <p:nvSpPr>
          <p:cNvPr id="83" name="Rounded Rectangle 82"/>
          <p:cNvSpPr/>
          <p:nvPr/>
        </p:nvSpPr>
        <p:spPr>
          <a:xfrm>
            <a:off x="413566" y="1029331"/>
            <a:ext cx="3636000" cy="627036"/>
          </a:xfrm>
          <a:prstGeom prst="roundRect">
            <a:avLst>
              <a:gd name="adj" fmla="val 13106"/>
            </a:avLst>
          </a:prstGeom>
          <a:solidFill>
            <a:schemeClr val="accent5"/>
          </a:solidFill>
          <a:ln/>
        </p:spPr>
        <p:style>
          <a:lnRef idx="2">
            <a:schemeClr val="accent5"/>
          </a:lnRef>
          <a:fillRef idx="1">
            <a:schemeClr val="lt1"/>
          </a:fillRef>
          <a:effectRef idx="0">
            <a:schemeClr val="accent5"/>
          </a:effectRef>
          <a:fontRef idx="minor">
            <a:schemeClr val="dk1"/>
          </a:fontRef>
        </p:style>
        <p:txBody>
          <a:bodyPr lIns="108832" tIns="54416" rIns="108832" bIns="54416" rtlCol="0" anchor="ctr"/>
          <a:lstStyle/>
          <a:p>
            <a:pPr algn="ctr"/>
            <a:r>
              <a:rPr lang="en-US" dirty="0" smtClean="0">
                <a:solidFill>
                  <a:schemeClr val="bg1"/>
                </a:solidFill>
              </a:rPr>
              <a:t>NFC / ACP connector</a:t>
            </a:r>
            <a:endParaRPr lang="fr-FR" dirty="0">
              <a:solidFill>
                <a:schemeClr val="bg1"/>
              </a:solidFill>
            </a:endParaRPr>
          </a:p>
        </p:txBody>
      </p:sp>
      <p:sp>
        <p:nvSpPr>
          <p:cNvPr id="89" name="Rounded Rectangle 88"/>
          <p:cNvSpPr/>
          <p:nvPr/>
        </p:nvSpPr>
        <p:spPr>
          <a:xfrm>
            <a:off x="404572" y="3072979"/>
            <a:ext cx="3636000" cy="556256"/>
          </a:xfrm>
          <a:prstGeom prst="round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lIns="108832" tIns="54416" rIns="108832" bIns="54416" rtlCol="0" anchor="ctr"/>
          <a:lstStyle/>
          <a:p>
            <a:pPr algn="ctr"/>
            <a:r>
              <a:rPr lang="en-US" dirty="0">
                <a:solidFill>
                  <a:schemeClr val="bg1"/>
                </a:solidFill>
              </a:rPr>
              <a:t>Direct access to all MCU I/</a:t>
            </a:r>
            <a:r>
              <a:rPr lang="en-US" dirty="0" err="1">
                <a:solidFill>
                  <a:schemeClr val="bg1"/>
                </a:solidFill>
              </a:rPr>
              <a:t>Os</a:t>
            </a:r>
            <a:endParaRPr lang="en-US" dirty="0">
              <a:solidFill>
                <a:schemeClr val="bg1"/>
              </a:solidFill>
            </a:endParaRPr>
          </a:p>
        </p:txBody>
      </p:sp>
      <p:sp>
        <p:nvSpPr>
          <p:cNvPr id="91" name="Rounded Rectangle 90"/>
          <p:cNvSpPr/>
          <p:nvPr/>
        </p:nvSpPr>
        <p:spPr>
          <a:xfrm>
            <a:off x="5286048" y="1710566"/>
            <a:ext cx="367786" cy="4074317"/>
          </a:xfrm>
          <a:prstGeom prst="roundRect">
            <a:avLst/>
          </a:prstGeom>
          <a:solidFill>
            <a:schemeClr val="accent1">
              <a:alpha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fr-FR" sz="1200" dirty="0"/>
          </a:p>
        </p:txBody>
      </p:sp>
      <p:sp>
        <p:nvSpPr>
          <p:cNvPr id="92" name="Rounded Rectangle 91"/>
          <p:cNvSpPr/>
          <p:nvPr/>
        </p:nvSpPr>
        <p:spPr>
          <a:xfrm>
            <a:off x="7140695" y="1656368"/>
            <a:ext cx="311626" cy="4172481"/>
          </a:xfrm>
          <a:prstGeom prst="roundRect">
            <a:avLst/>
          </a:prstGeom>
          <a:solidFill>
            <a:schemeClr val="accent1">
              <a:alpha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fr-FR" sz="1200" dirty="0"/>
          </a:p>
        </p:txBody>
      </p:sp>
      <p:cxnSp>
        <p:nvCxnSpPr>
          <p:cNvPr id="93" name="Straight Connector 92"/>
          <p:cNvCxnSpPr>
            <a:endCxn id="89" idx="3"/>
          </p:cNvCxnSpPr>
          <p:nvPr/>
        </p:nvCxnSpPr>
        <p:spPr>
          <a:xfrm flipH="1" flipV="1">
            <a:off x="4040572" y="3351107"/>
            <a:ext cx="1181704" cy="2781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3785119" y="1279675"/>
            <a:ext cx="1247532" cy="15009"/>
          </a:xfrm>
          <a:prstGeom prst="line">
            <a:avLst/>
          </a:prstGeom>
          <a:ln/>
        </p:spPr>
        <p:style>
          <a:lnRef idx="2">
            <a:schemeClr val="accent5"/>
          </a:lnRef>
          <a:fillRef idx="1">
            <a:schemeClr val="lt1"/>
          </a:fillRef>
          <a:effectRef idx="0">
            <a:schemeClr val="accent5"/>
          </a:effectRef>
          <a:fontRef idx="minor">
            <a:schemeClr val="dk1"/>
          </a:fontRef>
        </p:style>
      </p:cxnSp>
      <p:cxnSp>
        <p:nvCxnSpPr>
          <p:cNvPr id="42" name="Straight Connector 41"/>
          <p:cNvCxnSpPr>
            <a:stCxn id="44" idx="3"/>
            <a:endCxn id="80" idx="3"/>
          </p:cNvCxnSpPr>
          <p:nvPr/>
        </p:nvCxnSpPr>
        <p:spPr>
          <a:xfrm flipH="1">
            <a:off x="4049566" y="1518030"/>
            <a:ext cx="2947106" cy="8466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971961" y="1342849"/>
            <a:ext cx="168734" cy="205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itle 1"/>
          <p:cNvSpPr txBox="1">
            <a:spLocks/>
          </p:cNvSpPr>
          <p:nvPr/>
        </p:nvSpPr>
        <p:spPr>
          <a:xfrm>
            <a:off x="632600" y="-413366"/>
            <a:ext cx="8075240" cy="1143000"/>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a:lstStyle>
          <a:p>
            <a:r>
              <a:rPr lang="en-US" sz="2400" dirty="0"/>
              <a:t>STM32F072 Discovery</a:t>
            </a:r>
            <a:endParaRPr lang="fr-FR" sz="2400" b="1" i="1" u="sng" dirty="0">
              <a:solidFill>
                <a:srgbClr val="00B050"/>
              </a:solidFill>
            </a:endParaRPr>
          </a:p>
        </p:txBody>
      </p:sp>
      <p:pic>
        <p:nvPicPr>
          <p:cNvPr id="28" name="Picture 2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5496" y="-27384"/>
            <a:ext cx="722832" cy="794362"/>
          </a:xfrm>
          <a:prstGeom prst="rect">
            <a:avLst/>
          </a:prstGeom>
        </p:spPr>
      </p:pic>
      <p:sp>
        <p:nvSpPr>
          <p:cNvPr id="26" name="Rectangle 25"/>
          <p:cNvSpPr/>
          <p:nvPr/>
        </p:nvSpPr>
        <p:spPr>
          <a:xfrm>
            <a:off x="8244408" y="6165304"/>
            <a:ext cx="3600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0" y="-56536"/>
            <a:ext cx="783659" cy="861207"/>
          </a:xfrm>
          <a:prstGeom prst="rect">
            <a:avLst/>
          </a:prstGeom>
        </p:spPr>
      </p:pic>
    </p:spTree>
    <p:extLst>
      <p:ext uri="{BB962C8B-B14F-4D97-AF65-F5344CB8AC3E}">
        <p14:creationId xmlns:p14="http://schemas.microsoft.com/office/powerpoint/2010/main" val="120319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nodeType="withEffect">
                                  <p:stCondLst>
                                    <p:cond delay="100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3" grpId="0" animBg="1"/>
      <p:bldP spid="89"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5624" y="1728499"/>
            <a:ext cx="7772400" cy="1833567"/>
          </a:xfrm>
        </p:spPr>
        <p:txBody>
          <a:bodyPr>
            <a:normAutofit/>
          </a:bodyPr>
          <a:lstStyle/>
          <a:p>
            <a:pPr lvl="2" algn="l" rtl="0">
              <a:spcBef>
                <a:spcPct val="0"/>
              </a:spcBef>
            </a:pPr>
            <a:r>
              <a:rPr lang="en-US" sz="3600" dirty="0" smtClean="0">
                <a:solidFill>
                  <a:srgbClr val="39A9DC"/>
                </a:solidFill>
                <a:latin typeface="+mj-lt"/>
              </a:rPr>
              <a:t>How does it works?</a:t>
            </a:r>
            <a:r>
              <a:rPr lang="en-US" dirty="0" smtClean="0"/>
              <a:t/>
            </a:r>
            <a:br>
              <a:rPr lang="en-US" dirty="0" smtClean="0"/>
            </a:br>
            <a:endParaRPr lang="en-US" dirty="0">
              <a:solidFill>
                <a:schemeClr val="accent4"/>
              </a:solidFill>
            </a:endParaRPr>
          </a:p>
        </p:txBody>
      </p:sp>
    </p:spTree>
    <p:extLst>
      <p:ext uri="{BB962C8B-B14F-4D97-AF65-F5344CB8AC3E}">
        <p14:creationId xmlns:p14="http://schemas.microsoft.com/office/powerpoint/2010/main" val="3238097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Go to TSL demo</a:t>
            </a:r>
            <a:endParaRPr lang="pt-BR" dirty="0"/>
          </a:p>
        </p:txBody>
      </p:sp>
      <p:sp>
        <p:nvSpPr>
          <p:cNvPr id="3" name="Slide Number Placeholder 2"/>
          <p:cNvSpPr>
            <a:spLocks noGrp="1"/>
          </p:cNvSpPr>
          <p:nvPr>
            <p:ph type="sldNum" sz="quarter" idx="10"/>
          </p:nvPr>
        </p:nvSpPr>
        <p:spPr/>
        <p:txBody>
          <a:bodyPr/>
          <a:lstStyle/>
          <a:p>
            <a:fld id="{5B31B9E4-8E4D-4C86-BFD7-412B282B373B}" type="slidenum">
              <a:rPr lang="fr-FR" smtClean="0"/>
              <a:pPr/>
              <a:t>60</a:t>
            </a:fld>
            <a:endParaRPr lang="fr-FR"/>
          </a:p>
        </p:txBody>
      </p:sp>
      <p:sp>
        <p:nvSpPr>
          <p:cNvPr id="4" name="Footer Placeholder 3"/>
          <p:cNvSpPr>
            <a:spLocks noGrp="1"/>
          </p:cNvSpPr>
          <p:nvPr>
            <p:ph type="ftr" sz="quarter" idx="11"/>
          </p:nvPr>
        </p:nvSpPr>
        <p:spPr/>
        <p:txBody>
          <a:bodyPr/>
          <a:lstStyle/>
          <a:p>
            <a:r>
              <a:rPr lang="en-US" noProof="0" smtClean="0"/>
              <a:t>Presentation Title</a:t>
            </a:r>
            <a:endParaRPr lang="en-US" noProof="0"/>
          </a:p>
        </p:txBody>
      </p:sp>
      <p:sp>
        <p:nvSpPr>
          <p:cNvPr id="5" name="Date Placeholder 4"/>
          <p:cNvSpPr>
            <a:spLocks noGrp="1"/>
          </p:cNvSpPr>
          <p:nvPr>
            <p:ph type="dt" sz="half" idx="12"/>
          </p:nvPr>
        </p:nvSpPr>
        <p:spPr/>
        <p:txBody>
          <a:bodyPr/>
          <a:lstStyle/>
          <a:p>
            <a:fld id="{2356BC70-7CEE-40A3-B0E7-C3CF3E064629}" type="datetime1">
              <a:rPr lang="fr-FR" smtClean="0"/>
              <a:t>03/05/2016</a:t>
            </a:fld>
            <a:endParaRPr lang="fr-FR"/>
          </a:p>
        </p:txBody>
      </p:sp>
      <p:sp>
        <p:nvSpPr>
          <p:cNvPr id="6" name="Content Placeholder 5"/>
          <p:cNvSpPr>
            <a:spLocks noGrp="1"/>
          </p:cNvSpPr>
          <p:nvPr>
            <p:ph idx="1"/>
          </p:nvPr>
        </p:nvSpPr>
        <p:spPr>
          <a:xfrm>
            <a:off x="457200" y="1351999"/>
            <a:ext cx="8229600" cy="1323439"/>
          </a:xfrm>
        </p:spPr>
        <p:txBody>
          <a:bodyPr/>
          <a:lstStyle/>
          <a:p>
            <a:r>
              <a:rPr lang="pt-BR" dirty="0" smtClean="0"/>
              <a:t>By </a:t>
            </a:r>
            <a:r>
              <a:rPr lang="pt-BR" smtClean="0"/>
              <a:t>pressing </a:t>
            </a:r>
            <a:r>
              <a:rPr lang="pt-BR" smtClean="0"/>
              <a:t>3 </a:t>
            </a:r>
            <a:r>
              <a:rPr lang="pt-BR" dirty="0" smtClean="0"/>
              <a:t>times the user button, the application will go to the TSL demo and use the slider to demonstrate a bar graph using the LEDs</a:t>
            </a:r>
          </a:p>
          <a:p>
            <a:r>
              <a:rPr lang="pt-BR" dirty="0" smtClean="0"/>
              <a:t>Play a little </a:t>
            </a:r>
            <a:r>
              <a:rPr lang="pt-BR" dirty="0" smtClean="0">
                <a:sym typeface="Wingdings" panose="05000000000000000000" pitchFamily="2" charset="2"/>
              </a:rPr>
              <a:t> </a:t>
            </a:r>
            <a:endParaRPr lang="pt-BR" dirty="0"/>
          </a:p>
        </p:txBody>
      </p:sp>
    </p:spTree>
    <p:extLst>
      <p:ext uri="{BB962C8B-B14F-4D97-AF65-F5344CB8AC3E}">
        <p14:creationId xmlns:p14="http://schemas.microsoft.com/office/powerpoint/2010/main" val="40202490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Create your Application</a:t>
            </a:r>
            <a:endParaRPr lang="pt-BR" dirty="0"/>
          </a:p>
        </p:txBody>
      </p:sp>
      <p:sp>
        <p:nvSpPr>
          <p:cNvPr id="3" name="Content Placeholder 2"/>
          <p:cNvSpPr>
            <a:spLocks noGrp="1"/>
          </p:cNvSpPr>
          <p:nvPr>
            <p:ph idx="1"/>
          </p:nvPr>
        </p:nvSpPr>
        <p:spPr>
          <a:xfrm>
            <a:off x="457200" y="1277496"/>
            <a:ext cx="8229600" cy="2554545"/>
          </a:xfrm>
        </p:spPr>
        <p:txBody>
          <a:bodyPr/>
          <a:lstStyle/>
          <a:p>
            <a:r>
              <a:rPr lang="pt-BR" dirty="0" smtClean="0"/>
              <a:t>Since CubeMX doesn’t add the Touch Sense Library yet, the easiest way to develop is to take an example that is close in term of number of channels/sensors with the mcu we’re targeting. Copy and paste the example in the same parent folder and rename it according to your application</a:t>
            </a:r>
          </a:p>
          <a:p>
            <a:r>
              <a:rPr lang="pt-BR" dirty="0" smtClean="0"/>
              <a:t>Once this is done, we’ll need to modify the files, as described in the following slides</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131949447"/>
      </p:ext>
    </p:extLst>
  </p:cSld>
  <p:clrMapOvr>
    <a:masterClrMapping/>
  </p:clrMapOvr>
  <p:transition spd="slow">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How to!?!</a:t>
            </a:r>
            <a:endParaRPr lang="pt-BR" dirty="0"/>
          </a:p>
        </p:txBody>
      </p:sp>
      <p:sp>
        <p:nvSpPr>
          <p:cNvPr id="3" name="Content Placeholder 2"/>
          <p:cNvSpPr>
            <a:spLocks noGrp="1"/>
          </p:cNvSpPr>
          <p:nvPr>
            <p:ph idx="1"/>
          </p:nvPr>
        </p:nvSpPr>
        <p:spPr>
          <a:xfrm>
            <a:off x="457200" y="1277496"/>
            <a:ext cx="8229600" cy="4839786"/>
          </a:xfrm>
        </p:spPr>
        <p:txBody>
          <a:bodyPr/>
          <a:lstStyle/>
          <a:p>
            <a:r>
              <a:rPr lang="en-US" dirty="0" err="1" smtClean="0"/>
              <a:t>Toolcahin</a:t>
            </a:r>
            <a:r>
              <a:rPr lang="en-US" dirty="0" smtClean="0"/>
              <a:t> compiler:</a:t>
            </a:r>
          </a:p>
          <a:p>
            <a:pPr lvl="1"/>
            <a:r>
              <a:rPr lang="en-US" dirty="0" smtClean="0"/>
              <a:t>The </a:t>
            </a:r>
            <a:r>
              <a:rPr lang="en-US" dirty="0"/>
              <a:t>device that you intend to use must be written in the </a:t>
            </a:r>
            <a:r>
              <a:rPr lang="en-US" dirty="0" err="1"/>
              <a:t>toolchain</a:t>
            </a:r>
            <a:r>
              <a:rPr lang="en-US" dirty="0"/>
              <a:t> compiler preprocessor section of your project. These defines are the same as those used by the STM32Cube. Please see the </a:t>
            </a:r>
            <a:r>
              <a:rPr lang="en-US" dirty="0" smtClean="0"/>
              <a:t>stm&lt;xxx&gt;.h </a:t>
            </a:r>
            <a:r>
              <a:rPr lang="en-US" dirty="0"/>
              <a:t>map file to have the list of the microcontrollers definition</a:t>
            </a:r>
            <a:r>
              <a:rPr lang="en-US" dirty="0" smtClean="0"/>
              <a:t>.</a:t>
            </a:r>
          </a:p>
          <a:p>
            <a:r>
              <a:rPr lang="en-US" dirty="0"/>
              <a:t>The </a:t>
            </a:r>
            <a:r>
              <a:rPr lang="en-US" dirty="0" err="1"/>
              <a:t>tsl_conf.h</a:t>
            </a:r>
            <a:r>
              <a:rPr lang="en-US" dirty="0"/>
              <a:t> </a:t>
            </a:r>
            <a:r>
              <a:rPr lang="en-US" dirty="0" smtClean="0"/>
              <a:t>file:</a:t>
            </a:r>
          </a:p>
          <a:p>
            <a:pPr lvl="1"/>
            <a:r>
              <a:rPr lang="en-US" dirty="0" smtClean="0"/>
              <a:t> </a:t>
            </a:r>
            <a:r>
              <a:rPr lang="en-US" dirty="0"/>
              <a:t>The </a:t>
            </a:r>
            <a:r>
              <a:rPr lang="en-US" dirty="0" err="1"/>
              <a:t>tsl_conf.h</a:t>
            </a:r>
            <a:r>
              <a:rPr lang="en-US" dirty="0"/>
              <a:t> file contains all the </a:t>
            </a:r>
            <a:r>
              <a:rPr lang="en-US" dirty="0" err="1"/>
              <a:t>STMTouch</a:t>
            </a:r>
            <a:r>
              <a:rPr lang="en-US" dirty="0"/>
              <a:t> touch sensing library parameters. The following edits must be done: </a:t>
            </a:r>
            <a:endParaRPr lang="en-US" dirty="0" smtClean="0"/>
          </a:p>
          <a:p>
            <a:pPr lvl="2"/>
            <a:r>
              <a:rPr lang="en-US" dirty="0" smtClean="0"/>
              <a:t>1</a:t>
            </a:r>
            <a:r>
              <a:rPr lang="en-US" dirty="0"/>
              <a:t>. Change the number of channels, banks, sensors according your application. </a:t>
            </a:r>
            <a:r>
              <a:rPr lang="en-US" dirty="0" smtClean="0"/>
              <a:t>	</a:t>
            </a:r>
          </a:p>
          <a:p>
            <a:pPr lvl="2"/>
            <a:r>
              <a:rPr lang="en-US" dirty="0" smtClean="0"/>
              <a:t>2</a:t>
            </a:r>
            <a:r>
              <a:rPr lang="en-US" dirty="0"/>
              <a:t>. Change the common parameters: thresholds, </a:t>
            </a:r>
            <a:r>
              <a:rPr lang="en-US" dirty="0" err="1"/>
              <a:t>debounce</a:t>
            </a:r>
            <a:r>
              <a:rPr lang="en-US" dirty="0"/>
              <a:t>, ECS, DTO, etc... </a:t>
            </a:r>
            <a:endParaRPr lang="en-US" dirty="0" smtClean="0"/>
          </a:p>
          <a:p>
            <a:pPr lvl="2"/>
            <a:r>
              <a:rPr lang="en-US" dirty="0" smtClean="0"/>
              <a:t>3</a:t>
            </a:r>
            <a:r>
              <a:rPr lang="en-US" dirty="0"/>
              <a:t>. Change the parameters specific to the </a:t>
            </a:r>
            <a:r>
              <a:rPr lang="en-US" dirty="0" smtClean="0"/>
              <a:t>device</a:t>
            </a:r>
          </a:p>
          <a:p>
            <a:r>
              <a:rPr lang="en-US" dirty="0"/>
              <a:t>The main </a:t>
            </a:r>
            <a:r>
              <a:rPr lang="en-US" dirty="0" smtClean="0"/>
              <a:t>file:</a:t>
            </a:r>
          </a:p>
          <a:p>
            <a:pPr lvl="1"/>
            <a:r>
              <a:rPr lang="en-US" dirty="0" smtClean="0"/>
              <a:t> </a:t>
            </a:r>
            <a:r>
              <a:rPr lang="en-US" dirty="0"/>
              <a:t>The </a:t>
            </a:r>
            <a:r>
              <a:rPr lang="en-US" dirty="0" err="1"/>
              <a:t>main.c</a:t>
            </a:r>
            <a:r>
              <a:rPr lang="en-US" dirty="0"/>
              <a:t> and </a:t>
            </a:r>
            <a:r>
              <a:rPr lang="en-US" dirty="0" err="1"/>
              <a:t>main.h</a:t>
            </a:r>
            <a:r>
              <a:rPr lang="en-US" dirty="0"/>
              <a:t> files contain the application code itself (LEDs and LCD management, etc...) and the call to the </a:t>
            </a:r>
            <a:r>
              <a:rPr lang="en-US" dirty="0" err="1"/>
              <a:t>STMTouch</a:t>
            </a:r>
            <a:r>
              <a:rPr lang="en-US" dirty="0"/>
              <a:t> touch sensing library initialization and action functions.</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62</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1355250334"/>
      </p:ext>
    </p:extLst>
  </p:cSld>
  <p:clrMapOvr>
    <a:masterClrMapping/>
  </p:clrMapOvr>
  <p:transition spd="slow">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How to!?!</a:t>
            </a:r>
            <a:endParaRPr lang="pt-BR" dirty="0"/>
          </a:p>
        </p:txBody>
      </p:sp>
      <p:sp>
        <p:nvSpPr>
          <p:cNvPr id="3" name="Content Placeholder 2"/>
          <p:cNvSpPr>
            <a:spLocks noGrp="1"/>
          </p:cNvSpPr>
          <p:nvPr>
            <p:ph idx="1"/>
          </p:nvPr>
        </p:nvSpPr>
        <p:spPr>
          <a:xfrm>
            <a:off x="457200" y="1277496"/>
            <a:ext cx="8229600" cy="5009064"/>
          </a:xfrm>
        </p:spPr>
        <p:txBody>
          <a:bodyPr/>
          <a:lstStyle/>
          <a:p>
            <a:r>
              <a:rPr lang="pt-BR" dirty="0"/>
              <a:t>The tsl_user </a:t>
            </a:r>
            <a:r>
              <a:rPr lang="pt-BR" dirty="0" smtClean="0"/>
              <a:t>file:</a:t>
            </a:r>
          </a:p>
          <a:p>
            <a:pPr lvl="1"/>
            <a:r>
              <a:rPr lang="pt-BR" dirty="0" smtClean="0"/>
              <a:t>The </a:t>
            </a:r>
            <a:r>
              <a:rPr lang="pt-BR" dirty="0"/>
              <a:t>tsl_user.c and tsl_user.h files contain the STMTouch touch sensing library configuration (definition of channels, banks, sensors, etc...) and the STMTouch touch sensing library initialization (TSL_user_Init) and action (TSL_user_Action) functions</a:t>
            </a:r>
            <a:r>
              <a:rPr lang="pt-BR" dirty="0" smtClean="0"/>
              <a:t>.</a:t>
            </a:r>
          </a:p>
          <a:p>
            <a:pPr lvl="1"/>
            <a:r>
              <a:rPr lang="pt-BR" dirty="0"/>
              <a:t>Create the channels variables using the structures (mandatory): </a:t>
            </a:r>
            <a:endParaRPr lang="pt-BR" dirty="0" smtClean="0"/>
          </a:p>
          <a:p>
            <a:pPr lvl="2"/>
            <a:r>
              <a:rPr lang="pt-BR" dirty="0" smtClean="0"/>
              <a:t>TSL_ChannelSrc_T </a:t>
            </a:r>
          </a:p>
          <a:p>
            <a:pPr lvl="2"/>
            <a:r>
              <a:rPr lang="pt-BR" dirty="0" smtClean="0"/>
              <a:t>TSL_ChannelDest_T</a:t>
            </a:r>
          </a:p>
          <a:p>
            <a:pPr lvl="2"/>
            <a:r>
              <a:rPr lang="pt-BR" dirty="0" smtClean="0"/>
              <a:t>TSL_ChannelData_T</a:t>
            </a:r>
            <a:endParaRPr lang="pt-BR" dirty="0"/>
          </a:p>
          <a:p>
            <a:pPr lvl="1"/>
            <a:r>
              <a:rPr lang="en-US" dirty="0"/>
              <a:t>Create the Banks variables using the structures (mandatory</a:t>
            </a:r>
            <a:r>
              <a:rPr lang="en-US" dirty="0" smtClean="0"/>
              <a:t>):		</a:t>
            </a:r>
          </a:p>
          <a:p>
            <a:pPr lvl="2"/>
            <a:r>
              <a:rPr lang="pt-BR" dirty="0" smtClean="0"/>
              <a:t>TSL_Bank_T</a:t>
            </a:r>
          </a:p>
          <a:p>
            <a:pPr lvl="1"/>
            <a:r>
              <a:rPr lang="pt-BR" dirty="0" smtClean="0"/>
              <a:t>Create </a:t>
            </a:r>
            <a:r>
              <a:rPr lang="pt-BR" dirty="0"/>
              <a:t>the touchkeys variables using the structures (optional): </a:t>
            </a:r>
            <a:endParaRPr lang="pt-BR" dirty="0" smtClean="0"/>
          </a:p>
          <a:p>
            <a:pPr lvl="2"/>
            <a:r>
              <a:rPr lang="pt-BR" dirty="0" smtClean="0"/>
              <a:t>TSL_TouchKeyData_T </a:t>
            </a:r>
          </a:p>
          <a:p>
            <a:pPr lvl="2"/>
            <a:r>
              <a:rPr lang="pt-BR" dirty="0" smtClean="0"/>
              <a:t>TSL_TouchKeyParam_T </a:t>
            </a:r>
          </a:p>
          <a:p>
            <a:pPr lvl="2"/>
            <a:r>
              <a:rPr lang="pt-BR" dirty="0" smtClean="0"/>
              <a:t>TSL_State_T •</a:t>
            </a:r>
          </a:p>
          <a:p>
            <a:pPr lvl="2"/>
            <a:r>
              <a:rPr lang="pt-BR" dirty="0" smtClean="0"/>
              <a:t>TSL_TouchKeyMethods_T </a:t>
            </a:r>
          </a:p>
          <a:p>
            <a:pPr lvl="2"/>
            <a:r>
              <a:rPr lang="pt-BR" dirty="0" smtClean="0"/>
              <a:t>TSL_TouchKeyB_T </a:t>
            </a:r>
          </a:p>
          <a:p>
            <a:pPr lvl="2"/>
            <a:r>
              <a:rPr lang="pt-BR" dirty="0" smtClean="0"/>
              <a:t>TSL_TouchKey_T</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63</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2783033568"/>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How to!?!</a:t>
            </a:r>
            <a:endParaRPr lang="pt-BR" dirty="0"/>
          </a:p>
        </p:txBody>
      </p:sp>
      <p:sp>
        <p:nvSpPr>
          <p:cNvPr id="3" name="Content Placeholder 2"/>
          <p:cNvSpPr>
            <a:spLocks noGrp="1"/>
          </p:cNvSpPr>
          <p:nvPr>
            <p:ph idx="1"/>
          </p:nvPr>
        </p:nvSpPr>
        <p:spPr>
          <a:xfrm>
            <a:off x="457200" y="1277496"/>
            <a:ext cx="8229600" cy="5539978"/>
          </a:xfrm>
        </p:spPr>
        <p:txBody>
          <a:bodyPr/>
          <a:lstStyle/>
          <a:p>
            <a:r>
              <a:rPr lang="pt-BR" dirty="0"/>
              <a:t>The tsl_user </a:t>
            </a:r>
            <a:r>
              <a:rPr lang="pt-BR" dirty="0" smtClean="0"/>
              <a:t>file:</a:t>
            </a:r>
          </a:p>
          <a:p>
            <a:pPr lvl="1"/>
            <a:r>
              <a:rPr lang="en-US" dirty="0"/>
              <a:t>Create the linear and rotary touch sensors variables using the structures (optional): </a:t>
            </a:r>
            <a:endParaRPr lang="en-US" dirty="0" smtClean="0"/>
          </a:p>
          <a:p>
            <a:pPr lvl="2"/>
            <a:r>
              <a:rPr lang="en-US" dirty="0" err="1" smtClean="0"/>
              <a:t>TSL_LinRotData_T</a:t>
            </a:r>
            <a:r>
              <a:rPr lang="en-US" dirty="0" smtClean="0"/>
              <a:t> </a:t>
            </a:r>
          </a:p>
          <a:p>
            <a:pPr lvl="2"/>
            <a:r>
              <a:rPr lang="en-US" dirty="0" err="1" smtClean="0"/>
              <a:t>TSL_LinRotParam_T</a:t>
            </a:r>
            <a:r>
              <a:rPr lang="en-US" dirty="0" smtClean="0"/>
              <a:t> </a:t>
            </a:r>
          </a:p>
          <a:p>
            <a:pPr lvl="2"/>
            <a:r>
              <a:rPr lang="en-US" dirty="0" err="1" smtClean="0"/>
              <a:t>TSL_State_T</a:t>
            </a:r>
            <a:endParaRPr lang="en-US" dirty="0"/>
          </a:p>
          <a:p>
            <a:pPr lvl="2"/>
            <a:r>
              <a:rPr lang="en-US" dirty="0" err="1" smtClean="0"/>
              <a:t>TSL_LinRotMethods_T</a:t>
            </a:r>
            <a:r>
              <a:rPr lang="en-US" dirty="0" smtClean="0"/>
              <a:t> </a:t>
            </a:r>
          </a:p>
          <a:p>
            <a:pPr lvl="2"/>
            <a:r>
              <a:rPr lang="en-US" dirty="0" err="1" smtClean="0"/>
              <a:t>TSL_LinRotB_T</a:t>
            </a:r>
            <a:r>
              <a:rPr lang="en-US" dirty="0" smtClean="0"/>
              <a:t> </a:t>
            </a:r>
          </a:p>
          <a:p>
            <a:pPr lvl="2"/>
            <a:r>
              <a:rPr lang="en-US" dirty="0" err="1" smtClean="0"/>
              <a:t>TSL_LinRot_T</a:t>
            </a:r>
            <a:r>
              <a:rPr lang="en-US" dirty="0" smtClean="0"/>
              <a:t> </a:t>
            </a:r>
          </a:p>
          <a:p>
            <a:pPr lvl="1"/>
            <a:r>
              <a:rPr lang="en-US" dirty="0" smtClean="0"/>
              <a:t>Create </a:t>
            </a:r>
            <a:r>
              <a:rPr lang="en-US" dirty="0"/>
              <a:t>the generic sensors (objects) variables using the structures (mandatory): </a:t>
            </a:r>
            <a:endParaRPr lang="en-US" dirty="0" smtClean="0"/>
          </a:p>
          <a:p>
            <a:pPr lvl="2"/>
            <a:r>
              <a:rPr lang="en-US" dirty="0" err="1" smtClean="0"/>
              <a:t>TSL_Object_T</a:t>
            </a:r>
            <a:r>
              <a:rPr lang="en-US" dirty="0" smtClean="0"/>
              <a:t> </a:t>
            </a:r>
          </a:p>
          <a:p>
            <a:pPr lvl="2"/>
            <a:r>
              <a:rPr lang="en-US" dirty="0" err="1" smtClean="0"/>
              <a:t>TSL_ObjectGroup_T</a:t>
            </a:r>
            <a:r>
              <a:rPr lang="en-US" dirty="0" smtClean="0"/>
              <a:t> </a:t>
            </a:r>
          </a:p>
          <a:p>
            <a:r>
              <a:rPr lang="en-US" dirty="0"/>
              <a:t>T</a:t>
            </a:r>
            <a:r>
              <a:rPr lang="en-US" dirty="0" smtClean="0"/>
              <a:t>he </a:t>
            </a:r>
            <a:r>
              <a:rPr lang="en-US" dirty="0" err="1"/>
              <a:t>TSL_user_Init</a:t>
            </a:r>
            <a:r>
              <a:rPr lang="en-US" dirty="0"/>
              <a:t>() function contains the initialization of the </a:t>
            </a:r>
            <a:r>
              <a:rPr lang="en-US" dirty="0" err="1"/>
              <a:t>STMTouch</a:t>
            </a:r>
            <a:r>
              <a:rPr lang="en-US" dirty="0"/>
              <a:t> touch sensing library. Modify this function to take into account your bank array name and object groups names. </a:t>
            </a:r>
            <a:endParaRPr lang="en-US" dirty="0" smtClean="0"/>
          </a:p>
          <a:p>
            <a:r>
              <a:rPr lang="en-US" dirty="0" smtClean="0"/>
              <a:t>The </a:t>
            </a:r>
            <a:r>
              <a:rPr lang="en-US" dirty="0" err="1"/>
              <a:t>TSL_user_Action</a:t>
            </a:r>
            <a:r>
              <a:rPr lang="en-US" dirty="0"/>
              <a:t>() function contains the main state machine. Modify it also if you have several object groups to process or to change the ECS period, etc..</a:t>
            </a:r>
            <a:endParaRPr lang="pt-BR"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64</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503737201"/>
      </p:ext>
    </p:extLst>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 </a:t>
            </a:r>
            <a:r>
              <a:rPr lang="pt-BR" dirty="0" smtClean="0">
                <a:sym typeface="Wingdings" panose="05000000000000000000" pitchFamily="2" charset="2"/>
              </a:rPr>
              <a:t></a:t>
            </a:r>
            <a:endParaRPr lang="pt-BR" dirty="0"/>
          </a:p>
        </p:txBody>
      </p:sp>
      <p:sp>
        <p:nvSpPr>
          <p:cNvPr id="3" name="Content Placeholder 2"/>
          <p:cNvSpPr>
            <a:spLocks noGrp="1"/>
          </p:cNvSpPr>
          <p:nvPr>
            <p:ph idx="1"/>
          </p:nvPr>
        </p:nvSpPr>
        <p:spPr>
          <a:xfrm>
            <a:off x="457200" y="1277496"/>
            <a:ext cx="8229600" cy="723275"/>
          </a:xfrm>
        </p:spPr>
        <p:txBody>
          <a:bodyPr/>
          <a:lstStyle/>
          <a:p>
            <a:r>
              <a:rPr lang="pt-BR" dirty="0" smtClean="0"/>
              <a:t>Open CubeMX, select the New Project</a:t>
            </a:r>
          </a:p>
          <a:p>
            <a:pPr lvl="1"/>
            <a:r>
              <a:rPr lang="pt-BR" dirty="0" smtClean="0"/>
              <a:t>Chose Board Selector &gt; STM32F072B-DISCO</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65</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683568" y="2132856"/>
            <a:ext cx="7155160" cy="4024778"/>
          </a:xfrm>
          <a:prstGeom prst="rect">
            <a:avLst/>
          </a:prstGeom>
        </p:spPr>
      </p:pic>
    </p:spTree>
    <p:extLst>
      <p:ext uri="{BB962C8B-B14F-4D97-AF65-F5344CB8AC3E}">
        <p14:creationId xmlns:p14="http://schemas.microsoft.com/office/powerpoint/2010/main" val="1098027845"/>
      </p:ext>
    </p:extLst>
  </p:cSld>
  <p:clrMapOvr>
    <a:masterClrMapping/>
  </p:clrMapOvr>
  <p:transition spd="slow">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1677382"/>
          </a:xfrm>
        </p:spPr>
        <p:txBody>
          <a:bodyPr/>
          <a:lstStyle/>
          <a:p>
            <a:r>
              <a:rPr lang="en-US" dirty="0"/>
              <a:t>3 pairs of I/O ports are assigned to the linear touch sensor / touch keys. Each pair must belong to the same analog switch group: </a:t>
            </a:r>
            <a:endParaRPr lang="en-US" dirty="0" smtClean="0"/>
          </a:p>
          <a:p>
            <a:pPr lvl="1"/>
            <a:r>
              <a:rPr lang="en-US" dirty="0" smtClean="0"/>
              <a:t>PA2</a:t>
            </a:r>
            <a:r>
              <a:rPr lang="en-US" dirty="0"/>
              <a:t>, PA3 (group 1</a:t>
            </a:r>
            <a:r>
              <a:rPr lang="en-US" dirty="0" smtClean="0"/>
              <a:t>)</a:t>
            </a:r>
          </a:p>
          <a:p>
            <a:pPr lvl="1"/>
            <a:r>
              <a:rPr lang="en-US" dirty="0" smtClean="0"/>
              <a:t>PA6</a:t>
            </a:r>
            <a:r>
              <a:rPr lang="en-US" dirty="0"/>
              <a:t>, PA7 (group 2) </a:t>
            </a:r>
            <a:endParaRPr lang="en-US" dirty="0" smtClean="0"/>
          </a:p>
          <a:p>
            <a:pPr lvl="1"/>
            <a:r>
              <a:rPr lang="en-US" dirty="0" smtClean="0"/>
              <a:t>PB0</a:t>
            </a:r>
            <a:r>
              <a:rPr lang="en-US" dirty="0"/>
              <a:t>, PB1 (group 3)</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66</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3275856" y="1999081"/>
            <a:ext cx="4358431" cy="4846467"/>
          </a:xfrm>
          <a:prstGeom prst="rect">
            <a:avLst/>
          </a:prstGeom>
        </p:spPr>
      </p:pic>
    </p:spTree>
    <p:extLst>
      <p:ext uri="{BB962C8B-B14F-4D97-AF65-F5344CB8AC3E}">
        <p14:creationId xmlns:p14="http://schemas.microsoft.com/office/powerpoint/2010/main" val="2170304890"/>
      </p:ext>
    </p:extLst>
  </p:cSld>
  <p:clrMapOvr>
    <a:masterClrMapping/>
  </p:clrMapOvr>
  <p:transition spd="slow">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Configure Cube:</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67</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7" name="Picture 6"/>
          <p:cNvPicPr>
            <a:picLocks noChangeAspect="1"/>
          </p:cNvPicPr>
          <p:nvPr/>
        </p:nvPicPr>
        <p:blipFill>
          <a:blip r:embed="rId2"/>
          <a:stretch>
            <a:fillRect/>
          </a:stretch>
        </p:blipFill>
        <p:spPr>
          <a:xfrm>
            <a:off x="626971" y="1778590"/>
            <a:ext cx="8296310" cy="4666675"/>
          </a:xfrm>
          <a:prstGeom prst="rect">
            <a:avLst/>
          </a:prstGeom>
        </p:spPr>
      </p:pic>
    </p:spTree>
    <p:extLst>
      <p:ext uri="{BB962C8B-B14F-4D97-AF65-F5344CB8AC3E}">
        <p14:creationId xmlns:p14="http://schemas.microsoft.com/office/powerpoint/2010/main" val="3851556694"/>
      </p:ext>
    </p:extLst>
  </p:cSld>
  <p:clrMapOvr>
    <a:masterClrMapping/>
  </p:clrMapOvr>
  <p:transition spd="slow">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pic>
        <p:nvPicPr>
          <p:cNvPr id="7" name="Content Placeholder 6"/>
          <p:cNvPicPr>
            <a:picLocks noGrp="1" noChangeAspect="1"/>
          </p:cNvPicPr>
          <p:nvPr>
            <p:ph idx="1"/>
          </p:nvPr>
        </p:nvPicPr>
        <p:blipFill>
          <a:blip r:embed="rId2"/>
          <a:stretch>
            <a:fillRect/>
          </a:stretch>
        </p:blipFill>
        <p:spPr>
          <a:xfrm>
            <a:off x="2607135" y="1277938"/>
            <a:ext cx="3929729" cy="4679950"/>
          </a:xfrm>
          <a:prstGeom prst="rect">
            <a:avLst/>
          </a:prstGeom>
        </p:spPr>
      </p:pic>
      <p:sp>
        <p:nvSpPr>
          <p:cNvPr id="4" name="Slide Number Placeholder 3"/>
          <p:cNvSpPr>
            <a:spLocks noGrp="1"/>
          </p:cNvSpPr>
          <p:nvPr>
            <p:ph type="sldNum" sz="quarter" idx="12"/>
          </p:nvPr>
        </p:nvSpPr>
        <p:spPr/>
        <p:txBody>
          <a:bodyPr/>
          <a:lstStyle/>
          <a:p>
            <a:fld id="{5B31B9E4-8E4D-4C86-BFD7-412B282B373B}" type="slidenum">
              <a:rPr lang="fr-FR" smtClean="0"/>
              <a:pPr/>
              <a:t>68</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3672567090"/>
      </p:ext>
    </p:extLst>
  </p:cSld>
  <p:clrMapOvr>
    <a:masterClrMapping/>
  </p:clrMapOvr>
  <p:transition spd="slow">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69</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10" name="Content Placeholder 9"/>
          <p:cNvSpPr>
            <a:spLocks noGrp="1"/>
          </p:cNvSpPr>
          <p:nvPr>
            <p:ph idx="1"/>
          </p:nvPr>
        </p:nvSpPr>
        <p:spPr>
          <a:xfrm>
            <a:off x="457200" y="1277496"/>
            <a:ext cx="8229600" cy="1631216"/>
          </a:xfrm>
        </p:spPr>
        <p:txBody>
          <a:bodyPr/>
          <a:lstStyle/>
          <a:p>
            <a:r>
              <a:rPr lang="pt-BR" dirty="0" smtClean="0"/>
              <a:t>Let’s copy the middleware files:</a:t>
            </a:r>
          </a:p>
          <a:p>
            <a:endParaRPr lang="pt-BR" dirty="0"/>
          </a:p>
          <a:p>
            <a:endParaRPr lang="pt-BR" dirty="0"/>
          </a:p>
        </p:txBody>
      </p:sp>
      <p:pic>
        <p:nvPicPr>
          <p:cNvPr id="11" name="Content Placeholder 8"/>
          <p:cNvPicPr>
            <a:picLocks noChangeAspect="1"/>
          </p:cNvPicPr>
          <p:nvPr/>
        </p:nvPicPr>
        <p:blipFill>
          <a:blip r:embed="rId2"/>
          <a:stretch>
            <a:fillRect/>
          </a:stretch>
        </p:blipFill>
        <p:spPr>
          <a:xfrm>
            <a:off x="2491007" y="1660499"/>
            <a:ext cx="4161986" cy="4679950"/>
          </a:xfrm>
          <a:prstGeom prst="rect">
            <a:avLst/>
          </a:prstGeom>
        </p:spPr>
      </p:pic>
    </p:spTree>
    <p:extLst>
      <p:ext uri="{BB962C8B-B14F-4D97-AF65-F5344CB8AC3E}">
        <p14:creationId xmlns:p14="http://schemas.microsoft.com/office/powerpoint/2010/main" val="3356235988"/>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6CB2E6"/>
                </a:solidFill>
              </a:rPr>
              <a:t>Overview </a:t>
            </a:r>
            <a:endParaRPr lang="en-US" dirty="0">
              <a:solidFill>
                <a:srgbClr val="6CB2E6"/>
              </a:solidFill>
            </a:endParaRPr>
          </a:p>
        </p:txBody>
      </p:sp>
      <p:sp>
        <p:nvSpPr>
          <p:cNvPr id="4" name="Espace réservé du numéro de diapositive 3"/>
          <p:cNvSpPr>
            <a:spLocks noGrp="1"/>
          </p:cNvSpPr>
          <p:nvPr>
            <p:ph type="sldNum" sz="quarter" idx="12"/>
          </p:nvPr>
        </p:nvSpPr>
        <p:spPr>
          <a:solidFill>
            <a:srgbClr val="B7007C"/>
          </a:solidFill>
        </p:spPr>
        <p:txBody>
          <a:bodyPr/>
          <a:lstStyle/>
          <a:p>
            <a:fld id="{5B31B9E4-8E4D-4C86-BFD7-412B282B373B}" type="slidenum">
              <a:rPr lang="fr-FR" smtClean="0"/>
              <a:pPr/>
              <a:t>7</a:t>
            </a:fld>
            <a:endParaRPr lang="fr-FR" dirty="0"/>
          </a:p>
        </p:txBody>
      </p:sp>
      <p:sp>
        <p:nvSpPr>
          <p:cNvPr id="12" name="Espace réservé du contenu 2"/>
          <p:cNvSpPr>
            <a:spLocks noGrp="1"/>
          </p:cNvSpPr>
          <p:nvPr>
            <p:ph sz="half" idx="1"/>
          </p:nvPr>
        </p:nvSpPr>
        <p:spPr>
          <a:xfrm>
            <a:off x="3964316" y="1808187"/>
            <a:ext cx="4804187" cy="2000548"/>
          </a:xfrm>
        </p:spPr>
        <p:txBody>
          <a:bodyPr/>
          <a:lstStyle/>
          <a:p>
            <a:pPr>
              <a:buClr>
                <a:srgbClr val="6CB2E6"/>
              </a:buClr>
            </a:pPr>
            <a:r>
              <a:rPr lang="en-US" dirty="0" smtClean="0">
                <a:solidFill>
                  <a:srgbClr val="002052"/>
                </a:solidFill>
              </a:rPr>
              <a:t>Provides a </a:t>
            </a:r>
            <a:r>
              <a:rPr lang="en-US" b="1" dirty="0" smtClean="0">
                <a:solidFill>
                  <a:srgbClr val="002052"/>
                </a:solidFill>
              </a:rPr>
              <a:t>robust capacitive sensing technology</a:t>
            </a:r>
          </a:p>
          <a:p>
            <a:pPr lvl="1">
              <a:buClr>
                <a:srgbClr val="6CB2E6"/>
              </a:buClr>
            </a:pPr>
            <a:r>
              <a:rPr lang="en-US" dirty="0" smtClean="0">
                <a:solidFill>
                  <a:srgbClr val="002052"/>
                </a:solidFill>
              </a:rPr>
              <a:t>Surface charge transfer acquisition principle</a:t>
            </a:r>
          </a:p>
          <a:p>
            <a:pPr lvl="1">
              <a:buClr>
                <a:srgbClr val="6CB2E6"/>
              </a:buClr>
            </a:pPr>
            <a:r>
              <a:rPr lang="en-US" dirty="0" smtClean="0">
                <a:solidFill>
                  <a:srgbClr val="002052"/>
                </a:solidFill>
              </a:rPr>
              <a:t>Up to 24 capacitive sensing channels</a:t>
            </a:r>
          </a:p>
          <a:p>
            <a:pPr lvl="1">
              <a:buClr>
                <a:srgbClr val="6CB2E6"/>
              </a:buClr>
            </a:pPr>
            <a:r>
              <a:rPr lang="en-US" dirty="0" smtClean="0">
                <a:solidFill>
                  <a:schemeClr val="tx2"/>
                </a:solidFill>
              </a:rPr>
              <a:t>Fully configurable</a:t>
            </a:r>
          </a:p>
          <a:p>
            <a:pPr lvl="1">
              <a:buClr>
                <a:srgbClr val="6CB2E6"/>
              </a:buClr>
            </a:pPr>
            <a:r>
              <a:rPr lang="en-US" dirty="0" smtClean="0"/>
              <a:t>Reduced BOM</a:t>
            </a:r>
            <a:endParaRPr lang="en-US" dirty="0">
              <a:solidFill>
                <a:schemeClr val="tx2"/>
              </a:solidFill>
            </a:endParaRPr>
          </a:p>
        </p:txBody>
      </p:sp>
      <p:sp>
        <p:nvSpPr>
          <p:cNvPr id="56" name="Rounded Rectangle 55"/>
          <p:cNvSpPr/>
          <p:nvPr/>
        </p:nvSpPr>
        <p:spPr>
          <a:xfrm>
            <a:off x="1350502" y="1800961"/>
            <a:ext cx="1546658" cy="1596408"/>
          </a:xfrm>
          <a:prstGeom prst="roundRect">
            <a:avLst>
              <a:gd name="adj" fmla="val 10000"/>
            </a:avLst>
          </a:prstGeom>
          <a:blipFill rotWithShape="0">
            <a:blip r:embed="rId3"/>
            <a:stretch>
              <a:fillRect/>
            </a:stretch>
          </a:blipFill>
        </p:spPr>
        <p:style>
          <a:lnRef idx="0">
            <a:schemeClr val="lt1">
              <a:hueOff val="0"/>
              <a:satOff val="0"/>
              <a:lumOff val="0"/>
              <a:alphaOff val="0"/>
            </a:schemeClr>
          </a:lnRef>
          <a:fillRef idx="1">
            <a:scrgbClr r="0" g="0" b="0"/>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57" name="Rounded Rectangle 56"/>
          <p:cNvSpPr/>
          <p:nvPr/>
        </p:nvSpPr>
        <p:spPr>
          <a:xfrm>
            <a:off x="1333886" y="3615820"/>
            <a:ext cx="1556792" cy="1606868"/>
          </a:xfrm>
          <a:prstGeom prst="roundRect">
            <a:avLst>
              <a:gd name="adj" fmla="val 10000"/>
            </a:avLst>
          </a:prstGeom>
          <a:blipFill dpi="0" rotWithShape="0">
            <a:blip r:embed="rId4"/>
            <a:srcRect/>
            <a:stretch>
              <a:fillRect/>
            </a:stretch>
          </a:blipFill>
        </p:spPr>
        <p:style>
          <a:lnRef idx="0">
            <a:schemeClr val="lt1">
              <a:hueOff val="0"/>
              <a:satOff val="0"/>
              <a:lumOff val="0"/>
              <a:alphaOff val="0"/>
            </a:schemeClr>
          </a:lnRef>
          <a:fillRef idx="1">
            <a:scrgbClr r="0" g="0" b="0"/>
          </a:fillRef>
          <a:effectRef idx="2">
            <a:schemeClr val="accent2">
              <a:tint val="50000"/>
              <a:hueOff val="-4206999"/>
              <a:satOff val="-26356"/>
              <a:lumOff val="483"/>
              <a:alphaOff val="0"/>
            </a:schemeClr>
          </a:effectRef>
          <a:fontRef idx="minor">
            <a:schemeClr val="lt1">
              <a:hueOff val="0"/>
              <a:satOff val="0"/>
              <a:lumOff val="0"/>
              <a:alphaOff val="0"/>
            </a:schemeClr>
          </a:fontRef>
        </p:style>
      </p:sp>
      <p:sp>
        <p:nvSpPr>
          <p:cNvPr id="58" name="Rectangle à coins arrondis 8"/>
          <p:cNvSpPr/>
          <p:nvPr/>
        </p:nvSpPr>
        <p:spPr>
          <a:xfrm>
            <a:off x="3960090" y="3997119"/>
            <a:ext cx="4808412" cy="1755047"/>
          </a:xfrm>
          <a:prstGeom prst="roundRect">
            <a:avLst>
              <a:gd name="adj" fmla="val 1186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60" tIns="45730" rIns="91460" bIns="45730" rtlCol="0" anchor="ctr"/>
          <a:lstStyle/>
          <a:p>
            <a:pPr>
              <a:buClr>
                <a:srgbClr val="B7007C"/>
              </a:buClr>
            </a:pPr>
            <a:endParaRPr lang="en-US" sz="1501" dirty="0">
              <a:latin typeface="Arial"/>
              <a:cs typeface="Arial"/>
            </a:endParaRPr>
          </a:p>
          <a:p>
            <a:pPr marL="76218" indent="-177840">
              <a:spcAft>
                <a:spcPts val="600"/>
              </a:spcAft>
              <a:buClr>
                <a:srgbClr val="6CB2E6"/>
              </a:buClr>
              <a:buFont typeface="Arial" pitchFamily="34" charset="0"/>
              <a:buChar char="•"/>
            </a:pPr>
            <a:endParaRPr lang="en-US" sz="1501" dirty="0">
              <a:solidFill>
                <a:srgbClr val="002052"/>
              </a:solidFill>
              <a:latin typeface="Arial" pitchFamily="34" charset="0"/>
              <a:cs typeface="Arial" pitchFamily="34" charset="0"/>
            </a:endParaRPr>
          </a:p>
          <a:p>
            <a:pPr marL="76218" indent="-177840">
              <a:spcAft>
                <a:spcPts val="600"/>
              </a:spcAft>
              <a:buClr>
                <a:srgbClr val="6CB2E6"/>
              </a:buClr>
              <a:buFont typeface="Arial" pitchFamily="34" charset="0"/>
              <a:buChar char="•"/>
            </a:pPr>
            <a:r>
              <a:rPr lang="en-US" sz="1501" dirty="0">
                <a:solidFill>
                  <a:srgbClr val="002052"/>
                </a:solidFill>
                <a:latin typeface="Arial" pitchFamily="34" charset="0"/>
                <a:cs typeface="Arial" pitchFamily="34" charset="0"/>
              </a:rPr>
              <a:t>Pleasant and user-friendly interface</a:t>
            </a:r>
          </a:p>
          <a:p>
            <a:pPr marL="76218" indent="-177840">
              <a:spcAft>
                <a:spcPts val="600"/>
              </a:spcAft>
              <a:buClr>
                <a:srgbClr val="6CB2E6"/>
              </a:buClr>
              <a:buFont typeface="Arial" pitchFamily="34" charset="0"/>
              <a:buChar char="•"/>
            </a:pPr>
            <a:r>
              <a:rPr lang="en-US" sz="1501" dirty="0">
                <a:solidFill>
                  <a:srgbClr val="002060"/>
                </a:solidFill>
              </a:rPr>
              <a:t>Reliable touch buttons thanks to a sealed environment </a:t>
            </a:r>
          </a:p>
          <a:p>
            <a:pPr marL="76218" indent="-177840">
              <a:spcAft>
                <a:spcPts val="600"/>
              </a:spcAft>
              <a:buClr>
                <a:srgbClr val="6CB2E6"/>
              </a:buClr>
              <a:buFont typeface="Arial" pitchFamily="34" charset="0"/>
              <a:buChar char="•"/>
            </a:pPr>
            <a:r>
              <a:rPr lang="en-US" sz="1501" dirty="0">
                <a:solidFill>
                  <a:srgbClr val="002060"/>
                </a:solidFill>
              </a:rPr>
              <a:t>No need for mechanical parts</a:t>
            </a:r>
            <a:endParaRPr lang="en-US" sz="1501" dirty="0">
              <a:solidFill>
                <a:srgbClr val="002052"/>
              </a:solidFill>
              <a:latin typeface="Arial" pitchFamily="34" charset="0"/>
              <a:cs typeface="Arial" pitchFamily="34" charset="0"/>
            </a:endParaRPr>
          </a:p>
        </p:txBody>
      </p:sp>
      <p:sp>
        <p:nvSpPr>
          <p:cNvPr id="59" name="Rectangle 58"/>
          <p:cNvSpPr/>
          <p:nvPr/>
        </p:nvSpPr>
        <p:spPr>
          <a:xfrm>
            <a:off x="3960090" y="4185379"/>
            <a:ext cx="4808412" cy="428707"/>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60" tIns="45730" rIns="91460" bIns="45730" rtlCol="0" anchor="ctr"/>
          <a:lstStyle/>
          <a:p>
            <a:r>
              <a:rPr lang="fr-FR" sz="2401" dirty="0">
                <a:latin typeface="Arial"/>
                <a:cs typeface="Arial"/>
              </a:rPr>
              <a:t>Application </a:t>
            </a:r>
            <a:r>
              <a:rPr lang="en-US" sz="2401" dirty="0">
                <a:latin typeface="Arial"/>
                <a:cs typeface="Arial"/>
              </a:rPr>
              <a:t>benefits</a:t>
            </a:r>
          </a:p>
        </p:txBody>
      </p:sp>
    </p:spTree>
    <p:extLst>
      <p:ext uri="{BB962C8B-B14F-4D97-AF65-F5344CB8AC3E}">
        <p14:creationId xmlns:p14="http://schemas.microsoft.com/office/powerpoint/2010/main" val="4253894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70</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10" name="Content Placeholder 9"/>
          <p:cNvSpPr>
            <a:spLocks noGrp="1"/>
          </p:cNvSpPr>
          <p:nvPr>
            <p:ph idx="1"/>
          </p:nvPr>
        </p:nvSpPr>
        <p:spPr>
          <a:xfrm>
            <a:off x="457200" y="1277496"/>
            <a:ext cx="8229600" cy="1631216"/>
          </a:xfrm>
        </p:spPr>
        <p:txBody>
          <a:bodyPr/>
          <a:lstStyle/>
          <a:p>
            <a:r>
              <a:rPr lang="pt-BR" dirty="0" smtClean="0"/>
              <a:t>Let’s copy the BSP files:</a:t>
            </a:r>
          </a:p>
          <a:p>
            <a:endParaRPr lang="pt-BR" dirty="0"/>
          </a:p>
          <a:p>
            <a:endParaRPr lang="pt-BR" dirty="0"/>
          </a:p>
        </p:txBody>
      </p:sp>
      <p:pic>
        <p:nvPicPr>
          <p:cNvPr id="3" name="Picture 2"/>
          <p:cNvPicPr>
            <a:picLocks noChangeAspect="1"/>
          </p:cNvPicPr>
          <p:nvPr/>
        </p:nvPicPr>
        <p:blipFill>
          <a:blip r:embed="rId2"/>
          <a:stretch>
            <a:fillRect/>
          </a:stretch>
        </p:blipFill>
        <p:spPr>
          <a:xfrm>
            <a:off x="2441550" y="1816632"/>
            <a:ext cx="4260899" cy="4791172"/>
          </a:xfrm>
          <a:prstGeom prst="rect">
            <a:avLst/>
          </a:prstGeom>
        </p:spPr>
      </p:pic>
    </p:spTree>
    <p:extLst>
      <p:ext uri="{BB962C8B-B14F-4D97-AF65-F5344CB8AC3E}">
        <p14:creationId xmlns:p14="http://schemas.microsoft.com/office/powerpoint/2010/main" val="2843874595"/>
      </p:ext>
    </p:extLst>
  </p:cSld>
  <p:clrMapOvr>
    <a:masterClrMapping/>
  </p:clrMapOvr>
  <p:transition spd="slow">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1369606"/>
          </a:xfrm>
        </p:spPr>
        <p:txBody>
          <a:bodyPr/>
          <a:lstStyle/>
          <a:p>
            <a:r>
              <a:rPr lang="pt-BR" dirty="0" smtClean="0"/>
              <a:t>Preprocessor:</a:t>
            </a:r>
          </a:p>
          <a:p>
            <a:pPr lvl="1"/>
            <a:r>
              <a:rPr lang="pt-BR" dirty="0" smtClean="0"/>
              <a:t>$</a:t>
            </a:r>
            <a:r>
              <a:rPr lang="pt-BR" dirty="0"/>
              <a:t>PROJ_DIR$/../</a:t>
            </a:r>
            <a:r>
              <a:rPr lang="pt-BR" dirty="0" smtClean="0"/>
              <a:t>Middlewares/ST/STM32_TouchSensing_Library/inc</a:t>
            </a:r>
          </a:p>
          <a:p>
            <a:pPr lvl="1"/>
            <a:r>
              <a:rPr lang="pt-BR" dirty="0" smtClean="0"/>
              <a:t>$PROJ_DIR</a:t>
            </a:r>
            <a:r>
              <a:rPr lang="pt-BR" dirty="0"/>
              <a:t>$/../</a:t>
            </a:r>
            <a:r>
              <a:rPr lang="pt-BR" dirty="0" smtClean="0"/>
              <a:t>Drivers\BSP\STM32F072B-Discovery</a:t>
            </a:r>
          </a:p>
          <a:p>
            <a:pPr lvl="1"/>
            <a:r>
              <a:rPr lang="pt-BR" dirty="0"/>
              <a:t>USE_STM32F072B_DISCO</a:t>
            </a:r>
          </a:p>
        </p:txBody>
      </p:sp>
      <p:sp>
        <p:nvSpPr>
          <p:cNvPr id="4" name="Slide Number Placeholder 3"/>
          <p:cNvSpPr>
            <a:spLocks noGrp="1"/>
          </p:cNvSpPr>
          <p:nvPr>
            <p:ph type="sldNum" sz="quarter" idx="12"/>
          </p:nvPr>
        </p:nvSpPr>
        <p:spPr/>
        <p:txBody>
          <a:bodyPr/>
          <a:lstStyle/>
          <a:p>
            <a:fld id="{5B31B9E4-8E4D-4C86-BFD7-412B282B373B}" type="slidenum">
              <a:rPr lang="fr-FR" smtClean="0"/>
              <a:pPr/>
              <a:t>71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8" name="Picture 7"/>
          <p:cNvPicPr>
            <a:picLocks noChangeAspect="1"/>
          </p:cNvPicPr>
          <p:nvPr/>
        </p:nvPicPr>
        <p:blipFill>
          <a:blip r:embed="rId2"/>
          <a:stretch>
            <a:fillRect/>
          </a:stretch>
        </p:blipFill>
        <p:spPr>
          <a:xfrm>
            <a:off x="2365635" y="2899607"/>
            <a:ext cx="4412729" cy="3717573"/>
          </a:xfrm>
          <a:prstGeom prst="rect">
            <a:avLst/>
          </a:prstGeom>
        </p:spPr>
      </p:pic>
    </p:spTree>
    <p:extLst>
      <p:ext uri="{BB962C8B-B14F-4D97-AF65-F5344CB8AC3E}">
        <p14:creationId xmlns:p14="http://schemas.microsoft.com/office/powerpoint/2010/main" val="3858514510"/>
      </p:ext>
    </p:extLst>
  </p:cSld>
  <p:clrMapOvr>
    <a:masterClrMapping/>
  </p:clrMapOvr>
  <p:transition spd="slow">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72</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9" name="Content Placeholder 8"/>
          <p:cNvSpPr>
            <a:spLocks noGrp="1"/>
          </p:cNvSpPr>
          <p:nvPr>
            <p:ph idx="1"/>
          </p:nvPr>
        </p:nvSpPr>
        <p:spPr>
          <a:xfrm>
            <a:off x="457200" y="1277496"/>
            <a:ext cx="8229600" cy="1908215"/>
          </a:xfrm>
        </p:spPr>
        <p:txBody>
          <a:bodyPr/>
          <a:lstStyle/>
          <a:p>
            <a:r>
              <a:rPr lang="pt-BR" dirty="0" smtClean="0"/>
              <a:t>The example we’ll use is under the repository: </a:t>
            </a:r>
          </a:p>
          <a:p>
            <a:pPr lvl="1"/>
            <a:r>
              <a:rPr lang="pt-BR" dirty="0" smtClean="0"/>
              <a:t>STM32Cube\Repository\STM32Cube_FW_F0_V1.5.0\Projects\STM32F072B-Discovery\Applications\TouchSensing\TouchSensing_Linear\Inc and Src</a:t>
            </a:r>
            <a:endParaRPr lang="pt-BR" dirty="0"/>
          </a:p>
          <a:p>
            <a:pPr lvl="1"/>
            <a:endParaRPr lang="pt-BR" dirty="0" smtClean="0"/>
          </a:p>
          <a:p>
            <a:endParaRPr lang="pt-BR" dirty="0"/>
          </a:p>
        </p:txBody>
      </p:sp>
      <p:pic>
        <p:nvPicPr>
          <p:cNvPr id="10" name="Content Placeholder 6"/>
          <p:cNvPicPr>
            <a:picLocks noChangeAspect="1"/>
          </p:cNvPicPr>
          <p:nvPr/>
        </p:nvPicPr>
        <p:blipFill>
          <a:blip r:embed="rId2"/>
          <a:stretch>
            <a:fillRect/>
          </a:stretch>
        </p:blipFill>
        <p:spPr>
          <a:xfrm>
            <a:off x="980646" y="2348880"/>
            <a:ext cx="3585922" cy="4032194"/>
          </a:xfrm>
          <a:prstGeom prst="rect">
            <a:avLst/>
          </a:prstGeom>
        </p:spPr>
      </p:pic>
      <p:pic>
        <p:nvPicPr>
          <p:cNvPr id="11" name="Picture 10"/>
          <p:cNvPicPr>
            <a:picLocks noChangeAspect="1"/>
          </p:cNvPicPr>
          <p:nvPr/>
        </p:nvPicPr>
        <p:blipFill>
          <a:blip r:embed="rId3"/>
          <a:stretch>
            <a:fillRect/>
          </a:stretch>
        </p:blipFill>
        <p:spPr>
          <a:xfrm>
            <a:off x="4896356" y="2348880"/>
            <a:ext cx="3585922" cy="4032194"/>
          </a:xfrm>
          <a:prstGeom prst="rect">
            <a:avLst/>
          </a:prstGeom>
        </p:spPr>
      </p:pic>
    </p:spTree>
    <p:extLst>
      <p:ext uri="{BB962C8B-B14F-4D97-AF65-F5344CB8AC3E}">
        <p14:creationId xmlns:p14="http://schemas.microsoft.com/office/powerpoint/2010/main" val="3906528284"/>
      </p:ext>
    </p:extLst>
  </p:cSld>
  <p:clrMapOvr>
    <a:masterClrMapping/>
  </p:clrMapOvr>
  <p:transition spd="slow">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The IDE should be like this:</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73</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pic>
        <p:nvPicPr>
          <p:cNvPr id="9" name="Picture 8"/>
          <p:cNvPicPr>
            <a:picLocks noChangeAspect="1"/>
          </p:cNvPicPr>
          <p:nvPr/>
        </p:nvPicPr>
        <p:blipFill>
          <a:blip r:embed="rId2"/>
          <a:stretch>
            <a:fillRect/>
          </a:stretch>
        </p:blipFill>
        <p:spPr>
          <a:xfrm>
            <a:off x="1475656" y="1819321"/>
            <a:ext cx="4000461" cy="4526277"/>
          </a:xfrm>
          <a:prstGeom prst="rect">
            <a:avLst/>
          </a:prstGeom>
        </p:spPr>
      </p:pic>
    </p:spTree>
    <p:extLst>
      <p:ext uri="{BB962C8B-B14F-4D97-AF65-F5344CB8AC3E}">
        <p14:creationId xmlns:p14="http://schemas.microsoft.com/office/powerpoint/2010/main" val="1898614373"/>
      </p:ext>
    </p:extLst>
  </p:cSld>
  <p:clrMapOvr>
    <a:masterClrMapping/>
  </p:clrMapOvr>
  <p:transition spd="slow">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Demo</a:t>
            </a:r>
            <a:endParaRPr lang="pt-BR" dirty="0"/>
          </a:p>
        </p:txBody>
      </p:sp>
      <p:sp>
        <p:nvSpPr>
          <p:cNvPr id="3" name="Content Placeholder 2"/>
          <p:cNvSpPr>
            <a:spLocks noGrp="1"/>
          </p:cNvSpPr>
          <p:nvPr>
            <p:ph idx="1"/>
          </p:nvPr>
        </p:nvSpPr>
        <p:spPr>
          <a:xfrm>
            <a:off x="457200" y="1277496"/>
            <a:ext cx="8229600" cy="3593291"/>
          </a:xfrm>
        </p:spPr>
        <p:txBody>
          <a:bodyPr/>
          <a:lstStyle/>
          <a:p>
            <a:r>
              <a:rPr lang="pt-BR" dirty="0" smtClean="0"/>
              <a:t>The code proposed will:</a:t>
            </a:r>
          </a:p>
          <a:p>
            <a:pPr lvl="1"/>
            <a:r>
              <a:rPr lang="pt-BR" dirty="0" smtClean="0"/>
              <a:t>Blink the orange LED every time the touch sense is detected and will be held ON while the key is pressed</a:t>
            </a:r>
          </a:p>
          <a:p>
            <a:pPr lvl="1"/>
            <a:r>
              <a:rPr lang="pt-BR" dirty="0" smtClean="0"/>
              <a:t>The blink speed for the green LED will change in the same rate the slider is touched</a:t>
            </a:r>
          </a:p>
          <a:p>
            <a:pPr lvl="1"/>
            <a:r>
              <a:rPr lang="pt-BR" dirty="0" smtClean="0"/>
              <a:t>To monitor this code, will verify the following members:</a:t>
            </a:r>
          </a:p>
          <a:p>
            <a:pPr lvl="2"/>
            <a:r>
              <a:rPr lang="pt-BR" dirty="0"/>
              <a:t>MyLinRots[0].p_Data-&gt;</a:t>
            </a:r>
            <a:r>
              <a:rPr lang="pt-BR" dirty="0" smtClean="0"/>
              <a:t>StateId</a:t>
            </a:r>
          </a:p>
          <a:p>
            <a:pPr lvl="1"/>
            <a:r>
              <a:rPr lang="pt-BR" dirty="0" smtClean="0"/>
              <a:t>The acceptable values are:</a:t>
            </a:r>
          </a:p>
          <a:p>
            <a:pPr lvl="2"/>
            <a:r>
              <a:rPr lang="pt-BR" dirty="0" smtClean="0"/>
              <a:t>TSL_STATEID_DETECT</a:t>
            </a:r>
          </a:p>
          <a:p>
            <a:pPr lvl="2"/>
            <a:r>
              <a:rPr lang="pt-BR" dirty="0" smtClean="0"/>
              <a:t>TSL_STATEID_DEB_RELEASE_DETECT</a:t>
            </a:r>
          </a:p>
          <a:p>
            <a:pPr lvl="1"/>
            <a:r>
              <a:rPr lang="pt-BR" dirty="0" smtClean="0"/>
              <a:t>For the slider position, will use this:</a:t>
            </a:r>
          </a:p>
          <a:p>
            <a:pPr lvl="2"/>
            <a:r>
              <a:rPr lang="pt-BR" dirty="0"/>
              <a:t>MyLinRots[0].p_Data-&gt;</a:t>
            </a:r>
            <a:r>
              <a:rPr lang="pt-BR" dirty="0" smtClean="0"/>
              <a:t>Position (this go from 0 up to 0xF)</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74</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Tree>
    <p:extLst>
      <p:ext uri="{BB962C8B-B14F-4D97-AF65-F5344CB8AC3E}">
        <p14:creationId xmlns:p14="http://schemas.microsoft.com/office/powerpoint/2010/main" val="1413313230"/>
      </p:ext>
    </p:extLst>
  </p:cSld>
  <p:clrMapOvr>
    <a:masterClrMapping/>
  </p:clrMapOvr>
  <p:transition spd="slow">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Edit main.c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75</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472852" y="1695470"/>
            <a:ext cx="5256584" cy="923330"/>
          </a:xfrm>
          <a:prstGeom prst="rect">
            <a:avLst/>
          </a:prstGeom>
          <a:noFill/>
        </p:spPr>
        <p:txBody>
          <a:bodyPr wrap="square" rtlCol="0">
            <a:spAutoFit/>
          </a:bodyPr>
          <a:lstStyle/>
          <a:p>
            <a:r>
              <a:rPr lang="en-US" dirty="0">
                <a:solidFill>
                  <a:srgbClr val="00B050"/>
                </a:solidFill>
              </a:rPr>
              <a:t>/* USER CODE BEGIN Includes */</a:t>
            </a:r>
          </a:p>
          <a:p>
            <a:r>
              <a:rPr lang="en-US" dirty="0">
                <a:solidFill>
                  <a:srgbClr val="002152"/>
                </a:solidFill>
              </a:rPr>
              <a:t>#include </a:t>
            </a:r>
            <a:r>
              <a:rPr lang="en-US" dirty="0"/>
              <a:t>"</a:t>
            </a:r>
            <a:r>
              <a:rPr lang="en-US" dirty="0" err="1"/>
              <a:t>main.h</a:t>
            </a:r>
            <a:r>
              <a:rPr lang="en-US" dirty="0"/>
              <a:t>"</a:t>
            </a:r>
          </a:p>
          <a:p>
            <a:r>
              <a:rPr lang="en-US" dirty="0">
                <a:solidFill>
                  <a:srgbClr val="00B050"/>
                </a:solidFill>
              </a:rPr>
              <a:t>/* USER CODE END Includes */</a:t>
            </a:r>
            <a:endParaRPr lang="pt-BR" dirty="0">
              <a:solidFill>
                <a:srgbClr val="00B050"/>
              </a:solidFill>
            </a:endParaRPr>
          </a:p>
        </p:txBody>
      </p:sp>
      <p:sp>
        <p:nvSpPr>
          <p:cNvPr id="8" name="TextBox 7"/>
          <p:cNvSpPr txBox="1"/>
          <p:nvPr/>
        </p:nvSpPr>
        <p:spPr>
          <a:xfrm>
            <a:off x="457200" y="2828198"/>
            <a:ext cx="8424936" cy="2031325"/>
          </a:xfrm>
          <a:prstGeom prst="rect">
            <a:avLst/>
          </a:prstGeom>
          <a:noFill/>
        </p:spPr>
        <p:txBody>
          <a:bodyPr wrap="square" rtlCol="0">
            <a:spAutoFit/>
          </a:bodyPr>
          <a:lstStyle/>
          <a:p>
            <a:r>
              <a:rPr lang="pt-BR" dirty="0">
                <a:solidFill>
                  <a:srgbClr val="00B050"/>
                </a:solidFill>
              </a:rPr>
              <a:t>/* Private variables ---------------------------------------------------------*/</a:t>
            </a:r>
          </a:p>
          <a:p>
            <a:r>
              <a:rPr lang="pt-BR" dirty="0">
                <a:solidFill>
                  <a:srgbClr val="002152"/>
                </a:solidFill>
              </a:rPr>
              <a:t>#define </a:t>
            </a:r>
            <a:r>
              <a:rPr lang="pt-BR" dirty="0"/>
              <a:t>LINEAR_DETECT ((MyLinRots[0].p_Data-&gt;StateId == TSL_STATEID_DETECT) || \</a:t>
            </a:r>
          </a:p>
          <a:p>
            <a:r>
              <a:rPr lang="pt-BR" dirty="0"/>
              <a:t>                       (MyLinRots[0].p_Data-&gt;StateId == TSL_STATEID_DEB_RELEASE_DETECT))</a:t>
            </a:r>
          </a:p>
          <a:p>
            <a:r>
              <a:rPr lang="pt-BR" dirty="0">
                <a:solidFill>
                  <a:srgbClr val="002152"/>
                </a:solidFill>
              </a:rPr>
              <a:t>#define </a:t>
            </a:r>
            <a:r>
              <a:rPr lang="pt-BR" dirty="0"/>
              <a:t>LINEAR_POSITION (MyLinRots[0].p_Data-&gt;Position)</a:t>
            </a:r>
          </a:p>
          <a:p>
            <a:r>
              <a:rPr lang="pt-BR" dirty="0">
                <a:solidFill>
                  <a:srgbClr val="00B050"/>
                </a:solidFill>
              </a:rPr>
              <a:t>/* USER CODE END PV */</a:t>
            </a:r>
          </a:p>
        </p:txBody>
      </p:sp>
      <p:sp>
        <p:nvSpPr>
          <p:cNvPr id="9" name="TextBox 8"/>
          <p:cNvSpPr txBox="1"/>
          <p:nvPr/>
        </p:nvSpPr>
        <p:spPr>
          <a:xfrm>
            <a:off x="472852" y="5068921"/>
            <a:ext cx="7585741" cy="1477328"/>
          </a:xfrm>
          <a:prstGeom prst="rect">
            <a:avLst/>
          </a:prstGeom>
          <a:noFill/>
        </p:spPr>
        <p:txBody>
          <a:bodyPr wrap="square" rtlCol="0">
            <a:spAutoFit/>
          </a:bodyPr>
          <a:lstStyle/>
          <a:p>
            <a:r>
              <a:rPr lang="en-US" dirty="0">
                <a:solidFill>
                  <a:srgbClr val="00B050"/>
                </a:solidFill>
              </a:rPr>
              <a:t>/* Private function prototypes -----------------------------------------------*/</a:t>
            </a:r>
          </a:p>
          <a:p>
            <a:r>
              <a:rPr lang="en-US" dirty="0">
                <a:solidFill>
                  <a:srgbClr val="002152"/>
                </a:solidFill>
              </a:rPr>
              <a:t>static</a:t>
            </a:r>
            <a:r>
              <a:rPr lang="en-US" dirty="0"/>
              <a:t> </a:t>
            </a:r>
            <a:r>
              <a:rPr lang="en-US" dirty="0">
                <a:solidFill>
                  <a:srgbClr val="002152"/>
                </a:solidFill>
              </a:rPr>
              <a:t>void</a:t>
            </a:r>
            <a:r>
              <a:rPr lang="en-US" dirty="0"/>
              <a:t> </a:t>
            </a:r>
            <a:r>
              <a:rPr lang="en-US" dirty="0" err="1">
                <a:solidFill>
                  <a:srgbClr val="002152"/>
                </a:solidFill>
              </a:rPr>
              <a:t>Error_Handler</a:t>
            </a:r>
            <a:r>
              <a:rPr lang="en-US" dirty="0">
                <a:solidFill>
                  <a:srgbClr val="002152"/>
                </a:solidFill>
              </a:rPr>
              <a:t>(void</a:t>
            </a:r>
            <a:r>
              <a:rPr lang="en-US" dirty="0"/>
              <a:t>);</a:t>
            </a:r>
          </a:p>
          <a:p>
            <a:r>
              <a:rPr lang="en-US" dirty="0">
                <a:solidFill>
                  <a:srgbClr val="002152"/>
                </a:solidFill>
              </a:rPr>
              <a:t>static</a:t>
            </a:r>
            <a:r>
              <a:rPr lang="en-US" dirty="0"/>
              <a:t> </a:t>
            </a:r>
            <a:r>
              <a:rPr lang="en-US" dirty="0">
                <a:solidFill>
                  <a:srgbClr val="002152"/>
                </a:solidFill>
              </a:rPr>
              <a:t>void</a:t>
            </a:r>
            <a:r>
              <a:rPr lang="en-US" dirty="0"/>
              <a:t> </a:t>
            </a:r>
            <a:r>
              <a:rPr lang="en-US" dirty="0" err="1"/>
              <a:t>Process_Sensors</a:t>
            </a:r>
            <a:r>
              <a:rPr lang="en-US" dirty="0"/>
              <a:t>(</a:t>
            </a:r>
            <a:r>
              <a:rPr lang="en-US" dirty="0" err="1"/>
              <a:t>tsl_user_status_t</a:t>
            </a:r>
            <a:r>
              <a:rPr lang="en-US" dirty="0"/>
              <a:t> status);</a:t>
            </a:r>
          </a:p>
          <a:p>
            <a:r>
              <a:rPr lang="en-US" dirty="0">
                <a:solidFill>
                  <a:srgbClr val="00B050"/>
                </a:solidFill>
              </a:rPr>
              <a:t>/* USER CODE END PFP */</a:t>
            </a:r>
          </a:p>
          <a:p>
            <a:endParaRPr lang="pt-BR" dirty="0"/>
          </a:p>
        </p:txBody>
      </p:sp>
    </p:spTree>
    <p:extLst>
      <p:ext uri="{BB962C8B-B14F-4D97-AF65-F5344CB8AC3E}">
        <p14:creationId xmlns:p14="http://schemas.microsoft.com/office/powerpoint/2010/main" val="706894813"/>
      </p:ext>
    </p:extLst>
  </p:cSld>
  <p:clrMapOvr>
    <a:masterClrMapping/>
  </p:clrMapOvr>
  <p:transition spd="slow">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Edit main.c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76</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611560" y="1988840"/>
            <a:ext cx="6624736" cy="923330"/>
          </a:xfrm>
          <a:prstGeom prst="rect">
            <a:avLst/>
          </a:prstGeom>
          <a:noFill/>
        </p:spPr>
        <p:txBody>
          <a:bodyPr wrap="square" rtlCol="0">
            <a:spAutoFit/>
          </a:bodyPr>
          <a:lstStyle/>
          <a:p>
            <a:r>
              <a:rPr lang="pt-BR" dirty="0">
                <a:solidFill>
                  <a:srgbClr val="009900"/>
                </a:solidFill>
              </a:rPr>
              <a:t> /* USER CODE BEGIN 1 */</a:t>
            </a:r>
          </a:p>
          <a:p>
            <a:r>
              <a:rPr lang="pt-BR" dirty="0"/>
              <a:t>  tsl_user_status_t tsl_status;</a:t>
            </a:r>
          </a:p>
          <a:p>
            <a:r>
              <a:rPr lang="pt-BR" dirty="0">
                <a:solidFill>
                  <a:srgbClr val="009900"/>
                </a:solidFill>
              </a:rPr>
              <a:t>  /* USER CODE END 1 */</a:t>
            </a:r>
          </a:p>
        </p:txBody>
      </p:sp>
      <p:sp>
        <p:nvSpPr>
          <p:cNvPr id="8" name="TextBox 7"/>
          <p:cNvSpPr txBox="1"/>
          <p:nvPr/>
        </p:nvSpPr>
        <p:spPr>
          <a:xfrm>
            <a:off x="611560" y="3210704"/>
            <a:ext cx="6408712" cy="1200329"/>
          </a:xfrm>
          <a:prstGeom prst="rect">
            <a:avLst/>
          </a:prstGeom>
          <a:noFill/>
        </p:spPr>
        <p:txBody>
          <a:bodyPr wrap="square" rtlCol="0">
            <a:spAutoFit/>
          </a:bodyPr>
          <a:lstStyle/>
          <a:p>
            <a:r>
              <a:rPr lang="en-US" dirty="0">
                <a:solidFill>
                  <a:srgbClr val="009900"/>
                </a:solidFill>
              </a:rPr>
              <a:t> /* USER CODE BEGIN 2 */</a:t>
            </a:r>
          </a:p>
          <a:p>
            <a:r>
              <a:rPr lang="en-US" dirty="0">
                <a:solidFill>
                  <a:srgbClr val="009900"/>
                </a:solidFill>
              </a:rPr>
              <a:t>  /* Initialize the </a:t>
            </a:r>
            <a:r>
              <a:rPr lang="en-US" dirty="0" err="1">
                <a:solidFill>
                  <a:srgbClr val="009900"/>
                </a:solidFill>
              </a:rPr>
              <a:t>STMTouch</a:t>
            </a:r>
            <a:r>
              <a:rPr lang="en-US" dirty="0">
                <a:solidFill>
                  <a:srgbClr val="009900"/>
                </a:solidFill>
              </a:rPr>
              <a:t> driver */</a:t>
            </a:r>
          </a:p>
          <a:p>
            <a:r>
              <a:rPr lang="en-US" dirty="0"/>
              <a:t>  </a:t>
            </a:r>
            <a:r>
              <a:rPr lang="en-US" dirty="0" err="1"/>
              <a:t>tsl_user_Init</a:t>
            </a:r>
            <a:r>
              <a:rPr lang="en-US" dirty="0"/>
              <a:t>();</a:t>
            </a:r>
          </a:p>
          <a:p>
            <a:r>
              <a:rPr lang="en-US" dirty="0">
                <a:solidFill>
                  <a:srgbClr val="009900"/>
                </a:solidFill>
              </a:rPr>
              <a:t>  /* USER CODE END 2 */</a:t>
            </a:r>
            <a:endParaRPr lang="pt-BR" dirty="0">
              <a:solidFill>
                <a:srgbClr val="009900"/>
              </a:solidFill>
            </a:endParaRPr>
          </a:p>
        </p:txBody>
      </p:sp>
    </p:spTree>
    <p:extLst>
      <p:ext uri="{BB962C8B-B14F-4D97-AF65-F5344CB8AC3E}">
        <p14:creationId xmlns:p14="http://schemas.microsoft.com/office/powerpoint/2010/main" val="2774473465"/>
      </p:ext>
    </p:extLst>
  </p:cSld>
  <p:clrMapOvr>
    <a:masterClrMapping/>
  </p:clrMapOvr>
  <p:transition spd="slow">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Edit main.c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77</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611560" y="2060848"/>
            <a:ext cx="6408712" cy="3970318"/>
          </a:xfrm>
          <a:prstGeom prst="rect">
            <a:avLst/>
          </a:prstGeom>
          <a:noFill/>
        </p:spPr>
        <p:txBody>
          <a:bodyPr wrap="square" rtlCol="0">
            <a:spAutoFit/>
          </a:bodyPr>
          <a:lstStyle/>
          <a:p>
            <a:r>
              <a:rPr lang="pt-BR" dirty="0">
                <a:solidFill>
                  <a:srgbClr val="009900"/>
                </a:solidFill>
              </a:rPr>
              <a:t> /* USER CODE BEGIN WHILE */</a:t>
            </a:r>
          </a:p>
          <a:p>
            <a:r>
              <a:rPr lang="pt-BR" dirty="0"/>
              <a:t>  </a:t>
            </a:r>
            <a:r>
              <a:rPr lang="pt-BR" dirty="0">
                <a:solidFill>
                  <a:srgbClr val="002152"/>
                </a:solidFill>
              </a:rPr>
              <a:t>while</a:t>
            </a:r>
            <a:r>
              <a:rPr lang="pt-BR" dirty="0"/>
              <a:t> (</a:t>
            </a:r>
            <a:r>
              <a:rPr lang="pt-BR" dirty="0">
                <a:solidFill>
                  <a:srgbClr val="FF0000"/>
                </a:solidFill>
              </a:rPr>
              <a:t>1</a:t>
            </a:r>
            <a:r>
              <a:rPr lang="pt-BR" dirty="0"/>
              <a:t>)</a:t>
            </a:r>
          </a:p>
          <a:p>
            <a:r>
              <a:rPr lang="pt-BR" dirty="0"/>
              <a:t>  {</a:t>
            </a:r>
          </a:p>
          <a:p>
            <a:r>
              <a:rPr lang="pt-BR" dirty="0">
                <a:solidFill>
                  <a:srgbClr val="009900"/>
                </a:solidFill>
              </a:rPr>
              <a:t>  /* USER CODE END WHILE */</a:t>
            </a:r>
          </a:p>
          <a:p>
            <a:endParaRPr lang="pt-BR" dirty="0"/>
          </a:p>
          <a:p>
            <a:r>
              <a:rPr lang="pt-BR" dirty="0">
                <a:solidFill>
                  <a:srgbClr val="009900"/>
                </a:solidFill>
              </a:rPr>
              <a:t>  /* USER CODE BEGIN 3 */</a:t>
            </a:r>
          </a:p>
          <a:p>
            <a:r>
              <a:rPr lang="pt-BR" dirty="0">
                <a:solidFill>
                  <a:srgbClr val="009900"/>
                </a:solidFill>
              </a:rPr>
              <a:t>    /* Execute STMTouch Driver state machine */</a:t>
            </a:r>
          </a:p>
          <a:p>
            <a:r>
              <a:rPr lang="pt-BR" dirty="0"/>
              <a:t>    tsl_status = tsl_user_Exec();</a:t>
            </a:r>
          </a:p>
          <a:p>
            <a:r>
              <a:rPr lang="pt-BR" dirty="0"/>
              <a:t>    </a:t>
            </a:r>
            <a:r>
              <a:rPr lang="pt-BR" dirty="0">
                <a:solidFill>
                  <a:srgbClr val="002152"/>
                </a:solidFill>
              </a:rPr>
              <a:t>if</a:t>
            </a:r>
            <a:r>
              <a:rPr lang="pt-BR" dirty="0"/>
              <a:t> (tsl_status != TSL_USER_STATUS_BUSY)</a:t>
            </a:r>
          </a:p>
          <a:p>
            <a:r>
              <a:rPr lang="pt-BR" dirty="0"/>
              <a:t>    {</a:t>
            </a:r>
          </a:p>
          <a:p>
            <a:r>
              <a:rPr lang="pt-BR" dirty="0"/>
              <a:t>      Process_Sensors(tsl_status);</a:t>
            </a:r>
          </a:p>
          <a:p>
            <a:r>
              <a:rPr lang="pt-BR" dirty="0"/>
              <a:t>    }</a:t>
            </a:r>
          </a:p>
          <a:p>
            <a:r>
              <a:rPr lang="pt-BR" dirty="0"/>
              <a:t>  }</a:t>
            </a:r>
          </a:p>
          <a:p>
            <a:r>
              <a:rPr lang="pt-BR" dirty="0">
                <a:solidFill>
                  <a:srgbClr val="009900"/>
                </a:solidFill>
              </a:rPr>
              <a:t>  /* USER CODE END 3 */</a:t>
            </a:r>
          </a:p>
        </p:txBody>
      </p:sp>
    </p:spTree>
    <p:extLst>
      <p:ext uri="{BB962C8B-B14F-4D97-AF65-F5344CB8AC3E}">
        <p14:creationId xmlns:p14="http://schemas.microsoft.com/office/powerpoint/2010/main" val="201968635"/>
      </p:ext>
    </p:extLst>
  </p:cSld>
  <p:clrMapOvr>
    <a:masterClrMapping/>
  </p:clrMapOvr>
  <p:transition spd="slow">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From Scratch</a:t>
            </a:r>
          </a:p>
        </p:txBody>
      </p:sp>
      <p:sp>
        <p:nvSpPr>
          <p:cNvPr id="3" name="Content Placeholder 2"/>
          <p:cNvSpPr>
            <a:spLocks noGrp="1"/>
          </p:cNvSpPr>
          <p:nvPr>
            <p:ph idx="1"/>
          </p:nvPr>
        </p:nvSpPr>
        <p:spPr>
          <a:xfrm>
            <a:off x="457200" y="1277496"/>
            <a:ext cx="8229600" cy="400110"/>
          </a:xfrm>
        </p:spPr>
        <p:txBody>
          <a:bodyPr/>
          <a:lstStyle/>
          <a:p>
            <a:r>
              <a:rPr lang="pt-BR" dirty="0" smtClean="0"/>
              <a:t>Edit main.c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78</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457200" y="2078473"/>
            <a:ext cx="7499176" cy="3139321"/>
          </a:xfrm>
          <a:prstGeom prst="rect">
            <a:avLst/>
          </a:prstGeom>
          <a:noFill/>
        </p:spPr>
        <p:txBody>
          <a:bodyPr wrap="square" rtlCol="0">
            <a:spAutoFit/>
          </a:bodyPr>
          <a:lstStyle/>
          <a:p>
            <a:r>
              <a:rPr lang="pt-BR" dirty="0">
                <a:solidFill>
                  <a:srgbClr val="002152"/>
                </a:solidFill>
              </a:rPr>
              <a:t>void</a:t>
            </a:r>
            <a:r>
              <a:rPr lang="pt-BR" dirty="0"/>
              <a:t> Process_Sensors(tsl_user_status_t status)</a:t>
            </a:r>
          </a:p>
          <a:p>
            <a:r>
              <a:rPr lang="pt-BR" dirty="0"/>
              <a:t>{</a:t>
            </a:r>
          </a:p>
          <a:p>
            <a:r>
              <a:rPr lang="pt-BR" dirty="0"/>
              <a:t>  </a:t>
            </a:r>
            <a:r>
              <a:rPr lang="pt-BR" dirty="0">
                <a:solidFill>
                  <a:srgbClr val="002152"/>
                </a:solidFill>
              </a:rPr>
              <a:t>if</a:t>
            </a:r>
            <a:r>
              <a:rPr lang="pt-BR" dirty="0"/>
              <a:t> (LINEAR_DETECT)</a:t>
            </a:r>
          </a:p>
          <a:p>
            <a:r>
              <a:rPr lang="pt-BR" dirty="0"/>
              <a:t>  {</a:t>
            </a:r>
          </a:p>
          <a:p>
            <a:r>
              <a:rPr lang="pt-BR" dirty="0"/>
              <a:t>    BSP_LED_On(LED4);</a:t>
            </a:r>
          </a:p>
          <a:p>
            <a:r>
              <a:rPr lang="pt-BR" dirty="0"/>
              <a:t>  }</a:t>
            </a:r>
          </a:p>
          <a:p>
            <a:r>
              <a:rPr lang="pt-BR" dirty="0"/>
              <a:t>  </a:t>
            </a:r>
            <a:r>
              <a:rPr lang="pt-BR" dirty="0">
                <a:solidFill>
                  <a:srgbClr val="002152"/>
                </a:solidFill>
              </a:rPr>
              <a:t>else</a:t>
            </a:r>
          </a:p>
          <a:p>
            <a:r>
              <a:rPr lang="pt-BR" dirty="0"/>
              <a:t>  {</a:t>
            </a:r>
          </a:p>
          <a:p>
            <a:r>
              <a:rPr lang="pt-BR" dirty="0"/>
              <a:t>    BSP_LED_Off(LED4);</a:t>
            </a:r>
          </a:p>
          <a:p>
            <a:r>
              <a:rPr lang="pt-BR" dirty="0"/>
              <a:t>  }</a:t>
            </a:r>
          </a:p>
          <a:p>
            <a:r>
              <a:rPr lang="pt-BR" dirty="0" smtClean="0"/>
              <a:t>}</a:t>
            </a:r>
            <a:endParaRPr lang="pt-BR" dirty="0"/>
          </a:p>
        </p:txBody>
      </p:sp>
    </p:spTree>
    <p:extLst>
      <p:ext uri="{BB962C8B-B14F-4D97-AF65-F5344CB8AC3E}">
        <p14:creationId xmlns:p14="http://schemas.microsoft.com/office/powerpoint/2010/main" val="7211573"/>
      </p:ext>
    </p:extLst>
  </p:cSld>
  <p:clrMapOvr>
    <a:masterClrMapping/>
  </p:clrMapOvr>
  <p:transition spd="slow">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From Scratch</a:t>
            </a:r>
          </a:p>
        </p:txBody>
      </p:sp>
      <p:sp>
        <p:nvSpPr>
          <p:cNvPr id="3" name="Content Placeholder 2"/>
          <p:cNvSpPr>
            <a:spLocks noGrp="1"/>
          </p:cNvSpPr>
          <p:nvPr>
            <p:ph idx="1"/>
          </p:nvPr>
        </p:nvSpPr>
        <p:spPr>
          <a:xfrm>
            <a:off x="457200" y="1277496"/>
            <a:ext cx="8229600" cy="400110"/>
          </a:xfrm>
        </p:spPr>
        <p:txBody>
          <a:bodyPr/>
          <a:lstStyle/>
          <a:p>
            <a:r>
              <a:rPr lang="pt-BR" dirty="0" smtClean="0"/>
              <a:t>Edit main.c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79</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457200" y="1642954"/>
            <a:ext cx="7499176" cy="4708981"/>
          </a:xfrm>
          <a:prstGeom prst="rect">
            <a:avLst/>
          </a:prstGeom>
          <a:noFill/>
        </p:spPr>
        <p:txBody>
          <a:bodyPr wrap="square" rtlCol="0">
            <a:spAutoFit/>
          </a:bodyPr>
          <a:lstStyle/>
          <a:p>
            <a:r>
              <a:rPr lang="pt-BR" sz="1200" dirty="0">
                <a:solidFill>
                  <a:srgbClr val="002152"/>
                </a:solidFill>
              </a:rPr>
              <a:t>void</a:t>
            </a:r>
            <a:r>
              <a:rPr lang="pt-BR" sz="1200" dirty="0"/>
              <a:t> </a:t>
            </a:r>
            <a:r>
              <a:rPr lang="pt-BR" sz="1200" dirty="0">
                <a:solidFill>
                  <a:srgbClr val="002152"/>
                </a:solidFill>
              </a:rPr>
              <a:t>User_Tick_Management(void</a:t>
            </a:r>
            <a:r>
              <a:rPr lang="pt-BR" sz="1200" dirty="0"/>
              <a:t>)</a:t>
            </a:r>
          </a:p>
          <a:p>
            <a:r>
              <a:rPr lang="pt-BR" sz="1200" dirty="0"/>
              <a:t>{</a:t>
            </a:r>
          </a:p>
          <a:p>
            <a:r>
              <a:rPr lang="pt-BR" sz="1200" dirty="0" smtClean="0"/>
              <a:t>  </a:t>
            </a:r>
            <a:r>
              <a:rPr lang="pt-BR" sz="1200" dirty="0" smtClean="0">
                <a:solidFill>
                  <a:srgbClr val="002152"/>
                </a:solidFill>
              </a:rPr>
              <a:t>static</a:t>
            </a:r>
            <a:r>
              <a:rPr lang="pt-BR" sz="1200" dirty="0" smtClean="0"/>
              <a:t> uint32_t </a:t>
            </a:r>
            <a:r>
              <a:rPr lang="pt-BR" sz="1200" dirty="0"/>
              <a:t>tempo_50ms=</a:t>
            </a:r>
            <a:r>
              <a:rPr lang="pt-BR" sz="1200" dirty="0">
                <a:solidFill>
                  <a:srgbClr val="FF0000"/>
                </a:solidFill>
              </a:rPr>
              <a:t>0</a:t>
            </a:r>
            <a:r>
              <a:rPr lang="pt-BR" sz="1200" dirty="0"/>
              <a:t>;</a:t>
            </a:r>
          </a:p>
          <a:p>
            <a:r>
              <a:rPr lang="pt-BR" sz="1200" dirty="0"/>
              <a:t>  </a:t>
            </a:r>
            <a:r>
              <a:rPr lang="pt-BR" sz="1200" dirty="0" smtClean="0">
                <a:solidFill>
                  <a:srgbClr val="002152"/>
                </a:solidFill>
              </a:rPr>
              <a:t>static</a:t>
            </a:r>
            <a:r>
              <a:rPr lang="pt-BR" sz="1200" dirty="0" smtClean="0"/>
              <a:t> </a:t>
            </a:r>
            <a:r>
              <a:rPr lang="pt-BR" sz="1200" dirty="0"/>
              <a:t>uint32_t tempo_100ms=</a:t>
            </a:r>
            <a:r>
              <a:rPr lang="pt-BR" sz="1200" dirty="0">
                <a:solidFill>
                  <a:srgbClr val="FF0000"/>
                </a:solidFill>
              </a:rPr>
              <a:t>0</a:t>
            </a:r>
            <a:r>
              <a:rPr lang="pt-BR" sz="1200" dirty="0"/>
              <a:t>;</a:t>
            </a:r>
          </a:p>
          <a:p>
            <a:r>
              <a:rPr lang="pt-BR" sz="1200" dirty="0"/>
              <a:t>  </a:t>
            </a:r>
            <a:r>
              <a:rPr lang="pt-BR" sz="1200" dirty="0">
                <a:solidFill>
                  <a:srgbClr val="002152"/>
                </a:solidFill>
              </a:rPr>
              <a:t>static</a:t>
            </a:r>
            <a:r>
              <a:rPr lang="pt-BR" sz="1200" dirty="0"/>
              <a:t> uint32_t tempo_200ms=</a:t>
            </a:r>
            <a:r>
              <a:rPr lang="pt-BR" sz="1200" dirty="0">
                <a:solidFill>
                  <a:srgbClr val="FF0000"/>
                </a:solidFill>
              </a:rPr>
              <a:t>0</a:t>
            </a:r>
            <a:r>
              <a:rPr lang="pt-BR" sz="1200" dirty="0"/>
              <a:t>;</a:t>
            </a:r>
          </a:p>
          <a:p>
            <a:r>
              <a:rPr lang="pt-BR" sz="1200" dirty="0"/>
              <a:t>  </a:t>
            </a:r>
            <a:r>
              <a:rPr lang="pt-BR" sz="1200" dirty="0">
                <a:solidFill>
                  <a:srgbClr val="002152"/>
                </a:solidFill>
              </a:rPr>
              <a:t>static</a:t>
            </a:r>
            <a:r>
              <a:rPr lang="pt-BR" sz="1200" dirty="0"/>
              <a:t> uint32_t tempo_500ms=</a:t>
            </a:r>
            <a:r>
              <a:rPr lang="pt-BR" sz="1200" dirty="0">
                <a:solidFill>
                  <a:srgbClr val="FF0000"/>
                </a:solidFill>
              </a:rPr>
              <a:t>0</a:t>
            </a:r>
            <a:r>
              <a:rPr lang="pt-BR" sz="1200" dirty="0"/>
              <a:t>;</a:t>
            </a:r>
          </a:p>
          <a:p>
            <a:r>
              <a:rPr lang="pt-BR" sz="1200" dirty="0"/>
              <a:t>  </a:t>
            </a:r>
          </a:p>
          <a:p>
            <a:r>
              <a:rPr lang="pt-BR" sz="1200" dirty="0"/>
              <a:t>  tempo_50ms++;</a:t>
            </a:r>
          </a:p>
          <a:p>
            <a:r>
              <a:rPr lang="pt-BR" sz="1200" dirty="0"/>
              <a:t>  tempo_50ms%=</a:t>
            </a:r>
            <a:r>
              <a:rPr lang="pt-BR" sz="1200" dirty="0">
                <a:solidFill>
                  <a:srgbClr val="FF0000"/>
                </a:solidFill>
              </a:rPr>
              <a:t>50</a:t>
            </a:r>
            <a:r>
              <a:rPr lang="pt-BR" sz="1200" dirty="0"/>
              <a:t>;</a:t>
            </a:r>
          </a:p>
          <a:p>
            <a:r>
              <a:rPr lang="pt-BR" sz="1200" dirty="0"/>
              <a:t>  tempo_100ms++;</a:t>
            </a:r>
          </a:p>
          <a:p>
            <a:r>
              <a:rPr lang="pt-BR" sz="1200" dirty="0"/>
              <a:t>  tempo_100ms%=</a:t>
            </a:r>
            <a:r>
              <a:rPr lang="pt-BR" sz="1200" dirty="0">
                <a:solidFill>
                  <a:srgbClr val="FF0000"/>
                </a:solidFill>
              </a:rPr>
              <a:t>100</a:t>
            </a:r>
            <a:r>
              <a:rPr lang="pt-BR" sz="1200" dirty="0"/>
              <a:t>;</a:t>
            </a:r>
          </a:p>
          <a:p>
            <a:r>
              <a:rPr lang="pt-BR" sz="1200" dirty="0"/>
              <a:t>  tempo_200ms++;</a:t>
            </a:r>
          </a:p>
          <a:p>
            <a:r>
              <a:rPr lang="pt-BR" sz="1200" dirty="0"/>
              <a:t>  tempo_200ms%=</a:t>
            </a:r>
            <a:r>
              <a:rPr lang="pt-BR" sz="1200" dirty="0">
                <a:solidFill>
                  <a:srgbClr val="FF0000"/>
                </a:solidFill>
              </a:rPr>
              <a:t>200</a:t>
            </a:r>
            <a:r>
              <a:rPr lang="pt-BR" sz="1200" dirty="0"/>
              <a:t>;</a:t>
            </a:r>
          </a:p>
          <a:p>
            <a:r>
              <a:rPr lang="pt-BR" sz="1200" dirty="0"/>
              <a:t>  tempo_500ms++;</a:t>
            </a:r>
          </a:p>
          <a:p>
            <a:r>
              <a:rPr lang="pt-BR" sz="1200" dirty="0"/>
              <a:t>  tempo_500ms%=</a:t>
            </a:r>
            <a:r>
              <a:rPr lang="pt-BR" sz="1200" dirty="0">
                <a:solidFill>
                  <a:srgbClr val="FF0000"/>
                </a:solidFill>
              </a:rPr>
              <a:t>500</a:t>
            </a:r>
            <a:r>
              <a:rPr lang="pt-BR" sz="1200" dirty="0" smtClean="0"/>
              <a:t>;</a:t>
            </a:r>
          </a:p>
          <a:p>
            <a:endParaRPr lang="pt-BR" sz="1200" dirty="0"/>
          </a:p>
          <a:p>
            <a:r>
              <a:rPr lang="pt-BR" sz="1200" dirty="0"/>
              <a:t>   </a:t>
            </a:r>
            <a:r>
              <a:rPr lang="pt-BR" sz="1200" dirty="0">
                <a:solidFill>
                  <a:srgbClr val="002152"/>
                </a:solidFill>
              </a:rPr>
              <a:t>if</a:t>
            </a:r>
            <a:r>
              <a:rPr lang="pt-BR" sz="1200" dirty="0"/>
              <a:t> (LINEAR_POSITION &lt; </a:t>
            </a:r>
            <a:r>
              <a:rPr lang="pt-BR" sz="1200" dirty="0">
                <a:solidFill>
                  <a:srgbClr val="FF0000"/>
                </a:solidFill>
              </a:rPr>
              <a:t>4</a:t>
            </a:r>
            <a:r>
              <a:rPr lang="pt-BR" sz="1200" dirty="0"/>
              <a:t>)</a:t>
            </a:r>
          </a:p>
          <a:p>
            <a:r>
              <a:rPr lang="pt-BR" sz="1200" dirty="0"/>
              <a:t>  {</a:t>
            </a:r>
          </a:p>
          <a:p>
            <a:r>
              <a:rPr lang="pt-BR" sz="1200" dirty="0"/>
              <a:t>    </a:t>
            </a:r>
            <a:r>
              <a:rPr lang="pt-BR" sz="1200" dirty="0">
                <a:solidFill>
                  <a:srgbClr val="002152"/>
                </a:solidFill>
              </a:rPr>
              <a:t>if</a:t>
            </a:r>
            <a:r>
              <a:rPr lang="pt-BR" sz="1200" dirty="0"/>
              <a:t> (tempo_500ms==</a:t>
            </a:r>
            <a:r>
              <a:rPr lang="pt-BR" sz="1200" dirty="0">
                <a:solidFill>
                  <a:srgbClr val="FF0000"/>
                </a:solidFill>
              </a:rPr>
              <a:t>0</a:t>
            </a:r>
            <a:r>
              <a:rPr lang="pt-BR" sz="1200" dirty="0"/>
              <a:t>)</a:t>
            </a:r>
          </a:p>
          <a:p>
            <a:r>
              <a:rPr lang="pt-BR" sz="1200" dirty="0"/>
              <a:t>    {</a:t>
            </a:r>
          </a:p>
          <a:p>
            <a:r>
              <a:rPr lang="pt-BR" sz="1200" dirty="0"/>
              <a:t>      BSP_LED_Toggle(LED5);</a:t>
            </a:r>
          </a:p>
          <a:p>
            <a:r>
              <a:rPr lang="pt-BR" sz="1200" dirty="0"/>
              <a:t>    }</a:t>
            </a:r>
          </a:p>
          <a:p>
            <a:r>
              <a:rPr lang="pt-BR" sz="1200" dirty="0"/>
              <a:t>  }</a:t>
            </a:r>
          </a:p>
          <a:p>
            <a:endParaRPr lang="pt-BR" sz="1200" dirty="0"/>
          </a:p>
          <a:p>
            <a:endParaRPr lang="pt-BR" sz="1200" dirty="0"/>
          </a:p>
        </p:txBody>
      </p:sp>
      <p:sp>
        <p:nvSpPr>
          <p:cNvPr id="8" name="TextBox 7"/>
          <p:cNvSpPr txBox="1"/>
          <p:nvPr/>
        </p:nvSpPr>
        <p:spPr>
          <a:xfrm>
            <a:off x="4788024" y="1871920"/>
            <a:ext cx="4102217" cy="4154984"/>
          </a:xfrm>
          <a:prstGeom prst="rect">
            <a:avLst/>
          </a:prstGeom>
          <a:noFill/>
        </p:spPr>
        <p:txBody>
          <a:bodyPr wrap="square" rtlCol="0">
            <a:spAutoFit/>
          </a:bodyPr>
          <a:lstStyle/>
          <a:p>
            <a:r>
              <a:rPr lang="pt-BR" sz="1200" dirty="0" smtClean="0">
                <a:solidFill>
                  <a:srgbClr val="002152"/>
                </a:solidFill>
              </a:rPr>
              <a:t>else</a:t>
            </a:r>
            <a:r>
              <a:rPr lang="pt-BR" sz="1200" dirty="0" smtClean="0"/>
              <a:t> </a:t>
            </a:r>
            <a:r>
              <a:rPr lang="pt-BR" sz="1200" dirty="0">
                <a:solidFill>
                  <a:srgbClr val="002152"/>
                </a:solidFill>
              </a:rPr>
              <a:t>if</a:t>
            </a:r>
            <a:r>
              <a:rPr lang="pt-BR" sz="1200" dirty="0"/>
              <a:t> (LINEAR_POSITION &lt; </a:t>
            </a:r>
            <a:r>
              <a:rPr lang="pt-BR" sz="1200" dirty="0">
                <a:solidFill>
                  <a:srgbClr val="FF0000"/>
                </a:solidFill>
              </a:rPr>
              <a:t>8</a:t>
            </a:r>
            <a:r>
              <a:rPr lang="pt-BR" sz="1200" dirty="0"/>
              <a:t>)</a:t>
            </a:r>
          </a:p>
          <a:p>
            <a:r>
              <a:rPr lang="pt-BR" sz="1200" dirty="0"/>
              <a:t>  {</a:t>
            </a:r>
          </a:p>
          <a:p>
            <a:r>
              <a:rPr lang="pt-BR" sz="1200" dirty="0"/>
              <a:t>    </a:t>
            </a:r>
            <a:r>
              <a:rPr lang="pt-BR" sz="1200" dirty="0">
                <a:solidFill>
                  <a:srgbClr val="002152"/>
                </a:solidFill>
              </a:rPr>
              <a:t>if</a:t>
            </a:r>
            <a:r>
              <a:rPr lang="pt-BR" sz="1200" dirty="0"/>
              <a:t> (tempo_200ms==</a:t>
            </a:r>
            <a:r>
              <a:rPr lang="pt-BR" sz="1200" dirty="0">
                <a:solidFill>
                  <a:srgbClr val="FF0000"/>
                </a:solidFill>
              </a:rPr>
              <a:t>0</a:t>
            </a:r>
            <a:r>
              <a:rPr lang="pt-BR" sz="1200" dirty="0"/>
              <a:t>)</a:t>
            </a:r>
          </a:p>
          <a:p>
            <a:r>
              <a:rPr lang="pt-BR" sz="1200" dirty="0"/>
              <a:t>    {</a:t>
            </a:r>
          </a:p>
          <a:p>
            <a:r>
              <a:rPr lang="pt-BR" sz="1200" dirty="0"/>
              <a:t>      BSP_LED_Toggle(LED5);</a:t>
            </a:r>
          </a:p>
          <a:p>
            <a:r>
              <a:rPr lang="pt-BR" sz="1200" dirty="0"/>
              <a:t>    }</a:t>
            </a:r>
          </a:p>
          <a:p>
            <a:r>
              <a:rPr lang="pt-BR" sz="1200" dirty="0"/>
              <a:t>  }</a:t>
            </a:r>
          </a:p>
          <a:p>
            <a:r>
              <a:rPr lang="pt-BR" sz="1200" dirty="0"/>
              <a:t>  </a:t>
            </a:r>
            <a:r>
              <a:rPr lang="pt-BR" sz="1200" dirty="0">
                <a:solidFill>
                  <a:srgbClr val="002152"/>
                </a:solidFill>
              </a:rPr>
              <a:t>else</a:t>
            </a:r>
            <a:r>
              <a:rPr lang="pt-BR" sz="1200" dirty="0"/>
              <a:t> </a:t>
            </a:r>
            <a:r>
              <a:rPr lang="pt-BR" sz="1200" dirty="0">
                <a:solidFill>
                  <a:srgbClr val="002152"/>
                </a:solidFill>
              </a:rPr>
              <a:t>if</a:t>
            </a:r>
            <a:r>
              <a:rPr lang="pt-BR" sz="1200" dirty="0"/>
              <a:t> (LINEAR_POSITION &lt; </a:t>
            </a:r>
            <a:r>
              <a:rPr lang="pt-BR" sz="1200" dirty="0">
                <a:solidFill>
                  <a:srgbClr val="FF0000"/>
                </a:solidFill>
              </a:rPr>
              <a:t>12</a:t>
            </a:r>
            <a:r>
              <a:rPr lang="pt-BR" sz="1200" dirty="0"/>
              <a:t>)</a:t>
            </a:r>
          </a:p>
          <a:p>
            <a:r>
              <a:rPr lang="pt-BR" sz="1200" dirty="0"/>
              <a:t>  {</a:t>
            </a:r>
          </a:p>
          <a:p>
            <a:r>
              <a:rPr lang="pt-BR" sz="1200" dirty="0"/>
              <a:t>    </a:t>
            </a:r>
            <a:r>
              <a:rPr lang="pt-BR" sz="1200" dirty="0">
                <a:solidFill>
                  <a:srgbClr val="002152"/>
                </a:solidFill>
              </a:rPr>
              <a:t>if</a:t>
            </a:r>
            <a:r>
              <a:rPr lang="pt-BR" sz="1200" dirty="0"/>
              <a:t> (tempo_100ms==</a:t>
            </a:r>
            <a:r>
              <a:rPr lang="pt-BR" sz="1200" dirty="0">
                <a:solidFill>
                  <a:srgbClr val="FF0000"/>
                </a:solidFill>
              </a:rPr>
              <a:t>0</a:t>
            </a:r>
            <a:r>
              <a:rPr lang="pt-BR" sz="1200" dirty="0"/>
              <a:t>)</a:t>
            </a:r>
          </a:p>
          <a:p>
            <a:r>
              <a:rPr lang="pt-BR" sz="1200" dirty="0"/>
              <a:t>    {</a:t>
            </a:r>
          </a:p>
          <a:p>
            <a:r>
              <a:rPr lang="pt-BR" sz="1200" dirty="0"/>
              <a:t>      BSP_LED_Toggle(LED5);</a:t>
            </a:r>
          </a:p>
          <a:p>
            <a:r>
              <a:rPr lang="pt-BR" sz="1200" dirty="0"/>
              <a:t>    }</a:t>
            </a:r>
          </a:p>
          <a:p>
            <a:r>
              <a:rPr lang="pt-BR" sz="1200" dirty="0"/>
              <a:t>  }</a:t>
            </a:r>
          </a:p>
          <a:p>
            <a:r>
              <a:rPr lang="pt-BR" sz="1200" dirty="0"/>
              <a:t>  </a:t>
            </a:r>
            <a:r>
              <a:rPr lang="pt-BR" sz="1200" dirty="0">
                <a:solidFill>
                  <a:srgbClr val="002152"/>
                </a:solidFill>
              </a:rPr>
              <a:t>else</a:t>
            </a:r>
          </a:p>
          <a:p>
            <a:r>
              <a:rPr lang="pt-BR" sz="1200" dirty="0"/>
              <a:t>  {</a:t>
            </a:r>
          </a:p>
          <a:p>
            <a:r>
              <a:rPr lang="pt-BR" sz="1200" dirty="0"/>
              <a:t>    </a:t>
            </a:r>
            <a:r>
              <a:rPr lang="pt-BR" sz="1200" dirty="0">
                <a:solidFill>
                  <a:srgbClr val="002152"/>
                </a:solidFill>
              </a:rPr>
              <a:t>if</a:t>
            </a:r>
            <a:r>
              <a:rPr lang="pt-BR" sz="1200" dirty="0"/>
              <a:t> (tempo_50ms==</a:t>
            </a:r>
            <a:r>
              <a:rPr lang="pt-BR" sz="1200" dirty="0">
                <a:solidFill>
                  <a:srgbClr val="FF0000"/>
                </a:solidFill>
              </a:rPr>
              <a:t>0</a:t>
            </a:r>
            <a:r>
              <a:rPr lang="pt-BR" sz="1200" dirty="0"/>
              <a:t>)</a:t>
            </a:r>
          </a:p>
          <a:p>
            <a:r>
              <a:rPr lang="pt-BR" sz="1200" dirty="0"/>
              <a:t>    {</a:t>
            </a:r>
          </a:p>
          <a:p>
            <a:r>
              <a:rPr lang="pt-BR" sz="1200" dirty="0"/>
              <a:t>      BSP_LED_Toggle(LED5);</a:t>
            </a:r>
          </a:p>
          <a:p>
            <a:r>
              <a:rPr lang="pt-BR" sz="1200" dirty="0"/>
              <a:t>    }</a:t>
            </a:r>
          </a:p>
          <a:p>
            <a:r>
              <a:rPr lang="pt-BR" sz="1200" dirty="0"/>
              <a:t>  }</a:t>
            </a:r>
          </a:p>
          <a:p>
            <a:r>
              <a:rPr lang="pt-BR" sz="1200" dirty="0"/>
              <a:t>}</a:t>
            </a:r>
          </a:p>
        </p:txBody>
      </p:sp>
    </p:spTree>
    <p:extLst>
      <p:ext uri="{BB962C8B-B14F-4D97-AF65-F5344CB8AC3E}">
        <p14:creationId xmlns:p14="http://schemas.microsoft.com/office/powerpoint/2010/main" val="2856681692"/>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Key features</a:t>
            </a:r>
            <a:endParaRPr lang="en-US" dirty="0"/>
          </a:p>
        </p:txBody>
      </p:sp>
      <p:sp>
        <p:nvSpPr>
          <p:cNvPr id="12" name="Espace réservé du contenu 2"/>
          <p:cNvSpPr>
            <a:spLocks noGrp="1"/>
          </p:cNvSpPr>
          <p:nvPr>
            <p:ph sz="half" idx="1"/>
          </p:nvPr>
        </p:nvSpPr>
        <p:spPr>
          <a:xfrm>
            <a:off x="457200" y="1412776"/>
            <a:ext cx="8229600" cy="5309146"/>
          </a:xfrm>
        </p:spPr>
        <p:txBody>
          <a:bodyPr/>
          <a:lstStyle/>
          <a:p>
            <a:r>
              <a:rPr lang="en-US" sz="1600" dirty="0"/>
              <a:t>Proven and robust surface charge transfer acquisition principle available on several STM32 MCU series</a:t>
            </a:r>
          </a:p>
          <a:p>
            <a:r>
              <a:rPr lang="en-US" sz="1600" dirty="0"/>
              <a:t>Supports up to </a:t>
            </a:r>
            <a:r>
              <a:rPr lang="en-US" sz="1600" b="1" dirty="0"/>
              <a:t>24</a:t>
            </a:r>
            <a:r>
              <a:rPr lang="en-US" sz="1600" dirty="0"/>
              <a:t> capacitive sensing channels split over </a:t>
            </a:r>
            <a:r>
              <a:rPr lang="en-US" sz="1600" b="1" dirty="0"/>
              <a:t>8</a:t>
            </a:r>
            <a:r>
              <a:rPr lang="en-US" sz="1600" dirty="0"/>
              <a:t> analog I/O groups</a:t>
            </a:r>
          </a:p>
          <a:p>
            <a:pPr lvl="1"/>
            <a:r>
              <a:rPr lang="en-US" dirty="0"/>
              <a:t>Number of channels and analog I/O groups depends on the MCU used</a:t>
            </a:r>
          </a:p>
          <a:p>
            <a:r>
              <a:rPr lang="en-US" sz="1600" b="1" dirty="0"/>
              <a:t>Up to 8 capacitive sensing channels can be acquired in parallel</a:t>
            </a:r>
            <a:r>
              <a:rPr lang="en-US" sz="1600" dirty="0"/>
              <a:t> offering a very good response time</a:t>
            </a:r>
          </a:p>
          <a:p>
            <a:r>
              <a:rPr lang="en-US" sz="1600" b="1" dirty="0"/>
              <a:t>One sampling capacitor for up to 3 capacitive sensing channels</a:t>
            </a:r>
            <a:r>
              <a:rPr lang="en-US" sz="1600" dirty="0"/>
              <a:t> to reduce system components</a:t>
            </a:r>
          </a:p>
          <a:p>
            <a:r>
              <a:rPr lang="en-US" sz="1600" b="1" dirty="0"/>
              <a:t>Full hardware management</a:t>
            </a:r>
            <a:r>
              <a:rPr lang="en-US" sz="1600" dirty="0"/>
              <a:t> of the charge transfer acquisition sequence with </a:t>
            </a:r>
            <a:r>
              <a:rPr lang="en-US" sz="1600" b="1" dirty="0"/>
              <a:t>spread spectrum</a:t>
            </a:r>
            <a:r>
              <a:rPr lang="en-US" sz="1600" dirty="0"/>
              <a:t> to improve system robustness in noisy environments</a:t>
            </a:r>
          </a:p>
          <a:p>
            <a:r>
              <a:rPr lang="en-US" sz="1600" dirty="0"/>
              <a:t>Designed to operate with the </a:t>
            </a:r>
            <a:r>
              <a:rPr lang="en-US" sz="1600" b="1" dirty="0"/>
              <a:t>free STM32Cube touch sensing library </a:t>
            </a:r>
            <a:r>
              <a:rPr lang="en-US" sz="1600" dirty="0"/>
              <a:t>available in the corresponding STM32Cube package</a:t>
            </a:r>
          </a:p>
          <a:p>
            <a:pPr lvl="1"/>
            <a:r>
              <a:rPr lang="en-US" b="1" dirty="0"/>
              <a:t>Enhanced processing features </a:t>
            </a:r>
            <a:r>
              <a:rPr lang="en-US" dirty="0"/>
              <a:t>for optimized sensitivity and immunity</a:t>
            </a:r>
          </a:p>
          <a:p>
            <a:pPr lvl="1"/>
            <a:r>
              <a:rPr lang="en-US" dirty="0"/>
              <a:t>Compatible with </a:t>
            </a:r>
            <a:r>
              <a:rPr lang="en-US" b="1" dirty="0"/>
              <a:t>proximity, </a:t>
            </a:r>
            <a:r>
              <a:rPr lang="en-US" b="1" dirty="0" err="1"/>
              <a:t>touchkey</a:t>
            </a:r>
            <a:r>
              <a:rPr lang="en-US" b="1" dirty="0"/>
              <a:t>, linear and rotary touch sensors</a:t>
            </a:r>
            <a:endParaRPr lang="en-US" dirty="0"/>
          </a:p>
        </p:txBody>
      </p:sp>
      <p:sp>
        <p:nvSpPr>
          <p:cNvPr id="4" name="Espace réservé du numéro de diapositive 3"/>
          <p:cNvSpPr>
            <a:spLocks noGrp="1"/>
          </p:cNvSpPr>
          <p:nvPr>
            <p:ph type="sldNum" sz="quarter" idx="12"/>
          </p:nvPr>
        </p:nvSpPr>
        <p:spPr/>
        <p:txBody>
          <a:bodyPr/>
          <a:lstStyle/>
          <a:p>
            <a:fld id="{5B31B9E4-8E4D-4C86-BFD7-412B282B373B}" type="slidenum">
              <a:rPr lang="en-US" smtClean="0"/>
              <a:pPr/>
              <a:t>8</a:t>
            </a:fld>
            <a:endParaRPr lang="en-US" dirty="0"/>
          </a:p>
        </p:txBody>
      </p:sp>
    </p:spTree>
    <p:extLst>
      <p:ext uri="{BB962C8B-B14F-4D97-AF65-F5344CB8AC3E}">
        <p14:creationId xmlns:p14="http://schemas.microsoft.com/office/powerpoint/2010/main" val="2206630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From Scratch</a:t>
            </a:r>
          </a:p>
        </p:txBody>
      </p:sp>
      <p:sp>
        <p:nvSpPr>
          <p:cNvPr id="3" name="Content Placeholder 2"/>
          <p:cNvSpPr>
            <a:spLocks noGrp="1"/>
          </p:cNvSpPr>
          <p:nvPr>
            <p:ph idx="1"/>
          </p:nvPr>
        </p:nvSpPr>
        <p:spPr>
          <a:xfrm>
            <a:off x="457200" y="1277496"/>
            <a:ext cx="8229600" cy="400110"/>
          </a:xfrm>
        </p:spPr>
        <p:txBody>
          <a:bodyPr/>
          <a:lstStyle/>
          <a:p>
            <a:r>
              <a:rPr lang="pt-BR" dirty="0" smtClean="0"/>
              <a:t>Edit main.c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80</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457200" y="2078473"/>
            <a:ext cx="6912768" cy="2862322"/>
          </a:xfrm>
          <a:prstGeom prst="rect">
            <a:avLst/>
          </a:prstGeom>
          <a:noFill/>
        </p:spPr>
        <p:txBody>
          <a:bodyPr wrap="square" rtlCol="0">
            <a:spAutoFit/>
          </a:bodyPr>
          <a:lstStyle/>
          <a:p>
            <a:r>
              <a:rPr lang="pt-BR" dirty="0">
                <a:solidFill>
                  <a:srgbClr val="002152"/>
                </a:solidFill>
              </a:rPr>
              <a:t>static</a:t>
            </a:r>
            <a:r>
              <a:rPr lang="pt-BR" dirty="0"/>
              <a:t> </a:t>
            </a:r>
            <a:r>
              <a:rPr lang="pt-BR" dirty="0">
                <a:solidFill>
                  <a:srgbClr val="002152"/>
                </a:solidFill>
              </a:rPr>
              <a:t>void</a:t>
            </a:r>
            <a:r>
              <a:rPr lang="pt-BR" dirty="0"/>
              <a:t> </a:t>
            </a:r>
            <a:r>
              <a:rPr lang="pt-BR" dirty="0">
                <a:solidFill>
                  <a:srgbClr val="002152"/>
                </a:solidFill>
              </a:rPr>
              <a:t>Error_Handler(void</a:t>
            </a:r>
            <a:r>
              <a:rPr lang="pt-BR" dirty="0"/>
              <a:t>)</a:t>
            </a:r>
          </a:p>
          <a:p>
            <a:r>
              <a:rPr lang="pt-BR" dirty="0"/>
              <a:t>{</a:t>
            </a:r>
          </a:p>
          <a:p>
            <a:r>
              <a:rPr lang="pt-BR" dirty="0">
                <a:solidFill>
                  <a:srgbClr val="009900"/>
                </a:solidFill>
              </a:rPr>
              <a:t>  /* User may add here some code to deal with this error */</a:t>
            </a:r>
          </a:p>
          <a:p>
            <a:r>
              <a:rPr lang="pt-BR" dirty="0"/>
              <a:t>  </a:t>
            </a:r>
            <a:r>
              <a:rPr lang="pt-BR" dirty="0">
                <a:solidFill>
                  <a:srgbClr val="002152"/>
                </a:solidFill>
              </a:rPr>
              <a:t>while(1</a:t>
            </a:r>
            <a:r>
              <a:rPr lang="pt-BR" dirty="0"/>
              <a:t>)</a:t>
            </a:r>
          </a:p>
          <a:p>
            <a:r>
              <a:rPr lang="pt-BR" dirty="0"/>
              <a:t>  {</a:t>
            </a:r>
          </a:p>
          <a:p>
            <a:r>
              <a:rPr lang="pt-BR" dirty="0"/>
              <a:t>    BSP_LED_Toggle(LED3);</a:t>
            </a:r>
          </a:p>
          <a:p>
            <a:r>
              <a:rPr lang="pt-BR" dirty="0"/>
              <a:t>    HAL_Delay(</a:t>
            </a:r>
            <a:r>
              <a:rPr lang="pt-BR" dirty="0">
                <a:solidFill>
                  <a:srgbClr val="FF0000"/>
                </a:solidFill>
              </a:rPr>
              <a:t>200</a:t>
            </a:r>
            <a:r>
              <a:rPr lang="pt-BR" dirty="0"/>
              <a:t>);</a:t>
            </a:r>
          </a:p>
          <a:p>
            <a:r>
              <a:rPr lang="pt-BR" dirty="0"/>
              <a:t>  }</a:t>
            </a:r>
          </a:p>
          <a:p>
            <a:r>
              <a:rPr lang="pt-BR" dirty="0"/>
              <a:t>}</a:t>
            </a:r>
          </a:p>
          <a:p>
            <a:r>
              <a:rPr lang="pt-BR" dirty="0">
                <a:solidFill>
                  <a:srgbClr val="009900"/>
                </a:solidFill>
              </a:rPr>
              <a:t>/* USER CODE END 4 */</a:t>
            </a:r>
          </a:p>
        </p:txBody>
      </p:sp>
    </p:spTree>
    <p:extLst>
      <p:ext uri="{BB962C8B-B14F-4D97-AF65-F5344CB8AC3E}">
        <p14:creationId xmlns:p14="http://schemas.microsoft.com/office/powerpoint/2010/main" val="2269406853"/>
      </p:ext>
    </p:extLst>
  </p:cSld>
  <p:clrMapOvr>
    <a:masterClrMapping/>
  </p:clrMapOvr>
  <p:transition spd="slow">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From Scratch</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Edit stm32f0xx_it.c</a:t>
            </a:r>
            <a:endParaRPr lang="pt-BR"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81</a:t>
            </a:fld>
            <a:endParaRPr lang="fr-FR" dirty="0"/>
          </a:p>
        </p:txBody>
      </p:sp>
      <p:sp>
        <p:nvSpPr>
          <p:cNvPr id="5" name="Date Placeholder 4"/>
          <p:cNvSpPr>
            <a:spLocks noGrp="1"/>
          </p:cNvSpPr>
          <p:nvPr>
            <p:ph type="dt" sz="half" idx="2"/>
          </p:nvPr>
        </p:nvSpPr>
        <p:spPr/>
        <p:txBody>
          <a:bodyPr/>
          <a:lstStyle/>
          <a:p>
            <a:fld id="{E86239BD-2891-470A-A48B-D1140734DFAA}" type="datetime1">
              <a:rPr lang="fr-FR" smtClean="0"/>
              <a:pPr/>
              <a:t>03/05/2016</a:t>
            </a:fld>
            <a:endParaRPr lang="fr-FR" dirty="0"/>
          </a:p>
        </p:txBody>
      </p:sp>
      <p:sp>
        <p:nvSpPr>
          <p:cNvPr id="6" name="Footer Placeholder 5"/>
          <p:cNvSpPr>
            <a:spLocks noGrp="1"/>
          </p:cNvSpPr>
          <p:nvPr>
            <p:ph type="ftr" sz="quarter" idx="3"/>
          </p:nvPr>
        </p:nvSpPr>
        <p:spPr/>
        <p:txBody>
          <a:bodyPr/>
          <a:lstStyle/>
          <a:p>
            <a:r>
              <a:rPr lang="en-US" noProof="0" smtClean="0"/>
              <a:t>Presentation Title</a:t>
            </a:r>
            <a:endParaRPr lang="en-US" noProof="0" dirty="0"/>
          </a:p>
        </p:txBody>
      </p:sp>
      <p:sp>
        <p:nvSpPr>
          <p:cNvPr id="7" name="TextBox 6"/>
          <p:cNvSpPr txBox="1"/>
          <p:nvPr/>
        </p:nvSpPr>
        <p:spPr>
          <a:xfrm>
            <a:off x="683568" y="2204864"/>
            <a:ext cx="5112568" cy="923330"/>
          </a:xfrm>
          <a:prstGeom prst="rect">
            <a:avLst/>
          </a:prstGeom>
          <a:noFill/>
        </p:spPr>
        <p:txBody>
          <a:bodyPr wrap="square" rtlCol="0">
            <a:spAutoFit/>
          </a:bodyPr>
          <a:lstStyle/>
          <a:p>
            <a:r>
              <a:rPr lang="pt-BR" dirty="0">
                <a:solidFill>
                  <a:srgbClr val="009900"/>
                </a:solidFill>
              </a:rPr>
              <a:t>/* USER CODE BEGIN 0 */</a:t>
            </a:r>
          </a:p>
          <a:p>
            <a:r>
              <a:rPr lang="pt-BR" dirty="0" smtClean="0">
                <a:solidFill>
                  <a:srgbClr val="002152"/>
                </a:solidFill>
              </a:rPr>
              <a:t>#include </a:t>
            </a:r>
            <a:r>
              <a:rPr lang="pt-BR" dirty="0" smtClean="0"/>
              <a:t>"</a:t>
            </a:r>
            <a:r>
              <a:rPr lang="pt-BR" dirty="0"/>
              <a:t>main.h"</a:t>
            </a:r>
          </a:p>
          <a:p>
            <a:r>
              <a:rPr lang="pt-BR" dirty="0">
                <a:solidFill>
                  <a:srgbClr val="009900"/>
                </a:solidFill>
              </a:rPr>
              <a:t>/* USER CODE END 0 */</a:t>
            </a:r>
          </a:p>
        </p:txBody>
      </p:sp>
      <p:sp>
        <p:nvSpPr>
          <p:cNvPr id="8" name="TextBox 7"/>
          <p:cNvSpPr txBox="1"/>
          <p:nvPr/>
        </p:nvSpPr>
        <p:spPr>
          <a:xfrm>
            <a:off x="616093" y="3636892"/>
            <a:ext cx="8280920" cy="1200329"/>
          </a:xfrm>
          <a:prstGeom prst="rect">
            <a:avLst/>
          </a:prstGeom>
          <a:noFill/>
        </p:spPr>
        <p:txBody>
          <a:bodyPr wrap="square" rtlCol="0">
            <a:spAutoFit/>
          </a:bodyPr>
          <a:lstStyle/>
          <a:p>
            <a:r>
              <a:rPr lang="en-US" dirty="0">
                <a:solidFill>
                  <a:srgbClr val="009900"/>
                </a:solidFill>
              </a:rPr>
              <a:t> /* USER CODE BEGIN </a:t>
            </a:r>
            <a:r>
              <a:rPr lang="en-US" dirty="0" err="1">
                <a:solidFill>
                  <a:srgbClr val="009900"/>
                </a:solidFill>
              </a:rPr>
              <a:t>SysTick_IRQn</a:t>
            </a:r>
            <a:r>
              <a:rPr lang="en-US" dirty="0">
                <a:solidFill>
                  <a:srgbClr val="009900"/>
                </a:solidFill>
              </a:rPr>
              <a:t> 1 */</a:t>
            </a:r>
          </a:p>
          <a:p>
            <a:r>
              <a:rPr lang="en-US" dirty="0"/>
              <a:t>  </a:t>
            </a:r>
            <a:r>
              <a:rPr lang="en-US" dirty="0" err="1"/>
              <a:t>TSL_tim_ProcessIT</a:t>
            </a:r>
            <a:r>
              <a:rPr lang="en-US" dirty="0"/>
              <a:t>(); /* Used by the </a:t>
            </a:r>
            <a:r>
              <a:rPr lang="en-US" dirty="0" err="1"/>
              <a:t>STMTouch</a:t>
            </a:r>
            <a:r>
              <a:rPr lang="en-US" dirty="0"/>
              <a:t> driver for ECS and DTO */</a:t>
            </a:r>
          </a:p>
          <a:p>
            <a:r>
              <a:rPr lang="en-US" dirty="0"/>
              <a:t>  </a:t>
            </a:r>
            <a:r>
              <a:rPr lang="en-US" dirty="0" err="1"/>
              <a:t>User_Tick_Management</a:t>
            </a:r>
            <a:r>
              <a:rPr lang="en-US" dirty="0"/>
              <a:t>();</a:t>
            </a:r>
          </a:p>
          <a:p>
            <a:r>
              <a:rPr lang="en-US" dirty="0">
                <a:solidFill>
                  <a:srgbClr val="009900"/>
                </a:solidFill>
              </a:rPr>
              <a:t>  /* USER CODE END </a:t>
            </a:r>
            <a:r>
              <a:rPr lang="en-US" dirty="0" err="1">
                <a:solidFill>
                  <a:srgbClr val="009900"/>
                </a:solidFill>
              </a:rPr>
              <a:t>SysTick_IRQn</a:t>
            </a:r>
            <a:r>
              <a:rPr lang="en-US" dirty="0">
                <a:solidFill>
                  <a:srgbClr val="009900"/>
                </a:solidFill>
              </a:rPr>
              <a:t> 1 */</a:t>
            </a:r>
            <a:endParaRPr lang="pt-BR" dirty="0">
              <a:solidFill>
                <a:srgbClr val="009900"/>
              </a:solidFill>
            </a:endParaRPr>
          </a:p>
        </p:txBody>
      </p:sp>
    </p:spTree>
    <p:extLst>
      <p:ext uri="{BB962C8B-B14F-4D97-AF65-F5344CB8AC3E}">
        <p14:creationId xmlns:p14="http://schemas.microsoft.com/office/powerpoint/2010/main" val="2992500174"/>
      </p:ext>
    </p:extLst>
  </p:cSld>
  <p:clrMapOvr>
    <a:masterClrMapping/>
  </p:clrMapOvr>
  <p:transition spd="slow">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t>82</a:t>
            </a:fld>
            <a:endParaRPr lang="fr-FR"/>
          </a:p>
        </p:txBody>
      </p:sp>
      <p:sp>
        <p:nvSpPr>
          <p:cNvPr id="7" name="TextBox 6"/>
          <p:cNvSpPr txBox="1"/>
          <p:nvPr/>
        </p:nvSpPr>
        <p:spPr>
          <a:xfrm>
            <a:off x="2699792" y="5949280"/>
            <a:ext cx="3479863" cy="523220"/>
          </a:xfrm>
          <a:prstGeom prst="rect">
            <a:avLst/>
          </a:prstGeom>
          <a:noFill/>
        </p:spPr>
        <p:txBody>
          <a:bodyPr wrap="none" rtlCol="0">
            <a:spAutoFit/>
          </a:bodyPr>
          <a:lstStyle/>
          <a:p>
            <a:r>
              <a:rPr lang="en-US" sz="2800" dirty="0" smtClean="0"/>
              <a:t>www.st.com/stm32f0</a:t>
            </a:r>
            <a:endParaRPr lang="en-US" sz="2800" dirty="0"/>
          </a:p>
        </p:txBody>
      </p:sp>
      <p:grpSp>
        <p:nvGrpSpPr>
          <p:cNvPr id="5" name="Group 4"/>
          <p:cNvGrpSpPr/>
          <p:nvPr/>
        </p:nvGrpSpPr>
        <p:grpSpPr>
          <a:xfrm>
            <a:off x="0" y="1459836"/>
            <a:ext cx="9144000" cy="3697356"/>
            <a:chOff x="0" y="1459836"/>
            <a:chExt cx="9144000" cy="3697356"/>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9836"/>
              <a:ext cx="9144000" cy="369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509" y="2048668"/>
              <a:ext cx="2153791" cy="2366927"/>
            </a:xfrm>
            <a:prstGeom prst="rect">
              <a:avLst/>
            </a:prstGeom>
          </p:spPr>
        </p:pic>
      </p:grpSp>
      <p:sp>
        <p:nvSpPr>
          <p:cNvPr id="13" name="Rectangle 12"/>
          <p:cNvSpPr/>
          <p:nvPr/>
        </p:nvSpPr>
        <p:spPr>
          <a:xfrm>
            <a:off x="18738" y="4930202"/>
            <a:ext cx="9144000" cy="587030"/>
          </a:xfrm>
          <a:prstGeom prst="rect">
            <a:avLst/>
          </a:pr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thomas borowczak\Documents\MCD Marketing\Social Media\Logo_FB.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01227" y="5200416"/>
            <a:ext cx="228004" cy="2280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thomas borowczak\Documents\MCD Marketing\Social Media\Logo_Twitter.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916762" y="5189725"/>
            <a:ext cx="249390" cy="2493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99737" y="5183614"/>
            <a:ext cx="678391" cy="261610"/>
          </a:xfrm>
          <a:prstGeom prst="rect">
            <a:avLst/>
          </a:prstGeom>
          <a:noFill/>
        </p:spPr>
        <p:txBody>
          <a:bodyPr wrap="none" rtlCol="0">
            <a:spAutoFit/>
          </a:bodyPr>
          <a:lstStyle/>
          <a:p>
            <a:r>
              <a:rPr lang="en-US" sz="1100" dirty="0" smtClean="0">
                <a:solidFill>
                  <a:schemeClr val="accent1"/>
                </a:solidFill>
                <a:latin typeface="Arial" pitchFamily="34" charset="0"/>
                <a:cs typeface="Arial" pitchFamily="34" charset="0"/>
              </a:rPr>
              <a:t>/STM32</a:t>
            </a:r>
            <a:endParaRPr lang="en-US" sz="1100" dirty="0">
              <a:solidFill>
                <a:schemeClr val="accent1"/>
              </a:solidFill>
              <a:latin typeface="Arial" pitchFamily="34" charset="0"/>
              <a:cs typeface="Arial" pitchFamily="34" charset="0"/>
            </a:endParaRPr>
          </a:p>
        </p:txBody>
      </p:sp>
      <p:sp>
        <p:nvSpPr>
          <p:cNvPr id="10" name="TextBox 9"/>
          <p:cNvSpPr txBox="1"/>
          <p:nvPr/>
        </p:nvSpPr>
        <p:spPr>
          <a:xfrm>
            <a:off x="4094144" y="5183614"/>
            <a:ext cx="955711" cy="261610"/>
          </a:xfrm>
          <a:prstGeom prst="rect">
            <a:avLst/>
          </a:prstGeom>
          <a:noFill/>
        </p:spPr>
        <p:txBody>
          <a:bodyPr wrap="none" rtlCol="0">
            <a:spAutoFit/>
          </a:bodyPr>
          <a:lstStyle/>
          <a:p>
            <a:r>
              <a:rPr lang="en-US" sz="1100" dirty="0">
                <a:solidFill>
                  <a:schemeClr val="accent1"/>
                </a:solidFill>
                <a:latin typeface="Arial" pitchFamily="34" charset="0"/>
                <a:cs typeface="Arial" pitchFamily="34" charset="0"/>
              </a:rPr>
              <a:t>@</a:t>
            </a:r>
            <a:r>
              <a:rPr lang="en-US" sz="1100" dirty="0" err="1">
                <a:solidFill>
                  <a:schemeClr val="accent1"/>
                </a:solidFill>
                <a:latin typeface="Arial" pitchFamily="34" charset="0"/>
                <a:cs typeface="Arial" pitchFamily="34" charset="0"/>
              </a:rPr>
              <a:t>ST_World</a:t>
            </a:r>
            <a:endParaRPr lang="en-US" sz="1100" dirty="0">
              <a:solidFill>
                <a:schemeClr val="accent1"/>
              </a:solidFill>
              <a:latin typeface="Arial" pitchFamily="34" charset="0"/>
              <a:cs typeface="Arial" pitchFamily="34" charset="0"/>
            </a:endParaRPr>
          </a:p>
        </p:txBody>
      </p:sp>
      <p:sp>
        <p:nvSpPr>
          <p:cNvPr id="11" name="TextBox 10"/>
          <p:cNvSpPr txBox="1"/>
          <p:nvPr/>
        </p:nvSpPr>
        <p:spPr>
          <a:xfrm>
            <a:off x="7933048" y="5183614"/>
            <a:ext cx="872355" cy="261610"/>
          </a:xfrm>
          <a:prstGeom prst="rect">
            <a:avLst/>
          </a:prstGeom>
          <a:noFill/>
        </p:spPr>
        <p:txBody>
          <a:bodyPr wrap="none" rtlCol="0">
            <a:spAutoFit/>
          </a:bodyPr>
          <a:lstStyle/>
          <a:p>
            <a:r>
              <a:rPr lang="en-US" sz="1100" dirty="0">
                <a:solidFill>
                  <a:schemeClr val="accent1"/>
                </a:solidFill>
                <a:latin typeface="Arial" pitchFamily="34" charset="0"/>
                <a:cs typeface="Arial" pitchFamily="34" charset="0"/>
              </a:rPr>
              <a:t>st.com/e2e</a:t>
            </a:r>
          </a:p>
        </p:txBody>
      </p:sp>
      <p:pic>
        <p:nvPicPr>
          <p:cNvPr id="12" name="Picture 5"/>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7740352" y="5212303"/>
            <a:ext cx="234868" cy="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4338449" y="1983575"/>
            <a:ext cx="2252851" cy="2475785"/>
          </a:xfrm>
          <a:prstGeom prst="rect">
            <a:avLst/>
          </a:prstGeom>
        </p:spPr>
      </p:pic>
    </p:spTree>
    <p:extLst>
      <p:ext uri="{BB962C8B-B14F-4D97-AF65-F5344CB8AC3E}">
        <p14:creationId xmlns:p14="http://schemas.microsoft.com/office/powerpoint/2010/main" val="318516784"/>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6CB2E6"/>
                </a:solidFill>
              </a:rPr>
              <a:t> </a:t>
            </a:r>
            <a:r>
              <a:rPr lang="en-US" dirty="0"/>
              <a:t>Block diagram</a:t>
            </a:r>
            <a:endParaRPr lang="en-US" dirty="0">
              <a:solidFill>
                <a:srgbClr val="6CB2E6"/>
              </a:solidFill>
            </a:endParaRPr>
          </a:p>
        </p:txBody>
      </p:sp>
      <p:sp>
        <p:nvSpPr>
          <p:cNvPr id="8" name="Espace réservé du numéro de diapositive 7"/>
          <p:cNvSpPr>
            <a:spLocks noGrp="1"/>
          </p:cNvSpPr>
          <p:nvPr>
            <p:ph type="sldNum" sz="quarter" idx="12"/>
          </p:nvPr>
        </p:nvSpPr>
        <p:spPr>
          <a:solidFill>
            <a:srgbClr val="B7007C"/>
          </a:solidFill>
        </p:spPr>
        <p:txBody>
          <a:bodyPr/>
          <a:lstStyle/>
          <a:p>
            <a:fld id="{5B31B9E4-8E4D-4C86-BFD7-412B282B373B}" type="slidenum">
              <a:rPr lang="fr-FR" smtClean="0"/>
              <a:pPr/>
              <a:t>9</a:t>
            </a:fld>
            <a:endParaRPr lang="fr-FR" dirty="0"/>
          </a:p>
        </p:txBody>
      </p:sp>
      <p:sp>
        <p:nvSpPr>
          <p:cNvPr id="6" name="Rectangle 5"/>
          <p:cNvSpPr/>
          <p:nvPr/>
        </p:nvSpPr>
        <p:spPr bwMode="auto">
          <a:xfrm>
            <a:off x="1492456" y="1970268"/>
            <a:ext cx="5809961" cy="3565789"/>
          </a:xfrm>
          <a:prstGeom prst="rect">
            <a:avLst/>
          </a:prstGeom>
          <a:solidFill>
            <a:schemeClr val="accent3">
              <a:lumMod val="85000"/>
              <a:alpha val="17000"/>
            </a:schemeClr>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dirty="0">
              <a:latin typeface="Arial" charset="0"/>
              <a:ea typeface="ＭＳ Ｐゴシック" pitchFamily="-96" charset="-128"/>
            </a:endParaRPr>
          </a:p>
        </p:txBody>
      </p:sp>
      <p:sp>
        <p:nvSpPr>
          <p:cNvPr id="7" name="Rectangle 6"/>
          <p:cNvSpPr/>
          <p:nvPr/>
        </p:nvSpPr>
        <p:spPr bwMode="auto">
          <a:xfrm>
            <a:off x="2302862" y="2294431"/>
            <a:ext cx="1134569" cy="1026515"/>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endParaRPr lang="en-US" sz="1200" dirty="0">
              <a:latin typeface="Arial" charset="0"/>
              <a:ea typeface="ＭＳ Ｐゴシック" pitchFamily="-96" charset="-128"/>
            </a:endParaRPr>
          </a:p>
          <a:p>
            <a:pPr algn="ctr" defTabSz="686074" eaLnBrk="0" fontAlgn="base" hangingPunct="0">
              <a:spcBef>
                <a:spcPct val="0"/>
              </a:spcBef>
              <a:spcAft>
                <a:spcPct val="0"/>
              </a:spcAft>
            </a:pPr>
            <a:r>
              <a:rPr lang="en-US" sz="1200" dirty="0">
                <a:latin typeface="Arial" charset="0"/>
                <a:ea typeface="ＭＳ Ｐゴシック" pitchFamily="-96" charset="-128"/>
              </a:rPr>
              <a:t>Clock </a:t>
            </a:r>
            <a:r>
              <a:rPr lang="en-US" sz="1200" dirty="0" err="1">
                <a:latin typeface="Arial" charset="0"/>
                <a:ea typeface="ＭＳ Ｐゴシック" pitchFamily="-96" charset="-128"/>
              </a:rPr>
              <a:t>prescaler</a:t>
            </a:r>
            <a:endParaRPr lang="fr-FR" sz="1200" dirty="0">
              <a:latin typeface="Arial" charset="0"/>
              <a:ea typeface="ＭＳ Ｐゴシック" pitchFamily="-96" charset="-128"/>
            </a:endParaRPr>
          </a:p>
        </p:txBody>
      </p:sp>
      <p:sp>
        <p:nvSpPr>
          <p:cNvPr id="10" name="Rectangle 9"/>
          <p:cNvSpPr/>
          <p:nvPr/>
        </p:nvSpPr>
        <p:spPr bwMode="auto">
          <a:xfrm>
            <a:off x="3707566" y="2294431"/>
            <a:ext cx="1080542" cy="432217"/>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a:latin typeface="Arial" charset="0"/>
                <a:ea typeface="ＭＳ Ｐゴシック" pitchFamily="-96" charset="-128"/>
              </a:rPr>
              <a:t>Pulse generator</a:t>
            </a:r>
            <a:endParaRPr lang="fr-FR" sz="1200" dirty="0">
              <a:latin typeface="Arial" charset="0"/>
              <a:ea typeface="ＭＳ Ｐゴシック" pitchFamily="-96" charset="-128"/>
            </a:endParaRPr>
          </a:p>
        </p:txBody>
      </p:sp>
      <p:sp>
        <p:nvSpPr>
          <p:cNvPr id="11" name="Rectangle 10"/>
          <p:cNvSpPr/>
          <p:nvPr/>
        </p:nvSpPr>
        <p:spPr bwMode="auto">
          <a:xfrm>
            <a:off x="3707566" y="2888729"/>
            <a:ext cx="1080542" cy="432217"/>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a:latin typeface="Arial" charset="0"/>
                <a:ea typeface="ＭＳ Ｐゴシック" pitchFamily="-96" charset="-128"/>
              </a:rPr>
              <a:t>Spread spectrum</a:t>
            </a:r>
            <a:endParaRPr lang="fr-FR" sz="1200" dirty="0">
              <a:latin typeface="Arial" charset="0"/>
              <a:ea typeface="ＭＳ Ｐゴシック" pitchFamily="-96" charset="-128"/>
            </a:endParaRPr>
          </a:p>
        </p:txBody>
      </p:sp>
      <p:sp>
        <p:nvSpPr>
          <p:cNvPr id="12" name="Rectangle 11"/>
          <p:cNvSpPr/>
          <p:nvPr/>
        </p:nvSpPr>
        <p:spPr bwMode="auto">
          <a:xfrm>
            <a:off x="5465495" y="2294431"/>
            <a:ext cx="1458732" cy="3133572"/>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a:latin typeface="Arial" charset="0"/>
                <a:ea typeface="ＭＳ Ｐゴシック" pitchFamily="-96" charset="-128"/>
              </a:rPr>
              <a:t>I/O control logic</a:t>
            </a:r>
            <a:endParaRPr lang="fr-FR" sz="1200" dirty="0">
              <a:latin typeface="Arial" charset="0"/>
              <a:ea typeface="ＭＳ Ｐゴシック" pitchFamily="-96" charset="-128"/>
            </a:endParaRPr>
          </a:p>
        </p:txBody>
      </p:sp>
      <p:sp>
        <p:nvSpPr>
          <p:cNvPr id="13" name="Rectangle 12"/>
          <p:cNvSpPr/>
          <p:nvPr/>
        </p:nvSpPr>
        <p:spPr bwMode="auto">
          <a:xfrm>
            <a:off x="3574546" y="3915244"/>
            <a:ext cx="1350678" cy="1512759"/>
          </a:xfrm>
          <a:prstGeom prst="rect">
            <a:avLst/>
          </a:prstGeom>
          <a:solidFill>
            <a:srgbClr val="CECFD0"/>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a:latin typeface="Arial" charset="0"/>
                <a:ea typeface="ＭＳ Ｐゴシック" pitchFamily="-96" charset="-128"/>
              </a:rPr>
              <a:t>Group counters</a:t>
            </a:r>
            <a:endParaRPr lang="fr-FR" sz="1200" dirty="0">
              <a:latin typeface="Arial" charset="0"/>
              <a:ea typeface="ＭＳ Ｐゴシック" pitchFamily="-96" charset="-128"/>
            </a:endParaRPr>
          </a:p>
        </p:txBody>
      </p:sp>
      <p:cxnSp>
        <p:nvCxnSpPr>
          <p:cNvPr id="14" name="Straight Arrow Connector 13"/>
          <p:cNvCxnSpPr>
            <a:endCxn id="7" idx="1"/>
          </p:cNvCxnSpPr>
          <p:nvPr/>
        </p:nvCxnSpPr>
        <p:spPr bwMode="auto">
          <a:xfrm>
            <a:off x="1816618" y="2807688"/>
            <a:ext cx="48624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1870645" y="2580688"/>
            <a:ext cx="515305" cy="276999"/>
          </a:xfrm>
          <a:prstGeom prst="rect">
            <a:avLst/>
          </a:prstGeom>
          <a:noFill/>
        </p:spPr>
        <p:txBody>
          <a:bodyPr wrap="square" rtlCol="0">
            <a:spAutoFit/>
          </a:bodyPr>
          <a:lstStyle/>
          <a:p>
            <a:pPr algn="ctr"/>
            <a:r>
              <a:rPr lang="en-US" sz="1200" dirty="0" err="1"/>
              <a:t>f</a:t>
            </a:r>
            <a:r>
              <a:rPr lang="en-US" sz="1200" baseline="-25000" dirty="0" err="1"/>
              <a:t>HCLK</a:t>
            </a:r>
            <a:endParaRPr lang="fr-FR" sz="1200" baseline="-25000" dirty="0"/>
          </a:p>
        </p:txBody>
      </p:sp>
      <p:cxnSp>
        <p:nvCxnSpPr>
          <p:cNvPr id="16" name="Straight Arrow Connector 15"/>
          <p:cNvCxnSpPr>
            <a:endCxn id="10" idx="1"/>
          </p:cNvCxnSpPr>
          <p:nvPr/>
        </p:nvCxnSpPr>
        <p:spPr bwMode="auto">
          <a:xfrm>
            <a:off x="3437431" y="2510539"/>
            <a:ext cx="27013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3437431" y="3104837"/>
            <a:ext cx="27013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a:stCxn id="11" idx="0"/>
            <a:endCxn id="10" idx="2"/>
          </p:cNvCxnSpPr>
          <p:nvPr/>
        </p:nvCxnSpPr>
        <p:spPr bwMode="auto">
          <a:xfrm flipV="1">
            <a:off x="4247837" y="2726648"/>
            <a:ext cx="0" cy="1620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4276898" y="3753163"/>
            <a:ext cx="0" cy="1620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p:cNvCxnSpPr>
            <a:stCxn id="10" idx="3"/>
          </p:cNvCxnSpPr>
          <p:nvPr/>
        </p:nvCxnSpPr>
        <p:spPr bwMode="auto">
          <a:xfrm>
            <a:off x="4788109" y="2510539"/>
            <a:ext cx="4072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4276898" y="3753163"/>
            <a:ext cx="9184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195359" y="2510539"/>
            <a:ext cx="0" cy="12426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a:off x="5195359" y="2510539"/>
            <a:ext cx="27013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Rectangle 23"/>
          <p:cNvSpPr/>
          <p:nvPr/>
        </p:nvSpPr>
        <p:spPr bwMode="auto">
          <a:xfrm>
            <a:off x="7248389" y="2456512"/>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25" name="TextBox 24"/>
          <p:cNvSpPr txBox="1"/>
          <p:nvPr/>
        </p:nvSpPr>
        <p:spPr>
          <a:xfrm>
            <a:off x="7327383" y="2364579"/>
            <a:ext cx="677386" cy="461665"/>
          </a:xfrm>
          <a:prstGeom prst="rect">
            <a:avLst/>
          </a:prstGeom>
          <a:noFill/>
        </p:spPr>
        <p:txBody>
          <a:bodyPr wrap="square" rtlCol="0">
            <a:spAutoFit/>
          </a:bodyPr>
          <a:lstStyle/>
          <a:p>
            <a:pPr algn="ctr"/>
            <a:r>
              <a:rPr lang="en-US" sz="1200" dirty="0"/>
              <a:t>G1_IO1</a:t>
            </a:r>
            <a:endParaRPr lang="fr-FR" sz="1200" baseline="-25000" dirty="0"/>
          </a:p>
        </p:txBody>
      </p:sp>
      <p:cxnSp>
        <p:nvCxnSpPr>
          <p:cNvPr id="26" name="Straight Connector 25"/>
          <p:cNvCxnSpPr>
            <a:endCxn id="24" idx="1"/>
          </p:cNvCxnSpPr>
          <p:nvPr/>
        </p:nvCxnSpPr>
        <p:spPr bwMode="auto">
          <a:xfrm>
            <a:off x="6924226" y="2510539"/>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Rectangle 26"/>
          <p:cNvSpPr/>
          <p:nvPr/>
        </p:nvSpPr>
        <p:spPr bwMode="auto">
          <a:xfrm>
            <a:off x="7248389" y="2672621"/>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28" name="TextBox 27"/>
          <p:cNvSpPr txBox="1"/>
          <p:nvPr/>
        </p:nvSpPr>
        <p:spPr>
          <a:xfrm>
            <a:off x="7327383" y="2580688"/>
            <a:ext cx="677386" cy="461665"/>
          </a:xfrm>
          <a:prstGeom prst="rect">
            <a:avLst/>
          </a:prstGeom>
          <a:noFill/>
        </p:spPr>
        <p:txBody>
          <a:bodyPr wrap="square" rtlCol="0">
            <a:spAutoFit/>
          </a:bodyPr>
          <a:lstStyle/>
          <a:p>
            <a:pPr algn="ctr"/>
            <a:r>
              <a:rPr lang="en-US" sz="1200" dirty="0"/>
              <a:t>G1_IO2</a:t>
            </a:r>
            <a:endParaRPr lang="fr-FR" sz="1200" baseline="-25000" dirty="0"/>
          </a:p>
        </p:txBody>
      </p:sp>
      <p:cxnSp>
        <p:nvCxnSpPr>
          <p:cNvPr id="29" name="Straight Connector 28"/>
          <p:cNvCxnSpPr>
            <a:endCxn id="27" idx="1"/>
          </p:cNvCxnSpPr>
          <p:nvPr/>
        </p:nvCxnSpPr>
        <p:spPr bwMode="auto">
          <a:xfrm>
            <a:off x="6924226" y="2726648"/>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Rectangle 29"/>
          <p:cNvSpPr/>
          <p:nvPr/>
        </p:nvSpPr>
        <p:spPr bwMode="auto">
          <a:xfrm>
            <a:off x="7248389" y="2888729"/>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31" name="TextBox 30"/>
          <p:cNvSpPr txBox="1"/>
          <p:nvPr/>
        </p:nvSpPr>
        <p:spPr>
          <a:xfrm>
            <a:off x="7327383" y="2796796"/>
            <a:ext cx="677386" cy="461665"/>
          </a:xfrm>
          <a:prstGeom prst="rect">
            <a:avLst/>
          </a:prstGeom>
          <a:noFill/>
        </p:spPr>
        <p:txBody>
          <a:bodyPr wrap="square" rtlCol="0">
            <a:spAutoFit/>
          </a:bodyPr>
          <a:lstStyle/>
          <a:p>
            <a:pPr algn="ctr"/>
            <a:r>
              <a:rPr lang="en-US" sz="1200" dirty="0"/>
              <a:t>G1_IO3</a:t>
            </a:r>
            <a:endParaRPr lang="fr-FR" sz="1200" baseline="-25000" dirty="0"/>
          </a:p>
        </p:txBody>
      </p:sp>
      <p:cxnSp>
        <p:nvCxnSpPr>
          <p:cNvPr id="32" name="Straight Connector 31"/>
          <p:cNvCxnSpPr>
            <a:endCxn id="30" idx="1"/>
          </p:cNvCxnSpPr>
          <p:nvPr/>
        </p:nvCxnSpPr>
        <p:spPr bwMode="auto">
          <a:xfrm>
            <a:off x="6924226" y="2942756"/>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Rectangle 32"/>
          <p:cNvSpPr/>
          <p:nvPr/>
        </p:nvSpPr>
        <p:spPr bwMode="auto">
          <a:xfrm>
            <a:off x="7248389" y="3104837"/>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34" name="TextBox 33"/>
          <p:cNvSpPr txBox="1"/>
          <p:nvPr/>
        </p:nvSpPr>
        <p:spPr>
          <a:xfrm>
            <a:off x="7327383" y="3012905"/>
            <a:ext cx="677386" cy="461665"/>
          </a:xfrm>
          <a:prstGeom prst="rect">
            <a:avLst/>
          </a:prstGeom>
          <a:noFill/>
        </p:spPr>
        <p:txBody>
          <a:bodyPr wrap="square" rtlCol="0">
            <a:spAutoFit/>
          </a:bodyPr>
          <a:lstStyle/>
          <a:p>
            <a:pPr algn="ctr"/>
            <a:r>
              <a:rPr lang="en-US" sz="1200" dirty="0"/>
              <a:t>G1_IO4</a:t>
            </a:r>
            <a:endParaRPr lang="fr-FR" sz="1200" baseline="-25000" dirty="0"/>
          </a:p>
        </p:txBody>
      </p:sp>
      <p:cxnSp>
        <p:nvCxnSpPr>
          <p:cNvPr id="35" name="Straight Connector 34"/>
          <p:cNvCxnSpPr>
            <a:endCxn id="33" idx="1"/>
          </p:cNvCxnSpPr>
          <p:nvPr/>
        </p:nvCxnSpPr>
        <p:spPr bwMode="auto">
          <a:xfrm>
            <a:off x="6924226" y="3158864"/>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Rectangle 35"/>
          <p:cNvSpPr/>
          <p:nvPr/>
        </p:nvSpPr>
        <p:spPr bwMode="auto">
          <a:xfrm>
            <a:off x="7248389" y="4401488"/>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37" name="TextBox 36"/>
          <p:cNvSpPr txBox="1"/>
          <p:nvPr/>
        </p:nvSpPr>
        <p:spPr>
          <a:xfrm>
            <a:off x="7327383" y="4309555"/>
            <a:ext cx="677386" cy="461665"/>
          </a:xfrm>
          <a:prstGeom prst="rect">
            <a:avLst/>
          </a:prstGeom>
          <a:noFill/>
        </p:spPr>
        <p:txBody>
          <a:bodyPr wrap="square" rtlCol="0">
            <a:spAutoFit/>
          </a:bodyPr>
          <a:lstStyle/>
          <a:p>
            <a:pPr algn="ctr"/>
            <a:r>
              <a:rPr lang="en-US" sz="1200" dirty="0"/>
              <a:t>Gx_IO1</a:t>
            </a:r>
            <a:endParaRPr lang="fr-FR" sz="1200" baseline="-25000" dirty="0"/>
          </a:p>
        </p:txBody>
      </p:sp>
      <p:cxnSp>
        <p:nvCxnSpPr>
          <p:cNvPr id="38" name="Straight Connector 37"/>
          <p:cNvCxnSpPr>
            <a:endCxn id="36" idx="1"/>
          </p:cNvCxnSpPr>
          <p:nvPr/>
        </p:nvCxnSpPr>
        <p:spPr bwMode="auto">
          <a:xfrm>
            <a:off x="6924226" y="4455515"/>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Rectangle 38"/>
          <p:cNvSpPr/>
          <p:nvPr/>
        </p:nvSpPr>
        <p:spPr bwMode="auto">
          <a:xfrm>
            <a:off x="7248389" y="4617596"/>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40" name="TextBox 39"/>
          <p:cNvSpPr txBox="1"/>
          <p:nvPr/>
        </p:nvSpPr>
        <p:spPr>
          <a:xfrm>
            <a:off x="7327383" y="4525663"/>
            <a:ext cx="677386" cy="461665"/>
          </a:xfrm>
          <a:prstGeom prst="rect">
            <a:avLst/>
          </a:prstGeom>
          <a:noFill/>
        </p:spPr>
        <p:txBody>
          <a:bodyPr wrap="square" rtlCol="0">
            <a:spAutoFit/>
          </a:bodyPr>
          <a:lstStyle/>
          <a:p>
            <a:pPr algn="ctr"/>
            <a:r>
              <a:rPr lang="en-US" sz="1200" dirty="0"/>
              <a:t>Gx_IO2</a:t>
            </a:r>
            <a:endParaRPr lang="fr-FR" sz="1200" baseline="-25000" dirty="0"/>
          </a:p>
        </p:txBody>
      </p:sp>
      <p:cxnSp>
        <p:nvCxnSpPr>
          <p:cNvPr id="41" name="Straight Connector 40"/>
          <p:cNvCxnSpPr>
            <a:endCxn id="39" idx="1"/>
          </p:cNvCxnSpPr>
          <p:nvPr/>
        </p:nvCxnSpPr>
        <p:spPr bwMode="auto">
          <a:xfrm>
            <a:off x="6924226" y="4671623"/>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Rectangle 41"/>
          <p:cNvSpPr/>
          <p:nvPr/>
        </p:nvSpPr>
        <p:spPr bwMode="auto">
          <a:xfrm>
            <a:off x="7248389" y="4833705"/>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43" name="TextBox 42"/>
          <p:cNvSpPr txBox="1"/>
          <p:nvPr/>
        </p:nvSpPr>
        <p:spPr>
          <a:xfrm>
            <a:off x="7327383" y="4741772"/>
            <a:ext cx="677386" cy="461665"/>
          </a:xfrm>
          <a:prstGeom prst="rect">
            <a:avLst/>
          </a:prstGeom>
          <a:noFill/>
        </p:spPr>
        <p:txBody>
          <a:bodyPr wrap="square" rtlCol="0">
            <a:spAutoFit/>
          </a:bodyPr>
          <a:lstStyle/>
          <a:p>
            <a:pPr algn="ctr"/>
            <a:r>
              <a:rPr lang="en-US" sz="1200" dirty="0"/>
              <a:t>Gx_IO3</a:t>
            </a:r>
            <a:endParaRPr lang="fr-FR" sz="1200" baseline="-25000" dirty="0"/>
          </a:p>
        </p:txBody>
      </p:sp>
      <p:cxnSp>
        <p:nvCxnSpPr>
          <p:cNvPr id="44" name="Straight Connector 43"/>
          <p:cNvCxnSpPr>
            <a:endCxn id="42" idx="1"/>
          </p:cNvCxnSpPr>
          <p:nvPr/>
        </p:nvCxnSpPr>
        <p:spPr bwMode="auto">
          <a:xfrm>
            <a:off x="6924226" y="4887732"/>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7248389" y="5049813"/>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46" name="TextBox 45"/>
          <p:cNvSpPr txBox="1"/>
          <p:nvPr/>
        </p:nvSpPr>
        <p:spPr>
          <a:xfrm>
            <a:off x="7327383" y="4957880"/>
            <a:ext cx="677386" cy="461665"/>
          </a:xfrm>
          <a:prstGeom prst="rect">
            <a:avLst/>
          </a:prstGeom>
          <a:noFill/>
        </p:spPr>
        <p:txBody>
          <a:bodyPr wrap="square" rtlCol="0">
            <a:spAutoFit/>
          </a:bodyPr>
          <a:lstStyle/>
          <a:p>
            <a:pPr algn="ctr"/>
            <a:r>
              <a:rPr lang="en-US" sz="1200" dirty="0"/>
              <a:t>Gx_IO4</a:t>
            </a:r>
            <a:endParaRPr lang="fr-FR" sz="1200" baseline="-25000" dirty="0"/>
          </a:p>
        </p:txBody>
      </p:sp>
      <p:cxnSp>
        <p:nvCxnSpPr>
          <p:cNvPr id="47" name="Straight Connector 46"/>
          <p:cNvCxnSpPr>
            <a:endCxn id="45" idx="1"/>
          </p:cNvCxnSpPr>
          <p:nvPr/>
        </p:nvCxnSpPr>
        <p:spPr bwMode="auto">
          <a:xfrm>
            <a:off x="6924226" y="5103840"/>
            <a:ext cx="3241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666075" y="3320946"/>
            <a:ext cx="0" cy="86443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9" name="Rectangle 48"/>
          <p:cNvSpPr/>
          <p:nvPr/>
        </p:nvSpPr>
        <p:spPr bwMode="auto">
          <a:xfrm>
            <a:off x="7248389" y="2062202"/>
            <a:ext cx="108054" cy="1080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defTabSz="686074" eaLnBrk="0" fontAlgn="base" hangingPunct="0">
              <a:spcBef>
                <a:spcPct val="0"/>
              </a:spcBef>
              <a:spcAft>
                <a:spcPct val="0"/>
              </a:spcAft>
            </a:pPr>
            <a:endParaRPr lang="fr-FR" sz="1801">
              <a:latin typeface="Arial" charset="0"/>
              <a:ea typeface="ＭＳ Ｐゴシック" pitchFamily="-96" charset="-128"/>
            </a:endParaRPr>
          </a:p>
        </p:txBody>
      </p:sp>
      <p:sp>
        <p:nvSpPr>
          <p:cNvPr id="50" name="TextBox 49"/>
          <p:cNvSpPr txBox="1"/>
          <p:nvPr/>
        </p:nvSpPr>
        <p:spPr>
          <a:xfrm>
            <a:off x="7327383" y="1970269"/>
            <a:ext cx="677386" cy="276999"/>
          </a:xfrm>
          <a:prstGeom prst="rect">
            <a:avLst/>
          </a:prstGeom>
          <a:noFill/>
        </p:spPr>
        <p:txBody>
          <a:bodyPr wrap="square" rtlCol="0">
            <a:spAutoFit/>
          </a:bodyPr>
          <a:lstStyle/>
          <a:p>
            <a:pPr algn="ctr"/>
            <a:r>
              <a:rPr lang="en-US" sz="1200" dirty="0"/>
              <a:t>SYNC</a:t>
            </a:r>
            <a:endParaRPr lang="fr-FR" sz="1200" baseline="-25000" dirty="0"/>
          </a:p>
        </p:txBody>
      </p:sp>
      <p:cxnSp>
        <p:nvCxnSpPr>
          <p:cNvPr id="51" name="Straight Connector 50"/>
          <p:cNvCxnSpPr>
            <a:endCxn id="49" idx="1"/>
          </p:cNvCxnSpPr>
          <p:nvPr/>
        </p:nvCxnSpPr>
        <p:spPr bwMode="auto">
          <a:xfrm>
            <a:off x="4242646" y="2116229"/>
            <a:ext cx="30057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Arrow Connector 51"/>
          <p:cNvCxnSpPr/>
          <p:nvPr/>
        </p:nvCxnSpPr>
        <p:spPr bwMode="auto">
          <a:xfrm>
            <a:off x="4242645" y="2132350"/>
            <a:ext cx="0" cy="1620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3" name="Rectangle 52"/>
          <p:cNvSpPr/>
          <p:nvPr/>
        </p:nvSpPr>
        <p:spPr bwMode="auto">
          <a:xfrm>
            <a:off x="3682600" y="4239407"/>
            <a:ext cx="1161583" cy="216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a:latin typeface="Arial" charset="0"/>
                <a:ea typeface="ＭＳ Ｐゴシック" pitchFamily="-96" charset="-128"/>
              </a:rPr>
              <a:t>TSC_IOG1CR</a:t>
            </a:r>
            <a:endParaRPr lang="fr-FR" sz="1200" dirty="0">
              <a:latin typeface="Arial" charset="0"/>
              <a:ea typeface="ＭＳ Ｐゴシック" pitchFamily="-96" charset="-128"/>
            </a:endParaRPr>
          </a:p>
        </p:txBody>
      </p:sp>
      <p:sp>
        <p:nvSpPr>
          <p:cNvPr id="54" name="Rectangle 53"/>
          <p:cNvSpPr/>
          <p:nvPr/>
        </p:nvSpPr>
        <p:spPr bwMode="auto">
          <a:xfrm>
            <a:off x="3682600" y="4509542"/>
            <a:ext cx="1161583" cy="216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a:latin typeface="Arial" charset="0"/>
                <a:ea typeface="ＭＳ Ｐゴシック" pitchFamily="-96" charset="-128"/>
              </a:rPr>
              <a:t>TSC_IOG2CR</a:t>
            </a:r>
            <a:endParaRPr lang="fr-FR" sz="1200" dirty="0">
              <a:latin typeface="Arial" charset="0"/>
              <a:ea typeface="ＭＳ Ｐゴシック" pitchFamily="-96" charset="-128"/>
            </a:endParaRPr>
          </a:p>
        </p:txBody>
      </p:sp>
      <p:sp>
        <p:nvSpPr>
          <p:cNvPr id="55" name="Rectangle 54"/>
          <p:cNvSpPr/>
          <p:nvPr/>
        </p:nvSpPr>
        <p:spPr bwMode="auto">
          <a:xfrm>
            <a:off x="3682600" y="5103840"/>
            <a:ext cx="1161583" cy="216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607" tIns="34303" rIns="68607" bIns="34303" numCol="1" rtlCol="0" anchor="t" anchorCtr="0" compatLnSpc="1">
            <a:prstTxWarp prst="textNoShape">
              <a:avLst/>
            </a:prstTxWarp>
          </a:bodyPr>
          <a:lstStyle/>
          <a:p>
            <a:pPr algn="ctr" defTabSz="686074" eaLnBrk="0" fontAlgn="base" hangingPunct="0">
              <a:spcBef>
                <a:spcPct val="0"/>
              </a:spcBef>
              <a:spcAft>
                <a:spcPct val="0"/>
              </a:spcAft>
            </a:pPr>
            <a:r>
              <a:rPr lang="en-US" sz="1200" dirty="0" err="1">
                <a:latin typeface="Arial" charset="0"/>
                <a:ea typeface="ＭＳ Ｐゴシック" pitchFamily="-96" charset="-128"/>
              </a:rPr>
              <a:t>TSC_IOGxCR</a:t>
            </a:r>
            <a:endParaRPr lang="fr-FR" sz="1200" dirty="0">
              <a:latin typeface="Arial" charset="0"/>
              <a:ea typeface="ＭＳ Ｐゴシック" pitchFamily="-96" charset="-128"/>
            </a:endParaRPr>
          </a:p>
        </p:txBody>
      </p:sp>
      <p:cxnSp>
        <p:nvCxnSpPr>
          <p:cNvPr id="56" name="Straight Connector 55"/>
          <p:cNvCxnSpPr/>
          <p:nvPr/>
        </p:nvCxnSpPr>
        <p:spPr bwMode="auto">
          <a:xfrm>
            <a:off x="4263392" y="4779677"/>
            <a:ext cx="0" cy="27013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7" name="Straight Arrow Connector 56"/>
          <p:cNvCxnSpPr/>
          <p:nvPr/>
        </p:nvCxnSpPr>
        <p:spPr bwMode="auto">
          <a:xfrm flipH="1">
            <a:off x="4844183" y="4347461"/>
            <a:ext cx="621312" cy="37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8" name="Straight Arrow Connector 57"/>
          <p:cNvCxnSpPr/>
          <p:nvPr/>
        </p:nvCxnSpPr>
        <p:spPr bwMode="auto">
          <a:xfrm flipH="1">
            <a:off x="4844183" y="4613875"/>
            <a:ext cx="621312" cy="37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Straight Arrow Connector 58"/>
          <p:cNvCxnSpPr/>
          <p:nvPr/>
        </p:nvCxnSpPr>
        <p:spPr bwMode="auto">
          <a:xfrm flipH="1">
            <a:off x="4844183" y="5208173"/>
            <a:ext cx="621312" cy="37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Straight Arrow Connector 59"/>
          <p:cNvCxnSpPr/>
          <p:nvPr/>
        </p:nvCxnSpPr>
        <p:spPr bwMode="auto">
          <a:xfrm flipH="1">
            <a:off x="2032726" y="4671623"/>
            <a:ext cx="154182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Box 60"/>
          <p:cNvSpPr txBox="1"/>
          <p:nvPr/>
        </p:nvSpPr>
        <p:spPr>
          <a:xfrm>
            <a:off x="1953733" y="4353677"/>
            <a:ext cx="756380" cy="276999"/>
          </a:xfrm>
          <a:prstGeom prst="rect">
            <a:avLst/>
          </a:prstGeom>
          <a:noFill/>
        </p:spPr>
        <p:txBody>
          <a:bodyPr wrap="square" rtlCol="0">
            <a:spAutoFit/>
          </a:bodyPr>
          <a:lstStyle/>
          <a:p>
            <a:pPr algn="ctr"/>
            <a:r>
              <a:rPr lang="en-US" sz="1200" dirty="0"/>
              <a:t>Interrupt</a:t>
            </a:r>
            <a:endParaRPr lang="fr-FR" sz="1200" baseline="-25000" dirty="0"/>
          </a:p>
        </p:txBody>
      </p:sp>
    </p:spTree>
    <p:extLst>
      <p:ext uri="{BB962C8B-B14F-4D97-AF65-F5344CB8AC3E}">
        <p14:creationId xmlns:p14="http://schemas.microsoft.com/office/powerpoint/2010/main" val="284488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PPVER" val="఼షహ"/>
  <p:tag name="RANDOM" val="9"/>
  <p:tag name="ISPRING_RESOURCE_PATHS_HASH_2" val="fe7b316d8ad3290c138987a204156837876f123"/>
  <p:tag name="CLINAME" val="౞౷ౌ౵౪౼౼౲౯౲౮౭!౜ౝ఩ౌ౸౷౯౲౭౮౷౽౲౪౵!౞౷ౌ౵౪౼౼౲౯౲౮౭"/>
  <p:tag name="DATETIME" val="఻స఺఼స఻హ఺఻఩఩఺ిృఽ఼ౙౖ఩ఱ౐ౖౝఴ఺ృహల!ిస఺ీస఻హ఺ఽ఩఩఺ఽృా఻ౙౖ఩ఱ౐ౖౝఴ఻ృహల!఻సుస఻హ఺ా఩఩఺ీృ఻఼ౙౖ఩ఱ౐ౖౝఴ఺ృహల"/>
  <p:tag name="DONEBY" val="౜ౝ౥౬౵౪౲౻౮఩౵౸౷౰!౜ౝ౥౫౮౻౽౻౪౷౭఩౭౮౷౲౼!౜ౝ౥౫౮౻౽౻౪౷౭఩౭౮౷౲౼"/>
  <p:tag name="IPADDRESS" val="౛ౘ౞఺఻ీిహ!౛ౘ౞఺఻ాాీ!౛ౘ౞఺఻ాాీ"/>
  <p:tag name="CHECKSUM" val="ఽా఻ు!ాహుీ!ఽు఺ా"/>
</p:tagLst>
</file>

<file path=ppt/theme/theme1.xml><?xml version="1.0" encoding="utf-8"?>
<a:theme xmlns:a="http://schemas.openxmlformats.org/drawingml/2006/main" name="ST Template_43">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Important xmlns="ff3de6e6-19ed-4d14-8232-1a26aab3ddf4">false</IsImporta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308A549CA3C847AFC94E14D552AB94" ma:contentTypeVersion="1" ma:contentTypeDescription="Create a new document." ma:contentTypeScope="" ma:versionID="4a5c1c038f7bb347bca3831749043627">
  <xsd:schema xmlns:xsd="http://www.w3.org/2001/XMLSchema" xmlns:p="http://schemas.microsoft.com/office/2006/metadata/properties" xmlns:ns2="ff3de6e6-19ed-4d14-8232-1a26aab3ddf4" targetNamespace="http://schemas.microsoft.com/office/2006/metadata/properties" ma:root="true" ma:fieldsID="04c48381eff5f9b08dd73de8e18efb3c" ns2:_="">
    <xsd:import namespace="ff3de6e6-19ed-4d14-8232-1a26aab3ddf4"/>
    <xsd:element name="properties">
      <xsd:complexType>
        <xsd:sequence>
          <xsd:element name="documentManagement">
            <xsd:complexType>
              <xsd:all>
                <xsd:element ref="ns2:IsImportant" minOccurs="0"/>
              </xsd:all>
            </xsd:complexType>
          </xsd:element>
        </xsd:sequence>
      </xsd:complexType>
    </xsd:element>
  </xsd:schema>
  <xsd:schema xmlns:xsd="http://www.w3.org/2001/XMLSchema" xmlns:dms="http://schemas.microsoft.com/office/2006/documentManagement/types" targetNamespace="ff3de6e6-19ed-4d14-8232-1a26aab3ddf4" elementFormDefault="qualified">
    <xsd:import namespace="http://schemas.microsoft.com/office/2006/documentManagement/types"/>
    <xsd:element name="IsImportant" ma:index="8" nillable="true" ma:displayName="IsImportant" ma:default="0" ma:internalName="IsImportant">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4578E51-F567-4265-8DFD-B159E0FBC4F3}">
  <ds:schemaRefs>
    <ds:schemaRef ds:uri="http://schemas.microsoft.com/sharepoint/v3/contenttype/forms"/>
  </ds:schemaRefs>
</ds:datastoreItem>
</file>

<file path=customXml/itemProps2.xml><?xml version="1.0" encoding="utf-8"?>
<ds:datastoreItem xmlns:ds="http://schemas.openxmlformats.org/officeDocument/2006/customXml" ds:itemID="{4462EEAC-5282-4C3D-A1DE-F79AD64380EA}">
  <ds:schemaRefs>
    <ds:schemaRef ds:uri="http://purl.org/dc/elements/1.1/"/>
    <ds:schemaRef ds:uri="http://schemas.microsoft.com/office/2006/metadata/properties"/>
    <ds:schemaRef ds:uri="http://schemas.microsoft.com/office/2006/documentManagement/types"/>
    <ds:schemaRef ds:uri="ff3de6e6-19ed-4d14-8232-1a26aab3ddf4"/>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6EF7B54F-3B50-4F1C-9701-869152FC44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3de6e6-19ed-4d14-8232-1a26aab3ddf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ST Template_43</Template>
  <TotalTime>60585</TotalTime>
  <Words>5485</Words>
  <Application>Microsoft Office PowerPoint</Application>
  <PresentationFormat>On-screen Show (4:3)</PresentationFormat>
  <Paragraphs>944</Paragraphs>
  <Slides>82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ＭＳ Ｐゴシック</vt:lpstr>
      <vt:lpstr>Aharoni</vt:lpstr>
      <vt:lpstr>Arial</vt:lpstr>
      <vt:lpstr>Calibri</vt:lpstr>
      <vt:lpstr>Times New Roman</vt:lpstr>
      <vt:lpstr>Wingdings</vt:lpstr>
      <vt:lpstr>ST Template_43</vt:lpstr>
      <vt:lpstr>Touch Sense Library for STM32F0</vt:lpstr>
      <vt:lpstr>Agenda</vt:lpstr>
      <vt:lpstr>What do I need to get it done? </vt:lpstr>
      <vt:lpstr>API – STMTouch Library</vt:lpstr>
      <vt:lpstr>References</vt:lpstr>
      <vt:lpstr>How does it works? </vt:lpstr>
      <vt:lpstr>Overview </vt:lpstr>
      <vt:lpstr>Key features</vt:lpstr>
      <vt:lpstr> Block diagram</vt:lpstr>
      <vt:lpstr>Charge transfer acquisition overview</vt:lpstr>
      <vt:lpstr>Charge transfer measuring circuit</vt:lpstr>
      <vt:lpstr>Charge transfer acquisition sequence</vt:lpstr>
      <vt:lpstr>I/O configuration</vt:lpstr>
      <vt:lpstr>Acquisition modes</vt:lpstr>
      <vt:lpstr>GPIO analog switch and hysteresis control</vt:lpstr>
      <vt:lpstr>Interrupts</vt:lpstr>
      <vt:lpstr>Low-power modes</vt:lpstr>
      <vt:lpstr>Number of capacitive sensing channels</vt:lpstr>
      <vt:lpstr>Getting Started </vt:lpstr>
      <vt:lpstr>STMTouch touch sensing library</vt:lpstr>
      <vt:lpstr>Package Description</vt:lpstr>
      <vt:lpstr>Main Features</vt:lpstr>
      <vt:lpstr>Architecture</vt:lpstr>
      <vt:lpstr>Touch sensing library layers</vt:lpstr>
      <vt:lpstr>STMTouch library layers</vt:lpstr>
      <vt:lpstr>Acquisition and Processing Layers</vt:lpstr>
      <vt:lpstr>Acquisition and Processing Layers</vt:lpstr>
      <vt:lpstr>Acquisition and Processing Layers</vt:lpstr>
      <vt:lpstr>Acquisition and Processing Layers</vt:lpstr>
      <vt:lpstr>Header files inclusion</vt:lpstr>
      <vt:lpstr>Channel</vt:lpstr>
      <vt:lpstr>Channel</vt:lpstr>
      <vt:lpstr>Channel</vt:lpstr>
      <vt:lpstr>Channel</vt:lpstr>
      <vt:lpstr>Bank</vt:lpstr>
      <vt:lpstr>Bank</vt:lpstr>
      <vt:lpstr>Objects</vt:lpstr>
      <vt:lpstr>Objects</vt:lpstr>
      <vt:lpstr>Objects</vt:lpstr>
      <vt:lpstr>Touchkey Sensor</vt:lpstr>
      <vt:lpstr>Touchkey Sensor</vt:lpstr>
      <vt:lpstr>Touchkey Sensor</vt:lpstr>
      <vt:lpstr>Linear and rotary touch sensors</vt:lpstr>
      <vt:lpstr>Linear and rotary touch sensors</vt:lpstr>
      <vt:lpstr>Linear and rotary touch sensors</vt:lpstr>
      <vt:lpstr>Linear and rotary touch sensors</vt:lpstr>
      <vt:lpstr>Linear and rotary touch sensors</vt:lpstr>
      <vt:lpstr>Main State Machine</vt:lpstr>
      <vt:lpstr>Main State Machine</vt:lpstr>
      <vt:lpstr>Main State Machine</vt:lpstr>
      <vt:lpstr>Main State Machine</vt:lpstr>
      <vt:lpstr>State Machine with 2 banks</vt:lpstr>
      <vt:lpstr>“Simplified” Sensor state machine</vt:lpstr>
      <vt:lpstr>Memory Footprint</vt:lpstr>
      <vt:lpstr>Hardware Example</vt:lpstr>
      <vt:lpstr>Hands ON </vt:lpstr>
      <vt:lpstr>Hands-On Session:  Out-of-the-box </vt:lpstr>
      <vt:lpstr>PowerPoint Presentation</vt:lpstr>
      <vt:lpstr>PowerPoint Presentation</vt:lpstr>
      <vt:lpstr>Go to TSL demo</vt:lpstr>
      <vt:lpstr>Create your Application</vt:lpstr>
      <vt:lpstr>How to!?!</vt:lpstr>
      <vt:lpstr>How to!?!</vt:lpstr>
      <vt:lpstr>How to!?!</vt:lpstr>
      <vt:lpstr>From Scratch </vt:lpstr>
      <vt:lpstr>From Scratch</vt:lpstr>
      <vt:lpstr>From Scratch</vt:lpstr>
      <vt:lpstr>From Scratch</vt:lpstr>
      <vt:lpstr>From Scratch</vt:lpstr>
      <vt:lpstr>From Scratch</vt:lpstr>
      <vt:lpstr>From Scratch</vt:lpstr>
      <vt:lpstr>From Scratch</vt:lpstr>
      <vt:lpstr>From Scratch</vt:lpstr>
      <vt:lpstr>Demo</vt:lpstr>
      <vt:lpstr>From Scratch</vt:lpstr>
      <vt:lpstr>From Scratch</vt:lpstr>
      <vt:lpstr>From Scratch</vt:lpstr>
      <vt:lpstr>From Scratch</vt:lpstr>
      <vt:lpstr>From Scratch</vt:lpstr>
      <vt:lpstr>From Scratch</vt:lpstr>
      <vt:lpstr>From Scratch</vt:lpstr>
      <vt:lpstr>Thank you</vt:lpstr>
    </vt:vector>
  </TitlesOfParts>
  <Company>ST Microelectronics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TouchSense STM32</dc:title>
  <dc:creator>bruno.montanari@st.com</dc:creator>
  <cp:lastModifiedBy>Bruno Fontes MONTANARI</cp:lastModifiedBy>
  <cp:revision>1786</cp:revision>
  <cp:lastPrinted>2015-10-13T14:49:01Z</cp:lastPrinted>
  <dcterms:created xsi:type="dcterms:W3CDTF">2012-02-13T15:42:42Z</dcterms:created>
  <dcterms:modified xsi:type="dcterms:W3CDTF">2016-05-03T10:53:37Z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0x01010076308A549CA3C847AFC94E14D552AB94</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ies>
</file>