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sldIdLst>
    <p:sldId id="256" r:id="rId2"/>
    <p:sldId id="314" r:id="rId3"/>
    <p:sldId id="556" r:id="rId4"/>
    <p:sldId id="563" r:id="rId5"/>
    <p:sldId id="557" r:id="rId6"/>
    <p:sldId id="558" r:id="rId7"/>
    <p:sldId id="564" r:id="rId8"/>
    <p:sldId id="565" r:id="rId9"/>
    <p:sldId id="566" r:id="rId10"/>
    <p:sldId id="567" r:id="rId11"/>
    <p:sldId id="568" r:id="rId12"/>
    <p:sldId id="569" r:id="rId13"/>
    <p:sldId id="559" r:id="rId14"/>
    <p:sldId id="560" r:id="rId15"/>
    <p:sldId id="561" r:id="rId16"/>
    <p:sldId id="562" r:id="rId17"/>
    <p:sldId id="570" r:id="rId18"/>
    <p:sldId id="572" r:id="rId19"/>
    <p:sldId id="555" r:id="rId20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60"/>
  </p:normalViewPr>
  <p:slideViewPr>
    <p:cSldViewPr>
      <p:cViewPr>
        <p:scale>
          <a:sx n="75" d="100"/>
          <a:sy n="75" d="100"/>
        </p:scale>
        <p:origin x="190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AAB6B8-3A37-4DAB-A778-54C60807FB4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0FC0CA-9E1D-4069-BAF6-5A8688DC5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86239BD-2891-470A-A48B-D1140734DFAA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6565058-DC6A-4E4F-9CDA-36CB1EF97A43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EE0208-1BA8-4FD9-B204-5F25F56B0794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6471282-26A7-4C44-8A52-D9B4D7AEF947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8996B-E060-46F7-B1B6-9E9516517BF8}" type="datetime1">
              <a:rPr lang="fr-FR" smtClean="0"/>
              <a:pPr/>
              <a:t>25/09/2016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5851F1-4DA6-4C9A-9A75-3DE9AC860323}" type="datetime1">
              <a:rPr lang="fr-FR" smtClean="0"/>
              <a:pPr/>
              <a:t>25/09/2016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Montanari9?tab=reposito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stm8af" TargetMode="External"/><Relationship Id="rId2" Type="http://schemas.openxmlformats.org/officeDocument/2006/relationships/hyperlink" Target="http://www.st.com/stm8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com/stm8l" TargetMode="External"/><Relationship Id="rId4" Type="http://schemas.openxmlformats.org/officeDocument/2006/relationships/hyperlink" Target="http://www.st.com/stm8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STM8 8-bit MCU 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28" y="5562600"/>
            <a:ext cx="15240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28" y="5585208"/>
            <a:ext cx="152400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90" y="4191000"/>
            <a:ext cx="1438275" cy="1219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504007" y="3634569"/>
            <a:ext cx="6048022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55" dirty="0">
                <a:solidFill>
                  <a:srgbClr val="4E514F"/>
                </a:solidFill>
                <a:latin typeface="Arial"/>
                <a:cs typeface="Arial"/>
              </a:rPr>
              <a:t>Run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mode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dynamic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consumption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down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150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µA/MHz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204" dirty="0">
                <a:solidFill>
                  <a:srgbClr val="4E514F"/>
                </a:solidFill>
                <a:latin typeface="Arial"/>
                <a:cs typeface="Arial"/>
              </a:rPr>
              <a:t>State‑of‑the‑art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digital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analog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peripherals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275" dirty="0">
                <a:solidFill>
                  <a:srgbClr val="4E514F"/>
                </a:solidFill>
                <a:latin typeface="Arial"/>
                <a:cs typeface="Arial"/>
              </a:rPr>
              <a:t>‑40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+85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°C,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125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°C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operating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temperature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range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Free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touch‑sensing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libra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LCD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driver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215" dirty="0">
                <a:solidFill>
                  <a:srgbClr val="4E514F"/>
                </a:solidFill>
                <a:latin typeface="Arial"/>
                <a:cs typeface="Arial"/>
              </a:rPr>
              <a:t>AES‑128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 smtClean="0">
                <a:solidFill>
                  <a:srgbClr val="4E514F"/>
                </a:solidFill>
                <a:latin typeface="Arial"/>
                <a:cs typeface="Arial"/>
              </a:rPr>
              <a:t>enc</a:t>
            </a:r>
            <a:r>
              <a:rPr sz="1600" spc="-55" dirty="0" smtClean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95" dirty="0" smtClean="0">
                <a:solidFill>
                  <a:srgbClr val="4E514F"/>
                </a:solidFill>
                <a:latin typeface="Arial"/>
                <a:cs typeface="Arial"/>
              </a:rPr>
              <a:t>yption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505178" y="1446791"/>
            <a:ext cx="8486422" cy="2218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pc="-135" dirty="0" smtClean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pc="-50" dirty="0" smtClean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75" dirty="0">
                <a:solidFill>
                  <a:srgbClr val="0E2050"/>
                </a:solidFill>
                <a:latin typeface="Arial"/>
                <a:cs typeface="Arial"/>
              </a:rPr>
              <a:t>DESCRIPTION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Upgrade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downgrade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different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size,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package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across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lines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without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changing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your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initial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design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software.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16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MHz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04" dirty="0">
                <a:solidFill>
                  <a:srgbClr val="4E514F"/>
                </a:solidFill>
                <a:latin typeface="Arial"/>
                <a:cs typeface="Arial"/>
              </a:rPr>
              <a:t>CPU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2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64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Kbytes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embedded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Flash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8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Kbytes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SRAM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2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Kbytes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10" dirty="0">
                <a:solidFill>
                  <a:srgbClr val="4E514F"/>
                </a:solidFill>
                <a:latin typeface="Arial"/>
                <a:cs typeface="Arial"/>
              </a:rPr>
              <a:t>EEPROM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Four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lines: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pin‑to‑pin,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software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compatibility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Supply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voltage: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1.65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3.6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10" dirty="0">
                <a:solidFill>
                  <a:srgbClr val="4E514F"/>
                </a:solidFill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four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ultra‑low‑power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modes: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down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350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nA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SRAM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context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retention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5638800"/>
            <a:ext cx="14382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39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22"/>
          <p:cNvSpPr/>
          <p:nvPr/>
        </p:nvSpPr>
        <p:spPr>
          <a:xfrm>
            <a:off x="4211209" y="3561363"/>
            <a:ext cx="1366520" cy="770255"/>
          </a:xfrm>
          <a:custGeom>
            <a:avLst/>
            <a:gdLst/>
            <a:ahLst/>
            <a:cxnLst/>
            <a:rect l="l" t="t" r="r" b="b"/>
            <a:pathLst>
              <a:path w="1366520" h="770254">
                <a:moveTo>
                  <a:pt x="0" y="769690"/>
                </a:moveTo>
                <a:lnTo>
                  <a:pt x="1366052" y="769690"/>
                </a:lnTo>
                <a:lnTo>
                  <a:pt x="1366052" y="0"/>
                </a:lnTo>
                <a:lnTo>
                  <a:pt x="0" y="0"/>
                </a:lnTo>
                <a:lnTo>
                  <a:pt x="0" y="76969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/>
          <p:nvPr/>
        </p:nvSpPr>
        <p:spPr>
          <a:xfrm>
            <a:off x="4246261" y="4102212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4017"/>
                </a:moveTo>
                <a:lnTo>
                  <a:pt x="1295948" y="144017"/>
                </a:lnTo>
                <a:lnTo>
                  <a:pt x="129594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/>
          <p:cNvSpPr/>
          <p:nvPr/>
        </p:nvSpPr>
        <p:spPr>
          <a:xfrm>
            <a:off x="4211209" y="5092157"/>
            <a:ext cx="1366520" cy="948055"/>
          </a:xfrm>
          <a:custGeom>
            <a:avLst/>
            <a:gdLst/>
            <a:ahLst/>
            <a:cxnLst/>
            <a:rect l="l" t="t" r="r" b="b"/>
            <a:pathLst>
              <a:path w="1366520" h="948054">
                <a:moveTo>
                  <a:pt x="0" y="947988"/>
                </a:moveTo>
                <a:lnTo>
                  <a:pt x="1366052" y="947988"/>
                </a:lnTo>
                <a:lnTo>
                  <a:pt x="1366052" y="0"/>
                </a:lnTo>
                <a:lnTo>
                  <a:pt x="0" y="0"/>
                </a:lnTo>
                <a:lnTo>
                  <a:pt x="0" y="947988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4246261" y="3784449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3994"/>
                </a:moveTo>
                <a:lnTo>
                  <a:pt x="1295972" y="143994"/>
                </a:lnTo>
                <a:lnTo>
                  <a:pt x="1295972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/>
          <p:nvPr/>
        </p:nvSpPr>
        <p:spPr>
          <a:xfrm>
            <a:off x="4246261" y="5841468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4006"/>
                </a:moveTo>
                <a:lnTo>
                  <a:pt x="1295972" y="144006"/>
                </a:lnTo>
                <a:lnTo>
                  <a:pt x="1295972" y="0"/>
                </a:lnTo>
                <a:lnTo>
                  <a:pt x="0" y="0"/>
                </a:lnTo>
                <a:lnTo>
                  <a:pt x="0" y="14400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/>
          <p:cNvSpPr txBox="1"/>
          <p:nvPr/>
        </p:nvSpPr>
        <p:spPr>
          <a:xfrm>
            <a:off x="4596004" y="3619141"/>
            <a:ext cx="596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Connectivity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8"/>
          <p:cNvSpPr txBox="1"/>
          <p:nvPr/>
        </p:nvSpPr>
        <p:spPr>
          <a:xfrm>
            <a:off x="4546855" y="3789067"/>
            <a:ext cx="695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3x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1000" spc="-2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9"/>
          <p:cNvSpPr/>
          <p:nvPr/>
        </p:nvSpPr>
        <p:spPr>
          <a:xfrm>
            <a:off x="4246261" y="3943372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3994"/>
                </a:moveTo>
                <a:lnTo>
                  <a:pt x="1295948" y="143994"/>
                </a:lnTo>
                <a:lnTo>
                  <a:pt x="1295948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/>
          <p:cNvSpPr txBox="1"/>
          <p:nvPr/>
        </p:nvSpPr>
        <p:spPr>
          <a:xfrm>
            <a:off x="4629202" y="3934012"/>
            <a:ext cx="5302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SPI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31"/>
          <p:cNvSpPr txBox="1"/>
          <p:nvPr/>
        </p:nvSpPr>
        <p:spPr>
          <a:xfrm>
            <a:off x="4211209" y="4439053"/>
            <a:ext cx="1366520" cy="545465"/>
          </a:xfrm>
          <a:prstGeom prst="rect">
            <a:avLst/>
          </a:prstGeom>
          <a:solidFill>
            <a:srgbClr val="36A9E1"/>
          </a:solidFill>
        </p:spPr>
        <p:txBody>
          <a:bodyPr vert="horz" wrap="square" lIns="0" tIns="0" rIns="0" bIns="0" rtlCol="0">
            <a:spAutoFit/>
          </a:bodyPr>
          <a:lstStyle/>
          <a:p>
            <a:pPr marL="161925" marR="154305" indent="185420">
              <a:lnSpc>
                <a:spcPts val="1180"/>
              </a:lnSpc>
            </a:pPr>
            <a:r>
              <a:rPr sz="1000" spc="-229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ouch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sensing</a:t>
            </a:r>
            <a:r>
              <a:rPr sz="10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Charge-transfer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  <a:p>
            <a:pPr marL="262255">
              <a:lnSpc>
                <a:spcPts val="869"/>
              </a:lnSpc>
            </a:pP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channels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32"/>
          <p:cNvSpPr txBox="1"/>
          <p:nvPr/>
        </p:nvSpPr>
        <p:spPr>
          <a:xfrm>
            <a:off x="4722052" y="5119813"/>
            <a:ext cx="3454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Analog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33"/>
          <p:cNvSpPr/>
          <p:nvPr/>
        </p:nvSpPr>
        <p:spPr>
          <a:xfrm>
            <a:off x="4246261" y="5440570"/>
            <a:ext cx="1296035" cy="216535"/>
          </a:xfrm>
          <a:custGeom>
            <a:avLst/>
            <a:gdLst/>
            <a:ahLst/>
            <a:cxnLst/>
            <a:rect l="l" t="t" r="r" b="b"/>
            <a:pathLst>
              <a:path w="1296035" h="216534">
                <a:moveTo>
                  <a:pt x="0" y="216003"/>
                </a:moveTo>
                <a:lnTo>
                  <a:pt x="1295972" y="216003"/>
                </a:lnTo>
                <a:lnTo>
                  <a:pt x="1295972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/>
          <p:cNvSpPr txBox="1"/>
          <p:nvPr/>
        </p:nvSpPr>
        <p:spPr>
          <a:xfrm>
            <a:off x="4626522" y="5422160"/>
            <a:ext cx="535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12-bit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ADC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5"/>
          <p:cNvSpPr txBox="1"/>
          <p:nvPr/>
        </p:nvSpPr>
        <p:spPr>
          <a:xfrm>
            <a:off x="4594899" y="5537222"/>
            <a:ext cx="598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channels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6"/>
          <p:cNvSpPr/>
          <p:nvPr/>
        </p:nvSpPr>
        <p:spPr>
          <a:xfrm>
            <a:off x="4246261" y="5277575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3994"/>
                </a:moveTo>
                <a:lnTo>
                  <a:pt x="1295972" y="143994"/>
                </a:lnTo>
                <a:lnTo>
                  <a:pt x="1295972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/>
          <p:cNvSpPr txBox="1"/>
          <p:nvPr/>
        </p:nvSpPr>
        <p:spPr>
          <a:xfrm>
            <a:off x="4447096" y="5275951"/>
            <a:ext cx="8947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12-bit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DAC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8"/>
          <p:cNvSpPr/>
          <p:nvPr/>
        </p:nvSpPr>
        <p:spPr>
          <a:xfrm>
            <a:off x="4246261" y="5678422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4053"/>
                </a:moveTo>
                <a:lnTo>
                  <a:pt x="1295972" y="144053"/>
                </a:lnTo>
                <a:lnTo>
                  <a:pt x="1295972" y="0"/>
                </a:lnTo>
                <a:lnTo>
                  <a:pt x="0" y="0"/>
                </a:lnTo>
                <a:lnTo>
                  <a:pt x="0" y="14405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9"/>
          <p:cNvSpPr txBox="1"/>
          <p:nvPr/>
        </p:nvSpPr>
        <p:spPr>
          <a:xfrm>
            <a:off x="4514470" y="5668454"/>
            <a:ext cx="7600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compar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40"/>
          <p:cNvSpPr txBox="1"/>
          <p:nvPr/>
        </p:nvSpPr>
        <p:spPr>
          <a:xfrm>
            <a:off x="4413255" y="5831522"/>
            <a:ext cx="9620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2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emper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ture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41"/>
          <p:cNvSpPr/>
          <p:nvPr/>
        </p:nvSpPr>
        <p:spPr>
          <a:xfrm>
            <a:off x="4210264" y="3310210"/>
            <a:ext cx="1368425" cy="144145"/>
          </a:xfrm>
          <a:custGeom>
            <a:avLst/>
            <a:gdLst/>
            <a:ahLst/>
            <a:cxnLst/>
            <a:rect l="l" t="t" r="r" b="b"/>
            <a:pathLst>
              <a:path w="1368425" h="144145">
                <a:moveTo>
                  <a:pt x="0" y="143982"/>
                </a:moveTo>
                <a:lnTo>
                  <a:pt x="1367957" y="143982"/>
                </a:lnTo>
                <a:lnTo>
                  <a:pt x="1367957" y="0"/>
                </a:lnTo>
                <a:lnTo>
                  <a:pt x="0" y="0"/>
                </a:lnTo>
                <a:lnTo>
                  <a:pt x="0" y="143982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/>
          <p:cNvSpPr txBox="1"/>
          <p:nvPr/>
        </p:nvSpPr>
        <p:spPr>
          <a:xfrm>
            <a:off x="4625201" y="3300840"/>
            <a:ext cx="538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Boot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0" dirty="0">
                <a:solidFill>
                  <a:srgbClr val="FFFFFF"/>
                </a:solidFill>
                <a:latin typeface="Arial"/>
                <a:cs typeface="Arial"/>
              </a:rPr>
              <a:t>ROM*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43"/>
          <p:cNvSpPr/>
          <p:nvPr/>
        </p:nvSpPr>
        <p:spPr>
          <a:xfrm>
            <a:off x="4210264" y="3145204"/>
            <a:ext cx="1368425" cy="144145"/>
          </a:xfrm>
          <a:custGeom>
            <a:avLst/>
            <a:gdLst/>
            <a:ahLst/>
            <a:cxnLst/>
            <a:rect l="l" t="t" r="r" b="b"/>
            <a:pathLst>
              <a:path w="1368425" h="144145">
                <a:moveTo>
                  <a:pt x="0" y="144006"/>
                </a:moveTo>
                <a:lnTo>
                  <a:pt x="1367957" y="144006"/>
                </a:lnTo>
                <a:lnTo>
                  <a:pt x="1367957" y="0"/>
                </a:lnTo>
                <a:lnTo>
                  <a:pt x="0" y="0"/>
                </a:lnTo>
                <a:lnTo>
                  <a:pt x="0" y="144006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4"/>
          <p:cNvSpPr txBox="1"/>
          <p:nvPr/>
        </p:nvSpPr>
        <p:spPr>
          <a:xfrm>
            <a:off x="4329304" y="3135867"/>
            <a:ext cx="1130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1-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2-Kbyte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EEPROM*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5"/>
          <p:cNvSpPr/>
          <p:nvPr/>
        </p:nvSpPr>
        <p:spPr>
          <a:xfrm>
            <a:off x="4210264" y="2743200"/>
            <a:ext cx="1368425" cy="216535"/>
          </a:xfrm>
          <a:custGeom>
            <a:avLst/>
            <a:gdLst/>
            <a:ahLst/>
            <a:cxnLst/>
            <a:rect l="l" t="t" r="r" b="b"/>
            <a:pathLst>
              <a:path w="1368425" h="216534">
                <a:moveTo>
                  <a:pt x="0" y="216003"/>
                </a:moveTo>
                <a:lnTo>
                  <a:pt x="1367991" y="216003"/>
                </a:lnTo>
                <a:lnTo>
                  <a:pt x="1367991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/>
          <p:cNvSpPr txBox="1"/>
          <p:nvPr/>
        </p:nvSpPr>
        <p:spPr>
          <a:xfrm>
            <a:off x="4538727" y="2719802"/>
            <a:ext cx="711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2-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64-Kbyte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7"/>
          <p:cNvSpPr txBox="1"/>
          <p:nvPr/>
        </p:nvSpPr>
        <p:spPr>
          <a:xfrm>
            <a:off x="4547871" y="2834864"/>
            <a:ext cx="6927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memo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8"/>
          <p:cNvSpPr/>
          <p:nvPr/>
        </p:nvSpPr>
        <p:spPr>
          <a:xfrm>
            <a:off x="4210264" y="2980185"/>
            <a:ext cx="1368425" cy="144145"/>
          </a:xfrm>
          <a:custGeom>
            <a:avLst/>
            <a:gdLst/>
            <a:ahLst/>
            <a:cxnLst/>
            <a:rect l="l" t="t" r="r" b="b"/>
            <a:pathLst>
              <a:path w="1368425" h="144145">
                <a:moveTo>
                  <a:pt x="0" y="144006"/>
                </a:moveTo>
                <a:lnTo>
                  <a:pt x="1367957" y="144006"/>
                </a:lnTo>
                <a:lnTo>
                  <a:pt x="1367957" y="0"/>
                </a:lnTo>
                <a:lnTo>
                  <a:pt x="0" y="0"/>
                </a:lnTo>
                <a:lnTo>
                  <a:pt x="0" y="144006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9"/>
          <p:cNvSpPr txBox="1"/>
          <p:nvPr/>
        </p:nvSpPr>
        <p:spPr>
          <a:xfrm>
            <a:off x="4367086" y="2970856"/>
            <a:ext cx="1054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1.5-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4-Kbyte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50"/>
          <p:cNvSpPr txBox="1"/>
          <p:nvPr/>
        </p:nvSpPr>
        <p:spPr>
          <a:xfrm>
            <a:off x="2788040" y="5243118"/>
            <a:ext cx="1332865" cy="144145"/>
          </a:xfrm>
          <a:prstGeom prst="rect">
            <a:avLst/>
          </a:prstGeom>
          <a:solidFill>
            <a:srgbClr val="36A9E1"/>
          </a:solidFill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4-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Arial"/>
                <a:cs typeface="Arial"/>
              </a:rPr>
              <a:t>DMA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51"/>
          <p:cNvSpPr/>
          <p:nvPr/>
        </p:nvSpPr>
        <p:spPr>
          <a:xfrm>
            <a:off x="2788040" y="5506926"/>
            <a:ext cx="1332865" cy="533400"/>
          </a:xfrm>
          <a:custGeom>
            <a:avLst/>
            <a:gdLst/>
            <a:ahLst/>
            <a:cxnLst/>
            <a:rect l="l" t="t" r="r" b="b"/>
            <a:pathLst>
              <a:path w="1332864" h="533400">
                <a:moveTo>
                  <a:pt x="0" y="533220"/>
                </a:moveTo>
                <a:lnTo>
                  <a:pt x="1332405" y="533220"/>
                </a:lnTo>
                <a:lnTo>
                  <a:pt x="1332405" y="0"/>
                </a:lnTo>
                <a:lnTo>
                  <a:pt x="0" y="0"/>
                </a:lnTo>
                <a:lnTo>
                  <a:pt x="0" y="53322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2"/>
          <p:cNvSpPr/>
          <p:nvPr/>
        </p:nvSpPr>
        <p:spPr>
          <a:xfrm>
            <a:off x="2806245" y="5737202"/>
            <a:ext cx="1296035" cy="251460"/>
          </a:xfrm>
          <a:custGeom>
            <a:avLst/>
            <a:gdLst/>
            <a:ahLst/>
            <a:cxnLst/>
            <a:rect l="l" t="t" r="r" b="b"/>
            <a:pathLst>
              <a:path w="1296035" h="251459">
                <a:moveTo>
                  <a:pt x="0" y="251471"/>
                </a:moveTo>
                <a:lnTo>
                  <a:pt x="1295994" y="251471"/>
                </a:lnTo>
                <a:lnTo>
                  <a:pt x="1295994" y="0"/>
                </a:lnTo>
                <a:lnTo>
                  <a:pt x="0" y="0"/>
                </a:lnTo>
                <a:lnTo>
                  <a:pt x="0" y="25147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/>
          <p:cNvSpPr txBox="1"/>
          <p:nvPr/>
        </p:nvSpPr>
        <p:spPr>
          <a:xfrm>
            <a:off x="3038077" y="5734069"/>
            <a:ext cx="83248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55"/>
              </a:lnSpc>
            </a:pPr>
            <a:r>
              <a:rPr sz="1000" spc="-170" dirty="0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055"/>
              </a:lnSpc>
            </a:pP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40)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4"/>
          <p:cNvSpPr txBox="1"/>
          <p:nvPr/>
        </p:nvSpPr>
        <p:spPr>
          <a:xfrm>
            <a:off x="3271114" y="5566809"/>
            <a:ext cx="3663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Display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5"/>
          <p:cNvSpPr/>
          <p:nvPr/>
        </p:nvSpPr>
        <p:spPr>
          <a:xfrm>
            <a:off x="2770252" y="2743201"/>
            <a:ext cx="1368425" cy="2380615"/>
          </a:xfrm>
          <a:custGeom>
            <a:avLst/>
            <a:gdLst/>
            <a:ahLst/>
            <a:cxnLst/>
            <a:rect l="l" t="t" r="r" b="b"/>
            <a:pathLst>
              <a:path w="1368425" h="2380615">
                <a:moveTo>
                  <a:pt x="0" y="2380177"/>
                </a:moveTo>
                <a:lnTo>
                  <a:pt x="1367981" y="2380177"/>
                </a:lnTo>
                <a:lnTo>
                  <a:pt x="1367981" y="0"/>
                </a:lnTo>
                <a:lnTo>
                  <a:pt x="0" y="0"/>
                </a:lnTo>
                <a:lnTo>
                  <a:pt x="0" y="238017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6"/>
          <p:cNvSpPr/>
          <p:nvPr/>
        </p:nvSpPr>
        <p:spPr>
          <a:xfrm>
            <a:off x="2815127" y="4443126"/>
            <a:ext cx="1278255" cy="324485"/>
          </a:xfrm>
          <a:custGeom>
            <a:avLst/>
            <a:gdLst/>
            <a:ahLst/>
            <a:cxnLst/>
            <a:rect l="l" t="t" r="r" b="b"/>
            <a:pathLst>
              <a:path w="1278254" h="324484">
                <a:moveTo>
                  <a:pt x="0" y="324005"/>
                </a:moveTo>
                <a:lnTo>
                  <a:pt x="1278230" y="324005"/>
                </a:lnTo>
                <a:lnTo>
                  <a:pt x="1278230" y="0"/>
                </a:lnTo>
                <a:lnTo>
                  <a:pt x="0" y="0"/>
                </a:lnTo>
                <a:lnTo>
                  <a:pt x="0" y="32400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7"/>
          <p:cNvSpPr txBox="1"/>
          <p:nvPr/>
        </p:nvSpPr>
        <p:spPr>
          <a:xfrm>
            <a:off x="3118472" y="4415089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8"/>
          <p:cNvSpPr txBox="1"/>
          <p:nvPr/>
        </p:nvSpPr>
        <p:spPr>
          <a:xfrm>
            <a:off x="3064251" y="4530151"/>
            <a:ext cx="78041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165">
              <a:lnSpc>
                <a:spcPct val="75500"/>
              </a:lnSpc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interrupt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(NVIC)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9"/>
          <p:cNvSpPr/>
          <p:nvPr/>
        </p:nvSpPr>
        <p:spPr>
          <a:xfrm>
            <a:off x="2815127" y="4787167"/>
            <a:ext cx="1278255" cy="216535"/>
          </a:xfrm>
          <a:custGeom>
            <a:avLst/>
            <a:gdLst/>
            <a:ahLst/>
            <a:cxnLst/>
            <a:rect l="l" t="t" r="r" b="b"/>
            <a:pathLst>
              <a:path w="1278254" h="216534">
                <a:moveTo>
                  <a:pt x="0" y="216003"/>
                </a:moveTo>
                <a:lnTo>
                  <a:pt x="1278230" y="216003"/>
                </a:lnTo>
                <a:lnTo>
                  <a:pt x="1278230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0"/>
          <p:cNvSpPr txBox="1"/>
          <p:nvPr/>
        </p:nvSpPr>
        <p:spPr>
          <a:xfrm>
            <a:off x="3145257" y="4770434"/>
            <a:ext cx="6184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0" dirty="0">
                <a:solidFill>
                  <a:srgbClr val="FFFFFF"/>
                </a:solidFill>
                <a:latin typeface="Arial"/>
                <a:cs typeface="Arial"/>
              </a:rPr>
              <a:t>SWIM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61"/>
          <p:cNvSpPr txBox="1"/>
          <p:nvPr/>
        </p:nvSpPr>
        <p:spPr>
          <a:xfrm>
            <a:off x="3267558" y="4885497"/>
            <a:ext cx="3733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62"/>
          <p:cNvSpPr txBox="1"/>
          <p:nvPr/>
        </p:nvSpPr>
        <p:spPr>
          <a:xfrm>
            <a:off x="3128373" y="3360226"/>
            <a:ext cx="65214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055"/>
              </a:lnSpc>
            </a:pPr>
            <a:r>
              <a:rPr sz="1000" spc="-1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204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55"/>
              </a:lnSpc>
            </a:pP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63"/>
          <p:cNvSpPr/>
          <p:nvPr/>
        </p:nvSpPr>
        <p:spPr>
          <a:xfrm>
            <a:off x="1330276" y="2743186"/>
            <a:ext cx="1368425" cy="1868170"/>
          </a:xfrm>
          <a:custGeom>
            <a:avLst/>
            <a:gdLst/>
            <a:ahLst/>
            <a:cxnLst/>
            <a:rect l="l" t="t" r="r" b="b"/>
            <a:pathLst>
              <a:path w="1368425" h="1868170">
                <a:moveTo>
                  <a:pt x="0" y="1867710"/>
                </a:moveTo>
                <a:lnTo>
                  <a:pt x="1367991" y="1867710"/>
                </a:lnTo>
                <a:lnTo>
                  <a:pt x="1367991" y="0"/>
                </a:lnTo>
                <a:lnTo>
                  <a:pt x="0" y="0"/>
                </a:lnTo>
                <a:lnTo>
                  <a:pt x="0" y="186771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4"/>
          <p:cNvSpPr/>
          <p:nvPr/>
        </p:nvSpPr>
        <p:spPr>
          <a:xfrm>
            <a:off x="1377078" y="3963483"/>
            <a:ext cx="1274445" cy="144145"/>
          </a:xfrm>
          <a:custGeom>
            <a:avLst/>
            <a:gdLst/>
            <a:ahLst/>
            <a:cxnLst/>
            <a:rect l="l" t="t" r="r" b="b"/>
            <a:pathLst>
              <a:path w="1274445" h="144145">
                <a:moveTo>
                  <a:pt x="0" y="144006"/>
                </a:moveTo>
                <a:lnTo>
                  <a:pt x="1274338" y="144006"/>
                </a:lnTo>
                <a:lnTo>
                  <a:pt x="1274338" y="0"/>
                </a:lnTo>
                <a:lnTo>
                  <a:pt x="0" y="0"/>
                </a:lnTo>
                <a:lnTo>
                  <a:pt x="0" y="14400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5"/>
          <p:cNvSpPr txBox="1"/>
          <p:nvPr/>
        </p:nvSpPr>
        <p:spPr>
          <a:xfrm>
            <a:off x="1758107" y="3954142"/>
            <a:ext cx="5124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TC*/</a:t>
            </a:r>
            <a:r>
              <a:rPr sz="10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220" dirty="0">
                <a:solidFill>
                  <a:srgbClr val="FFFFFF"/>
                </a:solidFill>
                <a:latin typeface="Arial"/>
                <a:cs typeface="Arial"/>
              </a:rPr>
              <a:t>WU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6"/>
          <p:cNvSpPr/>
          <p:nvPr/>
        </p:nvSpPr>
        <p:spPr>
          <a:xfrm>
            <a:off x="1377078" y="4362545"/>
            <a:ext cx="1274445" cy="144145"/>
          </a:xfrm>
          <a:custGeom>
            <a:avLst/>
            <a:gdLst/>
            <a:ahLst/>
            <a:cxnLst/>
            <a:rect l="l" t="t" r="r" b="b"/>
            <a:pathLst>
              <a:path w="1274445" h="144145">
                <a:moveTo>
                  <a:pt x="0" y="143994"/>
                </a:moveTo>
                <a:lnTo>
                  <a:pt x="1274338" y="143994"/>
                </a:lnTo>
                <a:lnTo>
                  <a:pt x="1274338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7"/>
          <p:cNvSpPr txBox="1"/>
          <p:nvPr/>
        </p:nvSpPr>
        <p:spPr>
          <a:xfrm>
            <a:off x="1440543" y="4353163"/>
            <a:ext cx="11474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18/26/30/41/54/68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8"/>
          <p:cNvSpPr/>
          <p:nvPr/>
        </p:nvSpPr>
        <p:spPr>
          <a:xfrm>
            <a:off x="1375115" y="2985383"/>
            <a:ext cx="1278255" cy="324485"/>
          </a:xfrm>
          <a:custGeom>
            <a:avLst/>
            <a:gdLst/>
            <a:ahLst/>
            <a:cxnLst/>
            <a:rect l="l" t="t" r="r" b="b"/>
            <a:pathLst>
              <a:path w="1278255" h="324484">
                <a:moveTo>
                  <a:pt x="0" y="324005"/>
                </a:moveTo>
                <a:lnTo>
                  <a:pt x="1278254" y="324005"/>
                </a:lnTo>
                <a:lnTo>
                  <a:pt x="1278254" y="0"/>
                </a:lnTo>
                <a:lnTo>
                  <a:pt x="0" y="0"/>
                </a:lnTo>
                <a:lnTo>
                  <a:pt x="0" y="32400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9"/>
          <p:cNvSpPr/>
          <p:nvPr/>
        </p:nvSpPr>
        <p:spPr>
          <a:xfrm>
            <a:off x="1377078" y="3328916"/>
            <a:ext cx="1274445" cy="216535"/>
          </a:xfrm>
          <a:custGeom>
            <a:avLst/>
            <a:gdLst/>
            <a:ahLst/>
            <a:cxnLst/>
            <a:rect l="l" t="t" r="r" b="b"/>
            <a:pathLst>
              <a:path w="1274445" h="216534">
                <a:moveTo>
                  <a:pt x="0" y="216003"/>
                </a:moveTo>
                <a:lnTo>
                  <a:pt x="1274338" y="216003"/>
                </a:lnTo>
                <a:lnTo>
                  <a:pt x="1274338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0"/>
          <p:cNvSpPr/>
          <p:nvPr/>
        </p:nvSpPr>
        <p:spPr>
          <a:xfrm>
            <a:off x="1377078" y="3564432"/>
            <a:ext cx="1274445" cy="216535"/>
          </a:xfrm>
          <a:custGeom>
            <a:avLst/>
            <a:gdLst/>
            <a:ahLst/>
            <a:cxnLst/>
            <a:rect l="l" t="t" r="r" b="b"/>
            <a:pathLst>
              <a:path w="1274445" h="216534">
                <a:moveTo>
                  <a:pt x="0" y="216003"/>
                </a:moveTo>
                <a:lnTo>
                  <a:pt x="1274338" y="216003"/>
                </a:lnTo>
                <a:lnTo>
                  <a:pt x="1274338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1"/>
          <p:cNvSpPr/>
          <p:nvPr/>
        </p:nvSpPr>
        <p:spPr>
          <a:xfrm>
            <a:off x="1377078" y="3799960"/>
            <a:ext cx="1274445" cy="144145"/>
          </a:xfrm>
          <a:custGeom>
            <a:avLst/>
            <a:gdLst/>
            <a:ahLst/>
            <a:cxnLst/>
            <a:rect l="l" t="t" r="r" b="b"/>
            <a:pathLst>
              <a:path w="1274445" h="144145">
                <a:moveTo>
                  <a:pt x="0" y="144006"/>
                </a:moveTo>
                <a:lnTo>
                  <a:pt x="1274338" y="144006"/>
                </a:lnTo>
                <a:lnTo>
                  <a:pt x="1274338" y="0"/>
                </a:lnTo>
                <a:lnTo>
                  <a:pt x="0" y="0"/>
                </a:lnTo>
                <a:lnTo>
                  <a:pt x="0" y="14400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2"/>
          <p:cNvSpPr/>
          <p:nvPr/>
        </p:nvSpPr>
        <p:spPr>
          <a:xfrm>
            <a:off x="1377066" y="4127014"/>
            <a:ext cx="1274445" cy="216535"/>
          </a:xfrm>
          <a:custGeom>
            <a:avLst/>
            <a:gdLst/>
            <a:ahLst/>
            <a:cxnLst/>
            <a:rect l="l" t="t" r="r" b="b"/>
            <a:pathLst>
              <a:path w="1274445" h="216534">
                <a:moveTo>
                  <a:pt x="0" y="216003"/>
                </a:moveTo>
                <a:lnTo>
                  <a:pt x="1274374" y="216003"/>
                </a:lnTo>
                <a:lnTo>
                  <a:pt x="1274374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3"/>
          <p:cNvSpPr txBox="1"/>
          <p:nvPr/>
        </p:nvSpPr>
        <p:spPr>
          <a:xfrm>
            <a:off x="1687170" y="2820564"/>
            <a:ext cx="65468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0335">
              <a:lnSpc>
                <a:spcPts val="1130"/>
              </a:lnSpc>
            </a:pP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System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wer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supply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4"/>
          <p:cNvSpPr txBox="1"/>
          <p:nvPr/>
        </p:nvSpPr>
        <p:spPr>
          <a:xfrm>
            <a:off x="1554582" y="3078692"/>
            <a:ext cx="91948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235">
              <a:lnSpc>
                <a:spcPct val="75500"/>
              </a:lnSpc>
            </a:pP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1.8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regul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60" dirty="0">
                <a:solidFill>
                  <a:srgbClr val="FFFFFF"/>
                </a:solidFill>
                <a:latin typeface="Arial"/>
                <a:cs typeface="Arial"/>
              </a:rPr>
              <a:t>POR/PDR/PVD/BOR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5"/>
          <p:cNvSpPr txBox="1"/>
          <p:nvPr/>
        </p:nvSpPr>
        <p:spPr>
          <a:xfrm>
            <a:off x="1521506" y="3309362"/>
            <a:ext cx="82105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>
              <a:lnSpc>
                <a:spcPts val="1055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Xtal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55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6"/>
          <p:cNvSpPr txBox="1"/>
          <p:nvPr/>
        </p:nvSpPr>
        <p:spPr>
          <a:xfrm>
            <a:off x="1673906" y="3424424"/>
            <a:ext cx="8331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1~16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7"/>
          <p:cNvSpPr txBox="1"/>
          <p:nvPr/>
        </p:nvSpPr>
        <p:spPr>
          <a:xfrm>
            <a:off x="1490777" y="3546395"/>
            <a:ext cx="10471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8"/>
          <p:cNvSpPr txBox="1"/>
          <p:nvPr/>
        </p:nvSpPr>
        <p:spPr>
          <a:xfrm>
            <a:off x="1590087" y="3661457"/>
            <a:ext cx="8483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9"/>
          <p:cNvSpPr txBox="1"/>
          <p:nvPr/>
        </p:nvSpPr>
        <p:spPr>
          <a:xfrm>
            <a:off x="1706922" y="3790616"/>
            <a:ext cx="6146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80"/>
          <p:cNvSpPr txBox="1"/>
          <p:nvPr/>
        </p:nvSpPr>
        <p:spPr>
          <a:xfrm>
            <a:off x="1674346" y="4105170"/>
            <a:ext cx="680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tchdogs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81"/>
          <p:cNvSpPr txBox="1"/>
          <p:nvPr/>
        </p:nvSpPr>
        <p:spPr>
          <a:xfrm>
            <a:off x="1380214" y="4220232"/>
            <a:ext cx="12680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(independent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wind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82"/>
          <p:cNvSpPr txBox="1"/>
          <p:nvPr/>
        </p:nvSpPr>
        <p:spPr>
          <a:xfrm>
            <a:off x="1330276" y="5663563"/>
            <a:ext cx="1368425" cy="377190"/>
          </a:xfrm>
          <a:prstGeom prst="rect">
            <a:avLst/>
          </a:prstGeom>
          <a:solidFill>
            <a:srgbClr val="36A9E1"/>
          </a:solidFill>
        </p:spPr>
        <p:txBody>
          <a:bodyPr vert="horz" wrap="square" lIns="0" tIns="0" rIns="0" bIns="0" rtlCol="0">
            <a:spAutoFit/>
          </a:bodyPr>
          <a:lstStyle/>
          <a:p>
            <a:pPr marL="353695" marR="346075" indent="81915">
              <a:lnSpc>
                <a:spcPct val="102499"/>
              </a:lnSpc>
            </a:pP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Enc</a:t>
            </a:r>
            <a:r>
              <a:rPr sz="1000" spc="-5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yption</a:t>
            </a:r>
            <a:r>
              <a:rPr sz="10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AES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(128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bits)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83"/>
          <p:cNvSpPr/>
          <p:nvPr/>
        </p:nvSpPr>
        <p:spPr>
          <a:xfrm>
            <a:off x="1330276" y="4726687"/>
            <a:ext cx="1368425" cy="826769"/>
          </a:xfrm>
          <a:custGeom>
            <a:avLst/>
            <a:gdLst/>
            <a:ahLst/>
            <a:cxnLst/>
            <a:rect l="l" t="t" r="r" b="b"/>
            <a:pathLst>
              <a:path w="1368425" h="826770">
                <a:moveTo>
                  <a:pt x="0" y="826602"/>
                </a:moveTo>
                <a:lnTo>
                  <a:pt x="1367991" y="826602"/>
                </a:lnTo>
                <a:lnTo>
                  <a:pt x="1367991" y="0"/>
                </a:lnTo>
                <a:lnTo>
                  <a:pt x="0" y="0"/>
                </a:lnTo>
                <a:lnTo>
                  <a:pt x="0" y="826602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4"/>
          <p:cNvSpPr/>
          <p:nvPr/>
        </p:nvSpPr>
        <p:spPr>
          <a:xfrm>
            <a:off x="1366257" y="5169109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3994"/>
                </a:moveTo>
                <a:lnTo>
                  <a:pt x="1296006" y="143994"/>
                </a:lnTo>
                <a:lnTo>
                  <a:pt x="1296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5"/>
          <p:cNvSpPr txBox="1"/>
          <p:nvPr/>
        </p:nvSpPr>
        <p:spPr>
          <a:xfrm>
            <a:off x="1519029" y="5173630"/>
            <a:ext cx="990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3x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timers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6"/>
          <p:cNvSpPr/>
          <p:nvPr/>
        </p:nvSpPr>
        <p:spPr>
          <a:xfrm>
            <a:off x="1366257" y="5332071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5" h="144145">
                <a:moveTo>
                  <a:pt x="0" y="143994"/>
                </a:moveTo>
                <a:lnTo>
                  <a:pt x="1296006" y="143994"/>
                </a:lnTo>
                <a:lnTo>
                  <a:pt x="1296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7"/>
          <p:cNvSpPr txBox="1"/>
          <p:nvPr/>
        </p:nvSpPr>
        <p:spPr>
          <a:xfrm>
            <a:off x="1680954" y="5322696"/>
            <a:ext cx="666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1x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8-bit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timer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8"/>
          <p:cNvSpPr/>
          <p:nvPr/>
        </p:nvSpPr>
        <p:spPr>
          <a:xfrm>
            <a:off x="1366257" y="4934103"/>
            <a:ext cx="1296035" cy="216535"/>
          </a:xfrm>
          <a:custGeom>
            <a:avLst/>
            <a:gdLst/>
            <a:ahLst/>
            <a:cxnLst/>
            <a:rect l="l" t="t" r="r" b="b"/>
            <a:pathLst>
              <a:path w="1296035" h="216534">
                <a:moveTo>
                  <a:pt x="0" y="216003"/>
                </a:moveTo>
                <a:lnTo>
                  <a:pt x="1296006" y="216003"/>
                </a:lnTo>
                <a:lnTo>
                  <a:pt x="1296006" y="0"/>
                </a:lnTo>
                <a:lnTo>
                  <a:pt x="0" y="0"/>
                </a:lnTo>
                <a:lnTo>
                  <a:pt x="0" y="21600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9"/>
          <p:cNvSpPr txBox="1"/>
          <p:nvPr/>
        </p:nvSpPr>
        <p:spPr>
          <a:xfrm>
            <a:off x="1651618" y="4776925"/>
            <a:ext cx="72580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6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1x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PWM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90"/>
          <p:cNvSpPr txBox="1"/>
          <p:nvPr/>
        </p:nvSpPr>
        <p:spPr>
          <a:xfrm>
            <a:off x="1471405" y="5033845"/>
            <a:ext cx="10858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Synchronized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timer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91"/>
          <p:cNvSpPr txBox="1"/>
          <p:nvPr/>
        </p:nvSpPr>
        <p:spPr>
          <a:xfrm>
            <a:off x="4822915" y="4101132"/>
            <a:ext cx="1568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I²C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136"/>
          <p:cNvSpPr/>
          <p:nvPr/>
        </p:nvSpPr>
        <p:spPr>
          <a:xfrm>
            <a:off x="5764256" y="2572260"/>
            <a:ext cx="2040255" cy="3123565"/>
          </a:xfrm>
          <a:custGeom>
            <a:avLst/>
            <a:gdLst/>
            <a:ahLst/>
            <a:cxnLst/>
            <a:rect l="l" t="t" r="r" b="b"/>
            <a:pathLst>
              <a:path w="2040254" h="3123565">
                <a:moveTo>
                  <a:pt x="107990" y="0"/>
                </a:moveTo>
                <a:lnTo>
                  <a:pt x="62573" y="496"/>
                </a:lnTo>
                <a:lnTo>
                  <a:pt x="21532" y="7762"/>
                </a:lnTo>
                <a:lnTo>
                  <a:pt x="1719" y="45271"/>
                </a:lnTo>
                <a:lnTo>
                  <a:pt x="0" y="107309"/>
                </a:lnTo>
                <a:lnTo>
                  <a:pt x="1" y="3015909"/>
                </a:lnTo>
                <a:lnTo>
                  <a:pt x="496" y="3060629"/>
                </a:lnTo>
                <a:lnTo>
                  <a:pt x="7761" y="3101674"/>
                </a:lnTo>
                <a:lnTo>
                  <a:pt x="45263" y="3121491"/>
                </a:lnTo>
                <a:lnTo>
                  <a:pt x="1932005" y="3123212"/>
                </a:lnTo>
                <a:lnTo>
                  <a:pt x="1956766" y="3123150"/>
                </a:lnTo>
                <a:lnTo>
                  <a:pt x="2007894" y="3119238"/>
                </a:lnTo>
                <a:lnTo>
                  <a:pt x="2035944" y="3091418"/>
                </a:lnTo>
                <a:lnTo>
                  <a:pt x="2039928" y="3040561"/>
                </a:lnTo>
                <a:lnTo>
                  <a:pt x="2039995" y="3015909"/>
                </a:lnTo>
                <a:lnTo>
                  <a:pt x="2039994" y="107309"/>
                </a:lnTo>
                <a:lnTo>
                  <a:pt x="2039499" y="62573"/>
                </a:lnTo>
                <a:lnTo>
                  <a:pt x="2032233" y="21532"/>
                </a:lnTo>
                <a:lnTo>
                  <a:pt x="1994724" y="1719"/>
                </a:lnTo>
                <a:lnTo>
                  <a:pt x="107990" y="0"/>
                </a:lnTo>
                <a:close/>
              </a:path>
            </a:pathLst>
          </a:custGeom>
          <a:solidFill>
            <a:srgbClr val="C4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37"/>
          <p:cNvSpPr txBox="1"/>
          <p:nvPr/>
        </p:nvSpPr>
        <p:spPr>
          <a:xfrm>
            <a:off x="5931563" y="2726730"/>
            <a:ext cx="1677670" cy="282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3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z="12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200" spc="-140" dirty="0">
                <a:solidFill>
                  <a:srgbClr val="0E2050"/>
                </a:solidFill>
                <a:latin typeface="Arial"/>
                <a:cs typeface="Arial"/>
              </a:rPr>
              <a:t>APPLI</a:t>
            </a:r>
            <a:r>
              <a:rPr sz="1200" spc="-200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1200" spc="-210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200" spc="-165" dirty="0">
                <a:solidFill>
                  <a:srgbClr val="0E2050"/>
                </a:solidFill>
                <a:latin typeface="Arial"/>
                <a:cs typeface="Arial"/>
              </a:rPr>
              <a:t>TIONS</a:t>
            </a:r>
            <a:endParaRPr sz="12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Medical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equipment</a:t>
            </a:r>
            <a:endParaRPr sz="1000">
              <a:latin typeface="Arial"/>
              <a:cs typeface="Arial"/>
            </a:endParaRPr>
          </a:p>
          <a:p>
            <a:pPr marL="228600" marR="22606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000" spc="-130" dirty="0">
                <a:solidFill>
                  <a:srgbClr val="0E2050"/>
                </a:solidFill>
                <a:latin typeface="Arial"/>
                <a:cs typeface="Arial"/>
              </a:rPr>
              <a:t>Glucose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meters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insulin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 pumps</a:t>
            </a:r>
            <a:endParaRPr sz="1000">
              <a:latin typeface="Arial"/>
              <a:cs typeface="Arial"/>
            </a:endParaRPr>
          </a:p>
          <a:p>
            <a:pPr marL="228600" marR="110489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Blood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pressure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colesterol</a:t>
            </a:r>
            <a:r>
              <a:rPr sz="1000" spc="-6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monitors</a:t>
            </a:r>
            <a:endParaRPr sz="100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Patient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monitoring</a:t>
            </a:r>
            <a:endParaRPr sz="1000">
              <a:latin typeface="Arial"/>
              <a:cs typeface="Arial"/>
            </a:endParaRPr>
          </a:p>
          <a:p>
            <a:pPr marL="120650" marR="15240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Metering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(electricity/gas/water/</a:t>
            </a:r>
            <a:r>
              <a:rPr sz="1000" spc="-5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heat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meters,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scales)</a:t>
            </a:r>
            <a:endParaRPr sz="1000">
              <a:latin typeface="Arial"/>
              <a:cs typeface="Arial"/>
            </a:endParaRPr>
          </a:p>
          <a:p>
            <a:pPr marL="120650" marR="246379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Alarm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systems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(central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units,</a:t>
            </a:r>
            <a:r>
              <a:rPr sz="1000" spc="-5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sensors,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door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locks,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050"/>
                </a:solidFill>
                <a:latin typeface="Arial"/>
                <a:cs typeface="Arial"/>
              </a:rPr>
              <a:t>ire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alarms)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220" dirty="0">
                <a:solidFill>
                  <a:srgbClr val="0E2050"/>
                </a:solidFill>
                <a:latin typeface="Arial"/>
                <a:cs typeface="Arial"/>
              </a:rPr>
              <a:t>GP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portable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devices</a:t>
            </a:r>
            <a:endParaRPr sz="100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Mobile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phones,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accessories</a:t>
            </a:r>
            <a:endParaRPr sz="100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Gaming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remote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controls</a:t>
            </a:r>
            <a:endParaRPr sz="1000">
              <a:latin typeface="Arial"/>
              <a:cs typeface="Arial"/>
            </a:endParaRPr>
          </a:p>
          <a:p>
            <a:pPr marL="120650" marR="45339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215" dirty="0">
                <a:solidFill>
                  <a:srgbClr val="0E2050"/>
                </a:solidFill>
                <a:latin typeface="Arial"/>
                <a:cs typeface="Arial"/>
              </a:rPr>
              <a:t>GPS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watches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sports</a:t>
            </a:r>
            <a:r>
              <a:rPr sz="1000" spc="-6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equipment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153"/>
          <p:cNvSpPr txBox="1"/>
          <p:nvPr/>
        </p:nvSpPr>
        <p:spPr>
          <a:xfrm>
            <a:off x="5757560" y="5956640"/>
            <a:ext cx="11176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75" dirty="0">
                <a:solidFill>
                  <a:srgbClr val="0E2050"/>
                </a:solidFill>
                <a:latin typeface="Arial"/>
                <a:cs typeface="Arial"/>
              </a:rPr>
              <a:t>Note:</a:t>
            </a:r>
            <a:r>
              <a:rPr sz="700" spc="-5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45" dirty="0">
                <a:solidFill>
                  <a:srgbClr val="0E2050"/>
                </a:solidFill>
                <a:latin typeface="Arial"/>
                <a:cs typeface="Arial"/>
              </a:rPr>
              <a:t>*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85" dirty="0">
                <a:solidFill>
                  <a:srgbClr val="0E2050"/>
                </a:solidFill>
                <a:latin typeface="Arial"/>
                <a:cs typeface="Arial"/>
              </a:rPr>
              <a:t>STM8L15x/STM8L16x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75" dirty="0">
                <a:solidFill>
                  <a:srgbClr val="0E2050"/>
                </a:solidFill>
                <a:latin typeface="Arial"/>
                <a:cs typeface="Arial"/>
              </a:rPr>
              <a:t>only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033" y="1661223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pt-BR" spc="-135" dirty="0">
                <a:solidFill>
                  <a:srgbClr val="0E2050"/>
                </a:solidFill>
                <a:cs typeface="Arial"/>
              </a:rPr>
              <a:t>STM8L</a:t>
            </a:r>
            <a:r>
              <a:rPr lang="pt-BR" spc="-50" dirty="0">
                <a:solidFill>
                  <a:srgbClr val="0E2050"/>
                </a:solidFill>
                <a:cs typeface="Arial"/>
              </a:rPr>
              <a:t> </a:t>
            </a:r>
            <a:r>
              <a:rPr lang="pt-BR" spc="-175" dirty="0" smtClean="0">
                <a:solidFill>
                  <a:srgbClr val="0E2050"/>
                </a:solidFill>
                <a:cs typeface="Arial"/>
              </a:rPr>
              <a:t>BLOCK DIAGRAM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9074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92"/>
          <p:cNvSpPr txBox="1"/>
          <p:nvPr/>
        </p:nvSpPr>
        <p:spPr>
          <a:xfrm>
            <a:off x="715321" y="1650226"/>
            <a:ext cx="33994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204" dirty="0">
                <a:solidFill>
                  <a:srgbClr val="0E2050"/>
                </a:solidFill>
                <a:latin typeface="Arial"/>
                <a:cs typeface="Arial"/>
              </a:rPr>
              <a:t>PRODUCT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50" dirty="0">
                <a:solidFill>
                  <a:srgbClr val="0E2050"/>
                </a:solidFill>
                <a:latin typeface="Arial"/>
                <a:cs typeface="Arial"/>
              </a:rPr>
              <a:t>LINES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94"/>
          <p:cNvSpPr/>
          <p:nvPr/>
        </p:nvSpPr>
        <p:spPr>
          <a:xfrm>
            <a:off x="893092" y="2870977"/>
            <a:ext cx="215265" cy="1928495"/>
          </a:xfrm>
          <a:custGeom>
            <a:avLst/>
            <a:gdLst/>
            <a:ahLst/>
            <a:cxnLst/>
            <a:rect l="l" t="t" r="r" b="b"/>
            <a:pathLst>
              <a:path w="215265" h="1928495">
                <a:moveTo>
                  <a:pt x="0" y="1927978"/>
                </a:moveTo>
                <a:lnTo>
                  <a:pt x="214752" y="1927978"/>
                </a:lnTo>
                <a:lnTo>
                  <a:pt x="214752" y="0"/>
                </a:lnTo>
                <a:lnTo>
                  <a:pt x="0" y="0"/>
                </a:lnTo>
                <a:lnTo>
                  <a:pt x="0" y="1927978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5"/>
          <p:cNvSpPr/>
          <p:nvPr/>
        </p:nvSpPr>
        <p:spPr>
          <a:xfrm>
            <a:off x="1107824" y="2870977"/>
            <a:ext cx="1470025" cy="1928495"/>
          </a:xfrm>
          <a:custGeom>
            <a:avLst/>
            <a:gdLst/>
            <a:ahLst/>
            <a:cxnLst/>
            <a:rect l="l" t="t" r="r" b="b"/>
            <a:pathLst>
              <a:path w="1470025" h="1928495">
                <a:moveTo>
                  <a:pt x="0" y="1927978"/>
                </a:moveTo>
                <a:lnTo>
                  <a:pt x="1470029" y="1927978"/>
                </a:lnTo>
                <a:lnTo>
                  <a:pt x="1470029" y="0"/>
                </a:lnTo>
                <a:lnTo>
                  <a:pt x="0" y="0"/>
                </a:lnTo>
                <a:lnTo>
                  <a:pt x="0" y="1927978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6"/>
          <p:cNvSpPr/>
          <p:nvPr/>
        </p:nvSpPr>
        <p:spPr>
          <a:xfrm>
            <a:off x="1111025" y="4798956"/>
            <a:ext cx="1470025" cy="0"/>
          </a:xfrm>
          <a:custGeom>
            <a:avLst/>
            <a:gdLst/>
            <a:ahLst/>
            <a:cxnLst/>
            <a:rect l="l" t="t" r="r" b="b"/>
            <a:pathLst>
              <a:path w="1470025">
                <a:moveTo>
                  <a:pt x="0" y="0"/>
                </a:moveTo>
                <a:lnTo>
                  <a:pt x="1470019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7"/>
          <p:cNvSpPr/>
          <p:nvPr/>
        </p:nvSpPr>
        <p:spPr>
          <a:xfrm>
            <a:off x="2577875" y="2874144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1921642"/>
                </a:moveTo>
                <a:lnTo>
                  <a:pt x="0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8"/>
          <p:cNvSpPr/>
          <p:nvPr/>
        </p:nvSpPr>
        <p:spPr>
          <a:xfrm>
            <a:off x="1111025" y="2870974"/>
            <a:ext cx="1470025" cy="0"/>
          </a:xfrm>
          <a:custGeom>
            <a:avLst/>
            <a:gdLst/>
            <a:ahLst/>
            <a:cxnLst/>
            <a:rect l="l" t="t" r="r" b="b"/>
            <a:pathLst>
              <a:path w="1470025">
                <a:moveTo>
                  <a:pt x="0" y="0"/>
                </a:moveTo>
                <a:lnTo>
                  <a:pt x="1470019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9"/>
          <p:cNvSpPr txBox="1"/>
          <p:nvPr/>
        </p:nvSpPr>
        <p:spPr>
          <a:xfrm>
            <a:off x="942940" y="3294228"/>
            <a:ext cx="127000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STM8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100"/>
          <p:cNvSpPr txBox="1"/>
          <p:nvPr/>
        </p:nvSpPr>
        <p:spPr>
          <a:xfrm>
            <a:off x="1145948" y="3106821"/>
            <a:ext cx="1363980" cy="147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12-bit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ADC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12-bit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DAC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1000" spc="-2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SPI,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I²C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TC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8-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timers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22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emper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ture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Compar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tors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150" dirty="0">
                <a:solidFill>
                  <a:srgbClr val="FFFFFF"/>
                </a:solidFill>
                <a:latin typeface="Arial"/>
                <a:cs typeface="Arial"/>
              </a:rPr>
              <a:t>SWIM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101"/>
          <p:cNvSpPr/>
          <p:nvPr/>
        </p:nvSpPr>
        <p:spPr>
          <a:xfrm>
            <a:off x="821068" y="2831046"/>
            <a:ext cx="0" cy="2020570"/>
          </a:xfrm>
          <a:custGeom>
            <a:avLst/>
            <a:gdLst/>
            <a:ahLst/>
            <a:cxnLst/>
            <a:rect l="l" t="t" r="r" b="b"/>
            <a:pathLst>
              <a:path h="2020570">
                <a:moveTo>
                  <a:pt x="0" y="0"/>
                </a:moveTo>
                <a:lnTo>
                  <a:pt x="0" y="2020549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2"/>
          <p:cNvSpPr/>
          <p:nvPr/>
        </p:nvSpPr>
        <p:spPr>
          <a:xfrm>
            <a:off x="859168" y="487701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1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3"/>
          <p:cNvSpPr/>
          <p:nvPr/>
        </p:nvSpPr>
        <p:spPr>
          <a:xfrm>
            <a:off x="2649868" y="2818335"/>
            <a:ext cx="0" cy="2020570"/>
          </a:xfrm>
          <a:custGeom>
            <a:avLst/>
            <a:gdLst/>
            <a:ahLst/>
            <a:cxnLst/>
            <a:rect l="l" t="t" r="r" b="b"/>
            <a:pathLst>
              <a:path h="2020570">
                <a:moveTo>
                  <a:pt x="0" y="2020549"/>
                </a:move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4"/>
          <p:cNvSpPr/>
          <p:nvPr/>
        </p:nvSpPr>
        <p:spPr>
          <a:xfrm>
            <a:off x="846488" y="2792915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176527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5"/>
          <p:cNvSpPr/>
          <p:nvPr/>
        </p:nvSpPr>
        <p:spPr>
          <a:xfrm>
            <a:off x="821068" y="48643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0" y="12710"/>
                </a:lnTo>
                <a:lnTo>
                  <a:pt x="12710" y="1271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6"/>
          <p:cNvSpPr/>
          <p:nvPr/>
        </p:nvSpPr>
        <p:spPr>
          <a:xfrm>
            <a:off x="2637188" y="48643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10"/>
                </a:moveTo>
                <a:lnTo>
                  <a:pt x="12679" y="12710"/>
                </a:lnTo>
                <a:lnTo>
                  <a:pt x="12679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7"/>
          <p:cNvSpPr/>
          <p:nvPr/>
        </p:nvSpPr>
        <p:spPr>
          <a:xfrm>
            <a:off x="2637188" y="27929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679" y="12710"/>
                </a:moveTo>
                <a:lnTo>
                  <a:pt x="1267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8"/>
          <p:cNvSpPr/>
          <p:nvPr/>
        </p:nvSpPr>
        <p:spPr>
          <a:xfrm>
            <a:off x="821068" y="27929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10" y="0"/>
                </a:moveTo>
                <a:lnTo>
                  <a:pt x="0" y="0"/>
                </a:lnTo>
                <a:lnTo>
                  <a:pt x="0" y="1271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5022"/>
              </p:ext>
            </p:extLst>
          </p:nvPr>
        </p:nvGraphicFramePr>
        <p:xfrm>
          <a:off x="2701222" y="2802455"/>
          <a:ext cx="4587145" cy="234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515"/>
                <a:gridCol w="553821"/>
                <a:gridCol w="539983"/>
                <a:gridCol w="564001"/>
                <a:gridCol w="623986"/>
                <a:gridCol w="645627"/>
                <a:gridCol w="767212"/>
              </a:tblGrid>
              <a:tr h="497067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960" indent="723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Flash memo</a:t>
                      </a:r>
                      <a:r>
                        <a:rPr sz="10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(Kbytes)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(Kbytes)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62230" indent="9525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EEPROM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1854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Four DMA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channels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LCD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AES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02565" marR="19177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128‑bit c</a:t>
                      </a:r>
                      <a:r>
                        <a:rPr sz="10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ypto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49">
                      <a:solidFill>
                        <a:srgbClr val="36A9E1"/>
                      </a:solidFill>
                      <a:prstDash val="solid"/>
                    </a:lnR>
                    <a:solidFill>
                      <a:srgbClr val="36A9E1"/>
                    </a:solidFill>
                  </a:tcPr>
                </a:tc>
              </a:tr>
              <a:tr h="393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STM8L051/052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STM8L101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39617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STM8L151/152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256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2048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STM8L162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2048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1790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45" name="object 92"/>
          <p:cNvSpPr txBox="1"/>
          <p:nvPr/>
        </p:nvSpPr>
        <p:spPr>
          <a:xfrm>
            <a:off x="715321" y="1650226"/>
            <a:ext cx="33994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lang="pt-BR" spc="-204" dirty="0" smtClean="0">
                <a:solidFill>
                  <a:srgbClr val="0E2050"/>
                </a:solidFill>
                <a:latin typeface="Arial"/>
                <a:cs typeface="Arial"/>
              </a:rPr>
              <a:t>PORTFOLIO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51513"/>
            <a:ext cx="5876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22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3041204" y="3260040"/>
            <a:ext cx="819150" cy="1221740"/>
          </a:xfrm>
          <a:custGeom>
            <a:avLst/>
            <a:gdLst/>
            <a:ahLst/>
            <a:cxnLst/>
            <a:rect l="l" t="t" r="r" b="b"/>
            <a:pathLst>
              <a:path w="819150" h="1221739">
                <a:moveTo>
                  <a:pt x="0" y="1221391"/>
                </a:moveTo>
                <a:lnTo>
                  <a:pt x="818674" y="1221391"/>
                </a:lnTo>
                <a:lnTo>
                  <a:pt x="818674" y="0"/>
                </a:lnTo>
                <a:lnTo>
                  <a:pt x="0" y="0"/>
                </a:lnTo>
                <a:lnTo>
                  <a:pt x="0" y="122139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2075823" y="3097834"/>
            <a:ext cx="819150" cy="1383665"/>
          </a:xfrm>
          <a:custGeom>
            <a:avLst/>
            <a:gdLst/>
            <a:ahLst/>
            <a:cxnLst/>
            <a:rect l="l" t="t" r="r" b="b"/>
            <a:pathLst>
              <a:path w="819150" h="1383664">
                <a:moveTo>
                  <a:pt x="0" y="1383566"/>
                </a:moveTo>
                <a:lnTo>
                  <a:pt x="818662" y="1383566"/>
                </a:lnTo>
                <a:lnTo>
                  <a:pt x="818662" y="0"/>
                </a:lnTo>
                <a:lnTo>
                  <a:pt x="0" y="0"/>
                </a:lnTo>
                <a:lnTo>
                  <a:pt x="0" y="138356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1097534" y="2938082"/>
            <a:ext cx="819150" cy="1543685"/>
          </a:xfrm>
          <a:custGeom>
            <a:avLst/>
            <a:gdLst/>
            <a:ahLst/>
            <a:cxnLst/>
            <a:rect l="l" t="t" r="r" b="b"/>
            <a:pathLst>
              <a:path w="819150" h="1543685">
                <a:moveTo>
                  <a:pt x="0" y="1543348"/>
                </a:moveTo>
                <a:lnTo>
                  <a:pt x="818650" y="1543348"/>
                </a:lnTo>
                <a:lnTo>
                  <a:pt x="818650" y="0"/>
                </a:lnTo>
                <a:lnTo>
                  <a:pt x="0" y="0"/>
                </a:lnTo>
                <a:lnTo>
                  <a:pt x="0" y="1543348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4018603" y="3578775"/>
            <a:ext cx="819150" cy="902969"/>
          </a:xfrm>
          <a:custGeom>
            <a:avLst/>
            <a:gdLst/>
            <a:ahLst/>
            <a:cxnLst/>
            <a:rect l="l" t="t" r="r" b="b"/>
            <a:pathLst>
              <a:path w="819150" h="902969">
                <a:moveTo>
                  <a:pt x="0" y="902625"/>
                </a:moveTo>
                <a:lnTo>
                  <a:pt x="818625" y="902625"/>
                </a:lnTo>
                <a:lnTo>
                  <a:pt x="818625" y="0"/>
                </a:lnTo>
                <a:lnTo>
                  <a:pt x="0" y="0"/>
                </a:lnTo>
                <a:lnTo>
                  <a:pt x="0" y="90262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4995944" y="3776487"/>
            <a:ext cx="819150" cy="705485"/>
          </a:xfrm>
          <a:custGeom>
            <a:avLst/>
            <a:gdLst/>
            <a:ahLst/>
            <a:cxnLst/>
            <a:rect l="l" t="t" r="r" b="b"/>
            <a:pathLst>
              <a:path w="819150" h="705485">
                <a:moveTo>
                  <a:pt x="0" y="704944"/>
                </a:moveTo>
                <a:lnTo>
                  <a:pt x="818625" y="704944"/>
                </a:lnTo>
                <a:lnTo>
                  <a:pt x="818625" y="0"/>
                </a:lnTo>
                <a:lnTo>
                  <a:pt x="0" y="0"/>
                </a:lnTo>
                <a:lnTo>
                  <a:pt x="0" y="70494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5948352" y="4165070"/>
            <a:ext cx="819150" cy="316865"/>
          </a:xfrm>
          <a:custGeom>
            <a:avLst/>
            <a:gdLst/>
            <a:ahLst/>
            <a:cxnLst/>
            <a:rect l="l" t="t" r="r" b="b"/>
            <a:pathLst>
              <a:path w="819150" h="316864">
                <a:moveTo>
                  <a:pt x="0" y="316361"/>
                </a:moveTo>
                <a:lnTo>
                  <a:pt x="818650" y="316361"/>
                </a:lnTo>
                <a:lnTo>
                  <a:pt x="818650" y="0"/>
                </a:lnTo>
                <a:lnTo>
                  <a:pt x="0" y="0"/>
                </a:lnTo>
                <a:lnTo>
                  <a:pt x="0" y="31636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 txBox="1"/>
          <p:nvPr/>
        </p:nvSpPr>
        <p:spPr>
          <a:xfrm>
            <a:off x="545838" y="2170248"/>
            <a:ext cx="21475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31570" algn="ctr">
              <a:lnSpc>
                <a:spcPct val="100000"/>
              </a:lnSpc>
              <a:spcBef>
                <a:spcPts val="530"/>
              </a:spcBef>
            </a:pPr>
            <a:r>
              <a:rPr sz="1000" spc="-210" dirty="0" smtClean="0">
                <a:solidFill>
                  <a:srgbClr val="9D9D9C"/>
                </a:solidFill>
                <a:latin typeface="Arial"/>
                <a:cs typeface="Arial"/>
              </a:rPr>
              <a:t>T</a:t>
            </a:r>
            <a:r>
              <a:rPr sz="1000" spc="-75" dirty="0" smtClean="0">
                <a:solidFill>
                  <a:srgbClr val="9D9D9C"/>
                </a:solidFill>
                <a:latin typeface="Arial"/>
                <a:cs typeface="Arial"/>
              </a:rPr>
              <a:t>ypical</a:t>
            </a:r>
            <a:r>
              <a:rPr sz="1000" spc="-40" dirty="0" smtClean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9D9D9C"/>
                </a:solidFill>
                <a:latin typeface="Arial"/>
                <a:cs typeface="Arial"/>
              </a:rPr>
              <a:t>current</a:t>
            </a:r>
            <a:endParaRPr sz="1000" dirty="0">
              <a:latin typeface="Arial"/>
              <a:cs typeface="Arial"/>
            </a:endParaRPr>
          </a:p>
          <a:p>
            <a:pPr marR="1131570" algn="ctr">
              <a:lnSpc>
                <a:spcPct val="100000"/>
              </a:lnSpc>
            </a:pPr>
            <a:r>
              <a:rPr sz="1000" spc="-225" dirty="0">
                <a:solidFill>
                  <a:srgbClr val="9D9D9C"/>
                </a:solidFill>
                <a:latin typeface="Arial"/>
                <a:cs typeface="Arial"/>
              </a:rPr>
              <a:t>@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9D9D9C"/>
                </a:solidFill>
                <a:latin typeface="Arial"/>
                <a:cs typeface="Arial"/>
              </a:rPr>
              <a:t>25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9D9D9C"/>
                </a:solidFill>
                <a:latin typeface="Arial"/>
                <a:cs typeface="Arial"/>
              </a:rPr>
              <a:t>°C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3063966" y="4586344"/>
            <a:ext cx="7734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20" dirty="0">
                <a:solidFill>
                  <a:srgbClr val="9D9D9C"/>
                </a:solidFill>
                <a:latin typeface="Arial"/>
                <a:cs typeface="Arial"/>
              </a:rPr>
              <a:t>L</a:t>
            </a:r>
            <a:r>
              <a:rPr sz="1000" spc="-110" dirty="0">
                <a:solidFill>
                  <a:srgbClr val="9D9D9C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9D9D9C"/>
                </a:solidFill>
                <a:latin typeface="Arial"/>
                <a:cs typeface="Arial"/>
              </a:rPr>
              <a:t>w-p</a:t>
            </a:r>
            <a:r>
              <a:rPr sz="1000" spc="-60" dirty="0">
                <a:solidFill>
                  <a:srgbClr val="9D9D9C"/>
                </a:solidFill>
                <a:latin typeface="Arial"/>
                <a:cs typeface="Arial"/>
              </a:rPr>
              <a:t>o</a:t>
            </a:r>
            <a:r>
              <a:rPr sz="1000" spc="-80" dirty="0">
                <a:solidFill>
                  <a:srgbClr val="9D9D9C"/>
                </a:solidFill>
                <a:latin typeface="Arial"/>
                <a:cs typeface="Arial"/>
              </a:rPr>
              <a:t>wer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9D9D9C"/>
                </a:solidFill>
                <a:latin typeface="Arial"/>
                <a:cs typeface="Arial"/>
              </a:rPr>
              <a:t>Run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225" dirty="0">
                <a:solidFill>
                  <a:srgbClr val="9D9D9C"/>
                </a:solidFill>
                <a:latin typeface="Arial"/>
                <a:cs typeface="Arial"/>
              </a:rPr>
              <a:t>@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9D9D9C"/>
                </a:solidFill>
                <a:latin typeface="Arial"/>
                <a:cs typeface="Arial"/>
              </a:rPr>
              <a:t>32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9D9D9C"/>
                </a:solidFill>
                <a:latin typeface="Arial"/>
                <a:cs typeface="Arial"/>
              </a:rPr>
              <a:t>kHz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3269440" y="3794496"/>
            <a:ext cx="36131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5.1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Arial"/>
                <a:cs typeface="Arial"/>
              </a:rPr>
              <a:t>µA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8"/>
          <p:cNvSpPr txBox="1"/>
          <p:nvPr/>
        </p:nvSpPr>
        <p:spPr>
          <a:xfrm>
            <a:off x="2160958" y="4586344"/>
            <a:ext cx="6489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</a:pPr>
            <a:r>
              <a:rPr sz="1000" spc="-100" dirty="0">
                <a:solidFill>
                  <a:srgbClr val="9D9D9C"/>
                </a:solidFill>
                <a:latin typeface="Arial"/>
                <a:cs typeface="Arial"/>
              </a:rPr>
              <a:t>Dynamic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9D9D9C"/>
                </a:solidFill>
                <a:latin typeface="Arial"/>
                <a:cs typeface="Arial"/>
              </a:rPr>
              <a:t>Run</a:t>
            </a:r>
            <a:r>
              <a:rPr sz="1000" spc="-6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9D9D9C"/>
                </a:solidFill>
                <a:latin typeface="Arial"/>
                <a:cs typeface="Arial"/>
              </a:rPr>
              <a:t>from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9D9D9C"/>
                </a:solidFill>
                <a:latin typeface="Arial"/>
                <a:cs typeface="Arial"/>
              </a:rPr>
              <a:t>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2188110" y="3713406"/>
            <a:ext cx="59436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µA/MHz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1182633" y="4586344"/>
            <a:ext cx="6489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</a:pPr>
            <a:r>
              <a:rPr sz="1000" spc="-100" dirty="0">
                <a:solidFill>
                  <a:srgbClr val="9D9D9C"/>
                </a:solidFill>
                <a:latin typeface="Arial"/>
                <a:cs typeface="Arial"/>
              </a:rPr>
              <a:t>Dynamic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9D9D9C"/>
                </a:solidFill>
                <a:latin typeface="Arial"/>
                <a:cs typeface="Arial"/>
              </a:rPr>
              <a:t>Run</a:t>
            </a:r>
            <a:r>
              <a:rPr sz="1000" spc="-6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9D9D9C"/>
                </a:solidFill>
                <a:latin typeface="Arial"/>
                <a:cs typeface="Arial"/>
              </a:rPr>
              <a:t>from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9D9D9C"/>
                </a:solidFill>
                <a:latin typeface="Arial"/>
                <a:cs typeface="Arial"/>
              </a:rPr>
              <a:t>Flash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1176274" y="3633523"/>
            <a:ext cx="661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192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µA/MHz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4033143" y="4569174"/>
            <a:ext cx="7899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20" dirty="0">
                <a:solidFill>
                  <a:srgbClr val="9D9D9C"/>
                </a:solidFill>
                <a:latin typeface="Arial"/>
                <a:cs typeface="Arial"/>
              </a:rPr>
              <a:t>L</a:t>
            </a:r>
            <a:r>
              <a:rPr sz="1000" spc="-110" dirty="0">
                <a:solidFill>
                  <a:srgbClr val="9D9D9C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9D9D9C"/>
                </a:solidFill>
                <a:latin typeface="Arial"/>
                <a:cs typeface="Arial"/>
              </a:rPr>
              <a:t>w-p</a:t>
            </a:r>
            <a:r>
              <a:rPr sz="1000" spc="-60" dirty="0">
                <a:solidFill>
                  <a:srgbClr val="9D9D9C"/>
                </a:solidFill>
                <a:latin typeface="Arial"/>
                <a:cs typeface="Arial"/>
              </a:rPr>
              <a:t>o</a:t>
            </a:r>
            <a:r>
              <a:rPr sz="1000" spc="-80" dirty="0">
                <a:solidFill>
                  <a:srgbClr val="9D9D9C"/>
                </a:solidFill>
                <a:latin typeface="Arial"/>
                <a:cs typeface="Arial"/>
              </a:rPr>
              <a:t>wer</a:t>
            </a:r>
            <a:r>
              <a:rPr sz="1000" spc="-7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250" dirty="0">
                <a:solidFill>
                  <a:srgbClr val="9D9D9C"/>
                </a:solidFill>
                <a:latin typeface="Arial"/>
                <a:cs typeface="Arial"/>
              </a:rPr>
              <a:t>W</a:t>
            </a:r>
            <a:r>
              <a:rPr sz="1000" spc="-55" dirty="0">
                <a:solidFill>
                  <a:srgbClr val="9D9D9C"/>
                </a:solidFill>
                <a:latin typeface="Arial"/>
                <a:cs typeface="Arial"/>
              </a:rPr>
              <a:t>ait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225" dirty="0">
                <a:solidFill>
                  <a:srgbClr val="9D9D9C"/>
                </a:solidFill>
                <a:latin typeface="Arial"/>
                <a:cs typeface="Arial"/>
              </a:rPr>
              <a:t>@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9D9D9C"/>
                </a:solidFill>
                <a:latin typeface="Arial"/>
                <a:cs typeface="Arial"/>
              </a:rPr>
              <a:t>32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9D9D9C"/>
                </a:solidFill>
                <a:latin typeface="Arial"/>
                <a:cs typeface="Arial"/>
              </a:rPr>
              <a:t>kHz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4246820" y="3953894"/>
            <a:ext cx="36131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3.0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Arial"/>
                <a:cs typeface="Arial"/>
              </a:rPr>
              <a:t>µA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4"/>
          <p:cNvSpPr txBox="1"/>
          <p:nvPr/>
        </p:nvSpPr>
        <p:spPr>
          <a:xfrm>
            <a:off x="5143466" y="4586344"/>
            <a:ext cx="523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000" spc="-85" dirty="0">
                <a:solidFill>
                  <a:srgbClr val="9D9D9C"/>
                </a:solidFill>
                <a:latin typeface="Arial"/>
                <a:cs typeface="Arial"/>
              </a:rPr>
              <a:t>Active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9D9D9C"/>
                </a:solidFill>
                <a:latin typeface="Arial"/>
                <a:cs typeface="Arial"/>
              </a:rPr>
              <a:t>Halt</a:t>
            </a:r>
            <a:r>
              <a:rPr sz="1000" spc="-55" dirty="0">
                <a:solidFill>
                  <a:srgbClr val="9D9D9C"/>
                </a:solidFill>
                <a:latin typeface="Arial"/>
                <a:cs typeface="Arial"/>
              </a:rPr>
              <a:t> with</a:t>
            </a:r>
            <a:r>
              <a:rPr sz="1000" spc="-4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000" spc="-229" dirty="0">
                <a:solidFill>
                  <a:srgbClr val="9D9D9C"/>
                </a:solidFill>
                <a:latin typeface="Arial"/>
                <a:cs typeface="Arial"/>
              </a:rPr>
              <a:t>R</a:t>
            </a:r>
            <a:r>
              <a:rPr sz="1000" spc="-180" dirty="0">
                <a:solidFill>
                  <a:srgbClr val="9D9D9C"/>
                </a:solidFill>
                <a:latin typeface="Arial"/>
                <a:cs typeface="Arial"/>
              </a:rPr>
              <a:t>TC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5"/>
          <p:cNvSpPr txBox="1"/>
          <p:nvPr/>
        </p:nvSpPr>
        <p:spPr>
          <a:xfrm>
            <a:off x="5224162" y="4047899"/>
            <a:ext cx="36131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Arial"/>
                <a:cs typeface="Arial"/>
              </a:rPr>
              <a:t>µA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6253295" y="4586344"/>
            <a:ext cx="2089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5" dirty="0">
                <a:solidFill>
                  <a:srgbClr val="9D9D9C"/>
                </a:solidFill>
                <a:latin typeface="Arial"/>
                <a:cs typeface="Arial"/>
              </a:rPr>
              <a:t>Halt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7"/>
          <p:cNvSpPr txBox="1"/>
          <p:nvPr/>
        </p:nvSpPr>
        <p:spPr>
          <a:xfrm>
            <a:off x="6176574" y="4247022"/>
            <a:ext cx="36131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0.3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Arial"/>
                <a:cs typeface="Arial"/>
              </a:rPr>
              <a:t>µA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1050765" y="2695059"/>
            <a:ext cx="5894070" cy="1795145"/>
          </a:xfrm>
          <a:custGeom>
            <a:avLst/>
            <a:gdLst/>
            <a:ahLst/>
            <a:cxnLst/>
            <a:rect l="l" t="t" r="r" b="b"/>
            <a:pathLst>
              <a:path w="5894070" h="1795145">
                <a:moveTo>
                  <a:pt x="0" y="0"/>
                </a:moveTo>
                <a:lnTo>
                  <a:pt x="0" y="1794662"/>
                </a:lnTo>
                <a:lnTo>
                  <a:pt x="5893765" y="1794662"/>
                </a:lnTo>
              </a:path>
            </a:pathLst>
          </a:custGeom>
          <a:ln w="12700">
            <a:solidFill>
              <a:srgbClr val="9D9D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6933405" y="4451835"/>
            <a:ext cx="66040" cy="76200"/>
          </a:xfrm>
          <a:custGeom>
            <a:avLst/>
            <a:gdLst/>
            <a:ahLst/>
            <a:cxnLst/>
            <a:rect l="l" t="t" r="r" b="b"/>
            <a:pathLst>
              <a:path w="66040" h="76200">
                <a:moveTo>
                  <a:pt x="0" y="0"/>
                </a:moveTo>
                <a:lnTo>
                  <a:pt x="0" y="75986"/>
                </a:lnTo>
                <a:lnTo>
                  <a:pt x="65806" y="38008"/>
                </a:lnTo>
                <a:lnTo>
                  <a:pt x="0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1012891" y="2640348"/>
            <a:ext cx="76200" cy="66040"/>
          </a:xfrm>
          <a:custGeom>
            <a:avLst/>
            <a:gdLst/>
            <a:ahLst/>
            <a:cxnLst/>
            <a:rect l="l" t="t" r="r" b="b"/>
            <a:pathLst>
              <a:path w="76200" h="66040">
                <a:moveTo>
                  <a:pt x="37981" y="0"/>
                </a:moveTo>
                <a:lnTo>
                  <a:pt x="0" y="65806"/>
                </a:lnTo>
                <a:lnTo>
                  <a:pt x="75986" y="65806"/>
                </a:lnTo>
                <a:lnTo>
                  <a:pt x="37981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 txBox="1"/>
          <p:nvPr/>
        </p:nvSpPr>
        <p:spPr>
          <a:xfrm>
            <a:off x="545838" y="4948228"/>
            <a:ext cx="118999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65" dirty="0">
                <a:solidFill>
                  <a:srgbClr val="0E2050"/>
                </a:solidFill>
                <a:latin typeface="Arial"/>
                <a:cs typeface="Arial"/>
              </a:rPr>
              <a:t>Notes:</a:t>
            </a:r>
            <a:endParaRPr sz="700">
              <a:latin typeface="Arial"/>
              <a:cs typeface="Arial"/>
            </a:endParaRPr>
          </a:p>
          <a:p>
            <a:pPr marL="64769" indent="-52069">
              <a:lnSpc>
                <a:spcPct val="100000"/>
              </a:lnSpc>
              <a:spcBef>
                <a:spcPts val="110"/>
              </a:spcBef>
              <a:buClr>
                <a:srgbClr val="0E2050"/>
              </a:buClr>
              <a:buFont typeface="Arial"/>
              <a:buChar char="-"/>
              <a:tabLst>
                <a:tab pos="65405" algn="l"/>
              </a:tabLst>
            </a:pPr>
            <a:r>
              <a:rPr sz="700" spc="-120" dirty="0">
                <a:solidFill>
                  <a:srgbClr val="0E2050"/>
                </a:solidFill>
                <a:latin typeface="Arial"/>
                <a:cs typeface="Arial"/>
              </a:rPr>
              <a:t>POR/PDR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75" dirty="0">
                <a:solidFill>
                  <a:srgbClr val="0E2050"/>
                </a:solidFill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  <a:p>
            <a:pPr marL="64769" indent="-52069">
              <a:lnSpc>
                <a:spcPct val="100000"/>
              </a:lnSpc>
              <a:buClr>
                <a:srgbClr val="0E2050"/>
              </a:buClr>
              <a:buFont typeface="Arial"/>
              <a:buChar char="-"/>
              <a:tabLst>
                <a:tab pos="65405" algn="l"/>
              </a:tabLst>
            </a:pPr>
            <a:r>
              <a:rPr sz="700" spc="-120" dirty="0">
                <a:solidFill>
                  <a:srgbClr val="0E2050"/>
                </a:solidFill>
                <a:latin typeface="Arial"/>
                <a:cs typeface="Arial"/>
              </a:rPr>
              <a:t>RAM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5" dirty="0">
                <a:solidFill>
                  <a:srgbClr val="0E2050"/>
                </a:solidFill>
                <a:latin typeface="Arial"/>
                <a:cs typeface="Arial"/>
              </a:rPr>
              <a:t>content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65" dirty="0">
                <a:solidFill>
                  <a:srgbClr val="0E2050"/>
                </a:solidFill>
                <a:latin typeface="Arial"/>
                <a:cs typeface="Arial"/>
              </a:rPr>
              <a:t>preserved</a:t>
            </a:r>
            <a:endParaRPr sz="700">
              <a:latin typeface="Arial"/>
              <a:cs typeface="Arial"/>
            </a:endParaRPr>
          </a:p>
          <a:p>
            <a:pPr marL="64769" indent="-52069">
              <a:lnSpc>
                <a:spcPct val="100000"/>
              </a:lnSpc>
              <a:buClr>
                <a:srgbClr val="0E2050"/>
              </a:buClr>
              <a:buFont typeface="Arial"/>
              <a:buChar char="-"/>
              <a:tabLst>
                <a:tab pos="65405" algn="l"/>
              </a:tabLst>
            </a:pPr>
            <a:r>
              <a:rPr sz="700" spc="-140" dirty="0">
                <a:solidFill>
                  <a:srgbClr val="0E2050"/>
                </a:solidFill>
                <a:latin typeface="Arial"/>
                <a:cs typeface="Arial"/>
              </a:rPr>
              <a:t>BOR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5" dirty="0">
                <a:solidFill>
                  <a:srgbClr val="0E2050"/>
                </a:solidFill>
                <a:latin typeface="Arial"/>
                <a:cs typeface="Arial"/>
              </a:rPr>
              <a:t>option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0" dirty="0">
                <a:solidFill>
                  <a:srgbClr val="0E2050"/>
                </a:solidFill>
                <a:latin typeface="Arial"/>
                <a:cs typeface="Arial"/>
              </a:rPr>
              <a:t>at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0" dirty="0">
                <a:solidFill>
                  <a:srgbClr val="0E2050"/>
                </a:solidFill>
                <a:latin typeface="Arial"/>
                <a:cs typeface="Arial"/>
              </a:rPr>
              <a:t>2.4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100" dirty="0">
                <a:solidFill>
                  <a:srgbClr val="0E2050"/>
                </a:solidFill>
                <a:latin typeface="Arial"/>
                <a:cs typeface="Arial"/>
              </a:rPr>
              <a:t>µA</a:t>
            </a:r>
            <a:endParaRPr sz="700">
              <a:latin typeface="Arial"/>
              <a:cs typeface="Arial"/>
            </a:endParaRPr>
          </a:p>
          <a:p>
            <a:pPr marL="64769" indent="-52069">
              <a:lnSpc>
                <a:spcPct val="100000"/>
              </a:lnSpc>
              <a:buClr>
                <a:srgbClr val="0E2050"/>
              </a:buClr>
              <a:buFont typeface="Arial"/>
              <a:buChar char="-"/>
              <a:tabLst>
                <a:tab pos="65405" algn="l"/>
              </a:tabLst>
            </a:pPr>
            <a:r>
              <a:rPr sz="700" spc="-55" dirty="0">
                <a:solidFill>
                  <a:srgbClr val="0E2050"/>
                </a:solidFill>
                <a:latin typeface="Arial"/>
                <a:cs typeface="Arial"/>
              </a:rPr>
              <a:t>Startup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0" dirty="0">
                <a:solidFill>
                  <a:srgbClr val="0E2050"/>
                </a:solidFill>
                <a:latin typeface="Arial"/>
                <a:cs typeface="Arial"/>
              </a:rPr>
              <a:t>time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0" dirty="0">
                <a:solidFill>
                  <a:srgbClr val="0E2050"/>
                </a:solidFill>
                <a:latin typeface="Arial"/>
                <a:cs typeface="Arial"/>
              </a:rPr>
              <a:t>from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60" dirty="0">
                <a:solidFill>
                  <a:srgbClr val="0E2050"/>
                </a:solidFill>
                <a:latin typeface="Arial"/>
                <a:cs typeface="Arial"/>
              </a:rPr>
              <a:t>Active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60" dirty="0">
                <a:solidFill>
                  <a:srgbClr val="0E2050"/>
                </a:solidFill>
                <a:latin typeface="Arial"/>
                <a:cs typeface="Arial"/>
              </a:rPr>
              <a:t>Halt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55" dirty="0">
                <a:solidFill>
                  <a:srgbClr val="0E2050"/>
                </a:solidFill>
                <a:latin typeface="Arial"/>
                <a:cs typeface="Arial"/>
              </a:rPr>
              <a:t>5</a:t>
            </a:r>
            <a:r>
              <a:rPr sz="700" spc="-3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80" dirty="0">
                <a:solidFill>
                  <a:srgbClr val="0E2050"/>
                </a:solidFill>
                <a:latin typeface="Arial"/>
                <a:cs typeface="Arial"/>
              </a:rPr>
              <a:t>µs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92"/>
          <p:cNvSpPr txBox="1"/>
          <p:nvPr/>
        </p:nvSpPr>
        <p:spPr>
          <a:xfrm>
            <a:off x="715321" y="1650226"/>
            <a:ext cx="33994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lang="pt-BR" spc="-204" dirty="0" smtClean="0">
                <a:solidFill>
                  <a:srgbClr val="0E2050"/>
                </a:solidFill>
                <a:latin typeface="Arial"/>
                <a:cs typeface="Arial"/>
              </a:rPr>
              <a:t>ULTRA LOW POWER MODES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916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42"/>
          <p:cNvSpPr/>
          <p:nvPr/>
        </p:nvSpPr>
        <p:spPr>
          <a:xfrm>
            <a:off x="2838643" y="2438400"/>
            <a:ext cx="4260215" cy="3657600"/>
          </a:xfrm>
          <a:custGeom>
            <a:avLst/>
            <a:gdLst/>
            <a:ahLst/>
            <a:cxnLst/>
            <a:rect l="l" t="t" r="r" b="b"/>
            <a:pathLst>
              <a:path w="4260215" h="2597150">
                <a:moveTo>
                  <a:pt x="107999" y="0"/>
                </a:moveTo>
                <a:lnTo>
                  <a:pt x="62585" y="496"/>
                </a:lnTo>
                <a:lnTo>
                  <a:pt x="21542" y="7760"/>
                </a:lnTo>
                <a:lnTo>
                  <a:pt x="1722" y="45259"/>
                </a:lnTo>
                <a:lnTo>
                  <a:pt x="0" y="107280"/>
                </a:lnTo>
                <a:lnTo>
                  <a:pt x="1" y="2489814"/>
                </a:lnTo>
                <a:lnTo>
                  <a:pt x="496" y="2534503"/>
                </a:lnTo>
                <a:lnTo>
                  <a:pt x="7762" y="2575544"/>
                </a:lnTo>
                <a:lnTo>
                  <a:pt x="45269" y="2595358"/>
                </a:lnTo>
                <a:lnTo>
                  <a:pt x="4151979" y="2597078"/>
                </a:lnTo>
                <a:lnTo>
                  <a:pt x="4176745" y="2597016"/>
                </a:lnTo>
                <a:lnTo>
                  <a:pt x="4227886" y="2593106"/>
                </a:lnTo>
                <a:lnTo>
                  <a:pt x="4255945" y="2565296"/>
                </a:lnTo>
                <a:lnTo>
                  <a:pt x="4259933" y="2514458"/>
                </a:lnTo>
                <a:lnTo>
                  <a:pt x="4260000" y="2489814"/>
                </a:lnTo>
                <a:lnTo>
                  <a:pt x="4259998" y="107280"/>
                </a:lnTo>
                <a:lnTo>
                  <a:pt x="4259504" y="62601"/>
                </a:lnTo>
                <a:lnTo>
                  <a:pt x="4252242" y="21551"/>
                </a:lnTo>
                <a:lnTo>
                  <a:pt x="4214754" y="1724"/>
                </a:lnTo>
                <a:lnTo>
                  <a:pt x="107999" y="0"/>
                </a:lnTo>
                <a:close/>
              </a:path>
            </a:pathLst>
          </a:custGeom>
          <a:solidFill>
            <a:srgbClr val="C4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3"/>
          <p:cNvSpPr txBox="1"/>
          <p:nvPr/>
        </p:nvSpPr>
        <p:spPr>
          <a:xfrm>
            <a:off x="3005944" y="2605656"/>
            <a:ext cx="4092914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40" dirty="0">
                <a:solidFill>
                  <a:srgbClr val="0E205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series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is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available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in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0E2050"/>
                </a:solidFill>
                <a:latin typeface="Arial"/>
                <a:cs typeface="Arial"/>
              </a:rPr>
              <a:t>four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E2050"/>
                </a:solidFill>
                <a:latin typeface="Arial"/>
                <a:cs typeface="Arial"/>
              </a:rPr>
              <a:t>different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0E2050"/>
                </a:solidFill>
                <a:latin typeface="Arial"/>
                <a:cs typeface="Arial"/>
              </a:rPr>
              <a:t>lines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0E2050"/>
                </a:solidFill>
                <a:latin typeface="Arial"/>
                <a:cs typeface="Arial"/>
              </a:rPr>
              <a:t>making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0E2050"/>
                </a:solidFill>
                <a:latin typeface="Arial"/>
                <a:cs typeface="Arial"/>
              </a:rPr>
              <a:t>optimal</a:t>
            </a:r>
            <a:r>
              <a:rPr sz="1400" spc="-6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series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0E2050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support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35" dirty="0">
                <a:solidFill>
                  <a:srgbClr val="0E2050"/>
                </a:solidFill>
                <a:latin typeface="Arial"/>
                <a:cs typeface="Arial"/>
              </a:rPr>
              <a:t>many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0E2050"/>
                </a:solidFill>
                <a:latin typeface="Arial"/>
                <a:cs typeface="Arial"/>
              </a:rPr>
              <a:t>applications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0E2050"/>
                </a:solidFill>
                <a:latin typeface="Arial"/>
                <a:cs typeface="Arial"/>
              </a:rPr>
              <a:t>requiring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0E2050"/>
                </a:solidFill>
                <a:latin typeface="Arial"/>
                <a:cs typeface="Arial"/>
              </a:rPr>
              <a:t>special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care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savings.</a:t>
            </a:r>
            <a:endParaRPr sz="14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STM8L101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E2050"/>
                </a:solidFill>
                <a:latin typeface="Arial"/>
                <a:cs typeface="Arial"/>
              </a:rPr>
              <a:t>line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Lowest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E2050"/>
                </a:solidFill>
                <a:latin typeface="Arial"/>
                <a:cs typeface="Arial"/>
              </a:rPr>
              <a:t>0.30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µA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Dynamic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run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150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0E2050"/>
                </a:solidFill>
                <a:latin typeface="Arial"/>
                <a:cs typeface="Arial"/>
              </a:rPr>
              <a:t>µA/MHz</a:t>
            </a:r>
            <a:endParaRPr sz="14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STM8L151/152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E2050"/>
                </a:solidFill>
                <a:latin typeface="Arial"/>
                <a:cs typeface="Arial"/>
              </a:rPr>
              <a:t>line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Lowest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E2050"/>
                </a:solidFill>
                <a:latin typeface="Arial"/>
                <a:cs typeface="Arial"/>
              </a:rPr>
              <a:t>0.35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µA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Dynamic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run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180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0E2050"/>
                </a:solidFill>
                <a:latin typeface="Arial"/>
                <a:cs typeface="Arial"/>
              </a:rPr>
              <a:t>µA/MHz</a:t>
            </a:r>
            <a:endParaRPr sz="14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STM8L162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E2050"/>
                </a:solidFill>
                <a:latin typeface="Arial"/>
                <a:cs typeface="Arial"/>
              </a:rPr>
              <a:t>line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Lowest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E2050"/>
                </a:solidFill>
                <a:latin typeface="Arial"/>
                <a:cs typeface="Arial"/>
              </a:rPr>
              <a:t>0.35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µA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Dynamic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run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180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0E2050"/>
                </a:solidFill>
                <a:latin typeface="Arial"/>
                <a:cs typeface="Arial"/>
              </a:rPr>
              <a:t>µA/MHz</a:t>
            </a:r>
            <a:endParaRPr sz="14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STM8L051/052</a:t>
            </a:r>
            <a:r>
              <a:rPr sz="14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229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400" spc="-105" dirty="0">
                <a:solidFill>
                  <a:srgbClr val="0E2050"/>
                </a:solidFill>
                <a:latin typeface="Arial"/>
                <a:cs typeface="Arial"/>
              </a:rPr>
              <a:t>alue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E2050"/>
                </a:solidFill>
                <a:latin typeface="Arial"/>
                <a:cs typeface="Arial"/>
              </a:rPr>
              <a:t>line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Lowest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0E2050"/>
                </a:solidFill>
                <a:latin typeface="Arial"/>
                <a:cs typeface="Arial"/>
              </a:rPr>
              <a:t>0.35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µA</a:t>
            </a:r>
            <a:endParaRPr sz="1400" dirty="0">
              <a:latin typeface="Arial"/>
              <a:cs typeface="Arial"/>
            </a:endParaRPr>
          </a:p>
          <a:p>
            <a:pPr marL="228600" lvl="1" indent="-107950">
              <a:lnSpc>
                <a:spcPct val="100000"/>
              </a:lnSpc>
              <a:buClr>
                <a:srgbClr val="0E2050"/>
              </a:buClr>
              <a:buSzPct val="70000"/>
              <a:buFont typeface="Arial"/>
              <a:buChar char="•"/>
              <a:tabLst>
                <a:tab pos="229235" algn="l"/>
              </a:tabLst>
            </a:pPr>
            <a:r>
              <a:rPr sz="1400" spc="-125" dirty="0">
                <a:solidFill>
                  <a:srgbClr val="0E2050"/>
                </a:solidFill>
                <a:latin typeface="Arial"/>
                <a:cs typeface="Arial"/>
              </a:rPr>
              <a:t>Dynamic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0E2050"/>
                </a:solidFill>
                <a:latin typeface="Arial"/>
                <a:cs typeface="Arial"/>
              </a:rPr>
              <a:t>run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0E2050"/>
                </a:solidFill>
                <a:latin typeface="Arial"/>
                <a:cs typeface="Arial"/>
              </a:rPr>
              <a:t>mode:</a:t>
            </a:r>
            <a:r>
              <a:rPr sz="14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0E2050"/>
                </a:solidFill>
                <a:latin typeface="Arial"/>
                <a:cs typeface="Arial"/>
              </a:rPr>
              <a:t>180</a:t>
            </a:r>
            <a:r>
              <a:rPr sz="14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0E2050"/>
                </a:solidFill>
                <a:latin typeface="Arial"/>
                <a:cs typeface="Arial"/>
              </a:rPr>
              <a:t>µA/MHz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123"/>
          <p:cNvSpPr/>
          <p:nvPr/>
        </p:nvSpPr>
        <p:spPr>
          <a:xfrm>
            <a:off x="916330" y="3083569"/>
            <a:ext cx="1303020" cy="1303020"/>
          </a:xfrm>
          <a:custGeom>
            <a:avLst/>
            <a:gdLst/>
            <a:ahLst/>
            <a:cxnLst/>
            <a:rect l="l" t="t" r="r" b="b"/>
            <a:pathLst>
              <a:path w="1303020" h="1303020">
                <a:moveTo>
                  <a:pt x="651330" y="0"/>
                </a:moveTo>
                <a:lnTo>
                  <a:pt x="597909" y="2158"/>
                </a:lnTo>
                <a:lnTo>
                  <a:pt x="545677" y="8523"/>
                </a:lnTo>
                <a:lnTo>
                  <a:pt x="494803" y="18927"/>
                </a:lnTo>
                <a:lnTo>
                  <a:pt x="445453" y="33201"/>
                </a:lnTo>
                <a:lnTo>
                  <a:pt x="397796" y="51179"/>
                </a:lnTo>
                <a:lnTo>
                  <a:pt x="352000" y="72692"/>
                </a:lnTo>
                <a:lnTo>
                  <a:pt x="308230" y="97574"/>
                </a:lnTo>
                <a:lnTo>
                  <a:pt x="266656" y="125657"/>
                </a:lnTo>
                <a:lnTo>
                  <a:pt x="227445" y="156773"/>
                </a:lnTo>
                <a:lnTo>
                  <a:pt x="190764" y="190755"/>
                </a:lnTo>
                <a:lnTo>
                  <a:pt x="156781" y="227435"/>
                </a:lnTo>
                <a:lnTo>
                  <a:pt x="125664" y="266645"/>
                </a:lnTo>
                <a:lnTo>
                  <a:pt x="97580" y="308219"/>
                </a:lnTo>
                <a:lnTo>
                  <a:pt x="72697" y="351988"/>
                </a:lnTo>
                <a:lnTo>
                  <a:pt x="51182" y="397785"/>
                </a:lnTo>
                <a:lnTo>
                  <a:pt x="33203" y="445443"/>
                </a:lnTo>
                <a:lnTo>
                  <a:pt x="18928" y="494793"/>
                </a:lnTo>
                <a:lnTo>
                  <a:pt x="8524" y="545669"/>
                </a:lnTo>
                <a:lnTo>
                  <a:pt x="2159" y="597903"/>
                </a:lnTo>
                <a:lnTo>
                  <a:pt x="0" y="651327"/>
                </a:lnTo>
                <a:lnTo>
                  <a:pt x="2159" y="704746"/>
                </a:lnTo>
                <a:lnTo>
                  <a:pt x="8524" y="756977"/>
                </a:lnTo>
                <a:lnTo>
                  <a:pt x="18928" y="807850"/>
                </a:lnTo>
                <a:lnTo>
                  <a:pt x="33203" y="857199"/>
                </a:lnTo>
                <a:lnTo>
                  <a:pt x="51182" y="904855"/>
                </a:lnTo>
                <a:lnTo>
                  <a:pt x="72697" y="950652"/>
                </a:lnTo>
                <a:lnTo>
                  <a:pt x="97580" y="994421"/>
                </a:lnTo>
                <a:lnTo>
                  <a:pt x="125664" y="1035995"/>
                </a:lnTo>
                <a:lnTo>
                  <a:pt x="156781" y="1075206"/>
                </a:lnTo>
                <a:lnTo>
                  <a:pt x="190764" y="1111887"/>
                </a:lnTo>
                <a:lnTo>
                  <a:pt x="227445" y="1145870"/>
                </a:lnTo>
                <a:lnTo>
                  <a:pt x="266656" y="1176987"/>
                </a:lnTo>
                <a:lnTo>
                  <a:pt x="308230" y="1205072"/>
                </a:lnTo>
                <a:lnTo>
                  <a:pt x="352000" y="1229955"/>
                </a:lnTo>
                <a:lnTo>
                  <a:pt x="397796" y="1251470"/>
                </a:lnTo>
                <a:lnTo>
                  <a:pt x="445453" y="1269449"/>
                </a:lnTo>
                <a:lnTo>
                  <a:pt x="494803" y="1283725"/>
                </a:lnTo>
                <a:lnTo>
                  <a:pt x="545677" y="1294129"/>
                </a:lnTo>
                <a:lnTo>
                  <a:pt x="597909" y="1300495"/>
                </a:lnTo>
                <a:lnTo>
                  <a:pt x="651330" y="1302654"/>
                </a:lnTo>
                <a:lnTo>
                  <a:pt x="704750" y="1300495"/>
                </a:lnTo>
                <a:lnTo>
                  <a:pt x="756980" y="1294129"/>
                </a:lnTo>
                <a:lnTo>
                  <a:pt x="807854" y="1283725"/>
                </a:lnTo>
                <a:lnTo>
                  <a:pt x="857203" y="1269449"/>
                </a:lnTo>
                <a:lnTo>
                  <a:pt x="904859" y="1251470"/>
                </a:lnTo>
                <a:lnTo>
                  <a:pt x="950656" y="1229955"/>
                </a:lnTo>
                <a:lnTo>
                  <a:pt x="994426" y="1205072"/>
                </a:lnTo>
                <a:lnTo>
                  <a:pt x="1036000" y="1176987"/>
                </a:lnTo>
                <a:lnTo>
                  <a:pt x="1075212" y="1145870"/>
                </a:lnTo>
                <a:lnTo>
                  <a:pt x="1111893" y="1111887"/>
                </a:lnTo>
                <a:lnTo>
                  <a:pt x="1145877" y="1075206"/>
                </a:lnTo>
                <a:lnTo>
                  <a:pt x="1176994" y="1035995"/>
                </a:lnTo>
                <a:lnTo>
                  <a:pt x="1205079" y="994421"/>
                </a:lnTo>
                <a:lnTo>
                  <a:pt x="1229963" y="950652"/>
                </a:lnTo>
                <a:lnTo>
                  <a:pt x="1251478" y="904855"/>
                </a:lnTo>
                <a:lnTo>
                  <a:pt x="1269458" y="857199"/>
                </a:lnTo>
                <a:lnTo>
                  <a:pt x="1283734" y="807850"/>
                </a:lnTo>
                <a:lnTo>
                  <a:pt x="1294138" y="756977"/>
                </a:lnTo>
                <a:lnTo>
                  <a:pt x="1300504" y="704746"/>
                </a:lnTo>
                <a:lnTo>
                  <a:pt x="1302663" y="651327"/>
                </a:lnTo>
                <a:lnTo>
                  <a:pt x="1300504" y="597903"/>
                </a:lnTo>
                <a:lnTo>
                  <a:pt x="1294138" y="545669"/>
                </a:lnTo>
                <a:lnTo>
                  <a:pt x="1283734" y="494793"/>
                </a:lnTo>
                <a:lnTo>
                  <a:pt x="1269458" y="445443"/>
                </a:lnTo>
                <a:lnTo>
                  <a:pt x="1251478" y="397785"/>
                </a:lnTo>
                <a:lnTo>
                  <a:pt x="1229963" y="351988"/>
                </a:lnTo>
                <a:lnTo>
                  <a:pt x="1205079" y="308219"/>
                </a:lnTo>
                <a:lnTo>
                  <a:pt x="1176994" y="266645"/>
                </a:lnTo>
                <a:lnTo>
                  <a:pt x="1145877" y="227435"/>
                </a:lnTo>
                <a:lnTo>
                  <a:pt x="1111893" y="190755"/>
                </a:lnTo>
                <a:lnTo>
                  <a:pt x="1075212" y="156773"/>
                </a:lnTo>
                <a:lnTo>
                  <a:pt x="1036000" y="125657"/>
                </a:lnTo>
                <a:lnTo>
                  <a:pt x="994426" y="97574"/>
                </a:lnTo>
                <a:lnTo>
                  <a:pt x="950656" y="72692"/>
                </a:lnTo>
                <a:lnTo>
                  <a:pt x="904859" y="51179"/>
                </a:lnTo>
                <a:lnTo>
                  <a:pt x="857203" y="33201"/>
                </a:lnTo>
                <a:lnTo>
                  <a:pt x="807854" y="18927"/>
                </a:lnTo>
                <a:lnTo>
                  <a:pt x="756980" y="8523"/>
                </a:lnTo>
                <a:lnTo>
                  <a:pt x="704750" y="2158"/>
                </a:lnTo>
                <a:lnTo>
                  <a:pt x="65133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4"/>
          <p:cNvSpPr/>
          <p:nvPr/>
        </p:nvSpPr>
        <p:spPr>
          <a:xfrm>
            <a:off x="723496" y="3151845"/>
            <a:ext cx="734060" cy="828040"/>
          </a:xfrm>
          <a:custGeom>
            <a:avLst/>
            <a:gdLst/>
            <a:ahLst/>
            <a:cxnLst/>
            <a:rect l="l" t="t" r="r" b="b"/>
            <a:pathLst>
              <a:path w="734060" h="828039">
                <a:moveTo>
                  <a:pt x="248543" y="0"/>
                </a:moveTo>
                <a:lnTo>
                  <a:pt x="0" y="465185"/>
                </a:lnTo>
                <a:lnTo>
                  <a:pt x="643889" y="828050"/>
                </a:lnTo>
                <a:lnTo>
                  <a:pt x="733543" y="258775"/>
                </a:lnTo>
                <a:lnTo>
                  <a:pt x="248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5"/>
          <p:cNvSpPr/>
          <p:nvPr/>
        </p:nvSpPr>
        <p:spPr>
          <a:xfrm>
            <a:off x="713580" y="3141847"/>
            <a:ext cx="751840" cy="850265"/>
          </a:xfrm>
          <a:custGeom>
            <a:avLst/>
            <a:gdLst/>
            <a:ahLst/>
            <a:cxnLst/>
            <a:rect l="l" t="t" r="r" b="b"/>
            <a:pathLst>
              <a:path w="751840" h="850264">
                <a:moveTo>
                  <a:pt x="255422" y="0"/>
                </a:moveTo>
                <a:lnTo>
                  <a:pt x="0" y="478048"/>
                </a:lnTo>
                <a:lnTo>
                  <a:pt x="659462" y="849690"/>
                </a:lnTo>
                <a:lnTo>
                  <a:pt x="663133" y="826373"/>
                </a:lnTo>
                <a:lnTo>
                  <a:pt x="648163" y="826373"/>
                </a:lnTo>
                <a:lnTo>
                  <a:pt x="19845" y="472287"/>
                </a:lnTo>
                <a:lnTo>
                  <a:pt x="261506" y="19994"/>
                </a:lnTo>
                <a:lnTo>
                  <a:pt x="292897" y="19994"/>
                </a:lnTo>
                <a:lnTo>
                  <a:pt x="255422" y="0"/>
                </a:lnTo>
                <a:close/>
              </a:path>
              <a:path w="751840" h="850264">
                <a:moveTo>
                  <a:pt x="292897" y="19994"/>
                </a:moveTo>
                <a:lnTo>
                  <a:pt x="261506" y="19994"/>
                </a:lnTo>
                <a:lnTo>
                  <a:pt x="735339" y="272795"/>
                </a:lnTo>
                <a:lnTo>
                  <a:pt x="648163" y="826373"/>
                </a:lnTo>
                <a:lnTo>
                  <a:pt x="663133" y="826373"/>
                </a:lnTo>
                <a:lnTo>
                  <a:pt x="751569" y="264718"/>
                </a:lnTo>
                <a:lnTo>
                  <a:pt x="292897" y="19994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6"/>
          <p:cNvSpPr/>
          <p:nvPr/>
        </p:nvSpPr>
        <p:spPr>
          <a:xfrm>
            <a:off x="1350753" y="3956273"/>
            <a:ext cx="724535" cy="290830"/>
          </a:xfrm>
          <a:custGeom>
            <a:avLst/>
            <a:gdLst/>
            <a:ahLst/>
            <a:cxnLst/>
            <a:rect l="l" t="t" r="r" b="b"/>
            <a:pathLst>
              <a:path w="724535" h="290829">
                <a:moveTo>
                  <a:pt x="12515" y="0"/>
                </a:moveTo>
                <a:lnTo>
                  <a:pt x="18619" y="53141"/>
                </a:lnTo>
                <a:lnTo>
                  <a:pt x="35778" y="95990"/>
                </a:lnTo>
                <a:lnTo>
                  <a:pt x="51968" y="134126"/>
                </a:lnTo>
                <a:lnTo>
                  <a:pt x="83405" y="196869"/>
                </a:lnTo>
                <a:lnTo>
                  <a:pt x="116857" y="242597"/>
                </a:lnTo>
                <a:lnTo>
                  <a:pt x="156254" y="272535"/>
                </a:lnTo>
                <a:lnTo>
                  <a:pt x="205524" y="287909"/>
                </a:lnTo>
                <a:lnTo>
                  <a:pt x="235089" y="290518"/>
                </a:lnTo>
                <a:lnTo>
                  <a:pt x="268596" y="289945"/>
                </a:lnTo>
                <a:lnTo>
                  <a:pt x="306535" y="286345"/>
                </a:lnTo>
                <a:lnTo>
                  <a:pt x="349397" y="279869"/>
                </a:lnTo>
                <a:lnTo>
                  <a:pt x="397674" y="270672"/>
                </a:lnTo>
                <a:lnTo>
                  <a:pt x="451857" y="258907"/>
                </a:lnTo>
                <a:lnTo>
                  <a:pt x="581632" y="227855"/>
                </a:lnTo>
                <a:lnTo>
                  <a:pt x="445836" y="227855"/>
                </a:lnTo>
                <a:lnTo>
                  <a:pt x="388876" y="227032"/>
                </a:lnTo>
                <a:lnTo>
                  <a:pt x="336726" y="221685"/>
                </a:lnTo>
                <a:lnTo>
                  <a:pt x="289211" y="212402"/>
                </a:lnTo>
                <a:lnTo>
                  <a:pt x="246157" y="199776"/>
                </a:lnTo>
                <a:lnTo>
                  <a:pt x="207386" y="184395"/>
                </a:lnTo>
                <a:lnTo>
                  <a:pt x="172725" y="166852"/>
                </a:lnTo>
                <a:lnTo>
                  <a:pt x="115029" y="127638"/>
                </a:lnTo>
                <a:lnTo>
                  <a:pt x="71666" y="86858"/>
                </a:lnTo>
                <a:lnTo>
                  <a:pt x="41233" y="49236"/>
                </a:lnTo>
                <a:lnTo>
                  <a:pt x="16759" y="9058"/>
                </a:lnTo>
                <a:lnTo>
                  <a:pt x="13546" y="2363"/>
                </a:lnTo>
                <a:lnTo>
                  <a:pt x="12515" y="0"/>
                </a:lnTo>
                <a:close/>
              </a:path>
              <a:path w="724535" h="290829">
                <a:moveTo>
                  <a:pt x="724341" y="186994"/>
                </a:moveTo>
                <a:lnTo>
                  <a:pt x="685831" y="190960"/>
                </a:lnTo>
                <a:lnTo>
                  <a:pt x="647333" y="197267"/>
                </a:lnTo>
                <a:lnTo>
                  <a:pt x="574890" y="213563"/>
                </a:lnTo>
                <a:lnTo>
                  <a:pt x="507782" y="223562"/>
                </a:lnTo>
                <a:lnTo>
                  <a:pt x="445836" y="227855"/>
                </a:lnTo>
                <a:lnTo>
                  <a:pt x="581632" y="227855"/>
                </a:lnTo>
                <a:lnTo>
                  <a:pt x="654750" y="209732"/>
                </a:lnTo>
                <a:lnTo>
                  <a:pt x="666758" y="206985"/>
                </a:lnTo>
                <a:lnTo>
                  <a:pt x="675985" y="205149"/>
                </a:lnTo>
                <a:lnTo>
                  <a:pt x="685921" y="203681"/>
                </a:lnTo>
                <a:lnTo>
                  <a:pt x="700053" y="202033"/>
                </a:lnTo>
                <a:lnTo>
                  <a:pt x="724341" y="186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7"/>
          <p:cNvSpPr/>
          <p:nvPr/>
        </p:nvSpPr>
        <p:spPr>
          <a:xfrm>
            <a:off x="725712" y="3155015"/>
            <a:ext cx="733425" cy="807085"/>
          </a:xfrm>
          <a:custGeom>
            <a:avLst/>
            <a:gdLst/>
            <a:ahLst/>
            <a:cxnLst/>
            <a:rect l="l" t="t" r="r" b="b"/>
            <a:pathLst>
              <a:path w="733425" h="807085">
                <a:moveTo>
                  <a:pt x="423595" y="354573"/>
                </a:moveTo>
                <a:lnTo>
                  <a:pt x="407288" y="354573"/>
                </a:lnTo>
                <a:lnTo>
                  <a:pt x="625041" y="806683"/>
                </a:lnTo>
                <a:lnTo>
                  <a:pt x="638330" y="800374"/>
                </a:lnTo>
                <a:lnTo>
                  <a:pt x="423595" y="354573"/>
                </a:lnTo>
                <a:close/>
              </a:path>
              <a:path w="733425" h="807085">
                <a:moveTo>
                  <a:pt x="254806" y="0"/>
                </a:moveTo>
                <a:lnTo>
                  <a:pt x="241517" y="6339"/>
                </a:lnTo>
                <a:lnTo>
                  <a:pt x="400860" y="341101"/>
                </a:lnTo>
                <a:lnTo>
                  <a:pt x="0" y="452841"/>
                </a:lnTo>
                <a:lnTo>
                  <a:pt x="3953" y="467014"/>
                </a:lnTo>
                <a:lnTo>
                  <a:pt x="407288" y="354573"/>
                </a:lnTo>
                <a:lnTo>
                  <a:pt x="423595" y="354573"/>
                </a:lnTo>
                <a:lnTo>
                  <a:pt x="421672" y="350580"/>
                </a:lnTo>
                <a:lnTo>
                  <a:pt x="470105" y="337078"/>
                </a:lnTo>
                <a:lnTo>
                  <a:pt x="415253" y="337078"/>
                </a:lnTo>
                <a:lnTo>
                  <a:pt x="254806" y="0"/>
                </a:lnTo>
                <a:close/>
              </a:path>
              <a:path w="733425" h="807085">
                <a:moveTo>
                  <a:pt x="729115" y="249600"/>
                </a:moveTo>
                <a:lnTo>
                  <a:pt x="415253" y="337078"/>
                </a:lnTo>
                <a:lnTo>
                  <a:pt x="470105" y="337078"/>
                </a:lnTo>
                <a:lnTo>
                  <a:pt x="733043" y="263773"/>
                </a:lnTo>
                <a:lnTo>
                  <a:pt x="729115" y="24960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8"/>
          <p:cNvSpPr/>
          <p:nvPr/>
        </p:nvSpPr>
        <p:spPr>
          <a:xfrm>
            <a:off x="1326991" y="4069293"/>
            <a:ext cx="86995" cy="89535"/>
          </a:xfrm>
          <a:custGeom>
            <a:avLst/>
            <a:gdLst/>
            <a:ahLst/>
            <a:cxnLst/>
            <a:rect l="l" t="t" r="r" b="b"/>
            <a:pathLst>
              <a:path w="86994" h="89535">
                <a:moveTo>
                  <a:pt x="86389" y="0"/>
                </a:moveTo>
                <a:lnTo>
                  <a:pt x="0" y="23500"/>
                </a:lnTo>
                <a:lnTo>
                  <a:pt x="78293" y="89184"/>
                </a:lnTo>
                <a:lnTo>
                  <a:pt x="86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9"/>
          <p:cNvSpPr/>
          <p:nvPr/>
        </p:nvSpPr>
        <p:spPr>
          <a:xfrm>
            <a:off x="1437621" y="3955785"/>
            <a:ext cx="86995" cy="89535"/>
          </a:xfrm>
          <a:custGeom>
            <a:avLst/>
            <a:gdLst/>
            <a:ahLst/>
            <a:cxnLst/>
            <a:rect l="l" t="t" r="r" b="b"/>
            <a:pathLst>
              <a:path w="86994" h="89535">
                <a:moveTo>
                  <a:pt x="8119" y="0"/>
                </a:moveTo>
                <a:lnTo>
                  <a:pt x="0" y="89153"/>
                </a:lnTo>
                <a:lnTo>
                  <a:pt x="86416" y="65684"/>
                </a:lnTo>
                <a:lnTo>
                  <a:pt x="8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0"/>
          <p:cNvSpPr/>
          <p:nvPr/>
        </p:nvSpPr>
        <p:spPr>
          <a:xfrm>
            <a:off x="1585510" y="4068531"/>
            <a:ext cx="100330" cy="83185"/>
          </a:xfrm>
          <a:custGeom>
            <a:avLst/>
            <a:gdLst/>
            <a:ahLst/>
            <a:cxnLst/>
            <a:rect l="l" t="t" r="r" b="b"/>
            <a:pathLst>
              <a:path w="100330" h="83185">
                <a:moveTo>
                  <a:pt x="0" y="0"/>
                </a:moveTo>
                <a:lnTo>
                  <a:pt x="34695" y="82570"/>
                </a:lnTo>
                <a:lnTo>
                  <a:pt x="99965" y="212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1"/>
          <p:cNvSpPr/>
          <p:nvPr/>
        </p:nvSpPr>
        <p:spPr>
          <a:xfrm>
            <a:off x="1548290" y="4185269"/>
            <a:ext cx="100330" cy="82550"/>
          </a:xfrm>
          <a:custGeom>
            <a:avLst/>
            <a:gdLst/>
            <a:ahLst/>
            <a:cxnLst/>
            <a:rect l="l" t="t" r="r" b="b"/>
            <a:pathLst>
              <a:path w="100330" h="82550">
                <a:moveTo>
                  <a:pt x="65282" y="0"/>
                </a:moveTo>
                <a:lnTo>
                  <a:pt x="0" y="61325"/>
                </a:lnTo>
                <a:lnTo>
                  <a:pt x="99977" y="82539"/>
                </a:lnTo>
                <a:lnTo>
                  <a:pt x="652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2"/>
          <p:cNvSpPr/>
          <p:nvPr/>
        </p:nvSpPr>
        <p:spPr>
          <a:xfrm>
            <a:off x="1753412" y="4098645"/>
            <a:ext cx="102235" cy="77470"/>
          </a:xfrm>
          <a:custGeom>
            <a:avLst/>
            <a:gdLst/>
            <a:ahLst/>
            <a:cxnLst/>
            <a:rect l="l" t="t" r="r" b="b"/>
            <a:pathLst>
              <a:path w="102235" h="77470">
                <a:moveTo>
                  <a:pt x="101894" y="0"/>
                </a:moveTo>
                <a:lnTo>
                  <a:pt x="0" y="8168"/>
                </a:lnTo>
                <a:lnTo>
                  <a:pt x="56826" y="77358"/>
                </a:lnTo>
                <a:lnTo>
                  <a:pt x="101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3"/>
          <p:cNvSpPr/>
          <p:nvPr/>
        </p:nvSpPr>
        <p:spPr>
          <a:xfrm>
            <a:off x="1977784" y="4057101"/>
            <a:ext cx="99695" cy="83185"/>
          </a:xfrm>
          <a:custGeom>
            <a:avLst/>
            <a:gdLst/>
            <a:ahLst/>
            <a:cxnLst/>
            <a:rect l="l" t="t" r="r" b="b"/>
            <a:pathLst>
              <a:path w="99694" h="83185">
                <a:moveTo>
                  <a:pt x="99596" y="0"/>
                </a:moveTo>
                <a:lnTo>
                  <a:pt x="0" y="22920"/>
                </a:lnTo>
                <a:lnTo>
                  <a:pt x="66306" y="83118"/>
                </a:lnTo>
                <a:lnTo>
                  <a:pt x="99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4"/>
          <p:cNvSpPr/>
          <p:nvPr/>
        </p:nvSpPr>
        <p:spPr>
          <a:xfrm>
            <a:off x="1767555" y="4203588"/>
            <a:ext cx="102235" cy="77470"/>
          </a:xfrm>
          <a:custGeom>
            <a:avLst/>
            <a:gdLst/>
            <a:ahLst/>
            <a:cxnLst/>
            <a:rect l="l" t="t" r="r" b="b"/>
            <a:pathLst>
              <a:path w="102235" h="77470">
                <a:moveTo>
                  <a:pt x="45067" y="0"/>
                </a:moveTo>
                <a:lnTo>
                  <a:pt x="0" y="77358"/>
                </a:lnTo>
                <a:lnTo>
                  <a:pt x="101894" y="69189"/>
                </a:lnTo>
                <a:lnTo>
                  <a:pt x="45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5"/>
          <p:cNvSpPr/>
          <p:nvPr/>
        </p:nvSpPr>
        <p:spPr>
          <a:xfrm>
            <a:off x="2008609" y="4169785"/>
            <a:ext cx="127000" cy="107314"/>
          </a:xfrm>
          <a:custGeom>
            <a:avLst/>
            <a:gdLst/>
            <a:ahLst/>
            <a:cxnLst/>
            <a:rect l="l" t="t" r="r" b="b"/>
            <a:pathLst>
              <a:path w="127000" h="107314">
                <a:moveTo>
                  <a:pt x="40541" y="0"/>
                </a:moveTo>
                <a:lnTo>
                  <a:pt x="0" y="106740"/>
                </a:lnTo>
                <a:lnTo>
                  <a:pt x="42315" y="96194"/>
                </a:lnTo>
                <a:lnTo>
                  <a:pt x="11859" y="96194"/>
                </a:lnTo>
                <a:lnTo>
                  <a:pt x="43662" y="12466"/>
                </a:lnTo>
                <a:lnTo>
                  <a:pt x="54779" y="12466"/>
                </a:lnTo>
                <a:lnTo>
                  <a:pt x="40541" y="0"/>
                </a:lnTo>
                <a:close/>
              </a:path>
              <a:path w="127000" h="107314">
                <a:moveTo>
                  <a:pt x="54779" y="12466"/>
                </a:moveTo>
                <a:lnTo>
                  <a:pt x="43662" y="12466"/>
                </a:lnTo>
                <a:lnTo>
                  <a:pt x="111026" y="71475"/>
                </a:lnTo>
                <a:lnTo>
                  <a:pt x="11859" y="96194"/>
                </a:lnTo>
                <a:lnTo>
                  <a:pt x="42315" y="96194"/>
                </a:lnTo>
                <a:lnTo>
                  <a:pt x="126458" y="75224"/>
                </a:lnTo>
                <a:lnTo>
                  <a:pt x="54779" y="12466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36"/>
          <p:cNvSpPr/>
          <p:nvPr/>
        </p:nvSpPr>
        <p:spPr>
          <a:xfrm>
            <a:off x="2063796" y="4141151"/>
            <a:ext cx="476884" cy="348615"/>
          </a:xfrm>
          <a:custGeom>
            <a:avLst/>
            <a:gdLst/>
            <a:ahLst/>
            <a:cxnLst/>
            <a:rect l="l" t="t" r="r" b="b"/>
            <a:pathLst>
              <a:path w="476885" h="348614">
                <a:moveTo>
                  <a:pt x="188372" y="11697"/>
                </a:moveTo>
                <a:lnTo>
                  <a:pt x="69000" y="11697"/>
                </a:lnTo>
                <a:lnTo>
                  <a:pt x="95674" y="12015"/>
                </a:lnTo>
                <a:lnTo>
                  <a:pt x="123617" y="13567"/>
                </a:lnTo>
                <a:lnTo>
                  <a:pt x="181942" y="21336"/>
                </a:lnTo>
                <a:lnTo>
                  <a:pt x="241243" y="36926"/>
                </a:lnTo>
                <a:lnTo>
                  <a:pt x="298788" y="62262"/>
                </a:lnTo>
                <a:lnTo>
                  <a:pt x="351846" y="99267"/>
                </a:lnTo>
                <a:lnTo>
                  <a:pt x="397687" y="149866"/>
                </a:lnTo>
                <a:lnTo>
                  <a:pt x="433578" y="215982"/>
                </a:lnTo>
                <a:lnTo>
                  <a:pt x="446938" y="255461"/>
                </a:lnTo>
                <a:lnTo>
                  <a:pt x="456787" y="299540"/>
                </a:lnTo>
                <a:lnTo>
                  <a:pt x="462783" y="348461"/>
                </a:lnTo>
                <a:lnTo>
                  <a:pt x="476426" y="348461"/>
                </a:lnTo>
                <a:lnTo>
                  <a:pt x="470626" y="300078"/>
                </a:lnTo>
                <a:lnTo>
                  <a:pt x="461086" y="256266"/>
                </a:lnTo>
                <a:lnTo>
                  <a:pt x="448125" y="216808"/>
                </a:lnTo>
                <a:lnTo>
                  <a:pt x="432058" y="181487"/>
                </a:lnTo>
                <a:lnTo>
                  <a:pt x="391877" y="122389"/>
                </a:lnTo>
                <a:lnTo>
                  <a:pt x="343079" y="77238"/>
                </a:lnTo>
                <a:lnTo>
                  <a:pt x="288198" y="44301"/>
                </a:lnTo>
                <a:lnTo>
                  <a:pt x="229771" y="21842"/>
                </a:lnTo>
                <a:lnTo>
                  <a:pt x="200019" y="14000"/>
                </a:lnTo>
                <a:lnTo>
                  <a:pt x="188372" y="11697"/>
                </a:lnTo>
                <a:close/>
              </a:path>
              <a:path w="476885" h="348614">
                <a:moveTo>
                  <a:pt x="58560" y="0"/>
                </a:moveTo>
                <a:lnTo>
                  <a:pt x="33947" y="723"/>
                </a:lnTo>
                <a:lnTo>
                  <a:pt x="11298" y="2116"/>
                </a:lnTo>
                <a:lnTo>
                  <a:pt x="0" y="15741"/>
                </a:lnTo>
                <a:lnTo>
                  <a:pt x="20821" y="13800"/>
                </a:lnTo>
                <a:lnTo>
                  <a:pt x="43935" y="12372"/>
                </a:lnTo>
                <a:lnTo>
                  <a:pt x="69000" y="11697"/>
                </a:lnTo>
                <a:lnTo>
                  <a:pt x="188372" y="11697"/>
                </a:lnTo>
                <a:lnTo>
                  <a:pt x="170332" y="8128"/>
                </a:lnTo>
                <a:lnTo>
                  <a:pt x="141025" y="4009"/>
                </a:lnTo>
                <a:lnTo>
                  <a:pt x="112416" y="1425"/>
                </a:lnTo>
                <a:lnTo>
                  <a:pt x="84822" y="161"/>
                </a:lnTo>
                <a:lnTo>
                  <a:pt x="58560" y="0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7"/>
          <p:cNvSpPr txBox="1"/>
          <p:nvPr/>
        </p:nvSpPr>
        <p:spPr>
          <a:xfrm>
            <a:off x="1488636" y="3612549"/>
            <a:ext cx="6438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00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650" spc="-1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spc="-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92"/>
          <p:cNvSpPr txBox="1"/>
          <p:nvPr/>
        </p:nvSpPr>
        <p:spPr>
          <a:xfrm>
            <a:off x="715321" y="1650226"/>
            <a:ext cx="46948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lang="pt-BR" spc="-204" dirty="0" smtClean="0">
                <a:solidFill>
                  <a:srgbClr val="0E2050"/>
                </a:solidFill>
                <a:latin typeface="Arial"/>
                <a:cs typeface="Arial"/>
              </a:rPr>
              <a:t>ULTRA LOW POWER MODES – BY FAMILY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617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74"/>
          <p:cNvSpPr/>
          <p:nvPr/>
        </p:nvSpPr>
        <p:spPr>
          <a:xfrm>
            <a:off x="6922360" y="2741423"/>
            <a:ext cx="887790" cy="166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5"/>
          <p:cNvSpPr txBox="1"/>
          <p:nvPr/>
        </p:nvSpPr>
        <p:spPr>
          <a:xfrm>
            <a:off x="2291619" y="4538127"/>
            <a:ext cx="69850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29000"/>
              </a:lnSpc>
            </a:pPr>
            <a:r>
              <a:rPr sz="700" spc="-155" dirty="0">
                <a:solidFill>
                  <a:srgbClr val="0E2050"/>
                </a:solidFill>
                <a:latin typeface="Arial"/>
                <a:cs typeface="Arial"/>
              </a:rPr>
              <a:t>STM8S‑DISCOVE</a:t>
            </a:r>
            <a:r>
              <a:rPr sz="700" spc="-180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r>
              <a:rPr sz="7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700" spc="-125" dirty="0">
                <a:solidFill>
                  <a:srgbClr val="0E2050"/>
                </a:solidFill>
                <a:latin typeface="Arial"/>
                <a:cs typeface="Arial"/>
              </a:rPr>
              <a:t>STM8SVLDISCOVE</a:t>
            </a:r>
            <a:r>
              <a:rPr sz="700" spc="-15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76"/>
          <p:cNvSpPr/>
          <p:nvPr/>
        </p:nvSpPr>
        <p:spPr>
          <a:xfrm>
            <a:off x="1797514" y="2638583"/>
            <a:ext cx="831524" cy="18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7"/>
          <p:cNvSpPr txBox="1"/>
          <p:nvPr/>
        </p:nvSpPr>
        <p:spPr>
          <a:xfrm>
            <a:off x="4831046" y="4538127"/>
            <a:ext cx="6508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0E2050"/>
                </a:solidFill>
                <a:latin typeface="Arial"/>
                <a:cs typeface="Arial"/>
              </a:rPr>
              <a:t>STM8A‑DISCOVE</a:t>
            </a:r>
            <a:r>
              <a:rPr sz="700" spc="-17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78"/>
          <p:cNvSpPr/>
          <p:nvPr/>
        </p:nvSpPr>
        <p:spPr>
          <a:xfrm>
            <a:off x="4324215" y="2743200"/>
            <a:ext cx="1664040" cy="1722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9"/>
          <p:cNvSpPr/>
          <p:nvPr/>
        </p:nvSpPr>
        <p:spPr>
          <a:xfrm>
            <a:off x="4645200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20" h="38735">
                <a:moveTo>
                  <a:pt x="1423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0"/>
          <p:cNvSpPr/>
          <p:nvPr/>
        </p:nvSpPr>
        <p:spPr>
          <a:xfrm>
            <a:off x="4186110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4">
                <a:moveTo>
                  <a:pt x="513564" y="396929"/>
                </a:moveTo>
                <a:lnTo>
                  <a:pt x="30357" y="396929"/>
                </a:lnTo>
                <a:lnTo>
                  <a:pt x="40748" y="415205"/>
                </a:lnTo>
                <a:lnTo>
                  <a:pt x="65469" y="448939"/>
                </a:lnTo>
                <a:lnTo>
                  <a:pt x="94976" y="478446"/>
                </a:lnTo>
                <a:lnTo>
                  <a:pt x="128709" y="503167"/>
                </a:lnTo>
                <a:lnTo>
                  <a:pt x="166109" y="522542"/>
                </a:lnTo>
                <a:lnTo>
                  <a:pt x="206615" y="536011"/>
                </a:lnTo>
                <a:lnTo>
                  <a:pt x="249667" y="543013"/>
                </a:lnTo>
                <a:lnTo>
                  <a:pt x="271973" y="543915"/>
                </a:lnTo>
                <a:lnTo>
                  <a:pt x="294278" y="543013"/>
                </a:lnTo>
                <a:lnTo>
                  <a:pt x="337329" y="536011"/>
                </a:lnTo>
                <a:lnTo>
                  <a:pt x="377831" y="522542"/>
                </a:lnTo>
                <a:lnTo>
                  <a:pt x="415227" y="503167"/>
                </a:lnTo>
                <a:lnTo>
                  <a:pt x="448956" y="478446"/>
                </a:lnTo>
                <a:lnTo>
                  <a:pt x="478459" y="448939"/>
                </a:lnTo>
                <a:lnTo>
                  <a:pt x="503176" y="415205"/>
                </a:lnTo>
                <a:lnTo>
                  <a:pt x="513564" y="396929"/>
                </a:lnTo>
                <a:close/>
              </a:path>
              <a:path w="544195" h="544194">
                <a:moveTo>
                  <a:pt x="491450" y="111330"/>
                </a:moveTo>
                <a:lnTo>
                  <a:pt x="52475" y="111330"/>
                </a:lnTo>
                <a:lnTo>
                  <a:pt x="30357" y="146962"/>
                </a:lnTo>
                <a:lnTo>
                  <a:pt x="13865" y="185981"/>
                </a:lnTo>
                <a:lnTo>
                  <a:pt x="3559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4" y="337300"/>
                </a:lnTo>
                <a:lnTo>
                  <a:pt x="21373" y="377806"/>
                </a:lnTo>
                <a:lnTo>
                  <a:pt x="522547" y="377806"/>
                </a:lnTo>
                <a:lnTo>
                  <a:pt x="530053" y="357906"/>
                </a:lnTo>
                <a:lnTo>
                  <a:pt x="536013" y="337300"/>
                </a:lnTo>
                <a:lnTo>
                  <a:pt x="540356" y="316057"/>
                </a:lnTo>
                <a:lnTo>
                  <a:pt x="543014" y="294248"/>
                </a:lnTo>
                <a:lnTo>
                  <a:pt x="543915" y="271942"/>
                </a:lnTo>
                <a:lnTo>
                  <a:pt x="543014" y="249636"/>
                </a:lnTo>
                <a:lnTo>
                  <a:pt x="536013" y="206586"/>
                </a:lnTo>
                <a:lnTo>
                  <a:pt x="522547" y="166083"/>
                </a:lnTo>
                <a:lnTo>
                  <a:pt x="503176" y="128687"/>
                </a:lnTo>
                <a:lnTo>
                  <a:pt x="491450" y="111330"/>
                </a:lnTo>
                <a:close/>
              </a:path>
              <a:path w="544195" h="544194">
                <a:moveTo>
                  <a:pt x="271973" y="0"/>
                </a:moveTo>
                <a:lnTo>
                  <a:pt x="227857" y="3558"/>
                </a:lnTo>
                <a:lnTo>
                  <a:pt x="186008" y="13862"/>
                </a:lnTo>
                <a:lnTo>
                  <a:pt x="146986" y="30350"/>
                </a:lnTo>
                <a:lnTo>
                  <a:pt x="111349" y="52464"/>
                </a:lnTo>
                <a:lnTo>
                  <a:pt x="79659" y="79644"/>
                </a:lnTo>
                <a:lnTo>
                  <a:pt x="65469" y="94958"/>
                </a:lnTo>
                <a:lnTo>
                  <a:pt x="478459" y="94958"/>
                </a:lnTo>
                <a:lnTo>
                  <a:pt x="448956" y="65456"/>
                </a:lnTo>
                <a:lnTo>
                  <a:pt x="415227" y="40739"/>
                </a:lnTo>
                <a:lnTo>
                  <a:pt x="377831" y="21368"/>
                </a:lnTo>
                <a:lnTo>
                  <a:pt x="337329" y="7902"/>
                </a:lnTo>
                <a:lnTo>
                  <a:pt x="294278" y="901"/>
                </a:lnTo>
                <a:lnTo>
                  <a:pt x="27197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1"/>
          <p:cNvSpPr/>
          <p:nvPr/>
        </p:nvSpPr>
        <p:spPr>
          <a:xfrm>
            <a:off x="4105581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4" h="346075">
                <a:moveTo>
                  <a:pt x="103784" y="0"/>
                </a:moveTo>
                <a:lnTo>
                  <a:pt x="0" y="194249"/>
                </a:lnTo>
                <a:lnTo>
                  <a:pt x="26886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2"/>
          <p:cNvSpPr/>
          <p:nvPr/>
        </p:nvSpPr>
        <p:spPr>
          <a:xfrm>
            <a:off x="4101437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7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3" y="345003"/>
                </a:lnTo>
                <a:lnTo>
                  <a:pt x="270662" y="345003"/>
                </a:lnTo>
                <a:lnTo>
                  <a:pt x="8321" y="197175"/>
                </a:lnTo>
                <a:lnTo>
                  <a:pt x="109209" y="8321"/>
                </a:lnTo>
                <a:lnTo>
                  <a:pt x="122277" y="8321"/>
                </a:lnTo>
                <a:lnTo>
                  <a:pt x="106679" y="0"/>
                </a:lnTo>
                <a:close/>
              </a:path>
              <a:path w="314325" h="354964">
                <a:moveTo>
                  <a:pt x="122277" y="8321"/>
                </a:moveTo>
                <a:lnTo>
                  <a:pt x="109209" y="8321"/>
                </a:lnTo>
                <a:lnTo>
                  <a:pt x="307055" y="113903"/>
                </a:lnTo>
                <a:lnTo>
                  <a:pt x="270662" y="345003"/>
                </a:lnTo>
                <a:lnTo>
                  <a:pt x="276893" y="345003"/>
                </a:lnTo>
                <a:lnTo>
                  <a:pt x="313852" y="110520"/>
                </a:lnTo>
                <a:lnTo>
                  <a:pt x="122277" y="832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3"/>
          <p:cNvSpPr/>
          <p:nvPr/>
        </p:nvSpPr>
        <p:spPr>
          <a:xfrm>
            <a:off x="4367496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5" h="121919">
                <a:moveTo>
                  <a:pt x="5242" y="0"/>
                </a:moveTo>
                <a:lnTo>
                  <a:pt x="14938" y="40073"/>
                </a:lnTo>
                <a:lnTo>
                  <a:pt x="34823" y="82198"/>
                </a:lnTo>
                <a:lnTo>
                  <a:pt x="65240" y="113794"/>
                </a:lnTo>
                <a:lnTo>
                  <a:pt x="98156" y="121303"/>
                </a:lnTo>
                <a:lnTo>
                  <a:pt x="112145" y="121064"/>
                </a:lnTo>
                <a:lnTo>
                  <a:pt x="166039" y="113016"/>
                </a:lnTo>
                <a:lnTo>
                  <a:pt x="243955" y="94861"/>
                </a:lnTo>
                <a:lnTo>
                  <a:pt x="187526" y="94861"/>
                </a:lnTo>
                <a:lnTo>
                  <a:pt x="163516" y="94564"/>
                </a:lnTo>
                <a:lnTo>
                  <a:pt x="121528" y="88531"/>
                </a:lnTo>
                <a:lnTo>
                  <a:pt x="72500" y="69591"/>
                </a:lnTo>
                <a:lnTo>
                  <a:pt x="38420" y="44709"/>
                </a:lnTo>
                <a:lnTo>
                  <a:pt x="12738" y="13810"/>
                </a:lnTo>
                <a:lnTo>
                  <a:pt x="5673" y="986"/>
                </a:lnTo>
                <a:lnTo>
                  <a:pt x="5242" y="0"/>
                </a:lnTo>
                <a:close/>
              </a:path>
              <a:path w="302895" h="121919">
                <a:moveTo>
                  <a:pt x="302453" y="78089"/>
                </a:moveTo>
                <a:lnTo>
                  <a:pt x="283738" y="80097"/>
                </a:lnTo>
                <a:lnTo>
                  <a:pt x="272515" y="81917"/>
                </a:lnTo>
                <a:lnTo>
                  <a:pt x="241950" y="88785"/>
                </a:lnTo>
                <a:lnTo>
                  <a:pt x="213645" y="93017"/>
                </a:lnTo>
                <a:lnTo>
                  <a:pt x="187526" y="94861"/>
                </a:lnTo>
                <a:lnTo>
                  <a:pt x="243955" y="94861"/>
                </a:lnTo>
                <a:lnTo>
                  <a:pt x="273375" y="87569"/>
                </a:lnTo>
                <a:lnTo>
                  <a:pt x="28279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4"/>
          <p:cNvSpPr/>
          <p:nvPr/>
        </p:nvSpPr>
        <p:spPr>
          <a:xfrm>
            <a:off x="4106526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70" h="337185">
                <a:moveTo>
                  <a:pt x="176859" y="148041"/>
                </a:moveTo>
                <a:lnTo>
                  <a:pt x="170078" y="148041"/>
                </a:lnTo>
                <a:lnTo>
                  <a:pt x="260969" y="336803"/>
                </a:lnTo>
                <a:lnTo>
                  <a:pt x="266517" y="334182"/>
                </a:lnTo>
                <a:lnTo>
                  <a:pt x="176859" y="148041"/>
                </a:lnTo>
                <a:close/>
              </a:path>
              <a:path w="306070" h="337185">
                <a:moveTo>
                  <a:pt x="106375" y="0"/>
                </a:moveTo>
                <a:lnTo>
                  <a:pt x="100827" y="2621"/>
                </a:lnTo>
                <a:lnTo>
                  <a:pt x="167396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78" y="148041"/>
                </a:lnTo>
                <a:lnTo>
                  <a:pt x="176859" y="148041"/>
                </a:lnTo>
                <a:lnTo>
                  <a:pt x="176052" y="146364"/>
                </a:lnTo>
                <a:lnTo>
                  <a:pt x="196283" y="140726"/>
                </a:lnTo>
                <a:lnTo>
                  <a:pt x="173370" y="140726"/>
                </a:lnTo>
                <a:lnTo>
                  <a:pt x="106375" y="0"/>
                </a:lnTo>
                <a:close/>
              </a:path>
              <a:path w="306070" h="337185">
                <a:moveTo>
                  <a:pt x="304434" y="104211"/>
                </a:moveTo>
                <a:lnTo>
                  <a:pt x="173370" y="140726"/>
                </a:lnTo>
                <a:lnTo>
                  <a:pt x="196283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5"/>
          <p:cNvSpPr/>
          <p:nvPr/>
        </p:nvSpPr>
        <p:spPr>
          <a:xfrm>
            <a:off x="4357590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6057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6"/>
          <p:cNvSpPr/>
          <p:nvPr/>
        </p:nvSpPr>
        <p:spPr>
          <a:xfrm>
            <a:off x="4403768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413" y="0"/>
                </a:moveTo>
                <a:lnTo>
                  <a:pt x="0" y="37246"/>
                </a:lnTo>
                <a:lnTo>
                  <a:pt x="36088" y="27431"/>
                </a:lnTo>
                <a:lnTo>
                  <a:pt x="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7"/>
          <p:cNvSpPr/>
          <p:nvPr/>
        </p:nvSpPr>
        <p:spPr>
          <a:xfrm>
            <a:off x="4465520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5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8"/>
          <p:cNvSpPr/>
          <p:nvPr/>
        </p:nvSpPr>
        <p:spPr>
          <a:xfrm>
            <a:off x="4449975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5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9"/>
          <p:cNvSpPr/>
          <p:nvPr/>
        </p:nvSpPr>
        <p:spPr>
          <a:xfrm>
            <a:off x="4535624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550" y="0"/>
                </a:moveTo>
                <a:lnTo>
                  <a:pt x="0" y="3413"/>
                </a:lnTo>
                <a:lnTo>
                  <a:pt x="2371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0"/>
          <p:cNvSpPr/>
          <p:nvPr/>
        </p:nvSpPr>
        <p:spPr>
          <a:xfrm>
            <a:off x="4629319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574" y="0"/>
                </a:moveTo>
                <a:lnTo>
                  <a:pt x="0" y="9601"/>
                </a:lnTo>
                <a:lnTo>
                  <a:pt x="27675" y="34716"/>
                </a:lnTo>
                <a:lnTo>
                  <a:pt x="4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1"/>
          <p:cNvSpPr/>
          <p:nvPr/>
        </p:nvSpPr>
        <p:spPr>
          <a:xfrm>
            <a:off x="4541537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1880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2"/>
          <p:cNvSpPr/>
          <p:nvPr/>
        </p:nvSpPr>
        <p:spPr>
          <a:xfrm>
            <a:off x="4642182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46" y="0"/>
                </a:moveTo>
                <a:lnTo>
                  <a:pt x="0" y="44561"/>
                </a:lnTo>
                <a:lnTo>
                  <a:pt x="17719" y="40142"/>
                </a:lnTo>
                <a:lnTo>
                  <a:pt x="4968" y="40142"/>
                </a:lnTo>
                <a:lnTo>
                  <a:pt x="18257" y="5212"/>
                </a:lnTo>
                <a:lnTo>
                  <a:pt x="22897" y="5212"/>
                </a:lnTo>
                <a:lnTo>
                  <a:pt x="16946" y="0"/>
                </a:lnTo>
                <a:close/>
              </a:path>
              <a:path w="53340" h="45085">
                <a:moveTo>
                  <a:pt x="22897" y="5212"/>
                </a:moveTo>
                <a:lnTo>
                  <a:pt x="18257" y="5212"/>
                </a:lnTo>
                <a:lnTo>
                  <a:pt x="46390" y="29839"/>
                </a:lnTo>
                <a:lnTo>
                  <a:pt x="4968" y="40142"/>
                </a:lnTo>
                <a:lnTo>
                  <a:pt x="17719" y="40142"/>
                </a:lnTo>
                <a:lnTo>
                  <a:pt x="52791" y="31394"/>
                </a:lnTo>
                <a:lnTo>
                  <a:pt x="22897" y="5212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3"/>
          <p:cNvSpPr/>
          <p:nvPr/>
        </p:nvSpPr>
        <p:spPr>
          <a:xfrm>
            <a:off x="4665225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32" y="4891"/>
                </a:moveTo>
                <a:lnTo>
                  <a:pt x="30002" y="4891"/>
                </a:lnTo>
                <a:lnTo>
                  <a:pt x="41624" y="5089"/>
                </a:lnTo>
                <a:lnTo>
                  <a:pt x="53792" y="5856"/>
                </a:lnTo>
                <a:lnTo>
                  <a:pt x="91986" y="12693"/>
                </a:lnTo>
                <a:lnTo>
                  <a:pt x="129384" y="28678"/>
                </a:lnTo>
                <a:lnTo>
                  <a:pt x="161704" y="56829"/>
                </a:lnTo>
                <a:lnTo>
                  <a:pt x="184662" y="100166"/>
                </a:lnTo>
                <a:lnTo>
                  <a:pt x="192651" y="138983"/>
                </a:lnTo>
                <a:lnTo>
                  <a:pt x="198942" y="145493"/>
                </a:lnTo>
                <a:lnTo>
                  <a:pt x="192292" y="106122"/>
                </a:lnTo>
                <a:lnTo>
                  <a:pt x="171464" y="61121"/>
                </a:lnTo>
                <a:lnTo>
                  <a:pt x="141035" y="30642"/>
                </a:lnTo>
                <a:lnTo>
                  <a:pt x="104855" y="12053"/>
                </a:lnTo>
                <a:lnTo>
                  <a:pt x="79441" y="4963"/>
                </a:lnTo>
                <a:lnTo>
                  <a:pt x="79032" y="4891"/>
                </a:lnTo>
                <a:close/>
              </a:path>
              <a:path w="199390" h="146050">
                <a:moveTo>
                  <a:pt x="30638" y="0"/>
                </a:moveTo>
                <a:lnTo>
                  <a:pt x="19691" y="109"/>
                </a:lnTo>
                <a:lnTo>
                  <a:pt x="9531" y="564"/>
                </a:lnTo>
                <a:lnTo>
                  <a:pt x="0" y="6595"/>
                </a:lnTo>
                <a:lnTo>
                  <a:pt x="9031" y="5756"/>
                </a:lnTo>
                <a:lnTo>
                  <a:pt x="19085" y="5150"/>
                </a:lnTo>
                <a:lnTo>
                  <a:pt x="30002" y="4891"/>
                </a:lnTo>
                <a:lnTo>
                  <a:pt x="79032" y="4891"/>
                </a:lnTo>
                <a:lnTo>
                  <a:pt x="66773" y="2717"/>
                </a:lnTo>
                <a:lnTo>
                  <a:pt x="54322" y="1206"/>
                </a:lnTo>
                <a:lnTo>
                  <a:pt x="42229" y="332"/>
                </a:lnTo>
                <a:lnTo>
                  <a:pt x="30638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4"/>
          <p:cNvSpPr txBox="1"/>
          <p:nvPr/>
        </p:nvSpPr>
        <p:spPr>
          <a:xfrm>
            <a:off x="4417686" y="2557766"/>
            <a:ext cx="2921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95"/>
          <p:cNvSpPr txBox="1"/>
          <p:nvPr/>
        </p:nvSpPr>
        <p:spPr>
          <a:xfrm>
            <a:off x="7004728" y="4538127"/>
            <a:ext cx="6438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0E2050"/>
                </a:solidFill>
                <a:latin typeface="Arial"/>
                <a:cs typeface="Arial"/>
              </a:rPr>
              <a:t>STM8L‑DISCOVE</a:t>
            </a:r>
            <a:r>
              <a:rPr sz="700" spc="-17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700" spc="-16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96"/>
          <p:cNvSpPr/>
          <p:nvPr/>
        </p:nvSpPr>
        <p:spPr>
          <a:xfrm>
            <a:off x="7162024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19" h="38735">
                <a:moveTo>
                  <a:pt x="1423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7"/>
          <p:cNvSpPr/>
          <p:nvPr/>
        </p:nvSpPr>
        <p:spPr>
          <a:xfrm>
            <a:off x="6702934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4" h="544194">
                <a:moveTo>
                  <a:pt x="513564" y="396929"/>
                </a:moveTo>
                <a:lnTo>
                  <a:pt x="30357" y="396929"/>
                </a:lnTo>
                <a:lnTo>
                  <a:pt x="40748" y="415205"/>
                </a:lnTo>
                <a:lnTo>
                  <a:pt x="65469" y="448939"/>
                </a:lnTo>
                <a:lnTo>
                  <a:pt x="94976" y="478446"/>
                </a:lnTo>
                <a:lnTo>
                  <a:pt x="128709" y="503167"/>
                </a:lnTo>
                <a:lnTo>
                  <a:pt x="166109" y="522542"/>
                </a:lnTo>
                <a:lnTo>
                  <a:pt x="206615" y="536011"/>
                </a:lnTo>
                <a:lnTo>
                  <a:pt x="249667" y="543013"/>
                </a:lnTo>
                <a:lnTo>
                  <a:pt x="271973" y="543915"/>
                </a:lnTo>
                <a:lnTo>
                  <a:pt x="294278" y="543013"/>
                </a:lnTo>
                <a:lnTo>
                  <a:pt x="337329" y="536011"/>
                </a:lnTo>
                <a:lnTo>
                  <a:pt x="377831" y="522542"/>
                </a:lnTo>
                <a:lnTo>
                  <a:pt x="415227" y="503167"/>
                </a:lnTo>
                <a:lnTo>
                  <a:pt x="448956" y="478446"/>
                </a:lnTo>
                <a:lnTo>
                  <a:pt x="478459" y="448939"/>
                </a:lnTo>
                <a:lnTo>
                  <a:pt x="503176" y="415205"/>
                </a:lnTo>
                <a:lnTo>
                  <a:pt x="513564" y="396929"/>
                </a:lnTo>
                <a:close/>
              </a:path>
              <a:path w="544194" h="544194">
                <a:moveTo>
                  <a:pt x="491450" y="111330"/>
                </a:moveTo>
                <a:lnTo>
                  <a:pt x="52475" y="111330"/>
                </a:lnTo>
                <a:lnTo>
                  <a:pt x="30357" y="146962"/>
                </a:lnTo>
                <a:lnTo>
                  <a:pt x="13865" y="185981"/>
                </a:lnTo>
                <a:lnTo>
                  <a:pt x="3559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4" y="337300"/>
                </a:lnTo>
                <a:lnTo>
                  <a:pt x="21373" y="377806"/>
                </a:lnTo>
                <a:lnTo>
                  <a:pt x="522547" y="377806"/>
                </a:lnTo>
                <a:lnTo>
                  <a:pt x="530053" y="357906"/>
                </a:lnTo>
                <a:lnTo>
                  <a:pt x="536013" y="337300"/>
                </a:lnTo>
                <a:lnTo>
                  <a:pt x="540356" y="316057"/>
                </a:lnTo>
                <a:lnTo>
                  <a:pt x="543014" y="294248"/>
                </a:lnTo>
                <a:lnTo>
                  <a:pt x="543915" y="271942"/>
                </a:lnTo>
                <a:lnTo>
                  <a:pt x="543014" y="249636"/>
                </a:lnTo>
                <a:lnTo>
                  <a:pt x="536013" y="206586"/>
                </a:lnTo>
                <a:lnTo>
                  <a:pt x="522547" y="166083"/>
                </a:lnTo>
                <a:lnTo>
                  <a:pt x="503176" y="128687"/>
                </a:lnTo>
                <a:lnTo>
                  <a:pt x="491450" y="111330"/>
                </a:lnTo>
                <a:close/>
              </a:path>
              <a:path w="544194" h="544194">
                <a:moveTo>
                  <a:pt x="271973" y="0"/>
                </a:moveTo>
                <a:lnTo>
                  <a:pt x="227857" y="3558"/>
                </a:lnTo>
                <a:lnTo>
                  <a:pt x="186008" y="13862"/>
                </a:lnTo>
                <a:lnTo>
                  <a:pt x="146986" y="30350"/>
                </a:lnTo>
                <a:lnTo>
                  <a:pt x="111349" y="52464"/>
                </a:lnTo>
                <a:lnTo>
                  <a:pt x="79659" y="79644"/>
                </a:lnTo>
                <a:lnTo>
                  <a:pt x="65469" y="94958"/>
                </a:lnTo>
                <a:lnTo>
                  <a:pt x="478459" y="94958"/>
                </a:lnTo>
                <a:lnTo>
                  <a:pt x="448956" y="65456"/>
                </a:lnTo>
                <a:lnTo>
                  <a:pt x="415227" y="40739"/>
                </a:lnTo>
                <a:lnTo>
                  <a:pt x="377831" y="21368"/>
                </a:lnTo>
                <a:lnTo>
                  <a:pt x="337329" y="7902"/>
                </a:lnTo>
                <a:lnTo>
                  <a:pt x="294278" y="901"/>
                </a:lnTo>
                <a:lnTo>
                  <a:pt x="271973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8"/>
          <p:cNvSpPr/>
          <p:nvPr/>
        </p:nvSpPr>
        <p:spPr>
          <a:xfrm>
            <a:off x="6622406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5" h="346075">
                <a:moveTo>
                  <a:pt x="103784" y="0"/>
                </a:moveTo>
                <a:lnTo>
                  <a:pt x="0" y="194249"/>
                </a:lnTo>
                <a:lnTo>
                  <a:pt x="26889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99"/>
          <p:cNvSpPr/>
          <p:nvPr/>
        </p:nvSpPr>
        <p:spPr>
          <a:xfrm>
            <a:off x="6618261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7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3" y="345003"/>
                </a:lnTo>
                <a:lnTo>
                  <a:pt x="270662" y="345003"/>
                </a:lnTo>
                <a:lnTo>
                  <a:pt x="8321" y="197175"/>
                </a:lnTo>
                <a:lnTo>
                  <a:pt x="109209" y="8321"/>
                </a:lnTo>
                <a:lnTo>
                  <a:pt x="122277" y="8321"/>
                </a:lnTo>
                <a:lnTo>
                  <a:pt x="106679" y="0"/>
                </a:lnTo>
                <a:close/>
              </a:path>
              <a:path w="314325" h="354964">
                <a:moveTo>
                  <a:pt x="122277" y="8321"/>
                </a:moveTo>
                <a:lnTo>
                  <a:pt x="109209" y="8321"/>
                </a:lnTo>
                <a:lnTo>
                  <a:pt x="307055" y="113903"/>
                </a:lnTo>
                <a:lnTo>
                  <a:pt x="270662" y="345003"/>
                </a:lnTo>
                <a:lnTo>
                  <a:pt x="276893" y="345003"/>
                </a:lnTo>
                <a:lnTo>
                  <a:pt x="313852" y="110520"/>
                </a:lnTo>
                <a:lnTo>
                  <a:pt x="122277" y="832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00"/>
          <p:cNvSpPr/>
          <p:nvPr/>
        </p:nvSpPr>
        <p:spPr>
          <a:xfrm>
            <a:off x="6884322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4" h="121919">
                <a:moveTo>
                  <a:pt x="5242" y="0"/>
                </a:moveTo>
                <a:lnTo>
                  <a:pt x="14938" y="40073"/>
                </a:lnTo>
                <a:lnTo>
                  <a:pt x="34824" y="82198"/>
                </a:lnTo>
                <a:lnTo>
                  <a:pt x="65243" y="113794"/>
                </a:lnTo>
                <a:lnTo>
                  <a:pt x="98162" y="121303"/>
                </a:lnTo>
                <a:lnTo>
                  <a:pt x="112154" y="121064"/>
                </a:lnTo>
                <a:lnTo>
                  <a:pt x="166055" y="113016"/>
                </a:lnTo>
                <a:lnTo>
                  <a:pt x="243987" y="94860"/>
                </a:lnTo>
                <a:lnTo>
                  <a:pt x="187539" y="94860"/>
                </a:lnTo>
                <a:lnTo>
                  <a:pt x="163527" y="94563"/>
                </a:lnTo>
                <a:lnTo>
                  <a:pt x="121536" y="88530"/>
                </a:lnTo>
                <a:lnTo>
                  <a:pt x="72504" y="69591"/>
                </a:lnTo>
                <a:lnTo>
                  <a:pt x="38422" y="44709"/>
                </a:lnTo>
                <a:lnTo>
                  <a:pt x="12738" y="13810"/>
                </a:lnTo>
                <a:lnTo>
                  <a:pt x="5673" y="986"/>
                </a:lnTo>
                <a:lnTo>
                  <a:pt x="5242" y="0"/>
                </a:lnTo>
                <a:close/>
              </a:path>
              <a:path w="302894" h="121919">
                <a:moveTo>
                  <a:pt x="302453" y="78089"/>
                </a:moveTo>
                <a:lnTo>
                  <a:pt x="283752" y="80095"/>
                </a:lnTo>
                <a:lnTo>
                  <a:pt x="272536" y="81914"/>
                </a:lnTo>
                <a:lnTo>
                  <a:pt x="241968" y="88783"/>
                </a:lnTo>
                <a:lnTo>
                  <a:pt x="213661" y="93016"/>
                </a:lnTo>
                <a:lnTo>
                  <a:pt x="187539" y="94860"/>
                </a:lnTo>
                <a:lnTo>
                  <a:pt x="243987" y="94860"/>
                </a:lnTo>
                <a:lnTo>
                  <a:pt x="273405" y="87569"/>
                </a:lnTo>
                <a:lnTo>
                  <a:pt x="28282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1"/>
          <p:cNvSpPr/>
          <p:nvPr/>
        </p:nvSpPr>
        <p:spPr>
          <a:xfrm>
            <a:off x="6623352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69" h="337185">
                <a:moveTo>
                  <a:pt x="176859" y="148041"/>
                </a:moveTo>
                <a:lnTo>
                  <a:pt x="170047" y="148041"/>
                </a:lnTo>
                <a:lnTo>
                  <a:pt x="260969" y="336803"/>
                </a:lnTo>
                <a:lnTo>
                  <a:pt x="266517" y="334182"/>
                </a:lnTo>
                <a:lnTo>
                  <a:pt x="176859" y="148041"/>
                </a:lnTo>
                <a:close/>
              </a:path>
              <a:path w="306069" h="337185">
                <a:moveTo>
                  <a:pt x="106375" y="0"/>
                </a:moveTo>
                <a:lnTo>
                  <a:pt x="100827" y="2621"/>
                </a:lnTo>
                <a:lnTo>
                  <a:pt x="167365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47" y="148041"/>
                </a:lnTo>
                <a:lnTo>
                  <a:pt x="176859" y="148041"/>
                </a:lnTo>
                <a:lnTo>
                  <a:pt x="176052" y="146364"/>
                </a:lnTo>
                <a:lnTo>
                  <a:pt x="196283" y="140726"/>
                </a:lnTo>
                <a:lnTo>
                  <a:pt x="173370" y="140726"/>
                </a:lnTo>
                <a:lnTo>
                  <a:pt x="106375" y="0"/>
                </a:lnTo>
                <a:close/>
              </a:path>
              <a:path w="306069" h="337185">
                <a:moveTo>
                  <a:pt x="304434" y="104211"/>
                </a:moveTo>
                <a:lnTo>
                  <a:pt x="173370" y="140726"/>
                </a:lnTo>
                <a:lnTo>
                  <a:pt x="196283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2"/>
          <p:cNvSpPr/>
          <p:nvPr/>
        </p:nvSpPr>
        <p:spPr>
          <a:xfrm>
            <a:off x="6874415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36057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3"/>
          <p:cNvSpPr/>
          <p:nvPr/>
        </p:nvSpPr>
        <p:spPr>
          <a:xfrm>
            <a:off x="6920592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4">
                <a:moveTo>
                  <a:pt x="3413" y="0"/>
                </a:moveTo>
                <a:lnTo>
                  <a:pt x="0" y="37246"/>
                </a:lnTo>
                <a:lnTo>
                  <a:pt x="36088" y="27431"/>
                </a:lnTo>
                <a:lnTo>
                  <a:pt x="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4"/>
          <p:cNvSpPr/>
          <p:nvPr/>
        </p:nvSpPr>
        <p:spPr>
          <a:xfrm>
            <a:off x="6982345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5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05"/>
          <p:cNvSpPr/>
          <p:nvPr/>
        </p:nvSpPr>
        <p:spPr>
          <a:xfrm>
            <a:off x="6966800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5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6"/>
          <p:cNvSpPr/>
          <p:nvPr/>
        </p:nvSpPr>
        <p:spPr>
          <a:xfrm>
            <a:off x="7052450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4" h="32385">
                <a:moveTo>
                  <a:pt x="42550" y="0"/>
                </a:moveTo>
                <a:lnTo>
                  <a:pt x="0" y="3413"/>
                </a:lnTo>
                <a:lnTo>
                  <a:pt x="2374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7"/>
          <p:cNvSpPr/>
          <p:nvPr/>
        </p:nvSpPr>
        <p:spPr>
          <a:xfrm>
            <a:off x="7146145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605" y="0"/>
                </a:moveTo>
                <a:lnTo>
                  <a:pt x="0" y="9601"/>
                </a:lnTo>
                <a:lnTo>
                  <a:pt x="27675" y="34716"/>
                </a:lnTo>
                <a:lnTo>
                  <a:pt x="41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8"/>
          <p:cNvSpPr/>
          <p:nvPr/>
        </p:nvSpPr>
        <p:spPr>
          <a:xfrm>
            <a:off x="7058362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4" h="32385">
                <a:moveTo>
                  <a:pt x="1880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09"/>
          <p:cNvSpPr/>
          <p:nvPr/>
        </p:nvSpPr>
        <p:spPr>
          <a:xfrm>
            <a:off x="7159007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46" y="0"/>
                </a:moveTo>
                <a:lnTo>
                  <a:pt x="0" y="44561"/>
                </a:lnTo>
                <a:lnTo>
                  <a:pt x="17729" y="40142"/>
                </a:lnTo>
                <a:lnTo>
                  <a:pt x="4968" y="40142"/>
                </a:lnTo>
                <a:lnTo>
                  <a:pt x="18257" y="5212"/>
                </a:lnTo>
                <a:lnTo>
                  <a:pt x="22902" y="5212"/>
                </a:lnTo>
                <a:lnTo>
                  <a:pt x="16946" y="0"/>
                </a:lnTo>
                <a:close/>
              </a:path>
              <a:path w="53340" h="45085">
                <a:moveTo>
                  <a:pt x="22902" y="5212"/>
                </a:moveTo>
                <a:lnTo>
                  <a:pt x="18257" y="5212"/>
                </a:lnTo>
                <a:lnTo>
                  <a:pt x="46360" y="29839"/>
                </a:lnTo>
                <a:lnTo>
                  <a:pt x="4968" y="40142"/>
                </a:lnTo>
                <a:lnTo>
                  <a:pt x="17729" y="40142"/>
                </a:lnTo>
                <a:lnTo>
                  <a:pt x="52821" y="31394"/>
                </a:lnTo>
                <a:lnTo>
                  <a:pt x="22902" y="5212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0"/>
          <p:cNvSpPr/>
          <p:nvPr/>
        </p:nvSpPr>
        <p:spPr>
          <a:xfrm>
            <a:off x="7182049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32" y="4891"/>
                </a:moveTo>
                <a:lnTo>
                  <a:pt x="30002" y="4891"/>
                </a:lnTo>
                <a:lnTo>
                  <a:pt x="41624" y="5089"/>
                </a:lnTo>
                <a:lnTo>
                  <a:pt x="53792" y="5856"/>
                </a:lnTo>
                <a:lnTo>
                  <a:pt x="91986" y="12693"/>
                </a:lnTo>
                <a:lnTo>
                  <a:pt x="129384" y="28678"/>
                </a:lnTo>
                <a:lnTo>
                  <a:pt x="161704" y="56829"/>
                </a:lnTo>
                <a:lnTo>
                  <a:pt x="184662" y="100166"/>
                </a:lnTo>
                <a:lnTo>
                  <a:pt x="192651" y="138983"/>
                </a:lnTo>
                <a:lnTo>
                  <a:pt x="198942" y="145493"/>
                </a:lnTo>
                <a:lnTo>
                  <a:pt x="192292" y="106122"/>
                </a:lnTo>
                <a:lnTo>
                  <a:pt x="171464" y="61121"/>
                </a:lnTo>
                <a:lnTo>
                  <a:pt x="141035" y="30642"/>
                </a:lnTo>
                <a:lnTo>
                  <a:pt x="104855" y="12053"/>
                </a:lnTo>
                <a:lnTo>
                  <a:pt x="79441" y="4963"/>
                </a:lnTo>
                <a:lnTo>
                  <a:pt x="79032" y="4891"/>
                </a:lnTo>
                <a:close/>
              </a:path>
              <a:path w="199390" h="146050">
                <a:moveTo>
                  <a:pt x="30638" y="0"/>
                </a:moveTo>
                <a:lnTo>
                  <a:pt x="19691" y="109"/>
                </a:lnTo>
                <a:lnTo>
                  <a:pt x="9531" y="564"/>
                </a:lnTo>
                <a:lnTo>
                  <a:pt x="0" y="6595"/>
                </a:lnTo>
                <a:lnTo>
                  <a:pt x="9031" y="5756"/>
                </a:lnTo>
                <a:lnTo>
                  <a:pt x="19085" y="5150"/>
                </a:lnTo>
                <a:lnTo>
                  <a:pt x="30002" y="4891"/>
                </a:lnTo>
                <a:lnTo>
                  <a:pt x="79032" y="4891"/>
                </a:lnTo>
                <a:lnTo>
                  <a:pt x="66773" y="2717"/>
                </a:lnTo>
                <a:lnTo>
                  <a:pt x="54322" y="1206"/>
                </a:lnTo>
                <a:lnTo>
                  <a:pt x="42229" y="332"/>
                </a:lnTo>
                <a:lnTo>
                  <a:pt x="30638" y="0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11"/>
          <p:cNvSpPr txBox="1"/>
          <p:nvPr/>
        </p:nvSpPr>
        <p:spPr>
          <a:xfrm>
            <a:off x="6934497" y="2557766"/>
            <a:ext cx="2838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112"/>
          <p:cNvSpPr/>
          <p:nvPr/>
        </p:nvSpPr>
        <p:spPr>
          <a:xfrm>
            <a:off x="1972073" y="2800432"/>
            <a:ext cx="45720" cy="38735"/>
          </a:xfrm>
          <a:custGeom>
            <a:avLst/>
            <a:gdLst/>
            <a:ahLst/>
            <a:cxnLst/>
            <a:rect l="l" t="t" r="r" b="b"/>
            <a:pathLst>
              <a:path w="45720" h="38735">
                <a:moveTo>
                  <a:pt x="14264" y="0"/>
                </a:moveTo>
                <a:lnTo>
                  <a:pt x="0" y="38343"/>
                </a:lnTo>
                <a:lnTo>
                  <a:pt x="45506" y="27675"/>
                </a:lnTo>
                <a:lnTo>
                  <a:pt x="14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13"/>
          <p:cNvSpPr/>
          <p:nvPr/>
        </p:nvSpPr>
        <p:spPr>
          <a:xfrm>
            <a:off x="1513014" y="2344299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4">
                <a:moveTo>
                  <a:pt x="513558" y="396929"/>
                </a:moveTo>
                <a:lnTo>
                  <a:pt x="30350" y="396929"/>
                </a:lnTo>
                <a:lnTo>
                  <a:pt x="40739" y="415205"/>
                </a:lnTo>
                <a:lnTo>
                  <a:pt x="65456" y="448939"/>
                </a:lnTo>
                <a:lnTo>
                  <a:pt x="94958" y="478446"/>
                </a:lnTo>
                <a:lnTo>
                  <a:pt x="128687" y="503167"/>
                </a:lnTo>
                <a:lnTo>
                  <a:pt x="166083" y="522542"/>
                </a:lnTo>
                <a:lnTo>
                  <a:pt x="206586" y="536011"/>
                </a:lnTo>
                <a:lnTo>
                  <a:pt x="249636" y="543013"/>
                </a:lnTo>
                <a:lnTo>
                  <a:pt x="271942" y="543915"/>
                </a:lnTo>
                <a:lnTo>
                  <a:pt x="294248" y="543013"/>
                </a:lnTo>
                <a:lnTo>
                  <a:pt x="337300" y="536011"/>
                </a:lnTo>
                <a:lnTo>
                  <a:pt x="377806" y="522542"/>
                </a:lnTo>
                <a:lnTo>
                  <a:pt x="415205" y="503167"/>
                </a:lnTo>
                <a:lnTo>
                  <a:pt x="448939" y="478446"/>
                </a:lnTo>
                <a:lnTo>
                  <a:pt x="478446" y="448939"/>
                </a:lnTo>
                <a:lnTo>
                  <a:pt x="503167" y="415205"/>
                </a:lnTo>
                <a:lnTo>
                  <a:pt x="513558" y="396929"/>
                </a:lnTo>
                <a:close/>
              </a:path>
              <a:path w="544195" h="544194">
                <a:moveTo>
                  <a:pt x="491440" y="111330"/>
                </a:moveTo>
                <a:lnTo>
                  <a:pt x="52464" y="111330"/>
                </a:lnTo>
                <a:lnTo>
                  <a:pt x="30350" y="146962"/>
                </a:lnTo>
                <a:lnTo>
                  <a:pt x="13862" y="185981"/>
                </a:lnTo>
                <a:lnTo>
                  <a:pt x="3558" y="227828"/>
                </a:lnTo>
                <a:lnTo>
                  <a:pt x="0" y="271942"/>
                </a:lnTo>
                <a:lnTo>
                  <a:pt x="901" y="294248"/>
                </a:lnTo>
                <a:lnTo>
                  <a:pt x="7902" y="337300"/>
                </a:lnTo>
                <a:lnTo>
                  <a:pt x="21368" y="377806"/>
                </a:lnTo>
                <a:lnTo>
                  <a:pt x="522542" y="377806"/>
                </a:lnTo>
                <a:lnTo>
                  <a:pt x="530050" y="357906"/>
                </a:lnTo>
                <a:lnTo>
                  <a:pt x="536011" y="337300"/>
                </a:lnTo>
                <a:lnTo>
                  <a:pt x="540355" y="316057"/>
                </a:lnTo>
                <a:lnTo>
                  <a:pt x="543013" y="294248"/>
                </a:lnTo>
                <a:lnTo>
                  <a:pt x="543915" y="271942"/>
                </a:lnTo>
                <a:lnTo>
                  <a:pt x="543013" y="249636"/>
                </a:lnTo>
                <a:lnTo>
                  <a:pt x="536011" y="206586"/>
                </a:lnTo>
                <a:lnTo>
                  <a:pt x="522542" y="166083"/>
                </a:lnTo>
                <a:lnTo>
                  <a:pt x="503167" y="128687"/>
                </a:lnTo>
                <a:lnTo>
                  <a:pt x="491440" y="111330"/>
                </a:lnTo>
                <a:close/>
              </a:path>
              <a:path w="544195" h="544194">
                <a:moveTo>
                  <a:pt x="271942" y="0"/>
                </a:moveTo>
                <a:lnTo>
                  <a:pt x="227828" y="3558"/>
                </a:lnTo>
                <a:lnTo>
                  <a:pt x="185981" y="13862"/>
                </a:lnTo>
                <a:lnTo>
                  <a:pt x="146962" y="30350"/>
                </a:lnTo>
                <a:lnTo>
                  <a:pt x="111330" y="52464"/>
                </a:lnTo>
                <a:lnTo>
                  <a:pt x="79644" y="79644"/>
                </a:lnTo>
                <a:lnTo>
                  <a:pt x="65456" y="94958"/>
                </a:lnTo>
                <a:lnTo>
                  <a:pt x="478446" y="94958"/>
                </a:lnTo>
                <a:lnTo>
                  <a:pt x="448939" y="65456"/>
                </a:lnTo>
                <a:lnTo>
                  <a:pt x="415205" y="40739"/>
                </a:lnTo>
                <a:lnTo>
                  <a:pt x="377806" y="21368"/>
                </a:lnTo>
                <a:lnTo>
                  <a:pt x="337300" y="7902"/>
                </a:lnTo>
                <a:lnTo>
                  <a:pt x="294248" y="901"/>
                </a:lnTo>
                <a:lnTo>
                  <a:pt x="271942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4"/>
          <p:cNvSpPr/>
          <p:nvPr/>
        </p:nvSpPr>
        <p:spPr>
          <a:xfrm>
            <a:off x="1432486" y="2372798"/>
            <a:ext cx="306705" cy="346075"/>
          </a:xfrm>
          <a:custGeom>
            <a:avLst/>
            <a:gdLst/>
            <a:ahLst/>
            <a:cxnLst/>
            <a:rect l="l" t="t" r="r" b="b"/>
            <a:pathLst>
              <a:path w="306704" h="346075">
                <a:moveTo>
                  <a:pt x="103784" y="0"/>
                </a:moveTo>
                <a:lnTo>
                  <a:pt x="0" y="194249"/>
                </a:lnTo>
                <a:lnTo>
                  <a:pt x="268864" y="345765"/>
                </a:lnTo>
                <a:lnTo>
                  <a:pt x="306293" y="108051"/>
                </a:lnTo>
                <a:lnTo>
                  <a:pt x="103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15"/>
          <p:cNvSpPr/>
          <p:nvPr/>
        </p:nvSpPr>
        <p:spPr>
          <a:xfrm>
            <a:off x="1428340" y="2368652"/>
            <a:ext cx="314325" cy="354965"/>
          </a:xfrm>
          <a:custGeom>
            <a:avLst/>
            <a:gdLst/>
            <a:ahLst/>
            <a:cxnLst/>
            <a:rect l="l" t="t" r="r" b="b"/>
            <a:pathLst>
              <a:path w="314325" h="354964">
                <a:moveTo>
                  <a:pt x="106649" y="0"/>
                </a:moveTo>
                <a:lnTo>
                  <a:pt x="0" y="199583"/>
                </a:lnTo>
                <a:lnTo>
                  <a:pt x="275356" y="354756"/>
                </a:lnTo>
                <a:lnTo>
                  <a:pt x="276892" y="345003"/>
                </a:lnTo>
                <a:lnTo>
                  <a:pt x="270631" y="345003"/>
                </a:lnTo>
                <a:lnTo>
                  <a:pt x="8290" y="197175"/>
                </a:lnTo>
                <a:lnTo>
                  <a:pt x="109179" y="8321"/>
                </a:lnTo>
                <a:lnTo>
                  <a:pt x="122247" y="8321"/>
                </a:lnTo>
                <a:lnTo>
                  <a:pt x="106649" y="0"/>
                </a:lnTo>
                <a:close/>
              </a:path>
              <a:path w="314325" h="354964">
                <a:moveTo>
                  <a:pt x="122247" y="8321"/>
                </a:moveTo>
                <a:lnTo>
                  <a:pt x="109179" y="8321"/>
                </a:lnTo>
                <a:lnTo>
                  <a:pt x="307025" y="113903"/>
                </a:lnTo>
                <a:lnTo>
                  <a:pt x="270631" y="345003"/>
                </a:lnTo>
                <a:lnTo>
                  <a:pt x="276892" y="345003"/>
                </a:lnTo>
                <a:lnTo>
                  <a:pt x="313822" y="110520"/>
                </a:lnTo>
                <a:lnTo>
                  <a:pt x="122247" y="832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6"/>
          <p:cNvSpPr/>
          <p:nvPr/>
        </p:nvSpPr>
        <p:spPr>
          <a:xfrm>
            <a:off x="1694401" y="2708687"/>
            <a:ext cx="302895" cy="121920"/>
          </a:xfrm>
          <a:custGeom>
            <a:avLst/>
            <a:gdLst/>
            <a:ahLst/>
            <a:cxnLst/>
            <a:rect l="l" t="t" r="r" b="b"/>
            <a:pathLst>
              <a:path w="302895" h="121919">
                <a:moveTo>
                  <a:pt x="5212" y="0"/>
                </a:moveTo>
                <a:lnTo>
                  <a:pt x="14938" y="40073"/>
                </a:lnTo>
                <a:lnTo>
                  <a:pt x="34823" y="82198"/>
                </a:lnTo>
                <a:lnTo>
                  <a:pt x="65240" y="113794"/>
                </a:lnTo>
                <a:lnTo>
                  <a:pt x="98156" y="121303"/>
                </a:lnTo>
                <a:lnTo>
                  <a:pt x="112145" y="121064"/>
                </a:lnTo>
                <a:lnTo>
                  <a:pt x="166039" y="113016"/>
                </a:lnTo>
                <a:lnTo>
                  <a:pt x="243966" y="94859"/>
                </a:lnTo>
                <a:lnTo>
                  <a:pt x="187519" y="94859"/>
                </a:lnTo>
                <a:lnTo>
                  <a:pt x="163506" y="94561"/>
                </a:lnTo>
                <a:lnTo>
                  <a:pt x="121511" y="88529"/>
                </a:lnTo>
                <a:lnTo>
                  <a:pt x="72477" y="69591"/>
                </a:lnTo>
                <a:lnTo>
                  <a:pt x="38393" y="44709"/>
                </a:lnTo>
                <a:lnTo>
                  <a:pt x="12708" y="13810"/>
                </a:lnTo>
                <a:lnTo>
                  <a:pt x="5643" y="986"/>
                </a:lnTo>
                <a:lnTo>
                  <a:pt x="5212" y="0"/>
                </a:lnTo>
                <a:close/>
              </a:path>
              <a:path w="302895" h="121919">
                <a:moveTo>
                  <a:pt x="302453" y="78089"/>
                </a:moveTo>
                <a:lnTo>
                  <a:pt x="283756" y="80093"/>
                </a:lnTo>
                <a:lnTo>
                  <a:pt x="272524" y="81912"/>
                </a:lnTo>
                <a:lnTo>
                  <a:pt x="241953" y="88781"/>
                </a:lnTo>
                <a:lnTo>
                  <a:pt x="213644" y="93014"/>
                </a:lnTo>
                <a:lnTo>
                  <a:pt x="187519" y="94859"/>
                </a:lnTo>
                <a:lnTo>
                  <a:pt x="243966" y="94859"/>
                </a:lnTo>
                <a:lnTo>
                  <a:pt x="273375" y="87569"/>
                </a:lnTo>
                <a:lnTo>
                  <a:pt x="282793" y="85374"/>
                </a:lnTo>
                <a:lnTo>
                  <a:pt x="297728" y="83789"/>
                </a:lnTo>
                <a:lnTo>
                  <a:pt x="302453" y="7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17"/>
          <p:cNvSpPr/>
          <p:nvPr/>
        </p:nvSpPr>
        <p:spPr>
          <a:xfrm>
            <a:off x="1433400" y="2374139"/>
            <a:ext cx="306070" cy="337185"/>
          </a:xfrm>
          <a:custGeom>
            <a:avLst/>
            <a:gdLst/>
            <a:ahLst/>
            <a:cxnLst/>
            <a:rect l="l" t="t" r="r" b="b"/>
            <a:pathLst>
              <a:path w="306070" h="337185">
                <a:moveTo>
                  <a:pt x="176890" y="148041"/>
                </a:moveTo>
                <a:lnTo>
                  <a:pt x="170078" y="148041"/>
                </a:lnTo>
                <a:lnTo>
                  <a:pt x="261000" y="336803"/>
                </a:lnTo>
                <a:lnTo>
                  <a:pt x="266547" y="334182"/>
                </a:lnTo>
                <a:lnTo>
                  <a:pt x="176890" y="148041"/>
                </a:lnTo>
                <a:close/>
              </a:path>
              <a:path w="306070" h="337185">
                <a:moveTo>
                  <a:pt x="106405" y="0"/>
                </a:moveTo>
                <a:lnTo>
                  <a:pt x="100858" y="2621"/>
                </a:lnTo>
                <a:lnTo>
                  <a:pt x="167396" y="142402"/>
                </a:lnTo>
                <a:lnTo>
                  <a:pt x="0" y="189067"/>
                </a:lnTo>
                <a:lnTo>
                  <a:pt x="1645" y="194980"/>
                </a:lnTo>
                <a:lnTo>
                  <a:pt x="170078" y="148041"/>
                </a:lnTo>
                <a:lnTo>
                  <a:pt x="176890" y="148041"/>
                </a:lnTo>
                <a:lnTo>
                  <a:pt x="176082" y="146364"/>
                </a:lnTo>
                <a:lnTo>
                  <a:pt x="196309" y="140726"/>
                </a:lnTo>
                <a:lnTo>
                  <a:pt x="173400" y="140726"/>
                </a:lnTo>
                <a:lnTo>
                  <a:pt x="106405" y="0"/>
                </a:lnTo>
                <a:close/>
              </a:path>
              <a:path w="306070" h="337185">
                <a:moveTo>
                  <a:pt x="304434" y="104211"/>
                </a:moveTo>
                <a:lnTo>
                  <a:pt x="173400" y="140726"/>
                </a:lnTo>
                <a:lnTo>
                  <a:pt x="196309" y="140726"/>
                </a:lnTo>
                <a:lnTo>
                  <a:pt x="306080" y="110124"/>
                </a:lnTo>
                <a:lnTo>
                  <a:pt x="304434" y="10421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8"/>
          <p:cNvSpPr/>
          <p:nvPr/>
        </p:nvSpPr>
        <p:spPr>
          <a:xfrm>
            <a:off x="1684464" y="2755870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6088" y="0"/>
                </a:moveTo>
                <a:lnTo>
                  <a:pt x="0" y="9814"/>
                </a:lnTo>
                <a:lnTo>
                  <a:pt x="32674" y="37246"/>
                </a:lnTo>
                <a:lnTo>
                  <a:pt x="36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19"/>
          <p:cNvSpPr/>
          <p:nvPr/>
        </p:nvSpPr>
        <p:spPr>
          <a:xfrm>
            <a:off x="1730671" y="2708474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5" h="37464">
                <a:moveTo>
                  <a:pt x="3383" y="0"/>
                </a:moveTo>
                <a:lnTo>
                  <a:pt x="0" y="37246"/>
                </a:lnTo>
                <a:lnTo>
                  <a:pt x="36057" y="27431"/>
                </a:lnTo>
                <a:lnTo>
                  <a:pt x="3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20"/>
          <p:cNvSpPr/>
          <p:nvPr/>
        </p:nvSpPr>
        <p:spPr>
          <a:xfrm>
            <a:off x="1792424" y="2755565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0" y="0"/>
                </a:moveTo>
                <a:lnTo>
                  <a:pt x="14477" y="34472"/>
                </a:lnTo>
                <a:lnTo>
                  <a:pt x="41727" y="88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21"/>
          <p:cNvSpPr/>
          <p:nvPr/>
        </p:nvSpPr>
        <p:spPr>
          <a:xfrm>
            <a:off x="1776879" y="2804303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27249" y="0"/>
                </a:moveTo>
                <a:lnTo>
                  <a:pt x="0" y="25603"/>
                </a:lnTo>
                <a:lnTo>
                  <a:pt x="41727" y="34472"/>
                </a:lnTo>
                <a:lnTo>
                  <a:pt x="27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22"/>
          <p:cNvSpPr/>
          <p:nvPr/>
        </p:nvSpPr>
        <p:spPr>
          <a:xfrm>
            <a:off x="1862528" y="276812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550" y="0"/>
                </a:moveTo>
                <a:lnTo>
                  <a:pt x="0" y="3413"/>
                </a:lnTo>
                <a:lnTo>
                  <a:pt x="23713" y="32308"/>
                </a:lnTo>
                <a:lnTo>
                  <a:pt x="4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3"/>
          <p:cNvSpPr/>
          <p:nvPr/>
        </p:nvSpPr>
        <p:spPr>
          <a:xfrm>
            <a:off x="1956193" y="2750780"/>
            <a:ext cx="41910" cy="34925"/>
          </a:xfrm>
          <a:custGeom>
            <a:avLst/>
            <a:gdLst/>
            <a:ahLst/>
            <a:cxnLst/>
            <a:rect l="l" t="t" r="r" b="b"/>
            <a:pathLst>
              <a:path w="41909" h="34925">
                <a:moveTo>
                  <a:pt x="41574" y="0"/>
                </a:moveTo>
                <a:lnTo>
                  <a:pt x="0" y="9601"/>
                </a:lnTo>
                <a:lnTo>
                  <a:pt x="27706" y="34716"/>
                </a:lnTo>
                <a:lnTo>
                  <a:pt x="41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24"/>
          <p:cNvSpPr/>
          <p:nvPr/>
        </p:nvSpPr>
        <p:spPr>
          <a:xfrm>
            <a:off x="1868411" y="2811953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18836" y="0"/>
                </a:moveTo>
                <a:lnTo>
                  <a:pt x="0" y="32278"/>
                </a:lnTo>
                <a:lnTo>
                  <a:pt x="42550" y="28895"/>
                </a:lnTo>
                <a:lnTo>
                  <a:pt x="18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5"/>
          <p:cNvSpPr/>
          <p:nvPr/>
        </p:nvSpPr>
        <p:spPr>
          <a:xfrm>
            <a:off x="1969086" y="2797841"/>
            <a:ext cx="53340" cy="45085"/>
          </a:xfrm>
          <a:custGeom>
            <a:avLst/>
            <a:gdLst/>
            <a:ahLst/>
            <a:cxnLst/>
            <a:rect l="l" t="t" r="r" b="b"/>
            <a:pathLst>
              <a:path w="53340" h="45085">
                <a:moveTo>
                  <a:pt x="16916" y="0"/>
                </a:moveTo>
                <a:lnTo>
                  <a:pt x="0" y="44561"/>
                </a:lnTo>
                <a:lnTo>
                  <a:pt x="17719" y="40142"/>
                </a:lnTo>
                <a:lnTo>
                  <a:pt x="4937" y="40142"/>
                </a:lnTo>
                <a:lnTo>
                  <a:pt x="18227" y="5212"/>
                </a:lnTo>
                <a:lnTo>
                  <a:pt x="22872" y="5212"/>
                </a:lnTo>
                <a:lnTo>
                  <a:pt x="16916" y="0"/>
                </a:lnTo>
                <a:close/>
              </a:path>
              <a:path w="53340" h="45085">
                <a:moveTo>
                  <a:pt x="22872" y="5212"/>
                </a:moveTo>
                <a:lnTo>
                  <a:pt x="18227" y="5212"/>
                </a:lnTo>
                <a:lnTo>
                  <a:pt x="46360" y="29839"/>
                </a:lnTo>
                <a:lnTo>
                  <a:pt x="4937" y="40142"/>
                </a:lnTo>
                <a:lnTo>
                  <a:pt x="17719" y="40142"/>
                </a:lnTo>
                <a:lnTo>
                  <a:pt x="52791" y="31394"/>
                </a:lnTo>
                <a:lnTo>
                  <a:pt x="22872" y="5212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26"/>
          <p:cNvSpPr/>
          <p:nvPr/>
        </p:nvSpPr>
        <p:spPr>
          <a:xfrm>
            <a:off x="1992129" y="2785881"/>
            <a:ext cx="199390" cy="146050"/>
          </a:xfrm>
          <a:custGeom>
            <a:avLst/>
            <a:gdLst/>
            <a:ahLst/>
            <a:cxnLst/>
            <a:rect l="l" t="t" r="r" b="b"/>
            <a:pathLst>
              <a:path w="199390" h="146050">
                <a:moveTo>
                  <a:pt x="79013" y="4891"/>
                </a:moveTo>
                <a:lnTo>
                  <a:pt x="29995" y="4891"/>
                </a:lnTo>
                <a:lnTo>
                  <a:pt x="41616" y="5089"/>
                </a:lnTo>
                <a:lnTo>
                  <a:pt x="53784" y="5857"/>
                </a:lnTo>
                <a:lnTo>
                  <a:pt x="91981" y="12696"/>
                </a:lnTo>
                <a:lnTo>
                  <a:pt x="129382" y="28686"/>
                </a:lnTo>
                <a:lnTo>
                  <a:pt x="161700" y="56846"/>
                </a:lnTo>
                <a:lnTo>
                  <a:pt x="184649" y="100195"/>
                </a:lnTo>
                <a:lnTo>
                  <a:pt x="192626" y="139023"/>
                </a:lnTo>
                <a:lnTo>
                  <a:pt x="198912" y="145493"/>
                </a:lnTo>
                <a:lnTo>
                  <a:pt x="192261" y="106119"/>
                </a:lnTo>
                <a:lnTo>
                  <a:pt x="171430" y="61115"/>
                </a:lnTo>
                <a:lnTo>
                  <a:pt x="140998" y="30636"/>
                </a:lnTo>
                <a:lnTo>
                  <a:pt x="104817" y="12048"/>
                </a:lnTo>
                <a:lnTo>
                  <a:pt x="79403" y="4960"/>
                </a:lnTo>
                <a:lnTo>
                  <a:pt x="79013" y="4891"/>
                </a:lnTo>
                <a:close/>
              </a:path>
              <a:path w="199390" h="146050">
                <a:moveTo>
                  <a:pt x="30609" y="0"/>
                </a:moveTo>
                <a:lnTo>
                  <a:pt x="19666" y="110"/>
                </a:lnTo>
                <a:lnTo>
                  <a:pt x="9511" y="565"/>
                </a:lnTo>
                <a:lnTo>
                  <a:pt x="0" y="6595"/>
                </a:lnTo>
                <a:lnTo>
                  <a:pt x="9028" y="5756"/>
                </a:lnTo>
                <a:lnTo>
                  <a:pt x="19079" y="5150"/>
                </a:lnTo>
                <a:lnTo>
                  <a:pt x="29995" y="4891"/>
                </a:lnTo>
                <a:lnTo>
                  <a:pt x="79013" y="4891"/>
                </a:lnTo>
                <a:lnTo>
                  <a:pt x="66737" y="2714"/>
                </a:lnTo>
                <a:lnTo>
                  <a:pt x="54287" y="1204"/>
                </a:lnTo>
                <a:lnTo>
                  <a:pt x="42197" y="332"/>
                </a:lnTo>
                <a:lnTo>
                  <a:pt x="30609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27"/>
          <p:cNvSpPr txBox="1"/>
          <p:nvPr/>
        </p:nvSpPr>
        <p:spPr>
          <a:xfrm>
            <a:off x="1744575" y="2557766"/>
            <a:ext cx="2889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5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72" name="object 128"/>
          <p:cNvSpPr/>
          <p:nvPr/>
        </p:nvSpPr>
        <p:spPr>
          <a:xfrm>
            <a:off x="2503370" y="2637852"/>
            <a:ext cx="968075" cy="1817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29"/>
          <p:cNvSpPr txBox="1"/>
          <p:nvPr/>
        </p:nvSpPr>
        <p:spPr>
          <a:xfrm>
            <a:off x="1415645" y="4879893"/>
            <a:ext cx="23181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95" dirty="0">
                <a:solidFill>
                  <a:srgbClr val="0E2050"/>
                </a:solidFill>
                <a:latin typeface="Arial"/>
                <a:cs typeface="Arial"/>
              </a:rPr>
              <a:t>ORDERING</a:t>
            </a:r>
            <a:r>
              <a:rPr sz="14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INFORM</a:t>
            </a:r>
            <a:r>
              <a:rPr sz="1400" spc="-229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400" spc="-160" dirty="0">
                <a:solidFill>
                  <a:srgbClr val="0E2050"/>
                </a:solidFill>
                <a:latin typeface="Arial"/>
                <a:cs typeface="Arial"/>
              </a:rPr>
              <a:t>TION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74" name="object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8466"/>
              </p:ext>
            </p:extLst>
          </p:nvPr>
        </p:nvGraphicFramePr>
        <p:xfrm>
          <a:off x="1428335" y="5125416"/>
          <a:ext cx="6473257" cy="86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465"/>
                <a:gridCol w="5310792"/>
              </a:tblGrid>
              <a:tr h="174132"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tabLst>
                          <a:tab pos="3510279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	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solidFill>
                      <a:srgbClr val="36A9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9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8783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STM8S105C6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3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STM8SVLDISCOVE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0845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</a:t>
                      </a:r>
                      <a:r>
                        <a:rPr sz="800" spc="-6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STM8S105C6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6935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STM8L152C6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17413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STM8A‑DISCOVE</a:t>
                      </a: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marL="110109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Discove</a:t>
                      </a:r>
                      <a:r>
                        <a:rPr sz="800" spc="1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kit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</a:t>
                      </a:r>
                      <a:r>
                        <a:rPr sz="800" spc="-6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Automotive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series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STM8AF52C6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STM8AL3L68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MCUs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5" name="object 92"/>
          <p:cNvSpPr txBox="1"/>
          <p:nvPr/>
        </p:nvSpPr>
        <p:spPr>
          <a:xfrm>
            <a:off x="715321" y="1650226"/>
            <a:ext cx="33994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 smtClean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lang="pt-BR" spc="-204" dirty="0" smtClean="0">
                <a:solidFill>
                  <a:srgbClr val="0E2050"/>
                </a:solidFill>
                <a:latin typeface="Arial"/>
                <a:cs typeface="Arial"/>
              </a:rPr>
              <a:t>TOOLS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761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75" name="object 92"/>
          <p:cNvSpPr txBox="1"/>
          <p:nvPr/>
        </p:nvSpPr>
        <p:spPr>
          <a:xfrm>
            <a:off x="715321" y="1650226"/>
            <a:ext cx="58378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FREE TOOLS, SOFTWARE LIBRARIES AND EXAMPLES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5" y="2133600"/>
            <a:ext cx="7757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88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75" name="object 92"/>
          <p:cNvSpPr txBox="1"/>
          <p:nvPr/>
        </p:nvSpPr>
        <p:spPr>
          <a:xfrm>
            <a:off x="715321" y="1650226"/>
            <a:ext cx="583787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35" dirty="0" smtClean="0">
                <a:solidFill>
                  <a:srgbClr val="0E2050"/>
                </a:solidFill>
                <a:latin typeface="Arial"/>
                <a:cs typeface="Arial"/>
              </a:rPr>
              <a:t>WEB TRAINING AND MATERIAL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040170"/>
            <a:ext cx="763679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pc="-130" dirty="0" smtClean="0">
                <a:solidFill>
                  <a:srgbClr val="4E514F"/>
                </a:solidFill>
                <a:cs typeface="Arial"/>
              </a:rPr>
              <a:t>Aside from all the available material from st.com/stm8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endParaRPr lang="en-US" spc="-130" dirty="0" smtClean="0">
              <a:solidFill>
                <a:srgbClr val="4E514F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pc="-130" dirty="0" smtClean="0">
                <a:solidFill>
                  <a:srgbClr val="4E514F"/>
                </a:solidFill>
                <a:cs typeface="Arial"/>
              </a:rPr>
              <a:t>There is also some different  Hands On trainings under our FAE’s repository </a:t>
            </a:r>
            <a:r>
              <a:rPr lang="en-US" spc="-130" dirty="0" smtClean="0">
                <a:solidFill>
                  <a:srgbClr val="4E514F"/>
                </a:solidFill>
                <a:cs typeface="Arial"/>
                <a:hlinkClick r:id="rId2"/>
              </a:rPr>
              <a:t>here</a:t>
            </a:r>
            <a:endParaRPr lang="en-US" dirty="0"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4" y="2440905"/>
            <a:ext cx="3792766" cy="31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23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5B31B9E4-8E4D-4C86-BFD7-412B282B373B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91" y="1196752"/>
            <a:ext cx="7836386" cy="50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83333" y="1617982"/>
            <a:ext cx="774910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00"/>
              </a:lnSpc>
            </a:pP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Mo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than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one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6A9E1"/>
                </a:solidFill>
                <a:latin typeface="Arial"/>
                <a:cs typeface="Arial"/>
              </a:rPr>
              <a:t>million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36A9E1"/>
                </a:solidFill>
                <a:latin typeface="Arial"/>
                <a:cs typeface="Arial"/>
              </a:rPr>
              <a:t>units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delive</a:t>
            </a:r>
            <a:r>
              <a:rPr sz="2000" spc="-9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65" dirty="0">
                <a:solidFill>
                  <a:srgbClr val="36A9E1"/>
                </a:solidFill>
                <a:latin typeface="Arial"/>
                <a:cs typeface="Arial"/>
              </a:rPr>
              <a:t>ed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6A9E1"/>
                </a:solidFill>
                <a:latin typeface="Arial"/>
                <a:cs typeface="Arial"/>
              </a:rPr>
              <a:t>worldwide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36A9E1"/>
                </a:solidFill>
                <a:latin typeface="Arial"/>
                <a:cs typeface="Arial"/>
              </a:rPr>
              <a:t>eve</a:t>
            </a:r>
            <a:r>
              <a:rPr sz="2000" spc="-6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35" dirty="0">
                <a:solidFill>
                  <a:srgbClr val="36A9E1"/>
                </a:solidFill>
                <a:latin typeface="Arial"/>
                <a:cs typeface="Arial"/>
              </a:rPr>
              <a:t>y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day!</a:t>
            </a:r>
            <a:r>
              <a:rPr sz="2000" spc="-65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409" dirty="0">
                <a:solidFill>
                  <a:srgbClr val="36A9E1"/>
                </a:solidFill>
                <a:latin typeface="Arial"/>
                <a:cs typeface="Arial"/>
              </a:rPr>
              <a:t>W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6A9E1"/>
                </a:solidFill>
                <a:latin typeface="Arial"/>
                <a:cs typeface="Arial"/>
              </a:rPr>
              <a:t>plan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for </a:t>
            </a:r>
            <a:r>
              <a:rPr sz="2000" spc="-105" dirty="0">
                <a:solidFill>
                  <a:srgbClr val="36A9E1"/>
                </a:solidFill>
                <a:latin typeface="Arial"/>
                <a:cs typeface="Arial"/>
              </a:rPr>
              <a:t>longevity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36A9E1"/>
                </a:solidFill>
                <a:latin typeface="Arial"/>
                <a:cs typeface="Arial"/>
              </a:rPr>
              <a:t>with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36A9E1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36A9E1"/>
                </a:solidFill>
                <a:latin typeface="Arial"/>
                <a:cs typeface="Arial"/>
              </a:rPr>
              <a:t>sustainable</a:t>
            </a:r>
            <a:r>
              <a:rPr sz="2000" spc="-7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36A9E1"/>
                </a:solidFill>
                <a:latin typeface="Arial"/>
                <a:cs typeface="Arial"/>
              </a:rPr>
              <a:t>g</a:t>
            </a:r>
            <a:r>
              <a:rPr sz="2000" spc="-80" dirty="0">
                <a:solidFill>
                  <a:srgbClr val="36A9E1"/>
                </a:solidFill>
                <a:latin typeface="Arial"/>
                <a:cs typeface="Arial"/>
              </a:rPr>
              <a:t>r</a:t>
            </a:r>
            <a:r>
              <a:rPr sz="2000" spc="-150" dirty="0">
                <a:solidFill>
                  <a:srgbClr val="36A9E1"/>
                </a:solidFill>
                <a:latin typeface="Arial"/>
                <a:cs typeface="Arial"/>
              </a:rPr>
              <a:t>o</a:t>
            </a:r>
            <a:r>
              <a:rPr sz="2000" spc="-75" dirty="0">
                <a:solidFill>
                  <a:srgbClr val="36A9E1"/>
                </a:solidFill>
                <a:latin typeface="Arial"/>
                <a:cs typeface="Arial"/>
              </a:rPr>
              <a:t>wth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5706810" y="487680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583874" y="0"/>
                </a:moveTo>
                <a:lnTo>
                  <a:pt x="535986" y="1935"/>
                </a:lnTo>
                <a:lnTo>
                  <a:pt x="489164" y="7641"/>
                </a:lnTo>
                <a:lnTo>
                  <a:pt x="443558" y="16968"/>
                </a:lnTo>
                <a:lnTo>
                  <a:pt x="399320" y="29765"/>
                </a:lnTo>
                <a:lnTo>
                  <a:pt x="356598" y="45883"/>
                </a:lnTo>
                <a:lnTo>
                  <a:pt x="315544" y="65170"/>
                </a:lnTo>
                <a:lnTo>
                  <a:pt x="276308" y="87476"/>
                </a:lnTo>
                <a:lnTo>
                  <a:pt x="239040" y="112652"/>
                </a:lnTo>
                <a:lnTo>
                  <a:pt x="203889" y="140547"/>
                </a:lnTo>
                <a:lnTo>
                  <a:pt x="171008" y="171011"/>
                </a:lnTo>
                <a:lnTo>
                  <a:pt x="140544" y="203893"/>
                </a:lnTo>
                <a:lnTo>
                  <a:pt x="112650" y="239044"/>
                </a:lnTo>
                <a:lnTo>
                  <a:pt x="87474" y="276312"/>
                </a:lnTo>
                <a:lnTo>
                  <a:pt x="65168" y="315548"/>
                </a:lnTo>
                <a:lnTo>
                  <a:pt x="45881" y="356602"/>
                </a:lnTo>
                <a:lnTo>
                  <a:pt x="29765" y="399323"/>
                </a:lnTo>
                <a:lnTo>
                  <a:pt x="16968" y="443561"/>
                </a:lnTo>
                <a:lnTo>
                  <a:pt x="7641" y="489166"/>
                </a:lnTo>
                <a:lnTo>
                  <a:pt x="1935" y="535987"/>
                </a:lnTo>
                <a:lnTo>
                  <a:pt x="0" y="583874"/>
                </a:lnTo>
                <a:lnTo>
                  <a:pt x="1935" y="631762"/>
                </a:lnTo>
                <a:lnTo>
                  <a:pt x="7641" y="678583"/>
                </a:lnTo>
                <a:lnTo>
                  <a:pt x="16968" y="724187"/>
                </a:lnTo>
                <a:lnTo>
                  <a:pt x="29765" y="768425"/>
                </a:lnTo>
                <a:lnTo>
                  <a:pt x="45881" y="811146"/>
                </a:lnTo>
                <a:lnTo>
                  <a:pt x="65168" y="852199"/>
                </a:lnTo>
                <a:lnTo>
                  <a:pt x="87474" y="891435"/>
                </a:lnTo>
                <a:lnTo>
                  <a:pt x="112650" y="928703"/>
                </a:lnTo>
                <a:lnTo>
                  <a:pt x="140544" y="963853"/>
                </a:lnTo>
                <a:lnTo>
                  <a:pt x="171008" y="996735"/>
                </a:lnTo>
                <a:lnTo>
                  <a:pt x="203889" y="1027198"/>
                </a:lnTo>
                <a:lnTo>
                  <a:pt x="239040" y="1055092"/>
                </a:lnTo>
                <a:lnTo>
                  <a:pt x="276308" y="1080268"/>
                </a:lnTo>
                <a:lnTo>
                  <a:pt x="315544" y="1102574"/>
                </a:lnTo>
                <a:lnTo>
                  <a:pt x="356598" y="1121861"/>
                </a:lnTo>
                <a:lnTo>
                  <a:pt x="399320" y="1137978"/>
                </a:lnTo>
                <a:lnTo>
                  <a:pt x="443558" y="1150775"/>
                </a:lnTo>
                <a:lnTo>
                  <a:pt x="489164" y="1160101"/>
                </a:lnTo>
                <a:lnTo>
                  <a:pt x="535986" y="1165808"/>
                </a:lnTo>
                <a:lnTo>
                  <a:pt x="583874" y="1167743"/>
                </a:lnTo>
                <a:lnTo>
                  <a:pt x="631759" y="1165808"/>
                </a:lnTo>
                <a:lnTo>
                  <a:pt x="678577" y="1160101"/>
                </a:lnTo>
                <a:lnTo>
                  <a:pt x="724179" y="1150775"/>
                </a:lnTo>
                <a:lnTo>
                  <a:pt x="768414" y="1137978"/>
                </a:lnTo>
                <a:lnTo>
                  <a:pt x="811133" y="1121861"/>
                </a:lnTo>
                <a:lnTo>
                  <a:pt x="852184" y="1102574"/>
                </a:lnTo>
                <a:lnTo>
                  <a:pt x="891418" y="1080268"/>
                </a:lnTo>
                <a:lnTo>
                  <a:pt x="928685" y="1055092"/>
                </a:lnTo>
                <a:lnTo>
                  <a:pt x="963834" y="1027198"/>
                </a:lnTo>
                <a:lnTo>
                  <a:pt x="996715" y="996735"/>
                </a:lnTo>
                <a:lnTo>
                  <a:pt x="1027177" y="963853"/>
                </a:lnTo>
                <a:lnTo>
                  <a:pt x="1055071" y="928703"/>
                </a:lnTo>
                <a:lnTo>
                  <a:pt x="1080245" y="891435"/>
                </a:lnTo>
                <a:lnTo>
                  <a:pt x="1102551" y="852199"/>
                </a:lnTo>
                <a:lnTo>
                  <a:pt x="1121837" y="811146"/>
                </a:lnTo>
                <a:lnTo>
                  <a:pt x="1137954" y="768425"/>
                </a:lnTo>
                <a:lnTo>
                  <a:pt x="1150751" y="724187"/>
                </a:lnTo>
                <a:lnTo>
                  <a:pt x="1160077" y="678583"/>
                </a:lnTo>
                <a:lnTo>
                  <a:pt x="1165783" y="631762"/>
                </a:lnTo>
                <a:lnTo>
                  <a:pt x="1167719" y="583874"/>
                </a:lnTo>
                <a:lnTo>
                  <a:pt x="1165783" y="535987"/>
                </a:lnTo>
                <a:lnTo>
                  <a:pt x="1160077" y="489166"/>
                </a:lnTo>
                <a:lnTo>
                  <a:pt x="1150751" y="443561"/>
                </a:lnTo>
                <a:lnTo>
                  <a:pt x="1137954" y="399323"/>
                </a:lnTo>
                <a:lnTo>
                  <a:pt x="1121837" y="356602"/>
                </a:lnTo>
                <a:lnTo>
                  <a:pt x="1102551" y="315548"/>
                </a:lnTo>
                <a:lnTo>
                  <a:pt x="1080245" y="276312"/>
                </a:lnTo>
                <a:lnTo>
                  <a:pt x="1055071" y="239044"/>
                </a:lnTo>
                <a:lnTo>
                  <a:pt x="1027177" y="203893"/>
                </a:lnTo>
                <a:lnTo>
                  <a:pt x="996715" y="171011"/>
                </a:lnTo>
                <a:lnTo>
                  <a:pt x="963834" y="140547"/>
                </a:lnTo>
                <a:lnTo>
                  <a:pt x="928685" y="112652"/>
                </a:lnTo>
                <a:lnTo>
                  <a:pt x="891418" y="87476"/>
                </a:lnTo>
                <a:lnTo>
                  <a:pt x="852184" y="65170"/>
                </a:lnTo>
                <a:lnTo>
                  <a:pt x="811133" y="45883"/>
                </a:lnTo>
                <a:lnTo>
                  <a:pt x="768414" y="29765"/>
                </a:lnTo>
                <a:lnTo>
                  <a:pt x="724179" y="16968"/>
                </a:lnTo>
                <a:lnTo>
                  <a:pt x="678577" y="7641"/>
                </a:lnTo>
                <a:lnTo>
                  <a:pt x="631759" y="1935"/>
                </a:lnTo>
                <a:lnTo>
                  <a:pt x="583874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5533958" y="4938025"/>
            <a:ext cx="657860" cy="742315"/>
          </a:xfrm>
          <a:custGeom>
            <a:avLst/>
            <a:gdLst/>
            <a:ahLst/>
            <a:cxnLst/>
            <a:rect l="l" t="t" r="r" b="b"/>
            <a:pathLst>
              <a:path w="657859" h="742315">
                <a:moveTo>
                  <a:pt x="222808" y="0"/>
                </a:moveTo>
                <a:lnTo>
                  <a:pt x="0" y="416993"/>
                </a:lnTo>
                <a:lnTo>
                  <a:pt x="577169" y="742273"/>
                </a:lnTo>
                <a:lnTo>
                  <a:pt x="657545" y="231971"/>
                </a:lnTo>
                <a:lnTo>
                  <a:pt x="222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525057" y="4929073"/>
            <a:ext cx="673735" cy="762000"/>
          </a:xfrm>
          <a:custGeom>
            <a:avLst/>
            <a:gdLst/>
            <a:ahLst/>
            <a:cxnLst/>
            <a:rect l="l" t="t" r="r" b="b"/>
            <a:pathLst>
              <a:path w="673734" h="762000">
                <a:moveTo>
                  <a:pt x="228965" y="0"/>
                </a:moveTo>
                <a:lnTo>
                  <a:pt x="0" y="428539"/>
                </a:lnTo>
                <a:lnTo>
                  <a:pt x="591159" y="761689"/>
                </a:lnTo>
                <a:lnTo>
                  <a:pt x="594453" y="740770"/>
                </a:lnTo>
                <a:lnTo>
                  <a:pt x="581009" y="740770"/>
                </a:lnTo>
                <a:lnTo>
                  <a:pt x="17800" y="423361"/>
                </a:lnTo>
                <a:lnTo>
                  <a:pt x="234421" y="17919"/>
                </a:lnTo>
                <a:lnTo>
                  <a:pt x="262550" y="17919"/>
                </a:lnTo>
                <a:lnTo>
                  <a:pt x="228965" y="0"/>
                </a:lnTo>
                <a:close/>
              </a:path>
              <a:path w="673734" h="762000">
                <a:moveTo>
                  <a:pt x="262550" y="17919"/>
                </a:moveTo>
                <a:lnTo>
                  <a:pt x="234421" y="17919"/>
                </a:lnTo>
                <a:lnTo>
                  <a:pt x="659190" y="244541"/>
                </a:lnTo>
                <a:lnTo>
                  <a:pt x="581009" y="740770"/>
                </a:lnTo>
                <a:lnTo>
                  <a:pt x="594453" y="740770"/>
                </a:lnTo>
                <a:lnTo>
                  <a:pt x="673729" y="237302"/>
                </a:lnTo>
                <a:lnTo>
                  <a:pt x="262550" y="1791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096253" y="5659115"/>
            <a:ext cx="649605" cy="260985"/>
          </a:xfrm>
          <a:custGeom>
            <a:avLst/>
            <a:gdLst/>
            <a:ahLst/>
            <a:cxnLst/>
            <a:rect l="l" t="t" r="r" b="b"/>
            <a:pathLst>
              <a:path w="649605" h="260984">
                <a:moveTo>
                  <a:pt x="11216" y="0"/>
                </a:moveTo>
                <a:lnTo>
                  <a:pt x="16686" y="47656"/>
                </a:lnTo>
                <a:lnTo>
                  <a:pt x="32065" y="86066"/>
                </a:lnTo>
                <a:lnTo>
                  <a:pt x="60656" y="150349"/>
                </a:lnTo>
                <a:lnTo>
                  <a:pt x="89296" y="198829"/>
                </a:lnTo>
                <a:lnTo>
                  <a:pt x="121504" y="232605"/>
                </a:lnTo>
                <a:lnTo>
                  <a:pt x="160804" y="252777"/>
                </a:lnTo>
                <a:lnTo>
                  <a:pt x="210717" y="260443"/>
                </a:lnTo>
                <a:lnTo>
                  <a:pt x="240753" y="259929"/>
                </a:lnTo>
                <a:lnTo>
                  <a:pt x="313187" y="250897"/>
                </a:lnTo>
                <a:lnTo>
                  <a:pt x="356465" y="242652"/>
                </a:lnTo>
                <a:lnTo>
                  <a:pt x="405038" y="232105"/>
                </a:lnTo>
                <a:lnTo>
                  <a:pt x="521276" y="204295"/>
                </a:lnTo>
                <a:lnTo>
                  <a:pt x="399487" y="204295"/>
                </a:lnTo>
                <a:lnTo>
                  <a:pt x="348452" y="203550"/>
                </a:lnTo>
                <a:lnTo>
                  <a:pt x="301727" y="198749"/>
                </a:lnTo>
                <a:lnTo>
                  <a:pt x="259154" y="190422"/>
                </a:lnTo>
                <a:lnTo>
                  <a:pt x="220577" y="179099"/>
                </a:lnTo>
                <a:lnTo>
                  <a:pt x="154781" y="149578"/>
                </a:lnTo>
                <a:lnTo>
                  <a:pt x="103082" y="114421"/>
                </a:lnTo>
                <a:lnTo>
                  <a:pt x="64225" y="77863"/>
                </a:lnTo>
                <a:lnTo>
                  <a:pt x="36953" y="44136"/>
                </a:lnTo>
                <a:lnTo>
                  <a:pt x="15020" y="8120"/>
                </a:lnTo>
                <a:lnTo>
                  <a:pt x="12141" y="2118"/>
                </a:lnTo>
                <a:lnTo>
                  <a:pt x="11216" y="0"/>
                </a:lnTo>
                <a:close/>
              </a:path>
              <a:path w="649605" h="260984">
                <a:moveTo>
                  <a:pt x="649284" y="167639"/>
                </a:moveTo>
                <a:lnTo>
                  <a:pt x="597404" y="173723"/>
                </a:lnTo>
                <a:lnTo>
                  <a:pt x="515113" y="191502"/>
                </a:lnTo>
                <a:lnTo>
                  <a:pt x="454988" y="200455"/>
                </a:lnTo>
                <a:lnTo>
                  <a:pt x="399487" y="204295"/>
                </a:lnTo>
                <a:lnTo>
                  <a:pt x="521276" y="204295"/>
                </a:lnTo>
                <a:lnTo>
                  <a:pt x="586922" y="188025"/>
                </a:lnTo>
                <a:lnTo>
                  <a:pt x="598710" y="185337"/>
                </a:lnTo>
                <a:lnTo>
                  <a:pt x="607846" y="183599"/>
                </a:lnTo>
                <a:lnTo>
                  <a:pt x="618674" y="182132"/>
                </a:lnTo>
                <a:lnTo>
                  <a:pt x="635538" y="180259"/>
                </a:lnTo>
                <a:lnTo>
                  <a:pt x="649284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5535939" y="4940884"/>
            <a:ext cx="657225" cy="723265"/>
          </a:xfrm>
          <a:custGeom>
            <a:avLst/>
            <a:gdLst/>
            <a:ahLst/>
            <a:cxnLst/>
            <a:rect l="l" t="t" r="r" b="b"/>
            <a:pathLst>
              <a:path w="657225" h="723265">
                <a:moveTo>
                  <a:pt x="379714" y="317836"/>
                </a:moveTo>
                <a:lnTo>
                  <a:pt x="365089" y="317836"/>
                </a:lnTo>
                <a:lnTo>
                  <a:pt x="560283" y="723113"/>
                </a:lnTo>
                <a:lnTo>
                  <a:pt x="572201" y="717456"/>
                </a:lnTo>
                <a:lnTo>
                  <a:pt x="379714" y="317836"/>
                </a:lnTo>
                <a:close/>
              </a:path>
              <a:path w="657225" h="723265">
                <a:moveTo>
                  <a:pt x="228417" y="0"/>
                </a:moveTo>
                <a:lnTo>
                  <a:pt x="216499" y="5666"/>
                </a:lnTo>
                <a:lnTo>
                  <a:pt x="359328" y="305738"/>
                </a:lnTo>
                <a:lnTo>
                  <a:pt x="0" y="405917"/>
                </a:lnTo>
                <a:lnTo>
                  <a:pt x="3535" y="418621"/>
                </a:lnTo>
                <a:lnTo>
                  <a:pt x="365089" y="317836"/>
                </a:lnTo>
                <a:lnTo>
                  <a:pt x="379714" y="317836"/>
                </a:lnTo>
                <a:lnTo>
                  <a:pt x="377982" y="314239"/>
                </a:lnTo>
                <a:lnTo>
                  <a:pt x="421288" y="302166"/>
                </a:lnTo>
                <a:lnTo>
                  <a:pt x="372221" y="302166"/>
                </a:lnTo>
                <a:lnTo>
                  <a:pt x="228417" y="0"/>
                </a:lnTo>
                <a:close/>
              </a:path>
              <a:path w="657225" h="723265">
                <a:moveTo>
                  <a:pt x="653582" y="223729"/>
                </a:moveTo>
                <a:lnTo>
                  <a:pt x="372221" y="302166"/>
                </a:lnTo>
                <a:lnTo>
                  <a:pt x="421288" y="302166"/>
                </a:lnTo>
                <a:lnTo>
                  <a:pt x="657118" y="236421"/>
                </a:lnTo>
                <a:lnTo>
                  <a:pt x="653582" y="22372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6074916" y="5760437"/>
            <a:ext cx="77470" cy="80010"/>
          </a:xfrm>
          <a:custGeom>
            <a:avLst/>
            <a:gdLst/>
            <a:ahLst/>
            <a:cxnLst/>
            <a:rect l="l" t="t" r="r" b="b"/>
            <a:pathLst>
              <a:path w="77469" h="80009">
                <a:moveTo>
                  <a:pt x="77480" y="0"/>
                </a:moveTo>
                <a:lnTo>
                  <a:pt x="0" y="21064"/>
                </a:lnTo>
                <a:lnTo>
                  <a:pt x="70195" y="79952"/>
                </a:lnTo>
                <a:lnTo>
                  <a:pt x="7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6174099" y="5658688"/>
            <a:ext cx="77470" cy="80010"/>
          </a:xfrm>
          <a:custGeom>
            <a:avLst/>
            <a:gdLst/>
            <a:ahLst/>
            <a:cxnLst/>
            <a:rect l="l" t="t" r="r" b="b"/>
            <a:pathLst>
              <a:path w="77469" h="80009">
                <a:moveTo>
                  <a:pt x="7284" y="0"/>
                </a:moveTo>
                <a:lnTo>
                  <a:pt x="0" y="79924"/>
                </a:lnTo>
                <a:lnTo>
                  <a:pt x="77449" y="58887"/>
                </a:lnTo>
                <a:lnTo>
                  <a:pt x="7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6306655" y="5759760"/>
            <a:ext cx="90170" cy="74295"/>
          </a:xfrm>
          <a:custGeom>
            <a:avLst/>
            <a:gdLst/>
            <a:ahLst/>
            <a:cxnLst/>
            <a:rect l="l" t="t" r="r" b="b"/>
            <a:pathLst>
              <a:path w="90169" h="74295">
                <a:moveTo>
                  <a:pt x="0" y="0"/>
                </a:moveTo>
                <a:lnTo>
                  <a:pt x="31120" y="74008"/>
                </a:lnTo>
                <a:lnTo>
                  <a:pt x="89641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6273312" y="5864404"/>
            <a:ext cx="90170" cy="74295"/>
          </a:xfrm>
          <a:custGeom>
            <a:avLst/>
            <a:gdLst/>
            <a:ahLst/>
            <a:cxnLst/>
            <a:rect l="l" t="t" r="r" b="b"/>
            <a:pathLst>
              <a:path w="90169" h="74295">
                <a:moveTo>
                  <a:pt x="58521" y="0"/>
                </a:moveTo>
                <a:lnTo>
                  <a:pt x="0" y="54946"/>
                </a:lnTo>
                <a:lnTo>
                  <a:pt x="89611" y="73996"/>
                </a:lnTo>
                <a:lnTo>
                  <a:pt x="58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6457197" y="5786750"/>
            <a:ext cx="91440" cy="69850"/>
          </a:xfrm>
          <a:custGeom>
            <a:avLst/>
            <a:gdLst/>
            <a:ahLst/>
            <a:cxnLst/>
            <a:rect l="l" t="t" r="r" b="b"/>
            <a:pathLst>
              <a:path w="91440" h="69850">
                <a:moveTo>
                  <a:pt x="91318" y="0"/>
                </a:moveTo>
                <a:lnTo>
                  <a:pt x="0" y="7336"/>
                </a:lnTo>
                <a:lnTo>
                  <a:pt x="50932" y="69354"/>
                </a:lnTo>
                <a:lnTo>
                  <a:pt x="91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6658304" y="5749497"/>
            <a:ext cx="89535" cy="74930"/>
          </a:xfrm>
          <a:custGeom>
            <a:avLst/>
            <a:gdLst/>
            <a:ahLst/>
            <a:cxnLst/>
            <a:rect l="l" t="t" r="r" b="b"/>
            <a:pathLst>
              <a:path w="89534" h="74929">
                <a:moveTo>
                  <a:pt x="89275" y="0"/>
                </a:moveTo>
                <a:lnTo>
                  <a:pt x="0" y="20573"/>
                </a:lnTo>
                <a:lnTo>
                  <a:pt x="59435" y="74520"/>
                </a:lnTo>
                <a:lnTo>
                  <a:pt x="892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6469876" y="5880824"/>
            <a:ext cx="91440" cy="69850"/>
          </a:xfrm>
          <a:custGeom>
            <a:avLst/>
            <a:gdLst/>
            <a:ahLst/>
            <a:cxnLst/>
            <a:rect l="l" t="t" r="r" b="b"/>
            <a:pathLst>
              <a:path w="91440" h="69850">
                <a:moveTo>
                  <a:pt x="40385" y="0"/>
                </a:moveTo>
                <a:lnTo>
                  <a:pt x="0" y="69351"/>
                </a:lnTo>
                <a:lnTo>
                  <a:pt x="91318" y="62029"/>
                </a:lnTo>
                <a:lnTo>
                  <a:pt x="403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6685948" y="5850508"/>
            <a:ext cx="113664" cy="95885"/>
          </a:xfrm>
          <a:custGeom>
            <a:avLst/>
            <a:gdLst/>
            <a:ahLst/>
            <a:cxnLst/>
            <a:rect l="l" t="t" r="r" b="b"/>
            <a:pathLst>
              <a:path w="113665" h="95884">
                <a:moveTo>
                  <a:pt x="36332" y="0"/>
                </a:moveTo>
                <a:lnTo>
                  <a:pt x="0" y="95704"/>
                </a:lnTo>
                <a:lnTo>
                  <a:pt x="37899" y="86249"/>
                </a:lnTo>
                <a:lnTo>
                  <a:pt x="10607" y="86249"/>
                </a:lnTo>
                <a:lnTo>
                  <a:pt x="39136" y="11204"/>
                </a:lnTo>
                <a:lnTo>
                  <a:pt x="49131" y="11204"/>
                </a:lnTo>
                <a:lnTo>
                  <a:pt x="36332" y="0"/>
                </a:lnTo>
                <a:close/>
              </a:path>
              <a:path w="113665" h="95884">
                <a:moveTo>
                  <a:pt x="49131" y="11204"/>
                </a:moveTo>
                <a:lnTo>
                  <a:pt x="39136" y="11204"/>
                </a:lnTo>
                <a:lnTo>
                  <a:pt x="99517" y="64093"/>
                </a:lnTo>
                <a:lnTo>
                  <a:pt x="10607" y="86249"/>
                </a:lnTo>
                <a:lnTo>
                  <a:pt x="37899" y="86249"/>
                </a:lnTo>
                <a:lnTo>
                  <a:pt x="113355" y="67424"/>
                </a:lnTo>
                <a:lnTo>
                  <a:pt x="49131" y="1120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6735418" y="5824841"/>
            <a:ext cx="427355" cy="312420"/>
          </a:xfrm>
          <a:custGeom>
            <a:avLst/>
            <a:gdLst/>
            <a:ahLst/>
            <a:cxnLst/>
            <a:rect l="l" t="t" r="r" b="b"/>
            <a:pathLst>
              <a:path w="427355" h="312420">
                <a:moveTo>
                  <a:pt x="168935" y="10510"/>
                </a:moveTo>
                <a:lnTo>
                  <a:pt x="61850" y="10510"/>
                </a:lnTo>
                <a:lnTo>
                  <a:pt x="85761" y="10794"/>
                </a:lnTo>
                <a:lnTo>
                  <a:pt x="110809" y="12183"/>
                </a:lnTo>
                <a:lnTo>
                  <a:pt x="163093" y="19145"/>
                </a:lnTo>
                <a:lnTo>
                  <a:pt x="216253" y="33118"/>
                </a:lnTo>
                <a:lnTo>
                  <a:pt x="267839" y="55829"/>
                </a:lnTo>
                <a:lnTo>
                  <a:pt x="315405" y="89000"/>
                </a:lnTo>
                <a:lnTo>
                  <a:pt x="356500" y="134358"/>
                </a:lnTo>
                <a:lnTo>
                  <a:pt x="388676" y="193626"/>
                </a:lnTo>
                <a:lnTo>
                  <a:pt x="409486" y="268529"/>
                </a:lnTo>
                <a:lnTo>
                  <a:pt x="414863" y="312383"/>
                </a:lnTo>
                <a:lnTo>
                  <a:pt x="427055" y="312383"/>
                </a:lnTo>
                <a:lnTo>
                  <a:pt x="421855" y="269008"/>
                </a:lnTo>
                <a:lnTo>
                  <a:pt x="413304" y="229732"/>
                </a:lnTo>
                <a:lnTo>
                  <a:pt x="387284" y="162695"/>
                </a:lnTo>
                <a:lnTo>
                  <a:pt x="351266" y="109718"/>
                </a:lnTo>
                <a:lnTo>
                  <a:pt x="307523" y="69244"/>
                </a:lnTo>
                <a:lnTo>
                  <a:pt x="258329" y="39719"/>
                </a:lnTo>
                <a:lnTo>
                  <a:pt x="205955" y="19587"/>
                </a:lnTo>
                <a:lnTo>
                  <a:pt x="179286" y="12558"/>
                </a:lnTo>
                <a:lnTo>
                  <a:pt x="168935" y="10510"/>
                </a:lnTo>
                <a:close/>
              </a:path>
              <a:path w="427355" h="312420">
                <a:moveTo>
                  <a:pt x="52484" y="0"/>
                </a:moveTo>
                <a:lnTo>
                  <a:pt x="30420" y="645"/>
                </a:lnTo>
                <a:lnTo>
                  <a:pt x="10119" y="1889"/>
                </a:lnTo>
                <a:lnTo>
                  <a:pt x="0" y="14142"/>
                </a:lnTo>
                <a:lnTo>
                  <a:pt x="18663" y="12400"/>
                </a:lnTo>
                <a:lnTo>
                  <a:pt x="39382" y="11117"/>
                </a:lnTo>
                <a:lnTo>
                  <a:pt x="61850" y="10510"/>
                </a:lnTo>
                <a:lnTo>
                  <a:pt x="168935" y="10510"/>
                </a:lnTo>
                <a:lnTo>
                  <a:pt x="152674" y="7293"/>
                </a:lnTo>
                <a:lnTo>
                  <a:pt x="126404" y="3600"/>
                </a:lnTo>
                <a:lnTo>
                  <a:pt x="100760" y="1283"/>
                </a:lnTo>
                <a:lnTo>
                  <a:pt x="76025" y="147"/>
                </a:lnTo>
                <a:lnTo>
                  <a:pt x="52484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36" name="object 87"/>
          <p:cNvSpPr txBox="1"/>
          <p:nvPr/>
        </p:nvSpPr>
        <p:spPr>
          <a:xfrm>
            <a:off x="801849" y="2438326"/>
            <a:ext cx="4142740" cy="350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95" dirty="0">
                <a:solidFill>
                  <a:srgbClr val="0E2050"/>
                </a:solidFill>
                <a:latin typeface="Arial"/>
                <a:cs typeface="Arial"/>
              </a:rPr>
              <a:t>MCU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85" dirty="0">
                <a:solidFill>
                  <a:srgbClr val="0E2050"/>
                </a:solidFill>
                <a:latin typeface="Arial"/>
                <a:cs typeface="Arial"/>
              </a:rPr>
              <a:t>LONGEVITY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0E2050"/>
                </a:solidFill>
                <a:latin typeface="Arial"/>
                <a:cs typeface="Arial"/>
              </a:rPr>
              <a:t>COMMITMENT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STMicroelectronics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4E514F"/>
                </a:solidFill>
                <a:latin typeface="Arial"/>
                <a:cs typeface="Arial"/>
              </a:rPr>
              <a:t>minimum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longevity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10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4E514F"/>
                </a:solidFill>
                <a:latin typeface="Arial"/>
                <a:cs typeface="Arial"/>
              </a:rPr>
              <a:t>years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4E514F"/>
                </a:solidFill>
                <a:latin typeface="Arial"/>
                <a:cs typeface="Arial"/>
              </a:rPr>
              <a:t>its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microcontrollers!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60" dirty="0">
                <a:solidFill>
                  <a:srgbClr val="4E514F"/>
                </a:solidFill>
                <a:latin typeface="Arial"/>
                <a:cs typeface="Arial"/>
              </a:rPr>
              <a:t>STM8AF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4E514F"/>
                </a:solidFill>
                <a:latin typeface="Arial"/>
                <a:cs typeface="Arial"/>
              </a:rPr>
              <a:t>multi‑purpose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automotive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50" dirty="0">
                <a:solidFill>
                  <a:srgbClr val="4E514F"/>
                </a:solidFill>
                <a:latin typeface="Arial"/>
                <a:cs typeface="Arial"/>
              </a:rPr>
              <a:t>STM8AL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75" dirty="0">
                <a:solidFill>
                  <a:srgbClr val="4E514F"/>
                </a:solidFill>
                <a:latin typeface="Arial"/>
                <a:cs typeface="Arial"/>
              </a:rPr>
              <a:t>ultra‑low‑power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automotive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45" dirty="0">
                <a:solidFill>
                  <a:srgbClr val="4E514F"/>
                </a:solidFill>
                <a:latin typeface="Arial"/>
                <a:cs typeface="Arial"/>
              </a:rPr>
              <a:t>STM8L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75" dirty="0">
                <a:solidFill>
                  <a:srgbClr val="4E514F"/>
                </a:solidFill>
                <a:latin typeface="Arial"/>
                <a:cs typeface="Arial"/>
              </a:rPr>
              <a:t>ultra‑low‑power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endParaRPr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pc="-155" dirty="0">
                <a:solidFill>
                  <a:srgbClr val="4E514F"/>
                </a:solidFill>
                <a:latin typeface="Arial"/>
                <a:cs typeface="Arial"/>
              </a:rPr>
              <a:t>STM8S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4E514F"/>
                </a:solidFill>
                <a:latin typeface="Arial"/>
                <a:cs typeface="Arial"/>
              </a:rPr>
              <a:t>mainstream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4E514F"/>
                </a:solidFill>
                <a:latin typeface="Arial"/>
                <a:cs typeface="Arial"/>
              </a:rPr>
              <a:t>microcontrollers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88"/>
          <p:cNvSpPr/>
          <p:nvPr/>
        </p:nvSpPr>
        <p:spPr>
          <a:xfrm>
            <a:off x="5535943" y="2316998"/>
            <a:ext cx="1440180" cy="144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7"/>
          <p:cNvSpPr txBox="1"/>
          <p:nvPr/>
        </p:nvSpPr>
        <p:spPr>
          <a:xfrm>
            <a:off x="5063835" y="5127440"/>
            <a:ext cx="159617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500" spc="-204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5"/>
          <p:cNvSpPr txBox="1"/>
          <p:nvPr/>
        </p:nvSpPr>
        <p:spPr>
          <a:xfrm>
            <a:off x="609600" y="1524000"/>
            <a:ext cx="8153400" cy="328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40" dirty="0">
                <a:solidFill>
                  <a:srgbClr val="0E2050"/>
                </a:solidFill>
                <a:latin typeface="Arial"/>
                <a:cs typeface="Arial"/>
              </a:rPr>
              <a:t>STM8</a:t>
            </a:r>
            <a:r>
              <a:rPr sz="20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0E2050"/>
                </a:solidFill>
                <a:latin typeface="Arial"/>
                <a:cs typeface="Arial"/>
              </a:rPr>
              <a:t>CORE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’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microcontroller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platform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implemented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around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high‑performance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core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00" dirty="0">
                <a:solidFill>
                  <a:srgbClr val="4E514F"/>
                </a:solidFill>
                <a:latin typeface="Arial"/>
                <a:cs typeface="Arial"/>
              </a:rPr>
              <a:t>state‑of‑the‑art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peripherals.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platform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manufactured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using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S</a:t>
            </a:r>
            <a:r>
              <a:rPr sz="1600" spc="-235" dirty="0">
                <a:solidFill>
                  <a:srgbClr val="4E514F"/>
                </a:solidFill>
                <a:latin typeface="Arial"/>
                <a:cs typeface="Arial"/>
              </a:rPr>
              <a:t>T</a:t>
            </a: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‑proprieta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130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nm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embedded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non‑volatile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technolog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able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reach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1.6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cycles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per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24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MHz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frequenc</a:t>
            </a:r>
            <a:r>
              <a:rPr sz="1600" spc="-16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allowing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customers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run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their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at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low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speed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high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performance.</a:t>
            </a:r>
            <a:endParaRPr sz="1600" dirty="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E514F"/>
                </a:solidFill>
                <a:latin typeface="Arial"/>
                <a:cs typeface="Arial"/>
              </a:rPr>
              <a:t>lexibility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architecture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minimizes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switching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noise,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resulting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improved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system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robustness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lower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power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consumption.</a:t>
            </a:r>
            <a:endParaRPr sz="1600" dirty="0">
              <a:latin typeface="Arial"/>
              <a:cs typeface="Arial"/>
            </a:endParaRPr>
          </a:p>
          <a:p>
            <a:pPr marL="12700" marR="136525">
              <a:lnSpc>
                <a:spcPct val="100000"/>
              </a:lnSpc>
            </a:pPr>
            <a:r>
              <a:rPr sz="1600" spc="-145" dirty="0">
                <a:solidFill>
                  <a:srgbClr val="4E514F"/>
                </a:solidFill>
                <a:latin typeface="Arial"/>
                <a:cs typeface="Arial"/>
              </a:rPr>
              <a:t>An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innovative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implementation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strong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beneits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such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5" dirty="0">
                <a:solidFill>
                  <a:srgbClr val="4E514F"/>
                </a:solidFill>
                <a:latin typeface="Arial"/>
                <a:cs typeface="Arial"/>
              </a:rPr>
              <a:t>wake‑ups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only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μs.</a:t>
            </a:r>
            <a:endParaRPr sz="1600" dirty="0">
              <a:latin typeface="Arial"/>
              <a:cs typeface="Arial"/>
            </a:endParaRPr>
          </a:p>
          <a:p>
            <a:pPr marL="12700" marR="292100">
              <a:lnSpc>
                <a:spcPct val="100000"/>
              </a:lnSpc>
            </a:pP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enables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immediate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switching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4E514F"/>
                </a:solidFill>
                <a:latin typeface="Arial"/>
                <a:cs typeface="Arial"/>
              </a:rPr>
              <a:t>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allow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clock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accelerations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PWM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 calculation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routines.</a:t>
            </a:r>
            <a:endParaRPr sz="1600" dirty="0">
              <a:latin typeface="Arial"/>
              <a:cs typeface="Arial"/>
            </a:endParaRPr>
          </a:p>
          <a:p>
            <a:pPr marL="12700" marR="212090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32‑bit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robust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NVM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addressed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through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85" dirty="0">
                <a:solidFill>
                  <a:srgbClr val="4E514F"/>
                </a:solidFill>
                <a:latin typeface="Arial"/>
                <a:cs typeface="Arial"/>
              </a:rPr>
              <a:t>3‑stage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pipeline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interface,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0" dirty="0">
                <a:solidFill>
                  <a:srgbClr val="4E514F"/>
                </a:solidFill>
                <a:latin typeface="Arial"/>
                <a:cs typeface="Arial"/>
              </a:rPr>
              <a:t>16‑bit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index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registers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stack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pointers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advanced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hardware</a:t>
            </a:r>
            <a:endParaRPr sz="1600" dirty="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multiplication/division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key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elements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that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signiicantly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improve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eficiency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8‑bit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device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famil</a:t>
            </a:r>
            <a:r>
              <a:rPr sz="1600" spc="-15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9" name="object 89"/>
          <p:cNvSpPr/>
          <p:nvPr/>
        </p:nvSpPr>
        <p:spPr>
          <a:xfrm>
            <a:off x="7026204" y="6058629"/>
            <a:ext cx="1320165" cy="528955"/>
          </a:xfrm>
          <a:custGeom>
            <a:avLst/>
            <a:gdLst/>
            <a:ahLst/>
            <a:cxnLst/>
            <a:rect l="l" t="t" r="r" b="b"/>
            <a:pathLst>
              <a:path w="1320165" h="528954">
                <a:moveTo>
                  <a:pt x="0" y="528386"/>
                </a:moveTo>
                <a:lnTo>
                  <a:pt x="1319640" y="528386"/>
                </a:lnTo>
                <a:lnTo>
                  <a:pt x="1319640" y="0"/>
                </a:lnTo>
                <a:lnTo>
                  <a:pt x="0" y="0"/>
                </a:lnTo>
                <a:lnTo>
                  <a:pt x="0" y="52838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0"/>
          <p:cNvSpPr txBox="1"/>
          <p:nvPr/>
        </p:nvSpPr>
        <p:spPr>
          <a:xfrm>
            <a:off x="7807357" y="6430758"/>
            <a:ext cx="4629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14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850" spc="-1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50" spc="-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7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91"/>
          <p:cNvSpPr/>
          <p:nvPr/>
        </p:nvSpPr>
        <p:spPr>
          <a:xfrm>
            <a:off x="7159492" y="6099542"/>
            <a:ext cx="479425" cy="382270"/>
          </a:xfrm>
          <a:custGeom>
            <a:avLst/>
            <a:gdLst/>
            <a:ahLst/>
            <a:cxnLst/>
            <a:rect l="l" t="t" r="r" b="b"/>
            <a:pathLst>
              <a:path w="479425" h="382270">
                <a:moveTo>
                  <a:pt x="0" y="381798"/>
                </a:moveTo>
                <a:lnTo>
                  <a:pt x="479191" y="381798"/>
                </a:lnTo>
                <a:lnTo>
                  <a:pt x="479191" y="0"/>
                </a:lnTo>
                <a:lnTo>
                  <a:pt x="0" y="0"/>
                </a:lnTo>
                <a:lnTo>
                  <a:pt x="0" y="381798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2"/>
          <p:cNvSpPr/>
          <p:nvPr/>
        </p:nvSpPr>
        <p:spPr>
          <a:xfrm>
            <a:off x="7189424" y="6119603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90"/>
                </a:moveTo>
                <a:lnTo>
                  <a:pt x="419301" y="95190"/>
                </a:lnTo>
                <a:lnTo>
                  <a:pt x="419301" y="0"/>
                </a:lnTo>
                <a:lnTo>
                  <a:pt x="0" y="0"/>
                </a:lnTo>
                <a:lnTo>
                  <a:pt x="0" y="95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3"/>
          <p:cNvSpPr txBox="1"/>
          <p:nvPr/>
        </p:nvSpPr>
        <p:spPr>
          <a:xfrm>
            <a:off x="7284497" y="6099644"/>
            <a:ext cx="24828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45" dirty="0">
                <a:solidFill>
                  <a:srgbClr val="0E2050"/>
                </a:solidFill>
                <a:latin typeface="Arial"/>
                <a:cs typeface="Arial"/>
              </a:rPr>
              <a:t>F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h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94"/>
          <p:cNvSpPr/>
          <p:nvPr/>
        </p:nvSpPr>
        <p:spPr>
          <a:xfrm>
            <a:off x="7189455" y="6240632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66"/>
                </a:moveTo>
                <a:lnTo>
                  <a:pt x="419292" y="95166"/>
                </a:lnTo>
                <a:lnTo>
                  <a:pt x="419292" y="0"/>
                </a:lnTo>
                <a:lnTo>
                  <a:pt x="0" y="0"/>
                </a:lnTo>
                <a:lnTo>
                  <a:pt x="0" y="95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5"/>
          <p:cNvSpPr txBox="1"/>
          <p:nvPr/>
        </p:nvSpPr>
        <p:spPr>
          <a:xfrm>
            <a:off x="7247667" y="6220624"/>
            <a:ext cx="3289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30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850" spc="-10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96"/>
          <p:cNvSpPr/>
          <p:nvPr/>
        </p:nvSpPr>
        <p:spPr>
          <a:xfrm>
            <a:off x="7189424" y="6361565"/>
            <a:ext cx="419734" cy="95250"/>
          </a:xfrm>
          <a:custGeom>
            <a:avLst/>
            <a:gdLst/>
            <a:ahLst/>
            <a:cxnLst/>
            <a:rect l="l" t="t" r="r" b="b"/>
            <a:pathLst>
              <a:path w="419734" h="95250">
                <a:moveTo>
                  <a:pt x="0" y="95178"/>
                </a:moveTo>
                <a:lnTo>
                  <a:pt x="419301" y="95178"/>
                </a:lnTo>
                <a:lnTo>
                  <a:pt x="419301" y="0"/>
                </a:lnTo>
                <a:lnTo>
                  <a:pt x="0" y="0"/>
                </a:lnTo>
                <a:lnTo>
                  <a:pt x="0" y="95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7"/>
          <p:cNvSpPr txBox="1"/>
          <p:nvPr/>
        </p:nvSpPr>
        <p:spPr>
          <a:xfrm>
            <a:off x="7241444" y="6341591"/>
            <a:ext cx="34226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7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x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6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98"/>
          <p:cNvSpPr txBox="1"/>
          <p:nvPr/>
        </p:nvSpPr>
        <p:spPr>
          <a:xfrm>
            <a:off x="6542952" y="5745681"/>
            <a:ext cx="33655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60" dirty="0">
                <a:solidFill>
                  <a:srgbClr val="0E2050"/>
                </a:solidFill>
                <a:latin typeface="Arial"/>
                <a:cs typeface="Arial"/>
              </a:rPr>
              <a:t>3-stage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99"/>
          <p:cNvSpPr txBox="1"/>
          <p:nvPr/>
        </p:nvSpPr>
        <p:spPr>
          <a:xfrm>
            <a:off x="6542952" y="5876531"/>
            <a:ext cx="34099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60" dirty="0">
                <a:solidFill>
                  <a:srgbClr val="0E2050"/>
                </a:solidFill>
                <a:latin typeface="Arial"/>
                <a:cs typeface="Arial"/>
              </a:rPr>
              <a:t>pipeline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100"/>
          <p:cNvSpPr txBox="1"/>
          <p:nvPr/>
        </p:nvSpPr>
        <p:spPr>
          <a:xfrm>
            <a:off x="6985997" y="4912828"/>
            <a:ext cx="89598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80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om</a:t>
            </a:r>
            <a:r>
              <a:rPr sz="850" spc="-75" dirty="0">
                <a:solidFill>
                  <a:srgbClr val="0E2050"/>
                </a:solidFill>
                <a:latin typeface="Arial"/>
                <a:cs typeface="Arial"/>
              </a:rPr>
              <a:t>p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l</a:t>
            </a:r>
            <a:r>
              <a:rPr sz="850" spc="-7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850" spc="-3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850" spc="-15" dirty="0">
                <a:solidFill>
                  <a:srgbClr val="0E2050"/>
                </a:solidFill>
                <a:latin typeface="Arial"/>
                <a:cs typeface="Arial"/>
              </a:rPr>
              <a:t>i</a:t>
            </a:r>
            <a:r>
              <a:rPr sz="850" spc="-95" dirty="0">
                <a:solidFill>
                  <a:srgbClr val="0E2050"/>
                </a:solidFill>
                <a:latin typeface="Arial"/>
                <a:cs typeface="Arial"/>
              </a:rPr>
              <a:t>n</a:t>
            </a:r>
            <a:r>
              <a:rPr sz="850" spc="-45" dirty="0">
                <a:solidFill>
                  <a:srgbClr val="0E2050"/>
                </a:solidFill>
                <a:latin typeface="Arial"/>
                <a:cs typeface="Arial"/>
              </a:rPr>
              <a:t>str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850" spc="-5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850" spc="-4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850" spc="-20" dirty="0">
                <a:solidFill>
                  <a:srgbClr val="0E2050"/>
                </a:solidFill>
                <a:latin typeface="Arial"/>
                <a:cs typeface="Arial"/>
              </a:rPr>
              <a:t>i</a:t>
            </a:r>
            <a:r>
              <a:rPr sz="850" spc="-100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850" spc="-85" dirty="0">
                <a:solidFill>
                  <a:srgbClr val="0E2050"/>
                </a:solidFill>
                <a:latin typeface="Arial"/>
                <a:cs typeface="Arial"/>
              </a:rPr>
              <a:t>n</a:t>
            </a:r>
            <a:r>
              <a:rPr sz="850" spc="-80" dirty="0">
                <a:solidFill>
                  <a:srgbClr val="0E2050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101"/>
          <p:cNvSpPr/>
          <p:nvPr/>
        </p:nvSpPr>
        <p:spPr>
          <a:xfrm>
            <a:off x="6987463" y="5452946"/>
            <a:ext cx="832485" cy="582930"/>
          </a:xfrm>
          <a:custGeom>
            <a:avLst/>
            <a:gdLst/>
            <a:ahLst/>
            <a:cxnLst/>
            <a:rect l="l" t="t" r="r" b="b"/>
            <a:pathLst>
              <a:path w="832484" h="582929">
                <a:moveTo>
                  <a:pt x="832043" y="0"/>
                </a:moveTo>
                <a:lnTo>
                  <a:pt x="0" y="0"/>
                </a:lnTo>
                <a:lnTo>
                  <a:pt x="416051" y="582686"/>
                </a:lnTo>
                <a:lnTo>
                  <a:pt x="832043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2"/>
          <p:cNvSpPr txBox="1"/>
          <p:nvPr/>
        </p:nvSpPr>
        <p:spPr>
          <a:xfrm>
            <a:off x="7225340" y="5536207"/>
            <a:ext cx="35687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3180">
              <a:lnSpc>
                <a:spcPct val="101000"/>
              </a:lnSpc>
            </a:pP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32-bit </a:t>
            </a:r>
            <a:r>
              <a:rPr sz="850" spc="-8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104"/>
          <p:cNvSpPr/>
          <p:nvPr/>
        </p:nvSpPr>
        <p:spPr>
          <a:xfrm>
            <a:off x="7711150" y="5452946"/>
            <a:ext cx="674370" cy="585470"/>
          </a:xfrm>
          <a:custGeom>
            <a:avLst/>
            <a:gdLst/>
            <a:ahLst/>
            <a:cxnLst/>
            <a:rect l="l" t="t" r="r" b="b"/>
            <a:pathLst>
              <a:path w="674369" h="585470">
                <a:moveTo>
                  <a:pt x="674339" y="370027"/>
                </a:moveTo>
                <a:lnTo>
                  <a:pt x="0" y="370027"/>
                </a:lnTo>
                <a:lnTo>
                  <a:pt x="0" y="372221"/>
                </a:lnTo>
                <a:lnTo>
                  <a:pt x="337169" y="585185"/>
                </a:lnTo>
                <a:lnTo>
                  <a:pt x="674339" y="372221"/>
                </a:lnTo>
                <a:lnTo>
                  <a:pt x="674339" y="370027"/>
                </a:lnTo>
                <a:close/>
              </a:path>
              <a:path w="674369" h="585470">
                <a:moveTo>
                  <a:pt x="510844" y="0"/>
                </a:moveTo>
                <a:lnTo>
                  <a:pt x="161574" y="0"/>
                </a:lnTo>
                <a:lnTo>
                  <a:pt x="161574" y="370027"/>
                </a:lnTo>
                <a:lnTo>
                  <a:pt x="510844" y="370027"/>
                </a:lnTo>
                <a:lnTo>
                  <a:pt x="510844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5"/>
          <p:cNvSpPr txBox="1"/>
          <p:nvPr/>
        </p:nvSpPr>
        <p:spPr>
          <a:xfrm>
            <a:off x="7870206" y="5549606"/>
            <a:ext cx="35687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1000"/>
              </a:lnSpc>
            </a:pPr>
            <a:r>
              <a:rPr sz="850" spc="-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850" spc="-8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106"/>
          <p:cNvSpPr/>
          <p:nvPr/>
        </p:nvSpPr>
        <p:spPr>
          <a:xfrm>
            <a:off x="7332528" y="5040003"/>
            <a:ext cx="128905" cy="158750"/>
          </a:xfrm>
          <a:custGeom>
            <a:avLst/>
            <a:gdLst/>
            <a:ahLst/>
            <a:cxnLst/>
            <a:rect l="l" t="t" r="r" b="b"/>
            <a:pathLst>
              <a:path w="128905" h="158750">
                <a:moveTo>
                  <a:pt x="128442" y="117165"/>
                </a:moveTo>
                <a:lnTo>
                  <a:pt x="0" y="117165"/>
                </a:lnTo>
                <a:lnTo>
                  <a:pt x="0" y="117591"/>
                </a:lnTo>
                <a:lnTo>
                  <a:pt x="64221" y="158160"/>
                </a:lnTo>
                <a:lnTo>
                  <a:pt x="128442" y="117591"/>
                </a:lnTo>
                <a:lnTo>
                  <a:pt x="128442" y="117165"/>
                </a:lnTo>
                <a:close/>
              </a:path>
              <a:path w="128905" h="158750">
                <a:moveTo>
                  <a:pt x="88971" y="0"/>
                </a:moveTo>
                <a:lnTo>
                  <a:pt x="39105" y="0"/>
                </a:lnTo>
                <a:lnTo>
                  <a:pt x="39105" y="117165"/>
                </a:lnTo>
                <a:lnTo>
                  <a:pt x="88971" y="117165"/>
                </a:lnTo>
                <a:lnTo>
                  <a:pt x="88971" y="0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93237"/>
              </p:ext>
            </p:extLst>
          </p:nvPr>
        </p:nvGraphicFramePr>
        <p:xfrm>
          <a:off x="6989921" y="5224456"/>
          <a:ext cx="815314" cy="192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52"/>
                <a:gridCol w="205587"/>
                <a:gridCol w="205618"/>
                <a:gridCol w="198857"/>
              </a:tblGrid>
              <a:tr h="19202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48">
                      <a:solidFill>
                        <a:srgbClr val="0E2050"/>
                      </a:solidFill>
                      <a:prstDash val="solid"/>
                    </a:lnL>
                    <a:lnR w="5448">
                      <a:solidFill>
                        <a:srgbClr val="0E2050"/>
                      </a:solidFill>
                      <a:prstDash val="solid"/>
                    </a:lnR>
                    <a:lnT w="5448">
                      <a:solidFill>
                        <a:srgbClr val="0E2050"/>
                      </a:solidFill>
                      <a:prstDash val="solid"/>
                    </a:lnT>
                    <a:lnB w="5448">
                      <a:solidFill>
                        <a:srgbClr val="0E2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67"/>
          <p:cNvSpPr txBox="1"/>
          <p:nvPr/>
        </p:nvSpPr>
        <p:spPr>
          <a:xfrm>
            <a:off x="609600" y="5007017"/>
            <a:ext cx="76174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5305">
              <a:lnSpc>
                <a:spcPct val="100000"/>
              </a:lnSpc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allows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fast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safe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development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through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enhanced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stack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pointer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operations,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advanced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addressing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modes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new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instructions</a:t>
            </a:r>
            <a:r>
              <a:rPr sz="1600" spc="-85" dirty="0" smtClean="0">
                <a:solidFill>
                  <a:srgbClr val="4E514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84151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84" name="object 9"/>
          <p:cNvSpPr/>
          <p:nvPr/>
        </p:nvSpPr>
        <p:spPr>
          <a:xfrm>
            <a:off x="1307272" y="4799456"/>
            <a:ext cx="1800225" cy="497205"/>
          </a:xfrm>
          <a:custGeom>
            <a:avLst/>
            <a:gdLst/>
            <a:ahLst/>
            <a:cxnLst/>
            <a:rect l="l" t="t" r="r" b="b"/>
            <a:pathLst>
              <a:path w="1800225" h="497204">
                <a:moveTo>
                  <a:pt x="1799999" y="0"/>
                </a:moveTo>
                <a:lnTo>
                  <a:pt x="0" y="0"/>
                </a:lnTo>
                <a:lnTo>
                  <a:pt x="0" y="497067"/>
                </a:lnTo>
                <a:lnTo>
                  <a:pt x="1799999" y="497067"/>
                </a:lnTo>
                <a:lnTo>
                  <a:pt x="1799999" y="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0"/>
          <p:cNvSpPr/>
          <p:nvPr/>
        </p:nvSpPr>
        <p:spPr>
          <a:xfrm>
            <a:off x="3647267" y="4799456"/>
            <a:ext cx="1800225" cy="497205"/>
          </a:xfrm>
          <a:custGeom>
            <a:avLst/>
            <a:gdLst/>
            <a:ahLst/>
            <a:cxnLst/>
            <a:rect l="l" t="t" r="r" b="b"/>
            <a:pathLst>
              <a:path w="1800225" h="497204">
                <a:moveTo>
                  <a:pt x="1800011" y="0"/>
                </a:moveTo>
                <a:lnTo>
                  <a:pt x="0" y="0"/>
                </a:lnTo>
                <a:lnTo>
                  <a:pt x="0" y="497067"/>
                </a:lnTo>
                <a:lnTo>
                  <a:pt x="1800011" y="497067"/>
                </a:lnTo>
                <a:lnTo>
                  <a:pt x="1800011" y="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/>
          <p:cNvSpPr/>
          <p:nvPr/>
        </p:nvSpPr>
        <p:spPr>
          <a:xfrm>
            <a:off x="5987262" y="4799456"/>
            <a:ext cx="1800225" cy="497205"/>
          </a:xfrm>
          <a:custGeom>
            <a:avLst/>
            <a:gdLst/>
            <a:ahLst/>
            <a:cxnLst/>
            <a:rect l="l" t="t" r="r" b="b"/>
            <a:pathLst>
              <a:path w="1800225" h="497204">
                <a:moveTo>
                  <a:pt x="1799996" y="0"/>
                </a:moveTo>
                <a:lnTo>
                  <a:pt x="0" y="0"/>
                </a:lnTo>
                <a:lnTo>
                  <a:pt x="0" y="497067"/>
                </a:lnTo>
                <a:lnTo>
                  <a:pt x="1799996" y="497067"/>
                </a:lnTo>
                <a:lnTo>
                  <a:pt x="1799996" y="0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2"/>
          <p:cNvSpPr/>
          <p:nvPr/>
        </p:nvSpPr>
        <p:spPr>
          <a:xfrm>
            <a:off x="3640921" y="4799426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697" y="0"/>
                </a:lnTo>
              </a:path>
            </a:pathLst>
          </a:custGeom>
          <a:ln w="127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3"/>
          <p:cNvSpPr/>
          <p:nvPr/>
        </p:nvSpPr>
        <p:spPr>
          <a:xfrm>
            <a:off x="3647267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4"/>
          <p:cNvSpPr/>
          <p:nvPr/>
        </p:nvSpPr>
        <p:spPr>
          <a:xfrm>
            <a:off x="5447278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5"/>
          <p:cNvSpPr/>
          <p:nvPr/>
        </p:nvSpPr>
        <p:spPr>
          <a:xfrm>
            <a:off x="3640921" y="5945992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697" y="0"/>
                </a:lnTo>
              </a:path>
            </a:pathLst>
          </a:custGeom>
          <a:ln w="127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6"/>
          <p:cNvSpPr/>
          <p:nvPr/>
        </p:nvSpPr>
        <p:spPr>
          <a:xfrm>
            <a:off x="1300913" y="4799426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03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7"/>
          <p:cNvSpPr/>
          <p:nvPr/>
        </p:nvSpPr>
        <p:spPr>
          <a:xfrm>
            <a:off x="1307272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8"/>
          <p:cNvSpPr/>
          <p:nvPr/>
        </p:nvSpPr>
        <p:spPr>
          <a:xfrm>
            <a:off x="3107271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9"/>
          <p:cNvSpPr/>
          <p:nvPr/>
        </p:nvSpPr>
        <p:spPr>
          <a:xfrm>
            <a:off x="1300913" y="5945992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03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0"/>
          <p:cNvSpPr/>
          <p:nvPr/>
        </p:nvSpPr>
        <p:spPr>
          <a:xfrm>
            <a:off x="5980922" y="4799426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06" y="0"/>
                </a:lnTo>
              </a:path>
            </a:pathLst>
          </a:custGeom>
          <a:ln w="12700">
            <a:solidFill>
              <a:srgbClr val="B9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1"/>
          <p:cNvSpPr/>
          <p:nvPr/>
        </p:nvSpPr>
        <p:spPr>
          <a:xfrm>
            <a:off x="5987262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B9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2"/>
          <p:cNvSpPr/>
          <p:nvPr/>
        </p:nvSpPr>
        <p:spPr>
          <a:xfrm>
            <a:off x="7787258" y="4805796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825"/>
                </a:lnTo>
              </a:path>
            </a:pathLst>
          </a:custGeom>
          <a:ln w="12700">
            <a:solidFill>
              <a:srgbClr val="B9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3"/>
          <p:cNvSpPr/>
          <p:nvPr/>
        </p:nvSpPr>
        <p:spPr>
          <a:xfrm>
            <a:off x="5980922" y="5945992"/>
            <a:ext cx="1812925" cy="0"/>
          </a:xfrm>
          <a:custGeom>
            <a:avLst/>
            <a:gdLst/>
            <a:ahLst/>
            <a:cxnLst/>
            <a:rect l="l" t="t" r="r" b="b"/>
            <a:pathLst>
              <a:path w="1812925">
                <a:moveTo>
                  <a:pt x="0" y="0"/>
                </a:moveTo>
                <a:lnTo>
                  <a:pt x="1812706" y="0"/>
                </a:lnTo>
              </a:path>
            </a:pathLst>
          </a:custGeom>
          <a:ln w="12700">
            <a:solidFill>
              <a:srgbClr val="B9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4"/>
          <p:cNvSpPr/>
          <p:nvPr/>
        </p:nvSpPr>
        <p:spPr>
          <a:xfrm>
            <a:off x="1706179" y="2561889"/>
            <a:ext cx="918844" cy="918844"/>
          </a:xfrm>
          <a:custGeom>
            <a:avLst/>
            <a:gdLst/>
            <a:ahLst/>
            <a:cxnLst/>
            <a:rect l="l" t="t" r="r" b="b"/>
            <a:pathLst>
              <a:path w="918844" h="918844">
                <a:moveTo>
                  <a:pt x="784096" y="784117"/>
                </a:moveTo>
                <a:lnTo>
                  <a:pt x="134527" y="784117"/>
                </a:lnTo>
                <a:lnTo>
                  <a:pt x="160394" y="808080"/>
                </a:lnTo>
                <a:lnTo>
                  <a:pt x="188046" y="830023"/>
                </a:lnTo>
                <a:lnTo>
                  <a:pt x="248230" y="867373"/>
                </a:lnTo>
                <a:lnTo>
                  <a:pt x="314134" y="895222"/>
                </a:lnTo>
                <a:lnTo>
                  <a:pt x="384811" y="912625"/>
                </a:lnTo>
                <a:lnTo>
                  <a:pt x="459318" y="918636"/>
                </a:lnTo>
                <a:lnTo>
                  <a:pt x="496988" y="917114"/>
                </a:lnTo>
                <a:lnTo>
                  <a:pt x="569693" y="905289"/>
                </a:lnTo>
                <a:lnTo>
                  <a:pt x="638099" y="882545"/>
                </a:lnTo>
                <a:lnTo>
                  <a:pt x="701260" y="849827"/>
                </a:lnTo>
                <a:lnTo>
                  <a:pt x="758229" y="808080"/>
                </a:lnTo>
                <a:lnTo>
                  <a:pt x="784096" y="784117"/>
                </a:lnTo>
                <a:close/>
              </a:path>
              <a:path w="918844" h="918844">
                <a:moveTo>
                  <a:pt x="830005" y="730600"/>
                </a:moveTo>
                <a:lnTo>
                  <a:pt x="88618" y="730600"/>
                </a:lnTo>
                <a:lnTo>
                  <a:pt x="110562" y="758250"/>
                </a:lnTo>
                <a:lnTo>
                  <a:pt x="808061" y="758250"/>
                </a:lnTo>
                <a:lnTo>
                  <a:pt x="830005" y="730600"/>
                </a:lnTo>
                <a:close/>
              </a:path>
              <a:path w="918844" h="918844">
                <a:moveTo>
                  <a:pt x="849811" y="217375"/>
                </a:moveTo>
                <a:lnTo>
                  <a:pt x="68813" y="217375"/>
                </a:lnTo>
                <a:lnTo>
                  <a:pt x="36094" y="280539"/>
                </a:lnTo>
                <a:lnTo>
                  <a:pt x="13348" y="348949"/>
                </a:lnTo>
                <a:lnTo>
                  <a:pt x="1522" y="421660"/>
                </a:lnTo>
                <a:lnTo>
                  <a:pt x="0" y="459333"/>
                </a:lnTo>
                <a:lnTo>
                  <a:pt x="1522" y="497006"/>
                </a:lnTo>
                <a:lnTo>
                  <a:pt x="13348" y="569715"/>
                </a:lnTo>
                <a:lnTo>
                  <a:pt x="36094" y="638123"/>
                </a:lnTo>
                <a:lnTo>
                  <a:pt x="68813" y="701283"/>
                </a:lnTo>
                <a:lnTo>
                  <a:pt x="849811" y="701283"/>
                </a:lnTo>
                <a:lnTo>
                  <a:pt x="867359" y="670418"/>
                </a:lnTo>
                <a:lnTo>
                  <a:pt x="895211" y="604516"/>
                </a:lnTo>
                <a:lnTo>
                  <a:pt x="912615" y="533839"/>
                </a:lnTo>
                <a:lnTo>
                  <a:pt x="918627" y="459333"/>
                </a:lnTo>
                <a:lnTo>
                  <a:pt x="917104" y="421660"/>
                </a:lnTo>
                <a:lnTo>
                  <a:pt x="905278" y="348949"/>
                </a:lnTo>
                <a:lnTo>
                  <a:pt x="882531" y="280539"/>
                </a:lnTo>
                <a:lnTo>
                  <a:pt x="849811" y="217375"/>
                </a:lnTo>
                <a:close/>
              </a:path>
              <a:path w="918844" h="918844">
                <a:moveTo>
                  <a:pt x="459318" y="0"/>
                </a:moveTo>
                <a:lnTo>
                  <a:pt x="384811" y="6011"/>
                </a:lnTo>
                <a:lnTo>
                  <a:pt x="314134" y="23416"/>
                </a:lnTo>
                <a:lnTo>
                  <a:pt x="248230" y="51269"/>
                </a:lnTo>
                <a:lnTo>
                  <a:pt x="188046" y="88624"/>
                </a:lnTo>
                <a:lnTo>
                  <a:pt x="134527" y="134534"/>
                </a:lnTo>
                <a:lnTo>
                  <a:pt x="88618" y="188056"/>
                </a:lnTo>
                <a:lnTo>
                  <a:pt x="830005" y="188056"/>
                </a:lnTo>
                <a:lnTo>
                  <a:pt x="784096" y="134534"/>
                </a:lnTo>
                <a:lnTo>
                  <a:pt x="730577" y="88624"/>
                </a:lnTo>
                <a:lnTo>
                  <a:pt x="670394" y="51269"/>
                </a:lnTo>
                <a:lnTo>
                  <a:pt x="604493" y="23416"/>
                </a:lnTo>
                <a:lnTo>
                  <a:pt x="533819" y="6011"/>
                </a:lnTo>
                <a:lnTo>
                  <a:pt x="459318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5"/>
          <p:cNvSpPr/>
          <p:nvPr/>
        </p:nvSpPr>
        <p:spPr>
          <a:xfrm>
            <a:off x="1570210" y="2610078"/>
            <a:ext cx="517525" cy="584200"/>
          </a:xfrm>
          <a:custGeom>
            <a:avLst/>
            <a:gdLst/>
            <a:ahLst/>
            <a:cxnLst/>
            <a:rect l="l" t="t" r="r" b="b"/>
            <a:pathLst>
              <a:path w="517525" h="584200">
                <a:moveTo>
                  <a:pt x="175272" y="0"/>
                </a:moveTo>
                <a:lnTo>
                  <a:pt x="0" y="328025"/>
                </a:lnTo>
                <a:lnTo>
                  <a:pt x="454054" y="583905"/>
                </a:lnTo>
                <a:lnTo>
                  <a:pt x="517279" y="182483"/>
                </a:lnTo>
                <a:lnTo>
                  <a:pt x="175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6"/>
          <p:cNvSpPr/>
          <p:nvPr/>
        </p:nvSpPr>
        <p:spPr>
          <a:xfrm>
            <a:off x="1563209" y="2603037"/>
            <a:ext cx="530225" cy="599440"/>
          </a:xfrm>
          <a:custGeom>
            <a:avLst/>
            <a:gdLst/>
            <a:ahLst/>
            <a:cxnLst/>
            <a:rect l="l" t="t" r="r" b="b"/>
            <a:pathLst>
              <a:path w="530225" h="599439">
                <a:moveTo>
                  <a:pt x="180118" y="0"/>
                </a:moveTo>
                <a:lnTo>
                  <a:pt x="0" y="337108"/>
                </a:lnTo>
                <a:lnTo>
                  <a:pt x="465045" y="599175"/>
                </a:lnTo>
                <a:lnTo>
                  <a:pt x="467637" y="582716"/>
                </a:lnTo>
                <a:lnTo>
                  <a:pt x="457081" y="582716"/>
                </a:lnTo>
                <a:lnTo>
                  <a:pt x="13990" y="333024"/>
                </a:lnTo>
                <a:lnTo>
                  <a:pt x="184403" y="14081"/>
                </a:lnTo>
                <a:lnTo>
                  <a:pt x="206513" y="14081"/>
                </a:lnTo>
                <a:lnTo>
                  <a:pt x="180118" y="0"/>
                </a:lnTo>
                <a:close/>
              </a:path>
              <a:path w="530225" h="599439">
                <a:moveTo>
                  <a:pt x="206513" y="14081"/>
                </a:moveTo>
                <a:lnTo>
                  <a:pt x="184403" y="14081"/>
                </a:lnTo>
                <a:lnTo>
                  <a:pt x="518553" y="192359"/>
                </a:lnTo>
                <a:lnTo>
                  <a:pt x="457081" y="582716"/>
                </a:lnTo>
                <a:lnTo>
                  <a:pt x="467637" y="582716"/>
                </a:lnTo>
                <a:lnTo>
                  <a:pt x="529995" y="186659"/>
                </a:lnTo>
                <a:lnTo>
                  <a:pt x="206513" y="1408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7"/>
          <p:cNvSpPr/>
          <p:nvPr/>
        </p:nvSpPr>
        <p:spPr>
          <a:xfrm>
            <a:off x="2012539" y="3177342"/>
            <a:ext cx="511175" cy="205104"/>
          </a:xfrm>
          <a:custGeom>
            <a:avLst/>
            <a:gdLst/>
            <a:ahLst/>
            <a:cxnLst/>
            <a:rect l="l" t="t" r="r" b="b"/>
            <a:pathLst>
              <a:path w="511175" h="205105">
                <a:moveTo>
                  <a:pt x="8820" y="0"/>
                </a:moveTo>
                <a:lnTo>
                  <a:pt x="25227" y="67706"/>
                </a:lnTo>
                <a:lnTo>
                  <a:pt x="47721" y="118276"/>
                </a:lnTo>
                <a:lnTo>
                  <a:pt x="70252" y="156413"/>
                </a:lnTo>
                <a:lnTo>
                  <a:pt x="110179" y="192201"/>
                </a:lnTo>
                <a:lnTo>
                  <a:pt x="165773" y="204879"/>
                </a:lnTo>
                <a:lnTo>
                  <a:pt x="189402" y="204474"/>
                </a:lnTo>
                <a:lnTo>
                  <a:pt x="246383" y="197364"/>
                </a:lnTo>
                <a:lnTo>
                  <a:pt x="318639" y="182576"/>
                </a:lnTo>
                <a:lnTo>
                  <a:pt x="410471" y="160595"/>
                </a:lnTo>
                <a:lnTo>
                  <a:pt x="314761" y="160595"/>
                </a:lnTo>
                <a:lnTo>
                  <a:pt x="274533" y="160028"/>
                </a:lnTo>
                <a:lnTo>
                  <a:pt x="204150" y="149732"/>
                </a:lnTo>
                <a:lnTo>
                  <a:pt x="146372" y="129999"/>
                </a:lnTo>
                <a:lnTo>
                  <a:pt x="100206" y="104160"/>
                </a:lnTo>
                <a:lnTo>
                  <a:pt x="64660" y="75547"/>
                </a:lnTo>
                <a:lnTo>
                  <a:pt x="38741" y="47493"/>
                </a:lnTo>
                <a:lnTo>
                  <a:pt x="15742" y="13747"/>
                </a:lnTo>
                <a:lnTo>
                  <a:pt x="9548" y="1666"/>
                </a:lnTo>
                <a:lnTo>
                  <a:pt x="8820" y="0"/>
                </a:lnTo>
                <a:close/>
              </a:path>
              <a:path w="511175" h="205105">
                <a:moveTo>
                  <a:pt x="510789" y="131856"/>
                </a:moveTo>
                <a:lnTo>
                  <a:pt x="463236" y="137796"/>
                </a:lnTo>
                <a:lnTo>
                  <a:pt x="405913" y="150487"/>
                </a:lnTo>
                <a:lnTo>
                  <a:pt x="358513" y="157554"/>
                </a:lnTo>
                <a:lnTo>
                  <a:pt x="314761" y="160595"/>
                </a:lnTo>
                <a:lnTo>
                  <a:pt x="410471" y="160595"/>
                </a:lnTo>
                <a:lnTo>
                  <a:pt x="461723" y="147888"/>
                </a:lnTo>
                <a:lnTo>
                  <a:pt x="473009" y="145359"/>
                </a:lnTo>
                <a:lnTo>
                  <a:pt x="482422" y="143800"/>
                </a:lnTo>
                <a:lnTo>
                  <a:pt x="496984" y="142116"/>
                </a:lnTo>
                <a:lnTo>
                  <a:pt x="510789" y="131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8"/>
          <p:cNvSpPr/>
          <p:nvPr/>
        </p:nvSpPr>
        <p:spPr>
          <a:xfrm>
            <a:off x="1571768" y="2612303"/>
            <a:ext cx="517525" cy="568960"/>
          </a:xfrm>
          <a:custGeom>
            <a:avLst/>
            <a:gdLst/>
            <a:ahLst/>
            <a:cxnLst/>
            <a:rect l="l" t="t" r="r" b="b"/>
            <a:pathLst>
              <a:path w="517525" h="568960">
                <a:moveTo>
                  <a:pt x="298713" y="250057"/>
                </a:moveTo>
                <a:lnTo>
                  <a:pt x="287216" y="250057"/>
                </a:lnTo>
                <a:lnTo>
                  <a:pt x="440771" y="568878"/>
                </a:lnTo>
                <a:lnTo>
                  <a:pt x="450128" y="564398"/>
                </a:lnTo>
                <a:lnTo>
                  <a:pt x="298713" y="250057"/>
                </a:lnTo>
                <a:close/>
              </a:path>
              <a:path w="517525" h="568960">
                <a:moveTo>
                  <a:pt x="179667" y="0"/>
                </a:moveTo>
                <a:lnTo>
                  <a:pt x="170306" y="4480"/>
                </a:lnTo>
                <a:lnTo>
                  <a:pt x="282680" y="240548"/>
                </a:lnTo>
                <a:lnTo>
                  <a:pt x="0" y="319338"/>
                </a:lnTo>
                <a:lnTo>
                  <a:pt x="2785" y="329336"/>
                </a:lnTo>
                <a:lnTo>
                  <a:pt x="287216" y="250057"/>
                </a:lnTo>
                <a:lnTo>
                  <a:pt x="298713" y="250057"/>
                </a:lnTo>
                <a:lnTo>
                  <a:pt x="297347" y="247223"/>
                </a:lnTo>
                <a:lnTo>
                  <a:pt x="331466" y="237713"/>
                </a:lnTo>
                <a:lnTo>
                  <a:pt x="292824" y="237713"/>
                </a:lnTo>
                <a:lnTo>
                  <a:pt x="179667" y="0"/>
                </a:lnTo>
                <a:close/>
              </a:path>
              <a:path w="517525" h="568960">
                <a:moveTo>
                  <a:pt x="514148" y="176021"/>
                </a:moveTo>
                <a:lnTo>
                  <a:pt x="292824" y="237713"/>
                </a:lnTo>
                <a:lnTo>
                  <a:pt x="331466" y="237713"/>
                </a:lnTo>
                <a:lnTo>
                  <a:pt x="516934" y="186019"/>
                </a:lnTo>
                <a:lnTo>
                  <a:pt x="514148" y="17602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9"/>
          <p:cNvSpPr/>
          <p:nvPr/>
        </p:nvSpPr>
        <p:spPr>
          <a:xfrm>
            <a:off x="1995775" y="3257047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59" h="63500">
                <a:moveTo>
                  <a:pt x="60935" y="0"/>
                </a:moveTo>
                <a:lnTo>
                  <a:pt x="0" y="16550"/>
                </a:lnTo>
                <a:lnTo>
                  <a:pt x="55208" y="62880"/>
                </a:lnTo>
                <a:lnTo>
                  <a:pt x="60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0"/>
          <p:cNvSpPr/>
          <p:nvPr/>
        </p:nvSpPr>
        <p:spPr>
          <a:xfrm>
            <a:off x="2073795" y="3176976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59" h="63500">
                <a:moveTo>
                  <a:pt x="5727" y="0"/>
                </a:moveTo>
                <a:lnTo>
                  <a:pt x="0" y="62880"/>
                </a:lnTo>
                <a:lnTo>
                  <a:pt x="60926" y="46329"/>
                </a:lnTo>
                <a:lnTo>
                  <a:pt x="5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1"/>
          <p:cNvSpPr/>
          <p:nvPr/>
        </p:nvSpPr>
        <p:spPr>
          <a:xfrm>
            <a:off x="2178082" y="3256498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19">
                <a:moveTo>
                  <a:pt x="0" y="0"/>
                </a:moveTo>
                <a:lnTo>
                  <a:pt x="24469" y="58247"/>
                </a:lnTo>
                <a:lnTo>
                  <a:pt x="70497" y="14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2"/>
          <p:cNvSpPr/>
          <p:nvPr/>
        </p:nvSpPr>
        <p:spPr>
          <a:xfrm>
            <a:off x="2151842" y="3338824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19">
                <a:moveTo>
                  <a:pt x="46027" y="0"/>
                </a:moveTo>
                <a:lnTo>
                  <a:pt x="0" y="43251"/>
                </a:lnTo>
                <a:lnTo>
                  <a:pt x="70497" y="58216"/>
                </a:lnTo>
                <a:lnTo>
                  <a:pt x="460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3"/>
          <p:cNvSpPr/>
          <p:nvPr/>
        </p:nvSpPr>
        <p:spPr>
          <a:xfrm>
            <a:off x="2296491" y="3277743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90" h="54610">
                <a:moveTo>
                  <a:pt x="71841" y="0"/>
                </a:moveTo>
                <a:lnTo>
                  <a:pt x="0" y="5760"/>
                </a:lnTo>
                <a:lnTo>
                  <a:pt x="40062" y="54559"/>
                </a:lnTo>
                <a:lnTo>
                  <a:pt x="71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4"/>
          <p:cNvSpPr/>
          <p:nvPr/>
        </p:nvSpPr>
        <p:spPr>
          <a:xfrm>
            <a:off x="2454700" y="3248451"/>
            <a:ext cx="70485" cy="59055"/>
          </a:xfrm>
          <a:custGeom>
            <a:avLst/>
            <a:gdLst/>
            <a:ahLst/>
            <a:cxnLst/>
            <a:rect l="l" t="t" r="r" b="b"/>
            <a:pathLst>
              <a:path w="70485" h="59055">
                <a:moveTo>
                  <a:pt x="70235" y="0"/>
                </a:moveTo>
                <a:lnTo>
                  <a:pt x="0" y="16154"/>
                </a:lnTo>
                <a:lnTo>
                  <a:pt x="46768" y="58613"/>
                </a:lnTo>
                <a:lnTo>
                  <a:pt x="70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35"/>
          <p:cNvSpPr/>
          <p:nvPr/>
        </p:nvSpPr>
        <p:spPr>
          <a:xfrm>
            <a:off x="2306467" y="3351748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90" h="54610">
                <a:moveTo>
                  <a:pt x="31766" y="0"/>
                </a:moveTo>
                <a:lnTo>
                  <a:pt x="0" y="54559"/>
                </a:lnTo>
                <a:lnTo>
                  <a:pt x="71844" y="48798"/>
                </a:lnTo>
                <a:lnTo>
                  <a:pt x="31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6"/>
          <p:cNvSpPr/>
          <p:nvPr/>
        </p:nvSpPr>
        <p:spPr>
          <a:xfrm>
            <a:off x="2476442" y="3327913"/>
            <a:ext cx="89535" cy="75565"/>
          </a:xfrm>
          <a:custGeom>
            <a:avLst/>
            <a:gdLst/>
            <a:ahLst/>
            <a:cxnLst/>
            <a:rect l="l" t="t" r="r" b="b"/>
            <a:pathLst>
              <a:path w="89535" h="75564">
                <a:moveTo>
                  <a:pt x="28587" y="0"/>
                </a:moveTo>
                <a:lnTo>
                  <a:pt x="0" y="75285"/>
                </a:lnTo>
                <a:lnTo>
                  <a:pt x="29929" y="67817"/>
                </a:lnTo>
                <a:lnTo>
                  <a:pt x="8369" y="67817"/>
                </a:lnTo>
                <a:lnTo>
                  <a:pt x="30800" y="8808"/>
                </a:lnTo>
                <a:lnTo>
                  <a:pt x="38650" y="8808"/>
                </a:lnTo>
                <a:lnTo>
                  <a:pt x="28587" y="0"/>
                </a:lnTo>
                <a:close/>
              </a:path>
              <a:path w="89535" h="75564">
                <a:moveTo>
                  <a:pt x="38650" y="8808"/>
                </a:moveTo>
                <a:lnTo>
                  <a:pt x="30800" y="8808"/>
                </a:lnTo>
                <a:lnTo>
                  <a:pt x="78293" y="50413"/>
                </a:lnTo>
                <a:lnTo>
                  <a:pt x="8369" y="67817"/>
                </a:lnTo>
                <a:lnTo>
                  <a:pt x="29929" y="67817"/>
                </a:lnTo>
                <a:lnTo>
                  <a:pt x="89178" y="53035"/>
                </a:lnTo>
                <a:lnTo>
                  <a:pt x="38650" y="8808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7"/>
          <p:cNvSpPr/>
          <p:nvPr/>
        </p:nvSpPr>
        <p:spPr>
          <a:xfrm>
            <a:off x="2515362" y="3307707"/>
            <a:ext cx="336550" cy="245745"/>
          </a:xfrm>
          <a:custGeom>
            <a:avLst/>
            <a:gdLst/>
            <a:ahLst/>
            <a:cxnLst/>
            <a:rect l="l" t="t" r="r" b="b"/>
            <a:pathLst>
              <a:path w="336550" h="245744">
                <a:moveTo>
                  <a:pt x="132902" y="8264"/>
                </a:moveTo>
                <a:lnTo>
                  <a:pt x="48657" y="8264"/>
                </a:lnTo>
                <a:lnTo>
                  <a:pt x="67468" y="8487"/>
                </a:lnTo>
                <a:lnTo>
                  <a:pt x="87172" y="9580"/>
                </a:lnTo>
                <a:lnTo>
                  <a:pt x="128301" y="15056"/>
                </a:lnTo>
                <a:lnTo>
                  <a:pt x="170118" y="26049"/>
                </a:lnTo>
                <a:lnTo>
                  <a:pt x="210698" y="43916"/>
                </a:lnTo>
                <a:lnTo>
                  <a:pt x="248114" y="70013"/>
                </a:lnTo>
                <a:lnTo>
                  <a:pt x="280440" y="105698"/>
                </a:lnTo>
                <a:lnTo>
                  <a:pt x="305752" y="152326"/>
                </a:lnTo>
                <a:lnTo>
                  <a:pt x="322122" y="211255"/>
                </a:lnTo>
                <a:lnTo>
                  <a:pt x="326352" y="245757"/>
                </a:lnTo>
                <a:lnTo>
                  <a:pt x="335959" y="245757"/>
                </a:lnTo>
                <a:lnTo>
                  <a:pt x="325144" y="180736"/>
                </a:lnTo>
                <a:lnTo>
                  <a:pt x="304675" y="127997"/>
                </a:lnTo>
                <a:lnTo>
                  <a:pt x="276342" y="86318"/>
                </a:lnTo>
                <a:lnTo>
                  <a:pt x="241932" y="54475"/>
                </a:lnTo>
                <a:lnTo>
                  <a:pt x="203233" y="31246"/>
                </a:lnTo>
                <a:lnTo>
                  <a:pt x="162032" y="15407"/>
                </a:lnTo>
                <a:lnTo>
                  <a:pt x="141053" y="9876"/>
                </a:lnTo>
                <a:lnTo>
                  <a:pt x="132902" y="8264"/>
                </a:lnTo>
                <a:close/>
              </a:path>
              <a:path w="336550" h="245744">
                <a:moveTo>
                  <a:pt x="41304" y="0"/>
                </a:moveTo>
                <a:lnTo>
                  <a:pt x="23949" y="509"/>
                </a:lnTo>
                <a:lnTo>
                  <a:pt x="7979" y="1490"/>
                </a:lnTo>
                <a:lnTo>
                  <a:pt x="0" y="11122"/>
                </a:lnTo>
                <a:lnTo>
                  <a:pt x="14683" y="9751"/>
                </a:lnTo>
                <a:lnTo>
                  <a:pt x="30982" y="8742"/>
                </a:lnTo>
                <a:lnTo>
                  <a:pt x="48657" y="8264"/>
                </a:lnTo>
                <a:lnTo>
                  <a:pt x="132902" y="8264"/>
                </a:lnTo>
                <a:lnTo>
                  <a:pt x="120119" y="5735"/>
                </a:lnTo>
                <a:lnTo>
                  <a:pt x="99453" y="2829"/>
                </a:lnTo>
                <a:lnTo>
                  <a:pt x="79280" y="1007"/>
                </a:lnTo>
                <a:lnTo>
                  <a:pt x="59823" y="114"/>
                </a:lnTo>
                <a:lnTo>
                  <a:pt x="41304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38"/>
          <p:cNvSpPr/>
          <p:nvPr/>
        </p:nvSpPr>
        <p:spPr>
          <a:xfrm>
            <a:off x="4046174" y="2561889"/>
            <a:ext cx="918844" cy="918844"/>
          </a:xfrm>
          <a:custGeom>
            <a:avLst/>
            <a:gdLst/>
            <a:ahLst/>
            <a:cxnLst/>
            <a:rect l="l" t="t" r="r" b="b"/>
            <a:pathLst>
              <a:path w="918845" h="918844">
                <a:moveTo>
                  <a:pt x="784105" y="784117"/>
                </a:moveTo>
                <a:lnTo>
                  <a:pt x="134523" y="784117"/>
                </a:lnTo>
                <a:lnTo>
                  <a:pt x="160390" y="808080"/>
                </a:lnTo>
                <a:lnTo>
                  <a:pt x="188043" y="830023"/>
                </a:lnTo>
                <a:lnTo>
                  <a:pt x="248228" y="867373"/>
                </a:lnTo>
                <a:lnTo>
                  <a:pt x="314136" y="895222"/>
                </a:lnTo>
                <a:lnTo>
                  <a:pt x="384819" y="912625"/>
                </a:lnTo>
                <a:lnTo>
                  <a:pt x="459333" y="918636"/>
                </a:lnTo>
                <a:lnTo>
                  <a:pt x="497002" y="917114"/>
                </a:lnTo>
                <a:lnTo>
                  <a:pt x="569705" y="905289"/>
                </a:lnTo>
                <a:lnTo>
                  <a:pt x="638110" y="882545"/>
                </a:lnTo>
                <a:lnTo>
                  <a:pt x="701269" y="849827"/>
                </a:lnTo>
                <a:lnTo>
                  <a:pt x="758238" y="808080"/>
                </a:lnTo>
                <a:lnTo>
                  <a:pt x="784105" y="784117"/>
                </a:lnTo>
                <a:close/>
              </a:path>
              <a:path w="918845" h="918844">
                <a:moveTo>
                  <a:pt x="830014" y="730600"/>
                </a:moveTo>
                <a:lnTo>
                  <a:pt x="88615" y="730600"/>
                </a:lnTo>
                <a:lnTo>
                  <a:pt x="110558" y="758250"/>
                </a:lnTo>
                <a:lnTo>
                  <a:pt x="808070" y="758250"/>
                </a:lnTo>
                <a:lnTo>
                  <a:pt x="830014" y="730600"/>
                </a:lnTo>
                <a:close/>
              </a:path>
              <a:path w="918845" h="918844">
                <a:moveTo>
                  <a:pt x="849819" y="217375"/>
                </a:moveTo>
                <a:lnTo>
                  <a:pt x="68810" y="217375"/>
                </a:lnTo>
                <a:lnTo>
                  <a:pt x="36092" y="280539"/>
                </a:lnTo>
                <a:lnTo>
                  <a:pt x="13347" y="348949"/>
                </a:lnTo>
                <a:lnTo>
                  <a:pt x="1522" y="421660"/>
                </a:lnTo>
                <a:lnTo>
                  <a:pt x="0" y="459333"/>
                </a:lnTo>
                <a:lnTo>
                  <a:pt x="1522" y="497006"/>
                </a:lnTo>
                <a:lnTo>
                  <a:pt x="13347" y="569715"/>
                </a:lnTo>
                <a:lnTo>
                  <a:pt x="36092" y="638123"/>
                </a:lnTo>
                <a:lnTo>
                  <a:pt x="68810" y="701283"/>
                </a:lnTo>
                <a:lnTo>
                  <a:pt x="849819" y="701283"/>
                </a:lnTo>
                <a:lnTo>
                  <a:pt x="867367" y="670418"/>
                </a:lnTo>
                <a:lnTo>
                  <a:pt x="895220" y="604516"/>
                </a:lnTo>
                <a:lnTo>
                  <a:pt x="912624" y="533839"/>
                </a:lnTo>
                <a:lnTo>
                  <a:pt x="918636" y="459333"/>
                </a:lnTo>
                <a:lnTo>
                  <a:pt x="917114" y="421660"/>
                </a:lnTo>
                <a:lnTo>
                  <a:pt x="905287" y="348949"/>
                </a:lnTo>
                <a:lnTo>
                  <a:pt x="882540" y="280539"/>
                </a:lnTo>
                <a:lnTo>
                  <a:pt x="849819" y="217375"/>
                </a:lnTo>
                <a:close/>
              </a:path>
              <a:path w="918845" h="918844">
                <a:moveTo>
                  <a:pt x="459333" y="0"/>
                </a:moveTo>
                <a:lnTo>
                  <a:pt x="384819" y="6011"/>
                </a:lnTo>
                <a:lnTo>
                  <a:pt x="314136" y="23416"/>
                </a:lnTo>
                <a:lnTo>
                  <a:pt x="248228" y="51269"/>
                </a:lnTo>
                <a:lnTo>
                  <a:pt x="188043" y="88624"/>
                </a:lnTo>
                <a:lnTo>
                  <a:pt x="134523" y="134534"/>
                </a:lnTo>
                <a:lnTo>
                  <a:pt x="88615" y="188056"/>
                </a:lnTo>
                <a:lnTo>
                  <a:pt x="830014" y="188056"/>
                </a:lnTo>
                <a:lnTo>
                  <a:pt x="784105" y="134534"/>
                </a:lnTo>
                <a:lnTo>
                  <a:pt x="730587" y="88624"/>
                </a:lnTo>
                <a:lnTo>
                  <a:pt x="670404" y="51269"/>
                </a:lnTo>
                <a:lnTo>
                  <a:pt x="604504" y="23416"/>
                </a:lnTo>
                <a:lnTo>
                  <a:pt x="533832" y="6011"/>
                </a:lnTo>
                <a:lnTo>
                  <a:pt x="459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9"/>
          <p:cNvSpPr/>
          <p:nvPr/>
        </p:nvSpPr>
        <p:spPr>
          <a:xfrm>
            <a:off x="3910202" y="2610078"/>
            <a:ext cx="517525" cy="584200"/>
          </a:xfrm>
          <a:custGeom>
            <a:avLst/>
            <a:gdLst/>
            <a:ahLst/>
            <a:cxnLst/>
            <a:rect l="l" t="t" r="r" b="b"/>
            <a:pathLst>
              <a:path w="517525" h="584200">
                <a:moveTo>
                  <a:pt x="175259" y="0"/>
                </a:moveTo>
                <a:lnTo>
                  <a:pt x="0" y="328025"/>
                </a:lnTo>
                <a:lnTo>
                  <a:pt x="454060" y="583905"/>
                </a:lnTo>
                <a:lnTo>
                  <a:pt x="517276" y="182483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0"/>
          <p:cNvSpPr/>
          <p:nvPr/>
        </p:nvSpPr>
        <p:spPr>
          <a:xfrm>
            <a:off x="3903192" y="2603037"/>
            <a:ext cx="530225" cy="599440"/>
          </a:xfrm>
          <a:custGeom>
            <a:avLst/>
            <a:gdLst/>
            <a:ahLst/>
            <a:cxnLst/>
            <a:rect l="l" t="t" r="r" b="b"/>
            <a:pathLst>
              <a:path w="530225" h="599439">
                <a:moveTo>
                  <a:pt x="180136" y="0"/>
                </a:moveTo>
                <a:lnTo>
                  <a:pt x="0" y="337108"/>
                </a:lnTo>
                <a:lnTo>
                  <a:pt x="465063" y="599175"/>
                </a:lnTo>
                <a:lnTo>
                  <a:pt x="467655" y="582716"/>
                </a:lnTo>
                <a:lnTo>
                  <a:pt x="457078" y="582716"/>
                </a:lnTo>
                <a:lnTo>
                  <a:pt x="14020" y="333024"/>
                </a:lnTo>
                <a:lnTo>
                  <a:pt x="184403" y="14081"/>
                </a:lnTo>
                <a:lnTo>
                  <a:pt x="206532" y="14081"/>
                </a:lnTo>
                <a:lnTo>
                  <a:pt x="180136" y="0"/>
                </a:lnTo>
                <a:close/>
              </a:path>
              <a:path w="530225" h="599439">
                <a:moveTo>
                  <a:pt x="206532" y="14081"/>
                </a:moveTo>
                <a:lnTo>
                  <a:pt x="184403" y="14081"/>
                </a:lnTo>
                <a:lnTo>
                  <a:pt x="518556" y="192359"/>
                </a:lnTo>
                <a:lnTo>
                  <a:pt x="457078" y="582716"/>
                </a:lnTo>
                <a:lnTo>
                  <a:pt x="467655" y="582716"/>
                </a:lnTo>
                <a:lnTo>
                  <a:pt x="530016" y="186659"/>
                </a:lnTo>
                <a:lnTo>
                  <a:pt x="206532" y="1408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1"/>
          <p:cNvSpPr/>
          <p:nvPr/>
        </p:nvSpPr>
        <p:spPr>
          <a:xfrm>
            <a:off x="4352528" y="3177342"/>
            <a:ext cx="511175" cy="205104"/>
          </a:xfrm>
          <a:custGeom>
            <a:avLst/>
            <a:gdLst/>
            <a:ahLst/>
            <a:cxnLst/>
            <a:rect l="l" t="t" r="r" b="b"/>
            <a:pathLst>
              <a:path w="511175" h="205105">
                <a:moveTo>
                  <a:pt x="8839" y="0"/>
                </a:moveTo>
                <a:lnTo>
                  <a:pt x="25232" y="67706"/>
                </a:lnTo>
                <a:lnTo>
                  <a:pt x="47731" y="118276"/>
                </a:lnTo>
                <a:lnTo>
                  <a:pt x="70266" y="156413"/>
                </a:lnTo>
                <a:lnTo>
                  <a:pt x="110196" y="192201"/>
                </a:lnTo>
                <a:lnTo>
                  <a:pt x="165792" y="204879"/>
                </a:lnTo>
                <a:lnTo>
                  <a:pt x="189421" y="204474"/>
                </a:lnTo>
                <a:lnTo>
                  <a:pt x="246403" y="197364"/>
                </a:lnTo>
                <a:lnTo>
                  <a:pt x="318659" y="182576"/>
                </a:lnTo>
                <a:lnTo>
                  <a:pt x="410491" y="160595"/>
                </a:lnTo>
                <a:lnTo>
                  <a:pt x="314769" y="160595"/>
                </a:lnTo>
                <a:lnTo>
                  <a:pt x="274542" y="160027"/>
                </a:lnTo>
                <a:lnTo>
                  <a:pt x="204162" y="149732"/>
                </a:lnTo>
                <a:lnTo>
                  <a:pt x="146386" y="129999"/>
                </a:lnTo>
                <a:lnTo>
                  <a:pt x="100222" y="104160"/>
                </a:lnTo>
                <a:lnTo>
                  <a:pt x="64678" y="75547"/>
                </a:lnTo>
                <a:lnTo>
                  <a:pt x="38759" y="47493"/>
                </a:lnTo>
                <a:lnTo>
                  <a:pt x="15761" y="13747"/>
                </a:lnTo>
                <a:lnTo>
                  <a:pt x="9566" y="1666"/>
                </a:lnTo>
                <a:lnTo>
                  <a:pt x="8839" y="0"/>
                </a:lnTo>
                <a:close/>
              </a:path>
              <a:path w="511175" h="205105">
                <a:moveTo>
                  <a:pt x="510783" y="131856"/>
                </a:moveTo>
                <a:lnTo>
                  <a:pt x="463236" y="137795"/>
                </a:lnTo>
                <a:lnTo>
                  <a:pt x="405916" y="150486"/>
                </a:lnTo>
                <a:lnTo>
                  <a:pt x="358519" y="157553"/>
                </a:lnTo>
                <a:lnTo>
                  <a:pt x="314769" y="160595"/>
                </a:lnTo>
                <a:lnTo>
                  <a:pt x="410491" y="160595"/>
                </a:lnTo>
                <a:lnTo>
                  <a:pt x="461741" y="147888"/>
                </a:lnTo>
                <a:lnTo>
                  <a:pt x="473018" y="145359"/>
                </a:lnTo>
                <a:lnTo>
                  <a:pt x="482430" y="143799"/>
                </a:lnTo>
                <a:lnTo>
                  <a:pt x="497001" y="142116"/>
                </a:lnTo>
                <a:lnTo>
                  <a:pt x="510783" y="131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2"/>
          <p:cNvSpPr/>
          <p:nvPr/>
        </p:nvSpPr>
        <p:spPr>
          <a:xfrm>
            <a:off x="3911757" y="2612303"/>
            <a:ext cx="517525" cy="568960"/>
          </a:xfrm>
          <a:custGeom>
            <a:avLst/>
            <a:gdLst/>
            <a:ahLst/>
            <a:cxnLst/>
            <a:rect l="l" t="t" r="r" b="b"/>
            <a:pathLst>
              <a:path w="517525" h="568960">
                <a:moveTo>
                  <a:pt x="298728" y="250057"/>
                </a:moveTo>
                <a:lnTo>
                  <a:pt x="287213" y="250057"/>
                </a:lnTo>
                <a:lnTo>
                  <a:pt x="440771" y="568878"/>
                </a:lnTo>
                <a:lnTo>
                  <a:pt x="450128" y="564398"/>
                </a:lnTo>
                <a:lnTo>
                  <a:pt x="298728" y="250057"/>
                </a:lnTo>
                <a:close/>
              </a:path>
              <a:path w="517525" h="568960">
                <a:moveTo>
                  <a:pt x="179679" y="0"/>
                </a:moveTo>
                <a:lnTo>
                  <a:pt x="170322" y="4480"/>
                </a:lnTo>
                <a:lnTo>
                  <a:pt x="282671" y="240548"/>
                </a:lnTo>
                <a:lnTo>
                  <a:pt x="0" y="319338"/>
                </a:lnTo>
                <a:lnTo>
                  <a:pt x="2804" y="329336"/>
                </a:lnTo>
                <a:lnTo>
                  <a:pt x="287213" y="250057"/>
                </a:lnTo>
                <a:lnTo>
                  <a:pt x="298728" y="250057"/>
                </a:lnTo>
                <a:lnTo>
                  <a:pt x="297362" y="247223"/>
                </a:lnTo>
                <a:lnTo>
                  <a:pt x="331480" y="237713"/>
                </a:lnTo>
                <a:lnTo>
                  <a:pt x="292851" y="237713"/>
                </a:lnTo>
                <a:lnTo>
                  <a:pt x="179679" y="0"/>
                </a:lnTo>
                <a:close/>
              </a:path>
              <a:path w="517525" h="568960">
                <a:moveTo>
                  <a:pt x="514167" y="176021"/>
                </a:moveTo>
                <a:lnTo>
                  <a:pt x="292851" y="237713"/>
                </a:lnTo>
                <a:lnTo>
                  <a:pt x="331480" y="237713"/>
                </a:lnTo>
                <a:lnTo>
                  <a:pt x="516940" y="186019"/>
                </a:lnTo>
                <a:lnTo>
                  <a:pt x="514167" y="176021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43"/>
          <p:cNvSpPr/>
          <p:nvPr/>
        </p:nvSpPr>
        <p:spPr>
          <a:xfrm>
            <a:off x="4335764" y="3257047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60" h="63500">
                <a:moveTo>
                  <a:pt x="60929" y="0"/>
                </a:moveTo>
                <a:lnTo>
                  <a:pt x="0" y="16550"/>
                </a:lnTo>
                <a:lnTo>
                  <a:pt x="55199" y="62880"/>
                </a:lnTo>
                <a:lnTo>
                  <a:pt x="60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4"/>
          <p:cNvSpPr/>
          <p:nvPr/>
        </p:nvSpPr>
        <p:spPr>
          <a:xfrm>
            <a:off x="4413793" y="3176976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60" h="63500">
                <a:moveTo>
                  <a:pt x="5730" y="0"/>
                </a:moveTo>
                <a:lnTo>
                  <a:pt x="0" y="62880"/>
                </a:lnTo>
                <a:lnTo>
                  <a:pt x="60929" y="46329"/>
                </a:lnTo>
                <a:lnTo>
                  <a:pt x="5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45"/>
          <p:cNvSpPr/>
          <p:nvPr/>
        </p:nvSpPr>
        <p:spPr>
          <a:xfrm>
            <a:off x="4518065" y="325649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19">
                <a:moveTo>
                  <a:pt x="0" y="0"/>
                </a:moveTo>
                <a:lnTo>
                  <a:pt x="24475" y="58247"/>
                </a:lnTo>
                <a:lnTo>
                  <a:pt x="70500" y="14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46"/>
          <p:cNvSpPr/>
          <p:nvPr/>
        </p:nvSpPr>
        <p:spPr>
          <a:xfrm>
            <a:off x="4491822" y="3338824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19">
                <a:moveTo>
                  <a:pt x="46055" y="0"/>
                </a:moveTo>
                <a:lnTo>
                  <a:pt x="0" y="43251"/>
                </a:lnTo>
                <a:lnTo>
                  <a:pt x="70500" y="58216"/>
                </a:lnTo>
                <a:lnTo>
                  <a:pt x="46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47"/>
          <p:cNvSpPr/>
          <p:nvPr/>
        </p:nvSpPr>
        <p:spPr>
          <a:xfrm>
            <a:off x="4636480" y="3277743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89" h="54610">
                <a:moveTo>
                  <a:pt x="71841" y="0"/>
                </a:moveTo>
                <a:lnTo>
                  <a:pt x="0" y="5760"/>
                </a:lnTo>
                <a:lnTo>
                  <a:pt x="40081" y="54559"/>
                </a:lnTo>
                <a:lnTo>
                  <a:pt x="71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48"/>
          <p:cNvSpPr/>
          <p:nvPr/>
        </p:nvSpPr>
        <p:spPr>
          <a:xfrm>
            <a:off x="4794702" y="3248451"/>
            <a:ext cx="70485" cy="59055"/>
          </a:xfrm>
          <a:custGeom>
            <a:avLst/>
            <a:gdLst/>
            <a:ahLst/>
            <a:cxnLst/>
            <a:rect l="l" t="t" r="r" b="b"/>
            <a:pathLst>
              <a:path w="70485" h="59055">
                <a:moveTo>
                  <a:pt x="70225" y="0"/>
                </a:moveTo>
                <a:lnTo>
                  <a:pt x="0" y="16154"/>
                </a:lnTo>
                <a:lnTo>
                  <a:pt x="46756" y="58613"/>
                </a:lnTo>
                <a:lnTo>
                  <a:pt x="7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9"/>
          <p:cNvSpPr/>
          <p:nvPr/>
        </p:nvSpPr>
        <p:spPr>
          <a:xfrm>
            <a:off x="4646477" y="3351748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89" h="54610">
                <a:moveTo>
                  <a:pt x="31760" y="0"/>
                </a:moveTo>
                <a:lnTo>
                  <a:pt x="0" y="54559"/>
                </a:lnTo>
                <a:lnTo>
                  <a:pt x="71841" y="48798"/>
                </a:lnTo>
                <a:lnTo>
                  <a:pt x="31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0"/>
          <p:cNvSpPr/>
          <p:nvPr/>
        </p:nvSpPr>
        <p:spPr>
          <a:xfrm>
            <a:off x="4816434" y="3327913"/>
            <a:ext cx="89535" cy="75565"/>
          </a:xfrm>
          <a:custGeom>
            <a:avLst/>
            <a:gdLst/>
            <a:ahLst/>
            <a:cxnLst/>
            <a:rect l="l" t="t" r="r" b="b"/>
            <a:pathLst>
              <a:path w="89535" h="75564">
                <a:moveTo>
                  <a:pt x="28590" y="0"/>
                </a:moveTo>
                <a:lnTo>
                  <a:pt x="0" y="75285"/>
                </a:lnTo>
                <a:lnTo>
                  <a:pt x="29931" y="67817"/>
                </a:lnTo>
                <a:lnTo>
                  <a:pt x="8381" y="67817"/>
                </a:lnTo>
                <a:lnTo>
                  <a:pt x="30815" y="8808"/>
                </a:lnTo>
                <a:lnTo>
                  <a:pt x="38654" y="8808"/>
                </a:lnTo>
                <a:lnTo>
                  <a:pt x="28590" y="0"/>
                </a:lnTo>
                <a:close/>
              </a:path>
              <a:path w="89535" h="75564">
                <a:moveTo>
                  <a:pt x="38654" y="8808"/>
                </a:moveTo>
                <a:lnTo>
                  <a:pt x="30815" y="8808"/>
                </a:lnTo>
                <a:lnTo>
                  <a:pt x="78303" y="50413"/>
                </a:lnTo>
                <a:lnTo>
                  <a:pt x="8381" y="67817"/>
                </a:lnTo>
                <a:lnTo>
                  <a:pt x="29931" y="67817"/>
                </a:lnTo>
                <a:lnTo>
                  <a:pt x="89184" y="53035"/>
                </a:lnTo>
                <a:lnTo>
                  <a:pt x="38654" y="8808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51"/>
          <p:cNvSpPr/>
          <p:nvPr/>
        </p:nvSpPr>
        <p:spPr>
          <a:xfrm>
            <a:off x="4855357" y="3307707"/>
            <a:ext cx="336550" cy="245745"/>
          </a:xfrm>
          <a:custGeom>
            <a:avLst/>
            <a:gdLst/>
            <a:ahLst/>
            <a:cxnLst/>
            <a:rect l="l" t="t" r="r" b="b"/>
            <a:pathLst>
              <a:path w="336550" h="245744">
                <a:moveTo>
                  <a:pt x="132904" y="8264"/>
                </a:moveTo>
                <a:lnTo>
                  <a:pt x="48656" y="8264"/>
                </a:lnTo>
                <a:lnTo>
                  <a:pt x="67467" y="8487"/>
                </a:lnTo>
                <a:lnTo>
                  <a:pt x="87172" y="9580"/>
                </a:lnTo>
                <a:lnTo>
                  <a:pt x="128302" y="15056"/>
                </a:lnTo>
                <a:lnTo>
                  <a:pt x="170121" y="26049"/>
                </a:lnTo>
                <a:lnTo>
                  <a:pt x="210701" y="43916"/>
                </a:lnTo>
                <a:lnTo>
                  <a:pt x="248118" y="70013"/>
                </a:lnTo>
                <a:lnTo>
                  <a:pt x="280445" y="105698"/>
                </a:lnTo>
                <a:lnTo>
                  <a:pt x="305754" y="152326"/>
                </a:lnTo>
                <a:lnTo>
                  <a:pt x="322121" y="211255"/>
                </a:lnTo>
                <a:lnTo>
                  <a:pt x="326349" y="245757"/>
                </a:lnTo>
                <a:lnTo>
                  <a:pt x="335981" y="245757"/>
                </a:lnTo>
                <a:lnTo>
                  <a:pt x="325156" y="180736"/>
                </a:lnTo>
                <a:lnTo>
                  <a:pt x="304681" y="127997"/>
                </a:lnTo>
                <a:lnTo>
                  <a:pt x="276344" y="86318"/>
                </a:lnTo>
                <a:lnTo>
                  <a:pt x="241932" y="54475"/>
                </a:lnTo>
                <a:lnTo>
                  <a:pt x="203233" y="31246"/>
                </a:lnTo>
                <a:lnTo>
                  <a:pt x="162033" y="15407"/>
                </a:lnTo>
                <a:lnTo>
                  <a:pt x="141055" y="9876"/>
                </a:lnTo>
                <a:lnTo>
                  <a:pt x="132904" y="8264"/>
                </a:lnTo>
                <a:close/>
              </a:path>
              <a:path w="336550" h="245744">
                <a:moveTo>
                  <a:pt x="41310" y="0"/>
                </a:moveTo>
                <a:lnTo>
                  <a:pt x="23955" y="509"/>
                </a:lnTo>
                <a:lnTo>
                  <a:pt x="7985" y="1490"/>
                </a:lnTo>
                <a:lnTo>
                  <a:pt x="0" y="11122"/>
                </a:lnTo>
                <a:lnTo>
                  <a:pt x="14682" y="9751"/>
                </a:lnTo>
                <a:lnTo>
                  <a:pt x="30981" y="8742"/>
                </a:lnTo>
                <a:lnTo>
                  <a:pt x="48656" y="8264"/>
                </a:lnTo>
                <a:lnTo>
                  <a:pt x="132904" y="8264"/>
                </a:lnTo>
                <a:lnTo>
                  <a:pt x="120121" y="5735"/>
                </a:lnTo>
                <a:lnTo>
                  <a:pt x="99457" y="2829"/>
                </a:lnTo>
                <a:lnTo>
                  <a:pt x="79284" y="1007"/>
                </a:lnTo>
                <a:lnTo>
                  <a:pt x="59828" y="114"/>
                </a:lnTo>
                <a:lnTo>
                  <a:pt x="4131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52"/>
          <p:cNvSpPr/>
          <p:nvPr/>
        </p:nvSpPr>
        <p:spPr>
          <a:xfrm>
            <a:off x="6386154" y="2561889"/>
            <a:ext cx="918844" cy="918844"/>
          </a:xfrm>
          <a:custGeom>
            <a:avLst/>
            <a:gdLst/>
            <a:ahLst/>
            <a:cxnLst/>
            <a:rect l="l" t="t" r="r" b="b"/>
            <a:pathLst>
              <a:path w="918845" h="918844">
                <a:moveTo>
                  <a:pt x="784132" y="784117"/>
                </a:moveTo>
                <a:lnTo>
                  <a:pt x="134534" y="784117"/>
                </a:lnTo>
                <a:lnTo>
                  <a:pt x="160403" y="808080"/>
                </a:lnTo>
                <a:lnTo>
                  <a:pt x="188056" y="830023"/>
                </a:lnTo>
                <a:lnTo>
                  <a:pt x="248242" y="867373"/>
                </a:lnTo>
                <a:lnTo>
                  <a:pt x="314147" y="895222"/>
                </a:lnTo>
                <a:lnTo>
                  <a:pt x="384826" y="912625"/>
                </a:lnTo>
                <a:lnTo>
                  <a:pt x="459333" y="918636"/>
                </a:lnTo>
                <a:lnTo>
                  <a:pt x="497006" y="917114"/>
                </a:lnTo>
                <a:lnTo>
                  <a:pt x="569717" y="905289"/>
                </a:lnTo>
                <a:lnTo>
                  <a:pt x="638127" y="882545"/>
                </a:lnTo>
                <a:lnTo>
                  <a:pt x="701291" y="849827"/>
                </a:lnTo>
                <a:lnTo>
                  <a:pt x="758263" y="808080"/>
                </a:lnTo>
                <a:lnTo>
                  <a:pt x="784132" y="784117"/>
                </a:lnTo>
                <a:close/>
              </a:path>
              <a:path w="918845" h="918844">
                <a:moveTo>
                  <a:pt x="830043" y="730600"/>
                </a:moveTo>
                <a:lnTo>
                  <a:pt x="88624" y="730600"/>
                </a:lnTo>
                <a:lnTo>
                  <a:pt x="110569" y="758250"/>
                </a:lnTo>
                <a:lnTo>
                  <a:pt x="808098" y="758250"/>
                </a:lnTo>
                <a:lnTo>
                  <a:pt x="830043" y="730600"/>
                </a:lnTo>
                <a:close/>
              </a:path>
              <a:path w="918845" h="918844">
                <a:moveTo>
                  <a:pt x="849848" y="217375"/>
                </a:moveTo>
                <a:lnTo>
                  <a:pt x="68818" y="217375"/>
                </a:lnTo>
                <a:lnTo>
                  <a:pt x="36096" y="280539"/>
                </a:lnTo>
                <a:lnTo>
                  <a:pt x="13349" y="348949"/>
                </a:lnTo>
                <a:lnTo>
                  <a:pt x="1522" y="421660"/>
                </a:lnTo>
                <a:lnTo>
                  <a:pt x="0" y="459333"/>
                </a:lnTo>
                <a:lnTo>
                  <a:pt x="1522" y="497006"/>
                </a:lnTo>
                <a:lnTo>
                  <a:pt x="13349" y="569715"/>
                </a:lnTo>
                <a:lnTo>
                  <a:pt x="36096" y="638123"/>
                </a:lnTo>
                <a:lnTo>
                  <a:pt x="68818" y="701283"/>
                </a:lnTo>
                <a:lnTo>
                  <a:pt x="849848" y="701283"/>
                </a:lnTo>
                <a:lnTo>
                  <a:pt x="867397" y="670418"/>
                </a:lnTo>
                <a:lnTo>
                  <a:pt x="895250" y="604516"/>
                </a:lnTo>
                <a:lnTo>
                  <a:pt x="912655" y="533839"/>
                </a:lnTo>
                <a:lnTo>
                  <a:pt x="918667" y="459333"/>
                </a:lnTo>
                <a:lnTo>
                  <a:pt x="917144" y="421660"/>
                </a:lnTo>
                <a:lnTo>
                  <a:pt x="905317" y="348949"/>
                </a:lnTo>
                <a:lnTo>
                  <a:pt x="882570" y="280539"/>
                </a:lnTo>
                <a:lnTo>
                  <a:pt x="849848" y="217375"/>
                </a:lnTo>
                <a:close/>
              </a:path>
              <a:path w="918845" h="918844">
                <a:moveTo>
                  <a:pt x="459333" y="0"/>
                </a:moveTo>
                <a:lnTo>
                  <a:pt x="384826" y="6011"/>
                </a:lnTo>
                <a:lnTo>
                  <a:pt x="314147" y="23416"/>
                </a:lnTo>
                <a:lnTo>
                  <a:pt x="248242" y="51269"/>
                </a:lnTo>
                <a:lnTo>
                  <a:pt x="188056" y="88624"/>
                </a:lnTo>
                <a:lnTo>
                  <a:pt x="134534" y="134534"/>
                </a:lnTo>
                <a:lnTo>
                  <a:pt x="88624" y="188056"/>
                </a:lnTo>
                <a:lnTo>
                  <a:pt x="830043" y="188056"/>
                </a:lnTo>
                <a:lnTo>
                  <a:pt x="784132" y="134534"/>
                </a:lnTo>
                <a:lnTo>
                  <a:pt x="730610" y="88624"/>
                </a:lnTo>
                <a:lnTo>
                  <a:pt x="670424" y="51269"/>
                </a:lnTo>
                <a:lnTo>
                  <a:pt x="604519" y="23416"/>
                </a:lnTo>
                <a:lnTo>
                  <a:pt x="533840" y="6011"/>
                </a:lnTo>
                <a:lnTo>
                  <a:pt x="459333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3"/>
          <p:cNvSpPr/>
          <p:nvPr/>
        </p:nvSpPr>
        <p:spPr>
          <a:xfrm>
            <a:off x="6250213" y="2610078"/>
            <a:ext cx="517525" cy="584200"/>
          </a:xfrm>
          <a:custGeom>
            <a:avLst/>
            <a:gdLst/>
            <a:ahLst/>
            <a:cxnLst/>
            <a:rect l="l" t="t" r="r" b="b"/>
            <a:pathLst>
              <a:path w="517525" h="584200">
                <a:moveTo>
                  <a:pt x="175259" y="0"/>
                </a:moveTo>
                <a:lnTo>
                  <a:pt x="0" y="328025"/>
                </a:lnTo>
                <a:lnTo>
                  <a:pt x="454060" y="583905"/>
                </a:lnTo>
                <a:lnTo>
                  <a:pt x="517276" y="182483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54"/>
          <p:cNvSpPr/>
          <p:nvPr/>
        </p:nvSpPr>
        <p:spPr>
          <a:xfrm>
            <a:off x="6243203" y="2603037"/>
            <a:ext cx="530225" cy="599440"/>
          </a:xfrm>
          <a:custGeom>
            <a:avLst/>
            <a:gdLst/>
            <a:ahLst/>
            <a:cxnLst/>
            <a:rect l="l" t="t" r="r" b="b"/>
            <a:pathLst>
              <a:path w="530225" h="599439">
                <a:moveTo>
                  <a:pt x="180136" y="0"/>
                </a:moveTo>
                <a:lnTo>
                  <a:pt x="0" y="337108"/>
                </a:lnTo>
                <a:lnTo>
                  <a:pt x="465063" y="599175"/>
                </a:lnTo>
                <a:lnTo>
                  <a:pt x="467655" y="582716"/>
                </a:lnTo>
                <a:lnTo>
                  <a:pt x="457078" y="582716"/>
                </a:lnTo>
                <a:lnTo>
                  <a:pt x="13990" y="333024"/>
                </a:lnTo>
                <a:lnTo>
                  <a:pt x="184403" y="14081"/>
                </a:lnTo>
                <a:lnTo>
                  <a:pt x="206532" y="14081"/>
                </a:lnTo>
                <a:lnTo>
                  <a:pt x="180136" y="0"/>
                </a:lnTo>
                <a:close/>
              </a:path>
              <a:path w="530225" h="599439">
                <a:moveTo>
                  <a:pt x="206532" y="14081"/>
                </a:moveTo>
                <a:lnTo>
                  <a:pt x="184403" y="14081"/>
                </a:lnTo>
                <a:lnTo>
                  <a:pt x="518556" y="192359"/>
                </a:lnTo>
                <a:lnTo>
                  <a:pt x="457078" y="582716"/>
                </a:lnTo>
                <a:lnTo>
                  <a:pt x="467655" y="582716"/>
                </a:lnTo>
                <a:lnTo>
                  <a:pt x="530016" y="186659"/>
                </a:lnTo>
                <a:lnTo>
                  <a:pt x="206532" y="1408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5"/>
          <p:cNvSpPr/>
          <p:nvPr/>
        </p:nvSpPr>
        <p:spPr>
          <a:xfrm>
            <a:off x="6692539" y="3177342"/>
            <a:ext cx="511175" cy="205104"/>
          </a:xfrm>
          <a:custGeom>
            <a:avLst/>
            <a:gdLst/>
            <a:ahLst/>
            <a:cxnLst/>
            <a:rect l="l" t="t" r="r" b="b"/>
            <a:pathLst>
              <a:path w="511175" h="205105">
                <a:moveTo>
                  <a:pt x="8808" y="0"/>
                </a:moveTo>
                <a:lnTo>
                  <a:pt x="25224" y="67706"/>
                </a:lnTo>
                <a:lnTo>
                  <a:pt x="47716" y="118276"/>
                </a:lnTo>
                <a:lnTo>
                  <a:pt x="70246" y="156413"/>
                </a:lnTo>
                <a:lnTo>
                  <a:pt x="110171" y="192201"/>
                </a:lnTo>
                <a:lnTo>
                  <a:pt x="165763" y="204879"/>
                </a:lnTo>
                <a:lnTo>
                  <a:pt x="189392" y="204474"/>
                </a:lnTo>
                <a:lnTo>
                  <a:pt x="246373" y="197364"/>
                </a:lnTo>
                <a:lnTo>
                  <a:pt x="318629" y="182576"/>
                </a:lnTo>
                <a:lnTo>
                  <a:pt x="410460" y="160595"/>
                </a:lnTo>
                <a:lnTo>
                  <a:pt x="314757" y="160595"/>
                </a:lnTo>
                <a:lnTo>
                  <a:pt x="274527" y="160027"/>
                </a:lnTo>
                <a:lnTo>
                  <a:pt x="204142" y="149732"/>
                </a:lnTo>
                <a:lnTo>
                  <a:pt x="146363" y="129999"/>
                </a:lnTo>
                <a:lnTo>
                  <a:pt x="100196" y="104160"/>
                </a:lnTo>
                <a:lnTo>
                  <a:pt x="64649" y="75547"/>
                </a:lnTo>
                <a:lnTo>
                  <a:pt x="38730" y="47493"/>
                </a:lnTo>
                <a:lnTo>
                  <a:pt x="15730" y="13747"/>
                </a:lnTo>
                <a:lnTo>
                  <a:pt x="9536" y="1666"/>
                </a:lnTo>
                <a:lnTo>
                  <a:pt x="8808" y="0"/>
                </a:lnTo>
                <a:close/>
              </a:path>
              <a:path w="511175" h="205105">
                <a:moveTo>
                  <a:pt x="510783" y="131856"/>
                </a:moveTo>
                <a:lnTo>
                  <a:pt x="463236" y="137795"/>
                </a:lnTo>
                <a:lnTo>
                  <a:pt x="405912" y="150486"/>
                </a:lnTo>
                <a:lnTo>
                  <a:pt x="358510" y="157553"/>
                </a:lnTo>
                <a:lnTo>
                  <a:pt x="314757" y="160595"/>
                </a:lnTo>
                <a:lnTo>
                  <a:pt x="410460" y="160595"/>
                </a:lnTo>
                <a:lnTo>
                  <a:pt x="461711" y="147888"/>
                </a:lnTo>
                <a:lnTo>
                  <a:pt x="473001" y="145360"/>
                </a:lnTo>
                <a:lnTo>
                  <a:pt x="482413" y="143802"/>
                </a:lnTo>
                <a:lnTo>
                  <a:pt x="496959" y="142120"/>
                </a:lnTo>
                <a:lnTo>
                  <a:pt x="510783" y="131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56"/>
          <p:cNvSpPr/>
          <p:nvPr/>
        </p:nvSpPr>
        <p:spPr>
          <a:xfrm>
            <a:off x="6251768" y="2612303"/>
            <a:ext cx="517525" cy="568960"/>
          </a:xfrm>
          <a:custGeom>
            <a:avLst/>
            <a:gdLst/>
            <a:ahLst/>
            <a:cxnLst/>
            <a:rect l="l" t="t" r="r" b="b"/>
            <a:pathLst>
              <a:path w="517525" h="568960">
                <a:moveTo>
                  <a:pt x="298728" y="250057"/>
                </a:moveTo>
                <a:lnTo>
                  <a:pt x="287213" y="250057"/>
                </a:lnTo>
                <a:lnTo>
                  <a:pt x="440771" y="568878"/>
                </a:lnTo>
                <a:lnTo>
                  <a:pt x="450128" y="564398"/>
                </a:lnTo>
                <a:lnTo>
                  <a:pt x="298728" y="250057"/>
                </a:lnTo>
                <a:close/>
              </a:path>
              <a:path w="517525" h="568960">
                <a:moveTo>
                  <a:pt x="179679" y="0"/>
                </a:moveTo>
                <a:lnTo>
                  <a:pt x="170322" y="4480"/>
                </a:lnTo>
                <a:lnTo>
                  <a:pt x="282671" y="240548"/>
                </a:lnTo>
                <a:lnTo>
                  <a:pt x="0" y="319338"/>
                </a:lnTo>
                <a:lnTo>
                  <a:pt x="2773" y="329336"/>
                </a:lnTo>
                <a:lnTo>
                  <a:pt x="287213" y="250057"/>
                </a:lnTo>
                <a:lnTo>
                  <a:pt x="298728" y="250057"/>
                </a:lnTo>
                <a:lnTo>
                  <a:pt x="297362" y="247223"/>
                </a:lnTo>
                <a:lnTo>
                  <a:pt x="331475" y="237713"/>
                </a:lnTo>
                <a:lnTo>
                  <a:pt x="292821" y="237713"/>
                </a:lnTo>
                <a:lnTo>
                  <a:pt x="179679" y="0"/>
                </a:lnTo>
                <a:close/>
              </a:path>
              <a:path w="517525" h="568960">
                <a:moveTo>
                  <a:pt x="514136" y="176021"/>
                </a:moveTo>
                <a:lnTo>
                  <a:pt x="292821" y="237713"/>
                </a:lnTo>
                <a:lnTo>
                  <a:pt x="331475" y="237713"/>
                </a:lnTo>
                <a:lnTo>
                  <a:pt x="516910" y="186019"/>
                </a:lnTo>
                <a:lnTo>
                  <a:pt x="514136" y="176021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7"/>
          <p:cNvSpPr/>
          <p:nvPr/>
        </p:nvSpPr>
        <p:spPr>
          <a:xfrm>
            <a:off x="6675775" y="3257047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60" h="63500">
                <a:moveTo>
                  <a:pt x="60929" y="0"/>
                </a:moveTo>
                <a:lnTo>
                  <a:pt x="0" y="16550"/>
                </a:lnTo>
                <a:lnTo>
                  <a:pt x="55199" y="62880"/>
                </a:lnTo>
                <a:lnTo>
                  <a:pt x="60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58"/>
          <p:cNvSpPr/>
          <p:nvPr/>
        </p:nvSpPr>
        <p:spPr>
          <a:xfrm>
            <a:off x="6753773" y="3176976"/>
            <a:ext cx="60960" cy="63500"/>
          </a:xfrm>
          <a:custGeom>
            <a:avLst/>
            <a:gdLst/>
            <a:ahLst/>
            <a:cxnLst/>
            <a:rect l="l" t="t" r="r" b="b"/>
            <a:pathLst>
              <a:path w="60960" h="63500">
                <a:moveTo>
                  <a:pt x="5730" y="0"/>
                </a:moveTo>
                <a:lnTo>
                  <a:pt x="0" y="62880"/>
                </a:lnTo>
                <a:lnTo>
                  <a:pt x="60959" y="46329"/>
                </a:lnTo>
                <a:lnTo>
                  <a:pt x="5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59"/>
          <p:cNvSpPr/>
          <p:nvPr/>
        </p:nvSpPr>
        <p:spPr>
          <a:xfrm>
            <a:off x="6858076" y="325649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19">
                <a:moveTo>
                  <a:pt x="0" y="0"/>
                </a:moveTo>
                <a:lnTo>
                  <a:pt x="24475" y="58247"/>
                </a:lnTo>
                <a:lnTo>
                  <a:pt x="70500" y="14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60"/>
          <p:cNvSpPr/>
          <p:nvPr/>
        </p:nvSpPr>
        <p:spPr>
          <a:xfrm>
            <a:off x="6831832" y="3338824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19">
                <a:moveTo>
                  <a:pt x="46055" y="0"/>
                </a:moveTo>
                <a:lnTo>
                  <a:pt x="0" y="43251"/>
                </a:lnTo>
                <a:lnTo>
                  <a:pt x="70500" y="58216"/>
                </a:lnTo>
                <a:lnTo>
                  <a:pt x="46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61"/>
          <p:cNvSpPr/>
          <p:nvPr/>
        </p:nvSpPr>
        <p:spPr>
          <a:xfrm>
            <a:off x="6976490" y="3277743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89" h="54610">
                <a:moveTo>
                  <a:pt x="71841" y="0"/>
                </a:moveTo>
                <a:lnTo>
                  <a:pt x="0" y="5760"/>
                </a:lnTo>
                <a:lnTo>
                  <a:pt x="40081" y="54559"/>
                </a:lnTo>
                <a:lnTo>
                  <a:pt x="71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62"/>
          <p:cNvSpPr/>
          <p:nvPr/>
        </p:nvSpPr>
        <p:spPr>
          <a:xfrm>
            <a:off x="7134712" y="3248451"/>
            <a:ext cx="70485" cy="59055"/>
          </a:xfrm>
          <a:custGeom>
            <a:avLst/>
            <a:gdLst/>
            <a:ahLst/>
            <a:cxnLst/>
            <a:rect l="l" t="t" r="r" b="b"/>
            <a:pathLst>
              <a:path w="70485" h="59055">
                <a:moveTo>
                  <a:pt x="70225" y="0"/>
                </a:moveTo>
                <a:lnTo>
                  <a:pt x="0" y="16154"/>
                </a:lnTo>
                <a:lnTo>
                  <a:pt x="46756" y="58613"/>
                </a:lnTo>
                <a:lnTo>
                  <a:pt x="7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63"/>
          <p:cNvSpPr/>
          <p:nvPr/>
        </p:nvSpPr>
        <p:spPr>
          <a:xfrm>
            <a:off x="6986457" y="3351748"/>
            <a:ext cx="72390" cy="54610"/>
          </a:xfrm>
          <a:custGeom>
            <a:avLst/>
            <a:gdLst/>
            <a:ahLst/>
            <a:cxnLst/>
            <a:rect l="l" t="t" r="r" b="b"/>
            <a:pathLst>
              <a:path w="72389" h="54610">
                <a:moveTo>
                  <a:pt x="31790" y="0"/>
                </a:moveTo>
                <a:lnTo>
                  <a:pt x="0" y="54559"/>
                </a:lnTo>
                <a:lnTo>
                  <a:pt x="71841" y="48798"/>
                </a:lnTo>
                <a:lnTo>
                  <a:pt x="31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64"/>
          <p:cNvSpPr/>
          <p:nvPr/>
        </p:nvSpPr>
        <p:spPr>
          <a:xfrm>
            <a:off x="7156444" y="3327913"/>
            <a:ext cx="89535" cy="75565"/>
          </a:xfrm>
          <a:custGeom>
            <a:avLst/>
            <a:gdLst/>
            <a:ahLst/>
            <a:cxnLst/>
            <a:rect l="l" t="t" r="r" b="b"/>
            <a:pathLst>
              <a:path w="89535" h="75564">
                <a:moveTo>
                  <a:pt x="28590" y="0"/>
                </a:moveTo>
                <a:lnTo>
                  <a:pt x="0" y="75285"/>
                </a:lnTo>
                <a:lnTo>
                  <a:pt x="29931" y="67817"/>
                </a:lnTo>
                <a:lnTo>
                  <a:pt x="8381" y="67817"/>
                </a:lnTo>
                <a:lnTo>
                  <a:pt x="30784" y="8808"/>
                </a:lnTo>
                <a:lnTo>
                  <a:pt x="38654" y="8808"/>
                </a:lnTo>
                <a:lnTo>
                  <a:pt x="28590" y="0"/>
                </a:lnTo>
                <a:close/>
              </a:path>
              <a:path w="89535" h="75564">
                <a:moveTo>
                  <a:pt x="38654" y="8808"/>
                </a:moveTo>
                <a:lnTo>
                  <a:pt x="30784" y="8808"/>
                </a:lnTo>
                <a:lnTo>
                  <a:pt x="78303" y="50413"/>
                </a:lnTo>
                <a:lnTo>
                  <a:pt x="8381" y="67817"/>
                </a:lnTo>
                <a:lnTo>
                  <a:pt x="29931" y="67817"/>
                </a:lnTo>
                <a:lnTo>
                  <a:pt x="89184" y="53035"/>
                </a:lnTo>
                <a:lnTo>
                  <a:pt x="38654" y="8808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5"/>
          <p:cNvSpPr/>
          <p:nvPr/>
        </p:nvSpPr>
        <p:spPr>
          <a:xfrm>
            <a:off x="7195367" y="3307707"/>
            <a:ext cx="336550" cy="245745"/>
          </a:xfrm>
          <a:custGeom>
            <a:avLst/>
            <a:gdLst/>
            <a:ahLst/>
            <a:cxnLst/>
            <a:rect l="l" t="t" r="r" b="b"/>
            <a:pathLst>
              <a:path w="336550" h="245744">
                <a:moveTo>
                  <a:pt x="132880" y="8264"/>
                </a:moveTo>
                <a:lnTo>
                  <a:pt x="48655" y="8264"/>
                </a:lnTo>
                <a:lnTo>
                  <a:pt x="67464" y="8487"/>
                </a:lnTo>
                <a:lnTo>
                  <a:pt x="87168" y="9580"/>
                </a:lnTo>
                <a:lnTo>
                  <a:pt x="128295" y="15056"/>
                </a:lnTo>
                <a:lnTo>
                  <a:pt x="170110" y="26049"/>
                </a:lnTo>
                <a:lnTo>
                  <a:pt x="210689" y="43916"/>
                </a:lnTo>
                <a:lnTo>
                  <a:pt x="248105" y="70013"/>
                </a:lnTo>
                <a:lnTo>
                  <a:pt x="280432" y="105698"/>
                </a:lnTo>
                <a:lnTo>
                  <a:pt x="305744" y="152326"/>
                </a:lnTo>
                <a:lnTo>
                  <a:pt x="322117" y="211255"/>
                </a:lnTo>
                <a:lnTo>
                  <a:pt x="326349" y="245757"/>
                </a:lnTo>
                <a:lnTo>
                  <a:pt x="335950" y="245757"/>
                </a:lnTo>
                <a:lnTo>
                  <a:pt x="325133" y="180736"/>
                </a:lnTo>
                <a:lnTo>
                  <a:pt x="304662" y="127997"/>
                </a:lnTo>
                <a:lnTo>
                  <a:pt x="276327" y="86318"/>
                </a:lnTo>
                <a:lnTo>
                  <a:pt x="241915" y="54475"/>
                </a:lnTo>
                <a:lnTo>
                  <a:pt x="203213" y="31246"/>
                </a:lnTo>
                <a:lnTo>
                  <a:pt x="162011" y="15407"/>
                </a:lnTo>
                <a:lnTo>
                  <a:pt x="141031" y="9876"/>
                </a:lnTo>
                <a:lnTo>
                  <a:pt x="132880" y="8264"/>
                </a:lnTo>
                <a:close/>
              </a:path>
              <a:path w="336550" h="245744">
                <a:moveTo>
                  <a:pt x="41280" y="0"/>
                </a:moveTo>
                <a:lnTo>
                  <a:pt x="23924" y="509"/>
                </a:lnTo>
                <a:lnTo>
                  <a:pt x="7955" y="1490"/>
                </a:lnTo>
                <a:lnTo>
                  <a:pt x="0" y="11122"/>
                </a:lnTo>
                <a:lnTo>
                  <a:pt x="14682" y="9751"/>
                </a:lnTo>
                <a:lnTo>
                  <a:pt x="30980" y="8742"/>
                </a:lnTo>
                <a:lnTo>
                  <a:pt x="48655" y="8264"/>
                </a:lnTo>
                <a:lnTo>
                  <a:pt x="132880" y="8264"/>
                </a:lnTo>
                <a:lnTo>
                  <a:pt x="120097" y="5735"/>
                </a:lnTo>
                <a:lnTo>
                  <a:pt x="99430" y="2829"/>
                </a:lnTo>
                <a:lnTo>
                  <a:pt x="79257" y="1007"/>
                </a:lnTo>
                <a:lnTo>
                  <a:pt x="59799" y="114"/>
                </a:lnTo>
                <a:lnTo>
                  <a:pt x="41280" y="0"/>
                </a:lnTo>
                <a:close/>
              </a:path>
            </a:pathLst>
          </a:custGeom>
          <a:solidFill>
            <a:srgbClr val="BAC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6"/>
          <p:cNvSpPr txBox="1"/>
          <p:nvPr/>
        </p:nvSpPr>
        <p:spPr>
          <a:xfrm>
            <a:off x="1307272" y="1797695"/>
            <a:ext cx="1800225" cy="2809875"/>
          </a:xfrm>
          <a:prstGeom prst="rect">
            <a:avLst/>
          </a:prstGeom>
          <a:ln w="12700">
            <a:solidFill>
              <a:srgbClr val="0E2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60" dirty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Mainstream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</a:pPr>
            <a:r>
              <a:rPr sz="1150" spc="-130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15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000" spc="-19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140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EEPROM,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3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5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29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families</a:t>
            </a:r>
            <a:r>
              <a:rPr sz="1000" spc="-55" dirty="0">
                <a:solidFill>
                  <a:srgbClr val="0E2050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precis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35" dirty="0">
                <a:solidFill>
                  <a:srgbClr val="0E2050"/>
                </a:solidFill>
                <a:latin typeface="Arial"/>
                <a:cs typeface="Arial"/>
              </a:rPr>
              <a:t>RC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2" name="object 67"/>
          <p:cNvSpPr txBox="1"/>
          <p:nvPr/>
        </p:nvSpPr>
        <p:spPr>
          <a:xfrm>
            <a:off x="3647267" y="1797695"/>
            <a:ext cx="1800225" cy="2809875"/>
          </a:xfrm>
          <a:prstGeom prst="rect">
            <a:avLst/>
          </a:prstGeom>
          <a:ln w="12700">
            <a:solidFill>
              <a:srgbClr val="FFD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0" dirty="0">
                <a:solidFill>
                  <a:srgbClr val="0E2050"/>
                </a:solidFill>
                <a:latin typeface="Arial"/>
                <a:cs typeface="Arial"/>
              </a:rPr>
              <a:t>STM8A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Automotive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</a:pPr>
            <a:r>
              <a:rPr sz="1150" spc="-130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15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000" spc="-19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140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EEPROM,</a:t>
            </a:r>
            <a:endParaRPr sz="1000">
              <a:latin typeface="Arial"/>
              <a:cs typeface="Arial"/>
            </a:endParaRPr>
          </a:p>
          <a:p>
            <a:pPr marL="227965" marR="217170" algn="ctr">
              <a:lnSpc>
                <a:spcPct val="100000"/>
              </a:lnSpc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3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5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29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families</a:t>
            </a:r>
            <a:r>
              <a:rPr sz="1000" spc="-55" dirty="0">
                <a:solidFill>
                  <a:srgbClr val="0E2050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precis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80" dirty="0">
                <a:solidFill>
                  <a:srgbClr val="0E2050"/>
                </a:solidFill>
                <a:latin typeface="Arial"/>
                <a:cs typeface="Arial"/>
              </a:rPr>
              <a:t>RC,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40" dirty="0">
                <a:solidFill>
                  <a:srgbClr val="0E2050"/>
                </a:solidFill>
                <a:latin typeface="Arial"/>
                <a:cs typeface="Arial"/>
              </a:rPr>
              <a:t>LIN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0E2050"/>
                </a:solidFill>
                <a:latin typeface="Arial"/>
                <a:cs typeface="Arial"/>
              </a:rPr>
              <a:t>CAN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grad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3" name="object 68"/>
          <p:cNvSpPr txBox="1"/>
          <p:nvPr/>
        </p:nvSpPr>
        <p:spPr>
          <a:xfrm>
            <a:off x="5987262" y="1797695"/>
            <a:ext cx="1800225" cy="2809875"/>
          </a:xfrm>
          <a:prstGeom prst="rect">
            <a:avLst/>
          </a:prstGeom>
          <a:ln w="12700">
            <a:solidFill>
              <a:srgbClr val="B9CE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50" dirty="0">
                <a:solidFill>
                  <a:srgbClr val="0E2050"/>
                </a:solidFill>
                <a:latin typeface="Arial"/>
                <a:cs typeface="Arial"/>
              </a:rPr>
              <a:t>STM8L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150" dirty="0">
                <a:solidFill>
                  <a:srgbClr val="0E2050"/>
                </a:solidFill>
                <a:latin typeface="Arial"/>
                <a:cs typeface="Arial"/>
              </a:rPr>
              <a:t>Ultra‑low‑power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</a:pPr>
            <a:r>
              <a:rPr sz="1150" spc="-130" dirty="0">
                <a:solidFill>
                  <a:srgbClr val="FFFFFF"/>
                </a:solidFill>
                <a:latin typeface="Arial"/>
                <a:cs typeface="Arial"/>
              </a:rPr>
              <a:t>STM</a:t>
            </a:r>
            <a:r>
              <a:rPr sz="115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1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000" spc="-19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140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EEPROM,</a:t>
            </a:r>
            <a:endParaRPr sz="1000">
              <a:latin typeface="Arial"/>
              <a:cs typeface="Arial"/>
            </a:endParaRPr>
          </a:p>
          <a:p>
            <a:pPr marL="302260" marR="291465" indent="115570">
              <a:lnSpc>
                <a:spcPct val="100000"/>
              </a:lnSpc>
            </a:pP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1.6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5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3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29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families,</a:t>
            </a:r>
            <a:r>
              <a:rPr sz="1000" spc="-6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stron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g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analog</a:t>
            </a:r>
            <a:r>
              <a:rPr sz="1000" spc="-60" dirty="0">
                <a:solidFill>
                  <a:srgbClr val="0E2050"/>
                </a:solidFill>
                <a:latin typeface="Arial"/>
                <a:cs typeface="Arial"/>
              </a:rPr>
              <a:t>,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0E2050"/>
                </a:solidFill>
                <a:latin typeface="Arial"/>
                <a:cs typeface="Arial"/>
              </a:rPr>
              <a:t>LC</a:t>
            </a: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drivers,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0E2050"/>
                </a:solidFill>
                <a:latin typeface="Arial"/>
                <a:cs typeface="Arial"/>
              </a:rPr>
              <a:t>l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w-leaka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g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technolo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g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4" name="object 69"/>
          <p:cNvSpPr txBox="1"/>
          <p:nvPr/>
        </p:nvSpPr>
        <p:spPr>
          <a:xfrm>
            <a:off x="1766624" y="4979236"/>
            <a:ext cx="88074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Bes</a:t>
            </a:r>
            <a:r>
              <a:rPr sz="1000" spc="-4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marke</a:t>
            </a:r>
            <a:r>
              <a:rPr sz="1000" spc="-3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5" name="object 70"/>
          <p:cNvSpPr txBox="1"/>
          <p:nvPr/>
        </p:nvSpPr>
        <p:spPr>
          <a:xfrm>
            <a:off x="4032383" y="4979236"/>
            <a:ext cx="1029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45" dirty="0">
                <a:solidFill>
                  <a:srgbClr val="0E2050"/>
                </a:solidFill>
                <a:latin typeface="Arial"/>
                <a:cs typeface="Arial"/>
              </a:rPr>
              <a:t>Long‑ter</a:t>
            </a:r>
            <a:r>
              <a:rPr sz="1000" spc="-200" dirty="0">
                <a:solidFill>
                  <a:srgbClr val="0E2050"/>
                </a:solidFill>
                <a:latin typeface="Arial"/>
                <a:cs typeface="Arial"/>
              </a:rPr>
              <a:t>m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guarantee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6" name="object 71"/>
          <p:cNvSpPr txBox="1"/>
          <p:nvPr/>
        </p:nvSpPr>
        <p:spPr>
          <a:xfrm>
            <a:off x="6302656" y="4826835"/>
            <a:ext cx="1168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Idea</a:t>
            </a:r>
            <a:r>
              <a:rPr sz="1000" spc="-35" dirty="0">
                <a:solidFill>
                  <a:srgbClr val="0E2050"/>
                </a:solidFill>
                <a:latin typeface="Arial"/>
                <a:cs typeface="Arial"/>
              </a:rPr>
              <a:t>l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combination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0E2050"/>
                </a:solidFill>
                <a:latin typeface="Arial"/>
                <a:cs typeface="Arial"/>
              </a:rPr>
              <a:t>of</a:t>
            </a:r>
            <a:r>
              <a:rPr sz="1000" spc="-4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0E2050"/>
                </a:solidFill>
                <a:latin typeface="Arial"/>
                <a:cs typeface="Arial"/>
              </a:rPr>
              <a:t>low‑powe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performance</a:t>
            </a:r>
            <a:r>
              <a:rPr sz="10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features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72"/>
          <p:cNvSpPr txBox="1"/>
          <p:nvPr/>
        </p:nvSpPr>
        <p:spPr>
          <a:xfrm>
            <a:off x="1765048" y="5400110"/>
            <a:ext cx="88391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145" dirty="0">
                <a:solidFill>
                  <a:srgbClr val="0E2050"/>
                </a:solidFill>
                <a:latin typeface="Arial"/>
                <a:cs typeface="Arial"/>
              </a:rPr>
              <a:t>Robus</a:t>
            </a:r>
            <a:r>
              <a:rPr sz="1000" spc="-6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an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reliable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1000" spc="-155" dirty="0">
                <a:solidFill>
                  <a:srgbClr val="0E2050"/>
                </a:solidFill>
                <a:latin typeface="Arial"/>
                <a:cs typeface="Arial"/>
              </a:rPr>
              <a:t>p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t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12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5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E2050"/>
                </a:solidFill>
                <a:latin typeface="Arial"/>
                <a:cs typeface="Arial"/>
              </a:rPr>
              <a:t>°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225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36A9E1"/>
                </a:solidFill>
                <a:latin typeface="Arial"/>
                <a:cs typeface="Arial"/>
                <a:hlinkClick r:id="rId2"/>
              </a:rPr>
              <a:t>ww</a:t>
            </a:r>
            <a:r>
              <a:rPr sz="1000" spc="-155" dirty="0">
                <a:solidFill>
                  <a:srgbClr val="36A9E1"/>
                </a:solidFill>
                <a:latin typeface="Arial"/>
                <a:cs typeface="Arial"/>
                <a:hlinkClick r:id="rId2"/>
              </a:rPr>
              <a:t>w</a:t>
            </a:r>
            <a:r>
              <a:rPr sz="1000" spc="-100" dirty="0">
                <a:solidFill>
                  <a:srgbClr val="36A9E1"/>
                </a:solidFill>
                <a:latin typeface="Arial"/>
                <a:cs typeface="Arial"/>
                <a:hlinkClick r:id="rId2"/>
              </a:rPr>
              <a:t>.st.com/stm8s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8" name="object 73"/>
          <p:cNvSpPr txBox="1"/>
          <p:nvPr/>
        </p:nvSpPr>
        <p:spPr>
          <a:xfrm>
            <a:off x="4087622" y="5323910"/>
            <a:ext cx="91884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sz="1000" spc="-155" dirty="0">
                <a:solidFill>
                  <a:srgbClr val="0E2050"/>
                </a:solidFill>
                <a:latin typeface="Arial"/>
                <a:cs typeface="Arial"/>
              </a:rPr>
              <a:t>AEC-Q100</a:t>
            </a:r>
            <a:endParaRPr sz="1000">
              <a:latin typeface="Arial"/>
              <a:cs typeface="Arial"/>
            </a:endParaRPr>
          </a:p>
          <a:p>
            <a:pPr marL="12700" marR="5080" indent="163195">
              <a:lnSpc>
                <a:spcPct val="100000"/>
              </a:lnSpc>
            </a:pPr>
            <a:r>
              <a:rPr sz="1000" spc="-204" dirty="0">
                <a:solidFill>
                  <a:srgbClr val="0E2050"/>
                </a:solidFill>
                <a:latin typeface="Arial"/>
                <a:cs typeface="Arial"/>
              </a:rPr>
              <a:t>U</a:t>
            </a:r>
            <a:r>
              <a:rPr sz="1000" spc="-155" dirty="0">
                <a:solidFill>
                  <a:srgbClr val="0E2050"/>
                </a:solidFill>
                <a:latin typeface="Arial"/>
                <a:cs typeface="Arial"/>
              </a:rPr>
              <a:t>p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t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o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15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0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°C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36A9E1"/>
                </a:solidFill>
                <a:latin typeface="Arial"/>
                <a:cs typeface="Arial"/>
                <a:hlinkClick r:id="rId3"/>
              </a:rPr>
              <a:t>ww</a:t>
            </a:r>
            <a:r>
              <a:rPr sz="1000" spc="-155" dirty="0">
                <a:solidFill>
                  <a:srgbClr val="36A9E1"/>
                </a:solidFill>
                <a:latin typeface="Arial"/>
                <a:cs typeface="Arial"/>
                <a:hlinkClick r:id="rId3"/>
              </a:rPr>
              <a:t>w</a:t>
            </a:r>
            <a:r>
              <a:rPr sz="1000" spc="-95" dirty="0">
                <a:solidFill>
                  <a:srgbClr val="36A9E1"/>
                </a:solidFill>
                <a:latin typeface="Arial"/>
                <a:cs typeface="Arial"/>
                <a:hlinkClick r:id="rId3"/>
              </a:rPr>
              <a:t>.st.com/stm8af</a:t>
            </a:r>
            <a:r>
              <a:rPr sz="1000" spc="-60" dirty="0">
                <a:solidFill>
                  <a:srgbClr val="36A9E1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36A9E1"/>
                </a:solidFill>
                <a:latin typeface="Arial"/>
                <a:cs typeface="Arial"/>
                <a:hlinkClick r:id="rId4"/>
              </a:rPr>
              <a:t>ww</a:t>
            </a:r>
            <a:r>
              <a:rPr sz="1000" spc="-155" dirty="0">
                <a:solidFill>
                  <a:srgbClr val="36A9E1"/>
                </a:solidFill>
                <a:latin typeface="Arial"/>
                <a:cs typeface="Arial"/>
                <a:hlinkClick r:id="rId4"/>
              </a:rPr>
              <a:t>w</a:t>
            </a:r>
            <a:r>
              <a:rPr sz="1000" spc="-95" dirty="0">
                <a:solidFill>
                  <a:srgbClr val="36A9E1"/>
                </a:solidFill>
                <a:latin typeface="Arial"/>
                <a:cs typeface="Arial"/>
                <a:hlinkClick r:id="rId4"/>
              </a:rPr>
              <a:t>.st.com/stm8al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74"/>
          <p:cNvSpPr txBox="1"/>
          <p:nvPr/>
        </p:nvSpPr>
        <p:spPr>
          <a:xfrm>
            <a:off x="6433237" y="5400110"/>
            <a:ext cx="9074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High-en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d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analo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g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0E2050"/>
                </a:solidFill>
                <a:latin typeface="Arial"/>
                <a:cs typeface="Arial"/>
              </a:rPr>
              <a:t>IPs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Activ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e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Hal</a:t>
            </a:r>
            <a:r>
              <a:rPr sz="1000" spc="-65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E2050"/>
                </a:solidFill>
                <a:latin typeface="Arial"/>
                <a:cs typeface="Arial"/>
              </a:rPr>
              <a:t>&lt;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1</a:t>
            </a:r>
            <a:r>
              <a:rPr sz="1000" spc="-7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0E2050"/>
                </a:solidFill>
                <a:latin typeface="Arial"/>
                <a:cs typeface="Arial"/>
              </a:rPr>
              <a:t>μA</a:t>
            </a: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36A9E1"/>
                </a:solidFill>
                <a:latin typeface="Arial"/>
                <a:cs typeface="Arial"/>
                <a:hlinkClick r:id="rId5"/>
              </a:rPr>
              <a:t>ww</a:t>
            </a:r>
            <a:r>
              <a:rPr sz="1000" spc="-155" dirty="0">
                <a:solidFill>
                  <a:srgbClr val="36A9E1"/>
                </a:solidFill>
                <a:latin typeface="Arial"/>
                <a:cs typeface="Arial"/>
                <a:hlinkClick r:id="rId5"/>
              </a:rPr>
              <a:t>w</a:t>
            </a:r>
            <a:r>
              <a:rPr sz="1000" spc="-95" dirty="0">
                <a:solidFill>
                  <a:srgbClr val="36A9E1"/>
                </a:solidFill>
                <a:latin typeface="Arial"/>
                <a:cs typeface="Arial"/>
                <a:hlinkClick r:id="rId5"/>
              </a:rPr>
              <a:t>.st.com/stm8l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185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76"/>
          <p:cNvSpPr txBox="1"/>
          <p:nvPr/>
        </p:nvSpPr>
        <p:spPr>
          <a:xfrm>
            <a:off x="5402893" y="6188817"/>
            <a:ext cx="2254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85" dirty="0">
                <a:solidFill>
                  <a:srgbClr val="4E514F"/>
                </a:solidFill>
                <a:latin typeface="Arial"/>
                <a:cs typeface="Arial"/>
              </a:rPr>
              <a:t>CAN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77"/>
          <p:cNvSpPr/>
          <p:nvPr/>
        </p:nvSpPr>
        <p:spPr>
          <a:xfrm>
            <a:off x="5278097" y="6214268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83" y="0"/>
                </a:moveTo>
                <a:lnTo>
                  <a:pt x="7182" y="24163"/>
                </a:lnTo>
                <a:lnTo>
                  <a:pt x="0" y="52788"/>
                </a:lnTo>
                <a:lnTo>
                  <a:pt x="2570" y="65483"/>
                </a:lnTo>
                <a:lnTo>
                  <a:pt x="28971" y="93497"/>
                </a:lnTo>
                <a:lnTo>
                  <a:pt x="60212" y="99291"/>
                </a:lnTo>
                <a:lnTo>
                  <a:pt x="73525" y="94771"/>
                </a:lnTo>
                <a:lnTo>
                  <a:pt x="84886" y="86941"/>
                </a:lnTo>
                <a:lnTo>
                  <a:pt x="93717" y="76381"/>
                </a:lnTo>
                <a:lnTo>
                  <a:pt x="99440" y="63667"/>
                </a:lnTo>
                <a:lnTo>
                  <a:pt x="101476" y="49377"/>
                </a:lnTo>
                <a:lnTo>
                  <a:pt x="101181" y="43899"/>
                </a:lnTo>
                <a:lnTo>
                  <a:pt x="70928" y="5134"/>
                </a:lnTo>
                <a:lnTo>
                  <a:pt x="38783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8"/>
          <p:cNvSpPr/>
          <p:nvPr/>
        </p:nvSpPr>
        <p:spPr>
          <a:xfrm>
            <a:off x="6122241" y="6214264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80" y="0"/>
                </a:moveTo>
                <a:lnTo>
                  <a:pt x="7184" y="24162"/>
                </a:lnTo>
                <a:lnTo>
                  <a:pt x="0" y="52795"/>
                </a:lnTo>
                <a:lnTo>
                  <a:pt x="2571" y="65489"/>
                </a:lnTo>
                <a:lnTo>
                  <a:pt x="28972" y="93500"/>
                </a:lnTo>
                <a:lnTo>
                  <a:pt x="60212" y="99291"/>
                </a:lnTo>
                <a:lnTo>
                  <a:pt x="73529" y="94767"/>
                </a:lnTo>
                <a:lnTo>
                  <a:pt x="84891" y="86937"/>
                </a:lnTo>
                <a:lnTo>
                  <a:pt x="93720" y="76378"/>
                </a:lnTo>
                <a:lnTo>
                  <a:pt x="99441" y="63667"/>
                </a:lnTo>
                <a:lnTo>
                  <a:pt x="101476" y="49381"/>
                </a:lnTo>
                <a:lnTo>
                  <a:pt x="101181" y="43904"/>
                </a:lnTo>
                <a:lnTo>
                  <a:pt x="70927" y="5137"/>
                </a:lnTo>
                <a:lnTo>
                  <a:pt x="38780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9"/>
          <p:cNvSpPr/>
          <p:nvPr/>
        </p:nvSpPr>
        <p:spPr>
          <a:xfrm>
            <a:off x="6560726" y="6214268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83" y="0"/>
                </a:moveTo>
                <a:lnTo>
                  <a:pt x="7182" y="24163"/>
                </a:lnTo>
                <a:lnTo>
                  <a:pt x="0" y="52788"/>
                </a:lnTo>
                <a:lnTo>
                  <a:pt x="2570" y="65483"/>
                </a:lnTo>
                <a:lnTo>
                  <a:pt x="28971" y="93497"/>
                </a:lnTo>
                <a:lnTo>
                  <a:pt x="60212" y="99291"/>
                </a:lnTo>
                <a:lnTo>
                  <a:pt x="73525" y="94771"/>
                </a:lnTo>
                <a:lnTo>
                  <a:pt x="84886" y="86941"/>
                </a:lnTo>
                <a:lnTo>
                  <a:pt x="93717" y="76381"/>
                </a:lnTo>
                <a:lnTo>
                  <a:pt x="99440" y="63667"/>
                </a:lnTo>
                <a:lnTo>
                  <a:pt x="101476" y="49377"/>
                </a:lnTo>
                <a:lnTo>
                  <a:pt x="101181" y="43899"/>
                </a:lnTo>
                <a:lnTo>
                  <a:pt x="70928" y="5134"/>
                </a:lnTo>
                <a:lnTo>
                  <a:pt x="38783" y="0"/>
                </a:lnTo>
                <a:close/>
              </a:path>
            </a:pathLst>
          </a:custGeom>
          <a:solidFill>
            <a:srgbClr val="003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0"/>
          <p:cNvSpPr/>
          <p:nvPr/>
        </p:nvSpPr>
        <p:spPr>
          <a:xfrm>
            <a:off x="5723716" y="6214271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77" y="0"/>
                </a:moveTo>
                <a:lnTo>
                  <a:pt x="7185" y="24170"/>
                </a:lnTo>
                <a:lnTo>
                  <a:pt x="0" y="52804"/>
                </a:lnTo>
                <a:lnTo>
                  <a:pt x="2577" y="65495"/>
                </a:lnTo>
                <a:lnTo>
                  <a:pt x="28997" y="93495"/>
                </a:lnTo>
                <a:lnTo>
                  <a:pt x="60232" y="99284"/>
                </a:lnTo>
                <a:lnTo>
                  <a:pt x="73545" y="94760"/>
                </a:lnTo>
                <a:lnTo>
                  <a:pt x="84908" y="86929"/>
                </a:lnTo>
                <a:lnTo>
                  <a:pt x="93742" y="76370"/>
                </a:lnTo>
                <a:lnTo>
                  <a:pt x="99468" y="63660"/>
                </a:lnTo>
                <a:lnTo>
                  <a:pt x="101505" y="49374"/>
                </a:lnTo>
                <a:lnTo>
                  <a:pt x="101206" y="43869"/>
                </a:lnTo>
                <a:lnTo>
                  <a:pt x="70923" y="5128"/>
                </a:lnTo>
                <a:lnTo>
                  <a:pt x="38777" y="0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1"/>
          <p:cNvSpPr/>
          <p:nvPr/>
        </p:nvSpPr>
        <p:spPr>
          <a:xfrm>
            <a:off x="1958749" y="618744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2"/>
          <p:cNvSpPr/>
          <p:nvPr/>
        </p:nvSpPr>
        <p:spPr>
          <a:xfrm>
            <a:off x="2837691" y="618744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3"/>
          <p:cNvSpPr/>
          <p:nvPr/>
        </p:nvSpPr>
        <p:spPr>
          <a:xfrm>
            <a:off x="3685892" y="618744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399" y="152399"/>
                </a:ln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4"/>
          <p:cNvSpPr/>
          <p:nvPr/>
        </p:nvSpPr>
        <p:spPr>
          <a:xfrm>
            <a:off x="1826648" y="2591318"/>
            <a:ext cx="2722245" cy="3037205"/>
          </a:xfrm>
          <a:custGeom>
            <a:avLst/>
            <a:gdLst/>
            <a:ahLst/>
            <a:cxnLst/>
            <a:rect l="l" t="t" r="r" b="b"/>
            <a:pathLst>
              <a:path w="2722245" h="3037204">
                <a:moveTo>
                  <a:pt x="0" y="3036963"/>
                </a:moveTo>
                <a:lnTo>
                  <a:pt x="2721769" y="3036963"/>
                </a:lnTo>
                <a:lnTo>
                  <a:pt x="2721769" y="0"/>
                </a:lnTo>
                <a:lnTo>
                  <a:pt x="0" y="0"/>
                </a:lnTo>
                <a:lnTo>
                  <a:pt x="0" y="3036963"/>
                </a:lnTo>
                <a:close/>
              </a:path>
            </a:pathLst>
          </a:custGeom>
          <a:solidFill>
            <a:srgbClr val="D6D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5"/>
          <p:cNvSpPr/>
          <p:nvPr/>
        </p:nvSpPr>
        <p:spPr>
          <a:xfrm>
            <a:off x="1826661" y="2591318"/>
            <a:ext cx="2722245" cy="3037205"/>
          </a:xfrm>
          <a:custGeom>
            <a:avLst/>
            <a:gdLst/>
            <a:ahLst/>
            <a:cxnLst/>
            <a:rect l="l" t="t" r="r" b="b"/>
            <a:pathLst>
              <a:path w="2722245" h="3037204">
                <a:moveTo>
                  <a:pt x="0" y="3036963"/>
                </a:moveTo>
                <a:lnTo>
                  <a:pt x="2721757" y="3036963"/>
                </a:lnTo>
                <a:lnTo>
                  <a:pt x="2721757" y="0"/>
                </a:lnTo>
                <a:lnTo>
                  <a:pt x="0" y="0"/>
                </a:lnTo>
                <a:lnTo>
                  <a:pt x="0" y="3036963"/>
                </a:lnTo>
                <a:close/>
              </a:path>
            </a:pathLst>
          </a:custGeom>
          <a:ln w="12700">
            <a:solidFill>
              <a:srgbClr val="BAC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6"/>
          <p:cNvSpPr/>
          <p:nvPr/>
        </p:nvSpPr>
        <p:spPr>
          <a:xfrm>
            <a:off x="4548415" y="2589462"/>
            <a:ext cx="2729230" cy="3037205"/>
          </a:xfrm>
          <a:custGeom>
            <a:avLst/>
            <a:gdLst/>
            <a:ahLst/>
            <a:cxnLst/>
            <a:rect l="l" t="t" r="r" b="b"/>
            <a:pathLst>
              <a:path w="2729229" h="3037204">
                <a:moveTo>
                  <a:pt x="0" y="3036987"/>
                </a:moveTo>
                <a:lnTo>
                  <a:pt x="2728828" y="3036987"/>
                </a:lnTo>
                <a:lnTo>
                  <a:pt x="2728828" y="0"/>
                </a:lnTo>
                <a:lnTo>
                  <a:pt x="0" y="0"/>
                </a:lnTo>
                <a:lnTo>
                  <a:pt x="0" y="303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7"/>
          <p:cNvSpPr/>
          <p:nvPr/>
        </p:nvSpPr>
        <p:spPr>
          <a:xfrm>
            <a:off x="4548415" y="2589462"/>
            <a:ext cx="2729230" cy="3037205"/>
          </a:xfrm>
          <a:custGeom>
            <a:avLst/>
            <a:gdLst/>
            <a:ahLst/>
            <a:cxnLst/>
            <a:rect l="l" t="t" r="r" b="b"/>
            <a:pathLst>
              <a:path w="2729229" h="3037204">
                <a:moveTo>
                  <a:pt x="0" y="3036975"/>
                </a:moveTo>
                <a:lnTo>
                  <a:pt x="2728840" y="3036975"/>
                </a:lnTo>
                <a:lnTo>
                  <a:pt x="2728840" y="0"/>
                </a:lnTo>
                <a:lnTo>
                  <a:pt x="0" y="0"/>
                </a:lnTo>
                <a:lnTo>
                  <a:pt x="0" y="3036975"/>
                </a:lnTo>
                <a:close/>
              </a:path>
            </a:pathLst>
          </a:custGeom>
          <a:ln w="12700">
            <a:solidFill>
              <a:srgbClr val="BAC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8"/>
          <p:cNvSpPr txBox="1"/>
          <p:nvPr/>
        </p:nvSpPr>
        <p:spPr>
          <a:xfrm>
            <a:off x="6165346" y="5675035"/>
            <a:ext cx="8134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35" dirty="0">
                <a:solidFill>
                  <a:srgbClr val="9D9D9C"/>
                </a:solidFill>
                <a:latin typeface="Arial"/>
                <a:cs typeface="Arial"/>
              </a:rPr>
              <a:t>2-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9D9D9C"/>
                </a:solidFill>
                <a:latin typeface="Arial"/>
                <a:cs typeface="Arial"/>
              </a:rPr>
              <a:t>64-Kbyte,</a:t>
            </a:r>
            <a:endParaRPr sz="1100">
              <a:latin typeface="Arial"/>
              <a:cs typeface="Arial"/>
            </a:endParaRPr>
          </a:p>
          <a:p>
            <a:pPr marL="93980" indent="-18415">
              <a:lnSpc>
                <a:spcPct val="100000"/>
              </a:lnSpc>
            </a:pPr>
            <a:r>
              <a:rPr sz="1100" spc="-55" dirty="0">
                <a:solidFill>
                  <a:srgbClr val="9D9D9C"/>
                </a:solidFill>
                <a:latin typeface="Arial"/>
                <a:cs typeface="Arial"/>
              </a:rPr>
              <a:t>20-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D9D9C"/>
                </a:solidFill>
                <a:latin typeface="Arial"/>
                <a:cs typeface="Arial"/>
              </a:rPr>
              <a:t>80-pin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tabLst>
                <a:tab pos="440055" algn="l"/>
              </a:tabLst>
            </a:pPr>
            <a:r>
              <a:rPr sz="1000" spc="-170" dirty="0">
                <a:solidFill>
                  <a:srgbClr val="4E514F"/>
                </a:solidFill>
                <a:latin typeface="Arial"/>
                <a:cs typeface="Arial"/>
              </a:rPr>
              <a:t>LCD	</a:t>
            </a:r>
            <a:r>
              <a:rPr sz="1000" spc="-180" dirty="0">
                <a:solidFill>
                  <a:srgbClr val="4E514F"/>
                </a:solidFill>
                <a:latin typeface="Arial"/>
                <a:cs typeface="Arial"/>
              </a:rPr>
              <a:t>AES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89"/>
          <p:cNvSpPr txBox="1"/>
          <p:nvPr/>
        </p:nvSpPr>
        <p:spPr>
          <a:xfrm>
            <a:off x="5848506" y="6188812"/>
            <a:ext cx="1784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4E514F"/>
                </a:solidFill>
                <a:latin typeface="Arial"/>
                <a:cs typeface="Arial"/>
              </a:rPr>
              <a:t>LIN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90"/>
          <p:cNvSpPr txBox="1"/>
          <p:nvPr/>
        </p:nvSpPr>
        <p:spPr>
          <a:xfrm>
            <a:off x="2159851" y="6188812"/>
            <a:ext cx="5829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4E514F"/>
                </a:solidFill>
                <a:latin typeface="Arial"/>
                <a:cs typeface="Arial"/>
              </a:rPr>
              <a:t>Mainstream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91"/>
          <p:cNvSpPr txBox="1"/>
          <p:nvPr/>
        </p:nvSpPr>
        <p:spPr>
          <a:xfrm>
            <a:off x="3038793" y="6188812"/>
            <a:ext cx="5518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4E514F"/>
                </a:solidFill>
                <a:latin typeface="Arial"/>
                <a:cs typeface="Arial"/>
              </a:rPr>
              <a:t>Automotive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92"/>
          <p:cNvSpPr txBox="1"/>
          <p:nvPr/>
        </p:nvSpPr>
        <p:spPr>
          <a:xfrm>
            <a:off x="3887002" y="6188812"/>
            <a:ext cx="792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Ultra-l</a:t>
            </a:r>
            <a:r>
              <a:rPr sz="1000" spc="-80" dirty="0">
                <a:solidFill>
                  <a:srgbClr val="4E514F"/>
                </a:solidFill>
                <a:latin typeface="Arial"/>
                <a:cs typeface="Arial"/>
              </a:rPr>
              <a:t>o</a:t>
            </a: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w-p</a:t>
            </a:r>
            <a:r>
              <a:rPr sz="1000" spc="-60" dirty="0">
                <a:solidFill>
                  <a:srgbClr val="4E514F"/>
                </a:solidFill>
                <a:latin typeface="Arial"/>
                <a:cs typeface="Arial"/>
              </a:rPr>
              <a:t>o</a:t>
            </a:r>
            <a:r>
              <a:rPr sz="1000" spc="-80" dirty="0">
                <a:solidFill>
                  <a:srgbClr val="4E514F"/>
                </a:solidFill>
                <a:latin typeface="Arial"/>
                <a:cs typeface="Arial"/>
              </a:rPr>
              <a:t>wer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93"/>
          <p:cNvSpPr txBox="1"/>
          <p:nvPr/>
        </p:nvSpPr>
        <p:spPr>
          <a:xfrm>
            <a:off x="2916289" y="2576233"/>
            <a:ext cx="53022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0E2050"/>
                </a:solidFill>
                <a:latin typeface="Arial"/>
                <a:cs typeface="Arial"/>
              </a:rPr>
              <a:t>Standard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94"/>
          <p:cNvSpPr txBox="1"/>
          <p:nvPr/>
        </p:nvSpPr>
        <p:spPr>
          <a:xfrm>
            <a:off x="5435781" y="2576233"/>
            <a:ext cx="9385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0E2050"/>
                </a:solidFill>
                <a:latin typeface="Arial"/>
                <a:cs typeface="Arial"/>
              </a:rPr>
              <a:t>Ultra‑low‑power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95"/>
          <p:cNvSpPr/>
          <p:nvPr/>
        </p:nvSpPr>
        <p:spPr>
          <a:xfrm>
            <a:off x="1832543" y="5292026"/>
            <a:ext cx="5445125" cy="0"/>
          </a:xfrm>
          <a:custGeom>
            <a:avLst/>
            <a:gdLst/>
            <a:ahLst/>
            <a:cxnLst/>
            <a:rect l="l" t="t" r="r" b="b"/>
            <a:pathLst>
              <a:path w="5445125">
                <a:moveTo>
                  <a:pt x="0" y="0"/>
                </a:moveTo>
                <a:lnTo>
                  <a:pt x="5444715" y="0"/>
                </a:lnTo>
              </a:path>
            </a:pathLst>
          </a:custGeom>
          <a:ln w="12700">
            <a:solidFill>
              <a:srgbClr val="9D9D9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6"/>
          <p:cNvSpPr/>
          <p:nvPr/>
        </p:nvSpPr>
        <p:spPr>
          <a:xfrm>
            <a:off x="1822637" y="3431469"/>
            <a:ext cx="5445125" cy="0"/>
          </a:xfrm>
          <a:custGeom>
            <a:avLst/>
            <a:gdLst/>
            <a:ahLst/>
            <a:cxnLst/>
            <a:rect l="l" t="t" r="r" b="b"/>
            <a:pathLst>
              <a:path w="5445125">
                <a:moveTo>
                  <a:pt x="0" y="0"/>
                </a:moveTo>
                <a:lnTo>
                  <a:pt x="5444745" y="0"/>
                </a:lnTo>
              </a:path>
            </a:pathLst>
          </a:custGeom>
          <a:ln w="12700">
            <a:solidFill>
              <a:srgbClr val="9D9D9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7"/>
          <p:cNvSpPr/>
          <p:nvPr/>
        </p:nvSpPr>
        <p:spPr>
          <a:xfrm>
            <a:off x="1832543" y="4479221"/>
            <a:ext cx="5445125" cy="0"/>
          </a:xfrm>
          <a:custGeom>
            <a:avLst/>
            <a:gdLst/>
            <a:ahLst/>
            <a:cxnLst/>
            <a:rect l="l" t="t" r="r" b="b"/>
            <a:pathLst>
              <a:path w="5445125">
                <a:moveTo>
                  <a:pt x="0" y="0"/>
                </a:moveTo>
                <a:lnTo>
                  <a:pt x="5444715" y="0"/>
                </a:lnTo>
              </a:path>
            </a:pathLst>
          </a:custGeom>
          <a:ln w="12700">
            <a:solidFill>
              <a:srgbClr val="9D9D9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8"/>
          <p:cNvSpPr txBox="1"/>
          <p:nvPr/>
        </p:nvSpPr>
        <p:spPr>
          <a:xfrm>
            <a:off x="938494" y="3921037"/>
            <a:ext cx="8470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0" dirty="0">
                <a:solidFill>
                  <a:srgbClr val="9D9D9C"/>
                </a:solidFill>
                <a:latin typeface="Arial"/>
                <a:cs typeface="Arial"/>
              </a:rPr>
              <a:t>General</a:t>
            </a:r>
            <a:r>
              <a:rPr sz="1100" spc="-50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114" dirty="0">
                <a:solidFill>
                  <a:srgbClr val="9D9D9C"/>
                </a:solidFill>
                <a:latin typeface="Arial"/>
                <a:cs typeface="Arial"/>
              </a:rPr>
              <a:t>purpose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99"/>
          <p:cNvSpPr txBox="1"/>
          <p:nvPr/>
        </p:nvSpPr>
        <p:spPr>
          <a:xfrm>
            <a:off x="1100764" y="3091142"/>
            <a:ext cx="6851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solidFill>
                  <a:srgbClr val="9D9D9C"/>
                </a:solidFill>
                <a:latin typeface="Arial"/>
                <a:cs typeface="Arial"/>
              </a:rPr>
              <a:t>Performance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100"/>
          <p:cNvSpPr txBox="1"/>
          <p:nvPr/>
        </p:nvSpPr>
        <p:spPr>
          <a:xfrm>
            <a:off x="1478240" y="4804424"/>
            <a:ext cx="3073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9D9D9C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101"/>
          <p:cNvSpPr txBox="1"/>
          <p:nvPr/>
        </p:nvSpPr>
        <p:spPr>
          <a:xfrm>
            <a:off x="1351248" y="5372020"/>
            <a:ext cx="4343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9D9D9C"/>
                </a:solidFill>
                <a:latin typeface="Arial"/>
                <a:cs typeface="Arial"/>
              </a:rPr>
              <a:t>Speci 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102"/>
          <p:cNvSpPr/>
          <p:nvPr/>
        </p:nvSpPr>
        <p:spPr>
          <a:xfrm>
            <a:off x="1817398" y="2590800"/>
            <a:ext cx="5459095" cy="3035935"/>
          </a:xfrm>
          <a:custGeom>
            <a:avLst/>
            <a:gdLst/>
            <a:ahLst/>
            <a:cxnLst/>
            <a:rect l="l" t="t" r="r" b="b"/>
            <a:pathLst>
              <a:path w="5459095" h="3035934">
                <a:moveTo>
                  <a:pt x="5459098" y="3035649"/>
                </a:moveTo>
                <a:lnTo>
                  <a:pt x="0" y="3035649"/>
                </a:lnTo>
                <a:lnTo>
                  <a:pt x="0" y="0"/>
                </a:lnTo>
              </a:path>
            </a:pathLst>
          </a:custGeom>
          <a:ln w="12700">
            <a:solidFill>
              <a:srgbClr val="9D9D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3"/>
          <p:cNvSpPr/>
          <p:nvPr/>
        </p:nvSpPr>
        <p:spPr>
          <a:xfrm>
            <a:off x="1779215" y="2536119"/>
            <a:ext cx="76200" cy="66040"/>
          </a:xfrm>
          <a:custGeom>
            <a:avLst/>
            <a:gdLst/>
            <a:ahLst/>
            <a:cxnLst/>
            <a:rect l="l" t="t" r="r" b="b"/>
            <a:pathLst>
              <a:path w="76200" h="66039">
                <a:moveTo>
                  <a:pt x="37978" y="0"/>
                </a:moveTo>
                <a:lnTo>
                  <a:pt x="0" y="65806"/>
                </a:lnTo>
                <a:lnTo>
                  <a:pt x="75971" y="65806"/>
                </a:lnTo>
                <a:lnTo>
                  <a:pt x="37978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4"/>
          <p:cNvSpPr/>
          <p:nvPr/>
        </p:nvSpPr>
        <p:spPr>
          <a:xfrm>
            <a:off x="2400803" y="2727167"/>
            <a:ext cx="182880" cy="2905125"/>
          </a:xfrm>
          <a:custGeom>
            <a:avLst/>
            <a:gdLst/>
            <a:ahLst/>
            <a:cxnLst/>
            <a:rect l="l" t="t" r="r" b="b"/>
            <a:pathLst>
              <a:path w="182880" h="2905125">
                <a:moveTo>
                  <a:pt x="136839" y="93756"/>
                </a:moveTo>
                <a:lnTo>
                  <a:pt x="45613" y="93756"/>
                </a:lnTo>
                <a:lnTo>
                  <a:pt x="45613" y="2905030"/>
                </a:lnTo>
                <a:lnTo>
                  <a:pt x="136839" y="2905030"/>
                </a:lnTo>
                <a:lnTo>
                  <a:pt x="136839" y="93756"/>
                </a:lnTo>
                <a:close/>
              </a:path>
              <a:path w="182880" h="2905125">
                <a:moveTo>
                  <a:pt x="91263" y="0"/>
                </a:moveTo>
                <a:lnTo>
                  <a:pt x="0" y="93756"/>
                </a:lnTo>
                <a:lnTo>
                  <a:pt x="182486" y="93756"/>
                </a:lnTo>
                <a:lnTo>
                  <a:pt x="91263" y="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5"/>
          <p:cNvSpPr txBox="1"/>
          <p:nvPr/>
        </p:nvSpPr>
        <p:spPr>
          <a:xfrm>
            <a:off x="2015566" y="5675035"/>
            <a:ext cx="880744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35" dirty="0">
                <a:solidFill>
                  <a:srgbClr val="9D9D9C"/>
                </a:solidFill>
                <a:latin typeface="Arial"/>
                <a:cs typeface="Arial"/>
              </a:rPr>
              <a:t>4-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9D9D9C"/>
                </a:solidFill>
                <a:latin typeface="Arial"/>
                <a:cs typeface="Arial"/>
              </a:rPr>
              <a:t>128-Kbyte,</a:t>
            </a:r>
            <a:endParaRPr sz="1100">
              <a:latin typeface="Arial"/>
              <a:cs typeface="Arial"/>
            </a:endParaRPr>
          </a:p>
          <a:p>
            <a:pPr marL="27940" algn="ctr">
              <a:lnSpc>
                <a:spcPct val="100000"/>
              </a:lnSpc>
            </a:pPr>
            <a:r>
              <a:rPr sz="1100" spc="-55" dirty="0">
                <a:solidFill>
                  <a:srgbClr val="9D9D9C"/>
                </a:solidFill>
                <a:latin typeface="Arial"/>
                <a:cs typeface="Arial"/>
              </a:rPr>
              <a:t>20-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D9D9C"/>
                </a:solidFill>
                <a:latin typeface="Arial"/>
                <a:cs typeface="Arial"/>
              </a:rPr>
              <a:t>80-pin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106"/>
          <p:cNvSpPr txBox="1"/>
          <p:nvPr/>
        </p:nvSpPr>
        <p:spPr>
          <a:xfrm>
            <a:off x="2019840" y="5345557"/>
            <a:ext cx="900430" cy="215265"/>
          </a:xfrm>
          <a:prstGeom prst="rect">
            <a:avLst/>
          </a:prstGeom>
          <a:solidFill>
            <a:srgbClr val="0E2050"/>
          </a:solidFill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STM8S903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107"/>
          <p:cNvSpPr/>
          <p:nvPr/>
        </p:nvSpPr>
        <p:spPr>
          <a:xfrm>
            <a:off x="2019840" y="5029134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5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8"/>
          <p:cNvSpPr txBox="1"/>
          <p:nvPr/>
        </p:nvSpPr>
        <p:spPr>
          <a:xfrm>
            <a:off x="2171675" y="5055694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STM8S003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109"/>
          <p:cNvSpPr/>
          <p:nvPr/>
        </p:nvSpPr>
        <p:spPr>
          <a:xfrm>
            <a:off x="2019840" y="4777925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5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10"/>
          <p:cNvSpPr txBox="1"/>
          <p:nvPr/>
        </p:nvSpPr>
        <p:spPr>
          <a:xfrm>
            <a:off x="2171675" y="4804462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STM8S005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111"/>
          <p:cNvSpPr/>
          <p:nvPr/>
        </p:nvSpPr>
        <p:spPr>
          <a:xfrm>
            <a:off x="2019840" y="4526714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5">
                <a:moveTo>
                  <a:pt x="0" y="215205"/>
                </a:moveTo>
                <a:lnTo>
                  <a:pt x="900016" y="215205"/>
                </a:lnTo>
                <a:lnTo>
                  <a:pt x="900016" y="0"/>
                </a:lnTo>
                <a:lnTo>
                  <a:pt x="0" y="0"/>
                </a:lnTo>
                <a:lnTo>
                  <a:pt x="0" y="21520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2"/>
          <p:cNvSpPr txBox="1"/>
          <p:nvPr/>
        </p:nvSpPr>
        <p:spPr>
          <a:xfrm>
            <a:off x="2171675" y="4553243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STM8S007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113"/>
          <p:cNvSpPr/>
          <p:nvPr/>
        </p:nvSpPr>
        <p:spPr>
          <a:xfrm>
            <a:off x="2019840" y="4020082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5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14"/>
          <p:cNvSpPr txBox="1"/>
          <p:nvPr/>
        </p:nvSpPr>
        <p:spPr>
          <a:xfrm>
            <a:off x="2171675" y="4046628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STM8S103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115"/>
          <p:cNvSpPr/>
          <p:nvPr/>
        </p:nvSpPr>
        <p:spPr>
          <a:xfrm>
            <a:off x="2019840" y="3768854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5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6"/>
          <p:cNvSpPr txBox="1"/>
          <p:nvPr/>
        </p:nvSpPr>
        <p:spPr>
          <a:xfrm>
            <a:off x="2171675" y="3795408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STM8S105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117"/>
          <p:cNvSpPr/>
          <p:nvPr/>
        </p:nvSpPr>
        <p:spPr>
          <a:xfrm>
            <a:off x="2019840" y="3177511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4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8"/>
          <p:cNvSpPr txBox="1"/>
          <p:nvPr/>
        </p:nvSpPr>
        <p:spPr>
          <a:xfrm>
            <a:off x="2171675" y="3204045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STM8S207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119"/>
          <p:cNvSpPr/>
          <p:nvPr/>
        </p:nvSpPr>
        <p:spPr>
          <a:xfrm>
            <a:off x="2019840" y="2939005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30" h="215264">
                <a:moveTo>
                  <a:pt x="0" y="215217"/>
                </a:moveTo>
                <a:lnTo>
                  <a:pt x="900016" y="215217"/>
                </a:lnTo>
                <a:lnTo>
                  <a:pt x="900016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20"/>
          <p:cNvSpPr txBox="1"/>
          <p:nvPr/>
        </p:nvSpPr>
        <p:spPr>
          <a:xfrm>
            <a:off x="2171675" y="2965539"/>
            <a:ext cx="596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35" dirty="0">
                <a:solidFill>
                  <a:srgbClr val="FFFFFF"/>
                </a:solidFill>
                <a:latin typeface="Arial"/>
                <a:cs typeface="Arial"/>
              </a:rPr>
              <a:t>STM8S208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121"/>
          <p:cNvSpPr/>
          <p:nvPr/>
        </p:nvSpPr>
        <p:spPr>
          <a:xfrm>
            <a:off x="2862751" y="289561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79" y="0"/>
                </a:moveTo>
                <a:lnTo>
                  <a:pt x="7183" y="24165"/>
                </a:lnTo>
                <a:lnTo>
                  <a:pt x="0" y="52797"/>
                </a:lnTo>
                <a:lnTo>
                  <a:pt x="2576" y="65490"/>
                </a:lnTo>
                <a:lnTo>
                  <a:pt x="28989" y="93492"/>
                </a:lnTo>
                <a:lnTo>
                  <a:pt x="60229" y="99280"/>
                </a:lnTo>
                <a:lnTo>
                  <a:pt x="73541" y="94757"/>
                </a:lnTo>
                <a:lnTo>
                  <a:pt x="84903" y="86927"/>
                </a:lnTo>
                <a:lnTo>
                  <a:pt x="93734" y="76367"/>
                </a:lnTo>
                <a:lnTo>
                  <a:pt x="99457" y="63654"/>
                </a:lnTo>
                <a:lnTo>
                  <a:pt x="101493" y="49365"/>
                </a:lnTo>
                <a:lnTo>
                  <a:pt x="101196" y="43880"/>
                </a:lnTo>
                <a:lnTo>
                  <a:pt x="70929" y="5132"/>
                </a:lnTo>
                <a:lnTo>
                  <a:pt x="387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22"/>
          <p:cNvSpPr/>
          <p:nvPr/>
        </p:nvSpPr>
        <p:spPr>
          <a:xfrm>
            <a:off x="4458926" y="2727167"/>
            <a:ext cx="182880" cy="2905125"/>
          </a:xfrm>
          <a:custGeom>
            <a:avLst/>
            <a:gdLst/>
            <a:ahLst/>
            <a:cxnLst/>
            <a:rect l="l" t="t" r="r" b="b"/>
            <a:pathLst>
              <a:path w="182879" h="2905125">
                <a:moveTo>
                  <a:pt x="136855" y="93756"/>
                </a:moveTo>
                <a:lnTo>
                  <a:pt x="45628" y="93756"/>
                </a:lnTo>
                <a:lnTo>
                  <a:pt x="45628" y="2905030"/>
                </a:lnTo>
                <a:lnTo>
                  <a:pt x="136855" y="2905030"/>
                </a:lnTo>
                <a:lnTo>
                  <a:pt x="136855" y="93756"/>
                </a:lnTo>
                <a:close/>
              </a:path>
              <a:path w="182879" h="2905125">
                <a:moveTo>
                  <a:pt x="91257" y="0"/>
                </a:moveTo>
                <a:lnTo>
                  <a:pt x="0" y="93756"/>
                </a:lnTo>
                <a:lnTo>
                  <a:pt x="182453" y="93756"/>
                </a:lnTo>
                <a:lnTo>
                  <a:pt x="91257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23"/>
          <p:cNvSpPr txBox="1"/>
          <p:nvPr/>
        </p:nvSpPr>
        <p:spPr>
          <a:xfrm>
            <a:off x="4079166" y="5675035"/>
            <a:ext cx="880744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35" dirty="0">
                <a:solidFill>
                  <a:srgbClr val="9D9D9C"/>
                </a:solidFill>
                <a:latin typeface="Arial"/>
                <a:cs typeface="Arial"/>
              </a:rPr>
              <a:t>4-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9D9D9C"/>
                </a:solidFill>
                <a:latin typeface="Arial"/>
                <a:cs typeface="Arial"/>
              </a:rPr>
              <a:t>128-Kbyte,</a:t>
            </a:r>
            <a:endParaRPr sz="1100">
              <a:latin typeface="Arial"/>
              <a:cs typeface="Arial"/>
            </a:endParaRPr>
          </a:p>
          <a:p>
            <a:pPr marL="27940" algn="ctr">
              <a:lnSpc>
                <a:spcPct val="100000"/>
              </a:lnSpc>
            </a:pPr>
            <a:r>
              <a:rPr sz="1100" spc="-55" dirty="0">
                <a:solidFill>
                  <a:srgbClr val="9D9D9C"/>
                </a:solidFill>
                <a:latin typeface="Arial"/>
                <a:cs typeface="Arial"/>
              </a:rPr>
              <a:t>20-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9D9D9C"/>
                </a:solidFill>
                <a:latin typeface="Arial"/>
                <a:cs typeface="Arial"/>
              </a:rPr>
              <a:t>to</a:t>
            </a:r>
            <a:r>
              <a:rPr sz="1100" spc="-45" dirty="0">
                <a:solidFill>
                  <a:srgbClr val="9D9D9C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9D9D9C"/>
                </a:solidFill>
                <a:latin typeface="Arial"/>
                <a:cs typeface="Arial"/>
              </a:rPr>
              <a:t>80-pin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124"/>
          <p:cNvSpPr/>
          <p:nvPr/>
        </p:nvSpPr>
        <p:spPr>
          <a:xfrm>
            <a:off x="4464442" y="4232488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29"/>
                </a:moveTo>
                <a:lnTo>
                  <a:pt x="899992" y="215229"/>
                </a:lnTo>
                <a:lnTo>
                  <a:pt x="899992" y="0"/>
                </a:lnTo>
                <a:lnTo>
                  <a:pt x="0" y="0"/>
                </a:lnTo>
                <a:lnTo>
                  <a:pt x="0" y="215229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25"/>
          <p:cNvSpPr txBox="1"/>
          <p:nvPr/>
        </p:nvSpPr>
        <p:spPr>
          <a:xfrm>
            <a:off x="4616262" y="4259022"/>
            <a:ext cx="5918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40" dirty="0">
                <a:solidFill>
                  <a:srgbClr val="0E2050"/>
                </a:solidFill>
                <a:latin typeface="Arial"/>
                <a:cs typeface="Arial"/>
              </a:rPr>
              <a:t>STM8AL31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126"/>
          <p:cNvSpPr/>
          <p:nvPr/>
        </p:nvSpPr>
        <p:spPr>
          <a:xfrm>
            <a:off x="4464442" y="3177511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4">
                <a:moveTo>
                  <a:pt x="0" y="215217"/>
                </a:moveTo>
                <a:lnTo>
                  <a:pt x="899992" y="215217"/>
                </a:lnTo>
                <a:lnTo>
                  <a:pt x="899992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7"/>
          <p:cNvSpPr txBox="1"/>
          <p:nvPr/>
        </p:nvSpPr>
        <p:spPr>
          <a:xfrm>
            <a:off x="4616262" y="3204058"/>
            <a:ext cx="5867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40" dirty="0">
                <a:solidFill>
                  <a:srgbClr val="0E2050"/>
                </a:solidFill>
                <a:latin typeface="Arial"/>
                <a:cs typeface="Arial"/>
              </a:rPr>
              <a:t>STM8AL3L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128"/>
          <p:cNvSpPr/>
          <p:nvPr/>
        </p:nvSpPr>
        <p:spPr>
          <a:xfrm>
            <a:off x="5296385" y="3134119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86" y="0"/>
                </a:moveTo>
                <a:lnTo>
                  <a:pt x="7188" y="24166"/>
                </a:lnTo>
                <a:lnTo>
                  <a:pt x="0" y="52797"/>
                </a:lnTo>
                <a:lnTo>
                  <a:pt x="2572" y="65485"/>
                </a:lnTo>
                <a:lnTo>
                  <a:pt x="28987" y="93489"/>
                </a:lnTo>
                <a:lnTo>
                  <a:pt x="60225" y="99283"/>
                </a:lnTo>
                <a:lnTo>
                  <a:pt x="73548" y="94763"/>
                </a:lnTo>
                <a:lnTo>
                  <a:pt x="84914" y="86936"/>
                </a:lnTo>
                <a:lnTo>
                  <a:pt x="93748" y="76380"/>
                </a:lnTo>
                <a:lnTo>
                  <a:pt x="99471" y="63673"/>
                </a:lnTo>
                <a:lnTo>
                  <a:pt x="101507" y="49394"/>
                </a:lnTo>
                <a:lnTo>
                  <a:pt x="101208" y="43880"/>
                </a:lnTo>
                <a:lnTo>
                  <a:pt x="70939" y="5129"/>
                </a:lnTo>
                <a:lnTo>
                  <a:pt x="38786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29"/>
          <p:cNvSpPr/>
          <p:nvPr/>
        </p:nvSpPr>
        <p:spPr>
          <a:xfrm>
            <a:off x="4464442" y="2923491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4">
                <a:moveTo>
                  <a:pt x="0" y="215217"/>
                </a:moveTo>
                <a:lnTo>
                  <a:pt x="899992" y="215217"/>
                </a:lnTo>
                <a:lnTo>
                  <a:pt x="899992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30"/>
          <p:cNvSpPr txBox="1"/>
          <p:nvPr/>
        </p:nvSpPr>
        <p:spPr>
          <a:xfrm>
            <a:off x="4616262" y="2950071"/>
            <a:ext cx="6515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5" dirty="0">
                <a:solidFill>
                  <a:srgbClr val="0E2050"/>
                </a:solidFill>
                <a:latin typeface="Arial"/>
                <a:cs typeface="Arial"/>
              </a:rPr>
              <a:t>STM8AL3LE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131"/>
          <p:cNvSpPr/>
          <p:nvPr/>
        </p:nvSpPr>
        <p:spPr>
          <a:xfrm>
            <a:off x="5296388" y="288013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74" y="0"/>
                </a:moveTo>
                <a:lnTo>
                  <a:pt x="7184" y="24170"/>
                </a:lnTo>
                <a:lnTo>
                  <a:pt x="0" y="52807"/>
                </a:lnTo>
                <a:lnTo>
                  <a:pt x="2580" y="65497"/>
                </a:lnTo>
                <a:lnTo>
                  <a:pt x="29004" y="93491"/>
                </a:lnTo>
                <a:lnTo>
                  <a:pt x="60244" y="99276"/>
                </a:lnTo>
                <a:lnTo>
                  <a:pt x="73560" y="94752"/>
                </a:lnTo>
                <a:lnTo>
                  <a:pt x="84921" y="86922"/>
                </a:lnTo>
                <a:lnTo>
                  <a:pt x="93749" y="76362"/>
                </a:lnTo>
                <a:lnTo>
                  <a:pt x="99469" y="63650"/>
                </a:lnTo>
                <a:lnTo>
                  <a:pt x="101504" y="49361"/>
                </a:lnTo>
                <a:lnTo>
                  <a:pt x="101206" y="43863"/>
                </a:lnTo>
                <a:lnTo>
                  <a:pt x="70937" y="5128"/>
                </a:lnTo>
                <a:lnTo>
                  <a:pt x="38774" y="0"/>
                </a:lnTo>
                <a:close/>
              </a:path>
            </a:pathLst>
          </a:custGeom>
          <a:solidFill>
            <a:srgbClr val="003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32"/>
          <p:cNvSpPr/>
          <p:nvPr/>
        </p:nvSpPr>
        <p:spPr>
          <a:xfrm>
            <a:off x="4464442" y="4000913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05"/>
                </a:moveTo>
                <a:lnTo>
                  <a:pt x="899992" y="215205"/>
                </a:lnTo>
                <a:lnTo>
                  <a:pt x="899992" y="0"/>
                </a:lnTo>
                <a:lnTo>
                  <a:pt x="0" y="0"/>
                </a:lnTo>
                <a:lnTo>
                  <a:pt x="0" y="215205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33"/>
          <p:cNvSpPr txBox="1"/>
          <p:nvPr/>
        </p:nvSpPr>
        <p:spPr>
          <a:xfrm>
            <a:off x="4616262" y="4027451"/>
            <a:ext cx="6565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0" dirty="0">
                <a:solidFill>
                  <a:srgbClr val="0E2050"/>
                </a:solidFill>
                <a:latin typeface="Arial"/>
                <a:cs typeface="Arial"/>
              </a:rPr>
              <a:t>STM8AL31E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134"/>
          <p:cNvSpPr/>
          <p:nvPr/>
        </p:nvSpPr>
        <p:spPr>
          <a:xfrm>
            <a:off x="5296385" y="3957536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86" y="0"/>
                </a:moveTo>
                <a:lnTo>
                  <a:pt x="7188" y="24166"/>
                </a:lnTo>
                <a:lnTo>
                  <a:pt x="0" y="52797"/>
                </a:lnTo>
                <a:lnTo>
                  <a:pt x="2572" y="65485"/>
                </a:lnTo>
                <a:lnTo>
                  <a:pt x="28987" y="93489"/>
                </a:lnTo>
                <a:lnTo>
                  <a:pt x="60225" y="99283"/>
                </a:lnTo>
                <a:lnTo>
                  <a:pt x="73548" y="94763"/>
                </a:lnTo>
                <a:lnTo>
                  <a:pt x="84914" y="86936"/>
                </a:lnTo>
                <a:lnTo>
                  <a:pt x="93748" y="76380"/>
                </a:lnTo>
                <a:lnTo>
                  <a:pt x="99471" y="63673"/>
                </a:lnTo>
                <a:lnTo>
                  <a:pt x="101507" y="49394"/>
                </a:lnTo>
                <a:lnTo>
                  <a:pt x="101208" y="43880"/>
                </a:lnTo>
                <a:lnTo>
                  <a:pt x="70939" y="5129"/>
                </a:lnTo>
                <a:lnTo>
                  <a:pt x="38786" y="0"/>
                </a:lnTo>
                <a:close/>
              </a:path>
            </a:pathLst>
          </a:custGeom>
          <a:solidFill>
            <a:srgbClr val="003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35"/>
          <p:cNvSpPr/>
          <p:nvPr/>
        </p:nvSpPr>
        <p:spPr>
          <a:xfrm>
            <a:off x="3702442" y="3492949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17"/>
                </a:moveTo>
                <a:lnTo>
                  <a:pt x="899992" y="215217"/>
                </a:lnTo>
                <a:lnTo>
                  <a:pt x="899992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36"/>
          <p:cNvSpPr txBox="1"/>
          <p:nvPr/>
        </p:nvSpPr>
        <p:spPr>
          <a:xfrm>
            <a:off x="3854261" y="3519501"/>
            <a:ext cx="5918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40" dirty="0">
                <a:solidFill>
                  <a:srgbClr val="0E2050"/>
                </a:solidFill>
                <a:latin typeface="Arial"/>
                <a:cs typeface="Arial"/>
              </a:rPr>
              <a:t>STM8AF62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137"/>
          <p:cNvSpPr/>
          <p:nvPr/>
        </p:nvSpPr>
        <p:spPr>
          <a:xfrm>
            <a:off x="4547370" y="3449561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66" y="0"/>
                </a:moveTo>
                <a:lnTo>
                  <a:pt x="7178" y="24183"/>
                </a:lnTo>
                <a:lnTo>
                  <a:pt x="0" y="52807"/>
                </a:lnTo>
                <a:lnTo>
                  <a:pt x="2572" y="65495"/>
                </a:lnTo>
                <a:lnTo>
                  <a:pt x="28975" y="93510"/>
                </a:lnTo>
                <a:lnTo>
                  <a:pt x="60215" y="99308"/>
                </a:lnTo>
                <a:lnTo>
                  <a:pt x="73527" y="94783"/>
                </a:lnTo>
                <a:lnTo>
                  <a:pt x="84888" y="86948"/>
                </a:lnTo>
                <a:lnTo>
                  <a:pt x="93718" y="76385"/>
                </a:lnTo>
                <a:lnTo>
                  <a:pt x="99440" y="63672"/>
                </a:lnTo>
                <a:lnTo>
                  <a:pt x="101476" y="49390"/>
                </a:lnTo>
                <a:lnTo>
                  <a:pt x="101177" y="43887"/>
                </a:lnTo>
                <a:lnTo>
                  <a:pt x="70913" y="5133"/>
                </a:lnTo>
                <a:lnTo>
                  <a:pt x="38766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38"/>
          <p:cNvSpPr/>
          <p:nvPr/>
        </p:nvSpPr>
        <p:spPr>
          <a:xfrm>
            <a:off x="3702442" y="3746938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17"/>
                </a:moveTo>
                <a:lnTo>
                  <a:pt x="899992" y="215217"/>
                </a:lnTo>
                <a:lnTo>
                  <a:pt x="899992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39"/>
          <p:cNvSpPr txBox="1"/>
          <p:nvPr/>
        </p:nvSpPr>
        <p:spPr>
          <a:xfrm>
            <a:off x="3854261" y="3773475"/>
            <a:ext cx="5918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40" dirty="0">
                <a:solidFill>
                  <a:srgbClr val="0E2050"/>
                </a:solidFill>
                <a:latin typeface="Arial"/>
                <a:cs typeface="Arial"/>
              </a:rPr>
              <a:t>STM8AF52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140"/>
          <p:cNvSpPr/>
          <p:nvPr/>
        </p:nvSpPr>
        <p:spPr>
          <a:xfrm>
            <a:off x="4547368" y="370354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96" y="0"/>
                </a:moveTo>
                <a:lnTo>
                  <a:pt x="7186" y="24156"/>
                </a:lnTo>
                <a:lnTo>
                  <a:pt x="0" y="52776"/>
                </a:lnTo>
                <a:lnTo>
                  <a:pt x="2564" y="65470"/>
                </a:lnTo>
                <a:lnTo>
                  <a:pt x="28958" y="93491"/>
                </a:lnTo>
                <a:lnTo>
                  <a:pt x="60197" y="99291"/>
                </a:lnTo>
                <a:lnTo>
                  <a:pt x="73515" y="94775"/>
                </a:lnTo>
                <a:lnTo>
                  <a:pt x="84881" y="86948"/>
                </a:lnTo>
                <a:lnTo>
                  <a:pt x="93716" y="76391"/>
                </a:lnTo>
                <a:lnTo>
                  <a:pt x="99441" y="63682"/>
                </a:lnTo>
                <a:lnTo>
                  <a:pt x="101478" y="49399"/>
                </a:lnTo>
                <a:lnTo>
                  <a:pt x="101183" y="43915"/>
                </a:lnTo>
                <a:lnTo>
                  <a:pt x="70933" y="5136"/>
                </a:lnTo>
                <a:lnTo>
                  <a:pt x="38796" y="0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41"/>
          <p:cNvSpPr/>
          <p:nvPr/>
        </p:nvSpPr>
        <p:spPr>
          <a:xfrm>
            <a:off x="4661668" y="3703542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96" y="0"/>
                </a:moveTo>
                <a:lnTo>
                  <a:pt x="7186" y="24156"/>
                </a:lnTo>
                <a:lnTo>
                  <a:pt x="0" y="52776"/>
                </a:lnTo>
                <a:lnTo>
                  <a:pt x="2564" y="65470"/>
                </a:lnTo>
                <a:lnTo>
                  <a:pt x="28958" y="93491"/>
                </a:lnTo>
                <a:lnTo>
                  <a:pt x="60197" y="99291"/>
                </a:lnTo>
                <a:lnTo>
                  <a:pt x="73515" y="94775"/>
                </a:lnTo>
                <a:lnTo>
                  <a:pt x="84881" y="86948"/>
                </a:lnTo>
                <a:lnTo>
                  <a:pt x="93716" y="76391"/>
                </a:lnTo>
                <a:lnTo>
                  <a:pt x="99441" y="63682"/>
                </a:lnTo>
                <a:lnTo>
                  <a:pt x="101478" y="49399"/>
                </a:lnTo>
                <a:lnTo>
                  <a:pt x="101183" y="43915"/>
                </a:lnTo>
                <a:lnTo>
                  <a:pt x="70933" y="5136"/>
                </a:lnTo>
                <a:lnTo>
                  <a:pt x="38796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42"/>
          <p:cNvSpPr/>
          <p:nvPr/>
        </p:nvSpPr>
        <p:spPr>
          <a:xfrm>
            <a:off x="6513856" y="2727167"/>
            <a:ext cx="182880" cy="2905125"/>
          </a:xfrm>
          <a:custGeom>
            <a:avLst/>
            <a:gdLst/>
            <a:ahLst/>
            <a:cxnLst/>
            <a:rect l="l" t="t" r="r" b="b"/>
            <a:pathLst>
              <a:path w="182879" h="2905125">
                <a:moveTo>
                  <a:pt x="136855" y="93756"/>
                </a:moveTo>
                <a:lnTo>
                  <a:pt x="45628" y="93756"/>
                </a:lnTo>
                <a:lnTo>
                  <a:pt x="45628" y="2905030"/>
                </a:lnTo>
                <a:lnTo>
                  <a:pt x="136855" y="2905030"/>
                </a:lnTo>
                <a:lnTo>
                  <a:pt x="136855" y="93756"/>
                </a:lnTo>
                <a:close/>
              </a:path>
              <a:path w="182879" h="2905125">
                <a:moveTo>
                  <a:pt x="91257" y="0"/>
                </a:moveTo>
                <a:lnTo>
                  <a:pt x="0" y="93756"/>
                </a:lnTo>
                <a:lnTo>
                  <a:pt x="182483" y="93756"/>
                </a:lnTo>
                <a:lnTo>
                  <a:pt x="91257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43"/>
          <p:cNvSpPr/>
          <p:nvPr/>
        </p:nvSpPr>
        <p:spPr>
          <a:xfrm>
            <a:off x="6136087" y="4903535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05"/>
                </a:moveTo>
                <a:lnTo>
                  <a:pt x="900004" y="215205"/>
                </a:lnTo>
                <a:lnTo>
                  <a:pt x="900004" y="0"/>
                </a:lnTo>
                <a:lnTo>
                  <a:pt x="0" y="0"/>
                </a:lnTo>
                <a:lnTo>
                  <a:pt x="0" y="215205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44"/>
          <p:cNvSpPr txBox="1"/>
          <p:nvPr/>
        </p:nvSpPr>
        <p:spPr>
          <a:xfrm>
            <a:off x="6287913" y="4930078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STM8L051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145"/>
          <p:cNvSpPr/>
          <p:nvPr/>
        </p:nvSpPr>
        <p:spPr>
          <a:xfrm>
            <a:off x="6136087" y="4652302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17"/>
                </a:moveTo>
                <a:lnTo>
                  <a:pt x="900004" y="215217"/>
                </a:lnTo>
                <a:lnTo>
                  <a:pt x="900004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46"/>
          <p:cNvSpPr txBox="1"/>
          <p:nvPr/>
        </p:nvSpPr>
        <p:spPr>
          <a:xfrm>
            <a:off x="6287913" y="4678860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STM8L052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147"/>
          <p:cNvSpPr/>
          <p:nvPr/>
        </p:nvSpPr>
        <p:spPr>
          <a:xfrm>
            <a:off x="6972634" y="4608920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60" y="0"/>
                </a:moveTo>
                <a:lnTo>
                  <a:pt x="7177" y="24179"/>
                </a:lnTo>
                <a:lnTo>
                  <a:pt x="0" y="52813"/>
                </a:lnTo>
                <a:lnTo>
                  <a:pt x="2574" y="65500"/>
                </a:lnTo>
                <a:lnTo>
                  <a:pt x="28983" y="93502"/>
                </a:lnTo>
                <a:lnTo>
                  <a:pt x="60233" y="99293"/>
                </a:lnTo>
                <a:lnTo>
                  <a:pt x="73545" y="94767"/>
                </a:lnTo>
                <a:lnTo>
                  <a:pt x="84908" y="86935"/>
                </a:lnTo>
                <a:lnTo>
                  <a:pt x="93742" y="76375"/>
                </a:lnTo>
                <a:lnTo>
                  <a:pt x="99468" y="63665"/>
                </a:lnTo>
                <a:lnTo>
                  <a:pt x="101505" y="49384"/>
                </a:lnTo>
                <a:lnTo>
                  <a:pt x="101204" y="43857"/>
                </a:lnTo>
                <a:lnTo>
                  <a:pt x="70910" y="5126"/>
                </a:lnTo>
                <a:lnTo>
                  <a:pt x="38760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48"/>
          <p:cNvSpPr/>
          <p:nvPr/>
        </p:nvSpPr>
        <p:spPr>
          <a:xfrm>
            <a:off x="6136087" y="4130892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29"/>
                </a:moveTo>
                <a:lnTo>
                  <a:pt x="900004" y="215229"/>
                </a:lnTo>
                <a:lnTo>
                  <a:pt x="900004" y="0"/>
                </a:lnTo>
                <a:lnTo>
                  <a:pt x="0" y="0"/>
                </a:lnTo>
                <a:lnTo>
                  <a:pt x="0" y="215229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9"/>
          <p:cNvSpPr txBox="1"/>
          <p:nvPr/>
        </p:nvSpPr>
        <p:spPr>
          <a:xfrm>
            <a:off x="6287913" y="4157435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STM8L101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150"/>
          <p:cNvSpPr/>
          <p:nvPr/>
        </p:nvSpPr>
        <p:spPr>
          <a:xfrm>
            <a:off x="6136087" y="3851516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17"/>
                </a:moveTo>
                <a:lnTo>
                  <a:pt x="900004" y="215217"/>
                </a:lnTo>
                <a:lnTo>
                  <a:pt x="900004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51"/>
          <p:cNvSpPr txBox="1"/>
          <p:nvPr/>
        </p:nvSpPr>
        <p:spPr>
          <a:xfrm>
            <a:off x="6287913" y="3878085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STM8L151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152"/>
          <p:cNvSpPr/>
          <p:nvPr/>
        </p:nvSpPr>
        <p:spPr>
          <a:xfrm>
            <a:off x="6136087" y="3594539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5">
                <a:moveTo>
                  <a:pt x="0" y="215217"/>
                </a:moveTo>
                <a:lnTo>
                  <a:pt x="900004" y="215217"/>
                </a:lnTo>
                <a:lnTo>
                  <a:pt x="900004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53"/>
          <p:cNvSpPr txBox="1"/>
          <p:nvPr/>
        </p:nvSpPr>
        <p:spPr>
          <a:xfrm>
            <a:off x="6287913" y="3621101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STM8L152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154"/>
          <p:cNvSpPr/>
          <p:nvPr/>
        </p:nvSpPr>
        <p:spPr>
          <a:xfrm>
            <a:off x="6972635" y="3551178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69" y="0"/>
                </a:moveTo>
                <a:lnTo>
                  <a:pt x="7178" y="24168"/>
                </a:lnTo>
                <a:lnTo>
                  <a:pt x="0" y="52801"/>
                </a:lnTo>
                <a:lnTo>
                  <a:pt x="2576" y="65493"/>
                </a:lnTo>
                <a:lnTo>
                  <a:pt x="28986" y="93491"/>
                </a:lnTo>
                <a:lnTo>
                  <a:pt x="60236" y="99277"/>
                </a:lnTo>
                <a:lnTo>
                  <a:pt x="73547" y="94753"/>
                </a:lnTo>
                <a:lnTo>
                  <a:pt x="84909" y="86923"/>
                </a:lnTo>
                <a:lnTo>
                  <a:pt x="93743" y="76363"/>
                </a:lnTo>
                <a:lnTo>
                  <a:pt x="99468" y="63651"/>
                </a:lnTo>
                <a:lnTo>
                  <a:pt x="101505" y="49362"/>
                </a:lnTo>
                <a:lnTo>
                  <a:pt x="101206" y="43861"/>
                </a:lnTo>
                <a:lnTo>
                  <a:pt x="70921" y="5128"/>
                </a:lnTo>
                <a:lnTo>
                  <a:pt x="38769" y="0"/>
                </a:lnTo>
                <a:close/>
              </a:path>
            </a:pathLst>
          </a:custGeom>
          <a:solidFill>
            <a:srgbClr val="9D9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55"/>
          <p:cNvSpPr/>
          <p:nvPr/>
        </p:nvSpPr>
        <p:spPr>
          <a:xfrm>
            <a:off x="6136087" y="2875485"/>
            <a:ext cx="900430" cy="215265"/>
          </a:xfrm>
          <a:custGeom>
            <a:avLst/>
            <a:gdLst/>
            <a:ahLst/>
            <a:cxnLst/>
            <a:rect l="l" t="t" r="r" b="b"/>
            <a:pathLst>
              <a:path w="900429" h="215264">
                <a:moveTo>
                  <a:pt x="0" y="215217"/>
                </a:moveTo>
                <a:lnTo>
                  <a:pt x="900004" y="215217"/>
                </a:lnTo>
                <a:lnTo>
                  <a:pt x="900004" y="0"/>
                </a:lnTo>
                <a:lnTo>
                  <a:pt x="0" y="0"/>
                </a:lnTo>
                <a:lnTo>
                  <a:pt x="0" y="215217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56"/>
          <p:cNvSpPr txBox="1"/>
          <p:nvPr/>
        </p:nvSpPr>
        <p:spPr>
          <a:xfrm>
            <a:off x="6287913" y="2902039"/>
            <a:ext cx="588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5" dirty="0">
                <a:solidFill>
                  <a:srgbClr val="0E2050"/>
                </a:solidFill>
                <a:latin typeface="Arial"/>
                <a:cs typeface="Arial"/>
              </a:rPr>
              <a:t>STM8L162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157"/>
          <p:cNvSpPr/>
          <p:nvPr/>
        </p:nvSpPr>
        <p:spPr>
          <a:xfrm>
            <a:off x="6972635" y="2832125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38769" y="0"/>
                </a:moveTo>
                <a:lnTo>
                  <a:pt x="7178" y="24168"/>
                </a:lnTo>
                <a:lnTo>
                  <a:pt x="0" y="52801"/>
                </a:lnTo>
                <a:lnTo>
                  <a:pt x="2576" y="65493"/>
                </a:lnTo>
                <a:lnTo>
                  <a:pt x="28986" y="93491"/>
                </a:lnTo>
                <a:lnTo>
                  <a:pt x="60236" y="99277"/>
                </a:lnTo>
                <a:lnTo>
                  <a:pt x="73547" y="94753"/>
                </a:lnTo>
                <a:lnTo>
                  <a:pt x="84909" y="86923"/>
                </a:lnTo>
                <a:lnTo>
                  <a:pt x="93743" y="76363"/>
                </a:lnTo>
                <a:lnTo>
                  <a:pt x="99468" y="63651"/>
                </a:lnTo>
                <a:lnTo>
                  <a:pt x="101505" y="49362"/>
                </a:lnTo>
                <a:lnTo>
                  <a:pt x="101206" y="43861"/>
                </a:lnTo>
                <a:lnTo>
                  <a:pt x="70921" y="5128"/>
                </a:lnTo>
                <a:lnTo>
                  <a:pt x="38769" y="0"/>
                </a:lnTo>
                <a:close/>
              </a:path>
            </a:pathLst>
          </a:custGeom>
          <a:solidFill>
            <a:srgbClr val="003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75"/>
          <p:cNvSpPr txBox="1"/>
          <p:nvPr/>
        </p:nvSpPr>
        <p:spPr>
          <a:xfrm>
            <a:off x="634974" y="1649316"/>
            <a:ext cx="5190341" cy="548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0" dirty="0">
                <a:solidFill>
                  <a:srgbClr val="0E2050"/>
                </a:solidFill>
                <a:latin typeface="Arial"/>
                <a:cs typeface="Arial"/>
              </a:rPr>
              <a:t>PO</a:t>
            </a:r>
            <a:r>
              <a:rPr spc="-24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pc="-175" dirty="0">
                <a:solidFill>
                  <a:srgbClr val="0E2050"/>
                </a:solidFill>
                <a:latin typeface="Arial"/>
                <a:cs typeface="Arial"/>
              </a:rPr>
              <a:t>TFOLIO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95" dirty="0">
                <a:solidFill>
                  <a:srgbClr val="0E2050"/>
                </a:solidFill>
                <a:latin typeface="Arial"/>
                <a:cs typeface="Arial"/>
              </a:rPr>
              <a:t>OVERVIEW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large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product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portfolio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meet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all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your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needs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28373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91"/>
          <p:cNvSpPr/>
          <p:nvPr/>
        </p:nvSpPr>
        <p:spPr>
          <a:xfrm>
            <a:off x="5867400" y="1905000"/>
            <a:ext cx="2040255" cy="2939415"/>
          </a:xfrm>
          <a:custGeom>
            <a:avLst/>
            <a:gdLst/>
            <a:ahLst/>
            <a:cxnLst/>
            <a:rect l="l" t="t" r="r" b="b"/>
            <a:pathLst>
              <a:path w="2040254" h="2939415">
                <a:moveTo>
                  <a:pt x="107990" y="0"/>
                </a:moveTo>
                <a:lnTo>
                  <a:pt x="62578" y="496"/>
                </a:lnTo>
                <a:lnTo>
                  <a:pt x="21539" y="7761"/>
                </a:lnTo>
                <a:lnTo>
                  <a:pt x="1721" y="45264"/>
                </a:lnTo>
                <a:lnTo>
                  <a:pt x="0" y="107294"/>
                </a:lnTo>
                <a:lnTo>
                  <a:pt x="1" y="2831888"/>
                </a:lnTo>
                <a:lnTo>
                  <a:pt x="496" y="2876594"/>
                </a:lnTo>
                <a:lnTo>
                  <a:pt x="7763" y="2917631"/>
                </a:lnTo>
                <a:lnTo>
                  <a:pt x="45278" y="2937440"/>
                </a:lnTo>
                <a:lnTo>
                  <a:pt x="1931975" y="2939158"/>
                </a:lnTo>
                <a:lnTo>
                  <a:pt x="1956742" y="2939096"/>
                </a:lnTo>
                <a:lnTo>
                  <a:pt x="2007884" y="2935185"/>
                </a:lnTo>
                <a:lnTo>
                  <a:pt x="2035942" y="2907375"/>
                </a:lnTo>
                <a:lnTo>
                  <a:pt x="2039928" y="2856533"/>
                </a:lnTo>
                <a:lnTo>
                  <a:pt x="2039995" y="2831888"/>
                </a:lnTo>
                <a:lnTo>
                  <a:pt x="2039994" y="107294"/>
                </a:lnTo>
                <a:lnTo>
                  <a:pt x="2039499" y="62601"/>
                </a:lnTo>
                <a:lnTo>
                  <a:pt x="2032237" y="21551"/>
                </a:lnTo>
                <a:lnTo>
                  <a:pt x="1994750" y="1724"/>
                </a:lnTo>
                <a:lnTo>
                  <a:pt x="107990" y="0"/>
                </a:lnTo>
                <a:close/>
              </a:path>
            </a:pathLst>
          </a:custGeom>
          <a:solidFill>
            <a:srgbClr val="C4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20" name="object 133"/>
          <p:cNvSpPr txBox="1"/>
          <p:nvPr/>
        </p:nvSpPr>
        <p:spPr>
          <a:xfrm>
            <a:off x="802033" y="1574431"/>
            <a:ext cx="4190365" cy="4803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45" dirty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r>
              <a:rPr sz="16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0E2050"/>
                </a:solidFill>
                <a:latin typeface="Arial"/>
                <a:cs typeface="Arial"/>
              </a:rPr>
              <a:t>DESCRIPTION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0"/>
              </a:spcBef>
            </a:pP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Upgrade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higher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downgrade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lower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size,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use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different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package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across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lines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without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changing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initial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layout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software.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50" dirty="0">
                <a:solidFill>
                  <a:srgbClr val="4E514F"/>
                </a:solidFill>
                <a:latin typeface="Arial"/>
                <a:cs typeface="Arial"/>
              </a:rPr>
              <a:t>STM8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24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MHz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04" dirty="0">
                <a:solidFill>
                  <a:srgbClr val="4E514F"/>
                </a:solidFill>
                <a:latin typeface="Arial"/>
                <a:cs typeface="Arial"/>
              </a:rPr>
              <a:t>CPU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128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Kbytes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embedded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Flash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memo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85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6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Kbytes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90" dirty="0">
                <a:solidFill>
                  <a:srgbClr val="4E514F"/>
                </a:solidFill>
                <a:latin typeface="Arial"/>
                <a:cs typeface="Arial"/>
              </a:rPr>
              <a:t>SRAM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Supply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voltage: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2.95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5.5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10" dirty="0">
                <a:solidFill>
                  <a:srgbClr val="4E514F"/>
                </a:solidFill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four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low‑power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modes: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down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4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60" dirty="0">
                <a:solidFill>
                  <a:srgbClr val="4E514F"/>
                </a:solidFill>
                <a:latin typeface="Arial"/>
                <a:cs typeface="Arial"/>
              </a:rPr>
              <a:t>µA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complete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context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retention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204" dirty="0">
                <a:solidFill>
                  <a:srgbClr val="4E514F"/>
                </a:solidFill>
                <a:latin typeface="Arial"/>
                <a:cs typeface="Arial"/>
              </a:rPr>
              <a:t>State‑of‑the‑art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digital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analog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peripherals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65" dirty="0">
                <a:solidFill>
                  <a:srgbClr val="4E514F"/>
                </a:solidFill>
                <a:latin typeface="Arial"/>
                <a:cs typeface="Arial"/>
              </a:rPr>
              <a:t>Speciic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interfaces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such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IrDA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smartcard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support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consumer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275" dirty="0">
                <a:solidFill>
                  <a:srgbClr val="4E514F"/>
                </a:solidFill>
                <a:latin typeface="Arial"/>
                <a:cs typeface="Arial"/>
              </a:rPr>
              <a:t>‑40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+85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°C,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125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°C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temperature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range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Free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class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4E514F"/>
                </a:solidFill>
                <a:latin typeface="Arial"/>
                <a:cs typeface="Arial"/>
              </a:rPr>
              <a:t>B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self‑diagnostic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libra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30" dirty="0">
                <a:solidFill>
                  <a:srgbClr val="4E514F"/>
                </a:solidFill>
                <a:latin typeface="Arial"/>
                <a:cs typeface="Arial"/>
              </a:rPr>
              <a:t>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80" dirty="0">
                <a:solidFill>
                  <a:srgbClr val="4E514F"/>
                </a:solidFill>
                <a:latin typeface="Arial"/>
                <a:cs typeface="Arial"/>
              </a:rPr>
              <a:t>IEC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60335/IEC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60730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compliant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applications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Many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software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libraries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examples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available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 smtClean="0">
                <a:solidFill>
                  <a:srgbClr val="4E514F"/>
                </a:solidFill>
                <a:latin typeface="Arial"/>
                <a:cs typeface="Arial"/>
              </a:rPr>
              <a:t>download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192"/>
          <p:cNvSpPr txBox="1"/>
          <p:nvPr/>
        </p:nvSpPr>
        <p:spPr>
          <a:xfrm>
            <a:off x="6096000" y="2029300"/>
            <a:ext cx="1351280" cy="262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r>
              <a:rPr sz="12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200" spc="-140" dirty="0">
                <a:solidFill>
                  <a:srgbClr val="0E2050"/>
                </a:solidFill>
                <a:latin typeface="Arial"/>
                <a:cs typeface="Arial"/>
              </a:rPr>
              <a:t>APPLI</a:t>
            </a:r>
            <a:r>
              <a:rPr sz="1200" spc="-200" dirty="0">
                <a:solidFill>
                  <a:srgbClr val="0E2050"/>
                </a:solidFill>
                <a:latin typeface="Arial"/>
                <a:cs typeface="Arial"/>
              </a:rPr>
              <a:t>C</a:t>
            </a:r>
            <a:r>
              <a:rPr sz="1200" spc="-210" dirty="0">
                <a:solidFill>
                  <a:srgbClr val="0E2050"/>
                </a:solidFill>
                <a:latin typeface="Arial"/>
                <a:cs typeface="Arial"/>
              </a:rPr>
              <a:t>A</a:t>
            </a:r>
            <a:r>
              <a:rPr sz="1200" spc="-165" dirty="0">
                <a:solidFill>
                  <a:srgbClr val="0E2050"/>
                </a:solidFill>
                <a:latin typeface="Arial"/>
                <a:cs typeface="Arial"/>
              </a:rPr>
              <a:t>TIONS</a:t>
            </a:r>
            <a:endParaRPr sz="12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Appliances,</a:t>
            </a:r>
            <a:r>
              <a:rPr sz="1000" spc="-7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tools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220" dirty="0">
                <a:solidFill>
                  <a:srgbClr val="0E2050"/>
                </a:solidFill>
                <a:latin typeface="Arial"/>
                <a:cs typeface="Arial"/>
              </a:rPr>
              <a:t>H</a:t>
            </a:r>
            <a:r>
              <a:rPr sz="1000" spc="-245" dirty="0">
                <a:solidFill>
                  <a:srgbClr val="0E2050"/>
                </a:solidFill>
                <a:latin typeface="Arial"/>
                <a:cs typeface="Arial"/>
              </a:rPr>
              <a:t>V</a:t>
            </a:r>
            <a:r>
              <a:rPr sz="1000" spc="-190" dirty="0">
                <a:solidFill>
                  <a:srgbClr val="0E2050"/>
                </a:solidFill>
                <a:latin typeface="Arial"/>
                <a:cs typeface="Arial"/>
              </a:rPr>
              <a:t>AC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management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Lighting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14" dirty="0">
                <a:solidFill>
                  <a:srgbClr val="0E2050"/>
                </a:solidFill>
                <a:latin typeface="Arial"/>
                <a:cs typeface="Arial"/>
              </a:rPr>
              <a:t>Facto</a:t>
            </a:r>
            <a:r>
              <a:rPr sz="1000" spc="-6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z="1000" spc="-130" dirty="0">
                <a:solidFill>
                  <a:srgbClr val="0E2050"/>
                </a:solidFill>
                <a:latin typeface="Arial"/>
                <a:cs typeface="Arial"/>
              </a:rPr>
              <a:t>y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automation</a:t>
            </a:r>
            <a:endParaRPr sz="1000" dirty="0">
              <a:latin typeface="Arial"/>
              <a:cs typeface="Arial"/>
            </a:endParaRPr>
          </a:p>
          <a:p>
            <a:pPr marL="120650" marR="4318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20" dirty="0">
                <a:solidFill>
                  <a:srgbClr val="0E2050"/>
                </a:solidFill>
                <a:latin typeface="Arial"/>
                <a:cs typeface="Arial"/>
              </a:rPr>
              <a:t>Devices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0E2050"/>
                </a:solidFill>
                <a:latin typeface="Arial"/>
                <a:cs typeface="Arial"/>
              </a:rPr>
              <a:t>with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0E2050"/>
                </a:solidFill>
                <a:latin typeface="Arial"/>
                <a:cs typeface="Arial"/>
              </a:rPr>
              <a:t>rechargeable</a:t>
            </a:r>
            <a:r>
              <a:rPr sz="1000" spc="-65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batteries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Motor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control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65" dirty="0">
                <a:solidFill>
                  <a:srgbClr val="0E2050"/>
                </a:solidFill>
                <a:latin typeface="Arial"/>
                <a:cs typeface="Arial"/>
              </a:rPr>
              <a:t>e‑vehicles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250" dirty="0">
                <a:solidFill>
                  <a:srgbClr val="0E2050"/>
                </a:solidFill>
                <a:latin typeface="Arial"/>
                <a:cs typeface="Arial"/>
              </a:rPr>
              <a:t>T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oys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30" dirty="0">
                <a:solidFill>
                  <a:srgbClr val="0E2050"/>
                </a:solidFill>
                <a:latin typeface="Arial"/>
                <a:cs typeface="Arial"/>
              </a:rPr>
              <a:t>games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25" dirty="0">
                <a:solidFill>
                  <a:srgbClr val="0E2050"/>
                </a:solidFill>
                <a:latin typeface="Arial"/>
                <a:cs typeface="Arial"/>
              </a:rPr>
              <a:t>Sensors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Power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E2050"/>
                </a:solidFill>
                <a:latin typeface="Arial"/>
                <a:cs typeface="Arial"/>
              </a:rPr>
              <a:t>supplies</a:t>
            </a:r>
            <a:endParaRPr sz="10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000" spc="-135" dirty="0">
                <a:solidFill>
                  <a:srgbClr val="0E2050"/>
                </a:solidFill>
                <a:latin typeface="Arial"/>
                <a:cs typeface="Arial"/>
              </a:rPr>
              <a:t>User</a:t>
            </a:r>
            <a:r>
              <a:rPr sz="1000" spc="-4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interfaces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28" y="5562600"/>
            <a:ext cx="152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24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142"/>
          <p:cNvSpPr/>
          <p:nvPr/>
        </p:nvSpPr>
        <p:spPr>
          <a:xfrm>
            <a:off x="5105400" y="3370925"/>
            <a:ext cx="1368425" cy="1477010"/>
          </a:xfrm>
          <a:custGeom>
            <a:avLst/>
            <a:gdLst/>
            <a:ahLst/>
            <a:cxnLst/>
            <a:rect l="l" t="t" r="r" b="b"/>
            <a:pathLst>
              <a:path w="1368425" h="1477009">
                <a:moveTo>
                  <a:pt x="0" y="1476792"/>
                </a:moveTo>
                <a:lnTo>
                  <a:pt x="1367991" y="1476792"/>
                </a:lnTo>
                <a:lnTo>
                  <a:pt x="1367991" y="0"/>
                </a:lnTo>
                <a:lnTo>
                  <a:pt x="0" y="0"/>
                </a:lnTo>
                <a:lnTo>
                  <a:pt x="0" y="1476792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3"/>
          <p:cNvSpPr/>
          <p:nvPr/>
        </p:nvSpPr>
        <p:spPr>
          <a:xfrm>
            <a:off x="5141397" y="3732541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39"/>
                </a:moveTo>
                <a:lnTo>
                  <a:pt x="1295982" y="163139"/>
                </a:lnTo>
                <a:lnTo>
                  <a:pt x="1295982" y="0"/>
                </a:lnTo>
                <a:lnTo>
                  <a:pt x="0" y="0"/>
                </a:lnTo>
                <a:lnTo>
                  <a:pt x="0" y="16313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4"/>
          <p:cNvSpPr txBox="1"/>
          <p:nvPr/>
        </p:nvSpPr>
        <p:spPr>
          <a:xfrm>
            <a:off x="5537056" y="3737115"/>
            <a:ext cx="5048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2.0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145"/>
          <p:cNvSpPr/>
          <p:nvPr/>
        </p:nvSpPr>
        <p:spPr>
          <a:xfrm>
            <a:off x="5141397" y="3913612"/>
            <a:ext cx="1296035" cy="367030"/>
          </a:xfrm>
          <a:custGeom>
            <a:avLst/>
            <a:gdLst/>
            <a:ahLst/>
            <a:cxnLst/>
            <a:rect l="l" t="t" r="r" b="b"/>
            <a:pathLst>
              <a:path w="1296035" h="367029">
                <a:moveTo>
                  <a:pt x="0" y="367009"/>
                </a:moveTo>
                <a:lnTo>
                  <a:pt x="1296006" y="367009"/>
                </a:lnTo>
                <a:lnTo>
                  <a:pt x="1296006" y="0"/>
                </a:lnTo>
                <a:lnTo>
                  <a:pt x="0" y="0"/>
                </a:lnTo>
                <a:lnTo>
                  <a:pt x="0" y="36700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6"/>
          <p:cNvSpPr txBox="1"/>
          <p:nvPr/>
        </p:nvSpPr>
        <p:spPr>
          <a:xfrm>
            <a:off x="5385363" y="3908133"/>
            <a:ext cx="80835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 marR="150495" algn="ctr">
              <a:lnSpc>
                <a:spcPct val="75500"/>
              </a:lnSpc>
            </a:pPr>
            <a:r>
              <a:rPr sz="1000" spc="-135" dirty="0">
                <a:solidFill>
                  <a:srgbClr val="FFFFFF"/>
                </a:solidFill>
                <a:latin typeface="Arial"/>
                <a:cs typeface="Arial"/>
              </a:rPr>
              <a:t>2xU(S)ART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LIN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905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Smartcard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IrDA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147"/>
          <p:cNvSpPr txBox="1"/>
          <p:nvPr/>
        </p:nvSpPr>
        <p:spPr>
          <a:xfrm>
            <a:off x="5491158" y="3560407"/>
            <a:ext cx="596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5" dirty="0">
                <a:solidFill>
                  <a:srgbClr val="0E2050"/>
                </a:solidFill>
                <a:latin typeface="Arial"/>
                <a:cs typeface="Arial"/>
              </a:rPr>
              <a:t>Connectivity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148"/>
          <p:cNvSpPr/>
          <p:nvPr/>
        </p:nvSpPr>
        <p:spPr>
          <a:xfrm>
            <a:off x="5141397" y="4298567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27"/>
                </a:moveTo>
                <a:lnTo>
                  <a:pt x="1296006" y="163127"/>
                </a:lnTo>
                <a:lnTo>
                  <a:pt x="1296006" y="0"/>
                </a:lnTo>
                <a:lnTo>
                  <a:pt x="0" y="0"/>
                </a:lnTo>
                <a:lnTo>
                  <a:pt x="0" y="16312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9"/>
          <p:cNvSpPr txBox="1"/>
          <p:nvPr/>
        </p:nvSpPr>
        <p:spPr>
          <a:xfrm>
            <a:off x="5701458" y="4303155"/>
            <a:ext cx="1758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SPI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150"/>
          <p:cNvSpPr/>
          <p:nvPr/>
        </p:nvSpPr>
        <p:spPr>
          <a:xfrm>
            <a:off x="5141397" y="4479624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51"/>
                </a:moveTo>
                <a:lnTo>
                  <a:pt x="1295982" y="163151"/>
                </a:lnTo>
                <a:lnTo>
                  <a:pt x="1295982" y="0"/>
                </a:lnTo>
                <a:lnTo>
                  <a:pt x="0" y="0"/>
                </a:lnTo>
                <a:lnTo>
                  <a:pt x="0" y="16315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1"/>
          <p:cNvSpPr txBox="1"/>
          <p:nvPr/>
        </p:nvSpPr>
        <p:spPr>
          <a:xfrm>
            <a:off x="5710983" y="4484244"/>
            <a:ext cx="1568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I²C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152"/>
          <p:cNvSpPr/>
          <p:nvPr/>
        </p:nvSpPr>
        <p:spPr>
          <a:xfrm>
            <a:off x="5105400" y="3125846"/>
            <a:ext cx="1368425" cy="163195"/>
          </a:xfrm>
          <a:custGeom>
            <a:avLst/>
            <a:gdLst/>
            <a:ahLst/>
            <a:cxnLst/>
            <a:rect l="l" t="t" r="r" b="b"/>
            <a:pathLst>
              <a:path w="1368425" h="163195">
                <a:moveTo>
                  <a:pt x="0" y="163127"/>
                </a:moveTo>
                <a:lnTo>
                  <a:pt x="1367991" y="163127"/>
                </a:lnTo>
                <a:lnTo>
                  <a:pt x="1367991" y="0"/>
                </a:lnTo>
                <a:lnTo>
                  <a:pt x="0" y="0"/>
                </a:lnTo>
                <a:lnTo>
                  <a:pt x="0" y="16312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3"/>
          <p:cNvSpPr txBox="1"/>
          <p:nvPr/>
        </p:nvSpPr>
        <p:spPr>
          <a:xfrm>
            <a:off x="5542708" y="3130436"/>
            <a:ext cx="4933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Boot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0" dirty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154"/>
          <p:cNvSpPr/>
          <p:nvPr/>
        </p:nvSpPr>
        <p:spPr>
          <a:xfrm>
            <a:off x="5105400" y="2934511"/>
            <a:ext cx="1368425" cy="163195"/>
          </a:xfrm>
          <a:custGeom>
            <a:avLst/>
            <a:gdLst/>
            <a:ahLst/>
            <a:cxnLst/>
            <a:rect l="l" t="t" r="r" b="b"/>
            <a:pathLst>
              <a:path w="1368425" h="163195">
                <a:moveTo>
                  <a:pt x="0" y="163139"/>
                </a:moveTo>
                <a:lnTo>
                  <a:pt x="1367991" y="163139"/>
                </a:lnTo>
                <a:lnTo>
                  <a:pt x="1367991" y="0"/>
                </a:lnTo>
                <a:lnTo>
                  <a:pt x="0" y="0"/>
                </a:lnTo>
                <a:lnTo>
                  <a:pt x="0" y="16313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5"/>
          <p:cNvSpPr txBox="1"/>
          <p:nvPr/>
        </p:nvSpPr>
        <p:spPr>
          <a:xfrm>
            <a:off x="5237285" y="2939122"/>
            <a:ext cx="11042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2-Kbyte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5" dirty="0">
                <a:solidFill>
                  <a:srgbClr val="FFFFFF"/>
                </a:solidFill>
                <a:latin typeface="Arial"/>
                <a:cs typeface="Arial"/>
              </a:rPr>
              <a:t>EEPROM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156"/>
          <p:cNvSpPr/>
          <p:nvPr/>
        </p:nvSpPr>
        <p:spPr>
          <a:xfrm>
            <a:off x="5105400" y="2472004"/>
            <a:ext cx="1368425" cy="243204"/>
          </a:xfrm>
          <a:custGeom>
            <a:avLst/>
            <a:gdLst/>
            <a:ahLst/>
            <a:cxnLst/>
            <a:rect l="l" t="t" r="r" b="b"/>
            <a:pathLst>
              <a:path w="1368425" h="243204">
                <a:moveTo>
                  <a:pt x="0" y="243030"/>
                </a:moveTo>
                <a:lnTo>
                  <a:pt x="1367991" y="243030"/>
                </a:lnTo>
                <a:lnTo>
                  <a:pt x="1367991" y="0"/>
                </a:lnTo>
                <a:lnTo>
                  <a:pt x="0" y="0"/>
                </a:lnTo>
                <a:lnTo>
                  <a:pt x="0" y="243030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57"/>
          <p:cNvSpPr txBox="1"/>
          <p:nvPr/>
        </p:nvSpPr>
        <p:spPr>
          <a:xfrm>
            <a:off x="5403401" y="2464866"/>
            <a:ext cx="77216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marR="5080" indent="-41275">
              <a:lnSpc>
                <a:spcPct val="75500"/>
              </a:lnSpc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4-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128-Kbyte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158"/>
          <p:cNvSpPr/>
          <p:nvPr/>
        </p:nvSpPr>
        <p:spPr>
          <a:xfrm>
            <a:off x="5105400" y="2743200"/>
            <a:ext cx="1368425" cy="163195"/>
          </a:xfrm>
          <a:custGeom>
            <a:avLst/>
            <a:gdLst/>
            <a:ahLst/>
            <a:cxnLst/>
            <a:rect l="l" t="t" r="r" b="b"/>
            <a:pathLst>
              <a:path w="1368425" h="163195">
                <a:moveTo>
                  <a:pt x="0" y="163127"/>
                </a:moveTo>
                <a:lnTo>
                  <a:pt x="1367991" y="163127"/>
                </a:lnTo>
                <a:lnTo>
                  <a:pt x="1367991" y="0"/>
                </a:lnTo>
                <a:lnTo>
                  <a:pt x="0" y="0"/>
                </a:lnTo>
                <a:lnTo>
                  <a:pt x="0" y="16312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59"/>
          <p:cNvSpPr txBox="1"/>
          <p:nvPr/>
        </p:nvSpPr>
        <p:spPr>
          <a:xfrm>
            <a:off x="5298436" y="2747835"/>
            <a:ext cx="98234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6-Kbyte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FFFFFF"/>
                </a:solidFill>
                <a:latin typeface="Arial"/>
                <a:cs typeface="Arial"/>
              </a:rPr>
              <a:t>SRAM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160"/>
          <p:cNvSpPr txBox="1"/>
          <p:nvPr/>
        </p:nvSpPr>
        <p:spPr>
          <a:xfrm>
            <a:off x="5105400" y="4940551"/>
            <a:ext cx="1368425" cy="1130300"/>
          </a:xfrm>
          <a:prstGeom prst="rect">
            <a:avLst/>
          </a:prstGeom>
          <a:solidFill>
            <a:srgbClr val="BAC4CA"/>
          </a:solidFill>
        </p:spPr>
        <p:txBody>
          <a:bodyPr vert="horz" wrap="square" lIns="0" tIns="0" rIns="0" bIns="0" rtlCol="0">
            <a:spAutoFit/>
          </a:bodyPr>
          <a:lstStyle/>
          <a:p>
            <a:pPr marL="396875" indent="127000">
              <a:lnSpc>
                <a:spcPct val="100000"/>
              </a:lnSpc>
            </a:pPr>
            <a:r>
              <a:rPr sz="1000" spc="-105" dirty="0">
                <a:solidFill>
                  <a:srgbClr val="0E2050"/>
                </a:solidFill>
                <a:latin typeface="Arial"/>
                <a:cs typeface="Arial"/>
              </a:rPr>
              <a:t>Analog</a:t>
            </a:r>
            <a:endParaRPr sz="1000">
              <a:latin typeface="Arial"/>
              <a:cs typeface="Arial"/>
            </a:endParaRPr>
          </a:p>
          <a:p>
            <a:pPr marL="396875" marR="389255" indent="29209">
              <a:lnSpc>
                <a:spcPct val="75500"/>
              </a:lnSpc>
              <a:spcBef>
                <a:spcPts val="620"/>
              </a:spcBef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10-bit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ADC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channels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161"/>
          <p:cNvSpPr txBox="1"/>
          <p:nvPr/>
        </p:nvSpPr>
        <p:spPr>
          <a:xfrm>
            <a:off x="3683261" y="2481131"/>
            <a:ext cx="1368425" cy="3589654"/>
          </a:xfrm>
          <a:prstGeom prst="rect">
            <a:avLst/>
          </a:prstGeom>
          <a:solidFill>
            <a:srgbClr val="0E2050"/>
          </a:solidFill>
        </p:spPr>
        <p:txBody>
          <a:bodyPr vert="horz" wrap="square" lIns="0" tIns="0" rIns="0" bIns="0" rtlCol="0">
            <a:spAutoFit/>
          </a:bodyPr>
          <a:lstStyle/>
          <a:p>
            <a:pPr marR="22225" algn="ctr">
              <a:lnSpc>
                <a:spcPts val="1055"/>
              </a:lnSpc>
            </a:pPr>
            <a:r>
              <a:rPr sz="1000" spc="-1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204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055"/>
              </a:lnSpc>
            </a:pP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100">
              <a:latin typeface="Times New Roman"/>
              <a:cs typeface="Times New Roman"/>
            </a:endParaRPr>
          </a:p>
          <a:p>
            <a:pPr marL="306070" marR="298450" indent="-635" algn="ctr">
              <a:lnSpc>
                <a:spcPct val="75500"/>
              </a:lnSpc>
            </a:pP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interrupt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(NVIC)</a:t>
            </a:r>
            <a:endParaRPr sz="1000">
              <a:latin typeface="Arial"/>
              <a:cs typeface="Arial"/>
            </a:endParaRPr>
          </a:p>
          <a:p>
            <a:pPr marL="387350" marR="379730" algn="ctr">
              <a:lnSpc>
                <a:spcPct val="75500"/>
              </a:lnSpc>
              <a:spcBef>
                <a:spcPts val="340"/>
              </a:spcBef>
            </a:pPr>
            <a:r>
              <a:rPr sz="1000" spc="-150" dirty="0">
                <a:solidFill>
                  <a:srgbClr val="FFFFFF"/>
                </a:solidFill>
                <a:latin typeface="Arial"/>
                <a:cs typeface="Arial"/>
              </a:rPr>
              <a:t>SWIM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162"/>
          <p:cNvSpPr/>
          <p:nvPr/>
        </p:nvSpPr>
        <p:spPr>
          <a:xfrm>
            <a:off x="2261083" y="4803951"/>
            <a:ext cx="1368425" cy="1266825"/>
          </a:xfrm>
          <a:custGeom>
            <a:avLst/>
            <a:gdLst/>
            <a:ahLst/>
            <a:cxnLst/>
            <a:rect l="l" t="t" r="r" b="b"/>
            <a:pathLst>
              <a:path w="1368425" h="1266825">
                <a:moveTo>
                  <a:pt x="0" y="1266383"/>
                </a:moveTo>
                <a:lnTo>
                  <a:pt x="1368015" y="1266383"/>
                </a:lnTo>
                <a:lnTo>
                  <a:pt x="1368015" y="0"/>
                </a:lnTo>
                <a:lnTo>
                  <a:pt x="0" y="0"/>
                </a:lnTo>
                <a:lnTo>
                  <a:pt x="0" y="1266383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3"/>
          <p:cNvSpPr txBox="1"/>
          <p:nvPr/>
        </p:nvSpPr>
        <p:spPr>
          <a:xfrm>
            <a:off x="2765317" y="4876395"/>
            <a:ext cx="3600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0E2050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164"/>
          <p:cNvSpPr/>
          <p:nvPr/>
        </p:nvSpPr>
        <p:spPr>
          <a:xfrm>
            <a:off x="2261083" y="2481138"/>
            <a:ext cx="1368425" cy="2237105"/>
          </a:xfrm>
          <a:custGeom>
            <a:avLst/>
            <a:gdLst/>
            <a:ahLst/>
            <a:cxnLst/>
            <a:rect l="l" t="t" r="r" b="b"/>
            <a:pathLst>
              <a:path w="1368425" h="2237104">
                <a:moveTo>
                  <a:pt x="0" y="2237076"/>
                </a:moveTo>
                <a:lnTo>
                  <a:pt x="1368015" y="2237076"/>
                </a:lnTo>
                <a:lnTo>
                  <a:pt x="1368015" y="0"/>
                </a:lnTo>
                <a:lnTo>
                  <a:pt x="0" y="0"/>
                </a:lnTo>
                <a:lnTo>
                  <a:pt x="0" y="2237076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5"/>
          <p:cNvSpPr/>
          <p:nvPr/>
        </p:nvSpPr>
        <p:spPr>
          <a:xfrm>
            <a:off x="2297086" y="5289177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709"/>
                </a:moveTo>
                <a:lnTo>
                  <a:pt x="1296006" y="244709"/>
                </a:lnTo>
                <a:lnTo>
                  <a:pt x="1296006" y="0"/>
                </a:lnTo>
                <a:lnTo>
                  <a:pt x="0" y="0"/>
                </a:lnTo>
                <a:lnTo>
                  <a:pt x="0" y="244709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66"/>
          <p:cNvSpPr/>
          <p:nvPr/>
        </p:nvSpPr>
        <p:spPr>
          <a:xfrm>
            <a:off x="2297086" y="5737745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721"/>
                </a:moveTo>
                <a:lnTo>
                  <a:pt x="1296006" y="244721"/>
                </a:lnTo>
                <a:lnTo>
                  <a:pt x="1296006" y="0"/>
                </a:lnTo>
                <a:lnTo>
                  <a:pt x="0" y="0"/>
                </a:lnTo>
                <a:lnTo>
                  <a:pt x="0" y="24472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67"/>
          <p:cNvSpPr/>
          <p:nvPr/>
        </p:nvSpPr>
        <p:spPr>
          <a:xfrm>
            <a:off x="2297110" y="5554234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75"/>
                </a:moveTo>
                <a:lnTo>
                  <a:pt x="1295972" y="163175"/>
                </a:lnTo>
                <a:lnTo>
                  <a:pt x="1295972" y="0"/>
                </a:lnTo>
                <a:lnTo>
                  <a:pt x="0" y="0"/>
                </a:lnTo>
                <a:lnTo>
                  <a:pt x="0" y="16317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68"/>
          <p:cNvSpPr/>
          <p:nvPr/>
        </p:nvSpPr>
        <p:spPr>
          <a:xfrm>
            <a:off x="2297086" y="5024120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721"/>
                </a:moveTo>
                <a:lnTo>
                  <a:pt x="1296006" y="244721"/>
                </a:lnTo>
                <a:lnTo>
                  <a:pt x="1296006" y="0"/>
                </a:lnTo>
                <a:lnTo>
                  <a:pt x="0" y="0"/>
                </a:lnTo>
                <a:lnTo>
                  <a:pt x="0" y="24472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69"/>
          <p:cNvSpPr/>
          <p:nvPr/>
        </p:nvSpPr>
        <p:spPr>
          <a:xfrm>
            <a:off x="2297171" y="4053761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63"/>
                </a:moveTo>
                <a:lnTo>
                  <a:pt x="1295841" y="163163"/>
                </a:lnTo>
                <a:lnTo>
                  <a:pt x="1295841" y="0"/>
                </a:lnTo>
                <a:lnTo>
                  <a:pt x="0" y="0"/>
                </a:lnTo>
                <a:lnTo>
                  <a:pt x="0" y="16316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70"/>
          <p:cNvSpPr/>
          <p:nvPr/>
        </p:nvSpPr>
        <p:spPr>
          <a:xfrm>
            <a:off x="2297171" y="3872773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15"/>
                </a:moveTo>
                <a:lnTo>
                  <a:pt x="1295841" y="163115"/>
                </a:lnTo>
                <a:lnTo>
                  <a:pt x="1295841" y="0"/>
                </a:lnTo>
                <a:lnTo>
                  <a:pt x="0" y="0"/>
                </a:lnTo>
                <a:lnTo>
                  <a:pt x="0" y="16311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71"/>
          <p:cNvSpPr/>
          <p:nvPr/>
        </p:nvSpPr>
        <p:spPr>
          <a:xfrm>
            <a:off x="2297171" y="2700149"/>
            <a:ext cx="1296035" cy="448945"/>
          </a:xfrm>
          <a:custGeom>
            <a:avLst/>
            <a:gdLst/>
            <a:ahLst/>
            <a:cxnLst/>
            <a:rect l="l" t="t" r="r" b="b"/>
            <a:pathLst>
              <a:path w="1296035" h="448945">
                <a:moveTo>
                  <a:pt x="0" y="448616"/>
                </a:moveTo>
                <a:lnTo>
                  <a:pt x="1295841" y="448616"/>
                </a:lnTo>
                <a:lnTo>
                  <a:pt x="1295841" y="0"/>
                </a:lnTo>
                <a:lnTo>
                  <a:pt x="0" y="0"/>
                </a:lnTo>
                <a:lnTo>
                  <a:pt x="0" y="448616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72"/>
          <p:cNvSpPr/>
          <p:nvPr/>
        </p:nvSpPr>
        <p:spPr>
          <a:xfrm>
            <a:off x="2297171" y="3166635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685"/>
                </a:moveTo>
                <a:lnTo>
                  <a:pt x="1295841" y="244685"/>
                </a:lnTo>
                <a:lnTo>
                  <a:pt x="1295841" y="0"/>
                </a:lnTo>
                <a:lnTo>
                  <a:pt x="0" y="0"/>
                </a:lnTo>
                <a:lnTo>
                  <a:pt x="0" y="24468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3"/>
          <p:cNvSpPr/>
          <p:nvPr/>
        </p:nvSpPr>
        <p:spPr>
          <a:xfrm>
            <a:off x="2297086" y="3429208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697"/>
                </a:moveTo>
                <a:lnTo>
                  <a:pt x="1296006" y="244697"/>
                </a:lnTo>
                <a:lnTo>
                  <a:pt x="1296006" y="0"/>
                </a:lnTo>
                <a:lnTo>
                  <a:pt x="0" y="0"/>
                </a:lnTo>
                <a:lnTo>
                  <a:pt x="0" y="2446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4"/>
          <p:cNvSpPr/>
          <p:nvPr/>
        </p:nvSpPr>
        <p:spPr>
          <a:xfrm>
            <a:off x="2297171" y="3691777"/>
            <a:ext cx="1296035" cy="163195"/>
          </a:xfrm>
          <a:custGeom>
            <a:avLst/>
            <a:gdLst/>
            <a:ahLst/>
            <a:cxnLst/>
            <a:rect l="l" t="t" r="r" b="b"/>
            <a:pathLst>
              <a:path w="1296035" h="163195">
                <a:moveTo>
                  <a:pt x="0" y="163115"/>
                </a:moveTo>
                <a:lnTo>
                  <a:pt x="1295841" y="163115"/>
                </a:lnTo>
                <a:lnTo>
                  <a:pt x="1295841" y="0"/>
                </a:lnTo>
                <a:lnTo>
                  <a:pt x="0" y="0"/>
                </a:lnTo>
                <a:lnTo>
                  <a:pt x="0" y="163115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75"/>
          <p:cNvSpPr/>
          <p:nvPr/>
        </p:nvSpPr>
        <p:spPr>
          <a:xfrm>
            <a:off x="2297110" y="4234770"/>
            <a:ext cx="1296035" cy="245110"/>
          </a:xfrm>
          <a:custGeom>
            <a:avLst/>
            <a:gdLst/>
            <a:ahLst/>
            <a:cxnLst/>
            <a:rect l="l" t="t" r="r" b="b"/>
            <a:pathLst>
              <a:path w="1296035" h="245109">
                <a:moveTo>
                  <a:pt x="0" y="244721"/>
                </a:moveTo>
                <a:lnTo>
                  <a:pt x="1295972" y="244721"/>
                </a:lnTo>
                <a:lnTo>
                  <a:pt x="1295972" y="0"/>
                </a:lnTo>
                <a:lnTo>
                  <a:pt x="0" y="0"/>
                </a:lnTo>
                <a:lnTo>
                  <a:pt x="0" y="244721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76"/>
          <p:cNvSpPr/>
          <p:nvPr/>
        </p:nvSpPr>
        <p:spPr>
          <a:xfrm>
            <a:off x="2297171" y="4497375"/>
            <a:ext cx="1296035" cy="162560"/>
          </a:xfrm>
          <a:custGeom>
            <a:avLst/>
            <a:gdLst/>
            <a:ahLst/>
            <a:cxnLst/>
            <a:rect l="l" t="t" r="r" b="b"/>
            <a:pathLst>
              <a:path w="1296035" h="162559">
                <a:moveTo>
                  <a:pt x="0" y="162234"/>
                </a:moveTo>
                <a:lnTo>
                  <a:pt x="1295841" y="162234"/>
                </a:lnTo>
                <a:lnTo>
                  <a:pt x="1295841" y="0"/>
                </a:lnTo>
                <a:lnTo>
                  <a:pt x="0" y="0"/>
                </a:lnTo>
                <a:lnTo>
                  <a:pt x="0" y="16223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77"/>
          <p:cNvSpPr txBox="1"/>
          <p:nvPr/>
        </p:nvSpPr>
        <p:spPr>
          <a:xfrm>
            <a:off x="2617513" y="2524328"/>
            <a:ext cx="65532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0335">
              <a:lnSpc>
                <a:spcPct val="106600"/>
              </a:lnSpc>
            </a:pPr>
            <a:r>
              <a:rPr sz="1000" spc="-95" dirty="0">
                <a:solidFill>
                  <a:srgbClr val="0E2050"/>
                </a:solidFill>
                <a:latin typeface="Arial"/>
                <a:cs typeface="Arial"/>
              </a:rPr>
              <a:t>System 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supply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178"/>
          <p:cNvSpPr txBox="1"/>
          <p:nvPr/>
        </p:nvSpPr>
        <p:spPr>
          <a:xfrm>
            <a:off x="2596558" y="5283099"/>
            <a:ext cx="69723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 marR="5080" indent="-34290">
              <a:lnSpc>
                <a:spcPct val="75500"/>
              </a:lnSpc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2x16-bit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timer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2/3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5" dirty="0">
                <a:solidFill>
                  <a:srgbClr val="FFFFFF"/>
                </a:solidFill>
                <a:latin typeface="Arial"/>
                <a:cs typeface="Arial"/>
              </a:rPr>
              <a:t>CAPCOM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179"/>
          <p:cNvSpPr txBox="1"/>
          <p:nvPr/>
        </p:nvSpPr>
        <p:spPr>
          <a:xfrm>
            <a:off x="2703369" y="5733061"/>
            <a:ext cx="48387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865">
              <a:lnSpc>
                <a:spcPct val="75500"/>
              </a:lnSpc>
            </a:pP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Beeper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1/2/4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180"/>
          <p:cNvSpPr txBox="1"/>
          <p:nvPr/>
        </p:nvSpPr>
        <p:spPr>
          <a:xfrm>
            <a:off x="2683176" y="5558813"/>
            <a:ext cx="523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8-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timer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181"/>
          <p:cNvSpPr txBox="1"/>
          <p:nvPr/>
        </p:nvSpPr>
        <p:spPr>
          <a:xfrm>
            <a:off x="2314998" y="5014233"/>
            <a:ext cx="1260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 marR="5080" indent="-112395">
              <a:lnSpc>
                <a:spcPct val="75500"/>
              </a:lnSpc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timer,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5" dirty="0">
                <a:solidFill>
                  <a:srgbClr val="FFFFFF"/>
                </a:solidFill>
                <a:latin typeface="Arial"/>
                <a:cs typeface="Arial"/>
              </a:rPr>
              <a:t>CAPCOM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comparator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182"/>
          <p:cNvSpPr txBox="1"/>
          <p:nvPr/>
        </p:nvSpPr>
        <p:spPr>
          <a:xfrm>
            <a:off x="2822241" y="4058303"/>
            <a:ext cx="2470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2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183"/>
          <p:cNvSpPr txBox="1"/>
          <p:nvPr/>
        </p:nvSpPr>
        <p:spPr>
          <a:xfrm>
            <a:off x="2608881" y="3877328"/>
            <a:ext cx="6724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184"/>
          <p:cNvSpPr txBox="1"/>
          <p:nvPr/>
        </p:nvSpPr>
        <p:spPr>
          <a:xfrm>
            <a:off x="2363516" y="2801895"/>
            <a:ext cx="116268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1055"/>
              </a:lnSpc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2.95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5.5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333375" marR="5080" indent="-321310">
              <a:lnSpc>
                <a:spcPct val="75500"/>
              </a:lnSpc>
              <a:spcBef>
                <a:spcPts val="145"/>
              </a:spcBef>
            </a:pP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(1.8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regulator)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95" dirty="0">
                <a:solidFill>
                  <a:srgbClr val="FFFFFF"/>
                </a:solidFill>
                <a:latin typeface="Arial"/>
                <a:cs typeface="Arial"/>
              </a:rPr>
              <a:t>BOR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185"/>
          <p:cNvSpPr txBox="1"/>
          <p:nvPr/>
        </p:nvSpPr>
        <p:spPr>
          <a:xfrm>
            <a:off x="2617513" y="3153296"/>
            <a:ext cx="655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Xtal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oscillator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186"/>
          <p:cNvSpPr txBox="1"/>
          <p:nvPr/>
        </p:nvSpPr>
        <p:spPr>
          <a:xfrm>
            <a:off x="2699940" y="3268359"/>
            <a:ext cx="4908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1-24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187"/>
          <p:cNvSpPr txBox="1"/>
          <p:nvPr/>
        </p:nvSpPr>
        <p:spPr>
          <a:xfrm>
            <a:off x="2422310" y="3423687"/>
            <a:ext cx="1045844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marR="5080" indent="-19685">
              <a:lnSpc>
                <a:spcPct val="75500"/>
              </a:lnSpc>
            </a:pP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oscillators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128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188"/>
          <p:cNvSpPr txBox="1"/>
          <p:nvPr/>
        </p:nvSpPr>
        <p:spPr>
          <a:xfrm>
            <a:off x="2637837" y="3696353"/>
            <a:ext cx="6146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189"/>
          <p:cNvSpPr txBox="1"/>
          <p:nvPr/>
        </p:nvSpPr>
        <p:spPr>
          <a:xfrm>
            <a:off x="2311820" y="4231788"/>
            <a:ext cx="126682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4005">
              <a:lnSpc>
                <a:spcPct val="75500"/>
              </a:lnSpc>
            </a:pP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watchdogs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(independent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window)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190"/>
          <p:cNvSpPr txBox="1"/>
          <p:nvPr/>
        </p:nvSpPr>
        <p:spPr>
          <a:xfrm>
            <a:off x="2627038" y="4501406"/>
            <a:ext cx="6362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68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I/Os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133"/>
          <p:cNvSpPr txBox="1"/>
          <p:nvPr/>
        </p:nvSpPr>
        <p:spPr>
          <a:xfrm>
            <a:off x="531855" y="1673079"/>
            <a:ext cx="41903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-145" dirty="0" smtClean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r>
              <a:rPr spc="-50" dirty="0" smtClean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80" dirty="0">
                <a:solidFill>
                  <a:srgbClr val="0E2050"/>
                </a:solidFill>
                <a:latin typeface="Arial"/>
                <a:cs typeface="Arial"/>
              </a:rPr>
              <a:t>BLOCK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0E2050"/>
                </a:solidFill>
                <a:latin typeface="Arial"/>
                <a:cs typeface="Arial"/>
              </a:rPr>
              <a:t>DIAGRAM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77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21"/>
          <p:cNvSpPr/>
          <p:nvPr/>
        </p:nvSpPr>
        <p:spPr>
          <a:xfrm>
            <a:off x="1443509" y="3813382"/>
            <a:ext cx="215265" cy="2447925"/>
          </a:xfrm>
          <a:custGeom>
            <a:avLst/>
            <a:gdLst/>
            <a:ahLst/>
            <a:cxnLst/>
            <a:rect l="l" t="t" r="r" b="b"/>
            <a:pathLst>
              <a:path w="215265" h="2447925">
                <a:moveTo>
                  <a:pt x="0" y="2447818"/>
                </a:moveTo>
                <a:lnTo>
                  <a:pt x="214752" y="2447818"/>
                </a:lnTo>
                <a:lnTo>
                  <a:pt x="214752" y="0"/>
                </a:lnTo>
                <a:lnTo>
                  <a:pt x="0" y="0"/>
                </a:lnTo>
                <a:lnTo>
                  <a:pt x="0" y="2447818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/>
          <p:cNvSpPr/>
          <p:nvPr/>
        </p:nvSpPr>
        <p:spPr>
          <a:xfrm>
            <a:off x="1658241" y="3813382"/>
            <a:ext cx="1327150" cy="2447925"/>
          </a:xfrm>
          <a:custGeom>
            <a:avLst/>
            <a:gdLst/>
            <a:ahLst/>
            <a:cxnLst/>
            <a:rect l="l" t="t" r="r" b="b"/>
            <a:pathLst>
              <a:path w="1327150" h="2447925">
                <a:moveTo>
                  <a:pt x="0" y="2447818"/>
                </a:moveTo>
                <a:lnTo>
                  <a:pt x="1326724" y="2447818"/>
                </a:lnTo>
                <a:lnTo>
                  <a:pt x="1326724" y="0"/>
                </a:lnTo>
                <a:lnTo>
                  <a:pt x="0" y="0"/>
                </a:lnTo>
                <a:lnTo>
                  <a:pt x="0" y="2447818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3"/>
          <p:cNvSpPr/>
          <p:nvPr/>
        </p:nvSpPr>
        <p:spPr>
          <a:xfrm>
            <a:off x="1661410" y="6261200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6733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4"/>
          <p:cNvSpPr/>
          <p:nvPr/>
        </p:nvSpPr>
        <p:spPr>
          <a:xfrm>
            <a:off x="2984974" y="3816552"/>
            <a:ext cx="0" cy="2441575"/>
          </a:xfrm>
          <a:custGeom>
            <a:avLst/>
            <a:gdLst/>
            <a:ahLst/>
            <a:cxnLst/>
            <a:rect l="l" t="t" r="r" b="b"/>
            <a:pathLst>
              <a:path h="2441575">
                <a:moveTo>
                  <a:pt x="0" y="2441478"/>
                </a:moveTo>
                <a:lnTo>
                  <a:pt x="0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5"/>
          <p:cNvSpPr/>
          <p:nvPr/>
        </p:nvSpPr>
        <p:spPr>
          <a:xfrm>
            <a:off x="1661410" y="3813382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6733" y="0"/>
                </a:lnTo>
              </a:path>
            </a:pathLst>
          </a:custGeom>
          <a:ln w="6349">
            <a:solidFill>
              <a:srgbClr val="36A9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/>
          <p:cNvSpPr txBox="1"/>
          <p:nvPr/>
        </p:nvSpPr>
        <p:spPr>
          <a:xfrm>
            <a:off x="1493331" y="4503173"/>
            <a:ext cx="127000" cy="1068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STM8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‑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7"/>
          <p:cNvSpPr/>
          <p:nvPr/>
        </p:nvSpPr>
        <p:spPr>
          <a:xfrm>
            <a:off x="1375691" y="3818533"/>
            <a:ext cx="0" cy="2450465"/>
          </a:xfrm>
          <a:custGeom>
            <a:avLst/>
            <a:gdLst/>
            <a:ahLst/>
            <a:cxnLst/>
            <a:rect l="l" t="t" r="r" b="b"/>
            <a:pathLst>
              <a:path h="2450465">
                <a:moveTo>
                  <a:pt x="0" y="0"/>
                </a:moveTo>
                <a:lnTo>
                  <a:pt x="0" y="2450348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/>
          <p:cNvSpPr/>
          <p:nvPr/>
        </p:nvSpPr>
        <p:spPr>
          <a:xfrm>
            <a:off x="1413791" y="6294545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0" y="0"/>
                </a:moveTo>
                <a:lnTo>
                  <a:pt x="161358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/>
          <p:cNvSpPr/>
          <p:nvPr/>
        </p:nvSpPr>
        <p:spPr>
          <a:xfrm>
            <a:off x="3052792" y="3805701"/>
            <a:ext cx="0" cy="2450465"/>
          </a:xfrm>
          <a:custGeom>
            <a:avLst/>
            <a:gdLst/>
            <a:ahLst/>
            <a:cxnLst/>
            <a:rect l="l" t="t" r="r" b="b"/>
            <a:pathLst>
              <a:path h="2450465">
                <a:moveTo>
                  <a:pt x="0" y="2450348"/>
                </a:move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/>
          <p:cNvSpPr/>
          <p:nvPr/>
        </p:nvSpPr>
        <p:spPr>
          <a:xfrm>
            <a:off x="1401112" y="3780037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16135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/>
          <p:cNvSpPr/>
          <p:nvPr/>
        </p:nvSpPr>
        <p:spPr>
          <a:xfrm>
            <a:off x="1375691" y="6281713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0" y="12832"/>
                </a:lnTo>
                <a:lnTo>
                  <a:pt x="12710" y="12832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/>
          <p:cNvSpPr/>
          <p:nvPr/>
        </p:nvSpPr>
        <p:spPr>
          <a:xfrm>
            <a:off x="3040082" y="6281713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12832"/>
                </a:moveTo>
                <a:lnTo>
                  <a:pt x="12710" y="12832"/>
                </a:lnTo>
                <a:lnTo>
                  <a:pt x="12710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/>
          <p:cNvSpPr/>
          <p:nvPr/>
        </p:nvSpPr>
        <p:spPr>
          <a:xfrm>
            <a:off x="3040082" y="378003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710" y="12832"/>
                </a:moveTo>
                <a:lnTo>
                  <a:pt x="1271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/>
          <p:cNvSpPr/>
          <p:nvPr/>
        </p:nvSpPr>
        <p:spPr>
          <a:xfrm>
            <a:off x="1375691" y="378003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710" y="0"/>
                </a:moveTo>
                <a:lnTo>
                  <a:pt x="0" y="0"/>
                </a:lnTo>
                <a:lnTo>
                  <a:pt x="0" y="12832"/>
                </a:lnTo>
              </a:path>
            </a:pathLst>
          </a:custGeom>
          <a:ln w="12700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4"/>
          <p:cNvSpPr txBox="1"/>
          <p:nvPr/>
        </p:nvSpPr>
        <p:spPr>
          <a:xfrm>
            <a:off x="802033" y="1481963"/>
            <a:ext cx="8189567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45" dirty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r>
              <a:rPr sz="16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600" spc="-204" dirty="0">
                <a:solidFill>
                  <a:srgbClr val="0E2050"/>
                </a:solidFill>
                <a:latin typeface="Arial"/>
                <a:cs typeface="Arial"/>
              </a:rPr>
              <a:t>PRODUCT</a:t>
            </a:r>
            <a:r>
              <a:rPr sz="1600"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z="1600" spc="-150" dirty="0">
                <a:solidFill>
                  <a:srgbClr val="0E2050"/>
                </a:solidFill>
                <a:latin typeface="Arial"/>
                <a:cs typeface="Arial"/>
              </a:rPr>
              <a:t>LINES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55" dirty="0">
                <a:solidFill>
                  <a:srgbClr val="4E514F"/>
                </a:solidFill>
                <a:latin typeface="Arial"/>
                <a:cs typeface="Arial"/>
              </a:rPr>
              <a:t>STM8S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consists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four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lines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differentiated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features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full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compatibility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upgradability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simplify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design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changes.</a:t>
            </a:r>
            <a:endParaRPr sz="16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46685" algn="l"/>
              </a:tabLst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STM8S003/005/007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229" dirty="0">
                <a:solidFill>
                  <a:srgbClr val="4E514F"/>
                </a:solidFill>
                <a:latin typeface="Arial"/>
                <a:cs typeface="Arial"/>
              </a:rPr>
              <a:t>V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alue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ent</a:t>
            </a:r>
            <a:r>
              <a:rPr sz="1600" spc="-55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185" dirty="0">
                <a:solidFill>
                  <a:srgbClr val="4E514F"/>
                </a:solidFill>
                <a:latin typeface="Arial"/>
                <a:cs typeface="Arial"/>
              </a:rPr>
              <a:t>y‑level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series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with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basic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features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set.</a:t>
            </a:r>
            <a:endParaRPr sz="16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46685" algn="l"/>
              </a:tabLst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STM8S103/105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Access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offers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more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features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larger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4E514F"/>
                </a:solidFill>
                <a:latin typeface="Arial"/>
                <a:cs typeface="Arial"/>
              </a:rPr>
              <a:t>variety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packages.</a:t>
            </a:r>
            <a:endParaRPr sz="1600" dirty="0">
              <a:latin typeface="Arial"/>
              <a:cs typeface="Arial"/>
            </a:endParaRPr>
          </a:p>
          <a:p>
            <a:pPr marL="146050" indent="-1333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46685" algn="l"/>
              </a:tabLst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STM8S207/208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E514F"/>
                </a:solidFill>
                <a:latin typeface="Arial"/>
                <a:cs typeface="Arial"/>
              </a:rPr>
              <a:t>Performance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features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E514F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4E514F"/>
                </a:solidFill>
                <a:latin typeface="Arial"/>
                <a:cs typeface="Arial"/>
              </a:rPr>
              <a:t>full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set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of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peripherals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performance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4E514F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medium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highe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r</a:t>
            </a:r>
            <a:r>
              <a:rPr sz="1600" spc="-265" dirty="0">
                <a:solidFill>
                  <a:srgbClr val="4E514F"/>
                </a:solidFill>
                <a:latin typeface="Arial"/>
                <a:cs typeface="Arial"/>
              </a:rPr>
              <a:t>‑end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applications.</a:t>
            </a:r>
            <a:endParaRPr sz="1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D7007F"/>
              </a:buClr>
              <a:buSzPct val="90000"/>
              <a:buFont typeface="Arial"/>
              <a:buChar char="•"/>
              <a:tabLst>
                <a:tab pos="121285" algn="l"/>
              </a:tabLst>
            </a:pPr>
            <a:r>
              <a:rPr sz="1600" spc="-140" dirty="0">
                <a:solidFill>
                  <a:srgbClr val="4E514F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55" dirty="0">
                <a:solidFill>
                  <a:srgbClr val="4E514F"/>
                </a:solidFill>
                <a:latin typeface="Arial"/>
                <a:cs typeface="Arial"/>
              </a:rPr>
              <a:t>STM8S</a:t>
            </a:r>
            <a:r>
              <a:rPr sz="1600" spc="-75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Application‑speciic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provides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4E514F"/>
                </a:solidFill>
                <a:latin typeface="Arial"/>
                <a:cs typeface="Arial"/>
              </a:rPr>
              <a:t>more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4E514F"/>
                </a:solidFill>
                <a:latin typeface="Arial"/>
                <a:cs typeface="Arial"/>
              </a:rPr>
              <a:t>analog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4E514F"/>
                </a:solidFill>
                <a:latin typeface="Arial"/>
                <a:cs typeface="Arial"/>
              </a:rPr>
              <a:t>features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4E514F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4E514F"/>
                </a:solidFill>
                <a:latin typeface="Arial"/>
                <a:cs typeface="Arial"/>
              </a:rPr>
              <a:t>dedicated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E514F"/>
                </a:solidFill>
                <a:latin typeface="Arial"/>
                <a:cs typeface="Arial"/>
              </a:rPr>
              <a:t>irmware</a:t>
            </a:r>
            <a:r>
              <a:rPr sz="16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4E514F"/>
                </a:solidFill>
                <a:latin typeface="Arial"/>
                <a:cs typeface="Arial"/>
              </a:rPr>
              <a:t>solutions.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136"/>
          <p:cNvSpPr txBox="1"/>
          <p:nvPr/>
        </p:nvSpPr>
        <p:spPr>
          <a:xfrm>
            <a:off x="1696340" y="4439350"/>
            <a:ext cx="118046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10-bit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ADC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1000" spc="-2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SPI,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I²C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8-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16-bit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timers</a:t>
            </a:r>
            <a:endParaRPr sz="1000">
              <a:latin typeface="Arial"/>
              <a:cs typeface="Arial"/>
            </a:endParaRPr>
          </a:p>
          <a:p>
            <a:pPr marL="120650" marR="508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"/>
                <a:cs typeface="Arial"/>
              </a:rPr>
              <a:t>MHz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ystal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oscill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128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kHz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10" dirty="0">
                <a:solidFill>
                  <a:srgbClr val="FFFFFF"/>
                </a:solidFill>
                <a:latin typeface="Arial"/>
                <a:cs typeface="Arial"/>
              </a:rPr>
              <a:t>RC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oscill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tors</a:t>
            </a:r>
            <a:endParaRPr sz="10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280"/>
              </a:spcBef>
              <a:buClr>
                <a:srgbClr val="FFFFFF"/>
              </a:buClr>
              <a:buSzPct val="80000"/>
              <a:buFont typeface="Lucida Sans Unicode"/>
              <a:buChar char="•"/>
              <a:tabLst>
                <a:tab pos="121285" algn="l"/>
              </a:tabLst>
            </a:pPr>
            <a:r>
              <a:rPr sz="1000" spc="-150" dirty="0">
                <a:solidFill>
                  <a:srgbClr val="FFFFFF"/>
                </a:solidFill>
                <a:latin typeface="Arial"/>
                <a:cs typeface="Arial"/>
              </a:rPr>
              <a:t>SWIM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debug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23143"/>
              </p:ext>
            </p:extLst>
          </p:nvPr>
        </p:nvGraphicFramePr>
        <p:xfrm>
          <a:off x="3104115" y="3789577"/>
          <a:ext cx="4740947" cy="25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341"/>
                <a:gridCol w="453786"/>
                <a:gridCol w="522000"/>
                <a:gridCol w="494995"/>
                <a:gridCol w="507004"/>
                <a:gridCol w="324002"/>
                <a:gridCol w="368990"/>
                <a:gridCol w="603016"/>
                <a:gridCol w="536813"/>
              </a:tblGrid>
              <a:tr h="844356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71755" indent="58419">
                        <a:lnSpc>
                          <a:spcPct val="72200"/>
                        </a:lnSpc>
                      </a:pPr>
                      <a:r>
                        <a:rPr sz="1500" baseline="1944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CPU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(MHz)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705" indent="72390">
                        <a:lnSpc>
                          <a:spcPct val="100000"/>
                        </a:lnSpc>
                        <a:tabLst>
                          <a:tab pos="651510" algn="l"/>
                        </a:tabLst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Flash	</a:t>
                      </a:r>
                      <a:r>
                        <a:rPr sz="1500" baseline="-333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1500" baseline="-33333" dirty="0">
                        <a:latin typeface="Arial"/>
                        <a:cs typeface="Arial"/>
                      </a:endParaRPr>
                    </a:p>
                    <a:p>
                      <a:pPr marL="52705" marR="31750" indent="1270">
                        <a:lnSpc>
                          <a:spcPct val="50000"/>
                        </a:lnSpc>
                        <a:spcBef>
                          <a:spcPts val="1200"/>
                        </a:spcBef>
                      </a:pPr>
                      <a:r>
                        <a:rPr sz="1500" baseline="333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</a:t>
                      </a:r>
                      <a:r>
                        <a:rPr sz="1500" spc="22" baseline="333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aseline="333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 </a:t>
                      </a:r>
                      <a:r>
                        <a:rPr sz="1500" spc="-142" baseline="333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(Kbytes) (Kbytes)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marR="33655" indent="9525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EEPROM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2545" indent="6350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 2.0B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2545" indent="66040">
                        <a:lnSpc>
                          <a:spcPct val="127800"/>
                        </a:lnSpc>
                      </a:pPr>
                      <a:r>
                        <a:rPr sz="1500" baseline="-1944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5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746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Additional analog channels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6A9E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LNB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irmware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49">
                      <a:solidFill>
                        <a:srgbClr val="36A9E1"/>
                      </a:solidFill>
                      <a:prstDash val="solid"/>
                    </a:lnR>
                    <a:solidFill>
                      <a:srgbClr val="36A9E1"/>
                    </a:solidFill>
                  </a:tcPr>
                </a:tc>
              </a:tr>
              <a:tr h="41480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STM8S003/005/007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spc="-1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41797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STM8S103/105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640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1024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41800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STM8S207/208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1024</a:t>
                      </a:r>
                      <a:r>
                        <a:rPr sz="800" spc="-35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2048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  <a:tr h="41797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STM8S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7625" marR="5778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Application‑speciic line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  <a:solidFill>
                      <a:srgbClr val="C4D5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0E205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9">
                      <a:solidFill>
                        <a:srgbClr val="36A9E1"/>
                      </a:solidFill>
                      <a:prstDash val="solid"/>
                    </a:lnL>
                    <a:lnR w="6349">
                      <a:solidFill>
                        <a:srgbClr val="36A9E1"/>
                      </a:solidFill>
                      <a:prstDash val="solid"/>
                    </a:lnR>
                    <a:lnT w="6349">
                      <a:solidFill>
                        <a:srgbClr val="36A9E1"/>
                      </a:solidFill>
                      <a:prstDash val="solid"/>
                    </a:lnT>
                    <a:lnB w="6349">
                      <a:solidFill>
                        <a:srgbClr val="36A9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03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0"/>
          <p:cNvSpPr/>
          <p:nvPr/>
        </p:nvSpPr>
        <p:spPr>
          <a:xfrm>
            <a:off x="723105" y="534437"/>
            <a:ext cx="327660" cy="438150"/>
          </a:xfrm>
          <a:custGeom>
            <a:avLst/>
            <a:gdLst/>
            <a:ahLst/>
            <a:cxnLst/>
            <a:rect l="l" t="t" r="r" b="b"/>
            <a:pathLst>
              <a:path w="327659" h="438150">
                <a:moveTo>
                  <a:pt x="28727" y="0"/>
                </a:moveTo>
                <a:lnTo>
                  <a:pt x="12222" y="44026"/>
                </a:lnTo>
                <a:lnTo>
                  <a:pt x="2592" y="89916"/>
                </a:lnTo>
                <a:lnTo>
                  <a:pt x="0" y="136809"/>
                </a:lnTo>
                <a:lnTo>
                  <a:pt x="728" y="152514"/>
                </a:lnTo>
                <a:lnTo>
                  <a:pt x="7775" y="199406"/>
                </a:lnTo>
                <a:lnTo>
                  <a:pt x="22241" y="245294"/>
                </a:lnTo>
                <a:lnTo>
                  <a:pt x="44292" y="289317"/>
                </a:lnTo>
                <a:lnTo>
                  <a:pt x="73611" y="329991"/>
                </a:lnTo>
                <a:lnTo>
                  <a:pt x="108165" y="364583"/>
                </a:lnTo>
                <a:lnTo>
                  <a:pt x="146953" y="392725"/>
                </a:lnTo>
                <a:lnTo>
                  <a:pt x="189113" y="414253"/>
                </a:lnTo>
                <a:lnTo>
                  <a:pt x="233781" y="429002"/>
                </a:lnTo>
                <a:lnTo>
                  <a:pt x="280094" y="436809"/>
                </a:lnTo>
                <a:lnTo>
                  <a:pt x="311456" y="438076"/>
                </a:lnTo>
                <a:lnTo>
                  <a:pt x="327188" y="437509"/>
                </a:lnTo>
                <a:lnTo>
                  <a:pt x="325118" y="406492"/>
                </a:lnTo>
                <a:lnTo>
                  <a:pt x="310971" y="406492"/>
                </a:lnTo>
                <a:lnTo>
                  <a:pt x="296879" y="406273"/>
                </a:lnTo>
                <a:lnTo>
                  <a:pt x="255011" y="401361"/>
                </a:lnTo>
                <a:lnTo>
                  <a:pt x="214363" y="390181"/>
                </a:lnTo>
                <a:lnTo>
                  <a:pt x="175710" y="372876"/>
                </a:lnTo>
                <a:lnTo>
                  <a:pt x="139827" y="349591"/>
                </a:lnTo>
                <a:lnTo>
                  <a:pt x="107491" y="320470"/>
                </a:lnTo>
                <a:lnTo>
                  <a:pt x="79477" y="285658"/>
                </a:lnTo>
                <a:lnTo>
                  <a:pt x="57376" y="246871"/>
                </a:lnTo>
                <a:lnTo>
                  <a:pt x="42134" y="206158"/>
                </a:lnTo>
                <a:lnTo>
                  <a:pt x="33606" y="164292"/>
                </a:lnTo>
                <a:lnTo>
                  <a:pt x="31576" y="136119"/>
                </a:lnTo>
                <a:lnTo>
                  <a:pt x="31642" y="122040"/>
                </a:lnTo>
                <a:lnTo>
                  <a:pt x="36096" y="80175"/>
                </a:lnTo>
                <a:lnTo>
                  <a:pt x="46819" y="39466"/>
                </a:lnTo>
                <a:lnTo>
                  <a:pt x="57379" y="13350"/>
                </a:lnTo>
                <a:lnTo>
                  <a:pt x="28727" y="0"/>
                </a:lnTo>
                <a:close/>
              </a:path>
              <a:path w="327659" h="438150">
                <a:moveTo>
                  <a:pt x="325085" y="405993"/>
                </a:moveTo>
                <a:lnTo>
                  <a:pt x="310971" y="406492"/>
                </a:lnTo>
                <a:lnTo>
                  <a:pt x="325118" y="406492"/>
                </a:lnTo>
                <a:lnTo>
                  <a:pt x="325085" y="405993"/>
                </a:lnTo>
                <a:close/>
              </a:path>
            </a:pathLst>
          </a:custGeom>
          <a:solidFill>
            <a:srgbClr val="D7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1"/>
          <p:cNvSpPr/>
          <p:nvPr/>
        </p:nvSpPr>
        <p:spPr>
          <a:xfrm>
            <a:off x="1054925" y="493929"/>
            <a:ext cx="284480" cy="477520"/>
          </a:xfrm>
          <a:custGeom>
            <a:avLst/>
            <a:gdLst/>
            <a:ahLst/>
            <a:cxnLst/>
            <a:rect l="l" t="t" r="r" b="b"/>
            <a:pathLst>
              <a:path w="284479" h="477519">
                <a:moveTo>
                  <a:pt x="232592" y="0"/>
                </a:moveTo>
                <a:lnTo>
                  <a:pt x="206410" y="17647"/>
                </a:lnTo>
                <a:lnTo>
                  <a:pt x="218088" y="36854"/>
                </a:lnTo>
                <a:lnTo>
                  <a:pt x="228034" y="56627"/>
                </a:lnTo>
                <a:lnTo>
                  <a:pt x="242803" y="97486"/>
                </a:lnTo>
                <a:lnTo>
                  <a:pt x="250862" y="139449"/>
                </a:lnTo>
                <a:lnTo>
                  <a:pt x="252421" y="160603"/>
                </a:lnTo>
                <a:lnTo>
                  <a:pt x="252357" y="181743"/>
                </a:lnTo>
                <a:lnTo>
                  <a:pt x="247433" y="223596"/>
                </a:lnTo>
                <a:lnTo>
                  <a:pt x="236235" y="264233"/>
                </a:lnTo>
                <a:lnTo>
                  <a:pt x="218908" y="302880"/>
                </a:lnTo>
                <a:lnTo>
                  <a:pt x="195599" y="338766"/>
                </a:lnTo>
                <a:lnTo>
                  <a:pt x="166453" y="371115"/>
                </a:lnTo>
                <a:lnTo>
                  <a:pt x="131614" y="399156"/>
                </a:lnTo>
                <a:lnTo>
                  <a:pt x="97415" y="419027"/>
                </a:lnTo>
                <a:lnTo>
                  <a:pt x="61652" y="433511"/>
                </a:lnTo>
                <a:lnTo>
                  <a:pt x="12444" y="444636"/>
                </a:lnTo>
                <a:lnTo>
                  <a:pt x="0" y="445983"/>
                </a:lnTo>
                <a:lnTo>
                  <a:pt x="3387" y="477389"/>
                </a:lnTo>
                <a:lnTo>
                  <a:pt x="53019" y="468894"/>
                </a:lnTo>
                <a:lnTo>
                  <a:pt x="89452" y="457048"/>
                </a:lnTo>
                <a:lnTo>
                  <a:pt x="124728" y="440396"/>
                </a:lnTo>
                <a:lnTo>
                  <a:pt x="149473" y="425165"/>
                </a:lnTo>
                <a:lnTo>
                  <a:pt x="153893" y="422178"/>
                </a:lnTo>
                <a:lnTo>
                  <a:pt x="197304" y="385048"/>
                </a:lnTo>
                <a:lnTo>
                  <a:pt x="226532" y="350109"/>
                </a:lnTo>
                <a:lnTo>
                  <a:pt x="249943" y="311808"/>
                </a:lnTo>
                <a:lnTo>
                  <a:pt x="267399" y="270873"/>
                </a:lnTo>
                <a:lnTo>
                  <a:pt x="278762" y="228028"/>
                </a:lnTo>
                <a:lnTo>
                  <a:pt x="283894" y="184000"/>
                </a:lnTo>
                <a:lnTo>
                  <a:pt x="284081" y="161769"/>
                </a:lnTo>
                <a:lnTo>
                  <a:pt x="282658" y="139515"/>
                </a:lnTo>
                <a:lnTo>
                  <a:pt x="274915" y="95298"/>
                </a:lnTo>
                <a:lnTo>
                  <a:pt x="260528" y="52077"/>
                </a:lnTo>
                <a:lnTo>
                  <a:pt x="239359" y="10576"/>
                </a:lnTo>
                <a:lnTo>
                  <a:pt x="234909" y="3505"/>
                </a:lnTo>
                <a:lnTo>
                  <a:pt x="232592" y="0"/>
                </a:lnTo>
                <a:close/>
              </a:path>
            </a:pathLst>
          </a:custGeom>
          <a:solidFill>
            <a:srgbClr val="5A1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2"/>
          <p:cNvSpPr/>
          <p:nvPr/>
        </p:nvSpPr>
        <p:spPr>
          <a:xfrm>
            <a:off x="1051420" y="519166"/>
            <a:ext cx="242570" cy="406400"/>
          </a:xfrm>
          <a:custGeom>
            <a:avLst/>
            <a:gdLst/>
            <a:ahLst/>
            <a:cxnLst/>
            <a:rect l="l" t="t" r="r" b="b"/>
            <a:pathLst>
              <a:path w="242570" h="406400">
                <a:moveTo>
                  <a:pt x="198180" y="0"/>
                </a:moveTo>
                <a:lnTo>
                  <a:pt x="175869" y="14996"/>
                </a:lnTo>
                <a:lnTo>
                  <a:pt x="185824" y="31363"/>
                </a:lnTo>
                <a:lnTo>
                  <a:pt x="194298" y="48216"/>
                </a:lnTo>
                <a:lnTo>
                  <a:pt x="210967" y="100880"/>
                </a:lnTo>
                <a:lnTo>
                  <a:pt x="214909" y="136943"/>
                </a:lnTo>
                <a:lnTo>
                  <a:pt x="214766" y="155018"/>
                </a:lnTo>
                <a:lnTo>
                  <a:pt x="206032" y="208458"/>
                </a:lnTo>
                <a:lnTo>
                  <a:pt x="185099" y="259030"/>
                </a:lnTo>
                <a:lnTo>
                  <a:pt x="152306" y="304563"/>
                </a:lnTo>
                <a:lnTo>
                  <a:pt x="124020" y="331048"/>
                </a:lnTo>
                <a:lnTo>
                  <a:pt x="85141" y="356004"/>
                </a:lnTo>
                <a:lnTo>
                  <a:pt x="49360" y="370413"/>
                </a:lnTo>
                <a:lnTo>
                  <a:pt x="0" y="380055"/>
                </a:lnTo>
                <a:lnTo>
                  <a:pt x="7533" y="406361"/>
                </a:lnTo>
                <a:lnTo>
                  <a:pt x="56973" y="396229"/>
                </a:lnTo>
                <a:lnTo>
                  <a:pt x="92914" y="382158"/>
                </a:lnTo>
                <a:lnTo>
                  <a:pt x="131124" y="359755"/>
                </a:lnTo>
                <a:lnTo>
                  <a:pt x="168099" y="328123"/>
                </a:lnTo>
                <a:lnTo>
                  <a:pt x="193008" y="298344"/>
                </a:lnTo>
                <a:lnTo>
                  <a:pt x="212960" y="265701"/>
                </a:lnTo>
                <a:lnTo>
                  <a:pt x="233334" y="212720"/>
                </a:lnTo>
                <a:lnTo>
                  <a:pt x="241892" y="156774"/>
                </a:lnTo>
                <a:lnTo>
                  <a:pt x="242051" y="137828"/>
                </a:lnTo>
                <a:lnTo>
                  <a:pt x="240838" y="118861"/>
                </a:lnTo>
                <a:lnTo>
                  <a:pt x="234240" y="81175"/>
                </a:lnTo>
                <a:lnTo>
                  <a:pt x="221980" y="44335"/>
                </a:lnTo>
                <a:lnTo>
                  <a:pt x="203941" y="8961"/>
                </a:lnTo>
                <a:lnTo>
                  <a:pt x="200162" y="2956"/>
                </a:lnTo>
                <a:lnTo>
                  <a:pt x="198180" y="0"/>
                </a:lnTo>
                <a:close/>
              </a:path>
            </a:pathLst>
          </a:custGeom>
          <a:solidFill>
            <a:srgbClr val="B9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3"/>
          <p:cNvSpPr/>
          <p:nvPr/>
        </p:nvSpPr>
        <p:spPr>
          <a:xfrm>
            <a:off x="814541" y="463308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7479" y="0"/>
                </a:moveTo>
                <a:lnTo>
                  <a:pt x="152137" y="5429"/>
                </a:lnTo>
                <a:lnTo>
                  <a:pt x="108791" y="21309"/>
                </a:lnTo>
                <a:lnTo>
                  <a:pt x="69392" y="47630"/>
                </a:lnTo>
                <a:lnTo>
                  <a:pt x="36669" y="83396"/>
                </a:lnTo>
                <a:lnTo>
                  <a:pt x="14193" y="124519"/>
                </a:lnTo>
                <a:lnTo>
                  <a:pt x="2189" y="168845"/>
                </a:lnTo>
                <a:lnTo>
                  <a:pt x="0" y="199213"/>
                </a:lnTo>
                <a:lnTo>
                  <a:pt x="648" y="214425"/>
                </a:lnTo>
                <a:lnTo>
                  <a:pt x="9562" y="259311"/>
                </a:lnTo>
                <a:lnTo>
                  <a:pt x="28923" y="301552"/>
                </a:lnTo>
                <a:lnTo>
                  <a:pt x="58723" y="339200"/>
                </a:lnTo>
                <a:lnTo>
                  <a:pt x="96627" y="368672"/>
                </a:lnTo>
                <a:lnTo>
                  <a:pt x="139035" y="387665"/>
                </a:lnTo>
                <a:lnTo>
                  <a:pt x="183995" y="396186"/>
                </a:lnTo>
                <a:lnTo>
                  <a:pt x="199213" y="396701"/>
                </a:lnTo>
                <a:lnTo>
                  <a:pt x="214425" y="396053"/>
                </a:lnTo>
                <a:lnTo>
                  <a:pt x="259311" y="387141"/>
                </a:lnTo>
                <a:lnTo>
                  <a:pt x="301552" y="367781"/>
                </a:lnTo>
                <a:lnTo>
                  <a:pt x="339200" y="337981"/>
                </a:lnTo>
                <a:lnTo>
                  <a:pt x="368671" y="300076"/>
                </a:lnTo>
                <a:lnTo>
                  <a:pt x="387660" y="257668"/>
                </a:lnTo>
                <a:lnTo>
                  <a:pt x="396178" y="212706"/>
                </a:lnTo>
                <a:lnTo>
                  <a:pt x="396693" y="197487"/>
                </a:lnTo>
                <a:lnTo>
                  <a:pt x="396046" y="182273"/>
                </a:lnTo>
                <a:lnTo>
                  <a:pt x="387138" y="137382"/>
                </a:lnTo>
                <a:lnTo>
                  <a:pt x="367790" y="95133"/>
                </a:lnTo>
                <a:lnTo>
                  <a:pt x="338011" y="57473"/>
                </a:lnTo>
                <a:lnTo>
                  <a:pt x="300093" y="28013"/>
                </a:lnTo>
                <a:lnTo>
                  <a:pt x="257673" y="9029"/>
                </a:lnTo>
                <a:lnTo>
                  <a:pt x="212700" y="513"/>
                </a:lnTo>
                <a:lnTo>
                  <a:pt x="197479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4"/>
          <p:cNvSpPr/>
          <p:nvPr/>
        </p:nvSpPr>
        <p:spPr>
          <a:xfrm>
            <a:off x="1007834" y="88270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0" y="0"/>
                </a:moveTo>
                <a:lnTo>
                  <a:pt x="67786" y="13442"/>
                </a:lnTo>
                <a:lnTo>
                  <a:pt x="131896" y="35826"/>
                </a:lnTo>
                <a:lnTo>
                  <a:pt x="191636" y="66465"/>
                </a:lnTo>
                <a:lnTo>
                  <a:pt x="246312" y="104669"/>
                </a:lnTo>
                <a:lnTo>
                  <a:pt x="295229" y="149752"/>
                </a:lnTo>
                <a:lnTo>
                  <a:pt x="337694" y="201023"/>
                </a:lnTo>
                <a:lnTo>
                  <a:pt x="373013" y="257797"/>
                </a:lnTo>
                <a:lnTo>
                  <a:pt x="400493" y="319383"/>
                </a:lnTo>
                <a:lnTo>
                  <a:pt x="419439" y="385095"/>
                </a:lnTo>
                <a:lnTo>
                  <a:pt x="425495" y="419282"/>
                </a:lnTo>
                <a:lnTo>
                  <a:pt x="429158" y="454243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5"/>
          <p:cNvSpPr/>
          <p:nvPr/>
        </p:nvSpPr>
        <p:spPr>
          <a:xfrm>
            <a:off x="980036" y="639044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454243" y="0"/>
                </a:moveTo>
                <a:lnTo>
                  <a:pt x="440802" y="67779"/>
                </a:lnTo>
                <a:lnTo>
                  <a:pt x="418419" y="131885"/>
                </a:lnTo>
                <a:lnTo>
                  <a:pt x="387783" y="191622"/>
                </a:lnTo>
                <a:lnTo>
                  <a:pt x="349582" y="246296"/>
                </a:lnTo>
                <a:lnTo>
                  <a:pt x="304502" y="295214"/>
                </a:lnTo>
                <a:lnTo>
                  <a:pt x="253232" y="337679"/>
                </a:lnTo>
                <a:lnTo>
                  <a:pt x="196459" y="372997"/>
                </a:lnTo>
                <a:lnTo>
                  <a:pt x="134871" y="400475"/>
                </a:lnTo>
                <a:lnTo>
                  <a:pt x="69155" y="419416"/>
                </a:lnTo>
                <a:lnTo>
                  <a:pt x="34964" y="425469"/>
                </a:lnTo>
                <a:lnTo>
                  <a:pt x="0" y="429127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6"/>
          <p:cNvSpPr/>
          <p:nvPr/>
        </p:nvSpPr>
        <p:spPr>
          <a:xfrm>
            <a:off x="454378" y="611246"/>
            <a:ext cx="429259" cy="454659"/>
          </a:xfrm>
          <a:custGeom>
            <a:avLst/>
            <a:gdLst/>
            <a:ahLst/>
            <a:cxnLst/>
            <a:rect l="l" t="t" r="r" b="b"/>
            <a:pathLst>
              <a:path w="429259" h="454659">
                <a:moveTo>
                  <a:pt x="429127" y="454243"/>
                </a:moveTo>
                <a:lnTo>
                  <a:pt x="361349" y="440801"/>
                </a:lnTo>
                <a:lnTo>
                  <a:pt x="297245" y="418416"/>
                </a:lnTo>
                <a:lnTo>
                  <a:pt x="237511" y="387778"/>
                </a:lnTo>
                <a:lnTo>
                  <a:pt x="182839" y="349573"/>
                </a:lnTo>
                <a:lnTo>
                  <a:pt x="133925" y="304491"/>
                </a:lnTo>
                <a:lnTo>
                  <a:pt x="91461" y="253219"/>
                </a:lnTo>
                <a:lnTo>
                  <a:pt x="56143" y="196446"/>
                </a:lnTo>
                <a:lnTo>
                  <a:pt x="28664" y="134859"/>
                </a:lnTo>
                <a:lnTo>
                  <a:pt x="9718" y="69148"/>
                </a:lnTo>
                <a:lnTo>
                  <a:pt x="3662" y="34960"/>
                </a:ln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7"/>
          <p:cNvSpPr/>
          <p:nvPr/>
        </p:nvSpPr>
        <p:spPr>
          <a:xfrm>
            <a:off x="457091" y="85588"/>
            <a:ext cx="454659" cy="429259"/>
          </a:xfrm>
          <a:custGeom>
            <a:avLst/>
            <a:gdLst/>
            <a:ahLst/>
            <a:cxnLst/>
            <a:rect l="l" t="t" r="r" b="b"/>
            <a:pathLst>
              <a:path w="454659" h="429259">
                <a:moveTo>
                  <a:pt x="0" y="429127"/>
                </a:moveTo>
                <a:lnTo>
                  <a:pt x="13441" y="361341"/>
                </a:lnTo>
                <a:lnTo>
                  <a:pt x="35823" y="297231"/>
                </a:lnTo>
                <a:lnTo>
                  <a:pt x="66459" y="237492"/>
                </a:lnTo>
                <a:lnTo>
                  <a:pt x="104661" y="182817"/>
                </a:lnTo>
                <a:lnTo>
                  <a:pt x="149740" y="133902"/>
                </a:lnTo>
                <a:lnTo>
                  <a:pt x="201010" y="91439"/>
                </a:lnTo>
                <a:lnTo>
                  <a:pt x="257783" y="56124"/>
                </a:lnTo>
                <a:lnTo>
                  <a:pt x="319371" y="28649"/>
                </a:lnTo>
                <a:lnTo>
                  <a:pt x="385087" y="9710"/>
                </a:lnTo>
                <a:lnTo>
                  <a:pt x="419278" y="3658"/>
                </a:lnTo>
                <a:lnTo>
                  <a:pt x="454243" y="0"/>
                </a:lnTo>
              </a:path>
            </a:pathLst>
          </a:custGeom>
          <a:ln w="22339">
            <a:solidFill>
              <a:srgbClr val="0E2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8"/>
          <p:cNvSpPr/>
          <p:nvPr/>
        </p:nvSpPr>
        <p:spPr>
          <a:xfrm>
            <a:off x="1438150" y="574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9"/>
          <p:cNvSpPr/>
          <p:nvPr/>
        </p:nvSpPr>
        <p:spPr>
          <a:xfrm>
            <a:off x="947819" y="106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0"/>
          <p:cNvSpPr/>
          <p:nvPr/>
        </p:nvSpPr>
        <p:spPr>
          <a:xfrm>
            <a:off x="453189" y="579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1"/>
          <p:cNvSpPr/>
          <p:nvPr/>
        </p:nvSpPr>
        <p:spPr>
          <a:xfrm>
            <a:off x="943552" y="8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339">
            <a:solidFill>
              <a:srgbClr val="0E2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2"/>
          <p:cNvSpPr/>
          <p:nvPr/>
        </p:nvSpPr>
        <p:spPr>
          <a:xfrm>
            <a:off x="802033" y="1253548"/>
            <a:ext cx="6474460" cy="72390"/>
          </a:xfrm>
          <a:custGeom>
            <a:avLst/>
            <a:gdLst/>
            <a:ahLst/>
            <a:cxnLst/>
            <a:rect l="l" t="t" r="r" b="b"/>
            <a:pathLst>
              <a:path w="6474459" h="72390">
                <a:moveTo>
                  <a:pt x="0" y="71997"/>
                </a:moveTo>
                <a:lnTo>
                  <a:pt x="6474012" y="71997"/>
                </a:lnTo>
                <a:lnTo>
                  <a:pt x="6474012" y="0"/>
                </a:lnTo>
                <a:lnTo>
                  <a:pt x="0" y="0"/>
                </a:lnTo>
                <a:lnTo>
                  <a:pt x="0" y="7199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6"/>
          <p:cNvSpPr txBox="1"/>
          <p:nvPr/>
        </p:nvSpPr>
        <p:spPr>
          <a:xfrm>
            <a:off x="1539339" y="628044"/>
            <a:ext cx="237109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155" dirty="0">
                <a:solidFill>
                  <a:srgbClr val="36A9E1"/>
                </a:solidFill>
                <a:latin typeface="PMingLiU"/>
                <a:cs typeface="PMingLiU"/>
              </a:rPr>
              <a:t>STM8</a:t>
            </a:r>
            <a:r>
              <a:rPr sz="3300" spc="130" dirty="0">
                <a:solidFill>
                  <a:srgbClr val="36A9E1"/>
                </a:solidFill>
                <a:latin typeface="PMingLiU"/>
                <a:cs typeface="PMingLiU"/>
              </a:rPr>
              <a:t> </a:t>
            </a:r>
            <a:r>
              <a:rPr sz="3300" spc="-80" dirty="0">
                <a:solidFill>
                  <a:srgbClr val="0E2050"/>
                </a:solidFill>
                <a:latin typeface="Lucida Sans Unicode"/>
                <a:cs typeface="Lucida Sans Unicode"/>
              </a:rPr>
              <a:t>series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8" name="object 35"/>
          <p:cNvSpPr/>
          <p:nvPr/>
        </p:nvSpPr>
        <p:spPr>
          <a:xfrm>
            <a:off x="2208051" y="4533507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34" y="160877"/>
                </a:lnTo>
                <a:lnTo>
                  <a:pt x="801934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4E5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6"/>
          <p:cNvSpPr/>
          <p:nvPr/>
        </p:nvSpPr>
        <p:spPr>
          <a:xfrm>
            <a:off x="1335105" y="4533507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10" y="160877"/>
                </a:lnTo>
                <a:lnTo>
                  <a:pt x="801910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4E5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7"/>
          <p:cNvSpPr/>
          <p:nvPr/>
        </p:nvSpPr>
        <p:spPr>
          <a:xfrm>
            <a:off x="2208051" y="4722675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34" y="160877"/>
                </a:lnTo>
                <a:lnTo>
                  <a:pt x="801934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8"/>
          <p:cNvSpPr/>
          <p:nvPr/>
        </p:nvSpPr>
        <p:spPr>
          <a:xfrm>
            <a:off x="1335074" y="4722675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56" y="160877"/>
                </a:lnTo>
                <a:lnTo>
                  <a:pt x="801956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9"/>
          <p:cNvSpPr/>
          <p:nvPr/>
        </p:nvSpPr>
        <p:spPr>
          <a:xfrm>
            <a:off x="1335074" y="4905458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913"/>
                </a:moveTo>
                <a:lnTo>
                  <a:pt x="801956" y="160913"/>
                </a:lnTo>
                <a:lnTo>
                  <a:pt x="801956" y="0"/>
                </a:lnTo>
                <a:lnTo>
                  <a:pt x="0" y="0"/>
                </a:lnTo>
                <a:lnTo>
                  <a:pt x="0" y="160913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0"/>
          <p:cNvSpPr/>
          <p:nvPr/>
        </p:nvSpPr>
        <p:spPr>
          <a:xfrm>
            <a:off x="2215245" y="4905458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913"/>
                </a:moveTo>
                <a:lnTo>
                  <a:pt x="801934" y="160913"/>
                </a:lnTo>
                <a:lnTo>
                  <a:pt x="801934" y="0"/>
                </a:lnTo>
                <a:lnTo>
                  <a:pt x="0" y="0"/>
                </a:lnTo>
                <a:lnTo>
                  <a:pt x="0" y="160913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1"/>
          <p:cNvSpPr txBox="1"/>
          <p:nvPr/>
        </p:nvSpPr>
        <p:spPr>
          <a:xfrm>
            <a:off x="1255013" y="4534283"/>
            <a:ext cx="544004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3738245">
              <a:lnSpc>
                <a:spcPct val="124100"/>
              </a:lnSpc>
              <a:tabLst>
                <a:tab pos="1050290" algn="l"/>
              </a:tabLst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STM8S903F3	STM8S903K3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 STM8S103F3	</a:t>
            </a: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STM8S103K3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80340" algn="l"/>
                <a:tab pos="1060450" algn="l"/>
                <a:tab pos="5426710" algn="l"/>
              </a:tabLst>
            </a:pP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r>
              <a:rPr sz="1000" u="heavy" spc="-120" dirty="0">
                <a:solidFill>
                  <a:srgbClr val="0E2050"/>
                </a:solidFill>
                <a:latin typeface="Arial"/>
                <a:cs typeface="Arial"/>
              </a:rPr>
              <a:t>STM8S003F3</a:t>
            </a: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r>
              <a:rPr sz="1000" u="heavy" spc="-130" dirty="0">
                <a:solidFill>
                  <a:srgbClr val="0E2050"/>
                </a:solidFill>
                <a:latin typeface="Arial"/>
                <a:cs typeface="Arial"/>
              </a:rPr>
              <a:t>STM8S00KF3</a:t>
            </a: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42"/>
          <p:cNvSpPr/>
          <p:nvPr/>
        </p:nvSpPr>
        <p:spPr>
          <a:xfrm>
            <a:off x="3087399" y="3965686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22" y="160877"/>
                </a:lnTo>
                <a:lnTo>
                  <a:pt x="801922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3"/>
          <p:cNvSpPr/>
          <p:nvPr/>
        </p:nvSpPr>
        <p:spPr>
          <a:xfrm>
            <a:off x="2208082" y="4154530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10" y="160877"/>
                </a:lnTo>
                <a:lnTo>
                  <a:pt x="801910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4"/>
          <p:cNvSpPr/>
          <p:nvPr/>
        </p:nvSpPr>
        <p:spPr>
          <a:xfrm>
            <a:off x="3962328" y="4154530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77"/>
                </a:moveTo>
                <a:lnTo>
                  <a:pt x="801922" y="160877"/>
                </a:lnTo>
                <a:lnTo>
                  <a:pt x="801922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5"/>
          <p:cNvSpPr/>
          <p:nvPr/>
        </p:nvSpPr>
        <p:spPr>
          <a:xfrm>
            <a:off x="2207960" y="4343651"/>
            <a:ext cx="802640" cy="161925"/>
          </a:xfrm>
          <a:custGeom>
            <a:avLst/>
            <a:gdLst/>
            <a:ahLst/>
            <a:cxnLst/>
            <a:rect l="l" t="t" r="r" b="b"/>
            <a:pathLst>
              <a:path w="802640" h="161925">
                <a:moveTo>
                  <a:pt x="182" y="0"/>
                </a:moveTo>
                <a:lnTo>
                  <a:pt x="0" y="160913"/>
                </a:lnTo>
                <a:lnTo>
                  <a:pt x="801928" y="161601"/>
                </a:lnTo>
                <a:lnTo>
                  <a:pt x="802111" y="725"/>
                </a:lnTo>
                <a:lnTo>
                  <a:pt x="182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6"/>
          <p:cNvSpPr/>
          <p:nvPr/>
        </p:nvSpPr>
        <p:spPr>
          <a:xfrm>
            <a:off x="3087308" y="4343651"/>
            <a:ext cx="802640" cy="161925"/>
          </a:xfrm>
          <a:custGeom>
            <a:avLst/>
            <a:gdLst/>
            <a:ahLst/>
            <a:cxnLst/>
            <a:rect l="l" t="t" r="r" b="b"/>
            <a:pathLst>
              <a:path w="802640" h="161925">
                <a:moveTo>
                  <a:pt x="182" y="0"/>
                </a:moveTo>
                <a:lnTo>
                  <a:pt x="0" y="160913"/>
                </a:lnTo>
                <a:lnTo>
                  <a:pt x="801928" y="161601"/>
                </a:lnTo>
                <a:lnTo>
                  <a:pt x="802142" y="701"/>
                </a:lnTo>
                <a:lnTo>
                  <a:pt x="182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7"/>
          <p:cNvSpPr/>
          <p:nvPr/>
        </p:nvSpPr>
        <p:spPr>
          <a:xfrm>
            <a:off x="3962237" y="4343651"/>
            <a:ext cx="802640" cy="161925"/>
          </a:xfrm>
          <a:custGeom>
            <a:avLst/>
            <a:gdLst/>
            <a:ahLst/>
            <a:cxnLst/>
            <a:rect l="l" t="t" r="r" b="b"/>
            <a:pathLst>
              <a:path w="802640" h="161925">
                <a:moveTo>
                  <a:pt x="182" y="0"/>
                </a:moveTo>
                <a:lnTo>
                  <a:pt x="0" y="160913"/>
                </a:lnTo>
                <a:lnTo>
                  <a:pt x="801928" y="161601"/>
                </a:lnTo>
                <a:lnTo>
                  <a:pt x="802142" y="725"/>
                </a:lnTo>
                <a:lnTo>
                  <a:pt x="182" y="0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48"/>
          <p:cNvSpPr/>
          <p:nvPr/>
        </p:nvSpPr>
        <p:spPr>
          <a:xfrm>
            <a:off x="3087399" y="3592257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65"/>
                </a:moveTo>
                <a:lnTo>
                  <a:pt x="801922" y="160865"/>
                </a:lnTo>
                <a:lnTo>
                  <a:pt x="801922" y="0"/>
                </a:lnTo>
                <a:lnTo>
                  <a:pt x="0" y="0"/>
                </a:lnTo>
                <a:lnTo>
                  <a:pt x="0" y="16086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9"/>
          <p:cNvSpPr/>
          <p:nvPr/>
        </p:nvSpPr>
        <p:spPr>
          <a:xfrm>
            <a:off x="3962328" y="3592233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0"/>
          <p:cNvSpPr/>
          <p:nvPr/>
        </p:nvSpPr>
        <p:spPr>
          <a:xfrm>
            <a:off x="4837988" y="3592245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77"/>
                </a:moveTo>
                <a:lnTo>
                  <a:pt x="801910" y="160877"/>
                </a:lnTo>
                <a:lnTo>
                  <a:pt x="801910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51"/>
          <p:cNvSpPr/>
          <p:nvPr/>
        </p:nvSpPr>
        <p:spPr>
          <a:xfrm>
            <a:off x="3962328" y="3392139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913"/>
                </a:moveTo>
                <a:lnTo>
                  <a:pt x="801922" y="160913"/>
                </a:lnTo>
                <a:lnTo>
                  <a:pt x="801922" y="0"/>
                </a:lnTo>
                <a:lnTo>
                  <a:pt x="0" y="0"/>
                </a:lnTo>
                <a:lnTo>
                  <a:pt x="0" y="160913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2"/>
          <p:cNvSpPr/>
          <p:nvPr/>
        </p:nvSpPr>
        <p:spPr>
          <a:xfrm>
            <a:off x="3962328" y="3965711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913"/>
                </a:moveTo>
                <a:lnTo>
                  <a:pt x="801922" y="160913"/>
                </a:lnTo>
                <a:lnTo>
                  <a:pt x="801922" y="0"/>
                </a:lnTo>
                <a:lnTo>
                  <a:pt x="0" y="0"/>
                </a:lnTo>
                <a:lnTo>
                  <a:pt x="0" y="16091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53"/>
          <p:cNvSpPr/>
          <p:nvPr/>
        </p:nvSpPr>
        <p:spPr>
          <a:xfrm>
            <a:off x="2217744" y="3965711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913"/>
                </a:moveTo>
                <a:lnTo>
                  <a:pt x="801934" y="160913"/>
                </a:lnTo>
                <a:lnTo>
                  <a:pt x="801934" y="0"/>
                </a:lnTo>
                <a:lnTo>
                  <a:pt x="0" y="0"/>
                </a:lnTo>
                <a:lnTo>
                  <a:pt x="0" y="160913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4"/>
          <p:cNvSpPr txBox="1"/>
          <p:nvPr/>
        </p:nvSpPr>
        <p:spPr>
          <a:xfrm>
            <a:off x="1255013" y="3966479"/>
            <a:ext cx="544004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545">
              <a:lnSpc>
                <a:spcPct val="100000"/>
              </a:lnSpc>
              <a:tabLst>
                <a:tab pos="1929130" algn="l"/>
                <a:tab pos="2802890" algn="l"/>
              </a:tabLst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STM8S105K6	STM8S105S6	</a:t>
            </a: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STM8S105C6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050290" algn="l"/>
                <a:tab pos="2802890" algn="l"/>
                <a:tab pos="5426710" algn="l"/>
              </a:tabLst>
            </a:pP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r>
              <a:rPr sz="1000" u="heavy" spc="-120" dirty="0">
                <a:solidFill>
                  <a:srgbClr val="0E2050"/>
                </a:solidFill>
                <a:latin typeface="Arial"/>
                <a:cs typeface="Arial"/>
              </a:rPr>
              <a:t>STM8S005K6</a:t>
            </a: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r>
              <a:rPr sz="1000" u="heavy" spc="-130" dirty="0">
                <a:solidFill>
                  <a:srgbClr val="0E2050"/>
                </a:solidFill>
                <a:latin typeface="Arial"/>
                <a:cs typeface="Arial"/>
              </a:rPr>
              <a:t>STM8S005C6</a:t>
            </a:r>
            <a:r>
              <a:rPr sz="1000" u="heavy" spc="-40" dirty="0">
                <a:solidFill>
                  <a:srgbClr val="0E2050"/>
                </a:solidFill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55"/>
          <p:cNvSpPr/>
          <p:nvPr/>
        </p:nvSpPr>
        <p:spPr>
          <a:xfrm>
            <a:off x="2208051" y="3781422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89"/>
                </a:moveTo>
                <a:lnTo>
                  <a:pt x="801934" y="160889"/>
                </a:lnTo>
                <a:lnTo>
                  <a:pt x="801934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6"/>
          <p:cNvSpPr/>
          <p:nvPr/>
        </p:nvSpPr>
        <p:spPr>
          <a:xfrm>
            <a:off x="3087399" y="3781416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65"/>
                </a:moveTo>
                <a:lnTo>
                  <a:pt x="801944" y="160865"/>
                </a:lnTo>
                <a:lnTo>
                  <a:pt x="801944" y="0"/>
                </a:lnTo>
                <a:lnTo>
                  <a:pt x="0" y="0"/>
                </a:lnTo>
                <a:lnTo>
                  <a:pt x="0" y="16086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7"/>
          <p:cNvSpPr/>
          <p:nvPr/>
        </p:nvSpPr>
        <p:spPr>
          <a:xfrm>
            <a:off x="3962328" y="3781422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58"/>
          <p:cNvSpPr/>
          <p:nvPr/>
        </p:nvSpPr>
        <p:spPr>
          <a:xfrm>
            <a:off x="4837988" y="3781422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90">
                <a:moveTo>
                  <a:pt x="0" y="160889"/>
                </a:moveTo>
                <a:lnTo>
                  <a:pt x="801910" y="160889"/>
                </a:lnTo>
                <a:lnTo>
                  <a:pt x="801910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9"/>
          <p:cNvSpPr txBox="1"/>
          <p:nvPr/>
        </p:nvSpPr>
        <p:spPr>
          <a:xfrm>
            <a:off x="977733" y="4323336"/>
            <a:ext cx="571754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7785" algn="l"/>
                <a:tab pos="2206625" algn="l"/>
                <a:tab pos="3080385" algn="l"/>
                <a:tab pos="5704205" algn="l"/>
              </a:tabLst>
            </a:pPr>
            <a:r>
              <a:rPr sz="1500" spc="-120" baseline="8333" dirty="0">
                <a:solidFill>
                  <a:srgbClr val="959796"/>
                </a:solidFill>
                <a:latin typeface="Arial"/>
                <a:cs typeface="Arial"/>
              </a:rPr>
              <a:t>16</a:t>
            </a:r>
            <a:r>
              <a:rPr sz="1500" spc="-240" baseline="8333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500" spc="-262" baseline="8333" dirty="0">
                <a:solidFill>
                  <a:srgbClr val="959796"/>
                </a:solidFill>
                <a:latin typeface="Arial"/>
                <a:cs typeface="Arial"/>
              </a:rPr>
              <a:t>K</a:t>
            </a:r>
            <a:r>
              <a:rPr sz="1500" baseline="8333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500" spc="67" baseline="8333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u="heavy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u="heavy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u="heavy" spc="-120" dirty="0">
                <a:solidFill>
                  <a:srgbClr val="FFFFFF"/>
                </a:solidFill>
                <a:latin typeface="Arial"/>
                <a:cs typeface="Arial"/>
              </a:rPr>
              <a:t>STM8S105K</a:t>
            </a:r>
            <a:r>
              <a:rPr sz="1000" u="heavy" spc="-11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u="heavy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u="heavy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u="heavy" spc="-120" dirty="0">
                <a:solidFill>
                  <a:srgbClr val="FFFFFF"/>
                </a:solidFill>
                <a:latin typeface="Arial"/>
                <a:cs typeface="Arial"/>
              </a:rPr>
              <a:t>STM8S105S</a:t>
            </a:r>
            <a:r>
              <a:rPr sz="1000" u="heavy" spc="-11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u="heavy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u="heavy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u="heavy" spc="-130" dirty="0">
                <a:solidFill>
                  <a:srgbClr val="FFFFFF"/>
                </a:solidFill>
                <a:latin typeface="Arial"/>
                <a:cs typeface="Arial"/>
              </a:rPr>
              <a:t>STM8S105C</a:t>
            </a:r>
            <a:r>
              <a:rPr sz="1000" u="heavy" spc="-1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000" u="heavy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u="heavy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60"/>
          <p:cNvSpPr txBox="1"/>
          <p:nvPr/>
        </p:nvSpPr>
        <p:spPr>
          <a:xfrm>
            <a:off x="3172074" y="3593010"/>
            <a:ext cx="6692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STM8S208S6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61"/>
          <p:cNvSpPr txBox="1"/>
          <p:nvPr/>
        </p:nvSpPr>
        <p:spPr>
          <a:xfrm>
            <a:off x="4045835" y="3593010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STM8S208C6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62"/>
          <p:cNvSpPr txBox="1"/>
          <p:nvPr/>
        </p:nvSpPr>
        <p:spPr>
          <a:xfrm>
            <a:off x="4921449" y="3593010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STM8S208R6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63"/>
          <p:cNvSpPr txBox="1"/>
          <p:nvPr/>
        </p:nvSpPr>
        <p:spPr>
          <a:xfrm>
            <a:off x="4045835" y="3392946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0E2050"/>
                </a:solidFill>
                <a:latin typeface="Arial"/>
                <a:cs typeface="Arial"/>
              </a:rPr>
              <a:t>STM8S007C8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64"/>
          <p:cNvSpPr txBox="1"/>
          <p:nvPr/>
        </p:nvSpPr>
        <p:spPr>
          <a:xfrm>
            <a:off x="2292725" y="3782176"/>
            <a:ext cx="6692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STM8S207K6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65"/>
          <p:cNvSpPr txBox="1"/>
          <p:nvPr/>
        </p:nvSpPr>
        <p:spPr>
          <a:xfrm>
            <a:off x="3172074" y="3782163"/>
            <a:ext cx="6692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STM8S207S6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66"/>
          <p:cNvSpPr txBox="1"/>
          <p:nvPr/>
        </p:nvSpPr>
        <p:spPr>
          <a:xfrm>
            <a:off x="4045835" y="3782176"/>
            <a:ext cx="154749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7730" algn="l"/>
              </a:tabLst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STM8S207C6	STM8S207R6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67"/>
          <p:cNvSpPr txBox="1"/>
          <p:nvPr/>
        </p:nvSpPr>
        <p:spPr>
          <a:xfrm>
            <a:off x="6769440" y="5202546"/>
            <a:ext cx="4629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959796"/>
                </a:solidFill>
                <a:latin typeface="Arial"/>
                <a:cs typeface="Arial"/>
              </a:rPr>
              <a:t>Pin</a:t>
            </a:r>
            <a:r>
              <a:rPr sz="1000" spc="-40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959796"/>
                </a:solidFill>
                <a:latin typeface="Arial"/>
                <a:cs typeface="Arial"/>
              </a:rPr>
              <a:t>count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68"/>
          <p:cNvSpPr txBox="1"/>
          <p:nvPr/>
        </p:nvSpPr>
        <p:spPr>
          <a:xfrm>
            <a:off x="831551" y="2375282"/>
            <a:ext cx="8483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5" dirty="0">
                <a:solidFill>
                  <a:srgbClr val="959796"/>
                </a:solidFill>
                <a:latin typeface="Arial"/>
                <a:cs typeface="Arial"/>
              </a:rPr>
              <a:t>F</a:t>
            </a:r>
            <a:r>
              <a:rPr sz="1000" spc="-35" dirty="0">
                <a:solidFill>
                  <a:srgbClr val="959796"/>
                </a:solidFill>
                <a:latin typeface="Arial"/>
                <a:cs typeface="Arial"/>
              </a:rPr>
              <a:t>l</a:t>
            </a:r>
            <a:r>
              <a:rPr sz="1000" spc="-100" dirty="0">
                <a:solidFill>
                  <a:srgbClr val="959796"/>
                </a:solidFill>
                <a:latin typeface="Arial"/>
                <a:cs typeface="Arial"/>
              </a:rPr>
              <a:t>a</a:t>
            </a:r>
            <a:r>
              <a:rPr sz="1000" spc="-75" dirty="0">
                <a:solidFill>
                  <a:srgbClr val="959796"/>
                </a:solidFill>
                <a:latin typeface="Arial"/>
                <a:cs typeface="Arial"/>
              </a:rPr>
              <a:t>s</a:t>
            </a:r>
            <a:r>
              <a:rPr sz="1000" spc="-95" dirty="0">
                <a:solidFill>
                  <a:srgbClr val="959796"/>
                </a:solidFill>
                <a:latin typeface="Arial"/>
                <a:cs typeface="Arial"/>
              </a:rPr>
              <a:t>h</a:t>
            </a:r>
            <a:r>
              <a:rPr sz="1000" spc="-140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959796"/>
                </a:solidFill>
                <a:latin typeface="Arial"/>
                <a:cs typeface="Arial"/>
              </a:rPr>
              <a:t>s</a:t>
            </a:r>
            <a:r>
              <a:rPr sz="1000" spc="-35" dirty="0">
                <a:solidFill>
                  <a:srgbClr val="959796"/>
                </a:solidFill>
                <a:latin typeface="Arial"/>
                <a:cs typeface="Arial"/>
              </a:rPr>
              <a:t>i</a:t>
            </a:r>
            <a:r>
              <a:rPr sz="1000" spc="-90" dirty="0">
                <a:solidFill>
                  <a:srgbClr val="959796"/>
                </a:solidFill>
                <a:latin typeface="Arial"/>
                <a:cs typeface="Arial"/>
              </a:rPr>
              <a:t>z</a:t>
            </a:r>
            <a:r>
              <a:rPr sz="1000" spc="-120" dirty="0">
                <a:solidFill>
                  <a:srgbClr val="959796"/>
                </a:solidFill>
                <a:latin typeface="Arial"/>
                <a:cs typeface="Arial"/>
              </a:rPr>
              <a:t>e</a:t>
            </a:r>
            <a:r>
              <a:rPr sz="1000" spc="105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959796"/>
                </a:solidFill>
                <a:latin typeface="Arial"/>
                <a:cs typeface="Arial"/>
              </a:rPr>
              <a:t>(</a:t>
            </a:r>
            <a:r>
              <a:rPr sz="1000" spc="-75" dirty="0">
                <a:solidFill>
                  <a:srgbClr val="959796"/>
                </a:solidFill>
                <a:latin typeface="Arial"/>
                <a:cs typeface="Arial"/>
              </a:rPr>
              <a:t>b</a:t>
            </a:r>
            <a:r>
              <a:rPr sz="1000" spc="-125" dirty="0">
                <a:solidFill>
                  <a:srgbClr val="959796"/>
                </a:solidFill>
                <a:latin typeface="Arial"/>
                <a:cs typeface="Arial"/>
              </a:rPr>
              <a:t>y</a:t>
            </a:r>
            <a:r>
              <a:rPr sz="1000" spc="-40" dirty="0">
                <a:solidFill>
                  <a:srgbClr val="959796"/>
                </a:solidFill>
                <a:latin typeface="Arial"/>
                <a:cs typeface="Arial"/>
              </a:rPr>
              <a:t>t</a:t>
            </a:r>
            <a:r>
              <a:rPr sz="1000" spc="-100" dirty="0">
                <a:solidFill>
                  <a:srgbClr val="959796"/>
                </a:solidFill>
                <a:latin typeface="Arial"/>
                <a:cs typeface="Arial"/>
              </a:rPr>
              <a:t>e</a:t>
            </a:r>
            <a:r>
              <a:rPr sz="1000" spc="-75" dirty="0">
                <a:solidFill>
                  <a:srgbClr val="959796"/>
                </a:solidFill>
                <a:latin typeface="Arial"/>
                <a:cs typeface="Arial"/>
              </a:rPr>
              <a:t>s</a:t>
            </a:r>
            <a:r>
              <a:rPr sz="1000" spc="-95" dirty="0">
                <a:solidFill>
                  <a:srgbClr val="959796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69"/>
          <p:cNvSpPr txBox="1"/>
          <p:nvPr/>
        </p:nvSpPr>
        <p:spPr>
          <a:xfrm>
            <a:off x="972280" y="3833370"/>
            <a:ext cx="231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959796"/>
                </a:solidFill>
                <a:latin typeface="Arial"/>
                <a:cs typeface="Arial"/>
              </a:rPr>
              <a:t>3</a:t>
            </a:r>
            <a:r>
              <a:rPr sz="1000" spc="-80" dirty="0">
                <a:solidFill>
                  <a:srgbClr val="959796"/>
                </a:solidFill>
                <a:latin typeface="Arial"/>
                <a:cs typeface="Arial"/>
              </a:rPr>
              <a:t>2</a:t>
            </a:r>
            <a:r>
              <a:rPr sz="1000" spc="-135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959796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70"/>
          <p:cNvSpPr txBox="1"/>
          <p:nvPr/>
        </p:nvSpPr>
        <p:spPr>
          <a:xfrm>
            <a:off x="1038062" y="4629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959796"/>
                </a:solidFill>
                <a:latin typeface="Arial"/>
                <a:cs typeface="Arial"/>
              </a:rPr>
              <a:t>8</a:t>
            </a:r>
            <a:r>
              <a:rPr sz="1000" spc="-160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959796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71"/>
          <p:cNvSpPr/>
          <p:nvPr/>
        </p:nvSpPr>
        <p:spPr>
          <a:xfrm>
            <a:off x="1270730" y="2553308"/>
            <a:ext cx="5403850" cy="2726055"/>
          </a:xfrm>
          <a:custGeom>
            <a:avLst/>
            <a:gdLst/>
            <a:ahLst/>
            <a:cxnLst/>
            <a:rect l="l" t="t" r="r" b="b"/>
            <a:pathLst>
              <a:path w="5403850" h="2726054">
                <a:moveTo>
                  <a:pt x="0" y="0"/>
                </a:moveTo>
                <a:lnTo>
                  <a:pt x="0" y="2725829"/>
                </a:lnTo>
                <a:lnTo>
                  <a:pt x="5403677" y="2725829"/>
                </a:lnTo>
              </a:path>
            </a:pathLst>
          </a:custGeom>
          <a:ln w="12700">
            <a:solidFill>
              <a:srgbClr val="95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72"/>
          <p:cNvSpPr/>
          <p:nvPr/>
        </p:nvSpPr>
        <p:spPr>
          <a:xfrm>
            <a:off x="6663252" y="5241263"/>
            <a:ext cx="66040" cy="76200"/>
          </a:xfrm>
          <a:custGeom>
            <a:avLst/>
            <a:gdLst/>
            <a:ahLst/>
            <a:cxnLst/>
            <a:rect l="l" t="t" r="r" b="b"/>
            <a:pathLst>
              <a:path w="66040" h="76200">
                <a:moveTo>
                  <a:pt x="0" y="0"/>
                </a:moveTo>
                <a:lnTo>
                  <a:pt x="0" y="75986"/>
                </a:lnTo>
                <a:lnTo>
                  <a:pt x="65836" y="38005"/>
                </a:lnTo>
                <a:lnTo>
                  <a:pt x="0" y="0"/>
                </a:lnTo>
                <a:close/>
              </a:path>
            </a:pathLst>
          </a:custGeom>
          <a:solidFill>
            <a:srgbClr val="959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73"/>
          <p:cNvSpPr/>
          <p:nvPr/>
        </p:nvSpPr>
        <p:spPr>
          <a:xfrm>
            <a:off x="1232844" y="2498626"/>
            <a:ext cx="76200" cy="66040"/>
          </a:xfrm>
          <a:custGeom>
            <a:avLst/>
            <a:gdLst/>
            <a:ahLst/>
            <a:cxnLst/>
            <a:rect l="l" t="t" r="r" b="b"/>
            <a:pathLst>
              <a:path w="76200" h="66039">
                <a:moveTo>
                  <a:pt x="38008" y="0"/>
                </a:moveTo>
                <a:lnTo>
                  <a:pt x="0" y="65806"/>
                </a:lnTo>
                <a:lnTo>
                  <a:pt x="75986" y="65806"/>
                </a:lnTo>
                <a:lnTo>
                  <a:pt x="38008" y="0"/>
                </a:lnTo>
                <a:close/>
              </a:path>
            </a:pathLst>
          </a:custGeom>
          <a:solidFill>
            <a:srgbClr val="959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74"/>
          <p:cNvSpPr/>
          <p:nvPr/>
        </p:nvSpPr>
        <p:spPr>
          <a:xfrm>
            <a:off x="1267713" y="3580087"/>
            <a:ext cx="5387340" cy="0"/>
          </a:xfrm>
          <a:custGeom>
            <a:avLst/>
            <a:gdLst/>
            <a:ahLst/>
            <a:cxnLst/>
            <a:rect l="l" t="t" r="r" b="b"/>
            <a:pathLst>
              <a:path w="5387340">
                <a:moveTo>
                  <a:pt x="0" y="0"/>
                </a:moveTo>
                <a:lnTo>
                  <a:pt x="5387187" y="0"/>
                </a:lnTo>
              </a:path>
            </a:pathLst>
          </a:custGeom>
          <a:ln w="12700">
            <a:solidFill>
              <a:srgbClr val="95979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5"/>
          <p:cNvSpPr/>
          <p:nvPr/>
        </p:nvSpPr>
        <p:spPr>
          <a:xfrm>
            <a:off x="5714319" y="301381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5" h="161289">
                <a:moveTo>
                  <a:pt x="0" y="160889"/>
                </a:moveTo>
                <a:lnTo>
                  <a:pt x="801934" y="160889"/>
                </a:lnTo>
                <a:lnTo>
                  <a:pt x="801934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76"/>
          <p:cNvSpPr txBox="1"/>
          <p:nvPr/>
        </p:nvSpPr>
        <p:spPr>
          <a:xfrm>
            <a:off x="5786206" y="3014613"/>
            <a:ext cx="695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STM8S208M8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77"/>
          <p:cNvSpPr/>
          <p:nvPr/>
        </p:nvSpPr>
        <p:spPr>
          <a:xfrm>
            <a:off x="3962328" y="301381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78"/>
          <p:cNvSpPr txBox="1"/>
          <p:nvPr/>
        </p:nvSpPr>
        <p:spPr>
          <a:xfrm>
            <a:off x="4045835" y="3014613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STM8S208C8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79"/>
          <p:cNvSpPr/>
          <p:nvPr/>
        </p:nvSpPr>
        <p:spPr>
          <a:xfrm>
            <a:off x="4837988" y="3013802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901"/>
                </a:moveTo>
                <a:lnTo>
                  <a:pt x="801910" y="160901"/>
                </a:lnTo>
                <a:lnTo>
                  <a:pt x="801910" y="0"/>
                </a:lnTo>
                <a:lnTo>
                  <a:pt x="0" y="0"/>
                </a:lnTo>
                <a:lnTo>
                  <a:pt x="0" y="16090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80"/>
          <p:cNvSpPr txBox="1"/>
          <p:nvPr/>
        </p:nvSpPr>
        <p:spPr>
          <a:xfrm>
            <a:off x="4921463" y="3014613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STM8S208R8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81"/>
          <p:cNvSpPr/>
          <p:nvPr/>
        </p:nvSpPr>
        <p:spPr>
          <a:xfrm>
            <a:off x="3087399" y="301381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82"/>
          <p:cNvSpPr txBox="1"/>
          <p:nvPr/>
        </p:nvSpPr>
        <p:spPr>
          <a:xfrm>
            <a:off x="3172086" y="3014613"/>
            <a:ext cx="6692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STM8S208S8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83"/>
          <p:cNvSpPr/>
          <p:nvPr/>
        </p:nvSpPr>
        <p:spPr>
          <a:xfrm>
            <a:off x="5714319" y="320300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5" h="161289">
                <a:moveTo>
                  <a:pt x="0" y="160889"/>
                </a:moveTo>
                <a:lnTo>
                  <a:pt x="801934" y="160889"/>
                </a:lnTo>
                <a:lnTo>
                  <a:pt x="801934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84"/>
          <p:cNvSpPr txBox="1"/>
          <p:nvPr/>
        </p:nvSpPr>
        <p:spPr>
          <a:xfrm>
            <a:off x="5786206" y="3203780"/>
            <a:ext cx="695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STM8S207M8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85"/>
          <p:cNvSpPr/>
          <p:nvPr/>
        </p:nvSpPr>
        <p:spPr>
          <a:xfrm>
            <a:off x="3962328" y="320300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6"/>
          <p:cNvSpPr txBox="1"/>
          <p:nvPr/>
        </p:nvSpPr>
        <p:spPr>
          <a:xfrm>
            <a:off x="4045835" y="3203780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STM8S207C8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87"/>
          <p:cNvSpPr/>
          <p:nvPr/>
        </p:nvSpPr>
        <p:spPr>
          <a:xfrm>
            <a:off x="4837988" y="3202992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901"/>
                </a:moveTo>
                <a:lnTo>
                  <a:pt x="801910" y="160901"/>
                </a:lnTo>
                <a:lnTo>
                  <a:pt x="801910" y="0"/>
                </a:lnTo>
                <a:lnTo>
                  <a:pt x="0" y="0"/>
                </a:lnTo>
                <a:lnTo>
                  <a:pt x="0" y="16090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88"/>
          <p:cNvSpPr txBox="1"/>
          <p:nvPr/>
        </p:nvSpPr>
        <p:spPr>
          <a:xfrm>
            <a:off x="4921463" y="3203780"/>
            <a:ext cx="671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STM8S207R8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89"/>
          <p:cNvSpPr/>
          <p:nvPr/>
        </p:nvSpPr>
        <p:spPr>
          <a:xfrm>
            <a:off x="3087399" y="320300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89"/>
                </a:moveTo>
                <a:lnTo>
                  <a:pt x="801922" y="160889"/>
                </a:lnTo>
                <a:lnTo>
                  <a:pt x="801922" y="0"/>
                </a:lnTo>
                <a:lnTo>
                  <a:pt x="0" y="0"/>
                </a:lnTo>
                <a:lnTo>
                  <a:pt x="0" y="160889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90"/>
          <p:cNvSpPr txBox="1"/>
          <p:nvPr/>
        </p:nvSpPr>
        <p:spPr>
          <a:xfrm>
            <a:off x="3172086" y="3203780"/>
            <a:ext cx="6692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STM8S207S8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91"/>
          <p:cNvSpPr/>
          <p:nvPr/>
        </p:nvSpPr>
        <p:spPr>
          <a:xfrm>
            <a:off x="5714319" y="2635520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5" h="161289">
                <a:moveTo>
                  <a:pt x="0" y="160865"/>
                </a:moveTo>
                <a:lnTo>
                  <a:pt x="801934" y="160865"/>
                </a:lnTo>
                <a:lnTo>
                  <a:pt x="801934" y="0"/>
                </a:lnTo>
                <a:lnTo>
                  <a:pt x="0" y="0"/>
                </a:lnTo>
                <a:lnTo>
                  <a:pt x="0" y="16086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92"/>
          <p:cNvSpPr txBox="1"/>
          <p:nvPr/>
        </p:nvSpPr>
        <p:spPr>
          <a:xfrm>
            <a:off x="5783666" y="2636280"/>
            <a:ext cx="6997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STM8S208MB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93"/>
          <p:cNvSpPr/>
          <p:nvPr/>
        </p:nvSpPr>
        <p:spPr>
          <a:xfrm>
            <a:off x="3962328" y="2635520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65"/>
                </a:moveTo>
                <a:lnTo>
                  <a:pt x="801922" y="160865"/>
                </a:lnTo>
                <a:lnTo>
                  <a:pt x="801922" y="0"/>
                </a:lnTo>
                <a:lnTo>
                  <a:pt x="0" y="0"/>
                </a:lnTo>
                <a:lnTo>
                  <a:pt x="0" y="16086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94"/>
          <p:cNvSpPr txBox="1"/>
          <p:nvPr/>
        </p:nvSpPr>
        <p:spPr>
          <a:xfrm>
            <a:off x="4043358" y="2636280"/>
            <a:ext cx="676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STM8S208CB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95"/>
          <p:cNvSpPr/>
          <p:nvPr/>
        </p:nvSpPr>
        <p:spPr>
          <a:xfrm>
            <a:off x="4837988" y="263548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901"/>
                </a:moveTo>
                <a:lnTo>
                  <a:pt x="801910" y="160901"/>
                </a:lnTo>
                <a:lnTo>
                  <a:pt x="801910" y="0"/>
                </a:lnTo>
                <a:lnTo>
                  <a:pt x="0" y="0"/>
                </a:lnTo>
                <a:lnTo>
                  <a:pt x="0" y="16090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96"/>
          <p:cNvSpPr txBox="1"/>
          <p:nvPr/>
        </p:nvSpPr>
        <p:spPr>
          <a:xfrm>
            <a:off x="4919012" y="2636280"/>
            <a:ext cx="676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STM8S208RB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97"/>
          <p:cNvSpPr/>
          <p:nvPr/>
        </p:nvSpPr>
        <p:spPr>
          <a:xfrm>
            <a:off x="3087399" y="2635520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65"/>
                </a:moveTo>
                <a:lnTo>
                  <a:pt x="801922" y="160865"/>
                </a:lnTo>
                <a:lnTo>
                  <a:pt x="801922" y="0"/>
                </a:lnTo>
                <a:lnTo>
                  <a:pt x="0" y="0"/>
                </a:lnTo>
                <a:lnTo>
                  <a:pt x="0" y="160865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98"/>
          <p:cNvSpPr txBox="1"/>
          <p:nvPr/>
        </p:nvSpPr>
        <p:spPr>
          <a:xfrm>
            <a:off x="3169635" y="2636280"/>
            <a:ext cx="6743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STM8S208SB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99"/>
          <p:cNvSpPr/>
          <p:nvPr/>
        </p:nvSpPr>
        <p:spPr>
          <a:xfrm>
            <a:off x="5714319" y="2824698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5" h="161289">
                <a:moveTo>
                  <a:pt x="0" y="160877"/>
                </a:moveTo>
                <a:lnTo>
                  <a:pt x="801934" y="160877"/>
                </a:lnTo>
                <a:lnTo>
                  <a:pt x="801934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00"/>
          <p:cNvSpPr txBox="1"/>
          <p:nvPr/>
        </p:nvSpPr>
        <p:spPr>
          <a:xfrm>
            <a:off x="5783666" y="2825446"/>
            <a:ext cx="6997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25" dirty="0">
                <a:solidFill>
                  <a:srgbClr val="FFFFFF"/>
                </a:solidFill>
                <a:latin typeface="Arial"/>
                <a:cs typeface="Arial"/>
              </a:rPr>
              <a:t>STM8S207MB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101"/>
          <p:cNvSpPr/>
          <p:nvPr/>
        </p:nvSpPr>
        <p:spPr>
          <a:xfrm>
            <a:off x="3962328" y="2824698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77"/>
                </a:moveTo>
                <a:lnTo>
                  <a:pt x="801922" y="160877"/>
                </a:lnTo>
                <a:lnTo>
                  <a:pt x="801922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02"/>
          <p:cNvSpPr txBox="1"/>
          <p:nvPr/>
        </p:nvSpPr>
        <p:spPr>
          <a:xfrm>
            <a:off x="4043358" y="2825446"/>
            <a:ext cx="676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STM8S207CB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103"/>
          <p:cNvSpPr/>
          <p:nvPr/>
        </p:nvSpPr>
        <p:spPr>
          <a:xfrm>
            <a:off x="3087399" y="2824698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877"/>
                </a:moveTo>
                <a:lnTo>
                  <a:pt x="801922" y="160877"/>
                </a:lnTo>
                <a:lnTo>
                  <a:pt x="801922" y="0"/>
                </a:lnTo>
                <a:lnTo>
                  <a:pt x="0" y="0"/>
                </a:lnTo>
                <a:lnTo>
                  <a:pt x="0" y="160877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4"/>
          <p:cNvSpPr txBox="1"/>
          <p:nvPr/>
        </p:nvSpPr>
        <p:spPr>
          <a:xfrm>
            <a:off x="3169635" y="2825446"/>
            <a:ext cx="6743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STM8S207SB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105"/>
          <p:cNvSpPr/>
          <p:nvPr/>
        </p:nvSpPr>
        <p:spPr>
          <a:xfrm>
            <a:off x="4837988" y="2824674"/>
            <a:ext cx="802005" cy="161290"/>
          </a:xfrm>
          <a:custGeom>
            <a:avLst/>
            <a:gdLst/>
            <a:ahLst/>
            <a:cxnLst/>
            <a:rect l="l" t="t" r="r" b="b"/>
            <a:pathLst>
              <a:path w="802004" h="161289">
                <a:moveTo>
                  <a:pt x="0" y="160901"/>
                </a:moveTo>
                <a:lnTo>
                  <a:pt x="801910" y="160901"/>
                </a:lnTo>
                <a:lnTo>
                  <a:pt x="801910" y="0"/>
                </a:lnTo>
                <a:lnTo>
                  <a:pt x="0" y="0"/>
                </a:lnTo>
                <a:lnTo>
                  <a:pt x="0" y="160901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06"/>
          <p:cNvSpPr txBox="1"/>
          <p:nvPr/>
        </p:nvSpPr>
        <p:spPr>
          <a:xfrm>
            <a:off x="4919012" y="2825446"/>
            <a:ext cx="676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solidFill>
                  <a:srgbClr val="FFFFFF"/>
                </a:solidFill>
                <a:latin typeface="Arial"/>
                <a:cs typeface="Arial"/>
              </a:rPr>
              <a:t>STM8S207RB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107"/>
          <p:cNvSpPr txBox="1"/>
          <p:nvPr/>
        </p:nvSpPr>
        <p:spPr>
          <a:xfrm>
            <a:off x="972178" y="3193734"/>
            <a:ext cx="231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959796"/>
                </a:solidFill>
                <a:latin typeface="Arial"/>
                <a:cs typeface="Arial"/>
              </a:rPr>
              <a:t>6</a:t>
            </a:r>
            <a:r>
              <a:rPr sz="1000" spc="-80" dirty="0">
                <a:solidFill>
                  <a:srgbClr val="959796"/>
                </a:solidFill>
                <a:latin typeface="Arial"/>
                <a:cs typeface="Arial"/>
              </a:rPr>
              <a:t>4</a:t>
            </a:r>
            <a:r>
              <a:rPr sz="1000" spc="-135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959796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108"/>
          <p:cNvSpPr txBox="1"/>
          <p:nvPr/>
        </p:nvSpPr>
        <p:spPr>
          <a:xfrm>
            <a:off x="917445" y="2731319"/>
            <a:ext cx="2876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959796"/>
                </a:solidFill>
                <a:latin typeface="Arial"/>
                <a:cs typeface="Arial"/>
              </a:rPr>
              <a:t>128</a:t>
            </a:r>
            <a:r>
              <a:rPr sz="1000" spc="-160" dirty="0">
                <a:solidFill>
                  <a:srgbClr val="959796"/>
                </a:solidFill>
                <a:latin typeface="Arial"/>
                <a:cs typeface="Arial"/>
              </a:rPr>
              <a:t> </a:t>
            </a:r>
            <a:r>
              <a:rPr sz="1000" spc="-175" dirty="0">
                <a:solidFill>
                  <a:srgbClr val="959796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109"/>
          <p:cNvSpPr/>
          <p:nvPr/>
        </p:nvSpPr>
        <p:spPr>
          <a:xfrm>
            <a:off x="1267713" y="3001943"/>
            <a:ext cx="5387340" cy="0"/>
          </a:xfrm>
          <a:custGeom>
            <a:avLst/>
            <a:gdLst/>
            <a:ahLst/>
            <a:cxnLst/>
            <a:rect l="l" t="t" r="r" b="b"/>
            <a:pathLst>
              <a:path w="5387340">
                <a:moveTo>
                  <a:pt x="0" y="0"/>
                </a:moveTo>
                <a:lnTo>
                  <a:pt x="5387187" y="0"/>
                </a:lnTo>
              </a:path>
            </a:pathLst>
          </a:custGeom>
          <a:ln w="12700">
            <a:solidFill>
              <a:srgbClr val="95979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10"/>
          <p:cNvSpPr/>
          <p:nvPr/>
        </p:nvSpPr>
        <p:spPr>
          <a:xfrm>
            <a:off x="2484566" y="584436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994"/>
                </a:moveTo>
                <a:lnTo>
                  <a:pt x="144006" y="143994"/>
                </a:lnTo>
                <a:lnTo>
                  <a:pt x="144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36A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11"/>
          <p:cNvSpPr txBox="1"/>
          <p:nvPr/>
        </p:nvSpPr>
        <p:spPr>
          <a:xfrm>
            <a:off x="2671604" y="5828072"/>
            <a:ext cx="5543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10" dirty="0">
                <a:solidFill>
                  <a:srgbClr val="4E514F"/>
                </a:solidFill>
                <a:latin typeface="Arial"/>
                <a:cs typeface="Arial"/>
              </a:rPr>
              <a:t>Access</a:t>
            </a:r>
            <a:r>
              <a:rPr sz="10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112"/>
          <p:cNvSpPr/>
          <p:nvPr/>
        </p:nvSpPr>
        <p:spPr>
          <a:xfrm>
            <a:off x="3467424" y="582919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994"/>
                </a:moveTo>
                <a:lnTo>
                  <a:pt x="144006" y="143994"/>
                </a:lnTo>
                <a:lnTo>
                  <a:pt x="144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4E5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13"/>
          <p:cNvSpPr txBox="1"/>
          <p:nvPr/>
        </p:nvSpPr>
        <p:spPr>
          <a:xfrm>
            <a:off x="3654484" y="5828072"/>
            <a:ext cx="1130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4E514F"/>
                </a:solidFill>
                <a:latin typeface="Arial"/>
                <a:cs typeface="Arial"/>
              </a:rPr>
              <a:t>Application</a:t>
            </a:r>
            <a:r>
              <a:rPr sz="10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4E514F"/>
                </a:solidFill>
                <a:latin typeface="Arial"/>
                <a:cs typeface="Arial"/>
              </a:rPr>
              <a:t>specific</a:t>
            </a:r>
            <a:r>
              <a:rPr sz="10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114"/>
          <p:cNvSpPr/>
          <p:nvPr/>
        </p:nvSpPr>
        <p:spPr>
          <a:xfrm>
            <a:off x="5026506" y="582919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994"/>
                </a:moveTo>
                <a:lnTo>
                  <a:pt x="144006" y="143994"/>
                </a:lnTo>
                <a:lnTo>
                  <a:pt x="144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BAC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15"/>
          <p:cNvSpPr txBox="1"/>
          <p:nvPr/>
        </p:nvSpPr>
        <p:spPr>
          <a:xfrm>
            <a:off x="5198577" y="5828072"/>
            <a:ext cx="4794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14" dirty="0">
                <a:solidFill>
                  <a:srgbClr val="4E514F"/>
                </a:solidFill>
                <a:latin typeface="Arial"/>
                <a:cs typeface="Arial"/>
              </a:rPr>
              <a:t>Value</a:t>
            </a:r>
            <a:r>
              <a:rPr sz="10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116"/>
          <p:cNvSpPr/>
          <p:nvPr/>
        </p:nvSpPr>
        <p:spPr>
          <a:xfrm>
            <a:off x="1258020" y="582919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994"/>
                </a:moveTo>
                <a:lnTo>
                  <a:pt x="144006" y="143994"/>
                </a:lnTo>
                <a:lnTo>
                  <a:pt x="144006" y="0"/>
                </a:lnTo>
                <a:lnTo>
                  <a:pt x="0" y="0"/>
                </a:lnTo>
                <a:lnTo>
                  <a:pt x="0" y="143994"/>
                </a:lnTo>
                <a:close/>
              </a:path>
            </a:pathLst>
          </a:custGeom>
          <a:solidFill>
            <a:srgbClr val="0E2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17"/>
          <p:cNvSpPr txBox="1"/>
          <p:nvPr/>
        </p:nvSpPr>
        <p:spPr>
          <a:xfrm>
            <a:off x="1420920" y="5828072"/>
            <a:ext cx="822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95" dirty="0">
                <a:solidFill>
                  <a:srgbClr val="4E514F"/>
                </a:solidFill>
                <a:latin typeface="Arial"/>
                <a:cs typeface="Arial"/>
              </a:rPr>
              <a:t>Performance</a:t>
            </a:r>
            <a:r>
              <a:rPr sz="1000" spc="-40" dirty="0">
                <a:solidFill>
                  <a:srgbClr val="4E514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E514F"/>
                </a:solidFill>
                <a:latin typeface="Arial"/>
                <a:cs typeface="Arial"/>
              </a:rPr>
              <a:t>line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18"/>
          <p:cNvSpPr txBox="1"/>
          <p:nvPr/>
        </p:nvSpPr>
        <p:spPr>
          <a:xfrm>
            <a:off x="1245279" y="5677576"/>
            <a:ext cx="4019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0" dirty="0">
                <a:solidFill>
                  <a:srgbClr val="4E514F"/>
                </a:solidFill>
                <a:latin typeface="Arial"/>
                <a:cs typeface="Arial"/>
              </a:rPr>
              <a:t>Legend: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37"/>
          <p:cNvSpPr txBox="1"/>
          <p:nvPr/>
        </p:nvSpPr>
        <p:spPr>
          <a:xfrm>
            <a:off x="772106" y="1649231"/>
            <a:ext cx="37989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>
                <a:solidFill>
                  <a:srgbClr val="0E2050"/>
                </a:solidFill>
                <a:latin typeface="Arial"/>
                <a:cs typeface="Arial"/>
              </a:rPr>
              <a:t>STM8S</a:t>
            </a:r>
            <a:r>
              <a:rPr spc="-50" dirty="0">
                <a:solidFill>
                  <a:srgbClr val="0E2050"/>
                </a:solidFill>
                <a:latin typeface="Arial"/>
                <a:cs typeface="Arial"/>
              </a:rPr>
              <a:t> </a:t>
            </a:r>
            <a:r>
              <a:rPr spc="-220" dirty="0">
                <a:solidFill>
                  <a:srgbClr val="0E2050"/>
                </a:solidFill>
                <a:latin typeface="Arial"/>
                <a:cs typeface="Arial"/>
              </a:rPr>
              <a:t>PO</a:t>
            </a:r>
            <a:r>
              <a:rPr spc="-245" dirty="0">
                <a:solidFill>
                  <a:srgbClr val="0E2050"/>
                </a:solidFill>
                <a:latin typeface="Arial"/>
                <a:cs typeface="Arial"/>
              </a:rPr>
              <a:t>R</a:t>
            </a:r>
            <a:r>
              <a:rPr spc="-175" dirty="0">
                <a:solidFill>
                  <a:srgbClr val="0E2050"/>
                </a:solidFill>
                <a:latin typeface="Arial"/>
                <a:cs typeface="Arial"/>
              </a:rPr>
              <a:t>TFOLIO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3" name="object 139"/>
          <p:cNvSpPr txBox="1"/>
          <p:nvPr/>
        </p:nvSpPr>
        <p:spPr>
          <a:xfrm>
            <a:off x="2208051" y="3202992"/>
            <a:ext cx="802005" cy="161290"/>
          </a:xfrm>
          <a:prstGeom prst="rect">
            <a:avLst/>
          </a:prstGeom>
          <a:solidFill>
            <a:srgbClr val="0E2050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1000" spc="-120" dirty="0">
                <a:solidFill>
                  <a:srgbClr val="FFFFFF"/>
                </a:solidFill>
                <a:latin typeface="Arial"/>
                <a:cs typeface="Arial"/>
              </a:rPr>
              <a:t>STM8S207K8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04" name="object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5400"/>
              </p:ext>
            </p:extLst>
          </p:nvPr>
        </p:nvGraphicFramePr>
        <p:xfrm>
          <a:off x="1000847" y="5098567"/>
          <a:ext cx="5673558" cy="76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242"/>
                <a:gridCol w="801933"/>
                <a:gridCol w="1007900"/>
                <a:gridCol w="780904"/>
                <a:gridCol w="875308"/>
                <a:gridCol w="876002"/>
                <a:gridCol w="997269"/>
              </a:tblGrid>
              <a:tr h="1869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STM8S103F2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959796"/>
                      </a:solidFill>
                      <a:prstDash val="solid"/>
                    </a:lnB>
                    <a:solidFill>
                      <a:srgbClr val="36A9E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9597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4478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44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48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80</a:t>
                      </a:r>
                      <a:r>
                        <a:rPr sz="1000" spc="-4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pins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959796"/>
                      </a:solidFill>
                      <a:prstDash val="solid"/>
                    </a:lnT>
                  </a:tcPr>
                </a:tc>
              </a:tr>
              <a:tr h="146112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TSSOP/QFN/SO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LQFP/QFN/SDIP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2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2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2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2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1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solidFill>
                            <a:srgbClr val="959796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760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ज़ॴॉॲ१ॹॹ९६९५४"/>
  <p:tag name="DATETIME" val="षवहषवसशषषददषशीशऽे॓दम्॓ग़ळसीशय"/>
  <p:tag name="DONEBY" val="ख़ग़ॢ२ॸॻॴॵदॳॵॴॺ१ॴ१ॸ९"/>
  <p:tag name="IPADDRESS" val="ख़ेॕ॒ग़ख़॓॑ग़॓ॕ॔ग़ेै"/>
  <p:tag name="APPVER" val="हऴश"/>
  <p:tag name="RANDOM" val="6"/>
  <p:tag name="CHECKSUM" val="ऻ़सऺ"/>
</p:tagLst>
</file>

<file path=ppt/theme/theme1.xml><?xml version="1.0" encoding="utf-8"?>
<a:theme xmlns:a="http://schemas.openxmlformats.org/drawingml/2006/main" name="ST Template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1642</Words>
  <Application>Microsoft Office PowerPoint</Application>
  <PresentationFormat>On-screen Show (4:3)</PresentationFormat>
  <Paragraphs>503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PMingLiU</vt:lpstr>
      <vt:lpstr>Arial</vt:lpstr>
      <vt:lpstr>Calibri</vt:lpstr>
      <vt:lpstr>Lucida Sans Unicode</vt:lpstr>
      <vt:lpstr>Times New Roman</vt:lpstr>
      <vt:lpstr>ST Template</vt:lpstr>
      <vt:lpstr>STM8 8-bit MCU Family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STM8 Discovery - Training</dc:title>
  <dc:creator/>
  <cp:lastModifiedBy>Bruno Fontes MONTANARI</cp:lastModifiedBy>
  <cp:revision>416</cp:revision>
  <cp:lastPrinted>2013-10-17T21:36:28Z</cp:lastPrinted>
  <dcterms:created xsi:type="dcterms:W3CDTF">2006-08-16T00:00:00Z</dcterms:created>
  <dcterms:modified xsi:type="dcterms:W3CDTF">2016-09-25T16:04:24Z</dcterms:modified>
</cp:coreProperties>
</file>