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81" r:id="rId5"/>
    <p:sldId id="708" r:id="rId6"/>
    <p:sldId id="935" r:id="rId7"/>
    <p:sldId id="783" r:id="rId8"/>
    <p:sldId id="784" r:id="rId9"/>
    <p:sldId id="785" r:id="rId10"/>
    <p:sldId id="907" r:id="rId11"/>
    <p:sldId id="786" r:id="rId12"/>
    <p:sldId id="787" r:id="rId13"/>
    <p:sldId id="788" r:id="rId14"/>
    <p:sldId id="936" r:id="rId15"/>
    <p:sldId id="789" r:id="rId16"/>
    <p:sldId id="790" r:id="rId17"/>
    <p:sldId id="794" r:id="rId18"/>
    <p:sldId id="791" r:id="rId19"/>
    <p:sldId id="792" r:id="rId20"/>
    <p:sldId id="796" r:id="rId21"/>
    <p:sldId id="798" r:id="rId22"/>
    <p:sldId id="799" r:id="rId23"/>
    <p:sldId id="797" r:id="rId24"/>
    <p:sldId id="800" r:id="rId25"/>
    <p:sldId id="801" r:id="rId26"/>
    <p:sldId id="793" r:id="rId27"/>
    <p:sldId id="795" r:id="rId28"/>
    <p:sldId id="941" r:id="rId29"/>
    <p:sldId id="942" r:id="rId30"/>
    <p:sldId id="964" r:id="rId31"/>
    <p:sldId id="945" r:id="rId32"/>
    <p:sldId id="946" r:id="rId33"/>
    <p:sldId id="947" r:id="rId34"/>
    <p:sldId id="1032" r:id="rId35"/>
    <p:sldId id="948" r:id="rId36"/>
    <p:sldId id="1033" r:id="rId37"/>
    <p:sldId id="949" r:id="rId38"/>
    <p:sldId id="950" r:id="rId39"/>
    <p:sldId id="963" r:id="rId40"/>
    <p:sldId id="951" r:id="rId41"/>
    <p:sldId id="952" r:id="rId42"/>
    <p:sldId id="953" r:id="rId43"/>
    <p:sldId id="1034" r:id="rId44"/>
    <p:sldId id="954" r:id="rId45"/>
    <p:sldId id="955" r:id="rId46"/>
    <p:sldId id="956" r:id="rId47"/>
    <p:sldId id="962" r:id="rId48"/>
    <p:sldId id="957" r:id="rId49"/>
    <p:sldId id="958" r:id="rId50"/>
    <p:sldId id="959" r:id="rId51"/>
    <p:sldId id="961" r:id="rId52"/>
    <p:sldId id="965" r:id="rId53"/>
    <p:sldId id="966" r:id="rId54"/>
    <p:sldId id="976" r:id="rId55"/>
    <p:sldId id="968" r:id="rId56"/>
    <p:sldId id="969" r:id="rId57"/>
    <p:sldId id="971" r:id="rId58"/>
    <p:sldId id="972" r:id="rId59"/>
    <p:sldId id="970" r:id="rId60"/>
    <p:sldId id="977" r:id="rId61"/>
    <p:sldId id="973" r:id="rId62"/>
    <p:sldId id="974" r:id="rId63"/>
    <p:sldId id="975" r:id="rId64"/>
    <p:sldId id="978" r:id="rId65"/>
    <p:sldId id="979" r:id="rId66"/>
    <p:sldId id="995" r:id="rId67"/>
    <p:sldId id="996" r:id="rId68"/>
    <p:sldId id="997" r:id="rId69"/>
    <p:sldId id="998" r:id="rId70"/>
    <p:sldId id="1000" r:id="rId71"/>
    <p:sldId id="999" r:id="rId72"/>
    <p:sldId id="1012" r:id="rId73"/>
    <p:sldId id="1016" r:id="rId74"/>
    <p:sldId id="1017" r:id="rId75"/>
    <p:sldId id="1018" r:id="rId76"/>
    <p:sldId id="1019" r:id="rId77"/>
    <p:sldId id="1020" r:id="rId78"/>
    <p:sldId id="1021" r:id="rId79"/>
    <p:sldId id="1023" r:id="rId80"/>
    <p:sldId id="1024" r:id="rId81"/>
    <p:sldId id="1035" r:id="rId82"/>
    <p:sldId id="1025" r:id="rId83"/>
    <p:sldId id="1026" r:id="rId84"/>
    <p:sldId id="1027" r:id="rId85"/>
    <p:sldId id="1028" r:id="rId86"/>
    <p:sldId id="1029" r:id="rId87"/>
    <p:sldId id="1030" r:id="rId88"/>
    <p:sldId id="1031" r:id="rId89"/>
    <p:sldId id="1036" r:id="rId90"/>
  </p:sldIdLst>
  <p:sldSz cx="9144000" cy="6858000" type="screen4x3"/>
  <p:notesSz cx="6858000" cy="9926638"/>
  <p:custDataLst>
    <p:tags r:id="rId93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ur Iwanick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EFFF"/>
    <a:srgbClr val="EBFFFF"/>
    <a:srgbClr val="D1FFFF"/>
    <a:srgbClr val="FFD300"/>
    <a:srgbClr val="B9C4CA"/>
    <a:srgbClr val="90989E"/>
    <a:srgbClr val="4F5251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743" autoAdjust="0"/>
    <p:restoredTop sz="85449" autoAdjust="0"/>
  </p:normalViewPr>
  <p:slideViewPr>
    <p:cSldViewPr>
      <p:cViewPr varScale="1">
        <p:scale>
          <a:sx n="51" d="100"/>
          <a:sy n="51" d="100"/>
        </p:scale>
        <p:origin x="475" y="53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gs" Target="tags/tag1.xml"/><Relationship Id="rId98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1319-7756-4DDA-B44D-10C9C907226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CB0A-237B-4F78-9BEC-1AF8CC59E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1E4A21-066F-4EC3-837D-2DEDF384F560}" type="datetimeFigureOut">
              <a:rPr lang="fr-FR"/>
              <a:pPr>
                <a:defRPr/>
              </a:pPr>
              <a:t>19/10/2015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7D87-55F9-4FC4-8E4C-52E30D31F4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9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6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91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11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4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2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1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7137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2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01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231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0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run approx.</a:t>
            </a:r>
            <a:r>
              <a:rPr lang="en-US" baseline="0" dirty="0" smtClean="0"/>
              <a:t> 53mA</a:t>
            </a:r>
            <a:endParaRPr lang="en-US" dirty="0" smtClean="0"/>
          </a:p>
          <a:p>
            <a:r>
              <a:rPr lang="en-US" dirty="0" smtClean="0"/>
              <a:t>Consumption on STM32F429disco approx. 24.2mA in sleep</a:t>
            </a:r>
          </a:p>
          <a:p>
            <a:r>
              <a:rPr lang="en-US" dirty="0" smtClean="0"/>
              <a:t>You ma</a:t>
            </a:r>
            <a:r>
              <a:rPr lang="en-US" baseline="0" dirty="0" smtClean="0"/>
              <a:t> test the difference with pins ins floating in and analog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96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run approx.</a:t>
            </a:r>
            <a:r>
              <a:rPr lang="en-US" baseline="0" dirty="0" smtClean="0"/>
              <a:t> 53mA</a:t>
            </a:r>
            <a:endParaRPr lang="en-US" dirty="0" smtClean="0"/>
          </a:p>
          <a:p>
            <a:r>
              <a:rPr lang="en-US" dirty="0" smtClean="0"/>
              <a:t>Consumption on STM32F429disco approx. 24.2mA in sleep</a:t>
            </a:r>
          </a:p>
          <a:p>
            <a:r>
              <a:rPr lang="en-US" dirty="0" smtClean="0"/>
              <a:t>You ma</a:t>
            </a:r>
            <a:r>
              <a:rPr lang="en-US" baseline="0" dirty="0" smtClean="0"/>
              <a:t> test the difference with pins ins floating in and analog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3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116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The Stop mode is based on the Cortex™-M0+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deepsleep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 mode combined with peripheral clock gating.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HSI ON/OFF is optional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463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29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02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5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29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run approx.</a:t>
            </a:r>
            <a:r>
              <a:rPr lang="en-US" baseline="0" dirty="0" smtClean="0"/>
              <a:t> 53mA</a:t>
            </a:r>
            <a:endParaRPr lang="en-US" dirty="0" smtClean="0"/>
          </a:p>
          <a:p>
            <a:r>
              <a:rPr lang="en-US" dirty="0" smtClean="0"/>
              <a:t>Consumption on STM32F429disco approx. 5mA in stop(not optimized)</a:t>
            </a:r>
          </a:p>
          <a:p>
            <a:r>
              <a:rPr lang="en-US" dirty="0" smtClean="0"/>
              <a:t>You ma</a:t>
            </a:r>
            <a:r>
              <a:rPr lang="en-US" baseline="0" dirty="0" smtClean="0"/>
              <a:t> test the difference with pins ins floating in and analog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22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169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The Standby mode allows to achieve the lowest power consumption. It is based 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Cortex™-M0+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deepsleep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 mode, with the voltage regulator disabled. The VCORE domain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consequently powered off. The PLL, the MSI, the HSI16 oscillator and the HSE oscillator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are also switched off. SRAM and register contents are lost except for the RTC registers,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RTC backup registers and Standby circuitry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2433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3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68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430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73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17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417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62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596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2222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9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42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098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29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961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28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45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465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694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900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744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8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190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56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0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803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397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784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520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0638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954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43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1239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429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0099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507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563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2610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01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5413" y="-171450"/>
            <a:ext cx="9280526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4213" y="5878513"/>
            <a:ext cx="2447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1299FCA-C490-4C43-AA02-A6096FBC69E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2568207-DF40-45BA-9340-2AA41162000B}" type="datetime1">
              <a:rPr lang="fr-FR" smtClean="0"/>
              <a:t>19/10/2015</a:t>
            </a:fld>
            <a:endParaRPr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18262" r="10397" b="48524"/>
          <a:stretch>
            <a:fillRect/>
          </a:stretch>
        </p:blipFill>
        <p:spPr bwMode="auto">
          <a:xfrm>
            <a:off x="0" y="4763"/>
            <a:ext cx="9144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8DEED-829C-47B1-842D-CFFF7E5C2B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E00B44-21EA-424A-B693-978D28021F12}" type="datetime1">
              <a:rPr lang="fr-FR" smtClean="0"/>
              <a:t>19/10/2015</a:t>
            </a:fld>
            <a:endParaRPr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BB716-59AC-4EF3-AEB3-49E4EB5AB5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01205D-2679-4020-88FF-E8612624913F}" type="datetime1">
              <a:rPr lang="fr-FR" smtClean="0"/>
              <a:t>19/10/2015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AC99-D251-492F-A5C4-CBA2A51F90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C96C79-13EE-440E-B22E-96ACF3742C48}" type="datetime1">
              <a:rPr lang="fr-FR" smtClean="0"/>
              <a:t>19/10/2015</a:t>
            </a:fld>
            <a:endParaRPr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EFFF"/>
            </a:gs>
            <a:gs pos="98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075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874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8538" y="677863"/>
            <a:ext cx="544512" cy="19843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D75FE3-EB8E-445B-A0EB-C8D8B6CA3C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2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5425" y="6235700"/>
            <a:ext cx="668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3438" y="6546850"/>
            <a:ext cx="3414712" cy="1222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50" y="6546850"/>
            <a:ext cx="519113" cy="12223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BBB00E-EBE6-4289-8AB9-08154220DD7E}" type="datetime1">
              <a:rPr lang="fr-FR" smtClean="0"/>
              <a:t>19/10/2015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1" fontAlgn="base" hangingPunct="1">
        <a:spcBef>
          <a:spcPts val="18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rgbClr val="002152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2152"/>
        </a:buClr>
        <a:buFont typeface="Arial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400" kern="1200">
          <a:solidFill>
            <a:srgbClr val="9C9E9F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200" kern="120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01284" y="340249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152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Micro102</a:t>
            </a:r>
            <a:endParaRPr lang="en-US" dirty="0" smtClean="0"/>
          </a:p>
        </p:txBody>
      </p:sp>
      <p:pic>
        <p:nvPicPr>
          <p:cNvPr id="7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2696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3 */</a:t>
            </a:r>
            <a:r>
              <a:rPr lang="en-GB" sz="1400" dirty="0"/>
              <a:t> and </a:t>
            </a:r>
            <a:r>
              <a:rPr lang="en-GB" sz="1400" i="1" dirty="0"/>
              <a:t>/* USER CODE END 3 </a:t>
            </a:r>
            <a:r>
              <a:rPr lang="en-GB" sz="1400" i="1" dirty="0" smtClean="0"/>
              <a:t>*/ </a:t>
            </a:r>
            <a:r>
              <a:rPr lang="en-GB" sz="1400" dirty="0" smtClean="0"/>
              <a:t>tags</a:t>
            </a:r>
          </a:p>
          <a:p>
            <a:pPr lvl="1"/>
            <a:r>
              <a:rPr lang="en-GB" sz="1400" dirty="0" smtClean="0"/>
              <a:t>Into </a:t>
            </a:r>
            <a:r>
              <a:rPr lang="en-GB" sz="1400" dirty="0" err="1" smtClean="0"/>
              <a:t>infinit</a:t>
            </a:r>
            <a:r>
              <a:rPr lang="en-GB" sz="1400" dirty="0" smtClean="0"/>
              <a:t> loop </a:t>
            </a:r>
            <a:r>
              <a:rPr lang="en-GB" sz="1400" i="1" dirty="0" smtClean="0"/>
              <a:t>while(1){   }</a:t>
            </a:r>
          </a:p>
          <a:p>
            <a:r>
              <a:rPr lang="en-GB" sz="1800" dirty="0" smtClean="0"/>
              <a:t>For toggling we need to use this functions</a:t>
            </a:r>
          </a:p>
          <a:p>
            <a:pPr lvl="1"/>
            <a:r>
              <a:rPr lang="en-GB" sz="1400" i="1" dirty="0" err="1" smtClean="0"/>
              <a:t>HAL_HAL_Delay</a:t>
            </a:r>
            <a:r>
              <a:rPr lang="en-GB" sz="1400" dirty="0" smtClean="0"/>
              <a:t> which create specific delay</a:t>
            </a:r>
          </a:p>
          <a:p>
            <a:pPr lvl="1"/>
            <a:r>
              <a:rPr lang="en-GB" sz="1400" i="1" dirty="0" err="1" smtClean="0"/>
              <a:t>HAL_GPIO_WritePin</a:t>
            </a:r>
            <a:r>
              <a:rPr lang="en-GB" sz="1400" dirty="0"/>
              <a:t> or </a:t>
            </a:r>
            <a:r>
              <a:rPr lang="en-GB" sz="1400" i="1" dirty="0" err="1"/>
              <a:t>HAL_GPIO_TogglePin</a:t>
            </a:r>
            <a:endParaRPr lang="en-GB" sz="1400" i="1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530039"/>
            <a:ext cx="7704856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HAL_GPIO_WritePin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(GPIOG, GPIO_PIN_13, GPIO_PIN_SET);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HAL_GPIO_WritePin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(GPIOG, GPIO_PIN_13, GPIO_PIN_RESET);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1336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 lab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/>
              <a:t>EXTI </a:t>
            </a:r>
            <a:r>
              <a:rPr lang="en-US" dirty="0" smtClean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7782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input pin with EXTI in Cube MX</a:t>
            </a:r>
            <a:endParaRPr lang="en-GB" sz="1800" dirty="0" smtClean="0"/>
          </a:p>
          <a:p>
            <a:pPr lvl="1"/>
            <a:r>
              <a:rPr lang="en-US" sz="1800" dirty="0" smtClean="0"/>
              <a:t>How to generate project in Cube MX and use HAL functions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GPIO and EXTI pin in Cube MX and generate project</a:t>
            </a:r>
            <a:endParaRPr lang="pl-PL" sz="1800" dirty="0" smtClean="0"/>
          </a:p>
          <a:p>
            <a:pPr lvl="1"/>
            <a:r>
              <a:rPr lang="en-US" sz="1800" dirty="0" smtClean="0"/>
              <a:t>Add into project Callback function and function which turn on led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by pressing button which turns on LED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62377"/>
          </a:xfrm>
        </p:spPr>
        <p:txBody>
          <a:bodyPr/>
          <a:lstStyle/>
          <a:p>
            <a:r>
              <a:rPr lang="en-GB" sz="1800" dirty="0" smtClean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Configure LED pin as </a:t>
            </a:r>
            <a:r>
              <a:rPr lang="en-GB" sz="1800" dirty="0" err="1" smtClean="0"/>
              <a:t>GPIO_Output</a:t>
            </a:r>
            <a:endParaRPr lang="en-GB" sz="1800" dirty="0" smtClean="0"/>
          </a:p>
          <a:p>
            <a:r>
              <a:rPr lang="en-GB" sz="1800" dirty="0" smtClean="0"/>
              <a:t>Configure Button pin as  </a:t>
            </a:r>
            <a:r>
              <a:rPr lang="en-GB" sz="1800" dirty="0"/>
              <a:t>GPIO_EXTIX</a:t>
            </a:r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2" y="3373088"/>
            <a:ext cx="3715079" cy="23601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80" y="2469788"/>
            <a:ext cx="3384376" cy="37584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8260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31490"/>
          </a:xfrm>
        </p:spPr>
        <p:txBody>
          <a:bodyPr/>
          <a:lstStyle/>
          <a:p>
            <a:r>
              <a:rPr lang="en-GB" sz="1800" dirty="0" smtClean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Configure LED pin as </a:t>
            </a:r>
            <a:r>
              <a:rPr lang="en-GB" sz="1800" dirty="0" err="1" smtClean="0"/>
              <a:t>GPIO_Output</a:t>
            </a:r>
            <a:endParaRPr lang="en-GB" sz="1800" dirty="0" smtClean="0"/>
          </a:p>
          <a:p>
            <a:r>
              <a:rPr lang="en-GB" sz="1800" dirty="0" smtClean="0"/>
              <a:t>Configure Button pin as GPIO_EXTIX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5122" name="Picture 2" descr="F:\Radek\__Training_examples\F4\Presentations\New\2014-11-02 17_25_33-UM1670_F439discovery_v1 - PDF-XChange 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6" y="3356992"/>
            <a:ext cx="3362837" cy="252028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Radek\__Training_examples\F4\Presentations\New\2014-11-02 17_27_53-STM32CubeMX lab2_EXTI.ioc_ STM32F429ZIT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73400"/>
            <a:ext cx="4589948" cy="341303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71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make </a:t>
            </a:r>
            <a:r>
              <a:rPr lang="en-GB" sz="1800" dirty="0" err="1" smtClean="0"/>
              <a:t>HAL_Delay</a:t>
            </a:r>
            <a:r>
              <a:rPr lang="en-GB" sz="1800" dirty="0" smtClean="0"/>
              <a:t> to work correctly we need to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lab </a:t>
            </a:r>
            <a:r>
              <a:rPr lang="en-US" sz="1800" dirty="0"/>
              <a:t>0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071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project</a:t>
            </a:r>
          </a:p>
          <a:p>
            <a:pPr lvl="1"/>
            <a:r>
              <a:rPr lang="en-GB" sz="1400" dirty="0" smtClean="0"/>
              <a:t>Menu &gt; Project &gt; Generate Project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5112568" cy="51125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03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1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Oval 1"/>
          <p:cNvSpPr/>
          <p:nvPr/>
        </p:nvSpPr>
        <p:spPr>
          <a:xfrm>
            <a:off x="323528" y="1859914"/>
            <a:ext cx="4428695" cy="1903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810734" y="3442705"/>
            <a:ext cx="4333266" cy="11384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99457" y="2296432"/>
            <a:ext cx="201622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Generated by </a:t>
            </a:r>
            <a:r>
              <a:rPr lang="en-US" dirty="0" smtClean="0">
                <a:solidFill>
                  <a:schemeClr val="accent2"/>
                </a:solidFill>
              </a:rPr>
              <a:t>CubeMX</a:t>
            </a:r>
            <a:endParaRPr lang="en-GB" dirty="0"/>
          </a:p>
        </p:txBody>
      </p:sp>
      <p:cxnSp>
        <p:nvCxnSpPr>
          <p:cNvPr id="7" name="Straight Arrow Connector 6"/>
          <p:cNvCxnSpPr>
            <a:stCxn id="3" idx="1"/>
            <a:endCxn id="2" idx="6"/>
          </p:cNvCxnSpPr>
          <p:nvPr/>
        </p:nvCxnSpPr>
        <p:spPr>
          <a:xfrm flipH="1">
            <a:off x="4752223" y="2619598"/>
            <a:ext cx="1247234" cy="19230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3" idx="2"/>
            <a:endCxn id="17" idx="0"/>
          </p:cNvCxnSpPr>
          <p:nvPr/>
        </p:nvCxnSpPr>
        <p:spPr>
          <a:xfrm flipH="1">
            <a:off x="6977367" y="2942763"/>
            <a:ext cx="30202" cy="49994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192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2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Oval 1"/>
          <p:cNvSpPr/>
          <p:nvPr/>
        </p:nvSpPr>
        <p:spPr>
          <a:xfrm>
            <a:off x="323528" y="1859914"/>
            <a:ext cx="4428695" cy="1903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99456" y="2296432"/>
            <a:ext cx="2520177" cy="7862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MX_GPIO_Init</a:t>
            </a:r>
            <a:endParaRPr lang="en-GB" dirty="0"/>
          </a:p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nside </a:t>
            </a:r>
            <a:r>
              <a:rPr lang="en-US" dirty="0" err="1" smtClean="0">
                <a:solidFill>
                  <a:schemeClr val="accent2"/>
                </a:solidFill>
              </a:rPr>
              <a:t>main.c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  <a:endCxn id="2" idx="6"/>
          </p:cNvCxnSpPr>
          <p:nvPr/>
        </p:nvCxnSpPr>
        <p:spPr>
          <a:xfrm flipH="1">
            <a:off x="4752223" y="2689548"/>
            <a:ext cx="1247233" cy="12235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0537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working flow 3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" name="Oval 16"/>
          <p:cNvSpPr/>
          <p:nvPr/>
        </p:nvSpPr>
        <p:spPr>
          <a:xfrm>
            <a:off x="4810734" y="3442705"/>
            <a:ext cx="4333266" cy="11384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99457" y="2296432"/>
            <a:ext cx="201622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inside stm32f4xx_it.c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3" idx="2"/>
            <a:endCxn id="17" idx="0"/>
          </p:cNvCxnSpPr>
          <p:nvPr/>
        </p:nvCxnSpPr>
        <p:spPr>
          <a:xfrm flipH="1">
            <a:off x="6977367" y="2942763"/>
            <a:ext cx="30202" cy="49994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6884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</a:t>
            </a:r>
            <a:endParaRPr lang="en-US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23528" y="1277496"/>
            <a:ext cx="8229600" cy="3631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GPIO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EXTI </a:t>
            </a:r>
            <a:r>
              <a:rPr lang="en-US" dirty="0"/>
              <a:t>lab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SLEEP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STANDBY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DMA Pool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DMA Interrupt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RTC Alarm 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0DDD74-2643-4340-9C40-B8A73A294DAC}" type="datetime1">
              <a:rPr lang="fr-FR" smtClean="0"/>
              <a:pPr/>
              <a:t>19/10/2015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STM32F42xx Technical Training              </a:t>
            </a:r>
            <a:endParaRPr lang="en-US" dirty="0"/>
          </a:p>
        </p:txBody>
      </p:sp>
      <p:grpSp>
        <p:nvGrpSpPr>
          <p:cNvPr id="25" name="Group 130"/>
          <p:cNvGrpSpPr>
            <a:grpSpLocks/>
          </p:cNvGrpSpPr>
          <p:nvPr/>
        </p:nvGrpSpPr>
        <p:grpSpPr bwMode="auto">
          <a:xfrm>
            <a:off x="6821757" y="3312566"/>
            <a:ext cx="1288184" cy="2299464"/>
            <a:chOff x="971600" y="2429301"/>
            <a:chExt cx="2082771" cy="3717998"/>
          </a:xfrm>
        </p:grpSpPr>
        <p:pic>
          <p:nvPicPr>
            <p:cNvPr id="26" name="Picture 25" descr="stm32_module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429000"/>
              <a:ext cx="2082771" cy="271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2073887" y="2430536"/>
              <a:ext cx="513343" cy="1149938"/>
            </a:xfrm>
            <a:custGeom>
              <a:avLst/>
              <a:gdLst>
                <a:gd name="connsiteX0" fmla="*/ 0 w 511791"/>
                <a:gd name="connsiteY0" fmla="*/ 0 h 1150961"/>
                <a:gd name="connsiteX1" fmla="*/ 491319 w 511791"/>
                <a:gd name="connsiteY1" fmla="*/ 218365 h 1150961"/>
                <a:gd name="connsiteX2" fmla="*/ 122830 w 511791"/>
                <a:gd name="connsiteY2" fmla="*/ 764275 h 1150961"/>
                <a:gd name="connsiteX3" fmla="*/ 368489 w 511791"/>
                <a:gd name="connsiteY3" fmla="*/ 1091821 h 1150961"/>
                <a:gd name="connsiteX4" fmla="*/ 368489 w 511791"/>
                <a:gd name="connsiteY4" fmla="*/ 1119117 h 115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791" h="1150961">
                  <a:moveTo>
                    <a:pt x="0" y="0"/>
                  </a:moveTo>
                  <a:cubicBezTo>
                    <a:pt x="235423" y="45493"/>
                    <a:pt x="470847" y="90986"/>
                    <a:pt x="491319" y="218365"/>
                  </a:cubicBezTo>
                  <a:cubicBezTo>
                    <a:pt x="511791" y="345744"/>
                    <a:pt x="143302" y="618699"/>
                    <a:pt x="122830" y="764275"/>
                  </a:cubicBezTo>
                  <a:cubicBezTo>
                    <a:pt x="102358" y="909851"/>
                    <a:pt x="327546" y="1032681"/>
                    <a:pt x="368489" y="1091821"/>
                  </a:cubicBezTo>
                  <a:cubicBezTo>
                    <a:pt x="409432" y="1150961"/>
                    <a:pt x="388960" y="1135039"/>
                    <a:pt x="368489" y="1119117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44" y="2542553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23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4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Oval 1"/>
          <p:cNvSpPr/>
          <p:nvPr/>
        </p:nvSpPr>
        <p:spPr>
          <a:xfrm>
            <a:off x="611561" y="4011917"/>
            <a:ext cx="3816424" cy="15773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220072" y="5157192"/>
            <a:ext cx="3024336" cy="1296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User must define Callback it is declared by default as </a:t>
            </a:r>
            <a:r>
              <a:rPr lang="en-US" b="1" dirty="0" smtClean="0">
                <a:solidFill>
                  <a:schemeClr val="accent2"/>
                </a:solidFill>
              </a:rPr>
              <a:t>empty weak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3" idx="1"/>
            <a:endCxn id="2" idx="5"/>
          </p:cNvCxnSpPr>
          <p:nvPr/>
        </p:nvCxnSpPr>
        <p:spPr>
          <a:xfrm flipH="1" flipV="1">
            <a:off x="3869083" y="5358246"/>
            <a:ext cx="1350989" cy="44701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381843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5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Oval 1"/>
          <p:cNvSpPr/>
          <p:nvPr/>
        </p:nvSpPr>
        <p:spPr>
          <a:xfrm>
            <a:off x="611561" y="4011917"/>
            <a:ext cx="3816424" cy="15773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220072" y="5157192"/>
            <a:ext cx="3600400" cy="1296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Usually in </a:t>
            </a:r>
            <a:r>
              <a:rPr lang="en-US" dirty="0" err="1" smtClean="0">
                <a:solidFill>
                  <a:schemeClr val="accent2"/>
                </a:solidFill>
              </a:rPr>
              <a:t>main.c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between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/*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USER CODE BEGIN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*/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tags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  <a:endCxn id="2" idx="5"/>
          </p:cNvCxnSpPr>
          <p:nvPr/>
        </p:nvCxnSpPr>
        <p:spPr>
          <a:xfrm flipH="1" flipV="1">
            <a:off x="3869083" y="5358246"/>
            <a:ext cx="1350989" cy="44701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6042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84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summary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4466148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Bent Arrow 12"/>
          <p:cNvSpPr/>
          <p:nvPr/>
        </p:nvSpPr>
        <p:spPr>
          <a:xfrm rot="10800000">
            <a:off x="4032426" y="4225782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ular Callout 4"/>
          <p:cNvSpPr/>
          <p:nvPr/>
        </p:nvSpPr>
        <p:spPr>
          <a:xfrm>
            <a:off x="3724701" y="2564904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GPIO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24701" y="1740802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NVIC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710986" y="1536475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 edge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810813" y="1780951"/>
            <a:ext cx="785523" cy="313647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201353" y="1772816"/>
            <a:ext cx="2221" cy="235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564098" y="3188798"/>
            <a:ext cx="147710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118459" y="3188798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1969202" y="5010087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HAL EXTI callback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6998" y="4586223"/>
            <a:ext cx="1698345" cy="9898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HAL files clearing flags, check errors, …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56998" y="2181637"/>
            <a:ext cx="0" cy="3832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4956095" y="1970849"/>
            <a:ext cx="1854718" cy="8112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32813" y="1970849"/>
            <a:ext cx="0" cy="12179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1"/>
            <a:endCxn id="29" idx="3"/>
          </p:cNvCxnSpPr>
          <p:nvPr/>
        </p:nvCxnSpPr>
        <p:spPr>
          <a:xfrm flipH="1">
            <a:off x="6892512" y="3405985"/>
            <a:ext cx="67158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99892" y="3634592"/>
            <a:ext cx="334296" cy="9411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3"/>
          </p:cNvCxnSpPr>
          <p:nvPr/>
        </p:nvCxnSpPr>
        <p:spPr>
          <a:xfrm flipH="1">
            <a:off x="3743255" y="5227274"/>
            <a:ext cx="81374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239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16265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4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</a:t>
            </a:r>
            <a:r>
              <a:rPr lang="en-GB" sz="1400" i="1" dirty="0" smtClean="0"/>
              <a:t>4 */ </a:t>
            </a:r>
            <a:r>
              <a:rPr lang="en-GB" sz="1400" dirty="0" smtClean="0"/>
              <a:t>tags</a:t>
            </a:r>
          </a:p>
          <a:p>
            <a:pPr lvl="1"/>
            <a:r>
              <a:rPr lang="en-GB" sz="1400" dirty="0" smtClean="0"/>
              <a:t>We create function which will handle the EXTI interrupts</a:t>
            </a:r>
          </a:p>
          <a:p>
            <a:r>
              <a:rPr lang="en-GB" sz="1800" dirty="0" smtClean="0"/>
              <a:t>The HAL </a:t>
            </a:r>
            <a:r>
              <a:rPr lang="en-GB" sz="1800" dirty="0" err="1" smtClean="0"/>
              <a:t>callback</a:t>
            </a:r>
            <a:r>
              <a:rPr lang="en-GB" sz="1800" dirty="0" smtClean="0"/>
              <a:t> function for EXTI</a:t>
            </a:r>
          </a:p>
          <a:p>
            <a:pPr lvl="1"/>
            <a:r>
              <a:rPr lang="en-GB" sz="1400" dirty="0"/>
              <a:t>void </a:t>
            </a:r>
            <a:r>
              <a:rPr lang="en-GB" sz="1400" dirty="0" err="1"/>
              <a:t>HAL_GPIO_EXTI_Callback</a:t>
            </a:r>
            <a:r>
              <a:rPr lang="en-GB" sz="1400" dirty="0"/>
              <a:t>(uint16_t </a:t>
            </a:r>
            <a:r>
              <a:rPr lang="en-GB" sz="1400" dirty="0" err="1"/>
              <a:t>GPIO_Pin</a:t>
            </a:r>
            <a:r>
              <a:rPr lang="en-GB" sz="1400" dirty="0" smtClean="0"/>
              <a:t>)</a:t>
            </a:r>
          </a:p>
          <a:p>
            <a:r>
              <a:rPr lang="en-GB" sz="1800" dirty="0" smtClean="0"/>
              <a:t>For LED turn on we need to use this functions</a:t>
            </a:r>
          </a:p>
          <a:p>
            <a:pPr lvl="1"/>
            <a:r>
              <a:rPr lang="en-GB" sz="1400" i="1" dirty="0" err="1"/>
              <a:t>HAL_GPIO_WritePin</a:t>
            </a:r>
            <a:r>
              <a:rPr lang="en-GB" sz="1400" dirty="0"/>
              <a:t> 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796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16265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4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</a:t>
            </a:r>
            <a:r>
              <a:rPr lang="en-GB" sz="1400" i="1" dirty="0" smtClean="0"/>
              <a:t>4 */ </a:t>
            </a:r>
            <a:r>
              <a:rPr lang="en-GB" sz="1400" dirty="0" smtClean="0"/>
              <a:t>tags</a:t>
            </a:r>
          </a:p>
          <a:p>
            <a:pPr lvl="1"/>
            <a:r>
              <a:rPr lang="en-GB" sz="1400" dirty="0" smtClean="0"/>
              <a:t>We create function which will handle the EXTI interrupts</a:t>
            </a:r>
          </a:p>
          <a:p>
            <a:r>
              <a:rPr lang="en-GB" sz="1800" dirty="0" smtClean="0"/>
              <a:t>The HAL </a:t>
            </a:r>
            <a:r>
              <a:rPr lang="en-GB" sz="1800" dirty="0" err="1" smtClean="0"/>
              <a:t>callback</a:t>
            </a:r>
            <a:r>
              <a:rPr lang="en-GB" sz="1800" dirty="0" smtClean="0"/>
              <a:t> function for EXTI</a:t>
            </a:r>
          </a:p>
          <a:p>
            <a:pPr lvl="1"/>
            <a:r>
              <a:rPr lang="en-GB" sz="1400" dirty="0"/>
              <a:t>void </a:t>
            </a:r>
            <a:r>
              <a:rPr lang="en-GB" sz="1400" dirty="0" err="1"/>
              <a:t>HAL_GPIO_EXTI_Callback</a:t>
            </a:r>
            <a:r>
              <a:rPr lang="en-GB" sz="1400" dirty="0"/>
              <a:t>(uint16_t </a:t>
            </a:r>
            <a:r>
              <a:rPr lang="en-GB" sz="1400" dirty="0" err="1"/>
              <a:t>GPIO_Pin</a:t>
            </a:r>
            <a:r>
              <a:rPr lang="en-GB" sz="1400" dirty="0" smtClean="0"/>
              <a:t>)</a:t>
            </a:r>
          </a:p>
          <a:p>
            <a:r>
              <a:rPr lang="en-GB" sz="1800" dirty="0" smtClean="0"/>
              <a:t>For LED turn on we need to use this functions</a:t>
            </a:r>
          </a:p>
          <a:p>
            <a:pPr lvl="1"/>
            <a:r>
              <a:rPr lang="en-GB" sz="1400" i="1" dirty="0" err="1"/>
              <a:t>HAL_GPIO_WritePin</a:t>
            </a:r>
            <a:r>
              <a:rPr lang="en-GB" sz="1400" dirty="0"/>
              <a:t> 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1" y="3933056"/>
            <a:ext cx="7717557" cy="28623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4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HAL_GPIO_EXTI_Callback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(uint16_t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GPIO_Pin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GPIO_Pin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== GPIO_PIN_0)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HAL_GPIO_WritePin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(GPIOG, GPIO_PIN_14, GPIO_PIN_SET);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__NOP();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4 */</a:t>
            </a:r>
          </a:p>
        </p:txBody>
      </p:sp>
    </p:spTree>
    <p:extLst>
      <p:ext uri="{BB962C8B-B14F-4D97-AF65-F5344CB8AC3E}">
        <p14:creationId xmlns:p14="http://schemas.microsoft.com/office/powerpoint/2010/main" val="34344509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 SLEEP </a:t>
            </a:r>
            <a:r>
              <a:rPr lang="en-US" dirty="0"/>
              <a:t>lab </a:t>
            </a:r>
            <a:r>
              <a:rPr lang="en-US" b="1" dirty="0" smtClean="0">
                <a:solidFill>
                  <a:schemeClr val="accent2"/>
                </a:solidFill>
              </a:rPr>
              <a:t>3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SLEEP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0854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US" sz="1800" dirty="0" smtClean="0"/>
              <a:t>We use the EXTI setup from lab 1</a:t>
            </a:r>
            <a:endParaRPr lang="en-GB" sz="1800" dirty="0" smtClean="0"/>
          </a:p>
          <a:p>
            <a:pPr lvl="1"/>
            <a:r>
              <a:rPr lang="en-GB" sz="1800" dirty="0"/>
              <a:t>Learn how to </a:t>
            </a:r>
            <a:r>
              <a:rPr lang="en-US" sz="1800" dirty="0" smtClean="0"/>
              <a:t>setup SLEEP in HAL</a:t>
            </a:r>
            <a:endParaRPr lang="en-GB" sz="1800" dirty="0" smtClean="0"/>
          </a:p>
          <a:p>
            <a:pPr lvl="1"/>
            <a:r>
              <a:rPr lang="en-US" sz="1800" dirty="0" smtClean="0"/>
              <a:t>Create </a:t>
            </a:r>
            <a:r>
              <a:rPr lang="en-US" sz="1800" dirty="0"/>
              <a:t>simple </a:t>
            </a:r>
            <a:r>
              <a:rPr lang="en-US" sz="1800" dirty="0" smtClean="0"/>
              <a:t>project with SLEEP mode with wake up on pin press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project from EXTI lab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SLEEP in HAL, which events can wake up you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by measuring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8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SLEEP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188586" y="2996951"/>
                <a:ext cx="1005065" cy="131027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Clock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827584" y="4551058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378982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36" y="3277690"/>
            <a:ext cx="2510880" cy="139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578736"/>
            <a:ext cx="3312346" cy="13203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1"/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are running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414234"/>
            <a:ext cx="3384376" cy="11265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80" y="1428702"/>
            <a:ext cx="413569" cy="4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Rounded Rectangle 132"/>
          <p:cNvSpPr/>
          <p:nvPr/>
        </p:nvSpPr>
        <p:spPr>
          <a:xfrm>
            <a:off x="2263335" y="3862034"/>
            <a:ext cx="86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HSE</a:t>
            </a:r>
            <a:endParaRPr lang="en-US" sz="1200" dirty="0"/>
          </a:p>
        </p:txBody>
      </p:sp>
      <p:sp>
        <p:nvSpPr>
          <p:cNvPr id="134" name="Rounded Rectangle 133"/>
          <p:cNvSpPr/>
          <p:nvPr/>
        </p:nvSpPr>
        <p:spPr>
          <a:xfrm>
            <a:off x="2263335" y="3429978"/>
            <a:ext cx="864000" cy="14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HSI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2263335" y="4294090"/>
            <a:ext cx="864000" cy="14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LSE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2263335" y="4078062"/>
            <a:ext cx="864000" cy="144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SI</a:t>
            </a:r>
            <a:endParaRPr lang="en-US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3385737" y="1595780"/>
            <a:ext cx="1260000" cy="360000"/>
          </a:xfrm>
          <a:prstGeom prst="roundRect">
            <a:avLst/>
          </a:prstGeom>
          <a:gradFill flip="none" rotWithShape="1">
            <a:gsLst>
              <a:gs pos="51000">
                <a:schemeClr val="accent1"/>
              </a:gs>
              <a:gs pos="50000">
                <a:schemeClr val="accent2"/>
              </a:gs>
              <a:gs pos="100000">
                <a:schemeClr val="accent1"/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60589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ent Arrow 12"/>
          <p:cNvSpPr/>
          <p:nvPr/>
        </p:nvSpPr>
        <p:spPr>
          <a:xfrm rot="10800000">
            <a:off x="4032426" y="4221088"/>
            <a:ext cx="1535005" cy="1211294"/>
          </a:xfrm>
          <a:prstGeom prst="bentArrow">
            <a:avLst>
              <a:gd name="adj1" fmla="val 8327"/>
              <a:gd name="adj2" fmla="val 10115"/>
              <a:gd name="adj3" fmla="val 24177"/>
              <a:gd name="adj4" fmla="val 45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84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summary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5013176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ular Callout 4"/>
          <p:cNvSpPr/>
          <p:nvPr/>
        </p:nvSpPr>
        <p:spPr>
          <a:xfrm>
            <a:off x="3724701" y="2564904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GPIO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24701" y="1740802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NVIC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710986" y="1536475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 edge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810813" y="1780951"/>
            <a:ext cx="785523" cy="313647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201353" y="1772816"/>
            <a:ext cx="2221" cy="235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567431" y="4186816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1969202" y="5557115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EXTI callback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6998" y="5133251"/>
            <a:ext cx="1698345" cy="9898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HAL files clearing flags, check errors, …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56998" y="2181637"/>
            <a:ext cx="0" cy="3832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4939298" y="1970849"/>
            <a:ext cx="1871515" cy="18170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32813" y="1970849"/>
            <a:ext cx="0" cy="12179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6252774" y="4621190"/>
            <a:ext cx="201684" cy="5207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3"/>
          </p:cNvCxnSpPr>
          <p:nvPr/>
        </p:nvCxnSpPr>
        <p:spPr>
          <a:xfrm flipH="1">
            <a:off x="3743255" y="5774302"/>
            <a:ext cx="81374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2664" y="3923764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into SLEEP mode(WFI)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329108" y="3449366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5" name="Rectangular Callout 34"/>
          <p:cNvSpPr/>
          <p:nvPr/>
        </p:nvSpPr>
        <p:spPr>
          <a:xfrm>
            <a:off x="3707904" y="3570690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Use WFI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28" idx="1"/>
          </p:cNvCxnSpPr>
          <p:nvPr/>
        </p:nvCxnSpPr>
        <p:spPr>
          <a:xfrm flipH="1">
            <a:off x="7341484" y="3405985"/>
            <a:ext cx="222614" cy="8151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564098" y="3188798"/>
            <a:ext cx="147710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Curved Up Arrow 37"/>
          <p:cNvSpPr/>
          <p:nvPr/>
        </p:nvSpPr>
        <p:spPr>
          <a:xfrm rot="5579458" flipH="1">
            <a:off x="355650" y="3626241"/>
            <a:ext cx="539455" cy="425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932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969770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HAL_PWR_EnterSLEEPMode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SLEEPEntry</a:t>
            </a:r>
            <a:r>
              <a:rPr lang="en-GB" sz="1400" dirty="0" smtClean="0"/>
              <a:t>)</a:t>
            </a:r>
            <a:endParaRPr lang="en-GB" sz="2400" dirty="0"/>
          </a:p>
          <a:p>
            <a:pPr lvl="1"/>
            <a:r>
              <a:rPr lang="en-US" sz="1400" dirty="0"/>
              <a:t>We 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850711"/>
            <a:ext cx="4248472" cy="396266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251520" y="3933056"/>
            <a:ext cx="3816424" cy="2442915"/>
          </a:xfrm>
          <a:prstGeom prst="wedgeEllipseCallout">
            <a:avLst>
              <a:gd name="adj1" fmla="val 98061"/>
              <a:gd name="adj2" fmla="val -3089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To be able reprogram the STM32 which is in LP mode we must use connection under reset option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261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EFFF"/>
            </a:gs>
            <a:gs pos="98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Lab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3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smtClean="0">
                <a:solidFill>
                  <a:schemeClr val="accent2"/>
                </a:solidFill>
              </a:rPr>
              <a:t>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969770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HAL_PWR_EnterSLEEPMode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SLEEPEntry</a:t>
            </a:r>
            <a:r>
              <a:rPr lang="en-GB" sz="1400" dirty="0" smtClean="0"/>
              <a:t>)</a:t>
            </a:r>
            <a:endParaRPr lang="en-GB" sz="2400" dirty="0"/>
          </a:p>
          <a:p>
            <a:pPr lvl="1"/>
            <a:r>
              <a:rPr lang="en-US" sz="1400" dirty="0"/>
              <a:t>We 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037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smtClean="0">
                <a:solidFill>
                  <a:schemeClr val="accent2"/>
                </a:solidFill>
              </a:rPr>
              <a:t>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969770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HAL_PWR_EnterSLEEPMode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SLEEPEntry</a:t>
            </a:r>
            <a:r>
              <a:rPr lang="en-GB" sz="1400" dirty="0" smtClean="0"/>
              <a:t>)</a:t>
            </a:r>
            <a:endParaRPr lang="en-GB" sz="2400" dirty="0"/>
          </a:p>
          <a:p>
            <a:pPr lvl="1"/>
            <a:r>
              <a:rPr lang="en-US" sz="1400" dirty="0"/>
              <a:t>We 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3356992"/>
            <a:ext cx="8712968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HAL_PWR_EnterSLEEPMode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(PWR_LOWPOWERREGULATOR_ON,PWR_SLEEPENTRY_WFI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7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</a:t>
            </a:r>
            <a:r>
              <a:rPr lang="en-US" dirty="0" smtClean="0">
                <a:solidFill>
                  <a:schemeClr val="accent2"/>
                </a:solidFill>
              </a:rPr>
              <a:t>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755148"/>
          </a:xfrm>
        </p:spPr>
        <p:txBody>
          <a:bodyPr/>
          <a:lstStyle/>
          <a:p>
            <a:r>
              <a:rPr lang="en-US" sz="1800" dirty="0" smtClean="0"/>
              <a:t>Consumption still to high?</a:t>
            </a:r>
            <a:endParaRPr lang="en-GB" sz="1000" dirty="0" smtClean="0"/>
          </a:p>
          <a:p>
            <a:pPr lvl="1"/>
            <a:r>
              <a:rPr lang="en-US" sz="1400" dirty="0" smtClean="0"/>
              <a:t>Is STM32 really in SLEEP?</a:t>
            </a:r>
          </a:p>
          <a:p>
            <a:pPr lvl="1"/>
            <a:r>
              <a:rPr lang="en-US" sz="1400" dirty="0" smtClean="0"/>
              <a:t>Is the </a:t>
            </a:r>
            <a:r>
              <a:rPr lang="en-US" sz="1400" dirty="0" err="1" smtClean="0"/>
              <a:t>Systick</a:t>
            </a:r>
            <a:r>
              <a:rPr lang="en-US" sz="1400" dirty="0" smtClean="0"/>
              <a:t> disabled?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3556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Is this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517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</a:t>
            </a:r>
            <a:r>
              <a:rPr lang="en-US" dirty="0" smtClean="0">
                <a:solidFill>
                  <a:schemeClr val="accent2"/>
                </a:solidFill>
              </a:rPr>
              <a:t>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755148"/>
          </a:xfrm>
        </p:spPr>
        <p:txBody>
          <a:bodyPr/>
          <a:lstStyle/>
          <a:p>
            <a:r>
              <a:rPr lang="en-US" sz="1800" dirty="0" smtClean="0"/>
              <a:t>Consumption still to high?</a:t>
            </a:r>
            <a:endParaRPr lang="en-GB" sz="1000" dirty="0" smtClean="0"/>
          </a:p>
          <a:p>
            <a:pPr lvl="1"/>
            <a:r>
              <a:rPr lang="en-US" sz="1400" dirty="0" smtClean="0"/>
              <a:t>Is STM32 really in SLEEP?</a:t>
            </a:r>
          </a:p>
          <a:p>
            <a:pPr lvl="1"/>
            <a:r>
              <a:rPr lang="en-US" sz="1400" dirty="0" smtClean="0"/>
              <a:t>Is the </a:t>
            </a:r>
            <a:r>
              <a:rPr lang="en-US" sz="1400" dirty="0" err="1" smtClean="0"/>
              <a:t>Systick</a:t>
            </a:r>
            <a:r>
              <a:rPr lang="en-US" sz="1400" dirty="0" smtClean="0"/>
              <a:t> disabled?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3556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Is this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188" y="2654330"/>
            <a:ext cx="8604300" cy="264687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HAL_SuspendTick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HAL_PWR_EnterSLEEPMode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(PWR_LOWPOWERREGULATOR_ON,PWR_SLEEPENTRY_WFI);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HAL_ResumeTick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7232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 STOP lab </a:t>
            </a:r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3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STOP </a:t>
            </a:r>
            <a:r>
              <a:rPr lang="en-US" dirty="0" smtClean="0">
                <a:solidFill>
                  <a:schemeClr val="accent2"/>
                </a:solidFill>
              </a:rPr>
              <a:t>mode with EXTI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0854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US" sz="1800" dirty="0" smtClean="0"/>
              <a:t>We use the EXTI setup from lab 1</a:t>
            </a:r>
            <a:endParaRPr lang="en-GB" sz="1800" dirty="0" smtClean="0"/>
          </a:p>
          <a:p>
            <a:pPr lvl="1"/>
            <a:r>
              <a:rPr lang="en-GB" sz="1800" dirty="0"/>
              <a:t>Learn how to </a:t>
            </a:r>
            <a:r>
              <a:rPr lang="en-US" sz="1800" dirty="0" smtClean="0"/>
              <a:t>setup STOP in HAL</a:t>
            </a:r>
            <a:endParaRPr lang="en-GB" sz="1800" dirty="0" smtClean="0"/>
          </a:p>
          <a:p>
            <a:pPr lvl="1"/>
            <a:r>
              <a:rPr lang="en-US" sz="1800" dirty="0" smtClean="0"/>
              <a:t>Create </a:t>
            </a:r>
            <a:r>
              <a:rPr lang="en-US" sz="1800" dirty="0"/>
              <a:t>simple </a:t>
            </a:r>
            <a:r>
              <a:rPr lang="en-US" sz="1800" dirty="0" smtClean="0"/>
              <a:t>project with STOP mode with wake up on pin press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project from EXTI lab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STOP in HAL, which events can wake up you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by measuring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9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2197017" y="3224135"/>
            <a:ext cx="988202" cy="636450"/>
          </a:xfrm>
          <a:prstGeom prst="round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Clock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8586" y="3860735"/>
            <a:ext cx="1005065" cy="7203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STOP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385737" y="1378778"/>
                <a:ext cx="1260000" cy="360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FLASH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35391" y="455088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415139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267552" y="321199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HSE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267552" y="3428038"/>
                <a:ext cx="864000" cy="144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HSI</a:t>
                </a:r>
                <a:endParaRPr lang="en-US" sz="12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259119" y="414811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LSE</a:t>
                </a:r>
                <a:endParaRPr lang="en-US" sz="1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267550" y="3932090"/>
                <a:ext cx="864000" cy="1440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190591"/>
            <a:ext cx="3312346" cy="38225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HSE, MSI clocks are OFF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SRAM and registers content is preserved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with HSI, LSI, LSE clock option can be ON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GPIO’s keep their setup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026089"/>
            <a:ext cx="3384376" cy="3261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80" y="1428702"/>
            <a:ext cx="413569" cy="4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669714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35891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712673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318852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00905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00" y="310618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6" y="237047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4335927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398606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2" y="3981361"/>
            <a:ext cx="287488" cy="2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6" y="4461290"/>
            <a:ext cx="1483314" cy="131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07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ent Arrow 12"/>
          <p:cNvSpPr/>
          <p:nvPr/>
        </p:nvSpPr>
        <p:spPr>
          <a:xfrm rot="10800000">
            <a:off x="4032426" y="4221088"/>
            <a:ext cx="1535005" cy="1211294"/>
          </a:xfrm>
          <a:prstGeom prst="bentArrow">
            <a:avLst>
              <a:gd name="adj1" fmla="val 8327"/>
              <a:gd name="adj2" fmla="val 10115"/>
              <a:gd name="adj3" fmla="val 24177"/>
              <a:gd name="adj4" fmla="val 45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84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summary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2981039"/>
            <a:ext cx="322827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GPIO to generate interrupt on rising or falling edge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HAL_EXTI0_IRQHandler</a:t>
            </a:r>
            <a:r>
              <a:rPr lang="en-US" sz="1200" i="1" dirty="0" smtClean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5013176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 smtClean="0"/>
              <a:t>HAL_GPIO_EXTI_Callback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EXTI0_IRQHandler</a:t>
            </a:r>
            <a:r>
              <a:rPr lang="en-US" sz="1100" i="1" dirty="0" smtClean="0"/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ular Callout 4"/>
          <p:cNvSpPr/>
          <p:nvPr/>
        </p:nvSpPr>
        <p:spPr>
          <a:xfrm>
            <a:off x="3724701" y="2564904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GPIO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24701" y="1740802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NVIC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710986" y="1536475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 edge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810813" y="1780951"/>
            <a:ext cx="785523" cy="313647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201353" y="1772816"/>
            <a:ext cx="2221" cy="235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567431" y="4186816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1969202" y="5557115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EXTI callback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6998" y="5133251"/>
            <a:ext cx="1698345" cy="9898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HAL files clearing flags, check errors, …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56998" y="2181637"/>
            <a:ext cx="0" cy="3832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4939298" y="1970849"/>
            <a:ext cx="1871515" cy="18170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32813" y="1970849"/>
            <a:ext cx="0" cy="12179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6252774" y="4621190"/>
            <a:ext cx="201684" cy="5207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3"/>
          </p:cNvCxnSpPr>
          <p:nvPr/>
        </p:nvCxnSpPr>
        <p:spPr>
          <a:xfrm flipH="1">
            <a:off x="3743255" y="5774302"/>
            <a:ext cx="81374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2664" y="3800073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into STOP mode(WFI)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329108" y="3447472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5" name="Rectangular Callout 34"/>
          <p:cNvSpPr/>
          <p:nvPr/>
        </p:nvSpPr>
        <p:spPr>
          <a:xfrm>
            <a:off x="3707904" y="3570690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Use WFI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28" idx="1"/>
          </p:cNvCxnSpPr>
          <p:nvPr/>
        </p:nvCxnSpPr>
        <p:spPr>
          <a:xfrm flipH="1">
            <a:off x="7341484" y="3405985"/>
            <a:ext cx="222614" cy="8151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564098" y="3188798"/>
            <a:ext cx="147710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EXTI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6056" y="4448407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Clock reconfigure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2339752" y="4097438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0" name="Curved Up Arrow 39"/>
          <p:cNvSpPr/>
          <p:nvPr/>
        </p:nvSpPr>
        <p:spPr>
          <a:xfrm rot="5579458" flipH="1">
            <a:off x="213387" y="4007484"/>
            <a:ext cx="795764" cy="425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3737507" y="4218761"/>
            <a:ext cx="1410557" cy="69377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Reconfigure clock after wakeup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6276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err="1"/>
              <a:t>HAL_PWREx_EnterUnderDriveSTOPMode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186529"/>
            <a:ext cx="3888432" cy="362684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251520" y="3933056"/>
            <a:ext cx="3816424" cy="2442915"/>
          </a:xfrm>
          <a:prstGeom prst="wedgeEllipseCallout">
            <a:avLst>
              <a:gd name="adj1" fmla="val 98061"/>
              <a:gd name="adj2" fmla="val -3089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To be able reprogram the STM32 which is in LP mode we must use connection under reset option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9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GB" sz="1400" dirty="0" err="1"/>
              <a:t>HAL_PWREx_EnterUnderDriveSTOPMode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7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7782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pin and GPIO port in Cube MX</a:t>
            </a:r>
            <a:endParaRPr lang="en-GB" sz="1800" dirty="0" smtClean="0"/>
          </a:p>
          <a:p>
            <a:pPr lvl="1"/>
            <a:r>
              <a:rPr lang="en-US" sz="1800" dirty="0" smtClean="0"/>
              <a:t>How to generate project in Cube MX and use HAL functions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GPIO pin in Cube MX and generate project</a:t>
            </a:r>
            <a:endParaRPr lang="pl-PL" sz="1800" dirty="0" smtClean="0"/>
          </a:p>
          <a:p>
            <a:pPr lvl="1"/>
            <a:r>
              <a:rPr lang="en-US" sz="1800" dirty="0" smtClean="0"/>
              <a:t>Add in to project </a:t>
            </a:r>
            <a:r>
              <a:rPr lang="en-US" sz="1800" dirty="0" err="1" smtClean="0"/>
              <a:t>HAL_Delay</a:t>
            </a:r>
            <a:r>
              <a:rPr lang="en-US" sz="1800" dirty="0" smtClean="0"/>
              <a:t> function and </a:t>
            </a:r>
            <a:r>
              <a:rPr lang="en-US" sz="1800" dirty="0" err="1" smtClean="0"/>
              <a:t>HAL_GPIO_Toggle</a:t>
            </a:r>
            <a:r>
              <a:rPr lang="en-US" sz="1800" dirty="0" smtClean="0"/>
              <a:t> function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on toggling LED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0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GB" sz="1400" dirty="0" err="1"/>
              <a:t>HAL_PWREx_EnterUnderDriveSTOPMode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3501008"/>
            <a:ext cx="9001000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(1000); 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HAL_PWR_EnterSTOPMode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(PWR_LOWPOWERREGULATOR_ON,PWR_STOPENTRY_WFI);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SystemClock_Config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54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US" sz="1800" dirty="0"/>
              <a:t>Or different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720840"/>
            <a:ext cx="8136904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(1000);  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HAL_PWREx_EnterUnderDriveSTOPMode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(PWR_LOWPOWERREGULATOR_UNDERDRIVE_ON,PWR_STOPENTRY_WFI);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SystemClock_Config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43326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5" y="4281115"/>
            <a:ext cx="8106507" cy="1362075"/>
          </a:xfrm>
        </p:spPr>
        <p:txBody>
          <a:bodyPr/>
          <a:lstStyle/>
          <a:p>
            <a:r>
              <a:rPr lang="en-US" dirty="0" smtClean="0"/>
              <a:t>Low Power mode STANDBY lab </a:t>
            </a:r>
            <a:r>
              <a:rPr lang="en-US" b="1" dirty="0">
                <a:solidFill>
                  <a:schemeClr val="accent2"/>
                </a:solidFill>
              </a:rPr>
              <a:t>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2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STANDBY </a:t>
            </a:r>
            <a:r>
              <a:rPr lang="en-US" dirty="0" smtClean="0">
                <a:solidFill>
                  <a:schemeClr val="accent2"/>
                </a:solidFill>
              </a:rPr>
              <a:t>mode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5460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</a:t>
            </a:r>
            <a:r>
              <a:rPr lang="en-GB" sz="1800" dirty="0"/>
              <a:t>how to </a:t>
            </a:r>
            <a:r>
              <a:rPr lang="en-US" sz="1800" dirty="0" smtClean="0"/>
              <a:t>setup STANDBY in HAL</a:t>
            </a:r>
            <a:endParaRPr lang="en-GB" sz="1800" dirty="0" smtClean="0"/>
          </a:p>
          <a:p>
            <a:pPr lvl="1"/>
            <a:r>
              <a:rPr lang="en-US" sz="1800" dirty="0" smtClean="0"/>
              <a:t>Create </a:t>
            </a:r>
            <a:r>
              <a:rPr lang="en-US" sz="1800" dirty="0"/>
              <a:t>simple </a:t>
            </a:r>
            <a:r>
              <a:rPr lang="en-US" sz="1800" dirty="0" smtClean="0"/>
              <a:t>project with STANDBY mode with wake up on pin press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project from EXTI lab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STANDBY in HAL, which events can wake up you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by measuring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2197017" y="3224134"/>
            <a:ext cx="988202" cy="912585"/>
          </a:xfrm>
          <a:prstGeom prst="roundRect">
            <a:avLst/>
          </a:prstGeom>
          <a:solidFill>
            <a:srgbClr val="92D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Clock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8586" y="4136719"/>
            <a:ext cx="1005065" cy="4444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92D050"/>
                </a:solidFill>
              </a:rPr>
              <a:t>STANDBY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385737" y="1378778"/>
                <a:ext cx="1260000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FLASH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35391" y="455088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415139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263335" y="321199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HSE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263335" y="3716054"/>
                <a:ext cx="864000" cy="144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HSI</a:t>
                </a:r>
                <a:endParaRPr lang="en-US" sz="12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263335" y="4167574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LSE</a:t>
                </a:r>
                <a:endParaRPr lang="en-US" sz="1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263335" y="3961262"/>
                <a:ext cx="864000" cy="1440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383734"/>
            <a:ext cx="3312346" cy="44935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Core and all peripherals are OFF, </a:t>
            </a:r>
            <a:r>
              <a:rPr lang="en-US" sz="1800" b="1" dirty="0" smtClean="0">
                <a:solidFill>
                  <a:schemeClr val="accent2"/>
                </a:solidFill>
              </a:rPr>
              <a:t>except RTC and IWDG if enabled  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HSE, MSI, HSI clocks are OFF, </a:t>
            </a:r>
            <a:r>
              <a:rPr lang="en-US" sz="1800" b="1" dirty="0" smtClean="0">
                <a:solidFill>
                  <a:schemeClr val="accent2"/>
                </a:solidFill>
              </a:rPr>
              <a:t>LSI LSE can be ON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SRAM and registers content is lost, </a:t>
            </a:r>
            <a:r>
              <a:rPr lang="en-US" sz="1800" b="1" dirty="0" smtClean="0">
                <a:solidFill>
                  <a:schemeClr val="accent2"/>
                </a:solidFill>
              </a:rPr>
              <a:t>except RTC, and standby circuitry  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GPIO’s are in high Z, </a:t>
            </a:r>
            <a:r>
              <a:rPr lang="en-US" sz="1800" b="1" dirty="0" smtClean="0">
                <a:solidFill>
                  <a:schemeClr val="accent2"/>
                </a:solidFill>
              </a:rPr>
              <a:t>except Reset, RTC OUT and WKUP 1,2,3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219231"/>
            <a:ext cx="3384376" cy="3993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798005" y="6021288"/>
            <a:ext cx="506094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631025" y="6022280"/>
            <a:ext cx="724047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RTC 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406049" y="6022280"/>
            <a:ext cx="942000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WKUP 1,2,3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50" y="5348625"/>
            <a:ext cx="1329505" cy="132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15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rved Up Arrow 39"/>
          <p:cNvSpPr/>
          <p:nvPr/>
        </p:nvSpPr>
        <p:spPr>
          <a:xfrm rot="5400000" flipH="1">
            <a:off x="-735208" y="3049668"/>
            <a:ext cx="2438501" cy="6870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STANDBY </a:t>
            </a:r>
            <a:r>
              <a:rPr lang="en-US" dirty="0">
                <a:solidFill>
                  <a:schemeClr val="accent2"/>
                </a:solidFill>
              </a:rPr>
              <a:t>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84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summary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2664" y="3073372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Enable Wake-up pin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ular Callout 4"/>
          <p:cNvSpPr/>
          <p:nvPr/>
        </p:nvSpPr>
        <p:spPr>
          <a:xfrm>
            <a:off x="3724701" y="2564904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Standby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24701" y="1740802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NVIC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652974" y="3501008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 edge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5752801" y="3725167"/>
            <a:ext cx="785523" cy="313647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143341" y="3737349"/>
            <a:ext cx="2221" cy="235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56998" y="2181637"/>
            <a:ext cx="0" cy="3832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4939298" y="3787146"/>
            <a:ext cx="712822" cy="7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4"/>
            <a:endCxn id="41" idx="3"/>
          </p:cNvCxnSpPr>
          <p:nvPr/>
        </p:nvCxnSpPr>
        <p:spPr>
          <a:xfrm flipH="1">
            <a:off x="5148064" y="3989679"/>
            <a:ext cx="1864071" cy="5759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2664" y="3800073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into STANDBY mode(WFI)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329108" y="3447472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5" name="Rectangular Callout 34"/>
          <p:cNvSpPr/>
          <p:nvPr/>
        </p:nvSpPr>
        <p:spPr>
          <a:xfrm>
            <a:off x="3707904" y="3570690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Use WFI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6056" y="4448407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2339752" y="4097438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1" name="Rectangular Callout 40"/>
          <p:cNvSpPr/>
          <p:nvPr/>
        </p:nvSpPr>
        <p:spPr>
          <a:xfrm>
            <a:off x="3737507" y="4218761"/>
            <a:ext cx="1410557" cy="69377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Wake up STM with reset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9610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STANDBY </a:t>
            </a:r>
            <a:r>
              <a:rPr lang="en-US" dirty="0">
                <a:solidFill>
                  <a:schemeClr val="accent2"/>
                </a:solidFill>
              </a:rPr>
              <a:t>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STANDBY</a:t>
            </a:r>
          </a:p>
          <a:p>
            <a:pPr lvl="1"/>
            <a:r>
              <a:rPr lang="en-GB" sz="1400" dirty="0" err="1"/>
              <a:t>HAL_PWR_EnableWakeUpPin</a:t>
            </a:r>
            <a:r>
              <a:rPr lang="en-GB" sz="1400" dirty="0"/>
              <a:t>(uint32_t </a:t>
            </a:r>
            <a:r>
              <a:rPr lang="en-GB" sz="1400" dirty="0" err="1"/>
              <a:t>WakeUpPinx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err="1"/>
              <a:t>HAL_PWR_EnterSTANDBYMode</a:t>
            </a:r>
            <a:r>
              <a:rPr lang="en-GB" sz="1400" dirty="0" smtClean="0"/>
              <a:t>();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186529"/>
            <a:ext cx="3888432" cy="362684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251520" y="3933056"/>
            <a:ext cx="3816424" cy="2442915"/>
          </a:xfrm>
          <a:prstGeom prst="wedgeEllipseCallout">
            <a:avLst>
              <a:gd name="adj1" fmla="val 98061"/>
              <a:gd name="adj2" fmla="val -3089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To be able reprogram the STM32 which is in LP mode we must use connection under reset option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99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STANDBY </a:t>
            </a:r>
            <a:r>
              <a:rPr lang="en-US" dirty="0">
                <a:solidFill>
                  <a:schemeClr val="accent2"/>
                </a:solidFill>
              </a:rPr>
              <a:t>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3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3</a:t>
            </a:r>
            <a:r>
              <a:rPr lang="en-GB" sz="1400" i="1" dirty="0" smtClean="0"/>
              <a:t> */ </a:t>
            </a:r>
            <a:r>
              <a:rPr lang="en-GB" sz="1400" dirty="0" smtClean="0"/>
              <a:t>tags</a:t>
            </a:r>
          </a:p>
          <a:p>
            <a:r>
              <a:rPr lang="en-GB" sz="1800" dirty="0" smtClean="0"/>
              <a:t>Function to enter SLEEP</a:t>
            </a:r>
          </a:p>
          <a:p>
            <a:pPr lvl="1"/>
            <a:r>
              <a:rPr lang="en-GB" sz="1400" dirty="0" err="1"/>
              <a:t>HAL_PWR_EnterSTOPMode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GB" sz="1400" dirty="0" err="1"/>
              <a:t>HAL_PWREx_EnterUnderDriveSTOPMode</a:t>
            </a:r>
            <a:r>
              <a:rPr lang="en-GB" sz="1400" dirty="0"/>
              <a:t>(uint32_t Regulator, uint8_t </a:t>
            </a:r>
            <a:r>
              <a:rPr lang="en-GB" sz="1400" dirty="0" err="1"/>
              <a:t>STOPEntry</a:t>
            </a:r>
            <a:r>
              <a:rPr lang="en-GB" sz="1400" dirty="0"/>
              <a:t>)</a:t>
            </a:r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measure consumption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3446998"/>
            <a:ext cx="6984776" cy="28623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HAL_GPIO_TogglePin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(GPIOG, GPIO_PIN_14);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HAL_PWR_EnableWakeUpPin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(PWR_WAKEUP_PIN1);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HAL_PWR_EnterSTANDBYMode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3874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STANDBY </a:t>
            </a:r>
            <a:r>
              <a:rPr lang="en-US" dirty="0">
                <a:solidFill>
                  <a:schemeClr val="accent2"/>
                </a:solidFill>
              </a:rPr>
              <a:t>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092607"/>
          </a:xfrm>
        </p:spPr>
        <p:txBody>
          <a:bodyPr/>
          <a:lstStyle/>
          <a:p>
            <a:r>
              <a:rPr lang="en-US" sz="1800" dirty="0" smtClean="0"/>
              <a:t>We cannot go into STANDBY again?</a:t>
            </a:r>
          </a:p>
          <a:p>
            <a:r>
              <a:rPr lang="en-US" sz="1800" dirty="0" smtClean="0"/>
              <a:t>Try to clear wake up flag</a:t>
            </a:r>
          </a:p>
          <a:p>
            <a:pPr lvl="1"/>
            <a:r>
              <a:rPr lang="en-GB" sz="1400" dirty="0"/>
              <a:t>__HAL_PWR_CLEAR_FLAG(PWR_FLAG_WU);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732727"/>
            <a:ext cx="457200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2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__HAL_PWR_CLEAR_FLAG(PWR_FLAG_WU);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038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5" y="4281115"/>
            <a:ext cx="8106507" cy="1362075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Data </a:t>
            </a:r>
            <a:r>
              <a:rPr lang="en-US" sz="3600" dirty="0" smtClean="0">
                <a:solidFill>
                  <a:schemeClr val="accent2"/>
                </a:solidFill>
              </a:rPr>
              <a:t>transfer </a:t>
            </a:r>
            <a:r>
              <a:rPr lang="en-US" sz="3600" dirty="0">
                <a:solidFill>
                  <a:schemeClr val="accent2"/>
                </a:solidFill>
              </a:rPr>
              <a:t>over </a:t>
            </a:r>
            <a:r>
              <a:rPr lang="en-US" dirty="0" smtClean="0"/>
              <a:t>DMA </a:t>
            </a:r>
            <a:r>
              <a:rPr lang="en-US" sz="3600" dirty="0">
                <a:solidFill>
                  <a:schemeClr val="accent2"/>
                </a:solidFill>
              </a:rPr>
              <a:t>lab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6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07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00602"/>
          </a:xfrm>
        </p:spPr>
        <p:txBody>
          <a:bodyPr/>
          <a:lstStyle/>
          <a:p>
            <a:r>
              <a:rPr lang="en-GB" sz="1800" dirty="0" smtClean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Configure LED pin as </a:t>
            </a:r>
            <a:r>
              <a:rPr lang="en-GB" sz="1800" dirty="0" err="1" smtClean="0"/>
              <a:t>GPIO_Output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740494" cy="237631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2924943"/>
            <a:ext cx="3814763" cy="33289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99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5460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</a:t>
            </a:r>
            <a:r>
              <a:rPr lang="en-GB" sz="1800" dirty="0"/>
              <a:t>how to </a:t>
            </a:r>
            <a:r>
              <a:rPr lang="en-US" sz="1800" dirty="0" smtClean="0"/>
              <a:t>setup DMA transfer in CubeMX</a:t>
            </a:r>
            <a:endParaRPr lang="en-GB" sz="1800" dirty="0" smtClean="0"/>
          </a:p>
          <a:p>
            <a:pPr lvl="1"/>
            <a:r>
              <a:rPr lang="en-US" sz="1800" dirty="0" smtClean="0"/>
              <a:t>Create simple DMA memory to memory transfer from RAM to RAM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CubeMX and generate project </a:t>
            </a:r>
            <a:r>
              <a:rPr lang="en-US" sz="1800" dirty="0"/>
              <a:t>w</a:t>
            </a:r>
            <a:r>
              <a:rPr lang="en-US" sz="1800" dirty="0" smtClean="0"/>
              <a:t>ith DMA 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DMA in HAL</a:t>
            </a:r>
          </a:p>
          <a:p>
            <a:pPr lvl="1"/>
            <a:r>
              <a:rPr lang="en-US" sz="1800" dirty="0" smtClean="0"/>
              <a:t>Verify the correct functionality by comparing transferred 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6081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1631950" y="2157189"/>
            <a:ext cx="15875" cy="4140200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410450" y="5795739"/>
            <a:ext cx="454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721475" y="4084414"/>
            <a:ext cx="1036638" cy="395288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  <a:cs typeface="Arial" pitchFamily="34" charset="0"/>
              </a:rPr>
              <a:t>SRAM1</a:t>
            </a: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  <a:cs typeface="Arial" pitchFamily="34" charset="0"/>
              </a:rPr>
              <a:t>112KB</a:t>
            </a:r>
          </a:p>
          <a:p>
            <a:pPr algn="ctr" defTabSz="852488" eaLnBrk="0" hangingPunct="0">
              <a:defRPr/>
            </a:pPr>
            <a:endParaRPr lang="en-US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873750" y="2360389"/>
            <a:ext cx="463550" cy="3914775"/>
            <a:chOff x="1070" y="991"/>
            <a:chExt cx="292" cy="2887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1358" y="991"/>
              <a:ext cx="4" cy="2881"/>
            </a:xfrm>
            <a:prstGeom prst="line">
              <a:avLst/>
            </a:prstGeom>
            <a:noFill/>
            <a:ln w="28575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1070" y="1001"/>
              <a:ext cx="12" cy="2877"/>
            </a:xfrm>
            <a:prstGeom prst="line">
              <a:avLst/>
            </a:prstGeom>
            <a:noFill/>
            <a:ln w="28575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719888" y="4589239"/>
            <a:ext cx="1036637" cy="395288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  <a:cs typeface="Arial" pitchFamily="34" charset="0"/>
              </a:rPr>
              <a:t>SRAM2</a:t>
            </a:r>
          </a:p>
          <a:p>
            <a:pPr algn="ctr" defTabSz="852488" eaLnBrk="0" hangingPunct="0">
              <a:defRPr/>
            </a:pPr>
            <a:r>
              <a:rPr lang="fr-FR" sz="1200">
                <a:solidFill>
                  <a:srgbClr val="000000"/>
                </a:solidFill>
                <a:cs typeface="Arial" pitchFamily="34" charset="0"/>
              </a:rPr>
              <a:t>16KB</a:t>
            </a:r>
          </a:p>
          <a:p>
            <a:pPr algn="ctr" defTabSz="852488" eaLnBrk="0" hangingPunct="0">
              <a:defRPr/>
            </a:pPr>
            <a:endParaRPr lang="en-US" sz="1200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6718300" y="5082952"/>
            <a:ext cx="1036638" cy="395287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  <a:cs typeface="Arial" pitchFamily="34" charset="0"/>
              </a:rPr>
              <a:t>FSMC</a:t>
            </a:r>
            <a:endParaRPr lang="fr-FR" sz="1200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endParaRPr lang="en-US" sz="1200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6724650" y="3606577"/>
            <a:ext cx="1036638" cy="395287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  <a:cs typeface="Arial" pitchFamily="34" charset="0"/>
              </a:rPr>
              <a:t>AHB2</a:t>
            </a:r>
            <a:endParaRPr lang="fr-FR" sz="1200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endParaRPr lang="en-US" sz="1200" b="1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6" name="AutoShape 11"/>
          <p:cNvCxnSpPr>
            <a:cxnSpLocks noChangeShapeType="1"/>
            <a:stCxn id="9" idx="1"/>
            <a:endCxn id="72" idx="6"/>
          </p:cNvCxnSpPr>
          <p:nvPr/>
        </p:nvCxnSpPr>
        <p:spPr bwMode="auto">
          <a:xfrm rot="10800000">
            <a:off x="1323975" y="4265389"/>
            <a:ext cx="5397500" cy="17463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cxnSp>
        <p:nvCxnSpPr>
          <p:cNvPr id="17" name="AutoShape 12"/>
          <p:cNvCxnSpPr>
            <a:cxnSpLocks noChangeShapeType="1"/>
            <a:stCxn id="13" idx="1"/>
            <a:endCxn id="73" idx="6"/>
          </p:cNvCxnSpPr>
          <p:nvPr/>
        </p:nvCxnSpPr>
        <p:spPr bwMode="auto">
          <a:xfrm rot="10800000">
            <a:off x="1325563" y="4786089"/>
            <a:ext cx="5394325" cy="1588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cxnSp>
        <p:nvCxnSpPr>
          <p:cNvPr id="18" name="AutoShape 13"/>
          <p:cNvCxnSpPr>
            <a:cxnSpLocks noChangeShapeType="1"/>
            <a:stCxn id="14" idx="1"/>
            <a:endCxn id="71" idx="6"/>
          </p:cNvCxnSpPr>
          <p:nvPr/>
        </p:nvCxnSpPr>
        <p:spPr bwMode="auto">
          <a:xfrm rot="10800000">
            <a:off x="1322388" y="5251227"/>
            <a:ext cx="5395912" cy="30162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5" idx="1"/>
          </p:cNvCxnSpPr>
          <p:nvPr/>
        </p:nvCxnSpPr>
        <p:spPr bwMode="auto">
          <a:xfrm rot="10800000" flipV="1">
            <a:off x="1247775" y="3803427"/>
            <a:ext cx="5476875" cy="14287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61" idx="1"/>
          </p:cNvCxnSpPr>
          <p:nvPr/>
        </p:nvCxnSpPr>
        <p:spPr bwMode="auto">
          <a:xfrm rot="10800000">
            <a:off x="1257300" y="3293839"/>
            <a:ext cx="5473700" cy="11113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4965700" y="2347689"/>
            <a:ext cx="20638" cy="3932238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447800" y="6270402"/>
            <a:ext cx="207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Multi-AHB Bus Matrix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 rot="16200000">
            <a:off x="6682582" y="5775895"/>
            <a:ext cx="877888" cy="504825"/>
          </a:xfrm>
          <a:prstGeom prst="flowChartAlternateProcess">
            <a:avLst/>
          </a:prstGeom>
          <a:solidFill>
            <a:srgbClr val="CC99FF">
              <a:alpha val="89999"/>
            </a:srgb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68089" rIns="85109" bIns="42553" anchor="ctr"/>
          <a:lstStyle/>
          <a:p>
            <a:pPr algn="ctr" defTabSz="852488" eaLnBrk="0" hangingPunct="0">
              <a:defRPr/>
            </a:pPr>
            <a:r>
              <a:rPr lang="en-US" sz="900" b="1" dirty="0">
                <a:solidFill>
                  <a:srgbClr val="000000"/>
                </a:solidFill>
                <a:cs typeface="Arial" pitchFamily="34" charset="0"/>
              </a:rPr>
              <a:t>ART</a:t>
            </a:r>
          </a:p>
          <a:p>
            <a:pPr algn="ctr" defTabSz="852488" eaLnBrk="0" hangingPunct="0">
              <a:defRPr/>
            </a:pPr>
            <a:r>
              <a:rPr lang="en-US" sz="900" b="1" dirty="0">
                <a:solidFill>
                  <a:srgbClr val="000000"/>
                </a:solidFill>
                <a:cs typeface="Arial" pitchFamily="34" charset="0"/>
              </a:rPr>
              <a:t>Accelerator</a:t>
            </a:r>
          </a:p>
        </p:txBody>
      </p:sp>
      <p:cxnSp>
        <p:nvCxnSpPr>
          <p:cNvPr id="24" name="AutoShape 19"/>
          <p:cNvCxnSpPr>
            <a:cxnSpLocks noChangeShapeType="1"/>
          </p:cNvCxnSpPr>
          <p:nvPr/>
        </p:nvCxnSpPr>
        <p:spPr bwMode="auto">
          <a:xfrm rot="10800000">
            <a:off x="1228725" y="5784627"/>
            <a:ext cx="5626100" cy="36512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endCxn id="32" idx="6"/>
          </p:cNvCxnSpPr>
          <p:nvPr/>
        </p:nvCxnSpPr>
        <p:spPr bwMode="auto">
          <a:xfrm rot="10800000">
            <a:off x="1311275" y="6262464"/>
            <a:ext cx="5554663" cy="17463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</p:cxn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876300" y="3100164"/>
            <a:ext cx="5740400" cy="3425825"/>
          </a:xfrm>
          <a:prstGeom prst="roundRect">
            <a:avLst>
              <a:gd name="adj" fmla="val 4620"/>
            </a:avLst>
          </a:prstGeom>
          <a:solidFill>
            <a:srgbClr val="C5E2FF">
              <a:alpha val="16078"/>
            </a:srgbClr>
          </a:solidFill>
          <a:ln w="31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057400" y="2234977"/>
            <a:ext cx="4763" cy="4075112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1244600" y="2160364"/>
            <a:ext cx="3175" cy="4111625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1041400" y="1196752"/>
            <a:ext cx="1196975" cy="1147762"/>
          </a:xfrm>
          <a:prstGeom prst="flowChartAlternateProcess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</a:rPr>
              <a:t>CORTEX-M4</a:t>
            </a: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</a:rPr>
              <a:t>168MHz</a:t>
            </a: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</a:rPr>
              <a:t>w/ FPU &amp; MPU</a:t>
            </a:r>
          </a:p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</a:rPr>
              <a:t>Master 1</a:t>
            </a:r>
            <a:endParaRPr lang="en-US" sz="1200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 rot="-5400000">
            <a:off x="904081" y="2940621"/>
            <a:ext cx="53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</a:rPr>
              <a:t>D-Bus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 rot="-5400000">
            <a:off x="1724818" y="2934271"/>
            <a:ext cx="52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</a:rPr>
              <a:t>S-Bus</a:t>
            </a: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58875" y="6191027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1982788" y="4186014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807075" y="374310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1984375" y="4692427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987550" y="517185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6253163" y="323668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6256338" y="520201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Oval 43"/>
          <p:cNvSpPr>
            <a:spLocks noChangeArrowheads="1"/>
          </p:cNvSpPr>
          <p:nvPr/>
        </p:nvSpPr>
        <p:spPr bwMode="auto">
          <a:xfrm>
            <a:off x="5783263" y="519248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6237288" y="372563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5789613" y="323986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6229350" y="470830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auto">
          <a:xfrm>
            <a:off x="1985963" y="372246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976438" y="322716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6265863" y="422093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5808663" y="422093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auto">
          <a:xfrm>
            <a:off x="5810250" y="6194202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Oval 52"/>
          <p:cNvSpPr>
            <a:spLocks noChangeArrowheads="1"/>
          </p:cNvSpPr>
          <p:nvPr/>
        </p:nvSpPr>
        <p:spPr bwMode="auto">
          <a:xfrm>
            <a:off x="5792788" y="470036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6369050" y="5778277"/>
            <a:ext cx="5730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</a:rPr>
              <a:t>I-Code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6335713" y="6078314"/>
            <a:ext cx="61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</a:rPr>
              <a:t>D-Code</a:t>
            </a:r>
          </a:p>
        </p:txBody>
      </p:sp>
      <p:sp>
        <p:nvSpPr>
          <p:cNvPr id="51" name="Oval 59"/>
          <p:cNvSpPr>
            <a:spLocks noChangeArrowheads="1"/>
          </p:cNvSpPr>
          <p:nvPr/>
        </p:nvSpPr>
        <p:spPr bwMode="auto">
          <a:xfrm>
            <a:off x="6242050" y="620055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Oval 60"/>
          <p:cNvSpPr>
            <a:spLocks noChangeArrowheads="1"/>
          </p:cNvSpPr>
          <p:nvPr/>
        </p:nvSpPr>
        <p:spPr bwMode="auto">
          <a:xfrm>
            <a:off x="4913313" y="520360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3" name="Oval 61"/>
          <p:cNvSpPr>
            <a:spLocks noChangeArrowheads="1"/>
          </p:cNvSpPr>
          <p:nvPr/>
        </p:nvSpPr>
        <p:spPr bwMode="auto">
          <a:xfrm>
            <a:off x="4918075" y="421300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Oval 62"/>
          <p:cNvSpPr>
            <a:spLocks noChangeArrowheads="1"/>
          </p:cNvSpPr>
          <p:nvPr/>
        </p:nvSpPr>
        <p:spPr bwMode="auto">
          <a:xfrm>
            <a:off x="4926013" y="6205314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4903788" y="470671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>
            <a:off x="7431088" y="6222777"/>
            <a:ext cx="454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7" name="AutoShape 65"/>
          <p:cNvCxnSpPr>
            <a:cxnSpLocks noChangeShapeType="1"/>
            <a:stCxn id="62" idx="0"/>
          </p:cNvCxnSpPr>
          <p:nvPr/>
        </p:nvCxnSpPr>
        <p:spPr bwMode="auto">
          <a:xfrm rot="5400000" flipH="1">
            <a:off x="6180932" y="932432"/>
            <a:ext cx="1320800" cy="3484563"/>
          </a:xfrm>
          <a:prstGeom prst="bentConnector2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 type="stealth" w="med" len="med"/>
            <a:tailEnd/>
          </a:ln>
        </p:spPr>
      </p:cxnSp>
      <p:grpSp>
        <p:nvGrpSpPr>
          <p:cNvPr id="58" name="Group 66"/>
          <p:cNvGrpSpPr>
            <a:grpSpLocks/>
          </p:cNvGrpSpPr>
          <p:nvPr/>
        </p:nvGrpSpPr>
        <p:grpSpPr bwMode="auto">
          <a:xfrm>
            <a:off x="5562600" y="1198339"/>
            <a:ext cx="1050925" cy="1216025"/>
            <a:chOff x="983" y="1043"/>
            <a:chExt cx="662" cy="766"/>
          </a:xfrm>
        </p:grpSpPr>
        <p:sp>
          <p:nvSpPr>
            <p:cNvPr id="59" name="AutoShape 67"/>
            <p:cNvSpPr>
              <a:spLocks noChangeArrowheads="1"/>
            </p:cNvSpPr>
            <p:nvPr/>
          </p:nvSpPr>
          <p:spPr bwMode="auto">
            <a:xfrm>
              <a:off x="983" y="1043"/>
              <a:ext cx="653" cy="551"/>
            </a:xfrm>
            <a:prstGeom prst="flowChartAlternateProcess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85109" tIns="42553" rIns="85109" bIns="42553" anchor="ctr"/>
            <a:lstStyle/>
            <a:p>
              <a:pPr algn="ctr" defTabSz="852488" eaLnBrk="0" hangingPunct="0">
                <a:defRPr/>
              </a:pPr>
              <a:endParaRPr lang="fr-FR" sz="1200" b="1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r>
                <a:rPr lang="fr-FR" sz="1200" b="1" dirty="0">
                  <a:solidFill>
                    <a:srgbClr val="000000"/>
                  </a:solidFill>
                </a:rPr>
                <a:t>Dual Port</a:t>
              </a:r>
            </a:p>
            <a:p>
              <a:pPr algn="ctr" defTabSz="852488" eaLnBrk="0" hangingPunct="0">
                <a:defRPr/>
              </a:pPr>
              <a:r>
                <a:rPr lang="fr-FR" sz="1200" b="1" dirty="0">
                  <a:solidFill>
                    <a:srgbClr val="000000"/>
                  </a:solidFill>
                </a:rPr>
                <a:t>DMA2</a:t>
              </a:r>
            </a:p>
            <a:p>
              <a:pPr algn="ctr" defTabSz="852488" eaLnBrk="0" hangingPunct="0">
                <a:defRPr/>
              </a:pPr>
              <a:endParaRPr lang="fr-FR" sz="1200" b="1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r>
                <a:rPr lang="fr-FR" sz="1200" dirty="0">
                  <a:solidFill>
                    <a:srgbClr val="000000"/>
                  </a:solidFill>
                </a:rPr>
                <a:t>Master 3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AutoShape 68"/>
            <p:cNvSpPr>
              <a:spLocks noChangeArrowheads="1"/>
            </p:cNvSpPr>
            <p:nvPr/>
          </p:nvSpPr>
          <p:spPr bwMode="auto">
            <a:xfrm>
              <a:off x="990" y="1625"/>
              <a:ext cx="655" cy="184"/>
            </a:xfrm>
            <a:prstGeom prst="flowChartAlternateProcess">
              <a:avLst/>
            </a:prstGeom>
            <a:solidFill>
              <a:srgbClr val="CC99FF">
                <a:alpha val="89999"/>
              </a:srgb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85109" tIns="68089" rIns="85109" bIns="42553" anchor="ctr"/>
            <a:lstStyle/>
            <a:p>
              <a:pPr algn="ctr" defTabSz="852488" eaLnBrk="0" hangingPunct="0">
                <a:defRPr/>
              </a:pPr>
              <a:r>
                <a:rPr lang="en-US" sz="900" b="1">
                  <a:solidFill>
                    <a:srgbClr val="000000"/>
                  </a:solidFill>
                  <a:cs typeface="Arial" pitchFamily="34" charset="0"/>
                </a:rPr>
                <a:t>FIFO/8 Streams</a:t>
              </a:r>
            </a:p>
          </p:txBody>
        </p:sp>
      </p:grpSp>
      <p:sp>
        <p:nvSpPr>
          <p:cNvPr id="61" name="AutoShape 69"/>
          <p:cNvSpPr>
            <a:spLocks noChangeArrowheads="1"/>
          </p:cNvSpPr>
          <p:nvPr/>
        </p:nvSpPr>
        <p:spPr bwMode="auto">
          <a:xfrm>
            <a:off x="6731000" y="3106514"/>
            <a:ext cx="1036638" cy="395288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  <a:cs typeface="Arial" pitchFamily="34" charset="0"/>
              </a:rPr>
              <a:t>AHB1</a:t>
            </a:r>
            <a:endParaRPr lang="fr-FR" sz="1200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endParaRPr lang="en-US" sz="1200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2" name="AutoShape 70"/>
          <p:cNvSpPr>
            <a:spLocks noChangeArrowheads="1"/>
          </p:cNvSpPr>
          <p:nvPr/>
        </p:nvSpPr>
        <p:spPr bwMode="auto">
          <a:xfrm>
            <a:off x="8064500" y="3335114"/>
            <a:ext cx="1036638" cy="395288"/>
          </a:xfrm>
          <a:prstGeom prst="flowChartAlternate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000">
                <a:solidFill>
                  <a:srgbClr val="000000"/>
                </a:solidFill>
                <a:cs typeface="Arial" pitchFamily="34" charset="0"/>
              </a:rPr>
              <a:t>Dual Port</a:t>
            </a:r>
          </a:p>
          <a:p>
            <a:pPr algn="ctr" defTabSz="852488" eaLnBrk="0" hangingPunct="0">
              <a:defRPr/>
            </a:pPr>
            <a:r>
              <a:rPr lang="fr-FR" sz="1000">
                <a:solidFill>
                  <a:srgbClr val="000000"/>
                </a:solidFill>
                <a:cs typeface="Arial" pitchFamily="34" charset="0"/>
              </a:rPr>
              <a:t>AHB1-APB1</a:t>
            </a:r>
          </a:p>
          <a:p>
            <a:pPr algn="ctr" defTabSz="852488" eaLnBrk="0" hangingPunct="0">
              <a:defRPr/>
            </a:pPr>
            <a:endParaRPr lang="en-US" sz="1000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3" name="Line 71"/>
          <p:cNvSpPr>
            <a:spLocks noChangeShapeType="1"/>
          </p:cNvSpPr>
          <p:nvPr/>
        </p:nvSpPr>
        <p:spPr bwMode="auto">
          <a:xfrm flipV="1">
            <a:off x="7775575" y="3152552"/>
            <a:ext cx="307975" cy="6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Line 72"/>
          <p:cNvSpPr>
            <a:spLocks noChangeShapeType="1"/>
          </p:cNvSpPr>
          <p:nvPr/>
        </p:nvSpPr>
        <p:spPr bwMode="auto">
          <a:xfrm flipV="1">
            <a:off x="7783513" y="3420839"/>
            <a:ext cx="307975" cy="6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5" name="AutoShape 73"/>
          <p:cNvCxnSpPr>
            <a:cxnSpLocks noChangeShapeType="1"/>
          </p:cNvCxnSpPr>
          <p:nvPr/>
        </p:nvCxnSpPr>
        <p:spPr bwMode="auto">
          <a:xfrm rot="10800000" flipV="1">
            <a:off x="6337300" y="2881089"/>
            <a:ext cx="1971675" cy="12700"/>
          </a:xfrm>
          <a:prstGeom prst="straightConnector1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 type="stealth" w="med" len="med"/>
            <a:tailEnd/>
          </a:ln>
        </p:spPr>
      </p:cxn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8062913" y="2784252"/>
            <a:ext cx="1036637" cy="395287"/>
          </a:xfrm>
          <a:prstGeom prst="flowChartAlternate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000">
                <a:solidFill>
                  <a:srgbClr val="000000"/>
                </a:solidFill>
                <a:cs typeface="Arial" pitchFamily="34" charset="0"/>
              </a:rPr>
              <a:t>Dual Port</a:t>
            </a:r>
          </a:p>
          <a:p>
            <a:pPr algn="ctr" defTabSz="852488" eaLnBrk="0" hangingPunct="0">
              <a:defRPr/>
            </a:pPr>
            <a:r>
              <a:rPr lang="fr-FR" sz="1000">
                <a:solidFill>
                  <a:srgbClr val="000000"/>
                </a:solidFill>
                <a:cs typeface="Arial" pitchFamily="34" charset="0"/>
              </a:rPr>
              <a:t>AHB1-APB2</a:t>
            </a:r>
          </a:p>
          <a:p>
            <a:pPr algn="ctr" defTabSz="852488" eaLnBrk="0" hangingPunct="0">
              <a:defRPr/>
            </a:pPr>
            <a:endParaRPr lang="en-US" sz="1000" b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7" name="AutoShape 75"/>
          <p:cNvSpPr>
            <a:spLocks noChangeArrowheads="1"/>
          </p:cNvSpPr>
          <p:nvPr/>
        </p:nvSpPr>
        <p:spPr bwMode="auto">
          <a:xfrm>
            <a:off x="7864475" y="5578252"/>
            <a:ext cx="1193800" cy="884237"/>
          </a:xfrm>
          <a:prstGeom prst="flowChartAlternateProcess">
            <a:avLst/>
          </a:prstGeom>
          <a:solidFill>
            <a:schemeClr val="accent1">
              <a:alpha val="83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</a:rPr>
              <a:t>FLASH</a:t>
            </a:r>
          </a:p>
          <a:p>
            <a:pPr algn="ctr" defTabSz="852488" eaLnBrk="0" hangingPunct="0">
              <a:defRPr/>
            </a:pPr>
            <a:r>
              <a:rPr lang="fr-FR" sz="1200" b="1">
                <a:solidFill>
                  <a:srgbClr val="000000"/>
                </a:solidFill>
              </a:rPr>
              <a:t>1Mbytes</a:t>
            </a:r>
            <a:endParaRPr lang="en-US" sz="1200" b="1">
              <a:solidFill>
                <a:srgbClr val="000000"/>
              </a:solidFill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4457700" y="1211039"/>
            <a:ext cx="1049338" cy="1216025"/>
            <a:chOff x="984" y="1043"/>
            <a:chExt cx="661" cy="766"/>
          </a:xfrm>
        </p:grpSpPr>
        <p:sp>
          <p:nvSpPr>
            <p:cNvPr id="69" name="AutoShape 77"/>
            <p:cNvSpPr>
              <a:spLocks noChangeArrowheads="1"/>
            </p:cNvSpPr>
            <p:nvPr/>
          </p:nvSpPr>
          <p:spPr bwMode="auto">
            <a:xfrm>
              <a:off x="984" y="1043"/>
              <a:ext cx="652" cy="551"/>
            </a:xfrm>
            <a:prstGeom prst="flowChartAlternateProcess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85109" tIns="42553" rIns="85109" bIns="42553" anchor="ctr"/>
            <a:lstStyle/>
            <a:p>
              <a:pPr algn="ctr" defTabSz="852488" eaLnBrk="0" hangingPunct="0">
                <a:defRPr/>
              </a:pPr>
              <a:endParaRPr lang="fr-FR" sz="1200" b="1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r>
                <a:rPr lang="fr-FR" sz="1200" b="1" dirty="0">
                  <a:solidFill>
                    <a:srgbClr val="000000"/>
                  </a:solidFill>
                </a:rPr>
                <a:t>Dual Port</a:t>
              </a:r>
            </a:p>
            <a:p>
              <a:pPr algn="ctr" defTabSz="852488" eaLnBrk="0" hangingPunct="0">
                <a:defRPr/>
              </a:pPr>
              <a:r>
                <a:rPr lang="fr-FR" sz="1200" b="1" dirty="0">
                  <a:solidFill>
                    <a:srgbClr val="000000"/>
                  </a:solidFill>
                </a:rPr>
                <a:t>DMA1</a:t>
              </a:r>
            </a:p>
            <a:p>
              <a:pPr algn="ctr" defTabSz="852488" eaLnBrk="0" hangingPunct="0">
                <a:defRPr/>
              </a:pPr>
              <a:endParaRPr lang="fr-FR" sz="1200" b="1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r>
                <a:rPr lang="fr-FR" sz="1200" dirty="0">
                  <a:solidFill>
                    <a:srgbClr val="000000"/>
                  </a:solidFill>
                </a:rPr>
                <a:t>Master 2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 defTabSz="852488" eaLnBrk="0" hangingPunct="0"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0" name="AutoShape 78"/>
            <p:cNvSpPr>
              <a:spLocks noChangeArrowheads="1"/>
            </p:cNvSpPr>
            <p:nvPr/>
          </p:nvSpPr>
          <p:spPr bwMode="auto">
            <a:xfrm>
              <a:off x="991" y="1625"/>
              <a:ext cx="654" cy="184"/>
            </a:xfrm>
            <a:prstGeom prst="flowChartAlternateProcess">
              <a:avLst/>
            </a:prstGeom>
            <a:solidFill>
              <a:srgbClr val="CC99FF">
                <a:alpha val="89999"/>
              </a:srgb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85109" tIns="68089" rIns="85109" bIns="42553" anchor="ctr"/>
            <a:lstStyle/>
            <a:p>
              <a:pPr algn="ctr" defTabSz="852488" eaLnBrk="0" hangingPunct="0">
                <a:defRPr/>
              </a:pPr>
              <a:r>
                <a:rPr lang="en-US" sz="900" b="1" dirty="0">
                  <a:solidFill>
                    <a:srgbClr val="000000"/>
                  </a:solidFill>
                  <a:cs typeface="Arial" pitchFamily="34" charset="0"/>
                </a:rPr>
                <a:t>FIFO/8 Streams</a:t>
              </a:r>
            </a:p>
          </p:txBody>
        </p:sp>
      </p:grpSp>
      <p:sp>
        <p:nvSpPr>
          <p:cNvPr id="71" name="Oval 81"/>
          <p:cNvSpPr>
            <a:spLocks noChangeArrowheads="1"/>
          </p:cNvSpPr>
          <p:nvPr/>
        </p:nvSpPr>
        <p:spPr bwMode="auto">
          <a:xfrm>
            <a:off x="1169988" y="517978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Oval 83"/>
          <p:cNvSpPr>
            <a:spLocks noChangeArrowheads="1"/>
          </p:cNvSpPr>
          <p:nvPr/>
        </p:nvSpPr>
        <p:spPr bwMode="auto">
          <a:xfrm>
            <a:off x="1171575" y="4193952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Oval 84"/>
          <p:cNvSpPr>
            <a:spLocks noChangeArrowheads="1"/>
          </p:cNvSpPr>
          <p:nvPr/>
        </p:nvSpPr>
        <p:spPr bwMode="auto">
          <a:xfrm>
            <a:off x="1173163" y="471465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AutoShape 4"/>
          <p:cNvSpPr>
            <a:spLocks noChangeArrowheads="1"/>
          </p:cNvSpPr>
          <p:nvPr/>
        </p:nvSpPr>
        <p:spPr bwMode="auto">
          <a:xfrm>
            <a:off x="177800" y="1217389"/>
            <a:ext cx="812800" cy="1130300"/>
          </a:xfrm>
          <a:prstGeom prst="flowChartAlternateProcess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  <a:cs typeface="Arial" pitchFamily="34" charset="0"/>
            </a:endParaRP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  <a:cs typeface="Arial" pitchFamily="34" charset="0"/>
              </a:rPr>
              <a:t>CCM </a:t>
            </a:r>
            <a:br>
              <a:rPr lang="fr-FR" sz="1200" b="1" dirty="0">
                <a:solidFill>
                  <a:srgbClr val="000000"/>
                </a:solidFill>
                <a:cs typeface="Arial" pitchFamily="34" charset="0"/>
              </a:rPr>
            </a:br>
            <a:r>
              <a:rPr lang="fr-FR" sz="1200" b="1" dirty="0">
                <a:solidFill>
                  <a:srgbClr val="000000"/>
                </a:solidFill>
                <a:cs typeface="Arial" pitchFamily="34" charset="0"/>
              </a:rPr>
              <a:t>data RAM</a:t>
            </a: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  <a:cs typeface="Arial" pitchFamily="34" charset="0"/>
              </a:rPr>
              <a:t>64KB</a:t>
            </a:r>
          </a:p>
          <a:p>
            <a:pPr algn="ctr" defTabSz="852488" eaLnBrk="0" hangingPunct="0">
              <a:defRPr/>
            </a:pPr>
            <a:endParaRPr lang="en-US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3454400" y="1217389"/>
            <a:ext cx="950913" cy="874713"/>
          </a:xfrm>
          <a:prstGeom prst="flowChartAlternateProcess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</a:rPr>
              <a:t>High Speed</a:t>
            </a: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</a:rPr>
              <a:t>USB2.0</a:t>
            </a:r>
          </a:p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</a:rPr>
              <a:t>Master 4</a:t>
            </a:r>
            <a:endParaRPr lang="en-US" sz="1200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76" name="Line 31"/>
          <p:cNvSpPr>
            <a:spLocks noChangeShapeType="1"/>
          </p:cNvSpPr>
          <p:nvPr/>
        </p:nvSpPr>
        <p:spPr bwMode="auto">
          <a:xfrm>
            <a:off x="3933825" y="2303239"/>
            <a:ext cx="3175" cy="3981450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AutoShape 32"/>
          <p:cNvSpPr>
            <a:spLocks noChangeArrowheads="1"/>
          </p:cNvSpPr>
          <p:nvPr/>
        </p:nvSpPr>
        <p:spPr bwMode="auto">
          <a:xfrm>
            <a:off x="3463925" y="2154014"/>
            <a:ext cx="939800" cy="292100"/>
          </a:xfrm>
          <a:prstGeom prst="flowChartAlternateProcess">
            <a:avLst/>
          </a:prstGeom>
          <a:solidFill>
            <a:srgbClr val="CC99FF">
              <a:alpha val="89999"/>
            </a:srgb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68089" rIns="85109" bIns="42553" anchor="ctr"/>
          <a:lstStyle/>
          <a:p>
            <a:pPr algn="ctr" defTabSz="852488" eaLnBrk="0" hangingPunct="0">
              <a:defRPr/>
            </a:pPr>
            <a:r>
              <a:rPr lang="en-US" sz="900" b="1" dirty="0">
                <a:solidFill>
                  <a:srgbClr val="000000"/>
                </a:solidFill>
                <a:cs typeface="Arial" pitchFamily="34" charset="0"/>
              </a:rPr>
              <a:t>FIFO/DMA</a:t>
            </a: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2425700" y="1217389"/>
            <a:ext cx="966788" cy="874713"/>
          </a:xfrm>
          <a:prstGeom prst="flowChartAlternateProcess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42553" rIns="85109" bIns="42553" anchor="ctr"/>
          <a:lstStyle/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</a:rPr>
              <a:t>Ethernet </a:t>
            </a:r>
          </a:p>
          <a:p>
            <a:pPr algn="ctr" defTabSz="852488" eaLnBrk="0" hangingPunct="0">
              <a:defRPr/>
            </a:pPr>
            <a:r>
              <a:rPr lang="fr-FR" sz="1200" b="1" dirty="0">
                <a:solidFill>
                  <a:srgbClr val="000000"/>
                </a:solidFill>
              </a:rPr>
              <a:t>10/100</a:t>
            </a:r>
          </a:p>
          <a:p>
            <a:pPr algn="ctr" defTabSz="852488" eaLnBrk="0" hangingPunct="0">
              <a:defRPr/>
            </a:pPr>
            <a:endParaRPr lang="fr-FR" sz="1200" b="1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r>
              <a:rPr lang="fr-FR" sz="1200" dirty="0">
                <a:solidFill>
                  <a:srgbClr val="000000"/>
                </a:solidFill>
              </a:rPr>
              <a:t>Master 5</a:t>
            </a:r>
            <a:endParaRPr lang="en-US" sz="1200" dirty="0">
              <a:solidFill>
                <a:srgbClr val="000000"/>
              </a:solidFill>
            </a:endParaRPr>
          </a:p>
          <a:p>
            <a:pPr algn="ctr" defTabSz="852488" eaLnBrk="0" hangingPunct="0"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79" name="Line 34"/>
          <p:cNvSpPr>
            <a:spLocks noChangeShapeType="1"/>
          </p:cNvSpPr>
          <p:nvPr/>
        </p:nvSpPr>
        <p:spPr bwMode="auto">
          <a:xfrm>
            <a:off x="2901950" y="2296889"/>
            <a:ext cx="6350" cy="3987800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35"/>
          <p:cNvSpPr>
            <a:spLocks noChangeArrowheads="1"/>
          </p:cNvSpPr>
          <p:nvPr/>
        </p:nvSpPr>
        <p:spPr bwMode="auto">
          <a:xfrm>
            <a:off x="2435225" y="2150839"/>
            <a:ext cx="955675" cy="292100"/>
          </a:xfrm>
          <a:prstGeom prst="flowChartAlternateProcess">
            <a:avLst/>
          </a:prstGeom>
          <a:solidFill>
            <a:srgbClr val="CC99FF">
              <a:alpha val="89999"/>
            </a:srgb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5109" tIns="68089" rIns="85109" bIns="42553" anchor="ctr"/>
          <a:lstStyle/>
          <a:p>
            <a:pPr algn="ctr" defTabSz="852488" eaLnBrk="0" hangingPunct="0">
              <a:defRPr/>
            </a:pPr>
            <a:r>
              <a:rPr lang="en-US" sz="900" b="1">
                <a:solidFill>
                  <a:srgbClr val="000000"/>
                </a:solidFill>
                <a:cs typeface="Arial" pitchFamily="34" charset="0"/>
              </a:rPr>
              <a:t>FIFO/DMA</a:t>
            </a:r>
          </a:p>
        </p:txBody>
      </p:sp>
      <p:sp>
        <p:nvSpPr>
          <p:cNvPr id="81" name="Oval 55"/>
          <p:cNvSpPr>
            <a:spLocks noChangeArrowheads="1"/>
          </p:cNvSpPr>
          <p:nvPr/>
        </p:nvSpPr>
        <p:spPr bwMode="auto">
          <a:xfrm>
            <a:off x="3860800" y="4213002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" name="Oval 56"/>
          <p:cNvSpPr>
            <a:spLocks noChangeArrowheads="1"/>
          </p:cNvSpPr>
          <p:nvPr/>
        </p:nvSpPr>
        <p:spPr bwMode="auto">
          <a:xfrm>
            <a:off x="2833688" y="4205064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Oval 57"/>
          <p:cNvSpPr>
            <a:spLocks noChangeArrowheads="1"/>
          </p:cNvSpPr>
          <p:nvPr/>
        </p:nvSpPr>
        <p:spPr bwMode="auto">
          <a:xfrm>
            <a:off x="2816225" y="4711477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Oval 58"/>
          <p:cNvSpPr>
            <a:spLocks noChangeArrowheads="1"/>
          </p:cNvSpPr>
          <p:nvPr/>
        </p:nvSpPr>
        <p:spPr bwMode="auto">
          <a:xfrm>
            <a:off x="3852863" y="4709889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Oval 79"/>
          <p:cNvSpPr>
            <a:spLocks noChangeArrowheads="1"/>
          </p:cNvSpPr>
          <p:nvPr/>
        </p:nvSpPr>
        <p:spPr bwMode="auto">
          <a:xfrm>
            <a:off x="3854450" y="5187727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Oval 80"/>
          <p:cNvSpPr>
            <a:spLocks noChangeArrowheads="1"/>
          </p:cNvSpPr>
          <p:nvPr/>
        </p:nvSpPr>
        <p:spPr bwMode="auto">
          <a:xfrm>
            <a:off x="2827338" y="5198839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 rot="-5400000">
            <a:off x="1311275" y="2930302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</a:rPr>
              <a:t>I-Bus</a:t>
            </a:r>
          </a:p>
        </p:txBody>
      </p:sp>
      <p:sp>
        <p:nvSpPr>
          <p:cNvPr id="88" name="Oval 42"/>
          <p:cNvSpPr>
            <a:spLocks noChangeArrowheads="1"/>
          </p:cNvSpPr>
          <p:nvPr/>
        </p:nvSpPr>
        <p:spPr bwMode="auto">
          <a:xfrm>
            <a:off x="1554163" y="5729064"/>
            <a:ext cx="152400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Oval 82"/>
          <p:cNvSpPr>
            <a:spLocks noChangeArrowheads="1"/>
          </p:cNvSpPr>
          <p:nvPr/>
        </p:nvSpPr>
        <p:spPr bwMode="auto">
          <a:xfrm>
            <a:off x="1555750" y="5175027"/>
            <a:ext cx="152400" cy="142875"/>
          </a:xfrm>
          <a:prstGeom prst="ellipse">
            <a:avLst/>
          </a:prstGeom>
          <a:solidFill>
            <a:srgbClr val="00528E"/>
          </a:solidFill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0" name="AutoShape 73"/>
          <p:cNvCxnSpPr>
            <a:cxnSpLocks noChangeShapeType="1"/>
            <a:stCxn id="74" idx="2"/>
          </p:cNvCxnSpPr>
          <p:nvPr/>
        </p:nvCxnSpPr>
        <p:spPr bwMode="auto">
          <a:xfrm rot="16200000" flipH="1">
            <a:off x="742950" y="2188939"/>
            <a:ext cx="342900" cy="660400"/>
          </a:xfrm>
          <a:prstGeom prst="bentConnector2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 type="stealth" w="med" len="med"/>
            <a:tailEnd/>
          </a:ln>
        </p:spPr>
      </p:cxn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00" y="601253"/>
            <a:ext cx="825910" cy="8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" name="Straight Arrow Connector 91"/>
          <p:cNvCxnSpPr/>
          <p:nvPr/>
        </p:nvCxnSpPr>
        <p:spPr>
          <a:xfrm flipV="1">
            <a:off x="6330950" y="2420888"/>
            <a:ext cx="6351" cy="17063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883275" y="2443088"/>
            <a:ext cx="2013" cy="192866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6312260" y="4117103"/>
            <a:ext cx="488590" cy="38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868144" y="4365105"/>
            <a:ext cx="1116856" cy="12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474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31490"/>
          </a:xfrm>
        </p:spPr>
        <p:txBody>
          <a:bodyPr/>
          <a:lstStyle/>
          <a:p>
            <a:r>
              <a:rPr lang="en-GB" sz="1800" dirty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For DMA we don’t need to configure any pins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4032448" cy="405382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173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make </a:t>
            </a:r>
            <a:r>
              <a:rPr lang="en-GB" sz="1800" dirty="0" err="1" smtClean="0"/>
              <a:t>HAL_Delay</a:t>
            </a:r>
            <a:r>
              <a:rPr lang="en-GB" sz="1800" dirty="0" smtClean="0"/>
              <a:t> to work correctly we need to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lab </a:t>
            </a:r>
            <a:r>
              <a:rPr lang="en-US" sz="1800" dirty="0"/>
              <a:t>0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5707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85927"/>
            <a:ext cx="7596336" cy="405544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2520280" cy="1584176"/>
          </a:xfrm>
        </p:spPr>
        <p:txBody>
          <a:bodyPr/>
          <a:lstStyle/>
          <a:p>
            <a:r>
              <a:rPr lang="en-GB" sz="1800" dirty="0" smtClean="0"/>
              <a:t>DMA configuration</a:t>
            </a:r>
          </a:p>
          <a:p>
            <a:pPr lvl="1"/>
            <a:r>
              <a:rPr lang="en-US" sz="1400" dirty="0" smtClean="0"/>
              <a:t>TAB-&gt;Configuration</a:t>
            </a:r>
          </a:p>
          <a:p>
            <a:pPr lvl="1"/>
            <a:r>
              <a:rPr lang="en-US" sz="1400" dirty="0" smtClean="0"/>
              <a:t>System-&gt;DMA</a:t>
            </a:r>
          </a:p>
          <a:p>
            <a:pPr lvl="1"/>
            <a:r>
              <a:rPr lang="en-US" sz="1400" dirty="0" smtClean="0"/>
              <a:t>TAB-&gt;DMA2</a:t>
            </a:r>
          </a:p>
          <a:p>
            <a:pPr lvl="1"/>
            <a:r>
              <a:rPr lang="en-US" sz="1400" dirty="0" smtClean="0"/>
              <a:t>Button ADD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2627784" y="1976087"/>
            <a:ext cx="2520280" cy="657500"/>
          </a:xfrm>
          <a:prstGeom prst="wedgeEllipseCallout">
            <a:avLst>
              <a:gd name="adj1" fmla="val -42668"/>
              <a:gd name="adj2" fmla="val 969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TAB -&gt; Configuration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574435" y="2303339"/>
            <a:ext cx="2520280" cy="657500"/>
          </a:xfrm>
          <a:prstGeom prst="wedgeEllipseCallout">
            <a:avLst>
              <a:gd name="adj1" fmla="val 25864"/>
              <a:gd name="adj2" fmla="val 35542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System DMA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919188" y="4056147"/>
            <a:ext cx="2520280" cy="657500"/>
          </a:xfrm>
          <a:prstGeom prst="wedgeEllipseCallout">
            <a:avLst>
              <a:gd name="adj1" fmla="val 55915"/>
              <a:gd name="adj2" fmla="val -10674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TAB-&gt;DMA 2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779912" y="5517232"/>
            <a:ext cx="2520280" cy="657500"/>
          </a:xfrm>
          <a:prstGeom prst="wedgeEllipseCallout">
            <a:avLst>
              <a:gd name="adj1" fmla="val 55915"/>
              <a:gd name="adj2" fmla="val -10674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Add DMA channel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8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8447"/>
            <a:ext cx="6480119" cy="49940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2520280" cy="3662541"/>
          </a:xfrm>
        </p:spPr>
        <p:txBody>
          <a:bodyPr/>
          <a:lstStyle/>
          <a:p>
            <a:r>
              <a:rPr lang="en-GB" sz="1800" dirty="0" smtClean="0"/>
              <a:t>DMA configuration</a:t>
            </a:r>
          </a:p>
          <a:p>
            <a:pPr lvl="1"/>
            <a:r>
              <a:rPr lang="en-US" sz="1400" dirty="0" smtClean="0"/>
              <a:t>Select MEMTOMEM DMA request</a:t>
            </a:r>
          </a:p>
          <a:p>
            <a:pPr lvl="1"/>
            <a:r>
              <a:rPr lang="en-US" sz="1400" dirty="0" smtClean="0"/>
              <a:t>Normal mode</a:t>
            </a:r>
          </a:p>
          <a:p>
            <a:pPr lvl="1"/>
            <a:r>
              <a:rPr lang="en-US" sz="1400" dirty="0" smtClean="0"/>
              <a:t>Increment source and destination address</a:t>
            </a:r>
          </a:p>
          <a:p>
            <a:pPr lvl="1"/>
            <a:r>
              <a:rPr lang="en-US" sz="1400" dirty="0" smtClean="0"/>
              <a:t>FIFO setup</a:t>
            </a:r>
          </a:p>
          <a:p>
            <a:pPr lvl="1"/>
            <a:r>
              <a:rPr lang="en-US" sz="1400" dirty="0"/>
              <a:t>Byte data </a:t>
            </a:r>
            <a:r>
              <a:rPr lang="en-US" sz="1400" dirty="0" smtClean="0"/>
              <a:t>width</a:t>
            </a:r>
          </a:p>
          <a:p>
            <a:pPr lvl="1"/>
            <a:r>
              <a:rPr lang="en-US" sz="1400" dirty="0" smtClean="0"/>
              <a:t>Burst size</a:t>
            </a:r>
          </a:p>
          <a:p>
            <a:pPr lvl="1"/>
            <a:r>
              <a:rPr lang="en-US" sz="1400" dirty="0" smtClean="0"/>
              <a:t>Button OK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3408820" y="1245498"/>
            <a:ext cx="2933508" cy="657500"/>
          </a:xfrm>
          <a:prstGeom prst="wedgeEllipseCallout">
            <a:avLst>
              <a:gd name="adj1" fmla="val -42983"/>
              <a:gd name="adj2" fmla="val 1433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MEMTOMEM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5496" y="4211660"/>
            <a:ext cx="2520280" cy="657500"/>
          </a:xfrm>
          <a:prstGeom prst="wedgeEllipseCallout">
            <a:avLst>
              <a:gd name="adj1" fmla="val 61003"/>
              <a:gd name="adj2" fmla="val 126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2. Normal mode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220072" y="3140968"/>
            <a:ext cx="2933508" cy="657500"/>
          </a:xfrm>
          <a:prstGeom prst="wedgeEllipseCallout">
            <a:avLst>
              <a:gd name="adj1" fmla="val 23767"/>
              <a:gd name="adj2" fmla="val 1489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Increment addresses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90878" y="5098310"/>
            <a:ext cx="2248874" cy="657500"/>
          </a:xfrm>
          <a:prstGeom prst="wedgeEllipseCallout">
            <a:avLst>
              <a:gd name="adj1" fmla="val 69175"/>
              <a:gd name="adj2" fmla="val -42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FIFO setup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227202" y="3325010"/>
            <a:ext cx="2933508" cy="657500"/>
          </a:xfrm>
          <a:prstGeom prst="wedgeEllipseCallout">
            <a:avLst>
              <a:gd name="adj1" fmla="val 71625"/>
              <a:gd name="adj2" fmla="val 2303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5. Data width and Burst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693956" y="5894986"/>
            <a:ext cx="2933508" cy="657500"/>
          </a:xfrm>
          <a:prstGeom prst="wedgeEllipseCallout">
            <a:avLst>
              <a:gd name="adj1" fmla="val 81386"/>
              <a:gd name="adj2" fmla="val 2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6. OK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0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6" y="1628800"/>
            <a:ext cx="5112568" cy="51125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project</a:t>
            </a:r>
          </a:p>
          <a:p>
            <a:pPr lvl="1"/>
            <a:r>
              <a:rPr lang="en-GB" sz="1400" dirty="0" smtClean="0"/>
              <a:t>Menu &gt; Project &gt; Generate Project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55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46495"/>
          </a:xfrm>
        </p:spPr>
        <p:txBody>
          <a:bodyPr/>
          <a:lstStyle/>
          <a:p>
            <a:r>
              <a:rPr lang="fr-FR" sz="1800" dirty="0"/>
              <a:t>Start </a:t>
            </a:r>
            <a:r>
              <a:rPr lang="en-US" sz="1800" dirty="0" smtClean="0"/>
              <a:t>process</a:t>
            </a:r>
            <a:r>
              <a:rPr lang="fr-FR" sz="1800" dirty="0" smtClean="0"/>
              <a:t> DMA (</a:t>
            </a:r>
            <a:r>
              <a:rPr lang="en-US" sz="1800" dirty="0" smtClean="0"/>
              <a:t>same</a:t>
            </a:r>
            <a:r>
              <a:rPr lang="fr-FR" sz="1800" dirty="0" smtClean="0"/>
              <a:t> for TIM, ADC)</a:t>
            </a:r>
            <a:endParaRPr lang="en-US" sz="1800" dirty="0" smtClean="0"/>
          </a:p>
          <a:p>
            <a:pPr lvl="1"/>
            <a:r>
              <a:rPr lang="en-US" sz="1400" dirty="0" smtClean="0"/>
              <a:t>Non </a:t>
            </a:r>
            <a:r>
              <a:rPr lang="en-US" sz="1400" dirty="0"/>
              <a:t>blocking start process </a:t>
            </a:r>
            <a:endParaRPr lang="en-US" sz="1400" dirty="0" smtClean="0"/>
          </a:p>
          <a:p>
            <a:pPr lvl="1"/>
            <a:r>
              <a:rPr lang="en-US" sz="1400" dirty="0" smtClean="0"/>
              <a:t>The end of the process must be checked by pooling</a:t>
            </a:r>
            <a:endParaRPr lang="en-US" sz="1400" dirty="0"/>
          </a:p>
          <a:p>
            <a:pPr lvl="1"/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865514" y="3345023"/>
            <a:ext cx="216024" cy="310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57174" y="2821802"/>
            <a:ext cx="14236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400" dirty="0" smtClean="0"/>
              <a:t>Peripheral Initializations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66411" y="3680537"/>
            <a:ext cx="301881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Start Process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HAL_DMA_Start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466411" y="4648200"/>
            <a:ext cx="301881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Poll for process complete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PollForTransfer</a:t>
            </a:r>
            <a:r>
              <a:rPr lang="en-GB" sz="1400" dirty="0" smtClean="0"/>
              <a:t>)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3860996" y="4203757"/>
            <a:ext cx="220542" cy="44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78350" y="2591940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DMA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932040" y="3463349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Start DMA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955672" y="4124979"/>
            <a:ext cx="2064599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DMA transfer data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955672" y="4917826"/>
            <a:ext cx="285668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Check if transfer is complete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6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93045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2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</a:t>
            </a:r>
            <a:r>
              <a:rPr lang="en-GB" sz="1400" i="1" dirty="0" smtClean="0"/>
              <a:t>2 */ </a:t>
            </a:r>
            <a:r>
              <a:rPr lang="en-GB" sz="1400" dirty="0" smtClean="0"/>
              <a:t>tags</a:t>
            </a:r>
          </a:p>
          <a:p>
            <a:r>
              <a:rPr lang="en-US" sz="1800" dirty="0" smtClean="0"/>
              <a:t>HAL functions for DMA</a:t>
            </a:r>
            <a:endParaRPr lang="en-GB" sz="1800" dirty="0" smtClean="0"/>
          </a:p>
          <a:p>
            <a:pPr lvl="1"/>
            <a:r>
              <a:rPr lang="en-GB" sz="1400" dirty="0" err="1"/>
              <a:t>HAL_DMA_Start</a:t>
            </a:r>
            <a:r>
              <a:rPr lang="en-GB" sz="1400" dirty="0"/>
              <a:t>(</a:t>
            </a:r>
            <a:r>
              <a:rPr lang="en-GB" sz="1400" dirty="0" err="1"/>
              <a:t>DMA_HandleTypeDef</a:t>
            </a:r>
            <a:r>
              <a:rPr lang="en-GB" sz="1400" dirty="0"/>
              <a:t> *</a:t>
            </a:r>
            <a:r>
              <a:rPr lang="en-GB" sz="1400" dirty="0" err="1"/>
              <a:t>hdma</a:t>
            </a:r>
            <a:r>
              <a:rPr lang="en-GB" sz="1400" dirty="0"/>
              <a:t>, uint32_t </a:t>
            </a:r>
            <a:r>
              <a:rPr lang="en-GB" sz="1400" dirty="0" err="1"/>
              <a:t>SrcAddress</a:t>
            </a:r>
            <a:r>
              <a:rPr lang="en-GB" sz="1400" dirty="0"/>
              <a:t>, uint32_t </a:t>
            </a:r>
            <a:r>
              <a:rPr lang="en-GB" sz="1400" dirty="0" err="1"/>
              <a:t>DstAddress</a:t>
            </a:r>
            <a:r>
              <a:rPr lang="en-GB" sz="1400" dirty="0"/>
              <a:t>, uint32_t </a:t>
            </a:r>
            <a:r>
              <a:rPr lang="en-GB" sz="1400" dirty="0" err="1"/>
              <a:t>DataLength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err="1"/>
              <a:t>HAL_DMA_PollForTransfer</a:t>
            </a:r>
            <a:r>
              <a:rPr lang="en-GB" sz="1400" dirty="0"/>
              <a:t>(</a:t>
            </a:r>
            <a:r>
              <a:rPr lang="en-GB" sz="1400" dirty="0" err="1"/>
              <a:t>DMA_HandleTypeDef</a:t>
            </a:r>
            <a:r>
              <a:rPr lang="en-GB" sz="1400" dirty="0"/>
              <a:t> *</a:t>
            </a:r>
            <a:r>
              <a:rPr lang="en-GB" sz="1400" dirty="0" err="1"/>
              <a:t>hdma</a:t>
            </a:r>
            <a:r>
              <a:rPr lang="en-GB" sz="1400" dirty="0"/>
              <a:t>, uint32_t </a:t>
            </a:r>
            <a:r>
              <a:rPr lang="en-GB" sz="1400" dirty="0" err="1"/>
              <a:t>CompleteLevel</a:t>
            </a:r>
            <a:r>
              <a:rPr lang="en-GB" sz="1400" dirty="0"/>
              <a:t>, uint32_t Timeout</a:t>
            </a:r>
            <a:r>
              <a:rPr lang="en-GB" sz="1400" dirty="0" smtClean="0"/>
              <a:t>)</a:t>
            </a:r>
          </a:p>
          <a:p>
            <a:pPr lvl="1"/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285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</p:spPr>
        <p:txBody>
          <a:bodyPr/>
          <a:lstStyle/>
          <a:p>
            <a:r>
              <a:rPr lang="en-US" sz="1800" dirty="0" smtClean="0"/>
              <a:t>We create tow buffers </a:t>
            </a:r>
          </a:p>
          <a:p>
            <a:pPr lvl="1"/>
            <a:r>
              <a:rPr lang="en-US" sz="1400" dirty="0" smtClean="0"/>
              <a:t>One with source data 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econd as destination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353816"/>
            <a:ext cx="6131024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0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Buffer_Src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[]={0,1,2,3,4,5,6,7,8,9};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Buffer_Dest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0 */</a:t>
            </a:r>
          </a:p>
        </p:txBody>
      </p:sp>
    </p:spTree>
    <p:extLst>
      <p:ext uri="{BB962C8B-B14F-4D97-AF65-F5344CB8AC3E}">
        <p14:creationId xmlns:p14="http://schemas.microsoft.com/office/powerpoint/2010/main" val="29368800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</p:spPr>
        <p:txBody>
          <a:bodyPr/>
          <a:lstStyle/>
          <a:p>
            <a:r>
              <a:rPr lang="en-GB" sz="1800" dirty="0" smtClean="0"/>
              <a:t>Clock Configuration</a:t>
            </a:r>
          </a:p>
          <a:p>
            <a:pPr lvl="1"/>
            <a:r>
              <a:rPr lang="en-US" sz="1400" dirty="0"/>
              <a:t>TAB-&gt;Clock Configuration</a:t>
            </a:r>
            <a:endParaRPr lang="en-GB" sz="1400" dirty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23067"/>
            <a:ext cx="6480721" cy="484629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6516216" y="5517232"/>
            <a:ext cx="2489666" cy="1162426"/>
          </a:xfrm>
          <a:prstGeom prst="wedgeEllipseCallout">
            <a:avLst>
              <a:gd name="adj1" fmla="val -59942"/>
              <a:gd name="adj2" fmla="val -6043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We can easily setup STM32 clocks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in M2M transfer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800219"/>
          </a:xfrm>
        </p:spPr>
        <p:txBody>
          <a:bodyPr/>
          <a:lstStyle/>
          <a:p>
            <a:r>
              <a:rPr lang="en-US" sz="1800" dirty="0" err="1" smtClean="0"/>
              <a:t>HAL_DMA_Start</a:t>
            </a:r>
            <a:r>
              <a:rPr lang="en-US" sz="1800" dirty="0" smtClean="0"/>
              <a:t> start the M2M data transfer</a:t>
            </a:r>
          </a:p>
          <a:p>
            <a:r>
              <a:rPr lang="en-GB" sz="1800" dirty="0" err="1" smtClean="0"/>
              <a:t>HAL_DMA_PollForTransfer</a:t>
            </a:r>
            <a:r>
              <a:rPr lang="en-GB" sz="1800" dirty="0" smtClean="0"/>
              <a:t> check if the transfer ends </a:t>
            </a:r>
            <a:r>
              <a:rPr lang="en-GB" sz="1800" dirty="0" err="1" smtClean="0"/>
              <a:t>successfuly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6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2924944"/>
            <a:ext cx="8928992" cy="138499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2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HAL_DMA_Start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(&amp;hdma_memtomem_dma2_stream0, (uint32_t) 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Buffer_Src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), (uint32_t) 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Buffer_Dest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), 10);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HAL_DMA_PollForTransfer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(&amp;hdma_memtomem_dma2_stream0, HAL_DMA_FULL_TRANSFER, 100) != HAL_OK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__NOP();</a:t>
            </a: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2 */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644846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5" y="4281115"/>
            <a:ext cx="8106507" cy="1362075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Data </a:t>
            </a:r>
            <a:r>
              <a:rPr lang="en-US" sz="3600" dirty="0" smtClean="0">
                <a:solidFill>
                  <a:schemeClr val="accent2"/>
                </a:solidFill>
              </a:rPr>
              <a:t>transfer </a:t>
            </a:r>
            <a:r>
              <a:rPr lang="en-US" sz="3600" dirty="0">
                <a:solidFill>
                  <a:schemeClr val="accent2"/>
                </a:solidFill>
              </a:rPr>
              <a:t>over </a:t>
            </a:r>
            <a:r>
              <a:rPr lang="en-US" dirty="0" smtClean="0"/>
              <a:t>DMA </a:t>
            </a:r>
            <a:r>
              <a:rPr lang="en-US" sz="3600" dirty="0">
                <a:solidFill>
                  <a:schemeClr val="accent2"/>
                </a:solidFill>
              </a:rPr>
              <a:t>with interrupt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lab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7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7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DMA </a:t>
            </a:r>
            <a:r>
              <a:rPr lang="en-US" dirty="0" smtClean="0">
                <a:solidFill>
                  <a:schemeClr val="accent2"/>
                </a:solidFill>
              </a:rPr>
              <a:t>M2M transfer with interrupt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5460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</a:t>
            </a:r>
            <a:r>
              <a:rPr lang="en-GB" sz="1800" dirty="0"/>
              <a:t>how to </a:t>
            </a:r>
            <a:r>
              <a:rPr lang="en-US" sz="1800" dirty="0" smtClean="0"/>
              <a:t>setup DMA transfer with interrupt in CubeMX</a:t>
            </a:r>
            <a:endParaRPr lang="en-GB" sz="1800" dirty="0" smtClean="0"/>
          </a:p>
          <a:p>
            <a:pPr lvl="1"/>
            <a:r>
              <a:rPr lang="en-US" sz="1800" dirty="0" smtClean="0"/>
              <a:t>Create simple DMA memory to memory transfer from RAM to RAM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CubeMX and generate project </a:t>
            </a:r>
            <a:r>
              <a:rPr lang="en-US" sz="1800" dirty="0"/>
              <a:t>w</a:t>
            </a:r>
            <a:r>
              <a:rPr lang="en-US" sz="1800" dirty="0" smtClean="0"/>
              <a:t>ith DMA 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DMA in HAL</a:t>
            </a:r>
          </a:p>
          <a:p>
            <a:pPr lvl="1"/>
            <a:r>
              <a:rPr lang="en-US" sz="1800" dirty="0" smtClean="0"/>
              <a:t>Verify the correct functionality by comparing transferred 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7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31490"/>
          </a:xfrm>
        </p:spPr>
        <p:txBody>
          <a:bodyPr/>
          <a:lstStyle/>
          <a:p>
            <a:r>
              <a:rPr lang="en-GB" sz="1800" dirty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For DMA we don’t need to configure any pins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4032448" cy="405382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2190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make </a:t>
            </a:r>
            <a:r>
              <a:rPr lang="en-GB" sz="1800" dirty="0" err="1" smtClean="0"/>
              <a:t>HAL_Delay</a:t>
            </a:r>
            <a:r>
              <a:rPr lang="en-GB" sz="1800" dirty="0" smtClean="0"/>
              <a:t> to work correctly we need to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lab </a:t>
            </a:r>
            <a:r>
              <a:rPr lang="en-US" sz="1800" dirty="0"/>
              <a:t>0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3180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85927"/>
            <a:ext cx="7596336" cy="405544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2520280" cy="1584176"/>
          </a:xfrm>
        </p:spPr>
        <p:txBody>
          <a:bodyPr/>
          <a:lstStyle/>
          <a:p>
            <a:r>
              <a:rPr lang="en-GB" sz="1800" dirty="0" smtClean="0"/>
              <a:t>DMA configuration</a:t>
            </a:r>
          </a:p>
          <a:p>
            <a:pPr lvl="1"/>
            <a:r>
              <a:rPr lang="en-US" sz="1400" dirty="0" smtClean="0"/>
              <a:t>TAB-&gt;Configuration</a:t>
            </a:r>
          </a:p>
          <a:p>
            <a:pPr lvl="1"/>
            <a:r>
              <a:rPr lang="en-US" sz="1400" dirty="0" smtClean="0"/>
              <a:t>System-&gt;DMA</a:t>
            </a:r>
          </a:p>
          <a:p>
            <a:pPr lvl="1"/>
            <a:r>
              <a:rPr lang="en-US" sz="1400" dirty="0" smtClean="0"/>
              <a:t>TAB-&gt;DMA2</a:t>
            </a:r>
          </a:p>
          <a:p>
            <a:pPr lvl="1"/>
            <a:r>
              <a:rPr lang="en-US" sz="1400" dirty="0" smtClean="0"/>
              <a:t>Button ADD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2627784" y="1976087"/>
            <a:ext cx="2520280" cy="657500"/>
          </a:xfrm>
          <a:prstGeom prst="wedgeEllipseCallout">
            <a:avLst>
              <a:gd name="adj1" fmla="val -42668"/>
              <a:gd name="adj2" fmla="val 969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TAB -&gt; Configuration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574435" y="2303339"/>
            <a:ext cx="2520280" cy="657500"/>
          </a:xfrm>
          <a:prstGeom prst="wedgeEllipseCallout">
            <a:avLst>
              <a:gd name="adj1" fmla="val 25864"/>
              <a:gd name="adj2" fmla="val 35542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System DMA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919188" y="4056147"/>
            <a:ext cx="2520280" cy="657500"/>
          </a:xfrm>
          <a:prstGeom prst="wedgeEllipseCallout">
            <a:avLst>
              <a:gd name="adj1" fmla="val 55915"/>
              <a:gd name="adj2" fmla="val -10674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TAB-&gt;DMA 2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779912" y="5517232"/>
            <a:ext cx="2520280" cy="657500"/>
          </a:xfrm>
          <a:prstGeom prst="wedgeEllipseCallout">
            <a:avLst>
              <a:gd name="adj1" fmla="val 55915"/>
              <a:gd name="adj2" fmla="val -10674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Add DMA channel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2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8447"/>
            <a:ext cx="6480119" cy="49940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2520280" cy="3662541"/>
          </a:xfrm>
        </p:spPr>
        <p:txBody>
          <a:bodyPr/>
          <a:lstStyle/>
          <a:p>
            <a:r>
              <a:rPr lang="en-GB" sz="1800" dirty="0" smtClean="0"/>
              <a:t>DMA configuration</a:t>
            </a:r>
          </a:p>
          <a:p>
            <a:pPr lvl="1"/>
            <a:r>
              <a:rPr lang="en-US" sz="1400" dirty="0" smtClean="0"/>
              <a:t>Select MEMTOMEM DMA request</a:t>
            </a:r>
          </a:p>
          <a:p>
            <a:pPr lvl="1"/>
            <a:r>
              <a:rPr lang="en-US" sz="1400" dirty="0" smtClean="0"/>
              <a:t>Normal mode</a:t>
            </a:r>
          </a:p>
          <a:p>
            <a:pPr lvl="1"/>
            <a:r>
              <a:rPr lang="en-US" sz="1400" dirty="0" smtClean="0"/>
              <a:t>Increment source and destination address</a:t>
            </a:r>
          </a:p>
          <a:p>
            <a:pPr lvl="1"/>
            <a:r>
              <a:rPr lang="en-US" sz="1400" dirty="0" smtClean="0"/>
              <a:t>FIFO setup</a:t>
            </a:r>
          </a:p>
          <a:p>
            <a:pPr lvl="1"/>
            <a:r>
              <a:rPr lang="en-US" sz="1400" dirty="0"/>
              <a:t>Byte data </a:t>
            </a:r>
            <a:r>
              <a:rPr lang="en-US" sz="1400" dirty="0" smtClean="0"/>
              <a:t>width</a:t>
            </a:r>
          </a:p>
          <a:p>
            <a:pPr lvl="1"/>
            <a:r>
              <a:rPr lang="en-US" sz="1400" dirty="0" smtClean="0"/>
              <a:t>Burst size</a:t>
            </a:r>
          </a:p>
          <a:p>
            <a:pPr lvl="1"/>
            <a:r>
              <a:rPr lang="en-US" sz="1400" dirty="0" smtClean="0"/>
              <a:t>Button OK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3408820" y="1245498"/>
            <a:ext cx="2933508" cy="657500"/>
          </a:xfrm>
          <a:prstGeom prst="wedgeEllipseCallout">
            <a:avLst>
              <a:gd name="adj1" fmla="val -42983"/>
              <a:gd name="adj2" fmla="val 1433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MEMTOMEM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5496" y="4211660"/>
            <a:ext cx="2520280" cy="657500"/>
          </a:xfrm>
          <a:prstGeom prst="wedgeEllipseCallout">
            <a:avLst>
              <a:gd name="adj1" fmla="val 61003"/>
              <a:gd name="adj2" fmla="val 126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2. Normal mode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220072" y="3140968"/>
            <a:ext cx="2933508" cy="657500"/>
          </a:xfrm>
          <a:prstGeom prst="wedgeEllipseCallout">
            <a:avLst>
              <a:gd name="adj1" fmla="val 23767"/>
              <a:gd name="adj2" fmla="val 1489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Increment addresses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90878" y="5098310"/>
            <a:ext cx="2248874" cy="657500"/>
          </a:xfrm>
          <a:prstGeom prst="wedgeEllipseCallout">
            <a:avLst>
              <a:gd name="adj1" fmla="val 69175"/>
              <a:gd name="adj2" fmla="val -42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FIFO setup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227202" y="3325010"/>
            <a:ext cx="2933508" cy="657500"/>
          </a:xfrm>
          <a:prstGeom prst="wedgeEllipseCallout">
            <a:avLst>
              <a:gd name="adj1" fmla="val 71625"/>
              <a:gd name="adj2" fmla="val 2303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5. Data width and Burst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693956" y="5894986"/>
            <a:ext cx="2933508" cy="657500"/>
          </a:xfrm>
          <a:prstGeom prst="wedgeEllipseCallout">
            <a:avLst>
              <a:gd name="adj1" fmla="val 81386"/>
              <a:gd name="adj2" fmla="val 2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6. OK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5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51" y="2132855"/>
            <a:ext cx="7445253" cy="467799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3586452" cy="1769715"/>
          </a:xfrm>
        </p:spPr>
        <p:txBody>
          <a:bodyPr/>
          <a:lstStyle/>
          <a:p>
            <a:r>
              <a:rPr lang="en-GB" sz="1800" dirty="0" smtClean="0"/>
              <a:t>DMA configuration</a:t>
            </a:r>
          </a:p>
          <a:p>
            <a:pPr lvl="1"/>
            <a:r>
              <a:rPr lang="en-US" sz="1400" dirty="0" smtClean="0"/>
              <a:t>System -&gt; NVIC</a:t>
            </a:r>
          </a:p>
          <a:p>
            <a:pPr lvl="1"/>
            <a:r>
              <a:rPr lang="en-US" sz="1400" dirty="0" smtClean="0"/>
              <a:t>Enable DMA2 Stream interrupt</a:t>
            </a:r>
          </a:p>
          <a:p>
            <a:pPr lvl="1"/>
            <a:r>
              <a:rPr lang="en-US" sz="1400" dirty="0" smtClean="0"/>
              <a:t>Button OK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3408820" y="1245498"/>
            <a:ext cx="2933508" cy="657500"/>
          </a:xfrm>
          <a:prstGeom prst="wedgeEllipseCallout">
            <a:avLst>
              <a:gd name="adj1" fmla="val -58096"/>
              <a:gd name="adj2" fmla="val 12925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TAB -&gt; Configuration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0" y="4071944"/>
            <a:ext cx="2779375" cy="657500"/>
          </a:xfrm>
          <a:prstGeom prst="wedgeEllipseCallout">
            <a:avLst>
              <a:gd name="adj1" fmla="val 61003"/>
              <a:gd name="adj2" fmla="val 126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Enable DMA2 interrupts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6084168" y="2052622"/>
            <a:ext cx="3024336" cy="657500"/>
          </a:xfrm>
          <a:prstGeom prst="wedgeEllipseCallout">
            <a:avLst>
              <a:gd name="adj1" fmla="val 17308"/>
              <a:gd name="adj2" fmla="val 3836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System -&gt; NVIC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339752" y="6200500"/>
            <a:ext cx="2933508" cy="657500"/>
          </a:xfrm>
          <a:prstGeom prst="wedgeEllipseCallout">
            <a:avLst>
              <a:gd name="adj1" fmla="val 85479"/>
              <a:gd name="adj2" fmla="val 98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OK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0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uiExpand="1" build="p"/>
      <p:bldP spid="8" grpId="0" animBg="1"/>
      <p:bldP spid="12" grpId="0" animBg="1"/>
      <p:bldP spid="13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6" y="1628800"/>
            <a:ext cx="5112568" cy="51125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project</a:t>
            </a:r>
          </a:p>
          <a:p>
            <a:pPr lvl="1"/>
            <a:r>
              <a:rPr lang="en-GB" sz="1400" dirty="0" smtClean="0"/>
              <a:t>Menu &gt; Project &gt; Generate Project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535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77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DMA with IT flow</a:t>
            </a:r>
            <a:endParaRPr lang="en-GB" sz="2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7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2664" y="2667002"/>
            <a:ext cx="322827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 process with interrupt generation at end of process</a:t>
            </a:r>
          </a:p>
          <a:p>
            <a:pPr algn="ctr"/>
            <a:r>
              <a:rPr lang="en-US" sz="1200" dirty="0" err="1"/>
              <a:t>HAL_DMA_Start_IT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2664" y="1828800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DMA 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956095" y="3546878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HAL_DMA_IRQHandler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4142" y="4244444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sz="1200" dirty="0" smtClean="0">
                <a:solidFill>
                  <a:schemeClr val="tx1"/>
                </a:solidFill>
              </a:rPr>
              <a:t>nd of process callback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DMA_</a:t>
            </a:r>
            <a:r>
              <a:rPr lang="en-US" sz="1200" dirty="0" err="1" smtClean="0"/>
              <a:t>XferCpltCallback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350396" y="2381385"/>
            <a:ext cx="216024" cy="285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0" name="Bent Arrow 29"/>
          <p:cNvSpPr/>
          <p:nvPr/>
        </p:nvSpPr>
        <p:spPr>
          <a:xfrm rot="10800000">
            <a:off x="4032426" y="4004078"/>
            <a:ext cx="1535005" cy="630658"/>
          </a:xfrm>
          <a:prstGeom prst="bentArrow">
            <a:avLst>
              <a:gd name="adj1" fmla="val 11377"/>
              <a:gd name="adj2" fmla="val 158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52223" y="1638211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Arrow 32"/>
          <p:cNvSpPr/>
          <p:nvPr/>
        </p:nvSpPr>
        <p:spPr>
          <a:xfrm>
            <a:off x="6892513" y="3693158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5" name="Rectangle 34"/>
          <p:cNvSpPr/>
          <p:nvPr/>
        </p:nvSpPr>
        <p:spPr>
          <a:xfrm>
            <a:off x="862664" y="5288717"/>
            <a:ext cx="3169761" cy="515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rocess Error callback</a:t>
            </a:r>
          </a:p>
          <a:p>
            <a:pPr algn="ctr"/>
            <a:r>
              <a:rPr lang="en-US" sz="1200" dirty="0" err="1" smtClean="0"/>
              <a:t>DMA_XferErrorCallback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4032424" y="4004077"/>
            <a:ext cx="1984226" cy="1699595"/>
          </a:xfrm>
          <a:prstGeom prst="bentArrow">
            <a:avLst>
              <a:gd name="adj1" fmla="val 4702"/>
              <a:gd name="adj2" fmla="val 5710"/>
              <a:gd name="adj3" fmla="val 856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4" idx="2"/>
            <a:endCxn id="47" idx="0"/>
          </p:cNvCxnSpPr>
          <p:nvPr/>
        </p:nvCxnSpPr>
        <p:spPr>
          <a:xfrm>
            <a:off x="2476801" y="3313333"/>
            <a:ext cx="281926" cy="35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25568" y="3669421"/>
            <a:ext cx="1066318" cy="2616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HAL_ERROR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7779" y="3657512"/>
            <a:ext cx="766557" cy="2616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HAL_OK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flipH="1">
            <a:off x="1461058" y="3313333"/>
            <a:ext cx="616642" cy="344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57779" y="3693158"/>
            <a:ext cx="949299" cy="2616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HAL_BUSY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86045" y="3313333"/>
            <a:ext cx="851237" cy="35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96385" y="3546878"/>
            <a:ext cx="2047616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DMA2_Stream0_IRQHandler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067944" y="1685666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DMA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073992" y="2579089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DMA transfer start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7461837" y="4014480"/>
            <a:ext cx="1614430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DMA transfer complete or error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5452882" y="4000328"/>
            <a:ext cx="1512168" cy="63440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DMA management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3557779" y="4249399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DMA transfer was correct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3557779" y="5298245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Error in DMA transfer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3"/>
          </p:cNvCxnSpPr>
          <p:nvPr/>
        </p:nvCxnSpPr>
        <p:spPr>
          <a:xfrm flipH="1">
            <a:off x="6965050" y="4231667"/>
            <a:ext cx="496787" cy="85865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38" idx="1"/>
            <a:endCxn id="39" idx="3"/>
          </p:cNvCxnSpPr>
          <p:nvPr/>
        </p:nvCxnSpPr>
        <p:spPr>
          <a:xfrm flipH="1">
            <a:off x="5069947" y="4317532"/>
            <a:ext cx="382935" cy="149054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38" idx="1"/>
          </p:cNvCxnSpPr>
          <p:nvPr/>
        </p:nvCxnSpPr>
        <p:spPr>
          <a:xfrm flipH="1">
            <a:off x="5069947" y="4317532"/>
            <a:ext cx="382935" cy="971185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16023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4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892552"/>
          </a:xfrm>
        </p:spPr>
        <p:txBody>
          <a:bodyPr/>
          <a:lstStyle/>
          <a:p>
            <a:r>
              <a:rPr lang="en-GB" sz="1800" dirty="0" smtClean="0"/>
              <a:t>The clock Configuration thee is interactive version of tree from RM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531883"/>
            <a:ext cx="4732347" cy="532611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Oval Callout 7"/>
          <p:cNvSpPr/>
          <p:nvPr/>
        </p:nvSpPr>
        <p:spPr>
          <a:xfrm>
            <a:off x="0" y="4653136"/>
            <a:ext cx="3059832" cy="1440160"/>
          </a:xfrm>
          <a:prstGeom prst="wedgeEllipseCallout">
            <a:avLst>
              <a:gd name="adj1" fmla="val 61714"/>
              <a:gd name="adj2" fmla="val -7311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RM0090 Chapter 6 Reset and clock control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Page 151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16101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</a:t>
            </a:r>
            <a:r>
              <a:rPr lang="en-GB" sz="1400" i="1" dirty="0" smtClean="0"/>
              <a:t>2 </a:t>
            </a:r>
            <a:r>
              <a:rPr lang="en-GB" sz="1400" i="1" dirty="0"/>
              <a:t>*/</a:t>
            </a:r>
            <a:r>
              <a:rPr lang="en-GB" sz="1400" dirty="0"/>
              <a:t> and </a:t>
            </a:r>
            <a:r>
              <a:rPr lang="en-GB" sz="1400" i="1" dirty="0"/>
              <a:t>/* USER CODE END </a:t>
            </a:r>
            <a:r>
              <a:rPr lang="en-GB" sz="1400" i="1" dirty="0" smtClean="0"/>
              <a:t>2 */ </a:t>
            </a:r>
            <a:r>
              <a:rPr lang="en-GB" sz="1400" dirty="0" smtClean="0"/>
              <a:t>tags</a:t>
            </a:r>
          </a:p>
          <a:p>
            <a:r>
              <a:rPr lang="en-US" sz="1800" dirty="0" smtClean="0"/>
              <a:t>DMA callback function</a:t>
            </a:r>
          </a:p>
          <a:p>
            <a:pPr lvl="1"/>
            <a:r>
              <a:rPr lang="en-US" sz="1400" dirty="0" smtClean="0"/>
              <a:t>We need to add the name of callback function into DMA structure</a:t>
            </a:r>
            <a:endParaRPr lang="en-GB" sz="1400" dirty="0" smtClean="0"/>
          </a:p>
          <a:p>
            <a:r>
              <a:rPr lang="en-US" sz="1800" dirty="0" smtClean="0"/>
              <a:t>HAL functions for DMA</a:t>
            </a:r>
            <a:endParaRPr lang="en-GB" sz="1800" dirty="0" smtClean="0"/>
          </a:p>
          <a:p>
            <a:pPr lvl="1"/>
            <a:r>
              <a:rPr lang="en-GB" sz="1400" dirty="0" err="1"/>
              <a:t>HAL_DMA_Start_IT</a:t>
            </a:r>
            <a:r>
              <a:rPr lang="en-GB" sz="1400" dirty="0"/>
              <a:t>(</a:t>
            </a:r>
            <a:r>
              <a:rPr lang="en-GB" sz="1400" dirty="0" err="1"/>
              <a:t>DMA_HandleTypeDef</a:t>
            </a:r>
            <a:r>
              <a:rPr lang="en-GB" sz="1400" dirty="0"/>
              <a:t> *</a:t>
            </a:r>
            <a:r>
              <a:rPr lang="en-GB" sz="1400" dirty="0" err="1"/>
              <a:t>hdma</a:t>
            </a:r>
            <a:r>
              <a:rPr lang="en-GB" sz="1400" dirty="0"/>
              <a:t>, uint32_t </a:t>
            </a:r>
            <a:r>
              <a:rPr lang="en-GB" sz="1400" dirty="0" err="1"/>
              <a:t>SrcAddress</a:t>
            </a:r>
            <a:r>
              <a:rPr lang="en-GB" sz="1400" dirty="0"/>
              <a:t>, uint32_t </a:t>
            </a:r>
            <a:r>
              <a:rPr lang="en-GB" sz="1400" dirty="0" err="1"/>
              <a:t>DstAddress</a:t>
            </a:r>
            <a:r>
              <a:rPr lang="en-GB" sz="1400" dirty="0"/>
              <a:t>, uint32_t </a:t>
            </a:r>
            <a:r>
              <a:rPr lang="en-GB" sz="1400" dirty="0" err="1"/>
              <a:t>DataLength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228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</p:spPr>
        <p:txBody>
          <a:bodyPr/>
          <a:lstStyle/>
          <a:p>
            <a:r>
              <a:rPr lang="en-US" sz="1800" dirty="0" smtClean="0"/>
              <a:t>We create tow buffers </a:t>
            </a:r>
          </a:p>
          <a:p>
            <a:pPr lvl="1"/>
            <a:r>
              <a:rPr lang="en-US" sz="1400" dirty="0" smtClean="0"/>
              <a:t>One with source data 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econd as destination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353816"/>
            <a:ext cx="6131024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0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Buffer_Src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[]={0,1,2,3,4,5,6,7,8,9};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Buffer_Dest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0 */</a:t>
            </a:r>
          </a:p>
        </p:txBody>
      </p:sp>
    </p:spTree>
    <p:extLst>
      <p:ext uri="{BB962C8B-B14F-4D97-AF65-F5344CB8AC3E}">
        <p14:creationId xmlns:p14="http://schemas.microsoft.com/office/powerpoint/2010/main" val="40609012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954655"/>
          </a:xfrm>
        </p:spPr>
        <p:txBody>
          <a:bodyPr/>
          <a:lstStyle/>
          <a:p>
            <a:r>
              <a:rPr lang="en-US" sz="1800" dirty="0" smtClean="0"/>
              <a:t>DMA callback creation function prototype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DMA complete callback with </a:t>
            </a:r>
            <a:r>
              <a:rPr lang="en-US" sz="1800" dirty="0" err="1" smtClean="0"/>
              <a:t>nop</a:t>
            </a:r>
            <a:r>
              <a:rPr lang="en-US" sz="1800" dirty="0" smtClean="0"/>
              <a:t> where we can put breakpoint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550" y="4149080"/>
            <a:ext cx="7704856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USER CODE BEGIN 4 */</a:t>
            </a:r>
            <a:endParaRPr lang="en-GB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XferCpltCallback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DMA_HandleTypeDef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hdma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__NOP();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//we reach this only if DMA transfer was correct</a:t>
            </a:r>
            <a:endParaRPr lang="en-GB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USER CODE END 4 */</a:t>
            </a:r>
            <a:endParaRPr lang="en-GB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7628854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0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Buffer_Src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[]={0,1,2,3,4,5,6,7,8,9};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uint8_t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Buffer_Dest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XferCpltCallback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DMA_HandleTypeDef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hdma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0 */</a:t>
            </a:r>
          </a:p>
        </p:txBody>
      </p:sp>
    </p:spTree>
    <p:extLst>
      <p:ext uri="{BB962C8B-B14F-4D97-AF65-F5344CB8AC3E}">
        <p14:creationId xmlns:p14="http://schemas.microsoft.com/office/powerpoint/2010/main" val="4307371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DMA </a:t>
            </a:r>
            <a:r>
              <a:rPr lang="en-US" dirty="0">
                <a:solidFill>
                  <a:schemeClr val="accent2"/>
                </a:solidFill>
              </a:rPr>
              <a:t>M2M transfer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815882"/>
          </a:xfrm>
        </p:spPr>
        <p:txBody>
          <a:bodyPr/>
          <a:lstStyle/>
          <a:p>
            <a:r>
              <a:rPr lang="en-US" sz="1800" dirty="0" smtClean="0"/>
              <a:t>DMA Start</a:t>
            </a:r>
            <a:endParaRPr lang="en-US" sz="1400" dirty="0"/>
          </a:p>
          <a:p>
            <a:pPr lvl="1"/>
            <a:r>
              <a:rPr lang="en-US" sz="1400" dirty="0" smtClean="0"/>
              <a:t>Before we start the DMA with interrupt we need to set the callback into DMA structure</a:t>
            </a:r>
          </a:p>
          <a:p>
            <a:pPr lvl="1"/>
            <a:r>
              <a:rPr lang="en-US" sz="1400" dirty="0" smtClean="0"/>
              <a:t>Then is possible use the </a:t>
            </a:r>
            <a:r>
              <a:rPr lang="en-GB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HAL_DMA_Start_IT</a:t>
            </a:r>
            <a:r>
              <a:rPr lang="en-GB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/>
              <a:t>to begin DMA transfer</a:t>
            </a:r>
            <a:endParaRPr lang="en-US" sz="1400" dirty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02" y="2348880"/>
            <a:ext cx="903649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350" dirty="0">
                <a:latin typeface="Consolas" panose="020B0609020204030204" pitchFamily="49" charset="0"/>
              </a:rPr>
              <a:t> </a:t>
            </a:r>
            <a:r>
              <a:rPr lang="en-GB" sz="135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2 </a:t>
            </a:r>
            <a:r>
              <a:rPr lang="en-GB" sz="13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GB" sz="13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  hdma_memtomem_dma2_stream0.XferCpltCallback=&amp;</a:t>
            </a:r>
            <a:r>
              <a:rPr lang="en-GB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XferCpltCallback</a:t>
            </a:r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HAL_DMA_Start_IT</a:t>
            </a:r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(&amp;hdma_memtomem_dma2_stream0,(uint32_t)</a:t>
            </a:r>
            <a:r>
              <a:rPr lang="en-GB" sz="1350" dirty="0" err="1">
                <a:solidFill>
                  <a:prstClr val="black"/>
                </a:solidFill>
                <a:latin typeface="Consolas" panose="020B0609020204030204" pitchFamily="49" charset="0"/>
              </a:rPr>
              <a:t>Buffer_Src</a:t>
            </a:r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,(uint32_t)Buffer_Dest,10);</a:t>
            </a:r>
          </a:p>
          <a:p>
            <a:r>
              <a:rPr lang="en-GB" sz="135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35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2 */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7008885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5" y="4281115"/>
            <a:ext cx="8106507" cy="1362075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Use </a:t>
            </a:r>
            <a:r>
              <a:rPr lang="en-US" sz="3600" dirty="0" smtClean="0"/>
              <a:t>RTC</a:t>
            </a:r>
            <a:r>
              <a:rPr lang="en-US" sz="3600" dirty="0" smtClean="0">
                <a:solidFill>
                  <a:schemeClr val="accent2"/>
                </a:solidFill>
              </a:rPr>
              <a:t> Alarm lab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8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5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RTC </a:t>
            </a:r>
            <a:r>
              <a:rPr lang="en-US" dirty="0" smtClean="0">
                <a:solidFill>
                  <a:schemeClr val="accent2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Alarm with interrupt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5460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</a:t>
            </a:r>
            <a:r>
              <a:rPr lang="en-GB" sz="1800" dirty="0"/>
              <a:t>how to </a:t>
            </a:r>
            <a:r>
              <a:rPr lang="en-US" sz="1800" dirty="0" smtClean="0"/>
              <a:t>setup RTC with interrupt in CubeMX</a:t>
            </a:r>
            <a:endParaRPr lang="en-GB" sz="1800" dirty="0" smtClean="0"/>
          </a:p>
          <a:p>
            <a:pPr lvl="1"/>
            <a:r>
              <a:rPr lang="en-US" sz="1800" dirty="0" smtClean="0"/>
              <a:t>Create simple RTC project with periodic alarm interrupt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Use CubeMX and generate project </a:t>
            </a:r>
            <a:r>
              <a:rPr lang="en-US" sz="1800" dirty="0"/>
              <a:t>w</a:t>
            </a:r>
            <a:r>
              <a:rPr lang="en-US" sz="1800" dirty="0" smtClean="0"/>
              <a:t>ith RTC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setup the RTC in HAL</a:t>
            </a:r>
          </a:p>
          <a:p>
            <a:pPr lvl="1"/>
            <a:r>
              <a:rPr lang="en-US" sz="1800" dirty="0" smtClean="0"/>
              <a:t>Verify the correct functionality by periodic RTC alarm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041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46985"/>
            <a:ext cx="3816424" cy="33304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62377"/>
          </a:xfrm>
        </p:spPr>
        <p:txBody>
          <a:bodyPr/>
          <a:lstStyle/>
          <a:p>
            <a:r>
              <a:rPr lang="en-GB" sz="1800" dirty="0"/>
              <a:t>Create project in Cube 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GB" sz="1800" dirty="0" smtClean="0"/>
              <a:t>Set Internal Alarm on Alarm A or Alarm B</a:t>
            </a:r>
          </a:p>
          <a:p>
            <a:r>
              <a:rPr lang="en-US" sz="1800" dirty="0" smtClean="0"/>
              <a:t>Set GPIO to toggle with LED as alarm indication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8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10" y="2996952"/>
            <a:ext cx="4948286" cy="27363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6952"/>
            <a:ext cx="3096344" cy="19670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270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make </a:t>
            </a:r>
            <a:r>
              <a:rPr lang="en-GB" sz="1800" dirty="0" err="1" smtClean="0"/>
              <a:t>HAL_Delay</a:t>
            </a:r>
            <a:r>
              <a:rPr lang="en-GB" sz="1800" dirty="0" smtClean="0"/>
              <a:t> to work correctly we need to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the next slide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8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23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11" y="3320959"/>
            <a:ext cx="3925537" cy="205225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130" y="1579340"/>
            <a:ext cx="4424374" cy="149774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Clock Configuration overview 26</a:t>
            </a:r>
          </a:p>
          <a:p>
            <a:r>
              <a:rPr lang="en-US" sz="1800" dirty="0" smtClean="0"/>
              <a:t>RTC</a:t>
            </a:r>
          </a:p>
          <a:p>
            <a:pPr lvl="1"/>
            <a:r>
              <a:rPr lang="en-US" sz="1400" dirty="0" smtClean="0"/>
              <a:t>TAB&gt;</a:t>
            </a:r>
            <a:r>
              <a:rPr lang="en-US" sz="1400" dirty="0" err="1" smtClean="0"/>
              <a:t>Pinout</a:t>
            </a:r>
            <a:endParaRPr lang="en-US" sz="1400" dirty="0" smtClean="0"/>
          </a:p>
          <a:p>
            <a:pPr lvl="1"/>
            <a:r>
              <a:rPr lang="en-US" sz="1400" dirty="0" smtClean="0"/>
              <a:t>RCC&gt;RTC set RTC feature</a:t>
            </a:r>
          </a:p>
          <a:p>
            <a:pPr lvl="1"/>
            <a:r>
              <a:rPr lang="en-US" sz="1400" dirty="0" smtClean="0"/>
              <a:t>TAB&gt;Clock Configuration</a:t>
            </a:r>
          </a:p>
          <a:p>
            <a:pPr lvl="1"/>
            <a:r>
              <a:rPr lang="en-US" sz="1400" dirty="0" smtClean="0"/>
              <a:t>Now the RTC can be set</a:t>
            </a:r>
          </a:p>
          <a:p>
            <a:pPr lvl="1"/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15" name="Rectangular Callout 14"/>
          <p:cNvSpPr/>
          <p:nvPr/>
        </p:nvSpPr>
        <p:spPr>
          <a:xfrm>
            <a:off x="6709007" y="1124744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RTC disabled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588224" y="3066634"/>
            <a:ext cx="151216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RTC set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71" y="4482504"/>
            <a:ext cx="4877481" cy="17814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ular Callout 18"/>
          <p:cNvSpPr/>
          <p:nvPr/>
        </p:nvSpPr>
        <p:spPr>
          <a:xfrm>
            <a:off x="582072" y="4104656"/>
            <a:ext cx="2045777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Set RTC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7" y="4005064"/>
            <a:ext cx="34567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524327" y="2106139"/>
            <a:ext cx="1376499" cy="324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627549" y="5130276"/>
            <a:ext cx="1448507" cy="38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>
                <a:solidFill>
                  <a:schemeClr val="accent2"/>
                </a:solidFill>
              </a:rPr>
              <a:t>8</a:t>
            </a:r>
            <a:endParaRPr lang="en-US" sz="4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2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 animBg="1"/>
      <p:bldP spid="20" grpId="0" animBg="1"/>
      <p:bldP spid="2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62103"/>
          </a:xfrm>
        </p:spPr>
        <p:txBody>
          <a:bodyPr/>
          <a:lstStyle/>
          <a:p>
            <a:r>
              <a:rPr lang="en-US" sz="1800" dirty="0" smtClean="0"/>
              <a:t>RTC Configuration</a:t>
            </a:r>
          </a:p>
          <a:p>
            <a:pPr lvl="1"/>
            <a:r>
              <a:rPr lang="en-US" sz="1400" dirty="0" smtClean="0"/>
              <a:t>TAB-&gt;Configuration</a:t>
            </a:r>
          </a:p>
          <a:p>
            <a:pPr lvl="1"/>
            <a:r>
              <a:rPr lang="en-US" sz="1400" dirty="0" smtClean="0"/>
              <a:t>Control -&gt; RTC</a:t>
            </a:r>
          </a:p>
          <a:p>
            <a:pPr lvl="1"/>
            <a:r>
              <a:rPr lang="en-US" sz="1400" dirty="0" smtClean="0"/>
              <a:t>Set parameters which you want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8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64" y="2406885"/>
            <a:ext cx="7038240" cy="440649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Oval Callout 7"/>
          <p:cNvSpPr/>
          <p:nvPr/>
        </p:nvSpPr>
        <p:spPr>
          <a:xfrm>
            <a:off x="3779912" y="1550676"/>
            <a:ext cx="3672408" cy="657500"/>
          </a:xfrm>
          <a:prstGeom prst="wedgeEllipseCallout">
            <a:avLst>
              <a:gd name="adj1" fmla="val -58096"/>
              <a:gd name="adj2" fmla="val 12925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TAB -&gt; Configuration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835696" y="3806466"/>
            <a:ext cx="2933508" cy="657500"/>
          </a:xfrm>
          <a:prstGeom prst="wedgeEllipseCallout">
            <a:avLst>
              <a:gd name="adj1" fmla="val 57496"/>
              <a:gd name="adj2" fmla="val 11186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2. RTC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115068" y="6222948"/>
            <a:ext cx="3633344" cy="657500"/>
          </a:xfrm>
          <a:prstGeom prst="wedgeEllipseCallout">
            <a:avLst>
              <a:gd name="adj1" fmla="val 63927"/>
              <a:gd name="adj2" fmla="val -10398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Check configuration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uiExpand="1" build="p"/>
      <p:bldP spid="8" grpId="0" animBg="1"/>
      <p:bldP spid="9" grpId="0" uiExpand="1" animBg="1"/>
      <p:bldP spid="10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project</a:t>
            </a:r>
          </a:p>
          <a:p>
            <a:pPr lvl="1"/>
            <a:r>
              <a:rPr lang="en-GB" sz="1400" dirty="0" smtClean="0"/>
              <a:t>Menu &gt; Project &gt; Generate Project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076" name="Picture 4" descr="F:\Radek\__Training_examples\F4\Presentations\New\2014-11-02 17_06_22-Project Settin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4824536" cy="482453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397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62103"/>
          </a:xfrm>
        </p:spPr>
        <p:txBody>
          <a:bodyPr/>
          <a:lstStyle/>
          <a:p>
            <a:r>
              <a:rPr lang="en-US" sz="1800" dirty="0" smtClean="0"/>
              <a:t>RTC Configuration NVIC</a:t>
            </a:r>
          </a:p>
          <a:p>
            <a:pPr lvl="1"/>
            <a:r>
              <a:rPr lang="en-US" sz="1400" dirty="0" smtClean="0"/>
              <a:t>TAB-&gt;NVIC Setup</a:t>
            </a:r>
          </a:p>
          <a:p>
            <a:pPr lvl="1"/>
            <a:r>
              <a:rPr lang="en-US" sz="1400" dirty="0" smtClean="0"/>
              <a:t>Enable Alarm interrupt</a:t>
            </a:r>
          </a:p>
          <a:p>
            <a:pPr lvl="1"/>
            <a:r>
              <a:rPr lang="en-US" sz="1400" dirty="0" smtClean="0"/>
              <a:t>Button OK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8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52736"/>
            <a:ext cx="4563112" cy="569674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Oval Callout 7"/>
          <p:cNvSpPr/>
          <p:nvPr/>
        </p:nvSpPr>
        <p:spPr>
          <a:xfrm>
            <a:off x="6948264" y="1302368"/>
            <a:ext cx="2592288" cy="510780"/>
          </a:xfrm>
          <a:prstGeom prst="wedgeEllipseCallout">
            <a:avLst>
              <a:gd name="adj1" fmla="val -79948"/>
              <a:gd name="adj2" fmla="val -168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TAB -&gt; NVIC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37244" y="2876439"/>
            <a:ext cx="3363147" cy="510780"/>
          </a:xfrm>
          <a:prstGeom prst="wedgeEllipseCallout">
            <a:avLst>
              <a:gd name="adj1" fmla="val 12646"/>
              <a:gd name="adj2" fmla="val -15297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Enable RTC Alarm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737245" y="5517232"/>
            <a:ext cx="2592288" cy="510780"/>
          </a:xfrm>
          <a:prstGeom prst="wedgeEllipseCallout">
            <a:avLst>
              <a:gd name="adj1" fmla="val 44246"/>
              <a:gd name="adj2" fmla="val 1286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Button OK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44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uiExpand="1" build="p"/>
      <p:bldP spid="8" grpId="0" animBg="1"/>
      <p:bldP spid="9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6" y="1608701"/>
            <a:ext cx="5112568" cy="51125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project</a:t>
            </a:r>
          </a:p>
          <a:p>
            <a:pPr lvl="1"/>
            <a:r>
              <a:rPr lang="en-GB" sz="1400" dirty="0" smtClean="0"/>
              <a:t>Menu &gt; Project &gt; Generate Project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157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86287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The RTC can be preserved during RESET(ok LP modes)</a:t>
            </a:r>
          </a:p>
          <a:p>
            <a:pPr lvl="1"/>
            <a:r>
              <a:rPr lang="en-US" sz="1400" dirty="0" smtClean="0"/>
              <a:t>CubeMX not enable the RTC by default</a:t>
            </a:r>
          </a:p>
          <a:p>
            <a:pPr lvl="1"/>
            <a:r>
              <a:rPr lang="en-US" sz="1400" dirty="0"/>
              <a:t>We need to </a:t>
            </a:r>
            <a:r>
              <a:rPr lang="en-US" sz="1400" dirty="0" smtClean="0"/>
              <a:t>add </a:t>
            </a:r>
            <a:r>
              <a:rPr lang="en-US" sz="1400" dirty="0" err="1" smtClean="0"/>
              <a:t>HAL_PWR_EnableBkUpAccess</a:t>
            </a:r>
            <a:r>
              <a:rPr lang="en-US" sz="1400" dirty="0" smtClean="0"/>
              <a:t>() </a:t>
            </a:r>
            <a:r>
              <a:rPr lang="en-US" sz="1400" dirty="0"/>
              <a:t>and __HAL_RCC_RTC_ENABLE</a:t>
            </a:r>
            <a:r>
              <a:rPr lang="en-US" sz="1400" dirty="0" smtClean="0"/>
              <a:t>() before we call </a:t>
            </a:r>
            <a:r>
              <a:rPr lang="en-US" sz="1400" dirty="0" err="1" smtClean="0"/>
              <a:t>MX_RTC_Init</a:t>
            </a:r>
            <a:r>
              <a:rPr lang="en-US" sz="1400" dirty="0" smtClean="0"/>
              <a:t>()</a:t>
            </a:r>
          </a:p>
          <a:p>
            <a:r>
              <a:rPr lang="en-US" sz="1800" dirty="0" smtClean="0"/>
              <a:t>Set the first alarm to 1s</a:t>
            </a:r>
          </a:p>
          <a:p>
            <a:pPr lvl="1"/>
            <a:r>
              <a:rPr lang="en-US" sz="1400" dirty="0"/>
              <a:t>In </a:t>
            </a:r>
            <a:r>
              <a:rPr lang="en-US" sz="1400" dirty="0" err="1"/>
              <a:t>MX_RTC_Init</a:t>
            </a:r>
            <a:endParaRPr lang="en-US" sz="1400" dirty="0"/>
          </a:p>
          <a:p>
            <a:r>
              <a:rPr lang="en-US" sz="1800" dirty="0" smtClean="0"/>
              <a:t>We create the RTC interrupt handler and we reconfigure the Alarm A time</a:t>
            </a:r>
          </a:p>
          <a:p>
            <a:pPr lvl="1"/>
            <a:r>
              <a:rPr lang="en-GB" sz="1400" dirty="0" err="1"/>
              <a:t>HAL_RTC_AlarmAEventCallback</a:t>
            </a:r>
            <a:r>
              <a:rPr lang="en-GB" sz="1400" dirty="0"/>
              <a:t>(</a:t>
            </a:r>
            <a:r>
              <a:rPr lang="en-GB" sz="1400" dirty="0" err="1"/>
              <a:t>RTC_HandleTypeDef</a:t>
            </a:r>
            <a:r>
              <a:rPr lang="en-GB" sz="1400" dirty="0"/>
              <a:t> *</a:t>
            </a:r>
            <a:r>
              <a:rPr lang="en-GB" sz="1400" dirty="0" err="1"/>
              <a:t>hrtc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err="1"/>
              <a:t>HAL_RTC_GetAlarm</a:t>
            </a:r>
            <a:r>
              <a:rPr lang="en-GB" sz="1400" dirty="0"/>
              <a:t>(</a:t>
            </a:r>
            <a:r>
              <a:rPr lang="en-GB" sz="1400" dirty="0" err="1"/>
              <a:t>RTC_HandleTypeDef</a:t>
            </a:r>
            <a:r>
              <a:rPr lang="en-GB" sz="1400" dirty="0"/>
              <a:t> *</a:t>
            </a:r>
            <a:r>
              <a:rPr lang="en-GB" sz="1400" dirty="0" err="1"/>
              <a:t>hrtc</a:t>
            </a:r>
            <a:r>
              <a:rPr lang="en-GB" sz="1400" dirty="0"/>
              <a:t>, </a:t>
            </a:r>
            <a:r>
              <a:rPr lang="en-GB" sz="1400" dirty="0" err="1"/>
              <a:t>RTC_AlarmTypeDef</a:t>
            </a:r>
            <a:r>
              <a:rPr lang="en-GB" sz="1400" dirty="0"/>
              <a:t> *</a:t>
            </a:r>
            <a:r>
              <a:rPr lang="en-GB" sz="1400" dirty="0" err="1"/>
              <a:t>sAlarm</a:t>
            </a:r>
            <a:r>
              <a:rPr lang="en-GB" sz="1400" dirty="0"/>
              <a:t>, uint32_t Alarm, uint32_t Format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err="1"/>
              <a:t>HAL_RTC_SetAlarm_IT</a:t>
            </a:r>
            <a:r>
              <a:rPr lang="en-GB" sz="1400" dirty="0"/>
              <a:t>(</a:t>
            </a:r>
            <a:r>
              <a:rPr lang="en-GB" sz="1400" dirty="0" err="1"/>
              <a:t>RTC_HandleTypeDef</a:t>
            </a:r>
            <a:r>
              <a:rPr lang="en-GB" sz="1400" dirty="0"/>
              <a:t> *</a:t>
            </a:r>
            <a:r>
              <a:rPr lang="en-GB" sz="1400" dirty="0" err="1"/>
              <a:t>hrtc</a:t>
            </a:r>
            <a:r>
              <a:rPr lang="en-GB" sz="1400" dirty="0"/>
              <a:t>, </a:t>
            </a:r>
            <a:r>
              <a:rPr lang="en-GB" sz="1400" dirty="0" err="1"/>
              <a:t>RTC_AlarmTypeDef</a:t>
            </a:r>
            <a:r>
              <a:rPr lang="en-GB" sz="1400" dirty="0"/>
              <a:t> *</a:t>
            </a:r>
            <a:r>
              <a:rPr lang="en-GB" sz="1400" dirty="0" err="1"/>
              <a:t>sAlarm</a:t>
            </a:r>
            <a:r>
              <a:rPr lang="en-GB" sz="1400" dirty="0"/>
              <a:t>, uint32_t Format</a:t>
            </a:r>
            <a:r>
              <a:rPr lang="en-GB" sz="1400" dirty="0" smtClean="0"/>
              <a:t>)</a:t>
            </a:r>
          </a:p>
          <a:p>
            <a:r>
              <a:rPr lang="en-US" sz="1800" dirty="0" smtClean="0"/>
              <a:t>RTC alarm indication will be done by LED</a:t>
            </a:r>
          </a:p>
          <a:p>
            <a:pPr lvl="1"/>
            <a:r>
              <a:rPr lang="en-GB" sz="1400" dirty="0" err="1"/>
              <a:t>HAL_GPIO_TogglePin</a:t>
            </a:r>
            <a:r>
              <a:rPr lang="en-GB" sz="1400" dirty="0"/>
              <a:t>(</a:t>
            </a:r>
            <a:r>
              <a:rPr lang="en-GB" sz="1400" dirty="0" err="1"/>
              <a:t>GPIO_TypeDef</a:t>
            </a:r>
            <a:r>
              <a:rPr lang="en-GB" sz="1400" dirty="0"/>
              <a:t>* </a:t>
            </a:r>
            <a:r>
              <a:rPr lang="en-GB" sz="1400" dirty="0" err="1"/>
              <a:t>GPIOx</a:t>
            </a:r>
            <a:r>
              <a:rPr lang="en-GB" sz="1400" dirty="0"/>
              <a:t>, uint16_t </a:t>
            </a:r>
            <a:r>
              <a:rPr lang="en-GB" sz="1400" dirty="0" err="1"/>
              <a:t>GPIO_Pin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4465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89310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RTC enable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 smtClean="0"/>
              <a:t>MX_RTC_Init</a:t>
            </a:r>
            <a:r>
              <a:rPr lang="en-US" sz="1800" dirty="0" smtClean="0"/>
              <a:t> we set first Alarm to 1s</a:t>
            </a:r>
          </a:p>
          <a:p>
            <a:endParaRPr lang="en-US" sz="1800" dirty="0"/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11377"/>
            <a:ext cx="8856984" cy="11695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 Initialize all configured peripherals */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HAL_PWR_EnableBkUpAccess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//enable </a:t>
            </a: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PWR backup domain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access (</a:t>
            </a:r>
            <a:r>
              <a:rPr lang="en-GB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RTC,BKReg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__HAL_RCC_RTC_ENABLE();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//Enable RTC. not created by cube </a:t>
            </a: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because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the RTC can run.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MX_GPIO_Init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MX_RTC_Init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79512" y="3402866"/>
            <a:ext cx="6678488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/**Enable the Alarm A 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sAlarm.AlarmTime.Hours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sAlarm.AlarmTime.Minutes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sAlarm.AlarmTime.Seconds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sAlarm.AlarmTime.SubSeconds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790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73866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RTC enable</a:t>
            </a:r>
            <a:endParaRPr lang="en-US" sz="1800" dirty="0"/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1557947"/>
            <a:ext cx="8856984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4 */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HAL_RTC_AlarmAEventCallback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RTC_HandleTypeDef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hrtc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RTC_AlarmTypeDef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HAL_RTC_GetAlarm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hrtc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,&amp;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sAlarm,RTC_ALARM_A,FORMAT_BIN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sAlarm.AlarmTime.Seconds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&gt;58){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sAlarm.AlarmTime.Seconds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sAlarm.AlarmTime.Seconds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=sAlarm.AlarmTime.Seconds+1;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HAL_RTC_SetAlarm_IT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hrtc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, FORMAT_BIN)!=HAL_OK){}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HAL_GPIO_TogglePin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(GPIOG,GPIO_PIN_14);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4 */</a:t>
            </a:r>
          </a:p>
        </p:txBody>
      </p:sp>
    </p:spTree>
    <p:extLst>
      <p:ext uri="{BB962C8B-B14F-4D97-AF65-F5344CB8AC3E}">
        <p14:creationId xmlns:p14="http://schemas.microsoft.com/office/powerpoint/2010/main" val="225070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RTC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Alarm with </a:t>
            </a:r>
            <a:r>
              <a:rPr lang="en-US" dirty="0" smtClean="0">
                <a:solidFill>
                  <a:schemeClr val="accent2"/>
                </a:solidFill>
              </a:rPr>
              <a:t>interrupt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55536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Advanced task</a:t>
            </a:r>
          </a:p>
          <a:p>
            <a:pPr lvl="1"/>
            <a:r>
              <a:rPr lang="en-US" sz="1400" dirty="0" smtClean="0"/>
              <a:t>The counting stops after 1minute</a:t>
            </a:r>
          </a:p>
          <a:p>
            <a:pPr lvl="1"/>
            <a:r>
              <a:rPr lang="en-US" sz="1400" dirty="0" smtClean="0"/>
              <a:t>Modify the project to create alarm every 1s for infinite time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 smtClean="0"/>
              <a:t>We only need </a:t>
            </a:r>
            <a:r>
              <a:rPr lang="en-US" sz="1800" dirty="0"/>
              <a:t>t</a:t>
            </a:r>
            <a:r>
              <a:rPr lang="en-US" sz="1800" dirty="0" smtClean="0"/>
              <a:t>o modify the Alarm mask to ignore Days, Hours and Minutes</a:t>
            </a:r>
            <a:endParaRPr lang="en-US" sz="18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2162467"/>
            <a:ext cx="9001000" cy="33547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Enable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the Alarm A 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sAlarm.AlarmTime.Hours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sAlarm.AlarmTime.Minutes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sAlarm.AlarmTime.Seconds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sAlarm.AlarmTime.SubSeconds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sAlarm.AlarmTime.TimeFormat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RTC_HOURFORMAT12_AM;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sAlarm.AlarmTime.DayLightSaving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RTC_DAYLIGHTSAVING_NONE;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sAlarm.AlarmTime.StoreOperation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RTC_STOREOPERATION_RESET;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sAlarm.AlarmMask</a:t>
            </a:r>
            <a:r>
              <a:rPr lang="en-GB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= RTC_ALARMMASK_DATEWEEKDAY|RTC_ALARMMASK_HOURS|RTC_ALARMMASK_MINUTES;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sAlarm.AlarmSubSecondMask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RTC_ALARMSUBSECONDMASK_ALL;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sAlarm.AlarmDateWeekDaySel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RTC_ALARMDATEWEEKDAYSEL_DATE;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sAlarm.AlarmDateWeekDay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sAlarm.Alarm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RTC_ALARM_A;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HAL_RTC_SetAlarm_IT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hrtc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sAlarm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, FORMAT_BCD);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40180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uiExpand="1" build="p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en-US" smtClean="0"/>
              <a:t>86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91" y="1196752"/>
            <a:ext cx="7836386" cy="50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The functions we want to put into </a:t>
            </a:r>
            <a:r>
              <a:rPr lang="en-GB" sz="1400" dirty="0" err="1" smtClean="0"/>
              <a:t>main.c</a:t>
            </a:r>
            <a:endParaRPr lang="en-GB" sz="1400" dirty="0" smtClean="0"/>
          </a:p>
          <a:p>
            <a:pPr lvl="1"/>
            <a:r>
              <a:rPr lang="en-GB" sz="1400" dirty="0"/>
              <a:t>Between </a:t>
            </a:r>
            <a:r>
              <a:rPr lang="en-GB" sz="1400" i="1" dirty="0"/>
              <a:t>/* USER CODE BEGIN 3 */</a:t>
            </a:r>
            <a:r>
              <a:rPr lang="en-GB" sz="1400" dirty="0"/>
              <a:t> and </a:t>
            </a:r>
            <a:r>
              <a:rPr lang="en-GB" sz="1400" i="1" dirty="0"/>
              <a:t>/* USER CODE END 3 </a:t>
            </a:r>
            <a:r>
              <a:rPr lang="en-GB" sz="1400" i="1" dirty="0" smtClean="0"/>
              <a:t>*/ </a:t>
            </a:r>
            <a:r>
              <a:rPr lang="en-GB" sz="1400" dirty="0" smtClean="0"/>
              <a:t>tags</a:t>
            </a:r>
          </a:p>
          <a:p>
            <a:pPr lvl="1"/>
            <a:r>
              <a:rPr lang="en-GB" sz="1400" dirty="0" smtClean="0"/>
              <a:t>Into infinite loop </a:t>
            </a:r>
            <a:r>
              <a:rPr lang="en-GB" sz="1400" i="1" dirty="0" smtClean="0"/>
              <a:t>while(1){   }</a:t>
            </a:r>
          </a:p>
          <a:p>
            <a:r>
              <a:rPr lang="en-GB" sz="1800" dirty="0" smtClean="0"/>
              <a:t>For toggling we need to use this functions</a:t>
            </a:r>
          </a:p>
          <a:p>
            <a:pPr lvl="1"/>
            <a:r>
              <a:rPr lang="en-GB" sz="1400" i="1" dirty="0" err="1" smtClean="0"/>
              <a:t>HAL_HAL_Delay</a:t>
            </a:r>
            <a:r>
              <a:rPr lang="en-GB" sz="1400" dirty="0" smtClean="0"/>
              <a:t> which create specific delay</a:t>
            </a:r>
          </a:p>
          <a:p>
            <a:pPr lvl="1"/>
            <a:r>
              <a:rPr lang="en-GB" sz="1400" i="1" dirty="0" err="1" smtClean="0"/>
              <a:t>HAL_GPIO_WritePin</a:t>
            </a:r>
            <a:r>
              <a:rPr lang="en-GB" sz="1400" dirty="0"/>
              <a:t> or </a:t>
            </a:r>
            <a:r>
              <a:rPr lang="en-GB" sz="1400" i="1" dirty="0" err="1"/>
              <a:t>HAL_GPIO_TogglePin</a:t>
            </a:r>
            <a:endParaRPr lang="en-GB" sz="1400" i="1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450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ᙆᙁᙃ"/>
  <p:tag name="RANDOM" val="19"/>
  <p:tag name="CLINAME" val="ᙦᙧᘳᙖᚂᚁᙹᙼᙷᙸᚁᚇᙼᙴᙿ!ᙨᚁᙖᙿᙴᚆᚆᙼᙹᙼᙸᙷ"/>
  <p:tag name="DATETIME" val="ᙅᙂᙉᙂᙅᙃᙄᙆᘳᘳᙄᙄᙍᙄᙋᙔᙠᘳᘻᙚᙠᙧᘾᙄᙍᙃᘼ!ᙄᙃᙂᙌᙂᙅᙃᙄᙆᘳᘳᙄᙄᙍᙆᙆᙔᙠᘳᘻᙚᙠᙧᘾᙅᙍᙃᘼ"/>
  <p:tag name="DONEBY" val="ᙦᙧᙯᙾᙴᚂᚈᚇᙻᙸᚅᘳᙵᙸᙿᙻᙴᙷᙽ!ᙦᙧᙯᙼᚉᚂᘳᙶᙼᚆᙴᚅ"/>
  <p:tag name="IPADDRESS" val="ᙧᙨᙡᙄᙃᙄᙊᙌ!ᙣᙥᙚᙃᙃᙃᙆᙇᙊ"/>
  <p:tag name="CHECKSUM" val="ᙈᙅᙄᙇ!ᙇᙆᙈᙇ"/>
</p:tagLst>
</file>

<file path=ppt/theme/theme1.xml><?xml version="1.0" encoding="utf-8"?>
<a:theme xmlns:a="http://schemas.openxmlformats.org/drawingml/2006/main" name="blank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0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9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894C8-2615-4611-8CAA-6E8B677E5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FDD8E2-8A4C-4EB3-BAEE-32A37185E787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D687E4-6A28-4AB6-AAC4-EA8591EE9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53821</TotalTime>
  <Words>4542</Words>
  <Application>Microsoft Office PowerPoint</Application>
  <PresentationFormat>On-screen Show (4:3)</PresentationFormat>
  <Paragraphs>1190</Paragraphs>
  <Slides>86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ＭＳ Ｐゴシック</vt:lpstr>
      <vt:lpstr>Arial</vt:lpstr>
      <vt:lpstr>Calibri</vt:lpstr>
      <vt:lpstr>Consolas</vt:lpstr>
      <vt:lpstr>blank</vt:lpstr>
      <vt:lpstr>STM32</vt:lpstr>
      <vt:lpstr>CONTENT </vt:lpstr>
      <vt:lpstr>GPIO Lab 1 </vt:lpstr>
      <vt:lpstr>Configure GPIO for LED toggling</vt:lpstr>
      <vt:lpstr>Configure GPIO for LED toggling</vt:lpstr>
      <vt:lpstr>Configure GPIO for LED toggling</vt:lpstr>
      <vt:lpstr>Configure GPIO for LED toggling</vt:lpstr>
      <vt:lpstr>Configure GPIO for LED toggling</vt:lpstr>
      <vt:lpstr>Configure GPIO for LED toggling</vt:lpstr>
      <vt:lpstr>Configure GPIO for LED toggling</vt:lpstr>
      <vt:lpstr>EXTI lab 2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Low Power mode SLEEP lab 3</vt:lpstr>
      <vt:lpstr>Use SLEEP mode with EXTI</vt:lpstr>
      <vt:lpstr>  SLEEP Mode</vt:lpstr>
      <vt:lpstr>Use SLEEP mode with EXTI</vt:lpstr>
      <vt:lpstr>Use SLEEP mode with EXTI</vt:lpstr>
      <vt:lpstr>Use SLEEP mode with EXTI</vt:lpstr>
      <vt:lpstr>Use SLEEP mode with EXTI</vt:lpstr>
      <vt:lpstr>Use SLEEP mode with EXTI</vt:lpstr>
      <vt:lpstr>Use SLEEP mode with EXTI</vt:lpstr>
      <vt:lpstr>Low Power mode STOP lab 4</vt:lpstr>
      <vt:lpstr>Use STOP mode with EXTI</vt:lpstr>
      <vt:lpstr>  STOP Mode</vt:lpstr>
      <vt:lpstr>Use STOP mode with EXTI</vt:lpstr>
      <vt:lpstr>Use STOP mode with EXTI</vt:lpstr>
      <vt:lpstr>Use STOP mode with EXTI</vt:lpstr>
      <vt:lpstr>Use STOP mode with EXTI</vt:lpstr>
      <vt:lpstr>Use STOP mode with EXTI</vt:lpstr>
      <vt:lpstr>Low Power mode STANDBY lab 5</vt:lpstr>
      <vt:lpstr>Use STANDBY mode</vt:lpstr>
      <vt:lpstr>  STANDBY Mode</vt:lpstr>
      <vt:lpstr>Use STANDBY mode</vt:lpstr>
      <vt:lpstr>Use STANDBY mode</vt:lpstr>
      <vt:lpstr>Use STANDBY mode</vt:lpstr>
      <vt:lpstr>Use STANDBY mode</vt:lpstr>
      <vt:lpstr>Data transfer over DMA lab 6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Use DMA in M2M transfer</vt:lpstr>
      <vt:lpstr>Data transfer over DMA with interrupt lab 7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DMA M2M transfer with interrupt</vt:lpstr>
      <vt:lpstr>Use RTC Alarm lab 8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Use RTC and Alarm with interrupt</vt:lpstr>
      <vt:lpstr>Thank You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radek.ripa@st.com</dc:creator>
  <cp:lastModifiedBy>Bruno Fontes MONTANARI</cp:lastModifiedBy>
  <cp:revision>1135</cp:revision>
  <cp:lastPrinted>2014-11-21T08:31:53Z</cp:lastPrinted>
  <dcterms:created xsi:type="dcterms:W3CDTF">2013-02-06T10:17:44Z</dcterms:created>
  <dcterms:modified xsi:type="dcterms:W3CDTF">2015-10-19T21:05:53Z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PublishingExpirationDate">
    <vt:lpwstr/>
  </property>
  <property fmtid="{D5CDD505-2E9C-101B-9397-08002B2CF9AE}" pid="7" name="PublishingStartDate">
    <vt:lpwstr/>
  </property>
</Properties>
</file>