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281" r:id="rId5"/>
    <p:sldId id="1441" r:id="rId6"/>
    <p:sldId id="1442" r:id="rId7"/>
    <p:sldId id="1446" r:id="rId8"/>
    <p:sldId id="1447" r:id="rId9"/>
    <p:sldId id="1448" r:id="rId10"/>
    <p:sldId id="1450" r:id="rId11"/>
    <p:sldId id="1451" r:id="rId12"/>
    <p:sldId id="1452" r:id="rId13"/>
    <p:sldId id="1453" r:id="rId14"/>
    <p:sldId id="1454" r:id="rId15"/>
    <p:sldId id="1455" r:id="rId16"/>
    <p:sldId id="1456" r:id="rId17"/>
    <p:sldId id="1457" r:id="rId18"/>
    <p:sldId id="1458" r:id="rId19"/>
    <p:sldId id="1459" r:id="rId20"/>
    <p:sldId id="1460" r:id="rId21"/>
    <p:sldId id="1461" r:id="rId22"/>
    <p:sldId id="1462" r:id="rId23"/>
    <p:sldId id="1463" r:id="rId24"/>
    <p:sldId id="1464" r:id="rId25"/>
    <p:sldId id="1342" r:id="rId26"/>
    <p:sldId id="1343" r:id="rId27"/>
    <p:sldId id="1345" r:id="rId28"/>
    <p:sldId id="1346" r:id="rId29"/>
    <p:sldId id="1347" r:id="rId30"/>
    <p:sldId id="1355" r:id="rId31"/>
    <p:sldId id="1357" r:id="rId32"/>
    <p:sldId id="1358" r:id="rId33"/>
    <p:sldId id="1359" r:id="rId34"/>
    <p:sldId id="1360" r:id="rId35"/>
    <p:sldId id="1361" r:id="rId36"/>
    <p:sldId id="1348" r:id="rId37"/>
    <p:sldId id="1349" r:id="rId38"/>
    <p:sldId id="1350" r:id="rId39"/>
    <p:sldId id="1351" r:id="rId40"/>
    <p:sldId id="1352" r:id="rId41"/>
    <p:sldId id="1353" r:id="rId42"/>
    <p:sldId id="1354" r:id="rId43"/>
    <p:sldId id="1362" r:id="rId44"/>
    <p:sldId id="1363" r:id="rId45"/>
    <p:sldId id="1366" r:id="rId46"/>
    <p:sldId id="1364" r:id="rId47"/>
    <p:sldId id="1365" r:id="rId48"/>
    <p:sldId id="1367" r:id="rId49"/>
    <p:sldId id="1368" r:id="rId50"/>
    <p:sldId id="1369" r:id="rId51"/>
    <p:sldId id="1370" r:id="rId52"/>
    <p:sldId id="1372" r:id="rId53"/>
    <p:sldId id="1371" r:id="rId54"/>
    <p:sldId id="1373" r:id="rId55"/>
    <p:sldId id="1374" r:id="rId56"/>
    <p:sldId id="771" r:id="rId57"/>
  </p:sldIdLst>
  <p:sldSz cx="9144000" cy="6858000" type="screen4x3"/>
  <p:notesSz cx="6858000" cy="9926638"/>
  <p:custDataLst>
    <p:tags r:id="rId60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tur Iwanick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EFFF"/>
    <a:srgbClr val="EBFFFF"/>
    <a:srgbClr val="D1FFFF"/>
    <a:srgbClr val="FFD300"/>
    <a:srgbClr val="B9C4CA"/>
    <a:srgbClr val="90989E"/>
    <a:srgbClr val="4F5251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6" autoAdjust="0"/>
    <p:restoredTop sz="85449" autoAdjust="0"/>
  </p:normalViewPr>
  <p:slideViewPr>
    <p:cSldViewPr>
      <p:cViewPr varScale="1">
        <p:scale>
          <a:sx n="51" d="100"/>
          <a:sy n="51" d="100"/>
        </p:scale>
        <p:origin x="1018" y="53"/>
      </p:cViewPr>
      <p:guideLst>
        <p:guide orient="horz" pos="2160"/>
        <p:guide orient="horz" pos="8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1319-7756-4DDA-B44D-10C9C9072268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CB0A-237B-4F78-9BEC-1AF8CC59E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1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1E4A21-066F-4EC3-837D-2DEDF384F560}" type="datetimeFigureOut">
              <a:rPr lang="fr-FR"/>
              <a:pPr>
                <a:defRPr/>
              </a:pPr>
              <a:t>10/11/2015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DF7D87-55F9-4FC4-8E4C-52E30D31F42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9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16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66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83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39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223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0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655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488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if it </a:t>
            </a:r>
            <a:r>
              <a:rPr lang="en-US" smtClean="0"/>
              <a:t>is functional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0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47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5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406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090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17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37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408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608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3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53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64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037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27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591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178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9942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004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684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786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012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9039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519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145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7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1366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3083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306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2837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7774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610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256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20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4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4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04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78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72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25413" y="-171450"/>
            <a:ext cx="9280526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4213" y="5878513"/>
            <a:ext cx="24479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A1299FCA-C490-4C43-AA02-A6096FBC69E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2568207-DF40-45BA-9340-2AA41162000B}" type="datetime1">
              <a:rPr lang="fr-FR" smtClean="0"/>
              <a:t>10/11/2015</a:t>
            </a:fld>
            <a:endParaRPr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18262" r="10397" b="48524"/>
          <a:stretch>
            <a:fillRect/>
          </a:stretch>
        </p:blipFill>
        <p:spPr bwMode="auto">
          <a:xfrm>
            <a:off x="0" y="4763"/>
            <a:ext cx="9144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022F87-24B0-41D2-B4A9-5E30A9FEDC5E}" type="datetime1">
              <a:rPr lang="fr-FR" smtClean="0"/>
              <a:t>10/11/2015</a:t>
            </a:fld>
            <a:endParaRPr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8DEED-829C-47B1-842D-CFFF7E5C2B9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E00B44-21EA-424A-B693-978D28021F12}" type="datetime1">
              <a:rPr lang="fr-FR" smtClean="0"/>
              <a:t>10/11/2015</a:t>
            </a:fld>
            <a:endParaRPr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BB716-59AC-4EF3-AEB3-49E4EB5AB54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01205D-2679-4020-88FF-E8612624913F}" type="datetime1">
              <a:rPr lang="fr-FR" smtClean="0"/>
              <a:t>10/11/2015</a:t>
            </a:fld>
            <a:endParaRPr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CAC99-D251-492F-A5C4-CBA2A51F90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0C96C79-13EE-440E-B22E-96ACF3742C48}" type="datetime1">
              <a:rPr lang="fr-FR" smtClean="0"/>
              <a:t>10/11/2015</a:t>
            </a:fld>
            <a:endParaRPr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075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874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8538" y="677863"/>
            <a:ext cx="544512" cy="198437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6D75FE3-EB8E-445B-A0EB-C8D8B6CA3C9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1029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5425" y="6235700"/>
            <a:ext cx="6683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3438" y="6546850"/>
            <a:ext cx="3414712" cy="1222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50" y="6546850"/>
            <a:ext cx="519113" cy="12223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BBB00E-EBE6-4289-8AB9-08154220DD7E}" type="datetime1">
              <a:rPr lang="fr-FR" smtClean="0"/>
              <a:t>10/11/2015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77800" indent="-177800" algn="l" rtl="0" eaLnBrk="1" fontAlgn="base" hangingPunct="1">
        <a:spcBef>
          <a:spcPts val="18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rgbClr val="002152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rgbClr val="002152"/>
        </a:buClr>
        <a:buFont typeface="Arial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rtl="0" eaLnBrk="1" fontAlgn="base" hangingPunct="1">
        <a:lnSpc>
          <a:spcPct val="90000"/>
        </a:lnSpc>
        <a:spcBef>
          <a:spcPct val="0"/>
        </a:spcBef>
        <a:spcAft>
          <a:spcPts val="300"/>
        </a:spcAft>
        <a:buFont typeface="Arial" charset="0"/>
        <a:buChar char="•"/>
        <a:defRPr sz="1400" kern="1200">
          <a:solidFill>
            <a:srgbClr val="9C9E9F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rtl="0" eaLnBrk="1" fontAlgn="base" hangingPunct="1">
        <a:lnSpc>
          <a:spcPct val="90000"/>
        </a:lnSpc>
        <a:spcBef>
          <a:spcPct val="0"/>
        </a:spcBef>
        <a:spcAft>
          <a:spcPts val="300"/>
        </a:spcAft>
        <a:buFont typeface="Arial" charset="0"/>
        <a:buChar char="•"/>
        <a:defRPr sz="1200" kern="120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STM32 </a:t>
            </a:r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01284" y="340249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14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2152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Micro105</a:t>
            </a:r>
            <a:endParaRPr lang="en-US" dirty="0" smtClean="0"/>
          </a:p>
        </p:txBody>
      </p:sp>
      <p:pic>
        <p:nvPicPr>
          <p:cNvPr id="7" name="Picture 2" descr="C:\Users\ldesseig\Documents\My ST Documents\MCD\Projects\STM32Cube V1\Branding Visuals\STM32_Cube_128x128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92696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WWDG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47732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How calculate the window </a:t>
            </a:r>
            <a:r>
              <a:rPr lang="en-US" sz="1400" dirty="0" smtClean="0"/>
              <a:t>APB1</a:t>
            </a:r>
            <a:r>
              <a:rPr lang="en-US" sz="1400" baseline="-25000" dirty="0" smtClean="0"/>
              <a:t>freq</a:t>
            </a:r>
            <a:r>
              <a:rPr lang="en-US" sz="1400" dirty="0" smtClean="0"/>
              <a:t>=45MHz, </a:t>
            </a:r>
            <a:r>
              <a:rPr lang="en-US" sz="1400" dirty="0" err="1" smtClean="0"/>
              <a:t>prescaller</a:t>
            </a:r>
            <a:r>
              <a:rPr lang="en-US" sz="1400" dirty="0" smtClean="0"/>
              <a:t> 8</a:t>
            </a:r>
          </a:p>
          <a:p>
            <a:pPr lvl="1"/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8" y="3430312"/>
            <a:ext cx="6408704" cy="33830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504" y="4465451"/>
            <a:ext cx="2016224" cy="77493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In our case 80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123728" y="4808336"/>
            <a:ext cx="504056" cy="4458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102368" y="5457906"/>
            <a:ext cx="2016224" cy="77493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Fixed 63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2118592" y="5583269"/>
            <a:ext cx="576064" cy="262104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102368" y="3497448"/>
            <a:ext cx="2016224" cy="77493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We refresh the WWDG to 127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18592" y="3921941"/>
            <a:ext cx="1301280" cy="281406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644996" y="1613545"/>
          <a:ext cx="65913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5" imgW="3898800" imgH="647640" progId="Equation.3">
                  <p:embed/>
                </p:oleObj>
              </mc:Choice>
              <mc:Fallback>
                <p:oleObj name="Equation" r:id="rId5" imgW="3898800" imgH="647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996" y="1613545"/>
                        <a:ext cx="6591300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611560" y="2708920"/>
          <a:ext cx="5496303" cy="66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7" imgW="3251160" imgH="393480" progId="Equation.3">
                  <p:embed/>
                </p:oleObj>
              </mc:Choice>
              <mc:Fallback>
                <p:oleObj name="Equation" r:id="rId7" imgW="3251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2708920"/>
                        <a:ext cx="5496303" cy="665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3.3.1</a:t>
            </a:r>
          </a:p>
        </p:txBody>
      </p:sp>
    </p:spTree>
    <p:extLst>
      <p:ext uri="{BB962C8B-B14F-4D97-AF65-F5344CB8AC3E}">
        <p14:creationId xmlns:p14="http://schemas.microsoft.com/office/powerpoint/2010/main" val="16200330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WWDG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3165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Solution</a:t>
            </a:r>
          </a:p>
          <a:p>
            <a:pPr lvl="1"/>
            <a:r>
              <a:rPr lang="en-US" sz="1400" dirty="0" smtClean="0"/>
              <a:t>WWDG Start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355600" lvl="1" indent="0">
              <a:buNone/>
            </a:pPr>
            <a:endParaRPr lang="en-US" sz="1400" dirty="0"/>
          </a:p>
          <a:p>
            <a:pPr lvl="1"/>
            <a:r>
              <a:rPr lang="en-US" sz="1400" dirty="0" smtClean="0"/>
              <a:t>WWDG refresh</a:t>
            </a:r>
          </a:p>
          <a:p>
            <a:pPr lvl="1"/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57200" y="1877343"/>
            <a:ext cx="4572000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USER CODE BEGIN 2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HAL_WWDG_Start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(&amp;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hwwdg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2 */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200" y="3284984"/>
            <a:ext cx="8579296" cy="258532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3 */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/* Infinite loop */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//30ms or 50ms is outside the WWDG window, 40ms fits inside the window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HAL_Delay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(40);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HAL_GPIO_WritePin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(GPIOG, GPIO_PIN_14, GPIO_PIN_SET);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HAL_WWDG_Refresh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(&amp;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hwwdg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, 127);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3 */</a:t>
            </a:r>
            <a:endParaRPr lang="en-GB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3.3.1</a:t>
            </a:r>
          </a:p>
        </p:txBody>
      </p:sp>
    </p:spTree>
    <p:extLst>
      <p:ext uri="{BB962C8B-B14F-4D97-AF65-F5344CB8AC3E}">
        <p14:creationId xmlns:p14="http://schemas.microsoft.com/office/powerpoint/2010/main" val="32830489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3.3.2 </a:t>
            </a:r>
            <a:r>
              <a:rPr lang="en-US" dirty="0" smtClean="0"/>
              <a:t>IWDG lab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10/11/2015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71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IWDG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108543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to </a:t>
            </a:r>
            <a:r>
              <a:rPr lang="en-US" sz="1800" dirty="0" smtClean="0"/>
              <a:t>setup IWDG in CubeMX</a:t>
            </a:r>
            <a:endParaRPr lang="en-GB" sz="1800" dirty="0" smtClean="0"/>
          </a:p>
          <a:p>
            <a:pPr lvl="1"/>
            <a:r>
              <a:rPr lang="en-US" sz="1800" dirty="0" smtClean="0"/>
              <a:t>How to Generate Code in CubeMX and use HAL functions</a:t>
            </a:r>
          </a:p>
          <a:p>
            <a:pPr lvl="1"/>
            <a:r>
              <a:rPr lang="en-US" sz="1800" dirty="0" smtClean="0"/>
              <a:t>Create simple application to test IWDG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Configure </a:t>
            </a:r>
            <a:r>
              <a:rPr lang="en-US" sz="1800" dirty="0"/>
              <a:t>I</a:t>
            </a:r>
            <a:r>
              <a:rPr lang="en-US" sz="1800" dirty="0" smtClean="0"/>
              <a:t>WDG in CubeMX and Generate Code</a:t>
            </a:r>
            <a:endParaRPr lang="pl-PL" sz="1800" dirty="0" smtClean="0"/>
          </a:p>
          <a:p>
            <a:pPr lvl="1"/>
            <a:r>
              <a:rPr lang="en-US" sz="1800" dirty="0" smtClean="0"/>
              <a:t>Learn how to start IWDG</a:t>
            </a:r>
          </a:p>
          <a:p>
            <a:pPr lvl="1"/>
            <a:r>
              <a:rPr lang="en-US" sz="1800" dirty="0"/>
              <a:t>I</a:t>
            </a:r>
            <a:r>
              <a:rPr lang="en-US" sz="1800" dirty="0" smtClean="0"/>
              <a:t>WDG indication via 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3.3.2</a:t>
            </a:r>
          </a:p>
        </p:txBody>
      </p:sp>
    </p:spTree>
    <p:extLst>
      <p:ext uri="{BB962C8B-B14F-4D97-AF65-F5344CB8AC3E}">
        <p14:creationId xmlns:p14="http://schemas.microsoft.com/office/powerpoint/2010/main" val="1071198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IWDG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49299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Create project in CubeMX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</a:t>
            </a:r>
            <a:r>
              <a:rPr lang="en-GB" sz="1400" dirty="0" smtClean="0"/>
              <a:t>STM32F439ZITx</a:t>
            </a:r>
            <a:endParaRPr lang="en-GB" sz="1800" dirty="0" smtClean="0"/>
          </a:p>
          <a:p>
            <a:r>
              <a:rPr lang="en-US" sz="1800" dirty="0" smtClean="0"/>
              <a:t>CubeMX IWDG selection</a:t>
            </a:r>
          </a:p>
          <a:p>
            <a:pPr lvl="1"/>
            <a:r>
              <a:rPr lang="en-US" sz="1400" dirty="0" smtClean="0"/>
              <a:t>Select IWDG</a:t>
            </a:r>
          </a:p>
          <a:p>
            <a:pPr lvl="1"/>
            <a:r>
              <a:rPr lang="en-US" sz="1400" dirty="0" smtClean="0"/>
              <a:t>Configure PG14 for LED indication</a:t>
            </a:r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3"/>
            <a:ext cx="3816424" cy="333043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069" y="4293096"/>
            <a:ext cx="2845900" cy="116112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3.3.2</a:t>
            </a:r>
          </a:p>
        </p:txBody>
      </p:sp>
    </p:spTree>
    <p:extLst>
      <p:ext uri="{BB962C8B-B14F-4D97-AF65-F5344CB8AC3E}">
        <p14:creationId xmlns:p14="http://schemas.microsoft.com/office/powerpoint/2010/main" val="27004220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IWDG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46714"/>
          </a:xfrm>
        </p:spPr>
        <p:txBody>
          <a:bodyPr/>
          <a:lstStyle/>
          <a:p>
            <a:r>
              <a:rPr lang="en-GB" sz="1800" dirty="0" smtClean="0"/>
              <a:t>In order to run on maximum frequency, setup clock system</a:t>
            </a:r>
          </a:p>
          <a:p>
            <a:r>
              <a:rPr lang="en-US" sz="1800" dirty="0"/>
              <a:t>Details in </a:t>
            </a:r>
            <a:r>
              <a:rPr lang="en-US" sz="1800" dirty="0" smtClean="0"/>
              <a:t>lab </a:t>
            </a:r>
            <a:r>
              <a:rPr lang="en-US" sz="1800" dirty="0"/>
              <a:t>0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3228"/>
            <a:ext cx="6120680" cy="45770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3.3.2</a:t>
            </a:r>
          </a:p>
        </p:txBody>
      </p:sp>
    </p:spTree>
    <p:extLst>
      <p:ext uri="{BB962C8B-B14F-4D97-AF65-F5344CB8AC3E}">
        <p14:creationId xmlns:p14="http://schemas.microsoft.com/office/powerpoint/2010/main" val="29018959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56" y="1116088"/>
            <a:ext cx="4753974" cy="569674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IWDG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86232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CubeMX ADC configuration</a:t>
            </a:r>
          </a:p>
          <a:p>
            <a:pPr lvl="1"/>
            <a:r>
              <a:rPr lang="en-US" sz="1400" dirty="0" smtClean="0"/>
              <a:t>TAB&gt;Configuration&gt;System&gt;</a:t>
            </a:r>
            <a:br>
              <a:rPr lang="en-US" sz="1400" dirty="0" smtClean="0"/>
            </a:br>
            <a:r>
              <a:rPr lang="en-US" sz="1400" dirty="0" smtClean="0"/>
              <a:t>&gt;IWDG&gt;Parameter Settings </a:t>
            </a:r>
          </a:p>
          <a:p>
            <a:pPr lvl="1"/>
            <a:r>
              <a:rPr lang="en-US" sz="1400" dirty="0" smtClean="0"/>
              <a:t>Set </a:t>
            </a:r>
            <a:r>
              <a:rPr lang="en-US" sz="1400" dirty="0" err="1" smtClean="0"/>
              <a:t>prescaller</a:t>
            </a:r>
            <a:r>
              <a:rPr lang="en-US" sz="1400" dirty="0" smtClean="0"/>
              <a:t> to 4</a:t>
            </a:r>
          </a:p>
          <a:p>
            <a:pPr lvl="1"/>
            <a:r>
              <a:rPr lang="en-US" sz="1400" dirty="0" smtClean="0"/>
              <a:t>Max value to 50</a:t>
            </a:r>
          </a:p>
          <a:p>
            <a:pPr lvl="1"/>
            <a:r>
              <a:rPr lang="en-US" sz="1400" dirty="0" smtClean="0"/>
              <a:t>Button OK</a:t>
            </a:r>
          </a:p>
          <a:p>
            <a:pPr lvl="1"/>
            <a:endParaRPr lang="en-US" sz="1400" dirty="0"/>
          </a:p>
          <a:p>
            <a:pPr lvl="1"/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3.3.2</a:t>
            </a:r>
          </a:p>
        </p:txBody>
      </p:sp>
    </p:spTree>
    <p:extLst>
      <p:ext uri="{BB962C8B-B14F-4D97-AF65-F5344CB8AC3E}">
        <p14:creationId xmlns:p14="http://schemas.microsoft.com/office/powerpoint/2010/main" val="19371004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65" y="1593948"/>
            <a:ext cx="5147420" cy="514742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IWDG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Code</a:t>
            </a:r>
          </a:p>
          <a:p>
            <a:pPr lvl="1"/>
            <a:r>
              <a:rPr lang="en-GB" sz="1400" dirty="0" smtClean="0"/>
              <a:t>Menu &gt; Project &gt; Generate Code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3.3.2</a:t>
            </a:r>
          </a:p>
        </p:txBody>
      </p:sp>
    </p:spTree>
    <p:extLst>
      <p:ext uri="{BB962C8B-B14F-4D97-AF65-F5344CB8AC3E}">
        <p14:creationId xmlns:p14="http://schemas.microsoft.com/office/powerpoint/2010/main" val="7058859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IWDG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IWDG refresh interval</a:t>
            </a:r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18</a:t>
            </a:fld>
            <a:endParaRPr lang="fr-FR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552450" y="1665288"/>
          <a:ext cx="78359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4635360" imgH="431640" progId="Equation.3">
                  <p:embed/>
                </p:oleObj>
              </mc:Choice>
              <mc:Fallback>
                <p:oleObj name="Equation" r:id="rId4" imgW="46353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450" y="1665288"/>
                        <a:ext cx="7835900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3.3.2</a:t>
            </a:r>
          </a:p>
        </p:txBody>
      </p:sp>
    </p:spTree>
    <p:extLst>
      <p:ext uri="{BB962C8B-B14F-4D97-AF65-F5344CB8AC3E}">
        <p14:creationId xmlns:p14="http://schemas.microsoft.com/office/powerpoint/2010/main" val="3051603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IWDG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3165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Solution</a:t>
            </a:r>
          </a:p>
          <a:p>
            <a:pPr lvl="1"/>
            <a:r>
              <a:rPr lang="en-US" sz="1400" dirty="0" smtClean="0"/>
              <a:t>IWDG Start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355600" lvl="1" indent="0">
              <a:buNone/>
            </a:pPr>
            <a:endParaRPr lang="en-US" sz="1400" dirty="0"/>
          </a:p>
          <a:p>
            <a:pPr lvl="1"/>
            <a:r>
              <a:rPr lang="en-US" sz="1400" dirty="0" smtClean="0"/>
              <a:t>IWDG refresh</a:t>
            </a:r>
          </a:p>
          <a:p>
            <a:pPr lvl="1"/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57200" y="1877343"/>
            <a:ext cx="4572000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USER CODE BEGIN 2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HAL_IWDG_Start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(&amp;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hiwdg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2 */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200" y="3284984"/>
            <a:ext cx="8579296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BEGIN 3 */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/* Infinite loop */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(1)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HAL_Delay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(7);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//try delay  6ms and 7ms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HAL_GPIO_WritePin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(GPIOG,GPIO_PIN_14,GPIO_PIN_SET);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HAL_IWDG_Refresh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(&amp;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hiwdg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/* USER CODE END 3 */</a:t>
            </a:r>
            <a:endParaRPr lang="en-GB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3.3.2</a:t>
            </a:r>
          </a:p>
        </p:txBody>
      </p:sp>
    </p:spTree>
    <p:extLst>
      <p:ext uri="{BB962C8B-B14F-4D97-AF65-F5344CB8AC3E}">
        <p14:creationId xmlns:p14="http://schemas.microsoft.com/office/powerpoint/2010/main" val="1924068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Timing </a:t>
            </a:r>
            <a:r>
              <a:rPr lang="en-US" dirty="0"/>
              <a:t>peripherals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51520" y="1277496"/>
            <a:ext cx="8229600" cy="243143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WDGs (3.3)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WWDG </a:t>
            </a:r>
            <a:r>
              <a:rPr lang="en-US" dirty="0" smtClean="0"/>
              <a:t>lab (3.3.1)</a:t>
            </a:r>
            <a:endParaRPr lang="en-US" dirty="0"/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IWDG </a:t>
            </a:r>
            <a:r>
              <a:rPr lang="en-US" dirty="0" smtClean="0"/>
              <a:t>lab (3.3.2)</a:t>
            </a:r>
            <a:endParaRPr lang="en-US" dirty="0"/>
          </a:p>
          <a:p>
            <a:pPr marL="457200" indent="-457200">
              <a:buFont typeface="+mj-lt"/>
              <a:buAutoNum type="arabicPeriod" startAt="12"/>
            </a:pPr>
            <a:endParaRPr lang="en-US" dirty="0" smtClean="0"/>
          </a:p>
          <a:p>
            <a:pPr marL="457200" indent="-457200">
              <a:buFont typeface="+mj-lt"/>
              <a:buAutoNum type="arabicPeriod" startAt="12"/>
            </a:pPr>
            <a:endParaRPr lang="en-US" dirty="0" smtClean="0"/>
          </a:p>
          <a:p>
            <a:pPr marL="457200" indent="-457200">
              <a:buFont typeface="+mj-lt"/>
              <a:buAutoNum type="arabicPeriod" startAt="12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</a:t>
            </a:fld>
            <a:endParaRPr lang="fr-FR" dirty="0"/>
          </a:p>
        </p:txBody>
      </p:sp>
      <p:grpSp>
        <p:nvGrpSpPr>
          <p:cNvPr id="25" name="Group 130"/>
          <p:cNvGrpSpPr>
            <a:grpSpLocks/>
          </p:cNvGrpSpPr>
          <p:nvPr/>
        </p:nvGrpSpPr>
        <p:grpSpPr bwMode="auto">
          <a:xfrm>
            <a:off x="6821757" y="3312566"/>
            <a:ext cx="1288184" cy="2299464"/>
            <a:chOff x="971600" y="2429301"/>
            <a:chExt cx="2082771" cy="3717998"/>
          </a:xfrm>
        </p:grpSpPr>
        <p:pic>
          <p:nvPicPr>
            <p:cNvPr id="26" name="Picture 25" descr="stm32_module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429000"/>
              <a:ext cx="2082771" cy="271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26"/>
            <p:cNvSpPr/>
            <p:nvPr/>
          </p:nvSpPr>
          <p:spPr>
            <a:xfrm>
              <a:off x="2073887" y="2430536"/>
              <a:ext cx="513343" cy="1149938"/>
            </a:xfrm>
            <a:custGeom>
              <a:avLst/>
              <a:gdLst>
                <a:gd name="connsiteX0" fmla="*/ 0 w 511791"/>
                <a:gd name="connsiteY0" fmla="*/ 0 h 1150961"/>
                <a:gd name="connsiteX1" fmla="*/ 491319 w 511791"/>
                <a:gd name="connsiteY1" fmla="*/ 218365 h 1150961"/>
                <a:gd name="connsiteX2" fmla="*/ 122830 w 511791"/>
                <a:gd name="connsiteY2" fmla="*/ 764275 h 1150961"/>
                <a:gd name="connsiteX3" fmla="*/ 368489 w 511791"/>
                <a:gd name="connsiteY3" fmla="*/ 1091821 h 1150961"/>
                <a:gd name="connsiteX4" fmla="*/ 368489 w 511791"/>
                <a:gd name="connsiteY4" fmla="*/ 1119117 h 115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791" h="1150961">
                  <a:moveTo>
                    <a:pt x="0" y="0"/>
                  </a:moveTo>
                  <a:cubicBezTo>
                    <a:pt x="235423" y="45493"/>
                    <a:pt x="470847" y="90986"/>
                    <a:pt x="491319" y="218365"/>
                  </a:cubicBezTo>
                  <a:cubicBezTo>
                    <a:pt x="511791" y="345744"/>
                    <a:pt x="143302" y="618699"/>
                    <a:pt x="122830" y="764275"/>
                  </a:cubicBezTo>
                  <a:cubicBezTo>
                    <a:pt x="102358" y="909851"/>
                    <a:pt x="327546" y="1032681"/>
                    <a:pt x="368489" y="1091821"/>
                  </a:cubicBezTo>
                  <a:cubicBezTo>
                    <a:pt x="409432" y="1150961"/>
                    <a:pt x="388960" y="1135039"/>
                    <a:pt x="368489" y="1119117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3" name="Picture 2" descr="C:\Users\ldesseig\Documents\My ST Documents\MCD\Projects\STM32Cube V1\Branding Visuals\STM32_Cube_128x128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44" y="2542553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251520" y="71409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405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IWDG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64687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Hardware IWDG</a:t>
            </a:r>
          </a:p>
          <a:p>
            <a:pPr lvl="1"/>
            <a:r>
              <a:rPr lang="en-US" sz="1400" dirty="0" smtClean="0"/>
              <a:t>Remove IWDG start from project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marL="355600" lvl="1" indent="0">
              <a:buNone/>
            </a:pPr>
            <a:endParaRPr lang="en-US" sz="1400" dirty="0"/>
          </a:p>
          <a:p>
            <a:pPr lvl="1"/>
            <a:r>
              <a:rPr lang="en-US" sz="1400" dirty="0" smtClean="0"/>
              <a:t>Use ST-Link utility and enable IWDG Hardware start</a:t>
            </a:r>
            <a:endParaRPr lang="en-GB" sz="14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57200" y="1877343"/>
            <a:ext cx="4572000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USER CODE BEGIN 2 */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/*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USER CODE END 2 */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3.3.2</a:t>
            </a:r>
          </a:p>
        </p:txBody>
      </p:sp>
    </p:spTree>
    <p:extLst>
      <p:ext uri="{BB962C8B-B14F-4D97-AF65-F5344CB8AC3E}">
        <p14:creationId xmlns:p14="http://schemas.microsoft.com/office/powerpoint/2010/main" val="3985686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IWDG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0098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Hardware IWDG</a:t>
            </a:r>
          </a:p>
          <a:p>
            <a:pPr lvl="1"/>
            <a:r>
              <a:rPr lang="en-US" sz="1400" dirty="0" smtClean="0"/>
              <a:t>Start ST-Link utility</a:t>
            </a:r>
          </a:p>
          <a:p>
            <a:pPr lvl="1"/>
            <a:r>
              <a:rPr lang="en-US" sz="1400" dirty="0" smtClean="0"/>
              <a:t>Menu&gt;Target&gt;Option bytes</a:t>
            </a:r>
            <a:br>
              <a:rPr lang="en-US" sz="1400" dirty="0" smtClean="0"/>
            </a:br>
            <a:r>
              <a:rPr lang="en-US" sz="1400" dirty="0" smtClean="0"/>
              <a:t>or CTRL+B</a:t>
            </a:r>
          </a:p>
          <a:p>
            <a:pPr lvl="1"/>
            <a:r>
              <a:rPr lang="en-US" sz="1400" dirty="0" smtClean="0"/>
              <a:t>Uncheck the WDG_WS</a:t>
            </a:r>
          </a:p>
          <a:p>
            <a:pPr lvl="1"/>
            <a:r>
              <a:rPr lang="en-US" sz="1400" dirty="0" smtClean="0"/>
              <a:t>Button APPLY</a:t>
            </a:r>
          </a:p>
          <a:p>
            <a:pPr lvl="1"/>
            <a:r>
              <a:rPr lang="en-US" sz="1400" dirty="0" smtClean="0"/>
              <a:t>Now the IWDG is automatically started after reset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r>
              <a:rPr lang="en-US" sz="2400" dirty="0" smtClean="0">
                <a:solidFill>
                  <a:schemeClr val="accent2"/>
                </a:solidFill>
              </a:rPr>
              <a:t>!!! </a:t>
            </a:r>
            <a:r>
              <a:rPr lang="en-GB" sz="2400" dirty="0" smtClean="0">
                <a:solidFill>
                  <a:schemeClr val="accent2"/>
                </a:solidFill>
              </a:rPr>
              <a:t>DO NOT FORGET disable </a:t>
            </a:r>
            <a:br>
              <a:rPr lang="en-GB" sz="2400" dirty="0" smtClean="0">
                <a:solidFill>
                  <a:schemeClr val="accent2"/>
                </a:solidFill>
              </a:rPr>
            </a:br>
            <a:r>
              <a:rPr lang="en-GB" sz="2400" dirty="0" smtClean="0">
                <a:solidFill>
                  <a:schemeClr val="accent2"/>
                </a:solidFill>
              </a:rPr>
              <a:t>IWDG </a:t>
            </a:r>
            <a:r>
              <a:rPr lang="en-GB" sz="2400" dirty="0">
                <a:solidFill>
                  <a:schemeClr val="accent2"/>
                </a:solidFill>
              </a:rPr>
              <a:t>automatic </a:t>
            </a:r>
            <a:r>
              <a:rPr lang="en-GB" sz="2400" dirty="0" smtClean="0">
                <a:solidFill>
                  <a:schemeClr val="accent2"/>
                </a:solidFill>
              </a:rPr>
              <a:t>start after </a:t>
            </a:r>
            <a:br>
              <a:rPr lang="en-GB" sz="2400" dirty="0" smtClean="0">
                <a:solidFill>
                  <a:schemeClr val="accent2"/>
                </a:solidFill>
              </a:rPr>
            </a:br>
            <a:r>
              <a:rPr lang="en-GB" sz="2400" dirty="0" smtClean="0">
                <a:solidFill>
                  <a:schemeClr val="accent2"/>
                </a:solidFill>
              </a:rPr>
              <a:t>you </a:t>
            </a:r>
            <a:r>
              <a:rPr lang="en-GB" sz="2400" dirty="0">
                <a:solidFill>
                  <a:schemeClr val="accent2"/>
                </a:solidFill>
              </a:rPr>
              <a:t>end </a:t>
            </a:r>
            <a:r>
              <a:rPr lang="en-GB" sz="2400" dirty="0" smtClean="0">
                <a:solidFill>
                  <a:schemeClr val="accent2"/>
                </a:solidFill>
              </a:rPr>
              <a:t>this </a:t>
            </a:r>
            <a:r>
              <a:rPr lang="en-GB" sz="2400" dirty="0">
                <a:solidFill>
                  <a:schemeClr val="accent2"/>
                </a:solidFill>
              </a:rPr>
              <a:t>example</a:t>
            </a:r>
            <a:endParaRPr lang="en-GB" sz="2400" dirty="0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052736"/>
            <a:ext cx="3744499" cy="57205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3.3.2</a:t>
            </a:r>
          </a:p>
        </p:txBody>
      </p:sp>
    </p:spTree>
    <p:extLst>
      <p:ext uri="{BB962C8B-B14F-4D97-AF65-F5344CB8AC3E}">
        <p14:creationId xmlns:p14="http://schemas.microsoft.com/office/powerpoint/2010/main" val="21807518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5.1 </a:t>
            </a:r>
            <a:r>
              <a:rPr lang="en-US" dirty="0" smtClean="0"/>
              <a:t>BSP SDRAM lab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10/11/2015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27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initialization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108543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</a:t>
            </a:r>
            <a:r>
              <a:rPr lang="en-US" sz="1800" dirty="0" smtClean="0"/>
              <a:t>import BSP into project</a:t>
            </a:r>
            <a:endParaRPr lang="en-GB" sz="1800" dirty="0" smtClean="0"/>
          </a:p>
          <a:p>
            <a:pPr lvl="1"/>
            <a:r>
              <a:rPr lang="en-US" sz="1800" dirty="0" smtClean="0"/>
              <a:t>Which part need to by configured in GUI</a:t>
            </a:r>
          </a:p>
          <a:p>
            <a:pPr lvl="1"/>
            <a:r>
              <a:rPr lang="en-US" sz="1800" dirty="0" smtClean="0"/>
              <a:t>Try to write data into SDRAM and read it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Successfully import BSP into your project</a:t>
            </a:r>
            <a:endParaRPr lang="pl-PL" sz="1800" dirty="0" smtClean="0"/>
          </a:p>
          <a:p>
            <a:pPr lvl="1"/>
            <a:r>
              <a:rPr lang="en-US" sz="1800" dirty="0" smtClean="0"/>
              <a:t>Learn which part you need to import</a:t>
            </a:r>
          </a:p>
          <a:p>
            <a:pPr lvl="1"/>
            <a:r>
              <a:rPr lang="en-US" sz="1800" dirty="0" smtClean="0"/>
              <a:t>How to setup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24920301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800493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Create project in CubeMX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</a:t>
            </a:r>
            <a:r>
              <a:rPr lang="en-GB" sz="1400" dirty="0" smtClean="0"/>
              <a:t>STM32F439ZITx</a:t>
            </a:r>
            <a:endParaRPr lang="en-GB" sz="1800" dirty="0" smtClean="0"/>
          </a:p>
          <a:p>
            <a:r>
              <a:rPr lang="en-US" sz="2400" dirty="0" smtClean="0"/>
              <a:t>We need only blank project with clock initialization</a:t>
            </a:r>
          </a:p>
          <a:p>
            <a:pPr lvl="1"/>
            <a:r>
              <a:rPr lang="en-US" dirty="0" smtClean="0"/>
              <a:t>We only set the RCC and configure the core to maximum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084569"/>
            <a:ext cx="5039795" cy="10645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293096"/>
            <a:ext cx="8928992" cy="18380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33910339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65" y="1582642"/>
            <a:ext cx="5147420" cy="51474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Code</a:t>
            </a:r>
          </a:p>
          <a:p>
            <a:pPr lvl="1"/>
            <a:r>
              <a:rPr lang="en-GB" sz="1400" dirty="0" smtClean="0"/>
              <a:t>Menu &gt; Project &gt; Generate Code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42479262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61582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have bank project</a:t>
            </a:r>
          </a:p>
          <a:p>
            <a:r>
              <a:rPr lang="en-US" sz="1800" dirty="0" smtClean="0"/>
              <a:t>For SDRAM we need to include more parts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484784"/>
            <a:ext cx="3022650" cy="50939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323528" y="2204864"/>
            <a:ext cx="5256584" cy="3744416"/>
            <a:chOff x="323528" y="1628800"/>
            <a:chExt cx="8568952" cy="5040560"/>
          </a:xfrm>
        </p:grpSpPr>
        <p:sp>
          <p:nvSpPr>
            <p:cNvPr id="10" name="Rounded Rectangle 9"/>
            <p:cNvSpPr/>
            <p:nvPr/>
          </p:nvSpPr>
          <p:spPr>
            <a:xfrm>
              <a:off x="395163" y="1628800"/>
              <a:ext cx="8425309" cy="43204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Our project</a:t>
              </a:r>
              <a:endParaRPr lang="en-GB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5163" y="2708920"/>
              <a:ext cx="8425309" cy="10856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Discovery drivers</a:t>
              </a:r>
              <a:endParaRPr lang="en-GB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5536" y="5589240"/>
              <a:ext cx="8424936" cy="108012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HAL API</a:t>
              </a:r>
              <a:endParaRPr lang="en-GB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95536" y="4225441"/>
              <a:ext cx="4032449" cy="107576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Components</a:t>
              </a:r>
              <a:endParaRPr lang="en-GB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7171" y="3136615"/>
              <a:ext cx="237626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</a:t>
              </a:r>
              <a:r>
                <a:rPr lang="en-US" sz="900" dirty="0" smtClean="0"/>
                <a:t>tm32f4xx_discovery.c</a:t>
              </a:r>
              <a:endParaRPr lang="en-GB" sz="1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15443" y="3136615"/>
              <a:ext cx="3024336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stm32f4xx_discovery_sdram.c</a:t>
              </a:r>
              <a:endParaRPr lang="en-GB" sz="9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012160" y="3136615"/>
              <a:ext cx="273630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stm32f4xx_discovery_io.c</a:t>
              </a:r>
              <a:endParaRPr lang="en-GB" sz="9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67544" y="4657489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ili9341.c</a:t>
              </a:r>
              <a:endParaRPr lang="en-GB" sz="105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763687" y="4653137"/>
              <a:ext cx="1224137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lis3dsh.c</a:t>
              </a:r>
              <a:endParaRPr lang="en-GB" sz="105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059832" y="4653136"/>
              <a:ext cx="1296144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stmpe811.c</a:t>
              </a:r>
              <a:endParaRPr lang="en-GB" sz="8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71911" y="6021288"/>
              <a:ext cx="2088232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stm32f4xx_II_fmc.c</a:t>
              </a:r>
              <a:endParaRPr lang="en-GB" sz="9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32152" y="6021288"/>
              <a:ext cx="243115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stm32f4xx_hal_sdram.c</a:t>
              </a:r>
              <a:endParaRPr lang="en-GB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3528" y="2339008"/>
              <a:ext cx="8568952" cy="3034208"/>
            </a:xfrm>
            <a:prstGeom prst="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 smtClean="0"/>
                <a:t>BSP package</a:t>
              </a:r>
              <a:endParaRPr lang="en-GB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848547" y="6021288"/>
              <a:ext cx="1899916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stm32f4xx_hal_spi.c</a:t>
              </a:r>
              <a:endParaRPr lang="en-GB" sz="8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848546" y="6309320"/>
              <a:ext cx="1899917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stm32f4xx_hal_i2c.c</a:t>
              </a:r>
              <a:endParaRPr lang="en-GB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135315" y="6021288"/>
              <a:ext cx="165618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stm32f4xx_hal.c</a:t>
              </a:r>
              <a:endParaRPr lang="en-GB" sz="800" dirty="0"/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297715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BSP SDRAM organization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27</a:t>
            </a:fld>
            <a:endParaRPr lang="fr-FR" dirty="0"/>
          </a:p>
        </p:txBody>
      </p:sp>
      <p:grpSp>
        <p:nvGrpSpPr>
          <p:cNvPr id="3" name="Group 2"/>
          <p:cNvGrpSpPr/>
          <p:nvPr/>
        </p:nvGrpSpPr>
        <p:grpSpPr>
          <a:xfrm>
            <a:off x="323528" y="1628800"/>
            <a:ext cx="8568952" cy="5040560"/>
            <a:chOff x="323528" y="1628800"/>
            <a:chExt cx="8568952" cy="5040560"/>
          </a:xfrm>
        </p:grpSpPr>
        <p:sp>
          <p:nvSpPr>
            <p:cNvPr id="26" name="Rounded Rectangle 25"/>
            <p:cNvSpPr/>
            <p:nvPr/>
          </p:nvSpPr>
          <p:spPr>
            <a:xfrm>
              <a:off x="395163" y="1628800"/>
              <a:ext cx="8425309" cy="43204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Our project</a:t>
              </a:r>
              <a:endParaRPr lang="en-GB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5163" y="2708920"/>
              <a:ext cx="8425309" cy="10856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Discovery drivers</a:t>
              </a:r>
              <a:endParaRPr lang="en-GB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5536" y="5589240"/>
              <a:ext cx="8424936" cy="108012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HAL API</a:t>
              </a:r>
              <a:endParaRPr lang="en-GB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4225441"/>
              <a:ext cx="4032448" cy="107576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Components</a:t>
              </a:r>
              <a:endParaRPr lang="en-GB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7171" y="3136615"/>
              <a:ext cx="237626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  <a:r>
                <a:rPr lang="en-US" sz="1600" dirty="0" smtClean="0"/>
                <a:t>tm32f4xx_discovery.c</a:t>
              </a:r>
              <a:endParaRPr lang="en-GB" sz="1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15443" y="3136615"/>
              <a:ext cx="3024336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  <a:r>
                <a:rPr lang="en-US" sz="1600" dirty="0" smtClean="0"/>
                <a:t>tm32f4xx_discovery_sdram.c</a:t>
              </a:r>
              <a:endParaRPr lang="en-GB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012160" y="3136615"/>
              <a:ext cx="273630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stm32f4xx_discovery_io.c</a:t>
              </a:r>
              <a:endParaRPr lang="en-GB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7544" y="4657489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ili9341.c</a:t>
              </a:r>
              <a:endParaRPr lang="en-GB" sz="16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63688" y="4653136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lis3dsh.c</a:t>
              </a:r>
              <a:endParaRPr lang="en-GB" sz="1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059832" y="4653136"/>
              <a:ext cx="1296144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stmpe811.c</a:t>
              </a:r>
              <a:endParaRPr lang="en-GB" sz="16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71911" y="6021288"/>
              <a:ext cx="2088232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stm32f4xx_II_fmc.c</a:t>
              </a:r>
              <a:endParaRPr lang="en-GB" sz="16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632152" y="6021288"/>
              <a:ext cx="243115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stm32f4xx_hal_sdram.c</a:t>
              </a:r>
              <a:endParaRPr lang="en-GB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3528" y="2339008"/>
              <a:ext cx="8568952" cy="3034208"/>
            </a:xfrm>
            <a:prstGeom prst="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BSP package</a:t>
              </a:r>
              <a:endParaRPr lang="en-GB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848547" y="6021288"/>
              <a:ext cx="1899916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stm32f4xx_hal_spi.c</a:t>
              </a:r>
              <a:endParaRPr lang="en-GB" sz="1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848546" y="6309320"/>
              <a:ext cx="1899917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stm32f4xx_hal_i2c.c</a:t>
              </a:r>
              <a:endParaRPr lang="en-GB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135315" y="6021288"/>
              <a:ext cx="165618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stm32f4xx_hal.c</a:t>
              </a:r>
              <a:endParaRPr lang="en-GB" sz="1400" dirty="0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10337948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BSP SDRAM organization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31" name="Rounded Rectangle 30"/>
          <p:cNvSpPr/>
          <p:nvPr/>
        </p:nvSpPr>
        <p:spPr>
          <a:xfrm>
            <a:off x="395163" y="1628800"/>
            <a:ext cx="8425309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project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95163" y="2708920"/>
            <a:ext cx="8425309" cy="10856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Discovery drivers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395536" y="5589240"/>
            <a:ext cx="8424936" cy="10801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HAL API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95536" y="4225441"/>
            <a:ext cx="4032448" cy="107576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Components</a:t>
            </a:r>
            <a:endParaRPr lang="en-GB" dirty="0"/>
          </a:p>
        </p:txBody>
      </p:sp>
      <p:sp>
        <p:nvSpPr>
          <p:cNvPr id="35" name="Rounded Rectangle 34"/>
          <p:cNvSpPr/>
          <p:nvPr/>
        </p:nvSpPr>
        <p:spPr>
          <a:xfrm>
            <a:off x="467171" y="3136615"/>
            <a:ext cx="2376264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tm32f4xx_discovery.c</a:t>
            </a:r>
            <a:endParaRPr lang="en-GB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2915443" y="3136615"/>
            <a:ext cx="3024336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tm32f4xx_discovery_sdram.c</a:t>
            </a:r>
            <a:endParaRPr lang="en-GB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6012160" y="3136615"/>
            <a:ext cx="2736304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stm32f4xx_discovery_io.c</a:t>
            </a:r>
            <a:endParaRPr lang="en-GB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467544" y="4657489"/>
            <a:ext cx="1224136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ili9341.c</a:t>
            </a:r>
            <a:endParaRPr lang="en-GB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1763688" y="4653136"/>
            <a:ext cx="1224136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lis3dsh.c</a:t>
            </a:r>
            <a:endParaRPr lang="en-GB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3059832" y="4653136"/>
            <a:ext cx="1296144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stmpe811.c</a:t>
            </a:r>
            <a:endParaRPr lang="en-GB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71911" y="6021288"/>
            <a:ext cx="2088232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stm32f4xx_II_fmc.c</a:t>
            </a:r>
            <a:endParaRPr lang="en-GB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2632152" y="6021288"/>
            <a:ext cx="2431154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stm32f4xx_hal_sdram.c</a:t>
            </a:r>
            <a:endParaRPr lang="en-GB" sz="1600" dirty="0"/>
          </a:p>
        </p:txBody>
      </p:sp>
      <p:sp>
        <p:nvSpPr>
          <p:cNvPr id="43" name="Rectangle 42"/>
          <p:cNvSpPr/>
          <p:nvPr/>
        </p:nvSpPr>
        <p:spPr>
          <a:xfrm>
            <a:off x="323528" y="2339008"/>
            <a:ext cx="8568952" cy="3034208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BSP package</a:t>
            </a:r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6848547" y="6021288"/>
            <a:ext cx="1899916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stm32f4xx_hal_spi.c</a:t>
            </a:r>
            <a:endParaRPr lang="en-GB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6848546" y="6309320"/>
            <a:ext cx="1899917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stm32f4xx_hal_i2c.c</a:t>
            </a:r>
            <a:endParaRPr lang="en-GB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5135315" y="6021288"/>
            <a:ext cx="1656184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stm32f4xx_hal.c</a:t>
            </a:r>
            <a:endParaRPr lang="en-GB" sz="1400" dirty="0"/>
          </a:p>
        </p:txBody>
      </p:sp>
      <p:sp>
        <p:nvSpPr>
          <p:cNvPr id="47" name="Down Arrow 46"/>
          <p:cNvSpPr/>
          <p:nvPr/>
        </p:nvSpPr>
        <p:spPr>
          <a:xfrm rot="5400000">
            <a:off x="2645786" y="3302985"/>
            <a:ext cx="396044" cy="2880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ular Callout 47"/>
          <p:cNvSpPr/>
          <p:nvPr/>
        </p:nvSpPr>
        <p:spPr>
          <a:xfrm>
            <a:off x="5012432" y="4267652"/>
            <a:ext cx="3380382" cy="648072"/>
          </a:xfrm>
          <a:prstGeom prst="wedgeRoundRectCallout">
            <a:avLst>
              <a:gd name="adj1" fmla="val -42146"/>
              <a:gd name="adj2" fmla="val -1455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 include stm32f4xx_discovery.h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508104" y="1313287"/>
            <a:ext cx="3380382" cy="648072"/>
          </a:xfrm>
          <a:prstGeom prst="wedgeRoundRectCallout">
            <a:avLst>
              <a:gd name="adj1" fmla="val -58266"/>
              <a:gd name="adj2" fmla="val 1974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1. include stm32f4xx_discovery_sdram.h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3095836" y="2060848"/>
            <a:ext cx="396044" cy="10733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17621030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BSP SDRAM organization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395163" y="1628800"/>
            <a:ext cx="8425309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project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95163" y="2708920"/>
            <a:ext cx="8425309" cy="10856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Discovery drivers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5589240"/>
            <a:ext cx="8424936" cy="10801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HAL API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5536" y="4225441"/>
            <a:ext cx="4032448" cy="107576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Components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67171" y="3136615"/>
            <a:ext cx="2376264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tm32f4xx_discovery.c</a:t>
            </a:r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915443" y="3136615"/>
            <a:ext cx="3024336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tm32f4xx_discovery_sdram.c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6012160" y="3136615"/>
            <a:ext cx="2736304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stm32f4xx_discovery_io.c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467544" y="4657489"/>
            <a:ext cx="1224136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ili9341.c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1763688" y="4653136"/>
            <a:ext cx="1224136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lis3dsh.c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059832" y="4653136"/>
            <a:ext cx="1296144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stmpe811.c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471911" y="6021288"/>
            <a:ext cx="2088232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stm32f4xx_II_fmc.c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632152" y="6021288"/>
            <a:ext cx="2431154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stm32f4xx_hal_sdram.c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323528" y="2339008"/>
            <a:ext cx="8568952" cy="3034208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BSP package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6848547" y="6021288"/>
            <a:ext cx="1899916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stm32f4xx_hal_spi.c</a:t>
            </a:r>
            <a:endParaRPr lang="en-GB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6848546" y="6309320"/>
            <a:ext cx="1899917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stm32f4xx_hal_i2c.c</a:t>
            </a:r>
            <a:endParaRPr lang="en-GB" sz="1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017713" y="2098932"/>
            <a:ext cx="3380382" cy="648072"/>
          </a:xfrm>
          <a:prstGeom prst="wedgeRoundRectCallout">
            <a:avLst>
              <a:gd name="adj1" fmla="val -42419"/>
              <a:gd name="adj2" fmla="val 12378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3. include stm32f4xx_hal.h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35315" y="6021288"/>
            <a:ext cx="1656184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stm32f4xx_hal.c</a:t>
            </a:r>
            <a:endParaRPr lang="en-GB" sz="1400" dirty="0"/>
          </a:p>
        </p:txBody>
      </p:sp>
      <p:sp>
        <p:nvSpPr>
          <p:cNvPr id="26" name="Down Arrow 25"/>
          <p:cNvSpPr/>
          <p:nvPr/>
        </p:nvSpPr>
        <p:spPr>
          <a:xfrm rot="18646132">
            <a:off x="3910267" y="2899536"/>
            <a:ext cx="396044" cy="386292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ular Callout 30"/>
          <p:cNvSpPr/>
          <p:nvPr/>
        </p:nvSpPr>
        <p:spPr>
          <a:xfrm>
            <a:off x="5067694" y="4072719"/>
            <a:ext cx="3380382" cy="1102668"/>
          </a:xfrm>
          <a:prstGeom prst="wedgeRoundRectCallout">
            <a:avLst>
              <a:gd name="adj1" fmla="val -2254"/>
              <a:gd name="adj2" fmla="val 1265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4. stm32f4xx_hal.h include all peripherals which are used in stm32f4xx_discovery.c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 rot="16200000">
            <a:off x="6606228" y="6003286"/>
            <a:ext cx="396044" cy="28803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 rot="16200000">
            <a:off x="6606226" y="6291319"/>
            <a:ext cx="396044" cy="28803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27975972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BSP package</a:t>
            </a:r>
            <a:endParaRPr lang="en-GB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51520" y="1277496"/>
            <a:ext cx="8229600" cy="13234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FMC </a:t>
            </a:r>
            <a:r>
              <a:rPr lang="en-GB" dirty="0"/>
              <a:t>SDRAM </a:t>
            </a:r>
            <a:r>
              <a:rPr lang="en-GB" dirty="0" smtClean="0"/>
              <a:t>BSP lab (5.1)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LCD BSP Print </a:t>
            </a:r>
            <a:r>
              <a:rPr lang="en-US" dirty="0" smtClean="0"/>
              <a:t>text lab (5.2)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30DDD74-2643-4340-9C40-B8A73A294DAC}" type="datetime1">
              <a:rPr lang="fr-FR" smtClean="0"/>
              <a:pPr/>
              <a:t>10/11/2015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STM32F42xx Technical Training              </a:t>
            </a:r>
            <a:endParaRPr lang="en-US" dirty="0"/>
          </a:p>
        </p:txBody>
      </p:sp>
      <p:grpSp>
        <p:nvGrpSpPr>
          <p:cNvPr id="25" name="Group 130"/>
          <p:cNvGrpSpPr>
            <a:grpSpLocks/>
          </p:cNvGrpSpPr>
          <p:nvPr/>
        </p:nvGrpSpPr>
        <p:grpSpPr bwMode="auto">
          <a:xfrm>
            <a:off x="6821757" y="3312566"/>
            <a:ext cx="1288184" cy="2299464"/>
            <a:chOff x="971600" y="2429301"/>
            <a:chExt cx="2082771" cy="3717998"/>
          </a:xfrm>
        </p:grpSpPr>
        <p:pic>
          <p:nvPicPr>
            <p:cNvPr id="26" name="Picture 25" descr="stm32_module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429000"/>
              <a:ext cx="2082771" cy="271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26"/>
            <p:cNvSpPr/>
            <p:nvPr/>
          </p:nvSpPr>
          <p:spPr>
            <a:xfrm>
              <a:off x="2073887" y="2430536"/>
              <a:ext cx="513343" cy="1149938"/>
            </a:xfrm>
            <a:custGeom>
              <a:avLst/>
              <a:gdLst>
                <a:gd name="connsiteX0" fmla="*/ 0 w 511791"/>
                <a:gd name="connsiteY0" fmla="*/ 0 h 1150961"/>
                <a:gd name="connsiteX1" fmla="*/ 491319 w 511791"/>
                <a:gd name="connsiteY1" fmla="*/ 218365 h 1150961"/>
                <a:gd name="connsiteX2" fmla="*/ 122830 w 511791"/>
                <a:gd name="connsiteY2" fmla="*/ 764275 h 1150961"/>
                <a:gd name="connsiteX3" fmla="*/ 368489 w 511791"/>
                <a:gd name="connsiteY3" fmla="*/ 1091821 h 1150961"/>
                <a:gd name="connsiteX4" fmla="*/ 368489 w 511791"/>
                <a:gd name="connsiteY4" fmla="*/ 1119117 h 115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791" h="1150961">
                  <a:moveTo>
                    <a:pt x="0" y="0"/>
                  </a:moveTo>
                  <a:cubicBezTo>
                    <a:pt x="235423" y="45493"/>
                    <a:pt x="470847" y="90986"/>
                    <a:pt x="491319" y="218365"/>
                  </a:cubicBezTo>
                  <a:cubicBezTo>
                    <a:pt x="511791" y="345744"/>
                    <a:pt x="143302" y="618699"/>
                    <a:pt x="122830" y="764275"/>
                  </a:cubicBezTo>
                  <a:cubicBezTo>
                    <a:pt x="102358" y="909851"/>
                    <a:pt x="327546" y="1032681"/>
                    <a:pt x="368489" y="1091821"/>
                  </a:cubicBezTo>
                  <a:cubicBezTo>
                    <a:pt x="409432" y="1150961"/>
                    <a:pt x="388960" y="1135039"/>
                    <a:pt x="368489" y="1119117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3" name="Picture 2" descr="C:\Users\ldesseig\Documents\My ST Documents\MCD\Projects\STM32Cube V1\Branding Visuals\STM32_Cube_128x128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44" y="2542553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251520" y="71409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5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460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BSP SDRAM organization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395163" y="1628800"/>
            <a:ext cx="8425309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project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95163" y="2708920"/>
            <a:ext cx="8425309" cy="10856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Discovery drivers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5589240"/>
            <a:ext cx="8424936" cy="10801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HAL API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5536" y="4225441"/>
            <a:ext cx="4032448" cy="107576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Components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67171" y="3136615"/>
            <a:ext cx="2376264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tm32f4xx_discovery.c</a:t>
            </a:r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915443" y="3136615"/>
            <a:ext cx="3024336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tm32f4xx_discovery_sdram.c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6012160" y="3136615"/>
            <a:ext cx="2736304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stm32f4xx_discovery_io.c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467544" y="4657489"/>
            <a:ext cx="1224136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ili9341.c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1763688" y="4653136"/>
            <a:ext cx="1224136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lis3dsh.c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059832" y="4653136"/>
            <a:ext cx="1296144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stmpe811.c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471911" y="6021288"/>
            <a:ext cx="2088232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stm32f4xx_II_fmc.c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632152" y="6021288"/>
            <a:ext cx="2431154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stm32f4xx_hal_sdram.c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323528" y="2339008"/>
            <a:ext cx="8568952" cy="3034208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BSP package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6848547" y="6021288"/>
            <a:ext cx="1899916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stm32f4xx_hal_spi.c</a:t>
            </a:r>
            <a:endParaRPr lang="en-GB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6848546" y="6309320"/>
            <a:ext cx="1899917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stm32f4xx_hal_i2c.c</a:t>
            </a:r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5135315" y="6021288"/>
            <a:ext cx="1656184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stm32f4xx_hal.c</a:t>
            </a:r>
            <a:endParaRPr lang="en-GB" sz="1400" dirty="0"/>
          </a:p>
        </p:txBody>
      </p:sp>
      <p:sp>
        <p:nvSpPr>
          <p:cNvPr id="26" name="Down Arrow 25"/>
          <p:cNvSpPr/>
          <p:nvPr/>
        </p:nvSpPr>
        <p:spPr>
          <a:xfrm rot="20993835">
            <a:off x="5384073" y="3603021"/>
            <a:ext cx="396044" cy="254437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ular Callout 30"/>
          <p:cNvSpPr/>
          <p:nvPr/>
        </p:nvSpPr>
        <p:spPr>
          <a:xfrm>
            <a:off x="5067694" y="4072719"/>
            <a:ext cx="3380382" cy="1102668"/>
          </a:xfrm>
          <a:prstGeom prst="wedgeRoundRectCallout">
            <a:avLst>
              <a:gd name="adj1" fmla="val -48157"/>
              <a:gd name="adj2" fmla="val 13245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5. stm32f4xx_hal.h include all peripherals which are used in stm32f4xx_discovery_sdram.c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5400000">
            <a:off x="2357754" y="6183306"/>
            <a:ext cx="396044" cy="2880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5400000">
            <a:off x="4879139" y="6182201"/>
            <a:ext cx="396044" cy="2902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41479931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BSP SDRAM organization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395163" y="1628800"/>
            <a:ext cx="8425309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project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95163" y="2708920"/>
            <a:ext cx="8425309" cy="10856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Discovery drivers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5589240"/>
            <a:ext cx="8424936" cy="10801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HAL API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5536" y="4225441"/>
            <a:ext cx="4032448" cy="107576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Components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67171" y="3136615"/>
            <a:ext cx="2376264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tm32f4xx_discovery.c</a:t>
            </a:r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915443" y="3136615"/>
            <a:ext cx="3024336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tm32f4xx_discovery_sdram.c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6012160" y="3136615"/>
            <a:ext cx="2736304" cy="5760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stm32f4xx_discovery_io.c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467544" y="4657489"/>
            <a:ext cx="1224136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ili9341.c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1763688" y="4653136"/>
            <a:ext cx="1224136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lis3dsh.c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059832" y="4653136"/>
            <a:ext cx="1296144" cy="576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stmpe811.c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471911" y="6021288"/>
            <a:ext cx="2088232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stm32f4xx_II_fmc.c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632152" y="6021288"/>
            <a:ext cx="2431154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stm32f4xx_hal_sdram.c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323528" y="2339008"/>
            <a:ext cx="8568952" cy="3034208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BSP package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6848547" y="6021288"/>
            <a:ext cx="1899916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stm32f4xx_hal_spi.c</a:t>
            </a:r>
            <a:endParaRPr lang="en-GB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6848546" y="6309320"/>
            <a:ext cx="1899917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stm32f4xx_hal_i2c.c</a:t>
            </a:r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5135315" y="6021288"/>
            <a:ext cx="1656184" cy="5760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stm32f4xx_hal.c</a:t>
            </a:r>
            <a:endParaRPr lang="en-GB" sz="1400" dirty="0"/>
          </a:p>
        </p:txBody>
      </p:sp>
      <p:sp>
        <p:nvSpPr>
          <p:cNvPr id="26" name="Down Arrow 25"/>
          <p:cNvSpPr/>
          <p:nvPr/>
        </p:nvSpPr>
        <p:spPr>
          <a:xfrm>
            <a:off x="4380328" y="2045506"/>
            <a:ext cx="396044" cy="108868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own Arrow 26"/>
          <p:cNvSpPr/>
          <p:nvPr/>
        </p:nvSpPr>
        <p:spPr>
          <a:xfrm rot="16200000">
            <a:off x="2357754" y="6183306"/>
            <a:ext cx="396044" cy="2880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ular Callout 28"/>
          <p:cNvSpPr/>
          <p:nvPr/>
        </p:nvSpPr>
        <p:spPr>
          <a:xfrm>
            <a:off x="5381155" y="1571650"/>
            <a:ext cx="3380382" cy="1102668"/>
          </a:xfrm>
          <a:prstGeom prst="wedgeRoundRectCallout">
            <a:avLst>
              <a:gd name="adj1" fmla="val -48977"/>
              <a:gd name="adj2" fmla="val 10397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6. </a:t>
            </a:r>
            <a:r>
              <a:rPr lang="en-US" dirty="0" err="1" smtClean="0">
                <a:solidFill>
                  <a:schemeClr val="accent2"/>
                </a:solidFill>
              </a:rPr>
              <a:t>HAL_SDRAM_Init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is function from </a:t>
            </a:r>
            <a:r>
              <a:rPr lang="en-US" dirty="0">
                <a:solidFill>
                  <a:schemeClr val="accent2"/>
                </a:solidFill>
              </a:rPr>
              <a:t>stm32f4xx_discovery_sdram.c 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118904">
            <a:off x="2575267" y="3584092"/>
            <a:ext cx="396044" cy="26189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ular Callout 31"/>
          <p:cNvSpPr/>
          <p:nvPr/>
        </p:nvSpPr>
        <p:spPr>
          <a:xfrm>
            <a:off x="107504" y="2110308"/>
            <a:ext cx="3380382" cy="1102668"/>
          </a:xfrm>
          <a:prstGeom prst="wedgeRoundRectCallout">
            <a:avLst>
              <a:gd name="adj1" fmla="val 37911"/>
              <a:gd name="adj2" fmla="val 10230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7. </a:t>
            </a:r>
            <a:r>
              <a:rPr lang="en-US" dirty="0" err="1" smtClean="0">
                <a:solidFill>
                  <a:schemeClr val="accent2"/>
                </a:solidFill>
              </a:rPr>
              <a:t>HAL_SDRAM_Init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call functions from stm32f4xx_II_fmc.c 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4590253" y="4450568"/>
            <a:ext cx="3380382" cy="1102668"/>
          </a:xfrm>
          <a:prstGeom prst="wedgeRoundRectCallout">
            <a:avLst>
              <a:gd name="adj1" fmla="val -106903"/>
              <a:gd name="adj2" fmla="val 10649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>
                <a:solidFill>
                  <a:schemeClr val="accent2"/>
                </a:solidFill>
              </a:rPr>
              <a:t>stm32f4xx_II_fmc.c </a:t>
            </a:r>
            <a:r>
              <a:rPr lang="en-US" dirty="0" smtClean="0">
                <a:solidFill>
                  <a:schemeClr val="accent2"/>
                </a:solidFill>
              </a:rPr>
              <a:t>use functions from </a:t>
            </a:r>
            <a:r>
              <a:rPr lang="en-US" dirty="0">
                <a:solidFill>
                  <a:schemeClr val="accent2"/>
                </a:solidFill>
              </a:rPr>
              <a:t>stm32f4xx_hal_sdram.c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14399153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5135101" y="5719970"/>
            <a:ext cx="2227063" cy="654430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</a:t>
            </a:r>
            <a:r>
              <a:rPr lang="fr-FR" sz="1200" dirty="0" smtClean="0">
                <a:solidFill>
                  <a:schemeClr val="tx1"/>
                </a:solidFill>
              </a:rPr>
              <a:t>tm32f4xx_hal_ppp.h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stm32f4xx_hal_ppp_ex.h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5092783" y="4653136"/>
            <a:ext cx="2722821" cy="33570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500" dirty="0" smtClean="0">
              <a:solidFill>
                <a:prstClr val="white"/>
              </a:solidFill>
            </a:endParaRPr>
          </a:p>
          <a:p>
            <a:pPr lvl="0" algn="ctr"/>
            <a:r>
              <a:rPr lang="fr-FR" sz="1200" dirty="0" smtClean="0">
                <a:solidFill>
                  <a:schemeClr val="tx1"/>
                </a:solidFill>
              </a:rPr>
              <a:t>stm32f4xx_hal.h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Flowchart: Document 9"/>
          <p:cNvSpPr/>
          <p:nvPr/>
        </p:nvSpPr>
        <p:spPr>
          <a:xfrm>
            <a:off x="2375031" y="2742809"/>
            <a:ext cx="1828800" cy="3393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500" dirty="0" smtClean="0">
              <a:solidFill>
                <a:prstClr val="white"/>
              </a:solidFill>
            </a:endParaRPr>
          </a:p>
          <a:p>
            <a:pPr lvl="0" algn="ctr"/>
            <a:r>
              <a:rPr lang="fr-FR" sz="1200" dirty="0" smtClean="0">
                <a:solidFill>
                  <a:schemeClr val="tx1"/>
                </a:solidFill>
              </a:rPr>
              <a:t>stm32f4xx_it.c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2364521" y="2173635"/>
            <a:ext cx="1819363" cy="4119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500" dirty="0" smtClean="0">
              <a:solidFill>
                <a:prstClr val="white"/>
              </a:solidFill>
            </a:endParaRPr>
          </a:p>
          <a:p>
            <a:pPr lvl="0" algn="ctr"/>
            <a:r>
              <a:rPr lang="fr-FR" sz="1200" dirty="0" err="1" smtClean="0">
                <a:solidFill>
                  <a:schemeClr val="tx1"/>
                </a:solidFill>
              </a:rPr>
              <a:t>user_code.c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24293" y="1563306"/>
            <a:ext cx="2140788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Source files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49007" y="1563306"/>
            <a:ext cx="1676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Include files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5127218" y="6464391"/>
            <a:ext cx="2735338" cy="28817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500" dirty="0" smtClean="0">
              <a:solidFill>
                <a:prstClr val="white"/>
              </a:solidFill>
            </a:endParaRPr>
          </a:p>
          <a:p>
            <a:pPr lvl="0" algn="ctr"/>
            <a:r>
              <a:rPr lang="fr-FR" sz="1200" dirty="0" smtClean="0">
                <a:solidFill>
                  <a:schemeClr val="tx1"/>
                </a:solidFill>
              </a:rPr>
              <a:t>stm32f4xx_hal_def.h</a:t>
            </a:r>
            <a:endParaRPr lang="en-US" sz="15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658364" y="1563306"/>
            <a:ext cx="25879" cy="48690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ocument 19"/>
          <p:cNvSpPr/>
          <p:nvPr/>
        </p:nvSpPr>
        <p:spPr>
          <a:xfrm>
            <a:off x="5116708" y="5189060"/>
            <a:ext cx="1910007" cy="397534"/>
          </a:xfrm>
          <a:prstGeom prst="flowChartDocument">
            <a:avLst/>
          </a:prstGeom>
          <a:gradFill>
            <a:gsLst>
              <a:gs pos="41000">
                <a:schemeClr val="accent5"/>
              </a:gs>
              <a:gs pos="0">
                <a:schemeClr val="accent1"/>
              </a:gs>
              <a:gs pos="39000">
                <a:schemeClr val="accent1">
                  <a:tint val="44500"/>
                  <a:satMod val="160000"/>
                </a:schemeClr>
              </a:gs>
              <a:gs pos="35000">
                <a:schemeClr val="accent1"/>
              </a:gs>
              <a:gs pos="37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500" dirty="0" smtClean="0">
              <a:solidFill>
                <a:prstClr val="white"/>
              </a:solidFill>
            </a:endParaRPr>
          </a:p>
          <a:p>
            <a:pPr lvl="0" algn="ctr"/>
            <a:r>
              <a:rPr lang="fr-FR" sz="1200" dirty="0" smtClean="0">
                <a:solidFill>
                  <a:schemeClr val="tx1"/>
                </a:solidFill>
              </a:rPr>
              <a:t>stm32f4xx_hal_conf.h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1" name="Flowchart: Multidocument 20"/>
          <p:cNvSpPr/>
          <p:nvPr/>
        </p:nvSpPr>
        <p:spPr>
          <a:xfrm>
            <a:off x="2314831" y="4695703"/>
            <a:ext cx="2173853" cy="762000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/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stm32f4xx_hal_ppp.c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stm32f4xx_hal_ppp_ex.c</a:t>
            </a:r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en-US" sz="1500" dirty="0"/>
          </a:p>
        </p:txBody>
      </p:sp>
      <p:sp>
        <p:nvSpPr>
          <p:cNvPr id="22" name="Flowchart: Document 21"/>
          <p:cNvSpPr/>
          <p:nvPr/>
        </p:nvSpPr>
        <p:spPr>
          <a:xfrm>
            <a:off x="2329926" y="5629332"/>
            <a:ext cx="1828080" cy="33570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500" dirty="0" smtClean="0">
              <a:solidFill>
                <a:prstClr val="white"/>
              </a:solidFill>
            </a:endParaRPr>
          </a:p>
          <a:p>
            <a:pPr lvl="0" algn="ctr"/>
            <a:r>
              <a:rPr lang="fr-FR" sz="1200" dirty="0" smtClean="0">
                <a:solidFill>
                  <a:schemeClr val="tx1"/>
                </a:solidFill>
              </a:rPr>
              <a:t>stm32f4xx_hal.c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>
            <a:off x="2017559" y="4765379"/>
            <a:ext cx="162618" cy="1244894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8684" y="5151267"/>
            <a:ext cx="114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HAL Drivers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1962128" y="2173635"/>
            <a:ext cx="211946" cy="908500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61013" y="251465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/>
                </a:solidFill>
              </a:rPr>
              <a:t>User Code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5076649" y="2100276"/>
            <a:ext cx="2313164" cy="29563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500" dirty="0" smtClean="0">
              <a:solidFill>
                <a:prstClr val="white"/>
              </a:solidFill>
            </a:endParaRPr>
          </a:p>
          <a:p>
            <a:pPr lvl="0" algn="ctr"/>
            <a:r>
              <a:rPr lang="fr-FR" sz="1200" dirty="0" err="1" smtClean="0">
                <a:solidFill>
                  <a:schemeClr val="tx1"/>
                </a:solidFill>
              </a:rPr>
              <a:t>user_code.h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8" name="Flowchart: Document 27"/>
          <p:cNvSpPr/>
          <p:nvPr/>
        </p:nvSpPr>
        <p:spPr>
          <a:xfrm>
            <a:off x="5093277" y="2669709"/>
            <a:ext cx="1797479" cy="3393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500" dirty="0" smtClean="0">
              <a:solidFill>
                <a:prstClr val="white"/>
              </a:solidFill>
            </a:endParaRPr>
          </a:p>
          <a:p>
            <a:pPr lvl="0" algn="ctr"/>
            <a:r>
              <a:rPr lang="fr-FR" sz="1200" dirty="0" smtClean="0">
                <a:solidFill>
                  <a:schemeClr val="tx1"/>
                </a:solidFill>
              </a:rPr>
              <a:t>stm32f4xx_it.h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5974880" y="5387826"/>
            <a:ext cx="140014" cy="332143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5949418" y="4988843"/>
            <a:ext cx="107031" cy="20021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183884" y="2289915"/>
            <a:ext cx="877269" cy="8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209087" y="2776688"/>
            <a:ext cx="867562" cy="125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510806" y="4946278"/>
            <a:ext cx="140014" cy="151462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705411" y="3009014"/>
            <a:ext cx="151976" cy="1644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136582" y="2334752"/>
            <a:ext cx="140014" cy="2318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4512115" y="4773186"/>
            <a:ext cx="604593" cy="1252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1979712" y="3336234"/>
            <a:ext cx="162618" cy="78275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584" y="3573016"/>
            <a:ext cx="115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BSP Drivers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0" name="Flowchart: Multidocument 39"/>
          <p:cNvSpPr/>
          <p:nvPr/>
        </p:nvSpPr>
        <p:spPr>
          <a:xfrm>
            <a:off x="2326139" y="3356992"/>
            <a:ext cx="2173853" cy="762000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chemeClr val="bg1"/>
              </a:solidFill>
            </a:endParaRPr>
          </a:p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Stm32f4xx_discovery.c</a:t>
            </a:r>
          </a:p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Stm32ffxx_discovery_sdram.c</a:t>
            </a:r>
            <a:endParaRPr lang="fr-FR" sz="1000" dirty="0">
              <a:solidFill>
                <a:schemeClr val="bg1"/>
              </a:solidFill>
            </a:endParaRPr>
          </a:p>
          <a:p>
            <a:pPr algn="ctr"/>
            <a:endParaRPr lang="en-US" sz="1500" dirty="0"/>
          </a:p>
        </p:txBody>
      </p:sp>
      <p:sp>
        <p:nvSpPr>
          <p:cNvPr id="41" name="Flowchart: Multidocument 40"/>
          <p:cNvSpPr/>
          <p:nvPr/>
        </p:nvSpPr>
        <p:spPr>
          <a:xfrm>
            <a:off x="5120241" y="3340484"/>
            <a:ext cx="2260071" cy="762000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chemeClr val="bg1"/>
              </a:solidFill>
            </a:endParaRPr>
          </a:p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Stm32f4xx_discovery.h</a:t>
            </a:r>
          </a:p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Stm32ffxx_discovery_sdram.h</a:t>
            </a:r>
            <a:endParaRPr lang="fr-FR" sz="1000" dirty="0">
              <a:solidFill>
                <a:schemeClr val="bg1"/>
              </a:solidFill>
            </a:endParaRPr>
          </a:p>
          <a:p>
            <a:pPr algn="ctr"/>
            <a:endParaRPr lang="en-US" sz="1500" dirty="0"/>
          </a:p>
        </p:txBody>
      </p:sp>
      <p:sp>
        <p:nvSpPr>
          <p:cNvPr id="42" name="Right Arrow 41"/>
          <p:cNvSpPr/>
          <p:nvPr/>
        </p:nvSpPr>
        <p:spPr>
          <a:xfrm>
            <a:off x="4211960" y="3663695"/>
            <a:ext cx="867562" cy="125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5993582" y="4272649"/>
            <a:ext cx="635632" cy="125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383970">
            <a:off x="3986609" y="2932583"/>
            <a:ext cx="1576011" cy="896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637048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79" y="4629248"/>
            <a:ext cx="3808456" cy="12470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958" y="4065121"/>
            <a:ext cx="3629442" cy="25406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95492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The copy part</a:t>
            </a:r>
          </a:p>
          <a:p>
            <a:pPr lvl="1"/>
            <a:r>
              <a:rPr lang="en-US" sz="1400" dirty="0" smtClean="0"/>
              <a:t>In our project in Drivers folder create folder BSP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Now go into </a:t>
            </a:r>
            <a:r>
              <a:rPr lang="en-US" sz="1400" dirty="0"/>
              <a:t>CubeMX repository </a:t>
            </a:r>
            <a:r>
              <a:rPr lang="en-US" sz="1400" dirty="0" smtClean="0"/>
              <a:t>…\STM32Cube_FW_F4_V1.3.0\Drivers\BSP\</a:t>
            </a:r>
          </a:p>
          <a:p>
            <a:pPr lvl="1"/>
            <a:r>
              <a:rPr lang="en-US" sz="1400" dirty="0" smtClean="0"/>
              <a:t>And </a:t>
            </a:r>
            <a:r>
              <a:rPr lang="en-US" sz="1400" dirty="0"/>
              <a:t>copy </a:t>
            </a:r>
            <a:r>
              <a:rPr lang="en-US" sz="1400" b="1" dirty="0"/>
              <a:t>Components</a:t>
            </a:r>
            <a:r>
              <a:rPr lang="en-US" sz="1400" dirty="0"/>
              <a:t> and </a:t>
            </a:r>
            <a:r>
              <a:rPr lang="en-US" sz="1400" b="1" dirty="0" smtClean="0"/>
              <a:t>STM32F429I-Discovery</a:t>
            </a:r>
            <a:r>
              <a:rPr lang="en-US" sz="1400" dirty="0" smtClean="0"/>
              <a:t> into </a:t>
            </a:r>
            <a:r>
              <a:rPr lang="en-US" sz="1400" b="1" dirty="0" smtClean="0"/>
              <a:t>BSP </a:t>
            </a:r>
            <a:r>
              <a:rPr lang="en-US" sz="1400" dirty="0" smtClean="0"/>
              <a:t>folder</a:t>
            </a:r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33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825437"/>
            <a:ext cx="3600400" cy="13155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944" y="1857951"/>
            <a:ext cx="3808456" cy="12470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786262" y="2276872"/>
            <a:ext cx="56971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86335" y="5151681"/>
            <a:ext cx="592015" cy="582056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208719" y="4865290"/>
            <a:ext cx="3777616" cy="286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562475" y="5733737"/>
            <a:ext cx="2945978" cy="2875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578350" y="4647177"/>
            <a:ext cx="2369914" cy="2346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GB" dirty="0"/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3986336" y="4764519"/>
            <a:ext cx="592014" cy="96136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Callout 26"/>
          <p:cNvSpPr/>
          <p:nvPr/>
        </p:nvSpPr>
        <p:spPr>
          <a:xfrm>
            <a:off x="1187624" y="4004404"/>
            <a:ext cx="3437634" cy="526241"/>
          </a:xfrm>
          <a:prstGeom prst="wedgeEllipseCallout">
            <a:avLst>
              <a:gd name="adj1" fmla="val 30897"/>
              <a:gd name="adj2" fmla="val 1110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Copy folders into </a:t>
            </a:r>
            <a:r>
              <a:rPr lang="en-US" dirty="0" smtClean="0">
                <a:solidFill>
                  <a:schemeClr val="accent2"/>
                </a:solidFill>
              </a:rPr>
              <a:t>BSP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25198409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80104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Now we need to add this files also in project</a:t>
            </a:r>
          </a:p>
          <a:p>
            <a:pPr lvl="1"/>
            <a:r>
              <a:rPr lang="en-US" sz="1400" dirty="0" smtClean="0"/>
              <a:t>Create BSP folder in project</a:t>
            </a:r>
          </a:p>
          <a:p>
            <a:pPr lvl="1"/>
            <a:r>
              <a:rPr lang="en-US" sz="1400" dirty="0" smtClean="0"/>
              <a:t>Right click on project in Workplace&gt;ADD&gt;Group</a:t>
            </a:r>
          </a:p>
          <a:p>
            <a:pPr lvl="1"/>
            <a:r>
              <a:rPr lang="en-US" sz="1400" dirty="0" smtClean="0"/>
              <a:t>Name it BSP</a:t>
            </a:r>
          </a:p>
          <a:p>
            <a:pPr lvl="1"/>
            <a:r>
              <a:rPr lang="en-US" sz="1400" dirty="0" smtClean="0"/>
              <a:t>Now right click on BSP&gt;ADD&gt;Files</a:t>
            </a:r>
          </a:p>
          <a:p>
            <a:pPr lvl="1"/>
            <a:r>
              <a:rPr lang="en-US" sz="1400" dirty="0"/>
              <a:t>From Drivers\BSP\STM32F429I-Discovery\</a:t>
            </a:r>
            <a:br>
              <a:rPr lang="en-US" sz="1400" dirty="0"/>
            </a:br>
            <a:r>
              <a:rPr lang="en-US" sz="1400" dirty="0"/>
              <a:t>add stm32f429i_discovery.c</a:t>
            </a:r>
            <a:br>
              <a:rPr lang="en-US" sz="1400" dirty="0"/>
            </a:br>
            <a:r>
              <a:rPr lang="en-US" sz="1400" dirty="0"/>
              <a:t>and </a:t>
            </a:r>
            <a:r>
              <a:rPr lang="en-US" sz="1400" dirty="0" smtClean="0"/>
              <a:t>stm32f429i_discovery_sdram.c</a:t>
            </a:r>
          </a:p>
          <a:p>
            <a:pPr lvl="1"/>
            <a:endParaRPr lang="en-US" sz="1400" dirty="0" smtClean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48" y="980728"/>
            <a:ext cx="3131840" cy="58103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1020598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27" y="2571576"/>
            <a:ext cx="3707801" cy="4280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26297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The stm32f429i_discovery.c contains functions </a:t>
            </a:r>
            <a:br>
              <a:rPr lang="en-US" sz="1800" dirty="0" smtClean="0"/>
            </a:br>
            <a:r>
              <a:rPr lang="en-US" sz="1800" dirty="0" smtClean="0"/>
              <a:t>for all components on discovery kit </a:t>
            </a:r>
            <a:br>
              <a:rPr lang="en-US" sz="1800" dirty="0" smtClean="0"/>
            </a:br>
            <a:r>
              <a:rPr lang="en-US" sz="1800" dirty="0" smtClean="0"/>
              <a:t>(LCD, GYRO,…)</a:t>
            </a:r>
          </a:p>
          <a:p>
            <a:r>
              <a:rPr lang="en-US" sz="1800" dirty="0" smtClean="0"/>
              <a:t>Then we also need add into project HAL library</a:t>
            </a:r>
            <a:br>
              <a:rPr lang="en-US" sz="1800" dirty="0" smtClean="0"/>
            </a:br>
            <a:r>
              <a:rPr lang="en-US" sz="1800" dirty="0" smtClean="0"/>
              <a:t>which handle their interface (I2C, SPI, … )</a:t>
            </a:r>
          </a:p>
          <a:p>
            <a:r>
              <a:rPr lang="en-US" sz="1800" dirty="0"/>
              <a:t>Right click on STM32F4xx_HAL_Drive&gt;ADD</a:t>
            </a:r>
            <a:br>
              <a:rPr lang="en-US" sz="1800" dirty="0"/>
            </a:br>
            <a:r>
              <a:rPr lang="en-US" sz="1800" dirty="0" smtClean="0"/>
              <a:t>from \Drivers\STM32F4xx_HAL_Driver\</a:t>
            </a:r>
            <a:r>
              <a:rPr lang="en-US" sz="1800" dirty="0" err="1" smtClean="0"/>
              <a:t>Src</a:t>
            </a:r>
            <a:endParaRPr lang="en-US" sz="1800" dirty="0" smtClean="0"/>
          </a:p>
          <a:p>
            <a:pPr lvl="1"/>
            <a:r>
              <a:rPr lang="en-US" sz="1400" b="1" dirty="0" smtClean="0"/>
              <a:t>stm32f4xx_hal_i2c.c</a:t>
            </a:r>
          </a:p>
          <a:p>
            <a:pPr lvl="1"/>
            <a:r>
              <a:rPr lang="en-US" sz="1400" b="1" dirty="0" smtClean="0"/>
              <a:t>stm32f4xx_hal_spi.c</a:t>
            </a:r>
          </a:p>
          <a:p>
            <a:pPr lvl="1"/>
            <a:r>
              <a:rPr lang="en-US" sz="1400" b="1" dirty="0" smtClean="0"/>
              <a:t>stm32f4xx_hal_sdram.c</a:t>
            </a:r>
          </a:p>
          <a:p>
            <a:pPr lvl="1"/>
            <a:r>
              <a:rPr lang="en-US" sz="1400" b="1" dirty="0" smtClean="0"/>
              <a:t>stm32f4xx_II_fmc.c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lang="en-US" sz="1000" dirty="0" smtClean="0"/>
          </a:p>
          <a:p>
            <a:pPr lvl="1"/>
            <a:endParaRPr lang="en-US" sz="1400" dirty="0" smtClean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40498558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92" y="4293096"/>
            <a:ext cx="8439135" cy="24748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15498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Now add the include paths for this new files</a:t>
            </a:r>
          </a:p>
          <a:p>
            <a:pPr lvl="1"/>
            <a:r>
              <a:rPr lang="en-US" dirty="0" smtClean="0"/>
              <a:t>Right click on project&gt;Options&gt;Category</a:t>
            </a:r>
            <a:r>
              <a:rPr lang="en-US" dirty="0"/>
              <a:t> </a:t>
            </a:r>
            <a:r>
              <a:rPr lang="en-US" dirty="0" smtClean="0"/>
              <a:t>C/C++Compiler&gt;</a:t>
            </a:r>
            <a:r>
              <a:rPr lang="en-US" dirty="0" err="1" smtClean="0"/>
              <a:t>Preprocesor</a:t>
            </a:r>
            <a:endParaRPr lang="en-US" dirty="0" smtClean="0"/>
          </a:p>
          <a:p>
            <a:pPr lvl="1"/>
            <a:r>
              <a:rPr lang="en-US" dirty="0" smtClean="0"/>
              <a:t>Into </a:t>
            </a:r>
            <a:r>
              <a:rPr lang="en-US" dirty="0"/>
              <a:t>Defined symbols add </a:t>
            </a:r>
            <a:r>
              <a:rPr lang="en-US" dirty="0" smtClean="0"/>
              <a:t>USE_STM32F429I_DISCO</a:t>
            </a:r>
          </a:p>
          <a:p>
            <a:pPr lvl="1"/>
            <a:r>
              <a:rPr lang="en-US" dirty="0" smtClean="0"/>
              <a:t>This allow use BSP functions</a:t>
            </a:r>
          </a:p>
          <a:p>
            <a:pPr lvl="1"/>
            <a:r>
              <a:rPr lang="en-US" dirty="0" smtClean="0"/>
              <a:t>Into additional includes add</a:t>
            </a:r>
            <a:br>
              <a:rPr lang="en-US" dirty="0" smtClean="0"/>
            </a:br>
            <a:r>
              <a:rPr lang="en-US" dirty="0" smtClean="0"/>
              <a:t>$PROJ_DIR$\..\..\Drivers\BSP\STM32F429I-Discovery</a:t>
            </a:r>
          </a:p>
          <a:p>
            <a:pPr lvl="1"/>
            <a:r>
              <a:rPr lang="en-US" dirty="0" smtClean="0"/>
              <a:t>Button OK</a:t>
            </a:r>
          </a:p>
          <a:p>
            <a:pPr lvl="1"/>
            <a:r>
              <a:rPr lang="en-US" dirty="0" smtClean="0"/>
              <a:t>Button OK close project options</a:t>
            </a:r>
          </a:p>
          <a:p>
            <a:pPr lvl="1"/>
            <a:endParaRPr lang="en-US" dirty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36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296" y="3143770"/>
            <a:ext cx="4611200" cy="18694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40110340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53970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Now last thing is allow to include </a:t>
            </a:r>
            <a:br>
              <a:rPr lang="en-US" dirty="0" smtClean="0"/>
            </a:br>
            <a:r>
              <a:rPr lang="en-US" dirty="0" smtClean="0"/>
              <a:t>new HAL files which we added</a:t>
            </a:r>
          </a:p>
          <a:p>
            <a:pPr lvl="1"/>
            <a:r>
              <a:rPr lang="en-US" dirty="0"/>
              <a:t>Open stm32f4xx_hal_conf.h in </a:t>
            </a:r>
            <a:r>
              <a:rPr lang="en-US" dirty="0" smtClean="0"/>
              <a:t>..\</a:t>
            </a:r>
            <a:r>
              <a:rPr lang="en-US" dirty="0" err="1"/>
              <a:t>Inc</a:t>
            </a:r>
            <a:r>
              <a:rPr lang="en-US" dirty="0" smtClean="0"/>
              <a:t>\</a:t>
            </a:r>
          </a:p>
          <a:p>
            <a:pPr lvl="1"/>
            <a:r>
              <a:rPr lang="en-US" dirty="0" smtClean="0"/>
              <a:t>Uncomment files which we added</a:t>
            </a:r>
          </a:p>
          <a:p>
            <a:pPr lvl="1"/>
            <a:r>
              <a:rPr lang="en-US" dirty="0" smtClean="0"/>
              <a:t>HAL_SDRAM_MODULE_ENABLED</a:t>
            </a:r>
          </a:p>
          <a:p>
            <a:pPr lvl="1"/>
            <a:r>
              <a:rPr lang="en-US" dirty="0" smtClean="0"/>
              <a:t>HAL_I2C_MODULE_ENABLED</a:t>
            </a:r>
          </a:p>
          <a:p>
            <a:pPr lvl="1"/>
            <a:r>
              <a:rPr lang="en-US" dirty="0" smtClean="0"/>
              <a:t>HAL_SPI_MODULE_ENABLED</a:t>
            </a:r>
            <a:endParaRPr lang="en-US" dirty="0"/>
          </a:p>
          <a:p>
            <a:pPr marL="355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16" y="1052736"/>
            <a:ext cx="4491388" cy="57553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25217074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664797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Into </a:t>
            </a:r>
            <a:r>
              <a:rPr lang="en-US" dirty="0" err="1" smtClean="0"/>
              <a:t>main.c</a:t>
            </a:r>
            <a:r>
              <a:rPr lang="en-US" dirty="0" smtClean="0"/>
              <a:t> now we add include of </a:t>
            </a:r>
            <a:r>
              <a:rPr lang="en-GB" dirty="0" smtClean="0"/>
              <a:t>stm32f429i_discovery_sdram.h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we can use the SDRAM </a:t>
            </a:r>
            <a:r>
              <a:rPr lang="en-US" dirty="0" err="1" smtClean="0"/>
              <a:t>init</a:t>
            </a:r>
            <a:r>
              <a:rPr lang="en-US" dirty="0" smtClean="0"/>
              <a:t> functions from BSP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you can try to write into SDRAM area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GB" dirty="0" smtClean="0"/>
              <a:t>stm32f429i_discovery_sdram.h you can find where is the SDRAM memory and how is their size</a:t>
            </a:r>
            <a:endParaRPr lang="en-US" dirty="0" smtClean="0"/>
          </a:p>
          <a:p>
            <a:pPr lvl="1"/>
            <a:r>
              <a:rPr lang="en-US" dirty="0" smtClean="0"/>
              <a:t>SDRAM_DEVICE_ADDR ((</a:t>
            </a:r>
            <a:r>
              <a:rPr lang="en-US" dirty="0"/>
              <a:t>uint32_t)0xD0000000)</a:t>
            </a:r>
          </a:p>
          <a:p>
            <a:pPr lvl="1"/>
            <a:r>
              <a:rPr lang="en-US" dirty="0" smtClean="0"/>
              <a:t>SDRAM_DEVICE_SIZE ((</a:t>
            </a:r>
            <a:r>
              <a:rPr lang="en-US" dirty="0"/>
              <a:t>uint32_t)0x800000)  /* SDRAM device size in </a:t>
            </a:r>
            <a:r>
              <a:rPr lang="en-US" dirty="0" err="1"/>
              <a:t>MBytes</a:t>
            </a:r>
            <a:r>
              <a:rPr lang="en-US" dirty="0"/>
              <a:t> */</a:t>
            </a:r>
          </a:p>
          <a:p>
            <a:pPr marL="355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07450" y="1612168"/>
            <a:ext cx="5814392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Includes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"stm32f429i_discovery_sdram.h"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Includes */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07450" y="2922858"/>
            <a:ext cx="4572000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BSP_SDRAM_Init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11276319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SDRAM </a:t>
            </a:r>
            <a:r>
              <a:rPr lang="en-US" dirty="0">
                <a:solidFill>
                  <a:schemeClr val="accent2"/>
                </a:solidFill>
              </a:rPr>
              <a:t>initialization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61610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SDRAM test</a:t>
            </a:r>
            <a:endParaRPr lang="en-US" dirty="0"/>
          </a:p>
          <a:p>
            <a:pPr marL="355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07450" y="1612168"/>
            <a:ext cx="5814392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PV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uint32_t value;</a:t>
            </a:r>
          </a:p>
          <a:p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PV */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07450" y="2959066"/>
            <a:ext cx="6024790" cy="147732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BSP_SDRAM_Init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*((uint32_t*)SDRAM_DEVICE_ADDR)=0x12345678;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value=*((uint32_t*)SDRAM_DEVICE_ADDR);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14877830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3.3.1 </a:t>
            </a:r>
            <a:r>
              <a:rPr lang="en-US" dirty="0" smtClean="0"/>
              <a:t>WWDG lab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10/11/2015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31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5</a:t>
            </a:r>
            <a:r>
              <a:rPr lang="en-US" b="1" dirty="0" smtClean="0">
                <a:solidFill>
                  <a:schemeClr val="accent2"/>
                </a:solidFill>
              </a:rPr>
              <a:t>.2 </a:t>
            </a:r>
            <a:r>
              <a:rPr lang="en-US" dirty="0" smtClean="0"/>
              <a:t>BSP LCD lab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10/11/2015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73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 smtClean="0">
                <a:solidFill>
                  <a:schemeClr val="accent2"/>
                </a:solidFill>
              </a:rPr>
              <a:t>for LCD </a:t>
            </a:r>
            <a:r>
              <a:rPr lang="en-US" dirty="0" err="1" smtClean="0">
                <a:solidFill>
                  <a:schemeClr val="accent2"/>
                </a:solidFill>
              </a:rPr>
              <a:t>init</a:t>
            </a:r>
            <a:r>
              <a:rPr lang="en-US" dirty="0" smtClean="0">
                <a:solidFill>
                  <a:schemeClr val="accent2"/>
                </a:solidFill>
              </a:rPr>
              <a:t> and writing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462486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</a:t>
            </a:r>
            <a:r>
              <a:rPr lang="en-US" sz="1800" dirty="0" smtClean="0"/>
              <a:t>import BSP LCD into project</a:t>
            </a:r>
          </a:p>
          <a:p>
            <a:pPr lvl="1"/>
            <a:r>
              <a:rPr lang="en-US" sz="1800" dirty="0" smtClean="0"/>
              <a:t>Because the LCD use the SDRAM we use project from lab 25</a:t>
            </a:r>
            <a:endParaRPr lang="en-GB" sz="1800" dirty="0" smtClean="0"/>
          </a:p>
          <a:p>
            <a:pPr lvl="1"/>
            <a:r>
              <a:rPr lang="en-US" sz="1800" dirty="0" smtClean="0"/>
              <a:t>Which part need to by configured in GUI</a:t>
            </a:r>
          </a:p>
          <a:p>
            <a:pPr lvl="1"/>
            <a:r>
              <a:rPr lang="en-US" sz="1800" dirty="0" smtClean="0"/>
              <a:t>Try to write text on LCD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Successfully import BSP LCD into your project</a:t>
            </a:r>
            <a:endParaRPr lang="pl-PL" sz="1800" dirty="0" smtClean="0"/>
          </a:p>
          <a:p>
            <a:pPr lvl="1"/>
            <a:r>
              <a:rPr lang="en-US" sz="1800" dirty="0" smtClean="0"/>
              <a:t>Learn which part you need to import</a:t>
            </a:r>
          </a:p>
          <a:p>
            <a:pPr lvl="1"/>
            <a:r>
              <a:rPr lang="en-US" sz="1800" dirty="0" smtClean="0"/>
              <a:t>How to setup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12940822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BSP </a:t>
            </a:r>
            <a:r>
              <a:rPr lang="en-US" sz="1800" dirty="0"/>
              <a:t>LCD organization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42</a:t>
            </a:fld>
            <a:endParaRPr lang="fr-FR" dirty="0"/>
          </a:p>
        </p:txBody>
      </p:sp>
      <p:grpSp>
        <p:nvGrpSpPr>
          <p:cNvPr id="3" name="Group 2"/>
          <p:cNvGrpSpPr/>
          <p:nvPr/>
        </p:nvGrpSpPr>
        <p:grpSpPr>
          <a:xfrm>
            <a:off x="323528" y="1628800"/>
            <a:ext cx="8496944" cy="5040560"/>
            <a:chOff x="323528" y="1628800"/>
            <a:chExt cx="8496944" cy="5040560"/>
          </a:xfrm>
        </p:grpSpPr>
        <p:sp>
          <p:nvSpPr>
            <p:cNvPr id="38" name="Rectangle 37"/>
            <p:cNvSpPr/>
            <p:nvPr/>
          </p:nvSpPr>
          <p:spPr>
            <a:xfrm>
              <a:off x="323528" y="2339008"/>
              <a:ext cx="6857454" cy="3034208"/>
            </a:xfrm>
            <a:prstGeom prst="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BSP package</a:t>
              </a:r>
              <a:endParaRPr lang="en-GB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5163" y="1628800"/>
              <a:ext cx="8425309" cy="43204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Our project</a:t>
              </a:r>
              <a:endParaRPr lang="en-GB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5163" y="2708920"/>
              <a:ext cx="8425309" cy="10856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Discovery drivers</a:t>
              </a:r>
              <a:endParaRPr lang="en-GB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5536" y="5589240"/>
              <a:ext cx="8424936" cy="108012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HAL API</a:t>
              </a:r>
              <a:endParaRPr lang="en-GB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4225441"/>
              <a:ext cx="4032448" cy="107576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Components</a:t>
              </a:r>
              <a:endParaRPr lang="en-GB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7171" y="3136615"/>
              <a:ext cx="237626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  <a:r>
                <a:rPr lang="en-US" sz="1600" dirty="0" smtClean="0"/>
                <a:t>tm32f4xx_discovery.c</a:t>
              </a:r>
              <a:endParaRPr lang="en-GB" sz="1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15443" y="3136615"/>
              <a:ext cx="3024336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stm32f4xx_discovery_lcd.c</a:t>
              </a:r>
              <a:endParaRPr lang="en-GB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012160" y="3136615"/>
              <a:ext cx="273630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stm32f4xx_discovery_sdram.c</a:t>
              </a:r>
              <a:endParaRPr lang="en-GB" sz="1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7544" y="4657489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ili9341.c</a:t>
              </a:r>
              <a:endParaRPr lang="en-GB" sz="16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63688" y="4653136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lis3dsh.c</a:t>
              </a:r>
              <a:endParaRPr lang="en-GB" sz="1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059832" y="4653136"/>
              <a:ext cx="1296144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stmpe811.c</a:t>
              </a:r>
              <a:endParaRPr lang="en-GB" sz="16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71911" y="6309320"/>
              <a:ext cx="2088232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stm32f4xx_II_fmc.c</a:t>
              </a:r>
              <a:endParaRPr lang="en-GB" sz="16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632152" y="6021288"/>
              <a:ext cx="243115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stm32f4xx_hal_ltdc.c</a:t>
              </a:r>
              <a:endParaRPr lang="en-GB" sz="16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848547" y="6021288"/>
              <a:ext cx="1899916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stm32f4xx_hal_spi.c</a:t>
              </a:r>
              <a:endParaRPr lang="en-GB" sz="1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848546" y="6309320"/>
              <a:ext cx="1899917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stm32f4xx_hal_i2c.c</a:t>
              </a:r>
              <a:endParaRPr lang="en-GB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135315" y="6021288"/>
              <a:ext cx="165618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stm32f4xx_hal.c</a:t>
              </a:r>
              <a:endParaRPr lang="en-GB" sz="14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67544" y="6021288"/>
            <a:ext cx="2092599" cy="22440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stm32f4xx_hal_sdram.c</a:t>
            </a:r>
            <a:endParaRPr lang="en-GB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7308304" y="4221088"/>
            <a:ext cx="1452909" cy="11509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Utilit</a:t>
            </a:r>
            <a:r>
              <a:rPr lang="en-US" dirty="0"/>
              <a:t>ies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7380312" y="4723977"/>
            <a:ext cx="1296144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Fonts</a:t>
            </a:r>
            <a:endParaRPr lang="en-GB" sz="1600" dirty="0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38112807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BSP </a:t>
            </a:r>
            <a:r>
              <a:rPr lang="en-US" sz="1800" dirty="0"/>
              <a:t>LCD organization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43</a:t>
            </a:fld>
            <a:endParaRPr lang="fr-FR" dirty="0"/>
          </a:p>
        </p:txBody>
      </p:sp>
      <p:grpSp>
        <p:nvGrpSpPr>
          <p:cNvPr id="3" name="Group 2"/>
          <p:cNvGrpSpPr/>
          <p:nvPr/>
        </p:nvGrpSpPr>
        <p:grpSpPr>
          <a:xfrm>
            <a:off x="323529" y="1628800"/>
            <a:ext cx="8496943" cy="5040560"/>
            <a:chOff x="323529" y="1628800"/>
            <a:chExt cx="8496943" cy="5040560"/>
          </a:xfrm>
        </p:grpSpPr>
        <p:sp>
          <p:nvSpPr>
            <p:cNvPr id="38" name="Rectangle 37"/>
            <p:cNvSpPr/>
            <p:nvPr/>
          </p:nvSpPr>
          <p:spPr>
            <a:xfrm>
              <a:off x="323529" y="2339008"/>
              <a:ext cx="6857454" cy="3034208"/>
            </a:xfrm>
            <a:prstGeom prst="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BSP package</a:t>
              </a:r>
              <a:endParaRPr lang="en-GB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5163" y="1628800"/>
              <a:ext cx="8425309" cy="43204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Our project</a:t>
              </a:r>
              <a:endParaRPr lang="en-GB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5163" y="2708920"/>
              <a:ext cx="8425309" cy="10856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Discovery drivers</a:t>
              </a:r>
              <a:endParaRPr lang="en-GB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5536" y="5589240"/>
              <a:ext cx="8424936" cy="108012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HAL API</a:t>
              </a:r>
              <a:endParaRPr lang="en-GB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4225441"/>
              <a:ext cx="4032448" cy="107576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Components</a:t>
              </a:r>
              <a:endParaRPr lang="en-GB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7171" y="3136615"/>
              <a:ext cx="237626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  <a:r>
                <a:rPr lang="en-US" sz="1600" dirty="0" smtClean="0"/>
                <a:t>tm32f4xx_discovery.c</a:t>
              </a:r>
              <a:endParaRPr lang="en-GB" sz="1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15443" y="3136615"/>
              <a:ext cx="3024336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stm32f4xx_discovery_lcd.c</a:t>
              </a:r>
              <a:endParaRPr lang="en-GB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012160" y="3136615"/>
              <a:ext cx="273630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stm32f4xx_discovery_sdram.c</a:t>
              </a:r>
              <a:endParaRPr lang="en-GB" sz="1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7544" y="4657489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ili9341.c</a:t>
              </a:r>
              <a:endParaRPr lang="en-GB" sz="16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63688" y="4653136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lis3dsh.c</a:t>
              </a:r>
              <a:endParaRPr lang="en-GB" sz="1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059832" y="4653136"/>
              <a:ext cx="1296144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stmpe811.c</a:t>
              </a:r>
              <a:endParaRPr lang="en-GB" sz="16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71911" y="6309320"/>
              <a:ext cx="2088232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stm32f4xx_II_fmc.c</a:t>
              </a:r>
              <a:endParaRPr lang="en-GB" sz="16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632152" y="6021288"/>
              <a:ext cx="243115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stm32f4xx_hal_ltdc.c</a:t>
              </a:r>
              <a:endParaRPr lang="en-GB" sz="16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848547" y="6021288"/>
              <a:ext cx="1899916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stm32f4xx_hal_spi.c</a:t>
              </a:r>
              <a:endParaRPr lang="en-GB" sz="1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848546" y="6309320"/>
              <a:ext cx="1899917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stm32f4xx_hal_i2c.c</a:t>
              </a:r>
              <a:endParaRPr lang="en-GB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135315" y="6021288"/>
              <a:ext cx="165618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stm32f4xx_hal.c</a:t>
              </a:r>
              <a:endParaRPr lang="en-GB" sz="1400" dirty="0"/>
            </a:p>
          </p:txBody>
        </p:sp>
      </p:grpSp>
      <p:sp>
        <p:nvSpPr>
          <p:cNvPr id="23" name="Down Arrow 22"/>
          <p:cNvSpPr/>
          <p:nvPr/>
        </p:nvSpPr>
        <p:spPr>
          <a:xfrm rot="5400000">
            <a:off x="2645786" y="3302985"/>
            <a:ext cx="396044" cy="2880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ular Callout 23"/>
          <p:cNvSpPr/>
          <p:nvPr/>
        </p:nvSpPr>
        <p:spPr>
          <a:xfrm>
            <a:off x="5508104" y="1313287"/>
            <a:ext cx="3380382" cy="648072"/>
          </a:xfrm>
          <a:prstGeom prst="wedgeRoundRectCallout">
            <a:avLst>
              <a:gd name="adj1" fmla="val -58266"/>
              <a:gd name="adj2" fmla="val 1974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1. include stm32f4xx_discovery_lcd.h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3095836" y="2060848"/>
            <a:ext cx="396044" cy="10733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 rot="16200000">
            <a:off x="5765385" y="3290503"/>
            <a:ext cx="396044" cy="2880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ounded Rectangle 43"/>
          <p:cNvSpPr/>
          <p:nvPr/>
        </p:nvSpPr>
        <p:spPr>
          <a:xfrm>
            <a:off x="467544" y="6021288"/>
            <a:ext cx="2092599" cy="22440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stm32f4xx_hal_sdram.c</a:t>
            </a:r>
            <a:endParaRPr lang="en-GB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7308304" y="4221088"/>
            <a:ext cx="1452909" cy="11509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Utilit</a:t>
            </a:r>
            <a:r>
              <a:rPr lang="en-US" dirty="0"/>
              <a:t>ies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7380312" y="4723977"/>
            <a:ext cx="1296144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Fonts</a:t>
            </a:r>
            <a:endParaRPr lang="en-GB" sz="1600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5063306" y="4190603"/>
            <a:ext cx="3380382" cy="904646"/>
          </a:xfrm>
          <a:prstGeom prst="wedgeRoundRectCallout">
            <a:avLst>
              <a:gd name="adj1" fmla="val -64183"/>
              <a:gd name="adj2" fmla="val -118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>
                <a:solidFill>
                  <a:schemeClr val="accent2"/>
                </a:solidFill>
              </a:rPr>
              <a:t>stm32f4xx_discovery_lcd.h</a:t>
            </a:r>
            <a:r>
              <a:rPr lang="en-US" dirty="0" smtClean="0">
                <a:solidFill>
                  <a:schemeClr val="accent2"/>
                </a:solidFill>
              </a:rPr>
              <a:t> use the discovery BSP and SDRAM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5946200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2" grpId="0" animBg="1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BSP </a:t>
            </a:r>
            <a:r>
              <a:rPr lang="en-US" sz="1800" dirty="0"/>
              <a:t>LCD organization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44</a:t>
            </a:fld>
            <a:endParaRPr lang="fr-FR" dirty="0"/>
          </a:p>
        </p:txBody>
      </p:sp>
      <p:grpSp>
        <p:nvGrpSpPr>
          <p:cNvPr id="3" name="Group 2"/>
          <p:cNvGrpSpPr/>
          <p:nvPr/>
        </p:nvGrpSpPr>
        <p:grpSpPr>
          <a:xfrm>
            <a:off x="323528" y="1628800"/>
            <a:ext cx="8496944" cy="5040560"/>
            <a:chOff x="323528" y="1628800"/>
            <a:chExt cx="8496944" cy="5040560"/>
          </a:xfrm>
        </p:grpSpPr>
        <p:sp>
          <p:nvSpPr>
            <p:cNvPr id="38" name="Rectangle 37"/>
            <p:cNvSpPr/>
            <p:nvPr/>
          </p:nvSpPr>
          <p:spPr>
            <a:xfrm>
              <a:off x="323528" y="2339008"/>
              <a:ext cx="6857454" cy="3034208"/>
            </a:xfrm>
            <a:prstGeom prst="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BSP package</a:t>
              </a:r>
              <a:endParaRPr lang="en-GB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5163" y="1628800"/>
              <a:ext cx="8425309" cy="43204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Our project</a:t>
              </a:r>
              <a:endParaRPr lang="en-GB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5163" y="2708920"/>
              <a:ext cx="8425309" cy="10856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Discovery drivers</a:t>
              </a:r>
              <a:endParaRPr lang="en-GB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5536" y="5589240"/>
              <a:ext cx="8424936" cy="108012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HAL API</a:t>
              </a:r>
              <a:endParaRPr lang="en-GB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4225441"/>
              <a:ext cx="4032448" cy="107576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Components</a:t>
              </a:r>
              <a:endParaRPr lang="en-GB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7171" y="3136615"/>
              <a:ext cx="237626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  <a:r>
                <a:rPr lang="en-US" sz="1600" dirty="0" smtClean="0"/>
                <a:t>tm32f4xx_discovery.c</a:t>
              </a:r>
              <a:endParaRPr lang="en-GB" sz="1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15443" y="3136615"/>
              <a:ext cx="3024336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stm32f4xx_discovery_lcd.c</a:t>
              </a:r>
              <a:endParaRPr lang="en-GB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012160" y="3136615"/>
              <a:ext cx="273630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stm32f4xx_discovery_sdram.c</a:t>
              </a:r>
              <a:endParaRPr lang="en-GB" sz="1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7544" y="4657489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ili9341.c</a:t>
              </a:r>
              <a:endParaRPr lang="en-GB" sz="16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63688" y="4653136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lis3dsh.c</a:t>
              </a:r>
              <a:endParaRPr lang="en-GB" sz="1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059832" y="4653136"/>
              <a:ext cx="1296144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stmpe811.c</a:t>
              </a:r>
              <a:endParaRPr lang="en-GB" sz="16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71911" y="6309320"/>
              <a:ext cx="2088232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stm32f4xx_II_fmc.c</a:t>
              </a:r>
              <a:endParaRPr lang="en-GB" sz="16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632152" y="6021288"/>
              <a:ext cx="243115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stm32f4xx_hal_ltdc.c</a:t>
              </a:r>
              <a:endParaRPr lang="en-GB" sz="16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848547" y="6021288"/>
              <a:ext cx="1899916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stm32f4xx_hal_spi.c</a:t>
              </a:r>
              <a:endParaRPr lang="en-GB" sz="1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848546" y="6309320"/>
              <a:ext cx="1899917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stm32f4xx_hal_i2c.c</a:t>
              </a:r>
              <a:endParaRPr lang="en-GB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135315" y="6021288"/>
              <a:ext cx="165618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stm32f4xx_hal.c</a:t>
              </a:r>
              <a:endParaRPr lang="en-GB" sz="1400" dirty="0"/>
            </a:p>
          </p:txBody>
        </p:sp>
      </p:grpSp>
      <p:sp>
        <p:nvSpPr>
          <p:cNvPr id="23" name="Down Arrow 22"/>
          <p:cNvSpPr/>
          <p:nvPr/>
        </p:nvSpPr>
        <p:spPr>
          <a:xfrm>
            <a:off x="5290257" y="3715718"/>
            <a:ext cx="396044" cy="230860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 rot="3564947">
            <a:off x="2125169" y="3215539"/>
            <a:ext cx="396044" cy="194826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ular Callout 42"/>
          <p:cNvSpPr/>
          <p:nvPr/>
        </p:nvSpPr>
        <p:spPr>
          <a:xfrm>
            <a:off x="445616" y="2195244"/>
            <a:ext cx="3380382" cy="904646"/>
          </a:xfrm>
          <a:prstGeom prst="wedgeRoundRectCallout">
            <a:avLst>
              <a:gd name="adj1" fmla="val 27111"/>
              <a:gd name="adj2" fmla="val 1076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3. </a:t>
            </a:r>
            <a:r>
              <a:rPr lang="en-US" dirty="0">
                <a:solidFill>
                  <a:schemeClr val="accent2"/>
                </a:solidFill>
              </a:rPr>
              <a:t>stm32f4xx_discovery_lcd.h</a:t>
            </a:r>
            <a:r>
              <a:rPr lang="en-US" dirty="0" smtClean="0">
                <a:solidFill>
                  <a:schemeClr val="accent2"/>
                </a:solidFill>
              </a:rPr>
              <a:t> use driver ili9341.c which is TFT LCD controller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67544" y="6021288"/>
            <a:ext cx="2092599" cy="22440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stm32f4xx_hal_sdram.c</a:t>
            </a:r>
            <a:endParaRPr lang="en-GB" sz="1200" dirty="0"/>
          </a:p>
        </p:txBody>
      </p:sp>
      <p:sp>
        <p:nvSpPr>
          <p:cNvPr id="46" name="Down Arrow 45"/>
          <p:cNvSpPr/>
          <p:nvPr/>
        </p:nvSpPr>
        <p:spPr>
          <a:xfrm rot="5400000">
            <a:off x="4865284" y="6183306"/>
            <a:ext cx="396044" cy="2880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unded Rectangle 46"/>
          <p:cNvSpPr/>
          <p:nvPr/>
        </p:nvSpPr>
        <p:spPr>
          <a:xfrm>
            <a:off x="7308304" y="4221088"/>
            <a:ext cx="1452909" cy="11509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Utilit</a:t>
            </a:r>
            <a:r>
              <a:rPr lang="en-US" dirty="0"/>
              <a:t>ies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7380312" y="4723977"/>
            <a:ext cx="1296144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Fonts</a:t>
            </a:r>
            <a:endParaRPr lang="en-GB" sz="1600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4862029" y="4226618"/>
            <a:ext cx="3380382" cy="904646"/>
          </a:xfrm>
          <a:prstGeom prst="wedgeRoundRectCallout">
            <a:avLst>
              <a:gd name="adj1" fmla="val -28492"/>
              <a:gd name="adj2" fmla="val 8378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>
                <a:solidFill>
                  <a:schemeClr val="accent2"/>
                </a:solidFill>
              </a:rPr>
              <a:t>stm32f4xx_discovery_lcd.h</a:t>
            </a:r>
            <a:r>
              <a:rPr lang="en-US" dirty="0" smtClean="0">
                <a:solidFill>
                  <a:schemeClr val="accent2"/>
                </a:solidFill>
              </a:rPr>
              <a:t> use LCTD controller from HAL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41022560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43" grpId="0" animBg="1"/>
      <p:bldP spid="46" grpId="0" animBg="1"/>
      <p:bldP spid="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18494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BSP LCD organization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45</a:t>
            </a:fld>
            <a:endParaRPr lang="fr-FR" dirty="0"/>
          </a:p>
        </p:txBody>
      </p:sp>
      <p:grpSp>
        <p:nvGrpSpPr>
          <p:cNvPr id="3" name="Group 2"/>
          <p:cNvGrpSpPr/>
          <p:nvPr/>
        </p:nvGrpSpPr>
        <p:grpSpPr>
          <a:xfrm>
            <a:off x="323528" y="1628800"/>
            <a:ext cx="8496944" cy="5040560"/>
            <a:chOff x="323528" y="1628800"/>
            <a:chExt cx="8496944" cy="5040560"/>
          </a:xfrm>
        </p:grpSpPr>
        <p:sp>
          <p:nvSpPr>
            <p:cNvPr id="38" name="Rectangle 37"/>
            <p:cNvSpPr/>
            <p:nvPr/>
          </p:nvSpPr>
          <p:spPr>
            <a:xfrm>
              <a:off x="323528" y="2339008"/>
              <a:ext cx="6857454" cy="3034208"/>
            </a:xfrm>
            <a:prstGeom prst="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BSP package</a:t>
              </a:r>
              <a:endParaRPr lang="en-GB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5163" y="1628800"/>
              <a:ext cx="8425309" cy="43204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Our project</a:t>
              </a:r>
              <a:endParaRPr lang="en-GB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5163" y="2708920"/>
              <a:ext cx="8425309" cy="10856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Discovery drivers</a:t>
              </a:r>
              <a:endParaRPr lang="en-GB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5536" y="5589240"/>
              <a:ext cx="8424936" cy="108012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HAL API</a:t>
              </a:r>
              <a:endParaRPr lang="en-GB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4225441"/>
              <a:ext cx="4032448" cy="107576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Components</a:t>
              </a:r>
              <a:endParaRPr lang="en-GB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7171" y="3136615"/>
              <a:ext cx="237626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  <a:r>
                <a:rPr lang="en-US" sz="1600" dirty="0" smtClean="0"/>
                <a:t>tm32f4xx_discovery.c</a:t>
              </a:r>
              <a:endParaRPr lang="en-GB" sz="1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15443" y="3136615"/>
              <a:ext cx="3024336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stm32f4xx_discovery_lcd.c</a:t>
              </a:r>
              <a:endParaRPr lang="en-GB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012160" y="3136615"/>
              <a:ext cx="273630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stm32f4xx_discovery_sdram.c</a:t>
              </a:r>
              <a:endParaRPr lang="en-GB" sz="1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7544" y="4657489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ili9341.c</a:t>
              </a:r>
              <a:endParaRPr lang="en-GB" sz="16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63688" y="4653136"/>
              <a:ext cx="1224136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lis3dsh.c</a:t>
              </a:r>
              <a:endParaRPr lang="en-GB" sz="14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059832" y="4653136"/>
              <a:ext cx="1296144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stmpe811.c</a:t>
              </a:r>
              <a:endParaRPr lang="en-GB" sz="16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71911" y="6309320"/>
              <a:ext cx="2088232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stm32f4xx_II_fmc.c</a:t>
              </a:r>
              <a:endParaRPr lang="en-GB" sz="16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632152" y="6021288"/>
              <a:ext cx="243115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stm32f4xx_hal_ltdc.c</a:t>
              </a:r>
              <a:endParaRPr lang="en-GB" sz="16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848547" y="6021288"/>
              <a:ext cx="1899916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stm32f4xx_hal_spi.c</a:t>
              </a:r>
              <a:endParaRPr lang="en-GB" sz="1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848546" y="6309320"/>
              <a:ext cx="1899917" cy="21602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stm32f4xx_hal_i2c.c</a:t>
              </a:r>
              <a:endParaRPr lang="en-GB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135315" y="6021288"/>
              <a:ext cx="1656184" cy="57606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stm32f4xx_hal.c</a:t>
              </a:r>
              <a:endParaRPr lang="en-GB" sz="14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67544" y="6021288"/>
            <a:ext cx="2092599" cy="22440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stm32f4xx_hal_sdram.c</a:t>
            </a:r>
            <a:endParaRPr lang="en-GB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7308304" y="4221088"/>
            <a:ext cx="1452909" cy="11509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Utilities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7380312" y="4723977"/>
            <a:ext cx="1296144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Fonts</a:t>
            </a:r>
            <a:endParaRPr lang="en-GB" sz="1600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3002655" y="4484626"/>
            <a:ext cx="3380382" cy="904646"/>
          </a:xfrm>
          <a:prstGeom prst="wedgeRoundRectCallout">
            <a:avLst>
              <a:gd name="adj1" fmla="val 42515"/>
              <a:gd name="adj2" fmla="val -10011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2. </a:t>
            </a:r>
            <a:r>
              <a:rPr lang="en-US" dirty="0">
                <a:solidFill>
                  <a:schemeClr val="accent2"/>
                </a:solidFill>
              </a:rPr>
              <a:t>stm32f4xx_discovery_lcd.h</a:t>
            </a:r>
            <a:r>
              <a:rPr lang="en-US" dirty="0" smtClean="0">
                <a:solidFill>
                  <a:schemeClr val="accent2"/>
                </a:solidFill>
              </a:rPr>
              <a:t> use fonts from utility folder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8000000">
            <a:off x="6503746" y="3189420"/>
            <a:ext cx="396044" cy="210138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17920389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1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We use the project from BSP SDRAM</a:t>
            </a:r>
            <a:br>
              <a:rPr lang="en-US" dirty="0" smtClean="0"/>
            </a:br>
            <a:r>
              <a:rPr lang="en-US" dirty="0" smtClean="0"/>
              <a:t>because the LCD also use the SDRAM</a:t>
            </a:r>
          </a:p>
          <a:p>
            <a:r>
              <a:rPr lang="en-US" dirty="0" smtClean="0"/>
              <a:t>We need copy the Fonts from Utilities </a:t>
            </a:r>
            <a:br>
              <a:rPr lang="en-US" dirty="0" smtClean="0"/>
            </a:br>
            <a:r>
              <a:rPr lang="en-US" dirty="0" smtClean="0"/>
              <a:t>folder in CubeMX repository</a:t>
            </a:r>
            <a:endParaRPr lang="en-US" dirty="0"/>
          </a:p>
          <a:p>
            <a:pPr marL="355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46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980727"/>
            <a:ext cx="3202260" cy="57124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39954365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08" y="4016378"/>
            <a:ext cx="2949685" cy="25809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075376"/>
            <a:ext cx="2859350" cy="23547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95492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The copy part</a:t>
            </a:r>
          </a:p>
          <a:p>
            <a:pPr lvl="1"/>
            <a:r>
              <a:rPr lang="en-US" sz="1400" dirty="0" smtClean="0"/>
              <a:t>In our project in Drivers folder create folder Utilities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Now go into </a:t>
            </a:r>
            <a:r>
              <a:rPr lang="en-US" sz="1400" dirty="0"/>
              <a:t>CubeMX repository </a:t>
            </a:r>
            <a:r>
              <a:rPr lang="en-US" sz="1400" dirty="0" smtClean="0"/>
              <a:t>…\STM32Cube_FW_F4_V1.3.0\Utilities\</a:t>
            </a:r>
          </a:p>
          <a:p>
            <a:pPr lvl="1"/>
            <a:r>
              <a:rPr lang="en-US" sz="1400" dirty="0" smtClean="0"/>
              <a:t>And </a:t>
            </a:r>
            <a:r>
              <a:rPr lang="en-US" sz="1400" dirty="0"/>
              <a:t>copy </a:t>
            </a:r>
            <a:r>
              <a:rPr lang="en-US" sz="1400" b="1" dirty="0" smtClean="0"/>
              <a:t>Fonts</a:t>
            </a:r>
            <a:r>
              <a:rPr lang="en-US" sz="1400" dirty="0"/>
              <a:t> </a:t>
            </a:r>
            <a:r>
              <a:rPr lang="en-US" sz="1400" dirty="0" smtClean="0"/>
              <a:t>into </a:t>
            </a:r>
            <a:r>
              <a:rPr lang="en-US" sz="1400" b="1" dirty="0" smtClean="0"/>
              <a:t>Utilities </a:t>
            </a:r>
            <a:r>
              <a:rPr lang="en-US" sz="1400" dirty="0" smtClean="0"/>
              <a:t>folder</a:t>
            </a:r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5445224"/>
            <a:ext cx="2882792" cy="2863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578350" y="4769635"/>
            <a:ext cx="2853000" cy="31554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GB" dirty="0"/>
          </a:p>
        </p:txBody>
      </p:sp>
      <p:cxnSp>
        <p:nvCxnSpPr>
          <p:cNvPr id="24" name="Straight Arrow Connector 23"/>
          <p:cNvCxnSpPr>
            <a:stCxn id="21" idx="1"/>
            <a:endCxn id="19" idx="3"/>
          </p:cNvCxnSpPr>
          <p:nvPr/>
        </p:nvCxnSpPr>
        <p:spPr>
          <a:xfrm flipH="1">
            <a:off x="3494352" y="4927410"/>
            <a:ext cx="1083998" cy="66101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Callout 26"/>
          <p:cNvSpPr/>
          <p:nvPr/>
        </p:nvSpPr>
        <p:spPr>
          <a:xfrm>
            <a:off x="1187624" y="4004404"/>
            <a:ext cx="3437634" cy="526241"/>
          </a:xfrm>
          <a:prstGeom prst="wedgeEllipseCallout">
            <a:avLst>
              <a:gd name="adj1" fmla="val 30897"/>
              <a:gd name="adj2" fmla="val 1110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Copy folders into </a:t>
            </a:r>
            <a:r>
              <a:rPr lang="en-US" dirty="0" smtClean="0">
                <a:solidFill>
                  <a:schemeClr val="accent2"/>
                </a:solidFill>
              </a:rPr>
              <a:t>Utilities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" y="1797705"/>
            <a:ext cx="1876202" cy="15258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7489043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41632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We add the driver for LCD from HAL</a:t>
            </a:r>
          </a:p>
          <a:p>
            <a:r>
              <a:rPr lang="en-US" sz="1800" dirty="0" smtClean="0"/>
              <a:t>Right </a:t>
            </a:r>
            <a:r>
              <a:rPr lang="en-US" sz="1800" dirty="0"/>
              <a:t>click on STM32F4xx_HAL_Drive&gt;ADD</a:t>
            </a:r>
            <a:br>
              <a:rPr lang="en-US" sz="1800" dirty="0"/>
            </a:br>
            <a:r>
              <a:rPr lang="en-US" sz="1800" dirty="0" smtClean="0"/>
              <a:t>from \Drivers\STM32F4xx_HAL_Driver\</a:t>
            </a:r>
            <a:r>
              <a:rPr lang="en-US" sz="1800" dirty="0" err="1" smtClean="0"/>
              <a:t>Src</a:t>
            </a:r>
            <a:endParaRPr lang="en-US" sz="1800" dirty="0" smtClean="0"/>
          </a:p>
          <a:p>
            <a:pPr lvl="1"/>
            <a:r>
              <a:rPr lang="en-US" sz="1400" b="1" dirty="0" smtClean="0"/>
              <a:t>stm32f4xx_hal_ltdc.c</a:t>
            </a:r>
          </a:p>
          <a:p>
            <a:pPr lvl="1"/>
            <a:r>
              <a:rPr lang="en-US" sz="1400" b="1" dirty="0" smtClean="0"/>
              <a:t>Stm32f4xx_hal_dma2d.c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lang="en-US" sz="1000" dirty="0" smtClean="0"/>
          </a:p>
          <a:p>
            <a:pPr lvl="1"/>
            <a:endParaRPr lang="en-US" sz="1400" dirty="0" smtClean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48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03210"/>
            <a:ext cx="3744416" cy="52790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1205210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57020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We add the driver for BSP LDC</a:t>
            </a:r>
          </a:p>
          <a:p>
            <a:r>
              <a:rPr lang="en-US" sz="1800" dirty="0" smtClean="0"/>
              <a:t>Right </a:t>
            </a:r>
            <a:r>
              <a:rPr lang="en-US" sz="1800" dirty="0"/>
              <a:t>click on </a:t>
            </a:r>
            <a:r>
              <a:rPr lang="en-US" sz="1800" dirty="0" smtClean="0"/>
              <a:t>BSP&gt;ADD from \Drivers\BSP\STM32F429I-Discovery\</a:t>
            </a:r>
          </a:p>
          <a:p>
            <a:pPr lvl="1"/>
            <a:r>
              <a:rPr lang="en-US" sz="1400" b="1" dirty="0"/>
              <a:t>stm32f429i_discovery_lcd.c</a:t>
            </a:r>
          </a:p>
          <a:p>
            <a:r>
              <a:rPr lang="en-US" sz="1800" dirty="0"/>
              <a:t>Right click on </a:t>
            </a:r>
            <a:r>
              <a:rPr lang="en-US" sz="1800" dirty="0" smtClean="0"/>
              <a:t>BSP&gt;ADD from </a:t>
            </a:r>
            <a:r>
              <a:rPr lang="en-US" sz="1800" dirty="0"/>
              <a:t>\</a:t>
            </a:r>
            <a:r>
              <a:rPr lang="en-US" sz="1800" dirty="0" smtClean="0"/>
              <a:t>Drivers\BSP\Components\ili9341\</a:t>
            </a:r>
            <a:endParaRPr lang="en-US" sz="1400" b="1" dirty="0" smtClean="0"/>
          </a:p>
          <a:p>
            <a:pPr lvl="1"/>
            <a:r>
              <a:rPr lang="en-US" sz="1400" b="1" dirty="0"/>
              <a:t>ili9341.c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endParaRPr lang="en-US" sz="1000" dirty="0" smtClean="0"/>
          </a:p>
          <a:p>
            <a:pPr lvl="1"/>
            <a:endParaRPr lang="en-US" sz="1400" dirty="0" smtClean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49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37" y="3753600"/>
            <a:ext cx="5959316" cy="21796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198931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WWDG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108543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to </a:t>
            </a:r>
            <a:r>
              <a:rPr lang="en-US" sz="1800" dirty="0" smtClean="0"/>
              <a:t>setup WWDG in CubeMX</a:t>
            </a:r>
            <a:endParaRPr lang="en-GB" sz="1800" dirty="0" smtClean="0"/>
          </a:p>
          <a:p>
            <a:pPr lvl="1"/>
            <a:r>
              <a:rPr lang="en-US" sz="1800" dirty="0" smtClean="0"/>
              <a:t>How to Generate Code in CubeMX and use HAL functions</a:t>
            </a:r>
          </a:p>
          <a:p>
            <a:pPr lvl="1"/>
            <a:r>
              <a:rPr lang="en-US" sz="1800" dirty="0" smtClean="0"/>
              <a:t>Create simple application to test WWDG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Configure </a:t>
            </a:r>
            <a:r>
              <a:rPr lang="en-US" sz="1800" dirty="0" err="1" smtClean="0"/>
              <a:t>WDGin</a:t>
            </a:r>
            <a:r>
              <a:rPr lang="en-US" sz="1800" dirty="0" smtClean="0"/>
              <a:t> in CubeMX and Generate Code</a:t>
            </a:r>
            <a:endParaRPr lang="pl-PL" sz="1800" dirty="0" smtClean="0"/>
          </a:p>
          <a:p>
            <a:pPr lvl="1"/>
            <a:r>
              <a:rPr lang="en-US" sz="1800" dirty="0" smtClean="0"/>
              <a:t>Learn how to start WWDG</a:t>
            </a:r>
          </a:p>
          <a:p>
            <a:pPr lvl="1"/>
            <a:r>
              <a:rPr lang="en-US" sz="1800" dirty="0" smtClean="0"/>
              <a:t>WWDG indication via 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3.3.1</a:t>
            </a:r>
          </a:p>
        </p:txBody>
      </p:sp>
    </p:spTree>
    <p:extLst>
      <p:ext uri="{BB962C8B-B14F-4D97-AF65-F5344CB8AC3E}">
        <p14:creationId xmlns:p14="http://schemas.microsoft.com/office/powerpoint/2010/main" val="32041418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497" y="1124744"/>
            <a:ext cx="5074071" cy="56886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89337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Now last thing is allow to include </a:t>
            </a:r>
            <a:br>
              <a:rPr lang="en-US" dirty="0" smtClean="0"/>
            </a:br>
            <a:r>
              <a:rPr lang="en-US" dirty="0" smtClean="0"/>
              <a:t>new HAL files which we added</a:t>
            </a:r>
          </a:p>
          <a:p>
            <a:pPr lvl="1"/>
            <a:r>
              <a:rPr lang="en-US" dirty="0"/>
              <a:t>Open stm32f4xx_hal_conf.h in </a:t>
            </a:r>
            <a:r>
              <a:rPr lang="en-US" dirty="0" smtClean="0"/>
              <a:t>..\</a:t>
            </a:r>
            <a:r>
              <a:rPr lang="en-US" dirty="0" err="1"/>
              <a:t>Inc</a:t>
            </a:r>
            <a:r>
              <a:rPr lang="en-US" dirty="0" smtClean="0"/>
              <a:t>\</a:t>
            </a:r>
          </a:p>
          <a:p>
            <a:pPr lvl="1"/>
            <a:r>
              <a:rPr lang="en-US" dirty="0" smtClean="0"/>
              <a:t>Uncomment files which we added</a:t>
            </a:r>
          </a:p>
          <a:p>
            <a:pPr lvl="1"/>
            <a:r>
              <a:rPr lang="en-US" dirty="0" smtClean="0"/>
              <a:t>HAL_DMA2D_MODULE_ENABLED </a:t>
            </a:r>
          </a:p>
          <a:p>
            <a:pPr lvl="1"/>
            <a:r>
              <a:rPr lang="en-US" dirty="0" smtClean="0"/>
              <a:t>HAL_LTDC_MODULE_ENABLED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17021182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23220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Into </a:t>
            </a:r>
            <a:r>
              <a:rPr lang="en-US" dirty="0" err="1" smtClean="0"/>
              <a:t>main.c</a:t>
            </a:r>
            <a:r>
              <a:rPr lang="en-US" dirty="0" smtClean="0"/>
              <a:t> now we modify include from </a:t>
            </a:r>
            <a:r>
              <a:rPr lang="en-GB" dirty="0" smtClean="0"/>
              <a:t>stm32f429i_discovery_sdram.h to </a:t>
            </a:r>
            <a:r>
              <a:rPr lang="en-GB" dirty="0"/>
              <a:t>stm32f429i_discovery_lcd.h</a:t>
            </a:r>
            <a:endParaRPr lang="en-GB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remove the </a:t>
            </a:r>
            <a:r>
              <a:rPr lang="en-GB" dirty="0" err="1"/>
              <a:t>BSP_SDRAM_Init</a:t>
            </a:r>
            <a:r>
              <a:rPr lang="en-GB" dirty="0"/>
              <a:t>()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355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07450" y="1857598"/>
            <a:ext cx="5814392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Includes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"stm32f429i_discovery_lcd.h"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Includes */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07450" y="3297758"/>
            <a:ext cx="4572000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2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26222247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BSP </a:t>
            </a:r>
            <a:r>
              <a:rPr lang="en-US" dirty="0">
                <a:solidFill>
                  <a:schemeClr val="accent2"/>
                </a:solidFill>
              </a:rPr>
              <a:t>for LCD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and writing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Simple LCD demonstration</a:t>
            </a:r>
            <a:endParaRPr lang="en-US" dirty="0"/>
          </a:p>
          <a:p>
            <a:endParaRPr lang="en-US" dirty="0" smtClean="0"/>
          </a:p>
          <a:p>
            <a:pPr marL="355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79512" y="1700808"/>
            <a:ext cx="8856984" cy="39703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BSP_LCD_Init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GB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LCD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//set the layer buffer address into SDRAM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BSP_LCD_LayerDefaultInit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SDRAM_DEVICE_ADDR);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BSP_LCD_SelectLayer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//select on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which layer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 write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BSP_LCD_DisplayOn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//turn on LCD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BSP_LCD_Clear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(LCD_COLOR_BLUE);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//clear the LCD on blue </a:t>
            </a:r>
            <a:r>
              <a:rPr lang="en-GB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BSP_LCD_SetBackColor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(LCD_COLOR_BLUE);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//set text background </a:t>
            </a:r>
            <a:r>
              <a:rPr lang="en-GB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BSP_LCD_SetTextColor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(LCD_COLOR_WHITE);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//set text </a:t>
            </a:r>
            <a:r>
              <a:rPr lang="en-GB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//write text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BSP_LCD_DisplayStringAtLine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"Cube STM32"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BSP_LCD_DisplayStringAtLine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"BSP"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BSP_LCD_DisplayStringAtLine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"LCD DEMO"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965146"/>
            <a:ext cx="1563615" cy="2820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11205091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6266" y="4821769"/>
            <a:ext cx="7970837" cy="1361017"/>
          </a:xfrm>
        </p:spPr>
        <p:txBody>
          <a:bodyPr/>
          <a:lstStyle/>
          <a:p>
            <a:pPr algn="ctr"/>
            <a:r>
              <a:rPr lang="fr-FR" sz="48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www.st.com/stm32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5C91C-3357-4904-880C-0A33176DCADF}" type="datetime1">
              <a:rPr lang="fr-FR" smtClean="0"/>
              <a:t>10/11/2015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  <p:pic>
        <p:nvPicPr>
          <p:cNvPr id="6" name="Picture 2" descr="C:\Users\ldesseig\Documents\My ST Documents\MCD\Projects\STM32Cube V1\Branding Visuals\STM32_Cube_128x128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55083"/>
      </p:ext>
    </p:extLst>
  </p:cSld>
  <p:clrMapOvr>
    <a:masterClrMapping/>
  </p:clrMapOvr>
  <p:transition spd="slow" advClick="0" advTm="181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WWDG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49299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Create project in CubeMX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</a:t>
            </a:r>
            <a:r>
              <a:rPr lang="en-GB" sz="1400" dirty="0" smtClean="0"/>
              <a:t>STM32F439ZITx</a:t>
            </a:r>
            <a:endParaRPr lang="en-GB" sz="1800" dirty="0" smtClean="0"/>
          </a:p>
          <a:p>
            <a:r>
              <a:rPr lang="en-US" sz="1800" dirty="0" smtClean="0"/>
              <a:t>CubeMX WWDG selection</a:t>
            </a:r>
          </a:p>
          <a:p>
            <a:pPr lvl="1"/>
            <a:r>
              <a:rPr lang="en-US" sz="1400" dirty="0" smtClean="0"/>
              <a:t>Select WWDG</a:t>
            </a:r>
          </a:p>
          <a:p>
            <a:pPr lvl="1"/>
            <a:r>
              <a:rPr lang="en-US" sz="1400" dirty="0" smtClean="0"/>
              <a:t>Configure PG14 for LED indication</a:t>
            </a:r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93096"/>
            <a:ext cx="3672408" cy="116112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3"/>
            <a:ext cx="3816424" cy="333043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3.3.1</a:t>
            </a:r>
          </a:p>
        </p:txBody>
      </p:sp>
    </p:spTree>
    <p:extLst>
      <p:ext uri="{BB962C8B-B14F-4D97-AF65-F5344CB8AC3E}">
        <p14:creationId xmlns:p14="http://schemas.microsoft.com/office/powerpoint/2010/main" val="18191288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WWDG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46714"/>
          </a:xfrm>
        </p:spPr>
        <p:txBody>
          <a:bodyPr/>
          <a:lstStyle/>
          <a:p>
            <a:r>
              <a:rPr lang="en-GB" sz="1800" dirty="0" smtClean="0"/>
              <a:t>In order to run on maximum frequency, setup clock system</a:t>
            </a:r>
          </a:p>
          <a:p>
            <a:r>
              <a:rPr lang="en-US" sz="1800" dirty="0"/>
              <a:t>Details in </a:t>
            </a:r>
            <a:r>
              <a:rPr lang="en-US" sz="1800" dirty="0" smtClean="0"/>
              <a:t>lab </a:t>
            </a:r>
            <a:r>
              <a:rPr lang="en-US" sz="1800" dirty="0"/>
              <a:t>0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3228"/>
            <a:ext cx="6120680" cy="45770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3.3.1</a:t>
            </a:r>
          </a:p>
        </p:txBody>
      </p:sp>
    </p:spTree>
    <p:extLst>
      <p:ext uri="{BB962C8B-B14F-4D97-AF65-F5344CB8AC3E}">
        <p14:creationId xmlns:p14="http://schemas.microsoft.com/office/powerpoint/2010/main" val="11087482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WWDG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15471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CubeMX ADC configuration</a:t>
            </a:r>
          </a:p>
          <a:p>
            <a:pPr lvl="1"/>
            <a:r>
              <a:rPr lang="en-US" sz="1400" dirty="0" smtClean="0"/>
              <a:t>TAB&gt;Configuration&gt;System&gt;</a:t>
            </a:r>
            <a:br>
              <a:rPr lang="en-US" sz="1400" dirty="0" smtClean="0"/>
            </a:br>
            <a:r>
              <a:rPr lang="en-US" sz="1400" dirty="0" smtClean="0"/>
              <a:t>&gt;WWDG&gt;Parameter Settings </a:t>
            </a:r>
          </a:p>
          <a:p>
            <a:pPr lvl="1"/>
            <a:r>
              <a:rPr lang="en-US" sz="1400" dirty="0" smtClean="0"/>
              <a:t>Set </a:t>
            </a:r>
            <a:r>
              <a:rPr lang="en-US" sz="1400" dirty="0" err="1" smtClean="0"/>
              <a:t>prescaller</a:t>
            </a:r>
            <a:r>
              <a:rPr lang="en-US" sz="1400" dirty="0" smtClean="0"/>
              <a:t> to 8</a:t>
            </a:r>
          </a:p>
          <a:p>
            <a:pPr lvl="1"/>
            <a:r>
              <a:rPr lang="en-US" sz="1400" dirty="0" smtClean="0"/>
              <a:t>WWDG window to 80</a:t>
            </a:r>
          </a:p>
          <a:p>
            <a:pPr lvl="1"/>
            <a:r>
              <a:rPr lang="en-US" sz="1400" dirty="0" smtClean="0"/>
              <a:t>And free running counter to 127</a:t>
            </a:r>
          </a:p>
          <a:p>
            <a:pPr lvl="1"/>
            <a:r>
              <a:rPr lang="en-US" sz="1400" dirty="0" smtClean="0"/>
              <a:t>Button OK</a:t>
            </a:r>
          </a:p>
          <a:p>
            <a:pPr lvl="1"/>
            <a:endParaRPr lang="en-US" sz="1400" dirty="0"/>
          </a:p>
          <a:p>
            <a:pPr lvl="1"/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93" y="1116088"/>
            <a:ext cx="4563112" cy="569674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3.3.1</a:t>
            </a:r>
          </a:p>
        </p:txBody>
      </p:sp>
    </p:spTree>
    <p:extLst>
      <p:ext uri="{BB962C8B-B14F-4D97-AF65-F5344CB8AC3E}">
        <p14:creationId xmlns:p14="http://schemas.microsoft.com/office/powerpoint/2010/main" val="27145906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65" y="1593041"/>
            <a:ext cx="5148327" cy="514832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WWDG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Code</a:t>
            </a:r>
          </a:p>
          <a:p>
            <a:pPr lvl="1"/>
            <a:r>
              <a:rPr lang="en-GB" sz="1400" dirty="0" smtClean="0"/>
              <a:t>Menu &gt; Project &gt; Generate Code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16632"/>
            <a:ext cx="17281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accent2"/>
                </a:solidFill>
              </a:rPr>
              <a:t>3.3.1</a:t>
            </a:r>
          </a:p>
        </p:txBody>
      </p:sp>
    </p:spTree>
    <p:extLst>
      <p:ext uri="{BB962C8B-B14F-4D97-AF65-F5344CB8AC3E}">
        <p14:creationId xmlns:p14="http://schemas.microsoft.com/office/powerpoint/2010/main" val="3316562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ᙆᙁᙃ"/>
  <p:tag name="RANDOM" val="19"/>
  <p:tag name="CLINAME" val="ᙦᙧᘳᙖᚂᚁᙹᙼᙷᙸᚁᚇᙼᙴᙿ!ᙨᚁᙖᙿᙴᚆᚆᙼᙹᙼᙸᙷ"/>
  <p:tag name="DATETIME" val="ᙅᙂᙉᙂᙅᙃᙄᙆᘳᘳᙄᙄᙍᙄᙋᙔᙠᘳᘻᙚᙠᙧᘾᙄᙍᙃᘼ!ᙄᙃᙂᙌᙂᙅᙃᙄᙆᘳᘳᙄᙄᙍᙆᙆᙔᙠᘳᘻᙚᙠᙧᘾᙅᙍᙃᘼ"/>
  <p:tag name="DONEBY" val="ᙦᙧᙯᙾᙴᚂᚈᚇᙻᙸᚅᘳᙵᙸᙿᙻᙴᙷᙽ!ᙦᙧᙯᙼᚉᚂᘳᙶᙼᚆᙴᚅ"/>
  <p:tag name="IPADDRESS" val="ᙧᙨᙡᙄᙃᙄᙊᙌ!ᙣᙥᙚᙃᙃᙃᙆᙇᙊ"/>
  <p:tag name="CHECKSUM" val="ᙈᙅᙄᙇ!ᙇᙆᙈᙇ"/>
</p:tagLst>
</file>

<file path=ppt/theme/theme1.xml><?xml version="1.0" encoding="utf-8"?>
<a:theme xmlns:a="http://schemas.openxmlformats.org/drawingml/2006/main" name="blank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E382B78C3D04E9E350082AB797952" ma:contentTypeVersion="0" ma:contentTypeDescription="Create a new document." ma:contentTypeScope="" ma:versionID="0824703e605e6194fadf9065203afc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BBCA10-4232-468E-B261-EF6E0755B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3986DF-D3E4-4E58-9CFF-D2D00576A0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94842F-76AF-40F3-A211-8AFD00012061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68635</TotalTime>
  <Words>1856</Words>
  <Application>Microsoft Office PowerPoint</Application>
  <PresentationFormat>On-screen Show (4:3)</PresentationFormat>
  <Paragraphs>747</Paragraphs>
  <Slides>53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Consolas</vt:lpstr>
      <vt:lpstr>blank</vt:lpstr>
      <vt:lpstr>Equation</vt:lpstr>
      <vt:lpstr>STM32 Dist</vt:lpstr>
      <vt:lpstr>Timing peripherals</vt:lpstr>
      <vt:lpstr>5. BSP package</vt:lpstr>
      <vt:lpstr>3.3.1 WWDG lab</vt:lpstr>
      <vt:lpstr>Use WWDG</vt:lpstr>
      <vt:lpstr>Use WWDG</vt:lpstr>
      <vt:lpstr>Use WWDG</vt:lpstr>
      <vt:lpstr>Use WWDG</vt:lpstr>
      <vt:lpstr>Use WWDG</vt:lpstr>
      <vt:lpstr>Use WWDG</vt:lpstr>
      <vt:lpstr>Use WWDG</vt:lpstr>
      <vt:lpstr>3.3.2 IWDG lab</vt:lpstr>
      <vt:lpstr>Use IWDG</vt:lpstr>
      <vt:lpstr>Use IWDG</vt:lpstr>
      <vt:lpstr>Use IWDG</vt:lpstr>
      <vt:lpstr>Use IWDG</vt:lpstr>
      <vt:lpstr>Use IWDG</vt:lpstr>
      <vt:lpstr>Use IWDG</vt:lpstr>
      <vt:lpstr>Use IWDG</vt:lpstr>
      <vt:lpstr>Use IWDG</vt:lpstr>
      <vt:lpstr>Use IWDG</vt:lpstr>
      <vt:lpstr>5.1 BSP SDRAM lab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Use BSP for SDRAM initialization</vt:lpstr>
      <vt:lpstr>5.2 BSP LCD lab</vt:lpstr>
      <vt:lpstr>Use BSP for LCD init and writing</vt:lpstr>
      <vt:lpstr>Use BSP for LCD init and writing</vt:lpstr>
      <vt:lpstr>Use BSP for LCD init and writing</vt:lpstr>
      <vt:lpstr>Use BSP for LCD init and writing</vt:lpstr>
      <vt:lpstr>Use BSP for LCD init and writing</vt:lpstr>
      <vt:lpstr>Use BSP for LCD init and writing</vt:lpstr>
      <vt:lpstr>Use BSP for LCD init and writing</vt:lpstr>
      <vt:lpstr>Use BSP for LCD init and writing</vt:lpstr>
      <vt:lpstr>Use BSP for LCD init and writing</vt:lpstr>
      <vt:lpstr>Use BSP for LCD init and writing</vt:lpstr>
      <vt:lpstr>Use BSP for LCD init and writing</vt:lpstr>
      <vt:lpstr>Use BSP for LCD init and writing</vt:lpstr>
      <vt:lpstr>www.st.com/stm32</vt:lpstr>
    </vt:vector>
  </TitlesOfParts>
  <Company>ST 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bruno.montanari@st.com</dc:creator>
  <cp:lastModifiedBy>Bruno Fontes MONTANARI</cp:lastModifiedBy>
  <cp:revision>1231</cp:revision>
  <cp:lastPrinted>2015-08-10T13:22:10Z</cp:lastPrinted>
  <dcterms:created xsi:type="dcterms:W3CDTF">2013-02-06T10:17:44Z</dcterms:created>
  <dcterms:modified xsi:type="dcterms:W3CDTF">2015-11-10T08:48:39Z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0x0101002A5E382B78C3D04E9E350082AB797952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PublishingExpirationDate">
    <vt:lpwstr/>
  </property>
  <property fmtid="{D5CDD505-2E9C-101B-9397-08002B2CF9AE}" pid="7" name="PublishingStartDate">
    <vt:lpwstr/>
  </property>
</Properties>
</file>