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7"/>
  </p:notesMasterIdLst>
  <p:handoutMasterIdLst>
    <p:handoutMasterId r:id="rId98"/>
  </p:handoutMasterIdLst>
  <p:sldIdLst>
    <p:sldId id="1526" r:id="rId5"/>
    <p:sldId id="1533" r:id="rId6"/>
    <p:sldId id="281" r:id="rId7"/>
    <p:sldId id="1499" r:id="rId8"/>
    <p:sldId id="1500" r:id="rId9"/>
    <p:sldId id="1501" r:id="rId10"/>
    <p:sldId id="1502" r:id="rId11"/>
    <p:sldId id="1507" r:id="rId12"/>
    <p:sldId id="935" r:id="rId13"/>
    <p:sldId id="783" r:id="rId14"/>
    <p:sldId id="784" r:id="rId15"/>
    <p:sldId id="1426" r:id="rId16"/>
    <p:sldId id="785" r:id="rId17"/>
    <p:sldId id="907" r:id="rId18"/>
    <p:sldId id="908" r:id="rId19"/>
    <p:sldId id="909" r:id="rId20"/>
    <p:sldId id="1428" r:id="rId21"/>
    <p:sldId id="1427" r:id="rId22"/>
    <p:sldId id="1436" r:id="rId23"/>
    <p:sldId id="786" r:id="rId24"/>
    <p:sldId id="787" r:id="rId25"/>
    <p:sldId id="788" r:id="rId26"/>
    <p:sldId id="936" r:id="rId27"/>
    <p:sldId id="789" r:id="rId28"/>
    <p:sldId id="1503" r:id="rId29"/>
    <p:sldId id="794" r:id="rId30"/>
    <p:sldId id="791" r:id="rId31"/>
    <p:sldId id="1429" r:id="rId32"/>
    <p:sldId id="1431" r:id="rId33"/>
    <p:sldId id="1432" r:id="rId34"/>
    <p:sldId id="1433" r:id="rId35"/>
    <p:sldId id="792" r:id="rId36"/>
    <p:sldId id="801" r:id="rId37"/>
    <p:sldId id="793" r:id="rId38"/>
    <p:sldId id="795" r:id="rId39"/>
    <p:sldId id="1062" r:id="rId40"/>
    <p:sldId id="1063" r:id="rId41"/>
    <p:sldId id="1064" r:id="rId42"/>
    <p:sldId id="1066" r:id="rId43"/>
    <p:sldId id="1067" r:id="rId44"/>
    <p:sldId id="1068" r:id="rId45"/>
    <p:sldId id="1070" r:id="rId46"/>
    <p:sldId id="1088" r:id="rId47"/>
    <p:sldId id="1223" r:id="rId48"/>
    <p:sldId id="1224" r:id="rId49"/>
    <p:sldId id="1225" r:id="rId50"/>
    <p:sldId id="1226" r:id="rId51"/>
    <p:sldId id="1227" r:id="rId52"/>
    <p:sldId id="1228" r:id="rId53"/>
    <p:sldId id="1229" r:id="rId54"/>
    <p:sldId id="1230" r:id="rId55"/>
    <p:sldId id="1231" r:id="rId56"/>
    <p:sldId id="1232" r:id="rId57"/>
    <p:sldId id="1541" r:id="rId58"/>
    <p:sldId id="1542" r:id="rId59"/>
    <p:sldId id="1543" r:id="rId60"/>
    <p:sldId id="1550" r:id="rId61"/>
    <p:sldId id="1544" r:id="rId62"/>
    <p:sldId id="1551" r:id="rId63"/>
    <p:sldId id="1545" r:id="rId64"/>
    <p:sldId id="1547" r:id="rId65"/>
    <p:sldId id="1549" r:id="rId66"/>
    <p:sldId id="1552" r:id="rId67"/>
    <p:sldId id="1289" r:id="rId68"/>
    <p:sldId id="1290" r:id="rId69"/>
    <p:sldId id="1291" r:id="rId70"/>
    <p:sldId id="1292" r:id="rId71"/>
    <p:sldId id="1302" r:id="rId72"/>
    <p:sldId id="1303" r:id="rId73"/>
    <p:sldId id="1293" r:id="rId74"/>
    <p:sldId id="1304" r:id="rId75"/>
    <p:sldId id="1295" r:id="rId76"/>
    <p:sldId id="1296" r:id="rId77"/>
    <p:sldId id="1297" r:id="rId78"/>
    <p:sldId id="1301" r:id="rId79"/>
    <p:sldId id="1508" r:id="rId80"/>
    <p:sldId id="1509" r:id="rId81"/>
    <p:sldId id="1510" r:id="rId82"/>
    <p:sldId id="1517" r:id="rId83"/>
    <p:sldId id="1519" r:id="rId84"/>
    <p:sldId id="1535" r:id="rId85"/>
    <p:sldId id="1536" r:id="rId86"/>
    <p:sldId id="1534" r:id="rId87"/>
    <p:sldId id="1537" r:id="rId88"/>
    <p:sldId id="1538" r:id="rId89"/>
    <p:sldId id="1539" r:id="rId90"/>
    <p:sldId id="1540" r:id="rId91"/>
    <p:sldId id="1414" r:id="rId92"/>
    <p:sldId id="1415" r:id="rId93"/>
    <p:sldId id="1418" r:id="rId94"/>
    <p:sldId id="1419" r:id="rId95"/>
    <p:sldId id="1420" r:id="rId96"/>
  </p:sldIdLst>
  <p:sldSz cx="9144000" cy="6858000" type="screen4x3"/>
  <p:notesSz cx="6858000" cy="9926638"/>
  <p:custDataLst>
    <p:tags r:id="rId99"/>
  </p:custDataLst>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2">
          <p15:clr>
            <a:srgbClr val="A4A3A4"/>
          </p15:clr>
        </p15:guide>
        <p15:guide id="3"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tur Iwanicki"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EFFF"/>
    <a:srgbClr val="EBFFFF"/>
    <a:srgbClr val="D1FFFF"/>
    <a:srgbClr val="FFD300"/>
    <a:srgbClr val="B9C4CA"/>
    <a:srgbClr val="90989E"/>
    <a:srgbClr val="4F5251"/>
    <a:srgbClr val="3F050D"/>
    <a:srgbClr val="5C0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6" autoAdjust="0"/>
    <p:restoredTop sz="85449" autoAdjust="0"/>
  </p:normalViewPr>
  <p:slideViewPr>
    <p:cSldViewPr>
      <p:cViewPr varScale="1">
        <p:scale>
          <a:sx n="68" d="100"/>
          <a:sy n="68" d="100"/>
        </p:scale>
        <p:origin x="1164" y="66"/>
      </p:cViewPr>
      <p:guideLst>
        <p:guide orient="horz" pos="2160"/>
        <p:guide orient="horz" pos="812"/>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ags" Target="tags/tag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8056"/>
          </a:xfrm>
          <a:prstGeom prst="rect">
            <a:avLst/>
          </a:prstGeom>
        </p:spPr>
        <p:txBody>
          <a:bodyPr vert="horz" lIns="91440" tIns="45720" rIns="91440" bIns="45720" rtlCol="0"/>
          <a:lstStyle>
            <a:lvl1pPr algn="r">
              <a:defRPr sz="1200"/>
            </a:lvl1pPr>
          </a:lstStyle>
          <a:p>
            <a:fld id="{105A1319-7756-4DDA-B44D-10C9C9072268}" type="datetimeFigureOut">
              <a:rPr lang="en-GB" smtClean="0"/>
              <a:t>01/08/2016</a:t>
            </a:fld>
            <a:endParaRPr lang="en-GB"/>
          </a:p>
        </p:txBody>
      </p:sp>
      <p:sp>
        <p:nvSpPr>
          <p:cNvPr id="4" name="Footer Placeholder 3"/>
          <p:cNvSpPr>
            <a:spLocks noGrp="1"/>
          </p:cNvSpPr>
          <p:nvPr>
            <p:ph type="ftr" sz="quarter" idx="2"/>
          </p:nvPr>
        </p:nvSpPr>
        <p:spPr>
          <a:xfrm>
            <a:off x="0" y="9428584"/>
            <a:ext cx="2971800"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28584"/>
            <a:ext cx="2971800" cy="498055"/>
          </a:xfrm>
          <a:prstGeom prst="rect">
            <a:avLst/>
          </a:prstGeom>
        </p:spPr>
        <p:txBody>
          <a:bodyPr vert="horz" lIns="91440" tIns="45720" rIns="91440" bIns="45720" rtlCol="0" anchor="b"/>
          <a:lstStyle>
            <a:lvl1pPr algn="r">
              <a:defRPr sz="1200"/>
            </a:lvl1pPr>
          </a:lstStyle>
          <a:p>
            <a:fld id="{6FBBCB0A-237B-4F78-9BEC-1AF8CC59E6BB}" type="slidenum">
              <a:rPr lang="en-GB" smtClean="0"/>
              <a:t>‹#›</a:t>
            </a:fld>
            <a:endParaRPr lang="en-GB"/>
          </a:p>
        </p:txBody>
      </p:sp>
    </p:spTree>
    <p:extLst>
      <p:ext uri="{BB962C8B-B14F-4D97-AF65-F5344CB8AC3E}">
        <p14:creationId xmlns:p14="http://schemas.microsoft.com/office/powerpoint/2010/main" val="2431514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idx="1"/>
          </p:nvPr>
        </p:nvSpPr>
        <p:spPr>
          <a:xfrm>
            <a:off x="3884613" y="0"/>
            <a:ext cx="2971800"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D1E4A21-066F-4EC3-837D-2DEDF384F560}" type="datetimeFigureOut">
              <a:rPr lang="fr-FR"/>
              <a:pPr>
                <a:defRPr/>
              </a:pPr>
              <a:t>01/08/2016</a:t>
            </a:fld>
            <a:endParaRPr lang="fr-FR"/>
          </a:p>
        </p:txBody>
      </p:sp>
      <p:sp>
        <p:nvSpPr>
          <p:cNvPr id="4" name="Espace réservé de l'image des diapositives 3"/>
          <p:cNvSpPr>
            <a:spLocks noGrp="1" noRot="1" noChangeAspect="1"/>
          </p:cNvSpPr>
          <p:nvPr>
            <p:ph type="sldImg" idx="2"/>
          </p:nvPr>
        </p:nvSpPr>
        <p:spPr>
          <a:xfrm>
            <a:off x="947738"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715153"/>
            <a:ext cx="5486400" cy="4466987"/>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28583"/>
            <a:ext cx="2971800"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884613" y="9428583"/>
            <a:ext cx="2971800" cy="496332"/>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5DF7D87-55F9-4FC4-8E4C-52E30D31F423}" type="slidenum">
              <a:rPr lang="fr-FR"/>
              <a:pPr>
                <a:defRPr/>
              </a:pPr>
              <a:t>‹#›</a:t>
            </a:fld>
            <a:endParaRPr lang="fr-FR"/>
          </a:p>
        </p:txBody>
      </p:sp>
    </p:spTree>
    <p:extLst>
      <p:ext uri="{BB962C8B-B14F-4D97-AF65-F5344CB8AC3E}">
        <p14:creationId xmlns:p14="http://schemas.microsoft.com/office/powerpoint/2010/main" val="4162090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3</a:t>
            </a:fld>
            <a:endParaRPr lang="fr-FR" dirty="0"/>
          </a:p>
        </p:txBody>
      </p:sp>
    </p:spTree>
    <p:extLst>
      <p:ext uri="{BB962C8B-B14F-4D97-AF65-F5344CB8AC3E}">
        <p14:creationId xmlns:p14="http://schemas.microsoft.com/office/powerpoint/2010/main" val="3686166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18</a:t>
            </a:fld>
            <a:endParaRPr lang="fr-FR"/>
          </a:p>
        </p:txBody>
      </p:sp>
    </p:spTree>
    <p:extLst>
      <p:ext uri="{BB962C8B-B14F-4D97-AF65-F5344CB8AC3E}">
        <p14:creationId xmlns:p14="http://schemas.microsoft.com/office/powerpoint/2010/main" val="3744553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19</a:t>
            </a:fld>
            <a:endParaRPr lang="fr-FR"/>
          </a:p>
        </p:txBody>
      </p:sp>
    </p:spTree>
    <p:extLst>
      <p:ext uri="{BB962C8B-B14F-4D97-AF65-F5344CB8AC3E}">
        <p14:creationId xmlns:p14="http://schemas.microsoft.com/office/powerpoint/2010/main" val="3264161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20</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21</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22</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24</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25</a:t>
            </a:fld>
            <a:endParaRPr lang="fr-FR"/>
          </a:p>
        </p:txBody>
      </p:sp>
    </p:spTree>
    <p:extLst>
      <p:ext uri="{BB962C8B-B14F-4D97-AF65-F5344CB8AC3E}">
        <p14:creationId xmlns:p14="http://schemas.microsoft.com/office/powerpoint/2010/main" val="663010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26</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27</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28</a:t>
            </a:fld>
            <a:endParaRPr lang="fr-FR"/>
          </a:p>
        </p:txBody>
      </p:sp>
    </p:spTree>
    <p:extLst>
      <p:ext uri="{BB962C8B-B14F-4D97-AF65-F5344CB8AC3E}">
        <p14:creationId xmlns:p14="http://schemas.microsoft.com/office/powerpoint/2010/main" val="51514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10</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29</a:t>
            </a:fld>
            <a:endParaRPr lang="fr-FR"/>
          </a:p>
        </p:txBody>
      </p:sp>
    </p:spTree>
    <p:extLst>
      <p:ext uri="{BB962C8B-B14F-4D97-AF65-F5344CB8AC3E}">
        <p14:creationId xmlns:p14="http://schemas.microsoft.com/office/powerpoint/2010/main" val="709752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30</a:t>
            </a:fld>
            <a:endParaRPr lang="fr-FR"/>
          </a:p>
        </p:txBody>
      </p:sp>
    </p:spTree>
    <p:extLst>
      <p:ext uri="{BB962C8B-B14F-4D97-AF65-F5344CB8AC3E}">
        <p14:creationId xmlns:p14="http://schemas.microsoft.com/office/powerpoint/2010/main" val="40633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31</a:t>
            </a:fld>
            <a:endParaRPr lang="fr-FR"/>
          </a:p>
        </p:txBody>
      </p:sp>
    </p:spTree>
    <p:extLst>
      <p:ext uri="{BB962C8B-B14F-4D97-AF65-F5344CB8AC3E}">
        <p14:creationId xmlns:p14="http://schemas.microsoft.com/office/powerpoint/2010/main" val="3724453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32</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33</a:t>
            </a:fld>
            <a:endParaRPr lang="fr-FR"/>
          </a:p>
        </p:txBody>
      </p:sp>
    </p:spTree>
    <p:extLst>
      <p:ext uri="{BB962C8B-B14F-4D97-AF65-F5344CB8AC3E}">
        <p14:creationId xmlns:p14="http://schemas.microsoft.com/office/powerpoint/2010/main" val="1384123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34</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35</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37</a:t>
            </a:fld>
            <a:endParaRPr lang="fr-FR"/>
          </a:p>
        </p:txBody>
      </p:sp>
    </p:spTree>
    <p:extLst>
      <p:ext uri="{BB962C8B-B14F-4D97-AF65-F5344CB8AC3E}">
        <p14:creationId xmlns:p14="http://schemas.microsoft.com/office/powerpoint/2010/main" val="4095713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38</a:t>
            </a:fld>
            <a:endParaRPr lang="fr-FR"/>
          </a:p>
        </p:txBody>
      </p:sp>
    </p:spTree>
    <p:extLst>
      <p:ext uri="{BB962C8B-B14F-4D97-AF65-F5344CB8AC3E}">
        <p14:creationId xmlns:p14="http://schemas.microsoft.com/office/powerpoint/2010/main" val="1626399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39</a:t>
            </a:fld>
            <a:endParaRPr lang="fr-FR"/>
          </a:p>
        </p:txBody>
      </p:sp>
    </p:spTree>
    <p:extLst>
      <p:ext uri="{BB962C8B-B14F-4D97-AF65-F5344CB8AC3E}">
        <p14:creationId xmlns:p14="http://schemas.microsoft.com/office/powerpoint/2010/main" val="327167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11</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40</a:t>
            </a:fld>
            <a:endParaRPr lang="fr-FR"/>
          </a:p>
        </p:txBody>
      </p:sp>
    </p:spTree>
    <p:extLst>
      <p:ext uri="{BB962C8B-B14F-4D97-AF65-F5344CB8AC3E}">
        <p14:creationId xmlns:p14="http://schemas.microsoft.com/office/powerpoint/2010/main" val="406495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41</a:t>
            </a:fld>
            <a:endParaRPr lang="fr-FR"/>
          </a:p>
        </p:txBody>
      </p:sp>
    </p:spTree>
    <p:extLst>
      <p:ext uri="{BB962C8B-B14F-4D97-AF65-F5344CB8AC3E}">
        <p14:creationId xmlns:p14="http://schemas.microsoft.com/office/powerpoint/2010/main" val="841430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42</a:t>
            </a:fld>
            <a:endParaRPr lang="fr-FR"/>
          </a:p>
        </p:txBody>
      </p:sp>
    </p:spTree>
    <p:extLst>
      <p:ext uri="{BB962C8B-B14F-4D97-AF65-F5344CB8AC3E}">
        <p14:creationId xmlns:p14="http://schemas.microsoft.com/office/powerpoint/2010/main" val="3715531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43</a:t>
            </a:fld>
            <a:endParaRPr lang="fr-FR"/>
          </a:p>
        </p:txBody>
      </p:sp>
    </p:spTree>
    <p:extLst>
      <p:ext uri="{BB962C8B-B14F-4D97-AF65-F5344CB8AC3E}">
        <p14:creationId xmlns:p14="http://schemas.microsoft.com/office/powerpoint/2010/main" val="770049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45</a:t>
            </a:fld>
            <a:endParaRPr lang="fr-FR"/>
          </a:p>
        </p:txBody>
      </p:sp>
    </p:spTree>
    <p:extLst>
      <p:ext uri="{BB962C8B-B14F-4D97-AF65-F5344CB8AC3E}">
        <p14:creationId xmlns:p14="http://schemas.microsoft.com/office/powerpoint/2010/main" val="3462519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46</a:t>
            </a:fld>
            <a:endParaRPr lang="fr-FR"/>
          </a:p>
        </p:txBody>
      </p:sp>
    </p:spTree>
    <p:extLst>
      <p:ext uri="{BB962C8B-B14F-4D97-AF65-F5344CB8AC3E}">
        <p14:creationId xmlns:p14="http://schemas.microsoft.com/office/powerpoint/2010/main" val="415716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47</a:t>
            </a:fld>
            <a:endParaRPr lang="fr-FR"/>
          </a:p>
        </p:txBody>
      </p:sp>
    </p:spTree>
    <p:extLst>
      <p:ext uri="{BB962C8B-B14F-4D97-AF65-F5344CB8AC3E}">
        <p14:creationId xmlns:p14="http://schemas.microsoft.com/office/powerpoint/2010/main" val="61225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48</a:t>
            </a:fld>
            <a:endParaRPr lang="fr-FR"/>
          </a:p>
        </p:txBody>
      </p:sp>
    </p:spTree>
    <p:extLst>
      <p:ext uri="{BB962C8B-B14F-4D97-AF65-F5344CB8AC3E}">
        <p14:creationId xmlns:p14="http://schemas.microsoft.com/office/powerpoint/2010/main" val="2423348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49</a:t>
            </a:fld>
            <a:endParaRPr lang="fr-FR"/>
          </a:p>
        </p:txBody>
      </p:sp>
    </p:spTree>
    <p:extLst>
      <p:ext uri="{BB962C8B-B14F-4D97-AF65-F5344CB8AC3E}">
        <p14:creationId xmlns:p14="http://schemas.microsoft.com/office/powerpoint/2010/main" val="23002673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50</a:t>
            </a:fld>
            <a:endParaRPr lang="fr-FR"/>
          </a:p>
        </p:txBody>
      </p:sp>
    </p:spTree>
    <p:extLst>
      <p:ext uri="{BB962C8B-B14F-4D97-AF65-F5344CB8AC3E}">
        <p14:creationId xmlns:p14="http://schemas.microsoft.com/office/powerpoint/2010/main" val="295062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12</a:t>
            </a:fld>
            <a:endParaRPr lang="fr-FR"/>
          </a:p>
        </p:txBody>
      </p:sp>
    </p:spTree>
    <p:extLst>
      <p:ext uri="{BB962C8B-B14F-4D97-AF65-F5344CB8AC3E}">
        <p14:creationId xmlns:p14="http://schemas.microsoft.com/office/powerpoint/2010/main" val="26574411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51</a:t>
            </a:fld>
            <a:endParaRPr lang="fr-FR"/>
          </a:p>
        </p:txBody>
      </p:sp>
    </p:spTree>
    <p:extLst>
      <p:ext uri="{BB962C8B-B14F-4D97-AF65-F5344CB8AC3E}">
        <p14:creationId xmlns:p14="http://schemas.microsoft.com/office/powerpoint/2010/main" val="39278517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52</a:t>
            </a:fld>
            <a:endParaRPr lang="fr-FR"/>
          </a:p>
        </p:txBody>
      </p:sp>
    </p:spTree>
    <p:extLst>
      <p:ext uri="{BB962C8B-B14F-4D97-AF65-F5344CB8AC3E}">
        <p14:creationId xmlns:p14="http://schemas.microsoft.com/office/powerpoint/2010/main" val="1208427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53</a:t>
            </a:fld>
            <a:endParaRPr lang="fr-FR"/>
          </a:p>
        </p:txBody>
      </p:sp>
    </p:spTree>
    <p:extLst>
      <p:ext uri="{BB962C8B-B14F-4D97-AF65-F5344CB8AC3E}">
        <p14:creationId xmlns:p14="http://schemas.microsoft.com/office/powerpoint/2010/main" val="19823044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55</a:t>
            </a:fld>
            <a:endParaRPr lang="fr-FR"/>
          </a:p>
        </p:txBody>
      </p:sp>
    </p:spTree>
    <p:extLst>
      <p:ext uri="{BB962C8B-B14F-4D97-AF65-F5344CB8AC3E}">
        <p14:creationId xmlns:p14="http://schemas.microsoft.com/office/powerpoint/2010/main" val="29503349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56</a:t>
            </a:fld>
            <a:endParaRPr lang="fr-FR"/>
          </a:p>
        </p:txBody>
      </p:sp>
    </p:spTree>
    <p:extLst>
      <p:ext uri="{BB962C8B-B14F-4D97-AF65-F5344CB8AC3E}">
        <p14:creationId xmlns:p14="http://schemas.microsoft.com/office/powerpoint/2010/main" val="16204460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57</a:t>
            </a:fld>
            <a:endParaRPr lang="fr-FR"/>
          </a:p>
        </p:txBody>
      </p:sp>
    </p:spTree>
    <p:extLst>
      <p:ext uri="{BB962C8B-B14F-4D97-AF65-F5344CB8AC3E}">
        <p14:creationId xmlns:p14="http://schemas.microsoft.com/office/powerpoint/2010/main" val="2651675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58</a:t>
            </a:fld>
            <a:endParaRPr lang="fr-FR"/>
          </a:p>
        </p:txBody>
      </p:sp>
    </p:spTree>
    <p:extLst>
      <p:ext uri="{BB962C8B-B14F-4D97-AF65-F5344CB8AC3E}">
        <p14:creationId xmlns:p14="http://schemas.microsoft.com/office/powerpoint/2010/main" val="1793153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59</a:t>
            </a:fld>
            <a:endParaRPr lang="fr-FR"/>
          </a:p>
        </p:txBody>
      </p:sp>
    </p:spTree>
    <p:extLst>
      <p:ext uri="{BB962C8B-B14F-4D97-AF65-F5344CB8AC3E}">
        <p14:creationId xmlns:p14="http://schemas.microsoft.com/office/powerpoint/2010/main" val="19805244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60</a:t>
            </a:fld>
            <a:endParaRPr lang="fr-FR"/>
          </a:p>
        </p:txBody>
      </p:sp>
    </p:spTree>
    <p:extLst>
      <p:ext uri="{BB962C8B-B14F-4D97-AF65-F5344CB8AC3E}">
        <p14:creationId xmlns:p14="http://schemas.microsoft.com/office/powerpoint/2010/main" val="671194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61</a:t>
            </a:fld>
            <a:endParaRPr lang="fr-FR"/>
          </a:p>
        </p:txBody>
      </p:sp>
    </p:spTree>
    <p:extLst>
      <p:ext uri="{BB962C8B-B14F-4D97-AF65-F5344CB8AC3E}">
        <p14:creationId xmlns:p14="http://schemas.microsoft.com/office/powerpoint/2010/main" val="350955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13</a:t>
            </a:fld>
            <a:endParaRPr lang="fr-FR"/>
          </a:p>
        </p:txBody>
      </p:sp>
    </p:spTree>
    <p:extLst>
      <p:ext uri="{BB962C8B-B14F-4D97-AF65-F5344CB8AC3E}">
        <p14:creationId xmlns:p14="http://schemas.microsoft.com/office/powerpoint/2010/main" val="3428431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62</a:t>
            </a:fld>
            <a:endParaRPr lang="fr-FR"/>
          </a:p>
        </p:txBody>
      </p:sp>
    </p:spTree>
    <p:extLst>
      <p:ext uri="{BB962C8B-B14F-4D97-AF65-F5344CB8AC3E}">
        <p14:creationId xmlns:p14="http://schemas.microsoft.com/office/powerpoint/2010/main" val="9319012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63</a:t>
            </a:fld>
            <a:endParaRPr lang="fr-FR"/>
          </a:p>
        </p:txBody>
      </p:sp>
    </p:spTree>
    <p:extLst>
      <p:ext uri="{BB962C8B-B14F-4D97-AF65-F5344CB8AC3E}">
        <p14:creationId xmlns:p14="http://schemas.microsoft.com/office/powerpoint/2010/main" val="9019064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65</a:t>
            </a:fld>
            <a:endParaRPr lang="fr-FR"/>
          </a:p>
        </p:txBody>
      </p:sp>
    </p:spTree>
    <p:extLst>
      <p:ext uri="{BB962C8B-B14F-4D97-AF65-F5344CB8AC3E}">
        <p14:creationId xmlns:p14="http://schemas.microsoft.com/office/powerpoint/2010/main" val="11127655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66</a:t>
            </a:fld>
            <a:endParaRPr lang="fr-FR"/>
          </a:p>
        </p:txBody>
      </p:sp>
    </p:spTree>
    <p:extLst>
      <p:ext uri="{BB962C8B-B14F-4D97-AF65-F5344CB8AC3E}">
        <p14:creationId xmlns:p14="http://schemas.microsoft.com/office/powerpoint/2010/main" val="790885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67</a:t>
            </a:fld>
            <a:endParaRPr lang="fr-FR"/>
          </a:p>
        </p:txBody>
      </p:sp>
    </p:spTree>
    <p:extLst>
      <p:ext uri="{BB962C8B-B14F-4D97-AF65-F5344CB8AC3E}">
        <p14:creationId xmlns:p14="http://schemas.microsoft.com/office/powerpoint/2010/main" val="16012625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68</a:t>
            </a:fld>
            <a:endParaRPr lang="fr-FR"/>
          </a:p>
        </p:txBody>
      </p:sp>
    </p:spTree>
    <p:extLst>
      <p:ext uri="{BB962C8B-B14F-4D97-AF65-F5344CB8AC3E}">
        <p14:creationId xmlns:p14="http://schemas.microsoft.com/office/powerpoint/2010/main" val="21940328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69</a:t>
            </a:fld>
            <a:endParaRPr lang="fr-FR"/>
          </a:p>
        </p:txBody>
      </p:sp>
    </p:spTree>
    <p:extLst>
      <p:ext uri="{BB962C8B-B14F-4D97-AF65-F5344CB8AC3E}">
        <p14:creationId xmlns:p14="http://schemas.microsoft.com/office/powerpoint/2010/main" val="3717030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70</a:t>
            </a:fld>
            <a:endParaRPr lang="fr-FR"/>
          </a:p>
        </p:txBody>
      </p:sp>
    </p:spTree>
    <p:extLst>
      <p:ext uri="{BB962C8B-B14F-4D97-AF65-F5344CB8AC3E}">
        <p14:creationId xmlns:p14="http://schemas.microsoft.com/office/powerpoint/2010/main" val="40902240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71</a:t>
            </a:fld>
            <a:endParaRPr lang="fr-FR"/>
          </a:p>
        </p:txBody>
      </p:sp>
    </p:spTree>
    <p:extLst>
      <p:ext uri="{BB962C8B-B14F-4D97-AF65-F5344CB8AC3E}">
        <p14:creationId xmlns:p14="http://schemas.microsoft.com/office/powerpoint/2010/main" val="1548692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72</a:t>
            </a:fld>
            <a:endParaRPr lang="fr-FR"/>
          </a:p>
        </p:txBody>
      </p:sp>
    </p:spTree>
    <p:extLst>
      <p:ext uri="{BB962C8B-B14F-4D97-AF65-F5344CB8AC3E}">
        <p14:creationId xmlns:p14="http://schemas.microsoft.com/office/powerpoint/2010/main" val="34033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14</a:t>
            </a:fld>
            <a:endParaRPr lang="fr-FR"/>
          </a:p>
        </p:txBody>
      </p:sp>
    </p:spTree>
    <p:extLst>
      <p:ext uri="{BB962C8B-B14F-4D97-AF65-F5344CB8AC3E}">
        <p14:creationId xmlns:p14="http://schemas.microsoft.com/office/powerpoint/2010/main" val="24003422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73</a:t>
            </a:fld>
            <a:endParaRPr lang="fr-FR"/>
          </a:p>
        </p:txBody>
      </p:sp>
    </p:spTree>
    <p:extLst>
      <p:ext uri="{BB962C8B-B14F-4D97-AF65-F5344CB8AC3E}">
        <p14:creationId xmlns:p14="http://schemas.microsoft.com/office/powerpoint/2010/main" val="30925393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74</a:t>
            </a:fld>
            <a:endParaRPr lang="fr-FR"/>
          </a:p>
        </p:txBody>
      </p:sp>
    </p:spTree>
    <p:extLst>
      <p:ext uri="{BB962C8B-B14F-4D97-AF65-F5344CB8AC3E}">
        <p14:creationId xmlns:p14="http://schemas.microsoft.com/office/powerpoint/2010/main" val="10198641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75</a:t>
            </a:fld>
            <a:endParaRPr lang="fr-FR"/>
          </a:p>
        </p:txBody>
      </p:sp>
    </p:spTree>
    <p:extLst>
      <p:ext uri="{BB962C8B-B14F-4D97-AF65-F5344CB8AC3E}">
        <p14:creationId xmlns:p14="http://schemas.microsoft.com/office/powerpoint/2010/main" val="27051619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77</a:t>
            </a:fld>
            <a:endParaRPr lang="fr-FR"/>
          </a:p>
        </p:txBody>
      </p:sp>
    </p:spTree>
    <p:extLst>
      <p:ext uri="{BB962C8B-B14F-4D97-AF65-F5344CB8AC3E}">
        <p14:creationId xmlns:p14="http://schemas.microsoft.com/office/powerpoint/2010/main" val="17572856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78</a:t>
            </a:fld>
            <a:endParaRPr lang="fr-FR"/>
          </a:p>
        </p:txBody>
      </p:sp>
    </p:spTree>
    <p:extLst>
      <p:ext uri="{BB962C8B-B14F-4D97-AF65-F5344CB8AC3E}">
        <p14:creationId xmlns:p14="http://schemas.microsoft.com/office/powerpoint/2010/main" val="7341226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79</a:t>
            </a:fld>
            <a:endParaRPr lang="fr-FR"/>
          </a:p>
        </p:txBody>
      </p:sp>
    </p:spTree>
    <p:extLst>
      <p:ext uri="{BB962C8B-B14F-4D97-AF65-F5344CB8AC3E}">
        <p14:creationId xmlns:p14="http://schemas.microsoft.com/office/powerpoint/2010/main" val="2490890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80</a:t>
            </a:fld>
            <a:endParaRPr lang="fr-FR"/>
          </a:p>
        </p:txBody>
      </p:sp>
    </p:spTree>
    <p:extLst>
      <p:ext uri="{BB962C8B-B14F-4D97-AF65-F5344CB8AC3E}">
        <p14:creationId xmlns:p14="http://schemas.microsoft.com/office/powerpoint/2010/main" val="38368242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81</a:t>
            </a:fld>
            <a:endParaRPr lang="fr-FR"/>
          </a:p>
        </p:txBody>
      </p:sp>
    </p:spTree>
    <p:extLst>
      <p:ext uri="{BB962C8B-B14F-4D97-AF65-F5344CB8AC3E}">
        <p14:creationId xmlns:p14="http://schemas.microsoft.com/office/powerpoint/2010/main" val="35576395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82</a:t>
            </a:fld>
            <a:endParaRPr lang="fr-FR"/>
          </a:p>
        </p:txBody>
      </p:sp>
    </p:spTree>
    <p:extLst>
      <p:ext uri="{BB962C8B-B14F-4D97-AF65-F5344CB8AC3E}">
        <p14:creationId xmlns:p14="http://schemas.microsoft.com/office/powerpoint/2010/main" val="11032317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83</a:t>
            </a:fld>
            <a:endParaRPr lang="fr-FR"/>
          </a:p>
        </p:txBody>
      </p:sp>
    </p:spTree>
    <p:extLst>
      <p:ext uri="{BB962C8B-B14F-4D97-AF65-F5344CB8AC3E}">
        <p14:creationId xmlns:p14="http://schemas.microsoft.com/office/powerpoint/2010/main" val="341812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15</a:t>
            </a:fld>
            <a:endParaRPr lang="fr-FR"/>
          </a:p>
        </p:txBody>
      </p:sp>
    </p:spTree>
    <p:extLst>
      <p:ext uri="{BB962C8B-B14F-4D97-AF65-F5344CB8AC3E}">
        <p14:creationId xmlns:p14="http://schemas.microsoft.com/office/powerpoint/2010/main" val="38452257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84</a:t>
            </a:fld>
            <a:endParaRPr lang="fr-FR"/>
          </a:p>
        </p:txBody>
      </p:sp>
    </p:spTree>
    <p:extLst>
      <p:ext uri="{BB962C8B-B14F-4D97-AF65-F5344CB8AC3E}">
        <p14:creationId xmlns:p14="http://schemas.microsoft.com/office/powerpoint/2010/main" val="31615059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85</a:t>
            </a:fld>
            <a:endParaRPr lang="fr-FR"/>
          </a:p>
        </p:txBody>
      </p:sp>
    </p:spTree>
    <p:extLst>
      <p:ext uri="{BB962C8B-B14F-4D97-AF65-F5344CB8AC3E}">
        <p14:creationId xmlns:p14="http://schemas.microsoft.com/office/powerpoint/2010/main" val="332277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86</a:t>
            </a:fld>
            <a:endParaRPr lang="fr-FR"/>
          </a:p>
        </p:txBody>
      </p:sp>
    </p:spTree>
    <p:extLst>
      <p:ext uri="{BB962C8B-B14F-4D97-AF65-F5344CB8AC3E}">
        <p14:creationId xmlns:p14="http://schemas.microsoft.com/office/powerpoint/2010/main" val="3325647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87</a:t>
            </a:fld>
            <a:endParaRPr lang="fr-FR"/>
          </a:p>
        </p:txBody>
      </p:sp>
    </p:spTree>
    <p:extLst>
      <p:ext uri="{BB962C8B-B14F-4D97-AF65-F5344CB8AC3E}">
        <p14:creationId xmlns:p14="http://schemas.microsoft.com/office/powerpoint/2010/main" val="14882511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89</a:t>
            </a:fld>
            <a:endParaRPr lang="fr-FR"/>
          </a:p>
        </p:txBody>
      </p:sp>
    </p:spTree>
    <p:extLst>
      <p:ext uri="{BB962C8B-B14F-4D97-AF65-F5344CB8AC3E}">
        <p14:creationId xmlns:p14="http://schemas.microsoft.com/office/powerpoint/2010/main" val="36028849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90</a:t>
            </a:fld>
            <a:endParaRPr lang="fr-FR"/>
          </a:p>
        </p:txBody>
      </p:sp>
    </p:spTree>
    <p:extLst>
      <p:ext uri="{BB962C8B-B14F-4D97-AF65-F5344CB8AC3E}">
        <p14:creationId xmlns:p14="http://schemas.microsoft.com/office/powerpoint/2010/main" val="19464231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91</a:t>
            </a:fld>
            <a:endParaRPr lang="fr-FR"/>
          </a:p>
        </p:txBody>
      </p:sp>
    </p:spTree>
    <p:extLst>
      <p:ext uri="{BB962C8B-B14F-4D97-AF65-F5344CB8AC3E}">
        <p14:creationId xmlns:p14="http://schemas.microsoft.com/office/powerpoint/2010/main" val="4736275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92</a:t>
            </a:fld>
            <a:endParaRPr lang="fr-FR"/>
          </a:p>
        </p:txBody>
      </p:sp>
    </p:spTree>
    <p:extLst>
      <p:ext uri="{BB962C8B-B14F-4D97-AF65-F5344CB8AC3E}">
        <p14:creationId xmlns:p14="http://schemas.microsoft.com/office/powerpoint/2010/main" val="287411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16</a:t>
            </a:fld>
            <a:endParaRPr lang="fr-FR"/>
          </a:p>
        </p:txBody>
      </p:sp>
    </p:spTree>
    <p:extLst>
      <p:ext uri="{BB962C8B-B14F-4D97-AF65-F5344CB8AC3E}">
        <p14:creationId xmlns:p14="http://schemas.microsoft.com/office/powerpoint/2010/main" val="1951038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DF7D87-55F9-4FC4-8E4C-52E30D31F423}" type="slidenum">
              <a:rPr lang="fr-FR" smtClean="0"/>
              <a:pPr>
                <a:defRPr/>
              </a:pPr>
              <a:t>17</a:t>
            </a:fld>
            <a:endParaRPr lang="fr-FR"/>
          </a:p>
        </p:txBody>
      </p:sp>
    </p:spTree>
    <p:extLst>
      <p:ext uri="{BB962C8B-B14F-4D97-AF65-F5344CB8AC3E}">
        <p14:creationId xmlns:p14="http://schemas.microsoft.com/office/powerpoint/2010/main" val="2573463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125413" y="-171450"/>
            <a:ext cx="9280526" cy="7561263"/>
          </a:xfrm>
          <a:prstGeom prst="rect">
            <a:avLst/>
          </a:prstGeom>
          <a:noFill/>
          <a:ln w="9525">
            <a:noFill/>
            <a:miter lim="800000"/>
            <a:headEnd/>
            <a:tailEnd/>
          </a:ln>
        </p:spPr>
      </p:pic>
      <p:pic>
        <p:nvPicPr>
          <p:cNvPr id="5" name="Picture 4" descr="D:\Le sel en +\Realisations\TBWA\120117 Microelectronics\ST_Bloc marque_Qi_H.png"/>
          <p:cNvPicPr>
            <a:picLocks noChangeAspect="1" noChangeArrowheads="1"/>
          </p:cNvPicPr>
          <p:nvPr userDrawn="1"/>
        </p:nvPicPr>
        <p:blipFill>
          <a:blip r:embed="rId3"/>
          <a:srcRect/>
          <a:stretch>
            <a:fillRect/>
          </a:stretch>
        </p:blipFill>
        <p:spPr bwMode="auto">
          <a:xfrm>
            <a:off x="684213" y="5878513"/>
            <a:ext cx="2447925" cy="790575"/>
          </a:xfrm>
          <a:prstGeom prst="rect">
            <a:avLst/>
          </a:prstGeom>
          <a:noFill/>
          <a:ln w="9525">
            <a:noFill/>
            <a:miter lim="800000"/>
            <a:headEnd/>
            <a:tailEnd/>
          </a:ln>
        </p:spPr>
      </p:pic>
      <p:sp>
        <p:nvSpPr>
          <p:cNvPr id="2" name="Titre 1"/>
          <p:cNvSpPr>
            <a:spLocks noGrp="1"/>
          </p:cNvSpPr>
          <p:nvPr>
            <p:ph type="ctrTitle"/>
          </p:nvPr>
        </p:nvSpPr>
        <p:spPr>
          <a:xfrm>
            <a:off x="701284" y="1687556"/>
            <a:ext cx="7772400" cy="1470025"/>
          </a:xfrm>
        </p:spPr>
        <p:txBody>
          <a:bodyPr anchor="b"/>
          <a:lstStyle>
            <a:lvl1pPr algn="l">
              <a:defRPr/>
            </a:lvl1pPr>
          </a:lstStyle>
          <a:p>
            <a:r>
              <a:rPr lang="en-US" noProof="0" smtClean="0"/>
              <a:t>Click to edit Master title style</a:t>
            </a:r>
            <a:endParaRPr lang="en-US" noProof="0"/>
          </a:p>
        </p:txBody>
      </p:sp>
      <p:sp>
        <p:nvSpPr>
          <p:cNvPr id="3" name="Sous-titre 2"/>
          <p:cNvSpPr>
            <a:spLocks noGrp="1"/>
          </p:cNvSpPr>
          <p:nvPr>
            <p:ph type="subTitle" idx="1"/>
          </p:nvPr>
        </p:nvSpPr>
        <p:spPr>
          <a:xfrm>
            <a:off x="701284" y="3402496"/>
            <a:ext cx="6400800" cy="1752600"/>
          </a:xfrm>
        </p:spPr>
        <p:txBody>
          <a:bodyPr>
            <a:normAutofit/>
          </a:bodyPr>
          <a:lstStyle>
            <a:lvl1pPr marL="0" indent="0" algn="l">
              <a:buNone/>
              <a:defRPr sz="1400" baseline="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smtClean="0"/>
              <a:t>Click to edit Master title style</a:t>
            </a:r>
            <a:endParaRPr lang="en-US" noProof="0"/>
          </a:p>
        </p:txBody>
      </p:sp>
      <p:sp>
        <p:nvSpPr>
          <p:cNvPr id="3" name="Espace réservé du contenu 2"/>
          <p:cNvSpPr>
            <a:spLocks noGrp="1"/>
          </p:cNvSpPr>
          <p:nvPr>
            <p:ph idx="1"/>
          </p:nvPr>
        </p:nvSpPr>
        <p:spPr>
          <a:xfrm>
            <a:off x="457200" y="1277496"/>
            <a:ext cx="8229600" cy="1238801"/>
          </a:xfrm>
        </p:spPr>
        <p:txBody>
          <a:bodyPr>
            <a:spAutoFit/>
          </a:bodyPr>
          <a:lstStyle>
            <a:lvl1pPr>
              <a:lnSpc>
                <a:spcPct val="100000"/>
              </a:lnSpc>
              <a:spcBef>
                <a:spcPts val="600"/>
              </a:spcBef>
              <a:defRPr baseline="0"/>
            </a:lvl1pPr>
            <a:lvl2pPr>
              <a:lnSpc>
                <a:spcPct val="100000"/>
              </a:lnSpc>
              <a:defRPr/>
            </a:lvl2pPr>
            <a:lvl3pPr>
              <a:lnSpc>
                <a:spcPct val="100000"/>
              </a:lnSpc>
              <a:defRPr/>
            </a:lvl3pPr>
            <a:lvl4pPr>
              <a:lnSpc>
                <a:spcPct val="100000"/>
              </a:lnSpc>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4" name="Espace réservé du numéro de diapositive 5"/>
          <p:cNvSpPr>
            <a:spLocks noGrp="1"/>
          </p:cNvSpPr>
          <p:nvPr>
            <p:ph type="sldNum" sz="quarter" idx="10"/>
          </p:nvPr>
        </p:nvSpPr>
        <p:spPr/>
        <p:txBody>
          <a:bodyPr/>
          <a:lstStyle>
            <a:lvl1pPr>
              <a:defRPr b="0"/>
            </a:lvl1pPr>
          </a:lstStyle>
          <a:p>
            <a:pPr>
              <a:defRPr/>
            </a:pPr>
            <a:fld id="{A1299FCA-C490-4C43-AA02-A6096FBC69E9}" type="slidenum">
              <a:rPr lang="fr-FR"/>
              <a:pPr>
                <a:defRPr/>
              </a:pPr>
              <a:t>‹#›</a:t>
            </a:fld>
            <a:endParaRPr lang="fr-FR" dirty="0"/>
          </a:p>
        </p:txBody>
      </p:sp>
      <p:sp>
        <p:nvSpPr>
          <p:cNvPr id="5" name="Espace réservé de la date 3"/>
          <p:cNvSpPr>
            <a:spLocks noGrp="1"/>
          </p:cNvSpPr>
          <p:nvPr>
            <p:ph type="dt" sz="half" idx="11"/>
          </p:nvPr>
        </p:nvSpPr>
        <p:spPr/>
        <p:txBody>
          <a:bodyPr/>
          <a:lstStyle>
            <a:lvl1pPr algn="l">
              <a:defRPr lang="fr-FR" sz="800">
                <a:solidFill>
                  <a:schemeClr val="tx1">
                    <a:tint val="75000"/>
                  </a:schemeClr>
                </a:solidFill>
                <a:latin typeface="Arial" pitchFamily="34" charset="0"/>
                <a:cs typeface="Arial" pitchFamily="34" charset="0"/>
              </a:defRPr>
            </a:lvl1pPr>
          </a:lstStyle>
          <a:p>
            <a:pPr>
              <a:defRPr/>
            </a:pPr>
            <a:fld id="{72568207-DF40-45BA-9340-2AA41162000B}" type="datetime1">
              <a:rPr lang="fr-FR" smtClean="0"/>
              <a:t>01/08/2016</a:t>
            </a:fld>
            <a:endParaRPr/>
          </a:p>
        </p:txBody>
      </p:sp>
      <p:sp>
        <p:nvSpPr>
          <p:cNvPr id="6" name="Espace réservé du pied de page 4"/>
          <p:cNvSpPr>
            <a:spLocks noGrp="1"/>
          </p:cNvSpPr>
          <p:nvPr>
            <p:ph type="ftr" sz="quarter" idx="12"/>
          </p:nvPr>
        </p:nvSpPr>
        <p:spPr/>
        <p:txBody>
          <a:bodyPr/>
          <a:lstStyle>
            <a:lvl1pPr algn="r">
              <a:defRPr sz="800">
                <a:solidFill>
                  <a:schemeClr val="tx1">
                    <a:tint val="75000"/>
                  </a:schemeClr>
                </a:solidFill>
                <a:latin typeface="Arial" pitchFamily="34" charset="0"/>
                <a:cs typeface="Arial" pitchFamily="34" charset="0"/>
              </a:defRPr>
            </a:lvl1pPr>
          </a:lstStyle>
          <a:p>
            <a:pPr>
              <a:defRPr/>
            </a:pPr>
            <a:r>
              <a:rPr lang="en-US" smtClean="0"/>
              <a:t>STM32F42xx Technical Training              </a:t>
            </a:r>
            <a:endParaRPr lang="en-US"/>
          </a:p>
        </p:txBody>
      </p:sp>
    </p:spTree>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l="18262" r="10397" b="48524"/>
          <a:stretch>
            <a:fillRect/>
          </a:stretch>
        </p:blipFill>
        <p:spPr bwMode="auto">
          <a:xfrm>
            <a:off x="0" y="4763"/>
            <a:ext cx="9144000" cy="3911600"/>
          </a:xfrm>
          <a:prstGeom prst="rect">
            <a:avLst/>
          </a:prstGeom>
          <a:noFill/>
          <a:ln w="9525">
            <a:noFill/>
            <a:miter lim="800000"/>
            <a:headEnd/>
            <a:tailEnd/>
          </a:ln>
        </p:spPr>
      </p:pic>
      <p:sp>
        <p:nvSpPr>
          <p:cNvPr id="2" name="Titre 1"/>
          <p:cNvSpPr>
            <a:spLocks noGrp="1"/>
          </p:cNvSpPr>
          <p:nvPr>
            <p:ph type="title"/>
          </p:nvPr>
        </p:nvSpPr>
        <p:spPr>
          <a:xfrm>
            <a:off x="585056" y="4281115"/>
            <a:ext cx="7772400" cy="1362075"/>
          </a:xfrm>
        </p:spPr>
        <p:txBody>
          <a:bodyPr anchor="t">
            <a:normAutofit/>
          </a:bodyPr>
          <a:lstStyle>
            <a:lvl1pPr algn="l">
              <a:defRPr sz="4000" b="0" cap="none"/>
            </a:lvl1pPr>
          </a:lstStyle>
          <a:p>
            <a:r>
              <a:rPr lang="en-US" noProof="0" smtClean="0"/>
              <a:t>Click to edit Master title style</a:t>
            </a:r>
            <a:endParaRPr lang="en-US" noProof="0"/>
          </a:p>
        </p:txBody>
      </p:sp>
      <p:sp>
        <p:nvSpPr>
          <p:cNvPr id="4" name="Espace réservé de la date 3"/>
          <p:cNvSpPr>
            <a:spLocks noGrp="1"/>
          </p:cNvSpPr>
          <p:nvPr>
            <p:ph type="dt" sz="half" idx="10"/>
          </p:nvPr>
        </p:nvSpPr>
        <p:spPr/>
        <p:txBody>
          <a:bodyPr/>
          <a:lstStyle>
            <a:lvl1pPr algn="l">
              <a:defRPr lang="fr-FR" sz="800">
                <a:solidFill>
                  <a:schemeClr val="tx1">
                    <a:tint val="75000"/>
                  </a:schemeClr>
                </a:solidFill>
                <a:latin typeface="Arial" pitchFamily="34" charset="0"/>
                <a:cs typeface="Arial" pitchFamily="34" charset="0"/>
              </a:defRPr>
            </a:lvl1pPr>
          </a:lstStyle>
          <a:p>
            <a:pPr>
              <a:defRPr/>
            </a:pPr>
            <a:fld id="{7B022F87-24B0-41D2-B4A9-5E30A9FEDC5E}" type="datetime1">
              <a:rPr lang="fr-FR" smtClean="0"/>
              <a:t>01/08/2016</a:t>
            </a:fld>
            <a:endParaRPr/>
          </a:p>
        </p:txBody>
      </p:sp>
      <p:sp>
        <p:nvSpPr>
          <p:cNvPr id="5" name="Espace réservé du pied de page 4"/>
          <p:cNvSpPr>
            <a:spLocks noGrp="1"/>
          </p:cNvSpPr>
          <p:nvPr>
            <p:ph type="ftr" sz="quarter" idx="11"/>
          </p:nvPr>
        </p:nvSpPr>
        <p:spPr/>
        <p:txBody>
          <a:bodyPr/>
          <a:lstStyle>
            <a:lvl1pPr algn="r">
              <a:defRPr sz="800">
                <a:solidFill>
                  <a:schemeClr val="tx1">
                    <a:tint val="75000"/>
                  </a:schemeClr>
                </a:solidFill>
                <a:latin typeface="Arial" pitchFamily="34" charset="0"/>
                <a:cs typeface="Arial" pitchFamily="34" charset="0"/>
              </a:defRPr>
            </a:lvl1pPr>
          </a:lstStyle>
          <a:p>
            <a:pPr>
              <a:defRPr/>
            </a:pPr>
            <a:r>
              <a:rPr lang="en-US" smtClean="0"/>
              <a:t>STM32F42xx Technical Training              </a:t>
            </a:r>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10" name="Espace réservé du contenu 2"/>
          <p:cNvSpPr>
            <a:spLocks noGrp="1"/>
          </p:cNvSpPr>
          <p:nvPr>
            <p:ph sz="half" idx="14"/>
          </p:nvPr>
        </p:nvSpPr>
        <p:spPr>
          <a:xfrm>
            <a:off x="4637856"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5" name="Espace réservé du numéro de diapositive 6"/>
          <p:cNvSpPr>
            <a:spLocks noGrp="1"/>
          </p:cNvSpPr>
          <p:nvPr>
            <p:ph type="sldNum" sz="quarter" idx="15"/>
          </p:nvPr>
        </p:nvSpPr>
        <p:spPr/>
        <p:txBody>
          <a:bodyPr/>
          <a:lstStyle>
            <a:lvl1pPr>
              <a:defRPr/>
            </a:lvl1pPr>
          </a:lstStyle>
          <a:p>
            <a:pPr>
              <a:defRPr/>
            </a:pPr>
            <a:fld id="{0218DEED-829C-47B1-842D-CFFF7E5C2B92}" type="slidenum">
              <a:rPr lang="fr-FR"/>
              <a:pPr>
                <a:defRPr/>
              </a:pPr>
              <a:t>‹#›</a:t>
            </a:fld>
            <a:endParaRPr lang="fr-FR"/>
          </a:p>
        </p:txBody>
      </p:sp>
      <p:sp>
        <p:nvSpPr>
          <p:cNvPr id="6" name="Espace réservé de la date 3"/>
          <p:cNvSpPr>
            <a:spLocks noGrp="1"/>
          </p:cNvSpPr>
          <p:nvPr>
            <p:ph type="dt" sz="half" idx="16"/>
          </p:nvPr>
        </p:nvSpPr>
        <p:spPr/>
        <p:txBody>
          <a:bodyPr/>
          <a:lstStyle>
            <a:lvl1pPr algn="l">
              <a:defRPr lang="fr-FR" sz="800">
                <a:solidFill>
                  <a:schemeClr val="tx1">
                    <a:tint val="75000"/>
                  </a:schemeClr>
                </a:solidFill>
                <a:latin typeface="Arial" pitchFamily="34" charset="0"/>
                <a:cs typeface="Arial" pitchFamily="34" charset="0"/>
              </a:defRPr>
            </a:lvl1pPr>
          </a:lstStyle>
          <a:p>
            <a:pPr>
              <a:defRPr/>
            </a:pPr>
            <a:fld id="{5CE00B44-21EA-424A-B693-978D28021F12}" type="datetime1">
              <a:rPr lang="fr-FR" smtClean="0"/>
              <a:t>01/08/2016</a:t>
            </a:fld>
            <a:endParaRPr/>
          </a:p>
        </p:txBody>
      </p:sp>
      <p:sp>
        <p:nvSpPr>
          <p:cNvPr id="7" name="Espace réservé du pied de page 4"/>
          <p:cNvSpPr>
            <a:spLocks noGrp="1"/>
          </p:cNvSpPr>
          <p:nvPr>
            <p:ph type="ftr" sz="quarter" idx="17"/>
          </p:nvPr>
        </p:nvSpPr>
        <p:spPr/>
        <p:txBody>
          <a:bodyPr/>
          <a:lstStyle>
            <a:lvl1pPr algn="r">
              <a:defRPr sz="800">
                <a:solidFill>
                  <a:schemeClr val="tx1">
                    <a:tint val="75000"/>
                  </a:schemeClr>
                </a:solidFill>
                <a:latin typeface="Arial" pitchFamily="34" charset="0"/>
                <a:cs typeface="Arial" pitchFamily="34" charset="0"/>
              </a:defRPr>
            </a:lvl1pPr>
          </a:lstStyle>
          <a:p>
            <a:pPr>
              <a:defRPr/>
            </a:pPr>
            <a:r>
              <a:rPr lang="en-US" smtClean="0"/>
              <a:t>STM32F42xx Technical Training              </a:t>
            </a:r>
            <a:endParaRPr 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aseline="0"/>
            </a:lvl1pPr>
          </a:lstStyle>
          <a:p>
            <a:r>
              <a:rPr lang="en-US" noProof="0" smtClean="0"/>
              <a:t>Click to edit Master title style</a:t>
            </a:r>
            <a:endParaRPr lang="en-US" noProof="0"/>
          </a:p>
        </p:txBody>
      </p:sp>
      <p:sp>
        <p:nvSpPr>
          <p:cNvPr id="3" name="Espace réservé du numéro de diapositive 4"/>
          <p:cNvSpPr>
            <a:spLocks noGrp="1"/>
          </p:cNvSpPr>
          <p:nvPr>
            <p:ph type="sldNum" sz="quarter" idx="10"/>
          </p:nvPr>
        </p:nvSpPr>
        <p:spPr/>
        <p:txBody>
          <a:bodyPr/>
          <a:lstStyle>
            <a:lvl1pPr>
              <a:defRPr/>
            </a:lvl1pPr>
          </a:lstStyle>
          <a:p>
            <a:pPr>
              <a:defRPr/>
            </a:pPr>
            <a:fld id="{2A8BB716-59AC-4EF3-AEB3-49E4EB5AB54C}" type="slidenum">
              <a:rPr lang="fr-FR"/>
              <a:pPr>
                <a:defRPr/>
              </a:pPr>
              <a:t>‹#›</a:t>
            </a:fld>
            <a:endParaRPr lang="fr-FR"/>
          </a:p>
        </p:txBody>
      </p:sp>
      <p:sp>
        <p:nvSpPr>
          <p:cNvPr id="4" name="Espace réservé de la date 3"/>
          <p:cNvSpPr>
            <a:spLocks noGrp="1"/>
          </p:cNvSpPr>
          <p:nvPr>
            <p:ph type="dt" sz="half" idx="11"/>
          </p:nvPr>
        </p:nvSpPr>
        <p:spPr/>
        <p:txBody>
          <a:bodyPr/>
          <a:lstStyle>
            <a:lvl1pPr algn="l">
              <a:defRPr lang="fr-FR" sz="800">
                <a:solidFill>
                  <a:schemeClr val="tx1">
                    <a:tint val="75000"/>
                  </a:schemeClr>
                </a:solidFill>
                <a:latin typeface="Arial" pitchFamily="34" charset="0"/>
                <a:cs typeface="Arial" pitchFamily="34" charset="0"/>
              </a:defRPr>
            </a:lvl1pPr>
          </a:lstStyle>
          <a:p>
            <a:pPr>
              <a:defRPr/>
            </a:pPr>
            <a:fld id="{C401205D-2679-4020-88FF-E8612624913F}" type="datetime1">
              <a:rPr lang="fr-FR" smtClean="0"/>
              <a:t>01/08/2016</a:t>
            </a:fld>
            <a:endParaRPr/>
          </a:p>
        </p:txBody>
      </p:sp>
      <p:sp>
        <p:nvSpPr>
          <p:cNvPr id="5" name="Espace réservé du pied de page 4"/>
          <p:cNvSpPr>
            <a:spLocks noGrp="1"/>
          </p:cNvSpPr>
          <p:nvPr>
            <p:ph type="ftr" sz="quarter" idx="12"/>
          </p:nvPr>
        </p:nvSpPr>
        <p:spPr/>
        <p:txBody>
          <a:bodyPr/>
          <a:lstStyle>
            <a:lvl1pPr algn="r">
              <a:defRPr sz="800">
                <a:solidFill>
                  <a:schemeClr val="tx1">
                    <a:tint val="75000"/>
                  </a:schemeClr>
                </a:solidFill>
                <a:latin typeface="Arial" pitchFamily="34" charset="0"/>
                <a:cs typeface="Arial" pitchFamily="34" charset="0"/>
              </a:defRPr>
            </a:lvl1pPr>
          </a:lstStyle>
          <a:p>
            <a:pPr>
              <a:defRPr/>
            </a:pPr>
            <a:r>
              <a:rPr lang="en-US" smtClean="0"/>
              <a:t>STM32F42xx Technical Training              </a:t>
            </a:r>
            <a:endParaRPr 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Espace réservé du numéro de diapositive 3"/>
          <p:cNvSpPr>
            <a:spLocks noGrp="1"/>
          </p:cNvSpPr>
          <p:nvPr>
            <p:ph type="sldNum" sz="quarter" idx="10"/>
          </p:nvPr>
        </p:nvSpPr>
        <p:spPr/>
        <p:txBody>
          <a:bodyPr/>
          <a:lstStyle>
            <a:lvl1pPr>
              <a:defRPr/>
            </a:lvl1pPr>
          </a:lstStyle>
          <a:p>
            <a:pPr>
              <a:defRPr/>
            </a:pPr>
            <a:fld id="{7B7CAC99-D251-492F-A5C4-CBA2A51F901B}" type="slidenum">
              <a:rPr lang="fr-FR"/>
              <a:pPr>
                <a:defRPr/>
              </a:pPr>
              <a:t>‹#›</a:t>
            </a:fld>
            <a:endParaRPr lang="fr-FR"/>
          </a:p>
        </p:txBody>
      </p:sp>
      <p:sp>
        <p:nvSpPr>
          <p:cNvPr id="3" name="Espace réservé de la date 3"/>
          <p:cNvSpPr>
            <a:spLocks noGrp="1"/>
          </p:cNvSpPr>
          <p:nvPr>
            <p:ph type="dt" sz="half" idx="11"/>
          </p:nvPr>
        </p:nvSpPr>
        <p:spPr/>
        <p:txBody>
          <a:bodyPr/>
          <a:lstStyle>
            <a:lvl1pPr algn="l">
              <a:defRPr lang="fr-FR" sz="800">
                <a:solidFill>
                  <a:schemeClr val="tx1">
                    <a:tint val="75000"/>
                  </a:schemeClr>
                </a:solidFill>
                <a:latin typeface="Arial" pitchFamily="34" charset="0"/>
                <a:cs typeface="Arial" pitchFamily="34" charset="0"/>
              </a:defRPr>
            </a:lvl1pPr>
          </a:lstStyle>
          <a:p>
            <a:pPr>
              <a:defRPr/>
            </a:pPr>
            <a:fld id="{A0C96C79-13EE-440E-B22E-96ACF3742C48}" type="datetime1">
              <a:rPr lang="fr-FR" smtClean="0"/>
              <a:t>01/08/2016</a:t>
            </a:fld>
            <a:endParaRPr/>
          </a:p>
        </p:txBody>
      </p:sp>
      <p:sp>
        <p:nvSpPr>
          <p:cNvPr id="4" name="Espace réservé du pied de page 4"/>
          <p:cNvSpPr>
            <a:spLocks noGrp="1"/>
          </p:cNvSpPr>
          <p:nvPr>
            <p:ph type="ftr" sz="quarter" idx="12"/>
          </p:nvPr>
        </p:nvSpPr>
        <p:spPr/>
        <p:txBody>
          <a:bodyPr/>
          <a:lstStyle>
            <a:lvl1pPr algn="r">
              <a:defRPr sz="800">
                <a:solidFill>
                  <a:schemeClr val="tx1">
                    <a:tint val="75000"/>
                  </a:schemeClr>
                </a:solidFill>
                <a:latin typeface="Arial" pitchFamily="34" charset="0"/>
                <a:cs typeface="Arial" pitchFamily="34" charset="0"/>
              </a:defRPr>
            </a:lvl1pPr>
          </a:lstStyle>
          <a:p>
            <a:pPr>
              <a:defRPr/>
            </a:pPr>
            <a:r>
              <a:rPr lang="en-US" smtClean="0"/>
              <a:t>STM32F42xx Technical Training              </a:t>
            </a:r>
            <a:endParaRPr 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115888"/>
            <a:ext cx="80756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Espace réservé du texte 2"/>
          <p:cNvSpPr>
            <a:spLocks noGrp="1"/>
          </p:cNvSpPr>
          <p:nvPr>
            <p:ph type="body" idx="1"/>
          </p:nvPr>
        </p:nvSpPr>
        <p:spPr bwMode="auto">
          <a:xfrm>
            <a:off x="457200" y="12874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Espace réservé du numéro de diapositive 5"/>
          <p:cNvSpPr>
            <a:spLocks noGrp="1"/>
          </p:cNvSpPr>
          <p:nvPr>
            <p:ph type="sldNum" sz="quarter" idx="4"/>
          </p:nvPr>
        </p:nvSpPr>
        <p:spPr>
          <a:xfrm>
            <a:off x="8618538" y="677863"/>
            <a:ext cx="544512" cy="198437"/>
          </a:xfrm>
          <a:prstGeom prst="rect">
            <a:avLst/>
          </a:prstGeom>
          <a:solidFill>
            <a:schemeClr val="accent2"/>
          </a:solidFill>
        </p:spPr>
        <p:txBody>
          <a:bodyPr vert="horz" wrap="none" lIns="91440" tIns="45720" rIns="91440" bIns="45720" rtlCol="0" anchor="ctr"/>
          <a:lstStyle>
            <a:lvl1pPr algn="r" fontAlgn="auto">
              <a:spcBef>
                <a:spcPts val="0"/>
              </a:spcBef>
              <a:spcAft>
                <a:spcPts val="0"/>
              </a:spcAft>
              <a:defRPr sz="1200">
                <a:solidFill>
                  <a:schemeClr val="bg1"/>
                </a:solidFill>
                <a:latin typeface="Arial" pitchFamily="34" charset="0"/>
                <a:cs typeface="Arial" pitchFamily="34" charset="0"/>
              </a:defRPr>
            </a:lvl1pPr>
          </a:lstStyle>
          <a:p>
            <a:pPr>
              <a:defRPr/>
            </a:pPr>
            <a:fld id="{A6D75FE3-EB8E-445B-A0EB-C8D8B6CA3C9A}" type="slidenum">
              <a:rPr lang="fr-FR"/>
              <a:pPr>
                <a:defRPr/>
              </a:pPr>
              <a:t>‹#›</a:t>
            </a:fld>
            <a:endParaRPr lang="fr-FR"/>
          </a:p>
        </p:txBody>
      </p:sp>
      <p:pic>
        <p:nvPicPr>
          <p:cNvPr id="1029" name="Picture 3" descr="D:\Le sel en +\Realisations\TBWA\120117 Microelectronics\ST_Bloc marque_Qi_V.png"/>
          <p:cNvPicPr>
            <a:picLocks noChangeAspect="1" noChangeArrowheads="1"/>
          </p:cNvPicPr>
          <p:nvPr/>
        </p:nvPicPr>
        <p:blipFill>
          <a:blip r:embed="rId8"/>
          <a:srcRect/>
          <a:stretch>
            <a:fillRect/>
          </a:stretch>
        </p:blipFill>
        <p:spPr bwMode="auto">
          <a:xfrm>
            <a:off x="225425" y="6235700"/>
            <a:ext cx="668338" cy="488950"/>
          </a:xfrm>
          <a:prstGeom prst="rect">
            <a:avLst/>
          </a:prstGeom>
          <a:noFill/>
          <a:ln w="9525">
            <a:noFill/>
            <a:miter lim="800000"/>
            <a:headEnd/>
            <a:tailEnd/>
          </a:ln>
        </p:spPr>
      </p:pic>
      <p:sp>
        <p:nvSpPr>
          <p:cNvPr id="8" name="Espace réservé du pied de page 4"/>
          <p:cNvSpPr>
            <a:spLocks noGrp="1"/>
          </p:cNvSpPr>
          <p:nvPr>
            <p:ph type="ftr" sz="quarter" idx="3"/>
          </p:nvPr>
        </p:nvSpPr>
        <p:spPr>
          <a:xfrm>
            <a:off x="4643438" y="6546850"/>
            <a:ext cx="3414712" cy="122238"/>
          </a:xfrm>
          <a:prstGeom prst="rect">
            <a:avLst/>
          </a:prstGeom>
        </p:spPr>
        <p:txBody>
          <a:bodyPr vert="horz" wrap="square" lIns="0" tIns="0" rIns="0" bIns="0" rtlCol="0" anchor="ctr">
            <a:spAutoFit/>
          </a:bodyPr>
          <a:lstStyle>
            <a:lvl1pPr algn="r" fontAlgn="auto">
              <a:spcBef>
                <a:spcPts val="0"/>
              </a:spcBef>
              <a:spcAft>
                <a:spcPts val="0"/>
              </a:spcAft>
              <a:defRPr sz="800">
                <a:solidFill>
                  <a:schemeClr val="tx1">
                    <a:tint val="75000"/>
                  </a:schemeClr>
                </a:solidFill>
                <a:latin typeface="Arial" pitchFamily="34" charset="0"/>
                <a:cs typeface="Arial" pitchFamily="34" charset="0"/>
              </a:defRPr>
            </a:lvl1pPr>
          </a:lstStyle>
          <a:p>
            <a:pPr>
              <a:defRPr/>
            </a:pPr>
            <a:r>
              <a:rPr lang="en-US" smtClean="0"/>
              <a:t>STM32F42xx Technical Training              </a:t>
            </a:r>
            <a:endParaRPr lang="en-US"/>
          </a:p>
        </p:txBody>
      </p:sp>
      <p:sp>
        <p:nvSpPr>
          <p:cNvPr id="10" name="Espace réservé de la date 3"/>
          <p:cNvSpPr>
            <a:spLocks noGrp="1"/>
          </p:cNvSpPr>
          <p:nvPr>
            <p:ph type="dt" sz="half" idx="2"/>
          </p:nvPr>
        </p:nvSpPr>
        <p:spPr>
          <a:xfrm>
            <a:off x="8172450" y="6546850"/>
            <a:ext cx="519113" cy="122238"/>
          </a:xfrm>
          <a:prstGeom prst="rect">
            <a:avLst/>
          </a:prstGeom>
        </p:spPr>
        <p:txBody>
          <a:bodyPr vert="horz" wrap="none" lIns="0" tIns="0" rIns="0" bIns="0" rtlCol="0" anchor="ctr">
            <a:spAutoFit/>
          </a:bodyPr>
          <a:lstStyle>
            <a:lvl1pPr algn="l" fontAlgn="auto">
              <a:spcBef>
                <a:spcPts val="0"/>
              </a:spcBef>
              <a:spcAft>
                <a:spcPts val="0"/>
              </a:spcAft>
              <a:defRPr lang="fr-FR" sz="800">
                <a:solidFill>
                  <a:schemeClr val="tx1">
                    <a:tint val="75000"/>
                  </a:schemeClr>
                </a:solidFill>
                <a:latin typeface="Arial" pitchFamily="34" charset="0"/>
                <a:cs typeface="Arial" pitchFamily="34" charset="0"/>
              </a:defRPr>
            </a:lvl1pPr>
          </a:lstStyle>
          <a:p>
            <a:pPr>
              <a:defRPr/>
            </a:pPr>
            <a:fld id="{12BBB00E-EBE6-4289-8AB9-08154220DD7E}" type="datetime1">
              <a:rPr lang="fr-FR" smtClean="0"/>
              <a:t>01/08/2016</a:t>
            </a:fld>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hf hdr="0"/>
  <p:txStyles>
    <p:title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p:titleStyle>
    <p:bodyStyle>
      <a:lvl1pPr marL="177800" indent="-177800" algn="l" rtl="0" eaLnBrk="1" fontAlgn="base" hangingPunct="1">
        <a:spcBef>
          <a:spcPts val="1800"/>
        </a:spcBef>
        <a:spcAft>
          <a:spcPts val="600"/>
        </a:spcAft>
        <a:buClr>
          <a:schemeClr val="accent1"/>
        </a:buClr>
        <a:buFont typeface="Arial" charset="0"/>
        <a:buChar char="•"/>
        <a:defRPr sz="2000" kern="1200">
          <a:solidFill>
            <a:srgbClr val="002152"/>
          </a:solidFill>
          <a:latin typeface="Arial" pitchFamily="34" charset="0"/>
          <a:ea typeface="+mn-ea"/>
          <a:cs typeface="Arial" pitchFamily="34" charset="0"/>
        </a:defRPr>
      </a:lvl1pPr>
      <a:lvl2pPr marL="533400" indent="-177800" algn="l" rtl="0" eaLnBrk="1" fontAlgn="base" hangingPunct="1">
        <a:lnSpc>
          <a:spcPct val="90000"/>
        </a:lnSpc>
        <a:spcBef>
          <a:spcPct val="0"/>
        </a:spcBef>
        <a:spcAft>
          <a:spcPts val="600"/>
        </a:spcAft>
        <a:buClr>
          <a:srgbClr val="002152"/>
        </a:buClr>
        <a:buFont typeface="Arial" charset="0"/>
        <a:buChar char="•"/>
        <a:defRPr sz="1600" kern="1200">
          <a:solidFill>
            <a:schemeClr val="accent1"/>
          </a:solidFill>
          <a:latin typeface="Arial" pitchFamily="34" charset="0"/>
          <a:ea typeface="+mn-ea"/>
          <a:cs typeface="Arial" pitchFamily="34" charset="0"/>
        </a:defRPr>
      </a:lvl2pPr>
      <a:lvl3pPr marL="901700" indent="-177800" algn="l" rtl="0" eaLnBrk="1" fontAlgn="base" hangingPunct="1">
        <a:lnSpc>
          <a:spcPct val="90000"/>
        </a:lnSpc>
        <a:spcBef>
          <a:spcPct val="0"/>
        </a:spcBef>
        <a:spcAft>
          <a:spcPts val="300"/>
        </a:spcAft>
        <a:buFont typeface="Arial" charset="0"/>
        <a:buChar char="•"/>
        <a:defRPr sz="1400" kern="1200">
          <a:solidFill>
            <a:srgbClr val="9C9E9F"/>
          </a:solidFill>
          <a:latin typeface="Arial" pitchFamily="34" charset="0"/>
          <a:ea typeface="+mn-ea"/>
          <a:cs typeface="Arial" pitchFamily="34" charset="0"/>
        </a:defRPr>
      </a:lvl3pPr>
      <a:lvl4pPr marL="1527175" indent="-155575" algn="l" rtl="0" eaLnBrk="1" fontAlgn="base" hangingPunct="1">
        <a:lnSpc>
          <a:spcPct val="90000"/>
        </a:lnSpc>
        <a:spcBef>
          <a:spcPct val="0"/>
        </a:spcBef>
        <a:spcAft>
          <a:spcPts val="300"/>
        </a:spcAft>
        <a:buFont typeface="Arial" charset="0"/>
        <a:buChar char="•"/>
        <a:defRPr sz="1200" kern="1200">
          <a:solidFill>
            <a:srgbClr val="5F5F5F"/>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keil.com/mdk-st"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www.st.com/web/en/catalog/tools/PF251373"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8" Type="http://schemas.openxmlformats.org/officeDocument/2006/relationships/hyperlink" Target="http://www.st.com/web/en/catalog/tools/PF260613" TargetMode="External"/><Relationship Id="rId3" Type="http://schemas.openxmlformats.org/officeDocument/2006/relationships/hyperlink" Target="http://www.st.com/web/catalog/tools/FM147/CL1794/SC961/SS1533/PF259242?s_searchtype=partnumber" TargetMode="External"/><Relationship Id="rId7" Type="http://schemas.openxmlformats.org/officeDocument/2006/relationships/hyperlink" Target="http://www.st.com/web/en/catalog/tools/PF260266"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hyperlink" Target="http://www.st.com/web/en/catalog/tools/PF260612" TargetMode="External"/><Relationship Id="rId5" Type="http://schemas.openxmlformats.org/officeDocument/2006/relationships/hyperlink" Target="http://www.st.com/web/en/catalog/tools/PF260821" TargetMode="External"/><Relationship Id="rId4" Type="http://schemas.openxmlformats.org/officeDocument/2006/relationships/hyperlink" Target="http://www.st.com/web/en/catalog/tools/PF260508" TargetMode="External"/><Relationship Id="rId9" Type="http://schemas.openxmlformats.org/officeDocument/2006/relationships/hyperlink" Target="http://www.st.com/web/en/catalog/tools/PF25924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9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92.xml.rels><?xml version="1.0" encoding="UTF-8" standalone="yes"?>
<Relationships xmlns="http://schemas.openxmlformats.org/package/2006/relationships"><Relationship Id="rId3" Type="http://schemas.openxmlformats.org/officeDocument/2006/relationships/hyperlink" Target="http://www.st.com/web/en/catalog/tools/PF258167"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www.st.com/web/en/catalog/tools/PF25945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STM32</a:t>
            </a:r>
            <a:endParaRPr lang="pt-BR" dirty="0"/>
          </a:p>
        </p:txBody>
      </p:sp>
      <p:sp>
        <p:nvSpPr>
          <p:cNvPr id="3" name="Subtitle 2"/>
          <p:cNvSpPr>
            <a:spLocks noGrp="1"/>
          </p:cNvSpPr>
          <p:nvPr>
            <p:ph type="subTitle" idx="1"/>
          </p:nvPr>
        </p:nvSpPr>
        <p:spPr/>
        <p:txBody>
          <a:bodyPr/>
          <a:lstStyle/>
          <a:p>
            <a:r>
              <a:rPr lang="pt-BR" smtClean="0"/>
              <a:t>Training </a:t>
            </a:r>
            <a:r>
              <a:rPr lang="pt-BR" smtClean="0"/>
              <a:t>Hands</a:t>
            </a:r>
            <a:endParaRPr lang="pt-BR" dirty="0"/>
          </a:p>
        </p:txBody>
      </p:sp>
    </p:spTree>
    <p:extLst>
      <p:ext uri="{BB962C8B-B14F-4D97-AF65-F5344CB8AC3E}">
        <p14:creationId xmlns:p14="http://schemas.microsoft.com/office/powerpoint/2010/main" val="142590200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3277820"/>
          </a:xfrm>
        </p:spPr>
        <p:txBody>
          <a:bodyPr/>
          <a:lstStyle/>
          <a:p>
            <a:r>
              <a:rPr lang="en-GB" sz="2400" dirty="0" smtClean="0"/>
              <a:t>Objective</a:t>
            </a:r>
          </a:p>
          <a:p>
            <a:pPr lvl="1"/>
            <a:r>
              <a:rPr lang="en-GB" sz="1800" dirty="0" smtClean="0"/>
              <a:t>Learn how to </a:t>
            </a:r>
            <a:r>
              <a:rPr lang="en-US" sz="1800" dirty="0" smtClean="0"/>
              <a:t>setup pin and GPIO port in CubeMX</a:t>
            </a:r>
            <a:endParaRPr lang="en-GB" sz="1800" dirty="0" smtClean="0"/>
          </a:p>
          <a:p>
            <a:pPr lvl="1"/>
            <a:r>
              <a:rPr lang="en-US" sz="1800" dirty="0" smtClean="0"/>
              <a:t>How to Generate Code in CubeMX and use HAL functions</a:t>
            </a:r>
            <a:endParaRPr lang="en-GB" sz="1800" dirty="0"/>
          </a:p>
          <a:p>
            <a:r>
              <a:rPr lang="en-GB" sz="2400" dirty="0" smtClean="0"/>
              <a:t>Goal</a:t>
            </a:r>
          </a:p>
          <a:p>
            <a:pPr lvl="1"/>
            <a:r>
              <a:rPr lang="en-US" sz="1800" dirty="0" smtClean="0"/>
              <a:t>Configure GPIO pin in CubeMX and Generate Code</a:t>
            </a:r>
            <a:endParaRPr lang="pl-PL" sz="1800" dirty="0" smtClean="0"/>
          </a:p>
          <a:p>
            <a:pPr lvl="1"/>
            <a:r>
              <a:rPr lang="en-US" sz="1800" dirty="0" smtClean="0"/>
              <a:t>Add in to project </a:t>
            </a:r>
            <a:r>
              <a:rPr lang="en-US" sz="1800" dirty="0" err="1" smtClean="0"/>
              <a:t>HAL_Delay</a:t>
            </a:r>
            <a:r>
              <a:rPr lang="en-US" sz="1800" dirty="0" smtClean="0"/>
              <a:t> function and </a:t>
            </a:r>
            <a:r>
              <a:rPr lang="en-US" sz="1800" dirty="0" err="1" smtClean="0"/>
              <a:t>HAL_GPIO_Toggle</a:t>
            </a:r>
            <a:r>
              <a:rPr lang="en-US" sz="1800" dirty="0" smtClean="0"/>
              <a:t> function</a:t>
            </a:r>
            <a:endParaRPr lang="en-GB" sz="1800" dirty="0" smtClean="0"/>
          </a:p>
          <a:p>
            <a:pPr lvl="1"/>
            <a:r>
              <a:rPr lang="en-US" sz="1800" dirty="0" smtClean="0"/>
              <a:t>Verify the correct functionality on toggling LED</a:t>
            </a:r>
            <a:endParaRPr lang="en-GB" sz="18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10</a:t>
            </a:fld>
            <a:endParaRPr lang="fr-FR" dirty="0"/>
          </a:p>
        </p:txBody>
      </p:sp>
      <p:sp>
        <p:nvSpPr>
          <p:cNvPr id="6"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spTree>
    <p:extLst>
      <p:ext uri="{BB962C8B-B14F-4D97-AF65-F5344CB8AC3E}">
        <p14:creationId xmlns:p14="http://schemas.microsoft.com/office/powerpoint/2010/main" val="2684308457"/>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2200602"/>
          </a:xfrm>
        </p:spPr>
        <p:txBody>
          <a:bodyPr/>
          <a:lstStyle/>
          <a:p>
            <a:r>
              <a:rPr lang="en-GB" sz="1800" dirty="0" smtClean="0"/>
              <a:t>Create project in CubeMX</a:t>
            </a:r>
          </a:p>
          <a:p>
            <a:pPr lvl="1"/>
            <a:r>
              <a:rPr lang="en-GB" sz="1400" dirty="0"/>
              <a:t>Menu &gt; File &gt; New Project</a:t>
            </a:r>
          </a:p>
          <a:p>
            <a:pPr lvl="1"/>
            <a:r>
              <a:rPr lang="en-GB" sz="1400" dirty="0"/>
              <a:t>Select </a:t>
            </a:r>
            <a:r>
              <a:rPr lang="en-GB" sz="1400" dirty="0" smtClean="0"/>
              <a:t>STM32F0 </a:t>
            </a:r>
            <a:r>
              <a:rPr lang="en-GB" sz="1400" dirty="0"/>
              <a:t>&gt; </a:t>
            </a:r>
            <a:r>
              <a:rPr lang="en-GB" sz="1400" dirty="0" smtClean="0"/>
              <a:t>STM32F030 </a:t>
            </a:r>
            <a:r>
              <a:rPr lang="en-GB" sz="1400" dirty="0"/>
              <a:t>&gt; </a:t>
            </a:r>
            <a:r>
              <a:rPr lang="en-GB" sz="1400" dirty="0" smtClean="0"/>
              <a:t>LQFP64 </a:t>
            </a:r>
            <a:r>
              <a:rPr lang="en-GB" sz="1400" dirty="0"/>
              <a:t>&gt; </a:t>
            </a:r>
            <a:r>
              <a:rPr lang="en-GB" sz="1400" dirty="0" smtClean="0"/>
              <a:t>STM32F030R8</a:t>
            </a:r>
            <a:endParaRPr lang="en-GB" sz="1800" dirty="0" smtClean="0"/>
          </a:p>
          <a:p>
            <a:r>
              <a:rPr lang="en-GB" sz="1800" dirty="0" smtClean="0"/>
              <a:t>Configure LED pin as </a:t>
            </a:r>
            <a:r>
              <a:rPr lang="en-GB" sz="1800" dirty="0" err="1" smtClean="0"/>
              <a:t>GPIO_Output</a:t>
            </a:r>
            <a:endParaRPr lang="en-GB" sz="18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11</a:t>
            </a:fld>
            <a:endParaRPr lang="fr-FR" dirty="0"/>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pic>
        <p:nvPicPr>
          <p:cNvPr id="2" name="Picture 1"/>
          <p:cNvPicPr>
            <a:picLocks noChangeAspect="1"/>
          </p:cNvPicPr>
          <p:nvPr/>
        </p:nvPicPr>
        <p:blipFill>
          <a:blip r:embed="rId3"/>
          <a:stretch>
            <a:fillRect/>
          </a:stretch>
        </p:blipFill>
        <p:spPr>
          <a:xfrm>
            <a:off x="4659174" y="3068960"/>
            <a:ext cx="4076700" cy="3238500"/>
          </a:xfrm>
          <a:prstGeom prst="rect">
            <a:avLst/>
          </a:prstGeom>
        </p:spPr>
      </p:pic>
      <p:pic>
        <p:nvPicPr>
          <p:cNvPr id="3" name="Picture 2"/>
          <p:cNvPicPr>
            <a:picLocks noChangeAspect="1"/>
          </p:cNvPicPr>
          <p:nvPr/>
        </p:nvPicPr>
        <p:blipFill>
          <a:blip r:embed="rId4"/>
          <a:stretch>
            <a:fillRect/>
          </a:stretch>
        </p:blipFill>
        <p:spPr>
          <a:xfrm>
            <a:off x="46904" y="3002756"/>
            <a:ext cx="4470251" cy="1718760"/>
          </a:xfrm>
          <a:prstGeom prst="rect">
            <a:avLst/>
          </a:prstGeom>
        </p:spPr>
      </p:pic>
    </p:spTree>
    <p:extLst>
      <p:ext uri="{BB962C8B-B14F-4D97-AF65-F5344CB8AC3E}">
        <p14:creationId xmlns:p14="http://schemas.microsoft.com/office/powerpoint/2010/main" val="1351799837"/>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2616101"/>
          </a:xfrm>
        </p:spPr>
        <p:txBody>
          <a:bodyPr/>
          <a:lstStyle/>
          <a:p>
            <a:r>
              <a:rPr lang="en-US" sz="1800" dirty="0" smtClean="0"/>
              <a:t>For debug purpose is recommended to select debug pins</a:t>
            </a:r>
            <a:br>
              <a:rPr lang="en-US" sz="1800" dirty="0" smtClean="0"/>
            </a:br>
            <a:r>
              <a:rPr lang="en-US" sz="1800" dirty="0" smtClean="0"/>
              <a:t>SWD or JTAG</a:t>
            </a:r>
          </a:p>
          <a:p>
            <a:pPr lvl="1"/>
            <a:r>
              <a:rPr lang="en-US" sz="1400" dirty="0" smtClean="0"/>
              <a:t>Select can be done in TAB&gt;</a:t>
            </a:r>
            <a:r>
              <a:rPr lang="en-US" sz="1400" dirty="0" err="1" smtClean="0"/>
              <a:t>Pinout</a:t>
            </a:r>
            <a:r>
              <a:rPr lang="en-US" sz="1400" dirty="0" smtClean="0"/>
              <a:t>&gt;SYS</a:t>
            </a:r>
          </a:p>
          <a:p>
            <a:pPr lvl="1"/>
            <a:r>
              <a:rPr lang="en-US" sz="1400" dirty="0" smtClean="0"/>
              <a:t>On discovery is available only SWD option</a:t>
            </a:r>
          </a:p>
          <a:p>
            <a:pPr lvl="1"/>
            <a:r>
              <a:rPr lang="en-US" sz="1400" dirty="0" smtClean="0"/>
              <a:t>If </a:t>
            </a:r>
            <a:r>
              <a:rPr lang="en-US" sz="1400" b="1" dirty="0" smtClean="0"/>
              <a:t>SWD/JTAG is not selected </a:t>
            </a:r>
            <a:r>
              <a:rPr lang="en-US" sz="1400" dirty="0" smtClean="0"/>
              <a:t>and the </a:t>
            </a:r>
            <a:r>
              <a:rPr lang="en-US" sz="1400" b="1" dirty="0" smtClean="0"/>
              <a:t>Set all free pins as analog </a:t>
            </a:r>
            <a:r>
              <a:rPr lang="en-US" sz="1400" dirty="0" smtClean="0"/>
              <a:t>(MENU&gt;Project&gt;Settings&gt;TAB&gt;Code Generator) is selected</a:t>
            </a:r>
            <a:r>
              <a:rPr lang="en-US" sz="1800" b="1" dirty="0" smtClean="0"/>
              <a:t>, debug is not possible </a:t>
            </a:r>
            <a:endParaRPr lang="en-GB" sz="1800" b="1"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12</a:t>
            </a:fld>
            <a:endParaRPr lang="fr-FR" dirty="0"/>
          </a:p>
        </p:txBody>
      </p:sp>
      <p:pic>
        <p:nvPicPr>
          <p:cNvPr id="2" name="Picture 1"/>
          <p:cNvPicPr>
            <a:picLocks noChangeAspect="1"/>
          </p:cNvPicPr>
          <p:nvPr/>
        </p:nvPicPr>
        <p:blipFill>
          <a:blip r:embed="rId3"/>
          <a:stretch>
            <a:fillRect/>
          </a:stretch>
        </p:blipFill>
        <p:spPr>
          <a:xfrm>
            <a:off x="463550" y="3068960"/>
            <a:ext cx="4742731" cy="1073523"/>
          </a:xfrm>
          <a:prstGeom prst="rect">
            <a:avLst/>
          </a:prstGeom>
          <a:effectLst>
            <a:outerShdw blurRad="63500" sx="102000" sy="102000" algn="ctr" rotWithShape="0">
              <a:prstClr val="black">
                <a:alpha val="40000"/>
              </a:prstClr>
            </a:outerShdw>
          </a:effectLst>
        </p:spPr>
      </p:pic>
      <p:pic>
        <p:nvPicPr>
          <p:cNvPr id="5" name="Picture 4"/>
          <p:cNvPicPr>
            <a:picLocks noChangeAspect="1"/>
          </p:cNvPicPr>
          <p:nvPr/>
        </p:nvPicPr>
        <p:blipFill>
          <a:blip r:embed="rId4"/>
          <a:stretch>
            <a:fillRect/>
          </a:stretch>
        </p:blipFill>
        <p:spPr>
          <a:xfrm>
            <a:off x="466998" y="4466836"/>
            <a:ext cx="4739283" cy="1050396"/>
          </a:xfrm>
          <a:prstGeom prst="rect">
            <a:avLst/>
          </a:prstGeom>
          <a:effectLst>
            <a:outerShdw blurRad="63500" sx="102000" sy="102000" algn="ctr" rotWithShape="0">
              <a:prstClr val="black">
                <a:alpha val="40000"/>
              </a:prstClr>
            </a:outerShdw>
          </a:effectLst>
        </p:spPr>
      </p:pic>
      <p:sp>
        <p:nvSpPr>
          <p:cNvPr id="9"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pic>
        <p:nvPicPr>
          <p:cNvPr id="6" name="Picture 5"/>
          <p:cNvPicPr>
            <a:picLocks noChangeAspect="1"/>
          </p:cNvPicPr>
          <p:nvPr/>
        </p:nvPicPr>
        <p:blipFill>
          <a:blip r:embed="rId5"/>
          <a:stretch>
            <a:fillRect/>
          </a:stretch>
        </p:blipFill>
        <p:spPr>
          <a:xfrm>
            <a:off x="5846438" y="3116932"/>
            <a:ext cx="2686050" cy="2400300"/>
          </a:xfrm>
          <a:prstGeom prst="rect">
            <a:avLst/>
          </a:prstGeom>
        </p:spPr>
      </p:pic>
    </p:spTree>
    <p:extLst>
      <p:ext uri="{BB962C8B-B14F-4D97-AF65-F5344CB8AC3E}">
        <p14:creationId xmlns:p14="http://schemas.microsoft.com/office/powerpoint/2010/main" val="3328928867"/>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66642" y="1810115"/>
            <a:ext cx="7056727" cy="4657124"/>
          </a:xfrm>
          <a:prstGeom prst="rect">
            <a:avLst/>
          </a:prstGeom>
        </p:spPr>
      </p:pic>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1184940"/>
          </a:xfrm>
        </p:spPr>
        <p:txBody>
          <a:bodyPr/>
          <a:lstStyle/>
          <a:p>
            <a:r>
              <a:rPr lang="en-GB" sz="1800" dirty="0" smtClean="0"/>
              <a:t>Clock Configuration</a:t>
            </a:r>
          </a:p>
          <a:p>
            <a:pPr lvl="1"/>
            <a:r>
              <a:rPr lang="en-US" sz="1400" dirty="0" smtClean="0"/>
              <a:t>TAB&gt;Clock Configuration</a:t>
            </a: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13</a:t>
            </a:fld>
            <a:endParaRPr lang="fr-FR" dirty="0"/>
          </a:p>
        </p:txBody>
      </p:sp>
      <p:sp>
        <p:nvSpPr>
          <p:cNvPr id="7" name="Oval Callout 6"/>
          <p:cNvSpPr/>
          <p:nvPr/>
        </p:nvSpPr>
        <p:spPr>
          <a:xfrm>
            <a:off x="6516216" y="5517232"/>
            <a:ext cx="2489666" cy="1162426"/>
          </a:xfrm>
          <a:prstGeom prst="wedgeEllipseCallout">
            <a:avLst>
              <a:gd name="adj1" fmla="val -59942"/>
              <a:gd name="adj2" fmla="val -6043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We can easily setup STM32 clocks</a:t>
            </a:r>
            <a:endParaRPr lang="en-GB" dirty="0">
              <a:solidFill>
                <a:schemeClr val="accent2"/>
              </a:solidFill>
            </a:endParaRPr>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spTree>
    <p:extLst>
      <p:ext uri="{BB962C8B-B14F-4D97-AF65-F5344CB8AC3E}">
        <p14:creationId xmlns:p14="http://schemas.microsoft.com/office/powerpoint/2010/main" val="9582397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892552"/>
          </a:xfrm>
        </p:spPr>
        <p:txBody>
          <a:bodyPr/>
          <a:lstStyle/>
          <a:p>
            <a:r>
              <a:rPr lang="en-GB" sz="1800" dirty="0" smtClean="0"/>
              <a:t>The Clock </a:t>
            </a:r>
            <a:r>
              <a:rPr lang="en-GB" sz="1800" dirty="0"/>
              <a:t>c</a:t>
            </a:r>
            <a:r>
              <a:rPr lang="en-GB" sz="1800" dirty="0" smtClean="0"/>
              <a:t>onfiguration tree is interactive version of tree from RM</a:t>
            </a: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14</a:t>
            </a:fld>
            <a:endParaRPr lang="fr-FR" dirty="0"/>
          </a:p>
        </p:txBody>
      </p:sp>
      <p:sp>
        <p:nvSpPr>
          <p:cNvPr id="8" name="Oval Callout 7"/>
          <p:cNvSpPr/>
          <p:nvPr/>
        </p:nvSpPr>
        <p:spPr>
          <a:xfrm>
            <a:off x="457200" y="4437112"/>
            <a:ext cx="3059832" cy="1440160"/>
          </a:xfrm>
          <a:prstGeom prst="wedgeEllipseCallout">
            <a:avLst>
              <a:gd name="adj1" fmla="val 61714"/>
              <a:gd name="adj2" fmla="val -7311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RM0360 Chapter 7 Reset and clock control </a:t>
            </a:r>
            <a:br>
              <a:rPr lang="en-US" dirty="0" smtClean="0">
                <a:solidFill>
                  <a:schemeClr val="accent2"/>
                </a:solidFill>
              </a:rPr>
            </a:br>
            <a:r>
              <a:rPr lang="en-US" dirty="0" smtClean="0">
                <a:solidFill>
                  <a:schemeClr val="accent2"/>
                </a:solidFill>
              </a:rPr>
              <a:t>Page 80</a:t>
            </a:r>
            <a:endParaRPr lang="en-GB" dirty="0">
              <a:solidFill>
                <a:schemeClr val="accent2"/>
              </a:solidFill>
            </a:endParaRPr>
          </a:p>
        </p:txBody>
      </p:sp>
      <p:sp>
        <p:nvSpPr>
          <p:cNvPr id="9"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pic>
        <p:nvPicPr>
          <p:cNvPr id="3" name="Picture 2"/>
          <p:cNvPicPr>
            <a:picLocks noChangeAspect="1"/>
          </p:cNvPicPr>
          <p:nvPr/>
        </p:nvPicPr>
        <p:blipFill>
          <a:blip r:embed="rId3"/>
          <a:stretch>
            <a:fillRect/>
          </a:stretch>
        </p:blipFill>
        <p:spPr>
          <a:xfrm>
            <a:off x="4133602" y="1643028"/>
            <a:ext cx="4399211" cy="4718696"/>
          </a:xfrm>
          <a:prstGeom prst="rect">
            <a:avLst/>
          </a:prstGeom>
        </p:spPr>
      </p:pic>
    </p:spTree>
    <p:extLst>
      <p:ext uri="{BB962C8B-B14F-4D97-AF65-F5344CB8AC3E}">
        <p14:creationId xmlns:p14="http://schemas.microsoft.com/office/powerpoint/2010/main" val="345866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842039" y="983793"/>
            <a:ext cx="3489885" cy="5685567"/>
          </a:xfrm>
          <a:prstGeom prst="rect">
            <a:avLst/>
          </a:prstGeom>
        </p:spPr>
      </p:pic>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1092607"/>
          </a:xfrm>
        </p:spPr>
        <p:txBody>
          <a:bodyPr/>
          <a:lstStyle/>
          <a:p>
            <a:pPr marL="0" indent="0">
              <a:buNone/>
            </a:pPr>
            <a:r>
              <a:rPr lang="en-GB" sz="1800" dirty="0" smtClean="0"/>
              <a:t>Clock Configuration overview 1</a:t>
            </a:r>
          </a:p>
          <a:p>
            <a:r>
              <a:rPr lang="en-US" sz="1800" dirty="0" smtClean="0"/>
              <a:t>Clock sources</a:t>
            </a:r>
            <a:endParaRPr lang="en-US" sz="1400" dirty="0"/>
          </a:p>
          <a:p>
            <a:pPr lvl="1"/>
            <a:r>
              <a:rPr lang="en-US" sz="1400" dirty="0" smtClean="0"/>
              <a:t>Internal oscillators</a:t>
            </a:r>
          </a:p>
        </p:txBody>
      </p:sp>
      <p:sp>
        <p:nvSpPr>
          <p:cNvPr id="4" name="Slide Number Placeholder 3"/>
          <p:cNvSpPr>
            <a:spLocks noGrp="1"/>
          </p:cNvSpPr>
          <p:nvPr>
            <p:ph type="sldNum" sz="quarter" idx="10"/>
          </p:nvPr>
        </p:nvSpPr>
        <p:spPr/>
        <p:txBody>
          <a:bodyPr/>
          <a:lstStyle/>
          <a:p>
            <a:fld id="{A1299FCA-C490-4C43-AA02-A6096FBC69E9}" type="slidenum">
              <a:rPr lang="fr-FR" smtClean="0"/>
              <a:pPr/>
              <a:t>15</a:t>
            </a:fld>
            <a:endParaRPr lang="fr-FR" dirty="0"/>
          </a:p>
        </p:txBody>
      </p:sp>
      <p:sp>
        <p:nvSpPr>
          <p:cNvPr id="10" name="Oval 9"/>
          <p:cNvSpPr/>
          <p:nvPr/>
        </p:nvSpPr>
        <p:spPr>
          <a:xfrm>
            <a:off x="5521430" y="1987592"/>
            <a:ext cx="1584176" cy="194421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123728" y="3630040"/>
            <a:ext cx="2016224" cy="774933"/>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dirty="0" smtClean="0">
                <a:solidFill>
                  <a:schemeClr val="accent2"/>
                </a:solidFill>
              </a:rPr>
              <a:t>Internal oscillators</a:t>
            </a:r>
            <a:endParaRPr lang="en-GB" dirty="0"/>
          </a:p>
        </p:txBody>
      </p:sp>
      <p:cxnSp>
        <p:nvCxnSpPr>
          <p:cNvPr id="12" name="Straight Arrow Connector 11"/>
          <p:cNvCxnSpPr>
            <a:stCxn id="11" idx="3"/>
            <a:endCxn id="10" idx="2"/>
          </p:cNvCxnSpPr>
          <p:nvPr/>
        </p:nvCxnSpPr>
        <p:spPr>
          <a:xfrm flipV="1">
            <a:off x="4139952" y="2959700"/>
            <a:ext cx="1381478" cy="1057807"/>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3"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spTree>
    <p:extLst>
      <p:ext uri="{BB962C8B-B14F-4D97-AF65-F5344CB8AC3E}">
        <p14:creationId xmlns:p14="http://schemas.microsoft.com/office/powerpoint/2010/main" val="2555244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8931">
                                            <p:txEl>
                                              <p:pRg st="2" end="2"/>
                                            </p:txEl>
                                          </p:spTgt>
                                        </p:tgtEl>
                                        <p:attrNameLst>
                                          <p:attrName>style.visibility</p:attrName>
                                        </p:attrNameLst>
                                      </p:cBhvr>
                                      <p:to>
                                        <p:strVal val="visible"/>
                                      </p:to>
                                    </p:set>
                                    <p:animEffect transition="in" filter="fade">
                                      <p:cBhvr>
                                        <p:cTn id="7" dur="500"/>
                                        <p:tgtEl>
                                          <p:spTgt spid="1788931">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4842039" y="983793"/>
            <a:ext cx="3489885" cy="5685567"/>
          </a:xfrm>
          <a:prstGeom prst="rect">
            <a:avLst/>
          </a:prstGeom>
        </p:spPr>
      </p:pic>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1384995"/>
          </a:xfrm>
        </p:spPr>
        <p:txBody>
          <a:bodyPr/>
          <a:lstStyle/>
          <a:p>
            <a:pPr marL="0" indent="0">
              <a:buNone/>
            </a:pPr>
            <a:r>
              <a:rPr lang="en-GB" sz="1800" dirty="0" smtClean="0"/>
              <a:t>Clock Configuration overview 3</a:t>
            </a:r>
          </a:p>
          <a:p>
            <a:r>
              <a:rPr lang="en-US" sz="1800" dirty="0" smtClean="0"/>
              <a:t>Clock sources</a:t>
            </a:r>
            <a:endParaRPr lang="en-US" sz="1400" dirty="0"/>
          </a:p>
          <a:p>
            <a:pPr lvl="1"/>
            <a:r>
              <a:rPr lang="en-US" sz="1400" dirty="0" smtClean="0"/>
              <a:t>Internal oscillators</a:t>
            </a:r>
          </a:p>
          <a:p>
            <a:pPr lvl="1"/>
            <a:r>
              <a:rPr lang="en-US" sz="1400" dirty="0" smtClean="0"/>
              <a:t>External clock sources</a:t>
            </a:r>
          </a:p>
        </p:txBody>
      </p:sp>
      <p:sp>
        <p:nvSpPr>
          <p:cNvPr id="4" name="Slide Number Placeholder 3"/>
          <p:cNvSpPr>
            <a:spLocks noGrp="1"/>
          </p:cNvSpPr>
          <p:nvPr>
            <p:ph type="sldNum" sz="quarter" idx="10"/>
          </p:nvPr>
        </p:nvSpPr>
        <p:spPr/>
        <p:txBody>
          <a:bodyPr/>
          <a:lstStyle/>
          <a:p>
            <a:fld id="{A1299FCA-C490-4C43-AA02-A6096FBC69E9}" type="slidenum">
              <a:rPr lang="fr-FR" smtClean="0"/>
              <a:pPr/>
              <a:t>16</a:t>
            </a:fld>
            <a:endParaRPr lang="fr-FR" dirty="0"/>
          </a:p>
        </p:txBody>
      </p:sp>
      <p:sp>
        <p:nvSpPr>
          <p:cNvPr id="10" name="Oval 9"/>
          <p:cNvSpPr/>
          <p:nvPr/>
        </p:nvSpPr>
        <p:spPr>
          <a:xfrm>
            <a:off x="4464459" y="1374638"/>
            <a:ext cx="1584176" cy="118316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259632" y="3717032"/>
            <a:ext cx="2016224" cy="774933"/>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dirty="0" smtClean="0">
                <a:solidFill>
                  <a:schemeClr val="accent2"/>
                </a:solidFill>
              </a:rPr>
              <a:t>External clock sources</a:t>
            </a:r>
            <a:endParaRPr lang="en-GB" dirty="0"/>
          </a:p>
        </p:txBody>
      </p:sp>
      <p:cxnSp>
        <p:nvCxnSpPr>
          <p:cNvPr id="12" name="Straight Arrow Connector 11"/>
          <p:cNvCxnSpPr>
            <a:stCxn id="11" idx="3"/>
            <a:endCxn id="10" idx="2"/>
          </p:cNvCxnSpPr>
          <p:nvPr/>
        </p:nvCxnSpPr>
        <p:spPr>
          <a:xfrm flipV="1">
            <a:off x="3275856" y="1966222"/>
            <a:ext cx="1188603" cy="2138277"/>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3" name="Oval 12"/>
          <p:cNvSpPr/>
          <p:nvPr/>
        </p:nvSpPr>
        <p:spPr>
          <a:xfrm>
            <a:off x="4355976" y="5679925"/>
            <a:ext cx="1584176" cy="118316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a:stCxn id="11" idx="3"/>
            <a:endCxn id="13" idx="2"/>
          </p:cNvCxnSpPr>
          <p:nvPr/>
        </p:nvCxnSpPr>
        <p:spPr>
          <a:xfrm>
            <a:off x="3275856" y="4104499"/>
            <a:ext cx="1080120" cy="2167010"/>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4"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spTree>
    <p:extLst>
      <p:ext uri="{BB962C8B-B14F-4D97-AF65-F5344CB8AC3E}">
        <p14:creationId xmlns:p14="http://schemas.microsoft.com/office/powerpoint/2010/main" val="14148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1708160"/>
          </a:xfrm>
        </p:spPr>
        <p:txBody>
          <a:bodyPr/>
          <a:lstStyle/>
          <a:p>
            <a:r>
              <a:rPr lang="en-GB" sz="1800" dirty="0" smtClean="0"/>
              <a:t>GPIO Configuration</a:t>
            </a:r>
          </a:p>
          <a:p>
            <a:pPr lvl="1"/>
            <a:r>
              <a:rPr lang="en-US" sz="1400" dirty="0" smtClean="0"/>
              <a:t>TAB&gt;Configuration&gt;System&gt;GPIO</a:t>
            </a:r>
            <a:endParaRPr lang="en-GB" sz="1400" dirty="0" smtClean="0"/>
          </a:p>
          <a:p>
            <a:pPr lvl="1"/>
            <a:endParaRPr lang="en-GB" sz="10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17</a:t>
            </a:fld>
            <a:endParaRPr lang="fr-FR" dirty="0"/>
          </a:p>
        </p:txBody>
      </p:sp>
      <p:pic>
        <p:nvPicPr>
          <p:cNvPr id="3" name="Picture 2"/>
          <p:cNvPicPr>
            <a:picLocks noChangeAspect="1"/>
          </p:cNvPicPr>
          <p:nvPr/>
        </p:nvPicPr>
        <p:blipFill>
          <a:blip r:embed="rId3"/>
          <a:stretch>
            <a:fillRect/>
          </a:stretch>
        </p:blipFill>
        <p:spPr>
          <a:xfrm>
            <a:off x="203642" y="1956421"/>
            <a:ext cx="8863944" cy="4856956"/>
          </a:xfrm>
          <a:prstGeom prst="rect">
            <a:avLst/>
          </a:prstGeom>
          <a:noFill/>
          <a:effectLst>
            <a:outerShdw blurRad="63500" sx="102000" sy="102000" algn="ctr" rotWithShape="0">
              <a:prstClr val="black">
                <a:alpha val="40000"/>
              </a:prstClr>
            </a:outerShdw>
          </a:effectLst>
        </p:spPr>
      </p:pic>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spTree>
    <p:extLst>
      <p:ext uri="{BB962C8B-B14F-4D97-AF65-F5344CB8AC3E}">
        <p14:creationId xmlns:p14="http://schemas.microsoft.com/office/powerpoint/2010/main" val="3330199322"/>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3016210"/>
          </a:xfrm>
        </p:spPr>
        <p:txBody>
          <a:bodyPr/>
          <a:lstStyle/>
          <a:p>
            <a:r>
              <a:rPr lang="en-GB" sz="1800" dirty="0" smtClean="0"/>
              <a:t>GPIO(Pin) Configuration</a:t>
            </a:r>
          </a:p>
          <a:p>
            <a:pPr lvl="1"/>
            <a:r>
              <a:rPr lang="en-US" sz="1400" dirty="0" smtClean="0"/>
              <a:t>Select Push Pull mode</a:t>
            </a:r>
          </a:p>
          <a:p>
            <a:pPr lvl="1"/>
            <a:r>
              <a:rPr lang="en-US" sz="1400" dirty="0" smtClean="0"/>
              <a:t>No pull-up and pull-down</a:t>
            </a:r>
          </a:p>
          <a:p>
            <a:pPr lvl="1"/>
            <a:r>
              <a:rPr lang="en-US" sz="1400" dirty="0" smtClean="0"/>
              <a:t>Output speed to HIGH</a:t>
            </a:r>
            <a:br>
              <a:rPr lang="en-US" sz="1400" dirty="0" smtClean="0"/>
            </a:br>
            <a:r>
              <a:rPr lang="en-US" sz="1400" dirty="0" smtClean="0"/>
              <a:t>Is important for faster</a:t>
            </a:r>
            <a:br>
              <a:rPr lang="en-US" sz="1400" dirty="0" smtClean="0"/>
            </a:br>
            <a:r>
              <a:rPr lang="en-US" sz="1400" dirty="0" smtClean="0"/>
              <a:t>peripheries like SPI, USART</a:t>
            </a:r>
          </a:p>
          <a:p>
            <a:pPr lvl="1"/>
            <a:r>
              <a:rPr lang="en-US" sz="1400" dirty="0" smtClean="0"/>
              <a:t>Button OK</a:t>
            </a:r>
            <a:endParaRPr lang="en-GB" sz="1400" dirty="0" smtClean="0"/>
          </a:p>
          <a:p>
            <a:pPr lvl="1"/>
            <a:endParaRPr lang="en-GB" sz="10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18</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pic>
        <p:nvPicPr>
          <p:cNvPr id="3" name="Picture 2"/>
          <p:cNvPicPr>
            <a:picLocks noChangeAspect="1"/>
          </p:cNvPicPr>
          <p:nvPr/>
        </p:nvPicPr>
        <p:blipFill>
          <a:blip r:embed="rId3"/>
          <a:stretch>
            <a:fillRect/>
          </a:stretch>
        </p:blipFill>
        <p:spPr>
          <a:xfrm>
            <a:off x="3538999" y="1258888"/>
            <a:ext cx="5325020" cy="4759466"/>
          </a:xfrm>
          <a:prstGeom prst="rect">
            <a:avLst/>
          </a:prstGeom>
        </p:spPr>
      </p:pic>
    </p:spTree>
    <p:extLst>
      <p:ext uri="{BB962C8B-B14F-4D97-AF65-F5344CB8AC3E}">
        <p14:creationId xmlns:p14="http://schemas.microsoft.com/office/powerpoint/2010/main" val="2271358522"/>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2508379"/>
          </a:xfrm>
        </p:spPr>
        <p:txBody>
          <a:bodyPr/>
          <a:lstStyle/>
          <a:p>
            <a:r>
              <a:rPr lang="en-GB" sz="1800" dirty="0" smtClean="0"/>
              <a:t>GPIO(Pin) output speed configuration</a:t>
            </a:r>
          </a:p>
          <a:p>
            <a:pPr lvl="1"/>
            <a:r>
              <a:rPr lang="en-US" sz="1400" dirty="0"/>
              <a:t>Change the rising and falling edge when pin change </a:t>
            </a:r>
            <a:r>
              <a:rPr lang="en-US" sz="1400" dirty="0" smtClean="0"/>
              <a:t>state </a:t>
            </a:r>
            <a:r>
              <a:rPr lang="en-US" sz="1400" dirty="0"/>
              <a:t>from high to low or low to </a:t>
            </a:r>
            <a:r>
              <a:rPr lang="en-US" sz="1400" dirty="0" smtClean="0"/>
              <a:t>high</a:t>
            </a:r>
          </a:p>
          <a:p>
            <a:pPr lvl="1"/>
            <a:r>
              <a:rPr lang="en-US" sz="1400" b="1" dirty="0" smtClean="0"/>
              <a:t>Higher</a:t>
            </a:r>
            <a:r>
              <a:rPr lang="en-US" sz="1400" dirty="0" smtClean="0"/>
              <a:t> GPIO speed increase </a:t>
            </a:r>
            <a:r>
              <a:rPr lang="en-US" sz="1400" b="1" dirty="0" smtClean="0"/>
              <a:t>EMI noise</a:t>
            </a:r>
            <a:r>
              <a:rPr lang="en-US" sz="1400" dirty="0" smtClean="0"/>
              <a:t> from STM32 and increase STM32 </a:t>
            </a:r>
            <a:r>
              <a:rPr lang="en-US" sz="1400" b="1" dirty="0" smtClean="0"/>
              <a:t>consumption</a:t>
            </a:r>
          </a:p>
          <a:p>
            <a:pPr lvl="1"/>
            <a:r>
              <a:rPr lang="en-US" sz="1400" dirty="0" smtClean="0"/>
              <a:t>It is good to adapt GPIO speed with periphery speed. Ex.: Toggling GPIO on 1Hz is LOW optimal settings, but SPI on 45MHz the HIGH must be set</a:t>
            </a:r>
            <a:endParaRPr lang="en-GB" sz="1400" dirty="0"/>
          </a:p>
          <a:p>
            <a:pPr lvl="1"/>
            <a:endParaRPr lang="en-GB" sz="10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19</a:t>
            </a:fld>
            <a:endParaRPr lang="fr-FR" dirty="0"/>
          </a:p>
        </p:txBody>
      </p:sp>
      <p:grpSp>
        <p:nvGrpSpPr>
          <p:cNvPr id="28" name="Group 27"/>
          <p:cNvGrpSpPr/>
          <p:nvPr/>
        </p:nvGrpSpPr>
        <p:grpSpPr>
          <a:xfrm>
            <a:off x="457200" y="3132584"/>
            <a:ext cx="4143378" cy="1160512"/>
            <a:chOff x="572638" y="3212976"/>
            <a:chExt cx="4143378" cy="1160512"/>
          </a:xfrm>
        </p:grpSpPr>
        <p:cxnSp>
          <p:nvCxnSpPr>
            <p:cNvPr id="5" name="Straight Connector 4"/>
            <p:cNvCxnSpPr/>
            <p:nvPr/>
          </p:nvCxnSpPr>
          <p:spPr>
            <a:xfrm>
              <a:off x="1043608" y="4221088"/>
              <a:ext cx="36724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187624" y="3212976"/>
              <a:ext cx="8384" cy="1160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87624" y="4221088"/>
              <a:ext cx="720080" cy="0"/>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87624" y="3501008"/>
              <a:ext cx="3528392"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8668" y="3370203"/>
              <a:ext cx="505267" cy="2616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fr-FR"/>
              </a:defPPr>
              <a:lvl1pPr>
                <a:defRPr>
                  <a:ln w="0"/>
                  <a:solidFill>
                    <a:schemeClr val="accent1"/>
                  </a:solidFill>
                  <a:effectLst>
                    <a:outerShdw blurRad="38100" dist="25400" dir="5400000" algn="ctr" rotWithShape="0">
                      <a:srgbClr val="6E747A">
                        <a:alpha val="43000"/>
                      </a:srgbClr>
                    </a:outerShdw>
                  </a:effectLst>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en-US" sz="1050" dirty="0"/>
                <a:t>LOW</a:t>
              </a:r>
              <a:endParaRPr lang="en-GB" sz="1050" dirty="0"/>
            </a:p>
          </p:txBody>
        </p:sp>
        <p:sp>
          <p:nvSpPr>
            <p:cNvPr id="21" name="TextBox 20"/>
            <p:cNvSpPr txBox="1"/>
            <p:nvPr/>
          </p:nvSpPr>
          <p:spPr>
            <a:xfrm>
              <a:off x="572638" y="4090283"/>
              <a:ext cx="537327" cy="2616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50" dirty="0" smtClean="0">
                  <a:ln w="0"/>
                  <a:solidFill>
                    <a:schemeClr val="accent1"/>
                  </a:solidFill>
                  <a:effectLst>
                    <a:outerShdw blurRad="38100" dist="25400" dir="5400000" algn="ctr" rotWithShape="0">
                      <a:srgbClr val="6E747A">
                        <a:alpha val="43000"/>
                      </a:srgbClr>
                    </a:outerShdw>
                  </a:effectLst>
                </a:rPr>
                <a:t>HIGH</a:t>
              </a:r>
              <a:endParaRPr lang="en-GB" sz="1050" dirty="0">
                <a:ln w="0"/>
                <a:solidFill>
                  <a:schemeClr val="accent1"/>
                </a:solidFill>
                <a:effectLst>
                  <a:outerShdw blurRad="38100" dist="25400" dir="5400000" algn="ctr" rotWithShape="0">
                    <a:srgbClr val="6E747A">
                      <a:alpha val="43000"/>
                    </a:srgbClr>
                  </a:outerShdw>
                </a:effectLst>
              </a:endParaRPr>
            </a:p>
          </p:txBody>
        </p:sp>
        <p:cxnSp>
          <p:nvCxnSpPr>
            <p:cNvPr id="25" name="Straight Arrow Connector 24"/>
            <p:cNvCxnSpPr/>
            <p:nvPr/>
          </p:nvCxnSpPr>
          <p:spPr>
            <a:xfrm>
              <a:off x="3995936" y="3501008"/>
              <a:ext cx="720080" cy="0"/>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888654" y="3501008"/>
              <a:ext cx="2107282" cy="720080"/>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657295" y="3132584"/>
            <a:ext cx="4143378" cy="1160512"/>
            <a:chOff x="572638" y="3212976"/>
            <a:chExt cx="4143378" cy="1160512"/>
          </a:xfrm>
        </p:grpSpPr>
        <p:cxnSp>
          <p:nvCxnSpPr>
            <p:cNvPr id="32" name="Straight Connector 31"/>
            <p:cNvCxnSpPr/>
            <p:nvPr/>
          </p:nvCxnSpPr>
          <p:spPr>
            <a:xfrm>
              <a:off x="1043608" y="4221088"/>
              <a:ext cx="36724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187624" y="3212976"/>
              <a:ext cx="8384" cy="1160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187624" y="4221088"/>
              <a:ext cx="720080" cy="0"/>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87624" y="3501008"/>
              <a:ext cx="3528392"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8668" y="3370203"/>
              <a:ext cx="505267" cy="2616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fr-FR"/>
              </a:defPPr>
              <a:lvl1pPr>
                <a:defRPr>
                  <a:ln w="0"/>
                  <a:solidFill>
                    <a:schemeClr val="accent1"/>
                  </a:solidFill>
                  <a:effectLst>
                    <a:outerShdw blurRad="38100" dist="25400" dir="5400000" algn="ctr" rotWithShape="0">
                      <a:srgbClr val="6E747A">
                        <a:alpha val="43000"/>
                      </a:srgbClr>
                    </a:outerShdw>
                  </a:effectLst>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en-US" sz="1050" dirty="0"/>
                <a:t>LOW</a:t>
              </a:r>
              <a:endParaRPr lang="en-GB" sz="1050" dirty="0"/>
            </a:p>
          </p:txBody>
        </p:sp>
        <p:sp>
          <p:nvSpPr>
            <p:cNvPr id="37" name="TextBox 36"/>
            <p:cNvSpPr txBox="1"/>
            <p:nvPr/>
          </p:nvSpPr>
          <p:spPr>
            <a:xfrm>
              <a:off x="572638" y="4090283"/>
              <a:ext cx="537327" cy="2616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50" dirty="0" smtClean="0">
                  <a:ln w="0"/>
                  <a:solidFill>
                    <a:schemeClr val="accent1"/>
                  </a:solidFill>
                  <a:effectLst>
                    <a:outerShdw blurRad="38100" dist="25400" dir="5400000" algn="ctr" rotWithShape="0">
                      <a:srgbClr val="6E747A">
                        <a:alpha val="43000"/>
                      </a:srgbClr>
                    </a:outerShdw>
                  </a:effectLst>
                </a:rPr>
                <a:t>HIGH</a:t>
              </a:r>
              <a:endParaRPr lang="en-GB" sz="1050" dirty="0">
                <a:ln w="0"/>
                <a:solidFill>
                  <a:schemeClr val="accent1"/>
                </a:solidFill>
                <a:effectLst>
                  <a:outerShdw blurRad="38100" dist="25400" dir="5400000" algn="ctr" rotWithShape="0">
                    <a:srgbClr val="6E747A">
                      <a:alpha val="43000"/>
                    </a:srgbClr>
                  </a:outerShdw>
                </a:effectLst>
              </a:endParaRPr>
            </a:p>
          </p:txBody>
        </p:sp>
        <p:cxnSp>
          <p:nvCxnSpPr>
            <p:cNvPr id="38" name="Straight Arrow Connector 37"/>
            <p:cNvCxnSpPr/>
            <p:nvPr/>
          </p:nvCxnSpPr>
          <p:spPr>
            <a:xfrm flipV="1">
              <a:off x="3401571" y="3501007"/>
              <a:ext cx="1314445" cy="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888654" y="3501007"/>
              <a:ext cx="1499942" cy="72008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476501" y="4747690"/>
            <a:ext cx="4143378" cy="1160512"/>
            <a:chOff x="572638" y="3212976"/>
            <a:chExt cx="4143378" cy="1160512"/>
          </a:xfrm>
        </p:grpSpPr>
        <p:cxnSp>
          <p:nvCxnSpPr>
            <p:cNvPr id="50" name="Straight Connector 49"/>
            <p:cNvCxnSpPr/>
            <p:nvPr/>
          </p:nvCxnSpPr>
          <p:spPr>
            <a:xfrm>
              <a:off x="1043608" y="4221088"/>
              <a:ext cx="36724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1187624" y="3212976"/>
              <a:ext cx="8384" cy="1160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187624" y="4221088"/>
              <a:ext cx="720080" cy="0"/>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87624" y="3501008"/>
              <a:ext cx="3528392"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88668" y="3370203"/>
              <a:ext cx="505267" cy="2616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fr-FR"/>
              </a:defPPr>
              <a:lvl1pPr>
                <a:defRPr>
                  <a:ln w="0"/>
                  <a:solidFill>
                    <a:schemeClr val="accent1"/>
                  </a:solidFill>
                  <a:effectLst>
                    <a:outerShdw blurRad="38100" dist="25400" dir="5400000" algn="ctr" rotWithShape="0">
                      <a:srgbClr val="6E747A">
                        <a:alpha val="43000"/>
                      </a:srgbClr>
                    </a:outerShdw>
                  </a:effectLst>
                  <a:latin typeface="+mn-lt"/>
                </a:defRPr>
              </a:lvl1pPr>
              <a:lvl2pPr>
                <a:defRPr>
                  <a:solidFill>
                    <a:schemeClr val="dk1"/>
                  </a:solidFill>
                  <a:latin typeface="+mn-lt"/>
                </a:defRPr>
              </a:lvl2pPr>
              <a:lvl3pPr>
                <a:defRPr>
                  <a:solidFill>
                    <a:schemeClr val="dk1"/>
                  </a:solidFill>
                  <a:latin typeface="+mn-lt"/>
                </a:defRPr>
              </a:lvl3pPr>
              <a:lvl4pPr>
                <a:defRPr>
                  <a:solidFill>
                    <a:schemeClr val="dk1"/>
                  </a:solidFill>
                  <a:latin typeface="+mn-lt"/>
                </a:defRPr>
              </a:lvl4pPr>
              <a:lvl5pPr>
                <a:defRPr>
                  <a:solidFill>
                    <a:schemeClr val="dk1"/>
                  </a:solidFill>
                  <a:latin typeface="+mn-lt"/>
                </a:defRPr>
              </a:lvl5pPr>
              <a:lvl6pPr>
                <a:defRPr>
                  <a:solidFill>
                    <a:schemeClr val="dk1"/>
                  </a:solidFill>
                  <a:latin typeface="+mn-lt"/>
                </a:defRPr>
              </a:lvl6pPr>
              <a:lvl7pPr>
                <a:defRPr>
                  <a:solidFill>
                    <a:schemeClr val="dk1"/>
                  </a:solidFill>
                  <a:latin typeface="+mn-lt"/>
                </a:defRPr>
              </a:lvl7pPr>
              <a:lvl8pPr>
                <a:defRPr>
                  <a:solidFill>
                    <a:schemeClr val="dk1"/>
                  </a:solidFill>
                  <a:latin typeface="+mn-lt"/>
                </a:defRPr>
              </a:lvl8pPr>
              <a:lvl9pPr>
                <a:defRPr>
                  <a:solidFill>
                    <a:schemeClr val="dk1"/>
                  </a:solidFill>
                  <a:latin typeface="+mn-lt"/>
                </a:defRPr>
              </a:lvl9pPr>
            </a:lstStyle>
            <a:p>
              <a:r>
                <a:rPr lang="en-US" sz="1050" dirty="0"/>
                <a:t>LOW</a:t>
              </a:r>
              <a:endParaRPr lang="en-GB" sz="1050" dirty="0"/>
            </a:p>
          </p:txBody>
        </p:sp>
        <p:sp>
          <p:nvSpPr>
            <p:cNvPr id="55" name="TextBox 54"/>
            <p:cNvSpPr txBox="1"/>
            <p:nvPr/>
          </p:nvSpPr>
          <p:spPr>
            <a:xfrm>
              <a:off x="572638" y="4090283"/>
              <a:ext cx="537327" cy="2616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50" dirty="0" smtClean="0">
                  <a:ln w="0"/>
                  <a:solidFill>
                    <a:schemeClr val="accent1"/>
                  </a:solidFill>
                  <a:effectLst>
                    <a:outerShdw blurRad="38100" dist="25400" dir="5400000" algn="ctr" rotWithShape="0">
                      <a:srgbClr val="6E747A">
                        <a:alpha val="43000"/>
                      </a:srgbClr>
                    </a:outerShdw>
                  </a:effectLst>
                </a:rPr>
                <a:t>HIGH</a:t>
              </a:r>
              <a:endParaRPr lang="en-GB" sz="1050" dirty="0">
                <a:ln w="0"/>
                <a:solidFill>
                  <a:schemeClr val="accent1"/>
                </a:solidFill>
                <a:effectLst>
                  <a:outerShdw blurRad="38100" dist="25400" dir="5400000" algn="ctr" rotWithShape="0">
                    <a:srgbClr val="6E747A">
                      <a:alpha val="43000"/>
                    </a:srgbClr>
                  </a:outerShdw>
                </a:effectLst>
              </a:endParaRPr>
            </a:p>
          </p:txBody>
        </p:sp>
        <p:cxnSp>
          <p:nvCxnSpPr>
            <p:cNvPr id="56" name="Straight Arrow Connector 55"/>
            <p:cNvCxnSpPr/>
            <p:nvPr/>
          </p:nvCxnSpPr>
          <p:spPr>
            <a:xfrm>
              <a:off x="2258219" y="3501007"/>
              <a:ext cx="2457797" cy="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1888654" y="3501007"/>
              <a:ext cx="369565" cy="72008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461646" y="2706797"/>
            <a:ext cx="2749471" cy="369332"/>
          </a:xfrm>
          <a:prstGeom prst="rect">
            <a:avLst/>
          </a:prstGeom>
          <a:noFill/>
        </p:spPr>
        <p:txBody>
          <a:bodyPr wrap="none" rtlCol="0">
            <a:spAutoFit/>
          </a:bodyPr>
          <a:lstStyle/>
          <a:p>
            <a:r>
              <a:rPr lang="en-US" dirty="0" smtClean="0">
                <a:ln w="0"/>
                <a:solidFill>
                  <a:schemeClr val="accent1"/>
                </a:solidFill>
                <a:effectLst>
                  <a:outerShdw blurRad="38100" dist="25400" dir="5400000" algn="ctr" rotWithShape="0">
                    <a:srgbClr val="6E747A">
                      <a:alpha val="43000"/>
                    </a:srgbClr>
                  </a:outerShdw>
                </a:effectLst>
              </a:rPr>
              <a:t>GPIO output LOW speed</a:t>
            </a:r>
            <a:endParaRPr lang="en-GB" dirty="0">
              <a:ln w="0"/>
              <a:solidFill>
                <a:schemeClr val="accent1"/>
              </a:solidFill>
              <a:effectLst>
                <a:outerShdw blurRad="38100" dist="25400" dir="5400000" algn="ctr" rotWithShape="0">
                  <a:srgbClr val="6E747A">
                    <a:alpha val="43000"/>
                  </a:srgbClr>
                </a:outerShdw>
              </a:effectLst>
            </a:endParaRPr>
          </a:p>
        </p:txBody>
      </p:sp>
      <p:sp>
        <p:nvSpPr>
          <p:cNvPr id="65" name="TextBox 64"/>
          <p:cNvSpPr txBox="1"/>
          <p:nvPr/>
        </p:nvSpPr>
        <p:spPr>
          <a:xfrm>
            <a:off x="5472587" y="2765153"/>
            <a:ext cx="3159839" cy="369332"/>
          </a:xfrm>
          <a:prstGeom prst="rect">
            <a:avLst/>
          </a:prstGeom>
          <a:noFill/>
        </p:spPr>
        <p:txBody>
          <a:bodyPr wrap="none" rtlCol="0">
            <a:spAutoFit/>
          </a:bodyPr>
          <a:lstStyle/>
          <a:p>
            <a:r>
              <a:rPr lang="en-US" dirty="0" smtClean="0">
                <a:ln w="0"/>
                <a:solidFill>
                  <a:schemeClr val="accent1"/>
                </a:solidFill>
                <a:effectLst>
                  <a:outerShdw blurRad="38100" dist="25400" dir="5400000" algn="ctr" rotWithShape="0">
                    <a:srgbClr val="6E747A">
                      <a:alpha val="43000"/>
                    </a:srgbClr>
                  </a:outerShdw>
                </a:effectLst>
              </a:rPr>
              <a:t>GPIO output MEDIUM speed</a:t>
            </a:r>
            <a:endParaRPr lang="en-GB" dirty="0">
              <a:ln w="0"/>
              <a:solidFill>
                <a:schemeClr val="accent1"/>
              </a:solidFill>
              <a:effectLst>
                <a:outerShdw blurRad="38100" dist="25400" dir="5400000" algn="ctr" rotWithShape="0">
                  <a:srgbClr val="6E747A">
                    <a:alpha val="43000"/>
                  </a:srgbClr>
                </a:outerShdw>
              </a:effectLst>
            </a:endParaRPr>
          </a:p>
        </p:txBody>
      </p:sp>
      <p:sp>
        <p:nvSpPr>
          <p:cNvPr id="66" name="TextBox 65"/>
          <p:cNvSpPr txBox="1"/>
          <p:nvPr/>
        </p:nvSpPr>
        <p:spPr>
          <a:xfrm>
            <a:off x="1363990" y="4335041"/>
            <a:ext cx="2800767" cy="369332"/>
          </a:xfrm>
          <a:prstGeom prst="rect">
            <a:avLst/>
          </a:prstGeom>
          <a:noFill/>
        </p:spPr>
        <p:txBody>
          <a:bodyPr wrap="none" rtlCol="0">
            <a:spAutoFit/>
          </a:bodyPr>
          <a:lstStyle/>
          <a:p>
            <a:r>
              <a:rPr lang="en-US" dirty="0" smtClean="0">
                <a:ln w="0"/>
                <a:solidFill>
                  <a:schemeClr val="accent1"/>
                </a:solidFill>
                <a:effectLst>
                  <a:outerShdw blurRad="38100" dist="25400" dir="5400000" algn="ctr" rotWithShape="0">
                    <a:srgbClr val="6E747A">
                      <a:alpha val="43000"/>
                    </a:srgbClr>
                  </a:outerShdw>
                </a:effectLst>
              </a:rPr>
              <a:t>GPIO output HIGH speed</a:t>
            </a:r>
            <a:endParaRPr lang="en-GB" dirty="0">
              <a:ln w="0"/>
              <a:solidFill>
                <a:schemeClr val="accent1"/>
              </a:solidFill>
              <a:effectLst>
                <a:outerShdw blurRad="38100" dist="25400" dir="5400000" algn="ctr" rotWithShape="0">
                  <a:srgbClr val="6E747A">
                    <a:alpha val="43000"/>
                  </a:srgbClr>
                </a:outerShdw>
              </a:effectLst>
            </a:endParaRPr>
          </a:p>
        </p:txBody>
      </p:sp>
      <p:sp>
        <p:nvSpPr>
          <p:cNvPr id="5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pic>
        <p:nvPicPr>
          <p:cNvPr id="2" name="Picture 1"/>
          <p:cNvPicPr>
            <a:picLocks noChangeAspect="1"/>
          </p:cNvPicPr>
          <p:nvPr/>
        </p:nvPicPr>
        <p:blipFill>
          <a:blip r:embed="rId3"/>
          <a:stretch>
            <a:fillRect/>
          </a:stretch>
        </p:blipFill>
        <p:spPr>
          <a:xfrm>
            <a:off x="5224510" y="4683106"/>
            <a:ext cx="3576163" cy="1795690"/>
          </a:xfrm>
          <a:prstGeom prst="rect">
            <a:avLst/>
          </a:prstGeom>
        </p:spPr>
      </p:pic>
    </p:spTree>
    <p:extLst>
      <p:ext uri="{BB962C8B-B14F-4D97-AF65-F5344CB8AC3E}">
        <p14:creationId xmlns:p14="http://schemas.microsoft.com/office/powerpoint/2010/main" val="2553569277"/>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ounded Rectangle 7"/>
          <p:cNvSpPr/>
          <p:nvPr/>
        </p:nvSpPr>
        <p:spPr>
          <a:xfrm>
            <a:off x="4788024" y="2060848"/>
            <a:ext cx="3816424" cy="2664296"/>
          </a:xfrm>
          <a:prstGeom prst="roundRect">
            <a:avLst>
              <a:gd name="adj" fmla="val 118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p:txBody>
          <a:bodyPr/>
          <a:lstStyle/>
          <a:p>
            <a:r>
              <a:rPr lang="fr-FR" dirty="0" smtClean="0"/>
              <a:t>Free MDK-ARM for ST</a:t>
            </a:r>
            <a:endParaRPr lang="fr-FR" dirty="0"/>
          </a:p>
        </p:txBody>
      </p:sp>
      <p:sp>
        <p:nvSpPr>
          <p:cNvPr id="3" name="Content Placeholder 2"/>
          <p:cNvSpPr>
            <a:spLocks noGrp="1"/>
          </p:cNvSpPr>
          <p:nvPr>
            <p:ph sz="half" idx="1"/>
          </p:nvPr>
        </p:nvSpPr>
        <p:spPr>
          <a:xfrm>
            <a:off x="457200" y="1288148"/>
            <a:ext cx="4038600" cy="5124480"/>
          </a:xfrm>
        </p:spPr>
        <p:txBody>
          <a:bodyPr/>
          <a:lstStyle/>
          <a:p>
            <a:r>
              <a:rPr lang="fr-FR" dirty="0" smtClean="0">
                <a:solidFill>
                  <a:schemeClr val="tx2"/>
                </a:solidFill>
              </a:rPr>
              <a:t>Free</a:t>
            </a:r>
            <a:r>
              <a:rPr lang="fr-FR" dirty="0" smtClean="0"/>
              <a:t> </a:t>
            </a:r>
            <a:r>
              <a:rPr lang="fr-FR" dirty="0" err="1" smtClean="0"/>
              <a:t>licenses</a:t>
            </a:r>
            <a:r>
              <a:rPr lang="fr-FR" dirty="0" smtClean="0"/>
              <a:t> for STM32 </a:t>
            </a:r>
            <a:r>
              <a:rPr lang="fr-FR" dirty="0" err="1" smtClean="0"/>
              <a:t>devices</a:t>
            </a:r>
            <a:r>
              <a:rPr lang="fr-FR" dirty="0" smtClean="0"/>
              <a:t> </a:t>
            </a:r>
            <a:r>
              <a:rPr lang="fr-FR" dirty="0" err="1" smtClean="0"/>
              <a:t>based</a:t>
            </a:r>
            <a:r>
              <a:rPr lang="fr-FR" dirty="0" smtClean="0"/>
              <a:t> on Cortex-M0/M0+ </a:t>
            </a:r>
            <a:r>
              <a:rPr lang="fr-FR" dirty="0" err="1" smtClean="0"/>
              <a:t>cores</a:t>
            </a:r>
            <a:r>
              <a:rPr lang="fr-FR" dirty="0" smtClean="0"/>
              <a:t> :</a:t>
            </a:r>
          </a:p>
          <a:p>
            <a:pPr lvl="1"/>
            <a:r>
              <a:rPr lang="fr-FR" dirty="0" smtClean="0"/>
              <a:t>Applicable </a:t>
            </a:r>
            <a:r>
              <a:rPr lang="fr-FR" dirty="0" err="1" smtClean="0"/>
              <a:t>immediately</a:t>
            </a:r>
            <a:r>
              <a:rPr lang="fr-FR" dirty="0" smtClean="0"/>
              <a:t> to all STM32F0 and STM32L0 </a:t>
            </a:r>
            <a:r>
              <a:rPr lang="fr-FR" dirty="0" err="1" smtClean="0"/>
              <a:t>mcus</a:t>
            </a:r>
            <a:r>
              <a:rPr lang="fr-FR" dirty="0" smtClean="0"/>
              <a:t>.</a:t>
            </a:r>
          </a:p>
          <a:p>
            <a:pPr lvl="1"/>
            <a:r>
              <a:rPr lang="fr-FR" dirty="0" smtClean="0"/>
              <a:t>PC-</a:t>
            </a:r>
            <a:r>
              <a:rPr lang="fr-FR" dirty="0" err="1" smtClean="0"/>
              <a:t>locked</a:t>
            </a:r>
            <a:r>
              <a:rPr lang="fr-FR" dirty="0" smtClean="0"/>
              <a:t> multi-</a:t>
            </a:r>
            <a:r>
              <a:rPr lang="fr-FR" dirty="0" err="1" smtClean="0"/>
              <a:t>year</a:t>
            </a:r>
            <a:r>
              <a:rPr lang="fr-FR" dirty="0" smtClean="0"/>
              <a:t> </a:t>
            </a:r>
            <a:r>
              <a:rPr lang="fr-FR" dirty="0" err="1" smtClean="0"/>
              <a:t>licenses</a:t>
            </a:r>
            <a:r>
              <a:rPr lang="fr-FR" dirty="0" smtClean="0"/>
              <a:t>.</a:t>
            </a:r>
          </a:p>
          <a:p>
            <a:pPr lvl="1"/>
            <a:r>
              <a:rPr lang="fr-FR" dirty="0" smtClean="0"/>
              <a:t>No code size </a:t>
            </a:r>
            <a:r>
              <a:rPr lang="fr-FR" dirty="0" err="1" smtClean="0"/>
              <a:t>limit</a:t>
            </a:r>
            <a:r>
              <a:rPr lang="fr-FR" dirty="0" smtClean="0"/>
              <a:t>.</a:t>
            </a:r>
          </a:p>
          <a:p>
            <a:pPr lvl="1"/>
            <a:r>
              <a:rPr lang="fr-FR" dirty="0" smtClean="0"/>
              <a:t>Multiple </a:t>
            </a:r>
            <a:r>
              <a:rPr lang="fr-FR" dirty="0" err="1" smtClean="0"/>
              <a:t>language</a:t>
            </a:r>
            <a:r>
              <a:rPr lang="fr-FR" dirty="0" smtClean="0"/>
              <a:t> support.</a:t>
            </a:r>
          </a:p>
          <a:p>
            <a:pPr lvl="1"/>
            <a:r>
              <a:rPr lang="fr-FR" dirty="0" err="1" smtClean="0"/>
              <a:t>Technical</a:t>
            </a:r>
            <a:r>
              <a:rPr lang="fr-FR" dirty="0" smtClean="0"/>
              <a:t> support </a:t>
            </a:r>
            <a:r>
              <a:rPr lang="fr-FR" dirty="0" err="1" smtClean="0"/>
              <a:t>included</a:t>
            </a:r>
            <a:r>
              <a:rPr lang="fr-FR" dirty="0" smtClean="0"/>
              <a:t>.</a:t>
            </a:r>
          </a:p>
          <a:p>
            <a:r>
              <a:rPr lang="fr-FR" dirty="0"/>
              <a:t>Direct </a:t>
            </a:r>
            <a:r>
              <a:rPr lang="fr-FR" dirty="0" err="1"/>
              <a:t>download</a:t>
            </a:r>
            <a:r>
              <a:rPr lang="fr-FR" dirty="0"/>
              <a:t> </a:t>
            </a:r>
            <a:r>
              <a:rPr lang="fr-FR" dirty="0" err="1"/>
              <a:t>from</a:t>
            </a:r>
            <a:r>
              <a:rPr lang="fr-FR" dirty="0"/>
              <a:t> </a:t>
            </a:r>
            <a:r>
              <a:rPr lang="fr-FR" dirty="0" err="1"/>
              <a:t>Keil</a:t>
            </a:r>
            <a:r>
              <a:rPr lang="fr-FR" dirty="0"/>
              <a:t> </a:t>
            </a:r>
            <a:r>
              <a:rPr lang="fr-FR" dirty="0" err="1"/>
              <a:t>website</a:t>
            </a:r>
            <a:r>
              <a:rPr lang="fr-FR" dirty="0"/>
              <a:t> :</a:t>
            </a:r>
          </a:p>
          <a:p>
            <a:pPr lvl="1"/>
            <a:r>
              <a:rPr lang="fr-FR" dirty="0"/>
              <a:t>No </a:t>
            </a:r>
            <a:r>
              <a:rPr lang="fr-FR" dirty="0" err="1"/>
              <a:t>limit</a:t>
            </a:r>
            <a:r>
              <a:rPr lang="fr-FR" dirty="0"/>
              <a:t> of </a:t>
            </a:r>
            <a:r>
              <a:rPr lang="fr-FR" dirty="0" err="1"/>
              <a:t>number</a:t>
            </a:r>
            <a:r>
              <a:rPr lang="fr-FR" dirty="0"/>
              <a:t> of </a:t>
            </a:r>
            <a:r>
              <a:rPr lang="fr-FR" dirty="0" err="1"/>
              <a:t>downloads</a:t>
            </a:r>
            <a:r>
              <a:rPr lang="fr-FR" dirty="0"/>
              <a:t> by </a:t>
            </a:r>
            <a:r>
              <a:rPr lang="fr-FR" dirty="0" err="1"/>
              <a:t>customer</a:t>
            </a:r>
            <a:r>
              <a:rPr lang="fr-FR" dirty="0"/>
              <a:t>.</a:t>
            </a:r>
          </a:p>
          <a:p>
            <a:pPr lvl="1"/>
            <a:r>
              <a:rPr lang="fr-FR" dirty="0"/>
              <a:t>Direct </a:t>
            </a:r>
            <a:r>
              <a:rPr lang="fr-FR" dirty="0" err="1"/>
              <a:t>access</a:t>
            </a:r>
            <a:r>
              <a:rPr lang="fr-FR" dirty="0"/>
              <a:t> to configuration files for </a:t>
            </a:r>
            <a:r>
              <a:rPr lang="fr-FR" dirty="0" smtClean="0"/>
              <a:t>STM32 and </a:t>
            </a:r>
            <a:r>
              <a:rPr lang="fr-FR" dirty="0" err="1" smtClean="0"/>
              <a:t>associated</a:t>
            </a:r>
            <a:r>
              <a:rPr lang="fr-FR" dirty="0" smtClean="0"/>
              <a:t> </a:t>
            </a:r>
            <a:r>
              <a:rPr lang="fr-FR" dirty="0" err="1" smtClean="0"/>
              <a:t>boards</a:t>
            </a:r>
            <a:r>
              <a:rPr lang="fr-FR" dirty="0" smtClean="0"/>
              <a:t>.</a:t>
            </a:r>
            <a:endParaRPr lang="fr-FR" dirty="0"/>
          </a:p>
          <a:p>
            <a:pPr lvl="1"/>
            <a:r>
              <a:rPr lang="fr-FR" dirty="0"/>
              <a:t>Free </a:t>
            </a:r>
            <a:r>
              <a:rPr lang="fr-FR" dirty="0" err="1"/>
              <a:t>access</a:t>
            </a:r>
            <a:r>
              <a:rPr lang="fr-FR" dirty="0"/>
              <a:t> to MDK-ARM </a:t>
            </a:r>
            <a:r>
              <a:rPr lang="fr-FR" dirty="0" err="1"/>
              <a:t>periodic</a:t>
            </a:r>
            <a:r>
              <a:rPr lang="fr-FR" dirty="0"/>
              <a:t> updates.</a:t>
            </a:r>
          </a:p>
          <a:p>
            <a:pPr lvl="1"/>
            <a:endParaRPr lang="fr-FR" dirty="0"/>
          </a:p>
        </p:txBody>
      </p:sp>
      <p:sp>
        <p:nvSpPr>
          <p:cNvPr id="6" name="Content Placeholder 5"/>
          <p:cNvSpPr>
            <a:spLocks noGrp="1"/>
          </p:cNvSpPr>
          <p:nvPr>
            <p:ph sz="half" idx="14"/>
          </p:nvPr>
        </p:nvSpPr>
        <p:spPr>
          <a:xfrm>
            <a:off x="4637856" y="1288148"/>
            <a:ext cx="4038600" cy="3647152"/>
          </a:xfrm>
        </p:spPr>
        <p:txBody>
          <a:bodyPr/>
          <a:lstStyle/>
          <a:p>
            <a:r>
              <a:rPr lang="fr-FR" dirty="0" smtClean="0"/>
              <a:t>How to </a:t>
            </a:r>
            <a:r>
              <a:rPr lang="fr-FR" dirty="0" err="1" smtClean="0"/>
              <a:t>get</a:t>
            </a:r>
            <a:r>
              <a:rPr lang="fr-FR" dirty="0" smtClean="0"/>
              <a:t> free MDK-ARM </a:t>
            </a:r>
            <a:r>
              <a:rPr lang="fr-FR" dirty="0" err="1" smtClean="0"/>
              <a:t>licenses</a:t>
            </a:r>
            <a:r>
              <a:rPr lang="fr-FR" dirty="0" smtClean="0"/>
              <a:t> for STM32F0 and STM32L0 ?</a:t>
            </a:r>
          </a:p>
          <a:p>
            <a:pPr lvl="1"/>
            <a:endParaRPr lang="fr-FR" dirty="0" smtClean="0"/>
          </a:p>
          <a:p>
            <a:pPr lvl="1"/>
            <a:r>
              <a:rPr lang="fr-FR" dirty="0" smtClean="0"/>
              <a:t>Go to </a:t>
            </a:r>
            <a:r>
              <a:rPr lang="fr-FR" dirty="0" err="1" smtClean="0"/>
              <a:t>Keil</a:t>
            </a:r>
            <a:r>
              <a:rPr lang="fr-FR" dirty="0" smtClean="0"/>
              <a:t> </a:t>
            </a:r>
            <a:r>
              <a:rPr lang="fr-FR" dirty="0" err="1" smtClean="0"/>
              <a:t>website</a:t>
            </a:r>
            <a:r>
              <a:rPr lang="fr-FR" dirty="0"/>
              <a:t> </a:t>
            </a:r>
            <a:r>
              <a:rPr lang="fr-FR" dirty="0" smtClean="0"/>
              <a:t>at : </a:t>
            </a:r>
            <a:r>
              <a:rPr lang="fr-FR" dirty="0" smtClean="0">
                <a:solidFill>
                  <a:schemeClr val="tx2"/>
                </a:solidFill>
                <a:hlinkClick r:id="rId2"/>
              </a:rPr>
              <a:t>www.keil.com/mdk-st</a:t>
            </a:r>
            <a:endParaRPr lang="fr-FR" dirty="0" smtClean="0">
              <a:solidFill>
                <a:schemeClr val="tx2"/>
              </a:solidFill>
            </a:endParaRPr>
          </a:p>
          <a:p>
            <a:pPr marL="355600" lvl="1" indent="0">
              <a:buNone/>
            </a:pPr>
            <a:endParaRPr lang="fr-FR" dirty="0" smtClean="0"/>
          </a:p>
          <a:p>
            <a:pPr lvl="1"/>
            <a:r>
              <a:rPr lang="fr-FR" dirty="0" err="1" smtClean="0"/>
              <a:t>Download</a:t>
            </a:r>
            <a:r>
              <a:rPr lang="fr-FR" dirty="0" smtClean="0"/>
              <a:t> MDK-ARM </a:t>
            </a:r>
            <a:r>
              <a:rPr lang="fr-FR" dirty="0" err="1" smtClean="0"/>
              <a:t>toolchain</a:t>
            </a:r>
            <a:r>
              <a:rPr lang="fr-FR" dirty="0" smtClean="0"/>
              <a:t>.</a:t>
            </a:r>
          </a:p>
          <a:p>
            <a:pPr lvl="1"/>
            <a:endParaRPr lang="fr-FR" dirty="0" smtClean="0"/>
          </a:p>
          <a:p>
            <a:pPr lvl="1"/>
            <a:r>
              <a:rPr lang="fr-FR" dirty="0" err="1" smtClean="0"/>
              <a:t>Activate</a:t>
            </a:r>
            <a:r>
              <a:rPr lang="fr-FR" dirty="0" smtClean="0"/>
              <a:t> the free </a:t>
            </a:r>
            <a:r>
              <a:rPr lang="fr-FR" dirty="0" err="1" smtClean="0"/>
              <a:t>license</a:t>
            </a:r>
            <a:r>
              <a:rPr lang="fr-FR" dirty="0" smtClean="0"/>
              <a:t> </a:t>
            </a:r>
            <a:r>
              <a:rPr lang="fr-FR" dirty="0" err="1" smtClean="0"/>
              <a:t>using</a:t>
            </a:r>
            <a:r>
              <a:rPr lang="fr-FR" dirty="0" smtClean="0"/>
              <a:t> </a:t>
            </a:r>
            <a:r>
              <a:rPr lang="fr-FR" dirty="0" err="1" smtClean="0"/>
              <a:t>this</a:t>
            </a:r>
            <a:r>
              <a:rPr lang="fr-FR" dirty="0" smtClean="0"/>
              <a:t> Product Serial </a:t>
            </a:r>
            <a:r>
              <a:rPr lang="fr-FR" dirty="0" err="1" smtClean="0"/>
              <a:t>Number</a:t>
            </a:r>
            <a:r>
              <a:rPr lang="fr-FR" dirty="0" smtClean="0"/>
              <a:t> (PSN) :</a:t>
            </a:r>
            <a:br>
              <a:rPr lang="fr-FR" dirty="0" smtClean="0"/>
            </a:br>
            <a:r>
              <a:rPr lang="en-US" b="1" dirty="0" smtClean="0">
                <a:solidFill>
                  <a:schemeClr val="tx2"/>
                </a:solidFill>
              </a:rPr>
              <a:t>U1E21-CM9GY-L3G4L</a:t>
            </a:r>
            <a:endParaRPr lang="fr-FR" b="1" dirty="0">
              <a:solidFill>
                <a:schemeClr val="tx2"/>
              </a:solidFill>
            </a:endParaRPr>
          </a:p>
          <a:p>
            <a:pPr marL="355600" lvl="1" indent="0">
              <a:buNone/>
            </a:pPr>
            <a:endParaRPr lang="fr-FR" dirty="0" smtClean="0"/>
          </a:p>
        </p:txBody>
      </p:sp>
      <p:pic>
        <p:nvPicPr>
          <p:cNvPr id="7" name="Picture 2" descr="C:\Users\hanusl\Documents\MMS\Marketing\Marcom\Logos\ARMKeil high-r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476672"/>
            <a:ext cx="1440160" cy="527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136304"/>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3077766"/>
          </a:xfrm>
        </p:spPr>
        <p:txBody>
          <a:bodyPr/>
          <a:lstStyle/>
          <a:p>
            <a:r>
              <a:rPr lang="en-GB" sz="1800" dirty="0" smtClean="0"/>
              <a:t>Now we set the project details for generation</a:t>
            </a:r>
          </a:p>
          <a:p>
            <a:pPr lvl="1"/>
            <a:r>
              <a:rPr lang="en-GB" sz="1400" dirty="0" smtClean="0"/>
              <a:t>Menu &gt; Project &gt; Project Settings</a:t>
            </a:r>
          </a:p>
          <a:p>
            <a:pPr lvl="1"/>
            <a:r>
              <a:rPr lang="en-GB" sz="1400" dirty="0" smtClean="0"/>
              <a:t>Set the project name</a:t>
            </a:r>
          </a:p>
          <a:p>
            <a:pPr lvl="1"/>
            <a:r>
              <a:rPr lang="en-GB" sz="1400" dirty="0" smtClean="0"/>
              <a:t>Project location</a:t>
            </a:r>
          </a:p>
          <a:p>
            <a:pPr lvl="1"/>
            <a:r>
              <a:rPr lang="en-GB" sz="1400" dirty="0" smtClean="0"/>
              <a:t>Type of </a:t>
            </a:r>
            <a:r>
              <a:rPr lang="en-GB" sz="1400" dirty="0" err="1" smtClean="0"/>
              <a:t>toolchain</a:t>
            </a:r>
            <a:endParaRPr lang="en-GB" sz="1400" dirty="0" smtClean="0"/>
          </a:p>
          <a:p>
            <a:r>
              <a:rPr lang="en-GB" sz="1800" dirty="0" smtClean="0"/>
              <a:t>Now we can Generate Code</a:t>
            </a:r>
          </a:p>
          <a:p>
            <a:pPr lvl="1"/>
            <a:r>
              <a:rPr lang="en-GB" sz="1400" dirty="0" smtClean="0"/>
              <a:t>Menu &gt; Project &gt; Generate Code</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20</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pic>
        <p:nvPicPr>
          <p:cNvPr id="3" name="Picture 2"/>
          <p:cNvPicPr>
            <a:picLocks noChangeAspect="1"/>
          </p:cNvPicPr>
          <p:nvPr/>
        </p:nvPicPr>
        <p:blipFill>
          <a:blip r:embed="rId3"/>
          <a:stretch>
            <a:fillRect/>
          </a:stretch>
        </p:blipFill>
        <p:spPr>
          <a:xfrm>
            <a:off x="4082794" y="1700808"/>
            <a:ext cx="4781550" cy="4772025"/>
          </a:xfrm>
          <a:prstGeom prst="rect">
            <a:avLst/>
          </a:prstGeom>
        </p:spPr>
      </p:pic>
    </p:spTree>
    <p:extLst>
      <p:ext uri="{BB962C8B-B14F-4D97-AF65-F5344CB8AC3E}">
        <p14:creationId xmlns:p14="http://schemas.microsoft.com/office/powerpoint/2010/main" val="958239726"/>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3077766"/>
          </a:xfrm>
        </p:spPr>
        <p:txBody>
          <a:bodyPr/>
          <a:lstStyle/>
          <a:p>
            <a:r>
              <a:rPr lang="en-GB" sz="1800" dirty="0" smtClean="0"/>
              <a:t>Now we open the project in our IDE</a:t>
            </a:r>
          </a:p>
          <a:p>
            <a:pPr lvl="1"/>
            <a:r>
              <a:rPr lang="en-GB" sz="1400" dirty="0" smtClean="0"/>
              <a:t>The functions we want to put into </a:t>
            </a:r>
            <a:r>
              <a:rPr lang="en-GB" sz="1400" dirty="0" err="1" smtClean="0"/>
              <a:t>main.c</a:t>
            </a:r>
            <a:endParaRPr lang="en-GB" sz="1400" dirty="0" smtClean="0"/>
          </a:p>
          <a:p>
            <a:pPr lvl="1"/>
            <a:r>
              <a:rPr lang="en-GB" sz="1400" dirty="0"/>
              <a:t>Between </a:t>
            </a:r>
            <a:r>
              <a:rPr lang="en-GB" sz="1400" i="1" dirty="0"/>
              <a:t>/* USER CODE BEGIN 3 */</a:t>
            </a:r>
            <a:r>
              <a:rPr lang="en-GB" sz="1400" dirty="0"/>
              <a:t> and </a:t>
            </a:r>
            <a:r>
              <a:rPr lang="en-GB" sz="1400" i="1" dirty="0"/>
              <a:t>/* USER CODE END 3 </a:t>
            </a:r>
            <a:r>
              <a:rPr lang="en-GB" sz="1400" i="1" dirty="0" smtClean="0"/>
              <a:t>*/ </a:t>
            </a:r>
            <a:r>
              <a:rPr lang="en-GB" sz="1400" dirty="0" smtClean="0"/>
              <a:t>tags</a:t>
            </a:r>
          </a:p>
          <a:p>
            <a:pPr lvl="1"/>
            <a:r>
              <a:rPr lang="en-GB" sz="1400" dirty="0" smtClean="0"/>
              <a:t>Into infinite loop </a:t>
            </a:r>
            <a:r>
              <a:rPr lang="en-GB" sz="1400" i="1" dirty="0" smtClean="0"/>
              <a:t>while(1){   }</a:t>
            </a:r>
          </a:p>
          <a:p>
            <a:r>
              <a:rPr lang="en-GB" sz="1800" dirty="0" smtClean="0"/>
              <a:t>For toggling we need to use this functions</a:t>
            </a:r>
          </a:p>
          <a:p>
            <a:pPr lvl="1"/>
            <a:r>
              <a:rPr lang="en-GB" sz="1400" i="1" dirty="0" err="1" smtClean="0"/>
              <a:t>HAL_Delay</a:t>
            </a:r>
            <a:r>
              <a:rPr lang="en-GB" sz="1400" dirty="0" smtClean="0"/>
              <a:t> which create specific delay</a:t>
            </a:r>
          </a:p>
          <a:p>
            <a:pPr lvl="1"/>
            <a:r>
              <a:rPr lang="en-GB" sz="1400" i="1" dirty="0" err="1" smtClean="0"/>
              <a:t>HAL_GPIO_WritePin</a:t>
            </a:r>
            <a:r>
              <a:rPr lang="en-GB" sz="1400" dirty="0"/>
              <a:t> or </a:t>
            </a:r>
            <a:r>
              <a:rPr lang="en-GB" sz="1400" i="1" dirty="0" err="1"/>
              <a:t>HAL_GPIO_TogglePin</a:t>
            </a:r>
            <a:endParaRPr lang="en-GB" sz="1400" i="1"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21</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spTree>
    <p:extLst>
      <p:ext uri="{BB962C8B-B14F-4D97-AF65-F5344CB8AC3E}">
        <p14:creationId xmlns:p14="http://schemas.microsoft.com/office/powerpoint/2010/main" val="2792845063"/>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GPIO </a:t>
            </a:r>
            <a:r>
              <a:rPr lang="en-US" dirty="0" smtClean="0">
                <a:solidFill>
                  <a:schemeClr val="accent2"/>
                </a:solidFill>
              </a:rPr>
              <a:t>for LED toggling</a:t>
            </a:r>
            <a:endParaRPr lang="en-US" dirty="0" smtClean="0"/>
          </a:p>
        </p:txBody>
      </p:sp>
      <p:sp>
        <p:nvSpPr>
          <p:cNvPr id="1788931" name="Content Placeholder 2"/>
          <p:cNvSpPr>
            <a:spLocks noGrp="1"/>
          </p:cNvSpPr>
          <p:nvPr>
            <p:ph idx="1"/>
          </p:nvPr>
        </p:nvSpPr>
        <p:spPr>
          <a:xfrm>
            <a:off x="463550" y="1196752"/>
            <a:ext cx="8229600" cy="3077766"/>
          </a:xfrm>
        </p:spPr>
        <p:txBody>
          <a:bodyPr/>
          <a:lstStyle/>
          <a:p>
            <a:r>
              <a:rPr lang="en-GB" sz="1800" dirty="0" smtClean="0"/>
              <a:t>Now we open the project in our IDE</a:t>
            </a:r>
          </a:p>
          <a:p>
            <a:pPr lvl="1"/>
            <a:r>
              <a:rPr lang="en-GB" sz="1400" dirty="0" smtClean="0"/>
              <a:t>The functions we want to put into </a:t>
            </a:r>
            <a:r>
              <a:rPr lang="en-GB" sz="1400" dirty="0" err="1" smtClean="0"/>
              <a:t>main.c</a:t>
            </a:r>
            <a:endParaRPr lang="en-GB" sz="1400" dirty="0" smtClean="0"/>
          </a:p>
          <a:p>
            <a:pPr lvl="1"/>
            <a:r>
              <a:rPr lang="en-GB" sz="1400" dirty="0"/>
              <a:t>Between </a:t>
            </a:r>
            <a:r>
              <a:rPr lang="en-GB" sz="1400" i="1" dirty="0"/>
              <a:t>/* USER CODE BEGIN 3 */</a:t>
            </a:r>
            <a:r>
              <a:rPr lang="en-GB" sz="1400" dirty="0"/>
              <a:t> and </a:t>
            </a:r>
            <a:r>
              <a:rPr lang="en-GB" sz="1400" i="1" dirty="0"/>
              <a:t>/* USER CODE END 3 </a:t>
            </a:r>
            <a:r>
              <a:rPr lang="en-GB" sz="1400" i="1" dirty="0" smtClean="0"/>
              <a:t>*/ </a:t>
            </a:r>
            <a:r>
              <a:rPr lang="en-GB" sz="1400" dirty="0" smtClean="0"/>
              <a:t>tags</a:t>
            </a:r>
          </a:p>
          <a:p>
            <a:pPr lvl="1"/>
            <a:r>
              <a:rPr lang="en-GB" sz="1400" dirty="0" smtClean="0"/>
              <a:t>Into infinite loop </a:t>
            </a:r>
            <a:r>
              <a:rPr lang="en-GB" sz="1400" i="1" dirty="0" smtClean="0"/>
              <a:t>while(1){   }</a:t>
            </a:r>
          </a:p>
          <a:p>
            <a:r>
              <a:rPr lang="en-GB" sz="1800" dirty="0" smtClean="0"/>
              <a:t>For toggling we need to use this functions</a:t>
            </a:r>
          </a:p>
          <a:p>
            <a:pPr lvl="1"/>
            <a:r>
              <a:rPr lang="en-GB" sz="1400" i="1" dirty="0" err="1" smtClean="0"/>
              <a:t>HAL_HAL_Delay</a:t>
            </a:r>
            <a:r>
              <a:rPr lang="en-GB" sz="1400" dirty="0" smtClean="0"/>
              <a:t> which create specific delay</a:t>
            </a:r>
          </a:p>
          <a:p>
            <a:pPr lvl="1"/>
            <a:r>
              <a:rPr lang="en-GB" sz="1400" i="1" dirty="0" err="1" smtClean="0"/>
              <a:t>HAL_GPIO_WritePin</a:t>
            </a:r>
            <a:r>
              <a:rPr lang="en-GB" sz="1400" dirty="0"/>
              <a:t> or </a:t>
            </a:r>
            <a:r>
              <a:rPr lang="en-GB" sz="1400" i="1" dirty="0" err="1"/>
              <a:t>HAL_GPIO_TogglePin</a:t>
            </a:r>
            <a:endParaRPr lang="en-GB" sz="1400" i="1"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22</a:t>
            </a:fld>
            <a:endParaRPr lang="fr-FR" dirty="0"/>
          </a:p>
        </p:txBody>
      </p:sp>
      <p:sp>
        <p:nvSpPr>
          <p:cNvPr id="2" name="Rectangle 1"/>
          <p:cNvSpPr/>
          <p:nvPr/>
        </p:nvSpPr>
        <p:spPr>
          <a:xfrm>
            <a:off x="1115616" y="3530039"/>
            <a:ext cx="7704856" cy="3139321"/>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latin typeface="Consolas" panose="020B0609020204030204" pitchFamily="49" charset="0"/>
              </a:rPr>
              <a:t> </a:t>
            </a:r>
            <a:r>
              <a:rPr lang="en-GB" dirty="0">
                <a:solidFill>
                  <a:srgbClr val="008000"/>
                </a:solidFill>
                <a:latin typeface="Consolas" panose="020B0609020204030204" pitchFamily="49" charset="0"/>
              </a:rPr>
              <a:t>/* USER CODE BEGIN 3 */</a:t>
            </a:r>
            <a:endParaRPr lang="en-GB" dirty="0">
              <a:solidFill>
                <a:prstClr val="black"/>
              </a:solidFill>
              <a:latin typeface="Consolas" panose="020B0609020204030204" pitchFamily="49" charset="0"/>
            </a:endParaRPr>
          </a:p>
          <a:p>
            <a:r>
              <a:rPr lang="en-GB" dirty="0">
                <a:solidFill>
                  <a:prstClr val="black"/>
                </a:solidFill>
                <a:latin typeface="Consolas" panose="020B0609020204030204" pitchFamily="49" charset="0"/>
              </a:rPr>
              <a:t>  </a:t>
            </a:r>
            <a:r>
              <a:rPr lang="en-GB" dirty="0">
                <a:solidFill>
                  <a:srgbClr val="008000"/>
                </a:solidFill>
                <a:latin typeface="Consolas" panose="020B0609020204030204" pitchFamily="49" charset="0"/>
              </a:rPr>
              <a:t>/* Infinite loop */</a:t>
            </a:r>
            <a:endParaRPr lang="en-GB" dirty="0">
              <a:solidFill>
                <a:prstClr val="black"/>
              </a:solidFill>
              <a:latin typeface="Consolas" panose="020B0609020204030204" pitchFamily="49" charset="0"/>
            </a:endParaRPr>
          </a:p>
          <a:p>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while</a:t>
            </a:r>
            <a:r>
              <a:rPr lang="en-GB" dirty="0">
                <a:solidFill>
                  <a:prstClr val="black"/>
                </a:solidFill>
                <a:latin typeface="Consolas" panose="020B0609020204030204" pitchFamily="49" charset="0"/>
              </a:rPr>
              <a:t> (1)</a:t>
            </a:r>
          </a:p>
          <a:p>
            <a:r>
              <a:rPr lang="en-GB" dirty="0">
                <a:solidFill>
                  <a:prstClr val="black"/>
                </a:solidFill>
                <a:latin typeface="Consolas" panose="020B0609020204030204" pitchFamily="49" charset="0"/>
              </a:rPr>
              <a:t>  {</a:t>
            </a:r>
          </a:p>
          <a:p>
            <a:r>
              <a:rPr lang="en-GB" dirty="0">
                <a:solidFill>
                  <a:prstClr val="black"/>
                </a:solidFill>
                <a:latin typeface="Consolas" panose="020B0609020204030204" pitchFamily="49" charset="0"/>
              </a:rPr>
              <a:t>    </a:t>
            </a:r>
            <a:r>
              <a:rPr lang="en-GB" dirty="0" err="1" smtClean="0">
                <a:solidFill>
                  <a:prstClr val="black"/>
                </a:solidFill>
                <a:latin typeface="Consolas" panose="020B0609020204030204" pitchFamily="49" charset="0"/>
              </a:rPr>
              <a:t>HAL_GPIO_WritePin</a:t>
            </a:r>
            <a:r>
              <a:rPr lang="en-GB" dirty="0" smtClean="0">
                <a:solidFill>
                  <a:prstClr val="black"/>
                </a:solidFill>
                <a:latin typeface="Consolas" panose="020B0609020204030204" pitchFamily="49" charset="0"/>
              </a:rPr>
              <a:t>(GPIOA, GPIO_PIN_5, </a:t>
            </a:r>
            <a:r>
              <a:rPr lang="en-GB" dirty="0">
                <a:solidFill>
                  <a:prstClr val="black"/>
                </a:solidFill>
                <a:latin typeface="Consolas" panose="020B0609020204030204" pitchFamily="49" charset="0"/>
              </a:rPr>
              <a:t>GPIO_PIN_SET);</a:t>
            </a:r>
          </a:p>
          <a:p>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HAL_Delay</a:t>
            </a:r>
            <a:r>
              <a:rPr lang="en-GB" dirty="0">
                <a:solidFill>
                  <a:prstClr val="black"/>
                </a:solidFill>
                <a:latin typeface="Consolas" panose="020B0609020204030204" pitchFamily="49" charset="0"/>
              </a:rPr>
              <a:t>(500);</a:t>
            </a:r>
          </a:p>
          <a:p>
            <a:r>
              <a:rPr lang="en-GB" dirty="0" smtClean="0">
                <a:solidFill>
                  <a:prstClr val="black"/>
                </a:solidFill>
                <a:latin typeface="Consolas" panose="020B0609020204030204" pitchFamily="49" charset="0"/>
              </a:rPr>
              <a:t>    </a:t>
            </a:r>
          </a:p>
          <a:p>
            <a:r>
              <a:rPr lang="en-GB" dirty="0" smtClean="0">
                <a:solidFill>
                  <a:prstClr val="black"/>
                </a:solidFill>
                <a:latin typeface="Consolas" panose="020B0609020204030204" pitchFamily="49" charset="0"/>
              </a:rPr>
              <a:t>    </a:t>
            </a:r>
            <a:r>
              <a:rPr lang="en-GB" dirty="0" err="1" smtClean="0">
                <a:solidFill>
                  <a:prstClr val="black"/>
                </a:solidFill>
                <a:latin typeface="Consolas" panose="020B0609020204030204" pitchFamily="49" charset="0"/>
              </a:rPr>
              <a:t>HAL_GPIO_WritePin</a:t>
            </a:r>
            <a:r>
              <a:rPr lang="en-GB" dirty="0" smtClean="0">
                <a:solidFill>
                  <a:prstClr val="black"/>
                </a:solidFill>
                <a:latin typeface="Consolas" panose="020B0609020204030204" pitchFamily="49" charset="0"/>
              </a:rPr>
              <a:t>(GPIOA, GPIO_PIN_5, GPIO_PIN_RESET);</a:t>
            </a:r>
          </a:p>
          <a:p>
            <a:r>
              <a:rPr lang="en-GB" dirty="0" smtClean="0">
                <a:solidFill>
                  <a:prstClr val="black"/>
                </a:solidFill>
                <a:latin typeface="Consolas" panose="020B0609020204030204" pitchFamily="49" charset="0"/>
              </a:rPr>
              <a:t>    </a:t>
            </a:r>
            <a:r>
              <a:rPr lang="en-GB" dirty="0" err="1" smtClean="0">
                <a:solidFill>
                  <a:prstClr val="black"/>
                </a:solidFill>
                <a:latin typeface="Consolas" panose="020B0609020204030204" pitchFamily="49" charset="0"/>
              </a:rPr>
              <a:t>HAL_Delay</a:t>
            </a:r>
            <a:r>
              <a:rPr lang="en-GB" dirty="0" smtClean="0">
                <a:solidFill>
                  <a:prstClr val="black"/>
                </a:solidFill>
                <a:latin typeface="Consolas" panose="020B0609020204030204" pitchFamily="49" charset="0"/>
              </a:rPr>
              <a:t>(500);</a:t>
            </a:r>
          </a:p>
          <a:p>
            <a:r>
              <a:rPr lang="en-GB" dirty="0" smtClean="0">
                <a:solidFill>
                  <a:prstClr val="black"/>
                </a:solidFill>
                <a:latin typeface="Consolas" panose="020B0609020204030204" pitchFamily="49" charset="0"/>
              </a:rPr>
              <a:t>  }</a:t>
            </a:r>
          </a:p>
          <a:p>
            <a:r>
              <a:rPr lang="en-GB" dirty="0" smtClean="0">
                <a:solidFill>
                  <a:prstClr val="black"/>
                </a:solidFill>
                <a:latin typeface="Consolas" panose="020B0609020204030204" pitchFamily="49" charset="0"/>
              </a:rPr>
              <a:t>  </a:t>
            </a:r>
            <a:r>
              <a:rPr lang="en-GB" dirty="0">
                <a:solidFill>
                  <a:srgbClr val="008000"/>
                </a:solidFill>
                <a:latin typeface="Consolas" panose="020B0609020204030204" pitchFamily="49" charset="0"/>
              </a:rPr>
              <a:t>/* USER CODE END 3 */</a:t>
            </a:r>
            <a:endParaRPr lang="en-GB"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1.1.1</a:t>
            </a:r>
            <a:endParaRPr lang="en-US" sz="4400" b="1" dirty="0" smtClean="0">
              <a:solidFill>
                <a:schemeClr val="accent2"/>
              </a:solidFill>
            </a:endParaRPr>
          </a:p>
        </p:txBody>
      </p:sp>
    </p:spTree>
    <p:extLst>
      <p:ext uri="{BB962C8B-B14F-4D97-AF65-F5344CB8AC3E}">
        <p14:creationId xmlns:p14="http://schemas.microsoft.com/office/powerpoint/2010/main" val="3575133683"/>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1.1.2 </a:t>
            </a:r>
            <a:r>
              <a:rPr lang="en-US" dirty="0" smtClean="0"/>
              <a:t>EXTI lab</a:t>
            </a:r>
            <a:endParaRPr lang="en-GB" dirty="0"/>
          </a:p>
        </p:txBody>
      </p:sp>
      <p:sp>
        <p:nvSpPr>
          <p:cNvPr id="3" name="Date Placeholder 2"/>
          <p:cNvSpPr>
            <a:spLocks noGrp="1"/>
          </p:cNvSpPr>
          <p:nvPr>
            <p:ph type="dt" sz="half" idx="10"/>
          </p:nvPr>
        </p:nvSpPr>
        <p:spPr/>
        <p:txBody>
          <a:bodyPr/>
          <a:lstStyle/>
          <a:p>
            <a:pPr>
              <a:defRPr/>
            </a:pPr>
            <a:fld id="{7B022F87-24B0-41D2-B4A9-5E30A9FEDC5E}" type="datetime1">
              <a:rPr lang="fr-FR" smtClean="0"/>
              <a:t>01/08/2016</a:t>
            </a:fld>
            <a:endParaRPr lang="fr-FR"/>
          </a:p>
        </p:txBody>
      </p:sp>
      <p:sp>
        <p:nvSpPr>
          <p:cNvPr id="4" name="Footer Placeholder 3"/>
          <p:cNvSpPr>
            <a:spLocks noGrp="1"/>
          </p:cNvSpPr>
          <p:nvPr>
            <p:ph type="ftr" sz="quarter" idx="11"/>
          </p:nvPr>
        </p:nvSpPr>
        <p:spPr/>
        <p:txBody>
          <a:bodyPr/>
          <a:lstStyle/>
          <a:p>
            <a:pPr>
              <a:defRPr/>
            </a:pPr>
            <a:r>
              <a:rPr lang="en-US" smtClean="0"/>
              <a:t>STM32F42xx Technical Training              </a:t>
            </a:r>
            <a:endParaRPr lang="en-US"/>
          </a:p>
        </p:txBody>
      </p:sp>
    </p:spTree>
    <p:extLst>
      <p:ext uri="{BB962C8B-B14F-4D97-AF65-F5344CB8AC3E}">
        <p14:creationId xmlns:p14="http://schemas.microsoft.com/office/powerpoint/2010/main" val="110982240"/>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a:t>EXTI </a:t>
            </a:r>
            <a:r>
              <a:rPr lang="en-US" dirty="0">
                <a:solidFill>
                  <a:schemeClr val="accent2"/>
                </a:solidFill>
              </a:rPr>
              <a:t>to </a:t>
            </a:r>
            <a:r>
              <a:rPr lang="en-US" dirty="0" smtClean="0">
                <a:solidFill>
                  <a:schemeClr val="accent2"/>
                </a:solidFill>
              </a:rPr>
              <a:t>turn on LED</a:t>
            </a:r>
            <a:endParaRPr lang="en-US" dirty="0" smtClean="0"/>
          </a:p>
        </p:txBody>
      </p:sp>
      <p:sp>
        <p:nvSpPr>
          <p:cNvPr id="1788931" name="Content Placeholder 2"/>
          <p:cNvSpPr>
            <a:spLocks noGrp="1"/>
          </p:cNvSpPr>
          <p:nvPr>
            <p:ph idx="1"/>
          </p:nvPr>
        </p:nvSpPr>
        <p:spPr>
          <a:xfrm>
            <a:off x="463550" y="1196752"/>
            <a:ext cx="8229600" cy="3277820"/>
          </a:xfrm>
        </p:spPr>
        <p:txBody>
          <a:bodyPr/>
          <a:lstStyle/>
          <a:p>
            <a:r>
              <a:rPr lang="en-GB" sz="2400" dirty="0" smtClean="0"/>
              <a:t>Objective</a:t>
            </a:r>
          </a:p>
          <a:p>
            <a:pPr lvl="1"/>
            <a:r>
              <a:rPr lang="en-GB" sz="1800" dirty="0" smtClean="0"/>
              <a:t>Learn how to </a:t>
            </a:r>
            <a:r>
              <a:rPr lang="en-US" sz="1800" dirty="0" smtClean="0"/>
              <a:t>setup input pin with EXTI in CubeMX</a:t>
            </a:r>
            <a:endParaRPr lang="en-GB" sz="1800" dirty="0" smtClean="0"/>
          </a:p>
          <a:p>
            <a:pPr lvl="1"/>
            <a:r>
              <a:rPr lang="en-US" sz="1800" dirty="0" smtClean="0"/>
              <a:t>How to Generate Code in CubeMX and use HAL functions</a:t>
            </a:r>
            <a:endParaRPr lang="en-GB" sz="1800" dirty="0"/>
          </a:p>
          <a:p>
            <a:r>
              <a:rPr lang="en-GB" sz="2400" dirty="0" smtClean="0"/>
              <a:t>Goal</a:t>
            </a:r>
          </a:p>
          <a:p>
            <a:pPr lvl="1"/>
            <a:r>
              <a:rPr lang="en-US" sz="1800" dirty="0" smtClean="0"/>
              <a:t>Configure GPIO and EXTI pin in CubeMX and Generate Code</a:t>
            </a:r>
            <a:endParaRPr lang="pl-PL" sz="1800" dirty="0" smtClean="0"/>
          </a:p>
          <a:p>
            <a:pPr lvl="1"/>
            <a:r>
              <a:rPr lang="en-US" sz="1800" dirty="0" smtClean="0"/>
              <a:t>Add into project Callback function and function which turn on led</a:t>
            </a:r>
            <a:endParaRPr lang="en-GB" sz="1800" dirty="0" smtClean="0"/>
          </a:p>
          <a:p>
            <a:pPr lvl="1"/>
            <a:r>
              <a:rPr lang="en-US" sz="1800" dirty="0" smtClean="0"/>
              <a:t>Verify the correct functionality by pressing button which turns on LED</a:t>
            </a:r>
            <a:endParaRPr lang="en-GB" sz="18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24</a:t>
            </a:fld>
            <a:endParaRPr lang="fr-FR" dirty="0"/>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spTree>
    <p:extLst>
      <p:ext uri="{BB962C8B-B14F-4D97-AF65-F5344CB8AC3E}">
        <p14:creationId xmlns:p14="http://schemas.microsoft.com/office/powerpoint/2010/main" val="3662049906"/>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smtClean="0">
                <a:solidFill>
                  <a:schemeClr val="accent2"/>
                </a:solidFill>
              </a:rPr>
              <a:t>Configure</a:t>
            </a:r>
            <a:r>
              <a:rPr lang="pl-PL" dirty="0" smtClean="0"/>
              <a:t> </a:t>
            </a:r>
            <a:r>
              <a:rPr lang="en-US" dirty="0" smtClean="0"/>
              <a:t>EXTI </a:t>
            </a:r>
            <a:r>
              <a:rPr lang="en-US" dirty="0" smtClean="0">
                <a:solidFill>
                  <a:schemeClr val="accent2"/>
                </a:solidFill>
              </a:rPr>
              <a:t>to turn on LED</a:t>
            </a:r>
            <a:endParaRPr lang="en-US" dirty="0" smtClean="0"/>
          </a:p>
        </p:txBody>
      </p:sp>
      <p:sp>
        <p:nvSpPr>
          <p:cNvPr id="1788931" name="Content Placeholder 2"/>
          <p:cNvSpPr>
            <a:spLocks noGrp="1"/>
          </p:cNvSpPr>
          <p:nvPr>
            <p:ph idx="1"/>
          </p:nvPr>
        </p:nvSpPr>
        <p:spPr>
          <a:xfrm>
            <a:off x="463550" y="1196752"/>
            <a:ext cx="8229600" cy="2200602"/>
          </a:xfrm>
        </p:spPr>
        <p:txBody>
          <a:bodyPr/>
          <a:lstStyle/>
          <a:p>
            <a:r>
              <a:rPr lang="en-GB" sz="1800" dirty="0" smtClean="0"/>
              <a:t>Create project in CubeMX</a:t>
            </a:r>
          </a:p>
          <a:p>
            <a:pPr lvl="1"/>
            <a:r>
              <a:rPr lang="en-GB" sz="1400" dirty="0"/>
              <a:t>Menu &gt; File &gt; New Project</a:t>
            </a:r>
          </a:p>
          <a:p>
            <a:pPr lvl="1"/>
            <a:r>
              <a:rPr lang="en-GB" sz="1400" dirty="0"/>
              <a:t>Select </a:t>
            </a:r>
            <a:r>
              <a:rPr lang="en-GB" sz="1400" dirty="0" smtClean="0"/>
              <a:t>STM32F0 </a:t>
            </a:r>
            <a:r>
              <a:rPr lang="en-GB" sz="1400" dirty="0"/>
              <a:t>&gt; </a:t>
            </a:r>
            <a:r>
              <a:rPr lang="en-GB" sz="1400" dirty="0" smtClean="0"/>
              <a:t>STM32F030 </a:t>
            </a:r>
            <a:r>
              <a:rPr lang="en-GB" sz="1400" dirty="0"/>
              <a:t>&gt; </a:t>
            </a:r>
            <a:r>
              <a:rPr lang="en-GB" sz="1400" dirty="0" smtClean="0"/>
              <a:t>LQFP64 </a:t>
            </a:r>
            <a:r>
              <a:rPr lang="en-GB" sz="1400" dirty="0"/>
              <a:t>&gt; </a:t>
            </a:r>
            <a:r>
              <a:rPr lang="en-GB" sz="1400" dirty="0" smtClean="0"/>
              <a:t>STM32F030R8</a:t>
            </a:r>
            <a:endParaRPr lang="en-GB" sz="1800" dirty="0" smtClean="0"/>
          </a:p>
          <a:p>
            <a:r>
              <a:rPr lang="en-GB" sz="1800" dirty="0" smtClean="0"/>
              <a:t>Configure LED pin as </a:t>
            </a:r>
            <a:r>
              <a:rPr lang="en-GB" sz="1800" dirty="0" err="1" smtClean="0"/>
              <a:t>GPIO_Output</a:t>
            </a:r>
            <a:endParaRPr lang="en-GB" sz="18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25</a:t>
            </a:fld>
            <a:endParaRPr lang="fr-FR" dirty="0"/>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pic>
        <p:nvPicPr>
          <p:cNvPr id="2" name="Picture 1"/>
          <p:cNvPicPr>
            <a:picLocks noChangeAspect="1"/>
          </p:cNvPicPr>
          <p:nvPr/>
        </p:nvPicPr>
        <p:blipFill>
          <a:blip r:embed="rId3"/>
          <a:stretch>
            <a:fillRect/>
          </a:stretch>
        </p:blipFill>
        <p:spPr>
          <a:xfrm>
            <a:off x="4659174" y="3068960"/>
            <a:ext cx="4076700" cy="3238500"/>
          </a:xfrm>
          <a:prstGeom prst="rect">
            <a:avLst/>
          </a:prstGeom>
        </p:spPr>
      </p:pic>
      <p:pic>
        <p:nvPicPr>
          <p:cNvPr id="3" name="Picture 2"/>
          <p:cNvPicPr>
            <a:picLocks noChangeAspect="1"/>
          </p:cNvPicPr>
          <p:nvPr/>
        </p:nvPicPr>
        <p:blipFill>
          <a:blip r:embed="rId4"/>
          <a:stretch>
            <a:fillRect/>
          </a:stretch>
        </p:blipFill>
        <p:spPr>
          <a:xfrm>
            <a:off x="46904" y="3002756"/>
            <a:ext cx="4470251" cy="1718760"/>
          </a:xfrm>
          <a:prstGeom prst="rect">
            <a:avLst/>
          </a:prstGeom>
        </p:spPr>
      </p:pic>
    </p:spTree>
    <p:extLst>
      <p:ext uri="{BB962C8B-B14F-4D97-AF65-F5344CB8AC3E}">
        <p14:creationId xmlns:p14="http://schemas.microsoft.com/office/powerpoint/2010/main" val="3090006153"/>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a:solidFill>
                  <a:schemeClr val="accent2"/>
                </a:solidFill>
              </a:rPr>
              <a:t>Configure</a:t>
            </a:r>
            <a:r>
              <a:rPr lang="pl-PL" dirty="0"/>
              <a:t> </a:t>
            </a:r>
            <a:r>
              <a:rPr lang="en-US" dirty="0"/>
              <a:t>EXTI </a:t>
            </a:r>
            <a:r>
              <a:rPr lang="en-US" dirty="0" smtClean="0">
                <a:solidFill>
                  <a:schemeClr val="accent2"/>
                </a:solidFill>
              </a:rPr>
              <a:t>to turn </a:t>
            </a:r>
            <a:r>
              <a:rPr lang="en-US" dirty="0">
                <a:solidFill>
                  <a:schemeClr val="accent2"/>
                </a:solidFill>
              </a:rPr>
              <a:t>on LED</a:t>
            </a:r>
            <a:endParaRPr lang="en-US" dirty="0" smtClean="0"/>
          </a:p>
        </p:txBody>
      </p:sp>
      <p:sp>
        <p:nvSpPr>
          <p:cNvPr id="1788931" name="Content Placeholder 2"/>
          <p:cNvSpPr>
            <a:spLocks noGrp="1"/>
          </p:cNvSpPr>
          <p:nvPr>
            <p:ph idx="1"/>
          </p:nvPr>
        </p:nvSpPr>
        <p:spPr>
          <a:xfrm>
            <a:off x="463550" y="1196752"/>
            <a:ext cx="8229600" cy="1184940"/>
          </a:xfrm>
        </p:spPr>
        <p:txBody>
          <a:bodyPr/>
          <a:lstStyle/>
          <a:p>
            <a:r>
              <a:rPr lang="en-GB" sz="1800" dirty="0" smtClean="0"/>
              <a:t>Configure Button pin as GPIO_EXTIX</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26</a:t>
            </a:fld>
            <a:endParaRPr lang="fr-FR" dirty="0"/>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pic>
        <p:nvPicPr>
          <p:cNvPr id="2" name="Picture 1"/>
          <p:cNvPicPr>
            <a:picLocks noChangeAspect="1"/>
          </p:cNvPicPr>
          <p:nvPr/>
        </p:nvPicPr>
        <p:blipFill>
          <a:blip r:embed="rId3"/>
          <a:stretch>
            <a:fillRect/>
          </a:stretch>
        </p:blipFill>
        <p:spPr>
          <a:xfrm>
            <a:off x="4966821" y="3461812"/>
            <a:ext cx="3349246" cy="2765665"/>
          </a:xfrm>
          <a:prstGeom prst="rect">
            <a:avLst/>
          </a:prstGeom>
        </p:spPr>
      </p:pic>
      <p:pic>
        <p:nvPicPr>
          <p:cNvPr id="3" name="Picture 2"/>
          <p:cNvPicPr>
            <a:picLocks noChangeAspect="1"/>
          </p:cNvPicPr>
          <p:nvPr/>
        </p:nvPicPr>
        <p:blipFill>
          <a:blip r:embed="rId4"/>
          <a:stretch>
            <a:fillRect/>
          </a:stretch>
        </p:blipFill>
        <p:spPr>
          <a:xfrm>
            <a:off x="463550" y="1789222"/>
            <a:ext cx="4503271" cy="2680914"/>
          </a:xfrm>
          <a:prstGeom prst="rect">
            <a:avLst/>
          </a:prstGeom>
        </p:spPr>
      </p:pic>
    </p:spTree>
    <p:extLst>
      <p:ext uri="{BB962C8B-B14F-4D97-AF65-F5344CB8AC3E}">
        <p14:creationId xmlns:p14="http://schemas.microsoft.com/office/powerpoint/2010/main" val="1214671425"/>
      </p:ext>
    </p:extLst>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a:solidFill>
                  <a:schemeClr val="accent2"/>
                </a:solidFill>
              </a:rPr>
              <a:t>Configure</a:t>
            </a:r>
            <a:r>
              <a:rPr lang="pl-PL" dirty="0"/>
              <a:t> </a:t>
            </a:r>
            <a:r>
              <a:rPr lang="en-US" dirty="0"/>
              <a:t>EXTI </a:t>
            </a:r>
            <a:r>
              <a:rPr lang="en-US" dirty="0" smtClean="0">
                <a:solidFill>
                  <a:schemeClr val="accent2"/>
                </a:solidFill>
              </a:rPr>
              <a:t>to</a:t>
            </a:r>
            <a:r>
              <a:rPr lang="en-US" dirty="0" smtClean="0"/>
              <a:t> </a:t>
            </a:r>
            <a:r>
              <a:rPr lang="en-US" dirty="0" smtClean="0">
                <a:solidFill>
                  <a:schemeClr val="accent2"/>
                </a:solidFill>
              </a:rPr>
              <a:t>turn </a:t>
            </a:r>
            <a:r>
              <a:rPr lang="en-US" dirty="0">
                <a:solidFill>
                  <a:schemeClr val="accent2"/>
                </a:solidFill>
              </a:rPr>
              <a:t>on LED</a:t>
            </a:r>
            <a:endParaRPr lang="en-US" dirty="0" smtClean="0"/>
          </a:p>
        </p:txBody>
      </p:sp>
      <p:sp>
        <p:nvSpPr>
          <p:cNvPr id="1788931" name="Content Placeholder 2"/>
          <p:cNvSpPr>
            <a:spLocks noGrp="1"/>
          </p:cNvSpPr>
          <p:nvPr>
            <p:ph idx="1"/>
          </p:nvPr>
        </p:nvSpPr>
        <p:spPr>
          <a:xfrm>
            <a:off x="463550" y="1196752"/>
            <a:ext cx="8229600" cy="2046714"/>
          </a:xfrm>
        </p:spPr>
        <p:txBody>
          <a:bodyPr/>
          <a:lstStyle/>
          <a:p>
            <a:r>
              <a:rPr lang="en-GB" sz="1800" dirty="0" smtClean="0"/>
              <a:t>In order to run on maximum frequency, setup clock system</a:t>
            </a:r>
          </a:p>
          <a:p>
            <a:r>
              <a:rPr lang="en-US" sz="1800" dirty="0"/>
              <a:t>Details in </a:t>
            </a:r>
            <a:r>
              <a:rPr lang="en-US" sz="1800" dirty="0" smtClean="0"/>
              <a:t>lab </a:t>
            </a:r>
            <a:r>
              <a:rPr lang="en-US" sz="1800" dirty="0"/>
              <a:t>0</a:t>
            </a:r>
            <a:endParaRPr lang="en-GB" sz="1800" dirty="0"/>
          </a:p>
          <a:p>
            <a:pPr marL="0" indent="0">
              <a:buNone/>
            </a:pPr>
            <a:endParaRPr lang="en-GB" sz="18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27</a:t>
            </a:fld>
            <a:endParaRPr lang="fr-FR"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83228"/>
            <a:ext cx="6120680" cy="4577054"/>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spTree>
    <p:extLst>
      <p:ext uri="{BB962C8B-B14F-4D97-AF65-F5344CB8AC3E}">
        <p14:creationId xmlns:p14="http://schemas.microsoft.com/office/powerpoint/2010/main" val="1257071884"/>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pl-PL" dirty="0">
                <a:solidFill>
                  <a:schemeClr val="accent2"/>
                </a:solidFill>
              </a:rPr>
              <a:t>Configure</a:t>
            </a:r>
            <a:r>
              <a:rPr lang="pl-PL" dirty="0"/>
              <a:t> </a:t>
            </a:r>
            <a:r>
              <a:rPr lang="en-US" dirty="0"/>
              <a:t>EXTI </a:t>
            </a:r>
            <a:r>
              <a:rPr lang="en-US" dirty="0" smtClean="0">
                <a:solidFill>
                  <a:schemeClr val="accent2"/>
                </a:solidFill>
              </a:rPr>
              <a:t>to turn </a:t>
            </a:r>
            <a:r>
              <a:rPr lang="en-US" dirty="0">
                <a:solidFill>
                  <a:schemeClr val="accent2"/>
                </a:solidFill>
              </a:rPr>
              <a:t>on LED</a:t>
            </a:r>
            <a:endParaRPr lang="en-US" dirty="0" smtClean="0"/>
          </a:p>
        </p:txBody>
      </p:sp>
      <p:sp>
        <p:nvSpPr>
          <p:cNvPr id="1788931" name="Content Placeholder 2"/>
          <p:cNvSpPr>
            <a:spLocks noGrp="1"/>
          </p:cNvSpPr>
          <p:nvPr>
            <p:ph idx="1"/>
          </p:nvPr>
        </p:nvSpPr>
        <p:spPr>
          <a:xfrm>
            <a:off x="463550" y="1196752"/>
            <a:ext cx="8229600" cy="1708160"/>
          </a:xfrm>
        </p:spPr>
        <p:txBody>
          <a:bodyPr/>
          <a:lstStyle/>
          <a:p>
            <a:r>
              <a:rPr lang="en-GB" sz="1800" dirty="0" smtClean="0"/>
              <a:t>GPIO Configuration</a:t>
            </a:r>
          </a:p>
          <a:p>
            <a:pPr lvl="1"/>
            <a:r>
              <a:rPr lang="en-US" sz="1400" dirty="0" smtClean="0"/>
              <a:t>TAB&gt;Configuration&gt;System&gt;GPIO</a:t>
            </a:r>
            <a:endParaRPr lang="en-GB" sz="1400" dirty="0" smtClean="0"/>
          </a:p>
          <a:p>
            <a:pPr lvl="1"/>
            <a:endParaRPr lang="en-GB" sz="10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28</a:t>
            </a:fld>
            <a:endParaRPr lang="fr-FR" dirty="0"/>
          </a:p>
        </p:txBody>
      </p:sp>
      <p:pic>
        <p:nvPicPr>
          <p:cNvPr id="3" name="Picture 2"/>
          <p:cNvPicPr>
            <a:picLocks noChangeAspect="1"/>
          </p:cNvPicPr>
          <p:nvPr/>
        </p:nvPicPr>
        <p:blipFill>
          <a:blip r:embed="rId3"/>
          <a:stretch>
            <a:fillRect/>
          </a:stretch>
        </p:blipFill>
        <p:spPr>
          <a:xfrm>
            <a:off x="203642" y="1956421"/>
            <a:ext cx="8863944" cy="4856956"/>
          </a:xfrm>
          <a:prstGeom prst="rect">
            <a:avLst/>
          </a:prstGeom>
          <a:effectLst>
            <a:outerShdw blurRad="63500" sx="102000" sy="102000" algn="ctr" rotWithShape="0">
              <a:prstClr val="black">
                <a:alpha val="40000"/>
              </a:prstClr>
            </a:outerShdw>
          </a:effectLst>
        </p:spPr>
      </p:pic>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spTree>
    <p:extLst>
      <p:ext uri="{BB962C8B-B14F-4D97-AF65-F5344CB8AC3E}">
        <p14:creationId xmlns:p14="http://schemas.microsoft.com/office/powerpoint/2010/main" val="3303919845"/>
      </p:ext>
    </p:extLst>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smtClean="0">
                <a:solidFill>
                  <a:schemeClr val="accent2"/>
                </a:solidFill>
              </a:rPr>
              <a:t>Configure EXTI to turn on LED</a:t>
            </a:r>
            <a:endParaRPr lang="en-US" dirty="0" smtClean="0"/>
          </a:p>
        </p:txBody>
      </p:sp>
      <p:sp>
        <p:nvSpPr>
          <p:cNvPr id="1788931" name="Content Placeholder 2"/>
          <p:cNvSpPr>
            <a:spLocks noGrp="1"/>
          </p:cNvSpPr>
          <p:nvPr>
            <p:ph idx="1"/>
          </p:nvPr>
        </p:nvSpPr>
        <p:spPr>
          <a:xfrm>
            <a:off x="463550" y="1196752"/>
            <a:ext cx="8229600" cy="2292935"/>
          </a:xfrm>
        </p:spPr>
        <p:txBody>
          <a:bodyPr/>
          <a:lstStyle/>
          <a:p>
            <a:r>
              <a:rPr lang="en-GB" sz="1800" dirty="0" smtClean="0"/>
              <a:t>GPIO(Pin) Configuration</a:t>
            </a:r>
          </a:p>
          <a:p>
            <a:pPr lvl="1"/>
            <a:r>
              <a:rPr lang="en-US" sz="1400" dirty="0" smtClean="0"/>
              <a:t>Select External Interrupt Mode with </a:t>
            </a:r>
            <a:r>
              <a:rPr lang="en-US" sz="1400" dirty="0" err="1" smtClean="0"/>
              <a:t>Faling</a:t>
            </a:r>
            <a:r>
              <a:rPr lang="en-US" sz="1400" dirty="0" smtClean="0"/>
              <a:t> edge trigger detection</a:t>
            </a:r>
          </a:p>
          <a:p>
            <a:pPr lvl="1"/>
            <a:r>
              <a:rPr lang="en-US" sz="1400" dirty="0" smtClean="0"/>
              <a:t>No pull-up or pull-down</a:t>
            </a:r>
          </a:p>
          <a:p>
            <a:pPr lvl="1"/>
            <a:r>
              <a:rPr lang="en-US" sz="1400" dirty="0" smtClean="0"/>
              <a:t>Button OK</a:t>
            </a:r>
            <a:endParaRPr lang="en-GB" sz="1400" dirty="0" smtClean="0"/>
          </a:p>
          <a:p>
            <a:pPr lvl="1"/>
            <a:endParaRPr lang="en-GB" sz="10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29</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pic>
        <p:nvPicPr>
          <p:cNvPr id="5" name="Picture 4"/>
          <p:cNvPicPr>
            <a:picLocks noChangeAspect="1"/>
          </p:cNvPicPr>
          <p:nvPr/>
        </p:nvPicPr>
        <p:blipFill>
          <a:blip r:embed="rId3"/>
          <a:stretch>
            <a:fillRect/>
          </a:stretch>
        </p:blipFill>
        <p:spPr>
          <a:xfrm>
            <a:off x="3341404" y="1991864"/>
            <a:ext cx="5218508" cy="4652214"/>
          </a:xfrm>
          <a:prstGeom prst="rect">
            <a:avLst/>
          </a:prstGeom>
        </p:spPr>
      </p:pic>
    </p:spTree>
    <p:extLst>
      <p:ext uri="{BB962C8B-B14F-4D97-AF65-F5344CB8AC3E}">
        <p14:creationId xmlns:p14="http://schemas.microsoft.com/office/powerpoint/2010/main" val="1991463816"/>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STM32F0 Labs</a:t>
            </a:r>
            <a:endParaRPr lang="en-US" dirty="0"/>
          </a:p>
        </p:txBody>
      </p:sp>
      <p:sp>
        <p:nvSpPr>
          <p:cNvPr id="5" name="Subtitle 2"/>
          <p:cNvSpPr txBox="1">
            <a:spLocks/>
          </p:cNvSpPr>
          <p:nvPr/>
        </p:nvSpPr>
        <p:spPr bwMode="auto">
          <a:xfrm>
            <a:off x="701284" y="340249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l" rtl="0" eaLnBrk="1" fontAlgn="base" hangingPunct="1">
              <a:spcBef>
                <a:spcPts val="1800"/>
              </a:spcBef>
              <a:spcAft>
                <a:spcPts val="600"/>
              </a:spcAft>
              <a:buClr>
                <a:schemeClr val="accent1"/>
              </a:buClr>
              <a:buFont typeface="Arial" charset="0"/>
              <a:buNone/>
              <a:defRPr sz="1400" kern="1200" baseline="0">
                <a:solidFill>
                  <a:schemeClr val="accent4"/>
                </a:solidFill>
                <a:latin typeface="Arial" pitchFamily="34" charset="0"/>
                <a:ea typeface="+mn-ea"/>
                <a:cs typeface="Arial" pitchFamily="34" charset="0"/>
              </a:defRPr>
            </a:lvl1pPr>
            <a:lvl2pPr marL="457200" indent="0" algn="ctr" rtl="0" eaLnBrk="1" fontAlgn="base" hangingPunct="1">
              <a:lnSpc>
                <a:spcPct val="90000"/>
              </a:lnSpc>
              <a:spcBef>
                <a:spcPct val="0"/>
              </a:spcBef>
              <a:spcAft>
                <a:spcPts val="600"/>
              </a:spcAft>
              <a:buClr>
                <a:srgbClr val="002152"/>
              </a:buClr>
              <a:buFont typeface="Arial" charset="0"/>
              <a:buNone/>
              <a:defRPr sz="1600" kern="1200">
                <a:solidFill>
                  <a:schemeClr val="tx1">
                    <a:tint val="75000"/>
                  </a:schemeClr>
                </a:solidFill>
                <a:latin typeface="Arial" pitchFamily="34" charset="0"/>
                <a:ea typeface="+mn-ea"/>
                <a:cs typeface="Arial" pitchFamily="34" charset="0"/>
              </a:defRPr>
            </a:lvl2pPr>
            <a:lvl3pPr marL="914400" indent="0" algn="ctr" rtl="0" eaLnBrk="1" fontAlgn="base" hangingPunct="1">
              <a:lnSpc>
                <a:spcPct val="90000"/>
              </a:lnSpc>
              <a:spcBef>
                <a:spcPct val="0"/>
              </a:spcBef>
              <a:spcAft>
                <a:spcPts val="300"/>
              </a:spcAft>
              <a:buFont typeface="Arial" charset="0"/>
              <a:buNone/>
              <a:defRPr sz="1400" kern="1200">
                <a:solidFill>
                  <a:schemeClr val="tx1">
                    <a:tint val="75000"/>
                  </a:schemeClr>
                </a:solidFill>
                <a:latin typeface="Arial" pitchFamily="34" charset="0"/>
                <a:ea typeface="+mn-ea"/>
                <a:cs typeface="Arial" pitchFamily="34" charset="0"/>
              </a:defRPr>
            </a:lvl3pPr>
            <a:lvl4pPr marL="1371600" indent="0" algn="ctr" rtl="0" eaLnBrk="1" fontAlgn="base" hangingPunct="1">
              <a:lnSpc>
                <a:spcPct val="90000"/>
              </a:lnSpc>
              <a:spcBef>
                <a:spcPct val="0"/>
              </a:spcBef>
              <a:spcAft>
                <a:spcPts val="300"/>
              </a:spcAft>
              <a:buFont typeface="Arial" charset="0"/>
              <a:buNone/>
              <a:defRPr sz="1200" kern="1200">
                <a:solidFill>
                  <a:schemeClr val="tx1">
                    <a:tint val="75000"/>
                  </a:schemeClr>
                </a:solidFill>
                <a:latin typeface="Arial" pitchFamily="34" charset="0"/>
                <a:ea typeface="+mn-ea"/>
                <a:cs typeface="Arial" pitchFamily="34" charset="0"/>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p>
        </p:txBody>
      </p:sp>
      <p:pic>
        <p:nvPicPr>
          <p:cNvPr id="7" name="Picture 2" descr="C:\Users\ldesseig\Documents\My ST Documents\MCD\Projects\STM32Cube V1\Branding Visuals\STM32_Cube_128x128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184" y="692696"/>
            <a:ext cx="1119600" cy="111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smtClean="0">
                <a:solidFill>
                  <a:schemeClr val="accent2"/>
                </a:solidFill>
              </a:rPr>
              <a:t>Configure EXTI to turn on LED</a:t>
            </a:r>
            <a:endParaRPr lang="en-US" dirty="0" smtClean="0"/>
          </a:p>
        </p:txBody>
      </p:sp>
      <p:sp>
        <p:nvSpPr>
          <p:cNvPr id="1788931" name="Content Placeholder 2"/>
          <p:cNvSpPr>
            <a:spLocks noGrp="1"/>
          </p:cNvSpPr>
          <p:nvPr>
            <p:ph idx="1"/>
          </p:nvPr>
        </p:nvSpPr>
        <p:spPr>
          <a:xfrm>
            <a:off x="463550" y="1196752"/>
            <a:ext cx="8229600" cy="2292935"/>
          </a:xfrm>
        </p:spPr>
        <p:txBody>
          <a:bodyPr/>
          <a:lstStyle/>
          <a:p>
            <a:r>
              <a:rPr lang="en-GB" sz="1800" dirty="0" smtClean="0"/>
              <a:t>NVIC Configuration</a:t>
            </a:r>
          </a:p>
          <a:p>
            <a:pPr lvl="1"/>
            <a:r>
              <a:rPr lang="en-US" sz="1400" dirty="0" smtClean="0"/>
              <a:t>We need to enable interrupts for EXTI</a:t>
            </a:r>
            <a:endParaRPr lang="en-GB" sz="1400" dirty="0" smtClean="0"/>
          </a:p>
          <a:p>
            <a:pPr lvl="1"/>
            <a:r>
              <a:rPr lang="en-US" sz="1400" dirty="0" smtClean="0"/>
              <a:t>TAB&gt;Configuration&gt;System&gt;NVIC</a:t>
            </a:r>
          </a:p>
          <a:p>
            <a:pPr lvl="1"/>
            <a:endParaRPr lang="en-GB" sz="1400" dirty="0" smtClean="0"/>
          </a:p>
          <a:p>
            <a:pPr lvl="1"/>
            <a:endParaRPr lang="en-GB" sz="10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30</a:t>
            </a:fld>
            <a:endParaRPr lang="fr-FR" dirty="0"/>
          </a:p>
        </p:txBody>
      </p:sp>
      <p:pic>
        <p:nvPicPr>
          <p:cNvPr id="5" name="Picture 4"/>
          <p:cNvPicPr>
            <a:picLocks noChangeAspect="1"/>
          </p:cNvPicPr>
          <p:nvPr/>
        </p:nvPicPr>
        <p:blipFill>
          <a:blip r:embed="rId3"/>
          <a:stretch>
            <a:fillRect/>
          </a:stretch>
        </p:blipFill>
        <p:spPr>
          <a:xfrm>
            <a:off x="527826" y="2204864"/>
            <a:ext cx="8580678" cy="4564859"/>
          </a:xfrm>
          <a:prstGeom prst="rect">
            <a:avLst/>
          </a:prstGeom>
          <a:effectLst>
            <a:outerShdw blurRad="63500" sx="102000" sy="102000" algn="ctr" rotWithShape="0">
              <a:prstClr val="black">
                <a:alpha val="40000"/>
              </a:prstClr>
            </a:outerShdw>
          </a:effectLst>
        </p:spPr>
      </p:pic>
      <p:sp>
        <p:nvSpPr>
          <p:cNvPr id="9"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spTree>
    <p:extLst>
      <p:ext uri="{BB962C8B-B14F-4D97-AF65-F5344CB8AC3E}">
        <p14:creationId xmlns:p14="http://schemas.microsoft.com/office/powerpoint/2010/main" val="1514421237"/>
      </p:ext>
    </p:extLst>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smtClean="0">
                <a:solidFill>
                  <a:schemeClr val="accent2"/>
                </a:solidFill>
              </a:rPr>
              <a:t>Configure EXTI to turn on LED</a:t>
            </a:r>
            <a:endParaRPr lang="en-US" dirty="0" smtClean="0"/>
          </a:p>
        </p:txBody>
      </p:sp>
      <p:sp>
        <p:nvSpPr>
          <p:cNvPr id="1788931" name="Content Placeholder 2"/>
          <p:cNvSpPr>
            <a:spLocks noGrp="1"/>
          </p:cNvSpPr>
          <p:nvPr>
            <p:ph idx="1"/>
          </p:nvPr>
        </p:nvSpPr>
        <p:spPr>
          <a:xfrm>
            <a:off x="463550" y="1196752"/>
            <a:ext cx="8229600" cy="1985159"/>
          </a:xfrm>
        </p:spPr>
        <p:txBody>
          <a:bodyPr/>
          <a:lstStyle/>
          <a:p>
            <a:r>
              <a:rPr lang="en-GB" sz="1800" dirty="0" smtClean="0"/>
              <a:t>NVIC Configuration</a:t>
            </a:r>
          </a:p>
          <a:p>
            <a:pPr lvl="1"/>
            <a:r>
              <a:rPr lang="en-US" sz="1400" dirty="0"/>
              <a:t>Enable interrupt for </a:t>
            </a:r>
            <a:r>
              <a:rPr lang="en-US" sz="1400" dirty="0" smtClean="0"/>
              <a:t/>
            </a:r>
            <a:br>
              <a:rPr lang="en-US" sz="1400" dirty="0" smtClean="0"/>
            </a:br>
            <a:r>
              <a:rPr lang="en-US" sz="1400" dirty="0" smtClean="0"/>
              <a:t>EXTI Line4_15</a:t>
            </a:r>
            <a:endParaRPr lang="en-US" sz="1400" dirty="0"/>
          </a:p>
          <a:p>
            <a:pPr lvl="1"/>
            <a:r>
              <a:rPr lang="en-US" sz="1400" dirty="0"/>
              <a:t>Button OK</a:t>
            </a:r>
            <a:endParaRPr lang="en-GB" sz="1400" dirty="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31</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pic>
        <p:nvPicPr>
          <p:cNvPr id="2" name="Picture 1"/>
          <p:cNvPicPr>
            <a:picLocks noChangeAspect="1"/>
          </p:cNvPicPr>
          <p:nvPr/>
        </p:nvPicPr>
        <p:blipFill>
          <a:blip r:embed="rId3"/>
          <a:stretch>
            <a:fillRect/>
          </a:stretch>
        </p:blipFill>
        <p:spPr>
          <a:xfrm>
            <a:off x="3547221" y="1608427"/>
            <a:ext cx="4985592" cy="4854797"/>
          </a:xfrm>
          <a:prstGeom prst="rect">
            <a:avLst/>
          </a:prstGeom>
        </p:spPr>
      </p:pic>
    </p:spTree>
    <p:extLst>
      <p:ext uri="{BB962C8B-B14F-4D97-AF65-F5344CB8AC3E}">
        <p14:creationId xmlns:p14="http://schemas.microsoft.com/office/powerpoint/2010/main" val="1580721989"/>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smtClean="0">
                <a:solidFill>
                  <a:schemeClr val="accent2"/>
                </a:solidFill>
              </a:rPr>
              <a:t>Configure EXTI to turn on LED</a:t>
            </a:r>
            <a:endParaRPr lang="en-US" dirty="0" smtClean="0"/>
          </a:p>
        </p:txBody>
      </p:sp>
      <p:sp>
        <p:nvSpPr>
          <p:cNvPr id="1788931" name="Content Placeholder 2"/>
          <p:cNvSpPr>
            <a:spLocks noGrp="1"/>
          </p:cNvSpPr>
          <p:nvPr>
            <p:ph idx="1"/>
          </p:nvPr>
        </p:nvSpPr>
        <p:spPr>
          <a:xfrm>
            <a:off x="463550" y="1196752"/>
            <a:ext cx="8229600" cy="3077766"/>
          </a:xfrm>
        </p:spPr>
        <p:txBody>
          <a:bodyPr/>
          <a:lstStyle/>
          <a:p>
            <a:r>
              <a:rPr lang="en-GB" sz="1800" dirty="0" smtClean="0"/>
              <a:t>Now we set the project details for generation</a:t>
            </a:r>
          </a:p>
          <a:p>
            <a:pPr lvl="1"/>
            <a:r>
              <a:rPr lang="en-GB" sz="1400" dirty="0" smtClean="0"/>
              <a:t>Menu &gt; Project &gt; Project Settings</a:t>
            </a:r>
          </a:p>
          <a:p>
            <a:pPr lvl="1"/>
            <a:r>
              <a:rPr lang="en-GB" sz="1400" dirty="0" smtClean="0"/>
              <a:t>Set the project name</a:t>
            </a:r>
          </a:p>
          <a:p>
            <a:pPr lvl="1"/>
            <a:r>
              <a:rPr lang="en-GB" sz="1400" dirty="0" smtClean="0"/>
              <a:t>Project location</a:t>
            </a:r>
          </a:p>
          <a:p>
            <a:pPr lvl="1"/>
            <a:r>
              <a:rPr lang="en-GB" sz="1400" dirty="0" smtClean="0"/>
              <a:t>Type of </a:t>
            </a:r>
            <a:r>
              <a:rPr lang="en-GB" sz="1400" dirty="0" err="1" smtClean="0"/>
              <a:t>toolchain</a:t>
            </a:r>
            <a:endParaRPr lang="en-GB" sz="1400" dirty="0" smtClean="0"/>
          </a:p>
          <a:p>
            <a:r>
              <a:rPr lang="en-GB" sz="1800" dirty="0" smtClean="0"/>
              <a:t>Now we can Generate Code</a:t>
            </a:r>
          </a:p>
          <a:p>
            <a:pPr lvl="1"/>
            <a:r>
              <a:rPr lang="en-GB" sz="1400" dirty="0" smtClean="0"/>
              <a:t>Menu &gt; Project &gt; Generate Code</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32</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pic>
        <p:nvPicPr>
          <p:cNvPr id="3" name="Picture 2"/>
          <p:cNvPicPr>
            <a:picLocks noChangeAspect="1"/>
          </p:cNvPicPr>
          <p:nvPr/>
        </p:nvPicPr>
        <p:blipFill>
          <a:blip r:embed="rId3"/>
          <a:stretch>
            <a:fillRect/>
          </a:stretch>
        </p:blipFill>
        <p:spPr>
          <a:xfrm>
            <a:off x="3982752" y="1700808"/>
            <a:ext cx="4648200" cy="4619625"/>
          </a:xfrm>
          <a:prstGeom prst="rect">
            <a:avLst/>
          </a:prstGeom>
        </p:spPr>
      </p:pic>
    </p:spTree>
    <p:extLst>
      <p:ext uri="{BB962C8B-B14F-4D97-AF65-F5344CB8AC3E}">
        <p14:creationId xmlns:p14="http://schemas.microsoft.com/office/powerpoint/2010/main" val="16960399"/>
      </p:ext>
    </p:extLst>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smtClean="0">
                <a:solidFill>
                  <a:schemeClr val="accent2"/>
                </a:solidFill>
              </a:rPr>
              <a:t>Configure EXTI to turn on LED</a:t>
            </a:r>
            <a:endParaRPr lang="en-US" dirty="0" smtClean="0"/>
          </a:p>
        </p:txBody>
      </p:sp>
      <p:sp>
        <p:nvSpPr>
          <p:cNvPr id="1788931" name="Content Placeholder 2"/>
          <p:cNvSpPr>
            <a:spLocks noGrp="1"/>
          </p:cNvSpPr>
          <p:nvPr>
            <p:ph idx="1"/>
          </p:nvPr>
        </p:nvSpPr>
        <p:spPr>
          <a:xfrm>
            <a:off x="463550" y="1196752"/>
            <a:ext cx="8229600" cy="984885"/>
          </a:xfrm>
        </p:spPr>
        <p:txBody>
          <a:bodyPr/>
          <a:lstStyle/>
          <a:p>
            <a:pPr marL="0" indent="0">
              <a:buNone/>
            </a:pPr>
            <a:r>
              <a:rPr lang="en-US" sz="2400" dirty="0" smtClean="0"/>
              <a:t>HAL Library work flow summary</a:t>
            </a: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33</a:t>
            </a:fld>
            <a:endParaRPr lang="fr-FR" dirty="0"/>
          </a:p>
        </p:txBody>
      </p:sp>
      <p:sp>
        <p:nvSpPr>
          <p:cNvPr id="8" name="Rectangle 7"/>
          <p:cNvSpPr/>
          <p:nvPr/>
        </p:nvSpPr>
        <p:spPr>
          <a:xfrm>
            <a:off x="862664" y="2981039"/>
            <a:ext cx="322827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1200" dirty="0" smtClean="0">
                <a:solidFill>
                  <a:schemeClr val="tx1"/>
                </a:solidFill>
              </a:rPr>
              <a:t>Configure the GPIO to generate interrupt on rising or falling edge</a:t>
            </a:r>
            <a:endParaRPr lang="en-US" sz="1200" dirty="0">
              <a:solidFill>
                <a:schemeClr val="tx1"/>
              </a:solidFill>
            </a:endParaRPr>
          </a:p>
        </p:txBody>
      </p:sp>
      <p:sp>
        <p:nvSpPr>
          <p:cNvPr id="9" name="Rectangle 8"/>
          <p:cNvSpPr/>
          <p:nvPr/>
        </p:nvSpPr>
        <p:spPr>
          <a:xfrm>
            <a:off x="862664" y="2050504"/>
            <a:ext cx="3228274" cy="5525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Peripheral </a:t>
            </a:r>
            <a:r>
              <a:rPr lang="en-US" sz="1200" dirty="0" smtClean="0"/>
              <a:t>Initializations </a:t>
            </a:r>
          </a:p>
          <a:p>
            <a:pPr algn="ctr"/>
            <a:r>
              <a:rPr lang="en-US" sz="1200" dirty="0" smtClean="0"/>
              <a:t>including peripheral interrupt NVIC initializations </a:t>
            </a:r>
            <a:endParaRPr lang="en-US" sz="1200" dirty="0"/>
          </a:p>
        </p:txBody>
      </p:sp>
      <p:sp>
        <p:nvSpPr>
          <p:cNvPr id="10" name="Rectangle 9"/>
          <p:cNvSpPr/>
          <p:nvPr/>
        </p:nvSpPr>
        <p:spPr>
          <a:xfrm>
            <a:off x="4956095" y="3768582"/>
            <a:ext cx="1936419" cy="457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HAL_EXTI4_15_IRQHandler</a:t>
            </a:r>
            <a:r>
              <a:rPr lang="en-US" sz="1200" i="1" dirty="0" smtClean="0"/>
              <a:t> </a:t>
            </a:r>
            <a:endParaRPr lang="en-US" sz="1200" dirty="0">
              <a:solidFill>
                <a:schemeClr val="tx1"/>
              </a:solidFill>
            </a:endParaRPr>
          </a:p>
        </p:txBody>
      </p:sp>
      <p:sp>
        <p:nvSpPr>
          <p:cNvPr id="11" name="Rectangle 10"/>
          <p:cNvSpPr/>
          <p:nvPr/>
        </p:nvSpPr>
        <p:spPr>
          <a:xfrm>
            <a:off x="854142" y="4466148"/>
            <a:ext cx="3178285" cy="6259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Edge detection callback</a:t>
            </a:r>
          </a:p>
          <a:p>
            <a:pPr algn="ctr"/>
            <a:r>
              <a:rPr lang="en-US" sz="1200" dirty="0" err="1" smtClean="0"/>
              <a:t>HAL_GPIO_EXTI_Callback</a:t>
            </a:r>
            <a:endParaRPr lang="en-US" sz="1200" dirty="0">
              <a:solidFill>
                <a:schemeClr val="tx1"/>
              </a:solidFill>
            </a:endParaRPr>
          </a:p>
        </p:txBody>
      </p:sp>
      <p:sp>
        <p:nvSpPr>
          <p:cNvPr id="12" name="Down Arrow 11"/>
          <p:cNvSpPr/>
          <p:nvPr/>
        </p:nvSpPr>
        <p:spPr>
          <a:xfrm>
            <a:off x="2339752" y="2603089"/>
            <a:ext cx="226668" cy="3396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3" name="Bent Arrow 12"/>
          <p:cNvSpPr/>
          <p:nvPr/>
        </p:nvSpPr>
        <p:spPr>
          <a:xfrm rot="10800000">
            <a:off x="4032426" y="4225782"/>
            <a:ext cx="1535005" cy="630658"/>
          </a:xfrm>
          <a:prstGeom prst="bentArrow">
            <a:avLst>
              <a:gd name="adj1" fmla="val 11377"/>
              <a:gd name="adj2" fmla="val 1583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solidFill>
                <a:schemeClr val="tx1"/>
              </a:solidFill>
            </a:endParaRPr>
          </a:p>
        </p:txBody>
      </p:sp>
      <p:cxnSp>
        <p:nvCxnSpPr>
          <p:cNvPr id="14" name="Straight Connector 13"/>
          <p:cNvCxnSpPr/>
          <p:nvPr/>
        </p:nvCxnSpPr>
        <p:spPr>
          <a:xfrm>
            <a:off x="4752223" y="1859915"/>
            <a:ext cx="0" cy="4305389"/>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7564098" y="3763888"/>
            <a:ext cx="1477108" cy="457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EXTI4_15_IRQHandler</a:t>
            </a:r>
            <a:r>
              <a:rPr lang="en-US" sz="1100" i="1" dirty="0" smtClean="0"/>
              <a:t> </a:t>
            </a:r>
            <a:endParaRPr lang="en-US" sz="1100" dirty="0">
              <a:solidFill>
                <a:schemeClr val="tx1"/>
              </a:solidFill>
            </a:endParaRPr>
          </a:p>
        </p:txBody>
      </p:sp>
      <p:sp>
        <p:nvSpPr>
          <p:cNvPr id="16" name="Left Arrow 15"/>
          <p:cNvSpPr/>
          <p:nvPr/>
        </p:nvSpPr>
        <p:spPr>
          <a:xfrm>
            <a:off x="6892513" y="3914862"/>
            <a:ext cx="671586" cy="1371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5" name="Rectangular Callout 4"/>
          <p:cNvSpPr/>
          <p:nvPr/>
        </p:nvSpPr>
        <p:spPr>
          <a:xfrm>
            <a:off x="3724701" y="2564904"/>
            <a:ext cx="1231394" cy="434374"/>
          </a:xfrm>
          <a:prstGeom prst="wedgeRectCallou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accent2"/>
                </a:solidFill>
                <a:effectLst>
                  <a:outerShdw blurRad="38100" dist="19050" dir="2700000" algn="tl" rotWithShape="0">
                    <a:schemeClr val="dk1">
                      <a:alpha val="40000"/>
                    </a:schemeClr>
                  </a:outerShdw>
                </a:effectLst>
              </a:rPr>
              <a:t>2. </a:t>
            </a:r>
            <a:r>
              <a:rPr lang="en-US" sz="1400" dirty="0" err="1" smtClean="0">
                <a:ln w="0"/>
                <a:solidFill>
                  <a:schemeClr val="accent2"/>
                </a:solidFill>
                <a:effectLst>
                  <a:outerShdw blurRad="38100" dist="19050" dir="2700000" algn="tl" rotWithShape="0">
                    <a:schemeClr val="dk1">
                      <a:alpha val="40000"/>
                    </a:schemeClr>
                  </a:outerShdw>
                </a:effectLst>
              </a:rPr>
              <a:t>init</a:t>
            </a:r>
            <a:r>
              <a:rPr lang="en-US" sz="1400" dirty="0" smtClean="0">
                <a:ln w="0"/>
                <a:solidFill>
                  <a:schemeClr val="accent2"/>
                </a:solidFill>
                <a:effectLst>
                  <a:outerShdw blurRad="38100" dist="19050" dir="2700000" algn="tl" rotWithShape="0">
                    <a:schemeClr val="dk1">
                      <a:alpha val="40000"/>
                    </a:schemeClr>
                  </a:outerShdw>
                </a:effectLst>
              </a:rPr>
              <a:t> GPIO</a:t>
            </a:r>
            <a:endParaRPr lang="en-GB" sz="1400" dirty="0">
              <a:ln w="0"/>
              <a:solidFill>
                <a:schemeClr val="accent2"/>
              </a:solidFill>
              <a:effectLst>
                <a:outerShdw blurRad="38100" dist="19050" dir="2700000" algn="tl" rotWithShape="0">
                  <a:schemeClr val="dk1">
                    <a:alpha val="40000"/>
                  </a:schemeClr>
                </a:outerShdw>
              </a:effectLst>
            </a:endParaRPr>
          </a:p>
        </p:txBody>
      </p:sp>
      <p:sp>
        <p:nvSpPr>
          <p:cNvPr id="19" name="Rectangular Callout 18"/>
          <p:cNvSpPr/>
          <p:nvPr/>
        </p:nvSpPr>
        <p:spPr>
          <a:xfrm>
            <a:off x="3724701" y="1740802"/>
            <a:ext cx="1231394" cy="434374"/>
          </a:xfrm>
          <a:prstGeom prst="wedgeRectCallou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accent2"/>
                </a:solidFill>
                <a:effectLst>
                  <a:outerShdw blurRad="38100" dist="19050" dir="2700000" algn="tl" rotWithShape="0">
                    <a:schemeClr val="dk1">
                      <a:alpha val="40000"/>
                    </a:schemeClr>
                  </a:outerShdw>
                </a:effectLst>
              </a:rPr>
              <a:t>1</a:t>
            </a:r>
            <a:r>
              <a:rPr lang="en-US" sz="1400" dirty="0" smtClean="0">
                <a:ln w="0"/>
                <a:solidFill>
                  <a:schemeClr val="accent2"/>
                </a:solidFill>
                <a:effectLst>
                  <a:outerShdw blurRad="38100" dist="19050" dir="2700000" algn="tl" rotWithShape="0">
                    <a:schemeClr val="dk1">
                      <a:alpha val="40000"/>
                    </a:schemeClr>
                  </a:outerShdw>
                </a:effectLst>
              </a:rPr>
              <a:t>. </a:t>
            </a:r>
            <a:r>
              <a:rPr lang="en-US" sz="1400" dirty="0" err="1" smtClean="0">
                <a:ln w="0"/>
                <a:solidFill>
                  <a:schemeClr val="accent2"/>
                </a:solidFill>
                <a:effectLst>
                  <a:outerShdw blurRad="38100" dist="19050" dir="2700000" algn="tl" rotWithShape="0">
                    <a:schemeClr val="dk1">
                      <a:alpha val="40000"/>
                    </a:schemeClr>
                  </a:outerShdw>
                </a:effectLst>
              </a:rPr>
              <a:t>init</a:t>
            </a:r>
            <a:r>
              <a:rPr lang="en-US" sz="1400" dirty="0" smtClean="0">
                <a:ln w="0"/>
                <a:solidFill>
                  <a:schemeClr val="accent2"/>
                </a:solidFill>
                <a:effectLst>
                  <a:outerShdw blurRad="38100" dist="19050" dir="2700000" algn="tl" rotWithShape="0">
                    <a:schemeClr val="dk1">
                      <a:alpha val="40000"/>
                    </a:schemeClr>
                  </a:outerShdw>
                </a:effectLst>
              </a:rPr>
              <a:t> NVIC</a:t>
            </a:r>
            <a:endParaRPr lang="en-GB" sz="1400" dirty="0">
              <a:ln w="0"/>
              <a:solidFill>
                <a:schemeClr val="accent2"/>
              </a:solidFill>
              <a:effectLst>
                <a:outerShdw blurRad="38100" dist="19050" dir="2700000" algn="tl" rotWithShape="0">
                  <a:schemeClr val="dk1">
                    <a:alpha val="40000"/>
                  </a:schemeClr>
                </a:outerShdw>
              </a:effectLst>
            </a:endParaRPr>
          </a:p>
        </p:txBody>
      </p:sp>
      <p:sp>
        <p:nvSpPr>
          <p:cNvPr id="20" name="Rectangular Callout 19"/>
          <p:cNvSpPr/>
          <p:nvPr/>
        </p:nvSpPr>
        <p:spPr>
          <a:xfrm>
            <a:off x="7710986" y="1536475"/>
            <a:ext cx="1231394" cy="434374"/>
          </a:xfrm>
          <a:prstGeom prst="wedgeRectCallou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accent2"/>
                </a:solidFill>
                <a:effectLst>
                  <a:outerShdw blurRad="38100" dist="19050" dir="2700000" algn="tl" rotWithShape="0">
                    <a:schemeClr val="dk1">
                      <a:alpha val="40000"/>
                    </a:schemeClr>
                  </a:outerShdw>
                </a:effectLst>
              </a:rPr>
              <a:t>3. </a:t>
            </a:r>
            <a:r>
              <a:rPr lang="en-US" sz="1400" dirty="0">
                <a:ln w="0"/>
                <a:solidFill>
                  <a:schemeClr val="accent2"/>
                </a:solidFill>
                <a:effectLst>
                  <a:outerShdw blurRad="38100" dist="19050" dir="2700000" algn="tl" rotWithShape="0">
                    <a:schemeClr val="dk1">
                      <a:alpha val="40000"/>
                    </a:schemeClr>
                  </a:outerShdw>
                </a:effectLst>
              </a:rPr>
              <a:t>c</a:t>
            </a:r>
            <a:r>
              <a:rPr lang="en-US" sz="1400" dirty="0" smtClean="0">
                <a:ln w="0"/>
                <a:solidFill>
                  <a:schemeClr val="accent2"/>
                </a:solidFill>
                <a:effectLst>
                  <a:outerShdw blurRad="38100" dist="19050" dir="2700000" algn="tl" rotWithShape="0">
                    <a:schemeClr val="dk1">
                      <a:alpha val="40000"/>
                    </a:schemeClr>
                  </a:outerShdw>
                </a:effectLst>
              </a:rPr>
              <a:t>reate edge</a:t>
            </a:r>
            <a:endParaRPr lang="en-GB" sz="1400" dirty="0">
              <a:ln w="0"/>
              <a:solidFill>
                <a:schemeClr val="accent2"/>
              </a:solidFill>
              <a:effectLst>
                <a:outerShdw blurRad="38100" dist="19050" dir="2700000" algn="tl" rotWithShape="0">
                  <a:schemeClr val="dk1">
                    <a:alpha val="40000"/>
                  </a:schemeClr>
                </a:outerShdw>
              </a:effectLst>
            </a:endParaRPr>
          </a:p>
        </p:txBody>
      </p:sp>
      <p:cxnSp>
        <p:nvCxnSpPr>
          <p:cNvPr id="18" name="Elbow Connector 17"/>
          <p:cNvCxnSpPr/>
          <p:nvPr/>
        </p:nvCxnSpPr>
        <p:spPr>
          <a:xfrm rot="10800000" flipV="1">
            <a:off x="6810813" y="1780951"/>
            <a:ext cx="785523" cy="313647"/>
          </a:xfrm>
          <a:prstGeom prst="bentConnector3">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201353" y="1772816"/>
            <a:ext cx="2221" cy="23560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ular Callout 27"/>
          <p:cNvSpPr/>
          <p:nvPr/>
        </p:nvSpPr>
        <p:spPr>
          <a:xfrm>
            <a:off x="7564098" y="3188798"/>
            <a:ext cx="1477108" cy="434374"/>
          </a:xfrm>
          <a:prstGeom prst="wedgeRectCallou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accent2"/>
                </a:solidFill>
                <a:effectLst>
                  <a:outerShdw blurRad="38100" dist="19050" dir="2700000" algn="tl" rotWithShape="0">
                    <a:schemeClr val="dk1">
                      <a:alpha val="40000"/>
                    </a:schemeClr>
                  </a:outerShdw>
                </a:effectLst>
              </a:rPr>
              <a:t>4. EXTI interrupt handler</a:t>
            </a:r>
            <a:endParaRPr lang="en-GB" sz="1400" dirty="0">
              <a:ln w="0"/>
              <a:solidFill>
                <a:schemeClr val="accent2"/>
              </a:solidFill>
              <a:effectLst>
                <a:outerShdw blurRad="38100" dist="19050" dir="2700000" algn="tl" rotWithShape="0">
                  <a:schemeClr val="dk1">
                    <a:alpha val="40000"/>
                  </a:schemeClr>
                </a:outerShdw>
              </a:effectLst>
            </a:endParaRPr>
          </a:p>
        </p:txBody>
      </p:sp>
      <p:sp>
        <p:nvSpPr>
          <p:cNvPr id="29" name="Rectangular Callout 28"/>
          <p:cNvSpPr/>
          <p:nvPr/>
        </p:nvSpPr>
        <p:spPr>
          <a:xfrm>
            <a:off x="5118459" y="3188798"/>
            <a:ext cx="1774053" cy="434374"/>
          </a:xfrm>
          <a:prstGeom prst="wedgeRectCallou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accent2"/>
                </a:solidFill>
                <a:effectLst>
                  <a:outerShdw blurRad="38100" dist="19050" dir="2700000" algn="tl" rotWithShape="0">
                    <a:schemeClr val="dk1">
                      <a:alpha val="40000"/>
                    </a:schemeClr>
                  </a:outerShdw>
                </a:effectLst>
              </a:rPr>
              <a:t>5</a:t>
            </a:r>
            <a:r>
              <a:rPr lang="en-US" sz="1400" dirty="0" smtClean="0">
                <a:ln w="0"/>
                <a:solidFill>
                  <a:schemeClr val="accent2"/>
                </a:solidFill>
                <a:effectLst>
                  <a:outerShdw blurRad="38100" dist="19050" dir="2700000" algn="tl" rotWithShape="0">
                    <a:schemeClr val="dk1">
                      <a:alpha val="40000"/>
                    </a:schemeClr>
                  </a:outerShdw>
                </a:effectLst>
              </a:rPr>
              <a:t>. HAL EXTI interrupt handler</a:t>
            </a:r>
            <a:endParaRPr lang="en-GB" sz="1400" dirty="0">
              <a:ln w="0"/>
              <a:solidFill>
                <a:schemeClr val="accent2"/>
              </a:solidFill>
              <a:effectLst>
                <a:outerShdw blurRad="38100" dist="19050" dir="2700000" algn="tl" rotWithShape="0">
                  <a:schemeClr val="dk1">
                    <a:alpha val="40000"/>
                  </a:schemeClr>
                </a:outerShdw>
              </a:effectLst>
            </a:endParaRPr>
          </a:p>
        </p:txBody>
      </p:sp>
      <p:sp>
        <p:nvSpPr>
          <p:cNvPr id="30" name="Rectangular Callout 29"/>
          <p:cNvSpPr/>
          <p:nvPr/>
        </p:nvSpPr>
        <p:spPr>
          <a:xfrm>
            <a:off x="1969202" y="5010087"/>
            <a:ext cx="1774053" cy="434374"/>
          </a:xfrm>
          <a:prstGeom prst="wedgeRectCallou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accent2"/>
                </a:solidFill>
                <a:effectLst>
                  <a:outerShdw blurRad="38100" dist="19050" dir="2700000" algn="tl" rotWithShape="0">
                    <a:schemeClr val="dk1">
                      <a:alpha val="40000"/>
                    </a:schemeClr>
                  </a:outerShdw>
                </a:effectLst>
              </a:rPr>
              <a:t>6. HAL EXTI callback</a:t>
            </a:r>
            <a:endParaRPr lang="en-GB" sz="1400" dirty="0">
              <a:ln w="0"/>
              <a:solidFill>
                <a:schemeClr val="accent2"/>
              </a:solidFill>
              <a:effectLst>
                <a:outerShdw blurRad="38100" dist="19050" dir="2700000" algn="tl" rotWithShape="0">
                  <a:schemeClr val="dk1">
                    <a:alpha val="40000"/>
                  </a:schemeClr>
                </a:outerShdw>
              </a:effectLst>
            </a:endParaRPr>
          </a:p>
        </p:txBody>
      </p:sp>
      <p:sp>
        <p:nvSpPr>
          <p:cNvPr id="31" name="TextBox 30"/>
          <p:cNvSpPr txBox="1"/>
          <p:nvPr/>
        </p:nvSpPr>
        <p:spPr>
          <a:xfrm>
            <a:off x="4556998" y="4586223"/>
            <a:ext cx="1698345" cy="989873"/>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400" dirty="0" smtClean="0">
                <a:solidFill>
                  <a:schemeClr val="accent2"/>
                </a:solidFill>
              </a:rPr>
              <a:t>HAL files clearing flags, check errors, …</a:t>
            </a:r>
            <a:endParaRPr lang="en-GB" sz="1400" dirty="0">
              <a:solidFill>
                <a:schemeClr val="accent2"/>
              </a:solidFill>
            </a:endParaRPr>
          </a:p>
        </p:txBody>
      </p:sp>
      <p:cxnSp>
        <p:nvCxnSpPr>
          <p:cNvPr id="32" name="Straight Arrow Connector 31"/>
          <p:cNvCxnSpPr/>
          <p:nvPr/>
        </p:nvCxnSpPr>
        <p:spPr>
          <a:xfrm>
            <a:off x="4556998" y="2181637"/>
            <a:ext cx="0" cy="38326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3"/>
          </p:cNvCxnSpPr>
          <p:nvPr/>
        </p:nvCxnSpPr>
        <p:spPr>
          <a:xfrm flipV="1">
            <a:off x="4956095" y="1970849"/>
            <a:ext cx="1854718" cy="81124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532813" y="1970849"/>
            <a:ext cx="0" cy="121794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8" idx="1"/>
            <a:endCxn id="29" idx="3"/>
          </p:cNvCxnSpPr>
          <p:nvPr/>
        </p:nvCxnSpPr>
        <p:spPr>
          <a:xfrm flipH="1">
            <a:off x="6892512" y="3405985"/>
            <a:ext cx="671586"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99892" y="3634592"/>
            <a:ext cx="334296" cy="94119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0" idx="3"/>
          </p:cNvCxnSpPr>
          <p:nvPr/>
        </p:nvCxnSpPr>
        <p:spPr>
          <a:xfrm flipH="1">
            <a:off x="3743255" y="5227274"/>
            <a:ext cx="81374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spTree>
    <p:extLst>
      <p:ext uri="{BB962C8B-B14F-4D97-AF65-F5344CB8AC3E}">
        <p14:creationId xmlns:p14="http://schemas.microsoft.com/office/powerpoint/2010/main" val="8242239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1+#ppt_w/2"/>
                                          </p:val>
                                        </p:tav>
                                        <p:tav tm="100000">
                                          <p:val>
                                            <p:strVal val="#ppt_x"/>
                                          </p:val>
                                        </p:tav>
                                      </p:tavLst>
                                    </p:anim>
                                    <p:anim calcmode="lin" valueType="num">
                                      <p:cBhvr additive="base">
                                        <p:cTn id="37"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animBg="1"/>
      <p:bldP spid="28" grpId="0" animBg="1"/>
      <p:bldP spid="29" grpId="0" animBg="1"/>
      <p:bldP spid="30"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smtClean="0">
                <a:solidFill>
                  <a:schemeClr val="accent2"/>
                </a:solidFill>
              </a:rPr>
              <a:t>Configure EXTI to turn on LED</a:t>
            </a:r>
            <a:endParaRPr lang="en-US" dirty="0" smtClean="0"/>
          </a:p>
        </p:txBody>
      </p:sp>
      <p:sp>
        <p:nvSpPr>
          <p:cNvPr id="1788931" name="Content Placeholder 2"/>
          <p:cNvSpPr>
            <a:spLocks noGrp="1"/>
          </p:cNvSpPr>
          <p:nvPr>
            <p:ph idx="1"/>
          </p:nvPr>
        </p:nvSpPr>
        <p:spPr>
          <a:xfrm>
            <a:off x="463550" y="1196752"/>
            <a:ext cx="8229600" cy="3216265"/>
          </a:xfrm>
        </p:spPr>
        <p:txBody>
          <a:bodyPr/>
          <a:lstStyle/>
          <a:p>
            <a:r>
              <a:rPr lang="en-GB" sz="1800" dirty="0" smtClean="0"/>
              <a:t>Now we open the project in our IDE</a:t>
            </a:r>
          </a:p>
          <a:p>
            <a:pPr lvl="1"/>
            <a:r>
              <a:rPr lang="en-GB" sz="1400" dirty="0" smtClean="0"/>
              <a:t>The functions we want to put into </a:t>
            </a:r>
            <a:r>
              <a:rPr lang="en-GB" sz="1400" dirty="0" err="1" smtClean="0"/>
              <a:t>main.c</a:t>
            </a:r>
            <a:endParaRPr lang="en-GB" sz="1400" dirty="0" smtClean="0"/>
          </a:p>
          <a:p>
            <a:pPr lvl="1"/>
            <a:r>
              <a:rPr lang="en-GB" sz="1400" dirty="0"/>
              <a:t>Between </a:t>
            </a:r>
            <a:r>
              <a:rPr lang="en-GB" sz="1400" i="1" dirty="0"/>
              <a:t>/* USER CODE BEGIN </a:t>
            </a:r>
            <a:r>
              <a:rPr lang="en-GB" sz="1400" i="1" dirty="0" smtClean="0"/>
              <a:t>4 </a:t>
            </a:r>
            <a:r>
              <a:rPr lang="en-GB" sz="1400" i="1" dirty="0"/>
              <a:t>*/</a:t>
            </a:r>
            <a:r>
              <a:rPr lang="en-GB" sz="1400" dirty="0"/>
              <a:t> and </a:t>
            </a:r>
            <a:r>
              <a:rPr lang="en-GB" sz="1400" i="1" dirty="0"/>
              <a:t>/* USER CODE END </a:t>
            </a:r>
            <a:r>
              <a:rPr lang="en-GB" sz="1400" i="1" dirty="0" smtClean="0"/>
              <a:t>4 */ </a:t>
            </a:r>
            <a:r>
              <a:rPr lang="en-GB" sz="1400" dirty="0" smtClean="0"/>
              <a:t>tags</a:t>
            </a:r>
          </a:p>
          <a:p>
            <a:pPr lvl="1"/>
            <a:r>
              <a:rPr lang="en-GB" sz="1400" dirty="0" smtClean="0"/>
              <a:t>We create function which will handle the EXTI interrupts</a:t>
            </a:r>
          </a:p>
          <a:p>
            <a:r>
              <a:rPr lang="en-GB" sz="1800" dirty="0" smtClean="0"/>
              <a:t>The HAL </a:t>
            </a:r>
            <a:r>
              <a:rPr lang="en-GB" sz="1800" dirty="0" err="1" smtClean="0"/>
              <a:t>callback</a:t>
            </a:r>
            <a:r>
              <a:rPr lang="en-GB" sz="1800" dirty="0" smtClean="0"/>
              <a:t> function for EXTI</a:t>
            </a:r>
          </a:p>
          <a:p>
            <a:pPr lvl="1"/>
            <a:r>
              <a:rPr lang="en-GB" sz="1400" dirty="0"/>
              <a:t>void </a:t>
            </a:r>
            <a:r>
              <a:rPr lang="en-GB" sz="1400" dirty="0" err="1"/>
              <a:t>HAL_GPIO_EXTI_Callback</a:t>
            </a:r>
            <a:r>
              <a:rPr lang="en-GB" sz="1400" dirty="0"/>
              <a:t>(uint16_t </a:t>
            </a:r>
            <a:r>
              <a:rPr lang="en-GB" sz="1400" dirty="0" err="1"/>
              <a:t>GPIO_Pin</a:t>
            </a:r>
            <a:r>
              <a:rPr lang="en-GB" sz="1400" dirty="0" smtClean="0"/>
              <a:t>)</a:t>
            </a:r>
          </a:p>
          <a:p>
            <a:r>
              <a:rPr lang="en-GB" sz="1800" dirty="0" smtClean="0"/>
              <a:t>For LED turn on we need to use this functions</a:t>
            </a:r>
          </a:p>
          <a:p>
            <a:pPr lvl="1"/>
            <a:r>
              <a:rPr lang="en-GB" sz="1400" i="1" dirty="0" err="1"/>
              <a:t>HAL_GPIO_WritePin</a:t>
            </a:r>
            <a:r>
              <a:rPr lang="en-GB" sz="1400" dirty="0"/>
              <a:t> </a:t>
            </a: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34</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spTree>
    <p:extLst>
      <p:ext uri="{BB962C8B-B14F-4D97-AF65-F5344CB8AC3E}">
        <p14:creationId xmlns:p14="http://schemas.microsoft.com/office/powerpoint/2010/main" val="483579699"/>
      </p:ext>
    </p:extLst>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smtClean="0">
                <a:solidFill>
                  <a:schemeClr val="accent2"/>
                </a:solidFill>
              </a:rPr>
              <a:t>Configure EXTI to turn on LED</a:t>
            </a:r>
            <a:endParaRPr lang="en-US" dirty="0" smtClean="0"/>
          </a:p>
        </p:txBody>
      </p:sp>
      <p:sp>
        <p:nvSpPr>
          <p:cNvPr id="1788931" name="Content Placeholder 2"/>
          <p:cNvSpPr>
            <a:spLocks noGrp="1"/>
          </p:cNvSpPr>
          <p:nvPr>
            <p:ph idx="1"/>
          </p:nvPr>
        </p:nvSpPr>
        <p:spPr>
          <a:xfrm>
            <a:off x="463550" y="1196752"/>
            <a:ext cx="8229600" cy="3216265"/>
          </a:xfrm>
        </p:spPr>
        <p:txBody>
          <a:bodyPr/>
          <a:lstStyle/>
          <a:p>
            <a:r>
              <a:rPr lang="en-GB" sz="1800" dirty="0" smtClean="0"/>
              <a:t>Now we open the project in our IDE</a:t>
            </a:r>
          </a:p>
          <a:p>
            <a:pPr lvl="1"/>
            <a:r>
              <a:rPr lang="en-GB" sz="1400" dirty="0" smtClean="0"/>
              <a:t>The functions we want to put into </a:t>
            </a:r>
            <a:r>
              <a:rPr lang="en-GB" sz="1400" dirty="0" err="1" smtClean="0"/>
              <a:t>main.c</a:t>
            </a:r>
            <a:endParaRPr lang="en-GB" sz="1400" dirty="0" smtClean="0"/>
          </a:p>
          <a:p>
            <a:pPr lvl="1"/>
            <a:r>
              <a:rPr lang="en-GB" sz="1400" dirty="0"/>
              <a:t>Between </a:t>
            </a:r>
            <a:r>
              <a:rPr lang="en-GB" sz="1400" i="1" dirty="0"/>
              <a:t>/* USER CODE BEGIN </a:t>
            </a:r>
            <a:r>
              <a:rPr lang="en-GB" sz="1400" i="1" dirty="0" smtClean="0"/>
              <a:t>4 </a:t>
            </a:r>
            <a:r>
              <a:rPr lang="en-GB" sz="1400" i="1" dirty="0"/>
              <a:t>*/</a:t>
            </a:r>
            <a:r>
              <a:rPr lang="en-GB" sz="1400" dirty="0"/>
              <a:t> and </a:t>
            </a:r>
            <a:r>
              <a:rPr lang="en-GB" sz="1400" i="1" dirty="0"/>
              <a:t>/* USER CODE END </a:t>
            </a:r>
            <a:r>
              <a:rPr lang="en-GB" sz="1400" i="1" dirty="0" smtClean="0"/>
              <a:t>4 */ </a:t>
            </a:r>
            <a:r>
              <a:rPr lang="en-GB" sz="1400" dirty="0" smtClean="0"/>
              <a:t>tags</a:t>
            </a:r>
          </a:p>
          <a:p>
            <a:pPr lvl="1"/>
            <a:r>
              <a:rPr lang="en-GB" sz="1400" dirty="0" smtClean="0"/>
              <a:t>We create function which will handle the EXTI interrupts</a:t>
            </a:r>
          </a:p>
          <a:p>
            <a:r>
              <a:rPr lang="en-GB" sz="1800" dirty="0" smtClean="0"/>
              <a:t>The HAL </a:t>
            </a:r>
            <a:r>
              <a:rPr lang="en-GB" sz="1800" dirty="0" err="1" smtClean="0"/>
              <a:t>callback</a:t>
            </a:r>
            <a:r>
              <a:rPr lang="en-GB" sz="1800" dirty="0" smtClean="0"/>
              <a:t> function for EXTI</a:t>
            </a:r>
          </a:p>
          <a:p>
            <a:pPr lvl="1"/>
            <a:r>
              <a:rPr lang="en-GB" sz="1400" dirty="0"/>
              <a:t>void </a:t>
            </a:r>
            <a:r>
              <a:rPr lang="en-GB" sz="1400" dirty="0" err="1"/>
              <a:t>HAL_GPIO_EXTI_Callback</a:t>
            </a:r>
            <a:r>
              <a:rPr lang="en-GB" sz="1400" dirty="0"/>
              <a:t>(uint16_t </a:t>
            </a:r>
            <a:r>
              <a:rPr lang="en-GB" sz="1400" dirty="0" err="1"/>
              <a:t>GPIO_Pin</a:t>
            </a:r>
            <a:r>
              <a:rPr lang="en-GB" sz="1400" dirty="0" smtClean="0"/>
              <a:t>)</a:t>
            </a:r>
          </a:p>
          <a:p>
            <a:r>
              <a:rPr lang="en-GB" sz="1800" dirty="0" smtClean="0"/>
              <a:t>For LED turn on we need to use this functions</a:t>
            </a:r>
          </a:p>
          <a:p>
            <a:pPr lvl="1"/>
            <a:r>
              <a:rPr lang="en-GB" sz="1400" i="1" dirty="0" err="1"/>
              <a:t>HAL_GPIO_WritePin</a:t>
            </a:r>
            <a:r>
              <a:rPr lang="en-GB" sz="1400" dirty="0"/>
              <a:t> </a:t>
            </a: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35</a:t>
            </a:fld>
            <a:endParaRPr lang="fr-FR" dirty="0"/>
          </a:p>
        </p:txBody>
      </p:sp>
      <p:sp>
        <p:nvSpPr>
          <p:cNvPr id="2" name="Rectangle 1"/>
          <p:cNvSpPr/>
          <p:nvPr/>
        </p:nvSpPr>
        <p:spPr>
          <a:xfrm>
            <a:off x="1259631" y="3933056"/>
            <a:ext cx="7717557" cy="2862322"/>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solidFill>
                  <a:srgbClr val="008000"/>
                </a:solidFill>
                <a:latin typeface="Consolas" panose="020B0609020204030204" pitchFamily="49" charset="0"/>
              </a:rPr>
              <a:t>/* USER CODE BEGIN 4 */</a:t>
            </a:r>
            <a:endParaRPr lang="en-GB" dirty="0">
              <a:solidFill>
                <a:prstClr val="black"/>
              </a:solidFill>
              <a:latin typeface="Consolas" panose="020B0609020204030204" pitchFamily="49" charset="0"/>
            </a:endParaRPr>
          </a:p>
          <a:p>
            <a:r>
              <a:rPr lang="en-GB" dirty="0">
                <a:solidFill>
                  <a:srgbClr val="0000FF"/>
                </a:solidFill>
                <a:latin typeface="Consolas" panose="020B0609020204030204" pitchFamily="49" charset="0"/>
              </a:rPr>
              <a:t>void</a:t>
            </a:r>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HAL_GPIO_EXTI_Callback</a:t>
            </a:r>
            <a:r>
              <a:rPr lang="en-GB" dirty="0">
                <a:solidFill>
                  <a:prstClr val="black"/>
                </a:solidFill>
                <a:latin typeface="Consolas" panose="020B0609020204030204" pitchFamily="49" charset="0"/>
              </a:rPr>
              <a:t>(uint16_t </a:t>
            </a:r>
            <a:r>
              <a:rPr lang="en-GB" dirty="0" err="1">
                <a:solidFill>
                  <a:prstClr val="black"/>
                </a:solidFill>
                <a:latin typeface="Consolas" panose="020B0609020204030204" pitchFamily="49" charset="0"/>
              </a:rPr>
              <a:t>GPIO_Pin</a:t>
            </a:r>
            <a:r>
              <a:rPr lang="en-GB" dirty="0">
                <a:solidFill>
                  <a:prstClr val="black"/>
                </a:solidFill>
                <a:latin typeface="Consolas" panose="020B0609020204030204" pitchFamily="49" charset="0"/>
              </a:rPr>
              <a:t>)</a:t>
            </a:r>
          </a:p>
          <a:p>
            <a:r>
              <a:rPr lang="en-GB" dirty="0">
                <a:solidFill>
                  <a:prstClr val="black"/>
                </a:solidFill>
                <a:latin typeface="Consolas" panose="020B0609020204030204" pitchFamily="49" charset="0"/>
              </a:rPr>
              <a:t>{</a:t>
            </a:r>
          </a:p>
          <a:p>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if</a:t>
            </a:r>
            <a:r>
              <a:rPr lang="en-GB" dirty="0">
                <a:solidFill>
                  <a:prstClr val="black"/>
                </a:solidFill>
                <a:latin typeface="Consolas" panose="020B0609020204030204" pitchFamily="49" charset="0"/>
              </a:rPr>
              <a:t>(</a:t>
            </a:r>
            <a:r>
              <a:rPr lang="en-GB" dirty="0" err="1">
                <a:solidFill>
                  <a:prstClr val="black"/>
                </a:solidFill>
                <a:latin typeface="Consolas" panose="020B0609020204030204" pitchFamily="49" charset="0"/>
              </a:rPr>
              <a:t>GPIO_Pin</a:t>
            </a:r>
            <a:r>
              <a:rPr lang="en-GB" dirty="0">
                <a:solidFill>
                  <a:prstClr val="black"/>
                </a:solidFill>
                <a:latin typeface="Consolas" panose="020B0609020204030204" pitchFamily="49" charset="0"/>
              </a:rPr>
              <a:t> == </a:t>
            </a:r>
            <a:r>
              <a:rPr lang="en-GB" dirty="0" smtClean="0">
                <a:solidFill>
                  <a:prstClr val="black"/>
                </a:solidFill>
                <a:latin typeface="Consolas" panose="020B0609020204030204" pitchFamily="49" charset="0"/>
              </a:rPr>
              <a:t>GPIO_PIN_13) </a:t>
            </a:r>
            <a:r>
              <a:rPr lang="en-GB" dirty="0">
                <a:solidFill>
                  <a:prstClr val="black"/>
                </a:solidFill>
                <a:latin typeface="Consolas" panose="020B0609020204030204" pitchFamily="49" charset="0"/>
              </a:rPr>
              <a:t>{</a:t>
            </a:r>
          </a:p>
          <a:p>
            <a:r>
              <a:rPr lang="en-GB" dirty="0">
                <a:solidFill>
                  <a:prstClr val="black"/>
                </a:solidFill>
                <a:latin typeface="Consolas" panose="020B0609020204030204" pitchFamily="49" charset="0"/>
              </a:rPr>
              <a:t>    </a:t>
            </a:r>
            <a:r>
              <a:rPr lang="en-GB" dirty="0" err="1" smtClean="0">
                <a:solidFill>
                  <a:prstClr val="black"/>
                </a:solidFill>
                <a:latin typeface="Consolas" panose="020B0609020204030204" pitchFamily="49" charset="0"/>
              </a:rPr>
              <a:t>HAL_GPIO_WritePin</a:t>
            </a:r>
            <a:r>
              <a:rPr lang="en-GB" dirty="0" smtClean="0">
                <a:solidFill>
                  <a:prstClr val="black"/>
                </a:solidFill>
                <a:latin typeface="Consolas" panose="020B0609020204030204" pitchFamily="49" charset="0"/>
              </a:rPr>
              <a:t>(GPIOA, GPIO_PIN_5, </a:t>
            </a:r>
            <a:r>
              <a:rPr lang="en-GB" dirty="0">
                <a:solidFill>
                  <a:prstClr val="black"/>
                </a:solidFill>
                <a:latin typeface="Consolas" panose="020B0609020204030204" pitchFamily="49" charset="0"/>
              </a:rPr>
              <a:t>GPIO_PIN_SET);</a:t>
            </a:r>
          </a:p>
          <a:p>
            <a:r>
              <a:rPr lang="en-GB" dirty="0">
                <a:solidFill>
                  <a:prstClr val="black"/>
                </a:solidFill>
                <a:latin typeface="Consolas" panose="020B0609020204030204" pitchFamily="49" charset="0"/>
              </a:rPr>
              <a:t>  } </a:t>
            </a:r>
            <a:r>
              <a:rPr lang="en-GB" dirty="0">
                <a:solidFill>
                  <a:srgbClr val="0000FF"/>
                </a:solidFill>
                <a:latin typeface="Consolas" panose="020B0609020204030204" pitchFamily="49" charset="0"/>
              </a:rPr>
              <a:t>else</a:t>
            </a:r>
            <a:r>
              <a:rPr lang="en-GB" dirty="0">
                <a:solidFill>
                  <a:prstClr val="black"/>
                </a:solidFill>
                <a:latin typeface="Consolas" panose="020B0609020204030204" pitchFamily="49" charset="0"/>
              </a:rPr>
              <a:t> {</a:t>
            </a:r>
          </a:p>
          <a:p>
            <a:r>
              <a:rPr lang="en-GB" dirty="0">
                <a:solidFill>
                  <a:prstClr val="black"/>
                </a:solidFill>
                <a:latin typeface="Consolas" panose="020B0609020204030204" pitchFamily="49" charset="0"/>
              </a:rPr>
              <a:t>      __NOP();</a:t>
            </a:r>
          </a:p>
          <a:p>
            <a:r>
              <a:rPr lang="en-GB" dirty="0">
                <a:solidFill>
                  <a:prstClr val="black"/>
                </a:solidFill>
                <a:latin typeface="Consolas" panose="020B0609020204030204" pitchFamily="49" charset="0"/>
              </a:rPr>
              <a:t>  }</a:t>
            </a:r>
          </a:p>
          <a:p>
            <a:r>
              <a:rPr lang="en-GB" dirty="0">
                <a:solidFill>
                  <a:prstClr val="black"/>
                </a:solidFill>
                <a:latin typeface="Consolas" panose="020B0609020204030204" pitchFamily="49" charset="0"/>
              </a:rPr>
              <a:t>}</a:t>
            </a:r>
          </a:p>
          <a:p>
            <a:r>
              <a:rPr lang="en-GB" dirty="0">
                <a:solidFill>
                  <a:srgbClr val="008000"/>
                </a:solidFill>
                <a:latin typeface="Consolas" panose="020B0609020204030204" pitchFamily="49" charset="0"/>
              </a:rPr>
              <a:t>/* USER CODE END 4 */</a:t>
            </a:r>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1.1.2</a:t>
            </a:r>
          </a:p>
        </p:txBody>
      </p:sp>
    </p:spTree>
    <p:extLst>
      <p:ext uri="{BB962C8B-B14F-4D97-AF65-F5344CB8AC3E}">
        <p14:creationId xmlns:p14="http://schemas.microsoft.com/office/powerpoint/2010/main" val="3434450912"/>
      </p:ext>
    </p:extLst>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2</a:t>
            </a:r>
            <a:r>
              <a:rPr lang="en-US" b="1" dirty="0" smtClean="0">
                <a:solidFill>
                  <a:schemeClr val="accent2"/>
                </a:solidFill>
              </a:rPr>
              <a:t>.1.2 </a:t>
            </a:r>
            <a:r>
              <a:rPr lang="en-US" dirty="0" smtClean="0"/>
              <a:t>UART </a:t>
            </a:r>
            <a:r>
              <a:rPr lang="en-US" dirty="0" err="1" smtClean="0"/>
              <a:t>printf</a:t>
            </a:r>
            <a:r>
              <a:rPr lang="en-US" dirty="0" smtClean="0"/>
              <a:t> lab </a:t>
            </a:r>
            <a:endParaRPr lang="en-GB" dirty="0"/>
          </a:p>
        </p:txBody>
      </p:sp>
      <p:sp>
        <p:nvSpPr>
          <p:cNvPr id="3" name="Date Placeholder 2"/>
          <p:cNvSpPr>
            <a:spLocks noGrp="1"/>
          </p:cNvSpPr>
          <p:nvPr>
            <p:ph type="dt" sz="half" idx="10"/>
          </p:nvPr>
        </p:nvSpPr>
        <p:spPr/>
        <p:txBody>
          <a:bodyPr/>
          <a:lstStyle/>
          <a:p>
            <a:pPr>
              <a:defRPr/>
            </a:pPr>
            <a:fld id="{7B022F87-24B0-41D2-B4A9-5E30A9FEDC5E}" type="datetime1">
              <a:rPr lang="fr-FR" smtClean="0"/>
              <a:t>01/08/2016</a:t>
            </a:fld>
            <a:endParaRPr lang="fr-FR"/>
          </a:p>
        </p:txBody>
      </p:sp>
      <p:sp>
        <p:nvSpPr>
          <p:cNvPr id="4" name="Footer Placeholder 3"/>
          <p:cNvSpPr>
            <a:spLocks noGrp="1"/>
          </p:cNvSpPr>
          <p:nvPr>
            <p:ph type="ftr" sz="quarter" idx="11"/>
          </p:nvPr>
        </p:nvSpPr>
        <p:spPr/>
        <p:txBody>
          <a:bodyPr/>
          <a:lstStyle/>
          <a:p>
            <a:pPr>
              <a:defRPr/>
            </a:pPr>
            <a:r>
              <a:rPr lang="en-US" smtClean="0"/>
              <a:t>STM32F42xx Technical Training              </a:t>
            </a:r>
            <a:endParaRPr lang="en-US"/>
          </a:p>
        </p:txBody>
      </p:sp>
    </p:spTree>
    <p:extLst>
      <p:ext uri="{BB962C8B-B14F-4D97-AF65-F5344CB8AC3E}">
        <p14:creationId xmlns:p14="http://schemas.microsoft.com/office/powerpoint/2010/main" val="331648131"/>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t>
            </a:r>
            <a:r>
              <a:rPr lang="en-US" dirty="0" smtClean="0"/>
              <a:t>UART </a:t>
            </a:r>
            <a:r>
              <a:rPr lang="en-US" dirty="0">
                <a:solidFill>
                  <a:schemeClr val="accent2"/>
                </a:solidFill>
              </a:rPr>
              <a:t>with </a:t>
            </a:r>
            <a:r>
              <a:rPr lang="en-US" dirty="0" err="1" smtClean="0">
                <a:solidFill>
                  <a:schemeClr val="accent2"/>
                </a:solidFill>
              </a:rPr>
              <a:t>printf</a:t>
            </a:r>
            <a:endParaRPr lang="en-US" dirty="0">
              <a:solidFill>
                <a:schemeClr val="accent2"/>
              </a:solidFill>
            </a:endParaRPr>
          </a:p>
        </p:txBody>
      </p:sp>
      <p:sp>
        <p:nvSpPr>
          <p:cNvPr id="1788931" name="Content Placeholder 2"/>
          <p:cNvSpPr>
            <a:spLocks noGrp="1"/>
          </p:cNvSpPr>
          <p:nvPr>
            <p:ph idx="1"/>
          </p:nvPr>
        </p:nvSpPr>
        <p:spPr>
          <a:xfrm>
            <a:off x="463550" y="1196752"/>
            <a:ext cx="8229600" cy="3108543"/>
          </a:xfrm>
        </p:spPr>
        <p:txBody>
          <a:bodyPr/>
          <a:lstStyle/>
          <a:p>
            <a:r>
              <a:rPr lang="en-GB" sz="2400" dirty="0" smtClean="0"/>
              <a:t>Objective</a:t>
            </a:r>
          </a:p>
          <a:p>
            <a:pPr lvl="1"/>
            <a:r>
              <a:rPr lang="en-GB" sz="1800" dirty="0" smtClean="0"/>
              <a:t>Learn how to </a:t>
            </a:r>
            <a:r>
              <a:rPr lang="en-US" sz="1800" dirty="0" smtClean="0"/>
              <a:t>setup UART with interrupts in CubeMX</a:t>
            </a:r>
            <a:endParaRPr lang="en-GB" sz="1800" dirty="0" smtClean="0"/>
          </a:p>
          <a:p>
            <a:pPr lvl="1"/>
            <a:r>
              <a:rPr lang="en-US" sz="1800" dirty="0" smtClean="0"/>
              <a:t>How to Generate Code in CubeMX and use HAL functions</a:t>
            </a:r>
          </a:p>
          <a:p>
            <a:pPr lvl="1"/>
            <a:r>
              <a:rPr lang="en-US" sz="1800" dirty="0" smtClean="0"/>
              <a:t>Add the </a:t>
            </a:r>
            <a:r>
              <a:rPr lang="en-US" sz="1800" dirty="0" err="1" smtClean="0"/>
              <a:t>printf</a:t>
            </a:r>
            <a:r>
              <a:rPr lang="en-US" sz="1800" dirty="0" smtClean="0"/>
              <a:t> function</a:t>
            </a:r>
          </a:p>
          <a:p>
            <a:r>
              <a:rPr lang="en-GB" sz="2400" dirty="0" smtClean="0"/>
              <a:t>Goal</a:t>
            </a:r>
          </a:p>
          <a:p>
            <a:pPr lvl="1"/>
            <a:r>
              <a:rPr lang="en-US" sz="1800" dirty="0" smtClean="0"/>
              <a:t>Configure UART in CubeMX and Generate Code</a:t>
            </a:r>
            <a:endParaRPr lang="pl-PL" sz="1800" dirty="0" smtClean="0"/>
          </a:p>
          <a:p>
            <a:pPr lvl="1"/>
            <a:r>
              <a:rPr lang="en-US" sz="1800" dirty="0" smtClean="0"/>
              <a:t>Learn how to send data over UART to a terminal</a:t>
            </a:r>
            <a:endParaRPr lang="en-GB" sz="1800" dirty="0" smtClean="0"/>
          </a:p>
          <a:p>
            <a:pPr lvl="1"/>
            <a:r>
              <a:rPr lang="en-US" sz="1800" dirty="0" smtClean="0"/>
              <a:t>Verify the correct functionality</a:t>
            </a:r>
          </a:p>
        </p:txBody>
      </p:sp>
      <p:sp>
        <p:nvSpPr>
          <p:cNvPr id="4" name="Slide Number Placeholder 3"/>
          <p:cNvSpPr>
            <a:spLocks noGrp="1"/>
          </p:cNvSpPr>
          <p:nvPr>
            <p:ph type="sldNum" sz="quarter" idx="10"/>
          </p:nvPr>
        </p:nvSpPr>
        <p:spPr/>
        <p:txBody>
          <a:bodyPr/>
          <a:lstStyle/>
          <a:p>
            <a:fld id="{A1299FCA-C490-4C43-AA02-A6096FBC69E9}" type="slidenum">
              <a:rPr lang="fr-FR" smtClean="0"/>
              <a:pPr/>
              <a:t>37</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2.1.2</a:t>
            </a:r>
          </a:p>
        </p:txBody>
      </p:sp>
    </p:spTree>
    <p:extLst>
      <p:ext uri="{BB962C8B-B14F-4D97-AF65-F5344CB8AC3E}">
        <p14:creationId xmlns:p14="http://schemas.microsoft.com/office/powerpoint/2010/main" val="3008553994"/>
      </p:ext>
    </p:extLst>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t>
            </a:r>
            <a:r>
              <a:rPr lang="en-US" dirty="0" smtClean="0"/>
              <a:t>UART </a:t>
            </a:r>
            <a:r>
              <a:rPr lang="en-US" dirty="0">
                <a:solidFill>
                  <a:schemeClr val="accent2"/>
                </a:solidFill>
              </a:rPr>
              <a:t>with </a:t>
            </a:r>
            <a:r>
              <a:rPr lang="en-US" dirty="0" err="1" smtClean="0">
                <a:solidFill>
                  <a:schemeClr val="accent2"/>
                </a:solidFill>
              </a:rPr>
              <a:t>printf</a:t>
            </a:r>
            <a:endParaRPr lang="en-US"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38</a:t>
            </a:fld>
            <a:endParaRPr lang="fr-FR" dirty="0"/>
          </a:p>
        </p:txBody>
      </p:sp>
      <p:sp>
        <p:nvSpPr>
          <p:cNvPr id="9"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2.1.2</a:t>
            </a:r>
          </a:p>
        </p:txBody>
      </p:sp>
      <p:sp>
        <p:nvSpPr>
          <p:cNvPr id="10" name="Content Placeholder 2"/>
          <p:cNvSpPr txBox="1">
            <a:spLocks/>
          </p:cNvSpPr>
          <p:nvPr/>
        </p:nvSpPr>
        <p:spPr bwMode="auto">
          <a:xfrm>
            <a:off x="695440" y="1258888"/>
            <a:ext cx="8229600" cy="2785378"/>
          </a:xfrm>
          <a:prstGeom prst="rect">
            <a:avLst/>
          </a:prstGeom>
          <a:noFill/>
          <a:ln w="9525">
            <a:noFill/>
            <a:miter lim="800000"/>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marL="177800" indent="-177800" algn="l" rtl="0" eaLnBrk="1" fontAlgn="base" hangingPunct="1">
              <a:lnSpc>
                <a:spcPct val="100000"/>
              </a:lnSpc>
              <a:spcBef>
                <a:spcPts val="600"/>
              </a:spcBef>
              <a:spcAft>
                <a:spcPts val="600"/>
              </a:spcAft>
              <a:buClr>
                <a:schemeClr val="accent1"/>
              </a:buClr>
              <a:buFont typeface="Arial" charset="0"/>
              <a:buChar char="•"/>
              <a:defRPr sz="2000" kern="1200" baseline="0">
                <a:solidFill>
                  <a:srgbClr val="002152"/>
                </a:solidFill>
                <a:latin typeface="Arial" pitchFamily="34" charset="0"/>
                <a:ea typeface="+mn-ea"/>
                <a:cs typeface="Arial" pitchFamily="34" charset="0"/>
              </a:defRPr>
            </a:lvl1pPr>
            <a:lvl2pPr marL="533400" indent="-177800" algn="l" rtl="0" eaLnBrk="1" fontAlgn="base" hangingPunct="1">
              <a:lnSpc>
                <a:spcPct val="100000"/>
              </a:lnSpc>
              <a:spcBef>
                <a:spcPct val="0"/>
              </a:spcBef>
              <a:spcAft>
                <a:spcPts val="600"/>
              </a:spcAft>
              <a:buClr>
                <a:srgbClr val="002152"/>
              </a:buClr>
              <a:buFont typeface="Arial" charset="0"/>
              <a:buChar char="•"/>
              <a:defRPr sz="1600" kern="1200">
                <a:solidFill>
                  <a:schemeClr val="accent1"/>
                </a:solidFill>
                <a:latin typeface="Arial" pitchFamily="34" charset="0"/>
                <a:ea typeface="+mn-ea"/>
                <a:cs typeface="Arial" pitchFamily="34" charset="0"/>
              </a:defRPr>
            </a:lvl2pPr>
            <a:lvl3pPr marL="901700" indent="-177800" algn="l" rtl="0" eaLnBrk="1" fontAlgn="base" hangingPunct="1">
              <a:lnSpc>
                <a:spcPct val="100000"/>
              </a:lnSpc>
              <a:spcBef>
                <a:spcPct val="0"/>
              </a:spcBef>
              <a:spcAft>
                <a:spcPts val="300"/>
              </a:spcAft>
              <a:buFont typeface="Arial" charset="0"/>
              <a:buChar char="•"/>
              <a:defRPr sz="1400" kern="1200">
                <a:solidFill>
                  <a:srgbClr val="9C9E9F"/>
                </a:solidFill>
                <a:latin typeface="Arial" pitchFamily="34" charset="0"/>
                <a:ea typeface="+mn-ea"/>
                <a:cs typeface="Arial" pitchFamily="34" charset="0"/>
              </a:defRPr>
            </a:lvl3pPr>
            <a:lvl4pPr marL="1527175" indent="-155575" algn="l" rtl="0" eaLnBrk="1" fontAlgn="base" hangingPunct="1">
              <a:lnSpc>
                <a:spcPct val="100000"/>
              </a:lnSpc>
              <a:spcBef>
                <a:spcPct val="0"/>
              </a:spcBef>
              <a:spcAft>
                <a:spcPts val="300"/>
              </a:spcAft>
              <a:buFont typeface="Arial" charset="0"/>
              <a:buChar char="•"/>
              <a:defRPr sz="1200" kern="1200">
                <a:solidFill>
                  <a:srgbClr val="5F5F5F"/>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dirty="0" smtClean="0"/>
              <a:t>Create project in </a:t>
            </a:r>
            <a:r>
              <a:rPr lang="en-GB" sz="1800" dirty="0" err="1" smtClean="0"/>
              <a:t>CubeMX</a:t>
            </a:r>
            <a:endParaRPr lang="en-GB" sz="1800" dirty="0" smtClean="0"/>
          </a:p>
          <a:p>
            <a:pPr lvl="1"/>
            <a:r>
              <a:rPr lang="en-GB" sz="1400" dirty="0" smtClean="0"/>
              <a:t>Menu &gt; File &gt; New Project</a:t>
            </a:r>
          </a:p>
          <a:p>
            <a:pPr lvl="1"/>
            <a:r>
              <a:rPr lang="en-GB" sz="1400" dirty="0" smtClean="0"/>
              <a:t>Select STM32F0 &gt; STM32F030 &gt; LQFP64 &gt; STM32F030R8</a:t>
            </a:r>
            <a:endParaRPr lang="en-GB" sz="1800" dirty="0" smtClean="0"/>
          </a:p>
          <a:p>
            <a:r>
              <a:rPr lang="en-US" sz="1800" dirty="0" err="1" smtClean="0"/>
              <a:t>CubeMX</a:t>
            </a:r>
            <a:r>
              <a:rPr lang="en-US" sz="1800" dirty="0" smtClean="0"/>
              <a:t> UART selection</a:t>
            </a:r>
          </a:p>
          <a:p>
            <a:pPr lvl="1"/>
            <a:r>
              <a:rPr lang="en-US" sz="1400" dirty="0" smtClean="0"/>
              <a:t>Select USART2 in asynchronous mode</a:t>
            </a:r>
          </a:p>
          <a:p>
            <a:pPr lvl="1"/>
            <a:r>
              <a:rPr lang="en-US" sz="1400" dirty="0" smtClean="0"/>
              <a:t>Select PA2 and PA3 for USART2 if weren't selected</a:t>
            </a:r>
          </a:p>
          <a:p>
            <a:pPr marL="355600" lvl="1" indent="0">
              <a:buFont typeface="Arial" charset="0"/>
              <a:buNone/>
            </a:pPr>
            <a:endParaRPr lang="en-GB" sz="1400" dirty="0" smtClean="0"/>
          </a:p>
          <a:p>
            <a:pPr marL="0" indent="0">
              <a:buFont typeface="Arial" charset="0"/>
              <a:buNone/>
            </a:pPr>
            <a:endParaRPr lang="en-GB" sz="2400" dirty="0" smtClean="0"/>
          </a:p>
        </p:txBody>
      </p:sp>
      <p:pic>
        <p:nvPicPr>
          <p:cNvPr id="11" name="Picture 10"/>
          <p:cNvPicPr>
            <a:picLocks noChangeAspect="1"/>
          </p:cNvPicPr>
          <p:nvPr/>
        </p:nvPicPr>
        <p:blipFill>
          <a:blip r:embed="rId3"/>
          <a:stretch>
            <a:fillRect/>
          </a:stretch>
        </p:blipFill>
        <p:spPr>
          <a:xfrm>
            <a:off x="5512507" y="2767969"/>
            <a:ext cx="3086100" cy="3619500"/>
          </a:xfrm>
          <a:prstGeom prst="rect">
            <a:avLst/>
          </a:prstGeom>
        </p:spPr>
      </p:pic>
      <p:pic>
        <p:nvPicPr>
          <p:cNvPr id="12" name="Picture 11"/>
          <p:cNvPicPr>
            <a:picLocks noChangeAspect="1"/>
          </p:cNvPicPr>
          <p:nvPr/>
        </p:nvPicPr>
        <p:blipFill>
          <a:blip r:embed="rId4"/>
          <a:stretch>
            <a:fillRect/>
          </a:stretch>
        </p:blipFill>
        <p:spPr>
          <a:xfrm>
            <a:off x="695440" y="3700905"/>
            <a:ext cx="4817067" cy="1361345"/>
          </a:xfrm>
          <a:prstGeom prst="rect">
            <a:avLst/>
          </a:prstGeom>
        </p:spPr>
      </p:pic>
    </p:spTree>
    <p:extLst>
      <p:ext uri="{BB962C8B-B14F-4D97-AF65-F5344CB8AC3E}">
        <p14:creationId xmlns:p14="http://schemas.microsoft.com/office/powerpoint/2010/main" val="2913649500"/>
      </p:ext>
    </p:extLst>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t>
            </a:r>
            <a:r>
              <a:rPr lang="en-US" dirty="0" smtClean="0"/>
              <a:t>UART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1323439"/>
          </a:xfrm>
        </p:spPr>
        <p:txBody>
          <a:bodyPr/>
          <a:lstStyle/>
          <a:p>
            <a:r>
              <a:rPr lang="en-GB" sz="1800" dirty="0"/>
              <a:t>In order to run on maximum frequency, setup clock system</a:t>
            </a:r>
          </a:p>
          <a:p>
            <a:r>
              <a:rPr lang="en-US" sz="1800" dirty="0" smtClean="0"/>
              <a:t>Details in lab 0</a:t>
            </a: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39</a:t>
            </a:fld>
            <a:endParaRPr lang="fr-FR" dirty="0"/>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2.1.2</a:t>
            </a:r>
          </a:p>
        </p:txBody>
      </p:sp>
      <p:pic>
        <p:nvPicPr>
          <p:cNvPr id="7" name="Picture 6"/>
          <p:cNvPicPr>
            <a:picLocks noChangeAspect="1"/>
          </p:cNvPicPr>
          <p:nvPr/>
        </p:nvPicPr>
        <p:blipFill>
          <a:blip r:embed="rId3"/>
          <a:stretch>
            <a:fillRect/>
          </a:stretch>
        </p:blipFill>
        <p:spPr>
          <a:xfrm>
            <a:off x="966642" y="2012236"/>
            <a:ext cx="7056727" cy="4657124"/>
          </a:xfrm>
          <a:prstGeom prst="rect">
            <a:avLst/>
          </a:prstGeom>
        </p:spPr>
      </p:pic>
    </p:spTree>
    <p:extLst>
      <p:ext uri="{BB962C8B-B14F-4D97-AF65-F5344CB8AC3E}">
        <p14:creationId xmlns:p14="http://schemas.microsoft.com/office/powerpoint/2010/main" val="790103760"/>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System Peripherals</a:t>
            </a:r>
          </a:p>
        </p:txBody>
      </p:sp>
      <p:sp>
        <p:nvSpPr>
          <p:cNvPr id="21506" name="Content Placeholder 2"/>
          <p:cNvSpPr>
            <a:spLocks noGrp="1"/>
          </p:cNvSpPr>
          <p:nvPr>
            <p:ph idx="1"/>
          </p:nvPr>
        </p:nvSpPr>
        <p:spPr>
          <a:xfrm>
            <a:off x="323528" y="1277496"/>
            <a:ext cx="8229600" cy="1046440"/>
          </a:xfrm>
        </p:spPr>
        <p:txBody>
          <a:bodyPr/>
          <a:lstStyle/>
          <a:p>
            <a:pPr marL="457200" indent="-457200">
              <a:buFont typeface="+mj-lt"/>
              <a:buAutoNum type="arabicPeriod"/>
            </a:pPr>
            <a:r>
              <a:rPr lang="en-US" dirty="0" smtClean="0"/>
              <a:t>GPIO &amp; EXTI (1.1)</a:t>
            </a:r>
          </a:p>
          <a:p>
            <a:pPr marL="812800" lvl="1" indent="-457200">
              <a:buFont typeface="+mj-lt"/>
              <a:buAutoNum type="arabicPeriod"/>
            </a:pPr>
            <a:r>
              <a:rPr lang="en-US" dirty="0" smtClean="0"/>
              <a:t>GPIO lab (1.1.1)</a:t>
            </a:r>
          </a:p>
          <a:p>
            <a:pPr marL="812800" lvl="1" indent="-457200">
              <a:buFont typeface="+mj-lt"/>
              <a:buAutoNum type="arabicPeriod"/>
            </a:pPr>
            <a:r>
              <a:rPr lang="en-US" dirty="0" smtClean="0"/>
              <a:t>EXTI </a:t>
            </a:r>
            <a:r>
              <a:rPr lang="en-US" dirty="0"/>
              <a:t>lab </a:t>
            </a:r>
            <a:r>
              <a:rPr lang="en-US" dirty="0" smtClean="0"/>
              <a:t>(1.1.2)</a:t>
            </a:r>
          </a:p>
        </p:txBody>
      </p:sp>
      <p:sp>
        <p:nvSpPr>
          <p:cNvPr id="2" name="Slide Number Placeholder 1"/>
          <p:cNvSpPr>
            <a:spLocks noGrp="1"/>
          </p:cNvSpPr>
          <p:nvPr>
            <p:ph type="sldNum" sz="quarter" idx="10"/>
          </p:nvPr>
        </p:nvSpPr>
        <p:spPr/>
        <p:txBody>
          <a:bodyPr/>
          <a:lstStyle/>
          <a:p>
            <a:fld id="{A1299FCA-C490-4C43-AA02-A6096FBC69E9}" type="slidenum">
              <a:rPr lang="fr-FR" smtClean="0"/>
              <a:pPr/>
              <a:t>4</a:t>
            </a:fld>
            <a:endParaRPr lang="fr-FR" dirty="0"/>
          </a:p>
        </p:txBody>
      </p:sp>
      <p:grpSp>
        <p:nvGrpSpPr>
          <p:cNvPr id="25" name="Group 130"/>
          <p:cNvGrpSpPr>
            <a:grpSpLocks/>
          </p:cNvGrpSpPr>
          <p:nvPr/>
        </p:nvGrpSpPr>
        <p:grpSpPr bwMode="auto">
          <a:xfrm>
            <a:off x="6821757" y="3312566"/>
            <a:ext cx="1288184" cy="2299464"/>
            <a:chOff x="971600" y="2429301"/>
            <a:chExt cx="2082771" cy="3717998"/>
          </a:xfrm>
        </p:grpSpPr>
        <p:pic>
          <p:nvPicPr>
            <p:cNvPr id="26" name="Picture 25" descr="stm32_modul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429000"/>
              <a:ext cx="2082771" cy="271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26"/>
            <p:cNvSpPr/>
            <p:nvPr/>
          </p:nvSpPr>
          <p:spPr>
            <a:xfrm>
              <a:off x="2073887" y="2430536"/>
              <a:ext cx="513343" cy="1149938"/>
            </a:xfrm>
            <a:custGeom>
              <a:avLst/>
              <a:gdLst>
                <a:gd name="connsiteX0" fmla="*/ 0 w 511791"/>
                <a:gd name="connsiteY0" fmla="*/ 0 h 1150961"/>
                <a:gd name="connsiteX1" fmla="*/ 491319 w 511791"/>
                <a:gd name="connsiteY1" fmla="*/ 218365 h 1150961"/>
                <a:gd name="connsiteX2" fmla="*/ 122830 w 511791"/>
                <a:gd name="connsiteY2" fmla="*/ 764275 h 1150961"/>
                <a:gd name="connsiteX3" fmla="*/ 368489 w 511791"/>
                <a:gd name="connsiteY3" fmla="*/ 1091821 h 1150961"/>
                <a:gd name="connsiteX4" fmla="*/ 368489 w 511791"/>
                <a:gd name="connsiteY4" fmla="*/ 1119117 h 1150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791" h="1150961">
                  <a:moveTo>
                    <a:pt x="0" y="0"/>
                  </a:moveTo>
                  <a:cubicBezTo>
                    <a:pt x="235423" y="45493"/>
                    <a:pt x="470847" y="90986"/>
                    <a:pt x="491319" y="218365"/>
                  </a:cubicBezTo>
                  <a:cubicBezTo>
                    <a:pt x="511791" y="345744"/>
                    <a:pt x="143302" y="618699"/>
                    <a:pt x="122830" y="764275"/>
                  </a:cubicBezTo>
                  <a:cubicBezTo>
                    <a:pt x="102358" y="909851"/>
                    <a:pt x="327546" y="1032681"/>
                    <a:pt x="368489" y="1091821"/>
                  </a:cubicBezTo>
                  <a:cubicBezTo>
                    <a:pt x="409432" y="1150961"/>
                    <a:pt x="388960" y="1135039"/>
                    <a:pt x="368489" y="1119117"/>
                  </a:cubicBezTo>
                </a:path>
              </a:pathLst>
            </a:custGeom>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dirty="0"/>
            </a:p>
          </p:txBody>
        </p:sp>
      </p:grpSp>
      <p:pic>
        <p:nvPicPr>
          <p:cNvPr id="13" name="Picture 2" descr="C:\Users\ldesseig\Documents\My ST Documents\MCD\Projects\STM32Cube V1\Branding Visuals\STM32_Cube_128x128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8744" y="2542553"/>
            <a:ext cx="1119600" cy="111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bwMode="auto">
          <a:xfrm>
            <a:off x="251520" y="71409"/>
            <a:ext cx="73967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5400" b="1" dirty="0">
                <a:solidFill>
                  <a:schemeClr val="accent2"/>
                </a:solidFill>
              </a:rPr>
              <a:t>1</a:t>
            </a:r>
            <a:endParaRPr lang="en-US" sz="5400" b="1" dirty="0" smtClean="0">
              <a:solidFill>
                <a:schemeClr val="accent2"/>
              </a:solidFill>
            </a:endParaRPr>
          </a:p>
        </p:txBody>
      </p:sp>
    </p:spTree>
    <p:extLst>
      <p:ext uri="{BB962C8B-B14F-4D97-AF65-F5344CB8AC3E}">
        <p14:creationId xmlns:p14="http://schemas.microsoft.com/office/powerpoint/2010/main" val="3163838698"/>
      </p:ext>
    </p:extLst>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t>
            </a:r>
            <a:r>
              <a:rPr lang="en-US" dirty="0" smtClean="0"/>
              <a:t>UART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1477328"/>
          </a:xfrm>
          <a:noFill/>
          <a:ln>
            <a:noFill/>
          </a:ln>
          <a:effectLst>
            <a:outerShdw blurRad="63500" sx="102000" sy="102000" algn="ctr" rotWithShape="0">
              <a:prstClr val="black">
                <a:alpha val="40000"/>
              </a:prstClr>
            </a:outerShdw>
          </a:effectLst>
        </p:spPr>
        <p:txBody>
          <a:bodyPr/>
          <a:lstStyle/>
          <a:p>
            <a:r>
              <a:rPr lang="en-US" sz="1800" dirty="0" smtClean="0"/>
              <a:t>CubeMX UART configuration</a:t>
            </a:r>
          </a:p>
          <a:p>
            <a:pPr lvl="1"/>
            <a:r>
              <a:rPr lang="en-US" sz="1400" dirty="0" smtClean="0"/>
              <a:t>Tab&gt;Configuration&gt;Connectivity&gt;USART2</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40</a:t>
            </a:fld>
            <a:endParaRPr lang="fr-FR" dirty="0"/>
          </a:p>
        </p:txBody>
      </p:sp>
      <p:sp>
        <p:nvSpPr>
          <p:cNvPr id="9"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2.1.2</a:t>
            </a:r>
          </a:p>
        </p:txBody>
      </p:sp>
      <p:pic>
        <p:nvPicPr>
          <p:cNvPr id="2" name="Picture 1"/>
          <p:cNvPicPr>
            <a:picLocks noChangeAspect="1"/>
          </p:cNvPicPr>
          <p:nvPr/>
        </p:nvPicPr>
        <p:blipFill>
          <a:blip r:embed="rId3"/>
          <a:stretch>
            <a:fillRect/>
          </a:stretch>
        </p:blipFill>
        <p:spPr>
          <a:xfrm>
            <a:off x="1184300" y="2060848"/>
            <a:ext cx="7515200" cy="4227300"/>
          </a:xfrm>
          <a:prstGeom prst="rect">
            <a:avLst/>
          </a:prstGeom>
        </p:spPr>
      </p:pic>
    </p:spTree>
    <p:extLst>
      <p:ext uri="{BB962C8B-B14F-4D97-AF65-F5344CB8AC3E}">
        <p14:creationId xmlns:p14="http://schemas.microsoft.com/office/powerpoint/2010/main" val="1337116600"/>
      </p:ext>
    </p:extLst>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t>
            </a:r>
            <a:r>
              <a:rPr lang="en-US" dirty="0" smtClean="0"/>
              <a:t>UART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2646878"/>
          </a:xfrm>
          <a:noFill/>
          <a:ln>
            <a:noFill/>
          </a:ln>
          <a:effectLst>
            <a:outerShdw blurRad="63500" sx="102000" sy="102000" algn="ctr" rotWithShape="0">
              <a:prstClr val="black">
                <a:alpha val="40000"/>
              </a:prstClr>
            </a:outerShdw>
          </a:effectLst>
        </p:spPr>
        <p:txBody>
          <a:bodyPr/>
          <a:lstStyle/>
          <a:p>
            <a:r>
              <a:rPr lang="en-US" sz="1800" dirty="0" smtClean="0"/>
              <a:t>CubeMX UART configuration check:</a:t>
            </a:r>
          </a:p>
          <a:p>
            <a:pPr lvl="1"/>
            <a:r>
              <a:rPr lang="en-US" sz="1400" dirty="0" err="1" smtClean="0"/>
              <a:t>BaudRate</a:t>
            </a:r>
            <a:endParaRPr lang="en-US" sz="1400" dirty="0" smtClean="0"/>
          </a:p>
          <a:p>
            <a:pPr lvl="1"/>
            <a:r>
              <a:rPr lang="en-US" sz="1400" dirty="0" smtClean="0"/>
              <a:t>World length</a:t>
            </a:r>
          </a:p>
          <a:p>
            <a:pPr lvl="1"/>
            <a:r>
              <a:rPr lang="en-US" sz="1400" dirty="0" smtClean="0"/>
              <a:t>Parity</a:t>
            </a:r>
          </a:p>
          <a:p>
            <a:pPr lvl="1"/>
            <a:r>
              <a:rPr lang="en-US" sz="1400" dirty="0" smtClean="0"/>
              <a:t>Stop bits</a:t>
            </a:r>
          </a:p>
          <a:p>
            <a:pPr lvl="1"/>
            <a:r>
              <a:rPr lang="en-US" sz="1400" dirty="0" smtClean="0"/>
              <a:t>Data direction</a:t>
            </a:r>
          </a:p>
          <a:p>
            <a:pPr lvl="1"/>
            <a:r>
              <a:rPr lang="en-US" sz="1400" dirty="0" smtClean="0"/>
              <a:t>Oversampling</a:t>
            </a:r>
            <a:endParaRPr lang="en-GB" sz="1400" dirty="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41</a:t>
            </a:fld>
            <a:endParaRPr lang="fr-FR" dirty="0"/>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2.1.2</a:t>
            </a:r>
          </a:p>
        </p:txBody>
      </p:sp>
      <p:pic>
        <p:nvPicPr>
          <p:cNvPr id="3" name="Picture 2"/>
          <p:cNvPicPr>
            <a:picLocks noChangeAspect="1"/>
          </p:cNvPicPr>
          <p:nvPr/>
        </p:nvPicPr>
        <p:blipFill>
          <a:blip r:embed="rId3"/>
          <a:stretch>
            <a:fillRect/>
          </a:stretch>
        </p:blipFill>
        <p:spPr>
          <a:xfrm>
            <a:off x="3203848" y="1722396"/>
            <a:ext cx="4929369" cy="4883372"/>
          </a:xfrm>
          <a:prstGeom prst="rect">
            <a:avLst/>
          </a:prstGeom>
        </p:spPr>
      </p:pic>
    </p:spTree>
    <p:extLst>
      <p:ext uri="{BB962C8B-B14F-4D97-AF65-F5344CB8AC3E}">
        <p14:creationId xmlns:p14="http://schemas.microsoft.com/office/powerpoint/2010/main" val="637387531"/>
      </p:ext>
    </p:extLst>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t>
            </a:r>
            <a:r>
              <a:rPr lang="en-US" dirty="0" smtClean="0"/>
              <a:t>UART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3077766"/>
          </a:xfrm>
        </p:spPr>
        <p:txBody>
          <a:bodyPr/>
          <a:lstStyle/>
          <a:p>
            <a:r>
              <a:rPr lang="en-GB" sz="1800" dirty="0" smtClean="0"/>
              <a:t>Now we set the project details for generation</a:t>
            </a:r>
          </a:p>
          <a:p>
            <a:pPr lvl="1"/>
            <a:r>
              <a:rPr lang="en-GB" sz="1400" dirty="0" smtClean="0"/>
              <a:t>Menu &gt; Project &gt; Project Settings</a:t>
            </a:r>
          </a:p>
          <a:p>
            <a:pPr lvl="1"/>
            <a:r>
              <a:rPr lang="en-GB" sz="1400" dirty="0" smtClean="0"/>
              <a:t>Set the project name</a:t>
            </a:r>
          </a:p>
          <a:p>
            <a:pPr lvl="1"/>
            <a:r>
              <a:rPr lang="en-GB" sz="1400" dirty="0" smtClean="0"/>
              <a:t>Project location</a:t>
            </a:r>
          </a:p>
          <a:p>
            <a:pPr lvl="1"/>
            <a:r>
              <a:rPr lang="en-GB" sz="1400" dirty="0" smtClean="0"/>
              <a:t>Type of </a:t>
            </a:r>
            <a:r>
              <a:rPr lang="en-GB" sz="1400" dirty="0" err="1" smtClean="0"/>
              <a:t>toolchain</a:t>
            </a:r>
            <a:endParaRPr lang="en-GB" sz="1400" dirty="0" smtClean="0"/>
          </a:p>
          <a:p>
            <a:r>
              <a:rPr lang="en-GB" sz="1800" dirty="0" smtClean="0"/>
              <a:t>Now we can Generate Code</a:t>
            </a:r>
          </a:p>
          <a:p>
            <a:pPr lvl="1"/>
            <a:r>
              <a:rPr lang="en-GB" sz="1400" dirty="0" smtClean="0"/>
              <a:t>Menu &gt; Project &gt; Generate Code</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42</a:t>
            </a:fld>
            <a:endParaRPr lang="fr-FR" dirty="0"/>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2.1.2</a:t>
            </a:r>
          </a:p>
        </p:txBody>
      </p:sp>
      <p:pic>
        <p:nvPicPr>
          <p:cNvPr id="3" name="Picture 2"/>
          <p:cNvPicPr>
            <a:picLocks noChangeAspect="1"/>
          </p:cNvPicPr>
          <p:nvPr/>
        </p:nvPicPr>
        <p:blipFill>
          <a:blip r:embed="rId3"/>
          <a:stretch>
            <a:fillRect/>
          </a:stretch>
        </p:blipFill>
        <p:spPr>
          <a:xfrm>
            <a:off x="3917950" y="1772816"/>
            <a:ext cx="4781550" cy="4781550"/>
          </a:xfrm>
          <a:prstGeom prst="rect">
            <a:avLst/>
          </a:prstGeom>
        </p:spPr>
      </p:pic>
    </p:spTree>
    <p:extLst>
      <p:ext uri="{BB962C8B-B14F-4D97-AF65-F5344CB8AC3E}">
        <p14:creationId xmlns:p14="http://schemas.microsoft.com/office/powerpoint/2010/main" val="2323385855"/>
      </p:ext>
    </p:extLst>
  </p:cSld>
  <p:clrMapOvr>
    <a:masterClrMapping/>
  </p:clrMapOvr>
  <p:transition spd="slow">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UART </a:t>
            </a:r>
            <a:r>
              <a:rPr lang="en-US" dirty="0">
                <a:solidFill>
                  <a:schemeClr val="accent2"/>
                </a:solidFill>
              </a:rPr>
              <a:t>with </a:t>
            </a:r>
            <a:r>
              <a:rPr lang="en-US" dirty="0" err="1" smtClean="0">
                <a:solidFill>
                  <a:schemeClr val="accent2"/>
                </a:solidFill>
              </a:rPr>
              <a:t>printf</a:t>
            </a:r>
            <a:endParaRPr lang="en-US" dirty="0" smtClean="0"/>
          </a:p>
        </p:txBody>
      </p:sp>
      <p:sp>
        <p:nvSpPr>
          <p:cNvPr id="1788931" name="Content Placeholder 2"/>
          <p:cNvSpPr>
            <a:spLocks noGrp="1"/>
          </p:cNvSpPr>
          <p:nvPr>
            <p:ph idx="1"/>
          </p:nvPr>
        </p:nvSpPr>
        <p:spPr>
          <a:xfrm>
            <a:off x="463550" y="1196752"/>
            <a:ext cx="8680450" cy="2569934"/>
          </a:xfrm>
        </p:spPr>
        <p:txBody>
          <a:bodyPr/>
          <a:lstStyle/>
          <a:p>
            <a:r>
              <a:rPr lang="en-GB" dirty="0" smtClean="0"/>
              <a:t>Send</a:t>
            </a:r>
          </a:p>
          <a:p>
            <a:pPr marL="355600" lvl="1" indent="0">
              <a:buNone/>
            </a:pPr>
            <a:r>
              <a:rPr lang="en-US" sz="1600" dirty="0">
                <a:solidFill>
                  <a:schemeClr val="accent1"/>
                </a:solidFill>
              </a:rPr>
              <a:t>	</a:t>
            </a:r>
            <a:endParaRPr lang="en-GB" sz="1600" dirty="0">
              <a:solidFill>
                <a:schemeClr val="accent1"/>
              </a:solidFill>
            </a:endParaRPr>
          </a:p>
          <a:p>
            <a:endParaRPr lang="en-US" dirty="0" smtClean="0"/>
          </a:p>
          <a:p>
            <a:pPr marL="0" indent="0">
              <a:buNone/>
            </a:pPr>
            <a:endParaRPr lang="en-US" dirty="0" smtClean="0"/>
          </a:p>
          <a:p>
            <a:endParaRPr lang="en-US" dirty="0" smtClean="0"/>
          </a:p>
          <a:p>
            <a:r>
              <a:rPr lang="en-US" dirty="0" smtClean="0"/>
              <a:t>Sending method</a:t>
            </a:r>
            <a:endParaRPr lang="en-GB" dirty="0"/>
          </a:p>
        </p:txBody>
      </p:sp>
      <p:sp>
        <p:nvSpPr>
          <p:cNvPr id="4" name="Slide Number Placeholder 3"/>
          <p:cNvSpPr>
            <a:spLocks noGrp="1"/>
          </p:cNvSpPr>
          <p:nvPr>
            <p:ph type="sldNum" sz="quarter" idx="10"/>
          </p:nvPr>
        </p:nvSpPr>
        <p:spPr/>
        <p:txBody>
          <a:bodyPr/>
          <a:lstStyle/>
          <a:p>
            <a:fld id="{A1299FCA-C490-4C43-AA02-A6096FBC69E9}" type="slidenum">
              <a:rPr lang="fr-FR" smtClean="0"/>
              <a:pPr/>
              <a:t>43</a:t>
            </a:fld>
            <a:endParaRPr lang="fr-FR" dirty="0"/>
          </a:p>
        </p:txBody>
      </p:sp>
      <p:sp>
        <p:nvSpPr>
          <p:cNvPr id="5" name="Rectangle 4"/>
          <p:cNvSpPr/>
          <p:nvPr/>
        </p:nvSpPr>
        <p:spPr>
          <a:xfrm>
            <a:off x="413370" y="1835388"/>
            <a:ext cx="7992888" cy="923330"/>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solidFill>
                  <a:srgbClr val="008000"/>
                </a:solidFill>
                <a:latin typeface="Consolas" panose="020B0609020204030204" pitchFamily="49" charset="0"/>
              </a:rPr>
              <a:t>/* USER CODE BEGIN 0 */</a:t>
            </a:r>
            <a:endParaRPr lang="en-GB" dirty="0">
              <a:solidFill>
                <a:prstClr val="black"/>
              </a:solidFill>
              <a:latin typeface="Consolas" panose="020B0609020204030204" pitchFamily="49" charset="0"/>
            </a:endParaRPr>
          </a:p>
          <a:p>
            <a:r>
              <a:rPr lang="en-GB" dirty="0" err="1">
                <a:solidFill>
                  <a:prstClr val="black"/>
                </a:solidFill>
                <a:latin typeface="Consolas" panose="020B0609020204030204" pitchFamily="49" charset="0"/>
              </a:rPr>
              <a:t>printf</a:t>
            </a:r>
            <a:r>
              <a:rPr lang="en-GB" dirty="0">
                <a:solidFill>
                  <a:prstClr val="black"/>
                </a:solidFill>
                <a:latin typeface="Consolas" panose="020B0609020204030204" pitchFamily="49" charset="0"/>
              </a:rPr>
              <a:t>("\f\r\</a:t>
            </a:r>
            <a:r>
              <a:rPr lang="en-GB" dirty="0" err="1">
                <a:solidFill>
                  <a:prstClr val="black"/>
                </a:solidFill>
                <a:latin typeface="Consolas" panose="020B0609020204030204" pitchFamily="49" charset="0"/>
              </a:rPr>
              <a:t>nHello</a:t>
            </a:r>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Printf</a:t>
            </a:r>
            <a:r>
              <a:rPr lang="en-GB" dirty="0" smtClean="0">
                <a:solidFill>
                  <a:prstClr val="black"/>
                </a:solidFill>
                <a:latin typeface="Consolas" panose="020B0609020204030204" pitchFamily="49" charset="0"/>
              </a:rPr>
              <a:t>!!");</a:t>
            </a:r>
          </a:p>
          <a:p>
            <a:r>
              <a:rPr lang="en-GB" dirty="0" smtClean="0">
                <a:solidFill>
                  <a:srgbClr val="008000"/>
                </a:solidFill>
                <a:latin typeface="Consolas" panose="020B0609020204030204" pitchFamily="49" charset="0"/>
              </a:rPr>
              <a:t>/* </a:t>
            </a:r>
            <a:r>
              <a:rPr lang="en-GB" dirty="0">
                <a:solidFill>
                  <a:srgbClr val="008000"/>
                </a:solidFill>
                <a:latin typeface="Consolas" panose="020B0609020204030204" pitchFamily="49" charset="0"/>
              </a:rPr>
              <a:t>USER CODE END </a:t>
            </a:r>
            <a:r>
              <a:rPr lang="en-GB" dirty="0" smtClean="0">
                <a:solidFill>
                  <a:srgbClr val="008000"/>
                </a:solidFill>
                <a:latin typeface="Consolas" panose="020B0609020204030204" pitchFamily="49" charset="0"/>
              </a:rPr>
              <a:t>1 </a:t>
            </a:r>
            <a:r>
              <a:rPr lang="en-GB" dirty="0">
                <a:solidFill>
                  <a:srgbClr val="008000"/>
                </a:solidFill>
                <a:latin typeface="Consolas" panose="020B0609020204030204" pitchFamily="49" charset="0"/>
              </a:rPr>
              <a:t>*/</a:t>
            </a:r>
          </a:p>
        </p:txBody>
      </p:sp>
      <p:sp>
        <p:nvSpPr>
          <p:cNvPr id="7" name="Rectangle 6"/>
          <p:cNvSpPr/>
          <p:nvPr/>
        </p:nvSpPr>
        <p:spPr>
          <a:xfrm>
            <a:off x="413370" y="3788877"/>
            <a:ext cx="8730629" cy="2031325"/>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latin typeface="Consolas" panose="020B0609020204030204" pitchFamily="49" charset="0"/>
              </a:rPr>
              <a:t> </a:t>
            </a:r>
            <a:r>
              <a:rPr lang="en-GB" dirty="0">
                <a:solidFill>
                  <a:srgbClr val="008000"/>
                </a:solidFill>
                <a:latin typeface="Consolas" panose="020B0609020204030204" pitchFamily="49" charset="0"/>
              </a:rPr>
              <a:t>/* USER CODE BEGIN </a:t>
            </a:r>
            <a:r>
              <a:rPr lang="en-GB" dirty="0" smtClean="0">
                <a:solidFill>
                  <a:srgbClr val="008000"/>
                </a:solidFill>
                <a:latin typeface="Consolas" panose="020B0609020204030204" pitchFamily="49" charset="0"/>
              </a:rPr>
              <a:t>4 </a:t>
            </a:r>
            <a:r>
              <a:rPr lang="en-GB" dirty="0">
                <a:solidFill>
                  <a:srgbClr val="008000"/>
                </a:solidFill>
                <a:latin typeface="Consolas" panose="020B0609020204030204" pitchFamily="49" charset="0"/>
              </a:rPr>
              <a:t>*/</a:t>
            </a:r>
            <a:endParaRPr lang="en-GB" dirty="0">
              <a:solidFill>
                <a:prstClr val="black"/>
              </a:solidFill>
              <a:latin typeface="Consolas" panose="020B0609020204030204" pitchFamily="49" charset="0"/>
            </a:endParaRPr>
          </a:p>
          <a:p>
            <a:r>
              <a:rPr lang="en-GB" dirty="0" err="1">
                <a:solidFill>
                  <a:srgbClr val="0070C0"/>
                </a:solidFill>
                <a:latin typeface="Consolas" panose="020B0609020204030204" pitchFamily="49" charset="0"/>
              </a:rPr>
              <a:t>int</a:t>
            </a:r>
            <a:r>
              <a:rPr lang="en-GB" dirty="0">
                <a:solidFill>
                  <a:srgbClr val="0070C0"/>
                </a:solidFill>
                <a:latin typeface="Consolas" panose="020B0609020204030204" pitchFamily="49" charset="0"/>
              </a:rPr>
              <a:t> </a:t>
            </a:r>
            <a:r>
              <a:rPr lang="en-GB" dirty="0" err="1">
                <a:solidFill>
                  <a:prstClr val="black"/>
                </a:solidFill>
                <a:latin typeface="Consolas" panose="020B0609020204030204" pitchFamily="49" charset="0"/>
              </a:rPr>
              <a:t>fputc</a:t>
            </a:r>
            <a:r>
              <a:rPr lang="en-GB" dirty="0">
                <a:solidFill>
                  <a:prstClr val="black"/>
                </a:solidFill>
                <a:latin typeface="Consolas" panose="020B0609020204030204" pitchFamily="49" charset="0"/>
              </a:rPr>
              <a:t>(</a:t>
            </a:r>
            <a:r>
              <a:rPr lang="en-GB" dirty="0" err="1">
                <a:solidFill>
                  <a:srgbClr val="0070C0"/>
                </a:solidFill>
                <a:latin typeface="Consolas" panose="020B0609020204030204" pitchFamily="49" charset="0"/>
              </a:rPr>
              <a:t>int</a:t>
            </a:r>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ch</a:t>
            </a:r>
            <a:r>
              <a:rPr lang="en-GB" dirty="0">
                <a:solidFill>
                  <a:prstClr val="black"/>
                </a:solidFill>
                <a:latin typeface="Consolas" panose="020B0609020204030204" pitchFamily="49" charset="0"/>
              </a:rPr>
              <a:t>, FILE *f)  // Retarget </a:t>
            </a:r>
            <a:r>
              <a:rPr lang="en-GB" dirty="0" err="1">
                <a:solidFill>
                  <a:prstClr val="black"/>
                </a:solidFill>
                <a:latin typeface="Consolas" panose="020B0609020204030204" pitchFamily="49" charset="0"/>
              </a:rPr>
              <a:t>printf</a:t>
            </a:r>
            <a:r>
              <a:rPr lang="en-GB" dirty="0">
                <a:solidFill>
                  <a:prstClr val="black"/>
                </a:solidFill>
                <a:latin typeface="Consolas" panose="020B0609020204030204" pitchFamily="49" charset="0"/>
              </a:rPr>
              <a:t>() to USART2</a:t>
            </a:r>
          </a:p>
          <a:p>
            <a:r>
              <a:rPr lang="en-GB" dirty="0">
                <a:solidFill>
                  <a:prstClr val="black"/>
                </a:solidFill>
                <a:latin typeface="Consolas" panose="020B0609020204030204" pitchFamily="49" charset="0"/>
              </a:rPr>
              <a:t>{</a:t>
            </a:r>
          </a:p>
          <a:p>
            <a:r>
              <a:rPr lang="en-GB" dirty="0" smtClean="0">
                <a:solidFill>
                  <a:prstClr val="black"/>
                </a:solidFill>
                <a:latin typeface="Consolas" panose="020B0609020204030204" pitchFamily="49" charset="0"/>
              </a:rPr>
              <a:t>  </a:t>
            </a:r>
            <a:r>
              <a:rPr lang="en-GB" dirty="0" err="1" smtClean="0">
                <a:solidFill>
                  <a:prstClr val="black"/>
                </a:solidFill>
                <a:latin typeface="Consolas" panose="020B0609020204030204" pitchFamily="49" charset="0"/>
              </a:rPr>
              <a:t>HAL_UART_Transmit</a:t>
            </a:r>
            <a:r>
              <a:rPr lang="en-GB" dirty="0">
                <a:solidFill>
                  <a:prstClr val="black"/>
                </a:solidFill>
                <a:latin typeface="Consolas" panose="020B0609020204030204" pitchFamily="49" charset="0"/>
              </a:rPr>
              <a:t>(&amp;huart2, (uint8_t*) &amp;</a:t>
            </a:r>
            <a:r>
              <a:rPr lang="en-GB" dirty="0" err="1">
                <a:solidFill>
                  <a:prstClr val="black"/>
                </a:solidFill>
                <a:latin typeface="Consolas" panose="020B0609020204030204" pitchFamily="49" charset="0"/>
              </a:rPr>
              <a:t>ch</a:t>
            </a:r>
            <a:r>
              <a:rPr lang="en-GB" dirty="0">
                <a:solidFill>
                  <a:prstClr val="black"/>
                </a:solidFill>
                <a:latin typeface="Consolas" panose="020B0609020204030204" pitchFamily="49" charset="0"/>
              </a:rPr>
              <a:t>, 1, 200);</a:t>
            </a:r>
          </a:p>
          <a:p>
            <a:endParaRPr lang="en-GB" dirty="0">
              <a:solidFill>
                <a:prstClr val="black"/>
              </a:solidFill>
              <a:latin typeface="Consolas" panose="020B0609020204030204" pitchFamily="49" charset="0"/>
            </a:endParaRPr>
          </a:p>
          <a:p>
            <a:r>
              <a:rPr lang="en-GB" dirty="0">
                <a:solidFill>
                  <a:prstClr val="black"/>
                </a:solidFill>
                <a:latin typeface="Consolas" panose="020B0609020204030204" pitchFamily="49" charset="0"/>
              </a:rPr>
              <a:t>  </a:t>
            </a:r>
            <a:r>
              <a:rPr lang="en-GB" dirty="0">
                <a:solidFill>
                  <a:srgbClr val="0070C0"/>
                </a:solidFill>
                <a:latin typeface="Consolas" panose="020B0609020204030204" pitchFamily="49" charset="0"/>
              </a:rPr>
              <a:t>return</a:t>
            </a:r>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ch</a:t>
            </a:r>
            <a:r>
              <a:rPr lang="en-GB" dirty="0">
                <a:solidFill>
                  <a:prstClr val="black"/>
                </a:solidFill>
                <a:latin typeface="Consolas" panose="020B0609020204030204" pitchFamily="49" charset="0"/>
              </a:rPr>
              <a:t>;</a:t>
            </a:r>
          </a:p>
          <a:p>
            <a:r>
              <a:rPr lang="en-GB" dirty="0">
                <a:solidFill>
                  <a:prstClr val="black"/>
                </a:solidFill>
                <a:latin typeface="Consolas" panose="020B0609020204030204" pitchFamily="49" charset="0"/>
              </a:rPr>
              <a:t>}  </a:t>
            </a:r>
            <a:r>
              <a:rPr lang="en-GB" dirty="0">
                <a:solidFill>
                  <a:srgbClr val="008000"/>
                </a:solidFill>
                <a:latin typeface="Consolas" panose="020B0609020204030204" pitchFamily="49" charset="0"/>
              </a:rPr>
              <a:t>/* USER CODE END </a:t>
            </a:r>
            <a:r>
              <a:rPr lang="en-GB" dirty="0" smtClean="0">
                <a:solidFill>
                  <a:srgbClr val="008000"/>
                </a:solidFill>
                <a:latin typeface="Consolas" panose="020B0609020204030204" pitchFamily="49" charset="0"/>
              </a:rPr>
              <a:t>4 </a:t>
            </a:r>
            <a:r>
              <a:rPr lang="en-GB" dirty="0">
                <a:solidFill>
                  <a:srgbClr val="008000"/>
                </a:solidFill>
                <a:latin typeface="Consolas" panose="020B0609020204030204" pitchFamily="49" charset="0"/>
              </a:rPr>
              <a:t>*/</a:t>
            </a:r>
            <a:endParaRPr lang="en-GB" dirty="0"/>
          </a:p>
        </p:txBody>
      </p:sp>
      <p:sp>
        <p:nvSpPr>
          <p:cNvPr id="9"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2.1.2</a:t>
            </a:r>
          </a:p>
        </p:txBody>
      </p:sp>
    </p:spTree>
    <p:extLst>
      <p:ext uri="{BB962C8B-B14F-4D97-AF65-F5344CB8AC3E}">
        <p14:creationId xmlns:p14="http://schemas.microsoft.com/office/powerpoint/2010/main" val="2111926729"/>
      </p:ext>
    </p:extLst>
  </p:cSld>
  <p:clrMapOvr>
    <a:masterClrMapping/>
  </p:clrMapOvr>
  <p:transition spd="slow">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3.2.1 </a:t>
            </a:r>
            <a:r>
              <a:rPr lang="en-US" dirty="0" smtClean="0"/>
              <a:t>TIM with interrupt lab</a:t>
            </a:r>
            <a:endParaRPr lang="en-GB" dirty="0"/>
          </a:p>
        </p:txBody>
      </p:sp>
      <p:sp>
        <p:nvSpPr>
          <p:cNvPr id="3" name="Date Placeholder 2"/>
          <p:cNvSpPr>
            <a:spLocks noGrp="1"/>
          </p:cNvSpPr>
          <p:nvPr>
            <p:ph type="dt" sz="half" idx="10"/>
          </p:nvPr>
        </p:nvSpPr>
        <p:spPr/>
        <p:txBody>
          <a:bodyPr/>
          <a:lstStyle/>
          <a:p>
            <a:pPr>
              <a:defRPr/>
            </a:pPr>
            <a:fld id="{7B022F87-24B0-41D2-B4A9-5E30A9FEDC5E}" type="datetime1">
              <a:rPr lang="fr-FR" smtClean="0"/>
              <a:t>01/08/2016</a:t>
            </a:fld>
            <a:endParaRPr lang="fr-FR"/>
          </a:p>
        </p:txBody>
      </p:sp>
      <p:sp>
        <p:nvSpPr>
          <p:cNvPr id="4" name="Footer Placeholder 3"/>
          <p:cNvSpPr>
            <a:spLocks noGrp="1"/>
          </p:cNvSpPr>
          <p:nvPr>
            <p:ph type="ftr" sz="quarter" idx="11"/>
          </p:nvPr>
        </p:nvSpPr>
        <p:spPr/>
        <p:txBody>
          <a:bodyPr/>
          <a:lstStyle/>
          <a:p>
            <a:pPr>
              <a:defRPr/>
            </a:pPr>
            <a:r>
              <a:rPr lang="en-US" smtClean="0"/>
              <a:t>STM32F42xx Technical Training              </a:t>
            </a:r>
            <a:endParaRPr lang="en-US"/>
          </a:p>
        </p:txBody>
      </p:sp>
    </p:spTree>
    <p:extLst>
      <p:ext uri="{BB962C8B-B14F-4D97-AF65-F5344CB8AC3E}">
        <p14:creationId xmlns:p14="http://schemas.microsoft.com/office/powerpoint/2010/main" val="3934915399"/>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t>
            </a:r>
            <a:r>
              <a:rPr lang="en-US" dirty="0" smtClean="0"/>
              <a:t>TIM </a:t>
            </a:r>
            <a:r>
              <a:rPr lang="en-US" dirty="0" smtClean="0">
                <a:solidFill>
                  <a:schemeClr val="accent2"/>
                </a:solidFill>
              </a:rPr>
              <a:t>with interrupt</a:t>
            </a:r>
            <a:endParaRPr lang="en-US" dirty="0">
              <a:solidFill>
                <a:schemeClr val="accent2"/>
              </a:solidFill>
            </a:endParaRPr>
          </a:p>
        </p:txBody>
      </p:sp>
      <p:sp>
        <p:nvSpPr>
          <p:cNvPr id="1788931" name="Content Placeholder 2"/>
          <p:cNvSpPr>
            <a:spLocks noGrp="1"/>
          </p:cNvSpPr>
          <p:nvPr>
            <p:ph idx="1"/>
          </p:nvPr>
        </p:nvSpPr>
        <p:spPr>
          <a:xfrm>
            <a:off x="463550" y="1196752"/>
            <a:ext cx="8229600" cy="3108543"/>
          </a:xfrm>
        </p:spPr>
        <p:txBody>
          <a:bodyPr/>
          <a:lstStyle/>
          <a:p>
            <a:r>
              <a:rPr lang="en-GB" sz="2400" dirty="0" smtClean="0"/>
              <a:t>Objective</a:t>
            </a:r>
          </a:p>
          <a:p>
            <a:pPr lvl="1"/>
            <a:r>
              <a:rPr lang="en-GB" sz="1800" dirty="0" smtClean="0"/>
              <a:t>Learn how to </a:t>
            </a:r>
            <a:r>
              <a:rPr lang="en-US" sz="1800" dirty="0" smtClean="0"/>
              <a:t>setup TIM with Interrupt in CubeMX</a:t>
            </a:r>
            <a:endParaRPr lang="en-GB" sz="1800" dirty="0" smtClean="0"/>
          </a:p>
          <a:p>
            <a:pPr lvl="1"/>
            <a:r>
              <a:rPr lang="en-US" sz="1800" dirty="0" smtClean="0"/>
              <a:t>How to Generate Code in CubeMX and use HAL functions</a:t>
            </a:r>
          </a:p>
          <a:p>
            <a:pPr lvl="1"/>
            <a:r>
              <a:rPr lang="en-US" sz="1800" dirty="0" smtClean="0"/>
              <a:t>Indicate TIM interrupt with LED toggle</a:t>
            </a:r>
            <a:endParaRPr lang="en-GB" sz="1800" dirty="0"/>
          </a:p>
          <a:p>
            <a:r>
              <a:rPr lang="en-GB" sz="2400" dirty="0" smtClean="0"/>
              <a:t>Goal</a:t>
            </a:r>
          </a:p>
          <a:p>
            <a:pPr lvl="1"/>
            <a:r>
              <a:rPr lang="en-US" sz="1800" dirty="0" smtClean="0"/>
              <a:t>Configure TIM in CubeMX and Generate Code</a:t>
            </a:r>
            <a:endParaRPr lang="pl-PL" sz="1800" dirty="0" smtClean="0"/>
          </a:p>
          <a:p>
            <a:pPr lvl="1"/>
            <a:r>
              <a:rPr lang="en-US" sz="1800" dirty="0" smtClean="0"/>
              <a:t>Learn how start timer and handle interrupt</a:t>
            </a:r>
            <a:endParaRPr lang="en-GB" sz="1800" dirty="0" smtClean="0"/>
          </a:p>
          <a:p>
            <a:pPr lvl="1"/>
            <a:r>
              <a:rPr lang="en-US" sz="1800" dirty="0" smtClean="0"/>
              <a:t>Verify the correct functionality</a:t>
            </a:r>
          </a:p>
        </p:txBody>
      </p:sp>
      <p:sp>
        <p:nvSpPr>
          <p:cNvPr id="4" name="Slide Number Placeholder 3"/>
          <p:cNvSpPr>
            <a:spLocks noGrp="1"/>
          </p:cNvSpPr>
          <p:nvPr>
            <p:ph type="sldNum" sz="quarter" idx="10"/>
          </p:nvPr>
        </p:nvSpPr>
        <p:spPr/>
        <p:txBody>
          <a:bodyPr/>
          <a:lstStyle/>
          <a:p>
            <a:fld id="{A1299FCA-C490-4C43-AA02-A6096FBC69E9}" type="slidenum">
              <a:rPr lang="fr-FR" smtClean="0"/>
              <a:pPr/>
              <a:t>45</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3.2.1</a:t>
            </a:r>
          </a:p>
        </p:txBody>
      </p:sp>
    </p:spTree>
    <p:extLst>
      <p:ext uri="{BB962C8B-B14F-4D97-AF65-F5344CB8AC3E}">
        <p14:creationId xmlns:p14="http://schemas.microsoft.com/office/powerpoint/2010/main" val="2221651773"/>
      </p:ext>
    </p:extLst>
  </p:cSld>
  <p:clrMapOvr>
    <a:masterClrMapping/>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2785378"/>
          </a:xfrm>
          <a:noFill/>
          <a:ln>
            <a:noFill/>
          </a:ln>
          <a:effectLst>
            <a:outerShdw blurRad="63500" sx="102000" sy="102000" algn="ctr" rotWithShape="0">
              <a:prstClr val="black">
                <a:alpha val="40000"/>
              </a:prstClr>
            </a:outerShdw>
          </a:effectLst>
        </p:spPr>
        <p:txBody>
          <a:bodyPr/>
          <a:lstStyle/>
          <a:p>
            <a:r>
              <a:rPr lang="en-GB" sz="1800" dirty="0" smtClean="0"/>
              <a:t>Create project in CubeMX</a:t>
            </a:r>
          </a:p>
          <a:p>
            <a:pPr lvl="1"/>
            <a:r>
              <a:rPr lang="en-GB" sz="1400" dirty="0"/>
              <a:t>Menu &gt; File &gt; New Project</a:t>
            </a:r>
          </a:p>
          <a:p>
            <a:pPr lvl="1"/>
            <a:r>
              <a:rPr lang="en-GB" sz="1400" dirty="0"/>
              <a:t>Select </a:t>
            </a:r>
            <a:r>
              <a:rPr lang="en-GB" sz="1400" dirty="0" smtClean="0"/>
              <a:t>STM32F0 </a:t>
            </a:r>
            <a:r>
              <a:rPr lang="en-GB" sz="1400" dirty="0"/>
              <a:t>&gt; </a:t>
            </a:r>
            <a:r>
              <a:rPr lang="en-GB" sz="1400" dirty="0" smtClean="0"/>
              <a:t>STM32F030 </a:t>
            </a:r>
            <a:r>
              <a:rPr lang="en-GB" sz="1400" dirty="0"/>
              <a:t>&gt; </a:t>
            </a:r>
            <a:r>
              <a:rPr lang="en-GB" sz="1400" dirty="0" smtClean="0"/>
              <a:t>LQFP64 </a:t>
            </a:r>
            <a:r>
              <a:rPr lang="en-GB" sz="1400" dirty="0"/>
              <a:t>&gt; </a:t>
            </a:r>
            <a:r>
              <a:rPr lang="en-GB" sz="1400" dirty="0" smtClean="0"/>
              <a:t>STM32F030R8</a:t>
            </a:r>
            <a:endParaRPr lang="en-GB" sz="1800" dirty="0" smtClean="0"/>
          </a:p>
          <a:p>
            <a:r>
              <a:rPr lang="en-US" sz="1800" dirty="0" smtClean="0"/>
              <a:t>CubeMX TIM selection</a:t>
            </a:r>
          </a:p>
          <a:p>
            <a:pPr lvl="1"/>
            <a:r>
              <a:rPr lang="en-US" sz="1400" dirty="0" smtClean="0"/>
              <a:t>Select TIM clock source Internal clock</a:t>
            </a:r>
          </a:p>
          <a:p>
            <a:pPr lvl="1"/>
            <a:r>
              <a:rPr lang="en-US" sz="1400" dirty="0" smtClean="0"/>
              <a:t>Enable GPIO for LED PA5</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46</a:t>
            </a:fld>
            <a:endParaRPr lang="fr-FR" dirty="0"/>
          </a:p>
        </p:txBody>
      </p:sp>
      <p:pic>
        <p:nvPicPr>
          <p:cNvPr id="2" name="Picture 1"/>
          <p:cNvPicPr>
            <a:picLocks noChangeAspect="1"/>
          </p:cNvPicPr>
          <p:nvPr/>
        </p:nvPicPr>
        <p:blipFill>
          <a:blip r:embed="rId3"/>
          <a:stretch>
            <a:fillRect/>
          </a:stretch>
        </p:blipFill>
        <p:spPr>
          <a:xfrm>
            <a:off x="4190198" y="2339008"/>
            <a:ext cx="4786990" cy="4198298"/>
          </a:xfrm>
          <a:prstGeom prst="rect">
            <a:avLst/>
          </a:prstGeom>
          <a:effectLst>
            <a:outerShdw blurRad="63500" sx="102000" sy="102000" algn="ctr" rotWithShape="0">
              <a:prstClr val="black">
                <a:alpha val="40000"/>
              </a:prstClr>
            </a:outerShdw>
          </a:effectLst>
        </p:spPr>
      </p:pic>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3.2.1</a:t>
            </a:r>
          </a:p>
        </p:txBody>
      </p:sp>
      <p:pic>
        <p:nvPicPr>
          <p:cNvPr id="10" name="Picture 9"/>
          <p:cNvPicPr>
            <a:picLocks noChangeAspect="1"/>
          </p:cNvPicPr>
          <p:nvPr/>
        </p:nvPicPr>
        <p:blipFill>
          <a:blip r:embed="rId4"/>
          <a:stretch>
            <a:fillRect/>
          </a:stretch>
        </p:blipFill>
        <p:spPr>
          <a:xfrm>
            <a:off x="538632" y="3284984"/>
            <a:ext cx="3367528" cy="2675139"/>
          </a:xfrm>
          <a:prstGeom prst="rect">
            <a:avLst/>
          </a:prstGeom>
        </p:spPr>
      </p:pic>
    </p:spTree>
    <p:extLst>
      <p:ext uri="{BB962C8B-B14F-4D97-AF65-F5344CB8AC3E}">
        <p14:creationId xmlns:p14="http://schemas.microsoft.com/office/powerpoint/2010/main" val="687095044"/>
      </p:ext>
    </p:extLst>
  </p:cSld>
  <p:clrMapOvr>
    <a:masterClrMapping/>
  </p:clrMapOvr>
  <p:transition spd="slow">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1477328"/>
          </a:xfrm>
          <a:noFill/>
          <a:ln>
            <a:noFill/>
          </a:ln>
          <a:effectLst>
            <a:outerShdw blurRad="63500" sx="102000" sy="102000" algn="ctr" rotWithShape="0">
              <a:prstClr val="black">
                <a:alpha val="40000"/>
              </a:prstClr>
            </a:outerShdw>
          </a:effectLst>
        </p:spPr>
        <p:txBody>
          <a:bodyPr/>
          <a:lstStyle/>
          <a:p>
            <a:r>
              <a:rPr lang="en-US" sz="1800" dirty="0" smtClean="0"/>
              <a:t>CubeMX TIM configuration</a:t>
            </a:r>
          </a:p>
          <a:p>
            <a:pPr lvl="1"/>
            <a:r>
              <a:rPr lang="en-US" sz="1400" dirty="0" smtClean="0"/>
              <a:t>Tab&gt;Configuration&gt;Control&gt;TIM1</a:t>
            </a:r>
          </a:p>
          <a:p>
            <a:pPr lvl="1"/>
            <a:r>
              <a:rPr lang="en-US" sz="1400" dirty="0" smtClean="0"/>
              <a:t>Check the settings</a:t>
            </a: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47</a:t>
            </a:fld>
            <a:endParaRPr lang="fr-FR" dirty="0"/>
          </a:p>
        </p:txBody>
      </p:sp>
      <p:pic>
        <p:nvPicPr>
          <p:cNvPr id="3" name="Picture 2"/>
          <p:cNvPicPr>
            <a:picLocks noChangeAspect="1"/>
          </p:cNvPicPr>
          <p:nvPr/>
        </p:nvPicPr>
        <p:blipFill>
          <a:blip r:embed="rId3"/>
          <a:stretch>
            <a:fillRect/>
          </a:stretch>
        </p:blipFill>
        <p:spPr>
          <a:xfrm>
            <a:off x="1012925" y="2204864"/>
            <a:ext cx="8105784" cy="4560915"/>
          </a:xfrm>
          <a:prstGeom prst="rect">
            <a:avLst/>
          </a:prstGeom>
          <a:effectLst>
            <a:outerShdw blurRad="63500" sx="102000" sy="102000" algn="ctr" rotWithShape="0">
              <a:prstClr val="black">
                <a:alpha val="40000"/>
              </a:prstClr>
            </a:outerShdw>
          </a:effectLst>
        </p:spPr>
      </p:pic>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3.2.1</a:t>
            </a:r>
          </a:p>
        </p:txBody>
      </p:sp>
    </p:spTree>
    <p:extLst>
      <p:ext uri="{BB962C8B-B14F-4D97-AF65-F5344CB8AC3E}">
        <p14:creationId xmlns:p14="http://schemas.microsoft.com/office/powerpoint/2010/main" val="1986080371"/>
      </p:ext>
    </p:extLst>
  </p:cSld>
  <p:clrMapOvr>
    <a:masterClrMapping/>
  </p:clrMapOvr>
  <p:transition spd="slow">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2569934"/>
          </a:xfrm>
          <a:noFill/>
          <a:ln>
            <a:noFill/>
          </a:ln>
          <a:effectLst>
            <a:outerShdw blurRad="63500" sx="102000" sy="102000" algn="ctr" rotWithShape="0">
              <a:prstClr val="black">
                <a:alpha val="40000"/>
              </a:prstClr>
            </a:outerShdw>
          </a:effectLst>
        </p:spPr>
        <p:txBody>
          <a:bodyPr/>
          <a:lstStyle/>
          <a:p>
            <a:r>
              <a:rPr lang="en-US" sz="1800" dirty="0" smtClean="0"/>
              <a:t>CubeMX TIM configuration</a:t>
            </a:r>
          </a:p>
          <a:p>
            <a:pPr lvl="1"/>
            <a:r>
              <a:rPr lang="en-US" sz="1400" dirty="0" smtClean="0"/>
              <a:t>Tab&gt;Parameter Settings</a:t>
            </a:r>
          </a:p>
          <a:p>
            <a:pPr lvl="1"/>
            <a:r>
              <a:rPr lang="en-US" sz="1400" dirty="0" smtClean="0"/>
              <a:t>Prescaler to 4799</a:t>
            </a:r>
          </a:p>
          <a:p>
            <a:pPr lvl="1"/>
            <a:r>
              <a:rPr lang="en-US" sz="1400" dirty="0" smtClean="0"/>
              <a:t>Counter period to 9999</a:t>
            </a:r>
          </a:p>
          <a:p>
            <a:pPr lvl="1"/>
            <a:r>
              <a:rPr lang="en-US" sz="1400" dirty="0" smtClean="0"/>
              <a:t>Together with 48MHz TIMER1 </a:t>
            </a:r>
            <a:br>
              <a:rPr lang="en-US" sz="1400" dirty="0" smtClean="0"/>
            </a:br>
            <a:r>
              <a:rPr lang="en-US" sz="1400" dirty="0" smtClean="0"/>
              <a:t>clock we get period 1Hz</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48</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3.2.1</a:t>
            </a:r>
          </a:p>
        </p:txBody>
      </p:sp>
      <p:pic>
        <p:nvPicPr>
          <p:cNvPr id="3" name="Picture 2"/>
          <p:cNvPicPr>
            <a:picLocks noChangeAspect="1"/>
          </p:cNvPicPr>
          <p:nvPr/>
        </p:nvPicPr>
        <p:blipFill>
          <a:blip r:embed="rId3"/>
          <a:stretch>
            <a:fillRect/>
          </a:stretch>
        </p:blipFill>
        <p:spPr>
          <a:xfrm>
            <a:off x="3724592" y="1258888"/>
            <a:ext cx="4988945" cy="4725144"/>
          </a:xfrm>
          <a:prstGeom prst="rect">
            <a:avLst/>
          </a:prstGeom>
        </p:spPr>
      </p:pic>
    </p:spTree>
    <p:extLst>
      <p:ext uri="{BB962C8B-B14F-4D97-AF65-F5344CB8AC3E}">
        <p14:creationId xmlns:p14="http://schemas.microsoft.com/office/powerpoint/2010/main" val="198312315"/>
      </p:ext>
    </p:extLst>
  </p:cSld>
  <p:clrMapOvr>
    <a:masterClrMapping/>
  </p:clrMapOvr>
  <p:transition spd="slow">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2062103"/>
          </a:xfrm>
          <a:noFill/>
          <a:ln>
            <a:noFill/>
          </a:ln>
          <a:effectLst>
            <a:outerShdw blurRad="63500" sx="102000" sy="102000" algn="ctr" rotWithShape="0">
              <a:prstClr val="black">
                <a:alpha val="40000"/>
              </a:prstClr>
            </a:outerShdw>
          </a:effectLst>
        </p:spPr>
        <p:txBody>
          <a:bodyPr/>
          <a:lstStyle/>
          <a:p>
            <a:r>
              <a:rPr lang="en-US" sz="1800" dirty="0" smtClean="0"/>
              <a:t>CubeMX TIM configuration</a:t>
            </a:r>
          </a:p>
          <a:p>
            <a:pPr lvl="1"/>
            <a:r>
              <a:rPr lang="en-US" sz="1400" dirty="0" smtClean="0"/>
              <a:t>Tab&gt;NVIC Settings</a:t>
            </a:r>
          </a:p>
          <a:p>
            <a:pPr lvl="1"/>
            <a:r>
              <a:rPr lang="en-US" sz="1400" dirty="0" smtClean="0"/>
              <a:t>Enable TIM1 Update interrupt</a:t>
            </a:r>
          </a:p>
          <a:p>
            <a:pPr lvl="1"/>
            <a:r>
              <a:rPr lang="en-US" sz="1400" dirty="0" smtClean="0"/>
              <a:t>Button OK</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49</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3.2.1</a:t>
            </a:r>
          </a:p>
        </p:txBody>
      </p:sp>
      <p:pic>
        <p:nvPicPr>
          <p:cNvPr id="2" name="Picture 1"/>
          <p:cNvPicPr>
            <a:picLocks noChangeAspect="1"/>
          </p:cNvPicPr>
          <p:nvPr/>
        </p:nvPicPr>
        <p:blipFill>
          <a:blip r:embed="rId3"/>
          <a:stretch>
            <a:fillRect/>
          </a:stretch>
        </p:blipFill>
        <p:spPr>
          <a:xfrm>
            <a:off x="3760198" y="1258888"/>
            <a:ext cx="5015212" cy="4750022"/>
          </a:xfrm>
          <a:prstGeom prst="rect">
            <a:avLst/>
          </a:prstGeom>
        </p:spPr>
      </p:pic>
    </p:spTree>
    <p:extLst>
      <p:ext uri="{BB962C8B-B14F-4D97-AF65-F5344CB8AC3E}">
        <p14:creationId xmlns:p14="http://schemas.microsoft.com/office/powerpoint/2010/main" val="1174770526"/>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marL="0" indent="0">
              <a:buNone/>
            </a:pPr>
            <a:r>
              <a:rPr lang="en-US" dirty="0" smtClean="0"/>
              <a:t>Basic </a:t>
            </a:r>
            <a:r>
              <a:rPr lang="en-US" dirty="0"/>
              <a:t>communication peripherals</a:t>
            </a:r>
          </a:p>
        </p:txBody>
      </p:sp>
      <p:sp>
        <p:nvSpPr>
          <p:cNvPr id="21506" name="Content Placeholder 2"/>
          <p:cNvSpPr>
            <a:spLocks noGrp="1"/>
          </p:cNvSpPr>
          <p:nvPr>
            <p:ph idx="1"/>
          </p:nvPr>
        </p:nvSpPr>
        <p:spPr>
          <a:xfrm>
            <a:off x="323528" y="1277496"/>
            <a:ext cx="8229600" cy="1184940"/>
          </a:xfrm>
        </p:spPr>
        <p:txBody>
          <a:bodyPr/>
          <a:lstStyle/>
          <a:p>
            <a:pPr marL="457200" indent="-457200">
              <a:buFont typeface="+mj-lt"/>
              <a:buAutoNum type="arabicPeriod"/>
            </a:pPr>
            <a:r>
              <a:rPr lang="en-US" dirty="0" smtClean="0"/>
              <a:t>UART (2.1)</a:t>
            </a:r>
          </a:p>
          <a:p>
            <a:pPr marL="812800" lvl="1" indent="-457200">
              <a:buFont typeface="+mj-lt"/>
              <a:buAutoNum type="arabicPeriod"/>
            </a:pPr>
            <a:r>
              <a:rPr lang="en-US" dirty="0" smtClean="0"/>
              <a:t>UART </a:t>
            </a:r>
            <a:r>
              <a:rPr lang="en-US" dirty="0" err="1" smtClean="0"/>
              <a:t>printf</a:t>
            </a:r>
            <a:r>
              <a:rPr lang="en-US" dirty="0" smtClean="0"/>
              <a:t> lab (2.1.2)</a:t>
            </a:r>
          </a:p>
          <a:p>
            <a:pPr marL="0" indent="0">
              <a:buNone/>
            </a:pPr>
            <a:endParaRPr lang="de-DE" dirty="0" smtClean="0"/>
          </a:p>
        </p:txBody>
      </p:sp>
      <p:sp>
        <p:nvSpPr>
          <p:cNvPr id="2" name="Slide Number Placeholder 1"/>
          <p:cNvSpPr>
            <a:spLocks noGrp="1"/>
          </p:cNvSpPr>
          <p:nvPr>
            <p:ph type="sldNum" sz="quarter" idx="10"/>
          </p:nvPr>
        </p:nvSpPr>
        <p:spPr/>
        <p:txBody>
          <a:bodyPr/>
          <a:lstStyle/>
          <a:p>
            <a:fld id="{A1299FCA-C490-4C43-AA02-A6096FBC69E9}" type="slidenum">
              <a:rPr lang="fr-FR" smtClean="0"/>
              <a:pPr/>
              <a:t>5</a:t>
            </a:fld>
            <a:endParaRPr lang="fr-FR" dirty="0"/>
          </a:p>
        </p:txBody>
      </p:sp>
      <p:grpSp>
        <p:nvGrpSpPr>
          <p:cNvPr id="25" name="Group 130"/>
          <p:cNvGrpSpPr>
            <a:grpSpLocks/>
          </p:cNvGrpSpPr>
          <p:nvPr/>
        </p:nvGrpSpPr>
        <p:grpSpPr bwMode="auto">
          <a:xfrm>
            <a:off x="6821757" y="3312566"/>
            <a:ext cx="1288184" cy="2299464"/>
            <a:chOff x="971600" y="2429301"/>
            <a:chExt cx="2082771" cy="3717998"/>
          </a:xfrm>
        </p:grpSpPr>
        <p:pic>
          <p:nvPicPr>
            <p:cNvPr id="26" name="Picture 25" descr="stm32_modul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429000"/>
              <a:ext cx="2082771" cy="271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26"/>
            <p:cNvSpPr/>
            <p:nvPr/>
          </p:nvSpPr>
          <p:spPr>
            <a:xfrm>
              <a:off x="2073887" y="2430536"/>
              <a:ext cx="513343" cy="1149938"/>
            </a:xfrm>
            <a:custGeom>
              <a:avLst/>
              <a:gdLst>
                <a:gd name="connsiteX0" fmla="*/ 0 w 511791"/>
                <a:gd name="connsiteY0" fmla="*/ 0 h 1150961"/>
                <a:gd name="connsiteX1" fmla="*/ 491319 w 511791"/>
                <a:gd name="connsiteY1" fmla="*/ 218365 h 1150961"/>
                <a:gd name="connsiteX2" fmla="*/ 122830 w 511791"/>
                <a:gd name="connsiteY2" fmla="*/ 764275 h 1150961"/>
                <a:gd name="connsiteX3" fmla="*/ 368489 w 511791"/>
                <a:gd name="connsiteY3" fmla="*/ 1091821 h 1150961"/>
                <a:gd name="connsiteX4" fmla="*/ 368489 w 511791"/>
                <a:gd name="connsiteY4" fmla="*/ 1119117 h 1150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791" h="1150961">
                  <a:moveTo>
                    <a:pt x="0" y="0"/>
                  </a:moveTo>
                  <a:cubicBezTo>
                    <a:pt x="235423" y="45493"/>
                    <a:pt x="470847" y="90986"/>
                    <a:pt x="491319" y="218365"/>
                  </a:cubicBezTo>
                  <a:cubicBezTo>
                    <a:pt x="511791" y="345744"/>
                    <a:pt x="143302" y="618699"/>
                    <a:pt x="122830" y="764275"/>
                  </a:cubicBezTo>
                  <a:cubicBezTo>
                    <a:pt x="102358" y="909851"/>
                    <a:pt x="327546" y="1032681"/>
                    <a:pt x="368489" y="1091821"/>
                  </a:cubicBezTo>
                  <a:cubicBezTo>
                    <a:pt x="409432" y="1150961"/>
                    <a:pt x="388960" y="1135039"/>
                    <a:pt x="368489" y="1119117"/>
                  </a:cubicBezTo>
                </a:path>
              </a:pathLst>
            </a:custGeom>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dirty="0"/>
            </a:p>
          </p:txBody>
        </p:sp>
      </p:grpSp>
      <p:pic>
        <p:nvPicPr>
          <p:cNvPr id="13" name="Picture 2" descr="C:\Users\ldesseig\Documents\My ST Documents\MCD\Projects\STM32Cube V1\Branding Visuals\STM32_Cube_128x128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8744" y="2542553"/>
            <a:ext cx="1119600" cy="111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bwMode="auto">
          <a:xfrm>
            <a:off x="251520" y="71409"/>
            <a:ext cx="73967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5400" b="1" dirty="0">
                <a:solidFill>
                  <a:schemeClr val="accent2"/>
                </a:solidFill>
              </a:rPr>
              <a:t>2</a:t>
            </a:r>
            <a:endParaRPr lang="en-US" sz="5400" b="1" dirty="0" smtClean="0">
              <a:solidFill>
                <a:schemeClr val="accent2"/>
              </a:solidFill>
            </a:endParaRPr>
          </a:p>
        </p:txBody>
      </p:sp>
    </p:spTree>
    <p:extLst>
      <p:ext uri="{BB962C8B-B14F-4D97-AF65-F5344CB8AC3E}">
        <p14:creationId xmlns:p14="http://schemas.microsoft.com/office/powerpoint/2010/main" val="791602325"/>
      </p:ext>
    </p:extLst>
  </p:cSld>
  <p:clrMapOvr>
    <a:masterClrMapping/>
  </p:clrMapOvr>
  <p:transition spd="slow">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3077766"/>
          </a:xfrm>
        </p:spPr>
        <p:txBody>
          <a:bodyPr/>
          <a:lstStyle/>
          <a:p>
            <a:r>
              <a:rPr lang="en-GB" sz="1800" dirty="0" smtClean="0"/>
              <a:t>Now we set the project details for generation</a:t>
            </a:r>
          </a:p>
          <a:p>
            <a:pPr lvl="1"/>
            <a:r>
              <a:rPr lang="en-GB" sz="1400" dirty="0" smtClean="0"/>
              <a:t>Menu &gt; Project &gt; Project Settings</a:t>
            </a:r>
          </a:p>
          <a:p>
            <a:pPr lvl="1"/>
            <a:r>
              <a:rPr lang="en-GB" sz="1400" dirty="0" smtClean="0"/>
              <a:t>Set the project name</a:t>
            </a:r>
          </a:p>
          <a:p>
            <a:pPr lvl="1"/>
            <a:r>
              <a:rPr lang="en-GB" sz="1400" dirty="0" smtClean="0"/>
              <a:t>Project location</a:t>
            </a:r>
          </a:p>
          <a:p>
            <a:pPr lvl="1"/>
            <a:r>
              <a:rPr lang="en-GB" sz="1400" dirty="0" smtClean="0"/>
              <a:t>Type of </a:t>
            </a:r>
            <a:r>
              <a:rPr lang="en-GB" sz="1400" dirty="0" err="1" smtClean="0"/>
              <a:t>toolchain</a:t>
            </a:r>
            <a:endParaRPr lang="en-GB" sz="1400" dirty="0" smtClean="0"/>
          </a:p>
          <a:p>
            <a:r>
              <a:rPr lang="en-GB" sz="1800" dirty="0" smtClean="0"/>
              <a:t>Now we can Generate Code</a:t>
            </a:r>
          </a:p>
          <a:p>
            <a:pPr lvl="1"/>
            <a:r>
              <a:rPr lang="en-GB" sz="1400" dirty="0" smtClean="0"/>
              <a:t>Menu &gt; Project &gt; Generate Code</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50</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3.2.1</a:t>
            </a:r>
          </a:p>
        </p:txBody>
      </p:sp>
      <p:pic>
        <p:nvPicPr>
          <p:cNvPr id="2" name="Picture 1"/>
          <p:cNvPicPr>
            <a:picLocks noChangeAspect="1"/>
          </p:cNvPicPr>
          <p:nvPr/>
        </p:nvPicPr>
        <p:blipFill>
          <a:blip r:embed="rId3"/>
          <a:stretch>
            <a:fillRect/>
          </a:stretch>
        </p:blipFill>
        <p:spPr>
          <a:xfrm>
            <a:off x="3972034" y="1772816"/>
            <a:ext cx="4743450" cy="4733925"/>
          </a:xfrm>
          <a:prstGeom prst="rect">
            <a:avLst/>
          </a:prstGeom>
        </p:spPr>
      </p:pic>
    </p:spTree>
    <p:extLst>
      <p:ext uri="{BB962C8B-B14F-4D97-AF65-F5344CB8AC3E}">
        <p14:creationId xmlns:p14="http://schemas.microsoft.com/office/powerpoint/2010/main" val="3426022069"/>
      </p:ext>
    </p:extLst>
  </p:cSld>
  <p:clrMapOvr>
    <a:masterClrMapping/>
  </p:clrMapOvr>
  <p:transition spd="slow">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1277273"/>
          </a:xfrm>
        </p:spPr>
        <p:txBody>
          <a:bodyPr/>
          <a:lstStyle/>
          <a:p>
            <a:pPr marL="0" indent="0">
              <a:buNone/>
            </a:pPr>
            <a:r>
              <a:rPr lang="en-US" sz="2400" dirty="0" smtClean="0"/>
              <a:t>HAL Library TIM with IT flow</a:t>
            </a:r>
            <a:endParaRPr lang="en-GB" sz="24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51</a:t>
            </a:fld>
            <a:endParaRPr lang="fr-FR" dirty="0"/>
          </a:p>
        </p:txBody>
      </p:sp>
      <p:sp>
        <p:nvSpPr>
          <p:cNvPr id="24" name="Rectangle 23"/>
          <p:cNvSpPr/>
          <p:nvPr/>
        </p:nvSpPr>
        <p:spPr>
          <a:xfrm>
            <a:off x="862664" y="2667002"/>
            <a:ext cx="3228274"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1200" dirty="0" smtClean="0">
                <a:solidFill>
                  <a:schemeClr val="tx1"/>
                </a:solidFill>
              </a:rPr>
              <a:t>Start process with interrupt generation at end of process</a:t>
            </a:r>
          </a:p>
          <a:p>
            <a:pPr algn="ctr"/>
            <a:r>
              <a:rPr lang="en-US" sz="1200" dirty="0" err="1"/>
              <a:t>HAL_TIM_Base_Start_IT</a:t>
            </a:r>
            <a:endParaRPr lang="en-US" sz="1200" dirty="0">
              <a:solidFill>
                <a:schemeClr val="tx1"/>
              </a:solidFill>
            </a:endParaRPr>
          </a:p>
        </p:txBody>
      </p:sp>
      <p:sp>
        <p:nvSpPr>
          <p:cNvPr id="25" name="Rectangle 24"/>
          <p:cNvSpPr/>
          <p:nvPr/>
        </p:nvSpPr>
        <p:spPr>
          <a:xfrm>
            <a:off x="862664" y="1828800"/>
            <a:ext cx="3228274" cy="5525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TIM Initializations </a:t>
            </a:r>
          </a:p>
          <a:p>
            <a:pPr algn="ctr"/>
            <a:r>
              <a:rPr lang="en-US" sz="1200" dirty="0" smtClean="0"/>
              <a:t>including peripheral interrupt NVIC initializations </a:t>
            </a:r>
            <a:endParaRPr lang="en-US" sz="1200" dirty="0"/>
          </a:p>
        </p:txBody>
      </p:sp>
      <p:sp>
        <p:nvSpPr>
          <p:cNvPr id="26" name="Rectangle 25"/>
          <p:cNvSpPr/>
          <p:nvPr/>
        </p:nvSpPr>
        <p:spPr>
          <a:xfrm>
            <a:off x="4956095" y="3546878"/>
            <a:ext cx="1936419" cy="457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a:solidFill>
                  <a:schemeClr val="tx1"/>
                </a:solidFill>
              </a:rPr>
              <a:t>HAL_TIM_IRQHandler</a:t>
            </a:r>
            <a:endParaRPr lang="en-US" sz="1200" dirty="0">
              <a:solidFill>
                <a:schemeClr val="tx1"/>
              </a:solidFill>
            </a:endParaRPr>
          </a:p>
        </p:txBody>
      </p:sp>
      <p:sp>
        <p:nvSpPr>
          <p:cNvPr id="27" name="Rectangle 26"/>
          <p:cNvSpPr/>
          <p:nvPr/>
        </p:nvSpPr>
        <p:spPr>
          <a:xfrm>
            <a:off x="854142" y="4244444"/>
            <a:ext cx="3178285" cy="6259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process callback</a:t>
            </a:r>
          </a:p>
          <a:p>
            <a:pPr algn="ctr"/>
            <a:r>
              <a:rPr lang="en-US" sz="1200" dirty="0" smtClean="0">
                <a:solidFill>
                  <a:schemeClr val="tx1"/>
                </a:solidFill>
              </a:rPr>
              <a:t> </a:t>
            </a:r>
            <a:r>
              <a:rPr lang="en-US" sz="1200" dirty="0" err="1">
                <a:solidFill>
                  <a:schemeClr val="tx1"/>
                </a:solidFill>
              </a:rPr>
              <a:t>HAL_TIM_PeriodElapsedCallback</a:t>
            </a:r>
            <a:endParaRPr lang="en-US" sz="1200" dirty="0">
              <a:solidFill>
                <a:schemeClr val="tx1"/>
              </a:solidFill>
            </a:endParaRPr>
          </a:p>
        </p:txBody>
      </p:sp>
      <p:sp>
        <p:nvSpPr>
          <p:cNvPr id="28" name="Down Arrow 27"/>
          <p:cNvSpPr/>
          <p:nvPr/>
        </p:nvSpPr>
        <p:spPr>
          <a:xfrm>
            <a:off x="2350396" y="2381385"/>
            <a:ext cx="216024" cy="285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0" name="Bent Arrow 29"/>
          <p:cNvSpPr/>
          <p:nvPr/>
        </p:nvSpPr>
        <p:spPr>
          <a:xfrm rot="10800000">
            <a:off x="4032426" y="4004078"/>
            <a:ext cx="1535005" cy="630658"/>
          </a:xfrm>
          <a:prstGeom prst="bentArrow">
            <a:avLst>
              <a:gd name="adj1" fmla="val 11377"/>
              <a:gd name="adj2" fmla="val 1583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solidFill>
                <a:schemeClr val="tx1"/>
              </a:solidFill>
            </a:endParaRPr>
          </a:p>
        </p:txBody>
      </p:sp>
      <p:cxnSp>
        <p:nvCxnSpPr>
          <p:cNvPr id="31" name="Straight Connector 30"/>
          <p:cNvCxnSpPr/>
          <p:nvPr/>
        </p:nvCxnSpPr>
        <p:spPr>
          <a:xfrm>
            <a:off x="4752223" y="1638211"/>
            <a:ext cx="0" cy="4305389"/>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33" name="Left Arrow 32"/>
          <p:cNvSpPr/>
          <p:nvPr/>
        </p:nvSpPr>
        <p:spPr>
          <a:xfrm>
            <a:off x="6892513" y="3693158"/>
            <a:ext cx="671586" cy="1371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5" name="Rectangle 34"/>
          <p:cNvSpPr/>
          <p:nvPr/>
        </p:nvSpPr>
        <p:spPr>
          <a:xfrm>
            <a:off x="862664" y="5288717"/>
            <a:ext cx="3169761" cy="5159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p</a:t>
            </a:r>
            <a:r>
              <a:rPr lang="en-US" sz="1200" dirty="0" smtClean="0">
                <a:solidFill>
                  <a:schemeClr val="tx1"/>
                </a:solidFill>
              </a:rPr>
              <a:t>rocess Error callback</a:t>
            </a:r>
          </a:p>
          <a:p>
            <a:pPr algn="ctr"/>
            <a:r>
              <a:rPr lang="en-US" sz="1200" dirty="0" err="1"/>
              <a:t>HAL_TIM_ErrorCallback</a:t>
            </a:r>
            <a:endParaRPr lang="en-US" sz="1200" dirty="0">
              <a:solidFill>
                <a:schemeClr val="tx1"/>
              </a:solidFill>
            </a:endParaRPr>
          </a:p>
        </p:txBody>
      </p:sp>
      <p:sp>
        <p:nvSpPr>
          <p:cNvPr id="36" name="Bent Arrow 35"/>
          <p:cNvSpPr/>
          <p:nvPr/>
        </p:nvSpPr>
        <p:spPr>
          <a:xfrm rot="10800000">
            <a:off x="4032424" y="4004077"/>
            <a:ext cx="1984226" cy="1699595"/>
          </a:xfrm>
          <a:prstGeom prst="bentArrow">
            <a:avLst>
              <a:gd name="adj1" fmla="val 4702"/>
              <a:gd name="adj2" fmla="val 5710"/>
              <a:gd name="adj3" fmla="val 856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solidFill>
                <a:schemeClr val="tx1"/>
              </a:solidFill>
            </a:endParaRPr>
          </a:p>
        </p:txBody>
      </p:sp>
      <p:cxnSp>
        <p:nvCxnSpPr>
          <p:cNvPr id="37" name="Straight Arrow Connector 36"/>
          <p:cNvCxnSpPr>
            <a:stCxn id="24" idx="2"/>
            <a:endCxn id="47" idx="0"/>
          </p:cNvCxnSpPr>
          <p:nvPr/>
        </p:nvCxnSpPr>
        <p:spPr>
          <a:xfrm>
            <a:off x="2476801" y="3313333"/>
            <a:ext cx="281926" cy="356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25568" y="3669421"/>
            <a:ext cx="1066318" cy="261610"/>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100" b="1" dirty="0" smtClean="0">
                <a:latin typeface="+mj-lt"/>
              </a:rPr>
              <a:t>HAL_ERROR</a:t>
            </a:r>
          </a:p>
        </p:txBody>
      </p:sp>
      <p:sp>
        <p:nvSpPr>
          <p:cNvPr id="48" name="TextBox 47"/>
          <p:cNvSpPr txBox="1"/>
          <p:nvPr/>
        </p:nvSpPr>
        <p:spPr>
          <a:xfrm>
            <a:off x="1077779" y="3657512"/>
            <a:ext cx="766557" cy="261610"/>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100" b="1" dirty="0" smtClean="0">
                <a:latin typeface="+mj-lt"/>
              </a:rPr>
              <a:t>HAL_OK</a:t>
            </a:r>
          </a:p>
        </p:txBody>
      </p:sp>
      <p:cxnSp>
        <p:nvCxnSpPr>
          <p:cNvPr id="49" name="Straight Arrow Connector 48"/>
          <p:cNvCxnSpPr>
            <a:endCxn id="48" idx="0"/>
          </p:cNvCxnSpPr>
          <p:nvPr/>
        </p:nvCxnSpPr>
        <p:spPr>
          <a:xfrm flipH="1">
            <a:off x="1461058" y="3313333"/>
            <a:ext cx="616642" cy="34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557779" y="3693158"/>
            <a:ext cx="949299" cy="261610"/>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100" b="1" dirty="0" smtClean="0">
                <a:latin typeface="+mj-lt"/>
              </a:rPr>
              <a:t>HAL_BUSY</a:t>
            </a:r>
          </a:p>
        </p:txBody>
      </p:sp>
      <p:cxnSp>
        <p:nvCxnSpPr>
          <p:cNvPr id="51" name="Straight Arrow Connector 50"/>
          <p:cNvCxnSpPr/>
          <p:nvPr/>
        </p:nvCxnSpPr>
        <p:spPr>
          <a:xfrm>
            <a:off x="2986045" y="3313333"/>
            <a:ext cx="851237" cy="356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047400" y="3546878"/>
            <a:ext cx="2096601" cy="457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solidFill>
                  <a:schemeClr val="tx1"/>
                </a:solidFill>
              </a:rPr>
              <a:t>TIM1_UP_TIM10_IRQHandler</a:t>
            </a:r>
            <a:endParaRPr lang="en-US" sz="1200" dirty="0">
              <a:solidFill>
                <a:schemeClr val="tx1"/>
              </a:solidFill>
            </a:endParaRPr>
          </a:p>
        </p:txBody>
      </p:sp>
      <p:sp>
        <p:nvSpPr>
          <p:cNvPr id="29"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3.2.1</a:t>
            </a:r>
          </a:p>
        </p:txBody>
      </p:sp>
    </p:spTree>
    <p:extLst>
      <p:ext uri="{BB962C8B-B14F-4D97-AF65-F5344CB8AC3E}">
        <p14:creationId xmlns:p14="http://schemas.microsoft.com/office/powerpoint/2010/main" val="3927327446"/>
      </p:ext>
    </p:extLst>
  </p:cSld>
  <p:clrMapOvr>
    <a:masterClrMapping/>
  </p:clrMapOvr>
  <p:transition spd="slow">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680450" cy="4001095"/>
          </a:xfrm>
        </p:spPr>
        <p:txBody>
          <a:bodyPr/>
          <a:lstStyle/>
          <a:p>
            <a:r>
              <a:rPr lang="en-GB" dirty="0" smtClean="0"/>
              <a:t>Open the project in our IDE</a:t>
            </a:r>
          </a:p>
          <a:p>
            <a:pPr lvl="1"/>
            <a:r>
              <a:rPr lang="en-GB" dirty="0" smtClean="0"/>
              <a:t>The functions we want to put into </a:t>
            </a:r>
            <a:r>
              <a:rPr lang="en-GB" dirty="0" err="1" smtClean="0"/>
              <a:t>main.c</a:t>
            </a:r>
            <a:endParaRPr lang="en-GB" dirty="0" smtClean="0"/>
          </a:p>
          <a:p>
            <a:pPr lvl="1"/>
            <a:r>
              <a:rPr lang="en-GB" dirty="0"/>
              <a:t>Between </a:t>
            </a:r>
            <a:r>
              <a:rPr lang="en-GB" i="1" dirty="0"/>
              <a:t>/* USER CODE BEGIN </a:t>
            </a:r>
            <a:r>
              <a:rPr lang="en-GB" i="1" dirty="0" smtClean="0"/>
              <a:t>2 </a:t>
            </a:r>
            <a:r>
              <a:rPr lang="en-GB" i="1" dirty="0"/>
              <a:t>*/</a:t>
            </a:r>
            <a:r>
              <a:rPr lang="en-GB" dirty="0"/>
              <a:t> and </a:t>
            </a:r>
            <a:r>
              <a:rPr lang="en-GB" i="1" dirty="0"/>
              <a:t>/* USER CODE END </a:t>
            </a:r>
            <a:r>
              <a:rPr lang="en-GB" i="1" dirty="0" smtClean="0"/>
              <a:t>2 */ </a:t>
            </a:r>
            <a:r>
              <a:rPr lang="en-GB" dirty="0" smtClean="0"/>
              <a:t>tags</a:t>
            </a:r>
          </a:p>
          <a:p>
            <a:r>
              <a:rPr lang="en-GB" dirty="0" smtClean="0"/>
              <a:t>For TIM start use function</a:t>
            </a:r>
          </a:p>
          <a:p>
            <a:pPr lvl="1"/>
            <a:r>
              <a:rPr lang="en-GB" dirty="0" err="1"/>
              <a:t>HAL_TIM_Base_Start_IT</a:t>
            </a:r>
            <a:r>
              <a:rPr lang="en-GB" dirty="0"/>
              <a:t>(</a:t>
            </a:r>
            <a:r>
              <a:rPr lang="en-GB" dirty="0" err="1"/>
              <a:t>TIM_HandleTypeDef</a:t>
            </a:r>
            <a:r>
              <a:rPr lang="en-GB" dirty="0"/>
              <a:t> *</a:t>
            </a:r>
            <a:r>
              <a:rPr lang="en-GB" dirty="0" err="1"/>
              <a:t>htim</a:t>
            </a:r>
            <a:r>
              <a:rPr lang="en-GB" dirty="0" smtClean="0"/>
              <a:t>)</a:t>
            </a:r>
            <a:endParaRPr lang="en-US" dirty="0"/>
          </a:p>
          <a:p>
            <a:r>
              <a:rPr lang="en-US" dirty="0" smtClean="0"/>
              <a:t>TIM callback </a:t>
            </a:r>
          </a:p>
          <a:p>
            <a:pPr lvl="1"/>
            <a:r>
              <a:rPr lang="en-GB" dirty="0"/>
              <a:t>void TIM1_UP_TIM10_IRQHandler(void</a:t>
            </a:r>
            <a:r>
              <a:rPr lang="en-GB" dirty="0" smtClean="0"/>
              <a:t>)</a:t>
            </a:r>
          </a:p>
          <a:p>
            <a:r>
              <a:rPr lang="en-US" dirty="0" smtClean="0"/>
              <a:t>GPIO LED toggle </a:t>
            </a:r>
          </a:p>
          <a:p>
            <a:pPr lvl="1"/>
            <a:r>
              <a:rPr lang="en-US" dirty="0" err="1"/>
              <a:t>HAL_GPIO_TogglePin</a:t>
            </a:r>
            <a:r>
              <a:rPr lang="en-US" dirty="0"/>
              <a:t>(</a:t>
            </a:r>
            <a:r>
              <a:rPr lang="en-US" dirty="0" err="1"/>
              <a:t>GPIO_TypeDef</a:t>
            </a:r>
            <a:r>
              <a:rPr lang="en-US" dirty="0"/>
              <a:t>* </a:t>
            </a:r>
            <a:r>
              <a:rPr lang="en-US" dirty="0" err="1"/>
              <a:t>GPIOx</a:t>
            </a:r>
            <a:r>
              <a:rPr lang="en-US" dirty="0"/>
              <a:t>, uint16_t </a:t>
            </a:r>
            <a:r>
              <a:rPr lang="en-US" dirty="0" err="1"/>
              <a:t>GPIO_Pin</a:t>
            </a:r>
            <a:r>
              <a:rPr lang="en-US" dirty="0"/>
              <a:t>)</a:t>
            </a:r>
          </a:p>
          <a:p>
            <a:endParaRPr lang="en-GB"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52</a:t>
            </a:fld>
            <a:endParaRPr lang="fr-FR" dirty="0"/>
          </a:p>
        </p:txBody>
      </p:sp>
      <p:sp>
        <p:nvSpPr>
          <p:cNvPr id="6"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3.2.1</a:t>
            </a:r>
          </a:p>
        </p:txBody>
      </p:sp>
    </p:spTree>
    <p:extLst>
      <p:ext uri="{BB962C8B-B14F-4D97-AF65-F5344CB8AC3E}">
        <p14:creationId xmlns:p14="http://schemas.microsoft.com/office/powerpoint/2010/main" val="3988671714"/>
      </p:ext>
    </p:extLst>
  </p:cSld>
  <p:clrMapOvr>
    <a:masterClrMapping/>
  </p:clrMapOvr>
  <p:transition spd="slow">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680450" cy="3447098"/>
          </a:xfrm>
        </p:spPr>
        <p:txBody>
          <a:bodyPr/>
          <a:lstStyle/>
          <a:p>
            <a:r>
              <a:rPr lang="en-GB" dirty="0" smtClean="0"/>
              <a:t>Solution</a:t>
            </a:r>
          </a:p>
          <a:p>
            <a:pPr lvl="1"/>
            <a:r>
              <a:rPr lang="en-US" dirty="0" smtClean="0"/>
              <a:t>TIM start</a:t>
            </a:r>
          </a:p>
          <a:p>
            <a:pPr lvl="1"/>
            <a:endParaRPr lang="en-US" dirty="0"/>
          </a:p>
          <a:p>
            <a:pPr lvl="1"/>
            <a:endParaRPr lang="en-US" dirty="0" smtClean="0"/>
          </a:p>
          <a:p>
            <a:pPr lvl="1"/>
            <a:endParaRPr lang="en-US" dirty="0"/>
          </a:p>
          <a:p>
            <a:pPr lvl="1"/>
            <a:endParaRPr lang="en-US" dirty="0" smtClean="0"/>
          </a:p>
          <a:p>
            <a:pPr lvl="1"/>
            <a:r>
              <a:rPr lang="en-US" dirty="0" smtClean="0"/>
              <a:t>Callback handling</a:t>
            </a:r>
          </a:p>
          <a:p>
            <a:pPr lvl="1"/>
            <a:endParaRPr lang="en-US" dirty="0" smtClean="0"/>
          </a:p>
          <a:p>
            <a:pPr lvl="1"/>
            <a:endParaRPr lang="en-GB" dirty="0" smtClean="0"/>
          </a:p>
          <a:p>
            <a:endParaRPr lang="en-GB"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53</a:t>
            </a:fld>
            <a:endParaRPr lang="fr-FR" dirty="0"/>
          </a:p>
        </p:txBody>
      </p:sp>
      <p:sp>
        <p:nvSpPr>
          <p:cNvPr id="2" name="Rectangle 1"/>
          <p:cNvSpPr/>
          <p:nvPr/>
        </p:nvSpPr>
        <p:spPr>
          <a:xfrm>
            <a:off x="454503" y="1877343"/>
            <a:ext cx="4572000" cy="923330"/>
          </a:xfrm>
          <a:prstGeom prst="rect">
            <a:avLst/>
          </a:prstGeom>
          <a:solidFill>
            <a:schemeClr val="bg1"/>
          </a:solidFill>
          <a:effectLst>
            <a:outerShdw blurRad="63500" sx="102000" sy="102000" algn="ctr" rotWithShape="0">
              <a:prstClr val="black">
                <a:alpha val="40000"/>
              </a:prstClr>
            </a:outerShdw>
          </a:effectLst>
        </p:spPr>
        <p:txBody>
          <a:bodyPr>
            <a:spAutoFit/>
          </a:bodyPr>
          <a:lstStyle/>
          <a:p>
            <a:r>
              <a:rPr lang="en-GB" dirty="0">
                <a:latin typeface="Consolas" panose="020B0609020204030204" pitchFamily="49" charset="0"/>
              </a:rPr>
              <a:t> </a:t>
            </a:r>
            <a:r>
              <a:rPr lang="en-GB" dirty="0">
                <a:solidFill>
                  <a:srgbClr val="008000"/>
                </a:solidFill>
                <a:latin typeface="Consolas" panose="020B0609020204030204" pitchFamily="49" charset="0"/>
              </a:rPr>
              <a:t>/* USER CODE BEGIN 2 */</a:t>
            </a:r>
            <a:endParaRPr lang="en-GB" dirty="0">
              <a:solidFill>
                <a:prstClr val="black"/>
              </a:solidFill>
              <a:latin typeface="Consolas" panose="020B0609020204030204" pitchFamily="49" charset="0"/>
            </a:endParaRPr>
          </a:p>
          <a:p>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HAL_TIM_Base_Start_IT</a:t>
            </a:r>
            <a:r>
              <a:rPr lang="en-GB" dirty="0">
                <a:solidFill>
                  <a:prstClr val="black"/>
                </a:solidFill>
                <a:latin typeface="Consolas" panose="020B0609020204030204" pitchFamily="49" charset="0"/>
              </a:rPr>
              <a:t>(&amp;htim1);</a:t>
            </a:r>
          </a:p>
          <a:p>
            <a:r>
              <a:rPr lang="en-GB" dirty="0">
                <a:solidFill>
                  <a:prstClr val="black"/>
                </a:solidFill>
                <a:latin typeface="Consolas" panose="020B0609020204030204" pitchFamily="49" charset="0"/>
              </a:rPr>
              <a:t>  </a:t>
            </a:r>
            <a:r>
              <a:rPr lang="en-GB" dirty="0">
                <a:solidFill>
                  <a:srgbClr val="008000"/>
                </a:solidFill>
                <a:latin typeface="Consolas" panose="020B0609020204030204" pitchFamily="49" charset="0"/>
              </a:rPr>
              <a:t>/* USER CODE END 2 */</a:t>
            </a:r>
            <a:endParaRPr lang="en-GB" dirty="0"/>
          </a:p>
        </p:txBody>
      </p:sp>
      <p:sp>
        <p:nvSpPr>
          <p:cNvPr id="6" name="Rectangle 5"/>
          <p:cNvSpPr/>
          <p:nvPr/>
        </p:nvSpPr>
        <p:spPr>
          <a:xfrm>
            <a:off x="454503" y="3496940"/>
            <a:ext cx="7717897" cy="1754326"/>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solidFill>
                  <a:srgbClr val="008000"/>
                </a:solidFill>
                <a:latin typeface="Consolas" panose="020B0609020204030204" pitchFamily="49" charset="0"/>
              </a:rPr>
              <a:t>/* USER CODE BEGIN 4 */</a:t>
            </a:r>
            <a:endParaRPr lang="en-GB" dirty="0">
              <a:solidFill>
                <a:prstClr val="black"/>
              </a:solidFill>
              <a:latin typeface="Consolas" panose="020B0609020204030204" pitchFamily="49" charset="0"/>
            </a:endParaRPr>
          </a:p>
          <a:p>
            <a:r>
              <a:rPr lang="en-GB" dirty="0">
                <a:solidFill>
                  <a:srgbClr val="0000FF"/>
                </a:solidFill>
                <a:latin typeface="Consolas" panose="020B0609020204030204" pitchFamily="49" charset="0"/>
              </a:rPr>
              <a:t>void</a:t>
            </a:r>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HAL_TIM_PeriodElapsedCallback</a:t>
            </a:r>
            <a:r>
              <a:rPr lang="en-GB" dirty="0">
                <a:solidFill>
                  <a:prstClr val="black"/>
                </a:solidFill>
                <a:latin typeface="Consolas" panose="020B0609020204030204" pitchFamily="49" charset="0"/>
              </a:rPr>
              <a:t>(</a:t>
            </a:r>
            <a:r>
              <a:rPr lang="en-GB" dirty="0" err="1">
                <a:solidFill>
                  <a:prstClr val="black"/>
                </a:solidFill>
                <a:latin typeface="Consolas" panose="020B0609020204030204" pitchFamily="49" charset="0"/>
              </a:rPr>
              <a:t>TIM_HandleTypeDef</a:t>
            </a:r>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htim</a:t>
            </a:r>
            <a:r>
              <a:rPr lang="en-GB" dirty="0">
                <a:solidFill>
                  <a:prstClr val="black"/>
                </a:solidFill>
                <a:latin typeface="Consolas" panose="020B0609020204030204" pitchFamily="49" charset="0"/>
              </a:rPr>
              <a:t>)</a:t>
            </a:r>
          </a:p>
          <a:p>
            <a:r>
              <a:rPr lang="en-GB" dirty="0">
                <a:solidFill>
                  <a:prstClr val="black"/>
                </a:solidFill>
                <a:latin typeface="Consolas" panose="020B0609020204030204" pitchFamily="49" charset="0"/>
              </a:rPr>
              <a:t>{</a:t>
            </a:r>
          </a:p>
          <a:p>
            <a:r>
              <a:rPr lang="en-GB" dirty="0">
                <a:solidFill>
                  <a:prstClr val="black"/>
                </a:solidFill>
                <a:latin typeface="Consolas" panose="020B0609020204030204" pitchFamily="49" charset="0"/>
              </a:rPr>
              <a:t>  </a:t>
            </a:r>
            <a:r>
              <a:rPr lang="en-GB" dirty="0" err="1" smtClean="0">
                <a:solidFill>
                  <a:prstClr val="black"/>
                </a:solidFill>
                <a:latin typeface="Consolas" panose="020B0609020204030204" pitchFamily="49" charset="0"/>
              </a:rPr>
              <a:t>HAL_GPIO_TogglePin</a:t>
            </a:r>
            <a:r>
              <a:rPr lang="en-GB" dirty="0" smtClean="0">
                <a:solidFill>
                  <a:prstClr val="black"/>
                </a:solidFill>
                <a:latin typeface="Consolas" panose="020B0609020204030204" pitchFamily="49" charset="0"/>
              </a:rPr>
              <a:t>(GPIOA,GPIO_PIN_5);</a:t>
            </a:r>
            <a:endParaRPr lang="en-GB" dirty="0">
              <a:solidFill>
                <a:prstClr val="black"/>
              </a:solidFill>
              <a:latin typeface="Consolas" panose="020B0609020204030204" pitchFamily="49" charset="0"/>
            </a:endParaRPr>
          </a:p>
          <a:p>
            <a:r>
              <a:rPr lang="en-GB" dirty="0">
                <a:solidFill>
                  <a:prstClr val="black"/>
                </a:solidFill>
                <a:latin typeface="Consolas" panose="020B0609020204030204" pitchFamily="49" charset="0"/>
              </a:rPr>
              <a:t>}</a:t>
            </a:r>
          </a:p>
          <a:p>
            <a:r>
              <a:rPr lang="en-GB" dirty="0">
                <a:solidFill>
                  <a:srgbClr val="008000"/>
                </a:solidFill>
                <a:latin typeface="Consolas" panose="020B0609020204030204" pitchFamily="49" charset="0"/>
              </a:rPr>
              <a:t>/* USER CODE END 4 */</a:t>
            </a:r>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3.2.1</a:t>
            </a:r>
          </a:p>
        </p:txBody>
      </p:sp>
    </p:spTree>
    <p:extLst>
      <p:ext uri="{BB962C8B-B14F-4D97-AF65-F5344CB8AC3E}">
        <p14:creationId xmlns:p14="http://schemas.microsoft.com/office/powerpoint/2010/main" val="3266088975"/>
      </p:ext>
    </p:extLst>
  </p:cSld>
  <p:clrMapOvr>
    <a:masterClrMapping/>
  </p:clrMapOvr>
  <p:transition spd="slow">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3.2.2 </a:t>
            </a:r>
            <a:r>
              <a:rPr lang="en-US" dirty="0" smtClean="0"/>
              <a:t>TIM in PWM Mode</a:t>
            </a:r>
            <a:endParaRPr lang="en-GB" dirty="0"/>
          </a:p>
        </p:txBody>
      </p:sp>
      <p:sp>
        <p:nvSpPr>
          <p:cNvPr id="3" name="Date Placeholder 2"/>
          <p:cNvSpPr>
            <a:spLocks noGrp="1"/>
          </p:cNvSpPr>
          <p:nvPr>
            <p:ph type="dt" sz="half" idx="10"/>
          </p:nvPr>
        </p:nvSpPr>
        <p:spPr/>
        <p:txBody>
          <a:bodyPr/>
          <a:lstStyle/>
          <a:p>
            <a:pPr>
              <a:defRPr/>
            </a:pPr>
            <a:fld id="{7B022F87-24B0-41D2-B4A9-5E30A9FEDC5E}" type="datetime1">
              <a:rPr lang="fr-FR" smtClean="0"/>
              <a:t>01/08/2016</a:t>
            </a:fld>
            <a:endParaRPr lang="fr-FR"/>
          </a:p>
        </p:txBody>
      </p:sp>
      <p:sp>
        <p:nvSpPr>
          <p:cNvPr id="4" name="Footer Placeholder 3"/>
          <p:cNvSpPr>
            <a:spLocks noGrp="1"/>
          </p:cNvSpPr>
          <p:nvPr>
            <p:ph type="ftr" sz="quarter" idx="11"/>
          </p:nvPr>
        </p:nvSpPr>
        <p:spPr/>
        <p:txBody>
          <a:bodyPr/>
          <a:lstStyle/>
          <a:p>
            <a:pPr>
              <a:defRPr/>
            </a:pPr>
            <a:r>
              <a:rPr lang="en-US" smtClean="0"/>
              <a:t>STM32F42xx Technical Training              </a:t>
            </a:r>
            <a:endParaRPr lang="en-US"/>
          </a:p>
        </p:txBody>
      </p:sp>
    </p:spTree>
    <p:extLst>
      <p:ext uri="{BB962C8B-B14F-4D97-AF65-F5344CB8AC3E}">
        <p14:creationId xmlns:p14="http://schemas.microsoft.com/office/powerpoint/2010/main" val="1356452934"/>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t>
            </a:r>
            <a:r>
              <a:rPr lang="en-US" dirty="0" smtClean="0"/>
              <a:t>TIM </a:t>
            </a:r>
            <a:r>
              <a:rPr lang="en-US" dirty="0" smtClean="0">
                <a:solidFill>
                  <a:schemeClr val="accent2"/>
                </a:solidFill>
              </a:rPr>
              <a:t>in PWM</a:t>
            </a:r>
            <a:endParaRPr lang="en-US" dirty="0">
              <a:solidFill>
                <a:schemeClr val="accent2"/>
              </a:solidFill>
            </a:endParaRPr>
          </a:p>
        </p:txBody>
      </p:sp>
      <p:sp>
        <p:nvSpPr>
          <p:cNvPr id="1788931" name="Content Placeholder 2"/>
          <p:cNvSpPr>
            <a:spLocks noGrp="1"/>
          </p:cNvSpPr>
          <p:nvPr>
            <p:ph idx="1"/>
          </p:nvPr>
        </p:nvSpPr>
        <p:spPr>
          <a:xfrm>
            <a:off x="463550" y="1196752"/>
            <a:ext cx="8229600" cy="2754600"/>
          </a:xfrm>
        </p:spPr>
        <p:txBody>
          <a:bodyPr/>
          <a:lstStyle/>
          <a:p>
            <a:r>
              <a:rPr lang="en-GB" sz="2400" dirty="0" smtClean="0"/>
              <a:t>Objective</a:t>
            </a:r>
          </a:p>
          <a:p>
            <a:pPr lvl="1"/>
            <a:r>
              <a:rPr lang="en-GB" sz="1800" dirty="0" smtClean="0"/>
              <a:t>Learn how to </a:t>
            </a:r>
            <a:r>
              <a:rPr lang="en-US" sz="1800" dirty="0" smtClean="0"/>
              <a:t>setup TIM in PWM under CubeMX</a:t>
            </a:r>
            <a:endParaRPr lang="en-GB" sz="1800" dirty="0" smtClean="0"/>
          </a:p>
          <a:p>
            <a:pPr lvl="1"/>
            <a:r>
              <a:rPr lang="en-US" sz="1800" dirty="0" smtClean="0"/>
              <a:t>How to Generate Code in CubeMX and use HAL functions</a:t>
            </a:r>
          </a:p>
          <a:p>
            <a:pPr lvl="1"/>
            <a:r>
              <a:rPr lang="en-US" sz="1800" dirty="0" smtClean="0"/>
              <a:t>Indicate TIM PWM with LED dim</a:t>
            </a:r>
            <a:endParaRPr lang="en-GB" sz="1800" dirty="0"/>
          </a:p>
          <a:p>
            <a:r>
              <a:rPr lang="en-GB" sz="2400" dirty="0" smtClean="0"/>
              <a:t>Goal</a:t>
            </a:r>
          </a:p>
          <a:p>
            <a:pPr lvl="1"/>
            <a:r>
              <a:rPr lang="en-US" sz="1800" dirty="0" smtClean="0"/>
              <a:t>Configure TIM in CubeMX and Generate Code</a:t>
            </a:r>
            <a:endParaRPr lang="pl-PL" sz="1800" dirty="0" smtClean="0"/>
          </a:p>
          <a:p>
            <a:pPr lvl="1"/>
            <a:r>
              <a:rPr lang="en-US" sz="1800" dirty="0" smtClean="0"/>
              <a:t>Verify the correct functionality</a:t>
            </a:r>
          </a:p>
        </p:txBody>
      </p:sp>
      <p:sp>
        <p:nvSpPr>
          <p:cNvPr id="4" name="Slide Number Placeholder 3"/>
          <p:cNvSpPr>
            <a:spLocks noGrp="1"/>
          </p:cNvSpPr>
          <p:nvPr>
            <p:ph type="sldNum" sz="quarter" idx="10"/>
          </p:nvPr>
        </p:nvSpPr>
        <p:spPr/>
        <p:txBody>
          <a:bodyPr/>
          <a:lstStyle/>
          <a:p>
            <a:fld id="{A1299FCA-C490-4C43-AA02-A6096FBC69E9}" type="slidenum">
              <a:rPr lang="fr-FR" smtClean="0"/>
              <a:pPr/>
              <a:t>55</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3.2.2</a:t>
            </a:r>
          </a:p>
        </p:txBody>
      </p:sp>
    </p:spTree>
    <p:extLst>
      <p:ext uri="{BB962C8B-B14F-4D97-AF65-F5344CB8AC3E}">
        <p14:creationId xmlns:p14="http://schemas.microsoft.com/office/powerpoint/2010/main" val="2188420524"/>
      </p:ext>
    </p:extLst>
  </p:cSld>
  <p:clrMapOvr>
    <a:masterClrMapping/>
  </p:clrMapOvr>
  <p:transition spd="slow">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in PWM</a:t>
            </a:r>
            <a:endParaRPr lang="en-US" dirty="0" smtClean="0"/>
          </a:p>
        </p:txBody>
      </p:sp>
      <p:sp>
        <p:nvSpPr>
          <p:cNvPr id="1788931" name="Content Placeholder 2"/>
          <p:cNvSpPr>
            <a:spLocks noGrp="1"/>
          </p:cNvSpPr>
          <p:nvPr>
            <p:ph idx="1"/>
          </p:nvPr>
        </p:nvSpPr>
        <p:spPr>
          <a:xfrm>
            <a:off x="463550" y="1196752"/>
            <a:ext cx="8229600" cy="2785378"/>
          </a:xfrm>
          <a:noFill/>
          <a:ln>
            <a:noFill/>
          </a:ln>
          <a:effectLst>
            <a:outerShdw blurRad="63500" sx="102000" sy="102000" algn="ctr" rotWithShape="0">
              <a:prstClr val="black">
                <a:alpha val="40000"/>
              </a:prstClr>
            </a:outerShdw>
          </a:effectLst>
        </p:spPr>
        <p:txBody>
          <a:bodyPr/>
          <a:lstStyle/>
          <a:p>
            <a:r>
              <a:rPr lang="en-GB" sz="1800" dirty="0" smtClean="0"/>
              <a:t>Create project in CubeMX</a:t>
            </a:r>
          </a:p>
          <a:p>
            <a:pPr lvl="1"/>
            <a:r>
              <a:rPr lang="en-GB" sz="1400" dirty="0"/>
              <a:t>Menu &gt; File &gt; New Project</a:t>
            </a:r>
          </a:p>
          <a:p>
            <a:pPr lvl="1"/>
            <a:r>
              <a:rPr lang="en-GB" sz="1400" dirty="0"/>
              <a:t>Select </a:t>
            </a:r>
            <a:r>
              <a:rPr lang="en-GB" sz="1400" dirty="0" smtClean="0"/>
              <a:t>STM32F0 </a:t>
            </a:r>
            <a:r>
              <a:rPr lang="en-GB" sz="1400" dirty="0"/>
              <a:t>&gt; </a:t>
            </a:r>
            <a:r>
              <a:rPr lang="en-GB" sz="1400" dirty="0" smtClean="0"/>
              <a:t>STM32F030 </a:t>
            </a:r>
            <a:r>
              <a:rPr lang="en-GB" sz="1400" dirty="0"/>
              <a:t>&gt; </a:t>
            </a:r>
            <a:r>
              <a:rPr lang="en-GB" sz="1400" dirty="0" smtClean="0"/>
              <a:t>LQFP64 </a:t>
            </a:r>
            <a:r>
              <a:rPr lang="en-GB" sz="1400" dirty="0"/>
              <a:t>&gt; </a:t>
            </a:r>
            <a:r>
              <a:rPr lang="en-GB" sz="1400" dirty="0" smtClean="0"/>
              <a:t>STM32F030R8</a:t>
            </a:r>
            <a:endParaRPr lang="en-GB" sz="1800" dirty="0" smtClean="0"/>
          </a:p>
          <a:p>
            <a:r>
              <a:rPr lang="en-US" sz="1800" dirty="0" smtClean="0"/>
              <a:t>CubeMX TIM selection</a:t>
            </a:r>
          </a:p>
          <a:p>
            <a:pPr lvl="1"/>
            <a:r>
              <a:rPr lang="en-US" sz="1400" dirty="0" smtClean="0"/>
              <a:t>Select TIM clock source Internal clock</a:t>
            </a:r>
          </a:p>
          <a:p>
            <a:pPr lvl="1"/>
            <a:r>
              <a:rPr lang="en-US" sz="1400" dirty="0" smtClean="0"/>
              <a:t>Enable PWM Mode</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56</a:t>
            </a:fld>
            <a:endParaRPr lang="fr-FR" dirty="0"/>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3.2.2</a:t>
            </a:r>
          </a:p>
        </p:txBody>
      </p:sp>
      <p:pic>
        <p:nvPicPr>
          <p:cNvPr id="2" name="Picture 1"/>
          <p:cNvPicPr>
            <a:picLocks noChangeAspect="1"/>
          </p:cNvPicPr>
          <p:nvPr/>
        </p:nvPicPr>
        <p:blipFill>
          <a:blip r:embed="rId3"/>
          <a:stretch>
            <a:fillRect/>
          </a:stretch>
        </p:blipFill>
        <p:spPr>
          <a:xfrm>
            <a:off x="5508104" y="3429000"/>
            <a:ext cx="2857500" cy="2505075"/>
          </a:xfrm>
          <a:prstGeom prst="rect">
            <a:avLst/>
          </a:prstGeom>
        </p:spPr>
      </p:pic>
      <p:pic>
        <p:nvPicPr>
          <p:cNvPr id="6" name="Picture 5"/>
          <p:cNvPicPr>
            <a:picLocks noChangeAspect="1"/>
          </p:cNvPicPr>
          <p:nvPr/>
        </p:nvPicPr>
        <p:blipFill>
          <a:blip r:embed="rId4"/>
          <a:stretch>
            <a:fillRect/>
          </a:stretch>
        </p:blipFill>
        <p:spPr>
          <a:xfrm>
            <a:off x="1529208" y="3429000"/>
            <a:ext cx="3439666" cy="2947575"/>
          </a:xfrm>
          <a:prstGeom prst="rect">
            <a:avLst/>
          </a:prstGeom>
        </p:spPr>
      </p:pic>
    </p:spTree>
    <p:extLst>
      <p:ext uri="{BB962C8B-B14F-4D97-AF65-F5344CB8AC3E}">
        <p14:creationId xmlns:p14="http://schemas.microsoft.com/office/powerpoint/2010/main" val="2327471594"/>
      </p:ext>
    </p:extLst>
  </p:cSld>
  <p:clrMapOvr>
    <a:masterClrMapping/>
  </p:clrMapOvr>
  <p:transition spd="slow">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in PWM</a:t>
            </a:r>
            <a:endParaRPr lang="en-US" dirty="0" smtClean="0"/>
          </a:p>
        </p:txBody>
      </p:sp>
      <p:sp>
        <p:nvSpPr>
          <p:cNvPr id="1788931" name="Content Placeholder 2"/>
          <p:cNvSpPr>
            <a:spLocks noGrp="1"/>
          </p:cNvSpPr>
          <p:nvPr>
            <p:ph idx="1"/>
          </p:nvPr>
        </p:nvSpPr>
        <p:spPr>
          <a:xfrm>
            <a:off x="463550" y="1196752"/>
            <a:ext cx="8229600" cy="2785378"/>
          </a:xfrm>
          <a:noFill/>
          <a:ln>
            <a:noFill/>
          </a:ln>
          <a:effectLst>
            <a:outerShdw blurRad="63500" sx="102000" sy="102000" algn="ctr" rotWithShape="0">
              <a:prstClr val="black">
                <a:alpha val="40000"/>
              </a:prstClr>
            </a:outerShdw>
          </a:effectLst>
        </p:spPr>
        <p:txBody>
          <a:bodyPr/>
          <a:lstStyle/>
          <a:p>
            <a:r>
              <a:rPr lang="en-GB" sz="1800" dirty="0" smtClean="0"/>
              <a:t>Create project in CubeMX</a:t>
            </a:r>
          </a:p>
          <a:p>
            <a:pPr lvl="1"/>
            <a:r>
              <a:rPr lang="en-GB" sz="1400" dirty="0"/>
              <a:t>Menu &gt; File &gt; New Project</a:t>
            </a:r>
          </a:p>
          <a:p>
            <a:pPr lvl="1"/>
            <a:r>
              <a:rPr lang="en-GB" sz="1400" dirty="0"/>
              <a:t>Select </a:t>
            </a:r>
            <a:r>
              <a:rPr lang="en-GB" sz="1400" dirty="0" smtClean="0"/>
              <a:t>STM32F0 </a:t>
            </a:r>
            <a:r>
              <a:rPr lang="en-GB" sz="1400" dirty="0"/>
              <a:t>&gt; </a:t>
            </a:r>
            <a:r>
              <a:rPr lang="en-GB" sz="1400" dirty="0" smtClean="0"/>
              <a:t>STM32F030 </a:t>
            </a:r>
            <a:r>
              <a:rPr lang="en-GB" sz="1400" dirty="0"/>
              <a:t>&gt; </a:t>
            </a:r>
            <a:r>
              <a:rPr lang="en-GB" sz="1400" dirty="0" smtClean="0"/>
              <a:t>LQFP64 </a:t>
            </a:r>
            <a:r>
              <a:rPr lang="en-GB" sz="1400" dirty="0"/>
              <a:t>&gt; </a:t>
            </a:r>
            <a:r>
              <a:rPr lang="en-GB" sz="1400" dirty="0" smtClean="0"/>
              <a:t>STM32F030R8</a:t>
            </a:r>
            <a:endParaRPr lang="en-GB" sz="1800" dirty="0" smtClean="0"/>
          </a:p>
          <a:p>
            <a:r>
              <a:rPr lang="en-US" sz="1800" dirty="0" smtClean="0"/>
              <a:t>CubeMX TIM selection</a:t>
            </a:r>
          </a:p>
          <a:p>
            <a:pPr lvl="1"/>
            <a:r>
              <a:rPr lang="en-US" sz="1400" dirty="0" smtClean="0"/>
              <a:t>Select TIM clock source Internal clock</a:t>
            </a:r>
          </a:p>
          <a:p>
            <a:pPr lvl="1"/>
            <a:r>
              <a:rPr lang="en-US" sz="1400" dirty="0" smtClean="0"/>
              <a:t>Enable PWM Mode</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57</a:t>
            </a:fld>
            <a:endParaRPr lang="fr-FR" dirty="0"/>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3.2.2</a:t>
            </a:r>
          </a:p>
        </p:txBody>
      </p:sp>
      <p:pic>
        <p:nvPicPr>
          <p:cNvPr id="3" name="Picture 2"/>
          <p:cNvPicPr>
            <a:picLocks noChangeAspect="1"/>
          </p:cNvPicPr>
          <p:nvPr/>
        </p:nvPicPr>
        <p:blipFill>
          <a:blip r:embed="rId3"/>
          <a:stretch>
            <a:fillRect/>
          </a:stretch>
        </p:blipFill>
        <p:spPr>
          <a:xfrm>
            <a:off x="4716016" y="2602991"/>
            <a:ext cx="2790825" cy="1123950"/>
          </a:xfrm>
          <a:prstGeom prst="rect">
            <a:avLst/>
          </a:prstGeom>
        </p:spPr>
      </p:pic>
      <p:pic>
        <p:nvPicPr>
          <p:cNvPr id="5" name="Picture 4"/>
          <p:cNvPicPr>
            <a:picLocks noChangeAspect="1"/>
          </p:cNvPicPr>
          <p:nvPr/>
        </p:nvPicPr>
        <p:blipFill>
          <a:blip r:embed="rId4"/>
          <a:stretch>
            <a:fillRect/>
          </a:stretch>
        </p:blipFill>
        <p:spPr>
          <a:xfrm>
            <a:off x="463550" y="3982130"/>
            <a:ext cx="4505325" cy="1400175"/>
          </a:xfrm>
          <a:prstGeom prst="rect">
            <a:avLst/>
          </a:prstGeom>
        </p:spPr>
      </p:pic>
    </p:spTree>
    <p:extLst>
      <p:ext uri="{BB962C8B-B14F-4D97-AF65-F5344CB8AC3E}">
        <p14:creationId xmlns:p14="http://schemas.microsoft.com/office/powerpoint/2010/main" val="3914807765"/>
      </p:ext>
    </p:extLst>
  </p:cSld>
  <p:clrMapOvr>
    <a:masterClrMapping/>
  </p:clrMapOvr>
  <p:transition spd="slow">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in PWM</a:t>
            </a:r>
            <a:endParaRPr lang="en-US" dirty="0" smtClean="0"/>
          </a:p>
        </p:txBody>
      </p:sp>
      <p:sp>
        <p:nvSpPr>
          <p:cNvPr id="1788931" name="Content Placeholder 2"/>
          <p:cNvSpPr>
            <a:spLocks noGrp="1"/>
          </p:cNvSpPr>
          <p:nvPr>
            <p:ph idx="1"/>
          </p:nvPr>
        </p:nvSpPr>
        <p:spPr>
          <a:xfrm>
            <a:off x="463550" y="1196752"/>
            <a:ext cx="8229600" cy="1477328"/>
          </a:xfrm>
          <a:noFill/>
          <a:ln>
            <a:noFill/>
          </a:ln>
          <a:effectLst>
            <a:outerShdw blurRad="63500" sx="102000" sy="102000" algn="ctr" rotWithShape="0">
              <a:prstClr val="black">
                <a:alpha val="40000"/>
              </a:prstClr>
            </a:outerShdw>
          </a:effectLst>
        </p:spPr>
        <p:txBody>
          <a:bodyPr/>
          <a:lstStyle/>
          <a:p>
            <a:r>
              <a:rPr lang="en-US" sz="1800" dirty="0" smtClean="0"/>
              <a:t>CubeMX TIM configuration</a:t>
            </a:r>
          </a:p>
          <a:p>
            <a:pPr lvl="1"/>
            <a:r>
              <a:rPr lang="en-US" sz="1400" dirty="0" smtClean="0"/>
              <a:t>Tab&gt;Configuration&gt;Control&gt;TIM16</a:t>
            </a:r>
          </a:p>
          <a:p>
            <a:pPr lvl="1"/>
            <a:r>
              <a:rPr lang="en-US" sz="1400" dirty="0" smtClean="0"/>
              <a:t>Check the settings</a:t>
            </a: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58</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3.2.2</a:t>
            </a:r>
          </a:p>
        </p:txBody>
      </p:sp>
      <p:pic>
        <p:nvPicPr>
          <p:cNvPr id="2" name="Picture 1"/>
          <p:cNvPicPr>
            <a:picLocks noChangeAspect="1"/>
          </p:cNvPicPr>
          <p:nvPr/>
        </p:nvPicPr>
        <p:blipFill>
          <a:blip r:embed="rId3"/>
          <a:stretch>
            <a:fillRect/>
          </a:stretch>
        </p:blipFill>
        <p:spPr>
          <a:xfrm>
            <a:off x="1220787" y="2366270"/>
            <a:ext cx="6715125" cy="3190875"/>
          </a:xfrm>
          <a:prstGeom prst="rect">
            <a:avLst/>
          </a:prstGeom>
        </p:spPr>
      </p:pic>
    </p:spTree>
    <p:extLst>
      <p:ext uri="{BB962C8B-B14F-4D97-AF65-F5344CB8AC3E}">
        <p14:creationId xmlns:p14="http://schemas.microsoft.com/office/powerpoint/2010/main" val="2563572231"/>
      </p:ext>
    </p:extLst>
  </p:cSld>
  <p:clrMapOvr>
    <a:masterClrMapping/>
  </p:clrMapOvr>
  <p:transition spd="slow">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in PWM</a:t>
            </a:r>
            <a:endParaRPr lang="en-US" dirty="0" smtClean="0"/>
          </a:p>
        </p:txBody>
      </p:sp>
      <p:sp>
        <p:nvSpPr>
          <p:cNvPr id="1788931" name="Content Placeholder 2"/>
          <p:cNvSpPr>
            <a:spLocks noGrp="1"/>
          </p:cNvSpPr>
          <p:nvPr>
            <p:ph idx="1"/>
          </p:nvPr>
        </p:nvSpPr>
        <p:spPr>
          <a:xfrm>
            <a:off x="463550" y="1196752"/>
            <a:ext cx="8229600" cy="1477328"/>
          </a:xfrm>
          <a:noFill/>
          <a:ln>
            <a:noFill/>
          </a:ln>
          <a:effectLst>
            <a:outerShdw blurRad="63500" sx="102000" sy="102000" algn="ctr" rotWithShape="0">
              <a:prstClr val="black">
                <a:alpha val="40000"/>
              </a:prstClr>
            </a:outerShdw>
          </a:effectLst>
        </p:spPr>
        <p:txBody>
          <a:bodyPr/>
          <a:lstStyle/>
          <a:p>
            <a:r>
              <a:rPr lang="en-US" sz="1800" dirty="0" smtClean="0"/>
              <a:t>CubeMX TIM configuration</a:t>
            </a:r>
          </a:p>
          <a:p>
            <a:pPr lvl="1"/>
            <a:r>
              <a:rPr lang="en-US" sz="1400" dirty="0" smtClean="0"/>
              <a:t>Tab&gt;Configuration&gt;Control&gt;TIM3</a:t>
            </a:r>
          </a:p>
          <a:p>
            <a:pPr lvl="1"/>
            <a:r>
              <a:rPr lang="en-US" sz="1400" dirty="0" smtClean="0"/>
              <a:t>Check the settings</a:t>
            </a: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59</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3.2.2</a:t>
            </a:r>
          </a:p>
        </p:txBody>
      </p:sp>
      <p:pic>
        <p:nvPicPr>
          <p:cNvPr id="3" name="Picture 2"/>
          <p:cNvPicPr>
            <a:picLocks noChangeAspect="1"/>
          </p:cNvPicPr>
          <p:nvPr/>
        </p:nvPicPr>
        <p:blipFill>
          <a:blip r:embed="rId3"/>
          <a:stretch>
            <a:fillRect/>
          </a:stretch>
        </p:blipFill>
        <p:spPr>
          <a:xfrm>
            <a:off x="1177925" y="2492896"/>
            <a:ext cx="6800850" cy="3295650"/>
          </a:xfrm>
          <a:prstGeom prst="rect">
            <a:avLst/>
          </a:prstGeom>
        </p:spPr>
      </p:pic>
    </p:spTree>
    <p:extLst>
      <p:ext uri="{BB962C8B-B14F-4D97-AF65-F5344CB8AC3E}">
        <p14:creationId xmlns:p14="http://schemas.microsoft.com/office/powerpoint/2010/main" val="1836510539"/>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marL="0" indent="0">
              <a:buNone/>
            </a:pPr>
            <a:r>
              <a:rPr lang="en-US" dirty="0" smtClean="0"/>
              <a:t>Timing </a:t>
            </a:r>
            <a:r>
              <a:rPr lang="en-US" dirty="0"/>
              <a:t>peripherals</a:t>
            </a:r>
          </a:p>
        </p:txBody>
      </p:sp>
      <p:sp>
        <p:nvSpPr>
          <p:cNvPr id="21506" name="Content Placeholder 2"/>
          <p:cNvSpPr>
            <a:spLocks noGrp="1"/>
          </p:cNvSpPr>
          <p:nvPr>
            <p:ph idx="1"/>
          </p:nvPr>
        </p:nvSpPr>
        <p:spPr>
          <a:xfrm>
            <a:off x="251520" y="1277496"/>
            <a:ext cx="8229600" cy="2431435"/>
          </a:xfrm>
        </p:spPr>
        <p:txBody>
          <a:bodyPr/>
          <a:lstStyle/>
          <a:p>
            <a:pPr marL="457200" indent="-457200">
              <a:buFont typeface="+mj-lt"/>
              <a:buAutoNum type="arabicPeriod"/>
            </a:pPr>
            <a:r>
              <a:rPr lang="en-US" dirty="0" smtClean="0"/>
              <a:t>TIM (3.1)</a:t>
            </a:r>
          </a:p>
          <a:p>
            <a:pPr marL="812800" lvl="1" indent="-457200">
              <a:buFont typeface="+mj-lt"/>
              <a:buAutoNum type="arabicPeriod"/>
            </a:pPr>
            <a:r>
              <a:rPr lang="en-US" dirty="0" smtClean="0"/>
              <a:t>TIM Interrupt lab (3.1.1)</a:t>
            </a:r>
          </a:p>
          <a:p>
            <a:pPr marL="812800" lvl="1" indent="-457200">
              <a:buFont typeface="+mj-lt"/>
              <a:buAutoNum type="arabicPeriod"/>
            </a:pPr>
            <a:r>
              <a:rPr lang="en-US" dirty="0" smtClean="0"/>
              <a:t>TIM PWM lab - BEEP (3.1.2)</a:t>
            </a:r>
          </a:p>
          <a:p>
            <a:pPr marL="457200" indent="-457200">
              <a:buFont typeface="+mj-lt"/>
              <a:buAutoNum type="arabicPeriod" startAt="12"/>
            </a:pPr>
            <a:endParaRPr lang="en-US" dirty="0" smtClean="0"/>
          </a:p>
          <a:p>
            <a:pPr marL="457200" indent="-457200">
              <a:buFont typeface="+mj-lt"/>
              <a:buAutoNum type="arabicPeriod" startAt="12"/>
            </a:pPr>
            <a:endParaRPr lang="en-US" dirty="0" smtClean="0"/>
          </a:p>
          <a:p>
            <a:pPr marL="457200" indent="-457200">
              <a:buFont typeface="+mj-lt"/>
              <a:buAutoNum type="arabicPeriod" startAt="12"/>
            </a:pPr>
            <a:endParaRPr lang="en-US" dirty="0" smtClean="0"/>
          </a:p>
        </p:txBody>
      </p:sp>
      <p:sp>
        <p:nvSpPr>
          <p:cNvPr id="2" name="Slide Number Placeholder 1"/>
          <p:cNvSpPr>
            <a:spLocks noGrp="1"/>
          </p:cNvSpPr>
          <p:nvPr>
            <p:ph type="sldNum" sz="quarter" idx="10"/>
          </p:nvPr>
        </p:nvSpPr>
        <p:spPr/>
        <p:txBody>
          <a:bodyPr/>
          <a:lstStyle/>
          <a:p>
            <a:fld id="{A1299FCA-C490-4C43-AA02-A6096FBC69E9}" type="slidenum">
              <a:rPr lang="fr-FR" smtClean="0"/>
              <a:pPr/>
              <a:t>6</a:t>
            </a:fld>
            <a:endParaRPr lang="fr-FR" dirty="0"/>
          </a:p>
        </p:txBody>
      </p:sp>
      <p:grpSp>
        <p:nvGrpSpPr>
          <p:cNvPr id="25" name="Group 130"/>
          <p:cNvGrpSpPr>
            <a:grpSpLocks/>
          </p:cNvGrpSpPr>
          <p:nvPr/>
        </p:nvGrpSpPr>
        <p:grpSpPr bwMode="auto">
          <a:xfrm>
            <a:off x="6821757" y="3312566"/>
            <a:ext cx="1288184" cy="2299464"/>
            <a:chOff x="971600" y="2429301"/>
            <a:chExt cx="2082771" cy="3717998"/>
          </a:xfrm>
        </p:grpSpPr>
        <p:pic>
          <p:nvPicPr>
            <p:cNvPr id="26" name="Picture 25" descr="stm32_modul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429000"/>
              <a:ext cx="2082771" cy="271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26"/>
            <p:cNvSpPr/>
            <p:nvPr/>
          </p:nvSpPr>
          <p:spPr>
            <a:xfrm>
              <a:off x="2073887" y="2430536"/>
              <a:ext cx="513343" cy="1149938"/>
            </a:xfrm>
            <a:custGeom>
              <a:avLst/>
              <a:gdLst>
                <a:gd name="connsiteX0" fmla="*/ 0 w 511791"/>
                <a:gd name="connsiteY0" fmla="*/ 0 h 1150961"/>
                <a:gd name="connsiteX1" fmla="*/ 491319 w 511791"/>
                <a:gd name="connsiteY1" fmla="*/ 218365 h 1150961"/>
                <a:gd name="connsiteX2" fmla="*/ 122830 w 511791"/>
                <a:gd name="connsiteY2" fmla="*/ 764275 h 1150961"/>
                <a:gd name="connsiteX3" fmla="*/ 368489 w 511791"/>
                <a:gd name="connsiteY3" fmla="*/ 1091821 h 1150961"/>
                <a:gd name="connsiteX4" fmla="*/ 368489 w 511791"/>
                <a:gd name="connsiteY4" fmla="*/ 1119117 h 1150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791" h="1150961">
                  <a:moveTo>
                    <a:pt x="0" y="0"/>
                  </a:moveTo>
                  <a:cubicBezTo>
                    <a:pt x="235423" y="45493"/>
                    <a:pt x="470847" y="90986"/>
                    <a:pt x="491319" y="218365"/>
                  </a:cubicBezTo>
                  <a:cubicBezTo>
                    <a:pt x="511791" y="345744"/>
                    <a:pt x="143302" y="618699"/>
                    <a:pt x="122830" y="764275"/>
                  </a:cubicBezTo>
                  <a:cubicBezTo>
                    <a:pt x="102358" y="909851"/>
                    <a:pt x="327546" y="1032681"/>
                    <a:pt x="368489" y="1091821"/>
                  </a:cubicBezTo>
                  <a:cubicBezTo>
                    <a:pt x="409432" y="1150961"/>
                    <a:pt x="388960" y="1135039"/>
                    <a:pt x="368489" y="1119117"/>
                  </a:cubicBezTo>
                </a:path>
              </a:pathLst>
            </a:custGeom>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dirty="0"/>
            </a:p>
          </p:txBody>
        </p:sp>
      </p:grpSp>
      <p:pic>
        <p:nvPicPr>
          <p:cNvPr id="13" name="Picture 2" descr="C:\Users\ldesseig\Documents\My ST Documents\MCD\Projects\STM32Cube V1\Branding Visuals\STM32_Cube_128x128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8744" y="2542553"/>
            <a:ext cx="1119600" cy="111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bwMode="auto">
          <a:xfrm>
            <a:off x="251520" y="71409"/>
            <a:ext cx="73967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5400" b="1" dirty="0">
                <a:solidFill>
                  <a:schemeClr val="accent2"/>
                </a:solidFill>
              </a:rPr>
              <a:t>3</a:t>
            </a:r>
            <a:endParaRPr lang="en-US" sz="5400" b="1" dirty="0" smtClean="0">
              <a:solidFill>
                <a:schemeClr val="accent2"/>
              </a:solidFill>
            </a:endParaRPr>
          </a:p>
        </p:txBody>
      </p:sp>
    </p:spTree>
    <p:extLst>
      <p:ext uri="{BB962C8B-B14F-4D97-AF65-F5344CB8AC3E}">
        <p14:creationId xmlns:p14="http://schemas.microsoft.com/office/powerpoint/2010/main" val="3992355641"/>
      </p:ext>
    </p:extLst>
  </p:cSld>
  <p:clrMapOvr>
    <a:masterClrMapping/>
  </p:clrMapOvr>
  <p:transition spd="slow">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in PWM</a:t>
            </a:r>
            <a:endParaRPr lang="en-US" dirty="0" smtClean="0"/>
          </a:p>
        </p:txBody>
      </p:sp>
      <p:sp>
        <p:nvSpPr>
          <p:cNvPr id="1788931" name="Content Placeholder 2"/>
          <p:cNvSpPr>
            <a:spLocks noGrp="1"/>
          </p:cNvSpPr>
          <p:nvPr>
            <p:ph idx="1"/>
          </p:nvPr>
        </p:nvSpPr>
        <p:spPr>
          <a:xfrm>
            <a:off x="463550" y="1196752"/>
            <a:ext cx="8229600" cy="2569934"/>
          </a:xfrm>
          <a:noFill/>
          <a:ln>
            <a:noFill/>
          </a:ln>
          <a:effectLst>
            <a:outerShdw blurRad="63500" sx="102000" sy="102000" algn="ctr" rotWithShape="0">
              <a:prstClr val="black">
                <a:alpha val="40000"/>
              </a:prstClr>
            </a:outerShdw>
          </a:effectLst>
        </p:spPr>
        <p:txBody>
          <a:bodyPr/>
          <a:lstStyle/>
          <a:p>
            <a:r>
              <a:rPr lang="en-US" sz="1800" dirty="0" smtClean="0"/>
              <a:t>CubeMX TIM configuration</a:t>
            </a:r>
          </a:p>
          <a:p>
            <a:pPr lvl="1"/>
            <a:r>
              <a:rPr lang="en-US" sz="1400" dirty="0" smtClean="0"/>
              <a:t>Tab&gt;Parameter Settings</a:t>
            </a:r>
          </a:p>
          <a:p>
            <a:pPr lvl="1"/>
            <a:r>
              <a:rPr lang="en-US" sz="1400" dirty="0" smtClean="0"/>
              <a:t>Prescaler to </a:t>
            </a:r>
            <a:r>
              <a:rPr lang="en-US" sz="1400" dirty="0"/>
              <a:t>0</a:t>
            </a:r>
            <a:endParaRPr lang="en-US" sz="1400" dirty="0" smtClean="0"/>
          </a:p>
          <a:p>
            <a:pPr lvl="1"/>
            <a:r>
              <a:rPr lang="en-US" sz="1400" dirty="0" smtClean="0"/>
              <a:t>Counter period to 1333</a:t>
            </a:r>
          </a:p>
          <a:p>
            <a:pPr lvl="1"/>
            <a:r>
              <a:rPr lang="en-US" sz="1400" dirty="0" smtClean="0"/>
              <a:t>Together with 48MHz TIMER3 </a:t>
            </a:r>
            <a:br>
              <a:rPr lang="en-US" sz="1400" dirty="0" smtClean="0"/>
            </a:br>
            <a:r>
              <a:rPr lang="en-US" sz="1400" dirty="0" smtClean="0"/>
              <a:t>clock we get period 34.31KHz</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60</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3.2.2</a:t>
            </a:r>
          </a:p>
        </p:txBody>
      </p:sp>
      <p:pic>
        <p:nvPicPr>
          <p:cNvPr id="5" name="Picture 4"/>
          <p:cNvPicPr>
            <a:picLocks noChangeAspect="1"/>
          </p:cNvPicPr>
          <p:nvPr/>
        </p:nvPicPr>
        <p:blipFill>
          <a:blip r:embed="rId3"/>
          <a:stretch>
            <a:fillRect/>
          </a:stretch>
        </p:blipFill>
        <p:spPr>
          <a:xfrm>
            <a:off x="3923927" y="1195947"/>
            <a:ext cx="4922343" cy="5329397"/>
          </a:xfrm>
          <a:prstGeom prst="rect">
            <a:avLst/>
          </a:prstGeom>
        </p:spPr>
      </p:pic>
    </p:spTree>
    <p:extLst>
      <p:ext uri="{BB962C8B-B14F-4D97-AF65-F5344CB8AC3E}">
        <p14:creationId xmlns:p14="http://schemas.microsoft.com/office/powerpoint/2010/main" val="1422924100"/>
      </p:ext>
    </p:extLst>
  </p:cSld>
  <p:clrMapOvr>
    <a:masterClrMapping/>
  </p:clrMapOvr>
  <p:transition spd="slow">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in PWM</a:t>
            </a:r>
            <a:endParaRPr lang="en-US" dirty="0" smtClean="0"/>
          </a:p>
        </p:txBody>
      </p:sp>
      <p:sp>
        <p:nvSpPr>
          <p:cNvPr id="1788931" name="Content Placeholder 2"/>
          <p:cNvSpPr>
            <a:spLocks noGrp="1"/>
          </p:cNvSpPr>
          <p:nvPr>
            <p:ph idx="1"/>
          </p:nvPr>
        </p:nvSpPr>
        <p:spPr>
          <a:xfrm>
            <a:off x="463550" y="1196752"/>
            <a:ext cx="8229600" cy="3077766"/>
          </a:xfrm>
        </p:spPr>
        <p:txBody>
          <a:bodyPr/>
          <a:lstStyle/>
          <a:p>
            <a:r>
              <a:rPr lang="en-GB" sz="1800" dirty="0" smtClean="0"/>
              <a:t>Now we set the project details for generation</a:t>
            </a:r>
          </a:p>
          <a:p>
            <a:pPr lvl="1"/>
            <a:r>
              <a:rPr lang="en-GB" sz="1400" dirty="0" smtClean="0"/>
              <a:t>Menu &gt; Project &gt; Project Settings</a:t>
            </a:r>
          </a:p>
          <a:p>
            <a:pPr lvl="1"/>
            <a:r>
              <a:rPr lang="en-GB" sz="1400" dirty="0" smtClean="0"/>
              <a:t>Set the project name</a:t>
            </a:r>
          </a:p>
          <a:p>
            <a:pPr lvl="1"/>
            <a:r>
              <a:rPr lang="en-GB" sz="1400" dirty="0" smtClean="0"/>
              <a:t>Project location</a:t>
            </a:r>
          </a:p>
          <a:p>
            <a:pPr lvl="1"/>
            <a:r>
              <a:rPr lang="en-GB" sz="1400" dirty="0" smtClean="0"/>
              <a:t>Type of </a:t>
            </a:r>
            <a:r>
              <a:rPr lang="en-GB" sz="1400" dirty="0" err="1" smtClean="0"/>
              <a:t>toolchain</a:t>
            </a:r>
            <a:endParaRPr lang="en-GB" sz="1400" dirty="0" smtClean="0"/>
          </a:p>
          <a:p>
            <a:r>
              <a:rPr lang="en-GB" sz="1800" dirty="0" smtClean="0"/>
              <a:t>Now we can Generate Code</a:t>
            </a:r>
          </a:p>
          <a:p>
            <a:pPr lvl="1"/>
            <a:r>
              <a:rPr lang="en-GB" sz="1400" dirty="0" smtClean="0"/>
              <a:t>Menu &gt; Project &gt; Generate Code</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61</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3.2.2</a:t>
            </a:r>
          </a:p>
        </p:txBody>
      </p:sp>
      <p:pic>
        <p:nvPicPr>
          <p:cNvPr id="2" name="Picture 1"/>
          <p:cNvPicPr>
            <a:picLocks noChangeAspect="1"/>
          </p:cNvPicPr>
          <p:nvPr/>
        </p:nvPicPr>
        <p:blipFill>
          <a:blip r:embed="rId3"/>
          <a:stretch>
            <a:fillRect/>
          </a:stretch>
        </p:blipFill>
        <p:spPr>
          <a:xfrm>
            <a:off x="3972034" y="1772816"/>
            <a:ext cx="4743450" cy="4733925"/>
          </a:xfrm>
          <a:prstGeom prst="rect">
            <a:avLst/>
          </a:prstGeom>
        </p:spPr>
      </p:pic>
    </p:spTree>
    <p:extLst>
      <p:ext uri="{BB962C8B-B14F-4D97-AF65-F5344CB8AC3E}">
        <p14:creationId xmlns:p14="http://schemas.microsoft.com/office/powerpoint/2010/main" val="1805595982"/>
      </p:ext>
    </p:extLst>
  </p:cSld>
  <p:clrMapOvr>
    <a:masterClrMapping/>
  </p:clrMapOvr>
  <p:transition spd="slow">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in PWM</a:t>
            </a:r>
            <a:endParaRPr lang="en-US" dirty="0" smtClean="0"/>
          </a:p>
        </p:txBody>
      </p:sp>
      <p:sp>
        <p:nvSpPr>
          <p:cNvPr id="1788931" name="Content Placeholder 2"/>
          <p:cNvSpPr>
            <a:spLocks noGrp="1"/>
          </p:cNvSpPr>
          <p:nvPr>
            <p:ph idx="1"/>
          </p:nvPr>
        </p:nvSpPr>
        <p:spPr>
          <a:xfrm>
            <a:off x="463550" y="1196752"/>
            <a:ext cx="8680450" cy="2292935"/>
          </a:xfrm>
        </p:spPr>
        <p:txBody>
          <a:bodyPr/>
          <a:lstStyle/>
          <a:p>
            <a:r>
              <a:rPr lang="en-GB" dirty="0" smtClean="0"/>
              <a:t>Open the project in our IDE</a:t>
            </a:r>
          </a:p>
          <a:p>
            <a:pPr lvl="1"/>
            <a:r>
              <a:rPr lang="en-GB" dirty="0" smtClean="0"/>
              <a:t>The functions we want to put into </a:t>
            </a:r>
            <a:r>
              <a:rPr lang="en-GB" dirty="0" err="1" smtClean="0"/>
              <a:t>main.c</a:t>
            </a:r>
            <a:endParaRPr lang="en-GB" dirty="0" smtClean="0"/>
          </a:p>
          <a:p>
            <a:pPr lvl="1"/>
            <a:r>
              <a:rPr lang="en-GB" dirty="0"/>
              <a:t>Between </a:t>
            </a:r>
            <a:r>
              <a:rPr lang="en-GB" i="1" dirty="0"/>
              <a:t>/* USER CODE BEGIN </a:t>
            </a:r>
            <a:r>
              <a:rPr lang="en-GB" i="1" dirty="0" smtClean="0"/>
              <a:t>2 </a:t>
            </a:r>
            <a:r>
              <a:rPr lang="en-GB" i="1" dirty="0"/>
              <a:t>*/</a:t>
            </a:r>
            <a:r>
              <a:rPr lang="en-GB" dirty="0"/>
              <a:t> and </a:t>
            </a:r>
            <a:r>
              <a:rPr lang="en-GB" i="1" dirty="0"/>
              <a:t>/* USER CODE END </a:t>
            </a:r>
            <a:r>
              <a:rPr lang="en-GB" i="1" dirty="0" smtClean="0"/>
              <a:t>2 */ </a:t>
            </a:r>
            <a:r>
              <a:rPr lang="en-GB" dirty="0" smtClean="0"/>
              <a:t>tags</a:t>
            </a:r>
          </a:p>
          <a:p>
            <a:r>
              <a:rPr lang="en-GB" dirty="0" smtClean="0"/>
              <a:t>For TIM start use function</a:t>
            </a:r>
          </a:p>
          <a:p>
            <a:pPr lvl="1"/>
            <a:r>
              <a:rPr lang="en-GB" dirty="0" err="1"/>
              <a:t>HAL_TIM_PWM_Start</a:t>
            </a:r>
            <a:r>
              <a:rPr lang="en-GB" dirty="0"/>
              <a:t>(&amp;</a:t>
            </a:r>
            <a:r>
              <a:rPr lang="en-GB" dirty="0" err="1"/>
              <a:t>TimHandle</a:t>
            </a:r>
            <a:r>
              <a:rPr lang="en-GB" dirty="0"/>
              <a:t>, </a:t>
            </a:r>
            <a:r>
              <a:rPr lang="en-GB" dirty="0" smtClean="0"/>
              <a:t>TIM_CHANNEL_4);</a:t>
            </a:r>
            <a:endParaRPr lang="en-US" dirty="0"/>
          </a:p>
          <a:p>
            <a:endParaRPr lang="en-GB"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62</a:t>
            </a:fld>
            <a:endParaRPr lang="fr-FR" dirty="0"/>
          </a:p>
        </p:txBody>
      </p:sp>
      <p:sp>
        <p:nvSpPr>
          <p:cNvPr id="6"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3.2.2</a:t>
            </a:r>
          </a:p>
        </p:txBody>
      </p:sp>
    </p:spTree>
    <p:extLst>
      <p:ext uri="{BB962C8B-B14F-4D97-AF65-F5344CB8AC3E}">
        <p14:creationId xmlns:p14="http://schemas.microsoft.com/office/powerpoint/2010/main" val="82215968"/>
      </p:ext>
    </p:extLst>
  </p:cSld>
  <p:clrMapOvr>
    <a:masterClrMapping/>
  </p:clrMapOvr>
  <p:transition spd="slow">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TIM </a:t>
            </a:r>
            <a:r>
              <a:rPr lang="en-US" dirty="0">
                <a:solidFill>
                  <a:schemeClr val="accent2"/>
                </a:solidFill>
              </a:rPr>
              <a:t>in PWM</a:t>
            </a:r>
            <a:endParaRPr lang="en-US" dirty="0" smtClean="0"/>
          </a:p>
        </p:txBody>
      </p:sp>
      <p:sp>
        <p:nvSpPr>
          <p:cNvPr id="1788931" name="Content Placeholder 2"/>
          <p:cNvSpPr>
            <a:spLocks noGrp="1"/>
          </p:cNvSpPr>
          <p:nvPr>
            <p:ph idx="1"/>
          </p:nvPr>
        </p:nvSpPr>
        <p:spPr>
          <a:xfrm>
            <a:off x="463550" y="1196752"/>
            <a:ext cx="8680450" cy="3447098"/>
          </a:xfrm>
        </p:spPr>
        <p:txBody>
          <a:bodyPr/>
          <a:lstStyle/>
          <a:p>
            <a:r>
              <a:rPr lang="en-GB" dirty="0" smtClean="0"/>
              <a:t>Solution</a:t>
            </a:r>
          </a:p>
          <a:p>
            <a:pPr lvl="1"/>
            <a:r>
              <a:rPr lang="en-US" dirty="0" smtClean="0"/>
              <a:t>TIM start</a:t>
            </a:r>
          </a:p>
          <a:p>
            <a:pPr lvl="1"/>
            <a:endParaRPr lang="en-US" dirty="0"/>
          </a:p>
          <a:p>
            <a:pPr lvl="1"/>
            <a:endParaRPr lang="en-US" dirty="0" smtClean="0"/>
          </a:p>
          <a:p>
            <a:pPr lvl="1"/>
            <a:endParaRPr lang="en-US" dirty="0"/>
          </a:p>
          <a:p>
            <a:pPr lvl="1"/>
            <a:endParaRPr lang="en-US" dirty="0" smtClean="0"/>
          </a:p>
          <a:p>
            <a:pPr lvl="1"/>
            <a:r>
              <a:rPr lang="en-US" dirty="0" smtClean="0"/>
              <a:t>Callback handling</a:t>
            </a:r>
          </a:p>
          <a:p>
            <a:pPr lvl="1"/>
            <a:endParaRPr lang="en-US" dirty="0" smtClean="0"/>
          </a:p>
          <a:p>
            <a:pPr lvl="1"/>
            <a:endParaRPr lang="en-GB" dirty="0" smtClean="0"/>
          </a:p>
          <a:p>
            <a:endParaRPr lang="en-GB"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63</a:t>
            </a:fld>
            <a:endParaRPr lang="fr-FR" dirty="0"/>
          </a:p>
        </p:txBody>
      </p:sp>
      <p:sp>
        <p:nvSpPr>
          <p:cNvPr id="2" name="Rectangle 1"/>
          <p:cNvSpPr/>
          <p:nvPr/>
        </p:nvSpPr>
        <p:spPr>
          <a:xfrm>
            <a:off x="454502" y="1877343"/>
            <a:ext cx="7285849" cy="1200329"/>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latin typeface="Consolas" panose="020B0609020204030204" pitchFamily="49" charset="0"/>
              </a:rPr>
              <a:t> </a:t>
            </a:r>
            <a:r>
              <a:rPr lang="en-GB" dirty="0">
                <a:solidFill>
                  <a:srgbClr val="008000"/>
                </a:solidFill>
                <a:latin typeface="Consolas" panose="020B0609020204030204" pitchFamily="49" charset="0"/>
              </a:rPr>
              <a:t>/* USER CODE BEGIN </a:t>
            </a:r>
            <a:r>
              <a:rPr lang="en-GB" dirty="0" smtClean="0">
                <a:solidFill>
                  <a:srgbClr val="008000"/>
                </a:solidFill>
                <a:latin typeface="Consolas" panose="020B0609020204030204" pitchFamily="49" charset="0"/>
              </a:rPr>
              <a:t>1 </a:t>
            </a:r>
            <a:r>
              <a:rPr lang="en-GB" dirty="0">
                <a:solidFill>
                  <a:srgbClr val="008000"/>
                </a:solidFill>
                <a:latin typeface="Consolas" panose="020B0609020204030204" pitchFamily="49" charset="0"/>
              </a:rPr>
              <a:t>*/</a:t>
            </a:r>
            <a:endParaRPr lang="en-GB" dirty="0">
              <a:solidFill>
                <a:prstClr val="black"/>
              </a:solidFill>
              <a:latin typeface="Consolas" panose="020B0609020204030204" pitchFamily="49" charset="0"/>
            </a:endParaRPr>
          </a:p>
          <a:p>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TIM_OC_InitTypeDef</a:t>
            </a:r>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sConfigOC</a:t>
            </a:r>
            <a:r>
              <a:rPr lang="en-GB" dirty="0">
                <a:solidFill>
                  <a:prstClr val="black"/>
                </a:solidFill>
                <a:latin typeface="Consolas" panose="020B0609020204030204" pitchFamily="49" charset="0"/>
              </a:rPr>
              <a:t>;</a:t>
            </a:r>
          </a:p>
          <a:p>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sConfigOC.Pulse</a:t>
            </a:r>
            <a:r>
              <a:rPr lang="en-GB" dirty="0">
                <a:solidFill>
                  <a:prstClr val="black"/>
                </a:solidFill>
                <a:latin typeface="Consolas" panose="020B0609020204030204" pitchFamily="49" charset="0"/>
              </a:rPr>
              <a:t> = </a:t>
            </a:r>
            <a:r>
              <a:rPr lang="en-GB" dirty="0">
                <a:solidFill>
                  <a:srgbClr val="FF0000"/>
                </a:solidFill>
                <a:latin typeface="Consolas" panose="020B0609020204030204" pitchFamily="49" charset="0"/>
              </a:rPr>
              <a:t>699</a:t>
            </a:r>
            <a:r>
              <a:rPr lang="en-GB" dirty="0">
                <a:solidFill>
                  <a:prstClr val="black"/>
                </a:solidFill>
                <a:latin typeface="Consolas" panose="020B0609020204030204" pitchFamily="49" charset="0"/>
              </a:rPr>
              <a:t>;  </a:t>
            </a:r>
            <a:endParaRPr lang="en-GB" dirty="0" smtClean="0">
              <a:solidFill>
                <a:prstClr val="black"/>
              </a:solidFill>
              <a:latin typeface="Consolas" panose="020B0609020204030204" pitchFamily="49" charset="0"/>
            </a:endParaRPr>
          </a:p>
          <a:p>
            <a:r>
              <a:rPr lang="en-GB" dirty="0" smtClean="0">
                <a:solidFill>
                  <a:srgbClr val="008000"/>
                </a:solidFill>
                <a:latin typeface="Consolas" panose="020B0609020204030204" pitchFamily="49" charset="0"/>
              </a:rPr>
              <a:t>/* </a:t>
            </a:r>
            <a:r>
              <a:rPr lang="en-GB" dirty="0">
                <a:solidFill>
                  <a:srgbClr val="008000"/>
                </a:solidFill>
                <a:latin typeface="Consolas" panose="020B0609020204030204" pitchFamily="49" charset="0"/>
              </a:rPr>
              <a:t>USER CODE END </a:t>
            </a:r>
            <a:r>
              <a:rPr lang="en-GB" dirty="0" smtClean="0">
                <a:solidFill>
                  <a:srgbClr val="008000"/>
                </a:solidFill>
                <a:latin typeface="Consolas" panose="020B0609020204030204" pitchFamily="49" charset="0"/>
              </a:rPr>
              <a:t>1 </a:t>
            </a:r>
            <a:r>
              <a:rPr lang="en-GB" dirty="0">
                <a:solidFill>
                  <a:srgbClr val="008000"/>
                </a:solidFill>
                <a:latin typeface="Consolas" panose="020B0609020204030204" pitchFamily="49" charset="0"/>
              </a:rPr>
              <a:t>*/</a:t>
            </a:r>
            <a:endParaRPr lang="en-GB" dirty="0"/>
          </a:p>
        </p:txBody>
      </p:sp>
      <p:sp>
        <p:nvSpPr>
          <p:cNvPr id="6" name="Rectangle 5"/>
          <p:cNvSpPr/>
          <p:nvPr/>
        </p:nvSpPr>
        <p:spPr>
          <a:xfrm>
            <a:off x="454503" y="3496940"/>
            <a:ext cx="7717897" cy="2585323"/>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solidFill>
                  <a:srgbClr val="008000"/>
                </a:solidFill>
                <a:latin typeface="Consolas" panose="020B0609020204030204" pitchFamily="49" charset="0"/>
              </a:rPr>
              <a:t>/* USER CODE BEGIN </a:t>
            </a:r>
            <a:r>
              <a:rPr lang="en-GB" dirty="0" smtClean="0">
                <a:solidFill>
                  <a:srgbClr val="008000"/>
                </a:solidFill>
                <a:latin typeface="Consolas" panose="020B0609020204030204" pitchFamily="49" charset="0"/>
              </a:rPr>
              <a:t>3 </a:t>
            </a:r>
            <a:r>
              <a:rPr lang="en-GB" dirty="0">
                <a:solidFill>
                  <a:srgbClr val="008000"/>
                </a:solidFill>
                <a:latin typeface="Consolas" panose="020B0609020204030204" pitchFamily="49" charset="0"/>
              </a:rPr>
              <a:t>*/</a:t>
            </a:r>
            <a:endParaRPr lang="en-GB" dirty="0">
              <a:solidFill>
                <a:prstClr val="black"/>
              </a:solidFill>
              <a:latin typeface="Consolas" panose="020B0609020204030204" pitchFamily="49" charset="0"/>
            </a:endParaRPr>
          </a:p>
          <a:p>
            <a:r>
              <a:rPr lang="en-GB" dirty="0" err="1" smtClean="0">
                <a:solidFill>
                  <a:prstClr val="black"/>
                </a:solidFill>
                <a:latin typeface="Consolas" panose="020B0609020204030204" pitchFamily="49" charset="0"/>
              </a:rPr>
              <a:t>HAL_Delay</a:t>
            </a:r>
            <a:r>
              <a:rPr lang="en-GB" dirty="0" smtClean="0">
                <a:solidFill>
                  <a:prstClr val="black"/>
                </a:solidFill>
                <a:latin typeface="Consolas" panose="020B0609020204030204" pitchFamily="49" charset="0"/>
              </a:rPr>
              <a:t>(</a:t>
            </a:r>
            <a:r>
              <a:rPr lang="en-GB" dirty="0" smtClean="0">
                <a:solidFill>
                  <a:srgbClr val="FF0000"/>
                </a:solidFill>
                <a:latin typeface="Consolas" panose="020B0609020204030204" pitchFamily="49" charset="0"/>
              </a:rPr>
              <a:t>100</a:t>
            </a:r>
            <a:r>
              <a:rPr lang="en-GB" dirty="0">
                <a:solidFill>
                  <a:prstClr val="black"/>
                </a:solidFill>
                <a:latin typeface="Consolas" panose="020B0609020204030204" pitchFamily="49" charset="0"/>
              </a:rPr>
              <a:t>);</a:t>
            </a:r>
          </a:p>
          <a:p>
            <a:r>
              <a:rPr lang="en-GB" dirty="0" smtClean="0">
                <a:solidFill>
                  <a:srgbClr val="0000FF"/>
                </a:solidFill>
                <a:latin typeface="Consolas" panose="020B0609020204030204" pitchFamily="49" charset="0"/>
              </a:rPr>
              <a:t>if</a:t>
            </a:r>
            <a:r>
              <a:rPr lang="en-GB" dirty="0" smtClean="0">
                <a:solidFill>
                  <a:prstClr val="black"/>
                </a:solidFill>
                <a:latin typeface="Consolas" panose="020B0609020204030204" pitchFamily="49" charset="0"/>
              </a:rPr>
              <a:t>(</a:t>
            </a:r>
            <a:r>
              <a:rPr lang="en-GB" dirty="0" err="1" smtClean="0">
                <a:solidFill>
                  <a:prstClr val="black"/>
                </a:solidFill>
                <a:latin typeface="Consolas" panose="020B0609020204030204" pitchFamily="49" charset="0"/>
              </a:rPr>
              <a:t>sConfigOC.Pulse</a:t>
            </a:r>
            <a:r>
              <a:rPr lang="en-GB" dirty="0" smtClean="0">
                <a:solidFill>
                  <a:prstClr val="black"/>
                </a:solidFill>
                <a:latin typeface="Consolas" panose="020B0609020204030204" pitchFamily="49" charset="0"/>
              </a:rPr>
              <a:t> </a:t>
            </a:r>
            <a:r>
              <a:rPr lang="en-GB" dirty="0">
                <a:solidFill>
                  <a:prstClr val="black"/>
                </a:solidFill>
                <a:latin typeface="Consolas" panose="020B0609020204030204" pitchFamily="49" charset="0"/>
              </a:rPr>
              <a:t>&gt;= (</a:t>
            </a:r>
            <a:r>
              <a:rPr lang="en-GB" dirty="0">
                <a:solidFill>
                  <a:srgbClr val="FF0000"/>
                </a:solidFill>
                <a:latin typeface="Consolas" panose="020B0609020204030204" pitchFamily="49" charset="0"/>
              </a:rPr>
              <a:t>1399</a:t>
            </a:r>
            <a:r>
              <a:rPr lang="en-GB" dirty="0" smtClean="0">
                <a:solidFill>
                  <a:prstClr val="black"/>
                </a:solidFill>
                <a:latin typeface="Consolas" panose="020B0609020204030204" pitchFamily="49" charset="0"/>
              </a:rPr>
              <a:t>)){</a:t>
            </a:r>
            <a:endParaRPr lang="en-GB" dirty="0">
              <a:solidFill>
                <a:prstClr val="black"/>
              </a:solidFill>
              <a:latin typeface="Consolas" panose="020B0609020204030204" pitchFamily="49" charset="0"/>
            </a:endParaRPr>
          </a:p>
          <a:p>
            <a:r>
              <a:rPr lang="en-GB" dirty="0" smtClean="0">
                <a:solidFill>
                  <a:prstClr val="black"/>
                </a:solidFill>
                <a:latin typeface="Consolas" panose="020B0609020204030204" pitchFamily="49" charset="0"/>
              </a:rPr>
              <a:t>	</a:t>
            </a:r>
            <a:r>
              <a:rPr lang="en-GB" dirty="0" err="1" smtClean="0">
                <a:solidFill>
                  <a:prstClr val="black"/>
                </a:solidFill>
                <a:latin typeface="Consolas" panose="020B0609020204030204" pitchFamily="49" charset="0"/>
              </a:rPr>
              <a:t>sConfigOC.Pulse</a:t>
            </a:r>
            <a:r>
              <a:rPr lang="en-GB" dirty="0" smtClean="0">
                <a:solidFill>
                  <a:prstClr val="black"/>
                </a:solidFill>
                <a:latin typeface="Consolas" panose="020B0609020204030204" pitchFamily="49" charset="0"/>
              </a:rPr>
              <a:t> </a:t>
            </a:r>
            <a:r>
              <a:rPr lang="en-GB" dirty="0">
                <a:solidFill>
                  <a:prstClr val="black"/>
                </a:solidFill>
                <a:latin typeface="Consolas" panose="020B0609020204030204" pitchFamily="49" charset="0"/>
              </a:rPr>
              <a:t>= (</a:t>
            </a:r>
            <a:r>
              <a:rPr lang="en-GB" dirty="0">
                <a:solidFill>
                  <a:srgbClr val="FF0000"/>
                </a:solidFill>
                <a:latin typeface="Consolas" panose="020B0609020204030204" pitchFamily="49" charset="0"/>
              </a:rPr>
              <a:t>000</a:t>
            </a:r>
            <a:r>
              <a:rPr lang="en-GB" dirty="0" smtClean="0">
                <a:solidFill>
                  <a:prstClr val="black"/>
                </a:solidFill>
                <a:latin typeface="Consolas" panose="020B0609020204030204" pitchFamily="49" charset="0"/>
              </a:rPr>
              <a:t>);</a:t>
            </a:r>
          </a:p>
          <a:p>
            <a:r>
              <a:rPr lang="en-GB" dirty="0" smtClean="0">
                <a:solidFill>
                  <a:prstClr val="black"/>
                </a:solidFill>
                <a:latin typeface="Consolas" panose="020B0609020204030204" pitchFamily="49" charset="0"/>
              </a:rPr>
              <a:t>}</a:t>
            </a:r>
            <a:r>
              <a:rPr lang="en-GB" dirty="0" smtClean="0">
                <a:solidFill>
                  <a:srgbClr val="0000FF"/>
                </a:solidFill>
                <a:latin typeface="Consolas" panose="020B0609020204030204" pitchFamily="49" charset="0"/>
              </a:rPr>
              <a:t>else</a:t>
            </a:r>
            <a:r>
              <a:rPr lang="en-GB" dirty="0" smtClean="0">
                <a:solidFill>
                  <a:prstClr val="black"/>
                </a:solidFill>
                <a:latin typeface="Consolas" panose="020B0609020204030204" pitchFamily="49" charset="0"/>
              </a:rPr>
              <a:t>{</a:t>
            </a:r>
            <a:endParaRPr lang="en-GB" dirty="0">
              <a:solidFill>
                <a:prstClr val="black"/>
              </a:solidFill>
              <a:latin typeface="Consolas" panose="020B0609020204030204" pitchFamily="49" charset="0"/>
            </a:endParaRPr>
          </a:p>
          <a:p>
            <a:r>
              <a:rPr lang="en-GB" dirty="0">
                <a:solidFill>
                  <a:prstClr val="black"/>
                </a:solidFill>
                <a:latin typeface="Consolas" panose="020B0609020204030204" pitchFamily="49" charset="0"/>
              </a:rPr>
              <a:t>	</a:t>
            </a:r>
            <a:r>
              <a:rPr lang="en-GB" dirty="0" err="1">
                <a:solidFill>
                  <a:prstClr val="black"/>
                </a:solidFill>
                <a:latin typeface="Consolas" panose="020B0609020204030204" pitchFamily="49" charset="0"/>
              </a:rPr>
              <a:t>sConfigOC.Pulse</a:t>
            </a:r>
            <a:r>
              <a:rPr lang="en-GB" dirty="0">
                <a:solidFill>
                  <a:prstClr val="black"/>
                </a:solidFill>
                <a:latin typeface="Consolas" panose="020B0609020204030204" pitchFamily="49" charset="0"/>
              </a:rPr>
              <a:t> += </a:t>
            </a:r>
            <a:r>
              <a:rPr lang="en-GB" dirty="0">
                <a:solidFill>
                  <a:srgbClr val="FF0000"/>
                </a:solidFill>
                <a:latin typeface="Consolas" panose="020B0609020204030204" pitchFamily="49" charset="0"/>
              </a:rPr>
              <a:t>100</a:t>
            </a:r>
            <a:r>
              <a:rPr lang="en-GB" dirty="0">
                <a:solidFill>
                  <a:prstClr val="black"/>
                </a:solidFill>
                <a:latin typeface="Consolas" panose="020B0609020204030204" pitchFamily="49" charset="0"/>
              </a:rPr>
              <a:t>;			</a:t>
            </a:r>
          </a:p>
          <a:p>
            <a:r>
              <a:rPr lang="en-GB" dirty="0" smtClean="0">
                <a:solidFill>
                  <a:prstClr val="black"/>
                </a:solidFill>
                <a:latin typeface="Consolas" panose="020B0609020204030204" pitchFamily="49" charset="0"/>
              </a:rPr>
              <a:t>}</a:t>
            </a:r>
            <a:endParaRPr lang="en-GB" dirty="0">
              <a:solidFill>
                <a:prstClr val="black"/>
              </a:solidFill>
              <a:latin typeface="Consolas" panose="020B0609020204030204" pitchFamily="49" charset="0"/>
            </a:endParaRPr>
          </a:p>
          <a:p>
            <a:r>
              <a:rPr lang="en-GB" dirty="0" smtClean="0">
                <a:solidFill>
                  <a:prstClr val="black"/>
                </a:solidFill>
                <a:latin typeface="Consolas" panose="020B0609020204030204" pitchFamily="49" charset="0"/>
              </a:rPr>
              <a:t>TIM3-</a:t>
            </a:r>
            <a:r>
              <a:rPr lang="en-GB" dirty="0">
                <a:solidFill>
                  <a:prstClr val="black"/>
                </a:solidFill>
                <a:latin typeface="Consolas" panose="020B0609020204030204" pitchFamily="49" charset="0"/>
              </a:rPr>
              <a:t>&gt;CCR4 = </a:t>
            </a:r>
            <a:r>
              <a:rPr lang="en-GB" dirty="0" err="1">
                <a:solidFill>
                  <a:prstClr val="black"/>
                </a:solidFill>
                <a:latin typeface="Consolas" panose="020B0609020204030204" pitchFamily="49" charset="0"/>
              </a:rPr>
              <a:t>sConfigOC.Pulse</a:t>
            </a:r>
            <a:r>
              <a:rPr lang="en-GB" dirty="0">
                <a:solidFill>
                  <a:prstClr val="black"/>
                </a:solidFill>
                <a:latin typeface="Consolas" panose="020B0609020204030204" pitchFamily="49" charset="0"/>
              </a:rPr>
              <a:t>;</a:t>
            </a:r>
          </a:p>
          <a:p>
            <a:r>
              <a:rPr lang="en-GB" dirty="0" smtClean="0">
                <a:solidFill>
                  <a:srgbClr val="008000"/>
                </a:solidFill>
                <a:latin typeface="Consolas" panose="020B0609020204030204" pitchFamily="49" charset="0"/>
              </a:rPr>
              <a:t>/* </a:t>
            </a:r>
            <a:r>
              <a:rPr lang="en-GB" dirty="0">
                <a:solidFill>
                  <a:srgbClr val="008000"/>
                </a:solidFill>
                <a:latin typeface="Consolas" panose="020B0609020204030204" pitchFamily="49" charset="0"/>
              </a:rPr>
              <a:t>USER CODE END </a:t>
            </a:r>
            <a:r>
              <a:rPr lang="en-GB" dirty="0" smtClean="0">
                <a:solidFill>
                  <a:srgbClr val="008000"/>
                </a:solidFill>
                <a:latin typeface="Consolas" panose="020B0609020204030204" pitchFamily="49" charset="0"/>
              </a:rPr>
              <a:t>3 </a:t>
            </a:r>
            <a:r>
              <a:rPr lang="en-GB" dirty="0">
                <a:solidFill>
                  <a:srgbClr val="008000"/>
                </a:solidFill>
                <a:latin typeface="Consolas" panose="020B0609020204030204" pitchFamily="49" charset="0"/>
              </a:rPr>
              <a:t>*/</a:t>
            </a:r>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3.2.2</a:t>
            </a:r>
          </a:p>
        </p:txBody>
      </p:sp>
    </p:spTree>
    <p:extLst>
      <p:ext uri="{BB962C8B-B14F-4D97-AF65-F5344CB8AC3E}">
        <p14:creationId xmlns:p14="http://schemas.microsoft.com/office/powerpoint/2010/main" val="693475545"/>
      </p:ext>
    </p:extLst>
  </p:cSld>
  <p:clrMapOvr>
    <a:masterClrMapping/>
  </p:clrMapOvr>
  <p:transition spd="slow">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4.1.2 </a:t>
            </a:r>
            <a:r>
              <a:rPr lang="en-US" dirty="0" smtClean="0"/>
              <a:t>ADC Interrupt lab</a:t>
            </a:r>
            <a:endParaRPr lang="en-GB" dirty="0"/>
          </a:p>
        </p:txBody>
      </p:sp>
      <p:sp>
        <p:nvSpPr>
          <p:cNvPr id="3" name="Date Placeholder 2"/>
          <p:cNvSpPr>
            <a:spLocks noGrp="1"/>
          </p:cNvSpPr>
          <p:nvPr>
            <p:ph type="dt" sz="half" idx="10"/>
          </p:nvPr>
        </p:nvSpPr>
        <p:spPr/>
        <p:txBody>
          <a:bodyPr/>
          <a:lstStyle/>
          <a:p>
            <a:pPr>
              <a:defRPr/>
            </a:pPr>
            <a:fld id="{7B022F87-24B0-41D2-B4A9-5E30A9FEDC5E}" type="datetime1">
              <a:rPr lang="fr-FR" smtClean="0"/>
              <a:t>01/08/2016</a:t>
            </a:fld>
            <a:endParaRPr lang="fr-FR"/>
          </a:p>
        </p:txBody>
      </p:sp>
      <p:sp>
        <p:nvSpPr>
          <p:cNvPr id="4" name="Footer Placeholder 3"/>
          <p:cNvSpPr>
            <a:spLocks noGrp="1"/>
          </p:cNvSpPr>
          <p:nvPr>
            <p:ph type="ftr" sz="quarter" idx="11"/>
          </p:nvPr>
        </p:nvSpPr>
        <p:spPr/>
        <p:txBody>
          <a:bodyPr/>
          <a:lstStyle/>
          <a:p>
            <a:pPr>
              <a:defRPr/>
            </a:pPr>
            <a:r>
              <a:rPr lang="en-US" smtClean="0"/>
              <a:t>STM32F42xx Technical Training              </a:t>
            </a:r>
            <a:endParaRPr lang="en-US"/>
          </a:p>
        </p:txBody>
      </p:sp>
    </p:spTree>
    <p:extLst>
      <p:ext uri="{BB962C8B-B14F-4D97-AF65-F5344CB8AC3E}">
        <p14:creationId xmlns:p14="http://schemas.microsoft.com/office/powerpoint/2010/main" val="1141157265"/>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t>
            </a:r>
            <a:r>
              <a:rPr lang="en-US" dirty="0" smtClean="0"/>
              <a:t>ADC </a:t>
            </a:r>
            <a:r>
              <a:rPr lang="en-US" dirty="0" smtClean="0">
                <a:solidFill>
                  <a:schemeClr val="accent2"/>
                </a:solidFill>
              </a:rPr>
              <a:t>with interrupt</a:t>
            </a:r>
            <a:endParaRPr lang="en-US" dirty="0">
              <a:solidFill>
                <a:schemeClr val="accent2"/>
              </a:solidFill>
            </a:endParaRPr>
          </a:p>
        </p:txBody>
      </p:sp>
      <p:sp>
        <p:nvSpPr>
          <p:cNvPr id="1788931" name="Content Placeholder 2"/>
          <p:cNvSpPr>
            <a:spLocks noGrp="1"/>
          </p:cNvSpPr>
          <p:nvPr>
            <p:ph idx="1"/>
          </p:nvPr>
        </p:nvSpPr>
        <p:spPr>
          <a:xfrm>
            <a:off x="463550" y="1196752"/>
            <a:ext cx="8229600" cy="3031599"/>
          </a:xfrm>
        </p:spPr>
        <p:txBody>
          <a:bodyPr/>
          <a:lstStyle/>
          <a:p>
            <a:r>
              <a:rPr lang="en-GB" sz="2400" dirty="0" smtClean="0"/>
              <a:t>Objective</a:t>
            </a:r>
          </a:p>
          <a:p>
            <a:pPr lvl="1"/>
            <a:r>
              <a:rPr lang="en-GB" sz="1800" dirty="0" smtClean="0"/>
              <a:t>Learn how to </a:t>
            </a:r>
            <a:r>
              <a:rPr lang="en-US" sz="1800" dirty="0" smtClean="0"/>
              <a:t>setup ADC with interrupt in CubeMX</a:t>
            </a:r>
            <a:endParaRPr lang="en-GB" sz="1800" dirty="0" smtClean="0"/>
          </a:p>
          <a:p>
            <a:pPr lvl="1"/>
            <a:r>
              <a:rPr lang="en-US" sz="1800" dirty="0" smtClean="0"/>
              <a:t>How to Generate Code in CubeMX and use HAL functions</a:t>
            </a:r>
            <a:endParaRPr lang="en-GB" sz="1800" dirty="0"/>
          </a:p>
          <a:p>
            <a:r>
              <a:rPr lang="en-GB" sz="2400" dirty="0" smtClean="0"/>
              <a:t>Goal</a:t>
            </a:r>
          </a:p>
          <a:p>
            <a:pPr lvl="1"/>
            <a:r>
              <a:rPr lang="en-US" sz="1800" dirty="0" smtClean="0"/>
              <a:t>Configure ADC in interrupt in CubeMX and Generate Code</a:t>
            </a:r>
            <a:endParaRPr lang="pl-PL" sz="1800" dirty="0" smtClean="0"/>
          </a:p>
          <a:p>
            <a:pPr lvl="1"/>
            <a:r>
              <a:rPr lang="en-US" sz="1800" dirty="0" smtClean="0"/>
              <a:t>Learn how to start ADC</a:t>
            </a:r>
          </a:p>
          <a:p>
            <a:pPr lvl="1"/>
            <a:r>
              <a:rPr lang="en-US" sz="1800" dirty="0" smtClean="0"/>
              <a:t>Verify the measured wave in </a:t>
            </a:r>
            <a:r>
              <a:rPr lang="en-US" sz="1800" dirty="0" err="1" smtClean="0"/>
              <a:t>STMStudio</a:t>
            </a:r>
            <a:r>
              <a:rPr lang="en-US" sz="1800" dirty="0"/>
              <a:t> (</a:t>
            </a:r>
            <a:r>
              <a:rPr lang="en-US" sz="1800" dirty="0">
                <a:hlinkClick r:id="rId3"/>
              </a:rPr>
              <a:t>http://</a:t>
            </a:r>
            <a:r>
              <a:rPr lang="en-US" sz="1800" dirty="0" smtClean="0">
                <a:hlinkClick r:id="rId3"/>
              </a:rPr>
              <a:t>www.st.com/web/en/catalog/tools/PF251373</a:t>
            </a:r>
            <a:r>
              <a:rPr lang="en-US" sz="1800" dirty="0" smtClean="0"/>
              <a:t> require JAVA)</a:t>
            </a:r>
          </a:p>
        </p:txBody>
      </p:sp>
      <p:sp>
        <p:nvSpPr>
          <p:cNvPr id="4" name="Slide Number Placeholder 3"/>
          <p:cNvSpPr>
            <a:spLocks noGrp="1"/>
          </p:cNvSpPr>
          <p:nvPr>
            <p:ph type="sldNum" sz="quarter" idx="10"/>
          </p:nvPr>
        </p:nvSpPr>
        <p:spPr/>
        <p:txBody>
          <a:bodyPr/>
          <a:lstStyle/>
          <a:p>
            <a:fld id="{A1299FCA-C490-4C43-AA02-A6096FBC69E9}" type="slidenum">
              <a:rPr lang="fr-FR" smtClean="0"/>
              <a:pPr/>
              <a:t>65</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spTree>
    <p:extLst>
      <p:ext uri="{BB962C8B-B14F-4D97-AF65-F5344CB8AC3E}">
        <p14:creationId xmlns:p14="http://schemas.microsoft.com/office/powerpoint/2010/main" val="2959398677"/>
      </p:ext>
    </p:extLst>
  </p:cSld>
  <p:clrMapOvr>
    <a:masterClrMapping/>
  </p:clrMapOvr>
  <p:transition spd="slow">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ADC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1477328"/>
          </a:xfrm>
          <a:noFill/>
          <a:ln>
            <a:noFill/>
          </a:ln>
          <a:effectLst>
            <a:outerShdw blurRad="63500" sx="102000" sy="102000" algn="ctr" rotWithShape="0">
              <a:prstClr val="black">
                <a:alpha val="40000"/>
              </a:prstClr>
            </a:outerShdw>
          </a:effectLst>
        </p:spPr>
        <p:txBody>
          <a:bodyPr/>
          <a:lstStyle/>
          <a:p>
            <a:r>
              <a:rPr lang="en-GB" sz="1800" dirty="0" smtClean="0"/>
              <a:t>Create project in CubeMX</a:t>
            </a:r>
          </a:p>
          <a:p>
            <a:pPr lvl="1"/>
            <a:r>
              <a:rPr lang="en-GB" sz="1400" dirty="0"/>
              <a:t>Menu &gt; File &gt; New Project</a:t>
            </a:r>
          </a:p>
          <a:p>
            <a:pPr lvl="1"/>
            <a:r>
              <a:rPr lang="en-GB" sz="1400" dirty="0"/>
              <a:t>Select </a:t>
            </a:r>
            <a:r>
              <a:rPr lang="en-GB" sz="1400" dirty="0" smtClean="0"/>
              <a:t>STM32F0 </a:t>
            </a:r>
            <a:r>
              <a:rPr lang="en-GB" sz="1400" dirty="0"/>
              <a:t>&gt; </a:t>
            </a:r>
            <a:r>
              <a:rPr lang="en-GB" sz="1400" dirty="0" smtClean="0"/>
              <a:t>STM32F030 </a:t>
            </a:r>
            <a:r>
              <a:rPr lang="en-GB" sz="1400" dirty="0"/>
              <a:t>&gt; </a:t>
            </a:r>
            <a:r>
              <a:rPr lang="en-GB" sz="1400" dirty="0" smtClean="0"/>
              <a:t>LQFP64 </a:t>
            </a:r>
            <a:r>
              <a:rPr lang="en-GB" sz="1400" dirty="0"/>
              <a:t>&gt; </a:t>
            </a:r>
            <a:r>
              <a:rPr lang="en-GB" sz="1400" dirty="0" smtClean="0"/>
              <a:t>STM32F030R8</a:t>
            </a:r>
            <a:endParaRPr lang="en-GB" sz="18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66</a:t>
            </a:fld>
            <a:endParaRPr lang="fr-FR" dirty="0"/>
          </a:p>
        </p:txBody>
      </p:sp>
      <p:sp>
        <p:nvSpPr>
          <p:cNvPr id="9"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pic>
        <p:nvPicPr>
          <p:cNvPr id="3" name="Picture 2"/>
          <p:cNvPicPr>
            <a:picLocks noChangeAspect="1"/>
          </p:cNvPicPr>
          <p:nvPr/>
        </p:nvPicPr>
        <p:blipFill>
          <a:blip r:embed="rId3"/>
          <a:stretch>
            <a:fillRect/>
          </a:stretch>
        </p:blipFill>
        <p:spPr>
          <a:xfrm>
            <a:off x="1024728" y="2328055"/>
            <a:ext cx="7652763" cy="4304679"/>
          </a:xfrm>
          <a:prstGeom prst="rect">
            <a:avLst/>
          </a:prstGeom>
        </p:spPr>
      </p:pic>
    </p:spTree>
    <p:extLst>
      <p:ext uri="{BB962C8B-B14F-4D97-AF65-F5344CB8AC3E}">
        <p14:creationId xmlns:p14="http://schemas.microsoft.com/office/powerpoint/2010/main" val="3801434952"/>
      </p:ext>
    </p:extLst>
  </p:cSld>
  <p:clrMapOvr>
    <a:masterClrMapping/>
  </p:clrMapOvr>
  <p:transition spd="slow">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ADC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2862322"/>
          </a:xfrm>
          <a:noFill/>
          <a:ln>
            <a:noFill/>
          </a:ln>
          <a:effectLst>
            <a:outerShdw blurRad="63500" sx="102000" sy="102000" algn="ctr" rotWithShape="0">
              <a:prstClr val="black">
                <a:alpha val="40000"/>
              </a:prstClr>
            </a:outerShdw>
          </a:effectLst>
        </p:spPr>
        <p:txBody>
          <a:bodyPr/>
          <a:lstStyle/>
          <a:p>
            <a:r>
              <a:rPr lang="en-US" sz="1800" dirty="0" smtClean="0"/>
              <a:t>CubeMX ADC configuration</a:t>
            </a:r>
          </a:p>
          <a:p>
            <a:pPr lvl="1"/>
            <a:r>
              <a:rPr lang="en-US" sz="1400" dirty="0" smtClean="0"/>
              <a:t>TAB&gt;Configuration&gt;Analog&gt;ADC1&gt;</a:t>
            </a:r>
            <a:r>
              <a:rPr lang="en-US" sz="1400" dirty="0" err="1" smtClean="0"/>
              <a:t>Parametr</a:t>
            </a:r>
            <a:r>
              <a:rPr lang="en-US" sz="1400" dirty="0" smtClean="0"/>
              <a:t> Settings </a:t>
            </a:r>
          </a:p>
          <a:p>
            <a:pPr lvl="1"/>
            <a:r>
              <a:rPr lang="en-US" sz="1400" dirty="0" smtClean="0"/>
              <a:t>Set ADC1</a:t>
            </a:r>
          </a:p>
          <a:p>
            <a:pPr lvl="1"/>
            <a:r>
              <a:rPr lang="en-US" sz="1400" dirty="0" smtClean="0"/>
              <a:t>Set sampling time </a:t>
            </a:r>
            <a:br>
              <a:rPr lang="en-US" sz="1400" dirty="0" smtClean="0"/>
            </a:br>
            <a:r>
              <a:rPr lang="en-US" sz="1400" dirty="0" smtClean="0"/>
              <a:t>for CH13</a:t>
            </a:r>
          </a:p>
          <a:p>
            <a:pPr lvl="1"/>
            <a:r>
              <a:rPr lang="en-US" sz="1400" dirty="0" smtClean="0"/>
              <a:t>Button OK</a:t>
            </a:r>
          </a:p>
          <a:p>
            <a:pPr lvl="1"/>
            <a:endParaRPr lang="en-US" sz="1400" dirty="0"/>
          </a:p>
          <a:p>
            <a:pPr lvl="1"/>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67</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pic>
        <p:nvPicPr>
          <p:cNvPr id="2" name="Picture 1"/>
          <p:cNvPicPr>
            <a:picLocks noChangeAspect="1"/>
          </p:cNvPicPr>
          <p:nvPr/>
        </p:nvPicPr>
        <p:blipFill>
          <a:blip r:embed="rId3"/>
          <a:stretch>
            <a:fillRect/>
          </a:stretch>
        </p:blipFill>
        <p:spPr>
          <a:xfrm>
            <a:off x="2739922" y="2060848"/>
            <a:ext cx="5894490" cy="4401864"/>
          </a:xfrm>
          <a:prstGeom prst="rect">
            <a:avLst/>
          </a:prstGeom>
        </p:spPr>
      </p:pic>
    </p:spTree>
    <p:extLst>
      <p:ext uri="{BB962C8B-B14F-4D97-AF65-F5344CB8AC3E}">
        <p14:creationId xmlns:p14="http://schemas.microsoft.com/office/powerpoint/2010/main" val="1155869779"/>
      </p:ext>
    </p:extLst>
  </p:cSld>
  <p:clrMapOvr>
    <a:masterClrMapping/>
  </p:clrMapOvr>
  <p:transition spd="slow">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ADC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2416046"/>
          </a:xfrm>
          <a:noFill/>
          <a:ln>
            <a:noFill/>
          </a:ln>
          <a:effectLst>
            <a:outerShdw blurRad="63500" sx="102000" sy="102000" algn="ctr" rotWithShape="0">
              <a:prstClr val="black">
                <a:alpha val="40000"/>
              </a:prstClr>
            </a:outerShdw>
          </a:effectLst>
        </p:spPr>
        <p:txBody>
          <a:bodyPr/>
          <a:lstStyle/>
          <a:p>
            <a:r>
              <a:rPr lang="en-US" sz="1800" dirty="0" smtClean="0"/>
              <a:t>CubeMX ADC configuration</a:t>
            </a:r>
          </a:p>
          <a:p>
            <a:pPr lvl="1"/>
            <a:r>
              <a:rPr lang="en-US" sz="1400" dirty="0" smtClean="0"/>
              <a:t>TAB&gt;NVIC settings</a:t>
            </a:r>
          </a:p>
          <a:p>
            <a:pPr lvl="1"/>
            <a:r>
              <a:rPr lang="en-US" sz="1400" dirty="0" smtClean="0"/>
              <a:t>Enable ADC1 interrupt</a:t>
            </a:r>
          </a:p>
          <a:p>
            <a:pPr lvl="1"/>
            <a:r>
              <a:rPr lang="en-US" sz="1400" dirty="0" smtClean="0"/>
              <a:t>Button OK</a:t>
            </a:r>
            <a:endParaRPr lang="en-US" sz="1800" dirty="0" smtClean="0"/>
          </a:p>
          <a:p>
            <a:pPr lvl="1"/>
            <a:endParaRPr lang="en-US" sz="1400" dirty="0"/>
          </a:p>
          <a:p>
            <a:pPr lvl="1"/>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68</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pic>
        <p:nvPicPr>
          <p:cNvPr id="3" name="Picture 2"/>
          <p:cNvPicPr>
            <a:picLocks noChangeAspect="1"/>
          </p:cNvPicPr>
          <p:nvPr/>
        </p:nvPicPr>
        <p:blipFill>
          <a:blip r:embed="rId3"/>
          <a:stretch>
            <a:fillRect/>
          </a:stretch>
        </p:blipFill>
        <p:spPr>
          <a:xfrm>
            <a:off x="2901435" y="2132856"/>
            <a:ext cx="5798065" cy="4329856"/>
          </a:xfrm>
          <a:prstGeom prst="rect">
            <a:avLst/>
          </a:prstGeom>
        </p:spPr>
      </p:pic>
    </p:spTree>
    <p:extLst>
      <p:ext uri="{BB962C8B-B14F-4D97-AF65-F5344CB8AC3E}">
        <p14:creationId xmlns:p14="http://schemas.microsoft.com/office/powerpoint/2010/main" val="2475212418"/>
      </p:ext>
    </p:extLst>
  </p:cSld>
  <p:clrMapOvr>
    <a:masterClrMapping/>
  </p:clrMapOvr>
  <p:transition spd="slow">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ADC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3431709"/>
          </a:xfrm>
          <a:noFill/>
          <a:ln>
            <a:noFill/>
          </a:ln>
          <a:effectLst>
            <a:outerShdw blurRad="63500" sx="102000" sy="102000" algn="ctr" rotWithShape="0">
              <a:prstClr val="black">
                <a:alpha val="40000"/>
              </a:prstClr>
            </a:outerShdw>
          </a:effectLst>
        </p:spPr>
        <p:txBody>
          <a:bodyPr/>
          <a:lstStyle/>
          <a:p>
            <a:r>
              <a:rPr lang="en-US" sz="1800" dirty="0" smtClean="0"/>
              <a:t>CubeMX NVIC configuration</a:t>
            </a:r>
          </a:p>
          <a:p>
            <a:pPr lvl="1"/>
            <a:r>
              <a:rPr lang="en-US" sz="1400" dirty="0" smtClean="0"/>
              <a:t>Because we want use the </a:t>
            </a:r>
            <a:br>
              <a:rPr lang="en-US" sz="1400" dirty="0" smtClean="0"/>
            </a:br>
            <a:r>
              <a:rPr lang="en-US" sz="1400" dirty="0" err="1" smtClean="0"/>
              <a:t>Systick</a:t>
            </a:r>
            <a:r>
              <a:rPr lang="en-US" sz="1400" dirty="0" smtClean="0"/>
              <a:t> for delay in interrupt </a:t>
            </a:r>
            <a:br>
              <a:rPr lang="en-US" sz="1400" dirty="0" smtClean="0"/>
            </a:br>
            <a:r>
              <a:rPr lang="en-US" sz="1400" dirty="0" smtClean="0"/>
              <a:t>The ADC interrupt priority must</a:t>
            </a:r>
            <a:br>
              <a:rPr lang="en-US" sz="1400" dirty="0" smtClean="0"/>
            </a:br>
            <a:r>
              <a:rPr lang="en-US" sz="1400" dirty="0" smtClean="0"/>
              <a:t>be changed</a:t>
            </a:r>
          </a:p>
          <a:p>
            <a:pPr lvl="1"/>
            <a:r>
              <a:rPr lang="en-US" sz="1400" dirty="0" smtClean="0"/>
              <a:t>TAB&gt;Configuration&gt;System&gt;NVIC</a:t>
            </a:r>
          </a:p>
          <a:p>
            <a:pPr lvl="1"/>
            <a:r>
              <a:rPr lang="en-US" sz="1400" dirty="0" smtClean="0"/>
              <a:t>Change ADC1 </a:t>
            </a:r>
            <a:br>
              <a:rPr lang="en-US" sz="1400" dirty="0" smtClean="0"/>
            </a:br>
            <a:r>
              <a:rPr lang="en-US" sz="1400" dirty="0" smtClean="0"/>
              <a:t>preemption priority </a:t>
            </a:r>
            <a:br>
              <a:rPr lang="en-US" sz="1400" dirty="0" smtClean="0"/>
            </a:br>
            <a:r>
              <a:rPr lang="en-US" sz="1400" dirty="0" smtClean="0"/>
              <a:t>to 1 </a:t>
            </a:r>
            <a:endParaRPr lang="en-US" sz="1800" dirty="0" smtClean="0"/>
          </a:p>
          <a:p>
            <a:pPr lvl="1"/>
            <a:endParaRPr lang="en-US" sz="1400" dirty="0"/>
          </a:p>
          <a:p>
            <a:pPr lvl="1"/>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69</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pic>
        <p:nvPicPr>
          <p:cNvPr id="2" name="Picture 1"/>
          <p:cNvPicPr>
            <a:picLocks noChangeAspect="1"/>
          </p:cNvPicPr>
          <p:nvPr/>
        </p:nvPicPr>
        <p:blipFill>
          <a:blip r:embed="rId3"/>
          <a:stretch>
            <a:fillRect/>
          </a:stretch>
        </p:blipFill>
        <p:spPr>
          <a:xfrm>
            <a:off x="4032334" y="1700808"/>
            <a:ext cx="4944854" cy="4952703"/>
          </a:xfrm>
          <a:prstGeom prst="rect">
            <a:avLst/>
          </a:prstGeom>
        </p:spPr>
      </p:pic>
    </p:spTree>
    <p:extLst>
      <p:ext uri="{BB962C8B-B14F-4D97-AF65-F5344CB8AC3E}">
        <p14:creationId xmlns:p14="http://schemas.microsoft.com/office/powerpoint/2010/main" val="1947863982"/>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marL="0" indent="0">
              <a:buNone/>
            </a:pPr>
            <a:r>
              <a:rPr lang="en-US" dirty="0" smtClean="0"/>
              <a:t>Analog </a:t>
            </a:r>
            <a:r>
              <a:rPr lang="en-US" dirty="0"/>
              <a:t>peripherals</a:t>
            </a:r>
          </a:p>
        </p:txBody>
      </p:sp>
      <p:sp>
        <p:nvSpPr>
          <p:cNvPr id="21506" name="Content Placeholder 2"/>
          <p:cNvSpPr>
            <a:spLocks noGrp="1"/>
          </p:cNvSpPr>
          <p:nvPr>
            <p:ph idx="1"/>
          </p:nvPr>
        </p:nvSpPr>
        <p:spPr>
          <a:xfrm>
            <a:off x="251520" y="1277496"/>
            <a:ext cx="8229600" cy="723275"/>
          </a:xfrm>
        </p:spPr>
        <p:txBody>
          <a:bodyPr/>
          <a:lstStyle/>
          <a:p>
            <a:pPr marL="457200" indent="-457200">
              <a:buFont typeface="+mj-lt"/>
              <a:buAutoNum type="arabicPeriod"/>
            </a:pPr>
            <a:r>
              <a:rPr lang="en-US" dirty="0" smtClean="0"/>
              <a:t>ADC (4.1)</a:t>
            </a:r>
          </a:p>
          <a:p>
            <a:pPr marL="812800" lvl="1" indent="-457200">
              <a:buFont typeface="+mj-lt"/>
              <a:buAutoNum type="arabicPeriod"/>
            </a:pPr>
            <a:r>
              <a:rPr lang="en-US" dirty="0" smtClean="0"/>
              <a:t>ADC Interrupt lab (4.1.2)</a:t>
            </a:r>
          </a:p>
        </p:txBody>
      </p:sp>
      <p:sp>
        <p:nvSpPr>
          <p:cNvPr id="2" name="Slide Number Placeholder 1"/>
          <p:cNvSpPr>
            <a:spLocks noGrp="1"/>
          </p:cNvSpPr>
          <p:nvPr>
            <p:ph type="sldNum" sz="quarter" idx="10"/>
          </p:nvPr>
        </p:nvSpPr>
        <p:spPr/>
        <p:txBody>
          <a:bodyPr/>
          <a:lstStyle/>
          <a:p>
            <a:fld id="{A1299FCA-C490-4C43-AA02-A6096FBC69E9}" type="slidenum">
              <a:rPr lang="fr-FR" smtClean="0"/>
              <a:pPr/>
              <a:t>7</a:t>
            </a:fld>
            <a:endParaRPr lang="fr-FR" dirty="0"/>
          </a:p>
        </p:txBody>
      </p:sp>
      <p:grpSp>
        <p:nvGrpSpPr>
          <p:cNvPr id="25" name="Group 130"/>
          <p:cNvGrpSpPr>
            <a:grpSpLocks/>
          </p:cNvGrpSpPr>
          <p:nvPr/>
        </p:nvGrpSpPr>
        <p:grpSpPr bwMode="auto">
          <a:xfrm>
            <a:off x="6821757" y="3312566"/>
            <a:ext cx="1288184" cy="2299464"/>
            <a:chOff x="971600" y="2429301"/>
            <a:chExt cx="2082771" cy="3717998"/>
          </a:xfrm>
        </p:grpSpPr>
        <p:pic>
          <p:nvPicPr>
            <p:cNvPr id="26" name="Picture 25" descr="stm32_modul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429000"/>
              <a:ext cx="2082771" cy="271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26"/>
            <p:cNvSpPr/>
            <p:nvPr/>
          </p:nvSpPr>
          <p:spPr>
            <a:xfrm>
              <a:off x="2073887" y="2430536"/>
              <a:ext cx="513343" cy="1149938"/>
            </a:xfrm>
            <a:custGeom>
              <a:avLst/>
              <a:gdLst>
                <a:gd name="connsiteX0" fmla="*/ 0 w 511791"/>
                <a:gd name="connsiteY0" fmla="*/ 0 h 1150961"/>
                <a:gd name="connsiteX1" fmla="*/ 491319 w 511791"/>
                <a:gd name="connsiteY1" fmla="*/ 218365 h 1150961"/>
                <a:gd name="connsiteX2" fmla="*/ 122830 w 511791"/>
                <a:gd name="connsiteY2" fmla="*/ 764275 h 1150961"/>
                <a:gd name="connsiteX3" fmla="*/ 368489 w 511791"/>
                <a:gd name="connsiteY3" fmla="*/ 1091821 h 1150961"/>
                <a:gd name="connsiteX4" fmla="*/ 368489 w 511791"/>
                <a:gd name="connsiteY4" fmla="*/ 1119117 h 1150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791" h="1150961">
                  <a:moveTo>
                    <a:pt x="0" y="0"/>
                  </a:moveTo>
                  <a:cubicBezTo>
                    <a:pt x="235423" y="45493"/>
                    <a:pt x="470847" y="90986"/>
                    <a:pt x="491319" y="218365"/>
                  </a:cubicBezTo>
                  <a:cubicBezTo>
                    <a:pt x="511791" y="345744"/>
                    <a:pt x="143302" y="618699"/>
                    <a:pt x="122830" y="764275"/>
                  </a:cubicBezTo>
                  <a:cubicBezTo>
                    <a:pt x="102358" y="909851"/>
                    <a:pt x="327546" y="1032681"/>
                    <a:pt x="368489" y="1091821"/>
                  </a:cubicBezTo>
                  <a:cubicBezTo>
                    <a:pt x="409432" y="1150961"/>
                    <a:pt x="388960" y="1135039"/>
                    <a:pt x="368489" y="1119117"/>
                  </a:cubicBezTo>
                </a:path>
              </a:pathLst>
            </a:custGeom>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dirty="0"/>
            </a:p>
          </p:txBody>
        </p:sp>
      </p:grpSp>
      <p:pic>
        <p:nvPicPr>
          <p:cNvPr id="13" name="Picture 2" descr="C:\Users\ldesseig\Documents\My ST Documents\MCD\Projects\STM32Cube V1\Branding Visuals\STM32_Cube_128x128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8744" y="2542553"/>
            <a:ext cx="1119600" cy="111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bwMode="auto">
          <a:xfrm>
            <a:off x="251520" y="71409"/>
            <a:ext cx="73967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5400" b="1" dirty="0">
                <a:solidFill>
                  <a:schemeClr val="accent2"/>
                </a:solidFill>
              </a:rPr>
              <a:t>4</a:t>
            </a:r>
            <a:endParaRPr lang="en-US" sz="5400" b="1" dirty="0" smtClean="0">
              <a:solidFill>
                <a:schemeClr val="accent2"/>
              </a:solidFill>
            </a:endParaRPr>
          </a:p>
        </p:txBody>
      </p:sp>
    </p:spTree>
    <p:extLst>
      <p:ext uri="{BB962C8B-B14F-4D97-AF65-F5344CB8AC3E}">
        <p14:creationId xmlns:p14="http://schemas.microsoft.com/office/powerpoint/2010/main" val="4124823242"/>
      </p:ext>
    </p:extLst>
  </p:cSld>
  <p:clrMapOvr>
    <a:masterClrMapping/>
  </p:clrMapOvr>
  <p:transition spd="slow">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ADC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3077766"/>
          </a:xfrm>
          <a:noFill/>
          <a:ln>
            <a:noFill/>
          </a:ln>
          <a:effectLst>
            <a:outerShdw blurRad="63500" sx="102000" sy="102000" algn="ctr" rotWithShape="0">
              <a:prstClr val="black">
                <a:alpha val="40000"/>
              </a:prstClr>
            </a:outerShdw>
          </a:effectLst>
        </p:spPr>
        <p:txBody>
          <a:bodyPr/>
          <a:lstStyle/>
          <a:p>
            <a:r>
              <a:rPr lang="en-GB" sz="1800" dirty="0" smtClean="0"/>
              <a:t>Now we set the project details for generation</a:t>
            </a:r>
          </a:p>
          <a:p>
            <a:pPr lvl="1"/>
            <a:r>
              <a:rPr lang="en-GB" sz="1400" dirty="0" smtClean="0"/>
              <a:t>Menu &gt; Project &gt; Project Settings</a:t>
            </a:r>
          </a:p>
          <a:p>
            <a:pPr lvl="1"/>
            <a:r>
              <a:rPr lang="en-GB" sz="1400" dirty="0" smtClean="0"/>
              <a:t>Set the project name</a:t>
            </a:r>
          </a:p>
          <a:p>
            <a:pPr lvl="1"/>
            <a:r>
              <a:rPr lang="en-GB" sz="1400" dirty="0" smtClean="0"/>
              <a:t>Project location</a:t>
            </a:r>
          </a:p>
          <a:p>
            <a:pPr lvl="1"/>
            <a:r>
              <a:rPr lang="en-GB" sz="1400" dirty="0" smtClean="0"/>
              <a:t>Type of </a:t>
            </a:r>
            <a:r>
              <a:rPr lang="en-GB" sz="1400" dirty="0" err="1" smtClean="0"/>
              <a:t>toolchain</a:t>
            </a:r>
            <a:endParaRPr lang="en-GB" sz="1400" dirty="0" smtClean="0"/>
          </a:p>
          <a:p>
            <a:r>
              <a:rPr lang="en-GB" sz="1800" dirty="0" smtClean="0"/>
              <a:t>Now we can Generate Code</a:t>
            </a:r>
          </a:p>
          <a:p>
            <a:pPr lvl="1"/>
            <a:r>
              <a:rPr lang="en-GB" sz="1400" dirty="0" smtClean="0"/>
              <a:t>Menu &gt; Project &gt; Generate Code</a:t>
            </a:r>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70</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pic>
        <p:nvPicPr>
          <p:cNvPr id="2" name="Picture 1"/>
          <p:cNvPicPr>
            <a:picLocks noChangeAspect="1"/>
          </p:cNvPicPr>
          <p:nvPr/>
        </p:nvPicPr>
        <p:blipFill>
          <a:blip r:embed="rId3"/>
          <a:stretch>
            <a:fillRect/>
          </a:stretch>
        </p:blipFill>
        <p:spPr>
          <a:xfrm>
            <a:off x="3932341" y="1817068"/>
            <a:ext cx="4933950" cy="4914900"/>
          </a:xfrm>
          <a:prstGeom prst="rect">
            <a:avLst/>
          </a:prstGeom>
        </p:spPr>
      </p:pic>
    </p:spTree>
    <p:extLst>
      <p:ext uri="{BB962C8B-B14F-4D97-AF65-F5344CB8AC3E}">
        <p14:creationId xmlns:p14="http://schemas.microsoft.com/office/powerpoint/2010/main" val="51189469"/>
      </p:ext>
    </p:extLst>
  </p:cSld>
  <p:clrMapOvr>
    <a:masterClrMapping/>
  </p:clrMapOvr>
  <p:transition spd="slow">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ADC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229600" cy="1277273"/>
          </a:xfrm>
        </p:spPr>
        <p:txBody>
          <a:bodyPr/>
          <a:lstStyle/>
          <a:p>
            <a:pPr marL="0" indent="0">
              <a:buNone/>
            </a:pPr>
            <a:r>
              <a:rPr lang="en-US" sz="2400" dirty="0" smtClean="0"/>
              <a:t>HAL Library ADC with IT flow</a:t>
            </a:r>
            <a:endParaRPr lang="en-GB" sz="2400" dirty="0" smtClean="0"/>
          </a:p>
          <a:p>
            <a:pPr marL="355600" lvl="1" indent="0">
              <a:buNone/>
            </a:pPr>
            <a:endParaRPr lang="en-GB" sz="1400" dirty="0" smtClean="0"/>
          </a:p>
          <a:p>
            <a:pPr marL="0" indent="0">
              <a:buNone/>
            </a:pPr>
            <a:endParaRPr lang="en-GB" sz="2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71</a:t>
            </a:fld>
            <a:endParaRPr lang="fr-FR" dirty="0"/>
          </a:p>
        </p:txBody>
      </p:sp>
      <p:sp>
        <p:nvSpPr>
          <p:cNvPr id="24" name="Rectangle 23"/>
          <p:cNvSpPr/>
          <p:nvPr/>
        </p:nvSpPr>
        <p:spPr>
          <a:xfrm>
            <a:off x="862664" y="2667002"/>
            <a:ext cx="3228274"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1200" dirty="0" smtClean="0">
                <a:solidFill>
                  <a:schemeClr val="tx1"/>
                </a:solidFill>
              </a:rPr>
              <a:t>Start process with interrupt generation at end of process</a:t>
            </a:r>
          </a:p>
          <a:p>
            <a:pPr algn="ctr"/>
            <a:r>
              <a:rPr lang="en-US" sz="1200" dirty="0" err="1" smtClean="0"/>
              <a:t>HAL_ADC_Start_IT</a:t>
            </a:r>
            <a:endParaRPr lang="en-US" sz="1200" dirty="0">
              <a:solidFill>
                <a:schemeClr val="tx1"/>
              </a:solidFill>
            </a:endParaRPr>
          </a:p>
        </p:txBody>
      </p:sp>
      <p:sp>
        <p:nvSpPr>
          <p:cNvPr id="25" name="Rectangle 24"/>
          <p:cNvSpPr/>
          <p:nvPr/>
        </p:nvSpPr>
        <p:spPr>
          <a:xfrm>
            <a:off x="862664" y="1828800"/>
            <a:ext cx="3228274" cy="5525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smtClean="0"/>
              <a:t>ADCInitializations</a:t>
            </a:r>
            <a:r>
              <a:rPr lang="en-US" sz="1200" dirty="0" smtClean="0"/>
              <a:t> </a:t>
            </a:r>
          </a:p>
          <a:p>
            <a:pPr algn="ctr"/>
            <a:r>
              <a:rPr lang="en-US" sz="1200" dirty="0" smtClean="0"/>
              <a:t>including peripheral interrupt NVIC initializations </a:t>
            </a:r>
            <a:endParaRPr lang="en-US" sz="1200" dirty="0"/>
          </a:p>
        </p:txBody>
      </p:sp>
      <p:sp>
        <p:nvSpPr>
          <p:cNvPr id="26" name="Rectangle 25"/>
          <p:cNvSpPr/>
          <p:nvPr/>
        </p:nvSpPr>
        <p:spPr>
          <a:xfrm>
            <a:off x="4956095" y="3546878"/>
            <a:ext cx="1936419" cy="457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a:solidFill>
                  <a:schemeClr val="tx1"/>
                </a:solidFill>
              </a:rPr>
              <a:t>HAL_ADC_IRQHandler</a:t>
            </a:r>
            <a:endParaRPr lang="en-US" sz="1200" dirty="0">
              <a:solidFill>
                <a:schemeClr val="tx1"/>
              </a:solidFill>
            </a:endParaRPr>
          </a:p>
        </p:txBody>
      </p:sp>
      <p:sp>
        <p:nvSpPr>
          <p:cNvPr id="27" name="Rectangle 26"/>
          <p:cNvSpPr/>
          <p:nvPr/>
        </p:nvSpPr>
        <p:spPr>
          <a:xfrm>
            <a:off x="854142" y="4244444"/>
            <a:ext cx="3178285" cy="6259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process callback</a:t>
            </a:r>
          </a:p>
          <a:p>
            <a:pPr algn="ctr"/>
            <a:r>
              <a:rPr lang="en-US" sz="1200" dirty="0" smtClean="0">
                <a:solidFill>
                  <a:schemeClr val="tx1"/>
                </a:solidFill>
              </a:rPr>
              <a:t> </a:t>
            </a:r>
            <a:r>
              <a:rPr lang="en-US" sz="1200" dirty="0" err="1">
                <a:solidFill>
                  <a:schemeClr val="tx1"/>
                </a:solidFill>
              </a:rPr>
              <a:t>HAL_ADC_ConvCpltCallback</a:t>
            </a:r>
            <a:endParaRPr lang="en-US" sz="1200" dirty="0">
              <a:solidFill>
                <a:schemeClr val="tx1"/>
              </a:solidFill>
            </a:endParaRPr>
          </a:p>
        </p:txBody>
      </p:sp>
      <p:sp>
        <p:nvSpPr>
          <p:cNvPr id="28" name="Down Arrow 27"/>
          <p:cNvSpPr/>
          <p:nvPr/>
        </p:nvSpPr>
        <p:spPr>
          <a:xfrm>
            <a:off x="2350396" y="2381385"/>
            <a:ext cx="216024" cy="285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0" name="Bent Arrow 29"/>
          <p:cNvSpPr/>
          <p:nvPr/>
        </p:nvSpPr>
        <p:spPr>
          <a:xfrm rot="10800000">
            <a:off x="4032426" y="4004078"/>
            <a:ext cx="1535005" cy="630658"/>
          </a:xfrm>
          <a:prstGeom prst="bentArrow">
            <a:avLst>
              <a:gd name="adj1" fmla="val 11377"/>
              <a:gd name="adj2" fmla="val 1583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solidFill>
                <a:schemeClr val="tx1"/>
              </a:solidFill>
            </a:endParaRPr>
          </a:p>
        </p:txBody>
      </p:sp>
      <p:cxnSp>
        <p:nvCxnSpPr>
          <p:cNvPr id="31" name="Straight Connector 30"/>
          <p:cNvCxnSpPr/>
          <p:nvPr/>
        </p:nvCxnSpPr>
        <p:spPr>
          <a:xfrm>
            <a:off x="4752223" y="1638211"/>
            <a:ext cx="0" cy="4305389"/>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33" name="Left Arrow 32"/>
          <p:cNvSpPr/>
          <p:nvPr/>
        </p:nvSpPr>
        <p:spPr>
          <a:xfrm>
            <a:off x="6892513" y="3693158"/>
            <a:ext cx="671586" cy="1371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5" name="Rectangle 34"/>
          <p:cNvSpPr/>
          <p:nvPr/>
        </p:nvSpPr>
        <p:spPr>
          <a:xfrm>
            <a:off x="862664" y="5288717"/>
            <a:ext cx="3169761" cy="5159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p</a:t>
            </a:r>
            <a:r>
              <a:rPr lang="en-US" sz="1200" dirty="0" smtClean="0">
                <a:solidFill>
                  <a:schemeClr val="tx1"/>
                </a:solidFill>
              </a:rPr>
              <a:t>rocess Error callback</a:t>
            </a:r>
          </a:p>
          <a:p>
            <a:pPr algn="ctr"/>
            <a:r>
              <a:rPr lang="en-US" sz="1200" dirty="0" err="1"/>
              <a:t>HAL_ADC_ErrorCallback</a:t>
            </a:r>
            <a:endParaRPr lang="en-US" sz="1200" dirty="0">
              <a:solidFill>
                <a:schemeClr val="tx1"/>
              </a:solidFill>
            </a:endParaRPr>
          </a:p>
        </p:txBody>
      </p:sp>
      <p:sp>
        <p:nvSpPr>
          <p:cNvPr id="36" name="Bent Arrow 35"/>
          <p:cNvSpPr/>
          <p:nvPr/>
        </p:nvSpPr>
        <p:spPr>
          <a:xfrm rot="10800000">
            <a:off x="4032424" y="4004077"/>
            <a:ext cx="1984226" cy="1699595"/>
          </a:xfrm>
          <a:prstGeom prst="bentArrow">
            <a:avLst>
              <a:gd name="adj1" fmla="val 4702"/>
              <a:gd name="adj2" fmla="val 5710"/>
              <a:gd name="adj3" fmla="val 856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solidFill>
                <a:schemeClr val="tx1"/>
              </a:solidFill>
            </a:endParaRPr>
          </a:p>
        </p:txBody>
      </p:sp>
      <p:cxnSp>
        <p:nvCxnSpPr>
          <p:cNvPr id="37" name="Straight Arrow Connector 36"/>
          <p:cNvCxnSpPr>
            <a:stCxn id="24" idx="2"/>
            <a:endCxn id="47" idx="0"/>
          </p:cNvCxnSpPr>
          <p:nvPr/>
        </p:nvCxnSpPr>
        <p:spPr>
          <a:xfrm>
            <a:off x="2476801" y="3313333"/>
            <a:ext cx="281926" cy="356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25568" y="3669421"/>
            <a:ext cx="1066318" cy="261610"/>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100" b="1" dirty="0" smtClean="0">
                <a:latin typeface="+mj-lt"/>
              </a:rPr>
              <a:t>HAL_ERROR</a:t>
            </a:r>
          </a:p>
        </p:txBody>
      </p:sp>
      <p:sp>
        <p:nvSpPr>
          <p:cNvPr id="48" name="TextBox 47"/>
          <p:cNvSpPr txBox="1"/>
          <p:nvPr/>
        </p:nvSpPr>
        <p:spPr>
          <a:xfrm>
            <a:off x="1077779" y="3657512"/>
            <a:ext cx="766557" cy="261610"/>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100" b="1" dirty="0" smtClean="0">
                <a:latin typeface="+mj-lt"/>
              </a:rPr>
              <a:t>HAL_OK</a:t>
            </a:r>
          </a:p>
        </p:txBody>
      </p:sp>
      <p:cxnSp>
        <p:nvCxnSpPr>
          <p:cNvPr id="49" name="Straight Arrow Connector 48"/>
          <p:cNvCxnSpPr>
            <a:endCxn id="48" idx="0"/>
          </p:cNvCxnSpPr>
          <p:nvPr/>
        </p:nvCxnSpPr>
        <p:spPr>
          <a:xfrm flipH="1">
            <a:off x="1461058" y="3313333"/>
            <a:ext cx="616642" cy="34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557779" y="3693158"/>
            <a:ext cx="949299" cy="261610"/>
          </a:xfrm>
          <a:prstGeom prst="rect">
            <a:avLst/>
          </a:prstGeom>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100" b="1" dirty="0" smtClean="0">
                <a:latin typeface="+mj-lt"/>
              </a:rPr>
              <a:t>HAL_BUSY</a:t>
            </a:r>
          </a:p>
        </p:txBody>
      </p:sp>
      <p:cxnSp>
        <p:nvCxnSpPr>
          <p:cNvPr id="51" name="Straight Arrow Connector 50"/>
          <p:cNvCxnSpPr/>
          <p:nvPr/>
        </p:nvCxnSpPr>
        <p:spPr>
          <a:xfrm>
            <a:off x="2986045" y="3313333"/>
            <a:ext cx="851237" cy="356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236296" y="3546878"/>
            <a:ext cx="1907705" cy="457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err="1">
                <a:solidFill>
                  <a:schemeClr val="tx1"/>
                </a:solidFill>
              </a:rPr>
              <a:t>ADC_IRQHandler</a:t>
            </a:r>
            <a:endParaRPr lang="en-US" sz="1200" dirty="0">
              <a:solidFill>
                <a:schemeClr val="tx1"/>
              </a:solidFill>
            </a:endParaRPr>
          </a:p>
        </p:txBody>
      </p:sp>
      <p:sp>
        <p:nvSpPr>
          <p:cNvPr id="29"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spTree>
    <p:extLst>
      <p:ext uri="{BB962C8B-B14F-4D97-AF65-F5344CB8AC3E}">
        <p14:creationId xmlns:p14="http://schemas.microsoft.com/office/powerpoint/2010/main" val="1086575232"/>
      </p:ext>
    </p:extLst>
  </p:cSld>
  <p:clrMapOvr>
    <a:masterClrMapping/>
  </p:clrMapOvr>
  <p:transition spd="slow">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ADC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680450" cy="3262432"/>
          </a:xfrm>
        </p:spPr>
        <p:txBody>
          <a:bodyPr/>
          <a:lstStyle/>
          <a:p>
            <a:r>
              <a:rPr lang="en-GB" dirty="0" smtClean="0"/>
              <a:t>Open the project in our IDE</a:t>
            </a:r>
          </a:p>
          <a:p>
            <a:pPr lvl="1"/>
            <a:r>
              <a:rPr lang="en-GB" dirty="0" smtClean="0"/>
              <a:t>The functions we want to put into </a:t>
            </a:r>
            <a:r>
              <a:rPr lang="en-GB" dirty="0" err="1" smtClean="0"/>
              <a:t>main.c</a:t>
            </a:r>
            <a:endParaRPr lang="en-GB" dirty="0" smtClean="0"/>
          </a:p>
          <a:p>
            <a:pPr lvl="1"/>
            <a:r>
              <a:rPr lang="en-GB" dirty="0"/>
              <a:t>Between </a:t>
            </a:r>
            <a:r>
              <a:rPr lang="en-GB" i="1" dirty="0"/>
              <a:t>/* USER CODE BEGIN </a:t>
            </a:r>
            <a:r>
              <a:rPr lang="en-GB" i="1" dirty="0" smtClean="0"/>
              <a:t>2 </a:t>
            </a:r>
            <a:r>
              <a:rPr lang="en-GB" i="1" dirty="0"/>
              <a:t>*/</a:t>
            </a:r>
            <a:r>
              <a:rPr lang="en-GB" dirty="0"/>
              <a:t> and </a:t>
            </a:r>
            <a:r>
              <a:rPr lang="en-GB" i="1" dirty="0"/>
              <a:t>/* USER CODE END </a:t>
            </a:r>
            <a:r>
              <a:rPr lang="en-GB" i="1" dirty="0" smtClean="0"/>
              <a:t>2 */ </a:t>
            </a:r>
            <a:r>
              <a:rPr lang="en-GB" dirty="0" smtClean="0"/>
              <a:t>tags</a:t>
            </a:r>
          </a:p>
          <a:p>
            <a:pPr lvl="1"/>
            <a:r>
              <a:rPr lang="en-GB" dirty="0" smtClean="0"/>
              <a:t>and </a:t>
            </a:r>
            <a:r>
              <a:rPr lang="en-GB" i="1" dirty="0"/>
              <a:t>/* USER CODE BEGIN 4</a:t>
            </a:r>
            <a:r>
              <a:rPr lang="en-GB" i="1" dirty="0" smtClean="0"/>
              <a:t> </a:t>
            </a:r>
            <a:r>
              <a:rPr lang="en-GB" i="1" dirty="0"/>
              <a:t>*/</a:t>
            </a:r>
            <a:r>
              <a:rPr lang="en-GB" dirty="0"/>
              <a:t> and </a:t>
            </a:r>
            <a:r>
              <a:rPr lang="en-GB" i="1" dirty="0"/>
              <a:t>/* USER CODE END 4</a:t>
            </a:r>
            <a:r>
              <a:rPr lang="en-GB" i="1" dirty="0" smtClean="0"/>
              <a:t> </a:t>
            </a:r>
            <a:r>
              <a:rPr lang="en-GB" i="1" dirty="0"/>
              <a:t>*/ </a:t>
            </a:r>
            <a:r>
              <a:rPr lang="en-GB" dirty="0" smtClean="0"/>
              <a:t>tags</a:t>
            </a:r>
          </a:p>
          <a:p>
            <a:r>
              <a:rPr lang="en-GB" dirty="0" smtClean="0"/>
              <a:t>For DAC start use function</a:t>
            </a:r>
          </a:p>
          <a:p>
            <a:pPr lvl="1"/>
            <a:r>
              <a:rPr lang="en-GB" dirty="0" err="1" smtClean="0"/>
              <a:t>HAL_ADC_Start_IT</a:t>
            </a:r>
            <a:r>
              <a:rPr lang="en-GB" dirty="0" smtClean="0"/>
              <a:t>(</a:t>
            </a:r>
            <a:r>
              <a:rPr lang="en-GB" dirty="0" err="1"/>
              <a:t>ADC_HandleTypeDef</a:t>
            </a:r>
            <a:r>
              <a:rPr lang="en-GB" dirty="0"/>
              <a:t>* </a:t>
            </a:r>
            <a:r>
              <a:rPr lang="en-GB" dirty="0" err="1"/>
              <a:t>hadc</a:t>
            </a:r>
            <a:r>
              <a:rPr lang="en-GB" dirty="0"/>
              <a:t>, uint32_t Channel</a:t>
            </a:r>
            <a:r>
              <a:rPr lang="en-GB" dirty="0" smtClean="0"/>
              <a:t>)</a:t>
            </a:r>
          </a:p>
          <a:p>
            <a:pPr lvl="1"/>
            <a:r>
              <a:rPr lang="en-GB" dirty="0" err="1" smtClean="0"/>
              <a:t>HAL_ADC_GetValue</a:t>
            </a:r>
            <a:r>
              <a:rPr lang="en-GB" dirty="0" smtClean="0"/>
              <a:t>(</a:t>
            </a:r>
            <a:r>
              <a:rPr lang="en-GB" dirty="0" err="1" smtClean="0"/>
              <a:t>ADC_HandleTypeDef</a:t>
            </a:r>
            <a:r>
              <a:rPr lang="en-GB" dirty="0"/>
              <a:t>* </a:t>
            </a:r>
            <a:r>
              <a:rPr lang="en-GB" dirty="0" err="1"/>
              <a:t>hadc</a:t>
            </a:r>
            <a:r>
              <a:rPr lang="en-GB" dirty="0" smtClean="0"/>
              <a:t>)</a:t>
            </a:r>
          </a:p>
          <a:p>
            <a:r>
              <a:rPr lang="en-US" dirty="0" smtClean="0"/>
              <a:t>ADC complete callback function</a:t>
            </a:r>
          </a:p>
          <a:p>
            <a:pPr lvl="1"/>
            <a:r>
              <a:rPr lang="en-GB" dirty="0" err="1"/>
              <a:t>HAL_ADC_ConvCpltCallback</a:t>
            </a:r>
            <a:r>
              <a:rPr lang="en-GB" dirty="0"/>
              <a:t>(</a:t>
            </a:r>
            <a:r>
              <a:rPr lang="en-GB" dirty="0" err="1"/>
              <a:t>ADC_HandleTypeDef</a:t>
            </a:r>
            <a:r>
              <a:rPr lang="en-GB" dirty="0"/>
              <a:t>* </a:t>
            </a:r>
            <a:r>
              <a:rPr lang="en-GB" dirty="0" err="1"/>
              <a:t>hadc</a:t>
            </a:r>
            <a:r>
              <a:rPr lang="en-GB" dirty="0" smtClean="0"/>
              <a:t>)</a:t>
            </a:r>
          </a:p>
        </p:txBody>
      </p:sp>
      <p:sp>
        <p:nvSpPr>
          <p:cNvPr id="4" name="Slide Number Placeholder 3"/>
          <p:cNvSpPr>
            <a:spLocks noGrp="1"/>
          </p:cNvSpPr>
          <p:nvPr>
            <p:ph type="sldNum" sz="quarter" idx="10"/>
          </p:nvPr>
        </p:nvSpPr>
        <p:spPr/>
        <p:txBody>
          <a:bodyPr/>
          <a:lstStyle/>
          <a:p>
            <a:fld id="{A1299FCA-C490-4C43-AA02-A6096FBC69E9}" type="slidenum">
              <a:rPr lang="fr-FR" smtClean="0"/>
              <a:pPr/>
              <a:t>72</a:t>
            </a:fld>
            <a:endParaRPr lang="fr-FR" dirty="0"/>
          </a:p>
        </p:txBody>
      </p:sp>
      <p:sp>
        <p:nvSpPr>
          <p:cNvPr id="6"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spTree>
    <p:extLst>
      <p:ext uri="{BB962C8B-B14F-4D97-AF65-F5344CB8AC3E}">
        <p14:creationId xmlns:p14="http://schemas.microsoft.com/office/powerpoint/2010/main" val="897949577"/>
      </p:ext>
    </p:extLst>
  </p:cSld>
  <p:clrMapOvr>
    <a:masterClrMapping/>
  </p:clrMapOvr>
  <p:transition spd="slow">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ADC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680450" cy="5386090"/>
          </a:xfrm>
          <a:noFill/>
          <a:ln>
            <a:noFill/>
          </a:ln>
          <a:effectLst>
            <a:outerShdw blurRad="63500" sx="102000" sy="102000" algn="ctr" rotWithShape="0">
              <a:prstClr val="black">
                <a:alpha val="40000"/>
              </a:prstClr>
            </a:outerShdw>
          </a:effectLst>
        </p:spPr>
        <p:txBody>
          <a:bodyPr/>
          <a:lstStyle/>
          <a:p>
            <a:r>
              <a:rPr lang="en-GB" dirty="0" smtClean="0"/>
              <a:t>Solution</a:t>
            </a:r>
          </a:p>
          <a:p>
            <a:pPr lvl="1"/>
            <a:r>
              <a:rPr lang="en-US" dirty="0" smtClean="0"/>
              <a:t>Variables</a:t>
            </a:r>
          </a:p>
          <a:p>
            <a:pPr lvl="1"/>
            <a:endParaRPr lang="en-US" dirty="0"/>
          </a:p>
          <a:p>
            <a:pPr lvl="1"/>
            <a:endParaRPr lang="en-US" dirty="0" smtClean="0"/>
          </a:p>
          <a:p>
            <a:pPr marL="355600" lvl="1" indent="0">
              <a:buNone/>
            </a:pPr>
            <a:endParaRPr lang="en-US" dirty="0" smtClean="0"/>
          </a:p>
          <a:p>
            <a:pPr marL="355600" lvl="1" indent="0">
              <a:buNone/>
            </a:pPr>
            <a:endParaRPr lang="en-US" dirty="0" smtClean="0"/>
          </a:p>
          <a:p>
            <a:pPr lvl="1"/>
            <a:r>
              <a:rPr lang="en-US" dirty="0" smtClean="0"/>
              <a:t>Start ADC</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GB" dirty="0" smtClean="0"/>
          </a:p>
          <a:p>
            <a:endParaRPr lang="en-GB"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73</a:t>
            </a:fld>
            <a:endParaRPr lang="fr-FR" dirty="0"/>
          </a:p>
        </p:txBody>
      </p:sp>
      <p:sp>
        <p:nvSpPr>
          <p:cNvPr id="3" name="Rectangle 2"/>
          <p:cNvSpPr/>
          <p:nvPr/>
        </p:nvSpPr>
        <p:spPr>
          <a:xfrm>
            <a:off x="179512" y="3501008"/>
            <a:ext cx="8856984" cy="738664"/>
          </a:xfrm>
          <a:prstGeom prst="rect">
            <a:avLst/>
          </a:prstGeom>
          <a:solidFill>
            <a:schemeClr val="bg1"/>
          </a:solidFill>
          <a:ln>
            <a:noFill/>
          </a:ln>
          <a:effectLst>
            <a:outerShdw blurRad="63500" sx="102000" sy="102000" algn="ctr" rotWithShape="0">
              <a:prstClr val="black">
                <a:alpha val="40000"/>
              </a:prstClr>
            </a:outerShdw>
          </a:effectLst>
        </p:spPr>
        <p:txBody>
          <a:bodyPr wrap="square">
            <a:spAutoFit/>
          </a:bodyPr>
          <a:lstStyle/>
          <a:p>
            <a:r>
              <a:rPr lang="en-GB" sz="1400" dirty="0">
                <a:latin typeface="Consolas" panose="020B0609020204030204" pitchFamily="49" charset="0"/>
              </a:rPr>
              <a:t> </a:t>
            </a:r>
            <a:r>
              <a:rPr lang="en-GB" sz="1400" dirty="0">
                <a:solidFill>
                  <a:srgbClr val="008000"/>
                </a:solidFill>
                <a:latin typeface="Consolas" panose="020B0609020204030204" pitchFamily="49" charset="0"/>
              </a:rPr>
              <a:t>/* USER CODE BEGIN 2 */</a:t>
            </a:r>
            <a:endParaRPr lang="en-GB" sz="1400" dirty="0">
              <a:solidFill>
                <a:prstClr val="black"/>
              </a:solidFill>
              <a:latin typeface="Consolas" panose="020B0609020204030204" pitchFamily="49" charset="0"/>
            </a:endParaRPr>
          </a:p>
          <a:p>
            <a:r>
              <a:rPr lang="en-GB" sz="1400" dirty="0" err="1" smtClean="0">
                <a:solidFill>
                  <a:prstClr val="black"/>
                </a:solidFill>
                <a:latin typeface="Consolas" panose="020B0609020204030204" pitchFamily="49" charset="0"/>
              </a:rPr>
              <a:t>HAL_ADC_Start_IT</a:t>
            </a:r>
            <a:r>
              <a:rPr lang="en-GB" sz="1400" dirty="0">
                <a:solidFill>
                  <a:prstClr val="black"/>
                </a:solidFill>
                <a:latin typeface="Consolas" panose="020B0609020204030204" pitchFamily="49" charset="0"/>
              </a:rPr>
              <a:t>(&amp;</a:t>
            </a:r>
            <a:r>
              <a:rPr lang="en-GB" sz="1400" dirty="0" err="1" smtClean="0">
                <a:solidFill>
                  <a:prstClr val="black"/>
                </a:solidFill>
                <a:latin typeface="Consolas" panose="020B0609020204030204" pitchFamily="49" charset="0"/>
              </a:rPr>
              <a:t>hadc</a:t>
            </a:r>
            <a:r>
              <a:rPr lang="en-GB" sz="1400" dirty="0" smtClean="0">
                <a:solidFill>
                  <a:prstClr val="black"/>
                </a:solidFill>
                <a:latin typeface="Consolas" panose="020B0609020204030204" pitchFamily="49" charset="0"/>
              </a:rPr>
              <a:t>);</a:t>
            </a:r>
            <a:endParaRPr lang="en-GB" sz="1400" dirty="0">
              <a:solidFill>
                <a:prstClr val="black"/>
              </a:solidFill>
              <a:latin typeface="Consolas" panose="020B0609020204030204" pitchFamily="49" charset="0"/>
            </a:endParaRPr>
          </a:p>
          <a:p>
            <a:r>
              <a:rPr lang="en-GB" sz="1400" dirty="0">
                <a:solidFill>
                  <a:prstClr val="black"/>
                </a:solidFill>
                <a:latin typeface="Consolas" panose="020B0609020204030204" pitchFamily="49" charset="0"/>
              </a:rPr>
              <a:t>  </a:t>
            </a:r>
            <a:r>
              <a:rPr lang="en-GB" sz="1400" dirty="0">
                <a:solidFill>
                  <a:srgbClr val="008000"/>
                </a:solidFill>
                <a:latin typeface="Consolas" panose="020B0609020204030204" pitchFamily="49" charset="0"/>
              </a:rPr>
              <a:t>/* USER CODE END 2 */</a:t>
            </a:r>
            <a:endParaRPr lang="en-GB" sz="1400" dirty="0"/>
          </a:p>
        </p:txBody>
      </p:sp>
      <p:sp>
        <p:nvSpPr>
          <p:cNvPr id="9" name="Rectangle 8"/>
          <p:cNvSpPr/>
          <p:nvPr/>
        </p:nvSpPr>
        <p:spPr>
          <a:xfrm>
            <a:off x="179512" y="1916832"/>
            <a:ext cx="8856984" cy="738664"/>
          </a:xfrm>
          <a:prstGeom prst="rect">
            <a:avLst/>
          </a:prstGeom>
          <a:solidFill>
            <a:schemeClr val="bg1"/>
          </a:solidFill>
          <a:ln>
            <a:noFill/>
          </a:ln>
          <a:effectLst>
            <a:outerShdw blurRad="63500" sx="102000" sy="102000" algn="ctr" rotWithShape="0">
              <a:prstClr val="black">
                <a:alpha val="40000"/>
              </a:prstClr>
            </a:outerShdw>
          </a:effectLst>
        </p:spPr>
        <p:txBody>
          <a:bodyPr wrap="square">
            <a:spAutoFit/>
          </a:bodyPr>
          <a:lstStyle/>
          <a:p>
            <a:r>
              <a:rPr lang="en-GB" sz="1400" dirty="0" smtClean="0">
                <a:solidFill>
                  <a:srgbClr val="008000"/>
                </a:solidFill>
                <a:latin typeface="Consolas" panose="020B0609020204030204" pitchFamily="49" charset="0"/>
              </a:rPr>
              <a:t>/* </a:t>
            </a:r>
            <a:r>
              <a:rPr lang="en-GB" sz="1400" dirty="0">
                <a:solidFill>
                  <a:srgbClr val="008000"/>
                </a:solidFill>
                <a:latin typeface="Consolas" panose="020B0609020204030204" pitchFamily="49" charset="0"/>
              </a:rPr>
              <a:t>USER CODE BEGIN PV */</a:t>
            </a:r>
            <a:endParaRPr lang="en-GB" sz="1400" dirty="0">
              <a:solidFill>
                <a:prstClr val="black"/>
              </a:solidFill>
              <a:latin typeface="Consolas" panose="020B0609020204030204" pitchFamily="49" charset="0"/>
            </a:endParaRPr>
          </a:p>
          <a:p>
            <a:r>
              <a:rPr lang="en-GB" sz="1400" dirty="0">
                <a:solidFill>
                  <a:prstClr val="black"/>
                </a:solidFill>
                <a:latin typeface="Consolas" panose="020B0609020204030204" pitchFamily="49" charset="0"/>
              </a:rPr>
              <a:t>uint32_t </a:t>
            </a:r>
            <a:r>
              <a:rPr lang="en-GB" sz="1400" dirty="0" err="1">
                <a:solidFill>
                  <a:prstClr val="black"/>
                </a:solidFill>
                <a:latin typeface="Consolas" panose="020B0609020204030204" pitchFamily="49" charset="0"/>
              </a:rPr>
              <a:t>value_adc</a:t>
            </a:r>
            <a:r>
              <a:rPr lang="en-GB" sz="1400" dirty="0">
                <a:solidFill>
                  <a:prstClr val="black"/>
                </a:solidFill>
                <a:latin typeface="Consolas" panose="020B0609020204030204" pitchFamily="49" charset="0"/>
              </a:rPr>
              <a:t>;</a:t>
            </a:r>
          </a:p>
          <a:p>
            <a:r>
              <a:rPr lang="en-GB" sz="1400" dirty="0" smtClean="0">
                <a:solidFill>
                  <a:srgbClr val="008000"/>
                </a:solidFill>
                <a:latin typeface="Consolas" panose="020B0609020204030204" pitchFamily="49" charset="0"/>
              </a:rPr>
              <a:t>/* </a:t>
            </a:r>
            <a:r>
              <a:rPr lang="en-GB" sz="1400" dirty="0">
                <a:solidFill>
                  <a:srgbClr val="008000"/>
                </a:solidFill>
                <a:latin typeface="Consolas" panose="020B0609020204030204" pitchFamily="49" charset="0"/>
              </a:rPr>
              <a:t>USER CODE END PV */</a:t>
            </a:r>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spTree>
    <p:extLst>
      <p:ext uri="{BB962C8B-B14F-4D97-AF65-F5344CB8AC3E}">
        <p14:creationId xmlns:p14="http://schemas.microsoft.com/office/powerpoint/2010/main" val="1405536942"/>
      </p:ext>
    </p:extLst>
  </p:cSld>
  <p:clrMapOvr>
    <a:masterClrMapping/>
  </p:clrMapOvr>
  <p:transition spd="slow">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ADC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680450" cy="2800767"/>
          </a:xfrm>
          <a:noFill/>
          <a:ln>
            <a:noFill/>
          </a:ln>
          <a:effectLst>
            <a:outerShdw blurRad="63500" sx="102000" sy="102000" algn="ctr" rotWithShape="0">
              <a:prstClr val="black">
                <a:alpha val="40000"/>
              </a:prstClr>
            </a:outerShdw>
          </a:effectLst>
        </p:spPr>
        <p:txBody>
          <a:bodyPr/>
          <a:lstStyle/>
          <a:p>
            <a:r>
              <a:rPr lang="en-GB" dirty="0" smtClean="0"/>
              <a:t>Solution</a:t>
            </a:r>
          </a:p>
          <a:p>
            <a:pPr lvl="1"/>
            <a:r>
              <a:rPr lang="en-US" dirty="0" smtClean="0"/>
              <a:t>ADC complete callback routine</a:t>
            </a:r>
            <a:endParaRPr lang="en-US" dirty="0"/>
          </a:p>
          <a:p>
            <a:pPr lvl="1"/>
            <a:endParaRPr lang="en-US" dirty="0" smtClean="0"/>
          </a:p>
          <a:p>
            <a:pPr lvl="1"/>
            <a:endParaRPr lang="en-US" dirty="0"/>
          </a:p>
          <a:p>
            <a:pPr lvl="1"/>
            <a:endParaRPr lang="en-US" dirty="0" smtClean="0"/>
          </a:p>
          <a:p>
            <a:pPr lvl="1"/>
            <a:endParaRPr lang="en-US" dirty="0" smtClean="0"/>
          </a:p>
          <a:p>
            <a:pPr lvl="1"/>
            <a:endParaRPr lang="en-GB" dirty="0" smtClean="0"/>
          </a:p>
          <a:p>
            <a:endParaRPr lang="en-GB"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74</a:t>
            </a:fld>
            <a:endParaRPr lang="fr-FR" dirty="0"/>
          </a:p>
        </p:txBody>
      </p:sp>
      <p:sp>
        <p:nvSpPr>
          <p:cNvPr id="8" name="Rectangle 7"/>
          <p:cNvSpPr/>
          <p:nvPr/>
        </p:nvSpPr>
        <p:spPr>
          <a:xfrm>
            <a:off x="179512" y="1916832"/>
            <a:ext cx="8856984" cy="1815882"/>
          </a:xfrm>
          <a:prstGeom prst="rect">
            <a:avLst/>
          </a:prstGeom>
          <a:solidFill>
            <a:schemeClr val="bg1"/>
          </a:solidFill>
          <a:ln>
            <a:noFill/>
          </a:ln>
          <a:effectLst>
            <a:outerShdw blurRad="63500" sx="102000" sy="102000" algn="ctr" rotWithShape="0">
              <a:prstClr val="black">
                <a:alpha val="40000"/>
              </a:prstClr>
            </a:outerShdw>
          </a:effectLst>
        </p:spPr>
        <p:txBody>
          <a:bodyPr wrap="square">
            <a:spAutoFit/>
          </a:bodyPr>
          <a:lstStyle/>
          <a:p>
            <a:r>
              <a:rPr lang="en-GB" sz="1400" dirty="0">
                <a:solidFill>
                  <a:srgbClr val="008000"/>
                </a:solidFill>
                <a:latin typeface="Consolas" panose="020B0609020204030204" pitchFamily="49" charset="0"/>
              </a:rPr>
              <a:t>/* USER CODE BEGIN 4 */</a:t>
            </a:r>
            <a:endParaRPr lang="en-GB" sz="1400" dirty="0">
              <a:solidFill>
                <a:prstClr val="black"/>
              </a:solidFill>
              <a:latin typeface="Consolas" panose="020B0609020204030204" pitchFamily="49" charset="0"/>
            </a:endParaRPr>
          </a:p>
          <a:p>
            <a:r>
              <a:rPr lang="en-GB" sz="1400" dirty="0">
                <a:solidFill>
                  <a:srgbClr val="0000FF"/>
                </a:solidFill>
                <a:latin typeface="Consolas" panose="020B0609020204030204" pitchFamily="49" charset="0"/>
              </a:rPr>
              <a:t>void</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HAL_ADC_ConvCpltCallback</a:t>
            </a:r>
            <a:r>
              <a:rPr lang="en-GB" sz="1400" dirty="0">
                <a:solidFill>
                  <a:prstClr val="black"/>
                </a:solidFill>
                <a:latin typeface="Consolas" panose="020B0609020204030204" pitchFamily="49" charset="0"/>
              </a:rPr>
              <a:t>(</a:t>
            </a:r>
            <a:r>
              <a:rPr lang="en-GB" sz="1400" dirty="0" err="1">
                <a:solidFill>
                  <a:prstClr val="black"/>
                </a:solidFill>
                <a:latin typeface="Consolas" panose="020B0609020204030204" pitchFamily="49" charset="0"/>
              </a:rPr>
              <a:t>ADC_HandleTypeDef</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hadc</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p>
          <a:p>
            <a:r>
              <a:rPr lang="en-GB" sz="1400" dirty="0">
                <a:solidFill>
                  <a:prstClr val="black"/>
                </a:solidFill>
                <a:latin typeface="Consolas" panose="020B0609020204030204" pitchFamily="49" charset="0"/>
              </a:rPr>
              <a:t>    </a:t>
            </a:r>
            <a:r>
              <a:rPr lang="en-GB" sz="1400" dirty="0" err="1" smtClean="0">
                <a:solidFill>
                  <a:prstClr val="black"/>
                </a:solidFill>
                <a:latin typeface="Consolas" panose="020B0609020204030204" pitchFamily="49" charset="0"/>
              </a:rPr>
              <a:t>value_adc</a:t>
            </a:r>
            <a:r>
              <a:rPr lang="en-GB" sz="1400" dirty="0" smtClean="0">
                <a:solidFill>
                  <a:prstClr val="black"/>
                </a:solidFill>
                <a:latin typeface="Consolas" panose="020B0609020204030204" pitchFamily="49" charset="0"/>
              </a:rPr>
              <a:t>=</a:t>
            </a:r>
            <a:r>
              <a:rPr lang="en-GB" sz="1400" dirty="0" err="1" smtClean="0">
                <a:solidFill>
                  <a:prstClr val="black"/>
                </a:solidFill>
                <a:latin typeface="Consolas" panose="020B0609020204030204" pitchFamily="49" charset="0"/>
              </a:rPr>
              <a:t>HAL_ADC_GetValue</a:t>
            </a:r>
            <a:r>
              <a:rPr lang="en-GB" sz="1400" dirty="0" smtClean="0">
                <a:solidFill>
                  <a:prstClr val="black"/>
                </a:solidFill>
                <a:latin typeface="Consolas" panose="020B0609020204030204" pitchFamily="49" charset="0"/>
              </a:rPr>
              <a:t>(</a:t>
            </a:r>
            <a:r>
              <a:rPr lang="en-GB" sz="1400" dirty="0" err="1" smtClean="0">
                <a:solidFill>
                  <a:prstClr val="black"/>
                </a:solidFill>
                <a:latin typeface="Consolas" panose="020B0609020204030204" pitchFamily="49" charset="0"/>
              </a:rPr>
              <a:t>hadc</a:t>
            </a:r>
            <a:r>
              <a:rPr lang="en-GB" sz="1400" dirty="0" smtClean="0">
                <a:solidFill>
                  <a:prstClr val="black"/>
                </a:solidFill>
                <a:latin typeface="Consolas" panose="020B0609020204030204" pitchFamily="49" charset="0"/>
              </a:rPr>
              <a:t>);</a:t>
            </a:r>
            <a:endParaRPr lang="en-GB" sz="1400" dirty="0">
              <a:solidFill>
                <a:prstClr val="black"/>
              </a:solidFill>
              <a:latin typeface="Consolas" panose="020B0609020204030204" pitchFamily="49" charset="0"/>
            </a:endParaRPr>
          </a:p>
          <a:p>
            <a:r>
              <a:rPr lang="en-GB" sz="1400" dirty="0">
                <a:solidFill>
                  <a:prstClr val="black"/>
                </a:solidFill>
                <a:latin typeface="Consolas" panose="020B0609020204030204" pitchFamily="49" charset="0"/>
              </a:rPr>
              <a:t> </a:t>
            </a:r>
            <a:r>
              <a:rPr lang="en-GB" sz="1400" dirty="0" smtClean="0">
                <a:solidFill>
                  <a:prstClr val="black"/>
                </a:solidFill>
                <a:latin typeface="Consolas" panose="020B0609020204030204" pitchFamily="49" charset="0"/>
              </a:rPr>
              <a:t>   </a:t>
            </a:r>
            <a:r>
              <a:rPr lang="en-GB" sz="1400" dirty="0" err="1" smtClean="0">
                <a:solidFill>
                  <a:prstClr val="black"/>
                </a:solidFill>
                <a:latin typeface="Consolas" panose="020B0609020204030204" pitchFamily="49" charset="0"/>
              </a:rPr>
              <a:t>HAL_Delay</a:t>
            </a:r>
            <a:r>
              <a:rPr lang="en-GB" sz="1400" dirty="0" smtClean="0">
                <a:solidFill>
                  <a:prstClr val="black"/>
                </a:solidFill>
                <a:latin typeface="Consolas" panose="020B0609020204030204" pitchFamily="49" charset="0"/>
              </a:rPr>
              <a:t>(1</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smtClean="0">
                <a:solidFill>
                  <a:prstClr val="black"/>
                </a:solidFill>
                <a:latin typeface="Consolas" panose="020B0609020204030204" pitchFamily="49" charset="0"/>
              </a:rPr>
              <a:t>HAL_ADC_Start_IT</a:t>
            </a:r>
            <a:r>
              <a:rPr lang="en-GB" sz="1400" dirty="0" smtClean="0">
                <a:solidFill>
                  <a:prstClr val="black"/>
                </a:solidFill>
                <a:latin typeface="Consolas" panose="020B0609020204030204" pitchFamily="49" charset="0"/>
              </a:rPr>
              <a:t>(</a:t>
            </a:r>
            <a:r>
              <a:rPr lang="en-GB" sz="1400" dirty="0" err="1" smtClean="0">
                <a:solidFill>
                  <a:prstClr val="black"/>
                </a:solidFill>
                <a:latin typeface="Consolas" panose="020B0609020204030204" pitchFamily="49" charset="0"/>
              </a:rPr>
              <a:t>hadc</a:t>
            </a:r>
            <a:r>
              <a:rPr lang="en-GB" sz="1400" dirty="0" smtClean="0">
                <a:solidFill>
                  <a:prstClr val="black"/>
                </a:solidFill>
                <a:latin typeface="Consolas" panose="020B0609020204030204" pitchFamily="49" charset="0"/>
              </a:rPr>
              <a:t>);</a:t>
            </a:r>
            <a:endParaRPr lang="en-GB" sz="1400" dirty="0">
              <a:solidFill>
                <a:prstClr val="black"/>
              </a:solidFill>
              <a:latin typeface="Consolas" panose="020B0609020204030204" pitchFamily="49" charset="0"/>
            </a:endParaRPr>
          </a:p>
          <a:p>
            <a:r>
              <a:rPr lang="en-GB" sz="1400" dirty="0">
                <a:solidFill>
                  <a:prstClr val="black"/>
                </a:solidFill>
                <a:latin typeface="Consolas" panose="020B0609020204030204" pitchFamily="49" charset="0"/>
              </a:rPr>
              <a:t>}</a:t>
            </a:r>
          </a:p>
          <a:p>
            <a:r>
              <a:rPr lang="en-GB" sz="1400" dirty="0">
                <a:solidFill>
                  <a:srgbClr val="008000"/>
                </a:solidFill>
                <a:latin typeface="Consolas" panose="020B0609020204030204" pitchFamily="49" charset="0"/>
              </a:rPr>
              <a:t>/* USER CODE END 4 */</a:t>
            </a:r>
          </a:p>
        </p:txBody>
      </p:sp>
      <p:sp>
        <p:nvSpPr>
          <p:cNvPr id="9"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spTree>
    <p:extLst>
      <p:ext uri="{BB962C8B-B14F-4D97-AF65-F5344CB8AC3E}">
        <p14:creationId xmlns:p14="http://schemas.microsoft.com/office/powerpoint/2010/main" val="2281500043"/>
      </p:ext>
    </p:extLst>
  </p:cSld>
  <p:clrMapOvr>
    <a:masterClrMapping/>
  </p:clrMapOvr>
  <p:transition spd="slow">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2"/>
                </a:solidFill>
              </a:rPr>
              <a:t>Use</a:t>
            </a:r>
            <a:r>
              <a:rPr lang="en-US" dirty="0"/>
              <a:t> ADC </a:t>
            </a:r>
            <a:r>
              <a:rPr lang="en-US" dirty="0">
                <a:solidFill>
                  <a:schemeClr val="accent2"/>
                </a:solidFill>
              </a:rPr>
              <a:t>with interrupt</a:t>
            </a:r>
            <a:endParaRPr lang="en-US" dirty="0" smtClean="0"/>
          </a:p>
        </p:txBody>
      </p:sp>
      <p:sp>
        <p:nvSpPr>
          <p:cNvPr id="1788931" name="Content Placeholder 2"/>
          <p:cNvSpPr>
            <a:spLocks noGrp="1"/>
          </p:cNvSpPr>
          <p:nvPr>
            <p:ph idx="1"/>
          </p:nvPr>
        </p:nvSpPr>
        <p:spPr>
          <a:xfrm>
            <a:off x="463550" y="1196752"/>
            <a:ext cx="8680450" cy="3770263"/>
          </a:xfrm>
          <a:noFill/>
          <a:ln>
            <a:noFill/>
          </a:ln>
          <a:effectLst>
            <a:outerShdw blurRad="63500" sx="102000" sy="102000" algn="ctr" rotWithShape="0">
              <a:prstClr val="black">
                <a:alpha val="40000"/>
              </a:prstClr>
            </a:outerShdw>
          </a:effectLst>
        </p:spPr>
        <p:txBody>
          <a:bodyPr/>
          <a:lstStyle/>
          <a:p>
            <a:r>
              <a:rPr lang="en-US" dirty="0" smtClean="0"/>
              <a:t>STM studio settings</a:t>
            </a:r>
          </a:p>
          <a:p>
            <a:pPr lvl="1"/>
            <a:r>
              <a:rPr lang="en-US" dirty="0" smtClean="0"/>
              <a:t>Check functionality again with  </a:t>
            </a:r>
            <a:r>
              <a:rPr lang="en-US" dirty="0" err="1" smtClean="0"/>
              <a:t>STMstudio</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GB" dirty="0" smtClean="0"/>
          </a:p>
          <a:p>
            <a:endParaRPr lang="en-GB"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75</a:t>
            </a:fld>
            <a:endParaRPr lang="fr-FR" dirty="0"/>
          </a:p>
        </p:txBody>
      </p:sp>
      <p:sp>
        <p:nvSpPr>
          <p:cNvPr id="8"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4.1.2</a:t>
            </a:r>
          </a:p>
        </p:txBody>
      </p:sp>
      <p:pic>
        <p:nvPicPr>
          <p:cNvPr id="2" name="Picture 1"/>
          <p:cNvPicPr>
            <a:picLocks noChangeAspect="1"/>
          </p:cNvPicPr>
          <p:nvPr/>
        </p:nvPicPr>
        <p:blipFill>
          <a:blip r:embed="rId3"/>
          <a:stretch>
            <a:fillRect/>
          </a:stretch>
        </p:blipFill>
        <p:spPr>
          <a:xfrm>
            <a:off x="767970" y="2060848"/>
            <a:ext cx="8071609" cy="4298132"/>
          </a:xfrm>
          <a:prstGeom prst="rect">
            <a:avLst/>
          </a:prstGeom>
        </p:spPr>
      </p:pic>
    </p:spTree>
    <p:extLst>
      <p:ext uri="{BB962C8B-B14F-4D97-AF65-F5344CB8AC3E}">
        <p14:creationId xmlns:p14="http://schemas.microsoft.com/office/powerpoint/2010/main" val="4105769026"/>
      </p:ext>
    </p:extLst>
  </p:cSld>
  <p:clrMapOvr>
    <a:masterClrMapping/>
  </p:clrMapOvr>
  <p:transition spd="slow">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6.1.1 </a:t>
            </a:r>
            <a:r>
              <a:rPr lang="en-US" dirty="0" smtClean="0"/>
              <a:t>Application </a:t>
            </a:r>
            <a:r>
              <a:rPr lang="en-US" dirty="0" err="1" smtClean="0"/>
              <a:t>InfraRED</a:t>
            </a:r>
            <a:endParaRPr lang="en-GB" dirty="0"/>
          </a:p>
        </p:txBody>
      </p:sp>
      <p:sp>
        <p:nvSpPr>
          <p:cNvPr id="3" name="Date Placeholder 2"/>
          <p:cNvSpPr>
            <a:spLocks noGrp="1"/>
          </p:cNvSpPr>
          <p:nvPr>
            <p:ph type="dt" sz="half" idx="10"/>
          </p:nvPr>
        </p:nvSpPr>
        <p:spPr/>
        <p:txBody>
          <a:bodyPr/>
          <a:lstStyle/>
          <a:p>
            <a:pPr>
              <a:defRPr/>
            </a:pPr>
            <a:fld id="{7B022F87-24B0-41D2-B4A9-5E30A9FEDC5E}" type="datetime1">
              <a:rPr lang="fr-FR" smtClean="0"/>
              <a:t>01/08/2016</a:t>
            </a:fld>
            <a:endParaRPr lang="fr-FR"/>
          </a:p>
        </p:txBody>
      </p:sp>
      <p:sp>
        <p:nvSpPr>
          <p:cNvPr id="4" name="Footer Placeholder 3"/>
          <p:cNvSpPr>
            <a:spLocks noGrp="1"/>
          </p:cNvSpPr>
          <p:nvPr>
            <p:ph type="ftr" sz="quarter" idx="11"/>
          </p:nvPr>
        </p:nvSpPr>
        <p:spPr/>
        <p:txBody>
          <a:bodyPr/>
          <a:lstStyle/>
          <a:p>
            <a:pPr>
              <a:defRPr/>
            </a:pPr>
            <a:r>
              <a:rPr lang="en-US" smtClean="0"/>
              <a:t>STM32F42xx Technical Training              </a:t>
            </a:r>
            <a:endParaRPr lang="en-US"/>
          </a:p>
        </p:txBody>
      </p:sp>
    </p:spTree>
    <p:extLst>
      <p:ext uri="{BB962C8B-B14F-4D97-AF65-F5344CB8AC3E}">
        <p14:creationId xmlns:p14="http://schemas.microsoft.com/office/powerpoint/2010/main" val="1276789650"/>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Application </a:t>
            </a:r>
            <a:r>
              <a:rPr lang="en-US" dirty="0" err="1"/>
              <a:t>InfraRED</a:t>
            </a:r>
            <a:endParaRPr lang="en-US" dirty="0">
              <a:solidFill>
                <a:schemeClr val="accent2"/>
              </a:solidFill>
            </a:endParaRPr>
          </a:p>
        </p:txBody>
      </p:sp>
      <p:sp>
        <p:nvSpPr>
          <p:cNvPr id="1788931" name="Content Placeholder 2"/>
          <p:cNvSpPr>
            <a:spLocks noGrp="1"/>
          </p:cNvSpPr>
          <p:nvPr>
            <p:ph idx="1"/>
          </p:nvPr>
        </p:nvSpPr>
        <p:spPr>
          <a:xfrm>
            <a:off x="463550" y="1196752"/>
            <a:ext cx="8229600" cy="1969770"/>
          </a:xfrm>
        </p:spPr>
        <p:txBody>
          <a:bodyPr/>
          <a:lstStyle/>
          <a:p>
            <a:r>
              <a:rPr lang="en-GB" sz="2400" dirty="0" smtClean="0"/>
              <a:t>Objective</a:t>
            </a:r>
          </a:p>
          <a:p>
            <a:pPr lvl="1"/>
            <a:r>
              <a:rPr lang="en-GB" sz="1800" dirty="0" smtClean="0"/>
              <a:t>Learn how to </a:t>
            </a:r>
            <a:r>
              <a:rPr lang="en-US" sz="1800" dirty="0" smtClean="0"/>
              <a:t>setup </a:t>
            </a:r>
            <a:r>
              <a:rPr lang="en-US" sz="1800" dirty="0" err="1" smtClean="0"/>
              <a:t>InfraRED</a:t>
            </a:r>
            <a:r>
              <a:rPr lang="en-US" sz="1800" dirty="0" smtClean="0"/>
              <a:t> using </a:t>
            </a:r>
            <a:r>
              <a:rPr lang="en-US" sz="1800" dirty="0" err="1" smtClean="0"/>
              <a:t>CubeMX</a:t>
            </a:r>
            <a:endParaRPr lang="en-GB" sz="1800" dirty="0" smtClean="0"/>
          </a:p>
          <a:p>
            <a:r>
              <a:rPr lang="en-GB" sz="2400" dirty="0" smtClean="0"/>
              <a:t>Goal	</a:t>
            </a:r>
          </a:p>
          <a:p>
            <a:pPr lvl="1"/>
            <a:r>
              <a:rPr lang="en-US" sz="1800" dirty="0"/>
              <a:t>The purpose of this application note is to provide general guidelines for creating </a:t>
            </a:r>
            <a:r>
              <a:rPr lang="en-US" sz="1800" dirty="0" smtClean="0"/>
              <a:t>a TX and RX application </a:t>
            </a:r>
            <a:r>
              <a:rPr lang="en-US" sz="1800" dirty="0"/>
              <a:t>on STM32 </a:t>
            </a:r>
            <a:r>
              <a:rPr lang="en-US" sz="1800" dirty="0" smtClean="0"/>
              <a:t>microcontrollers for IR. </a:t>
            </a:r>
            <a:endParaRPr lang="pt-BR" sz="1800" dirty="0"/>
          </a:p>
        </p:txBody>
      </p:sp>
      <p:sp>
        <p:nvSpPr>
          <p:cNvPr id="4" name="Slide Number Placeholder 3"/>
          <p:cNvSpPr>
            <a:spLocks noGrp="1"/>
          </p:cNvSpPr>
          <p:nvPr>
            <p:ph type="sldNum" sz="quarter" idx="10"/>
          </p:nvPr>
        </p:nvSpPr>
        <p:spPr/>
        <p:txBody>
          <a:bodyPr/>
          <a:lstStyle/>
          <a:p>
            <a:fld id="{A1299FCA-C490-4C43-AA02-A6096FBC69E9}" type="slidenum">
              <a:rPr lang="fr-FR" smtClean="0"/>
              <a:pPr/>
              <a:t>77</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smtClean="0">
                <a:solidFill>
                  <a:schemeClr val="accent2"/>
                </a:solidFill>
              </a:rPr>
              <a:t>6.1.1</a:t>
            </a:r>
          </a:p>
        </p:txBody>
      </p:sp>
    </p:spTree>
    <p:extLst>
      <p:ext uri="{BB962C8B-B14F-4D97-AF65-F5344CB8AC3E}">
        <p14:creationId xmlns:p14="http://schemas.microsoft.com/office/powerpoint/2010/main" val="695756646"/>
      </p:ext>
    </p:extLst>
  </p:cSld>
  <p:clrMapOvr>
    <a:masterClrMapping/>
  </p:clrMapOvr>
  <p:transition spd="slow">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Application </a:t>
            </a:r>
            <a:r>
              <a:rPr lang="en-US" dirty="0" err="1"/>
              <a:t>InfraRED</a:t>
            </a:r>
            <a:endParaRPr lang="en-US" dirty="0" smtClean="0"/>
          </a:p>
        </p:txBody>
      </p:sp>
      <p:sp>
        <p:nvSpPr>
          <p:cNvPr id="1788931" name="Content Placeholder 2"/>
          <p:cNvSpPr>
            <a:spLocks noGrp="1"/>
          </p:cNvSpPr>
          <p:nvPr>
            <p:ph idx="1"/>
          </p:nvPr>
        </p:nvSpPr>
        <p:spPr>
          <a:xfrm>
            <a:off x="463550" y="1196752"/>
            <a:ext cx="8229600" cy="3754874"/>
          </a:xfrm>
        </p:spPr>
        <p:txBody>
          <a:bodyPr/>
          <a:lstStyle/>
          <a:p>
            <a:r>
              <a:rPr lang="pt-BR" sz="2400" dirty="0"/>
              <a:t>Principle </a:t>
            </a:r>
          </a:p>
          <a:p>
            <a:r>
              <a:rPr lang="en-US" dirty="0" smtClean="0"/>
              <a:t>This </a:t>
            </a:r>
            <a:r>
              <a:rPr lang="en-US" dirty="0"/>
              <a:t>demonstration consists in transmitting IR messages displayed on </a:t>
            </a:r>
            <a:r>
              <a:rPr lang="en-US" dirty="0" smtClean="0"/>
              <a:t>the serial terminal.</a:t>
            </a:r>
            <a:endParaRPr lang="pt-BR" dirty="0"/>
          </a:p>
          <a:p>
            <a:pPr lvl="1"/>
            <a:r>
              <a:rPr lang="en-US" dirty="0"/>
              <a:t>Each IR message is displayed in two parts </a:t>
            </a:r>
          </a:p>
          <a:p>
            <a:pPr lvl="1"/>
            <a:r>
              <a:rPr lang="en-US" dirty="0" smtClean="0"/>
              <a:t>The </a:t>
            </a:r>
            <a:r>
              <a:rPr lang="en-US" dirty="0"/>
              <a:t>IR device receiver • The command to be </a:t>
            </a:r>
            <a:r>
              <a:rPr lang="en-US" dirty="0" smtClean="0"/>
              <a:t>executed</a:t>
            </a:r>
          </a:p>
          <a:p>
            <a:endParaRPr lang="pt-BR" dirty="0"/>
          </a:p>
          <a:p>
            <a:r>
              <a:rPr lang="en-US" dirty="0"/>
              <a:t>This demonstration consists in receiving IR messages and sending them to </a:t>
            </a:r>
            <a:r>
              <a:rPr lang="en-US" dirty="0" smtClean="0"/>
              <a:t>the serial terminal.</a:t>
            </a:r>
            <a:endParaRPr lang="en-US" dirty="0"/>
          </a:p>
          <a:p>
            <a:pPr lvl="1"/>
            <a:r>
              <a:rPr lang="en-US" dirty="0"/>
              <a:t>Each IR message is displayed in two parts </a:t>
            </a:r>
          </a:p>
          <a:p>
            <a:pPr lvl="1"/>
            <a:r>
              <a:rPr lang="en-US" dirty="0" smtClean="0"/>
              <a:t>The </a:t>
            </a:r>
            <a:r>
              <a:rPr lang="en-US" dirty="0"/>
              <a:t>device that transmitted the IR frame • The command to be executed</a:t>
            </a:r>
            <a:endParaRPr lang="en-GB"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78</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6</a:t>
            </a:r>
            <a:r>
              <a:rPr lang="en-US" sz="4400" b="1" dirty="0" smtClean="0">
                <a:solidFill>
                  <a:schemeClr val="accent2"/>
                </a:solidFill>
              </a:rPr>
              <a:t>.1.1</a:t>
            </a:r>
          </a:p>
        </p:txBody>
      </p:sp>
    </p:spTree>
    <p:extLst>
      <p:ext uri="{BB962C8B-B14F-4D97-AF65-F5344CB8AC3E}">
        <p14:creationId xmlns:p14="http://schemas.microsoft.com/office/powerpoint/2010/main" val="3384798798"/>
      </p:ext>
    </p:extLst>
  </p:cSld>
  <p:clrMapOvr>
    <a:masterClrMapping/>
  </p:clrMapOvr>
  <p:transition spd="slow">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Application </a:t>
            </a:r>
            <a:r>
              <a:rPr lang="en-US" dirty="0" err="1"/>
              <a:t>InfraRED</a:t>
            </a:r>
            <a:endParaRPr lang="en-US"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79</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6</a:t>
            </a:r>
            <a:r>
              <a:rPr lang="en-US" sz="4400" b="1" dirty="0" smtClean="0">
                <a:solidFill>
                  <a:schemeClr val="accent2"/>
                </a:solidFill>
              </a:rPr>
              <a:t>.1.1</a:t>
            </a:r>
          </a:p>
        </p:txBody>
      </p:sp>
      <p:pic>
        <p:nvPicPr>
          <p:cNvPr id="8" name="Content Placeholder 7"/>
          <p:cNvPicPr>
            <a:picLocks noGrp="1" noChangeAspect="1"/>
          </p:cNvPicPr>
          <p:nvPr>
            <p:ph idx="1"/>
          </p:nvPr>
        </p:nvPicPr>
        <p:blipFill>
          <a:blip r:embed="rId3"/>
          <a:stretch>
            <a:fillRect/>
          </a:stretch>
        </p:blipFill>
        <p:spPr>
          <a:xfrm>
            <a:off x="894606" y="1484784"/>
            <a:ext cx="7200800" cy="4577378"/>
          </a:xfrm>
          <a:prstGeom prst="rect">
            <a:avLst/>
          </a:prstGeom>
        </p:spPr>
      </p:pic>
    </p:spTree>
    <p:extLst>
      <p:ext uri="{BB962C8B-B14F-4D97-AF65-F5344CB8AC3E}">
        <p14:creationId xmlns:p14="http://schemas.microsoft.com/office/powerpoint/2010/main" val="3863626001"/>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marL="0" indent="0">
              <a:buNone/>
            </a:pPr>
            <a:r>
              <a:rPr lang="en-US" dirty="0" smtClean="0"/>
              <a:t>Application</a:t>
            </a:r>
            <a:endParaRPr lang="en-US" dirty="0"/>
          </a:p>
        </p:txBody>
      </p:sp>
      <p:sp>
        <p:nvSpPr>
          <p:cNvPr id="21506" name="Content Placeholder 2"/>
          <p:cNvSpPr>
            <a:spLocks noGrp="1"/>
          </p:cNvSpPr>
          <p:nvPr>
            <p:ph idx="1"/>
          </p:nvPr>
        </p:nvSpPr>
        <p:spPr>
          <a:xfrm>
            <a:off x="251520" y="1277496"/>
            <a:ext cx="8229600" cy="1969770"/>
          </a:xfrm>
        </p:spPr>
        <p:txBody>
          <a:bodyPr/>
          <a:lstStyle/>
          <a:p>
            <a:pPr marL="457200" indent="-457200">
              <a:buFont typeface="+mj-lt"/>
              <a:buAutoNum type="arabicPeriod"/>
            </a:pPr>
            <a:r>
              <a:rPr lang="en-US" dirty="0" err="1" smtClean="0"/>
              <a:t>InfraRED</a:t>
            </a:r>
            <a:endParaRPr lang="en-US" dirty="0" smtClean="0"/>
          </a:p>
          <a:p>
            <a:pPr marL="812800" lvl="1" indent="-457200">
              <a:buFont typeface="+mj-lt"/>
              <a:buAutoNum type="arabicPeriod"/>
            </a:pPr>
            <a:r>
              <a:rPr lang="en-US" dirty="0" smtClean="0"/>
              <a:t>Demonstration of RC5 patter</a:t>
            </a:r>
          </a:p>
          <a:p>
            <a:pPr marL="355600" lvl="1" indent="0">
              <a:buNone/>
            </a:pPr>
            <a:endParaRPr lang="en-US" dirty="0" smtClean="0"/>
          </a:p>
          <a:p>
            <a:pPr marL="457200" indent="-457200">
              <a:buFont typeface="+mj-lt"/>
              <a:buAutoNum type="arabicPeriod" startAt="12"/>
            </a:pPr>
            <a:endParaRPr lang="en-US" dirty="0" smtClean="0"/>
          </a:p>
          <a:p>
            <a:pPr marL="457200" indent="-457200">
              <a:buFont typeface="+mj-lt"/>
              <a:buAutoNum type="arabicPeriod" startAt="12"/>
            </a:pPr>
            <a:endParaRPr lang="en-US" dirty="0" smtClean="0"/>
          </a:p>
        </p:txBody>
      </p:sp>
      <p:sp>
        <p:nvSpPr>
          <p:cNvPr id="2" name="Slide Number Placeholder 1"/>
          <p:cNvSpPr>
            <a:spLocks noGrp="1"/>
          </p:cNvSpPr>
          <p:nvPr>
            <p:ph type="sldNum" sz="quarter" idx="10"/>
          </p:nvPr>
        </p:nvSpPr>
        <p:spPr/>
        <p:txBody>
          <a:bodyPr/>
          <a:lstStyle/>
          <a:p>
            <a:fld id="{A1299FCA-C490-4C43-AA02-A6096FBC69E9}" type="slidenum">
              <a:rPr lang="fr-FR" smtClean="0"/>
              <a:pPr/>
              <a:t>8</a:t>
            </a:fld>
            <a:endParaRPr lang="fr-FR" dirty="0"/>
          </a:p>
        </p:txBody>
      </p:sp>
      <p:grpSp>
        <p:nvGrpSpPr>
          <p:cNvPr id="25" name="Group 130"/>
          <p:cNvGrpSpPr>
            <a:grpSpLocks/>
          </p:cNvGrpSpPr>
          <p:nvPr/>
        </p:nvGrpSpPr>
        <p:grpSpPr bwMode="auto">
          <a:xfrm>
            <a:off x="6821757" y="3312566"/>
            <a:ext cx="1288184" cy="2299464"/>
            <a:chOff x="971600" y="2429301"/>
            <a:chExt cx="2082771" cy="3717998"/>
          </a:xfrm>
        </p:grpSpPr>
        <p:pic>
          <p:nvPicPr>
            <p:cNvPr id="26" name="Picture 25" descr="stm32_modul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429000"/>
              <a:ext cx="2082771" cy="271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26"/>
            <p:cNvSpPr/>
            <p:nvPr/>
          </p:nvSpPr>
          <p:spPr>
            <a:xfrm>
              <a:off x="2073887" y="2430536"/>
              <a:ext cx="513343" cy="1149938"/>
            </a:xfrm>
            <a:custGeom>
              <a:avLst/>
              <a:gdLst>
                <a:gd name="connsiteX0" fmla="*/ 0 w 511791"/>
                <a:gd name="connsiteY0" fmla="*/ 0 h 1150961"/>
                <a:gd name="connsiteX1" fmla="*/ 491319 w 511791"/>
                <a:gd name="connsiteY1" fmla="*/ 218365 h 1150961"/>
                <a:gd name="connsiteX2" fmla="*/ 122830 w 511791"/>
                <a:gd name="connsiteY2" fmla="*/ 764275 h 1150961"/>
                <a:gd name="connsiteX3" fmla="*/ 368489 w 511791"/>
                <a:gd name="connsiteY3" fmla="*/ 1091821 h 1150961"/>
                <a:gd name="connsiteX4" fmla="*/ 368489 w 511791"/>
                <a:gd name="connsiteY4" fmla="*/ 1119117 h 1150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791" h="1150961">
                  <a:moveTo>
                    <a:pt x="0" y="0"/>
                  </a:moveTo>
                  <a:cubicBezTo>
                    <a:pt x="235423" y="45493"/>
                    <a:pt x="470847" y="90986"/>
                    <a:pt x="491319" y="218365"/>
                  </a:cubicBezTo>
                  <a:cubicBezTo>
                    <a:pt x="511791" y="345744"/>
                    <a:pt x="143302" y="618699"/>
                    <a:pt x="122830" y="764275"/>
                  </a:cubicBezTo>
                  <a:cubicBezTo>
                    <a:pt x="102358" y="909851"/>
                    <a:pt x="327546" y="1032681"/>
                    <a:pt x="368489" y="1091821"/>
                  </a:cubicBezTo>
                  <a:cubicBezTo>
                    <a:pt x="409432" y="1150961"/>
                    <a:pt x="388960" y="1135039"/>
                    <a:pt x="368489" y="1119117"/>
                  </a:cubicBezTo>
                </a:path>
              </a:pathLst>
            </a:custGeom>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en-US" dirty="0"/>
            </a:p>
          </p:txBody>
        </p:sp>
      </p:grpSp>
      <p:pic>
        <p:nvPicPr>
          <p:cNvPr id="13" name="Picture 2" descr="C:\Users\ldesseig\Documents\My ST Documents\MCD\Projects\STM32Cube V1\Branding Visuals\STM32_Cube_128x128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8744" y="2542553"/>
            <a:ext cx="1119600" cy="111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bwMode="auto">
          <a:xfrm>
            <a:off x="251520" y="71409"/>
            <a:ext cx="73967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5400" b="1" dirty="0">
                <a:solidFill>
                  <a:schemeClr val="accent2"/>
                </a:solidFill>
              </a:rPr>
              <a:t>6</a:t>
            </a:r>
            <a:endParaRPr lang="en-US" sz="5400" b="1" dirty="0" smtClean="0">
              <a:solidFill>
                <a:schemeClr val="accent2"/>
              </a:solidFill>
            </a:endParaRPr>
          </a:p>
        </p:txBody>
      </p:sp>
    </p:spTree>
    <p:extLst>
      <p:ext uri="{BB962C8B-B14F-4D97-AF65-F5344CB8AC3E}">
        <p14:creationId xmlns:p14="http://schemas.microsoft.com/office/powerpoint/2010/main" val="3407454497"/>
      </p:ext>
    </p:extLst>
  </p:cSld>
  <p:clrMapOvr>
    <a:masterClrMapping/>
  </p:clrMapOvr>
  <p:transition spd="slow">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Application </a:t>
            </a:r>
            <a:r>
              <a:rPr lang="en-US" dirty="0" err="1"/>
              <a:t>InfraRED</a:t>
            </a:r>
            <a:endParaRPr lang="en-US" dirty="0" smtClean="0"/>
          </a:p>
        </p:txBody>
      </p:sp>
      <p:sp>
        <p:nvSpPr>
          <p:cNvPr id="1788931" name="Content Placeholder 2"/>
          <p:cNvSpPr>
            <a:spLocks noGrp="1"/>
          </p:cNvSpPr>
          <p:nvPr>
            <p:ph idx="1"/>
          </p:nvPr>
        </p:nvSpPr>
        <p:spPr>
          <a:xfrm>
            <a:off x="463550" y="1196752"/>
            <a:ext cx="8229600" cy="2339102"/>
          </a:xfrm>
        </p:spPr>
        <p:txBody>
          <a:bodyPr/>
          <a:lstStyle/>
          <a:p>
            <a:r>
              <a:rPr lang="en-US" sz="2400" dirty="0" smtClean="0"/>
              <a:t>Hardware considerations TX</a:t>
            </a:r>
            <a:endParaRPr lang="pt-BR" sz="1800" dirty="0"/>
          </a:p>
          <a:p>
            <a:pPr lvl="1"/>
            <a:r>
              <a:rPr lang="en-US" dirty="0"/>
              <a:t>The TX-IR LED is an infrared transmitter designed for infrared serial data links and remote control applications. Data present is modulated at the selected carrier frequency of 36 kHz or 40 kHz providing a simple, single-chip solution for infrared data communications and remote control applications.</a:t>
            </a:r>
          </a:p>
          <a:p>
            <a:pPr lvl="1"/>
            <a:r>
              <a:rPr lang="en-US" dirty="0">
                <a:solidFill>
                  <a:schemeClr val="accent1"/>
                </a:solidFill>
              </a:rPr>
              <a:t>An infrared interface (IRTIM) for remote control is available on STM32F0xx, the IR interface is very easy to configure and uses two signals provided by two STM32 timers (TIM16 and TIM17 for STM32F0 </a:t>
            </a:r>
            <a:endParaRPr lang="en-GB" dirty="0">
              <a:solidFill>
                <a:schemeClr val="accent1"/>
              </a:solidFill>
            </a:endParaRPr>
          </a:p>
        </p:txBody>
      </p:sp>
      <p:sp>
        <p:nvSpPr>
          <p:cNvPr id="4" name="Slide Number Placeholder 3"/>
          <p:cNvSpPr>
            <a:spLocks noGrp="1"/>
          </p:cNvSpPr>
          <p:nvPr>
            <p:ph type="sldNum" sz="quarter" idx="10"/>
          </p:nvPr>
        </p:nvSpPr>
        <p:spPr/>
        <p:txBody>
          <a:bodyPr/>
          <a:lstStyle/>
          <a:p>
            <a:fld id="{A1299FCA-C490-4C43-AA02-A6096FBC69E9}" type="slidenum">
              <a:rPr lang="fr-FR" smtClean="0"/>
              <a:pPr/>
              <a:t>80</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6</a:t>
            </a:r>
            <a:r>
              <a:rPr lang="en-US" sz="4400" b="1" dirty="0" smtClean="0">
                <a:solidFill>
                  <a:schemeClr val="accent2"/>
                </a:solidFill>
              </a:rPr>
              <a:t>.1.1</a:t>
            </a:r>
          </a:p>
        </p:txBody>
      </p:sp>
      <p:pic>
        <p:nvPicPr>
          <p:cNvPr id="3" name="Picture 2"/>
          <p:cNvPicPr>
            <a:picLocks noChangeAspect="1"/>
          </p:cNvPicPr>
          <p:nvPr/>
        </p:nvPicPr>
        <p:blipFill>
          <a:blip r:embed="rId3"/>
          <a:stretch>
            <a:fillRect/>
          </a:stretch>
        </p:blipFill>
        <p:spPr>
          <a:xfrm>
            <a:off x="1358900" y="3645024"/>
            <a:ext cx="6438900" cy="2895600"/>
          </a:xfrm>
          <a:prstGeom prst="rect">
            <a:avLst/>
          </a:prstGeom>
        </p:spPr>
      </p:pic>
    </p:spTree>
    <p:extLst>
      <p:ext uri="{BB962C8B-B14F-4D97-AF65-F5344CB8AC3E}">
        <p14:creationId xmlns:p14="http://schemas.microsoft.com/office/powerpoint/2010/main" val="3041650369"/>
      </p:ext>
    </p:extLst>
  </p:cSld>
  <p:clrMapOvr>
    <a:masterClrMapping/>
  </p:clrMapOvr>
  <p:transition spd="slow">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95936" y="1658416"/>
            <a:ext cx="4345855" cy="4674533"/>
          </a:xfrm>
          <a:prstGeom prst="rect">
            <a:avLst/>
          </a:prstGeom>
        </p:spPr>
      </p:pic>
      <p:sp>
        <p:nvSpPr>
          <p:cNvPr id="12290" name="Title 1"/>
          <p:cNvSpPr>
            <a:spLocks noGrp="1"/>
          </p:cNvSpPr>
          <p:nvPr>
            <p:ph type="title"/>
          </p:nvPr>
        </p:nvSpPr>
        <p:spPr/>
        <p:txBody>
          <a:bodyPr/>
          <a:lstStyle/>
          <a:p>
            <a:r>
              <a:rPr lang="en-US" dirty="0"/>
              <a:t>Application </a:t>
            </a:r>
            <a:r>
              <a:rPr lang="en-US" dirty="0" err="1"/>
              <a:t>InfraRED</a:t>
            </a:r>
            <a:endParaRPr lang="en-US" dirty="0" smtClean="0"/>
          </a:p>
        </p:txBody>
      </p:sp>
      <p:sp>
        <p:nvSpPr>
          <p:cNvPr id="1788931" name="Content Placeholder 2"/>
          <p:cNvSpPr>
            <a:spLocks noGrp="1"/>
          </p:cNvSpPr>
          <p:nvPr>
            <p:ph idx="1"/>
          </p:nvPr>
        </p:nvSpPr>
        <p:spPr>
          <a:xfrm>
            <a:off x="463550" y="1196752"/>
            <a:ext cx="8229600" cy="461665"/>
          </a:xfrm>
        </p:spPr>
        <p:txBody>
          <a:bodyPr/>
          <a:lstStyle/>
          <a:p>
            <a:r>
              <a:rPr lang="pt-BR" sz="2400" dirty="0" smtClean="0"/>
              <a:t>Flowchart for code</a:t>
            </a:r>
            <a:endParaRPr lang="pt-BR" sz="1800" dirty="0"/>
          </a:p>
        </p:txBody>
      </p:sp>
      <p:sp>
        <p:nvSpPr>
          <p:cNvPr id="4" name="Slide Number Placeholder 3"/>
          <p:cNvSpPr>
            <a:spLocks noGrp="1"/>
          </p:cNvSpPr>
          <p:nvPr>
            <p:ph type="sldNum" sz="quarter" idx="10"/>
          </p:nvPr>
        </p:nvSpPr>
        <p:spPr/>
        <p:txBody>
          <a:bodyPr/>
          <a:lstStyle/>
          <a:p>
            <a:fld id="{A1299FCA-C490-4C43-AA02-A6096FBC69E9}" type="slidenum">
              <a:rPr lang="fr-FR" smtClean="0"/>
              <a:pPr/>
              <a:t>81</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6</a:t>
            </a:r>
            <a:r>
              <a:rPr lang="en-US" sz="4400" b="1" dirty="0" smtClean="0">
                <a:solidFill>
                  <a:schemeClr val="accent2"/>
                </a:solidFill>
              </a:rPr>
              <a:t>.1.1</a:t>
            </a:r>
          </a:p>
        </p:txBody>
      </p:sp>
      <p:pic>
        <p:nvPicPr>
          <p:cNvPr id="5" name="Picture 4"/>
          <p:cNvPicPr>
            <a:picLocks noChangeAspect="1"/>
          </p:cNvPicPr>
          <p:nvPr/>
        </p:nvPicPr>
        <p:blipFill>
          <a:blip r:embed="rId4"/>
          <a:stretch>
            <a:fillRect/>
          </a:stretch>
        </p:blipFill>
        <p:spPr>
          <a:xfrm>
            <a:off x="29047" y="1833508"/>
            <a:ext cx="2990850" cy="4324350"/>
          </a:xfrm>
          <a:prstGeom prst="rect">
            <a:avLst/>
          </a:prstGeom>
        </p:spPr>
      </p:pic>
    </p:spTree>
    <p:extLst>
      <p:ext uri="{BB962C8B-B14F-4D97-AF65-F5344CB8AC3E}">
        <p14:creationId xmlns:p14="http://schemas.microsoft.com/office/powerpoint/2010/main" val="2339363858"/>
      </p:ext>
    </p:extLst>
  </p:cSld>
  <p:clrMapOvr>
    <a:masterClrMapping/>
  </p:clrMapOvr>
  <p:transition spd="slow">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Application </a:t>
            </a:r>
            <a:r>
              <a:rPr lang="en-US" dirty="0" err="1"/>
              <a:t>InfraRED</a:t>
            </a:r>
            <a:endParaRPr lang="en-US" dirty="0" smtClean="0"/>
          </a:p>
        </p:txBody>
      </p:sp>
      <p:sp>
        <p:nvSpPr>
          <p:cNvPr id="1788931" name="Content Placeholder 2"/>
          <p:cNvSpPr>
            <a:spLocks noGrp="1"/>
          </p:cNvSpPr>
          <p:nvPr>
            <p:ph idx="1"/>
          </p:nvPr>
        </p:nvSpPr>
        <p:spPr>
          <a:xfrm>
            <a:off x="463550" y="1196752"/>
            <a:ext cx="8229600" cy="3385542"/>
          </a:xfrm>
        </p:spPr>
        <p:txBody>
          <a:bodyPr/>
          <a:lstStyle/>
          <a:p>
            <a:r>
              <a:rPr lang="pt-BR" sz="2400" dirty="0" smtClean="0"/>
              <a:t>Patern bit - Econder: </a:t>
            </a:r>
          </a:p>
          <a:p>
            <a:pPr lvl="1"/>
            <a:r>
              <a:rPr lang="pt-BR" sz="1400" dirty="0" smtClean="0"/>
              <a:t>RC5</a:t>
            </a:r>
          </a:p>
          <a:p>
            <a:pPr lvl="1"/>
            <a:endParaRPr lang="pt-BR" sz="1400" dirty="0"/>
          </a:p>
          <a:p>
            <a:pPr lvl="1"/>
            <a:endParaRPr lang="pt-BR" sz="1400" dirty="0" smtClean="0"/>
          </a:p>
          <a:p>
            <a:pPr lvl="1"/>
            <a:endParaRPr lang="pt-BR" sz="1400" dirty="0"/>
          </a:p>
          <a:p>
            <a:pPr lvl="1"/>
            <a:endParaRPr lang="pt-BR" sz="1400" dirty="0" smtClean="0"/>
          </a:p>
          <a:p>
            <a:pPr lvl="1"/>
            <a:endParaRPr lang="pt-BR" sz="1400" dirty="0"/>
          </a:p>
          <a:p>
            <a:pPr lvl="1"/>
            <a:endParaRPr lang="pt-BR" sz="1400" dirty="0" smtClean="0"/>
          </a:p>
          <a:p>
            <a:pPr lvl="1"/>
            <a:endParaRPr lang="pt-BR" sz="1400" dirty="0"/>
          </a:p>
          <a:p>
            <a:pPr lvl="1"/>
            <a:endParaRPr lang="pt-BR" sz="1400" dirty="0" smtClean="0"/>
          </a:p>
          <a:p>
            <a:pPr lvl="1"/>
            <a:r>
              <a:rPr lang="pt-BR" sz="1400" dirty="0" smtClean="0"/>
              <a:t>SIRC</a:t>
            </a:r>
            <a:endParaRPr lang="pt-BR" sz="1400" dirty="0"/>
          </a:p>
        </p:txBody>
      </p:sp>
      <p:sp>
        <p:nvSpPr>
          <p:cNvPr id="4" name="Slide Number Placeholder 3"/>
          <p:cNvSpPr>
            <a:spLocks noGrp="1"/>
          </p:cNvSpPr>
          <p:nvPr>
            <p:ph type="sldNum" sz="quarter" idx="10"/>
          </p:nvPr>
        </p:nvSpPr>
        <p:spPr/>
        <p:txBody>
          <a:bodyPr/>
          <a:lstStyle/>
          <a:p>
            <a:fld id="{A1299FCA-C490-4C43-AA02-A6096FBC69E9}" type="slidenum">
              <a:rPr lang="fr-FR" smtClean="0"/>
              <a:pPr/>
              <a:t>82</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6</a:t>
            </a:r>
            <a:r>
              <a:rPr lang="en-US" sz="4400" b="1" dirty="0" smtClean="0">
                <a:solidFill>
                  <a:schemeClr val="accent2"/>
                </a:solidFill>
              </a:rPr>
              <a:t>.1.1</a:t>
            </a:r>
          </a:p>
        </p:txBody>
      </p:sp>
      <p:pic>
        <p:nvPicPr>
          <p:cNvPr id="6" name="Picture 5"/>
          <p:cNvPicPr>
            <a:picLocks noChangeAspect="1"/>
          </p:cNvPicPr>
          <p:nvPr/>
        </p:nvPicPr>
        <p:blipFill>
          <a:blip r:embed="rId3"/>
          <a:stretch>
            <a:fillRect/>
          </a:stretch>
        </p:blipFill>
        <p:spPr>
          <a:xfrm>
            <a:off x="683568" y="2091544"/>
            <a:ext cx="5248275" cy="1657350"/>
          </a:xfrm>
          <a:prstGeom prst="rect">
            <a:avLst/>
          </a:prstGeom>
        </p:spPr>
      </p:pic>
      <p:pic>
        <p:nvPicPr>
          <p:cNvPr id="3" name="Picture 2"/>
          <p:cNvPicPr>
            <a:picLocks noChangeAspect="1"/>
          </p:cNvPicPr>
          <p:nvPr/>
        </p:nvPicPr>
        <p:blipFill>
          <a:blip r:embed="rId4"/>
          <a:stretch>
            <a:fillRect/>
          </a:stretch>
        </p:blipFill>
        <p:spPr>
          <a:xfrm>
            <a:off x="457200" y="4580806"/>
            <a:ext cx="5295900" cy="2019300"/>
          </a:xfrm>
          <a:prstGeom prst="rect">
            <a:avLst/>
          </a:prstGeom>
        </p:spPr>
      </p:pic>
    </p:spTree>
    <p:extLst>
      <p:ext uri="{BB962C8B-B14F-4D97-AF65-F5344CB8AC3E}">
        <p14:creationId xmlns:p14="http://schemas.microsoft.com/office/powerpoint/2010/main" val="2550116389"/>
      </p:ext>
    </p:extLst>
  </p:cSld>
  <p:clrMapOvr>
    <a:masterClrMapping/>
  </p:clrMapOvr>
  <p:transition spd="slow">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Application </a:t>
            </a:r>
            <a:r>
              <a:rPr lang="en-US" dirty="0" err="1"/>
              <a:t>InfraRED</a:t>
            </a:r>
            <a:endParaRPr lang="en-US" dirty="0" smtClean="0"/>
          </a:p>
        </p:txBody>
      </p:sp>
      <p:sp>
        <p:nvSpPr>
          <p:cNvPr id="1788931" name="Content Placeholder 2"/>
          <p:cNvSpPr>
            <a:spLocks noGrp="1"/>
          </p:cNvSpPr>
          <p:nvPr>
            <p:ph idx="1"/>
          </p:nvPr>
        </p:nvSpPr>
        <p:spPr>
          <a:xfrm>
            <a:off x="463550" y="1196752"/>
            <a:ext cx="8229600" cy="3077766"/>
          </a:xfrm>
        </p:spPr>
        <p:txBody>
          <a:bodyPr/>
          <a:lstStyle/>
          <a:p>
            <a:r>
              <a:rPr lang="en-US" sz="2400" dirty="0" smtClean="0"/>
              <a:t>Hardware considerations RX</a:t>
            </a:r>
            <a:endParaRPr lang="pt-BR" sz="1800" dirty="0"/>
          </a:p>
          <a:p>
            <a:pPr lvl="1"/>
            <a:r>
              <a:rPr lang="en-US" dirty="0" smtClean="0"/>
              <a:t>To </a:t>
            </a:r>
            <a:r>
              <a:rPr lang="en-US" dirty="0"/>
              <a:t>improve noise rejection, the IR pulses are modulated at around 36 kHz, 38 kHz or 40 kHz. The easiest way to receive these pulses is to use an integrated IR receiver/demodulator module like the TSOP1736 (5 V supply version), the TSOP34836 (3.3 V supply version), or other equivalent part numbers </a:t>
            </a:r>
            <a:endParaRPr lang="pt-BR" dirty="0"/>
          </a:p>
          <a:p>
            <a:pPr lvl="1"/>
            <a:r>
              <a:rPr lang="en-US" dirty="0"/>
              <a:t>These are 3-pin devices that receive the infrared burst and output the demodulated bit stream on the output pin which is connected directly to one of the STM32 microcontroller GPIO pins or GP-Timers Input Capture channels. If TSOP1736 is used, the selected GPIO must be Five volt Tolerant (FT). The output of the IR module is inverted compared to the transmitted data (the data is idle high and logic "0" becomes logic "1" and vice versa).</a:t>
            </a:r>
            <a:endParaRPr lang="en-GB" dirty="0">
              <a:solidFill>
                <a:schemeClr val="accent1"/>
              </a:solidFill>
            </a:endParaRPr>
          </a:p>
        </p:txBody>
      </p:sp>
      <p:sp>
        <p:nvSpPr>
          <p:cNvPr id="4" name="Slide Number Placeholder 3"/>
          <p:cNvSpPr>
            <a:spLocks noGrp="1"/>
          </p:cNvSpPr>
          <p:nvPr>
            <p:ph type="sldNum" sz="quarter" idx="10"/>
          </p:nvPr>
        </p:nvSpPr>
        <p:spPr/>
        <p:txBody>
          <a:bodyPr/>
          <a:lstStyle/>
          <a:p>
            <a:fld id="{A1299FCA-C490-4C43-AA02-A6096FBC69E9}" type="slidenum">
              <a:rPr lang="fr-FR" smtClean="0"/>
              <a:pPr/>
              <a:t>83</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6</a:t>
            </a:r>
            <a:r>
              <a:rPr lang="en-US" sz="4400" b="1" dirty="0" smtClean="0">
                <a:solidFill>
                  <a:schemeClr val="accent2"/>
                </a:solidFill>
              </a:rPr>
              <a:t>.1.1</a:t>
            </a:r>
          </a:p>
        </p:txBody>
      </p:sp>
      <p:pic>
        <p:nvPicPr>
          <p:cNvPr id="2" name="Picture 1"/>
          <p:cNvPicPr>
            <a:picLocks noChangeAspect="1"/>
          </p:cNvPicPr>
          <p:nvPr/>
        </p:nvPicPr>
        <p:blipFill>
          <a:blip r:embed="rId3"/>
          <a:stretch>
            <a:fillRect/>
          </a:stretch>
        </p:blipFill>
        <p:spPr>
          <a:xfrm>
            <a:off x="1547664" y="4381500"/>
            <a:ext cx="5753100" cy="2476500"/>
          </a:xfrm>
          <a:prstGeom prst="rect">
            <a:avLst/>
          </a:prstGeom>
        </p:spPr>
      </p:pic>
    </p:spTree>
    <p:extLst>
      <p:ext uri="{BB962C8B-B14F-4D97-AF65-F5344CB8AC3E}">
        <p14:creationId xmlns:p14="http://schemas.microsoft.com/office/powerpoint/2010/main" val="2751193004"/>
      </p:ext>
    </p:extLst>
  </p:cSld>
  <p:clrMapOvr>
    <a:masterClrMapping/>
  </p:clrMapOvr>
  <p:transition spd="slow">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Application </a:t>
            </a:r>
            <a:r>
              <a:rPr lang="en-US" dirty="0" err="1"/>
              <a:t>InfraRED</a:t>
            </a:r>
            <a:endParaRPr lang="en-US" dirty="0" smtClean="0"/>
          </a:p>
        </p:txBody>
      </p:sp>
      <p:sp>
        <p:nvSpPr>
          <p:cNvPr id="1788931" name="Content Placeholder 2"/>
          <p:cNvSpPr>
            <a:spLocks noGrp="1"/>
          </p:cNvSpPr>
          <p:nvPr>
            <p:ph idx="1"/>
          </p:nvPr>
        </p:nvSpPr>
        <p:spPr>
          <a:xfrm>
            <a:off x="463550" y="1196752"/>
            <a:ext cx="8229600" cy="754053"/>
          </a:xfrm>
        </p:spPr>
        <p:txBody>
          <a:bodyPr/>
          <a:lstStyle/>
          <a:p>
            <a:r>
              <a:rPr lang="pt-BR" sz="2400" dirty="0" smtClean="0"/>
              <a:t>Patern bit - Deconder: </a:t>
            </a:r>
          </a:p>
          <a:p>
            <a:pPr lvl="1"/>
            <a:r>
              <a:rPr lang="pt-BR" sz="1400" dirty="0" smtClean="0"/>
              <a:t>RC5</a:t>
            </a:r>
          </a:p>
        </p:txBody>
      </p:sp>
      <p:sp>
        <p:nvSpPr>
          <p:cNvPr id="4" name="Slide Number Placeholder 3"/>
          <p:cNvSpPr>
            <a:spLocks noGrp="1"/>
          </p:cNvSpPr>
          <p:nvPr>
            <p:ph type="sldNum" sz="quarter" idx="10"/>
          </p:nvPr>
        </p:nvSpPr>
        <p:spPr/>
        <p:txBody>
          <a:bodyPr/>
          <a:lstStyle/>
          <a:p>
            <a:fld id="{A1299FCA-C490-4C43-AA02-A6096FBC69E9}" type="slidenum">
              <a:rPr lang="fr-FR" smtClean="0"/>
              <a:pPr/>
              <a:t>84</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6</a:t>
            </a:r>
            <a:r>
              <a:rPr lang="en-US" sz="4400" b="1" dirty="0" smtClean="0">
                <a:solidFill>
                  <a:schemeClr val="accent2"/>
                </a:solidFill>
              </a:rPr>
              <a:t>.1.1</a:t>
            </a:r>
          </a:p>
        </p:txBody>
      </p:sp>
      <p:pic>
        <p:nvPicPr>
          <p:cNvPr id="2" name="Picture 1"/>
          <p:cNvPicPr>
            <a:picLocks noChangeAspect="1"/>
          </p:cNvPicPr>
          <p:nvPr/>
        </p:nvPicPr>
        <p:blipFill>
          <a:blip r:embed="rId3"/>
          <a:stretch>
            <a:fillRect/>
          </a:stretch>
        </p:blipFill>
        <p:spPr>
          <a:xfrm>
            <a:off x="1198799" y="1941475"/>
            <a:ext cx="6759101" cy="4320480"/>
          </a:xfrm>
          <a:prstGeom prst="rect">
            <a:avLst/>
          </a:prstGeom>
        </p:spPr>
      </p:pic>
    </p:spTree>
    <p:extLst>
      <p:ext uri="{BB962C8B-B14F-4D97-AF65-F5344CB8AC3E}">
        <p14:creationId xmlns:p14="http://schemas.microsoft.com/office/powerpoint/2010/main" val="3912887799"/>
      </p:ext>
    </p:extLst>
  </p:cSld>
  <p:clrMapOvr>
    <a:masterClrMapping/>
  </p:clrMapOvr>
  <p:transition spd="slow">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Application </a:t>
            </a:r>
            <a:r>
              <a:rPr lang="en-US" dirty="0" err="1"/>
              <a:t>InfraRED</a:t>
            </a:r>
            <a:endParaRPr lang="en-US" dirty="0" smtClean="0"/>
          </a:p>
        </p:txBody>
      </p:sp>
      <p:sp>
        <p:nvSpPr>
          <p:cNvPr id="1788931" name="Content Placeholder 2"/>
          <p:cNvSpPr>
            <a:spLocks noGrp="1"/>
          </p:cNvSpPr>
          <p:nvPr>
            <p:ph idx="1"/>
          </p:nvPr>
        </p:nvSpPr>
        <p:spPr>
          <a:xfrm>
            <a:off x="463550" y="1196752"/>
            <a:ext cx="8229600" cy="754053"/>
          </a:xfrm>
        </p:spPr>
        <p:txBody>
          <a:bodyPr/>
          <a:lstStyle/>
          <a:p>
            <a:r>
              <a:rPr lang="pt-BR" sz="2400" dirty="0" smtClean="0"/>
              <a:t>Patern bit - Deconder: </a:t>
            </a:r>
          </a:p>
          <a:p>
            <a:pPr lvl="1"/>
            <a:r>
              <a:rPr lang="pt-BR" sz="1400" dirty="0" smtClean="0"/>
              <a:t>SIRC</a:t>
            </a:r>
          </a:p>
        </p:txBody>
      </p:sp>
      <p:sp>
        <p:nvSpPr>
          <p:cNvPr id="4" name="Slide Number Placeholder 3"/>
          <p:cNvSpPr>
            <a:spLocks noGrp="1"/>
          </p:cNvSpPr>
          <p:nvPr>
            <p:ph type="sldNum" sz="quarter" idx="10"/>
          </p:nvPr>
        </p:nvSpPr>
        <p:spPr/>
        <p:txBody>
          <a:bodyPr/>
          <a:lstStyle/>
          <a:p>
            <a:fld id="{A1299FCA-C490-4C43-AA02-A6096FBC69E9}" type="slidenum">
              <a:rPr lang="fr-FR" smtClean="0"/>
              <a:pPr/>
              <a:t>85</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6</a:t>
            </a:r>
            <a:r>
              <a:rPr lang="en-US" sz="4400" b="1" dirty="0" smtClean="0">
                <a:solidFill>
                  <a:schemeClr val="accent2"/>
                </a:solidFill>
              </a:rPr>
              <a:t>.1.1</a:t>
            </a:r>
          </a:p>
        </p:txBody>
      </p:sp>
      <p:pic>
        <p:nvPicPr>
          <p:cNvPr id="3" name="Picture 2"/>
          <p:cNvPicPr>
            <a:picLocks noChangeAspect="1"/>
          </p:cNvPicPr>
          <p:nvPr/>
        </p:nvPicPr>
        <p:blipFill>
          <a:blip r:embed="rId3"/>
          <a:stretch>
            <a:fillRect/>
          </a:stretch>
        </p:blipFill>
        <p:spPr>
          <a:xfrm>
            <a:off x="971600" y="2132856"/>
            <a:ext cx="7037352" cy="3681793"/>
          </a:xfrm>
          <a:prstGeom prst="rect">
            <a:avLst/>
          </a:prstGeom>
        </p:spPr>
      </p:pic>
    </p:spTree>
    <p:extLst>
      <p:ext uri="{BB962C8B-B14F-4D97-AF65-F5344CB8AC3E}">
        <p14:creationId xmlns:p14="http://schemas.microsoft.com/office/powerpoint/2010/main" val="2165052272"/>
      </p:ext>
    </p:extLst>
  </p:cSld>
  <p:clrMapOvr>
    <a:masterClrMapping/>
  </p:clrMapOvr>
  <p:transition spd="slow">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Application </a:t>
            </a:r>
            <a:r>
              <a:rPr lang="en-US" dirty="0" err="1"/>
              <a:t>InfraRED</a:t>
            </a:r>
            <a:endParaRPr lang="en-US" dirty="0" smtClean="0"/>
          </a:p>
        </p:txBody>
      </p:sp>
      <p:sp>
        <p:nvSpPr>
          <p:cNvPr id="1788931" name="Content Placeholder 2"/>
          <p:cNvSpPr>
            <a:spLocks noGrp="1"/>
          </p:cNvSpPr>
          <p:nvPr>
            <p:ph idx="1"/>
          </p:nvPr>
        </p:nvSpPr>
        <p:spPr>
          <a:xfrm>
            <a:off x="463550" y="1196752"/>
            <a:ext cx="8229600" cy="5670783"/>
          </a:xfrm>
        </p:spPr>
        <p:txBody>
          <a:bodyPr/>
          <a:lstStyle/>
          <a:p>
            <a:r>
              <a:rPr lang="pt-BR" sz="2400" dirty="0" smtClean="0"/>
              <a:t>IR Transmitter drivers: </a:t>
            </a:r>
          </a:p>
          <a:p>
            <a:pPr lvl="1"/>
            <a:r>
              <a:rPr lang="en-US" dirty="0" smtClean="0"/>
              <a:t>.</a:t>
            </a:r>
            <a:r>
              <a:rPr lang="en-US" dirty="0"/>
              <a:t>Add the header file of the appropriate IR protocol to the project </a:t>
            </a:r>
            <a:endParaRPr lang="en-US" dirty="0" smtClean="0"/>
          </a:p>
          <a:p>
            <a:pPr lvl="2"/>
            <a:r>
              <a:rPr lang="en-US" dirty="0" smtClean="0"/>
              <a:t>Example: rc5_encode.h</a:t>
            </a:r>
            <a:endParaRPr lang="en-US" dirty="0"/>
          </a:p>
          <a:p>
            <a:pPr lvl="1"/>
            <a:r>
              <a:rPr lang="en-US" dirty="0"/>
              <a:t>2. Add the </a:t>
            </a:r>
            <a:r>
              <a:rPr lang="en-US" dirty="0" err="1"/>
              <a:t>file.c</a:t>
            </a:r>
            <a:r>
              <a:rPr lang="en-US" dirty="0"/>
              <a:t> corresponding to the IR protocol to the project </a:t>
            </a:r>
            <a:endParaRPr lang="en-US" dirty="0" smtClean="0"/>
          </a:p>
          <a:p>
            <a:pPr lvl="2"/>
            <a:r>
              <a:rPr lang="en-US" dirty="0" smtClean="0"/>
              <a:t>Example: rc5_encode.c</a:t>
            </a:r>
            <a:endParaRPr lang="en-US" dirty="0"/>
          </a:p>
          <a:p>
            <a:pPr lvl="1"/>
            <a:r>
              <a:rPr lang="en-US" dirty="0"/>
              <a:t>3. Call the protocol initiation function in the main</a:t>
            </a:r>
            <a:r>
              <a:rPr lang="en-US" dirty="0" smtClean="0"/>
              <a:t>()</a:t>
            </a:r>
          </a:p>
          <a:p>
            <a:pPr lvl="2"/>
            <a:r>
              <a:rPr lang="pt-BR" dirty="0"/>
              <a:t>Example: RC5_Encode_Init(); </a:t>
            </a:r>
            <a:endParaRPr lang="en-US" dirty="0"/>
          </a:p>
          <a:p>
            <a:pPr lvl="1"/>
            <a:r>
              <a:rPr lang="en-US" dirty="0"/>
              <a:t>4. Add the </a:t>
            </a:r>
            <a:r>
              <a:rPr lang="en-US" dirty="0" err="1"/>
              <a:t>TIMx</a:t>
            </a:r>
            <a:r>
              <a:rPr lang="en-US" dirty="0"/>
              <a:t> interrupt functions to </a:t>
            </a:r>
            <a:r>
              <a:rPr lang="en-US" i="1" dirty="0"/>
              <a:t>stm32f0xx_it.c </a:t>
            </a:r>
          </a:p>
          <a:p>
            <a:pPr lvl="2"/>
            <a:r>
              <a:rPr lang="en-US" dirty="0" smtClean="0"/>
              <a:t>Example:</a:t>
            </a:r>
          </a:p>
          <a:p>
            <a:pPr marL="723900" lvl="2" indent="0">
              <a:buNone/>
            </a:pPr>
            <a:r>
              <a:rPr lang="pt-BR" dirty="0" smtClean="0"/>
              <a:t>	void </a:t>
            </a:r>
            <a:r>
              <a:rPr lang="pt-BR" dirty="0"/>
              <a:t>TIM16_IRQHandler(void</a:t>
            </a:r>
            <a:r>
              <a:rPr lang="pt-BR" dirty="0" smtClean="0"/>
              <a:t>) {</a:t>
            </a:r>
          </a:p>
          <a:p>
            <a:pPr marL="723900" lvl="2" indent="0">
              <a:buNone/>
            </a:pPr>
            <a:r>
              <a:rPr lang="pt-BR" dirty="0"/>
              <a:t>	</a:t>
            </a:r>
            <a:r>
              <a:rPr lang="pt-BR" dirty="0" smtClean="0"/>
              <a:t>	</a:t>
            </a:r>
            <a:r>
              <a:rPr lang="pt-BR" dirty="0"/>
              <a:t>HAL_TIM_IRQHandler(&amp;TimHandleLF); </a:t>
            </a:r>
            <a:endParaRPr lang="pt-BR" dirty="0" smtClean="0"/>
          </a:p>
          <a:p>
            <a:pPr marL="723900" lvl="2" indent="0">
              <a:buNone/>
            </a:pPr>
            <a:r>
              <a:rPr lang="pt-BR" dirty="0"/>
              <a:t> </a:t>
            </a:r>
            <a:r>
              <a:rPr lang="pt-BR" dirty="0" smtClean="0"/>
              <a:t>  }</a:t>
            </a:r>
            <a:endParaRPr lang="en-US" dirty="0"/>
          </a:p>
          <a:p>
            <a:pPr lvl="1"/>
            <a:r>
              <a:rPr lang="pt-BR" dirty="0"/>
              <a:t>5. Call the encoding function in main</a:t>
            </a:r>
            <a:r>
              <a:rPr lang="pt-BR" dirty="0" smtClean="0"/>
              <a:t>()</a:t>
            </a:r>
          </a:p>
          <a:p>
            <a:pPr lvl="2"/>
            <a:r>
              <a:rPr lang="pt-BR" dirty="0" smtClean="0"/>
              <a:t>Example:</a:t>
            </a:r>
          </a:p>
          <a:p>
            <a:pPr marL="723900" lvl="2" indent="0">
              <a:buNone/>
            </a:pPr>
            <a:r>
              <a:rPr lang="pt-BR" dirty="0"/>
              <a:t>void main(void) { ... </a:t>
            </a:r>
            <a:endParaRPr lang="pt-BR" dirty="0" smtClean="0"/>
          </a:p>
          <a:p>
            <a:pPr marL="723900" lvl="2" indent="0">
              <a:buNone/>
            </a:pPr>
            <a:r>
              <a:rPr lang="pt-BR" dirty="0" smtClean="0"/>
              <a:t>	RC5_Encode_Init</a:t>
            </a:r>
            <a:r>
              <a:rPr lang="pt-BR" dirty="0"/>
              <a:t>(); </a:t>
            </a:r>
            <a:endParaRPr lang="pt-BR" dirty="0" smtClean="0"/>
          </a:p>
          <a:p>
            <a:pPr marL="723900" lvl="2" indent="0">
              <a:buNone/>
            </a:pPr>
            <a:r>
              <a:rPr lang="pt-BR" dirty="0"/>
              <a:t> </a:t>
            </a:r>
            <a:r>
              <a:rPr lang="pt-BR" dirty="0" smtClean="0"/>
              <a:t>   while(1</a:t>
            </a:r>
            <a:r>
              <a:rPr lang="pt-BR" dirty="0"/>
              <a:t>) { </a:t>
            </a:r>
            <a:endParaRPr lang="pt-BR" dirty="0" smtClean="0"/>
          </a:p>
          <a:p>
            <a:pPr marL="723900" lvl="2" indent="0">
              <a:buNone/>
            </a:pPr>
            <a:r>
              <a:rPr lang="pt-BR" dirty="0"/>
              <a:t>	</a:t>
            </a:r>
            <a:r>
              <a:rPr lang="pt-BR" dirty="0" smtClean="0"/>
              <a:t>	RC5_Encode_SendFrame(Address</a:t>
            </a:r>
            <a:r>
              <a:rPr lang="pt-BR" dirty="0"/>
              <a:t>, Instruction, Control</a:t>
            </a:r>
            <a:r>
              <a:rPr lang="pt-BR" dirty="0" smtClean="0"/>
              <a:t>);</a:t>
            </a:r>
          </a:p>
          <a:p>
            <a:pPr marL="723900" lvl="2" indent="0">
              <a:buNone/>
            </a:pPr>
            <a:r>
              <a:rPr lang="pt-BR" dirty="0"/>
              <a:t> </a:t>
            </a:r>
            <a:r>
              <a:rPr lang="pt-BR" dirty="0" smtClean="0"/>
              <a:t>   }</a:t>
            </a:r>
          </a:p>
          <a:p>
            <a:pPr marL="723900" lvl="2" indent="0">
              <a:buNone/>
            </a:pPr>
            <a:r>
              <a:rPr lang="pt-BR" dirty="0" smtClean="0"/>
              <a:t> </a:t>
            </a:r>
            <a:r>
              <a:rPr lang="pt-BR" dirty="0"/>
              <a:t>} </a:t>
            </a:r>
            <a:endParaRPr lang="pt-BR"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86</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6</a:t>
            </a:r>
            <a:r>
              <a:rPr lang="en-US" sz="4400" b="1" dirty="0" smtClean="0">
                <a:solidFill>
                  <a:schemeClr val="accent2"/>
                </a:solidFill>
              </a:rPr>
              <a:t>.1.1</a:t>
            </a:r>
          </a:p>
        </p:txBody>
      </p:sp>
    </p:spTree>
    <p:extLst>
      <p:ext uri="{BB962C8B-B14F-4D97-AF65-F5344CB8AC3E}">
        <p14:creationId xmlns:p14="http://schemas.microsoft.com/office/powerpoint/2010/main" val="3774110139"/>
      </p:ext>
    </p:extLst>
  </p:cSld>
  <p:clrMapOvr>
    <a:masterClrMapping/>
  </p:clrMapOvr>
  <p:transition spd="slow">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Application </a:t>
            </a:r>
            <a:r>
              <a:rPr lang="en-US" dirty="0" err="1"/>
              <a:t>InfraRED</a:t>
            </a:r>
            <a:endParaRPr lang="en-US" dirty="0" smtClean="0"/>
          </a:p>
        </p:txBody>
      </p:sp>
      <p:sp>
        <p:nvSpPr>
          <p:cNvPr id="1788931" name="Content Placeholder 2"/>
          <p:cNvSpPr>
            <a:spLocks noGrp="1"/>
          </p:cNvSpPr>
          <p:nvPr>
            <p:ph idx="1"/>
          </p:nvPr>
        </p:nvSpPr>
        <p:spPr>
          <a:xfrm>
            <a:off x="463550" y="1196752"/>
            <a:ext cx="8229600" cy="5670783"/>
          </a:xfrm>
        </p:spPr>
        <p:txBody>
          <a:bodyPr/>
          <a:lstStyle/>
          <a:p>
            <a:r>
              <a:rPr lang="pt-BR" sz="2400" dirty="0" smtClean="0"/>
              <a:t>IR receiver drivers: </a:t>
            </a:r>
          </a:p>
          <a:p>
            <a:pPr lvl="1"/>
            <a:r>
              <a:rPr lang="en-US" dirty="0" smtClean="0"/>
              <a:t>.</a:t>
            </a:r>
            <a:r>
              <a:rPr lang="en-US" dirty="0"/>
              <a:t>Add the header file of the appropriate IR protocol to the project </a:t>
            </a:r>
            <a:endParaRPr lang="en-US" dirty="0" smtClean="0"/>
          </a:p>
          <a:p>
            <a:pPr lvl="2"/>
            <a:r>
              <a:rPr lang="en-US" dirty="0" smtClean="0"/>
              <a:t>Example: rc5_decode.h</a:t>
            </a:r>
            <a:endParaRPr lang="en-US" dirty="0"/>
          </a:p>
          <a:p>
            <a:pPr lvl="1"/>
            <a:r>
              <a:rPr lang="en-US" dirty="0"/>
              <a:t>2. Add the </a:t>
            </a:r>
            <a:r>
              <a:rPr lang="en-US" dirty="0" err="1"/>
              <a:t>file.c</a:t>
            </a:r>
            <a:r>
              <a:rPr lang="en-US" dirty="0"/>
              <a:t> corresponding to the IR protocol to the project </a:t>
            </a:r>
            <a:endParaRPr lang="en-US" dirty="0" smtClean="0"/>
          </a:p>
          <a:p>
            <a:pPr lvl="2"/>
            <a:r>
              <a:rPr lang="en-US" dirty="0" smtClean="0"/>
              <a:t>Example: rc5_decode.c</a:t>
            </a:r>
            <a:endParaRPr lang="en-US" dirty="0"/>
          </a:p>
          <a:p>
            <a:pPr lvl="1"/>
            <a:r>
              <a:rPr lang="en-US" dirty="0"/>
              <a:t>3. Call the protocol initiation function in the main</a:t>
            </a:r>
            <a:r>
              <a:rPr lang="en-US" dirty="0" smtClean="0"/>
              <a:t>()</a:t>
            </a:r>
          </a:p>
          <a:p>
            <a:pPr lvl="2"/>
            <a:r>
              <a:rPr lang="pt-BR" dirty="0"/>
              <a:t>Example: </a:t>
            </a:r>
            <a:r>
              <a:rPr lang="pt-BR" dirty="0" smtClean="0"/>
              <a:t>RC5_Init</a:t>
            </a:r>
            <a:r>
              <a:rPr lang="pt-BR" dirty="0"/>
              <a:t>(); </a:t>
            </a:r>
            <a:endParaRPr lang="en-US" dirty="0"/>
          </a:p>
          <a:p>
            <a:pPr lvl="1"/>
            <a:r>
              <a:rPr lang="en-US" dirty="0"/>
              <a:t>4. Add the </a:t>
            </a:r>
            <a:r>
              <a:rPr lang="en-US" dirty="0" err="1"/>
              <a:t>TIMx</a:t>
            </a:r>
            <a:r>
              <a:rPr lang="en-US" dirty="0"/>
              <a:t> interrupt functions to </a:t>
            </a:r>
            <a:r>
              <a:rPr lang="en-US" i="1" dirty="0"/>
              <a:t>stm32f0xx_it.c </a:t>
            </a:r>
          </a:p>
          <a:p>
            <a:pPr lvl="2"/>
            <a:r>
              <a:rPr lang="en-US" dirty="0" smtClean="0"/>
              <a:t>Example:</a:t>
            </a:r>
          </a:p>
          <a:p>
            <a:pPr marL="723900" lvl="2" indent="0">
              <a:buNone/>
            </a:pPr>
            <a:r>
              <a:rPr lang="pt-BR" dirty="0" smtClean="0"/>
              <a:t>	void TIM2_IRQHandler(void) {</a:t>
            </a:r>
          </a:p>
          <a:p>
            <a:pPr marL="723900" lvl="2" indent="0">
              <a:buNone/>
            </a:pPr>
            <a:r>
              <a:rPr lang="pt-BR" dirty="0"/>
              <a:t>	</a:t>
            </a:r>
            <a:r>
              <a:rPr lang="pt-BR" dirty="0" smtClean="0"/>
              <a:t>	</a:t>
            </a:r>
            <a:r>
              <a:rPr lang="pt-BR" dirty="0"/>
              <a:t>HAL_TIM_IRQHandler(&amp;</a:t>
            </a:r>
            <a:r>
              <a:rPr lang="pt-BR" dirty="0" smtClean="0"/>
              <a:t>TimHandleDEC); </a:t>
            </a:r>
          </a:p>
          <a:p>
            <a:pPr marL="723900" lvl="2" indent="0">
              <a:buNone/>
            </a:pPr>
            <a:r>
              <a:rPr lang="pt-BR" dirty="0"/>
              <a:t> </a:t>
            </a:r>
            <a:r>
              <a:rPr lang="pt-BR" dirty="0" smtClean="0"/>
              <a:t>  }</a:t>
            </a:r>
            <a:endParaRPr lang="en-US" dirty="0"/>
          </a:p>
          <a:p>
            <a:pPr lvl="1"/>
            <a:r>
              <a:rPr lang="pt-BR" dirty="0"/>
              <a:t>5. Call the encoding function in main</a:t>
            </a:r>
            <a:r>
              <a:rPr lang="pt-BR" dirty="0" smtClean="0"/>
              <a:t>()</a:t>
            </a:r>
          </a:p>
          <a:p>
            <a:pPr marL="723900" lvl="2" indent="0">
              <a:buNone/>
            </a:pPr>
            <a:r>
              <a:rPr lang="pt-BR" dirty="0" smtClean="0"/>
              <a:t>RC5_Frame_TypeDef </a:t>
            </a:r>
            <a:r>
              <a:rPr lang="pt-BR" dirty="0"/>
              <a:t>IR_FRAME; </a:t>
            </a:r>
            <a:endParaRPr lang="pt-BR" dirty="0" smtClean="0"/>
          </a:p>
          <a:p>
            <a:pPr marL="723900" lvl="2" indent="0">
              <a:buNone/>
            </a:pPr>
            <a:r>
              <a:rPr lang="pt-BR" dirty="0"/>
              <a:t>void main(void) { ... </a:t>
            </a:r>
            <a:endParaRPr lang="pt-BR" dirty="0" smtClean="0"/>
          </a:p>
          <a:p>
            <a:pPr marL="723900" lvl="2" indent="0">
              <a:buNone/>
            </a:pPr>
            <a:r>
              <a:rPr lang="pt-BR" dirty="0" smtClean="0"/>
              <a:t>	RC5_Init</a:t>
            </a:r>
            <a:r>
              <a:rPr lang="pt-BR" dirty="0"/>
              <a:t>(); </a:t>
            </a:r>
            <a:endParaRPr lang="pt-BR" dirty="0" smtClean="0"/>
          </a:p>
          <a:p>
            <a:pPr marL="723900" lvl="2" indent="0">
              <a:buNone/>
            </a:pPr>
            <a:r>
              <a:rPr lang="pt-BR" dirty="0"/>
              <a:t> </a:t>
            </a:r>
            <a:r>
              <a:rPr lang="pt-BR" dirty="0" smtClean="0"/>
              <a:t>   while(1</a:t>
            </a:r>
            <a:r>
              <a:rPr lang="pt-BR" dirty="0"/>
              <a:t>) { </a:t>
            </a:r>
            <a:endParaRPr lang="pt-BR" dirty="0" smtClean="0"/>
          </a:p>
          <a:p>
            <a:pPr marL="723900" lvl="2" indent="0">
              <a:buNone/>
            </a:pPr>
            <a:r>
              <a:rPr lang="pt-BR" dirty="0"/>
              <a:t>	</a:t>
            </a:r>
            <a:r>
              <a:rPr lang="pt-BR" dirty="0" smtClean="0"/>
              <a:t>	</a:t>
            </a:r>
            <a:r>
              <a:rPr lang="pt-BR" dirty="0"/>
              <a:t>RC5_Decode(&amp;IR_Frame); </a:t>
            </a:r>
            <a:endParaRPr lang="pt-BR" dirty="0" smtClean="0"/>
          </a:p>
          <a:p>
            <a:pPr marL="723900" lvl="2" indent="0">
              <a:buNone/>
            </a:pPr>
            <a:r>
              <a:rPr lang="pt-BR" dirty="0"/>
              <a:t> </a:t>
            </a:r>
            <a:r>
              <a:rPr lang="pt-BR" dirty="0" smtClean="0"/>
              <a:t>   }</a:t>
            </a:r>
          </a:p>
          <a:p>
            <a:pPr marL="723900" lvl="2" indent="0">
              <a:buNone/>
            </a:pPr>
            <a:r>
              <a:rPr lang="pt-BR" dirty="0" smtClean="0"/>
              <a:t> </a:t>
            </a:r>
            <a:r>
              <a:rPr lang="pt-BR" dirty="0"/>
              <a:t>} </a:t>
            </a:r>
            <a:endParaRPr lang="pt-BR"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87</a:t>
            </a:fld>
            <a:endParaRPr lang="fr-FR" dirty="0"/>
          </a:p>
        </p:txBody>
      </p:sp>
      <p:sp>
        <p:nvSpPr>
          <p:cNvPr id="7" name="Title 1"/>
          <p:cNvSpPr txBox="1">
            <a:spLocks/>
          </p:cNvSpPr>
          <p:nvPr/>
        </p:nvSpPr>
        <p:spPr bwMode="auto">
          <a:xfrm>
            <a:off x="179512" y="116632"/>
            <a:ext cx="1728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4400" b="1" dirty="0">
                <a:solidFill>
                  <a:schemeClr val="accent2"/>
                </a:solidFill>
              </a:rPr>
              <a:t>6</a:t>
            </a:r>
            <a:r>
              <a:rPr lang="en-US" sz="4400" b="1" dirty="0" smtClean="0">
                <a:solidFill>
                  <a:schemeClr val="accent2"/>
                </a:solidFill>
              </a:rPr>
              <a:t>.1.1</a:t>
            </a:r>
          </a:p>
        </p:txBody>
      </p:sp>
    </p:spTree>
    <p:extLst>
      <p:ext uri="{BB962C8B-B14F-4D97-AF65-F5344CB8AC3E}">
        <p14:creationId xmlns:p14="http://schemas.microsoft.com/office/powerpoint/2010/main" val="2173740750"/>
      </p:ext>
    </p:extLst>
  </p:cSld>
  <p:clrMapOvr>
    <a:masterClrMapping/>
  </p:clrMapOvr>
  <p:transition spd="slow">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t>
            </a:r>
            <a:r>
              <a:rPr lang="en-US" dirty="0" smtClean="0">
                <a:solidFill>
                  <a:schemeClr val="accent2"/>
                </a:solidFill>
              </a:rPr>
              <a:t>A</a:t>
            </a:r>
            <a:r>
              <a:rPr lang="en-US" dirty="0" smtClean="0"/>
              <a:t> CubeMX install</a:t>
            </a:r>
            <a:endParaRPr lang="en-GB" dirty="0"/>
          </a:p>
        </p:txBody>
      </p:sp>
      <p:sp>
        <p:nvSpPr>
          <p:cNvPr id="3" name="Date Placeholder 2"/>
          <p:cNvSpPr>
            <a:spLocks noGrp="1"/>
          </p:cNvSpPr>
          <p:nvPr>
            <p:ph type="dt" sz="half" idx="10"/>
          </p:nvPr>
        </p:nvSpPr>
        <p:spPr/>
        <p:txBody>
          <a:bodyPr/>
          <a:lstStyle/>
          <a:p>
            <a:pPr>
              <a:defRPr/>
            </a:pPr>
            <a:fld id="{7B022F87-24B0-41D2-B4A9-5E30A9FEDC5E}" type="datetime1">
              <a:rPr lang="fr-FR" smtClean="0"/>
              <a:t>01/08/2016</a:t>
            </a:fld>
            <a:endParaRPr lang="fr-FR"/>
          </a:p>
        </p:txBody>
      </p:sp>
      <p:sp>
        <p:nvSpPr>
          <p:cNvPr id="4" name="Footer Placeholder 3"/>
          <p:cNvSpPr>
            <a:spLocks noGrp="1"/>
          </p:cNvSpPr>
          <p:nvPr>
            <p:ph type="ftr" sz="quarter" idx="11"/>
          </p:nvPr>
        </p:nvSpPr>
        <p:spPr/>
        <p:txBody>
          <a:bodyPr/>
          <a:lstStyle/>
          <a:p>
            <a:pPr>
              <a:defRPr/>
            </a:pPr>
            <a:r>
              <a:rPr lang="en-US" smtClean="0"/>
              <a:t>STM32F42xx Technical Training              </a:t>
            </a:r>
            <a:endParaRPr lang="en-US"/>
          </a:p>
        </p:txBody>
      </p:sp>
    </p:spTree>
    <p:extLst>
      <p:ext uri="{BB962C8B-B14F-4D97-AF65-F5344CB8AC3E}">
        <p14:creationId xmlns:p14="http://schemas.microsoft.com/office/powerpoint/2010/main" val="3205148210"/>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CubeMX </a:t>
            </a:r>
            <a:r>
              <a:rPr lang="en-US" dirty="0">
                <a:solidFill>
                  <a:schemeClr val="accent2"/>
                </a:solidFill>
              </a:rPr>
              <a:t>install</a:t>
            </a:r>
          </a:p>
        </p:txBody>
      </p:sp>
      <p:sp>
        <p:nvSpPr>
          <p:cNvPr id="1788931" name="Content Placeholder 2"/>
          <p:cNvSpPr>
            <a:spLocks noGrp="1"/>
          </p:cNvSpPr>
          <p:nvPr>
            <p:ph idx="1"/>
          </p:nvPr>
        </p:nvSpPr>
        <p:spPr>
          <a:xfrm>
            <a:off x="463550" y="1196752"/>
            <a:ext cx="8229600" cy="4647426"/>
          </a:xfrm>
        </p:spPr>
        <p:txBody>
          <a:bodyPr/>
          <a:lstStyle/>
          <a:p>
            <a:r>
              <a:rPr lang="en-US" sz="1800" dirty="0" smtClean="0"/>
              <a:t>CubeMX tool</a:t>
            </a:r>
          </a:p>
          <a:p>
            <a:pPr lvl="1"/>
            <a:r>
              <a:rPr lang="en-US" sz="1400" dirty="0">
                <a:hlinkClick r:id="rId3"/>
              </a:rPr>
              <a:t>http://</a:t>
            </a:r>
            <a:r>
              <a:rPr lang="en-US" sz="1400" dirty="0" smtClean="0">
                <a:hlinkClick r:id="rId3"/>
              </a:rPr>
              <a:t>www.st.com/web/catalog/tools/FM147/CL1794/SC961/SS1533/PF259242?s_searchtype=partnumber</a:t>
            </a:r>
            <a:endParaRPr lang="en-US" sz="1400" dirty="0" smtClean="0"/>
          </a:p>
          <a:p>
            <a:r>
              <a:rPr lang="en-US" sz="1800" dirty="0" smtClean="0"/>
              <a:t>The CubeMX tool need the java</a:t>
            </a:r>
            <a:endParaRPr lang="en-US" sz="1800" dirty="0"/>
          </a:p>
          <a:p>
            <a:pPr lvl="1"/>
            <a:r>
              <a:rPr lang="en-US" sz="1400" dirty="0" smtClean="0"/>
              <a:t>Please check if you have actual java on your pc, for sure 32bit and 64bit version</a:t>
            </a:r>
          </a:p>
          <a:p>
            <a:r>
              <a:rPr lang="en-US" sz="1800" dirty="0" smtClean="0"/>
              <a:t>Optionally you can download the Cube packages for STM32 device if you don’t want to download them throe CubeMX</a:t>
            </a:r>
          </a:p>
          <a:p>
            <a:pPr lvl="1"/>
            <a:r>
              <a:rPr lang="en-GB" sz="1400" dirty="0" smtClean="0">
                <a:hlinkClick r:id="rId4"/>
              </a:rPr>
              <a:t>STM32CubeL0</a:t>
            </a:r>
            <a:endParaRPr lang="en-GB" sz="1400" dirty="0" smtClean="0"/>
          </a:p>
          <a:p>
            <a:pPr lvl="1"/>
            <a:r>
              <a:rPr lang="en-GB" sz="1400" dirty="0" smtClean="0">
                <a:hlinkClick r:id="rId5"/>
              </a:rPr>
              <a:t>STM32CubeL1</a:t>
            </a:r>
            <a:endParaRPr lang="en-GB" sz="1400" dirty="0" smtClean="0"/>
          </a:p>
          <a:p>
            <a:pPr lvl="1"/>
            <a:r>
              <a:rPr lang="en-GB" sz="1400" dirty="0" smtClean="0">
                <a:hlinkClick r:id="rId6"/>
              </a:rPr>
              <a:t>STM32CubeF0</a:t>
            </a:r>
            <a:endParaRPr lang="en-GB" sz="1400" dirty="0" smtClean="0"/>
          </a:p>
          <a:p>
            <a:pPr lvl="1"/>
            <a:r>
              <a:rPr lang="en-GB" sz="1400" dirty="0" smtClean="0">
                <a:hlinkClick r:id="rId7"/>
              </a:rPr>
              <a:t>STM32CubeF2</a:t>
            </a:r>
            <a:endParaRPr lang="en-GB" sz="1400" dirty="0" smtClean="0"/>
          </a:p>
          <a:p>
            <a:pPr lvl="1"/>
            <a:r>
              <a:rPr lang="en-GB" sz="1400" dirty="0" smtClean="0">
                <a:hlinkClick r:id="rId8"/>
              </a:rPr>
              <a:t>STM32CubeF3</a:t>
            </a:r>
            <a:endParaRPr lang="en-GB" sz="1400" dirty="0" smtClean="0">
              <a:hlinkClick r:id="rId9"/>
            </a:endParaRPr>
          </a:p>
          <a:p>
            <a:pPr lvl="1"/>
            <a:r>
              <a:rPr lang="en-GB" sz="1400" dirty="0" smtClean="0">
                <a:hlinkClick r:id="rId9"/>
              </a:rPr>
              <a:t>STM32CubeF4</a:t>
            </a:r>
            <a:endParaRPr lang="en-US" sz="1400" dirty="0" smtClean="0"/>
          </a:p>
          <a:p>
            <a:pPr lvl="1"/>
            <a:endParaRPr lang="en-US" sz="1400" dirty="0" smtClean="0"/>
          </a:p>
          <a:p>
            <a:pPr lvl="1"/>
            <a:endParaRPr lang="en-US" sz="1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89</a:t>
            </a:fld>
            <a:endParaRPr lang="fr-FR" dirty="0"/>
          </a:p>
        </p:txBody>
      </p:sp>
      <p:sp>
        <p:nvSpPr>
          <p:cNvPr id="6" name="Title 1"/>
          <p:cNvSpPr txBox="1">
            <a:spLocks/>
          </p:cNvSpPr>
          <p:nvPr/>
        </p:nvSpPr>
        <p:spPr bwMode="auto">
          <a:xfrm>
            <a:off x="179512" y="116632"/>
            <a:ext cx="100811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5400" b="1" dirty="0">
                <a:solidFill>
                  <a:schemeClr val="accent2"/>
                </a:solidFill>
              </a:rPr>
              <a:t>A</a:t>
            </a:r>
            <a:endParaRPr lang="en-US" sz="5400" b="1" dirty="0" smtClean="0">
              <a:solidFill>
                <a:schemeClr val="accent2"/>
              </a:solidFill>
            </a:endParaRPr>
          </a:p>
        </p:txBody>
      </p:sp>
    </p:spTree>
    <p:extLst>
      <p:ext uri="{BB962C8B-B14F-4D97-AF65-F5344CB8AC3E}">
        <p14:creationId xmlns:p14="http://schemas.microsoft.com/office/powerpoint/2010/main" val="774977828"/>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1.1.1</a:t>
            </a:r>
            <a:r>
              <a:rPr lang="en-US" dirty="0"/>
              <a:t> </a:t>
            </a:r>
            <a:r>
              <a:rPr lang="en-US" dirty="0" smtClean="0"/>
              <a:t> GPIO </a:t>
            </a:r>
            <a:r>
              <a:rPr lang="en-US" dirty="0"/>
              <a:t>Lab</a:t>
            </a:r>
            <a:r>
              <a:rPr lang="en-US" b="1" dirty="0">
                <a:solidFill>
                  <a:schemeClr val="accent2"/>
                </a:solidFill>
              </a:rPr>
              <a:t/>
            </a:r>
            <a:br>
              <a:rPr lang="en-US" b="1" dirty="0">
                <a:solidFill>
                  <a:schemeClr val="accent2"/>
                </a:solidFill>
              </a:rPr>
            </a:br>
            <a:endParaRPr lang="en-GB" dirty="0"/>
          </a:p>
        </p:txBody>
      </p:sp>
    </p:spTree>
    <p:extLst>
      <p:ext uri="{BB962C8B-B14F-4D97-AF65-F5344CB8AC3E}">
        <p14:creationId xmlns:p14="http://schemas.microsoft.com/office/powerpoint/2010/main" val="2446893701"/>
      </p:ext>
    </p:extLst>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CubeMX </a:t>
            </a:r>
            <a:r>
              <a:rPr lang="en-US" dirty="0">
                <a:solidFill>
                  <a:schemeClr val="accent2"/>
                </a:solidFill>
              </a:rPr>
              <a:t>install</a:t>
            </a:r>
          </a:p>
        </p:txBody>
      </p:sp>
      <p:sp>
        <p:nvSpPr>
          <p:cNvPr id="1788931" name="Content Placeholder 2"/>
          <p:cNvSpPr>
            <a:spLocks noGrp="1"/>
          </p:cNvSpPr>
          <p:nvPr>
            <p:ph idx="1"/>
          </p:nvPr>
        </p:nvSpPr>
        <p:spPr>
          <a:xfrm>
            <a:off x="463550" y="1196752"/>
            <a:ext cx="8229600" cy="4108817"/>
          </a:xfrm>
        </p:spPr>
        <p:txBody>
          <a:bodyPr/>
          <a:lstStyle/>
          <a:p>
            <a:r>
              <a:rPr lang="en-US" sz="1800" dirty="0" smtClean="0"/>
              <a:t>Install the CubeMX</a:t>
            </a:r>
          </a:p>
          <a:p>
            <a:r>
              <a:rPr lang="en-US" sz="1800" dirty="0" smtClean="0"/>
              <a:t>After installation run CubeMX</a:t>
            </a:r>
          </a:p>
          <a:p>
            <a:r>
              <a:rPr lang="en-US" sz="1800" dirty="0" smtClean="0"/>
              <a:t>In case you download the package from web we need to find the place where they need to be stored</a:t>
            </a:r>
          </a:p>
          <a:p>
            <a:r>
              <a:rPr lang="en-US" sz="1800" dirty="0" smtClean="0"/>
              <a:t>MENU&gt;Help&gt;Updater Settings…</a:t>
            </a:r>
          </a:p>
          <a:p>
            <a:r>
              <a:rPr lang="en-US" sz="1800" dirty="0" smtClean="0"/>
              <a:t>You will see where is the repository folder</a:t>
            </a:r>
          </a:p>
          <a:p>
            <a:pPr lvl="1"/>
            <a:r>
              <a:rPr lang="en-US" sz="1400" dirty="0"/>
              <a:t>Default is C:/User/Acc_name/STM32Cube/Repository/</a:t>
            </a:r>
          </a:p>
          <a:p>
            <a:r>
              <a:rPr lang="en-US" sz="1800" dirty="0"/>
              <a:t>You need to download STM32 packages into this folder</a:t>
            </a:r>
          </a:p>
          <a:p>
            <a:r>
              <a:rPr lang="en-US" sz="1800" dirty="0"/>
              <a:t>Or CubeMX automatically download them into this folder</a:t>
            </a:r>
          </a:p>
          <a:p>
            <a:pPr lvl="1"/>
            <a:endParaRPr lang="en-US" sz="1400" dirty="0" smtClean="0"/>
          </a:p>
          <a:p>
            <a:pPr lvl="1"/>
            <a:endParaRPr lang="en-US" sz="1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90</a:t>
            </a:fld>
            <a:endParaRPr lang="fr-FR" dirty="0"/>
          </a:p>
        </p:txBody>
      </p:sp>
      <p:sp>
        <p:nvSpPr>
          <p:cNvPr id="6" name="Title 1"/>
          <p:cNvSpPr txBox="1">
            <a:spLocks/>
          </p:cNvSpPr>
          <p:nvPr/>
        </p:nvSpPr>
        <p:spPr bwMode="auto">
          <a:xfrm>
            <a:off x="179512" y="116632"/>
            <a:ext cx="100811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5400" b="1" dirty="0">
                <a:solidFill>
                  <a:schemeClr val="accent2"/>
                </a:solidFill>
              </a:rPr>
              <a:t>A</a:t>
            </a:r>
            <a:endParaRPr lang="en-US" sz="5400" b="1" dirty="0" smtClean="0">
              <a:solidFill>
                <a:schemeClr val="accent2"/>
              </a:solidFill>
            </a:endParaRPr>
          </a:p>
        </p:txBody>
      </p:sp>
      <p:pic>
        <p:nvPicPr>
          <p:cNvPr id="2" name="Picture 1"/>
          <p:cNvPicPr>
            <a:picLocks noChangeAspect="1"/>
          </p:cNvPicPr>
          <p:nvPr/>
        </p:nvPicPr>
        <p:blipFill>
          <a:blip r:embed="rId3"/>
          <a:stretch>
            <a:fillRect/>
          </a:stretch>
        </p:blipFill>
        <p:spPr>
          <a:xfrm>
            <a:off x="5601694" y="2348880"/>
            <a:ext cx="3362794" cy="1571844"/>
          </a:xfrm>
          <a:prstGeom prst="rect">
            <a:avLst/>
          </a:prstGeom>
          <a:effectLst>
            <a:outerShdw blurRad="63500" sx="102000" sy="102000" algn="ctr" rotWithShape="0">
              <a:prstClr val="black">
                <a:alpha val="40000"/>
              </a:prstClr>
            </a:outerShdw>
          </a:effectLst>
        </p:spPr>
      </p:pic>
      <p:pic>
        <p:nvPicPr>
          <p:cNvPr id="3" name="Picture 2"/>
          <p:cNvPicPr>
            <a:picLocks noChangeAspect="1"/>
          </p:cNvPicPr>
          <p:nvPr/>
        </p:nvPicPr>
        <p:blipFill>
          <a:blip r:embed="rId4"/>
          <a:stretch>
            <a:fillRect/>
          </a:stretch>
        </p:blipFill>
        <p:spPr>
          <a:xfrm>
            <a:off x="454604" y="5013176"/>
            <a:ext cx="5239481" cy="91452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92719297"/>
      </p:ext>
    </p:extLst>
  </p:cSld>
  <p:clrMapOvr>
    <a:masterClrMapping/>
  </p:clrMapOvr>
  <p:transition spd="slow">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CubeMX </a:t>
            </a:r>
            <a:r>
              <a:rPr lang="en-US" dirty="0">
                <a:solidFill>
                  <a:schemeClr val="accent2"/>
                </a:solidFill>
              </a:rPr>
              <a:t>install</a:t>
            </a:r>
          </a:p>
        </p:txBody>
      </p:sp>
      <p:sp>
        <p:nvSpPr>
          <p:cNvPr id="1788931" name="Content Placeholder 2"/>
          <p:cNvSpPr>
            <a:spLocks noGrp="1"/>
          </p:cNvSpPr>
          <p:nvPr>
            <p:ph idx="1"/>
          </p:nvPr>
        </p:nvSpPr>
        <p:spPr>
          <a:xfrm>
            <a:off x="463550" y="1196752"/>
            <a:ext cx="8229600" cy="3831818"/>
          </a:xfrm>
        </p:spPr>
        <p:txBody>
          <a:bodyPr/>
          <a:lstStyle/>
          <a:p>
            <a:r>
              <a:rPr lang="en-US" sz="1800" dirty="0" smtClean="0"/>
              <a:t>The comparison of the CubeMX repository settings and structure in this folder</a:t>
            </a:r>
          </a:p>
          <a:p>
            <a:endParaRPr lang="en-US" sz="1800" dirty="0"/>
          </a:p>
          <a:p>
            <a:endParaRPr lang="en-US" sz="1800" dirty="0" smtClean="0"/>
          </a:p>
          <a:p>
            <a:pPr marL="0" indent="0">
              <a:buNone/>
            </a:pPr>
            <a:endParaRPr lang="en-US" sz="1800" dirty="0" smtClean="0"/>
          </a:p>
          <a:p>
            <a:r>
              <a:rPr lang="en-US" sz="1800" dirty="0" smtClean="0"/>
              <a:t>In case you want to download this files</a:t>
            </a:r>
            <a:br>
              <a:rPr lang="en-US" sz="1800" dirty="0" smtClean="0"/>
            </a:br>
            <a:r>
              <a:rPr lang="en-US" sz="1800" dirty="0" smtClean="0"/>
              <a:t>automatically use in CubeMX</a:t>
            </a:r>
          </a:p>
          <a:p>
            <a:pPr lvl="1"/>
            <a:r>
              <a:rPr lang="en-US" sz="1400" dirty="0"/>
              <a:t>MENU&gt;Help&gt;Install New Libraries</a:t>
            </a:r>
          </a:p>
          <a:p>
            <a:pPr lvl="1"/>
            <a:r>
              <a:rPr lang="en-US" sz="1400" dirty="0"/>
              <a:t>Select libraries which you want</a:t>
            </a:r>
          </a:p>
          <a:p>
            <a:pPr lvl="1"/>
            <a:r>
              <a:rPr lang="en-US" sz="1400" dirty="0"/>
              <a:t>Force download with button Install Now</a:t>
            </a:r>
          </a:p>
          <a:p>
            <a:pPr lvl="1"/>
            <a:endParaRPr lang="en-US" sz="1400" dirty="0" smtClean="0"/>
          </a:p>
          <a:p>
            <a:pPr lvl="1"/>
            <a:endParaRPr lang="en-US" sz="1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91</a:t>
            </a:fld>
            <a:endParaRPr lang="fr-FR" dirty="0"/>
          </a:p>
        </p:txBody>
      </p:sp>
      <p:sp>
        <p:nvSpPr>
          <p:cNvPr id="6" name="Title 1"/>
          <p:cNvSpPr txBox="1">
            <a:spLocks/>
          </p:cNvSpPr>
          <p:nvPr/>
        </p:nvSpPr>
        <p:spPr bwMode="auto">
          <a:xfrm>
            <a:off x="179512" y="116632"/>
            <a:ext cx="100811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5400" b="1" dirty="0">
                <a:solidFill>
                  <a:schemeClr val="accent2"/>
                </a:solidFill>
              </a:rPr>
              <a:t>A</a:t>
            </a:r>
            <a:endParaRPr lang="en-US" sz="5400" b="1" dirty="0" smtClean="0">
              <a:solidFill>
                <a:schemeClr val="accent2"/>
              </a:solidFill>
            </a:endParaRPr>
          </a:p>
        </p:txBody>
      </p:sp>
      <p:pic>
        <p:nvPicPr>
          <p:cNvPr id="3" name="Picture 2"/>
          <p:cNvPicPr>
            <a:picLocks noChangeAspect="1"/>
          </p:cNvPicPr>
          <p:nvPr/>
        </p:nvPicPr>
        <p:blipFill>
          <a:blip r:embed="rId3"/>
          <a:stretch>
            <a:fillRect/>
          </a:stretch>
        </p:blipFill>
        <p:spPr>
          <a:xfrm>
            <a:off x="475560" y="1693595"/>
            <a:ext cx="5239481" cy="914528"/>
          </a:xfrm>
          <a:prstGeom prst="rect">
            <a:avLst/>
          </a:prstGeom>
          <a:effectLst>
            <a:outerShdw blurRad="63500" sx="102000" sy="102000" algn="ctr" rotWithShape="0">
              <a:prstClr val="black">
                <a:alpha val="40000"/>
              </a:prstClr>
            </a:outerShdw>
          </a:effectLst>
        </p:spPr>
      </p:pic>
      <p:pic>
        <p:nvPicPr>
          <p:cNvPr id="5" name="Picture 4"/>
          <p:cNvPicPr>
            <a:picLocks noChangeAspect="1"/>
          </p:cNvPicPr>
          <p:nvPr/>
        </p:nvPicPr>
        <p:blipFill>
          <a:blip r:embed="rId4"/>
          <a:stretch>
            <a:fillRect/>
          </a:stretch>
        </p:blipFill>
        <p:spPr>
          <a:xfrm>
            <a:off x="4860033" y="1693595"/>
            <a:ext cx="2886478" cy="3429479"/>
          </a:xfrm>
          <a:prstGeom prst="rect">
            <a:avLst/>
          </a:prstGeom>
          <a:effectLst>
            <a:outerShdw blurRad="63500" sx="102000" sy="102000" algn="ctr" rotWithShape="0">
              <a:prstClr val="black">
                <a:alpha val="40000"/>
              </a:prstClr>
            </a:outerShdw>
          </a:effectLst>
        </p:spPr>
      </p:pic>
      <p:pic>
        <p:nvPicPr>
          <p:cNvPr id="7" name="Picture 6"/>
          <p:cNvPicPr>
            <a:picLocks noChangeAspect="1"/>
          </p:cNvPicPr>
          <p:nvPr/>
        </p:nvPicPr>
        <p:blipFill>
          <a:blip r:embed="rId5"/>
          <a:stretch>
            <a:fillRect/>
          </a:stretch>
        </p:blipFill>
        <p:spPr>
          <a:xfrm>
            <a:off x="1118526" y="4509120"/>
            <a:ext cx="3086531" cy="137179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88910610"/>
      </p:ext>
    </p:extLst>
  </p:cSld>
  <p:clrMapOvr>
    <a:masterClrMapping/>
  </p:clrMapOvr>
  <p:transition spd="slow">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CubeMX </a:t>
            </a:r>
            <a:r>
              <a:rPr lang="en-US" dirty="0">
                <a:solidFill>
                  <a:schemeClr val="accent2"/>
                </a:solidFill>
              </a:rPr>
              <a:t>install</a:t>
            </a:r>
          </a:p>
        </p:txBody>
      </p:sp>
      <p:sp>
        <p:nvSpPr>
          <p:cNvPr id="1788931" name="Content Placeholder 2"/>
          <p:cNvSpPr>
            <a:spLocks noGrp="1"/>
          </p:cNvSpPr>
          <p:nvPr>
            <p:ph idx="1"/>
          </p:nvPr>
        </p:nvSpPr>
        <p:spPr>
          <a:xfrm>
            <a:off x="463550" y="1196752"/>
            <a:ext cx="8229600" cy="4216539"/>
          </a:xfrm>
        </p:spPr>
        <p:txBody>
          <a:bodyPr/>
          <a:lstStyle/>
          <a:p>
            <a:r>
              <a:rPr lang="en-US" sz="1800" dirty="0" smtClean="0"/>
              <a:t>For the code generation the CubeMX use the package from the Repository folder</a:t>
            </a:r>
          </a:p>
          <a:p>
            <a:r>
              <a:rPr lang="en-US" sz="1800" dirty="0" smtClean="0"/>
              <a:t>The CubeMX can generate the code for some GUI</a:t>
            </a:r>
          </a:p>
          <a:p>
            <a:pPr lvl="1"/>
            <a:r>
              <a:rPr lang="en-US" sz="1400" dirty="0" err="1" smtClean="0"/>
              <a:t>Keil</a:t>
            </a:r>
            <a:endParaRPr lang="en-US" sz="1400" dirty="0" smtClean="0"/>
          </a:p>
          <a:p>
            <a:pPr lvl="1"/>
            <a:r>
              <a:rPr lang="en-US" sz="1400" dirty="0" smtClean="0"/>
              <a:t>IAR</a:t>
            </a:r>
          </a:p>
          <a:p>
            <a:pPr lvl="1"/>
            <a:r>
              <a:rPr lang="en-US" sz="1400" dirty="0" err="1" smtClean="0"/>
              <a:t>Atollic</a:t>
            </a:r>
            <a:endParaRPr lang="en-US" sz="1400" dirty="0" smtClean="0"/>
          </a:p>
          <a:p>
            <a:r>
              <a:rPr lang="en-US" sz="1800" dirty="0" smtClean="0"/>
              <a:t>For the debugging is necessity to have the ST-Link drivers</a:t>
            </a:r>
          </a:p>
          <a:p>
            <a:pPr lvl="1"/>
            <a:r>
              <a:rPr lang="en-GB" sz="1400" dirty="0" smtClean="0">
                <a:hlinkClick r:id="rId3"/>
              </a:rPr>
              <a:t>STSW-LINK003</a:t>
            </a:r>
            <a:r>
              <a:rPr lang="en-GB" sz="1400" dirty="0" smtClean="0"/>
              <a:t> driver for Win XP/Vista/7</a:t>
            </a:r>
          </a:p>
          <a:p>
            <a:pPr lvl="1"/>
            <a:r>
              <a:rPr lang="en-GB" sz="1400" dirty="0" smtClean="0">
                <a:hlinkClick r:id="rId4"/>
              </a:rPr>
              <a:t>STSW-LINK006</a:t>
            </a:r>
            <a:r>
              <a:rPr lang="en-GB" sz="1400" dirty="0" smtClean="0"/>
              <a:t> driver for Win 8</a:t>
            </a:r>
          </a:p>
          <a:p>
            <a:pPr lvl="1"/>
            <a:endParaRPr lang="en-US" sz="1400" dirty="0"/>
          </a:p>
          <a:p>
            <a:r>
              <a:rPr lang="en-US" sz="1800" dirty="0" smtClean="0"/>
              <a:t>For driver installation you will need the </a:t>
            </a:r>
            <a:r>
              <a:rPr lang="en-US" sz="1800" b="1" dirty="0">
                <a:solidFill>
                  <a:schemeClr val="accent2"/>
                </a:solidFill>
              </a:rPr>
              <a:t>A</a:t>
            </a:r>
            <a:r>
              <a:rPr lang="en-US" sz="1800" b="1" dirty="0" smtClean="0">
                <a:solidFill>
                  <a:schemeClr val="accent2"/>
                </a:solidFill>
              </a:rPr>
              <a:t>dmin rights </a:t>
            </a:r>
            <a:r>
              <a:rPr lang="en-US" sz="1800" dirty="0" smtClean="0"/>
              <a:t>on your PC</a:t>
            </a:r>
            <a:endParaRPr lang="en-US" sz="1800" dirty="0"/>
          </a:p>
          <a:p>
            <a:pPr lvl="1"/>
            <a:endParaRPr lang="en-US" sz="1000" dirty="0" smtClean="0"/>
          </a:p>
          <a:p>
            <a:pPr lvl="1"/>
            <a:endParaRPr lang="en-US" sz="1400" dirty="0" smtClean="0"/>
          </a:p>
        </p:txBody>
      </p:sp>
      <p:sp>
        <p:nvSpPr>
          <p:cNvPr id="4" name="Slide Number Placeholder 3"/>
          <p:cNvSpPr>
            <a:spLocks noGrp="1"/>
          </p:cNvSpPr>
          <p:nvPr>
            <p:ph type="sldNum" sz="quarter" idx="10"/>
          </p:nvPr>
        </p:nvSpPr>
        <p:spPr/>
        <p:txBody>
          <a:bodyPr/>
          <a:lstStyle/>
          <a:p>
            <a:fld id="{A1299FCA-C490-4C43-AA02-A6096FBC69E9}" type="slidenum">
              <a:rPr lang="fr-FR" smtClean="0"/>
              <a:pPr/>
              <a:t>92</a:t>
            </a:fld>
            <a:endParaRPr lang="fr-FR" dirty="0"/>
          </a:p>
        </p:txBody>
      </p:sp>
      <p:sp>
        <p:nvSpPr>
          <p:cNvPr id="6" name="Title 1"/>
          <p:cNvSpPr txBox="1">
            <a:spLocks/>
          </p:cNvSpPr>
          <p:nvPr/>
        </p:nvSpPr>
        <p:spPr bwMode="auto">
          <a:xfrm>
            <a:off x="179512" y="116632"/>
            <a:ext cx="100811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kern="1200">
                <a:solidFill>
                  <a:schemeClr val="accent1"/>
                </a:solidFill>
                <a:latin typeface="Arial" pitchFamily="34" charset="0"/>
                <a:ea typeface="+mj-ea"/>
                <a:cs typeface="Arial" pitchFamily="34" charset="0"/>
              </a:defRPr>
            </a:lvl1pPr>
            <a:lvl2pPr algn="r" rtl="0" eaLnBrk="1" fontAlgn="base" hangingPunct="1">
              <a:spcBef>
                <a:spcPct val="0"/>
              </a:spcBef>
              <a:spcAft>
                <a:spcPct val="0"/>
              </a:spcAft>
              <a:defRPr sz="3600">
                <a:solidFill>
                  <a:schemeClr val="accent1"/>
                </a:solidFill>
                <a:latin typeface="Arial" charset="0"/>
                <a:cs typeface="Arial" charset="0"/>
              </a:defRPr>
            </a:lvl2pPr>
            <a:lvl3pPr algn="r" rtl="0" eaLnBrk="1" fontAlgn="base" hangingPunct="1">
              <a:spcBef>
                <a:spcPct val="0"/>
              </a:spcBef>
              <a:spcAft>
                <a:spcPct val="0"/>
              </a:spcAft>
              <a:defRPr sz="3600">
                <a:solidFill>
                  <a:schemeClr val="accent1"/>
                </a:solidFill>
                <a:latin typeface="Arial" charset="0"/>
                <a:cs typeface="Arial" charset="0"/>
              </a:defRPr>
            </a:lvl3pPr>
            <a:lvl4pPr algn="r" rtl="0" eaLnBrk="1" fontAlgn="base" hangingPunct="1">
              <a:spcBef>
                <a:spcPct val="0"/>
              </a:spcBef>
              <a:spcAft>
                <a:spcPct val="0"/>
              </a:spcAft>
              <a:defRPr sz="3600">
                <a:solidFill>
                  <a:schemeClr val="accent1"/>
                </a:solidFill>
                <a:latin typeface="Arial" charset="0"/>
                <a:cs typeface="Arial" charset="0"/>
              </a:defRPr>
            </a:lvl4pPr>
            <a:lvl5pPr algn="r" rtl="0" eaLnBrk="1" fontAlgn="base" hangingPunct="1">
              <a:spcBef>
                <a:spcPct val="0"/>
              </a:spcBef>
              <a:spcAft>
                <a:spcPct val="0"/>
              </a:spcAft>
              <a:defRPr sz="3600">
                <a:solidFill>
                  <a:schemeClr val="accent1"/>
                </a:solidFill>
                <a:latin typeface="Arial" charset="0"/>
                <a:cs typeface="Arial" charset="0"/>
              </a:defRPr>
            </a:lvl5pPr>
            <a:lvl6pPr marL="457200" algn="r" rtl="0" eaLnBrk="1" fontAlgn="base" hangingPunct="1">
              <a:spcBef>
                <a:spcPct val="0"/>
              </a:spcBef>
              <a:spcAft>
                <a:spcPct val="0"/>
              </a:spcAft>
              <a:defRPr sz="3600">
                <a:solidFill>
                  <a:schemeClr val="accent1"/>
                </a:solidFill>
                <a:latin typeface="Arial" charset="0"/>
                <a:cs typeface="Arial" charset="0"/>
              </a:defRPr>
            </a:lvl6pPr>
            <a:lvl7pPr marL="914400" algn="r" rtl="0" eaLnBrk="1" fontAlgn="base" hangingPunct="1">
              <a:spcBef>
                <a:spcPct val="0"/>
              </a:spcBef>
              <a:spcAft>
                <a:spcPct val="0"/>
              </a:spcAft>
              <a:defRPr sz="3600">
                <a:solidFill>
                  <a:schemeClr val="accent1"/>
                </a:solidFill>
                <a:latin typeface="Arial" charset="0"/>
                <a:cs typeface="Arial" charset="0"/>
              </a:defRPr>
            </a:lvl7pPr>
            <a:lvl8pPr marL="1371600" algn="r" rtl="0" eaLnBrk="1" fontAlgn="base" hangingPunct="1">
              <a:spcBef>
                <a:spcPct val="0"/>
              </a:spcBef>
              <a:spcAft>
                <a:spcPct val="0"/>
              </a:spcAft>
              <a:defRPr sz="3600">
                <a:solidFill>
                  <a:schemeClr val="accent1"/>
                </a:solidFill>
                <a:latin typeface="Arial" charset="0"/>
                <a:cs typeface="Arial" charset="0"/>
              </a:defRPr>
            </a:lvl8pPr>
            <a:lvl9pPr marL="1828800" algn="r" rtl="0" eaLnBrk="1" fontAlgn="base" hangingPunct="1">
              <a:spcBef>
                <a:spcPct val="0"/>
              </a:spcBef>
              <a:spcAft>
                <a:spcPct val="0"/>
              </a:spcAft>
              <a:defRPr sz="3600">
                <a:solidFill>
                  <a:schemeClr val="accent1"/>
                </a:solidFill>
                <a:latin typeface="Arial" charset="0"/>
                <a:cs typeface="Arial" charset="0"/>
              </a:defRPr>
            </a:lvl9pPr>
          </a:lstStyle>
          <a:p>
            <a:pPr algn="l"/>
            <a:r>
              <a:rPr lang="en-US" sz="5400" b="1" dirty="0">
                <a:solidFill>
                  <a:schemeClr val="accent2"/>
                </a:solidFill>
              </a:rPr>
              <a:t>A</a:t>
            </a:r>
            <a:endParaRPr lang="en-US" sz="5400" b="1" dirty="0" smtClean="0">
              <a:solidFill>
                <a:schemeClr val="accent2"/>
              </a:solidFill>
            </a:endParaRPr>
          </a:p>
        </p:txBody>
      </p:sp>
    </p:spTree>
    <p:extLst>
      <p:ext uri="{BB962C8B-B14F-4D97-AF65-F5344CB8AC3E}">
        <p14:creationId xmlns:p14="http://schemas.microsoft.com/office/powerpoint/2010/main" val="1575094437"/>
      </p:ext>
    </p:extLst>
  </p:cSld>
  <p:clrMapOvr>
    <a:masterClrMapping/>
  </p:clrMapOvr>
  <p:transition spd="slow">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PPVER" val="ᙆᙁᙃ"/>
  <p:tag name="RANDOM" val="19"/>
  <p:tag name="CLINAME" val="ᙦᙧᘳᙖᚂᚁᙹᙼᙷᙸᚁᚇᙼᙴᙿ!ᙨᚁᙖᙿᙴᚆᚆᙼᙹᙼᙸᙷ"/>
  <p:tag name="DATETIME" val="ᙅᙂᙉᙂᙅᙃᙄᙆᘳᘳᙄᙄᙍᙄᙋᙔᙠᘳᘻᙚᙠᙧᘾᙄᙍᙃᘼ!ᙄᙃᙂᙌᙂᙅᙃᙄᙆᘳᘳᙄᙄᙍᙆᙆᙔᙠᘳᘻᙚᙠᙧᘾᙅᙍᙃᘼ"/>
  <p:tag name="DONEBY" val="ᙦᙧᙯᙾᙴᚂᚈᚇᙻᙸᚅᘳᙵᙸᙿᙻᙴᙷᙽ!ᙦᙧᙯᙼᚉᚂᘳᙶᙼᚆᙴᚅ"/>
  <p:tag name="IPADDRESS" val="ᙧᙨᙡᙄᙃᙄᙊᙌ!ᙣᙥᙚᙃᙃᙃᙆᙇᙊ"/>
  <p:tag name="CHECKSUM" val="ᙈᙅᙄᙇ!ᙇᙆᙈᙇ"/>
</p:tagLst>
</file>

<file path=ppt/theme/theme1.xml><?xml version="1.0" encoding="utf-8"?>
<a:theme xmlns:a="http://schemas.openxmlformats.org/drawingml/2006/main" name="blank">
  <a:themeElements>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E382B78C3D04E9E350082AB797952" ma:contentTypeVersion="0" ma:contentTypeDescription="Create a new document." ma:contentTypeScope="" ma:versionID="0824703e605e6194fadf9065203afc3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BBCA10-4232-468E-B261-EF6E0755B1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994842F-76AF-40F3-A211-8AFD00012061}">
  <ds:schemaRefs>
    <ds:schemaRef ds:uri="http://purl.org/dc/elements/1.1/"/>
    <ds:schemaRef ds:uri="http://schemas.microsoft.com/office/2006/metadata/properties"/>
    <ds:schemaRef ds:uri="http://purl.org/dc/dcmityp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23986DF-D3E4-4E58-9CFF-D2D00576A0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71191</TotalTime>
  <Words>3288</Words>
  <Application>Microsoft Office PowerPoint</Application>
  <PresentationFormat>On-screen Show (4:3)</PresentationFormat>
  <Paragraphs>934</Paragraphs>
  <Slides>92</Slides>
  <Notes>77</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92</vt:i4>
      </vt:variant>
    </vt:vector>
  </HeadingPairs>
  <TitlesOfParts>
    <vt:vector size="96" baseType="lpstr">
      <vt:lpstr>Arial</vt:lpstr>
      <vt:lpstr>Calibri</vt:lpstr>
      <vt:lpstr>Consolas</vt:lpstr>
      <vt:lpstr>blank</vt:lpstr>
      <vt:lpstr>STM32</vt:lpstr>
      <vt:lpstr>Free MDK-ARM for ST</vt:lpstr>
      <vt:lpstr>STM32F0 Labs</vt:lpstr>
      <vt:lpstr>System Peripherals</vt:lpstr>
      <vt:lpstr>Basic communication peripherals</vt:lpstr>
      <vt:lpstr>Timing peripherals</vt:lpstr>
      <vt:lpstr>Analog peripherals</vt:lpstr>
      <vt:lpstr>Application</vt:lpstr>
      <vt:lpstr>1.1.1  GPIO Lab </vt:lpstr>
      <vt:lpstr>Configure GPIO for LED toggling</vt:lpstr>
      <vt:lpstr>Configure GPIO for LED toggling</vt:lpstr>
      <vt:lpstr>Configure GPIO for LED toggling</vt:lpstr>
      <vt:lpstr>Configure GPIO for LED toggling</vt:lpstr>
      <vt:lpstr>Configure GPIO for LED toggling</vt:lpstr>
      <vt:lpstr>Configure GPIO for LED toggling</vt:lpstr>
      <vt:lpstr>Configure GPIO for LED toggling</vt:lpstr>
      <vt:lpstr>Configure GPIO for LED toggling</vt:lpstr>
      <vt:lpstr>Configure GPIO for LED toggling</vt:lpstr>
      <vt:lpstr>Configure GPIO for LED toggling</vt:lpstr>
      <vt:lpstr>Configure GPIO for LED toggling</vt:lpstr>
      <vt:lpstr>Configure GPIO for LED toggling</vt:lpstr>
      <vt:lpstr>Configure GPIO for LED toggling</vt:lpstr>
      <vt:lpstr>1.1.2 EXTI lab</vt:lpstr>
      <vt:lpstr>Configure EXTI to turn on LED</vt:lpstr>
      <vt:lpstr>Configure EXTI to turn on LED</vt:lpstr>
      <vt:lpstr>Configure EXTI to turn on LED</vt:lpstr>
      <vt:lpstr>Configure EXTI to turn on LED</vt:lpstr>
      <vt:lpstr>Configure EXTI to turn on LED</vt:lpstr>
      <vt:lpstr>Configure EXTI to turn on LED</vt:lpstr>
      <vt:lpstr>Configure EXTI to turn on LED</vt:lpstr>
      <vt:lpstr>Configure EXTI to turn on LED</vt:lpstr>
      <vt:lpstr>Configure EXTI to turn on LED</vt:lpstr>
      <vt:lpstr>Configure EXTI to turn on LED</vt:lpstr>
      <vt:lpstr>Configure EXTI to turn on LED</vt:lpstr>
      <vt:lpstr>Configure EXTI to turn on LED</vt:lpstr>
      <vt:lpstr>2.1.2 UART printf lab </vt:lpstr>
      <vt:lpstr>Use UART with printf</vt:lpstr>
      <vt:lpstr>Use UART with printf</vt:lpstr>
      <vt:lpstr>Use UART with interrupt</vt:lpstr>
      <vt:lpstr>Use UART with interrupt</vt:lpstr>
      <vt:lpstr>Use UART with interrupt</vt:lpstr>
      <vt:lpstr>Use UART with interrupt</vt:lpstr>
      <vt:lpstr>Use UART with printf</vt:lpstr>
      <vt:lpstr>3.2.1 TIM with interrupt lab</vt:lpstr>
      <vt:lpstr>Use TIM with interrupt</vt:lpstr>
      <vt:lpstr>Use TIM with interrupt</vt:lpstr>
      <vt:lpstr>Use TIM with interrupt</vt:lpstr>
      <vt:lpstr>Use TIM with interrupt</vt:lpstr>
      <vt:lpstr>Use TIM with interrupt</vt:lpstr>
      <vt:lpstr>Use TIM with interrupt</vt:lpstr>
      <vt:lpstr>Use TIM with interrupt</vt:lpstr>
      <vt:lpstr>Use TIM with interrupt</vt:lpstr>
      <vt:lpstr>Use TIM with interrupt</vt:lpstr>
      <vt:lpstr>3.2.2 TIM in PWM Mode</vt:lpstr>
      <vt:lpstr>Use TIM in PWM</vt:lpstr>
      <vt:lpstr>Use TIM in PWM</vt:lpstr>
      <vt:lpstr>Use TIM in PWM</vt:lpstr>
      <vt:lpstr>Use TIM in PWM</vt:lpstr>
      <vt:lpstr>Use TIM in PWM</vt:lpstr>
      <vt:lpstr>Use TIM in PWM</vt:lpstr>
      <vt:lpstr>Use TIM in PWM</vt:lpstr>
      <vt:lpstr>Use TIM in PWM</vt:lpstr>
      <vt:lpstr>Use TIM in PWM</vt:lpstr>
      <vt:lpstr>4.1.2 ADC Interrupt lab</vt:lpstr>
      <vt:lpstr>Use ADC with interrupt</vt:lpstr>
      <vt:lpstr>Use ADC with interrupt</vt:lpstr>
      <vt:lpstr>Use ADC with interrupt</vt:lpstr>
      <vt:lpstr>Use ADC with interrupt</vt:lpstr>
      <vt:lpstr>Use ADC with interrupt</vt:lpstr>
      <vt:lpstr>Use ADC with interrupt</vt:lpstr>
      <vt:lpstr>Use ADC with interrupt</vt:lpstr>
      <vt:lpstr>Use ADC with interrupt</vt:lpstr>
      <vt:lpstr>Use ADC with interrupt</vt:lpstr>
      <vt:lpstr>Use ADC with interrupt</vt:lpstr>
      <vt:lpstr>Use ADC with interrupt</vt:lpstr>
      <vt:lpstr>6.1.1 Application InfraRED</vt:lpstr>
      <vt:lpstr>Application InfraRED</vt:lpstr>
      <vt:lpstr>Application InfraRED</vt:lpstr>
      <vt:lpstr>Application InfraRED</vt:lpstr>
      <vt:lpstr>Application InfraRED</vt:lpstr>
      <vt:lpstr>Application InfraRED</vt:lpstr>
      <vt:lpstr>Application InfraRED</vt:lpstr>
      <vt:lpstr>Application InfraRED</vt:lpstr>
      <vt:lpstr>Application InfraRED</vt:lpstr>
      <vt:lpstr>Application InfraRED</vt:lpstr>
      <vt:lpstr>Application InfraRED</vt:lpstr>
      <vt:lpstr>Application InfraRED</vt:lpstr>
      <vt:lpstr>Appendix A CubeMX install</vt:lpstr>
      <vt:lpstr>CubeMX install</vt:lpstr>
      <vt:lpstr>CubeMX install</vt:lpstr>
      <vt:lpstr>CubeMX install</vt:lpstr>
      <vt:lpstr>CubeMX install</vt:lpstr>
    </vt:vector>
  </TitlesOfParts>
  <Company>ST Microelectronics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bruno.montanari@st.com</dc:creator>
  <cp:lastModifiedBy>Bruno Fontes MONTANARI</cp:lastModifiedBy>
  <cp:revision>1384</cp:revision>
  <cp:lastPrinted>2015-08-10T13:22:10Z</cp:lastPrinted>
  <dcterms:created xsi:type="dcterms:W3CDTF">2013-02-06T10:17:44Z</dcterms:created>
  <dcterms:modified xsi:type="dcterms:W3CDTF">2016-08-01T20:33:42Z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0x0101002A5E382B78C3D04E9E350082AB797952</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y fmtid="{D5CDD505-2E9C-101B-9397-08002B2CF9AE}" pid="6" name="PublishingExpirationDate">
    <vt:lpwstr/>
  </property>
  <property fmtid="{D5CDD505-2E9C-101B-9397-08002B2CF9AE}" pid="7" name="PublishingStartDate">
    <vt:lpwstr/>
  </property>
</Properties>
</file>