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4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81" r:id="rId5"/>
    <p:sldId id="708" r:id="rId6"/>
    <p:sldId id="1063" r:id="rId7"/>
    <p:sldId id="935" r:id="rId8"/>
    <p:sldId id="783" r:id="rId9"/>
    <p:sldId id="788" r:id="rId10"/>
    <p:sldId id="936" r:id="rId11"/>
    <p:sldId id="789" r:id="rId12"/>
    <p:sldId id="795" r:id="rId13"/>
    <p:sldId id="1038" r:id="rId14"/>
    <p:sldId id="1040" r:id="rId15"/>
    <p:sldId id="1039" r:id="rId16"/>
    <p:sldId id="941" r:id="rId17"/>
    <p:sldId id="964" r:id="rId18"/>
    <p:sldId id="946" r:id="rId19"/>
    <p:sldId id="1032" r:id="rId20"/>
    <p:sldId id="1059" r:id="rId21"/>
    <p:sldId id="949" r:id="rId22"/>
    <p:sldId id="963" r:id="rId23"/>
    <p:sldId id="1034" r:id="rId24"/>
    <p:sldId id="954" r:id="rId25"/>
    <p:sldId id="955" r:id="rId26"/>
    <p:sldId id="962" r:id="rId27"/>
    <p:sldId id="1060" r:id="rId28"/>
    <p:sldId id="1061" r:id="rId29"/>
    <p:sldId id="1041" r:id="rId30"/>
    <p:sldId id="1042" r:id="rId31"/>
    <p:sldId id="1043" r:id="rId32"/>
    <p:sldId id="1044" r:id="rId33"/>
    <p:sldId id="1045" r:id="rId34"/>
    <p:sldId id="1046" r:id="rId35"/>
    <p:sldId id="1047" r:id="rId36"/>
    <p:sldId id="1048" r:id="rId37"/>
    <p:sldId id="1049" r:id="rId38"/>
    <p:sldId id="1064" r:id="rId39"/>
    <p:sldId id="1050" r:id="rId40"/>
    <p:sldId id="1065" r:id="rId41"/>
    <p:sldId id="1051" r:id="rId42"/>
    <p:sldId id="1052" r:id="rId43"/>
    <p:sldId id="1066" r:id="rId44"/>
    <p:sldId id="1053" r:id="rId45"/>
    <p:sldId id="1054" r:id="rId46"/>
    <p:sldId id="1055" r:id="rId47"/>
    <p:sldId id="1056" r:id="rId48"/>
    <p:sldId id="1057" r:id="rId49"/>
    <p:sldId id="1058" r:id="rId50"/>
    <p:sldId id="1062" r:id="rId51"/>
    <p:sldId id="1036" r:id="rId52"/>
  </p:sldIdLst>
  <p:sldSz cx="9144000" cy="6858000" type="screen4x3"/>
  <p:notesSz cx="6858000" cy="9926638"/>
  <p:custDataLst>
    <p:tags r:id="rId55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tur Iwanick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4CA"/>
    <a:srgbClr val="FFFFFF"/>
    <a:srgbClr val="D9EFFF"/>
    <a:srgbClr val="EBFFFF"/>
    <a:srgbClr val="D1FFFF"/>
    <a:srgbClr val="FFD300"/>
    <a:srgbClr val="90989E"/>
    <a:srgbClr val="4F5251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743" autoAdjust="0"/>
    <p:restoredTop sz="85449" autoAdjust="0"/>
  </p:normalViewPr>
  <p:slideViewPr>
    <p:cSldViewPr>
      <p:cViewPr varScale="1">
        <p:scale>
          <a:sx n="59" d="100"/>
          <a:sy n="59" d="100"/>
        </p:scale>
        <p:origin x="821" y="67"/>
      </p:cViewPr>
      <p:guideLst>
        <p:guide orient="horz" pos="2160"/>
        <p:guide orient="horz" pos="8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1319-7756-4DDA-B44D-10C9C9072268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CB0A-237B-4F78-9BEC-1AF8CC59E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1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1E4A21-066F-4EC3-837D-2DEDF384F560}" type="datetimeFigureOut">
              <a:rPr lang="fr-FR"/>
              <a:pPr>
                <a:defRPr/>
              </a:pPr>
              <a:t>06/06/2016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DF7D87-55F9-4FC4-8E4C-52E30D31F4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9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6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80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0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68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The Stop mode is based on the Cortex™-M0+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deepsleep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 mode combined with peripheral clock gating.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HSI ON/OFF is optional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46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42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run approx.</a:t>
            </a:r>
            <a:r>
              <a:rPr lang="en-US" baseline="0" dirty="0" smtClean="0"/>
              <a:t> 53mA</a:t>
            </a:r>
            <a:endParaRPr lang="en-US" dirty="0" smtClean="0"/>
          </a:p>
          <a:p>
            <a:r>
              <a:rPr lang="en-US" dirty="0" smtClean="0"/>
              <a:t>Consumption on STM32F429disco approx. 5mA in stop(not optimized)</a:t>
            </a:r>
          </a:p>
          <a:p>
            <a:r>
              <a:rPr lang="en-US" dirty="0" smtClean="0"/>
              <a:t>You ma</a:t>
            </a:r>
            <a:r>
              <a:rPr lang="en-US" baseline="0" dirty="0" smtClean="0"/>
              <a:t> test the difference with pins ins floating in and analog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22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The Standby mode allows to achieve the lowest power consumption. It is based on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Cortex™-M0+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deepsleep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 mode, with the voltage regulator disabled. The VCORE domain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consequently powered off. The PLL, the MSI, the HSI16 oscillator and the HSE oscillator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are also switched off. SRAM and register contents are lost except for the RTC registers,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RTC backup registers and Standby circuitry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2433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519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run approx.</a:t>
            </a:r>
            <a:r>
              <a:rPr lang="en-US" baseline="0" dirty="0" smtClean="0"/>
              <a:t> 53mA</a:t>
            </a:r>
            <a:endParaRPr lang="en-US" dirty="0" smtClean="0"/>
          </a:p>
          <a:p>
            <a:r>
              <a:rPr lang="en-US" dirty="0" smtClean="0"/>
              <a:t>Consumption on STM32F429disco approx. 5mA in stop(not optimized)</a:t>
            </a:r>
          </a:p>
          <a:p>
            <a:r>
              <a:rPr lang="en-US" dirty="0" smtClean="0"/>
              <a:t>You ma</a:t>
            </a:r>
            <a:r>
              <a:rPr lang="en-US" baseline="0" dirty="0" smtClean="0"/>
              <a:t> test the difference with pins ins floating in and analog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484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49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48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08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91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8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038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028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70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78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823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7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363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5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232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120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0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472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97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0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43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67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2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93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1713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5413" y="-171450"/>
            <a:ext cx="9280526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4213" y="5878513"/>
            <a:ext cx="24479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A1299FCA-C490-4C43-AA02-A6096FBC69E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2568207-DF40-45BA-9340-2AA41162000B}" type="datetime1">
              <a:rPr lang="fr-FR" smtClean="0"/>
              <a:t>06/06/2016</a:t>
            </a:fld>
            <a:endParaRPr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18262" r="10397" b="48524"/>
          <a:stretch>
            <a:fillRect/>
          </a:stretch>
        </p:blipFill>
        <p:spPr bwMode="auto">
          <a:xfrm>
            <a:off x="0" y="4763"/>
            <a:ext cx="9144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8DEED-829C-47B1-842D-CFFF7E5C2B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E00B44-21EA-424A-B693-978D28021F12}" type="datetime1">
              <a:rPr lang="fr-FR" smtClean="0"/>
              <a:t>06/06/2016</a:t>
            </a:fld>
            <a:endParaRPr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BB716-59AC-4EF3-AEB3-49E4EB5AB5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01205D-2679-4020-88FF-E8612624913F}" type="datetime1">
              <a:rPr lang="fr-FR" smtClean="0"/>
              <a:t>06/06/2016</a:t>
            </a:fld>
            <a:endParaRPr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AC99-D251-492F-A5C4-CBA2A51F90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C96C79-13EE-440E-B22E-96ACF3742C48}" type="datetime1">
              <a:rPr lang="fr-FR" smtClean="0"/>
              <a:t>06/06/2016</a:t>
            </a:fld>
            <a:endParaRPr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EFFF"/>
            </a:gs>
            <a:gs pos="98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075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874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8538" y="677863"/>
            <a:ext cx="544512" cy="198437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6D75FE3-EB8E-445B-A0EB-C8D8B6CA3C9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1029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5425" y="6235700"/>
            <a:ext cx="6683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3438" y="6546850"/>
            <a:ext cx="3414712" cy="1222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50" y="6546850"/>
            <a:ext cx="519113" cy="12223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fr-FR"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BBB00E-EBE6-4289-8AB9-08154220DD7E}" type="datetime1">
              <a:rPr lang="fr-FR" smtClean="0"/>
              <a:t>06/06/2016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77800" indent="-177800" algn="l" rtl="0" eaLnBrk="1" fontAlgn="base" hangingPunct="1">
        <a:spcBef>
          <a:spcPts val="180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rgbClr val="002152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002152"/>
        </a:buClr>
        <a:buFont typeface="Arial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rtl="0" eaLnBrk="1" fontAlgn="base" hangingPunct="1">
        <a:lnSpc>
          <a:spcPct val="90000"/>
        </a:lnSpc>
        <a:spcBef>
          <a:spcPct val="0"/>
        </a:spcBef>
        <a:spcAft>
          <a:spcPts val="300"/>
        </a:spcAft>
        <a:buFont typeface="Arial" charset="0"/>
        <a:buChar char="•"/>
        <a:defRPr sz="1400" kern="1200">
          <a:solidFill>
            <a:srgbClr val="9C9E9F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rtl="0" eaLnBrk="1" fontAlgn="base" hangingPunct="1">
        <a:lnSpc>
          <a:spcPct val="90000"/>
        </a:lnSpc>
        <a:spcBef>
          <a:spcPct val="0"/>
        </a:spcBef>
        <a:spcAft>
          <a:spcPts val="300"/>
        </a:spcAft>
        <a:buFont typeface="Arial" charset="0"/>
        <a:buChar char="•"/>
        <a:defRPr sz="1200" kern="120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4038600"/>
            <a:ext cx="3257550" cy="2819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01284" y="340249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14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2152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Snippets</a:t>
            </a:r>
            <a:endParaRPr lang="en-US" dirty="0" smtClean="0"/>
          </a:p>
        </p:txBody>
      </p:sp>
      <p:pic>
        <p:nvPicPr>
          <p:cNvPr id="7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92696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GPIO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  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(1) Enable the peripheral clock of GPIOC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(2) Select output mode (01) on GPIOC pin 9 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RCC-&gt;AHBENR |= RCC_AHBENR_GPIOCEN;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*/  </a:t>
            </a:r>
          </a:p>
          <a:p>
            <a:r>
              <a:rPr lang="en-GB" dirty="0">
                <a:latin typeface="Consolas" panose="020B0609020204030204" pitchFamily="49" charset="0"/>
              </a:rPr>
              <a:t>  GPIOC-&gt;MODER = (GPIOC-&gt;MODER &amp; ~(GPIO_MODER_MODER9)) \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| (GPIO_MODER_MODER9_0);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(2) */  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11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EXTI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350" y="1579340"/>
            <a:ext cx="8427838" cy="535531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 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Enable the peripheral clock of GPIOA */ </a:t>
            </a:r>
          </a:p>
          <a:p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/*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(3) Configure the corresponding mask bit in the EXTI_IMR register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(4) Configure the Trigger Selection bits of the Interrupt line on rising edge*/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(5) Configure the Trigger Selection bits of the Interrupt line on falling edge*/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RCC-&gt;AHBENR |= RCC_AHBENR_GPIOAEN;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*/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EXTI-</a:t>
            </a:r>
            <a:r>
              <a:rPr lang="en-GB" dirty="0">
                <a:latin typeface="Consolas" panose="020B0609020204030204" pitchFamily="49" charset="0"/>
              </a:rPr>
              <a:t>&gt;IMR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(3) */ </a:t>
            </a:r>
          </a:p>
          <a:p>
            <a:r>
              <a:rPr lang="en-GB" dirty="0">
                <a:latin typeface="Consolas" panose="020B0609020204030204" pitchFamily="49" charset="0"/>
              </a:rPr>
              <a:t>  EXTI-&gt;RTSR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(4) */</a:t>
            </a:r>
          </a:p>
          <a:p>
            <a:r>
              <a:rPr lang="en-GB" dirty="0">
                <a:latin typeface="Consolas" panose="020B0609020204030204" pitchFamily="49" charset="0"/>
              </a:rPr>
              <a:t>  EXTI-&gt;FTSR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(5)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Configure NVIC for External Interrupt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(6) Enable Interrupt on EXTI0_1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(7) Set priority for EXTI0_1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NVIC_EnableIRQ</a:t>
            </a:r>
            <a:r>
              <a:rPr lang="en-GB" dirty="0">
                <a:latin typeface="Consolas" panose="020B0609020204030204" pitchFamily="49" charset="0"/>
              </a:rPr>
              <a:t>(EXTI0_1_IRQn);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(6)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NVIC_SetPriority</a:t>
            </a:r>
            <a:r>
              <a:rPr lang="en-GB" dirty="0">
                <a:latin typeface="Consolas" panose="020B0609020204030204" pitchFamily="49" charset="0"/>
              </a:rPr>
              <a:t>(EXTI0_1_IRQn,0);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(7) */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96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Interrupt Handler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258532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EXTI0_1_IRQHandler(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</a:rPr>
              <a:t> ((EXTI-&gt;PR &amp; 0x0001) !=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latin typeface="Consolas" panose="020B0609020204030204" pitchFamily="49" charset="0"/>
              </a:rPr>
              <a:t>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Check line 0 has triggered the IT */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EXTI-&gt;PR |=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Clear the pending bit */</a:t>
            </a:r>
          </a:p>
          <a:p>
            <a:r>
              <a:rPr lang="en-GB" dirty="0">
                <a:latin typeface="Consolas" panose="020B0609020204030204" pitchFamily="49" charset="0"/>
              </a:rPr>
              <a:t>    GPIOC-&gt;ODR ^=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Toggle green led on PC9 */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296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 SLEEP </a:t>
            </a:r>
            <a:r>
              <a:rPr lang="en-US" dirty="0"/>
              <a:t>lab </a:t>
            </a:r>
            <a:r>
              <a:rPr lang="en-US" b="1" dirty="0" smtClean="0">
                <a:solidFill>
                  <a:schemeClr val="accent2"/>
                </a:solidFill>
              </a:rPr>
              <a:t>3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00608" y="404664"/>
            <a:ext cx="9361040" cy="1142790"/>
          </a:xfrm>
          <a:noFill/>
          <a:ln>
            <a:miter lim="800000"/>
            <a:headEnd/>
            <a:tailEnd/>
          </a:ln>
        </p:spPr>
        <p:txBody>
          <a:bodyPr vert="horz" wrap="square" lIns="75234" tIns="37618" rIns="75234" bIns="376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SLEEP</a:t>
            </a:r>
            <a:r>
              <a:rPr lang="en-US" dirty="0" smtClean="0"/>
              <a:t> Mode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188586" y="2996951"/>
                <a:ext cx="1005065" cy="131027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Clock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827584" y="4551058"/>
                <a:ext cx="1080000" cy="2517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378982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65" y="4440849"/>
            <a:ext cx="2510880" cy="139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508126" y="1578736"/>
            <a:ext cx="3312346" cy="22344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1"/>
                </a:solidFill>
              </a:rPr>
              <a:t>Core is stopped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Peripherals are running</a:t>
            </a:r>
          </a:p>
          <a:p>
            <a:pPr>
              <a:spcBef>
                <a:spcPct val="30000"/>
              </a:spcBef>
            </a:pPr>
            <a:r>
              <a:rPr lang="en-US" sz="1800" b="1" dirty="0" err="1" smtClean="0">
                <a:solidFill>
                  <a:srgbClr val="00B0F0"/>
                </a:solidFill>
              </a:rPr>
              <a:t>Consuption</a:t>
            </a:r>
            <a:r>
              <a:rPr lang="en-US" sz="1800" b="1" dirty="0" smtClean="0">
                <a:solidFill>
                  <a:srgbClr val="00B0F0"/>
                </a:solidFill>
              </a:rPr>
              <a:t>: </a:t>
            </a:r>
            <a:r>
              <a:rPr lang="en-US" sz="1800" b="1" dirty="0">
                <a:solidFill>
                  <a:schemeClr val="accent2"/>
                </a:solidFill>
              </a:rPr>
              <a:t>164uA@48MHz 84uA@8MHz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436096" y="1414234"/>
            <a:ext cx="3384376" cy="20685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80" y="1428702"/>
            <a:ext cx="413569" cy="4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Rounded Rectangle 132"/>
          <p:cNvSpPr/>
          <p:nvPr/>
        </p:nvSpPr>
        <p:spPr>
          <a:xfrm>
            <a:off x="2263335" y="3862034"/>
            <a:ext cx="86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HSE</a:t>
            </a:r>
            <a:endParaRPr lang="en-US" sz="1200" dirty="0"/>
          </a:p>
        </p:txBody>
      </p:sp>
      <p:sp>
        <p:nvSpPr>
          <p:cNvPr id="134" name="Rounded Rectangle 133"/>
          <p:cNvSpPr/>
          <p:nvPr/>
        </p:nvSpPr>
        <p:spPr>
          <a:xfrm>
            <a:off x="2263335" y="3429978"/>
            <a:ext cx="864000" cy="14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HSI</a:t>
            </a:r>
            <a:endParaRPr lang="en-US" sz="1200" dirty="0"/>
          </a:p>
        </p:txBody>
      </p:sp>
      <p:sp>
        <p:nvSpPr>
          <p:cNvPr id="136" name="Rounded Rectangle 135"/>
          <p:cNvSpPr/>
          <p:nvPr/>
        </p:nvSpPr>
        <p:spPr>
          <a:xfrm>
            <a:off x="2263335" y="4294090"/>
            <a:ext cx="864000" cy="14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LSE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2263335" y="4078062"/>
            <a:ext cx="864000" cy="144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</a:t>
            </a:r>
            <a:r>
              <a:rPr lang="en-US" sz="1200" dirty="0" smtClean="0"/>
              <a:t>SI</a:t>
            </a:r>
            <a:endParaRPr lang="en-US" sz="1200" dirty="0"/>
          </a:p>
        </p:txBody>
      </p:sp>
      <p:sp>
        <p:nvSpPr>
          <p:cNvPr id="90" name="Rounded Rectangle 89"/>
          <p:cNvSpPr/>
          <p:nvPr/>
        </p:nvSpPr>
        <p:spPr>
          <a:xfrm>
            <a:off x="3385737" y="1595780"/>
            <a:ext cx="1260000" cy="360000"/>
          </a:xfrm>
          <a:prstGeom prst="roundRect">
            <a:avLst/>
          </a:prstGeom>
          <a:gradFill flip="none" rotWithShape="1">
            <a:gsLst>
              <a:gs pos="51000">
                <a:schemeClr val="accent1"/>
              </a:gs>
              <a:gs pos="50000">
                <a:schemeClr val="accent2"/>
              </a:gs>
              <a:gs pos="100000">
                <a:schemeClr val="accent1"/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605897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en-GB" sz="1800" dirty="0" smtClean="0"/>
              <a:t>Quick setup for the IDE to enable debug in low power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0711"/>
            <a:ext cx="4248472" cy="396266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Callout 6"/>
          <p:cNvSpPr/>
          <p:nvPr/>
        </p:nvSpPr>
        <p:spPr>
          <a:xfrm>
            <a:off x="251520" y="3933056"/>
            <a:ext cx="3816424" cy="2442915"/>
          </a:xfrm>
          <a:prstGeom prst="wedgeEllipseCallout">
            <a:avLst>
              <a:gd name="adj1" fmla="val 98061"/>
              <a:gd name="adj2" fmla="val -3089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To be able reprogram the STM32 which is in LP mode we must use connection under reset option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2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</a:t>
            </a:r>
            <a:r>
              <a:rPr lang="en-US" dirty="0" smtClean="0">
                <a:solidFill>
                  <a:schemeClr val="accent2"/>
                </a:solidFill>
              </a:rPr>
              <a:t>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pt-BR" sz="1800" dirty="0" smtClean="0"/>
              <a:t>Simple main function to configure the EXTI and LED 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866" y="1860248"/>
            <a:ext cx="8712968" cy="313932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Infinite loop */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GPIOC-&gt;BRR 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//turn off orange led on PC8 when released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PWR_EnterSLEEPMode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((GPIOA-&gt;IDR&amp;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0x01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latin typeface="Consolas" panose="020B0609020204030204" pitchFamily="49" charset="0"/>
              </a:rPr>
              <a:t>      GPIOC-&gt;BSRR 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//turn on orange led on PC8 when pressed 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7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SLEEP </a:t>
            </a:r>
            <a:r>
              <a:rPr lang="en-US" dirty="0">
                <a:solidFill>
                  <a:schemeClr val="accent2"/>
                </a:solidFill>
              </a:rPr>
              <a:t>mode with </a:t>
            </a:r>
            <a:r>
              <a:rPr lang="en-US" dirty="0" smtClean="0">
                <a:solidFill>
                  <a:schemeClr val="accent2"/>
                </a:solidFill>
              </a:rPr>
              <a:t>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77492"/>
          </a:xfrm>
        </p:spPr>
        <p:txBody>
          <a:bodyPr/>
          <a:lstStyle/>
          <a:p>
            <a:r>
              <a:rPr lang="pt-BR" sz="1800" dirty="0" smtClean="0"/>
              <a:t>The functions for GPIO and EXTI are the same from the previous exercices</a:t>
            </a:r>
          </a:p>
          <a:p>
            <a:pPr lvl="1"/>
            <a:r>
              <a:rPr lang="en-GB" sz="1200" dirty="0"/>
              <a:t>__INLINE void  </a:t>
            </a:r>
            <a:r>
              <a:rPr lang="en-GB" sz="1200" dirty="0" err="1"/>
              <a:t>ConfigureGPIO</a:t>
            </a:r>
            <a:r>
              <a:rPr lang="en-GB" sz="1200" dirty="0"/>
              <a:t>(void</a:t>
            </a:r>
            <a:r>
              <a:rPr lang="en-GB" sz="1200" dirty="0" smtClean="0"/>
              <a:t>)</a:t>
            </a:r>
          </a:p>
          <a:p>
            <a:pPr lvl="1"/>
            <a:r>
              <a:rPr lang="en-GB" sz="1200" dirty="0"/>
              <a:t>__INLINE void  </a:t>
            </a:r>
            <a:r>
              <a:rPr lang="en-GB" sz="1200" dirty="0" err="1"/>
              <a:t>ConfigureExternalIT</a:t>
            </a:r>
            <a:r>
              <a:rPr lang="en-GB" sz="1200" dirty="0"/>
              <a:t>(void</a:t>
            </a:r>
            <a:r>
              <a:rPr lang="en-GB" sz="1200" dirty="0" smtClean="0"/>
              <a:t>)</a:t>
            </a:r>
          </a:p>
          <a:p>
            <a:pPr lvl="1"/>
            <a:r>
              <a:rPr lang="en-GB" sz="1200" dirty="0"/>
              <a:t>void EXTI0_1_IRQHandler(void)	</a:t>
            </a:r>
            <a:endParaRPr lang="en-GB" sz="1200" dirty="0" smtClean="0"/>
          </a:p>
          <a:p>
            <a:r>
              <a:rPr lang="en-GB" dirty="0" smtClean="0"/>
              <a:t>New function to enable entering in sleep mode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3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866" y="3012634"/>
            <a:ext cx="8712968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PWR_EnterSLEEPMode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Clear SLEEPDEEP bit of Cortex System Control Register */</a:t>
            </a:r>
          </a:p>
          <a:p>
            <a:r>
              <a:rPr lang="en-GB" dirty="0">
                <a:latin typeface="Consolas" panose="020B0609020204030204" pitchFamily="49" charset="0"/>
              </a:rPr>
              <a:t>  SCB-&gt;SCR &amp;= (uint32_t)~((uint32_t)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Select SLEEP mode entry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-------------------------------------*/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Request Wait For Interrupt */</a:t>
            </a:r>
          </a:p>
          <a:p>
            <a:r>
              <a:rPr lang="en-GB" dirty="0">
                <a:latin typeface="Consolas" panose="020B0609020204030204" pitchFamily="49" charset="0"/>
              </a:rPr>
              <a:t>  __WFI();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90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 STOP lab </a:t>
            </a:r>
            <a:r>
              <a:rPr lang="en-US" b="1" dirty="0" smtClean="0">
                <a:solidFill>
                  <a:schemeClr val="accent2"/>
                </a:solidFill>
              </a:rPr>
              <a:t>4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2197017" y="3224135"/>
            <a:ext cx="988202" cy="636450"/>
          </a:xfrm>
          <a:prstGeom prst="roundRect">
            <a:avLst/>
          </a:prstGeom>
          <a:solidFill>
            <a:srgbClr val="00B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Clock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88586" y="3860735"/>
            <a:ext cx="1005065" cy="7203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00608" y="404664"/>
            <a:ext cx="9361040" cy="1142790"/>
          </a:xfrm>
          <a:noFill/>
          <a:ln>
            <a:miter lim="800000"/>
            <a:headEnd/>
            <a:tailEnd/>
          </a:ln>
        </p:spPr>
        <p:txBody>
          <a:bodyPr vert="horz" wrap="square" lIns="75234" tIns="37618" rIns="75234" bIns="376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STOP</a:t>
            </a:r>
            <a:r>
              <a:rPr lang="en-US" dirty="0" smtClean="0"/>
              <a:t> Mode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385737" y="1378778"/>
                <a:ext cx="1260000" cy="360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FLASH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35391" y="455088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415139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267552" y="321199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HSE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267552" y="3428038"/>
                <a:ext cx="864000" cy="144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HSI</a:t>
                </a:r>
                <a:endParaRPr lang="en-US" sz="12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259119" y="414811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LSE</a:t>
                </a:r>
                <a:endParaRPr lang="en-US" sz="1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267550" y="3932090"/>
                <a:ext cx="864000" cy="1440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</a:t>
                </a:r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508126" y="1190591"/>
            <a:ext cx="3312346" cy="42596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00B050"/>
                </a:solidFill>
              </a:rPr>
              <a:t>Core is stopped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00B050"/>
                </a:solidFill>
              </a:rPr>
              <a:t>HSE, MSI clocks are OFF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SRAM and registers content is preserved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Peripherals with HSI, LSI, LSE clock option can be ON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chemeClr val="accent2"/>
                </a:solidFill>
              </a:rPr>
              <a:t>GPIO’s keep their setup</a:t>
            </a:r>
          </a:p>
          <a:p>
            <a:pPr>
              <a:spcBef>
                <a:spcPct val="30000"/>
              </a:spcBef>
            </a:pPr>
            <a:r>
              <a:rPr lang="en-US" sz="1800" b="1" dirty="0" err="1" smtClean="0">
                <a:solidFill>
                  <a:schemeClr val="accent2"/>
                </a:solidFill>
              </a:rPr>
              <a:t>Consuption</a:t>
            </a:r>
            <a:r>
              <a:rPr lang="en-US" sz="1800" b="1" dirty="0" smtClean="0">
                <a:solidFill>
                  <a:schemeClr val="accent2"/>
                </a:solidFill>
              </a:rPr>
              <a:t>: 7uA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436096" y="1026089"/>
            <a:ext cx="3384376" cy="38696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80" y="1428702"/>
            <a:ext cx="413569" cy="41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3669714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35891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712673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3318852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86" y="4009055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00" y="3106185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6" y="237047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00" y="4335927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00" y="3986066"/>
            <a:ext cx="284037" cy="28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2" y="3981361"/>
            <a:ext cx="287488" cy="2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6" y="5177678"/>
            <a:ext cx="1483314" cy="131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07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</a:t>
            </a:r>
            <a:endParaRPr lang="en-US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23528" y="1277496"/>
            <a:ext cx="8229600" cy="36317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GPIO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EXTI </a:t>
            </a:r>
            <a:r>
              <a:rPr lang="en-US" dirty="0"/>
              <a:t>lab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SLEEP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STANDBY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B9C4CA"/>
                </a:solidFill>
              </a:rPr>
              <a:t>TIMER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ADC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UART lab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30DDD74-2643-4340-9C40-B8A73A294DAC}" type="datetime1">
              <a:rPr lang="fr-FR" smtClean="0"/>
              <a:pPr/>
              <a:t>06/06/2016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STM32F42xx Technical Training              </a:t>
            </a:r>
            <a:endParaRPr lang="en-US" dirty="0"/>
          </a:p>
        </p:txBody>
      </p:sp>
      <p:grpSp>
        <p:nvGrpSpPr>
          <p:cNvPr id="25" name="Group 130"/>
          <p:cNvGrpSpPr>
            <a:grpSpLocks/>
          </p:cNvGrpSpPr>
          <p:nvPr/>
        </p:nvGrpSpPr>
        <p:grpSpPr bwMode="auto">
          <a:xfrm>
            <a:off x="6821757" y="3312566"/>
            <a:ext cx="1288184" cy="2299464"/>
            <a:chOff x="971600" y="2429301"/>
            <a:chExt cx="2082771" cy="3717998"/>
          </a:xfrm>
        </p:grpSpPr>
        <p:pic>
          <p:nvPicPr>
            <p:cNvPr id="26" name="Picture 25" descr="stm32_module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429000"/>
              <a:ext cx="2082771" cy="271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2073887" y="2430536"/>
              <a:ext cx="513343" cy="1149938"/>
            </a:xfrm>
            <a:custGeom>
              <a:avLst/>
              <a:gdLst>
                <a:gd name="connsiteX0" fmla="*/ 0 w 511791"/>
                <a:gd name="connsiteY0" fmla="*/ 0 h 1150961"/>
                <a:gd name="connsiteX1" fmla="*/ 491319 w 511791"/>
                <a:gd name="connsiteY1" fmla="*/ 218365 h 1150961"/>
                <a:gd name="connsiteX2" fmla="*/ 122830 w 511791"/>
                <a:gd name="connsiteY2" fmla="*/ 764275 h 1150961"/>
                <a:gd name="connsiteX3" fmla="*/ 368489 w 511791"/>
                <a:gd name="connsiteY3" fmla="*/ 1091821 h 1150961"/>
                <a:gd name="connsiteX4" fmla="*/ 368489 w 511791"/>
                <a:gd name="connsiteY4" fmla="*/ 1119117 h 115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791" h="1150961">
                  <a:moveTo>
                    <a:pt x="0" y="0"/>
                  </a:moveTo>
                  <a:cubicBezTo>
                    <a:pt x="235423" y="45493"/>
                    <a:pt x="470847" y="90986"/>
                    <a:pt x="491319" y="218365"/>
                  </a:cubicBezTo>
                  <a:cubicBezTo>
                    <a:pt x="511791" y="345744"/>
                    <a:pt x="143302" y="618699"/>
                    <a:pt x="122830" y="764275"/>
                  </a:cubicBezTo>
                  <a:cubicBezTo>
                    <a:pt x="102358" y="909851"/>
                    <a:pt x="327546" y="1032681"/>
                    <a:pt x="368489" y="1091821"/>
                  </a:cubicBezTo>
                  <a:cubicBezTo>
                    <a:pt x="409432" y="1150961"/>
                    <a:pt x="388960" y="1135039"/>
                    <a:pt x="368489" y="1119117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3" name="Picture 2" descr="C:\Users\ldesseig\Documents\My ST Documents\MCD\Projects\STM32Cube V1\Branding Visuals\STM32_Cube_128x128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44" y="2542553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pt-BR" sz="1800" dirty="0" smtClean="0"/>
              <a:t>Simple main function to enter STOP mode, same logic as Sleep Mode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204864"/>
            <a:ext cx="8712968" cy="313932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Infinite loop */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GPIOC-&gt;BRR 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//turn off orange led on PC8 when released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</a:rPr>
              <a:t>PWR_EnterSTOPMode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((GPIOA-&gt;IDR&amp;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0x01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latin typeface="Consolas" panose="020B0609020204030204" pitchFamily="49" charset="0"/>
              </a:rPr>
              <a:t>      GPIOC-&gt;BSRR 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//turn on orange led on PC8 when pressed 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54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STOP </a:t>
            </a:r>
            <a:r>
              <a:rPr lang="en-US" dirty="0">
                <a:solidFill>
                  <a:schemeClr val="accent2"/>
                </a:solidFill>
              </a:rPr>
              <a:t>mode with EXTI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en-US" sz="1800" dirty="0" smtClean="0"/>
              <a:t>Our </a:t>
            </a:r>
            <a:r>
              <a:rPr lang="en-US" sz="1800" dirty="0"/>
              <a:t>different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4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720840"/>
            <a:ext cx="8136904" cy="415498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__INLINE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PWR_EnterSTOPMode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uint32_t </a:t>
            </a:r>
            <a:r>
              <a:rPr lang="en-GB" sz="1200" dirty="0" err="1">
                <a:latin typeface="Consolas" panose="020B0609020204030204" pitchFamily="49" charset="0"/>
              </a:rPr>
              <a:t>tmpreg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Select the regulator state in STOP mode ---------------------------------*/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</a:rPr>
              <a:t>tmpreg</a:t>
            </a:r>
            <a:r>
              <a:rPr lang="en-GB" sz="1200" dirty="0">
                <a:latin typeface="Consolas" panose="020B0609020204030204" pitchFamily="49" charset="0"/>
              </a:rPr>
              <a:t> = PWR-&gt;CR;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Clear PDDS and LPDS bits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</a:rPr>
              <a:t>tmpreg</a:t>
            </a:r>
            <a:r>
              <a:rPr lang="en-GB" sz="1200" dirty="0">
                <a:latin typeface="Consolas" panose="020B0609020204030204" pitchFamily="49" charset="0"/>
              </a:rPr>
              <a:t> &amp;= (uint32_t)~(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0x00000002U</a:t>
            </a:r>
            <a:r>
              <a:rPr lang="en-GB" sz="1200" dirty="0">
                <a:latin typeface="Consolas" panose="020B0609020204030204" pitchFamily="49" charset="0"/>
              </a:rPr>
              <a:t> |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0x00000001U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Store the new value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PWR-&gt;CR = </a:t>
            </a:r>
            <a:r>
              <a:rPr lang="en-GB" sz="1200" dirty="0" err="1">
                <a:latin typeface="Consolas" panose="020B0609020204030204" pitchFamily="49" charset="0"/>
              </a:rPr>
              <a:t>tmpreg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Set SLEEPDEEP bit of Cortex System Control Register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SCB-&gt;SCR |= 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1UL</a:t>
            </a:r>
            <a:r>
              <a:rPr lang="en-GB" sz="1200" dirty="0">
                <a:latin typeface="Consolas" panose="020B0609020204030204" pitchFamily="49" charset="0"/>
              </a:rPr>
              <a:t>&lt;&lt;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Request Wait For Interrupt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__WFI();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Reset SLEEPDEEP bit of Cortex System Control Register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SCB-&gt;SCR &amp;= (uint32_t)~((uint32_t)(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1UL&lt;&lt;2</a:t>
            </a:r>
            <a:r>
              <a:rPr lang="en-GB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433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5" y="4281115"/>
            <a:ext cx="8106507" cy="1362075"/>
          </a:xfrm>
        </p:spPr>
        <p:txBody>
          <a:bodyPr/>
          <a:lstStyle/>
          <a:p>
            <a:r>
              <a:rPr lang="en-US" dirty="0" smtClean="0"/>
              <a:t>Low Power mode STANDBY lab </a:t>
            </a:r>
            <a:r>
              <a:rPr lang="en-US" b="1" dirty="0">
                <a:solidFill>
                  <a:schemeClr val="accent2"/>
                </a:solidFill>
              </a:rPr>
              <a:t>5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2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2197017" y="3224134"/>
            <a:ext cx="988202" cy="912585"/>
          </a:xfrm>
          <a:prstGeom prst="roundRect">
            <a:avLst/>
          </a:prstGeom>
          <a:solidFill>
            <a:srgbClr val="92D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Clock</a:t>
            </a: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88586" y="4136719"/>
            <a:ext cx="1005065" cy="4444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00608" y="404664"/>
            <a:ext cx="9361040" cy="1142790"/>
          </a:xfrm>
          <a:noFill/>
          <a:ln>
            <a:miter lim="800000"/>
            <a:headEnd/>
            <a:tailEnd/>
          </a:ln>
        </p:spPr>
        <p:txBody>
          <a:bodyPr vert="horz" wrap="square" lIns="75234" tIns="37618" rIns="75234" bIns="3761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92D050"/>
                </a:solidFill>
              </a:rPr>
              <a:t>STANDBY</a:t>
            </a:r>
            <a:r>
              <a:rPr lang="en-US" dirty="0" smtClean="0"/>
              <a:t> Mode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194" y="1205132"/>
            <a:ext cx="4709372" cy="4744148"/>
            <a:chOff x="350194" y="1060138"/>
            <a:chExt cx="4709372" cy="4744148"/>
          </a:xfrm>
        </p:grpSpPr>
        <p:grpSp>
          <p:nvGrpSpPr>
            <p:cNvPr id="2" name="Group 1"/>
            <p:cNvGrpSpPr/>
            <p:nvPr/>
          </p:nvGrpSpPr>
          <p:grpSpPr>
            <a:xfrm>
              <a:off x="539552" y="1269240"/>
              <a:ext cx="4320000" cy="4320000"/>
              <a:chOff x="539552" y="1197232"/>
              <a:chExt cx="4320000" cy="43200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385736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39552" y="1197232"/>
                <a:ext cx="4320000" cy="4320000"/>
              </a:xfrm>
              <a:prstGeom prst="roundRect">
                <a:avLst>
                  <a:gd name="adj" fmla="val 508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205450" y="2221004"/>
                <a:ext cx="988202" cy="360001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DMA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05451" y="1309732"/>
                <a:ext cx="988202" cy="843742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Core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CM4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188587" y="4895693"/>
                <a:ext cx="1005065" cy="427642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Power regulator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385737" y="1378778"/>
                <a:ext cx="1260000" cy="360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FLASH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385737" y="1793474"/>
                <a:ext cx="1260000" cy="360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RAM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475737" y="386194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USART</a:t>
                </a:r>
                <a:endParaRPr lang="en-US" sz="12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45391" y="2965640"/>
                <a:ext cx="1260001" cy="2372747"/>
              </a:xfrm>
              <a:prstGeom prst="roundRect">
                <a:avLst/>
              </a:prstGeom>
              <a:solidFill>
                <a:srgbClr val="E5E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825976" y="3173220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 timers</a:t>
                </a:r>
                <a:endParaRPr lang="en-US" sz="1200" dirty="0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825976" y="4206759"/>
                <a:ext cx="1080000" cy="25178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DAC</a:t>
                </a:r>
                <a:endParaRPr lang="en-US" sz="12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825976" y="386224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USB</a:t>
                </a:r>
                <a:endParaRPr lang="en-US" sz="12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835391" y="3517733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SPI</a:t>
                </a:r>
                <a:endParaRPr lang="en-US" sz="1200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35391" y="455088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ADC</a:t>
                </a:r>
                <a:endParaRPr lang="en-US" sz="1200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475736" y="4206416"/>
                <a:ext cx="1080000" cy="25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I2C</a:t>
                </a:r>
                <a:endParaRPr lang="en-US" sz="12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45391" y="1378778"/>
                <a:ext cx="1260001" cy="360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GPIO’s</a:t>
                </a:r>
                <a:endParaRPr lang="en-US" sz="12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45392" y="1793474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RTC/backup reg.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35732" y="2221005"/>
                <a:ext cx="1260000" cy="3600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IWDG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97018" y="4415139"/>
                <a:ext cx="1005065" cy="42764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Reset</a:t>
                </a:r>
                <a:endParaRPr lang="en-US" sz="12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263335" y="3211998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HSE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263335" y="3716054"/>
                <a:ext cx="864000" cy="1440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HSI</a:t>
                </a:r>
                <a:endParaRPr lang="en-US" sz="12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2263335" y="4167574"/>
                <a:ext cx="864000" cy="144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 smtClean="0"/>
                  <a:t>LSE</a:t>
                </a:r>
                <a:endParaRPr lang="en-US" sz="1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2263335" y="3961262"/>
                <a:ext cx="864000" cy="1440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</a:t>
                </a:r>
                <a:r>
                  <a:rPr lang="en-US" sz="1200" dirty="0" smtClean="0"/>
                  <a:t>SI</a:t>
                </a:r>
                <a:endParaRPr lang="en-US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0194" y="1636725"/>
              <a:ext cx="200014" cy="3585029"/>
              <a:chOff x="345227" y="1628800"/>
              <a:chExt cx="200014" cy="3585029"/>
            </a:xfrm>
          </p:grpSpPr>
          <p:sp>
            <p:nvSpPr>
              <p:cNvPr id="3" name="Snip and Round Single Corner Rectangle 2"/>
              <p:cNvSpPr/>
              <p:nvPr/>
            </p:nvSpPr>
            <p:spPr>
              <a:xfrm rot="16200000">
                <a:off x="301218" y="1672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Snip and Round Single Corner Rectangle 90"/>
              <p:cNvSpPr/>
              <p:nvPr/>
            </p:nvSpPr>
            <p:spPr>
              <a:xfrm rot="16200000">
                <a:off x="301218" y="2143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nip and Round Single Corner Rectangle 91"/>
              <p:cNvSpPr/>
              <p:nvPr/>
            </p:nvSpPr>
            <p:spPr>
              <a:xfrm rot="16200000">
                <a:off x="301218" y="2614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Snip and Round Single Corner Rectangle 92"/>
              <p:cNvSpPr/>
              <p:nvPr/>
            </p:nvSpPr>
            <p:spPr>
              <a:xfrm rot="16200000">
                <a:off x="301218" y="3085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Snip and Round Single Corner Rectangle 93"/>
              <p:cNvSpPr/>
              <p:nvPr/>
            </p:nvSpPr>
            <p:spPr>
              <a:xfrm rot="16200000">
                <a:off x="301218" y="3556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Snip and Round Single Corner Rectangle 94"/>
              <p:cNvSpPr/>
              <p:nvPr/>
            </p:nvSpPr>
            <p:spPr>
              <a:xfrm rot="16200000">
                <a:off x="301218" y="4027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Snip and Round Single Corner Rectangle 95"/>
              <p:cNvSpPr/>
              <p:nvPr/>
            </p:nvSpPr>
            <p:spPr>
              <a:xfrm rot="16200000">
                <a:off x="301218" y="4498809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Snip and Round Single Corner Rectangle 96"/>
              <p:cNvSpPr/>
              <p:nvPr/>
            </p:nvSpPr>
            <p:spPr>
              <a:xfrm rot="16200000">
                <a:off x="301218" y="4969806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flipH="1">
              <a:off x="4859552" y="1636725"/>
              <a:ext cx="200014" cy="3585029"/>
              <a:chOff x="8792809" y="1634334"/>
              <a:chExt cx="200014" cy="3585029"/>
            </a:xfrm>
          </p:grpSpPr>
          <p:sp>
            <p:nvSpPr>
              <p:cNvPr id="99" name="Snip and Round Single Corner Rectangle 98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Snip and Round Single Corner Rectangle 99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Snip and Round Single Corner Rectangle 100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Snip and Round Single Corner Rectangle 101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Snip and Round Single Corner Rectangle 102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Snip and Round Single Corner Rectangle 103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Snip and Round Single Corner Rectangle 104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Snip and Round Single Corner Rectangle 105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 flipH="1">
              <a:off x="2599544" y="3911764"/>
              <a:ext cx="200014" cy="3585029"/>
              <a:chOff x="8792809" y="1634334"/>
              <a:chExt cx="200014" cy="3585029"/>
            </a:xfrm>
          </p:grpSpPr>
          <p:sp>
            <p:nvSpPr>
              <p:cNvPr id="108" name="Snip and Round Single Corner Rectangle 107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Snip and Round Single Corner Rectangle 108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Snip and Round Single Corner Rectangle 109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Snip and Round Single Corner Rectangle 110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Snip and Round Single Corner Rectangle 111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Snip and Round Single Corner Rectangle 112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Snip and Round Single Corner Rectangle 113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Snip and Round Single Corner Rectangle 114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6200000" flipH="1" flipV="1">
              <a:off x="2599543" y="-632370"/>
              <a:ext cx="200014" cy="3585029"/>
              <a:chOff x="8792809" y="1634334"/>
              <a:chExt cx="200014" cy="3585029"/>
            </a:xfrm>
          </p:grpSpPr>
          <p:sp>
            <p:nvSpPr>
              <p:cNvPr id="117" name="Snip and Round Single Corner Rectangle 116"/>
              <p:cNvSpPr/>
              <p:nvPr/>
            </p:nvSpPr>
            <p:spPr>
              <a:xfrm rot="16200000">
                <a:off x="8748800" y="1678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Snip and Round Single Corner Rectangle 117"/>
              <p:cNvSpPr/>
              <p:nvPr/>
            </p:nvSpPr>
            <p:spPr>
              <a:xfrm rot="16200000">
                <a:off x="8748800" y="2149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Snip and Round Single Corner Rectangle 118"/>
              <p:cNvSpPr/>
              <p:nvPr/>
            </p:nvSpPr>
            <p:spPr>
              <a:xfrm rot="16200000">
                <a:off x="8748800" y="2620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Snip and Round Single Corner Rectangle 119"/>
              <p:cNvSpPr/>
              <p:nvPr/>
            </p:nvSpPr>
            <p:spPr>
              <a:xfrm rot="16200000">
                <a:off x="8748800" y="3091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Snip and Round Single Corner Rectangle 120"/>
              <p:cNvSpPr/>
              <p:nvPr/>
            </p:nvSpPr>
            <p:spPr>
              <a:xfrm rot="16200000">
                <a:off x="8748800" y="3562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Snip and Round Single Corner Rectangle 121"/>
              <p:cNvSpPr/>
              <p:nvPr/>
            </p:nvSpPr>
            <p:spPr>
              <a:xfrm rot="16200000">
                <a:off x="8748800" y="4033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Snip and Round Single Corner Rectangle 122"/>
              <p:cNvSpPr/>
              <p:nvPr/>
            </p:nvSpPr>
            <p:spPr>
              <a:xfrm rot="16200000">
                <a:off x="8748800" y="4504343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Snip and Round Single Corner Rectangle 123"/>
              <p:cNvSpPr/>
              <p:nvPr/>
            </p:nvSpPr>
            <p:spPr>
              <a:xfrm rot="16200000">
                <a:off x="8748800" y="4975340"/>
                <a:ext cx="288032" cy="200014"/>
              </a:xfrm>
              <a:prstGeom prst="snip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1" name="Rectangle 3"/>
          <p:cNvSpPr txBox="1">
            <a:spLocks noChangeArrowheads="1"/>
          </p:cNvSpPr>
          <p:nvPr/>
        </p:nvSpPr>
        <p:spPr>
          <a:xfrm>
            <a:off x="5508126" y="1383734"/>
            <a:ext cx="3312346" cy="49305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Core and all peripherals are OFF, </a:t>
            </a:r>
            <a:r>
              <a:rPr lang="en-US" sz="1800" b="1" dirty="0" smtClean="0">
                <a:solidFill>
                  <a:schemeClr val="accent2"/>
                </a:solidFill>
              </a:rPr>
              <a:t>except RTC and IWDG if enabled  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HSE, MSI, HSI clocks are OFF, </a:t>
            </a:r>
            <a:r>
              <a:rPr lang="en-US" sz="1800" b="1" dirty="0" smtClean="0">
                <a:solidFill>
                  <a:schemeClr val="accent2"/>
                </a:solidFill>
              </a:rPr>
              <a:t>LSI LSE can be ON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SRAM and registers content is lost, </a:t>
            </a:r>
            <a:r>
              <a:rPr lang="en-US" sz="1800" b="1" dirty="0" smtClean="0">
                <a:solidFill>
                  <a:schemeClr val="accent2"/>
                </a:solidFill>
              </a:rPr>
              <a:t>except RTC, and standby circuitry  </a:t>
            </a:r>
          </a:p>
          <a:p>
            <a:pPr>
              <a:spcBef>
                <a:spcPct val="30000"/>
              </a:spcBef>
            </a:pPr>
            <a:r>
              <a:rPr lang="en-US" sz="1800" b="1" dirty="0" smtClean="0">
                <a:solidFill>
                  <a:srgbClr val="92D050"/>
                </a:solidFill>
              </a:rPr>
              <a:t>GPIO’s are in high Z, </a:t>
            </a:r>
            <a:r>
              <a:rPr lang="en-US" sz="1800" b="1" dirty="0" smtClean="0">
                <a:solidFill>
                  <a:schemeClr val="accent2"/>
                </a:solidFill>
              </a:rPr>
              <a:t>except Reset, RTC OUT and WKUP 1,2,3</a:t>
            </a:r>
          </a:p>
          <a:p>
            <a:pPr>
              <a:spcBef>
                <a:spcPct val="30000"/>
              </a:spcBef>
            </a:pPr>
            <a:r>
              <a:rPr lang="en-US" sz="1800" b="1" dirty="0" err="1" smtClean="0">
                <a:solidFill>
                  <a:schemeClr val="accent2"/>
                </a:solidFill>
              </a:rPr>
              <a:t>Consuption</a:t>
            </a:r>
            <a:r>
              <a:rPr lang="en-US" sz="1800" b="1" dirty="0" smtClean="0">
                <a:solidFill>
                  <a:schemeClr val="accent2"/>
                </a:solidFill>
              </a:rPr>
              <a:t>: 2uA</a:t>
            </a: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>
              <a:spcBef>
                <a:spcPct val="30000"/>
              </a:spcBef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436096" y="1219231"/>
            <a:ext cx="3384376" cy="432110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798005" y="6021288"/>
            <a:ext cx="506094" cy="25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631025" y="6022280"/>
            <a:ext cx="724047" cy="25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RTC 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406049" y="6022280"/>
            <a:ext cx="942000" cy="252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WKUP 1,2,3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6" y="5592921"/>
            <a:ext cx="1108734" cy="110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15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</a:t>
            </a:r>
            <a:r>
              <a:rPr lang="en-US" dirty="0" smtClean="0"/>
              <a:t>STANDBY </a:t>
            </a:r>
            <a:r>
              <a:rPr lang="en-US" dirty="0">
                <a:solidFill>
                  <a:schemeClr val="accent2"/>
                </a:solidFill>
              </a:rPr>
              <a:t>mode with </a:t>
            </a:r>
            <a:r>
              <a:rPr lang="en-US" dirty="0" smtClean="0">
                <a:solidFill>
                  <a:schemeClr val="accent2"/>
                </a:solidFill>
              </a:rPr>
              <a:t>WKPIN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646331"/>
          </a:xfrm>
        </p:spPr>
        <p:txBody>
          <a:bodyPr/>
          <a:lstStyle/>
          <a:p>
            <a:r>
              <a:rPr lang="pt-BR" sz="1800" dirty="0" smtClean="0"/>
              <a:t>Simple main function to enter STANDBYmode, same logic as Sleep Mode but it’s mandatory to specify the waking up pin (PA0)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204864"/>
            <a:ext cx="8712968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Enables the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WakeUp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PINx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functionality, based in the PWM-&gt;CSR EWUP1 .*/</a:t>
            </a:r>
          </a:p>
          <a:p>
            <a:r>
              <a:rPr lang="en-US" dirty="0">
                <a:latin typeface="Consolas" panose="020B0609020204030204" pitchFamily="49" charset="0"/>
              </a:rPr>
              <a:t>  PWR-&gt;CSR |=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0x00000100U</a:t>
            </a:r>
            <a:r>
              <a:rPr lang="en-US" dirty="0">
                <a:latin typeface="Consolas" panose="020B0609020204030204" pitchFamily="49" charset="0"/>
              </a:rPr>
              <a:t> &lt;&lt; (uint8_t)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Infinite loop */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GPIOC-&gt;BRR 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//turn off orange led on PC8 when released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PWR_EnterSTANDBYMode</a:t>
            </a:r>
            <a:r>
              <a:rPr lang="en-GB" dirty="0">
                <a:latin typeface="Consolas" panose="020B0609020204030204" pitchFamily="49" charset="0"/>
              </a:rPr>
              <a:t> ();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((GPIOA-&gt;IDR&amp;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0x01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latin typeface="Consolas" panose="020B0609020204030204" pitchFamily="49" charset="0"/>
              </a:rPr>
              <a:t>      GPIOC-&gt;BSRR 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//turn on orange led on PC8 when pressed 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76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</a:t>
            </a:r>
            <a:r>
              <a:rPr lang="en-US" dirty="0"/>
              <a:t> STANDBY </a:t>
            </a:r>
            <a:r>
              <a:rPr lang="en-US" dirty="0">
                <a:solidFill>
                  <a:schemeClr val="accent2"/>
                </a:solidFill>
              </a:rPr>
              <a:t>mode with WKPIN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en-US" sz="1800" dirty="0" smtClean="0"/>
              <a:t>Our </a:t>
            </a:r>
            <a:r>
              <a:rPr lang="en-US" sz="1800" dirty="0"/>
              <a:t>different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426553" y="1700808"/>
            <a:ext cx="8106259" cy="313932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PWR_EnterSTANDBYMode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Select STANDBY mode */</a:t>
            </a:r>
          </a:p>
          <a:p>
            <a:r>
              <a:rPr lang="en-GB" dirty="0">
                <a:latin typeface="Consolas" panose="020B0609020204030204" pitchFamily="49" charset="0"/>
              </a:rPr>
              <a:t>  PWR-&gt;CR |= (uint32_t)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0x00000002U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Set SLEEPDEEP bit of Cortex System Control Register */</a:t>
            </a:r>
          </a:p>
          <a:p>
            <a:r>
              <a:rPr lang="en-GB" dirty="0">
                <a:latin typeface="Consolas" panose="020B0609020204030204" pitchFamily="49" charset="0"/>
              </a:rPr>
              <a:t>  SCB-&gt;SCR |=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1UL</a:t>
            </a:r>
            <a:r>
              <a:rPr lang="en-GB" dirty="0">
                <a:latin typeface="Consolas" panose="020B0609020204030204" pitchFamily="49" charset="0"/>
              </a:rPr>
              <a:t> &lt;&lt;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Request Wait For Interrupt */</a:t>
            </a:r>
          </a:p>
          <a:p>
            <a:r>
              <a:rPr lang="en-GB" dirty="0">
                <a:latin typeface="Consolas" panose="020B0609020204030204" pitchFamily="49" charset="0"/>
              </a:rPr>
              <a:t>  __WFI();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03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lab </a:t>
            </a:r>
            <a:r>
              <a:rPr lang="en-US" b="1" dirty="0">
                <a:solidFill>
                  <a:schemeClr val="accent2"/>
                </a:solidFill>
              </a:rPr>
              <a:t>6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3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TIMER </a:t>
            </a:r>
            <a:r>
              <a:rPr lang="en-US" dirty="0" smtClean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569934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</a:t>
            </a:r>
            <a:r>
              <a:rPr lang="pt-BR" sz="1800" dirty="0" smtClean="0"/>
              <a:t>the timer as time base</a:t>
            </a:r>
            <a:endParaRPr lang="en-GB" sz="1800" dirty="0" smtClean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GPIOC pin 9 is the LED used</a:t>
            </a:r>
          </a:p>
          <a:p>
            <a:pPr lvl="1"/>
            <a:r>
              <a:rPr lang="en-US" sz="1800" dirty="0" smtClean="0"/>
              <a:t>TIM15 configured as </a:t>
            </a:r>
            <a:r>
              <a:rPr lang="en-US" sz="1800" dirty="0" err="1" smtClean="0"/>
              <a:t>TimeBase</a:t>
            </a:r>
            <a:r>
              <a:rPr lang="en-US" sz="1800" dirty="0" smtClean="0"/>
              <a:t> Interrupt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0130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TIMER </a:t>
            </a:r>
            <a:r>
              <a:rPr lang="en-US" dirty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</p:spPr>
        <p:txBody>
          <a:bodyPr/>
          <a:lstStyle/>
          <a:p>
            <a:r>
              <a:rPr lang="en-GB" sz="1800" dirty="0" smtClean="0"/>
              <a:t>Simple code for main function and there is no loop</a:t>
            </a:r>
          </a:p>
          <a:p>
            <a:pPr lvl="1"/>
            <a:r>
              <a:rPr lang="en-GB" sz="1400" dirty="0" smtClean="0"/>
              <a:t>Configure the GPIO</a:t>
            </a:r>
            <a:endParaRPr lang="en-GB" sz="1400" dirty="0"/>
          </a:p>
          <a:p>
            <a:pPr lvl="1"/>
            <a:r>
              <a:rPr lang="en-GB" sz="1400" dirty="0" smtClean="0"/>
              <a:t>Configure the EXTI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719571" y="2636912"/>
            <a:ext cx="7717557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1095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TIMER </a:t>
            </a:r>
            <a:r>
              <a:rPr lang="en-US" dirty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GPIO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  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(1) Enable the peripheral clock of GPIOC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(2) Select output mode (01) on GPIOC pin 9 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RCC-&gt;AHBENR |= RCC_AHBENR_GPIOCEN;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*/  </a:t>
            </a:r>
          </a:p>
          <a:p>
            <a:r>
              <a:rPr lang="en-GB" dirty="0">
                <a:latin typeface="Consolas" panose="020B0609020204030204" pitchFamily="49" charset="0"/>
              </a:rPr>
              <a:t>  GPIOC-&gt;MODER = (GPIOC-&gt;MODER &amp; ~(GPIO_MODER_MODER9)) \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| (GPIO_MODER_MODER9_0);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(2) */  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95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Generic setup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401205"/>
          </a:xfrm>
        </p:spPr>
        <p:txBody>
          <a:bodyPr/>
          <a:lstStyle/>
          <a:p>
            <a:r>
              <a:rPr lang="pt-BR" dirty="0" smtClean="0"/>
              <a:t>All examples will have the system clock configured as below: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The hardware used for all codes is the STM32F072xB device, the same one in the Discovery kit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99FCA-C490-4C43-AA02-A6096FBC69E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568207-DF40-45BA-9340-2AA41162000B}" type="datetime1">
              <a:rPr lang="fr-FR" smtClean="0"/>
              <a:t>06/06/2016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92" y="1844824"/>
            <a:ext cx="638342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TIMER </a:t>
            </a:r>
            <a:r>
              <a:rPr lang="en-US" dirty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EXTI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579340"/>
            <a:ext cx="8427838" cy="535531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 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Enable the peripheral clock of GPIOA */ </a:t>
            </a:r>
          </a:p>
          <a:p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/*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(3) Configure the corresponding mask bit in the EXTI_IMR register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(4) Configure the Trigger Selection bits of the Interrupt line on rising edge*/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(5) Configure the Trigger Selection bits of the Interrupt line on falling edge*/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RCC-&gt;AHBENR |= RCC_AHBENR_GPIOAEN;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*/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EXTI-</a:t>
            </a:r>
            <a:r>
              <a:rPr lang="en-GB" dirty="0">
                <a:latin typeface="Consolas" panose="020B0609020204030204" pitchFamily="49" charset="0"/>
              </a:rPr>
              <a:t>&gt;IMR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(3) */ </a:t>
            </a:r>
          </a:p>
          <a:p>
            <a:r>
              <a:rPr lang="en-GB" dirty="0">
                <a:latin typeface="Consolas" panose="020B0609020204030204" pitchFamily="49" charset="0"/>
              </a:rPr>
              <a:t>  EXTI-&gt;RTSR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(4) */</a:t>
            </a:r>
          </a:p>
          <a:p>
            <a:r>
              <a:rPr lang="en-GB" dirty="0">
                <a:latin typeface="Consolas" panose="020B0609020204030204" pitchFamily="49" charset="0"/>
              </a:rPr>
              <a:t>  EXTI-&gt;FTSR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(5)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Configure NVIC for External Interrupt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(6) Enable Interrupt on EXTI0_1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(7) Set priority for EXTI0_1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NVIC_EnableIRQ</a:t>
            </a:r>
            <a:r>
              <a:rPr lang="en-GB" dirty="0">
                <a:latin typeface="Consolas" panose="020B0609020204030204" pitchFamily="49" charset="0"/>
              </a:rPr>
              <a:t>(EXTI0_1_IRQn);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(6)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NVIC_SetPriority</a:t>
            </a:r>
            <a:r>
              <a:rPr lang="en-GB" dirty="0">
                <a:latin typeface="Consolas" panose="020B0609020204030204" pitchFamily="49" charset="0"/>
              </a:rPr>
              <a:t>(EXTI0_1_IRQn,0);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(7) */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83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TIMER </a:t>
            </a:r>
            <a:r>
              <a:rPr lang="en-US" dirty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Interrupt Handler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258532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EXTI0_1_IRQHandler(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</a:rPr>
              <a:t> ((EXTI-&gt;PR &amp; 0x0001) !=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latin typeface="Consolas" panose="020B0609020204030204" pitchFamily="49" charset="0"/>
              </a:rPr>
              <a:t>)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Check line 0 has triggered the IT */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EXTI-&gt;PR |=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0x0001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Clear the pending bit */</a:t>
            </a:r>
          </a:p>
          <a:p>
            <a:r>
              <a:rPr lang="en-GB" dirty="0">
                <a:latin typeface="Consolas" panose="020B0609020204030204" pitchFamily="49" charset="0"/>
              </a:rPr>
              <a:t>    GPIOC-&gt;ODR ^=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Toggle green led on PC9 */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70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lab </a:t>
            </a:r>
            <a:r>
              <a:rPr lang="en-US" b="1" dirty="0" smtClean="0">
                <a:solidFill>
                  <a:schemeClr val="accent2"/>
                </a:solidFill>
              </a:rPr>
              <a:t>7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1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ADC </a:t>
            </a:r>
            <a:r>
              <a:rPr lang="en-US" dirty="0" smtClean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239622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</a:t>
            </a:r>
            <a:r>
              <a:rPr lang="pt-BR" sz="1800" dirty="0" smtClean="0"/>
              <a:t>the ADC for continuous conversion for 4 channels</a:t>
            </a:r>
          </a:p>
          <a:p>
            <a:pPr lvl="2"/>
            <a:r>
              <a:rPr lang="en-US" dirty="0"/>
              <a:t>ADC on PA1, PB1, PC0 and VREFINT</a:t>
            </a:r>
            <a:endParaRPr lang="en-GB" dirty="0" smtClean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GPIO and EXTI pin</a:t>
            </a:r>
            <a:endParaRPr lang="pl-PL" sz="1800" dirty="0" smtClean="0"/>
          </a:p>
          <a:p>
            <a:pPr lvl="1"/>
            <a:r>
              <a:rPr lang="en-US" sz="1800" dirty="0" smtClean="0"/>
              <a:t>Check the interrupt vector handler</a:t>
            </a:r>
            <a:endParaRPr lang="en-GB" sz="1800" dirty="0" smtClean="0"/>
          </a:p>
          <a:p>
            <a:pPr lvl="1"/>
            <a:r>
              <a:rPr lang="en-US" sz="1800" dirty="0" smtClean="0"/>
              <a:t>Show the values from ADC in the </a:t>
            </a:r>
            <a:r>
              <a:rPr lang="en-US" sz="1800" dirty="0" err="1" smtClean="0"/>
              <a:t>ADC_array</a:t>
            </a:r>
            <a:endParaRPr lang="en-US" sz="1800" dirty="0" smtClean="0"/>
          </a:p>
          <a:p>
            <a:pPr lvl="1"/>
            <a:r>
              <a:rPr lang="en-US" sz="1800" dirty="0" smtClean="0"/>
              <a:t>GPIOA pin 0 is the EXTI </a:t>
            </a:r>
            <a:r>
              <a:rPr lang="en-US" sz="1800" dirty="0" smtClean="0"/>
              <a:t>pin to enable / disable the ADC</a:t>
            </a:r>
            <a:endParaRPr lang="en-US" sz="1800" dirty="0" smtClean="0"/>
          </a:p>
          <a:p>
            <a:pPr lvl="1"/>
            <a:r>
              <a:rPr lang="en-US" sz="1800" dirty="0" smtClean="0"/>
              <a:t>GPIOC pin 9 is the LED </a:t>
            </a:r>
            <a:r>
              <a:rPr lang="en-US" sz="1800" dirty="0" smtClean="0"/>
              <a:t>used for OK </a:t>
            </a:r>
          </a:p>
          <a:p>
            <a:pPr lvl="1"/>
            <a:r>
              <a:rPr lang="en-US" sz="1800" dirty="0" smtClean="0"/>
              <a:t>GPIOC pin 8 is the LED used </a:t>
            </a:r>
            <a:r>
              <a:rPr lang="pt-BR" sz="1800" dirty="0" smtClean="0"/>
              <a:t>for ON / OFF conversion indication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2122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400931"/>
          </a:xfrm>
        </p:spPr>
        <p:txBody>
          <a:bodyPr/>
          <a:lstStyle/>
          <a:p>
            <a:r>
              <a:rPr lang="en-GB" sz="1800" dirty="0" smtClean="0"/>
              <a:t>Simple code for main function and there is no loop</a:t>
            </a:r>
          </a:p>
          <a:p>
            <a:pPr lvl="1"/>
            <a:r>
              <a:rPr lang="en-GB" dirty="0" smtClean="0"/>
              <a:t>Configure the GPIO</a:t>
            </a:r>
            <a:endParaRPr lang="en-GB" dirty="0"/>
          </a:p>
          <a:p>
            <a:pPr lvl="1"/>
            <a:r>
              <a:rPr lang="en-GB" dirty="0" smtClean="0"/>
              <a:t>Configure the </a:t>
            </a:r>
            <a:r>
              <a:rPr lang="en-GB" dirty="0" smtClean="0"/>
              <a:t>EXTI</a:t>
            </a:r>
          </a:p>
          <a:p>
            <a:pPr lvl="1"/>
            <a:r>
              <a:rPr lang="en-GB" dirty="0" smtClean="0"/>
              <a:t>Set Clock for the ADC</a:t>
            </a:r>
          </a:p>
          <a:p>
            <a:pPr lvl="1"/>
            <a:r>
              <a:rPr lang="en-GB" dirty="0" smtClean="0"/>
              <a:t>Configure the ADC pins</a:t>
            </a:r>
          </a:p>
          <a:p>
            <a:pPr lvl="1"/>
            <a:r>
              <a:rPr lang="en-GB" dirty="0" smtClean="0"/>
              <a:t>Enable the ADC</a:t>
            </a:r>
          </a:p>
          <a:p>
            <a:pPr lvl="1"/>
            <a:r>
              <a:rPr lang="en-GB" dirty="0" smtClean="0"/>
              <a:t>Configure the ADC</a:t>
            </a:r>
          </a:p>
          <a:p>
            <a:pPr lvl="1"/>
            <a:r>
              <a:rPr lang="en-GB" dirty="0" smtClean="0"/>
              <a:t>Select the first channel</a:t>
            </a:r>
          </a:p>
          <a:p>
            <a:pPr lvl="1"/>
            <a:r>
              <a:rPr lang="en-GB" dirty="0" smtClean="0"/>
              <a:t>Start the conversion</a:t>
            </a:r>
          </a:p>
          <a:p>
            <a:pPr lvl="1"/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6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main function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350" y="1579340"/>
            <a:ext cx="8150150" cy="480131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SetClockForADC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CalibrateADC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ConfigureGPIOforADC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EnableADC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ConfigureADC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CurrentChannel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Initializes the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CurrentChannel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GB" dirty="0">
                <a:latin typeface="Consolas" panose="020B0609020204030204" pitchFamily="49" charset="0"/>
              </a:rPr>
              <a:t>  ADC1-&gt;CR |= ADC_CR_ADSTART;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start the ADC conversions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(error ==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loop till no unrecoverable error, should never be exited */</a:t>
            </a:r>
          </a:p>
          <a:p>
            <a:r>
              <a:rPr lang="en-GB" dirty="0">
                <a:latin typeface="Consolas" panose="020B0609020204030204" pitchFamily="49" charset="0"/>
              </a:rPr>
              <a:t>  {   </a:t>
            </a:r>
          </a:p>
          <a:p>
            <a:r>
              <a:rPr lang="en-GB" dirty="0">
                <a:latin typeface="Consolas" panose="020B0609020204030204" pitchFamily="49" charset="0"/>
              </a:rPr>
              <a:t>    __WFI();</a:t>
            </a:r>
          </a:p>
          <a:p>
            <a:r>
              <a:rPr lang="en-GB" dirty="0">
                <a:latin typeface="Consolas" panose="020B0609020204030204" pitchFamily="49" charset="0"/>
              </a:rPr>
              <a:t>  }  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DisableADC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SysTick_Config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48000</a:t>
            </a:r>
            <a:r>
              <a:rPr lang="en-GB" dirty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1ms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 smtClean="0"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Infinite loop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5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</a:t>
            </a:r>
            <a:r>
              <a:rPr lang="en-GB" sz="1800" dirty="0" smtClean="0"/>
              <a:t>GPIO used in the ADC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8427838" cy="34163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ConfigureGPIOforADC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(1) Enable the peripheral clock of GPIOA, GPIOB and GPIOC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(2) Select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analog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mode for PA1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(3) Select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analog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mode for PB1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(4) Select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analog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mode for PC0 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RCC-&gt;AHBENR |= RCC_AHBENR_GPIOAEN | RCC_AHBENR_GPIOBEN | RCC_AHBENR_GPIOCEN;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*/</a:t>
            </a:r>
          </a:p>
          <a:p>
            <a:r>
              <a:rPr lang="en-GB" dirty="0">
                <a:latin typeface="Consolas" panose="020B0609020204030204" pitchFamily="49" charset="0"/>
              </a:rPr>
              <a:t>  GPIOA-&gt;MODER |= GPIO_MODER_MODER1;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(2) */</a:t>
            </a:r>
          </a:p>
          <a:p>
            <a:r>
              <a:rPr lang="en-GB" dirty="0">
                <a:latin typeface="Consolas" panose="020B0609020204030204" pitchFamily="49" charset="0"/>
              </a:rPr>
              <a:t>  GPIOB-&gt;MODER |= GPIO_MODER_MODER1;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(3) */</a:t>
            </a:r>
          </a:p>
          <a:p>
            <a:r>
              <a:rPr lang="en-GB" dirty="0">
                <a:latin typeface="Consolas" panose="020B0609020204030204" pitchFamily="49" charset="0"/>
              </a:rPr>
              <a:t>  GPIOC-&gt;MODER |= GPIO_MODER_MODER0;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(4) */ 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4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</a:t>
            </a:r>
            <a:r>
              <a:rPr lang="en-GB" sz="1800" dirty="0" smtClean="0"/>
              <a:t>ADC clock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7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8427838" cy="34163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__INLINE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SetClockForADC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(1) Enable the peripheral clock of the ADC */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(2) Start HSI14 RC oscillator */ </a:t>
            </a:r>
          </a:p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 /* (3) Wait HSI14 is ready 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RCC-&gt;APB2ENR |= RCC_APB2ENR_ADC1EN;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(1) */</a:t>
            </a:r>
          </a:p>
          <a:p>
            <a:r>
              <a:rPr lang="en-GB" dirty="0">
                <a:latin typeface="Consolas" panose="020B0609020204030204" pitchFamily="49" charset="0"/>
              </a:rPr>
              <a:t>  RCC-&gt;CR2 |= RCC_CR2_HSI14ON;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(2)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((RCC-&gt;CR2 &amp; RCC_CR2_HSI14RDY) == 0)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(3) */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For robust implementation, add here time-out management */</a:t>
            </a:r>
          </a:p>
          <a:p>
            <a:r>
              <a:rPr lang="en-GB" dirty="0">
                <a:latin typeface="Consolas" panose="020B0609020204030204" pitchFamily="49" charset="0"/>
              </a:rPr>
              <a:t>  }  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</a:t>
            </a:r>
            <a:r>
              <a:rPr lang="en-GB" sz="1800" dirty="0" smtClean="0"/>
              <a:t>ADC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579340"/>
            <a:ext cx="8427838" cy="415498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__INLINE 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ConfigureADC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(1) Select HSI14 by writing 00 in CKMODE (reset value) */ 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(2) Select the continuous mode and scanning direction */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(3) Select CHSEL1, CHSEL9, CHSEL10 and CHSEL17 */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(4) Select a sampling mode of 111 i.e. 239.5 ADC </a:t>
            </a:r>
            <a:r>
              <a:rPr lang="en-GB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clk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to be greater than 17.1us */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(5) Enable interrupts on EOC, EOSEQ and </a:t>
            </a:r>
            <a:r>
              <a:rPr lang="en-GB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overrrun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(6) Wake-up the VREFINT (only for VBAT, Temp sensor and </a:t>
            </a:r>
            <a:r>
              <a:rPr lang="en-GB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VRefInt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//ADC1-&gt;CFGR2 &amp;= ~ADC_CFGR2_CKMODE; /* (1) */ 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ADC1-&gt;CFGR1 |= ADC_CFGR1_CONT | ADC_CFGR1_SCANDIR;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(2)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ADC1-&gt;CHSELR = ADC_CHSELR_CHSEL1 | ADC_CHSELR_CHSEL9 \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       | ADC_CHSELR_CHSEL10 | ADC_CHSELR_CHSEL17;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(3)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ADC1-&gt;SMPR |= ADC_SMPR_SMP_0 | ADC_SMPR_SMP_1 | ADC_SMPR_SMP_2;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(4)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ADC1-&gt;IER = ADC_IER_EOCIE | ADC_IER_EOSEQIE | ADC_IER_OVRIE;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(5)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ADC-&gt;CCR |= ADC_CCR_VREFEN;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(6)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Configure NVIC for ADC */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(7) Enable Interrupt on ADC */</a:t>
            </a:r>
          </a:p>
          <a:p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  /* (8) Set priority for ADC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</a:rPr>
              <a:t>NVIC_EnableIRQ</a:t>
            </a:r>
            <a:r>
              <a:rPr lang="en-GB" sz="1200" dirty="0">
                <a:latin typeface="Consolas" panose="020B0609020204030204" pitchFamily="49" charset="0"/>
              </a:rPr>
              <a:t>(ADC1_COMP_IRQn);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(7)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</a:rPr>
              <a:t>NVIC_SetPriority</a:t>
            </a:r>
            <a:r>
              <a:rPr lang="en-GB" sz="1200" dirty="0">
                <a:latin typeface="Consolas" panose="020B0609020204030204" pitchFamily="49" charset="0"/>
              </a:rPr>
              <a:t>(ADC1_COMP_IRQn,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latin typeface="Consolas" panose="020B0609020204030204" pitchFamily="49" charset="0"/>
              </a:rPr>
              <a:t>);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</a:rPr>
              <a:t>/* (8) */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12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Interrupt Handler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575" y="1738263"/>
            <a:ext cx="8064897" cy="332398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GB" sz="1400" dirty="0">
                <a:latin typeface="Consolas" panose="020B0609020204030204" pitchFamily="49" charset="0"/>
              </a:rPr>
              <a:t>ADC1_COMP_IRQHandler(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if </a:t>
            </a:r>
            <a:r>
              <a:rPr lang="en-GB" sz="1400" dirty="0">
                <a:latin typeface="Consolas" panose="020B0609020204030204" pitchFamily="49" charset="0"/>
              </a:rPr>
              <a:t>((ADC1-&gt;ISR &amp; ADC_ISR_EOC) !=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checks EOC has triggered the IT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</a:rPr>
              <a:t>ADC_array</a:t>
            </a:r>
            <a:r>
              <a:rPr lang="en-GB" sz="1400" dirty="0">
                <a:latin typeface="Consolas" panose="020B0609020204030204" pitchFamily="49" charset="0"/>
              </a:rPr>
              <a:t>[</a:t>
            </a:r>
            <a:r>
              <a:rPr lang="en-GB" sz="1400" dirty="0" err="1">
                <a:latin typeface="Consolas" panose="020B0609020204030204" pitchFamily="49" charset="0"/>
              </a:rPr>
              <a:t>CurrentChannel</a:t>
            </a:r>
            <a:r>
              <a:rPr lang="en-GB" sz="1400" dirty="0">
                <a:latin typeface="Consolas" panose="020B0609020204030204" pitchFamily="49" charset="0"/>
              </a:rPr>
              <a:t>] = ADC1-&gt;DR;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reads data and clears EOC flag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</a:rPr>
              <a:t>CurrentChannel</a:t>
            </a:r>
            <a:r>
              <a:rPr lang="en-GB" sz="1400" dirty="0">
                <a:latin typeface="Consolas" panose="020B0609020204030204" pitchFamily="49" charset="0"/>
              </a:rPr>
              <a:t>++;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increments the index on </a:t>
            </a:r>
            <a:r>
              <a:rPr lang="en-GB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ADC_array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*/       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if </a:t>
            </a:r>
            <a:r>
              <a:rPr lang="en-GB" sz="1400" dirty="0">
                <a:latin typeface="Consolas" panose="020B0609020204030204" pitchFamily="49" charset="0"/>
              </a:rPr>
              <a:t>((ADC1-&gt;ISR &amp; ADC_ISR_EOSEQ) !=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</a:rPr>
              <a:t>)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checks EOSEQ has triggered the IT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ADC1-&gt;ISR |= ADC_ISR_EOSEQ;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clears the pending bit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</a:rPr>
              <a:t>CurrentChannel</a:t>
            </a:r>
            <a:r>
              <a:rPr lang="en-GB" sz="1400" dirty="0"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reinitialize the </a:t>
            </a:r>
            <a:r>
              <a:rPr lang="en-GB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CurrentChannel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GPIOC-&gt;ODR ^= 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//toggle green led on PC9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Lab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ADC </a:t>
            </a:r>
            <a:r>
              <a:rPr lang="en-US" dirty="0">
                <a:solidFill>
                  <a:schemeClr val="accent2"/>
                </a:solidFill>
              </a:rPr>
              <a:t>with continuous conv.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IDE to enable the “live watch”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50" y="1579340"/>
            <a:ext cx="5024040" cy="4702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582" y="1591295"/>
            <a:ext cx="18573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3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lab </a:t>
            </a:r>
            <a:r>
              <a:rPr lang="en-US" b="1" dirty="0">
                <a:solidFill>
                  <a:schemeClr val="accent2"/>
                </a:solidFill>
              </a:rPr>
              <a:t>8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USART </a:t>
            </a:r>
            <a:r>
              <a:rPr lang="en-US" dirty="0" smtClean="0">
                <a:solidFill>
                  <a:schemeClr val="accent2"/>
                </a:solidFill>
              </a:rPr>
              <a:t>in loopback 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7782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</a:t>
            </a:r>
            <a:r>
              <a:rPr lang="pt-BR" sz="1800" dirty="0" smtClean="0"/>
              <a:t>the USART</a:t>
            </a:r>
            <a:endParaRPr lang="en-GB" sz="1800" dirty="0" smtClean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pt-BR" sz="1800" dirty="0" smtClean="0"/>
              <a:t>Configure UART TX as polling</a:t>
            </a:r>
          </a:p>
          <a:p>
            <a:pPr lvl="1"/>
            <a:r>
              <a:rPr lang="pt-BR" sz="1800" dirty="0" smtClean="0"/>
              <a:t>Configure UART RX as interrupt</a:t>
            </a:r>
          </a:p>
          <a:p>
            <a:pPr lvl="1"/>
            <a:r>
              <a:rPr lang="pt-BR" sz="1800" dirty="0" smtClean="0"/>
              <a:t>Configure LEDs and GPIO</a:t>
            </a:r>
          </a:p>
          <a:p>
            <a:pPr lvl="1"/>
            <a:r>
              <a:rPr lang="pt-BR" sz="1800" dirty="0" smtClean="0"/>
              <a:t>Connect the PA9 to the PA10 for loopbackmode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0604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USART </a:t>
            </a:r>
            <a:r>
              <a:rPr lang="en-US" dirty="0">
                <a:solidFill>
                  <a:schemeClr val="accent2"/>
                </a:solidFill>
              </a:rPr>
              <a:t>in loopback 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985159"/>
          </a:xfrm>
        </p:spPr>
        <p:txBody>
          <a:bodyPr/>
          <a:lstStyle/>
          <a:p>
            <a:r>
              <a:rPr lang="en-GB" sz="1800" dirty="0" smtClean="0"/>
              <a:t>Simple code for main function and there is no loop</a:t>
            </a:r>
          </a:p>
          <a:p>
            <a:pPr lvl="1"/>
            <a:r>
              <a:rPr lang="en-GB" sz="1400" dirty="0" smtClean="0"/>
              <a:t>Configure the GPIO</a:t>
            </a:r>
            <a:endParaRPr lang="en-GB" sz="1400" dirty="0"/>
          </a:p>
          <a:p>
            <a:pPr lvl="1"/>
            <a:r>
              <a:rPr lang="en-GB" sz="1400" dirty="0" smtClean="0"/>
              <a:t>Configure the EXTI</a:t>
            </a:r>
          </a:p>
          <a:p>
            <a:pPr lvl="1"/>
            <a:r>
              <a:rPr lang="en-GB" sz="1400" dirty="0" smtClean="0"/>
              <a:t>Configure the USART and USART pins </a:t>
            </a:r>
          </a:p>
          <a:p>
            <a:pPr lvl="1"/>
            <a:r>
              <a:rPr lang="en-GB" sz="1400" dirty="0" err="1" smtClean="0"/>
              <a:t>Elable</a:t>
            </a:r>
            <a:r>
              <a:rPr lang="en-GB" sz="1400" dirty="0" smtClean="0"/>
              <a:t> USART interrupt</a:t>
            </a:r>
          </a:p>
          <a:p>
            <a:pPr marL="355600" lvl="1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719571" y="2924944"/>
            <a:ext cx="7717557" cy="286232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Configure_GPIO_LED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Configure_GPIO_USART1();</a:t>
            </a:r>
          </a:p>
          <a:p>
            <a:r>
              <a:rPr lang="en-GB" dirty="0">
                <a:latin typeface="Consolas" panose="020B0609020204030204" pitchFamily="49" charset="0"/>
              </a:rPr>
              <a:t>  Configure_USART1();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Configure_GPIO_Button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Configure_EXTI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/* Reception done in USART1 IRQ handler */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/* Infinite loop */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8850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USART </a:t>
            </a:r>
            <a:r>
              <a:rPr lang="en-US" dirty="0">
                <a:solidFill>
                  <a:schemeClr val="accent2"/>
                </a:solidFill>
              </a:rPr>
              <a:t>in loopback 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GPIO used in USART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__INLINE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latin typeface="Consolas" panose="020B0609020204030204" pitchFamily="49" charset="0"/>
              </a:rPr>
              <a:t> Configure_GPIO_USART1(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Enable the peripheral clock of GPIOA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RCC-&gt;AHBENR |= RCC_AHBENR_GPIOAEN;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	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GPIO configuration for USART1 signals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(1) Select AF mode (10) on PA9 and PA10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(2) AF1 for USART1 signals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GPIOA-&gt;MODER = (GPIOA-&gt;MODER &amp; ~(GPIO_MODER_MODER9|GPIO_MODER_MODER10))\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     | (GPIO_MODER_MODER9_1 | GPIO_MODER_MODER10_1);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(1)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GPIOA-&gt;AFR[1] = (GPIOA-&gt;AFR[1] &amp;~ (GPIO_AFRH_AFRH1 | GPIO_AFRH_AFRH2))\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      | 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</a:rPr>
              <a:t> &lt;&lt; 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</a:rPr>
              <a:t> *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latin typeface="Consolas" panose="020B0609020204030204" pitchFamily="49" charset="0"/>
              </a:rPr>
              <a:t>)) | 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latin typeface="Consolas" panose="020B0609020204030204" pitchFamily="49" charset="0"/>
              </a:rPr>
              <a:t> &lt;&lt; (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400" dirty="0">
                <a:latin typeface="Consolas" panose="020B0609020204030204" pitchFamily="49" charset="0"/>
              </a:rPr>
              <a:t> *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latin typeface="Consolas" panose="020B0609020204030204" pitchFamily="49" charset="0"/>
              </a:rPr>
              <a:t>));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(2)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36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USART </a:t>
            </a:r>
            <a:r>
              <a:rPr lang="en-US" dirty="0">
                <a:solidFill>
                  <a:schemeClr val="accent2"/>
                </a:solidFill>
              </a:rPr>
              <a:t>in loopback 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Configure the USART1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350" y="1719972"/>
            <a:ext cx="7717557" cy="504753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__INLINE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latin typeface="Consolas" panose="020B0609020204030204" pitchFamily="49" charset="0"/>
              </a:rPr>
              <a:t> Configure_USART1(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Enable the peripheral clock USART1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RCC-&gt;APB2ENR |= RCC_APB2ENR_USART1EN;</a:t>
            </a:r>
          </a:p>
          <a:p>
            <a:r>
              <a:rPr lang="en-GB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Configure USART1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(1) oversampling by 16, 9600 baud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(2) 8 data bit, 1 start bit, 1 stop bit, no parity, </a:t>
            </a:r>
            <a:r>
              <a:rPr lang="en-GB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tranmittion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and reception mode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USART1-&gt;BRR =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480000</a:t>
            </a:r>
            <a:r>
              <a:rPr lang="en-GB" sz="1400" dirty="0">
                <a:latin typeface="Consolas" panose="020B0609020204030204" pitchFamily="49" charset="0"/>
              </a:rPr>
              <a:t> /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96</a:t>
            </a:r>
            <a:r>
              <a:rPr lang="en-GB" sz="1400" dirty="0"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(1)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USART1-&gt;CR1 = USART_CR1_RXNEIE | USART_CR1_RE | USART_CR1_TE| USART_CR1_UE;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(2)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polling idle frame Transmission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latin typeface="Consolas" panose="020B0609020204030204" pitchFamily="49" charset="0"/>
              </a:rPr>
              <a:t>((USART1-&gt;ISR &amp; USART_ISR_TC) != USART_ISR_TC)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{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add time out here for a robust application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USART1-&gt;ICR |= USART_ICR_TCCF;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clear TC flag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Configure IT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(3) Set priority for USART1_IRQn */</a:t>
            </a:r>
          </a:p>
          <a:p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  /* (4) Enable USART1_IRQn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NVIC_SetPriority</a:t>
            </a:r>
            <a:r>
              <a:rPr lang="en-GB" sz="1400" dirty="0">
                <a:latin typeface="Consolas" panose="020B0609020204030204" pitchFamily="49" charset="0"/>
              </a:rPr>
              <a:t>(USART1_IRQn,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400" dirty="0">
                <a:latin typeface="Consolas" panose="020B0609020204030204" pitchFamily="49" charset="0"/>
              </a:rPr>
              <a:t>); /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* (3)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</a:rPr>
              <a:t>NVIC_EnableIRQ</a:t>
            </a:r>
            <a:r>
              <a:rPr lang="en-GB" sz="1400" dirty="0">
                <a:latin typeface="Consolas" panose="020B0609020204030204" pitchFamily="49" charset="0"/>
              </a:rPr>
              <a:t>(USART1_IRQn);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(4) */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92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USART </a:t>
            </a:r>
            <a:r>
              <a:rPr lang="en-US" dirty="0">
                <a:solidFill>
                  <a:schemeClr val="accent2"/>
                </a:solidFill>
              </a:rPr>
              <a:t>in loopback 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Interrupt Handler for the Button pressed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313932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GB" dirty="0">
                <a:latin typeface="Consolas" panose="020B0609020204030204" pitchFamily="49" charset="0"/>
              </a:rPr>
              <a:t>EXTI0_1_IRQHandler(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EXTI-&gt;PR |=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;	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start USART transmission */</a:t>
            </a:r>
          </a:p>
          <a:p>
            <a:r>
              <a:rPr lang="en-GB" dirty="0">
                <a:latin typeface="Consolas" panose="020B0609020204030204" pitchFamily="49" charset="0"/>
              </a:rPr>
              <a:t>  USART1-&gt;TDR = </a:t>
            </a:r>
            <a:r>
              <a:rPr lang="en-GB" dirty="0" err="1">
                <a:latin typeface="Consolas" panose="020B0609020204030204" pitchFamily="49" charset="0"/>
              </a:rPr>
              <a:t>stringtosend</a:t>
            </a:r>
            <a:r>
              <a:rPr lang="en-GB" dirty="0">
                <a:latin typeface="Consolas" panose="020B0609020204030204" pitchFamily="49" charset="0"/>
              </a:rPr>
              <a:t>[send++];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Will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inititiate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 TC if TXE */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</a:rPr>
              <a:t>(send &gt;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latin typeface="Consolas" panose="020B0609020204030204" pitchFamily="49" charset="0"/>
              </a:rPr>
              <a:t>    send =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85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USART </a:t>
            </a:r>
            <a:r>
              <a:rPr lang="en-US" dirty="0">
                <a:solidFill>
                  <a:schemeClr val="accent2"/>
                </a:solidFill>
              </a:rPr>
              <a:t>in loopback mode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Interrupt Handler for the USART Reception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350" y="1719972"/>
            <a:ext cx="7717557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GB" sz="1400" dirty="0">
                <a:latin typeface="Consolas" panose="020B0609020204030204" pitchFamily="49" charset="0"/>
              </a:rPr>
              <a:t>USART1_IRQHandler(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uint8_t </a:t>
            </a:r>
            <a:r>
              <a:rPr lang="en-GB" sz="1400" dirty="0" err="1">
                <a:latin typeface="Consolas" panose="020B0609020204030204" pitchFamily="49" charset="0"/>
              </a:rPr>
              <a:t>chartoreceive</a:t>
            </a:r>
            <a:r>
              <a:rPr lang="en-GB" sz="1400" dirty="0"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if</a:t>
            </a:r>
            <a:r>
              <a:rPr lang="en-GB" sz="1400" dirty="0">
                <a:latin typeface="Consolas" panose="020B0609020204030204" pitchFamily="49" charset="0"/>
              </a:rPr>
              <a:t>((USART1-&gt;ISR &amp; USART_ISR_RXNE) == USART_ISR_RXNE)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</a:rPr>
              <a:t>chartoreceive</a:t>
            </a:r>
            <a:r>
              <a:rPr lang="en-GB" sz="1400" dirty="0">
                <a:latin typeface="Consolas" panose="020B0609020204030204" pitchFamily="49" charset="0"/>
              </a:rPr>
              <a:t> = (uint8_t)(USART1-&gt;RDR);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Receive data, clear flag */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switch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chartoreceive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case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92D050"/>
                </a:solidFill>
                <a:latin typeface="Consolas" panose="020B0609020204030204" pitchFamily="49" charset="0"/>
              </a:rPr>
              <a:t>G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': </a:t>
            </a:r>
            <a:r>
              <a:rPr lang="en-GB" sz="1400" dirty="0">
                <a:latin typeface="Consolas" panose="020B0609020204030204" pitchFamily="49" charset="0"/>
              </a:rPr>
              <a:t>GPIOC-&gt;ODR ^= GPIO_ODR_9;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toggle green LED */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break;</a:t>
            </a:r>
          </a:p>
          <a:p>
            <a:r>
              <a:rPr lang="en-GB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case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92D050"/>
                </a:solidFill>
                <a:latin typeface="Consolas" panose="020B0609020204030204" pitchFamily="49" charset="0"/>
              </a:rPr>
              <a:t>O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': </a:t>
            </a:r>
            <a:r>
              <a:rPr lang="en-GB" sz="1400" dirty="0">
                <a:latin typeface="Consolas" panose="020B0609020204030204" pitchFamily="49" charset="0"/>
              </a:rPr>
              <a:t>GPIOC-&gt;ODR ^= GPIO_ODR_8;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</a:rPr>
              <a:t>/* toggle orange LED */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break;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default: break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 smtClean="0">
                <a:latin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3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en-US" smtClean="0"/>
              <a:t>48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91" y="1196752"/>
            <a:ext cx="7836386" cy="50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1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77820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pin and GPIO port using Snippets</a:t>
            </a:r>
          </a:p>
          <a:p>
            <a:pPr lvl="1"/>
            <a:r>
              <a:rPr lang="en-US" sz="1800" dirty="0" smtClean="0"/>
              <a:t>How to generate open the example and understand it</a:t>
            </a:r>
            <a:endParaRPr lang="en-GB" sz="1800" dirty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GPIOA pin</a:t>
            </a:r>
            <a:r>
              <a:rPr lang="pt-BR" sz="1800" dirty="0" smtClean="0"/>
              <a:t>0 as input</a:t>
            </a:r>
          </a:p>
          <a:p>
            <a:pPr lvl="1"/>
            <a:r>
              <a:rPr lang="pt-BR" sz="1800" dirty="0" smtClean="0"/>
              <a:t>Configure GPIOC pin8 as output</a:t>
            </a:r>
          </a:p>
          <a:p>
            <a:pPr lvl="1"/>
            <a:r>
              <a:rPr lang="pt-BR" sz="1800" dirty="0" smtClean="0"/>
              <a:t>Use a simple template from Snippet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0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 smtClean="0"/>
              <a:t>GPIO </a:t>
            </a:r>
            <a:r>
              <a:rPr lang="en-US" dirty="0" smtClean="0">
                <a:solidFill>
                  <a:schemeClr val="accent2"/>
                </a:solidFill>
              </a:rPr>
              <a:t>for LED toggling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62158"/>
          </a:xfrm>
        </p:spPr>
        <p:txBody>
          <a:bodyPr/>
          <a:lstStyle/>
          <a:p>
            <a:r>
              <a:rPr lang="en-GB" sz="1800" dirty="0" smtClean="0"/>
              <a:t>Now we open the project in our IDE</a:t>
            </a:r>
          </a:p>
          <a:p>
            <a:pPr lvl="1"/>
            <a:r>
              <a:rPr lang="en-GB" sz="1400" dirty="0" smtClean="0"/>
              <a:t>Check the configuration clock for 48MHz</a:t>
            </a:r>
          </a:p>
          <a:p>
            <a:pPr lvl="1"/>
            <a:r>
              <a:rPr lang="en-GB" sz="1400" dirty="0" smtClean="0"/>
              <a:t>Configure the GPIO Pins</a:t>
            </a:r>
          </a:p>
          <a:p>
            <a:pPr lvl="1"/>
            <a:endParaRPr lang="en-GB" sz="1400" i="1" dirty="0"/>
          </a:p>
          <a:p>
            <a:pPr lvl="1"/>
            <a:endParaRPr lang="en-GB" sz="1400" i="1" dirty="0" smtClean="0"/>
          </a:p>
          <a:p>
            <a:pPr lvl="1"/>
            <a:endParaRPr lang="en-GB" sz="1400" i="1" dirty="0" smtClean="0"/>
          </a:p>
          <a:p>
            <a:r>
              <a:rPr lang="en-GB" sz="1800" dirty="0" smtClean="0"/>
              <a:t>For toggling we used a simple logic:</a:t>
            </a: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1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3441680"/>
            <a:ext cx="8865827" cy="313932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/* Infinite loop */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((GPIOA-&gt;IDR&amp;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0x01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GPIOC-&gt;BSRR = (1&lt;&lt;8);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//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turn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on orange led on PC8 when pressed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GPIOC-&gt;BRR = (1&lt;&lt;8);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//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turn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off orange led on PC8 when released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}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512" y="2254917"/>
            <a:ext cx="6802828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SysTick_Config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48000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1ms 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57513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 lab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22F87-24B0-41D2-B4A9-5E30A9FEDC5E}" type="datetime1">
              <a:rPr lang="fr-FR" smtClean="0"/>
              <a:t>06/06/2016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STM32F42xx Technical Training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2"/>
                </a:solidFill>
              </a:rPr>
              <a:t>Configure</a:t>
            </a:r>
            <a:r>
              <a:rPr lang="pl-PL" dirty="0" smtClean="0"/>
              <a:t> </a:t>
            </a:r>
            <a:r>
              <a:rPr lang="en-US" dirty="0"/>
              <a:t>EXTI </a:t>
            </a:r>
            <a:r>
              <a:rPr lang="en-US" dirty="0" smtClean="0">
                <a:solidFill>
                  <a:schemeClr val="accent2"/>
                </a:solidFill>
              </a:rPr>
              <a:t>which turns 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31763"/>
          </a:xfrm>
        </p:spPr>
        <p:txBody>
          <a:bodyPr/>
          <a:lstStyle/>
          <a:p>
            <a:r>
              <a:rPr lang="en-GB" sz="2400" dirty="0" smtClean="0"/>
              <a:t>Objective</a:t>
            </a:r>
          </a:p>
          <a:p>
            <a:pPr lvl="1"/>
            <a:r>
              <a:rPr lang="en-GB" sz="1800" dirty="0" smtClean="0"/>
              <a:t>Learn how to </a:t>
            </a:r>
            <a:r>
              <a:rPr lang="en-US" sz="1800" dirty="0" smtClean="0"/>
              <a:t>setup input pin with EXTI in </a:t>
            </a:r>
            <a:r>
              <a:rPr lang="pt-BR" sz="1800" dirty="0" smtClean="0"/>
              <a:t>Snippets</a:t>
            </a:r>
            <a:endParaRPr lang="en-GB" sz="1800" dirty="0" smtClean="0"/>
          </a:p>
          <a:p>
            <a:r>
              <a:rPr lang="en-GB" sz="2400" dirty="0" smtClean="0"/>
              <a:t>Goal</a:t>
            </a:r>
          </a:p>
          <a:p>
            <a:pPr lvl="1"/>
            <a:r>
              <a:rPr lang="en-US" sz="1800" dirty="0" smtClean="0"/>
              <a:t>Configure GPIO and EXTI pin</a:t>
            </a:r>
            <a:endParaRPr lang="pl-PL" sz="1800" dirty="0" smtClean="0"/>
          </a:p>
          <a:p>
            <a:pPr lvl="1"/>
            <a:r>
              <a:rPr lang="en-US" sz="1800" dirty="0" smtClean="0"/>
              <a:t>Check the interrupt vector handler</a:t>
            </a:r>
            <a:endParaRPr lang="en-GB" sz="1800" dirty="0" smtClean="0"/>
          </a:p>
          <a:p>
            <a:pPr lvl="1"/>
            <a:r>
              <a:rPr lang="en-US" sz="1800" dirty="0" smtClean="0"/>
              <a:t>Verify the correct functionality by pressing button which turns on LED</a:t>
            </a:r>
          </a:p>
          <a:p>
            <a:pPr lvl="1"/>
            <a:r>
              <a:rPr lang="en-US" sz="1800" dirty="0" smtClean="0"/>
              <a:t>GPIOA pin 0 is the EXTI pin</a:t>
            </a:r>
          </a:p>
          <a:p>
            <a:pPr lvl="1"/>
            <a:r>
              <a:rPr lang="en-US" sz="1800" dirty="0" smtClean="0"/>
              <a:t>GPIOC pin 9 is the LED used</a:t>
            </a:r>
            <a:endParaRPr lang="en-GB" sz="18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2"/>
                </a:solidFill>
              </a:rPr>
              <a:t>Configure</a:t>
            </a:r>
            <a:r>
              <a:rPr lang="pl-PL" dirty="0"/>
              <a:t> </a:t>
            </a:r>
            <a:r>
              <a:rPr lang="en-US" dirty="0"/>
              <a:t>EXTI </a:t>
            </a:r>
            <a:r>
              <a:rPr lang="en-US" dirty="0">
                <a:solidFill>
                  <a:schemeClr val="accent2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turns </a:t>
            </a:r>
            <a:r>
              <a:rPr lang="en-US" dirty="0">
                <a:solidFill>
                  <a:schemeClr val="accent2"/>
                </a:solidFill>
              </a:rPr>
              <a:t>on LED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</p:spPr>
        <p:txBody>
          <a:bodyPr/>
          <a:lstStyle/>
          <a:p>
            <a:r>
              <a:rPr lang="en-GB" sz="1800" dirty="0" smtClean="0"/>
              <a:t>Simple code for main function and there is no loop</a:t>
            </a:r>
          </a:p>
          <a:p>
            <a:pPr lvl="1"/>
            <a:r>
              <a:rPr lang="en-GB" sz="1400" dirty="0" smtClean="0"/>
              <a:t>Configure the GPIO</a:t>
            </a:r>
            <a:endParaRPr lang="en-GB" sz="1400" dirty="0"/>
          </a:p>
          <a:p>
            <a:pPr lvl="1"/>
            <a:r>
              <a:rPr lang="en-GB" sz="1400" dirty="0" smtClean="0"/>
              <a:t>Configure the EXTI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9FCA-C490-4C43-AA02-A6096FBC69E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79512" y="116632"/>
            <a:ext cx="7396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5400" b="1" dirty="0">
                <a:solidFill>
                  <a:schemeClr val="accent2"/>
                </a:solidFill>
              </a:rPr>
              <a:t>2</a:t>
            </a:r>
            <a:endParaRPr lang="en-US" sz="5400" b="1" dirty="0" smtClean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571" y="2636912"/>
            <a:ext cx="7717557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ConfigureGPIO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ConfigureExternalIT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 Infinite loop */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3445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ᙆᙁᙃ"/>
  <p:tag name="RANDOM" val="19"/>
  <p:tag name="CLINAME" val="ᙦᙧᘳᙖᚂᚁᙹᙼᙷᙸᚁᚇᙼᙴᙿ!ᙨᚁᙖᙿᙴᚆᚆᙼᙹᙼᙸᙷ"/>
  <p:tag name="DATETIME" val="ᙅᙂᙉᙂᙅᙃᙄᙆᘳᘳᙄᙄᙍᙄᙋᙔᙠᘳᘻᙚᙠᙧᘾᙄᙍᙃᘼ!ᙄᙃᙂᙌᙂᙅᙃᙄᙆᘳᘳᙄᙄᙍᙆᙆᙔᙠᘳᘻᙚᙠᙧᘾᙅᙍᙃᘼ"/>
  <p:tag name="DONEBY" val="ᙦᙧᙯᙾᙴᚂᚈᚇᙻᙸᚅᘳᙵᙸᙿᙻᙴᙷᙽ!ᙦᙧᙯᙼᚉᚂᘳᙶᙼᚆᙴᚅ"/>
  <p:tag name="IPADDRESS" val="ᙧᙨᙡᙄᙃᙄᙊᙌ!ᙣᙥᙚᙃᙃᙃᙆᙇᙊ"/>
  <p:tag name="CHECKSUM" val="ᙈᙅᙄᙇ!ᙇᙆᙈᙇ"/>
</p:tagLst>
</file>

<file path=ppt/theme/theme1.xml><?xml version="1.0" encoding="utf-8"?>
<a:theme xmlns:a="http://schemas.openxmlformats.org/drawingml/2006/main" name="blank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0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5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6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7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8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19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0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5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6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7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8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29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0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5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6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7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8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39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0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1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2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3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4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5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6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7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48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5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6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7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8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ppt/theme/themeOverride9.xml><?xml version="1.0" encoding="utf-8"?>
<a:themeOverride xmlns:a="http://schemas.openxmlformats.org/drawingml/2006/main">
  <a:clrScheme name="Microelectronics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9A9DC"/>
    </a:accent1>
    <a:accent2>
      <a:srgbClr val="D4007A"/>
    </a:accent2>
    <a:accent3>
      <a:srgbClr val="9C9E9F"/>
    </a:accent3>
    <a:accent4>
      <a:srgbClr val="002152"/>
    </a:accent4>
    <a:accent5>
      <a:srgbClr val="BBCC00"/>
    </a:accent5>
    <a:accent6>
      <a:srgbClr val="13235B"/>
    </a:accent6>
    <a:hlink>
      <a:srgbClr val="580D58"/>
    </a:hlink>
    <a:folHlink>
      <a:srgbClr val="003D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894C8-2615-4611-8CAA-6E8B677E5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687E4-6A28-4AB6-AAC4-EA8591EE9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3FDD8E2-8A4C-4EB3-BAEE-32A37185E78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54047</TotalTime>
  <Words>3423</Words>
  <Application>Microsoft Office PowerPoint</Application>
  <PresentationFormat>On-screen Show (4:3)</PresentationFormat>
  <Paragraphs>736</Paragraphs>
  <Slides>48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ＭＳ Ｐゴシック</vt:lpstr>
      <vt:lpstr>Arial</vt:lpstr>
      <vt:lpstr>Calibri</vt:lpstr>
      <vt:lpstr>Consolas</vt:lpstr>
      <vt:lpstr>blank</vt:lpstr>
      <vt:lpstr>STM32</vt:lpstr>
      <vt:lpstr>CONTENT </vt:lpstr>
      <vt:lpstr>Generic setup</vt:lpstr>
      <vt:lpstr>GPIO Lab 1 </vt:lpstr>
      <vt:lpstr>Configure GPIO for LED toggling</vt:lpstr>
      <vt:lpstr>Configure GPIO for LED toggling</vt:lpstr>
      <vt:lpstr>EXTI lab 2</vt:lpstr>
      <vt:lpstr>Configure EXTI which turns on LED</vt:lpstr>
      <vt:lpstr>Configure EXTI which turns on LED</vt:lpstr>
      <vt:lpstr>Configure EXTI which turns on LED</vt:lpstr>
      <vt:lpstr>Configure EXTI which turns on LED</vt:lpstr>
      <vt:lpstr>Configure EXTI which turns on LED</vt:lpstr>
      <vt:lpstr>Low Power mode SLEEP lab 3</vt:lpstr>
      <vt:lpstr>  SLEEP Mode</vt:lpstr>
      <vt:lpstr>Use SLEEP mode with EXTI</vt:lpstr>
      <vt:lpstr>Use SLEEP mode with EXTI</vt:lpstr>
      <vt:lpstr>Use SLEEP mode with EXTI</vt:lpstr>
      <vt:lpstr>Low Power mode STOP lab 4</vt:lpstr>
      <vt:lpstr>  STOP Mode</vt:lpstr>
      <vt:lpstr>Use STOP mode with EXTI</vt:lpstr>
      <vt:lpstr>Use STOP mode with EXTI</vt:lpstr>
      <vt:lpstr>Low Power mode STANDBY lab 5</vt:lpstr>
      <vt:lpstr>  STANDBY Mode</vt:lpstr>
      <vt:lpstr>Use STANDBY mode with WKPIN</vt:lpstr>
      <vt:lpstr>Use STANDBY mode with WKPIN</vt:lpstr>
      <vt:lpstr>TIMER lab 6</vt:lpstr>
      <vt:lpstr>Configure TIMER which turns on LED</vt:lpstr>
      <vt:lpstr>Configure TIMER which turns on LED</vt:lpstr>
      <vt:lpstr>Configure TIMER which turns on LED</vt:lpstr>
      <vt:lpstr>Configure TIMER which turns on LED</vt:lpstr>
      <vt:lpstr>Configure TIMER which turns on LED</vt:lpstr>
      <vt:lpstr>ADC lab 7</vt:lpstr>
      <vt:lpstr>Configure ADC with continuous conv.</vt:lpstr>
      <vt:lpstr>Configure ADC with continuous conv.</vt:lpstr>
      <vt:lpstr>Configure ADC with continuous conv.</vt:lpstr>
      <vt:lpstr>Configure ADC with continuous conv.</vt:lpstr>
      <vt:lpstr>Configure ADC with continuous conv.</vt:lpstr>
      <vt:lpstr>Configure ADC with continuous conv.</vt:lpstr>
      <vt:lpstr>Configure ADC with continuous conv.</vt:lpstr>
      <vt:lpstr>Configure ADC with continuous conv.</vt:lpstr>
      <vt:lpstr>UART lab 8</vt:lpstr>
      <vt:lpstr>Configure USART in loopback mode</vt:lpstr>
      <vt:lpstr>Configure USART in loopback mode</vt:lpstr>
      <vt:lpstr>Configure USART in loopback mode</vt:lpstr>
      <vt:lpstr>Configure USART in loopback mode</vt:lpstr>
      <vt:lpstr>Configure USART in loopback mode</vt:lpstr>
      <vt:lpstr>Configure USART in loopback mode</vt:lpstr>
      <vt:lpstr>Thank You</vt:lpstr>
    </vt:vector>
  </TitlesOfParts>
  <Company>ST 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radek.ripa@st.com</dc:creator>
  <cp:lastModifiedBy>Bruno Fontes MONTANARI</cp:lastModifiedBy>
  <cp:revision>1176</cp:revision>
  <cp:lastPrinted>2014-11-21T08:31:53Z</cp:lastPrinted>
  <dcterms:created xsi:type="dcterms:W3CDTF">2013-02-06T10:17:44Z</dcterms:created>
  <dcterms:modified xsi:type="dcterms:W3CDTF">2016-06-06T14:41:50Z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PublishingExpirationDate">
    <vt:lpwstr/>
  </property>
  <property fmtid="{D5CDD505-2E9C-101B-9397-08002B2CF9AE}" pid="7" name="PublishingStartDate">
    <vt:lpwstr/>
  </property>
</Properties>
</file>