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9"/>
  </p:notesMasterIdLst>
  <p:handoutMasterIdLst>
    <p:handoutMasterId r:id="rId100"/>
  </p:handoutMasterIdLst>
  <p:sldIdLst>
    <p:sldId id="1253" r:id="rId5"/>
    <p:sldId id="1147" r:id="rId6"/>
    <p:sldId id="1138" r:id="rId7"/>
    <p:sldId id="1241" r:id="rId8"/>
    <p:sldId id="1242" r:id="rId9"/>
    <p:sldId id="1297" r:id="rId10"/>
    <p:sldId id="1245" r:id="rId11"/>
    <p:sldId id="1246" r:id="rId12"/>
    <p:sldId id="1247" r:id="rId13"/>
    <p:sldId id="1298" r:id="rId14"/>
    <p:sldId id="1304" r:id="rId15"/>
    <p:sldId id="1157" r:id="rId16"/>
    <p:sldId id="1158" r:id="rId17"/>
    <p:sldId id="1159" r:id="rId18"/>
    <p:sldId id="1255" r:id="rId19"/>
    <p:sldId id="1227" r:id="rId20"/>
    <p:sldId id="1228" r:id="rId21"/>
    <p:sldId id="1230" r:id="rId22"/>
    <p:sldId id="1231" r:id="rId23"/>
    <p:sldId id="1256" r:id="rId24"/>
    <p:sldId id="1179" r:id="rId25"/>
    <p:sldId id="1181" r:id="rId26"/>
    <p:sldId id="1182" r:id="rId27"/>
    <p:sldId id="1183" r:id="rId28"/>
    <p:sldId id="1184" r:id="rId29"/>
    <p:sldId id="1185" r:id="rId30"/>
    <p:sldId id="1186" r:id="rId31"/>
    <p:sldId id="1311" r:id="rId32"/>
    <p:sldId id="1305" r:id="rId33"/>
    <p:sldId id="1139" r:id="rId34"/>
    <p:sldId id="1080" r:id="rId35"/>
    <p:sldId id="1081" r:id="rId36"/>
    <p:sldId id="1086" r:id="rId37"/>
    <p:sldId id="1087" r:id="rId38"/>
    <p:sldId id="1088" r:id="rId39"/>
    <p:sldId id="1090" r:id="rId40"/>
    <p:sldId id="1199" r:id="rId41"/>
    <p:sldId id="1201" r:id="rId42"/>
    <p:sldId id="1204" r:id="rId43"/>
    <p:sldId id="1205" r:id="rId44"/>
    <p:sldId id="1096" r:id="rId45"/>
    <p:sldId id="1099" r:id="rId46"/>
    <p:sldId id="1103" r:id="rId47"/>
    <p:sldId id="1289" r:id="rId48"/>
    <p:sldId id="1206" r:id="rId49"/>
    <p:sldId id="1236" r:id="rId50"/>
    <p:sldId id="1235" r:id="rId51"/>
    <p:sldId id="1234" r:id="rId52"/>
    <p:sldId id="1254" r:id="rId53"/>
    <p:sldId id="1237" r:id="rId54"/>
    <p:sldId id="1306" r:id="rId55"/>
    <p:sldId id="1106" r:id="rId56"/>
    <p:sldId id="1107" r:id="rId57"/>
    <p:sldId id="1108" r:id="rId58"/>
    <p:sldId id="1109" r:id="rId59"/>
    <p:sldId id="1110" r:id="rId60"/>
    <p:sldId id="1112" r:id="rId61"/>
    <p:sldId id="1114" r:id="rId62"/>
    <p:sldId id="1115" r:id="rId63"/>
    <p:sldId id="1116" r:id="rId64"/>
    <p:sldId id="1117" r:id="rId65"/>
    <p:sldId id="1118" r:id="rId66"/>
    <p:sldId id="1119" r:id="rId67"/>
    <p:sldId id="1120" r:id="rId68"/>
    <p:sldId id="1290" r:id="rId69"/>
    <p:sldId id="1286" r:id="rId70"/>
    <p:sldId id="1287" r:id="rId71"/>
    <p:sldId id="1288" r:id="rId72"/>
    <p:sldId id="1125" r:id="rId73"/>
    <p:sldId id="1307" r:id="rId74"/>
    <p:sldId id="1169" r:id="rId75"/>
    <p:sldId id="1170" r:id="rId76"/>
    <p:sldId id="831" r:id="rId77"/>
    <p:sldId id="936" r:id="rId78"/>
    <p:sldId id="1291" r:id="rId79"/>
    <p:sldId id="1164" r:id="rId80"/>
    <p:sldId id="1294" r:id="rId81"/>
    <p:sldId id="1308" r:id="rId82"/>
    <p:sldId id="972" r:id="rId83"/>
    <p:sldId id="933" r:id="rId84"/>
    <p:sldId id="938" r:id="rId85"/>
    <p:sldId id="939" r:id="rId86"/>
    <p:sldId id="958" r:id="rId87"/>
    <p:sldId id="969" r:id="rId88"/>
    <p:sldId id="953" r:id="rId89"/>
    <p:sldId id="1029" r:id="rId90"/>
    <p:sldId id="1030" r:id="rId91"/>
    <p:sldId id="1032" r:id="rId92"/>
    <p:sldId id="1292" r:id="rId93"/>
    <p:sldId id="1145" r:id="rId94"/>
    <p:sldId id="1295" r:id="rId95"/>
    <p:sldId id="1296" r:id="rId96"/>
    <p:sldId id="1300" r:id="rId97"/>
    <p:sldId id="826" r:id="rId98"/>
  </p:sldIdLst>
  <p:sldSz cx="9144000" cy="6858000" type="screen4x3"/>
  <p:notesSz cx="7315200" cy="9601200"/>
  <p:custDataLst>
    <p:tags r:id="rId10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2">
          <p15:clr>
            <a:srgbClr val="A4A3A4"/>
          </p15:clr>
        </p15:guide>
        <p15:guide id="3"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LONG" initials="CL" lastIdx="2" clrIdx="0">
    <p:extLst>
      <p:ext uri="{19B8F6BF-5375-455C-9EA6-DF929625EA0E}">
        <p15:presenceInfo xmlns:p15="http://schemas.microsoft.com/office/powerpoint/2012/main" userId="Claire L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52"/>
    <a:srgbClr val="39A9DC"/>
    <a:srgbClr val="97BF0D"/>
    <a:srgbClr val="000000"/>
    <a:srgbClr val="EEECE1"/>
    <a:srgbClr val="313131"/>
    <a:srgbClr val="009900"/>
    <a:srgbClr val="CC66FF"/>
    <a:srgbClr val="C46EC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10" autoAdjust="0"/>
    <p:restoredTop sz="95501" autoAdjust="0"/>
  </p:normalViewPr>
  <p:slideViewPr>
    <p:cSldViewPr showGuides="1">
      <p:cViewPr varScale="1">
        <p:scale>
          <a:sx n="60" d="100"/>
          <a:sy n="60" d="100"/>
        </p:scale>
        <p:origin x="787" y="53"/>
      </p:cViewPr>
      <p:guideLst>
        <p:guide orient="horz" pos="2160"/>
        <p:guide orient="horz" pos="81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8922"/>
    </p:cViewPr>
  </p:sorterViewPr>
  <p:notesViewPr>
    <p:cSldViewPr>
      <p:cViewPr>
        <p:scale>
          <a:sx n="89" d="100"/>
          <a:sy n="89" d="100"/>
        </p:scale>
        <p:origin x="-1690" y="-5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717" cy="480060"/>
          </a:xfrm>
          <a:prstGeom prst="rect">
            <a:avLst/>
          </a:prstGeom>
        </p:spPr>
        <p:txBody>
          <a:bodyPr vert="horz" lIns="95207" tIns="47604" rIns="95207" bIns="47604" rtlCol="0"/>
          <a:lstStyle>
            <a:lvl1pPr algn="l">
              <a:defRPr sz="1200"/>
            </a:lvl1pPr>
          </a:lstStyle>
          <a:p>
            <a:endParaRPr lang="en-US"/>
          </a:p>
        </p:txBody>
      </p:sp>
      <p:sp>
        <p:nvSpPr>
          <p:cNvPr id="3" name="Date Placeholder 2"/>
          <p:cNvSpPr>
            <a:spLocks noGrp="1"/>
          </p:cNvSpPr>
          <p:nvPr>
            <p:ph type="dt" sz="quarter" idx="1"/>
          </p:nvPr>
        </p:nvSpPr>
        <p:spPr>
          <a:xfrm>
            <a:off x="4142775" y="2"/>
            <a:ext cx="3170717" cy="480060"/>
          </a:xfrm>
          <a:prstGeom prst="rect">
            <a:avLst/>
          </a:prstGeom>
        </p:spPr>
        <p:txBody>
          <a:bodyPr vert="horz" lIns="95207" tIns="47604" rIns="95207" bIns="47604" rtlCol="0"/>
          <a:lstStyle>
            <a:lvl1pPr algn="r">
              <a:defRPr sz="1200"/>
            </a:lvl1pPr>
          </a:lstStyle>
          <a:p>
            <a:fld id="{AD1CDDF7-4C23-4885-8184-FDA8942B64B3}" type="datetimeFigureOut">
              <a:rPr lang="en-US" smtClean="0"/>
              <a:pPr/>
              <a:t>4/26/2016</a:t>
            </a:fld>
            <a:endParaRPr lang="en-US"/>
          </a:p>
        </p:txBody>
      </p:sp>
      <p:sp>
        <p:nvSpPr>
          <p:cNvPr id="4" name="Footer Placeholder 3"/>
          <p:cNvSpPr>
            <a:spLocks noGrp="1"/>
          </p:cNvSpPr>
          <p:nvPr>
            <p:ph type="ftr" sz="quarter" idx="2"/>
          </p:nvPr>
        </p:nvSpPr>
        <p:spPr>
          <a:xfrm>
            <a:off x="0" y="9119598"/>
            <a:ext cx="3170717" cy="480060"/>
          </a:xfrm>
          <a:prstGeom prst="rect">
            <a:avLst/>
          </a:prstGeom>
        </p:spPr>
        <p:txBody>
          <a:bodyPr vert="horz" lIns="95207" tIns="47604" rIns="95207" bIns="47604" rtlCol="0" anchor="b"/>
          <a:lstStyle>
            <a:lvl1pPr algn="l">
              <a:defRPr sz="1200"/>
            </a:lvl1pPr>
          </a:lstStyle>
          <a:p>
            <a:endParaRPr lang="en-US"/>
          </a:p>
        </p:txBody>
      </p:sp>
      <p:sp>
        <p:nvSpPr>
          <p:cNvPr id="5" name="Slide Number Placeholder 4"/>
          <p:cNvSpPr>
            <a:spLocks noGrp="1"/>
          </p:cNvSpPr>
          <p:nvPr>
            <p:ph type="sldNum" sz="quarter" idx="3"/>
          </p:nvPr>
        </p:nvSpPr>
        <p:spPr>
          <a:xfrm>
            <a:off x="4142775" y="9119598"/>
            <a:ext cx="3170717" cy="480060"/>
          </a:xfrm>
          <a:prstGeom prst="rect">
            <a:avLst/>
          </a:prstGeom>
        </p:spPr>
        <p:txBody>
          <a:bodyPr vert="horz" lIns="95207" tIns="47604" rIns="95207" bIns="47604" rtlCol="0" anchor="b"/>
          <a:lstStyle>
            <a:lvl1pPr algn="r">
              <a:defRPr sz="1200"/>
            </a:lvl1pPr>
          </a:lstStyle>
          <a:p>
            <a:fld id="{C14C25C4-6A95-4F5A-A8DB-1724F833166D}" type="slidenum">
              <a:rPr lang="en-US" smtClean="0"/>
              <a:pPr/>
              <a:t>‹#›</a:t>
            </a:fld>
            <a:endParaRPr lang="en-US"/>
          </a:p>
        </p:txBody>
      </p:sp>
    </p:spTree>
    <p:extLst>
      <p:ext uri="{BB962C8B-B14F-4D97-AF65-F5344CB8AC3E}">
        <p14:creationId xmlns:p14="http://schemas.microsoft.com/office/powerpoint/2010/main" val="2659929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2"/>
            <a:ext cx="3169920" cy="480060"/>
          </a:xfrm>
          <a:prstGeom prst="rect">
            <a:avLst/>
          </a:prstGeom>
        </p:spPr>
        <p:txBody>
          <a:bodyPr vert="horz" lIns="95207" tIns="47604" rIns="95207" bIns="47604" rtlCol="0"/>
          <a:lstStyle>
            <a:lvl1pPr algn="l">
              <a:defRPr sz="1200"/>
            </a:lvl1pPr>
          </a:lstStyle>
          <a:p>
            <a:endParaRPr lang="fr-FR"/>
          </a:p>
        </p:txBody>
      </p:sp>
      <p:sp>
        <p:nvSpPr>
          <p:cNvPr id="3" name="Espace réservé de la date 2"/>
          <p:cNvSpPr>
            <a:spLocks noGrp="1"/>
          </p:cNvSpPr>
          <p:nvPr>
            <p:ph type="dt" idx="1"/>
          </p:nvPr>
        </p:nvSpPr>
        <p:spPr>
          <a:xfrm>
            <a:off x="4143587" y="2"/>
            <a:ext cx="3169920" cy="480060"/>
          </a:xfrm>
          <a:prstGeom prst="rect">
            <a:avLst/>
          </a:prstGeom>
        </p:spPr>
        <p:txBody>
          <a:bodyPr vert="horz" lIns="95207" tIns="47604" rIns="95207" bIns="47604" rtlCol="0"/>
          <a:lstStyle>
            <a:lvl1pPr algn="r">
              <a:defRPr sz="1200"/>
            </a:lvl1pPr>
          </a:lstStyle>
          <a:p>
            <a:fld id="{0CADC714-B8C8-41CC-8B32-1E23D8396FA6}" type="datetimeFigureOut">
              <a:rPr lang="fr-FR" smtClean="0"/>
              <a:pPr/>
              <a:t>26/04/2016</a:t>
            </a:fld>
            <a:endParaRPr lang="fr-FR"/>
          </a:p>
        </p:txBody>
      </p:sp>
      <p:sp>
        <p:nvSpPr>
          <p:cNvPr id="4" name="Espace réservé de l'image des diapositives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5207" tIns="47604" rIns="95207" bIns="47604" rtlCol="0" anchor="ctr"/>
          <a:lstStyle/>
          <a:p>
            <a:endParaRPr lang="fr-FR"/>
          </a:p>
        </p:txBody>
      </p:sp>
      <p:sp>
        <p:nvSpPr>
          <p:cNvPr id="5" name="Espace réservé des commentaires 4"/>
          <p:cNvSpPr>
            <a:spLocks noGrp="1"/>
          </p:cNvSpPr>
          <p:nvPr>
            <p:ph type="body" sz="quarter" idx="3"/>
          </p:nvPr>
        </p:nvSpPr>
        <p:spPr>
          <a:xfrm>
            <a:off x="731521" y="4560571"/>
            <a:ext cx="5852160" cy="4320540"/>
          </a:xfrm>
          <a:prstGeom prst="rect">
            <a:avLst/>
          </a:prstGeom>
        </p:spPr>
        <p:txBody>
          <a:bodyPr vert="horz" lIns="95207" tIns="47604" rIns="95207" bIns="4760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DD440946-B3FE-4062-9BAE-4125F5E6CB49}" type="slidenum">
              <a:rPr lang="fr-FR" smtClean="0"/>
              <a:pPr/>
              <a:t>‹#›</a:t>
            </a:fld>
            <a:endParaRPr lang="fr-FR"/>
          </a:p>
        </p:txBody>
      </p:sp>
    </p:spTree>
    <p:extLst>
      <p:ext uri="{BB962C8B-B14F-4D97-AF65-F5344CB8AC3E}">
        <p14:creationId xmlns:p14="http://schemas.microsoft.com/office/powerpoint/2010/main" val="90526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I/O level kept in low power modes</a:t>
            </a:r>
          </a:p>
          <a:p>
            <a:pPr lvl="2"/>
            <a:r>
              <a:rPr lang="en-US" sz="1100" dirty="0"/>
              <a:t>Enable using a very low power modes while optimizing system consumption</a:t>
            </a:r>
          </a:p>
          <a:p>
            <a:pPr lvl="2"/>
            <a:r>
              <a:rPr lang="en-US" sz="1100" dirty="0"/>
              <a:t>I/O level is maintained even during wake-up</a:t>
            </a:r>
          </a:p>
          <a:p>
            <a:pPr lvl="1"/>
            <a:r>
              <a:rPr lang="en-US" sz="1300" dirty="0"/>
              <a:t>Backup SRAM in Standby mode</a:t>
            </a:r>
          </a:p>
          <a:p>
            <a:pPr lvl="2"/>
            <a:r>
              <a:rPr lang="en-US" sz="1100" dirty="0"/>
              <a:t>32 </a:t>
            </a:r>
            <a:r>
              <a:rPr lang="en-US" sz="1100" dirty="0" err="1"/>
              <a:t>kbytes</a:t>
            </a:r>
            <a:r>
              <a:rPr lang="en-US" sz="1100" dirty="0"/>
              <a:t> can be kept</a:t>
            </a:r>
          </a:p>
          <a:p>
            <a:pPr lvl="1"/>
            <a:r>
              <a:rPr lang="en-US" sz="1300" dirty="0"/>
              <a:t>Flexible wake-up sources in Stop mode</a:t>
            </a:r>
          </a:p>
          <a:p>
            <a:pPr lvl="2"/>
            <a:r>
              <a:rPr lang="en-US" sz="1100" dirty="0"/>
              <a:t>I2C, UART, all I/</a:t>
            </a:r>
            <a:r>
              <a:rPr lang="en-US" sz="1100" dirty="0" err="1"/>
              <a:t>Os</a:t>
            </a:r>
            <a:r>
              <a:rPr lang="en-US" sz="1100" dirty="0"/>
              <a:t>, Low power Timers, RTC, Comparators, Reset pin,  BOR, PVD, PVM, IWDG, OTG_FS, SWPMI </a:t>
            </a:r>
          </a:p>
          <a:p>
            <a:pPr lvl="1"/>
            <a:r>
              <a:rPr lang="en-US" sz="1300" dirty="0"/>
              <a:t>Shutdown mode</a:t>
            </a:r>
          </a:p>
          <a:p>
            <a:pPr lvl="2"/>
            <a:r>
              <a:rPr lang="en-US" sz="1100" dirty="0"/>
              <a:t>Down to 44nA with 5 I/O to wake-up</a:t>
            </a:r>
          </a:p>
          <a:p>
            <a:pPr lvl="1"/>
            <a:r>
              <a:rPr lang="en-US" sz="1300" dirty="0"/>
              <a:t>Separated VDD supply</a:t>
            </a:r>
          </a:p>
          <a:p>
            <a:pPr lvl="2"/>
            <a:r>
              <a:rPr lang="en-US" sz="1100" dirty="0"/>
              <a:t>14 I/</a:t>
            </a:r>
            <a:r>
              <a:rPr lang="en-US" sz="1100" dirty="0" err="1"/>
              <a:t>Os</a:t>
            </a:r>
            <a:r>
              <a:rPr lang="en-US" sz="1100" dirty="0"/>
              <a:t> with a dedicated supply (down to 1.08V): remove the need for external level shifter</a:t>
            </a:r>
          </a:p>
          <a:p>
            <a:pPr lvl="1"/>
            <a:r>
              <a:rPr lang="en-US" sz="1300" dirty="0"/>
              <a:t>VBAT domain with charging capability</a:t>
            </a:r>
          </a:p>
          <a:p>
            <a:pPr lvl="2"/>
            <a:r>
              <a:rPr lang="en-US" sz="1100" dirty="0"/>
              <a:t>Automatic switch to keep power on RTC and backup registers with internal charging circuitry</a:t>
            </a:r>
          </a:p>
          <a:p>
            <a:pPr lvl="2"/>
            <a:r>
              <a:rPr lang="en-US" sz="1100" dirty="0"/>
              <a:t>3 tamper pins available in this mode </a:t>
            </a:r>
          </a:p>
          <a:p>
            <a:pPr lvl="1"/>
            <a:r>
              <a:rPr lang="en-US" sz="1300" dirty="0"/>
              <a:t>MSI programmable from 100kHz to 48 MHz</a:t>
            </a:r>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4</a:t>
            </a:fld>
            <a:endParaRPr lang="fr-FR"/>
          </a:p>
        </p:txBody>
      </p:sp>
    </p:spTree>
    <p:extLst>
      <p:ext uri="{BB962C8B-B14F-4D97-AF65-F5344CB8AC3E}">
        <p14:creationId xmlns:p14="http://schemas.microsoft.com/office/powerpoint/2010/main" val="3852959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58888" y="720725"/>
            <a:ext cx="4803775" cy="3602038"/>
          </a:xfrm>
          <a:ln/>
        </p:spPr>
      </p:sp>
      <p:sp>
        <p:nvSpPr>
          <p:cNvPr id="83971" name="Rectangle 3"/>
          <p:cNvSpPr>
            <a:spLocks noGrp="1" noChangeArrowheads="1"/>
          </p:cNvSpPr>
          <p:nvPr>
            <p:ph type="body" idx="1"/>
          </p:nvPr>
        </p:nvSpPr>
        <p:spPr>
          <a:xfrm>
            <a:off x="728135" y="4553902"/>
            <a:ext cx="5858933" cy="4327208"/>
          </a:xfrm>
          <a:noFill/>
          <a:ln/>
        </p:spPr>
        <p:txBody>
          <a:bodyPr/>
          <a:lstStyle/>
          <a:p>
            <a:r>
              <a:rPr lang="en-US" sz="1700" dirty="0"/>
              <a:t>This menu allows to measure the current consumption in a subset of the STM32L4 low power capabilities.</a:t>
            </a:r>
          </a:p>
          <a:p>
            <a:r>
              <a:rPr lang="en-US" sz="1700" dirty="0"/>
              <a:t>First, select with the joystick the power mode (</a:t>
            </a:r>
            <a:r>
              <a:rPr lang="en-US" sz="1700" b="1" dirty="0"/>
              <a:t>Run, Sleep, Low-power run, Low-power sleep, Stop 2, Standby </a:t>
            </a:r>
            <a:r>
              <a:rPr lang="en-US" sz="1700" dirty="0"/>
              <a:t>or</a:t>
            </a:r>
            <a:r>
              <a:rPr lang="en-US" sz="1700" b="1" dirty="0"/>
              <a:t> Shutdown</a:t>
            </a:r>
            <a:r>
              <a:rPr lang="en-US" sz="1700" dirty="0"/>
              <a:t>) and the</a:t>
            </a:r>
            <a:r>
              <a:rPr lang="en-US" sz="1700" b="1" dirty="0"/>
              <a:t> </a:t>
            </a:r>
            <a:r>
              <a:rPr lang="en-US" sz="1700" dirty="0"/>
              <a:t>measurement will be displayed on the LCD.</a:t>
            </a:r>
          </a:p>
          <a:p>
            <a:r>
              <a:rPr lang="en-US" sz="1700" dirty="0"/>
              <a:t>Typically, you will observe that the STM32L476 consumes in the range of 1.3µA in </a:t>
            </a:r>
            <a:r>
              <a:rPr lang="en-US" sz="1700" b="1" dirty="0"/>
              <a:t>Stop2</a:t>
            </a:r>
            <a:r>
              <a:rPr lang="en-US" sz="1700" dirty="0"/>
              <a:t> and 70nA in </a:t>
            </a:r>
            <a:r>
              <a:rPr lang="en-US" sz="1700" b="1" dirty="0"/>
              <a:t>Shutdown</a:t>
            </a:r>
            <a:r>
              <a:rPr lang="en-US" sz="1700" dirty="0"/>
              <a:t> under 3V at 25 degrees Celsius.</a:t>
            </a:r>
            <a:endParaRPr lang="fr-FR" sz="1700" dirty="0"/>
          </a:p>
          <a:p>
            <a:r>
              <a:rPr lang="en-US" sz="1700" dirty="0"/>
              <a:t>You may want to reuse the demonstration firmware to design your own low-power application.</a:t>
            </a:r>
            <a:endParaRPr lang="fr-FR" sz="1700" dirty="0"/>
          </a:p>
          <a:p>
            <a:endParaRPr lang="en-US" dirty="0" smtClean="0"/>
          </a:p>
        </p:txBody>
      </p:sp>
    </p:spTree>
    <p:extLst>
      <p:ext uri="{BB962C8B-B14F-4D97-AF65-F5344CB8AC3E}">
        <p14:creationId xmlns:p14="http://schemas.microsoft.com/office/powerpoint/2010/main" val="239059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dirty="0"/>
              <a:t>The </a:t>
            </a:r>
            <a:r>
              <a:rPr lang="en-US" sz="1700" b="1" dirty="0"/>
              <a:t>RECORD application </a:t>
            </a:r>
            <a:r>
              <a:rPr lang="en-US" sz="1700" dirty="0"/>
              <a:t>uses the MP34DT01 MEMS digital microphone to provide 16-bit audio samples at 48 KHz. The recorded audio file is stored into the </a:t>
            </a:r>
            <a:r>
              <a:rPr lang="en-US" sz="1700" dirty="0" err="1"/>
              <a:t>QuadSPI</a:t>
            </a:r>
            <a:r>
              <a:rPr lang="en-US" sz="1700" dirty="0"/>
              <a:t> Flash. Note that recording a new audio file will erase the previous one.</a:t>
            </a:r>
            <a:endParaRPr lang="fr-FR" sz="1700" dirty="0"/>
          </a:p>
          <a:p>
            <a:pPr defTabSz="1288591">
              <a:defRPr/>
            </a:pPr>
            <a:endParaRPr lang="en-US" sz="1700" dirty="0"/>
          </a:p>
          <a:p>
            <a:r>
              <a:rPr lang="en-US" sz="1700" dirty="0"/>
              <a:t>The </a:t>
            </a:r>
            <a:r>
              <a:rPr lang="en-US" sz="1700" b="1" dirty="0"/>
              <a:t>PLAYER application </a:t>
            </a:r>
            <a:r>
              <a:rPr lang="en-US" sz="1700" dirty="0"/>
              <a:t>plays back in loops any WAV file programmed in the internal Flash at address 8020000hex or stored in the </a:t>
            </a:r>
            <a:r>
              <a:rPr lang="en-US" sz="1700" dirty="0" err="1"/>
              <a:t>QuadSPI</a:t>
            </a:r>
            <a:r>
              <a:rPr lang="en-US" sz="1700" dirty="0"/>
              <a:t> Flash after a record; if both files are available, you can select from a sub-menu which one you want to play. It uses the CS43L22 on-board audio digital to analog converter to output the audio data on the 3.5 mm jack. Earphone volume can be adjusted during playback.</a:t>
            </a:r>
            <a:endParaRPr lang="fr-FR" sz="1700" dirty="0"/>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17</a:t>
            </a:fld>
            <a:endParaRPr lang="fr-FR"/>
          </a:p>
        </p:txBody>
      </p:sp>
    </p:spTree>
    <p:extLst>
      <p:ext uri="{BB962C8B-B14F-4D97-AF65-F5344CB8AC3E}">
        <p14:creationId xmlns:p14="http://schemas.microsoft.com/office/powerpoint/2010/main" val="226735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0" fontAlgn="base" latinLnBrk="0" hangingPunct="0"/>
            <a:r>
              <a:rPr lang="en-US" sz="1700" dirty="0"/>
              <a:t>The </a:t>
            </a:r>
            <a:r>
              <a:rPr lang="en-US" sz="1700" b="1" dirty="0"/>
              <a:t>COMPASS application </a:t>
            </a:r>
            <a:r>
              <a:rPr lang="en-US" sz="1700" dirty="0"/>
              <a:t>uses the on-board LSM303C </a:t>
            </a:r>
            <a:r>
              <a:rPr lang="en-US" sz="1700" dirty="0" err="1"/>
              <a:t>eCOMPASS</a:t>
            </a:r>
            <a:r>
              <a:rPr lang="en-US" sz="1700" dirty="0"/>
              <a:t> MEMS device to sense the earth magnetic field. The user needs to quickly rotate the board by 360 degrees on all 3 axis to perform the calibration step. The user can then enter the RUN sub-menu and observe the board angle in degrees.</a:t>
            </a:r>
            <a:endParaRPr lang="fr-FR" sz="1700" dirty="0"/>
          </a:p>
          <a:p>
            <a:pPr rtl="0" eaLnBrk="0" fontAlgn="base" latinLnBrk="0" hangingPunct="0"/>
            <a:r>
              <a:rPr lang="en-US" sz="1700" dirty="0"/>
              <a:t>The </a:t>
            </a:r>
            <a:r>
              <a:rPr lang="en-US" sz="1700" b="1" dirty="0"/>
              <a:t>SOUND Meter application </a:t>
            </a:r>
            <a:r>
              <a:rPr lang="en-US" sz="1700" dirty="0"/>
              <a:t>uses the on-board MP34DT01 digital microphone and displays the ambient noise in decibels.</a:t>
            </a:r>
            <a:endParaRPr lang="fr-FR" sz="1700" dirty="0"/>
          </a:p>
          <a:p>
            <a:endParaRPr lang="fr-FR" dirty="0"/>
          </a:p>
        </p:txBody>
      </p:sp>
      <p:sp>
        <p:nvSpPr>
          <p:cNvPr id="4" name="Slide Number Placeholder 3"/>
          <p:cNvSpPr>
            <a:spLocks noGrp="1"/>
          </p:cNvSpPr>
          <p:nvPr>
            <p:ph type="sldNum" sz="quarter" idx="10"/>
          </p:nvPr>
        </p:nvSpPr>
        <p:spPr/>
        <p:txBody>
          <a:bodyPr/>
          <a:lstStyle/>
          <a:p>
            <a:fld id="{DD440946-B3FE-4062-9BAE-4125F5E6CB49}" type="slidenum">
              <a:rPr lang="fr-FR" smtClean="0"/>
              <a:t>18</a:t>
            </a:fld>
            <a:endParaRPr lang="fr-FR"/>
          </a:p>
        </p:txBody>
      </p:sp>
    </p:spTree>
    <p:extLst>
      <p:ext uri="{BB962C8B-B14F-4D97-AF65-F5344CB8AC3E}">
        <p14:creationId xmlns:p14="http://schemas.microsoft.com/office/powerpoint/2010/main" val="2769448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88591">
              <a:defRPr/>
            </a:pPr>
            <a:r>
              <a:rPr lang="en-US" sz="1700" dirty="0"/>
              <a:t>The </a:t>
            </a:r>
            <a:r>
              <a:rPr lang="en-US" sz="1700" b="1" dirty="0"/>
              <a:t>GUITAR tuning application </a:t>
            </a:r>
            <a:r>
              <a:rPr lang="en-US" sz="1700" dirty="0"/>
              <a:t>helps the user to tune his acoustic guitar. First select the string you want to tune and place the discovery board close to the sound hole. The sound is continuously recorded until valid samples are detected; the MCU then displays on the LCD screen whether the tune is correct or the string needs to be strained or loosen.</a:t>
            </a:r>
          </a:p>
          <a:p>
            <a:pPr defTabSz="1288591">
              <a:defRPr/>
            </a:pPr>
            <a:endParaRPr lang="en-US" sz="1700" dirty="0"/>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19</a:t>
            </a:fld>
            <a:endParaRPr lang="fr-FR"/>
          </a:p>
        </p:txBody>
      </p:sp>
    </p:spTree>
    <p:extLst>
      <p:ext uri="{BB962C8B-B14F-4D97-AF65-F5344CB8AC3E}">
        <p14:creationId xmlns:p14="http://schemas.microsoft.com/office/powerpoint/2010/main" val="405633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20</a:t>
            </a:fld>
            <a:endParaRPr lang="fr-FR"/>
          </a:p>
        </p:txBody>
      </p:sp>
    </p:spTree>
    <p:extLst>
      <p:ext uri="{BB962C8B-B14F-4D97-AF65-F5344CB8AC3E}">
        <p14:creationId xmlns:p14="http://schemas.microsoft.com/office/powerpoint/2010/main" val="1138946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21</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23</a:t>
            </a:fld>
            <a:endParaRPr lang="fr-FR"/>
          </a:p>
        </p:txBody>
      </p:sp>
    </p:spTree>
    <p:extLst>
      <p:ext uri="{BB962C8B-B14F-4D97-AF65-F5344CB8AC3E}">
        <p14:creationId xmlns:p14="http://schemas.microsoft.com/office/powerpoint/2010/main" val="578089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29</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4145283" y="4"/>
            <a:ext cx="3169920" cy="480059"/>
          </a:xfrm>
          <a:prstGeom prst="rect">
            <a:avLst/>
          </a:prstGeom>
          <a:noFill/>
          <a:ln w="9525">
            <a:noFill/>
            <a:miter lim="800000"/>
            <a:headEnd/>
            <a:tailEnd/>
          </a:ln>
        </p:spPr>
        <p:txBody>
          <a:bodyPr lIns="100796" tIns="50399" rIns="100796" bIns="50399"/>
          <a:lstStyle/>
          <a:p>
            <a:pPr algn="r"/>
            <a:fld id="{8229539A-9378-4293-A577-67A6AC5A81F3}" type="datetime5">
              <a:rPr lang="en-US" sz="1200">
                <a:latin typeface="Times New Roman" pitchFamily="18" charset="0"/>
              </a:rPr>
              <a:pPr algn="r"/>
              <a:t>26-Apr-16</a:t>
            </a:fld>
            <a:endParaRPr lang="en-US" sz="1200" dirty="0">
              <a:latin typeface="Times New Roman" pitchFamily="18" charset="0"/>
            </a:endParaRPr>
          </a:p>
        </p:txBody>
      </p:sp>
      <p:sp>
        <p:nvSpPr>
          <p:cNvPr id="47107" name="Rectangle 7"/>
          <p:cNvSpPr txBox="1">
            <a:spLocks noGrp="1" noChangeArrowheads="1"/>
          </p:cNvSpPr>
          <p:nvPr/>
        </p:nvSpPr>
        <p:spPr bwMode="auto">
          <a:xfrm>
            <a:off x="4145283" y="9121146"/>
            <a:ext cx="3169920" cy="480059"/>
          </a:xfrm>
          <a:prstGeom prst="rect">
            <a:avLst/>
          </a:prstGeom>
          <a:noFill/>
          <a:ln w="9525">
            <a:noFill/>
            <a:miter lim="800000"/>
            <a:headEnd/>
            <a:tailEnd/>
          </a:ln>
        </p:spPr>
        <p:txBody>
          <a:bodyPr lIns="100796" tIns="50399" rIns="100796" bIns="50399" anchor="b"/>
          <a:lstStyle/>
          <a:p>
            <a:pPr algn="r"/>
            <a:fld id="{EA850599-27E7-440C-A80C-C292F95ABD57}" type="slidenum">
              <a:rPr lang="en-US" sz="1200">
                <a:latin typeface="Times New Roman" pitchFamily="18" charset="0"/>
              </a:rPr>
              <a:pPr algn="r"/>
              <a:t>30</a:t>
            </a:fld>
            <a:endParaRPr lang="en-US" sz="1200" dirty="0">
              <a:latin typeface="Times New Roman" pitchFamily="18" charset="0"/>
            </a:endParaRPr>
          </a:p>
        </p:txBody>
      </p:sp>
      <p:sp>
        <p:nvSpPr>
          <p:cNvPr id="47108" name="Rectangle 2"/>
          <p:cNvSpPr>
            <a:spLocks noGrp="1" noRot="1" noChangeAspect="1" noChangeArrowheads="1" noTextEdit="1"/>
          </p:cNvSpPr>
          <p:nvPr>
            <p:ph type="sldImg"/>
          </p:nvPr>
        </p:nvSpPr>
        <p:spPr>
          <a:xfrm>
            <a:off x="1257300" y="719138"/>
            <a:ext cx="4800600" cy="3600450"/>
          </a:xfrm>
          <a:ln/>
        </p:spPr>
      </p:sp>
      <p:sp>
        <p:nvSpPr>
          <p:cNvPr id="47109" name="Rectangle 3"/>
          <p:cNvSpPr>
            <a:spLocks noGrp="1" noChangeArrowheads="1"/>
          </p:cNvSpPr>
          <p:nvPr>
            <p:ph type="body" idx="1"/>
          </p:nvPr>
        </p:nvSpPr>
        <p:spPr>
          <a:xfrm>
            <a:off x="731521" y="4560576"/>
            <a:ext cx="5852160" cy="4322207"/>
          </a:xfrm>
          <a:noFill/>
          <a:ln/>
        </p:spPr>
        <p:txBody>
          <a:bodyPr/>
          <a:lstStyle/>
          <a:p>
            <a:r>
              <a:rPr lang="en-US" sz="1500" dirty="0">
                <a:latin typeface="Arial" pitchFamily="34" charset="0"/>
                <a:ea typeface="ＭＳ Ｐゴシック" charset="-128"/>
              </a:rPr>
              <a:t>All buses (AHB and APB) </a:t>
            </a:r>
            <a:r>
              <a:rPr lang="en-US" sz="1500">
                <a:latin typeface="Arial" pitchFamily="34" charset="0"/>
                <a:ea typeface="ＭＳ Ｐゴシック" charset="-128"/>
              </a:rPr>
              <a:t>can operate up to 80MHz</a:t>
            </a:r>
            <a:endParaRPr lang="en-US" sz="1500" dirty="0">
              <a:latin typeface="Arial" pitchFamily="34" charset="0"/>
              <a:ea typeface="ＭＳ Ｐゴシック" charset="-128"/>
            </a:endParaRPr>
          </a:p>
        </p:txBody>
      </p:sp>
    </p:spTree>
    <p:extLst>
      <p:ext uri="{BB962C8B-B14F-4D97-AF65-F5344CB8AC3E}">
        <p14:creationId xmlns:p14="http://schemas.microsoft.com/office/powerpoint/2010/main" val="375249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Comparison with</a:t>
            </a:r>
            <a:r>
              <a:rPr lang="en-US" baseline="0" dirty="0" smtClean="0"/>
              <a:t> F4:</a:t>
            </a:r>
          </a:p>
          <a:p>
            <a:r>
              <a:rPr lang="en-US" dirty="0" smtClean="0"/>
              <a:t>Double</a:t>
            </a:r>
            <a:r>
              <a:rPr lang="en-US" baseline="0" dirty="0" smtClean="0"/>
              <a:t> word </a:t>
            </a:r>
            <a:r>
              <a:rPr lang="en-US" dirty="0" smtClean="0"/>
              <a:t>programmin</a:t>
            </a:r>
            <a:r>
              <a:rPr lang="en-US" baseline="0" dirty="0" smtClean="0"/>
              <a:t>g : 16 µs</a:t>
            </a:r>
          </a:p>
          <a:p>
            <a:r>
              <a:rPr lang="en-US" baseline="0" dirty="0" smtClean="0"/>
              <a:t>Sector (16 KB) erase : 230 </a:t>
            </a:r>
            <a:r>
              <a:rPr lang="en-US" baseline="0" dirty="0" err="1" smtClean="0"/>
              <a:t>ms</a:t>
            </a:r>
            <a:endParaRPr lang="en-US" baseline="0" dirty="0" smtClean="0"/>
          </a:p>
          <a:p>
            <a:pPr defTabSz="966612">
              <a:defRPr/>
            </a:pPr>
            <a:r>
              <a:rPr lang="en-US" baseline="0" dirty="0" smtClean="0"/>
              <a:t>Sector (64 KB) erase : 490ms</a:t>
            </a:r>
          </a:p>
          <a:p>
            <a:pPr defTabSz="966612">
              <a:defRPr/>
            </a:pPr>
            <a:r>
              <a:rPr lang="en-US" baseline="0" dirty="0" smtClean="0"/>
              <a:t>Sector (128 KB) erase : 875ms</a:t>
            </a:r>
          </a:p>
          <a:p>
            <a:pPr defTabSz="966612">
              <a:defRPr/>
            </a:pPr>
            <a:r>
              <a:rPr lang="en-US" baseline="0" dirty="0" smtClean="0"/>
              <a:t>Mass erase : 6.9s</a:t>
            </a:r>
          </a:p>
          <a:p>
            <a:pPr defTabSz="966612">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32</a:t>
            </a:fld>
            <a:endParaRPr lang="fr-FR"/>
          </a:p>
        </p:txBody>
      </p:sp>
    </p:spTree>
    <p:extLst>
      <p:ext uri="{BB962C8B-B14F-4D97-AF65-F5344CB8AC3E}">
        <p14:creationId xmlns:p14="http://schemas.microsoft.com/office/powerpoint/2010/main" val="116933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5</a:t>
            </a:fld>
            <a:endParaRPr lang="fr-FR"/>
          </a:p>
        </p:txBody>
      </p:sp>
    </p:spTree>
    <p:extLst>
      <p:ext uri="{BB962C8B-B14F-4D97-AF65-F5344CB8AC3E}">
        <p14:creationId xmlns:p14="http://schemas.microsoft.com/office/powerpoint/2010/main" val="113894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258888" y="720725"/>
            <a:ext cx="4795837" cy="3597275"/>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lIns="93346" tIns="46674" rIns="93346" bIns="46674" numCol="1" anchor="t" anchorCtr="0" compatLnSpc="1">
            <a:prstTxWarp prst="textNoShape">
              <a:avLst/>
            </a:prstTxWarp>
          </a:bodyPr>
          <a:lstStyle/>
          <a:p>
            <a:pPr lvl="2"/>
            <a:r>
              <a:rPr lang="en-US" dirty="0" smtClean="0"/>
              <a:t/>
            </a:r>
            <a:br>
              <a:rPr lang="en-US" dirty="0" smtClean="0"/>
            </a:br>
            <a:endParaRPr lang="en-US" dirty="0" smtClean="0"/>
          </a:p>
        </p:txBody>
      </p:sp>
    </p:spTree>
    <p:extLst>
      <p:ext uri="{BB962C8B-B14F-4D97-AF65-F5344CB8AC3E}">
        <p14:creationId xmlns:p14="http://schemas.microsoft.com/office/powerpoint/2010/main" val="3881384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258888" y="720725"/>
            <a:ext cx="4795837" cy="3597275"/>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lIns="93346" tIns="46674" rIns="93346" bIns="46674" numCol="1" anchor="t" anchorCtr="0" compatLnSpc="1">
            <a:prstTxWarp prst="textNoShape">
              <a:avLst/>
            </a:prstTxWarp>
          </a:bodyPr>
          <a:lstStyle/>
          <a:p>
            <a:r>
              <a:rPr lang="en-US" smtClean="0"/>
              <a:t> </a:t>
            </a:r>
          </a:p>
        </p:txBody>
      </p:sp>
    </p:spTree>
    <p:extLst>
      <p:ext uri="{BB962C8B-B14F-4D97-AF65-F5344CB8AC3E}">
        <p14:creationId xmlns:p14="http://schemas.microsoft.com/office/powerpoint/2010/main" val="1824922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42</a:t>
            </a:fld>
            <a:endParaRPr lang="fr-FR"/>
          </a:p>
        </p:txBody>
      </p:sp>
    </p:spTree>
    <p:extLst>
      <p:ext uri="{BB962C8B-B14F-4D97-AF65-F5344CB8AC3E}">
        <p14:creationId xmlns:p14="http://schemas.microsoft.com/office/powerpoint/2010/main" val="368884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p:spPr>
        <p:txBody>
          <a:bodyPr/>
          <a:lstStyle/>
          <a:p>
            <a:r>
              <a:rPr lang="en-US" dirty="0" smtClean="0"/>
              <a:t>In</a:t>
            </a:r>
            <a:r>
              <a:rPr lang="en-US" baseline="0" dirty="0" smtClean="0"/>
              <a:t> Run mode, both MR and LPR are enable. Nevertheless the LPR startup time is longer than MR startup time, and when starting from BOR reset, Standby mode or Shutdown mode, the MCU starts before the LPR is woken up.</a:t>
            </a:r>
          </a:p>
          <a:p>
            <a:r>
              <a:rPr lang="en-US" dirty="0" smtClean="0"/>
              <a:t>REGLPS</a:t>
            </a:r>
            <a:r>
              <a:rPr lang="en-US" baseline="0" dirty="0" smtClean="0"/>
              <a:t> flag shows when the LPR is ready</a:t>
            </a:r>
          </a:p>
        </p:txBody>
      </p:sp>
    </p:spTree>
    <p:extLst>
      <p:ext uri="{BB962C8B-B14F-4D97-AF65-F5344CB8AC3E}">
        <p14:creationId xmlns:p14="http://schemas.microsoft.com/office/powerpoint/2010/main" val="2841670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44</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45</a:t>
            </a:fld>
            <a:endParaRPr lang="fr-FR"/>
          </a:p>
        </p:txBody>
      </p:sp>
    </p:spTree>
    <p:extLst>
      <p:ext uri="{BB962C8B-B14F-4D97-AF65-F5344CB8AC3E}">
        <p14:creationId xmlns:p14="http://schemas.microsoft.com/office/powerpoint/2010/main" val="426762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51</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60</a:t>
            </a:fld>
            <a:endParaRPr lang="fr-FR"/>
          </a:p>
        </p:txBody>
      </p:sp>
    </p:spTree>
    <p:extLst>
      <p:ext uri="{BB962C8B-B14F-4D97-AF65-F5344CB8AC3E}">
        <p14:creationId xmlns:p14="http://schemas.microsoft.com/office/powerpoint/2010/main" val="1332465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62</a:t>
            </a:fld>
            <a:endParaRPr lang="fr-FR"/>
          </a:p>
        </p:txBody>
      </p:sp>
    </p:spTree>
    <p:extLst>
      <p:ext uri="{BB962C8B-B14F-4D97-AF65-F5344CB8AC3E}">
        <p14:creationId xmlns:p14="http://schemas.microsoft.com/office/powerpoint/2010/main" val="3456605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65</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STM32L4 series shatters performance limits in the ultra-low-power world. It delivers 100 DMIPS </a:t>
            </a:r>
            <a:r>
              <a:rPr lang="en-US" sz="1300" b="1" u="sng" dirty="0"/>
              <a:t>(Di – </a:t>
            </a:r>
            <a:r>
              <a:rPr lang="en-US" sz="1300" b="1" u="sng" dirty="0" err="1"/>
              <a:t>Mips</a:t>
            </a:r>
            <a:r>
              <a:rPr lang="en-US" sz="1300" b="1" u="sng" dirty="0"/>
              <a:t>) </a:t>
            </a:r>
            <a:r>
              <a:rPr lang="en-US" sz="1300" dirty="0"/>
              <a:t>based on its ARM® Cortex®-M4 core with FPU and ST’s ART Accelerator™ at 80 </a:t>
            </a:r>
            <a:r>
              <a:rPr lang="en-US" sz="1300" dirty="0" err="1"/>
              <a:t>MHz.</a:t>
            </a:r>
            <a:r>
              <a:rPr lang="en-US" sz="1300" dirty="0"/>
              <a:t> Once woken up from Stop mode, the internal clock is available in less than 5 µs running at 48 MHz and up to 80 MHz in less than 20 µs. </a:t>
            </a:r>
            <a:endParaRPr lang="fr-FR" sz="1300" dirty="0"/>
          </a:p>
          <a:p>
            <a:r>
              <a:rPr lang="en-US" sz="1300" dirty="0"/>
              <a:t> </a:t>
            </a:r>
            <a:endParaRPr lang="fr-FR" sz="1300" dirty="0"/>
          </a:p>
          <a:p>
            <a:r>
              <a:rPr lang="en-US" sz="1300" dirty="0"/>
              <a:t>STM32L4 MCUs scored 153 in the standardized EEMBC™ </a:t>
            </a:r>
            <a:r>
              <a:rPr lang="en-US" sz="1300" dirty="0" err="1"/>
              <a:t>ULPBench</a:t>
            </a:r>
            <a:r>
              <a:rPr lang="en-US" sz="1300" dirty="0"/>
              <a:t>® tests that compare the efficiency of ultra-low-power microcontrollers. While competition is optimized at 3 volts, ST’s product delivers its full power efficiency at 1.8 volts. Since an external coil and capacitor are not required to reach this number, the BOM cost and the peak power consumption at start-up are reduced.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pPr/>
              <a:t>6</a:t>
            </a:fld>
            <a:endParaRPr lang="fr-FR"/>
          </a:p>
        </p:txBody>
      </p:sp>
    </p:spTree>
    <p:extLst>
      <p:ext uri="{BB962C8B-B14F-4D97-AF65-F5344CB8AC3E}">
        <p14:creationId xmlns:p14="http://schemas.microsoft.com/office/powerpoint/2010/main" val="270159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70</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a:t>
            </a:r>
            <a:r>
              <a:rPr lang="fr-FR" baseline="0" dirty="0" smtClean="0"/>
              <a:t> FSMC  remplacer l’image. On voit </a:t>
            </a:r>
            <a:r>
              <a:rPr lang="fr-FR" baseline="0" dirty="0" err="1" smtClean="0"/>
              <a:t>ecrit</a:t>
            </a:r>
            <a:r>
              <a:rPr lang="fr-FR" baseline="0" dirty="0" smtClean="0"/>
              <a:t> le nom d’un </a:t>
            </a:r>
            <a:r>
              <a:rPr lang="fr-FR" baseline="0" dirty="0" err="1" smtClean="0"/>
              <a:t>competitor</a:t>
            </a:r>
            <a:r>
              <a:rPr lang="fr-FR" baseline="0" dirty="0" smtClean="0"/>
              <a:t> dessus ;) « </a:t>
            </a:r>
            <a:r>
              <a:rPr lang="fr-FR" baseline="0" dirty="0" err="1" smtClean="0"/>
              <a:t>Spansion</a:t>
            </a:r>
            <a:r>
              <a:rPr lang="fr-FR" baseline="0" dirty="0" smtClean="0"/>
              <a:t> »</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71</a:t>
            </a:fld>
            <a:endParaRPr lang="fr-FR"/>
          </a:p>
        </p:txBody>
      </p:sp>
    </p:spTree>
    <p:extLst>
      <p:ext uri="{BB962C8B-B14F-4D97-AF65-F5344CB8AC3E}">
        <p14:creationId xmlns:p14="http://schemas.microsoft.com/office/powerpoint/2010/main" val="2271235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72</a:t>
            </a:fld>
            <a:endParaRPr lang="fr-FR"/>
          </a:p>
        </p:txBody>
      </p:sp>
    </p:spTree>
    <p:extLst>
      <p:ext uri="{BB962C8B-B14F-4D97-AF65-F5344CB8AC3E}">
        <p14:creationId xmlns:p14="http://schemas.microsoft.com/office/powerpoint/2010/main" val="1976825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75</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76</a:t>
            </a:fld>
            <a:endParaRPr lang="fr-FR"/>
          </a:p>
        </p:txBody>
      </p:sp>
    </p:spTree>
    <p:extLst>
      <p:ext uri="{BB962C8B-B14F-4D97-AF65-F5344CB8AC3E}">
        <p14:creationId xmlns:p14="http://schemas.microsoft.com/office/powerpoint/2010/main" val="4267621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78</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937327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86</a:t>
            </a:fld>
            <a:endParaRPr lang="fr-FR"/>
          </a:p>
        </p:txBody>
      </p:sp>
    </p:spTree>
    <p:extLst>
      <p:ext uri="{BB962C8B-B14F-4D97-AF65-F5344CB8AC3E}">
        <p14:creationId xmlns:p14="http://schemas.microsoft.com/office/powerpoint/2010/main" val="3588216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89</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90</a:t>
            </a:fld>
            <a:endParaRPr lang="fr-FR"/>
          </a:p>
        </p:txBody>
      </p:sp>
    </p:spTree>
    <p:extLst>
      <p:ext uri="{BB962C8B-B14F-4D97-AF65-F5344CB8AC3E}">
        <p14:creationId xmlns:p14="http://schemas.microsoft.com/office/powerpoint/2010/main" val="4267621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7</a:t>
            </a:fld>
            <a:endParaRPr lang="fr-FR" dirty="0"/>
          </a:p>
        </p:txBody>
      </p:sp>
    </p:spTree>
    <p:extLst>
      <p:ext uri="{BB962C8B-B14F-4D97-AF65-F5344CB8AC3E}">
        <p14:creationId xmlns:p14="http://schemas.microsoft.com/office/powerpoint/2010/main" val="1043923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It has never been so easy to select, download, watch tutorials or get the [</a:t>
            </a:r>
            <a:r>
              <a:rPr lang="en-US" sz="1300" b="1" dirty="0"/>
              <a:t>CLICK1] </a:t>
            </a:r>
            <a:r>
              <a:rPr lang="en-US" sz="1300" dirty="0"/>
              <a:t>latest news about STM32 products and solutions on a computer, tablet or smartphone.</a:t>
            </a:r>
            <a:endParaRPr lang="fr-FR" sz="1300" dirty="0"/>
          </a:p>
          <a:p>
            <a:r>
              <a:rPr lang="en-US" sz="1300" dirty="0"/>
              <a:t> </a:t>
            </a:r>
            <a:endParaRPr lang="fr-FR" sz="1300" dirty="0"/>
          </a:p>
          <a:p>
            <a:r>
              <a:rPr lang="en-US" sz="1300" dirty="0"/>
              <a:t>[</a:t>
            </a:r>
            <a:r>
              <a:rPr lang="en-US" sz="1300" b="1" dirty="0"/>
              <a:t>CLICK2] </a:t>
            </a:r>
            <a:r>
              <a:rPr lang="en-US" sz="1300" dirty="0"/>
              <a:t>The ST MCU Finder app lets you quickly and easily select the devices of your choice on a tablet or smartphone. Then, visit www.st.com/stm32. [</a:t>
            </a:r>
            <a:r>
              <a:rPr lang="en-US" sz="1300" b="1" dirty="0"/>
              <a:t>CLICK3] </a:t>
            </a:r>
            <a:r>
              <a:rPr lang="en-US" sz="1300" dirty="0"/>
              <a:t>The ST forums on microcontrollers allow the STM32 developer community to discuss and share experiences.</a:t>
            </a:r>
            <a:endParaRPr lang="fr-FR" sz="1300" dirty="0"/>
          </a:p>
          <a:p>
            <a:r>
              <a:rPr lang="en-US" sz="1300" dirty="0"/>
              <a:t> </a:t>
            </a:r>
            <a:endParaRPr lang="fr-FR" sz="1300" dirty="0"/>
          </a:p>
          <a:p>
            <a:r>
              <a:rPr lang="en-US" sz="1300" dirty="0"/>
              <a:t>If you would like to know more about STM32 products and solutions in real-time, join the growing STM32 community on Facebook!</a:t>
            </a:r>
            <a:endParaRPr lang="fr-FR" sz="1300" dirty="0"/>
          </a:p>
        </p:txBody>
      </p:sp>
      <p:sp>
        <p:nvSpPr>
          <p:cNvPr id="4" name="Slide Number Placeholder 3"/>
          <p:cNvSpPr>
            <a:spLocks noGrp="1"/>
          </p:cNvSpPr>
          <p:nvPr>
            <p:ph type="sldNum" sz="quarter" idx="10"/>
          </p:nvPr>
        </p:nvSpPr>
        <p:spPr/>
        <p:txBody>
          <a:bodyPr/>
          <a:lstStyle/>
          <a:p>
            <a:pPr>
              <a:defRPr/>
            </a:pPr>
            <a:fld id="{A007FF01-BCB1-4FA6-A5B7-58C2E6F1017C}" type="slidenum">
              <a:rPr lang="en-US" smtClean="0"/>
              <a:pPr>
                <a:defRPr/>
              </a:pPr>
              <a:t>93</a:t>
            </a:fld>
            <a:endParaRPr lang="en-US"/>
          </a:p>
        </p:txBody>
      </p:sp>
    </p:spTree>
    <p:extLst>
      <p:ext uri="{BB962C8B-B14F-4D97-AF65-F5344CB8AC3E}">
        <p14:creationId xmlns:p14="http://schemas.microsoft.com/office/powerpoint/2010/main" val="416014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9</a:t>
            </a:fld>
            <a:endParaRPr lang="fr-FR"/>
          </a:p>
        </p:txBody>
      </p:sp>
    </p:spTree>
    <p:extLst>
      <p:ext uri="{BB962C8B-B14F-4D97-AF65-F5344CB8AC3E}">
        <p14:creationId xmlns:p14="http://schemas.microsoft.com/office/powerpoint/2010/main" val="347600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The STM32L4 portfolio is available in a wide choice of packages (from LQFP64 up to LQFP144) and from 256 Kbytes up to 1 </a:t>
            </a:r>
            <a:r>
              <a:rPr lang="en-US" sz="1300" dirty="0" err="1"/>
              <a:t>Mbyte</a:t>
            </a:r>
            <a:r>
              <a:rPr lang="en-US" sz="1300" dirty="0"/>
              <a:t> of Flash memory size.</a:t>
            </a:r>
            <a:endParaRPr lang="fr-FR" sz="1300" dirty="0"/>
          </a:p>
          <a:p>
            <a:r>
              <a:rPr lang="en-US" sz="1300" dirty="0"/>
              <a:t>The AES encryption hardware accelerator is optional.</a:t>
            </a:r>
            <a:endParaRPr lang="fr-FR" sz="1300" dirty="0"/>
          </a:p>
        </p:txBody>
      </p:sp>
      <p:sp>
        <p:nvSpPr>
          <p:cNvPr id="4" name="Slide Number Placeholder 3"/>
          <p:cNvSpPr>
            <a:spLocks noGrp="1"/>
          </p:cNvSpPr>
          <p:nvPr>
            <p:ph type="sldNum" sz="quarter" idx="10"/>
          </p:nvPr>
        </p:nvSpPr>
        <p:spPr/>
        <p:txBody>
          <a:bodyPr/>
          <a:lstStyle/>
          <a:p>
            <a:fld id="{DD440946-B3FE-4062-9BAE-4125F5E6CB49}" type="slidenum">
              <a:rPr lang="fr-FR" smtClean="0">
                <a:solidFill>
                  <a:prstClr val="black"/>
                </a:solidFill>
              </a:rPr>
              <a:pPr/>
              <a:t>10</a:t>
            </a:fld>
            <a:endParaRPr lang="fr-FR">
              <a:solidFill>
                <a:prstClr val="black"/>
              </a:solidFill>
            </a:endParaRPr>
          </a:p>
        </p:txBody>
      </p:sp>
    </p:spTree>
    <p:extLst>
      <p:ext uri="{BB962C8B-B14F-4D97-AF65-F5344CB8AC3E}">
        <p14:creationId xmlns:p14="http://schemas.microsoft.com/office/powerpoint/2010/main" val="124256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11</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12</a:t>
            </a:fld>
            <a:endParaRPr lang="fr-FR"/>
          </a:p>
        </p:txBody>
      </p:sp>
    </p:spTree>
    <p:extLst>
      <p:ext uri="{BB962C8B-B14F-4D97-AF65-F5344CB8AC3E}">
        <p14:creationId xmlns:p14="http://schemas.microsoft.com/office/powerpoint/2010/main" val="426762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dirty="0"/>
              <a:t>The </a:t>
            </a:r>
            <a:r>
              <a:rPr lang="en-US" sz="1700" b="1" dirty="0"/>
              <a:t>RECORD application </a:t>
            </a:r>
            <a:r>
              <a:rPr lang="en-US" sz="1700" dirty="0"/>
              <a:t>uses the MP34DT01 MEMS digital microphone to provide 16-bit audio samples at 48 KHz. The recorded audio file is stored into the </a:t>
            </a:r>
            <a:r>
              <a:rPr lang="en-US" sz="1700" dirty="0" err="1"/>
              <a:t>QuadSPI</a:t>
            </a:r>
            <a:r>
              <a:rPr lang="en-US" sz="1700" dirty="0"/>
              <a:t> Flash. Note that recording a new audio file will erase the previous one.</a:t>
            </a:r>
            <a:endParaRPr lang="fr-FR" sz="1700" dirty="0"/>
          </a:p>
          <a:p>
            <a:pPr defTabSz="1288591">
              <a:defRPr/>
            </a:pPr>
            <a:endParaRPr lang="en-US" sz="1700" dirty="0"/>
          </a:p>
          <a:p>
            <a:r>
              <a:rPr lang="en-US" sz="1700" dirty="0"/>
              <a:t>The </a:t>
            </a:r>
            <a:r>
              <a:rPr lang="en-US" sz="1700" b="1" dirty="0"/>
              <a:t>PLAYER application </a:t>
            </a:r>
            <a:r>
              <a:rPr lang="en-US" sz="1700" dirty="0"/>
              <a:t>plays back in loops any WAV file programmed in the internal Flash at address 8020000hex or stored in the </a:t>
            </a:r>
            <a:r>
              <a:rPr lang="en-US" sz="1700" dirty="0" err="1"/>
              <a:t>QuadSPI</a:t>
            </a:r>
            <a:r>
              <a:rPr lang="en-US" sz="1700" dirty="0"/>
              <a:t> Flash after a record; if both files are available, you can select from a sub-menu which one you want to play. It uses the CS43L22 on-board audio digital to analog converter to output the audio data on the 3.5 mm jack. Earphone volume can be adjusted during playback.</a:t>
            </a:r>
            <a:endParaRPr lang="fr-FR" sz="1700" dirty="0"/>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15</a:t>
            </a:fld>
            <a:endParaRPr lang="fr-FR"/>
          </a:p>
        </p:txBody>
      </p:sp>
    </p:spTree>
    <p:extLst>
      <p:ext uri="{BB962C8B-B14F-4D97-AF65-F5344CB8AC3E}">
        <p14:creationId xmlns:p14="http://schemas.microsoft.com/office/powerpoint/2010/main" val="2267356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4680000"/>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5B31B9E4-8E4D-4C86-BFD7-412B282B373B}" type="slidenum">
              <a:rPr lang="fr-FR" smtClean="0"/>
              <a:pPr/>
              <a:t>‹#›</a:t>
            </a:fld>
            <a:endParaRPr lang="fr-FR" dirty="0"/>
          </a:p>
        </p:txBody>
      </p:sp>
      <p:sp>
        <p:nvSpPr>
          <p:cNvPr id="7"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86239BD-2891-470A-A48B-D1140734DFAA}" type="datetime1">
              <a:rPr lang="fr-FR" smtClean="0"/>
              <a:pPr/>
              <a:t>26/04/2016</a:t>
            </a:fld>
            <a:endParaRPr lang="fr-FR" dirty="0"/>
          </a:p>
        </p:txBody>
      </p:sp>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dirty="0" smtClean="0"/>
              <a:t>Presentation Title</a:t>
            </a:r>
            <a:endParaRPr lang="en-US" noProof="0" dirty="0"/>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262" r="10397" b="48525"/>
          <a:stretch/>
        </p:blipFill>
        <p:spPr bwMode="auto">
          <a:xfrm>
            <a:off x="0" y="4104"/>
            <a:ext cx="9144000" cy="39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6565058-DC6A-4E4F-9CDA-36CB1EF97A43}" type="datetime1">
              <a:rPr lang="fr-FR" smtClean="0"/>
              <a:pPr/>
              <a:t>26/04/2016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5B31B9E4-8E4D-4C86-BFD7-412B282B373B}" type="slidenum">
              <a:rPr lang="fr-FR" smtClean="0"/>
              <a:pPr/>
              <a:t>‹#›</a:t>
            </a:fld>
            <a:endParaRPr lang="fr-FR"/>
          </a:p>
        </p:txBody>
      </p:sp>
      <p:sp>
        <p:nvSpPr>
          <p:cNvPr id="8" name="Espace réservé de la date 3"/>
          <p:cNvSpPr>
            <a:spLocks noGrp="1"/>
          </p:cNvSpPr>
          <p:nvPr>
            <p:ph type="dt" sz="half" idx="13"/>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17EE0208-1BA8-4FD9-B204-5F25F56B0794}" type="datetime1">
              <a:rPr lang="fr-FR" smtClean="0"/>
              <a:pPr/>
              <a:t>26/04/2016</a:t>
            </a:fld>
            <a:endParaRPr lang="fr-FR"/>
          </a:p>
        </p:txBody>
      </p:sp>
      <p:sp>
        <p:nvSpPr>
          <p:cNvPr id="9"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5B31B9E4-8E4D-4C86-BFD7-412B282B373B}" type="slidenum">
              <a:rPr lang="fr-FR" smtClean="0"/>
              <a:pPr/>
              <a:t>‹#›</a:t>
            </a:fld>
            <a:endParaRPr lang="fr-FR"/>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D6471282-26A7-4C44-8A52-D9B4D7AEF947}" type="datetime1">
              <a:rPr lang="fr-FR" smtClean="0"/>
              <a:pPr/>
              <a:t>26/04/2016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B31B9E4-8E4D-4C86-BFD7-412B282B373B}" type="slidenum">
              <a:rPr lang="fr-FR" smtClean="0"/>
              <a:pPr/>
              <a:t>‹#›</a:t>
            </a:fld>
            <a:endParaRPr lang="fr-FR"/>
          </a:p>
        </p:txBody>
      </p:sp>
      <p:sp>
        <p:nvSpPr>
          <p:cNvPr id="5"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4A68996B-E060-46F7-B1B6-9E9516517BF8}" type="datetime1">
              <a:rPr lang="fr-FR" smtClean="0"/>
              <a:pPr/>
              <a:t>26/04/2016</a:t>
            </a:fld>
            <a:endParaRPr lang="fr-FR"/>
          </a:p>
        </p:txBody>
      </p:sp>
      <p:sp>
        <p:nvSpPr>
          <p:cNvPr id="6"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250098650"/>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168"/>
            <a:ext cx="8075240" cy="797768"/>
          </a:xfrm>
        </p:spPr>
        <p:txBody>
          <a:bodyPr anchor="b"/>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a:t>
            </a:fld>
            <a:endParaRPr lang="fr-FR"/>
          </a:p>
        </p:txBody>
      </p:sp>
      <p:sp>
        <p:nvSpPr>
          <p:cNvPr id="4" name="Footer Placeholder 3"/>
          <p:cNvSpPr>
            <a:spLocks noGrp="1"/>
          </p:cNvSpPr>
          <p:nvPr>
            <p:ph type="ftr" sz="quarter" idx="11"/>
          </p:nvPr>
        </p:nvSpPr>
        <p:spPr/>
        <p:txBody>
          <a:bodyPr/>
          <a:lstStyle/>
          <a:p>
            <a:r>
              <a:rPr lang="en-US" noProof="0" smtClean="0"/>
              <a:t>Presentation Title</a:t>
            </a:r>
            <a:endParaRPr lang="en-US" noProof="0"/>
          </a:p>
        </p:txBody>
      </p:sp>
      <p:sp>
        <p:nvSpPr>
          <p:cNvPr id="5" name="Date Placeholder 4"/>
          <p:cNvSpPr>
            <a:spLocks noGrp="1"/>
          </p:cNvSpPr>
          <p:nvPr>
            <p:ph type="dt" sz="half" idx="12"/>
          </p:nvPr>
        </p:nvSpPr>
        <p:spPr/>
        <p:txBody>
          <a:bodyPr/>
          <a:lstStyle/>
          <a:p>
            <a:fld id="{2356BC70-7CEE-40A3-B0E7-C3CF3E064629}" type="datetime1">
              <a:rPr lang="fr-FR" smtClean="0"/>
              <a:t>26/04/2016</a:t>
            </a:fld>
            <a:endParaRPr lang="fr-FR"/>
          </a:p>
        </p:txBody>
      </p:sp>
      <p:sp>
        <p:nvSpPr>
          <p:cNvPr id="10" name="Espace réservé du contenu 2"/>
          <p:cNvSpPr>
            <a:spLocks noGrp="1"/>
          </p:cNvSpPr>
          <p:nvPr>
            <p:ph idx="1" hasCustomPrompt="1"/>
          </p:nvPr>
        </p:nvSpPr>
        <p:spPr>
          <a:xfrm>
            <a:off x="457200" y="1351999"/>
            <a:ext cx="8229600" cy="1238801"/>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solidFill>
                  <a:srgbClr val="646464"/>
                </a:solidFill>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Content Placeholder 11"/>
          <p:cNvSpPr>
            <a:spLocks noGrp="1"/>
          </p:cNvSpPr>
          <p:nvPr>
            <p:ph sz="quarter" idx="13" hasCustomPrompt="1"/>
          </p:nvPr>
        </p:nvSpPr>
        <p:spPr>
          <a:xfrm>
            <a:off x="457200" y="990600"/>
            <a:ext cx="8077200" cy="304800"/>
          </a:xfrm>
        </p:spPr>
        <p:txBody>
          <a:bodyPr>
            <a:noAutofit/>
          </a:bodyPr>
          <a:lstStyle>
            <a:lvl1pPr marL="0" indent="0" algn="r">
              <a:buNone/>
              <a:defRPr sz="2000"/>
            </a:lvl1pPr>
          </a:lstStyle>
          <a:p>
            <a:pPr lvl="0"/>
            <a:r>
              <a:rPr lang="en-US" dirty="0" smtClean="0"/>
              <a:t>Click to edit Master subtitle</a:t>
            </a:r>
            <a:endParaRPr lang="en-US" dirty="0"/>
          </a:p>
        </p:txBody>
      </p:sp>
    </p:spTree>
    <p:extLst>
      <p:ext uri="{BB962C8B-B14F-4D97-AF65-F5344CB8AC3E}">
        <p14:creationId xmlns:p14="http://schemas.microsoft.com/office/powerpoint/2010/main" val="3736221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49250" y="1143000"/>
            <a:ext cx="8305800" cy="4953000"/>
          </a:xfrm>
        </p:spPr>
        <p:txBody>
          <a:bodyPr/>
          <a:lstStyle/>
          <a:p>
            <a:pPr lvl="0"/>
            <a:endParaRPr lang="en-US" noProof="0"/>
          </a:p>
        </p:txBody>
      </p:sp>
      <p:sp>
        <p:nvSpPr>
          <p:cNvPr id="4" name="Slide Number Placeholder 3"/>
          <p:cNvSpPr>
            <a:spLocks noGrp="1"/>
          </p:cNvSpPr>
          <p:nvPr>
            <p:ph type="sldNum" sz="quarter" idx="10"/>
          </p:nvPr>
        </p:nvSpPr>
        <p:spPr/>
        <p:txBody>
          <a:bodyPr/>
          <a:lstStyle>
            <a:lvl1pPr>
              <a:defRPr/>
            </a:lvl1pPr>
          </a:lstStyle>
          <a:p>
            <a:pPr>
              <a:defRPr/>
            </a:pPr>
            <a:fld id="{E77980EB-7B43-4F1C-9A11-E9D8447C3C6E}" type="slidenum">
              <a:rPr lang="en-US"/>
              <a:pPr>
                <a:defRPr/>
              </a:pPr>
              <a:t>‹#›</a:t>
            </a:fld>
            <a:endParaRPr lang="en-US" sz="1400"/>
          </a:p>
        </p:txBody>
      </p:sp>
    </p:spTree>
    <p:extLst>
      <p:ext uri="{BB962C8B-B14F-4D97-AF65-F5344CB8AC3E}">
        <p14:creationId xmlns:p14="http://schemas.microsoft.com/office/powerpoint/2010/main" val="1068642551"/>
      </p:ext>
    </p:extLst>
  </p:cSld>
  <p:clrMapOvr>
    <a:masterClrMapping/>
  </p:clrMapOvr>
  <p:transition spd="slow"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5B31B9E4-8E4D-4C86-BFD7-412B282B373B}" type="slidenum">
              <a:rPr lang="fr-FR" smtClean="0"/>
              <a:pPr/>
              <a:t>‹#›</a:t>
            </a:fld>
            <a:endParaRPr lang="fr-FR"/>
          </a:p>
        </p:txBody>
      </p:sp>
      <p:pic>
        <p:nvPicPr>
          <p:cNvPr id="2051" name="Picture 3" descr="D:\Le sel en +\Realisations\TBWA\120117 Microelectronics\ST_Bloc marque_Qi_V.png"/>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555851F1-4DA6-4C9A-9A75-3DE9AC860323}" type="datetime1">
              <a:rPr lang="fr-FR" smtClean="0"/>
              <a:pPr/>
              <a:t>26/04/2016</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2" r:id="rId4"/>
    <p:sldLayoutId id="2147483654" r:id="rId5"/>
    <p:sldLayoutId id="2147483655" r:id="rId6"/>
    <p:sldLayoutId id="2147483659" r:id="rId7"/>
    <p:sldLayoutId id="2147483660" r:id="rId8"/>
  </p:sldLayoutIdLst>
  <p:timing>
    <p:tnLst>
      <p:par>
        <p:cTn id="1" dur="indefinite" restart="never" nodeType="tmRoot"/>
      </p:par>
    </p:tnLst>
  </p:timing>
  <p:hf hdr="0"/>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0.jpeg"/><Relationship Id="rId5" Type="http://schemas.openxmlformats.org/officeDocument/2006/relationships/image" Target="../media/image36.jpe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www.st.com/stm32l4" TargetMode="External"/><Relationship Id="rId5" Type="http://schemas.openxmlformats.org/officeDocument/2006/relationships/image" Target="../media/image13.jpe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7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9.png"/><Relationship Id="rId7"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5.png"/><Relationship Id="rId4" Type="http://schemas.openxmlformats.org/officeDocument/2006/relationships/image" Target="../media/image87.png"/><Relationship Id="rId9" Type="http://schemas.openxmlformats.org/officeDocument/2006/relationships/image" Target="../media/image86.png"/></Relationships>
</file>

<file path=ppt/slides/_rels/slide73.xml.rels><?xml version="1.0" encoding="UTF-8" standalone="yes"?>
<Relationships xmlns="http://schemas.openxmlformats.org/package/2006/relationships"><Relationship Id="rId8" Type="http://schemas.openxmlformats.org/officeDocument/2006/relationships/image" Target="../media/image96.jpeg"/><Relationship Id="rId3" Type="http://schemas.openxmlformats.org/officeDocument/2006/relationships/image" Target="../media/image92.jpeg"/><Relationship Id="rId7" Type="http://schemas.microsoft.com/office/2007/relationships/hdphoto" Target="../media/hdphoto1.wdp"/><Relationship Id="rId12" Type="http://schemas.openxmlformats.org/officeDocument/2006/relationships/image" Target="../media/image100.jpe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99.jpeg"/><Relationship Id="rId5" Type="http://schemas.openxmlformats.org/officeDocument/2006/relationships/image" Target="../media/image94.gif"/><Relationship Id="rId10" Type="http://schemas.openxmlformats.org/officeDocument/2006/relationships/image" Target="../media/image98.jpeg"/><Relationship Id="rId4" Type="http://schemas.openxmlformats.org/officeDocument/2006/relationships/image" Target="../media/image93.jpeg"/><Relationship Id="rId9" Type="http://schemas.openxmlformats.org/officeDocument/2006/relationships/image" Target="../media/image97.png"/></Relationships>
</file>

<file path=ppt/slides/_rels/slide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8.jpeg"/><Relationship Id="rId5" Type="http://schemas.openxmlformats.org/officeDocument/2006/relationships/image" Target="../media/image100.jpeg"/><Relationship Id="rId4" Type="http://schemas.openxmlformats.org/officeDocument/2006/relationships/image" Target="../media/image99.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7.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100.jpeg"/><Relationship Id="rId5" Type="http://schemas.openxmlformats.org/officeDocument/2006/relationships/image" Target="../media/image99.jpeg"/><Relationship Id="rId4" Type="http://schemas.openxmlformats.org/officeDocument/2006/relationships/image" Target="../media/image98.jpeg"/></Relationships>
</file>

<file path=ppt/slides/_rels/slide8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8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9.png"/></Relationships>
</file>

<file path=ppt/slides/_rels/slide8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91.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youtube.com/STonlineMedia" TargetMode="External"/><Relationship Id="rId13" Type="http://schemas.openxmlformats.org/officeDocument/2006/relationships/image" Target="../media/image125.png"/><Relationship Id="rId3" Type="http://schemas.openxmlformats.org/officeDocument/2006/relationships/notesSlide" Target="../notesSlides/notesSlide40.xml"/><Relationship Id="rId7" Type="http://schemas.openxmlformats.org/officeDocument/2006/relationships/hyperlink" Target="http://facebook.com/stm32" TargetMode="External"/><Relationship Id="rId12" Type="http://schemas.openxmlformats.org/officeDocument/2006/relationships/image" Target="../media/image124.jpeg"/><Relationship Id="rId17" Type="http://schemas.openxmlformats.org/officeDocument/2006/relationships/image" Target="../media/image5.png"/><Relationship Id="rId2" Type="http://schemas.openxmlformats.org/officeDocument/2006/relationships/slideLayout" Target="../slideLayouts/slideLayout5.xml"/><Relationship Id="rId16" Type="http://schemas.openxmlformats.org/officeDocument/2006/relationships/hyperlink" Target="http://community.arm.com/community/arm-partner-directory/partner-stmicroelectronics/content" TargetMode="External"/><Relationship Id="rId1" Type="http://schemas.openxmlformats.org/officeDocument/2006/relationships/tags" Target="../tags/tag4.xml"/><Relationship Id="rId6" Type="http://schemas.openxmlformats.org/officeDocument/2006/relationships/hyperlink" Target="https://my.st.com/public/STe2ecommunities/mcu" TargetMode="External"/><Relationship Id="rId11" Type="http://schemas.openxmlformats.org/officeDocument/2006/relationships/image" Target="../media/image123.png"/><Relationship Id="rId5" Type="http://schemas.openxmlformats.org/officeDocument/2006/relationships/hyperlink" Target="http://www.st.com/stmcufinder" TargetMode="External"/><Relationship Id="rId15" Type="http://schemas.openxmlformats.org/officeDocument/2006/relationships/image" Target="../media/image127.png"/><Relationship Id="rId10" Type="http://schemas.openxmlformats.org/officeDocument/2006/relationships/image" Target="../media/image122.png"/><Relationship Id="rId4" Type="http://schemas.openxmlformats.org/officeDocument/2006/relationships/image" Target="../media/image121.jpeg"/><Relationship Id="rId9" Type="http://schemas.openxmlformats.org/officeDocument/2006/relationships/hyperlink" Target="mailto:twitter.com/@ST_World" TargetMode="External"/><Relationship Id="rId14" Type="http://schemas.openxmlformats.org/officeDocument/2006/relationships/image" Target="../media/image126.jpeg"/></Relationships>
</file>

<file path=ppt/slides/_rels/slide94.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1.png"/><Relationship Id="rId2" Type="http://schemas.openxmlformats.org/officeDocument/2006/relationships/hyperlink" Target="http://www.st.com/stm32l4" TargetMode="External"/><Relationship Id="rId1" Type="http://schemas.openxmlformats.org/officeDocument/2006/relationships/slideLayout" Target="../slideLayouts/slideLayout4.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01284" y="1412776"/>
            <a:ext cx="7772400" cy="1440160"/>
          </a:xfrm>
        </p:spPr>
        <p:txBody>
          <a:bodyPr>
            <a:normAutofit/>
          </a:bodyPr>
          <a:lstStyle/>
          <a:p>
            <a:r>
              <a:rPr lang="en-US" dirty="0"/>
              <a:t>STM32L4 MCU </a:t>
            </a:r>
            <a:r>
              <a:rPr lang="en-US" dirty="0" smtClean="0"/>
              <a:t>series</a:t>
            </a:r>
            <a:br>
              <a:rPr lang="en-US" dirty="0" smtClean="0"/>
            </a:br>
            <a:r>
              <a:rPr lang="en-US" sz="2400" dirty="0">
                <a:solidFill>
                  <a:schemeClr val="accent4"/>
                </a:solidFill>
              </a:rPr>
              <a:t>Excellence in </a:t>
            </a:r>
            <a:r>
              <a:rPr lang="en-US" sz="2400" b="1" dirty="0">
                <a:solidFill>
                  <a:schemeClr val="accent4"/>
                </a:solidFill>
              </a:rPr>
              <a:t>ultra-low-power</a:t>
            </a:r>
            <a:r>
              <a:rPr lang="en-US" sz="2400" dirty="0">
                <a:solidFill>
                  <a:schemeClr val="accent4"/>
                </a:solidFill>
              </a:rPr>
              <a:t> with </a:t>
            </a:r>
            <a:r>
              <a:rPr lang="en-US" sz="2400" b="1" dirty="0" smtClean="0">
                <a:solidFill>
                  <a:schemeClr val="accent4"/>
                </a:solidFill>
              </a:rPr>
              <a:t>performance</a:t>
            </a:r>
            <a:endParaRPr lang="en-US" sz="2400" dirty="0">
              <a:solidFill>
                <a:schemeClr val="accent4"/>
              </a:solidFill>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573016"/>
            <a:ext cx="1819782" cy="1999868"/>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00192" y="4509120"/>
            <a:ext cx="1323720" cy="1323720"/>
          </a:xfrm>
          <a:prstGeom prst="rect">
            <a:avLst/>
          </a:prstGeom>
        </p:spPr>
      </p:pic>
    </p:spTree>
    <p:extLst>
      <p:ext uri="{BB962C8B-B14F-4D97-AF65-F5344CB8AC3E}">
        <p14:creationId xmlns:p14="http://schemas.microsoft.com/office/powerpoint/2010/main" val="960152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8667"/>
            <a:ext cx="6056430" cy="1143000"/>
          </a:xfrm>
        </p:spPr>
        <p:txBody>
          <a:bodyPr/>
          <a:lstStyle/>
          <a:p>
            <a:r>
              <a:rPr lang="en-US" dirty="0" smtClean="0"/>
              <a:t>STM32L4 portfolio </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en-US" smtClean="0">
                <a:solidFill>
                  <a:prstClr val="white"/>
                </a:solidFill>
              </a:rPr>
              <a:pPr/>
              <a:t>10</a:t>
            </a:fld>
            <a:endParaRPr lang="en-US" dirty="0">
              <a:solidFill>
                <a:prstClr val="white"/>
              </a:solidFill>
            </a:endParaRPr>
          </a:p>
        </p:txBody>
      </p:sp>
      <p:pic>
        <p:nvPicPr>
          <p:cNvPr id="49" name="Picture 4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34608" y="84407"/>
            <a:ext cx="822126" cy="1204644"/>
          </a:xfrm>
          <a:prstGeom prst="rect">
            <a:avLst/>
          </a:prstGeom>
        </p:spPr>
      </p:pic>
      <p:grpSp>
        <p:nvGrpSpPr>
          <p:cNvPr id="50" name="Group 49"/>
          <p:cNvGrpSpPr/>
          <p:nvPr/>
        </p:nvGrpSpPr>
        <p:grpSpPr>
          <a:xfrm>
            <a:off x="7560948" y="6405331"/>
            <a:ext cx="1524697" cy="342468"/>
            <a:chOff x="5806739" y="6388641"/>
            <a:chExt cx="2032928" cy="342468"/>
          </a:xfrm>
        </p:grpSpPr>
        <p:grpSp>
          <p:nvGrpSpPr>
            <p:cNvPr id="51" name="Group 50"/>
            <p:cNvGrpSpPr/>
            <p:nvPr/>
          </p:nvGrpSpPr>
          <p:grpSpPr>
            <a:xfrm>
              <a:off x="5806739" y="6388641"/>
              <a:ext cx="322871" cy="342468"/>
              <a:chOff x="180723" y="158046"/>
              <a:chExt cx="504056" cy="534650"/>
            </a:xfrm>
          </p:grpSpPr>
          <p:sp>
            <p:nvSpPr>
              <p:cNvPr id="53" name="Oval 52"/>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4" name="TextBox 53"/>
              <p:cNvSpPr txBox="1"/>
              <p:nvPr/>
            </p:nvSpPr>
            <p:spPr>
              <a:xfrm>
                <a:off x="181437" y="158046"/>
                <a:ext cx="340429" cy="432442"/>
              </a:xfrm>
              <a:prstGeom prst="rect">
                <a:avLst/>
              </a:prstGeom>
              <a:noFill/>
            </p:spPr>
            <p:txBody>
              <a:bodyPr wrap="square" rtlCol="0">
                <a:spAutoFit/>
              </a:bodyPr>
              <a:lstStyle/>
              <a:p>
                <a:r>
                  <a:rPr lang="en-US" sz="1200" b="1" dirty="0">
                    <a:solidFill>
                      <a:schemeClr val="bg1"/>
                    </a:solidFill>
                  </a:rPr>
                  <a:t>4</a:t>
                </a:r>
              </a:p>
            </p:txBody>
          </p:sp>
        </p:grpSp>
        <p:sp>
          <p:nvSpPr>
            <p:cNvPr id="52" name="Rectangle 51"/>
            <p:cNvSpPr/>
            <p:nvPr/>
          </p:nvSpPr>
          <p:spPr>
            <a:xfrm>
              <a:off x="6125096" y="6405988"/>
              <a:ext cx="1714571" cy="253916"/>
            </a:xfrm>
            <a:prstGeom prst="rect">
              <a:avLst/>
            </a:prstGeom>
          </p:spPr>
          <p:txBody>
            <a:bodyPr wrap="none">
              <a:spAutoFit/>
            </a:bodyPr>
            <a:lstStyle/>
            <a:p>
              <a:r>
                <a:rPr lang="en-US" sz="1050" b="1" dirty="0">
                  <a:solidFill>
                    <a:srgbClr val="97BF0D"/>
                  </a:solidFill>
                </a:rPr>
                <a:t>Great investment</a:t>
              </a:r>
              <a:endParaRPr lang="en-US" sz="1050" dirty="0">
                <a:solidFill>
                  <a:srgbClr val="97BF0D"/>
                </a:solidFill>
              </a:endParaRPr>
            </a:p>
          </p:txBody>
        </p:sp>
      </p:grpSp>
      <p:sp>
        <p:nvSpPr>
          <p:cNvPr id="48" name="TextBox 47"/>
          <p:cNvSpPr txBox="1"/>
          <p:nvPr/>
        </p:nvSpPr>
        <p:spPr>
          <a:xfrm>
            <a:off x="2848865" y="2903447"/>
            <a:ext cx="48090" cy="103875"/>
          </a:xfrm>
          <a:prstGeom prst="rect">
            <a:avLst/>
          </a:prstGeom>
          <a:noFill/>
        </p:spPr>
        <p:txBody>
          <a:bodyPr wrap="none" lIns="0" tIns="0" rIns="0" bIns="0" rtlCol="0">
            <a:spAutoFit/>
          </a:bodyPr>
          <a:lstStyle/>
          <a:p>
            <a:r>
              <a:rPr lang="en-US" sz="675" dirty="0">
                <a:solidFill>
                  <a:prstClr val="white"/>
                </a:solidFill>
              </a:rPr>
              <a:t>5</a:t>
            </a:r>
            <a:endParaRPr lang="en-US" sz="1350" dirty="0">
              <a:solidFill>
                <a:prstClr val="white"/>
              </a:solidFill>
            </a:endParaRPr>
          </a:p>
        </p:txBody>
      </p:sp>
      <p:cxnSp>
        <p:nvCxnSpPr>
          <p:cNvPr id="56" name="Straight Arrow Connector 55"/>
          <p:cNvCxnSpPr>
            <a:endCxn id="70" idx="1"/>
          </p:cNvCxnSpPr>
          <p:nvPr/>
        </p:nvCxnSpPr>
        <p:spPr>
          <a:xfrm flipV="1">
            <a:off x="1020606" y="4480801"/>
            <a:ext cx="7044464" cy="24053"/>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4002" y="2807276"/>
            <a:ext cx="780983" cy="230832"/>
          </a:xfrm>
          <a:prstGeom prst="rect">
            <a:avLst/>
          </a:prstGeom>
          <a:noFill/>
        </p:spPr>
        <p:txBody>
          <a:bodyPr wrap="none" rtlCol="0">
            <a:spAutoFit/>
          </a:bodyPr>
          <a:lstStyle/>
          <a:p>
            <a:r>
              <a:rPr lang="en-US" sz="900" b="1" dirty="0">
                <a:solidFill>
                  <a:schemeClr val="bg1">
                    <a:lumMod val="50000"/>
                  </a:schemeClr>
                </a:solidFill>
              </a:rPr>
              <a:t>1 </a:t>
            </a:r>
            <a:r>
              <a:rPr lang="en-US" sz="900" b="1" dirty="0" smtClean="0">
                <a:solidFill>
                  <a:schemeClr val="bg1">
                    <a:lumMod val="50000"/>
                  </a:schemeClr>
                </a:solidFill>
              </a:rPr>
              <a:t>M / 128 K</a:t>
            </a:r>
            <a:endParaRPr lang="en-US" sz="900" b="1" dirty="0">
              <a:solidFill>
                <a:schemeClr val="bg1">
                  <a:lumMod val="50000"/>
                </a:schemeClr>
              </a:solidFill>
            </a:endParaRPr>
          </a:p>
        </p:txBody>
      </p:sp>
      <p:cxnSp>
        <p:nvCxnSpPr>
          <p:cNvPr id="58" name="Straight Connector 57"/>
          <p:cNvCxnSpPr/>
          <p:nvPr/>
        </p:nvCxnSpPr>
        <p:spPr>
          <a:xfrm flipV="1">
            <a:off x="1042451" y="4002787"/>
            <a:ext cx="5830853" cy="11628"/>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83415" y="3642395"/>
            <a:ext cx="896399" cy="230832"/>
          </a:xfrm>
          <a:prstGeom prst="rect">
            <a:avLst/>
          </a:prstGeom>
          <a:noFill/>
        </p:spPr>
        <p:txBody>
          <a:bodyPr wrap="none" rtlCol="0">
            <a:spAutoFit/>
          </a:bodyPr>
          <a:lstStyle/>
          <a:p>
            <a:r>
              <a:rPr lang="en-US" sz="900" b="1" dirty="0">
                <a:solidFill>
                  <a:schemeClr val="bg1">
                    <a:lumMod val="50000"/>
                  </a:schemeClr>
                </a:solidFill>
              </a:rPr>
              <a:t>512 </a:t>
            </a:r>
            <a:r>
              <a:rPr lang="en-US" sz="900" b="1" dirty="0" smtClean="0">
                <a:solidFill>
                  <a:schemeClr val="bg1">
                    <a:lumMod val="50000"/>
                  </a:schemeClr>
                </a:solidFill>
              </a:rPr>
              <a:t>K / 128 K</a:t>
            </a:r>
            <a:endParaRPr lang="en-US" sz="900" b="1" dirty="0">
              <a:solidFill>
                <a:schemeClr val="bg1">
                  <a:lumMod val="50000"/>
                </a:schemeClr>
              </a:solidFill>
            </a:endParaRPr>
          </a:p>
        </p:txBody>
      </p:sp>
      <p:sp>
        <p:nvSpPr>
          <p:cNvPr id="60" name="TextBox 59"/>
          <p:cNvSpPr txBox="1"/>
          <p:nvPr/>
        </p:nvSpPr>
        <p:spPr>
          <a:xfrm>
            <a:off x="175927" y="4157601"/>
            <a:ext cx="896399" cy="230832"/>
          </a:xfrm>
          <a:prstGeom prst="rect">
            <a:avLst/>
          </a:prstGeom>
          <a:noFill/>
        </p:spPr>
        <p:txBody>
          <a:bodyPr wrap="none" rtlCol="0">
            <a:spAutoFit/>
          </a:bodyPr>
          <a:lstStyle/>
          <a:p>
            <a:r>
              <a:rPr lang="en-US" sz="900" b="1" dirty="0">
                <a:solidFill>
                  <a:schemeClr val="bg1">
                    <a:lumMod val="50000"/>
                  </a:schemeClr>
                </a:solidFill>
              </a:rPr>
              <a:t>256 K / 128 </a:t>
            </a:r>
            <a:r>
              <a:rPr lang="en-US" sz="900" b="1" dirty="0" smtClean="0">
                <a:solidFill>
                  <a:schemeClr val="bg1">
                    <a:lumMod val="50000"/>
                  </a:schemeClr>
                </a:solidFill>
              </a:rPr>
              <a:t>K</a:t>
            </a:r>
            <a:endParaRPr lang="en-US" sz="900" b="1" dirty="0">
              <a:solidFill>
                <a:schemeClr val="bg1">
                  <a:lumMod val="50000"/>
                </a:schemeClr>
              </a:solidFill>
            </a:endParaRPr>
          </a:p>
        </p:txBody>
      </p:sp>
      <p:sp>
        <p:nvSpPr>
          <p:cNvPr id="61" name="TextBox 60"/>
          <p:cNvSpPr txBox="1"/>
          <p:nvPr/>
        </p:nvSpPr>
        <p:spPr>
          <a:xfrm>
            <a:off x="1057816" y="4530183"/>
            <a:ext cx="1191352" cy="415498"/>
          </a:xfrm>
          <a:prstGeom prst="rect">
            <a:avLst/>
          </a:prstGeom>
          <a:noFill/>
        </p:spPr>
        <p:txBody>
          <a:bodyPr wrap="none" rtlCol="0">
            <a:spAutoFit/>
          </a:bodyPr>
          <a:lstStyle/>
          <a:p>
            <a:pPr algn="ctr"/>
            <a:r>
              <a:rPr lang="en-US" sz="1050" b="1" dirty="0">
                <a:solidFill>
                  <a:prstClr val="black">
                    <a:lumMod val="65000"/>
                    <a:lumOff val="35000"/>
                  </a:prstClr>
                </a:solidFill>
              </a:rPr>
              <a:t>LQFP64</a:t>
            </a:r>
          </a:p>
          <a:p>
            <a:pPr algn="ctr"/>
            <a:r>
              <a:rPr lang="en-US" sz="1050" b="1" dirty="0">
                <a:solidFill>
                  <a:prstClr val="black">
                    <a:lumMod val="65000"/>
                    <a:lumOff val="35000"/>
                  </a:prstClr>
                </a:solidFill>
              </a:rPr>
              <a:t>(10x10x1.4 mm)</a:t>
            </a:r>
          </a:p>
        </p:txBody>
      </p:sp>
      <p:sp>
        <p:nvSpPr>
          <p:cNvPr id="62" name="TextBox 61"/>
          <p:cNvSpPr txBox="1"/>
          <p:nvPr/>
        </p:nvSpPr>
        <p:spPr>
          <a:xfrm>
            <a:off x="2093037" y="4530183"/>
            <a:ext cx="1415772" cy="415498"/>
          </a:xfrm>
          <a:prstGeom prst="rect">
            <a:avLst/>
          </a:prstGeom>
          <a:noFill/>
        </p:spPr>
        <p:txBody>
          <a:bodyPr wrap="none" rtlCol="0">
            <a:spAutoFit/>
          </a:bodyPr>
          <a:lstStyle/>
          <a:p>
            <a:pPr algn="ctr"/>
            <a:r>
              <a:rPr lang="en-US" sz="1050" b="1" dirty="0" smtClean="0">
                <a:solidFill>
                  <a:prstClr val="black">
                    <a:lumMod val="65000"/>
                    <a:lumOff val="35000"/>
                  </a:prstClr>
                </a:solidFill>
              </a:rPr>
              <a:t>WLCSP72</a:t>
            </a:r>
          </a:p>
          <a:p>
            <a:pPr algn="ctr"/>
            <a:r>
              <a:rPr lang="en-US" sz="1050" b="1" dirty="0" smtClean="0">
                <a:solidFill>
                  <a:prstClr val="black">
                    <a:lumMod val="65000"/>
                    <a:lumOff val="35000"/>
                  </a:prstClr>
                </a:solidFill>
              </a:rPr>
              <a:t>(4.4x3.8x0.585 mm)</a:t>
            </a:r>
            <a:endParaRPr lang="en-US" sz="1050" b="1" dirty="0">
              <a:solidFill>
                <a:prstClr val="black">
                  <a:lumMod val="65000"/>
                  <a:lumOff val="35000"/>
                </a:prstClr>
              </a:solidFill>
            </a:endParaRPr>
          </a:p>
        </p:txBody>
      </p:sp>
      <p:sp>
        <p:nvSpPr>
          <p:cNvPr id="63" name="TextBox 62"/>
          <p:cNvSpPr txBox="1"/>
          <p:nvPr/>
        </p:nvSpPr>
        <p:spPr>
          <a:xfrm>
            <a:off x="4579038" y="4530183"/>
            <a:ext cx="1191352" cy="415498"/>
          </a:xfrm>
          <a:prstGeom prst="rect">
            <a:avLst/>
          </a:prstGeom>
          <a:noFill/>
        </p:spPr>
        <p:txBody>
          <a:bodyPr wrap="none" rtlCol="0">
            <a:spAutoFit/>
          </a:bodyPr>
          <a:lstStyle/>
          <a:p>
            <a:pPr algn="ctr"/>
            <a:r>
              <a:rPr lang="en-US" sz="1050" b="1" dirty="0">
                <a:solidFill>
                  <a:prstClr val="black">
                    <a:lumMod val="65000"/>
                    <a:lumOff val="35000"/>
                  </a:prstClr>
                </a:solidFill>
              </a:rPr>
              <a:t>LQFP100</a:t>
            </a:r>
          </a:p>
          <a:p>
            <a:pPr algn="ctr"/>
            <a:r>
              <a:rPr lang="en-US" sz="1050" b="1" dirty="0">
                <a:solidFill>
                  <a:prstClr val="black">
                    <a:lumMod val="65000"/>
                    <a:lumOff val="35000"/>
                  </a:prstClr>
                </a:solidFill>
              </a:rPr>
              <a:t>(14x14x1.4 mm)</a:t>
            </a:r>
          </a:p>
        </p:txBody>
      </p:sp>
      <p:sp>
        <p:nvSpPr>
          <p:cNvPr id="64" name="TextBox 63"/>
          <p:cNvSpPr txBox="1"/>
          <p:nvPr/>
        </p:nvSpPr>
        <p:spPr>
          <a:xfrm>
            <a:off x="5743259" y="4530183"/>
            <a:ext cx="1040670" cy="415498"/>
          </a:xfrm>
          <a:prstGeom prst="rect">
            <a:avLst/>
          </a:prstGeom>
          <a:noFill/>
        </p:spPr>
        <p:txBody>
          <a:bodyPr wrap="none" rtlCol="0">
            <a:spAutoFit/>
          </a:bodyPr>
          <a:lstStyle/>
          <a:p>
            <a:pPr algn="ctr"/>
            <a:r>
              <a:rPr lang="en-US" sz="1050" b="1" dirty="0">
                <a:solidFill>
                  <a:prstClr val="black">
                    <a:lumMod val="65000"/>
                    <a:lumOff val="35000"/>
                  </a:prstClr>
                </a:solidFill>
              </a:rPr>
              <a:t>UFBGA132</a:t>
            </a:r>
          </a:p>
          <a:p>
            <a:pPr algn="ctr"/>
            <a:r>
              <a:rPr lang="en-US" sz="1050" b="1" dirty="0">
                <a:solidFill>
                  <a:prstClr val="black">
                    <a:lumMod val="65000"/>
                    <a:lumOff val="35000"/>
                  </a:prstClr>
                </a:solidFill>
              </a:rPr>
              <a:t>(7x7x0.6 mm)</a:t>
            </a:r>
          </a:p>
        </p:txBody>
      </p:sp>
      <p:sp>
        <p:nvSpPr>
          <p:cNvPr id="65" name="TextBox 64"/>
          <p:cNvSpPr txBox="1"/>
          <p:nvPr/>
        </p:nvSpPr>
        <p:spPr>
          <a:xfrm>
            <a:off x="6812304" y="4530183"/>
            <a:ext cx="1191352" cy="415498"/>
          </a:xfrm>
          <a:prstGeom prst="rect">
            <a:avLst/>
          </a:prstGeom>
          <a:noFill/>
        </p:spPr>
        <p:txBody>
          <a:bodyPr wrap="none" rtlCol="0">
            <a:spAutoFit/>
          </a:bodyPr>
          <a:lstStyle/>
          <a:p>
            <a:pPr algn="ctr"/>
            <a:r>
              <a:rPr lang="en-US" sz="1050" b="1" dirty="0">
                <a:solidFill>
                  <a:prstClr val="black">
                    <a:lumMod val="65000"/>
                    <a:lumOff val="35000"/>
                  </a:prstClr>
                </a:solidFill>
              </a:rPr>
              <a:t>LQFP144</a:t>
            </a:r>
          </a:p>
          <a:p>
            <a:pPr algn="ctr"/>
            <a:r>
              <a:rPr lang="en-US" sz="1050" b="1" dirty="0">
                <a:solidFill>
                  <a:prstClr val="black">
                    <a:lumMod val="65000"/>
                    <a:lumOff val="35000"/>
                  </a:prstClr>
                </a:solidFill>
              </a:rPr>
              <a:t>(20x20x1.4 mm)</a:t>
            </a:r>
          </a:p>
        </p:txBody>
      </p:sp>
      <p:cxnSp>
        <p:nvCxnSpPr>
          <p:cNvPr id="66" name="Straight Connector 65"/>
          <p:cNvCxnSpPr/>
          <p:nvPr/>
        </p:nvCxnSpPr>
        <p:spPr>
          <a:xfrm>
            <a:off x="1027050" y="3504845"/>
            <a:ext cx="5846252" cy="169"/>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111154" y="4075999"/>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STM32L476RC</a:t>
            </a:r>
            <a:endParaRPr lang="en-US" sz="1050" dirty="0">
              <a:solidFill>
                <a:prstClr val="white"/>
              </a:solidFill>
            </a:endParaRPr>
          </a:p>
        </p:txBody>
      </p:sp>
      <p:cxnSp>
        <p:nvCxnSpPr>
          <p:cNvPr id="68" name="Straight Arrow Connector 67"/>
          <p:cNvCxnSpPr>
            <a:cxnSpLocks noChangeShapeType="1"/>
          </p:cNvCxnSpPr>
          <p:nvPr/>
        </p:nvCxnSpPr>
        <p:spPr bwMode="auto">
          <a:xfrm flipH="1" flipV="1">
            <a:off x="1020605" y="2299177"/>
            <a:ext cx="12892" cy="2220097"/>
          </a:xfrm>
          <a:prstGeom prst="straightConnector1">
            <a:avLst/>
          </a:prstGeom>
          <a:ln w="19050">
            <a:headEnd/>
            <a:tailEnd type="triangle" w="med" len="med"/>
          </a:ln>
        </p:spPr>
        <p:style>
          <a:lnRef idx="1">
            <a:schemeClr val="accent3"/>
          </a:lnRef>
          <a:fillRef idx="0">
            <a:schemeClr val="accent3"/>
          </a:fillRef>
          <a:effectRef idx="0">
            <a:schemeClr val="accent3"/>
          </a:effectRef>
          <a:fontRef idx="minor">
            <a:schemeClr val="tx1"/>
          </a:fontRef>
        </p:style>
      </p:cxnSp>
      <p:sp>
        <p:nvSpPr>
          <p:cNvPr id="69" name="TextBox 68"/>
          <p:cNvSpPr txBox="1"/>
          <p:nvPr/>
        </p:nvSpPr>
        <p:spPr>
          <a:xfrm>
            <a:off x="255451" y="1930105"/>
            <a:ext cx="2228317" cy="230832"/>
          </a:xfrm>
          <a:prstGeom prst="rect">
            <a:avLst/>
          </a:prstGeom>
          <a:noFill/>
        </p:spPr>
        <p:txBody>
          <a:bodyPr wrap="square" rtlCol="0">
            <a:spAutoFit/>
          </a:bodyPr>
          <a:lstStyle/>
          <a:p>
            <a:r>
              <a:rPr lang="en-US" sz="900" b="1" dirty="0" smtClean="0">
                <a:solidFill>
                  <a:schemeClr val="bg1">
                    <a:lumMod val="50000"/>
                  </a:schemeClr>
                </a:solidFill>
              </a:rPr>
              <a:t>Flash memory / RAM </a:t>
            </a:r>
            <a:r>
              <a:rPr lang="en-US" sz="900" b="1" dirty="0">
                <a:solidFill>
                  <a:schemeClr val="bg1">
                    <a:lumMod val="50000"/>
                  </a:schemeClr>
                </a:solidFill>
              </a:rPr>
              <a:t>size (bytes)</a:t>
            </a:r>
          </a:p>
        </p:txBody>
      </p:sp>
      <p:sp>
        <p:nvSpPr>
          <p:cNvPr id="70" name="TextBox 69"/>
          <p:cNvSpPr txBox="1"/>
          <p:nvPr/>
        </p:nvSpPr>
        <p:spPr>
          <a:xfrm>
            <a:off x="8065070" y="4365385"/>
            <a:ext cx="928478" cy="230832"/>
          </a:xfrm>
          <a:prstGeom prst="rect">
            <a:avLst/>
          </a:prstGeom>
          <a:noFill/>
        </p:spPr>
        <p:txBody>
          <a:bodyPr wrap="square" rtlCol="0">
            <a:spAutoFit/>
          </a:bodyPr>
          <a:lstStyle/>
          <a:p>
            <a:r>
              <a:rPr lang="en-US" sz="900" b="1" dirty="0">
                <a:solidFill>
                  <a:prstClr val="black">
                    <a:lumMod val="65000"/>
                    <a:lumOff val="35000"/>
                  </a:prstClr>
                </a:solidFill>
              </a:rPr>
              <a:t>Pin count</a:t>
            </a:r>
          </a:p>
        </p:txBody>
      </p:sp>
      <p:sp>
        <p:nvSpPr>
          <p:cNvPr id="71" name="Rectangle 70"/>
          <p:cNvSpPr/>
          <p:nvPr/>
        </p:nvSpPr>
        <p:spPr>
          <a:xfrm>
            <a:off x="4616817" y="4081739"/>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STM32L476VC</a:t>
            </a:r>
            <a:endParaRPr lang="en-US" sz="1050" dirty="0">
              <a:solidFill>
                <a:prstClr val="white"/>
              </a:solidFill>
            </a:endParaRPr>
          </a:p>
        </p:txBody>
      </p:sp>
      <p:sp>
        <p:nvSpPr>
          <p:cNvPr id="72" name="Rectangle 71"/>
          <p:cNvSpPr/>
          <p:nvPr/>
        </p:nvSpPr>
        <p:spPr>
          <a:xfrm>
            <a:off x="1115616" y="3585558"/>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STM32L476RE</a:t>
            </a:r>
            <a:endParaRPr lang="en-US" sz="1050" dirty="0">
              <a:solidFill>
                <a:prstClr val="white"/>
              </a:solidFill>
            </a:endParaRPr>
          </a:p>
        </p:txBody>
      </p:sp>
      <p:sp>
        <p:nvSpPr>
          <p:cNvPr id="73" name="Rectangle 72"/>
          <p:cNvSpPr/>
          <p:nvPr/>
        </p:nvSpPr>
        <p:spPr>
          <a:xfrm>
            <a:off x="2269450" y="3585558"/>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STM32L476JE</a:t>
            </a:r>
            <a:endParaRPr lang="en-US" sz="1050" dirty="0">
              <a:solidFill>
                <a:prstClr val="white"/>
              </a:solidFill>
            </a:endParaRPr>
          </a:p>
        </p:txBody>
      </p:sp>
      <p:sp>
        <p:nvSpPr>
          <p:cNvPr id="74" name="Rectangle 73"/>
          <p:cNvSpPr/>
          <p:nvPr/>
        </p:nvSpPr>
        <p:spPr>
          <a:xfrm>
            <a:off x="4616819" y="3585557"/>
            <a:ext cx="1084677" cy="357595"/>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STM32L476VE</a:t>
            </a:r>
          </a:p>
        </p:txBody>
      </p:sp>
      <p:sp>
        <p:nvSpPr>
          <p:cNvPr id="75" name="Rectangle 74"/>
          <p:cNvSpPr/>
          <p:nvPr/>
        </p:nvSpPr>
        <p:spPr>
          <a:xfrm>
            <a:off x="5773909" y="3585558"/>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STM32L476QE</a:t>
            </a:r>
            <a:endParaRPr lang="en-US" sz="1050" dirty="0">
              <a:solidFill>
                <a:prstClr val="white"/>
              </a:solidFill>
            </a:endParaRPr>
          </a:p>
        </p:txBody>
      </p:sp>
      <p:sp>
        <p:nvSpPr>
          <p:cNvPr id="76" name="Rectangle 75"/>
          <p:cNvSpPr/>
          <p:nvPr/>
        </p:nvSpPr>
        <p:spPr>
          <a:xfrm>
            <a:off x="6901259" y="3585558"/>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STM32L476ZE</a:t>
            </a:r>
            <a:endParaRPr lang="en-US" sz="1050" dirty="0">
              <a:solidFill>
                <a:prstClr val="white"/>
              </a:solidFill>
            </a:endParaRPr>
          </a:p>
        </p:txBody>
      </p:sp>
      <p:sp>
        <p:nvSpPr>
          <p:cNvPr id="77" name="Rectangle 76"/>
          <p:cNvSpPr/>
          <p:nvPr/>
        </p:nvSpPr>
        <p:spPr>
          <a:xfrm>
            <a:off x="1111154"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STM32L476RG</a:t>
            </a:r>
            <a:endParaRPr lang="en-US" sz="1050" dirty="0">
              <a:solidFill>
                <a:prstClr val="white"/>
              </a:solidFill>
            </a:endParaRPr>
          </a:p>
        </p:txBody>
      </p:sp>
      <p:sp>
        <p:nvSpPr>
          <p:cNvPr id="78" name="Rectangle 77"/>
          <p:cNvSpPr/>
          <p:nvPr/>
        </p:nvSpPr>
        <p:spPr>
          <a:xfrm>
            <a:off x="2266338"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STM32L476JG</a:t>
            </a:r>
            <a:endParaRPr lang="en-US" sz="1050" dirty="0">
              <a:solidFill>
                <a:prstClr val="white"/>
              </a:solidFill>
            </a:endParaRPr>
          </a:p>
        </p:txBody>
      </p:sp>
      <p:sp>
        <p:nvSpPr>
          <p:cNvPr id="79" name="Rectangle 78"/>
          <p:cNvSpPr/>
          <p:nvPr/>
        </p:nvSpPr>
        <p:spPr>
          <a:xfrm>
            <a:off x="4618184"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STM32L476VG</a:t>
            </a:r>
            <a:endParaRPr lang="en-US" sz="1050" dirty="0">
              <a:solidFill>
                <a:prstClr val="white"/>
              </a:solidFill>
            </a:endParaRPr>
          </a:p>
        </p:txBody>
      </p:sp>
      <p:sp>
        <p:nvSpPr>
          <p:cNvPr id="80" name="Rectangle 79"/>
          <p:cNvSpPr/>
          <p:nvPr/>
        </p:nvSpPr>
        <p:spPr>
          <a:xfrm>
            <a:off x="5756872"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STM32L476QG</a:t>
            </a:r>
            <a:endParaRPr lang="en-US" sz="1050" dirty="0">
              <a:solidFill>
                <a:prstClr val="white"/>
              </a:solidFill>
            </a:endParaRPr>
          </a:p>
        </p:txBody>
      </p:sp>
      <p:sp>
        <p:nvSpPr>
          <p:cNvPr id="81" name="Rectangle 80"/>
          <p:cNvSpPr/>
          <p:nvPr/>
        </p:nvSpPr>
        <p:spPr>
          <a:xfrm>
            <a:off x="6902621"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a:solidFill>
                  <a:prstClr val="white"/>
                </a:solidFill>
              </a:rPr>
              <a:t>STM32L476ZG</a:t>
            </a:r>
            <a:endParaRPr lang="en-US" sz="1050" dirty="0">
              <a:solidFill>
                <a:prstClr val="white"/>
              </a:solidFill>
            </a:endParaRPr>
          </a:p>
        </p:txBody>
      </p:sp>
      <p:sp>
        <p:nvSpPr>
          <p:cNvPr id="82" name="Rectangle 81"/>
          <p:cNvSpPr/>
          <p:nvPr/>
        </p:nvSpPr>
        <p:spPr>
          <a:xfrm>
            <a:off x="1115616" y="2580578"/>
            <a:ext cx="1084676" cy="349901"/>
          </a:xfrm>
          <a:prstGeom prst="rect">
            <a:avLst/>
          </a:prstGeom>
          <a:solidFill>
            <a:srgbClr val="002052"/>
          </a:solidFill>
          <a:ln>
            <a:noFill/>
          </a:ln>
        </p:spPr>
        <p:txBody>
          <a:bodyPr vert="horz" wrap="none" lIns="68580" tIns="34290" rIns="68580" bIns="34290" rtlCol="0" anchor="ctr"/>
          <a:lstStyle/>
          <a:p>
            <a:pPr algn="ctr"/>
            <a:r>
              <a:rPr lang="en-US" sz="1050" b="1" dirty="0">
                <a:solidFill>
                  <a:prstClr val="white"/>
                </a:solidFill>
              </a:rPr>
              <a:t>STM32L486RG</a:t>
            </a:r>
            <a:endParaRPr lang="en-US" sz="1050" dirty="0">
              <a:solidFill>
                <a:prstClr val="white"/>
              </a:solidFill>
            </a:endParaRPr>
          </a:p>
        </p:txBody>
      </p:sp>
      <p:sp>
        <p:nvSpPr>
          <p:cNvPr id="83" name="Rectangle 82"/>
          <p:cNvSpPr/>
          <p:nvPr/>
        </p:nvSpPr>
        <p:spPr>
          <a:xfrm>
            <a:off x="2266338" y="2580578"/>
            <a:ext cx="1084676" cy="349901"/>
          </a:xfrm>
          <a:prstGeom prst="rect">
            <a:avLst/>
          </a:prstGeom>
          <a:solidFill>
            <a:schemeClr val="accent4"/>
          </a:solidFill>
          <a:ln>
            <a:noFill/>
          </a:ln>
        </p:spPr>
        <p:txBody>
          <a:bodyPr vert="horz" wrap="none" lIns="68580" tIns="34290" rIns="68580" bIns="34290" rtlCol="0" anchor="ctr"/>
          <a:lstStyle/>
          <a:p>
            <a:pPr algn="ctr"/>
            <a:r>
              <a:rPr lang="en-US" sz="1050" b="1" dirty="0">
                <a:solidFill>
                  <a:prstClr val="white"/>
                </a:solidFill>
              </a:rPr>
              <a:t>STM32L486JG</a:t>
            </a:r>
            <a:endParaRPr lang="en-US" sz="1050" dirty="0">
              <a:solidFill>
                <a:prstClr val="white"/>
              </a:solidFill>
            </a:endParaRPr>
          </a:p>
        </p:txBody>
      </p:sp>
      <p:sp>
        <p:nvSpPr>
          <p:cNvPr id="84" name="Rectangle 83"/>
          <p:cNvSpPr/>
          <p:nvPr/>
        </p:nvSpPr>
        <p:spPr>
          <a:xfrm>
            <a:off x="4616817" y="2580578"/>
            <a:ext cx="1084676" cy="349901"/>
          </a:xfrm>
          <a:prstGeom prst="rect">
            <a:avLst/>
          </a:prstGeom>
          <a:solidFill>
            <a:srgbClr val="002052"/>
          </a:solidFill>
          <a:ln>
            <a:noFill/>
          </a:ln>
        </p:spPr>
        <p:txBody>
          <a:bodyPr vert="horz" wrap="none" lIns="68580" tIns="34290" rIns="68580" bIns="34290" rtlCol="0" anchor="ctr"/>
          <a:lstStyle/>
          <a:p>
            <a:pPr algn="ctr"/>
            <a:r>
              <a:rPr lang="en-US" sz="1050" b="1" dirty="0">
                <a:solidFill>
                  <a:prstClr val="white"/>
                </a:solidFill>
              </a:rPr>
              <a:t>STM32L486VG</a:t>
            </a:r>
            <a:endParaRPr lang="en-US" sz="1050" dirty="0">
              <a:solidFill>
                <a:prstClr val="white"/>
              </a:solidFill>
            </a:endParaRPr>
          </a:p>
        </p:txBody>
      </p:sp>
      <p:sp>
        <p:nvSpPr>
          <p:cNvPr id="85" name="Rectangle 84"/>
          <p:cNvSpPr/>
          <p:nvPr/>
        </p:nvSpPr>
        <p:spPr>
          <a:xfrm>
            <a:off x="5756872" y="2580578"/>
            <a:ext cx="1084676" cy="349901"/>
          </a:xfrm>
          <a:prstGeom prst="rect">
            <a:avLst/>
          </a:prstGeom>
          <a:solidFill>
            <a:srgbClr val="002052"/>
          </a:solidFill>
          <a:ln>
            <a:noFill/>
          </a:ln>
        </p:spPr>
        <p:txBody>
          <a:bodyPr vert="horz" wrap="none" lIns="68580" tIns="34290" rIns="68580" bIns="34290" rtlCol="0" anchor="ctr"/>
          <a:lstStyle/>
          <a:p>
            <a:pPr algn="ctr"/>
            <a:r>
              <a:rPr lang="en-US" sz="1050" b="1" dirty="0">
                <a:solidFill>
                  <a:prstClr val="white"/>
                </a:solidFill>
              </a:rPr>
              <a:t>STM32L486QG</a:t>
            </a:r>
            <a:endParaRPr lang="en-US" sz="1050" dirty="0">
              <a:solidFill>
                <a:prstClr val="white"/>
              </a:solidFill>
            </a:endParaRPr>
          </a:p>
        </p:txBody>
      </p:sp>
      <p:sp>
        <p:nvSpPr>
          <p:cNvPr id="86" name="Rectangle 85"/>
          <p:cNvSpPr/>
          <p:nvPr/>
        </p:nvSpPr>
        <p:spPr>
          <a:xfrm>
            <a:off x="6902621" y="2580578"/>
            <a:ext cx="1084676" cy="349901"/>
          </a:xfrm>
          <a:prstGeom prst="rect">
            <a:avLst/>
          </a:prstGeom>
          <a:solidFill>
            <a:srgbClr val="002052"/>
          </a:solidFill>
          <a:ln>
            <a:noFill/>
          </a:ln>
        </p:spPr>
        <p:txBody>
          <a:bodyPr vert="horz" wrap="none" lIns="68580" tIns="34290" rIns="68580" bIns="34290" rtlCol="0" anchor="ctr"/>
          <a:lstStyle/>
          <a:p>
            <a:pPr algn="ctr"/>
            <a:r>
              <a:rPr lang="en-US" sz="1050" b="1" dirty="0">
                <a:solidFill>
                  <a:prstClr val="white"/>
                </a:solidFill>
              </a:rPr>
              <a:t>STM32L486ZG</a:t>
            </a:r>
            <a:endParaRPr lang="en-US" sz="1050" dirty="0">
              <a:solidFill>
                <a:prstClr val="white"/>
              </a:solidFill>
            </a:endParaRPr>
          </a:p>
        </p:txBody>
      </p:sp>
      <p:sp>
        <p:nvSpPr>
          <p:cNvPr id="87" name="TextBox 86"/>
          <p:cNvSpPr txBox="1"/>
          <p:nvPr/>
        </p:nvSpPr>
        <p:spPr>
          <a:xfrm>
            <a:off x="766915" y="5357505"/>
            <a:ext cx="5511232" cy="430887"/>
          </a:xfrm>
          <a:prstGeom prst="rect">
            <a:avLst/>
          </a:prstGeom>
          <a:noFill/>
        </p:spPr>
        <p:txBody>
          <a:bodyPr wrap="square" rtlCol="0">
            <a:spAutoFit/>
          </a:bodyPr>
          <a:lstStyle/>
          <a:p>
            <a:r>
              <a:rPr lang="en-US" sz="1100" u="sng" dirty="0" smtClean="0">
                <a:solidFill>
                  <a:schemeClr val="bg1">
                    <a:lumMod val="50000"/>
                  </a:schemeClr>
                </a:solidFill>
              </a:rPr>
              <a:t>Legend:</a:t>
            </a:r>
          </a:p>
          <a:p>
            <a:r>
              <a:rPr lang="en-US" sz="1100" dirty="0" smtClean="0">
                <a:solidFill>
                  <a:schemeClr val="bg1">
                    <a:lumMod val="50000"/>
                  </a:schemeClr>
                </a:solidFill>
              </a:rPr>
              <a:t>      With 128/256-bit AES hardware encryption</a:t>
            </a:r>
            <a:r>
              <a:rPr lang="en-US" sz="1000" dirty="0" smtClean="0">
                <a:solidFill>
                  <a:schemeClr val="bg1">
                    <a:lumMod val="50000"/>
                  </a:schemeClr>
                </a:solidFill>
              </a:rPr>
              <a:t>	</a:t>
            </a:r>
            <a:endParaRPr lang="en-US" sz="1000" dirty="0">
              <a:solidFill>
                <a:schemeClr val="bg1">
                  <a:lumMod val="50000"/>
                </a:schemeClr>
              </a:solidFill>
            </a:endParaRPr>
          </a:p>
        </p:txBody>
      </p:sp>
      <p:sp>
        <p:nvSpPr>
          <p:cNvPr id="88" name="Rectangle 87"/>
          <p:cNvSpPr/>
          <p:nvPr/>
        </p:nvSpPr>
        <p:spPr>
          <a:xfrm>
            <a:off x="927689" y="5724773"/>
            <a:ext cx="86591" cy="887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9" name="Rectangle 88"/>
          <p:cNvSpPr/>
          <p:nvPr/>
        </p:nvSpPr>
        <p:spPr>
          <a:xfrm>
            <a:off x="3963522" y="5710523"/>
            <a:ext cx="86591" cy="887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0" name="TextBox 89"/>
          <p:cNvSpPr txBox="1"/>
          <p:nvPr/>
        </p:nvSpPr>
        <p:spPr>
          <a:xfrm>
            <a:off x="4050112" y="5536116"/>
            <a:ext cx="3082766" cy="261610"/>
          </a:xfrm>
          <a:prstGeom prst="rect">
            <a:avLst/>
          </a:prstGeom>
          <a:noFill/>
        </p:spPr>
        <p:txBody>
          <a:bodyPr wrap="square" rtlCol="0">
            <a:spAutoFit/>
          </a:bodyPr>
          <a:lstStyle/>
          <a:p>
            <a:r>
              <a:rPr lang="en-US" sz="1100" dirty="0" smtClean="0">
                <a:solidFill>
                  <a:schemeClr val="bg1">
                    <a:lumMod val="50000"/>
                  </a:schemeClr>
                </a:solidFill>
              </a:rPr>
              <a:t>Without encryption</a:t>
            </a:r>
            <a:endParaRPr lang="en-US" sz="1100" dirty="0">
              <a:solidFill>
                <a:schemeClr val="bg1">
                  <a:lumMod val="50000"/>
                </a:schemeClr>
              </a:solidFill>
            </a:endParaRPr>
          </a:p>
        </p:txBody>
      </p:sp>
      <p:sp>
        <p:nvSpPr>
          <p:cNvPr id="91" name="TextBox 90"/>
          <p:cNvSpPr txBox="1"/>
          <p:nvPr/>
        </p:nvSpPr>
        <p:spPr>
          <a:xfrm>
            <a:off x="4020589" y="2903447"/>
            <a:ext cx="48090" cy="103875"/>
          </a:xfrm>
          <a:prstGeom prst="rect">
            <a:avLst/>
          </a:prstGeom>
          <a:noFill/>
        </p:spPr>
        <p:txBody>
          <a:bodyPr wrap="none" lIns="0" tIns="0" rIns="0" bIns="0" rtlCol="0">
            <a:spAutoFit/>
          </a:bodyPr>
          <a:lstStyle/>
          <a:p>
            <a:r>
              <a:rPr lang="en-US" sz="675" dirty="0">
                <a:solidFill>
                  <a:prstClr val="white"/>
                </a:solidFill>
              </a:rPr>
              <a:t>5</a:t>
            </a:r>
            <a:endParaRPr lang="en-US" sz="1350" dirty="0">
              <a:solidFill>
                <a:prstClr val="white"/>
              </a:solidFill>
            </a:endParaRPr>
          </a:p>
        </p:txBody>
      </p:sp>
      <p:sp>
        <p:nvSpPr>
          <p:cNvPr id="92" name="Rectangle 91"/>
          <p:cNvSpPr/>
          <p:nvPr/>
        </p:nvSpPr>
        <p:spPr>
          <a:xfrm>
            <a:off x="3441174" y="3585558"/>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smtClean="0">
                <a:solidFill>
                  <a:prstClr val="white"/>
                </a:solidFill>
              </a:rPr>
              <a:t>STM32L476ME</a:t>
            </a:r>
            <a:endParaRPr lang="en-US" sz="1050" dirty="0">
              <a:solidFill>
                <a:prstClr val="white"/>
              </a:solidFill>
            </a:endParaRPr>
          </a:p>
        </p:txBody>
      </p:sp>
      <p:sp>
        <p:nvSpPr>
          <p:cNvPr id="93" name="Rectangle 92"/>
          <p:cNvSpPr/>
          <p:nvPr/>
        </p:nvSpPr>
        <p:spPr>
          <a:xfrm>
            <a:off x="3438062" y="3018886"/>
            <a:ext cx="1084676" cy="349901"/>
          </a:xfrm>
          <a:prstGeom prst="rect">
            <a:avLst/>
          </a:prstGeom>
          <a:solidFill>
            <a:schemeClr val="accent1"/>
          </a:solidFill>
          <a:ln>
            <a:noFill/>
          </a:ln>
        </p:spPr>
        <p:txBody>
          <a:bodyPr vert="horz" wrap="none" lIns="68580" tIns="34290" rIns="68580" bIns="34290" rtlCol="0" anchor="ctr"/>
          <a:lstStyle/>
          <a:p>
            <a:pPr algn="ctr"/>
            <a:r>
              <a:rPr lang="en-US" sz="1050" b="1" dirty="0" smtClean="0">
                <a:solidFill>
                  <a:prstClr val="white"/>
                </a:solidFill>
              </a:rPr>
              <a:t>STM32L476MG</a:t>
            </a:r>
            <a:endParaRPr lang="en-US" sz="1050" dirty="0">
              <a:solidFill>
                <a:prstClr val="white"/>
              </a:solidFill>
            </a:endParaRPr>
          </a:p>
        </p:txBody>
      </p:sp>
      <p:sp>
        <p:nvSpPr>
          <p:cNvPr id="94" name="TextBox 93"/>
          <p:cNvSpPr txBox="1"/>
          <p:nvPr/>
        </p:nvSpPr>
        <p:spPr>
          <a:xfrm>
            <a:off x="3341739" y="4530183"/>
            <a:ext cx="1415772" cy="415498"/>
          </a:xfrm>
          <a:prstGeom prst="rect">
            <a:avLst/>
          </a:prstGeom>
          <a:noFill/>
        </p:spPr>
        <p:txBody>
          <a:bodyPr wrap="none" rtlCol="0">
            <a:spAutoFit/>
          </a:bodyPr>
          <a:lstStyle/>
          <a:p>
            <a:pPr algn="ctr"/>
            <a:r>
              <a:rPr lang="en-US" sz="1050" b="1" dirty="0" smtClean="0">
                <a:solidFill>
                  <a:prstClr val="black">
                    <a:lumMod val="65000"/>
                    <a:lumOff val="35000"/>
                  </a:prstClr>
                </a:solidFill>
              </a:rPr>
              <a:t>WLCSP81</a:t>
            </a:r>
          </a:p>
          <a:p>
            <a:pPr algn="ctr"/>
            <a:r>
              <a:rPr lang="en-US" sz="1050" b="1" dirty="0" smtClean="0">
                <a:solidFill>
                  <a:prstClr val="black">
                    <a:lumMod val="65000"/>
                    <a:lumOff val="35000"/>
                  </a:prstClr>
                </a:solidFill>
              </a:rPr>
              <a:t>(4.4x3.8x0.585 mm)</a:t>
            </a:r>
            <a:endParaRPr lang="en-US" sz="1050" b="1" dirty="0">
              <a:solidFill>
                <a:prstClr val="black">
                  <a:lumMod val="65000"/>
                  <a:lumOff val="35000"/>
                </a:prstClr>
              </a:solidFill>
            </a:endParaRPr>
          </a:p>
        </p:txBody>
      </p:sp>
    </p:spTree>
    <p:extLst>
      <p:ext uri="{BB962C8B-B14F-4D97-AF65-F5344CB8AC3E}">
        <p14:creationId xmlns:p14="http://schemas.microsoft.com/office/powerpoint/2010/main" val="24689041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7"/>
                                        </p:tgtEl>
                                      </p:cBhvr>
                                    </p:animEffect>
                                    <p:animScale>
                                      <p:cBhvr>
                                        <p:cTn id="10" dur="250" autoRev="1" fill="hold"/>
                                        <p:tgtEl>
                                          <p:spTgt spid="87"/>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83"/>
                                        </p:tgtEl>
                                      </p:cBhvr>
                                    </p:animEffect>
                                    <p:animScale>
                                      <p:cBhvr>
                                        <p:cTn id="13" dur="250" autoRev="1" fill="hold"/>
                                        <p:tgtEl>
                                          <p:spTgt spid="8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82"/>
                                        </p:tgtEl>
                                      </p:cBhvr>
                                    </p:animEffect>
                                    <p:animScale>
                                      <p:cBhvr>
                                        <p:cTn id="16" dur="250" autoRev="1" fill="hold"/>
                                        <p:tgtEl>
                                          <p:spTgt spid="82"/>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84"/>
                                        </p:tgtEl>
                                      </p:cBhvr>
                                    </p:animEffect>
                                    <p:animScale>
                                      <p:cBhvr>
                                        <p:cTn id="19" dur="250" autoRev="1" fill="hold"/>
                                        <p:tgtEl>
                                          <p:spTgt spid="84"/>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85"/>
                                        </p:tgtEl>
                                      </p:cBhvr>
                                    </p:animEffect>
                                    <p:animScale>
                                      <p:cBhvr>
                                        <p:cTn id="22" dur="250" autoRev="1" fill="hold"/>
                                        <p:tgtEl>
                                          <p:spTgt spid="8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86"/>
                                        </p:tgtEl>
                                      </p:cBhvr>
                                    </p:animEffect>
                                    <p:animScale>
                                      <p:cBhvr>
                                        <p:cTn id="25" dur="250" autoRev="1" fill="hold"/>
                                        <p:tgtEl>
                                          <p:spTgt spid="8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77"/>
                                        </p:tgtEl>
                                      </p:cBhvr>
                                    </p:animEffect>
                                    <p:animScale>
                                      <p:cBhvr>
                                        <p:cTn id="30" dur="250" autoRev="1" fill="hold"/>
                                        <p:tgtEl>
                                          <p:spTgt spid="77"/>
                                        </p:tgtEl>
                                      </p:cBhvr>
                                      <p:by x="105000" y="105000"/>
                                    </p:animScale>
                                  </p:childTnLst>
                                </p:cTn>
                              </p:par>
                              <p:par>
                                <p:cTn id="31" presetID="26" presetClass="emph" presetSubtype="0" fill="hold" grpId="0" nodeType="withEffect">
                                  <p:stCondLst>
                                    <p:cond delay="0"/>
                                  </p:stCondLst>
                                  <p:childTnLst>
                                    <p:animEffect transition="out" filter="fade">
                                      <p:cBhvr>
                                        <p:cTn id="32" dur="500" tmFilter="0, 0; .2, .5; .8, .5; 1, 0"/>
                                        <p:tgtEl>
                                          <p:spTgt spid="79"/>
                                        </p:tgtEl>
                                      </p:cBhvr>
                                    </p:animEffect>
                                    <p:animScale>
                                      <p:cBhvr>
                                        <p:cTn id="33" dur="250" autoRev="1" fill="hold"/>
                                        <p:tgtEl>
                                          <p:spTgt spid="79"/>
                                        </p:tgtEl>
                                      </p:cBhvr>
                                      <p:by x="105000" y="105000"/>
                                    </p:animScale>
                                  </p:childTnLst>
                                </p:cTn>
                              </p:par>
                              <p:par>
                                <p:cTn id="34" presetID="26" presetClass="emph" presetSubtype="0" fill="hold" grpId="0" nodeType="withEffect">
                                  <p:stCondLst>
                                    <p:cond delay="0"/>
                                  </p:stCondLst>
                                  <p:childTnLst>
                                    <p:animEffect transition="out" filter="fade">
                                      <p:cBhvr>
                                        <p:cTn id="35" dur="500" tmFilter="0, 0; .2, .5; .8, .5; 1, 0"/>
                                        <p:tgtEl>
                                          <p:spTgt spid="80"/>
                                        </p:tgtEl>
                                      </p:cBhvr>
                                    </p:animEffect>
                                    <p:animScale>
                                      <p:cBhvr>
                                        <p:cTn id="36" dur="250" autoRev="1" fill="hold"/>
                                        <p:tgtEl>
                                          <p:spTgt spid="80"/>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81"/>
                                        </p:tgtEl>
                                      </p:cBhvr>
                                    </p:animEffect>
                                    <p:animScale>
                                      <p:cBhvr>
                                        <p:cTn id="39" dur="250" autoRev="1" fill="hold"/>
                                        <p:tgtEl>
                                          <p:spTgt spid="81"/>
                                        </p:tgtEl>
                                      </p:cBhvr>
                                      <p:by x="105000" y="105000"/>
                                    </p:animScale>
                                  </p:childTnLst>
                                </p:cTn>
                              </p:par>
                              <p:par>
                                <p:cTn id="40" presetID="26" presetClass="emph" presetSubtype="0" fill="hold" grpId="0" nodeType="withEffect">
                                  <p:stCondLst>
                                    <p:cond delay="0"/>
                                  </p:stCondLst>
                                  <p:childTnLst>
                                    <p:animEffect transition="out" filter="fade">
                                      <p:cBhvr>
                                        <p:cTn id="41" dur="500" tmFilter="0, 0; .2, .5; .8, .5; 1, 0"/>
                                        <p:tgtEl>
                                          <p:spTgt spid="76"/>
                                        </p:tgtEl>
                                      </p:cBhvr>
                                    </p:animEffect>
                                    <p:animScale>
                                      <p:cBhvr>
                                        <p:cTn id="42" dur="250" autoRev="1" fill="hold"/>
                                        <p:tgtEl>
                                          <p:spTgt spid="76"/>
                                        </p:tgtEl>
                                      </p:cBhvr>
                                      <p:by x="105000" y="105000"/>
                                    </p:animScale>
                                  </p:childTnLst>
                                </p:cTn>
                              </p:par>
                              <p:par>
                                <p:cTn id="43" presetID="26" presetClass="emph" presetSubtype="0" fill="hold" grpId="0" nodeType="withEffect">
                                  <p:stCondLst>
                                    <p:cond delay="0"/>
                                  </p:stCondLst>
                                  <p:childTnLst>
                                    <p:animEffect transition="out" filter="fade">
                                      <p:cBhvr>
                                        <p:cTn id="44" dur="500" tmFilter="0, 0; .2, .5; .8, .5; 1, 0"/>
                                        <p:tgtEl>
                                          <p:spTgt spid="75"/>
                                        </p:tgtEl>
                                      </p:cBhvr>
                                    </p:animEffect>
                                    <p:animScale>
                                      <p:cBhvr>
                                        <p:cTn id="45" dur="250" autoRev="1" fill="hold"/>
                                        <p:tgtEl>
                                          <p:spTgt spid="75"/>
                                        </p:tgtEl>
                                      </p:cBhvr>
                                      <p:by x="105000" y="105000"/>
                                    </p:animScale>
                                  </p:childTnLst>
                                </p:cTn>
                              </p:par>
                              <p:par>
                                <p:cTn id="46" presetID="26" presetClass="emph" presetSubtype="0" fill="hold" grpId="0" nodeType="withEffect">
                                  <p:stCondLst>
                                    <p:cond delay="0"/>
                                  </p:stCondLst>
                                  <p:childTnLst>
                                    <p:animEffect transition="out" filter="fade">
                                      <p:cBhvr>
                                        <p:cTn id="47" dur="500" tmFilter="0, 0; .2, .5; .8, .5; 1, 0"/>
                                        <p:tgtEl>
                                          <p:spTgt spid="74"/>
                                        </p:tgtEl>
                                      </p:cBhvr>
                                    </p:animEffect>
                                    <p:animScale>
                                      <p:cBhvr>
                                        <p:cTn id="48" dur="250" autoRev="1" fill="hold"/>
                                        <p:tgtEl>
                                          <p:spTgt spid="74"/>
                                        </p:tgtEl>
                                      </p:cBhvr>
                                      <p:by x="105000" y="105000"/>
                                    </p:animScale>
                                  </p:childTnLst>
                                </p:cTn>
                              </p:par>
                              <p:par>
                                <p:cTn id="49" presetID="26" presetClass="emph" presetSubtype="0" fill="hold" grpId="0" nodeType="withEffect">
                                  <p:stCondLst>
                                    <p:cond delay="0"/>
                                  </p:stCondLst>
                                  <p:childTnLst>
                                    <p:animEffect transition="out" filter="fade">
                                      <p:cBhvr>
                                        <p:cTn id="50" dur="500" tmFilter="0, 0; .2, .5; .8, .5; 1, 0"/>
                                        <p:tgtEl>
                                          <p:spTgt spid="72"/>
                                        </p:tgtEl>
                                      </p:cBhvr>
                                    </p:animEffect>
                                    <p:animScale>
                                      <p:cBhvr>
                                        <p:cTn id="51" dur="250" autoRev="1" fill="hold"/>
                                        <p:tgtEl>
                                          <p:spTgt spid="72"/>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89"/>
                                        </p:tgtEl>
                                      </p:cBhvr>
                                    </p:animEffect>
                                    <p:animScale>
                                      <p:cBhvr>
                                        <p:cTn id="54" dur="250" autoRev="1" fill="hold"/>
                                        <p:tgtEl>
                                          <p:spTgt spid="89"/>
                                        </p:tgtEl>
                                      </p:cBhvr>
                                      <p:by x="105000" y="105000"/>
                                    </p:animScale>
                                  </p:childTnLst>
                                </p:cTn>
                              </p:par>
                              <p:par>
                                <p:cTn id="55" presetID="26" presetClass="emph" presetSubtype="0" fill="hold" grpId="0" nodeType="withEffect">
                                  <p:stCondLst>
                                    <p:cond delay="0"/>
                                  </p:stCondLst>
                                  <p:childTnLst>
                                    <p:animEffect transition="out" filter="fade">
                                      <p:cBhvr>
                                        <p:cTn id="56" dur="500" tmFilter="0, 0; .2, .5; .8, .5; 1, 0"/>
                                        <p:tgtEl>
                                          <p:spTgt spid="90"/>
                                        </p:tgtEl>
                                      </p:cBhvr>
                                    </p:animEffect>
                                    <p:animScale>
                                      <p:cBhvr>
                                        <p:cTn id="57" dur="250" autoRev="1" fill="hold"/>
                                        <p:tgtEl>
                                          <p:spTgt spid="90"/>
                                        </p:tgtEl>
                                      </p:cBhvr>
                                      <p:by x="105000" y="105000"/>
                                    </p:animScale>
                                  </p:childTnLst>
                                </p:cTn>
                              </p:par>
                              <p:par>
                                <p:cTn id="58" presetID="26" presetClass="emph" presetSubtype="0" fill="hold" grpId="0" nodeType="withEffect">
                                  <p:stCondLst>
                                    <p:cond delay="0"/>
                                  </p:stCondLst>
                                  <p:childTnLst>
                                    <p:animEffect transition="out" filter="fade">
                                      <p:cBhvr>
                                        <p:cTn id="59" dur="500" tmFilter="0, 0; .2, .5; .8, .5; 1, 0"/>
                                        <p:tgtEl>
                                          <p:spTgt spid="78"/>
                                        </p:tgtEl>
                                      </p:cBhvr>
                                    </p:animEffect>
                                    <p:animScale>
                                      <p:cBhvr>
                                        <p:cTn id="60" dur="250" autoRev="1" fill="hold"/>
                                        <p:tgtEl>
                                          <p:spTgt spid="78"/>
                                        </p:tgtEl>
                                      </p:cBhvr>
                                      <p:by x="105000" y="105000"/>
                                    </p:animScale>
                                  </p:childTnLst>
                                </p:cTn>
                              </p:par>
                              <p:par>
                                <p:cTn id="61" presetID="26" presetClass="emph" presetSubtype="0" fill="hold" grpId="0" nodeType="withEffect">
                                  <p:stCondLst>
                                    <p:cond delay="0"/>
                                  </p:stCondLst>
                                  <p:childTnLst>
                                    <p:animEffect transition="out" filter="fade">
                                      <p:cBhvr>
                                        <p:cTn id="62" dur="500" tmFilter="0, 0; .2, .5; .8, .5; 1, 0"/>
                                        <p:tgtEl>
                                          <p:spTgt spid="73"/>
                                        </p:tgtEl>
                                      </p:cBhvr>
                                    </p:animEffect>
                                    <p:animScale>
                                      <p:cBhvr>
                                        <p:cTn id="63" dur="250" autoRev="1" fill="hold"/>
                                        <p:tgtEl>
                                          <p:spTgt spid="73"/>
                                        </p:tgtEl>
                                      </p:cBhvr>
                                      <p:by x="105000" y="105000"/>
                                    </p:animScale>
                                  </p:childTnLst>
                                </p:cTn>
                              </p:par>
                              <p:par>
                                <p:cTn id="64" presetID="26" presetClass="emph" presetSubtype="0" fill="hold" grpId="0" nodeType="withEffect">
                                  <p:stCondLst>
                                    <p:cond delay="0"/>
                                  </p:stCondLst>
                                  <p:childTnLst>
                                    <p:animEffect transition="out" filter="fade">
                                      <p:cBhvr>
                                        <p:cTn id="65" dur="500" tmFilter="0, 0; .2, .5; .8, .5; 1, 0"/>
                                        <p:tgtEl>
                                          <p:spTgt spid="67"/>
                                        </p:tgtEl>
                                      </p:cBhvr>
                                    </p:animEffect>
                                    <p:animScale>
                                      <p:cBhvr>
                                        <p:cTn id="66" dur="250" autoRev="1" fill="hold"/>
                                        <p:tgtEl>
                                          <p:spTgt spid="67"/>
                                        </p:tgtEl>
                                      </p:cBhvr>
                                      <p:by x="105000" y="105000"/>
                                    </p:animScale>
                                  </p:childTnLst>
                                </p:cTn>
                              </p:par>
                              <p:par>
                                <p:cTn id="67" presetID="26" presetClass="emph" presetSubtype="0" fill="hold" grpId="0" nodeType="withEffect">
                                  <p:stCondLst>
                                    <p:cond delay="0"/>
                                  </p:stCondLst>
                                  <p:childTnLst>
                                    <p:animEffect transition="out" filter="fade">
                                      <p:cBhvr>
                                        <p:cTn id="68" dur="500" tmFilter="0, 0; .2, .5; .8, .5; 1, 0"/>
                                        <p:tgtEl>
                                          <p:spTgt spid="71"/>
                                        </p:tgtEl>
                                      </p:cBhvr>
                                    </p:animEffect>
                                    <p:animScale>
                                      <p:cBhvr>
                                        <p:cTn id="69" dur="250" autoRev="1" fill="hold"/>
                                        <p:tgtEl>
                                          <p:spTgt spid="71"/>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93"/>
                                        </p:tgtEl>
                                      </p:cBhvr>
                                    </p:animEffect>
                                    <p:animScale>
                                      <p:cBhvr>
                                        <p:cTn id="72" dur="250" autoRev="1" fill="hold"/>
                                        <p:tgtEl>
                                          <p:spTgt spid="93"/>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92"/>
                                        </p:tgtEl>
                                      </p:cBhvr>
                                    </p:animEffect>
                                    <p:animScale>
                                      <p:cBhvr>
                                        <p:cTn id="75" dur="250" autoRev="1" fill="hold"/>
                                        <p:tgtEl>
                                          <p:spTgt spid="9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p:bldP spid="88" grpId="0" animBg="1"/>
      <p:bldP spid="89" grpId="0" animBg="1"/>
      <p:bldP spid="90" grpId="0"/>
      <p:bldP spid="92" grpId="0" animBg="1"/>
      <p:bldP spid="9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Hands-On Session: </a:t>
            </a:r>
            <a:br>
              <a:rPr lang="en-US" dirty="0" smtClean="0"/>
            </a:br>
            <a:r>
              <a:rPr lang="en-US" dirty="0" smtClean="0"/>
              <a:t>Out-of-the-box demos </a:t>
            </a:r>
            <a:br>
              <a:rPr lang="en-US" dirty="0" smtClean="0"/>
            </a:br>
            <a:endParaRPr lang="en-US" dirty="0">
              <a:solidFill>
                <a:schemeClr val="accent4"/>
              </a:solidFill>
            </a:endParaRPr>
          </a:p>
        </p:txBody>
      </p:sp>
    </p:spTree>
    <p:extLst>
      <p:ext uri="{BB962C8B-B14F-4D97-AF65-F5344CB8AC3E}">
        <p14:creationId xmlns:p14="http://schemas.microsoft.com/office/powerpoint/2010/main" val="41953609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04573" y="363257"/>
            <a:ext cx="4206213" cy="6309320"/>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12</a:t>
            </a:fld>
            <a:endParaRPr lang="fr-FR" dirty="0"/>
          </a:p>
        </p:txBody>
      </p:sp>
      <p:sp>
        <p:nvSpPr>
          <p:cNvPr id="78" name="Slide Number Placeholder 3"/>
          <p:cNvSpPr txBox="1">
            <a:spLocks/>
          </p:cNvSpPr>
          <p:nvPr/>
        </p:nvSpPr>
        <p:spPr>
          <a:xfrm>
            <a:off x="4569989" y="6549466"/>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12</a:t>
            </a:fld>
            <a:endParaRPr lang="en-US">
              <a:solidFill>
                <a:prstClr val="white"/>
              </a:solidFill>
            </a:endParaRPr>
          </a:p>
        </p:txBody>
      </p:sp>
      <p:sp>
        <p:nvSpPr>
          <p:cNvPr id="80" name="Rounded Rectangle 79"/>
          <p:cNvSpPr/>
          <p:nvPr/>
        </p:nvSpPr>
        <p:spPr>
          <a:xfrm>
            <a:off x="4981744" y="3209990"/>
            <a:ext cx="3636000" cy="615854"/>
          </a:xfrm>
          <a:prstGeom prst="roundRect">
            <a:avLst/>
          </a:prstGeom>
          <a:solidFill>
            <a:srgbClr val="9C9E9F"/>
          </a:solidFill>
          <a:ln/>
        </p:spPr>
        <p:style>
          <a:lnRef idx="2">
            <a:schemeClr val="accent3"/>
          </a:lnRef>
          <a:fillRef idx="1">
            <a:schemeClr val="lt1"/>
          </a:fillRef>
          <a:effectRef idx="0">
            <a:schemeClr val="accent3"/>
          </a:effectRef>
          <a:fontRef idx="minor">
            <a:schemeClr val="dk1"/>
          </a:fontRef>
        </p:style>
        <p:txBody>
          <a:bodyPr lIns="108832" tIns="54416" rIns="108832" bIns="54416" rtlCol="0" anchor="ctr"/>
          <a:lstStyle/>
          <a:p>
            <a:pPr algn="ctr"/>
            <a:r>
              <a:rPr lang="en-US" dirty="0" smtClean="0">
                <a:solidFill>
                  <a:schemeClr val="bg1"/>
                </a:solidFill>
              </a:rPr>
              <a:t>Motion </a:t>
            </a:r>
            <a:r>
              <a:rPr lang="en-US" dirty="0" err="1" smtClean="0">
                <a:solidFill>
                  <a:schemeClr val="bg1"/>
                </a:solidFill>
              </a:rPr>
              <a:t>Mems</a:t>
            </a:r>
            <a:r>
              <a:rPr lang="en-US" dirty="0" smtClean="0">
                <a:solidFill>
                  <a:schemeClr val="bg1"/>
                </a:solidFill>
              </a:rPr>
              <a:t> (9-axis)</a:t>
            </a:r>
            <a:endParaRPr lang="en-US" dirty="0">
              <a:solidFill>
                <a:schemeClr val="bg1"/>
              </a:solidFill>
            </a:endParaRPr>
          </a:p>
        </p:txBody>
      </p:sp>
      <p:sp>
        <p:nvSpPr>
          <p:cNvPr id="82" name="Oval 81"/>
          <p:cNvSpPr/>
          <p:nvPr/>
        </p:nvSpPr>
        <p:spPr>
          <a:xfrm>
            <a:off x="2119989" y="4380213"/>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ounded Rectangle 82"/>
          <p:cNvSpPr/>
          <p:nvPr/>
        </p:nvSpPr>
        <p:spPr>
          <a:xfrm>
            <a:off x="4981744" y="1276322"/>
            <a:ext cx="3636000" cy="627036"/>
          </a:xfrm>
          <a:prstGeom prst="roundRect">
            <a:avLst>
              <a:gd name="adj" fmla="val 13106"/>
            </a:avLst>
          </a:prstGeom>
          <a:solidFill>
            <a:schemeClr val="accent5"/>
          </a:solidFill>
          <a:ln/>
        </p:spPr>
        <p:style>
          <a:lnRef idx="2">
            <a:schemeClr val="accent5"/>
          </a:lnRef>
          <a:fillRef idx="1">
            <a:schemeClr val="lt1"/>
          </a:fillRef>
          <a:effectRef idx="0">
            <a:schemeClr val="accent5"/>
          </a:effectRef>
          <a:fontRef idx="minor">
            <a:schemeClr val="dk1"/>
          </a:fontRef>
        </p:style>
        <p:txBody>
          <a:bodyPr lIns="108832" tIns="54416" rIns="108832" bIns="54416" rtlCol="0" anchor="ctr"/>
          <a:lstStyle/>
          <a:p>
            <a:pPr algn="ctr"/>
            <a:r>
              <a:rPr lang="en-US" dirty="0" smtClean="0">
                <a:solidFill>
                  <a:schemeClr val="bg1"/>
                </a:solidFill>
              </a:rPr>
              <a:t>Integrated ST-Link/V2-1 (for programming </a:t>
            </a:r>
            <a:r>
              <a:rPr lang="en-US" dirty="0">
                <a:solidFill>
                  <a:schemeClr val="bg1"/>
                </a:solidFill>
              </a:rPr>
              <a:t>and debugging</a:t>
            </a:r>
            <a:r>
              <a:rPr lang="en-US" dirty="0" smtClean="0">
                <a:solidFill>
                  <a:schemeClr val="bg1"/>
                </a:solidFill>
              </a:rPr>
              <a:t>)</a:t>
            </a:r>
            <a:endParaRPr lang="fr-FR" dirty="0">
              <a:solidFill>
                <a:schemeClr val="bg1"/>
              </a:solidFill>
            </a:endParaRPr>
          </a:p>
        </p:txBody>
      </p:sp>
      <p:cxnSp>
        <p:nvCxnSpPr>
          <p:cNvPr id="84" name="Straight Connector 83"/>
          <p:cNvCxnSpPr/>
          <p:nvPr/>
        </p:nvCxnSpPr>
        <p:spPr>
          <a:xfrm flipH="1">
            <a:off x="3508303" y="2182118"/>
            <a:ext cx="9530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1883140" y="1129184"/>
            <a:ext cx="1745541" cy="874906"/>
          </a:xfrm>
          <a:prstGeom prst="roundRect">
            <a:avLst/>
          </a:prstGeom>
          <a:solidFill>
            <a:schemeClr val="accent5">
              <a:alpha val="41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ounded Rectangle 85"/>
          <p:cNvSpPr/>
          <p:nvPr/>
        </p:nvSpPr>
        <p:spPr>
          <a:xfrm>
            <a:off x="4981744" y="4133771"/>
            <a:ext cx="3636000" cy="629361"/>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endParaRPr lang="en-US" dirty="0" smtClean="0">
              <a:solidFill>
                <a:schemeClr val="bg1"/>
              </a:solidFill>
            </a:endParaRPr>
          </a:p>
          <a:p>
            <a:pPr algn="ctr"/>
            <a:r>
              <a:rPr lang="en-US" dirty="0" smtClean="0">
                <a:solidFill>
                  <a:schemeClr val="bg1"/>
                </a:solidFill>
              </a:rPr>
              <a:t> </a:t>
            </a:r>
            <a:r>
              <a:rPr lang="en-US" dirty="0">
                <a:solidFill>
                  <a:schemeClr val="bg1"/>
                </a:solidFill>
              </a:rPr>
              <a:t>push </a:t>
            </a:r>
            <a:r>
              <a:rPr lang="en-US" dirty="0" smtClean="0">
                <a:solidFill>
                  <a:schemeClr val="bg1"/>
                </a:solidFill>
              </a:rPr>
              <a:t>buttons and joystick,</a:t>
            </a:r>
          </a:p>
          <a:p>
            <a:pPr algn="ctr"/>
            <a:r>
              <a:rPr lang="en-US" dirty="0" smtClean="0">
                <a:solidFill>
                  <a:schemeClr val="bg1"/>
                </a:solidFill>
              </a:rPr>
              <a:t> </a:t>
            </a:r>
            <a:r>
              <a:rPr lang="en-US" dirty="0">
                <a:solidFill>
                  <a:schemeClr val="bg1"/>
                </a:solidFill>
              </a:rPr>
              <a:t>2 color LEDs</a:t>
            </a:r>
          </a:p>
          <a:p>
            <a:pPr algn="ctr"/>
            <a:endParaRPr lang="fr-FR" dirty="0">
              <a:solidFill>
                <a:schemeClr val="bg1"/>
              </a:solidFill>
            </a:endParaRPr>
          </a:p>
        </p:txBody>
      </p:sp>
      <p:sp>
        <p:nvSpPr>
          <p:cNvPr id="87" name="Rounded Rectangle 86"/>
          <p:cNvSpPr/>
          <p:nvPr/>
        </p:nvSpPr>
        <p:spPr>
          <a:xfrm>
            <a:off x="1864845" y="4674120"/>
            <a:ext cx="1487077" cy="517841"/>
          </a:xfrm>
          <a:prstGeom prst="roundRect">
            <a:avLst/>
          </a:prstGeom>
          <a:solidFill>
            <a:schemeClr val="bg1">
              <a:alpha val="71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p:cNvCxnSpPr>
            <a:stCxn id="86" idx="1"/>
            <a:endCxn id="87" idx="3"/>
          </p:cNvCxnSpPr>
          <p:nvPr/>
        </p:nvCxnSpPr>
        <p:spPr>
          <a:xfrm flipH="1">
            <a:off x="3351922" y="4448452"/>
            <a:ext cx="1629822" cy="48458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Rounded Rectangle 89"/>
          <p:cNvSpPr/>
          <p:nvPr/>
        </p:nvSpPr>
        <p:spPr>
          <a:xfrm>
            <a:off x="4981744" y="2165166"/>
            <a:ext cx="3636000" cy="694748"/>
          </a:xfrm>
          <a:prstGeom prst="roundRect">
            <a:avLst/>
          </a:prstGeom>
          <a:solidFill>
            <a:srgbClr val="002152"/>
          </a:solidFill>
          <a:ln/>
        </p:spPr>
        <p:style>
          <a:lnRef idx="2">
            <a:schemeClr val="accent6"/>
          </a:lnRef>
          <a:fillRef idx="1">
            <a:schemeClr val="lt1"/>
          </a:fillRef>
          <a:effectRef idx="0">
            <a:schemeClr val="accent6"/>
          </a:effectRef>
          <a:fontRef idx="minor">
            <a:schemeClr val="dk1"/>
          </a:fontRef>
        </p:style>
        <p:txBody>
          <a:bodyPr lIns="108832" tIns="54416" rIns="108832" bIns="54416" rtlCol="0" anchor="ctr"/>
          <a:lstStyle/>
          <a:p>
            <a:pPr algn="ctr"/>
            <a:endParaRPr lang="en-US" dirty="0" smtClean="0">
              <a:solidFill>
                <a:schemeClr val="bg1"/>
              </a:solidFill>
            </a:endParaRPr>
          </a:p>
          <a:p>
            <a:pPr algn="ctr"/>
            <a:r>
              <a:rPr lang="en-US" dirty="0" smtClean="0">
                <a:solidFill>
                  <a:schemeClr val="bg1"/>
                </a:solidFill>
              </a:rPr>
              <a:t>LCD 96 segments</a:t>
            </a:r>
            <a:endParaRPr lang="en-US" dirty="0">
              <a:solidFill>
                <a:schemeClr val="bg1"/>
              </a:solidFill>
            </a:endParaRPr>
          </a:p>
          <a:p>
            <a:pPr algn="ctr"/>
            <a:endParaRPr lang="fr-FR" dirty="0">
              <a:solidFill>
                <a:schemeClr val="bg1"/>
              </a:solidFill>
            </a:endParaRPr>
          </a:p>
        </p:txBody>
      </p:sp>
      <p:cxnSp>
        <p:nvCxnSpPr>
          <p:cNvPr id="96" name="Straight Connector 95"/>
          <p:cNvCxnSpPr>
            <a:stCxn id="90" idx="1"/>
          </p:cNvCxnSpPr>
          <p:nvPr/>
        </p:nvCxnSpPr>
        <p:spPr>
          <a:xfrm flipH="1" flipV="1">
            <a:off x="3636984" y="2495978"/>
            <a:ext cx="1344760" cy="1656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36984" y="2423829"/>
            <a:ext cx="168734" cy="20523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99" name="Rounded Rectangle 98"/>
          <p:cNvSpPr/>
          <p:nvPr/>
        </p:nvSpPr>
        <p:spPr>
          <a:xfrm>
            <a:off x="4935073" y="5825217"/>
            <a:ext cx="3636000" cy="660006"/>
          </a:xfrm>
          <a:prstGeom prst="roundRect">
            <a:avLst/>
          </a:prstGeom>
          <a:solidFill>
            <a:srgbClr val="002152"/>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lIns="108832" tIns="54416" rIns="108832" bIns="54416" rtlCol="0" anchor="ctr"/>
          <a:lstStyle/>
          <a:p>
            <a:pPr algn="ctr"/>
            <a:r>
              <a:rPr lang="en-US" dirty="0" smtClean="0">
                <a:solidFill>
                  <a:schemeClr val="bg1"/>
                </a:solidFill>
              </a:rPr>
              <a:t>USB OTG connector</a:t>
            </a:r>
            <a:endParaRPr lang="fr-FR" dirty="0">
              <a:solidFill>
                <a:schemeClr val="bg1"/>
              </a:solidFill>
            </a:endParaRPr>
          </a:p>
        </p:txBody>
      </p:sp>
      <p:sp>
        <p:nvSpPr>
          <p:cNvPr id="100" name="Rounded Rectangle 99"/>
          <p:cNvSpPr/>
          <p:nvPr/>
        </p:nvSpPr>
        <p:spPr>
          <a:xfrm rot="5400000">
            <a:off x="2403713" y="5941583"/>
            <a:ext cx="443181" cy="644104"/>
          </a:xfrm>
          <a:prstGeom prst="roundRect">
            <a:avLst/>
          </a:prstGeom>
          <a:solidFill>
            <a:schemeClr val="tx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fr-FR" sz="1200" dirty="0"/>
          </a:p>
        </p:txBody>
      </p:sp>
      <p:cxnSp>
        <p:nvCxnSpPr>
          <p:cNvPr id="101" name="Straight Connector 100"/>
          <p:cNvCxnSpPr>
            <a:stCxn id="99" idx="1"/>
            <a:endCxn id="102" idx="6"/>
          </p:cNvCxnSpPr>
          <p:nvPr/>
        </p:nvCxnSpPr>
        <p:spPr>
          <a:xfrm flipH="1">
            <a:off x="2844027" y="6155220"/>
            <a:ext cx="2091046" cy="26266"/>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02" name="Oval 101"/>
          <p:cNvSpPr/>
          <p:nvPr/>
        </p:nvSpPr>
        <p:spPr>
          <a:xfrm>
            <a:off x="2675293" y="6078867"/>
            <a:ext cx="168734" cy="205237"/>
          </a:xfrm>
          <a:prstGeom prst="ellipse">
            <a:avLst/>
          </a:prstGeom>
          <a:solidFill>
            <a:schemeClr val="tx1"/>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cxnSp>
        <p:nvCxnSpPr>
          <p:cNvPr id="103" name="Straight Connector 102"/>
          <p:cNvCxnSpPr>
            <a:stCxn id="83" idx="1"/>
          </p:cNvCxnSpPr>
          <p:nvPr/>
        </p:nvCxnSpPr>
        <p:spPr>
          <a:xfrm flipH="1">
            <a:off x="3629062" y="1589840"/>
            <a:ext cx="1352682" cy="4812"/>
          </a:xfrm>
          <a:prstGeom prst="line">
            <a:avLst/>
          </a:prstGeom>
          <a:ln/>
        </p:spPr>
        <p:style>
          <a:lnRef idx="2">
            <a:schemeClr val="accent5"/>
          </a:lnRef>
          <a:fillRef idx="1">
            <a:schemeClr val="lt1"/>
          </a:fillRef>
          <a:effectRef idx="0">
            <a:schemeClr val="accent5"/>
          </a:effectRef>
          <a:fontRef idx="minor">
            <a:schemeClr val="dk1"/>
          </a:fontRef>
        </p:style>
      </p:cxnSp>
      <p:sp>
        <p:nvSpPr>
          <p:cNvPr id="104" name="Oval 103"/>
          <p:cNvSpPr/>
          <p:nvPr/>
        </p:nvSpPr>
        <p:spPr>
          <a:xfrm>
            <a:off x="2625303" y="4380213"/>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Straight Connector 42"/>
          <p:cNvCxnSpPr>
            <a:stCxn id="80" idx="1"/>
            <a:endCxn id="82" idx="6"/>
          </p:cNvCxnSpPr>
          <p:nvPr/>
        </p:nvCxnSpPr>
        <p:spPr>
          <a:xfrm flipH="1">
            <a:off x="2288723" y="3517917"/>
            <a:ext cx="2693021" cy="964915"/>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4978328" y="4988661"/>
            <a:ext cx="3636000" cy="556256"/>
          </a:xfrm>
          <a:prstGeom prst="round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lIns="108832" tIns="54416" rIns="108832" bIns="54416" rtlCol="0" anchor="ctr"/>
          <a:lstStyle/>
          <a:p>
            <a:pPr algn="ctr"/>
            <a:r>
              <a:rPr lang="de-DE" dirty="0" smtClean="0">
                <a:solidFill>
                  <a:schemeClr val="bg1"/>
                </a:solidFill>
              </a:rPr>
              <a:t>Quad SPI NOR Flash</a:t>
            </a:r>
          </a:p>
          <a:p>
            <a:pPr algn="ctr"/>
            <a:r>
              <a:rPr lang="de-DE" dirty="0" smtClean="0">
                <a:solidFill>
                  <a:schemeClr val="bg1"/>
                </a:solidFill>
              </a:rPr>
              <a:t>16 MB</a:t>
            </a:r>
            <a:endParaRPr lang="fr-FR" dirty="0">
              <a:solidFill>
                <a:schemeClr val="bg1"/>
              </a:solidFill>
            </a:endParaRPr>
          </a:p>
        </p:txBody>
      </p:sp>
      <p:cxnSp>
        <p:nvCxnSpPr>
          <p:cNvPr id="53" name="Straight Connector 52"/>
          <p:cNvCxnSpPr/>
          <p:nvPr/>
        </p:nvCxnSpPr>
        <p:spPr>
          <a:xfrm flipH="1">
            <a:off x="3351922" y="5280631"/>
            <a:ext cx="1626407" cy="3485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267555" y="5539551"/>
            <a:ext cx="168734" cy="2052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9" name="Title 1"/>
          <p:cNvSpPr txBox="1">
            <a:spLocks/>
          </p:cNvSpPr>
          <p:nvPr/>
        </p:nvSpPr>
        <p:spPr>
          <a:xfrm>
            <a:off x="539088" y="-262292"/>
            <a:ext cx="8075240" cy="11430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STM32L476 Discovery – HMI</a:t>
            </a:r>
            <a:endParaRPr lang="fr-FR" sz="2400" b="1" i="1" u="sng" dirty="0">
              <a:solidFill>
                <a:srgbClr val="00B050"/>
              </a:soli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Tree>
    <p:extLst>
      <p:ext uri="{BB962C8B-B14F-4D97-AF65-F5344CB8AC3E}">
        <p14:creationId xmlns:p14="http://schemas.microsoft.com/office/powerpoint/2010/main" val="304497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100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childTnLst>
                          </p:cTn>
                        </p:par>
                        <p:par>
                          <p:cTn id="20" fill="hold">
                            <p:stCondLst>
                              <p:cond delay="1500"/>
                            </p:stCondLst>
                            <p:childTnLst>
                              <p:par>
                                <p:cTn id="21" presetID="10" presetClass="entr" presetSubtype="0" fill="hold" grpId="0" nodeType="afterEffect">
                                  <p:stCondLst>
                                    <p:cond delay="100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par>
                                <p:cTn id="24" presetID="10" presetClass="entr" presetSubtype="0" fill="hold" nodeType="withEffect">
                                  <p:stCondLst>
                                    <p:cond delay="100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childTnLst>
                          </p:cTn>
                        </p:par>
                        <p:par>
                          <p:cTn id="30" fill="hold">
                            <p:stCondLst>
                              <p:cond delay="3000"/>
                            </p:stCondLst>
                            <p:childTnLst>
                              <p:par>
                                <p:cTn id="31" presetID="10" presetClass="entr" presetSubtype="0" fill="hold" grpId="0" nodeType="afterEffect">
                                  <p:stCondLst>
                                    <p:cond delay="100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100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10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100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5" grpId="0" animBg="1"/>
      <p:bldP spid="86" grpId="0" animBg="1"/>
      <p:bldP spid="87" grpId="0" animBg="1"/>
      <p:bldP spid="90" grpId="0" animBg="1"/>
      <p:bldP spid="98" grpId="0" animBg="1"/>
      <p:bldP spid="99" grpId="0" animBg="1"/>
      <p:bldP spid="102" grpId="0" animBg="1"/>
      <p:bldP spid="104" grpId="0" animBg="1"/>
      <p:bldP spid="52"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110203" y="476672"/>
            <a:ext cx="4206213" cy="6309320"/>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13</a:t>
            </a:fld>
            <a:endParaRPr lang="fr-FR" dirty="0"/>
          </a:p>
        </p:txBody>
      </p:sp>
      <p:sp>
        <p:nvSpPr>
          <p:cNvPr id="78" name="Slide Number Placeholder 3"/>
          <p:cNvSpPr txBox="1">
            <a:spLocks/>
          </p:cNvSpPr>
          <p:nvPr/>
        </p:nvSpPr>
        <p:spPr>
          <a:xfrm>
            <a:off x="8797654" y="6004710"/>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13</a:t>
            </a:fld>
            <a:endParaRPr lang="en-US">
              <a:solidFill>
                <a:prstClr val="white"/>
              </a:solidFill>
            </a:endParaRPr>
          </a:p>
        </p:txBody>
      </p:sp>
      <p:sp>
        <p:nvSpPr>
          <p:cNvPr id="80" name="Rounded Rectangle 79"/>
          <p:cNvSpPr/>
          <p:nvPr/>
        </p:nvSpPr>
        <p:spPr>
          <a:xfrm>
            <a:off x="413566" y="2649187"/>
            <a:ext cx="3636000" cy="615854"/>
          </a:xfrm>
          <a:prstGeom prst="roundRect">
            <a:avLst/>
          </a:prstGeom>
          <a:solidFill>
            <a:srgbClr val="9C9E9F"/>
          </a:solidFill>
          <a:ln/>
        </p:spPr>
        <p:style>
          <a:lnRef idx="2">
            <a:schemeClr val="accent3"/>
          </a:lnRef>
          <a:fillRef idx="1">
            <a:schemeClr val="lt1"/>
          </a:fillRef>
          <a:effectRef idx="0">
            <a:schemeClr val="accent3"/>
          </a:effectRef>
          <a:fontRef idx="minor">
            <a:schemeClr val="dk1"/>
          </a:fontRef>
        </p:style>
        <p:txBody>
          <a:bodyPr lIns="108832" tIns="54416" rIns="108832" bIns="54416" rtlCol="0" anchor="ctr"/>
          <a:lstStyle/>
          <a:p>
            <a:pPr algn="ctr"/>
            <a:r>
              <a:rPr lang="de-DE" dirty="0">
                <a:solidFill>
                  <a:schemeClr val="bg1"/>
                </a:solidFill>
              </a:rPr>
              <a:t>MFX to auto-measure power</a:t>
            </a:r>
          </a:p>
          <a:p>
            <a:pPr algn="ctr"/>
            <a:r>
              <a:rPr lang="de-DE" dirty="0">
                <a:solidFill>
                  <a:schemeClr val="bg1"/>
                </a:solidFill>
              </a:rPr>
              <a:t>consumption</a:t>
            </a:r>
            <a:endParaRPr lang="fr-FR" dirty="0">
              <a:solidFill>
                <a:schemeClr val="bg1"/>
              </a:solidFill>
            </a:endParaRPr>
          </a:p>
        </p:txBody>
      </p:sp>
      <p:sp>
        <p:nvSpPr>
          <p:cNvPr id="83" name="Rounded Rectangle 82"/>
          <p:cNvSpPr/>
          <p:nvPr/>
        </p:nvSpPr>
        <p:spPr>
          <a:xfrm>
            <a:off x="413566" y="1029331"/>
            <a:ext cx="3636000" cy="627036"/>
          </a:xfrm>
          <a:prstGeom prst="roundRect">
            <a:avLst>
              <a:gd name="adj" fmla="val 13106"/>
            </a:avLst>
          </a:prstGeom>
          <a:solidFill>
            <a:schemeClr val="accent5"/>
          </a:solidFill>
          <a:ln/>
        </p:spPr>
        <p:style>
          <a:lnRef idx="2">
            <a:schemeClr val="accent5"/>
          </a:lnRef>
          <a:fillRef idx="1">
            <a:schemeClr val="lt1"/>
          </a:fillRef>
          <a:effectRef idx="0">
            <a:schemeClr val="accent5"/>
          </a:effectRef>
          <a:fontRef idx="minor">
            <a:schemeClr val="dk1"/>
          </a:fontRef>
        </p:style>
        <p:txBody>
          <a:bodyPr lIns="108832" tIns="54416" rIns="108832" bIns="54416" rtlCol="0" anchor="ctr"/>
          <a:lstStyle/>
          <a:p>
            <a:pPr algn="ctr"/>
            <a:r>
              <a:rPr lang="en-US" dirty="0" smtClean="0">
                <a:solidFill>
                  <a:schemeClr val="bg1"/>
                </a:solidFill>
              </a:rPr>
              <a:t>NFC / ACP connector</a:t>
            </a:r>
            <a:endParaRPr lang="fr-FR" dirty="0">
              <a:solidFill>
                <a:schemeClr val="bg1"/>
              </a:solidFill>
            </a:endParaRPr>
          </a:p>
        </p:txBody>
      </p:sp>
      <p:sp>
        <p:nvSpPr>
          <p:cNvPr id="86" name="Rounded Rectangle 85"/>
          <p:cNvSpPr/>
          <p:nvPr/>
        </p:nvSpPr>
        <p:spPr>
          <a:xfrm>
            <a:off x="447467" y="5501667"/>
            <a:ext cx="3636000" cy="629361"/>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endParaRPr lang="en-US" dirty="0" smtClean="0">
              <a:solidFill>
                <a:schemeClr val="bg1"/>
              </a:solidFill>
            </a:endParaRPr>
          </a:p>
          <a:p>
            <a:pPr algn="ctr"/>
            <a:r>
              <a:rPr lang="en-US" dirty="0" smtClean="0">
                <a:solidFill>
                  <a:schemeClr val="bg1"/>
                </a:solidFill>
              </a:rPr>
              <a:t> Microphone </a:t>
            </a:r>
            <a:r>
              <a:rPr lang="en-US" dirty="0" err="1" smtClean="0">
                <a:solidFill>
                  <a:schemeClr val="bg1"/>
                </a:solidFill>
              </a:rPr>
              <a:t>Mems</a:t>
            </a:r>
            <a:endParaRPr lang="en-US" dirty="0">
              <a:solidFill>
                <a:schemeClr val="bg1"/>
              </a:solidFill>
            </a:endParaRPr>
          </a:p>
          <a:p>
            <a:pPr algn="ctr"/>
            <a:endParaRPr lang="fr-FR" dirty="0">
              <a:solidFill>
                <a:schemeClr val="bg1"/>
              </a:solidFill>
            </a:endParaRPr>
          </a:p>
        </p:txBody>
      </p:sp>
      <p:cxnSp>
        <p:nvCxnSpPr>
          <p:cNvPr id="88" name="Straight Connector 87"/>
          <p:cNvCxnSpPr/>
          <p:nvPr/>
        </p:nvCxnSpPr>
        <p:spPr>
          <a:xfrm flipH="1" flipV="1">
            <a:off x="4079886" y="5828849"/>
            <a:ext cx="2890128" cy="3967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413566" y="3742033"/>
            <a:ext cx="3636000" cy="556256"/>
          </a:xfrm>
          <a:prstGeom prst="round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lIns="108832" tIns="54416" rIns="108832" bIns="54416" rtlCol="0" anchor="ctr"/>
          <a:lstStyle/>
          <a:p>
            <a:pPr algn="ctr"/>
            <a:r>
              <a:rPr lang="en-US" dirty="0">
                <a:solidFill>
                  <a:schemeClr val="bg1"/>
                </a:solidFill>
              </a:rPr>
              <a:t>Direct access to all MCU I/</a:t>
            </a:r>
            <a:r>
              <a:rPr lang="en-US" dirty="0" err="1">
                <a:solidFill>
                  <a:schemeClr val="bg1"/>
                </a:solidFill>
              </a:rPr>
              <a:t>Os</a:t>
            </a:r>
            <a:endParaRPr lang="en-US" dirty="0">
              <a:solidFill>
                <a:schemeClr val="bg1"/>
              </a:solidFill>
            </a:endParaRPr>
          </a:p>
        </p:txBody>
      </p:sp>
      <p:sp>
        <p:nvSpPr>
          <p:cNvPr id="91" name="Rounded Rectangle 90"/>
          <p:cNvSpPr/>
          <p:nvPr/>
        </p:nvSpPr>
        <p:spPr>
          <a:xfrm>
            <a:off x="5032651" y="3809642"/>
            <a:ext cx="337467" cy="2587723"/>
          </a:xfrm>
          <a:prstGeom prst="roundRect">
            <a:avLst/>
          </a:prstGeom>
          <a:solidFill>
            <a:schemeClr val="accent1">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fr-FR" sz="1200" dirty="0"/>
          </a:p>
        </p:txBody>
      </p:sp>
      <p:sp>
        <p:nvSpPr>
          <p:cNvPr id="92" name="Rounded Rectangle 91"/>
          <p:cNvSpPr/>
          <p:nvPr/>
        </p:nvSpPr>
        <p:spPr>
          <a:xfrm>
            <a:off x="7140694" y="3854842"/>
            <a:ext cx="337467" cy="2542523"/>
          </a:xfrm>
          <a:prstGeom prst="roundRect">
            <a:avLst/>
          </a:prstGeom>
          <a:solidFill>
            <a:schemeClr val="accent1">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fr-FR" sz="1200" dirty="0"/>
          </a:p>
        </p:txBody>
      </p:sp>
      <p:cxnSp>
        <p:nvCxnSpPr>
          <p:cNvPr id="93" name="Straight Connector 92"/>
          <p:cNvCxnSpPr>
            <a:endCxn id="89" idx="3"/>
          </p:cNvCxnSpPr>
          <p:nvPr/>
        </p:nvCxnSpPr>
        <p:spPr>
          <a:xfrm flipH="1" flipV="1">
            <a:off x="4049566" y="4020161"/>
            <a:ext cx="983085" cy="2523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398012" y="5784883"/>
            <a:ext cx="168734" cy="20523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99" name="Rounded Rectangle 98"/>
          <p:cNvSpPr/>
          <p:nvPr/>
        </p:nvSpPr>
        <p:spPr>
          <a:xfrm>
            <a:off x="443885" y="4610643"/>
            <a:ext cx="3636000" cy="660006"/>
          </a:xfrm>
          <a:prstGeom prst="roundRect">
            <a:avLst/>
          </a:prstGeom>
          <a:solidFill>
            <a:srgbClr val="002152"/>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lIns="108832" tIns="54416" rIns="108832" bIns="54416" rtlCol="0" anchor="ctr"/>
          <a:lstStyle/>
          <a:p>
            <a:pPr algn="ctr"/>
            <a:r>
              <a:rPr lang="en-US" dirty="0" smtClean="0">
                <a:solidFill>
                  <a:schemeClr val="bg1"/>
                </a:solidFill>
              </a:rPr>
              <a:t>Audio Codec and 3.5 mm connector</a:t>
            </a:r>
            <a:endParaRPr lang="fr-FR" dirty="0">
              <a:solidFill>
                <a:schemeClr val="bg1"/>
              </a:solidFill>
            </a:endParaRPr>
          </a:p>
        </p:txBody>
      </p:sp>
      <p:cxnSp>
        <p:nvCxnSpPr>
          <p:cNvPr id="101" name="Straight Connector 100"/>
          <p:cNvCxnSpPr>
            <a:stCxn id="98" idx="2"/>
            <a:endCxn id="99" idx="3"/>
          </p:cNvCxnSpPr>
          <p:nvPr/>
        </p:nvCxnSpPr>
        <p:spPr>
          <a:xfrm flipH="1" flipV="1">
            <a:off x="4079885" y="4940646"/>
            <a:ext cx="1318127" cy="946856"/>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3" name="Straight Connector 102"/>
          <p:cNvCxnSpPr/>
          <p:nvPr/>
        </p:nvCxnSpPr>
        <p:spPr>
          <a:xfrm flipH="1" flipV="1">
            <a:off x="3785119" y="1279675"/>
            <a:ext cx="1247532" cy="15009"/>
          </a:xfrm>
          <a:prstGeom prst="line">
            <a:avLst/>
          </a:prstGeom>
          <a:ln/>
        </p:spPr>
        <p:style>
          <a:lnRef idx="2">
            <a:schemeClr val="accent5"/>
          </a:lnRef>
          <a:fillRef idx="1">
            <a:schemeClr val="lt1"/>
          </a:fillRef>
          <a:effectRef idx="0">
            <a:schemeClr val="accent5"/>
          </a:effectRef>
          <a:fontRef idx="minor">
            <a:schemeClr val="dk1"/>
          </a:fontRef>
        </p:style>
      </p:cxnSp>
      <p:cxnSp>
        <p:nvCxnSpPr>
          <p:cNvPr id="42" name="Straight Connector 41"/>
          <p:cNvCxnSpPr/>
          <p:nvPr/>
        </p:nvCxnSpPr>
        <p:spPr>
          <a:xfrm flipH="1" flipV="1">
            <a:off x="4040571" y="2971476"/>
            <a:ext cx="1691771" cy="544245"/>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708612" y="3443632"/>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itle 1"/>
          <p:cNvSpPr txBox="1">
            <a:spLocks/>
          </p:cNvSpPr>
          <p:nvPr/>
        </p:nvSpPr>
        <p:spPr>
          <a:xfrm>
            <a:off x="632600" y="-413366"/>
            <a:ext cx="8075240" cy="11430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STM32L476 Discovery - Audio and connector</a:t>
            </a:r>
            <a:endParaRPr lang="fr-FR" sz="2400" b="1" i="1" u="sng" dirty="0">
              <a:solidFill>
                <a:srgbClr val="00B050"/>
              </a:solidFill>
            </a:endParaRPr>
          </a:p>
        </p:txBody>
      </p:sp>
      <p:pic>
        <p:nvPicPr>
          <p:cNvPr id="28" name="Picture 2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
        <p:nvSpPr>
          <p:cNvPr id="26" name="Rectangle 25"/>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19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par>
                          <p:cTn id="11" fill="hold">
                            <p:stCondLst>
                              <p:cond delay="1500"/>
                            </p:stCondLst>
                            <p:childTnLst>
                              <p:par>
                                <p:cTn id="12" presetID="10" presetClass="entr" presetSubtype="0" fill="hold" grpId="0" nodeType="afterEffect">
                                  <p:stCondLst>
                                    <p:cond delay="100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500"/>
                                        <p:tgtEl>
                                          <p:spTgt spid="86"/>
                                        </p:tgtEl>
                                      </p:cBhvr>
                                    </p:animEffect>
                                  </p:childTnLst>
                                </p:cTn>
                              </p:par>
                              <p:par>
                                <p:cTn id="15" presetID="10" presetClass="entr" presetSubtype="0" fill="hold" nodeType="withEffect">
                                  <p:stCondLst>
                                    <p:cond delay="100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98"/>
                                        </p:tgtEl>
                                        <p:attrNameLst>
                                          <p:attrName>style.visibility</p:attrName>
                                        </p:attrNameLst>
                                      </p:cBhvr>
                                      <p:to>
                                        <p:strVal val="visible"/>
                                      </p:to>
                                    </p:set>
                                    <p:animEffect transition="in" filter="fade">
                                      <p:cBhvr>
                                        <p:cTn id="20" dur="500"/>
                                        <p:tgtEl>
                                          <p:spTgt spid="98"/>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par>
                                <p:cTn id="24" presetID="10" presetClass="entr" presetSubtype="0" fill="hold" nodeType="withEffect">
                                  <p:stCondLst>
                                    <p:cond delay="100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par>
                                <p:cTn id="30" presetID="10" presetClass="entr" presetSubtype="0" fill="hold" nodeType="withEffect">
                                  <p:stCondLst>
                                    <p:cond delay="100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500"/>
                                        <p:tgtEl>
                                          <p:spTgt spid="101"/>
                                        </p:tgtEl>
                                      </p:cBhvr>
                                    </p:animEffect>
                                  </p:childTnLst>
                                </p:cTn>
                              </p:par>
                              <p:par>
                                <p:cTn id="33" presetID="10" presetClass="entr" presetSubtype="0"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animBg="1"/>
      <p:bldP spid="86" grpId="0" animBg="1"/>
      <p:bldP spid="89" grpId="0" animBg="1"/>
      <p:bldP spid="98" grpId="0" animBg="1"/>
      <p:bldP spid="99"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70186" y="443393"/>
            <a:ext cx="4083478" cy="6125217"/>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14</a:t>
            </a:fld>
            <a:endParaRPr lang="fr-FR" dirty="0"/>
          </a:p>
        </p:txBody>
      </p:sp>
      <p:sp>
        <p:nvSpPr>
          <p:cNvPr id="80" name="Rounded Rectangle 79"/>
          <p:cNvSpPr/>
          <p:nvPr/>
        </p:nvSpPr>
        <p:spPr>
          <a:xfrm>
            <a:off x="4876787" y="3198075"/>
            <a:ext cx="3636000" cy="615854"/>
          </a:xfrm>
          <a:prstGeom prst="roundRect">
            <a:avLst/>
          </a:prstGeom>
          <a:solidFill>
            <a:srgbClr val="9C9E9F"/>
          </a:solidFill>
          <a:ln/>
        </p:spPr>
        <p:style>
          <a:lnRef idx="2">
            <a:schemeClr val="accent3"/>
          </a:lnRef>
          <a:fillRef idx="1">
            <a:schemeClr val="lt1"/>
          </a:fillRef>
          <a:effectRef idx="0">
            <a:schemeClr val="accent3"/>
          </a:effectRef>
          <a:fontRef idx="minor">
            <a:schemeClr val="dk1"/>
          </a:fontRef>
        </p:style>
        <p:txBody>
          <a:bodyPr lIns="108832" tIns="54416" rIns="108832" bIns="54416" rtlCol="0" anchor="ctr"/>
          <a:lstStyle/>
          <a:p>
            <a:pPr algn="ctr"/>
            <a:r>
              <a:rPr lang="en-US" dirty="0" smtClean="0">
                <a:solidFill>
                  <a:schemeClr val="bg1"/>
                </a:solidFill>
              </a:rPr>
              <a:t>Flexible board power supply</a:t>
            </a:r>
            <a:br>
              <a:rPr lang="en-US" dirty="0" smtClean="0">
                <a:solidFill>
                  <a:schemeClr val="bg1"/>
                </a:solidFill>
              </a:rPr>
            </a:br>
            <a:r>
              <a:rPr lang="en-US" dirty="0" smtClean="0">
                <a:solidFill>
                  <a:schemeClr val="bg1"/>
                </a:solidFill>
              </a:rPr>
              <a:t>CR2032 battery or USB</a:t>
            </a:r>
            <a:endParaRPr lang="en-US" dirty="0">
              <a:solidFill>
                <a:schemeClr val="bg1"/>
              </a:solidFill>
            </a:endParaRPr>
          </a:p>
        </p:txBody>
      </p:sp>
      <p:cxnSp>
        <p:nvCxnSpPr>
          <p:cNvPr id="81" name="Straight Connector 80"/>
          <p:cNvCxnSpPr>
            <a:endCxn id="82" idx="5"/>
          </p:cNvCxnSpPr>
          <p:nvPr/>
        </p:nvCxnSpPr>
        <p:spPr>
          <a:xfrm flipH="1" flipV="1">
            <a:off x="3055948" y="1009373"/>
            <a:ext cx="1809293" cy="247745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2911925" y="834192"/>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Oval 103"/>
          <p:cNvSpPr/>
          <p:nvPr/>
        </p:nvSpPr>
        <p:spPr>
          <a:xfrm>
            <a:off x="2996292" y="4076239"/>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a:stCxn id="80" idx="1"/>
          </p:cNvCxnSpPr>
          <p:nvPr/>
        </p:nvCxnSpPr>
        <p:spPr>
          <a:xfrm flipH="1">
            <a:off x="3011503" y="3506002"/>
            <a:ext cx="1865284" cy="64652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632600" y="-413366"/>
            <a:ext cx="8075240" cy="1143000"/>
          </a:xfrm>
        </p:spPr>
        <p:txBody>
          <a:bodyPr>
            <a:normAutofit/>
          </a:bodyPr>
          <a:lstStyle/>
          <a:p>
            <a:r>
              <a:rPr lang="en-US" sz="2400" dirty="0" smtClean="0"/>
              <a:t>STM32L476 Discovery - back side</a:t>
            </a:r>
            <a:endParaRPr lang="fr-FR" sz="2400" b="1" i="1" u="sng" dirty="0">
              <a:solidFill>
                <a:srgbClr val="00B050"/>
              </a:solidFill>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Tree>
    <p:extLst>
      <p:ext uri="{BB962C8B-B14F-4D97-AF65-F5344CB8AC3E}">
        <p14:creationId xmlns:p14="http://schemas.microsoft.com/office/powerpoint/2010/main" val="328788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1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742027" y="1777669"/>
            <a:ext cx="2401973" cy="3602959"/>
          </a:xfrm>
          <a:prstGeom prst="rect">
            <a:avLst/>
          </a:prstGeom>
        </p:spPr>
      </p:pic>
      <p:sp>
        <p:nvSpPr>
          <p:cNvPr id="2" name="Title 1"/>
          <p:cNvSpPr>
            <a:spLocks noGrp="1"/>
          </p:cNvSpPr>
          <p:nvPr>
            <p:ph type="title"/>
          </p:nvPr>
        </p:nvSpPr>
        <p:spPr/>
        <p:txBody>
          <a:bodyPr/>
          <a:lstStyle/>
          <a:p>
            <a:r>
              <a:rPr lang="en-US" dirty="0" smtClean="0"/>
              <a:t>Out-of-the-Box Demos</a:t>
            </a:r>
            <a:endParaRPr lang="fr-FR" dirty="0"/>
          </a:p>
        </p:txBody>
      </p:sp>
      <p:sp>
        <p:nvSpPr>
          <p:cNvPr id="3" name="Content Placeholder 2"/>
          <p:cNvSpPr>
            <a:spLocks noGrp="1"/>
          </p:cNvSpPr>
          <p:nvPr>
            <p:ph idx="1"/>
          </p:nvPr>
        </p:nvSpPr>
        <p:spPr>
          <a:xfrm>
            <a:off x="457200" y="1196752"/>
            <a:ext cx="7859216" cy="6309420"/>
          </a:xfrm>
        </p:spPr>
        <p:txBody>
          <a:bodyPr/>
          <a:lstStyle/>
          <a:p>
            <a:r>
              <a:rPr lang="en-US" sz="1600" dirty="0" smtClean="0"/>
              <a:t>Plug the USB cable into the top Mini-B connector of the Discovery Board</a:t>
            </a:r>
          </a:p>
          <a:p>
            <a:r>
              <a:rPr lang="en-US" sz="1600" dirty="0" smtClean="0"/>
              <a:t>Use the blue joystick to scroll through the application menu:</a:t>
            </a:r>
          </a:p>
          <a:p>
            <a:pPr lvl="1"/>
            <a:r>
              <a:rPr lang="en-US" sz="1400" dirty="0" smtClean="0"/>
              <a:t>IDD Measurement app</a:t>
            </a:r>
          </a:p>
          <a:p>
            <a:pPr lvl="1"/>
            <a:r>
              <a:rPr lang="en-US" sz="1400" dirty="0" smtClean="0"/>
              <a:t>VDD </a:t>
            </a:r>
            <a:r>
              <a:rPr lang="en-US" sz="1400" dirty="0"/>
              <a:t>Measurement app</a:t>
            </a:r>
            <a:endParaRPr lang="en-US" sz="1400" dirty="0" smtClean="0"/>
          </a:p>
          <a:p>
            <a:pPr lvl="1"/>
            <a:r>
              <a:rPr lang="en-US" sz="1400" dirty="0" smtClean="0"/>
              <a:t>Record / Playback app</a:t>
            </a:r>
          </a:p>
          <a:p>
            <a:pPr lvl="1"/>
            <a:r>
              <a:rPr lang="en-US" sz="1400" dirty="0" smtClean="0"/>
              <a:t>Compass app</a:t>
            </a:r>
          </a:p>
          <a:p>
            <a:pPr lvl="1"/>
            <a:r>
              <a:rPr lang="en-US" sz="1400" dirty="0" smtClean="0"/>
              <a:t>Sound Meter app</a:t>
            </a:r>
          </a:p>
          <a:p>
            <a:pPr lvl="1"/>
            <a:r>
              <a:rPr lang="en-US" sz="1400" dirty="0" smtClean="0"/>
              <a:t>Guitar Tuner app</a:t>
            </a:r>
          </a:p>
          <a:p>
            <a:pPr lvl="1"/>
            <a:r>
              <a:rPr lang="en-US" sz="1400" dirty="0" smtClean="0"/>
              <a:t>Options</a:t>
            </a:r>
          </a:p>
          <a:p>
            <a:pPr lvl="1"/>
            <a:endParaRPr lang="en-US" sz="1400" dirty="0"/>
          </a:p>
          <a:p>
            <a:endParaRPr lang="en-US" sz="1400" dirty="0" smtClean="0"/>
          </a:p>
          <a:p>
            <a:endParaRPr lang="en-US" sz="1400" dirty="0" smtClean="0"/>
          </a:p>
          <a:p>
            <a:r>
              <a:rPr lang="en-US" sz="1400" dirty="0" smtClean="0"/>
              <a:t>The </a:t>
            </a:r>
            <a:r>
              <a:rPr lang="en-US" sz="1400" dirty="0"/>
              <a:t>project is in the CubeL4 library, Discovery Demonstrations folder:</a:t>
            </a:r>
          </a:p>
          <a:p>
            <a:pPr lvl="1"/>
            <a:r>
              <a:rPr lang="en-US" sz="1050" dirty="0" smtClean="0"/>
              <a:t>C</a:t>
            </a:r>
            <a:r>
              <a:rPr lang="en-US" sz="1050" dirty="0"/>
              <a:t>:\Users\xxxx\STM32Cube\Repository\STM32Cube_FW_L4_V1.0.0\Projects\STM32L476G-Discovery\Demonstrations\EWARM</a:t>
            </a:r>
          </a:p>
          <a:p>
            <a:endParaRPr lang="en-US" sz="1400" dirty="0"/>
          </a:p>
          <a:p>
            <a:pPr lvl="1"/>
            <a:endParaRPr lang="en-US" sz="1400" dirty="0" smtClean="0"/>
          </a:p>
          <a:p>
            <a:pPr lvl="1"/>
            <a:endParaRPr lang="en-US" sz="1400"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15</a:t>
            </a:fld>
            <a:endParaRPr lang="fr-FR" dirty="0"/>
          </a:p>
        </p:txBody>
      </p:sp>
      <p:cxnSp>
        <p:nvCxnSpPr>
          <p:cNvPr id="9" name="Straight Arrow Connector 8"/>
          <p:cNvCxnSpPr/>
          <p:nvPr/>
        </p:nvCxnSpPr>
        <p:spPr>
          <a:xfrm flipH="1">
            <a:off x="8030616" y="1268760"/>
            <a:ext cx="504056" cy="576064"/>
          </a:xfrm>
          <a:prstGeom prst="straightConnector1">
            <a:avLst/>
          </a:prstGeom>
          <a:ln w="31750">
            <a:solidFill>
              <a:srgbClr val="FF0000"/>
            </a:solidFill>
            <a:tailEnd type="arrow"/>
          </a:ln>
          <a:effectLst>
            <a:outerShdw blurRad="38100" dist="63500" dir="5400000" sx="90000" sy="90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004048" y="2132856"/>
            <a:ext cx="1491964" cy="310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495862"/>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26" name="Rectangle 50"/>
          <p:cNvSpPr>
            <a:spLocks noGrp="1" noChangeArrowheads="1"/>
          </p:cNvSpPr>
          <p:nvPr>
            <p:ph type="title"/>
          </p:nvPr>
        </p:nvSpPr>
        <p:spPr>
          <a:xfrm>
            <a:off x="457200" y="116632"/>
            <a:ext cx="8075240" cy="864096"/>
          </a:xfrm>
        </p:spPr>
        <p:txBody>
          <a:bodyPr/>
          <a:lstStyle/>
          <a:p>
            <a:r>
              <a:rPr lang="en-US" dirty="0" smtClean="0">
                <a:solidFill>
                  <a:srgbClr val="6CB2E6"/>
                </a:solidFill>
              </a:rPr>
              <a:t>IDD / VDD Measurement apps</a:t>
            </a:r>
          </a:p>
        </p:txBody>
      </p:sp>
      <p:graphicFrame>
        <p:nvGraphicFramePr>
          <p:cNvPr id="8" name="Group 89"/>
          <p:cNvGraphicFramePr>
            <a:graphicFrameLocks noGrp="1"/>
          </p:cNvGraphicFramePr>
          <p:nvPr>
            <p:ph idx="1"/>
            <p:extLst>
              <p:ext uri="{D42A27DB-BD31-4B8C-83A1-F6EECF244321}">
                <p14:modId xmlns:p14="http://schemas.microsoft.com/office/powerpoint/2010/main" val="3868700714"/>
              </p:ext>
            </p:extLst>
          </p:nvPr>
        </p:nvGraphicFramePr>
        <p:xfrm>
          <a:off x="323528" y="1161397"/>
          <a:ext cx="5688632" cy="3345219"/>
        </p:xfrm>
        <a:graphic>
          <a:graphicData uri="http://schemas.openxmlformats.org/drawingml/2006/table">
            <a:tbl>
              <a:tblPr>
                <a:tableStyleId>{BC89EF96-8CEA-46FF-86C4-4CE0E7609802}</a:tableStyleId>
              </a:tblPr>
              <a:tblGrid>
                <a:gridCol w="1280375"/>
                <a:gridCol w="4408257"/>
              </a:tblGrid>
              <a:tr h="302427">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Mode</a:t>
                      </a:r>
                    </a:p>
                  </a:txBody>
                  <a:tcPr marL="99522" marR="99522" marT="60960" marB="609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u="none" strike="noStrike" cap="none" normalizeH="0" baseline="0" dirty="0" smtClean="0">
                          <a:ln>
                            <a:noFill/>
                          </a:ln>
                          <a:solidFill>
                            <a:schemeClr val="bg1"/>
                          </a:solidFill>
                          <a:effectLst/>
                        </a:rPr>
                        <a:t>Description</a:t>
                      </a:r>
                      <a:endPar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endParaRPr>
                    </a:p>
                  </a:txBody>
                  <a:tcPr marL="99522" marR="99522" marT="60960" marB="609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r>
              <a:tr h="46527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100" b="1" u="none" strike="noStrike" kern="1200" cap="none" normalizeH="0" baseline="0" dirty="0" smtClean="0">
                          <a:ln>
                            <a:noFill/>
                          </a:ln>
                          <a:solidFill>
                            <a:srgbClr val="002052"/>
                          </a:solidFill>
                          <a:effectLst/>
                          <a:latin typeface="+mn-lt"/>
                          <a:ea typeface="+mn-ea"/>
                          <a:cs typeface="+mn-cs"/>
                        </a:rPr>
                        <a:t>Run</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r>
                        <a:rPr lang="en-US" sz="1100" dirty="0" smtClean="0">
                          <a:solidFill>
                            <a:srgbClr val="002052"/>
                          </a:solidFill>
                        </a:rPr>
                        <a:t>Run 24Mhz, voltage range 2, PLL off, RTC/LSE off, Flash ART on</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6527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100" b="1" u="none" strike="noStrike" kern="1200" cap="none" normalizeH="0" baseline="0" dirty="0" smtClean="0">
                          <a:ln>
                            <a:noFill/>
                          </a:ln>
                          <a:solidFill>
                            <a:srgbClr val="002052"/>
                          </a:solidFill>
                          <a:effectLst/>
                          <a:latin typeface="+mn-lt"/>
                          <a:ea typeface="+mn-ea"/>
                          <a:cs typeface="+mn-cs"/>
                        </a:rPr>
                        <a:t>Sleep</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lang="en-US" sz="1100" dirty="0" smtClean="0"/>
                        <a:t>Sleep 24Mhz, voltage range 2, PLL off, RTC/LSE off, Flash ART on</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0353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100" b="1" u="none" strike="noStrike" kern="1200" cap="none" normalizeH="0" baseline="0" dirty="0" smtClean="0">
                          <a:ln>
                            <a:noFill/>
                          </a:ln>
                          <a:solidFill>
                            <a:srgbClr val="002052"/>
                          </a:solidFill>
                          <a:effectLst/>
                          <a:latin typeface="+mn-lt"/>
                          <a:ea typeface="+mn-ea"/>
                          <a:cs typeface="+mn-cs"/>
                        </a:rPr>
                        <a:t>Low-power run</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r>
                        <a:rPr lang="en-US" sz="1100" dirty="0" smtClean="0"/>
                        <a:t>Low Power Run 2Mhz, PLL off, RTC/LSE off, Flash ART on</a:t>
                      </a:r>
                    </a:p>
                  </a:txBody>
                  <a:tcPr marL="99522" marR="99522" marT="60960" marB="60960"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6527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100" b="1" u="none" strike="noStrike" kern="1200" cap="none" normalizeH="0" baseline="0" dirty="0" smtClean="0">
                          <a:ln>
                            <a:noFill/>
                          </a:ln>
                          <a:solidFill>
                            <a:srgbClr val="002052"/>
                          </a:solidFill>
                          <a:effectLst/>
                          <a:latin typeface="+mn-lt"/>
                          <a:ea typeface="+mn-ea"/>
                          <a:cs typeface="+mn-cs"/>
                        </a:rPr>
                        <a:t>Low-power sleep</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r>
                        <a:rPr lang="en-US" sz="1100" dirty="0" smtClean="0"/>
                        <a:t>Low Power Sleep 2Mhz, PLL off, RTC/LSE off, Flash ART on</a:t>
                      </a:r>
                    </a:p>
                  </a:txBody>
                  <a:tcPr marL="99522" marR="99522" marT="60960" marB="60960"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0353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100" b="1" u="none" strike="noStrike" kern="1200" cap="none" normalizeH="0" baseline="0" dirty="0" smtClean="0">
                          <a:ln>
                            <a:noFill/>
                          </a:ln>
                          <a:solidFill>
                            <a:srgbClr val="002052"/>
                          </a:solidFill>
                          <a:effectLst/>
                          <a:latin typeface="+mn-lt"/>
                          <a:ea typeface="+mn-ea"/>
                          <a:cs typeface="+mn-cs"/>
                        </a:rPr>
                        <a:t>Stop 2</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lang="en-US" sz="1100" dirty="0" smtClean="0"/>
                        <a:t>RTC/LSE off, Flash ART off</a:t>
                      </a:r>
                      <a:endParaRPr kumimoji="0" lang="en-US" sz="11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99522" marR="99522" marT="60960" marB="60960"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0353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100" b="1" u="none" strike="noStrike" kern="1200" cap="none" normalizeH="0" baseline="0" dirty="0" smtClean="0">
                          <a:ln>
                            <a:noFill/>
                          </a:ln>
                          <a:solidFill>
                            <a:srgbClr val="002052"/>
                          </a:solidFill>
                          <a:effectLst/>
                          <a:latin typeface="+mn-lt"/>
                          <a:ea typeface="+mn-ea"/>
                          <a:cs typeface="+mn-cs"/>
                        </a:rPr>
                        <a:t>Standby</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r>
                        <a:rPr lang="en-US" sz="1100" dirty="0" smtClean="0"/>
                        <a:t>RTC/LSE off, Flash ART off, RAM retention off</a:t>
                      </a:r>
                    </a:p>
                  </a:txBody>
                  <a:tcPr marL="99522" marR="99522" marT="60960" marB="60960"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40353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100" b="1" u="none" strike="noStrike" kern="1200" cap="none" normalizeH="0" baseline="0" dirty="0" smtClean="0">
                          <a:ln>
                            <a:noFill/>
                          </a:ln>
                          <a:solidFill>
                            <a:srgbClr val="002052"/>
                          </a:solidFill>
                          <a:effectLst/>
                          <a:latin typeface="+mn-lt"/>
                          <a:ea typeface="+mn-ea"/>
                          <a:cs typeface="+mn-cs"/>
                        </a:rPr>
                        <a:t>Shutdown</a:t>
                      </a:r>
                    </a:p>
                  </a:txBody>
                  <a:tcPr marL="99522" marR="99522" marT="60960" marB="60960"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r>
                        <a:rPr lang="en-US" sz="1100" dirty="0" smtClean="0"/>
                        <a:t>RTC/LSE off, Flash ART off</a:t>
                      </a:r>
                    </a:p>
                  </a:txBody>
                  <a:tcPr marL="99522" marR="99522" marT="60960" marB="60960"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bl>
          </a:graphicData>
        </a:graphic>
      </p:graphicFrame>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b="0" smtClean="0"/>
              <a:pPr/>
              <a:t>16</a:t>
            </a:fld>
            <a:endParaRPr lang="fr-FR" b="0" dirty="0"/>
          </a:p>
        </p:txBody>
      </p:sp>
      <p:pic>
        <p:nvPicPr>
          <p:cNvPr id="5"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28184" y="1196752"/>
            <a:ext cx="2595450" cy="23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436240" y="5373216"/>
            <a:ext cx="2179338" cy="35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4725144"/>
            <a:ext cx="5544616" cy="1200329"/>
          </a:xfrm>
          <a:prstGeom prst="rect">
            <a:avLst/>
          </a:prstGeom>
          <a:noFill/>
        </p:spPr>
        <p:txBody>
          <a:bodyPr wrap="square" rtlCol="0">
            <a:spAutoFit/>
          </a:bodyPr>
          <a:lstStyle/>
          <a:p>
            <a:r>
              <a:rPr lang="en-US" sz="1200" dirty="0"/>
              <a:t>The “IDD Measure” app uses the “MFX” onboard STM32L151 as a non-intrusive auto-ranging current measurement probe.</a:t>
            </a:r>
          </a:p>
          <a:p>
            <a:endParaRPr lang="en-US" sz="1200" dirty="0"/>
          </a:p>
          <a:p>
            <a:r>
              <a:rPr lang="en-US" sz="1200" dirty="0"/>
              <a:t>The target L4 will enter a low power state, the MFX will measure the current, wake the L4 up and report the measurement back over I2C.</a:t>
            </a:r>
          </a:p>
          <a:p>
            <a:endParaRPr lang="en-US" sz="1200" dirty="0"/>
          </a:p>
        </p:txBody>
      </p:sp>
    </p:spTree>
    <p:extLst>
      <p:ext uri="{BB962C8B-B14F-4D97-AF65-F5344CB8AC3E}">
        <p14:creationId xmlns:p14="http://schemas.microsoft.com/office/powerpoint/2010/main" val="116850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demonstrations</a:t>
            </a:r>
            <a:endParaRPr lang="fr-FR" dirty="0"/>
          </a:p>
        </p:txBody>
      </p:sp>
      <p:sp>
        <p:nvSpPr>
          <p:cNvPr id="3" name="Content Placeholder 2"/>
          <p:cNvSpPr>
            <a:spLocks noGrp="1"/>
          </p:cNvSpPr>
          <p:nvPr>
            <p:ph idx="1"/>
          </p:nvPr>
        </p:nvSpPr>
        <p:spPr>
          <a:xfrm>
            <a:off x="457200" y="1277497"/>
            <a:ext cx="8229600" cy="4093428"/>
          </a:xfrm>
        </p:spPr>
        <p:txBody>
          <a:bodyPr/>
          <a:lstStyle/>
          <a:p>
            <a:r>
              <a:rPr lang="en-US" dirty="0"/>
              <a:t>RECORD application</a:t>
            </a:r>
          </a:p>
          <a:p>
            <a:pPr lvl="1"/>
            <a:r>
              <a:rPr lang="en-US" sz="1500" dirty="0"/>
              <a:t>Uses MP34DT01 MEMS microphone (LED5 toggling during record)</a:t>
            </a:r>
          </a:p>
          <a:p>
            <a:pPr lvl="1"/>
            <a:r>
              <a:rPr lang="en-US" sz="1500" dirty="0"/>
              <a:t>16-bit audio samples @ 48 kHz stored in N25Q128A13 </a:t>
            </a:r>
            <a:r>
              <a:rPr lang="en-US" sz="1500" dirty="0" err="1"/>
              <a:t>QuadSPI</a:t>
            </a:r>
            <a:r>
              <a:rPr lang="en-US" sz="1500" dirty="0"/>
              <a:t> Flash</a:t>
            </a:r>
          </a:p>
          <a:p>
            <a:pPr lvl="1"/>
            <a:r>
              <a:rPr lang="en-US" sz="1500" dirty="0"/>
              <a:t>LEFT key to exit</a:t>
            </a:r>
          </a:p>
          <a:p>
            <a:r>
              <a:rPr lang="en-US" dirty="0"/>
              <a:t>PLAYER application</a:t>
            </a:r>
          </a:p>
          <a:p>
            <a:pPr lvl="1"/>
            <a:r>
              <a:rPr lang="en-US" sz="1500" dirty="0"/>
              <a:t>Uses CS43L22 audio DAC and 3.5mm jack output</a:t>
            </a:r>
          </a:p>
          <a:p>
            <a:pPr lvl="1"/>
            <a:r>
              <a:rPr lang="en-US" sz="1500" dirty="0"/>
              <a:t>Audio playback either from internal or </a:t>
            </a:r>
            <a:r>
              <a:rPr lang="en-US" sz="1500" dirty="0" err="1"/>
              <a:t>QuadSPI</a:t>
            </a:r>
            <a:r>
              <a:rPr lang="en-US" sz="1500" dirty="0"/>
              <a:t> Flash after a RECORD. Sub-menus :</a:t>
            </a:r>
          </a:p>
          <a:p>
            <a:pPr lvl="2"/>
            <a:r>
              <a:rPr lang="en-US" sz="1300" dirty="0"/>
              <a:t>“FLASH” : Audio playback of any WAV binary file loaded @ 0x08020000</a:t>
            </a:r>
          </a:p>
          <a:p>
            <a:pPr lvl="2"/>
            <a:r>
              <a:rPr lang="en-US" sz="1300" dirty="0"/>
              <a:t>“QSPI” : Audio playback from </a:t>
            </a:r>
            <a:r>
              <a:rPr lang="en-US" sz="1300" dirty="0" err="1"/>
              <a:t>QuadSPI</a:t>
            </a:r>
            <a:r>
              <a:rPr lang="en-US" sz="1300" dirty="0"/>
              <a:t> </a:t>
            </a:r>
            <a:r>
              <a:rPr lang="en-US" sz="1300" dirty="0" smtClean="0"/>
              <a:t>Flash</a:t>
            </a:r>
            <a:endParaRPr lang="en-US" sz="1300" dirty="0"/>
          </a:p>
          <a:p>
            <a:pPr lvl="1"/>
            <a:r>
              <a:rPr lang="en-US" sz="1500" dirty="0"/>
              <a:t>Options :</a:t>
            </a:r>
          </a:p>
          <a:p>
            <a:pPr lvl="2"/>
            <a:r>
              <a:rPr lang="en-US" sz="1300" dirty="0"/>
              <a:t>SEL key to pause/resume playback</a:t>
            </a:r>
          </a:p>
          <a:p>
            <a:pPr lvl="2"/>
            <a:r>
              <a:rPr lang="en-US" sz="1300" dirty="0"/>
              <a:t>UP/DOWN keys to control volume</a:t>
            </a:r>
          </a:p>
          <a:p>
            <a:pPr lvl="2"/>
            <a:r>
              <a:rPr lang="en-US" sz="1300" dirty="0"/>
              <a:t>Audio is played back in loops until LEFT key is pressed</a:t>
            </a:r>
          </a:p>
        </p:txBody>
      </p:sp>
      <p:sp>
        <p:nvSpPr>
          <p:cNvPr id="4" name="Slide Number Placeholder 3"/>
          <p:cNvSpPr>
            <a:spLocks noGrp="1"/>
          </p:cNvSpPr>
          <p:nvPr>
            <p:ph type="sldNum" sz="quarter" idx="12"/>
          </p:nvPr>
        </p:nvSpPr>
        <p:spPr/>
        <p:txBody>
          <a:bodyPr/>
          <a:lstStyle/>
          <a:p>
            <a:fld id="{5B31B9E4-8E4D-4C86-BFD7-412B282B373B}" type="slidenum">
              <a:rPr lang="fr-FR" smtClean="0"/>
              <a:pPr/>
              <a:t>17</a:t>
            </a:fld>
            <a:endParaRPr lang="fr-FR"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131224" y="1625095"/>
            <a:ext cx="898510" cy="1197269"/>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895165" y="4580861"/>
            <a:ext cx="1134569" cy="1511818"/>
          </a:xfrm>
          <a:prstGeom prst="rect">
            <a:avLst/>
          </a:prstGeom>
        </p:spPr>
      </p:pic>
    </p:spTree>
    <p:extLst>
      <p:ext uri="{BB962C8B-B14F-4D97-AF65-F5344CB8AC3E}">
        <p14:creationId xmlns:p14="http://schemas.microsoft.com/office/powerpoint/2010/main" val="1113438074"/>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Compass and </a:t>
            </a:r>
            <a:r>
              <a:rPr lang="en-US" dirty="0"/>
              <a:t>s</a:t>
            </a:r>
            <a:r>
              <a:rPr lang="en-US" dirty="0" smtClean="0"/>
              <a:t>ound meter demonstrations</a:t>
            </a:r>
            <a:endParaRPr lang="fr-FR" dirty="0"/>
          </a:p>
        </p:txBody>
      </p:sp>
      <p:sp>
        <p:nvSpPr>
          <p:cNvPr id="3" name="Slide Number Placeholder 2"/>
          <p:cNvSpPr>
            <a:spLocks noGrp="1"/>
          </p:cNvSpPr>
          <p:nvPr>
            <p:ph type="sldNum" sz="quarter" idx="12"/>
          </p:nvPr>
        </p:nvSpPr>
        <p:spPr/>
        <p:txBody>
          <a:bodyPr/>
          <a:lstStyle/>
          <a:p>
            <a:fld id="{5B31B9E4-8E4D-4C86-BFD7-412B282B373B}" type="slidenum">
              <a:rPr lang="fr-FR" smtClean="0"/>
              <a:t>18</a:t>
            </a:fld>
            <a:endParaRPr lang="fr-FR"/>
          </a:p>
        </p:txBody>
      </p:sp>
      <p:pic>
        <p:nvPicPr>
          <p:cNvPr id="6" name="Picture 5"/>
          <p:cNvPicPr/>
          <p:nvPr/>
        </p:nvPicPr>
        <p:blipFill>
          <a:blip r:embed="rId3" cstate="screen">
            <a:extLst>
              <a:ext uri="{28A0092B-C50C-407E-A947-70E740481C1C}">
                <a14:useLocalDpi xmlns:a14="http://schemas.microsoft.com/office/drawing/2010/main" val="0"/>
              </a:ext>
            </a:extLst>
          </a:blip>
          <a:stretch>
            <a:fillRect/>
          </a:stretch>
        </p:blipFill>
        <p:spPr>
          <a:xfrm>
            <a:off x="7207600" y="1872189"/>
            <a:ext cx="1324840" cy="1739745"/>
          </a:xfrm>
          <a:prstGeom prst="rect">
            <a:avLst/>
          </a:prstGeom>
        </p:spPr>
      </p:pic>
      <p:grpSp>
        <p:nvGrpSpPr>
          <p:cNvPr id="8" name="Group 7"/>
          <p:cNvGrpSpPr/>
          <p:nvPr/>
        </p:nvGrpSpPr>
        <p:grpSpPr>
          <a:xfrm>
            <a:off x="5334266" y="1341252"/>
            <a:ext cx="1108732" cy="1225193"/>
            <a:chOff x="7821811" y="1485578"/>
            <a:chExt cx="2304256" cy="1910910"/>
          </a:xfrm>
        </p:grpSpPr>
        <p:pic>
          <p:nvPicPr>
            <p:cNvPr id="5" name="Picture 4"/>
            <p:cNvPicPr/>
            <p:nvPr/>
          </p:nvPicPr>
          <p:blipFill>
            <a:blip r:embed="rId4" cstate="screen">
              <a:extLst>
                <a:ext uri="{28A0092B-C50C-407E-A947-70E740481C1C}">
                  <a14:useLocalDpi xmlns:a14="http://schemas.microsoft.com/office/drawing/2010/main" val="0"/>
                </a:ext>
              </a:extLst>
            </a:blip>
            <a:stretch>
              <a:fillRect/>
            </a:stretch>
          </p:blipFill>
          <p:spPr>
            <a:xfrm>
              <a:off x="7821811" y="1485578"/>
              <a:ext cx="2304256" cy="1656184"/>
            </a:xfrm>
            <a:prstGeom prst="rect">
              <a:avLst/>
            </a:prstGeom>
          </p:spPr>
        </p:pic>
        <p:sp>
          <p:nvSpPr>
            <p:cNvPr id="7" name="TextBox 6"/>
            <p:cNvSpPr txBox="1"/>
            <p:nvPr/>
          </p:nvSpPr>
          <p:spPr>
            <a:xfrm>
              <a:off x="8541892" y="2820448"/>
              <a:ext cx="517047" cy="576040"/>
            </a:xfrm>
            <a:prstGeom prst="rect">
              <a:avLst/>
            </a:prstGeom>
            <a:solidFill>
              <a:schemeClr val="bg1"/>
            </a:solidFill>
          </p:spPr>
          <p:txBody>
            <a:bodyPr wrap="none" rtlCol="0">
              <a:spAutoFit/>
            </a:bodyPr>
            <a:lstStyle/>
            <a:p>
              <a:r>
                <a:rPr lang="en-US" dirty="0" smtClean="0"/>
                <a:t> </a:t>
              </a:r>
              <a:endParaRPr lang="fr-FR" dirty="0"/>
            </a:p>
          </p:txBody>
        </p:sp>
      </p:grpSp>
      <p:sp>
        <p:nvSpPr>
          <p:cNvPr id="9" name="Content Placeholder 2"/>
          <p:cNvSpPr txBox="1">
            <a:spLocks/>
          </p:cNvSpPr>
          <p:nvPr/>
        </p:nvSpPr>
        <p:spPr>
          <a:xfrm>
            <a:off x="457200" y="1277497"/>
            <a:ext cx="8229600" cy="5087372"/>
          </a:xfrm>
          <a:prstGeom prst="rect">
            <a:avLst/>
          </a:prstGeom>
        </p:spPr>
        <p:txBody>
          <a:bodyPr lIns="76819" tIns="38409" rIns="76819" bIns="38409"/>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a:solidFill>
                  <a:srgbClr val="1C2A57"/>
                </a:solidFill>
                <a:latin typeface="Arial" pitchFamily="34" charset="0"/>
                <a:ea typeface="+mn-ea"/>
                <a:cs typeface="Arial" pitchFamily="34" charset="0"/>
              </a:defRPr>
            </a:lvl1pPr>
            <a:lvl2pPr marL="711076" indent="-237025" algn="l" defTabSz="1218987" rtl="0" eaLnBrk="1" latinLnBrk="0" hangingPunct="1">
              <a:lnSpc>
                <a:spcPct val="9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9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90000"/>
              </a:lnSpc>
              <a:spcBef>
                <a:spcPts val="0"/>
              </a:spcBef>
              <a:spcAft>
                <a:spcPts val="400"/>
              </a:spcAft>
              <a:buFont typeface="Arial" pitchFamily="34" charset="0"/>
              <a:buChar char="•"/>
              <a:defRPr sz="1600" kern="1200" baseline="0">
                <a:solidFill>
                  <a:srgbClr val="999798"/>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2000" dirty="0"/>
              <a:t>COMPASS application</a:t>
            </a:r>
          </a:p>
          <a:p>
            <a:pPr lvl="1"/>
            <a:r>
              <a:rPr lang="en-US" sz="1500" dirty="0"/>
              <a:t>Uses LSM303C </a:t>
            </a:r>
            <a:r>
              <a:rPr lang="en-US" sz="1500" dirty="0" err="1"/>
              <a:t>eCompass</a:t>
            </a:r>
            <a:r>
              <a:rPr lang="en-US" sz="1500" dirty="0"/>
              <a:t> MEMS device</a:t>
            </a:r>
          </a:p>
          <a:p>
            <a:pPr lvl="2"/>
            <a:r>
              <a:rPr lang="en-US" sz="1300" dirty="0"/>
              <a:t>3D accelerometer and 3D magnetometer</a:t>
            </a:r>
            <a:endParaRPr lang="fr-FR" sz="1300" dirty="0"/>
          </a:p>
          <a:p>
            <a:pPr lvl="1"/>
            <a:r>
              <a:rPr lang="en-US" sz="1500" dirty="0"/>
              <a:t>Sub-Menu</a:t>
            </a:r>
          </a:p>
          <a:p>
            <a:pPr lvl="2"/>
            <a:r>
              <a:rPr lang="en-US" sz="1300" dirty="0"/>
              <a:t>“CALIB”:  rotate board (360° on all axis's) after scrolling message invitation</a:t>
            </a:r>
          </a:p>
          <a:p>
            <a:pPr lvl="2"/>
            <a:r>
              <a:rPr lang="en-US" sz="1300" dirty="0"/>
              <a:t>“RUN”: displays angle in degrees</a:t>
            </a:r>
          </a:p>
          <a:p>
            <a:pPr lvl="1"/>
            <a:r>
              <a:rPr lang="en-US" sz="1500" dirty="0"/>
              <a:t>LEFT key to exit</a:t>
            </a:r>
          </a:p>
          <a:p>
            <a:r>
              <a:rPr lang="en-US" sz="2000" dirty="0"/>
              <a:t>SOUND meter application</a:t>
            </a:r>
          </a:p>
          <a:p>
            <a:pPr lvl="1"/>
            <a:r>
              <a:rPr lang="en-US" sz="1500" dirty="0"/>
              <a:t>Uses MP34DT01 audio sensor to measure ambient noise</a:t>
            </a:r>
          </a:p>
          <a:p>
            <a:pPr lvl="1"/>
            <a:r>
              <a:rPr lang="en-US" sz="1500" dirty="0"/>
              <a:t>Displays measurement value in dB on LCD screen</a:t>
            </a:r>
          </a:p>
          <a:p>
            <a:pPr lvl="1"/>
            <a:r>
              <a:rPr lang="en-US" sz="1500" dirty="0"/>
              <a:t>LEFT key to exit</a:t>
            </a:r>
          </a:p>
        </p:txBody>
      </p:sp>
      <p:pic>
        <p:nvPicPr>
          <p:cNvPr id="10" name="Picture 9"/>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498539" y="4149080"/>
            <a:ext cx="898510" cy="1197269"/>
          </a:xfrm>
          <a:prstGeom prst="rect">
            <a:avLst/>
          </a:prstGeom>
        </p:spPr>
      </p:pic>
      <p:pic>
        <p:nvPicPr>
          <p:cNvPr id="4" name="Picture 3"/>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5993743" y="5493358"/>
            <a:ext cx="898510" cy="700443"/>
          </a:xfrm>
          <a:prstGeom prst="rect">
            <a:avLst/>
          </a:prstGeom>
        </p:spPr>
      </p:pic>
    </p:spTree>
    <p:extLst>
      <p:ext uri="{BB962C8B-B14F-4D97-AF65-F5344CB8AC3E}">
        <p14:creationId xmlns:p14="http://schemas.microsoft.com/office/powerpoint/2010/main" val="13591711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Guitar tuner demonstration</a:t>
            </a:r>
            <a:endParaRPr lang="fr-FR" dirty="0"/>
          </a:p>
        </p:txBody>
      </p:sp>
      <p:sp>
        <p:nvSpPr>
          <p:cNvPr id="3" name="Content Placeholder 2"/>
          <p:cNvSpPr>
            <a:spLocks noGrp="1"/>
          </p:cNvSpPr>
          <p:nvPr>
            <p:ph idx="1"/>
          </p:nvPr>
        </p:nvSpPr>
        <p:spPr>
          <a:xfrm>
            <a:off x="457200" y="1277497"/>
            <a:ext cx="8229600" cy="4578176"/>
          </a:xfrm>
        </p:spPr>
        <p:txBody>
          <a:bodyPr/>
          <a:lstStyle/>
          <a:p>
            <a:pPr lvl="1"/>
            <a:r>
              <a:rPr lang="en-US" dirty="0" smtClean="0"/>
              <a:t>Select guitar string</a:t>
            </a:r>
          </a:p>
          <a:p>
            <a:pPr lvl="2"/>
            <a:r>
              <a:rPr lang="en-US" sz="1300" dirty="0"/>
              <a:t>“STR1”: “E” (low E, thickest string, closest to the ceiling)</a:t>
            </a:r>
          </a:p>
          <a:p>
            <a:pPr lvl="2"/>
            <a:r>
              <a:rPr lang="en-US" sz="1300" dirty="0"/>
              <a:t>“STR2”: “A</a:t>
            </a:r>
          </a:p>
          <a:p>
            <a:pPr lvl="2"/>
            <a:r>
              <a:rPr lang="en-US" sz="1300" dirty="0"/>
              <a:t>“STR3”: “D”</a:t>
            </a:r>
          </a:p>
          <a:p>
            <a:pPr lvl="2"/>
            <a:r>
              <a:rPr lang="en-US" sz="1300" dirty="0"/>
              <a:t>“STR4”: “G”</a:t>
            </a:r>
          </a:p>
          <a:p>
            <a:pPr lvl="2"/>
            <a:r>
              <a:rPr lang="en-US" sz="1300" dirty="0"/>
              <a:t>“STR5”: “B”</a:t>
            </a:r>
          </a:p>
          <a:p>
            <a:pPr lvl="2"/>
            <a:r>
              <a:rPr lang="en-US" sz="1300" dirty="0"/>
              <a:t>“STR6”: “e” (high E, thinnest string, closest to the floor)</a:t>
            </a:r>
          </a:p>
          <a:p>
            <a:pPr lvl="1"/>
            <a:endParaRPr lang="en-US" dirty="0" smtClean="0"/>
          </a:p>
          <a:p>
            <a:pPr lvl="1"/>
            <a:r>
              <a:rPr lang="en-US" dirty="0" smtClean="0"/>
              <a:t>RIGHT/SEL to start recording</a:t>
            </a:r>
          </a:p>
          <a:p>
            <a:pPr lvl="1"/>
            <a:r>
              <a:rPr lang="en-US" dirty="0" smtClean="0"/>
              <a:t>Output:</a:t>
            </a:r>
          </a:p>
          <a:p>
            <a:pPr lvl="2"/>
            <a:r>
              <a:rPr lang="en-US" sz="1300" dirty="0"/>
              <a:t>“ ++ “ when string needs to be </a:t>
            </a:r>
            <a:r>
              <a:rPr lang="en-US" sz="1300" dirty="0" smtClean="0"/>
              <a:t>tightened</a:t>
            </a:r>
            <a:endParaRPr lang="en-US" sz="1300" dirty="0"/>
          </a:p>
          <a:p>
            <a:pPr lvl="2"/>
            <a:r>
              <a:rPr lang="en-US" sz="1300" dirty="0"/>
              <a:t>“ + “ when string needs to be slightly </a:t>
            </a:r>
            <a:r>
              <a:rPr lang="en-US" sz="1300" dirty="0" smtClean="0"/>
              <a:t>tightened </a:t>
            </a:r>
            <a:r>
              <a:rPr lang="en-US" sz="1300" dirty="0"/>
              <a:t>(close to correct tune)</a:t>
            </a:r>
          </a:p>
          <a:p>
            <a:pPr lvl="2"/>
            <a:r>
              <a:rPr lang="en-US" sz="1300" dirty="0"/>
              <a:t>“ OK “ when string </a:t>
            </a:r>
            <a:r>
              <a:rPr lang="en-US" sz="1300" dirty="0" smtClean="0"/>
              <a:t>is correctly </a:t>
            </a:r>
            <a:r>
              <a:rPr lang="en-US" sz="1300" dirty="0"/>
              <a:t>tuned</a:t>
            </a:r>
          </a:p>
          <a:p>
            <a:pPr lvl="2"/>
            <a:r>
              <a:rPr lang="en-US" sz="1300" dirty="0"/>
              <a:t>“ - “ when string needs to be slightly </a:t>
            </a:r>
            <a:r>
              <a:rPr lang="en-US" sz="1300" dirty="0" smtClean="0"/>
              <a:t>loosened </a:t>
            </a:r>
            <a:r>
              <a:rPr lang="en-US" sz="1300" dirty="0"/>
              <a:t>(close to correct tune)</a:t>
            </a:r>
          </a:p>
          <a:p>
            <a:pPr lvl="2"/>
            <a:r>
              <a:rPr lang="en-US" sz="1300" dirty="0"/>
              <a:t>“ -- ” when string needs to be </a:t>
            </a:r>
            <a:r>
              <a:rPr lang="en-US" sz="1300" dirty="0" smtClean="0"/>
              <a:t>loosened</a:t>
            </a:r>
            <a:endParaRPr lang="en-US" sz="1300" dirty="0"/>
          </a:p>
          <a:p>
            <a:pPr lvl="1"/>
            <a:endParaRPr lang="en-US" dirty="0" smtClean="0"/>
          </a:p>
          <a:p>
            <a:pPr lvl="1"/>
            <a:r>
              <a:rPr lang="en-US" dirty="0" smtClean="0"/>
              <a:t>LEFT </a:t>
            </a:r>
            <a:r>
              <a:rPr lang="en-US" dirty="0"/>
              <a:t>key to </a:t>
            </a:r>
            <a:r>
              <a:rPr lang="en-US" dirty="0" smtClean="0"/>
              <a:t>exit</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19</a:t>
            </a:fld>
            <a:endParaRPr lang="fr-FR"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991496" y="3548631"/>
            <a:ext cx="998244" cy="7980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786" y="1701208"/>
            <a:ext cx="1850954" cy="1847422"/>
          </a:xfrm>
          <a:prstGeom prst="rect">
            <a:avLst/>
          </a:prstGeom>
        </p:spPr>
      </p:pic>
    </p:spTree>
    <p:extLst>
      <p:ext uri="{BB962C8B-B14F-4D97-AF65-F5344CB8AC3E}">
        <p14:creationId xmlns:p14="http://schemas.microsoft.com/office/powerpoint/2010/main" val="912528534"/>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dirty="0" smtClean="0"/>
              <a:t>Agenda</a:t>
            </a:r>
            <a:endParaRPr lang="en-US" sz="3200" dirty="0"/>
          </a:p>
        </p:txBody>
      </p:sp>
      <p:sp>
        <p:nvSpPr>
          <p:cNvPr id="4" name="Arc 3"/>
          <p:cNvSpPr/>
          <p:nvPr/>
        </p:nvSpPr>
        <p:spPr>
          <a:xfrm>
            <a:off x="1130613" y="1700808"/>
            <a:ext cx="6794187" cy="5171527"/>
          </a:xfrm>
          <a:custGeom>
            <a:avLst/>
            <a:gdLst>
              <a:gd name="connsiteX0" fmla="*/ 635208 w 7560840"/>
              <a:gd name="connsiteY0" fmla="*/ 5877851 h 7560840"/>
              <a:gd name="connsiteX1" fmla="*/ 1290151 w 7560840"/>
              <a:gd name="connsiteY1" fmla="*/ 936104 h 7560840"/>
              <a:gd name="connsiteX2" fmla="*/ 6275108 w 7560840"/>
              <a:gd name="connsiteY2" fmla="*/ 939979 h 7560840"/>
              <a:gd name="connsiteX3" fmla="*/ 6922368 w 7560840"/>
              <a:gd name="connsiteY3" fmla="*/ 5882738 h 7560840"/>
              <a:gd name="connsiteX4" fmla="*/ 3780420 w 7560840"/>
              <a:gd name="connsiteY4" fmla="*/ 3780420 h 7560840"/>
              <a:gd name="connsiteX5" fmla="*/ 635208 w 7560840"/>
              <a:gd name="connsiteY5" fmla="*/ 5877851 h 7560840"/>
              <a:gd name="connsiteX0" fmla="*/ 635208 w 7560840"/>
              <a:gd name="connsiteY0" fmla="*/ 5877851 h 7560840"/>
              <a:gd name="connsiteX1" fmla="*/ 1290151 w 7560840"/>
              <a:gd name="connsiteY1" fmla="*/ 936104 h 7560840"/>
              <a:gd name="connsiteX2" fmla="*/ 6275108 w 7560840"/>
              <a:gd name="connsiteY2" fmla="*/ 939979 h 7560840"/>
              <a:gd name="connsiteX3" fmla="*/ 6922368 w 7560840"/>
              <a:gd name="connsiteY3" fmla="*/ 5882738 h 7560840"/>
              <a:gd name="connsiteX0" fmla="*/ 635341 w 7561104"/>
              <a:gd name="connsiteY0" fmla="*/ 5877851 h 6091862"/>
              <a:gd name="connsiteX1" fmla="*/ 1290284 w 7561104"/>
              <a:gd name="connsiteY1" fmla="*/ 936104 h 6091862"/>
              <a:gd name="connsiteX2" fmla="*/ 6275241 w 7561104"/>
              <a:gd name="connsiteY2" fmla="*/ 939979 h 6091862"/>
              <a:gd name="connsiteX3" fmla="*/ 6922501 w 7561104"/>
              <a:gd name="connsiteY3" fmla="*/ 5882738 h 6091862"/>
              <a:gd name="connsiteX4" fmla="*/ 3646083 w 7561104"/>
              <a:gd name="connsiteY4" fmla="*/ 5891608 h 6091862"/>
              <a:gd name="connsiteX5" fmla="*/ 635341 w 7561104"/>
              <a:gd name="connsiteY5" fmla="*/ 5877851 h 6091862"/>
              <a:gd name="connsiteX0" fmla="*/ 635341 w 7561104"/>
              <a:gd name="connsiteY0" fmla="*/ 5877851 h 6091862"/>
              <a:gd name="connsiteX1" fmla="*/ 1290284 w 7561104"/>
              <a:gd name="connsiteY1" fmla="*/ 936104 h 6091862"/>
              <a:gd name="connsiteX2" fmla="*/ 6275241 w 7561104"/>
              <a:gd name="connsiteY2" fmla="*/ 939979 h 6091862"/>
              <a:gd name="connsiteX3" fmla="*/ 6922501 w 7561104"/>
              <a:gd name="connsiteY3" fmla="*/ 5882738 h 6091862"/>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4" fmla="*/ 3646083 w 7561104"/>
              <a:gd name="connsiteY4" fmla="*/ 5891608 h 5891608"/>
              <a:gd name="connsiteX5" fmla="*/ 635341 w 7561104"/>
              <a:gd name="connsiteY5" fmla="*/ 5877851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4" fmla="*/ 3646083 w 7561104"/>
              <a:gd name="connsiteY4" fmla="*/ 5891608 h 5891608"/>
              <a:gd name="connsiteX5" fmla="*/ 635341 w 7561104"/>
              <a:gd name="connsiteY5" fmla="*/ 5877851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Lst>
            <a:ahLst/>
            <a:cxnLst>
              <a:cxn ang="0">
                <a:pos x="connsiteX0" y="connsiteY0"/>
              </a:cxn>
              <a:cxn ang="0">
                <a:pos x="connsiteX1" y="connsiteY1"/>
              </a:cxn>
              <a:cxn ang="0">
                <a:pos x="connsiteX2" y="connsiteY2"/>
              </a:cxn>
              <a:cxn ang="0">
                <a:pos x="connsiteX3" y="connsiteY3"/>
              </a:cxn>
            </a:cxnLst>
            <a:rect l="l" t="t" r="r" b="b"/>
            <a:pathLst>
              <a:path w="7561104" h="5891608" stroke="0" extrusionOk="0">
                <a:moveTo>
                  <a:pt x="635341" y="5877851"/>
                </a:moveTo>
                <a:cubicBezTo>
                  <a:pt x="-417145" y="4299591"/>
                  <a:pt x="-136987" y="2185716"/>
                  <a:pt x="1290284" y="936104"/>
                </a:cubicBezTo>
                <a:cubicBezTo>
                  <a:pt x="2717555" y="-313507"/>
                  <a:pt x="4849914" y="-311850"/>
                  <a:pt x="6275241" y="939979"/>
                </a:cubicBezTo>
                <a:cubicBezTo>
                  <a:pt x="7700568" y="2191808"/>
                  <a:pt x="7977439" y="4306116"/>
                  <a:pt x="6922501" y="5882738"/>
                </a:cubicBezTo>
                <a:lnTo>
                  <a:pt x="3646083" y="5891608"/>
                </a:lnTo>
                <a:lnTo>
                  <a:pt x="635341" y="5877851"/>
                </a:lnTo>
                <a:close/>
              </a:path>
              <a:path w="7561104" h="5891608" fill="none">
                <a:moveTo>
                  <a:pt x="635341" y="5877851"/>
                </a:moveTo>
                <a:cubicBezTo>
                  <a:pt x="-417145" y="4299591"/>
                  <a:pt x="-136987" y="2185716"/>
                  <a:pt x="1290284" y="936104"/>
                </a:cubicBezTo>
                <a:cubicBezTo>
                  <a:pt x="2717555" y="-313507"/>
                  <a:pt x="4849914" y="-311850"/>
                  <a:pt x="6275241" y="939979"/>
                </a:cubicBezTo>
                <a:cubicBezTo>
                  <a:pt x="7700568" y="2191808"/>
                  <a:pt x="7977439" y="4306116"/>
                  <a:pt x="6922501" y="5882738"/>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8" name="Ellipse 7"/>
          <p:cNvSpPr/>
          <p:nvPr/>
        </p:nvSpPr>
        <p:spPr>
          <a:xfrm>
            <a:off x="2081608" y="2276872"/>
            <a:ext cx="834208" cy="834208"/>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sz="1400" dirty="0" smtClean="0">
                <a:solidFill>
                  <a:srgbClr val="002152"/>
                </a:solidFill>
                <a:cs typeface="Arial" pitchFamily="34" charset="0"/>
              </a:rPr>
              <a:t>Time</a:t>
            </a:r>
            <a:endParaRPr lang="en-US" dirty="0">
              <a:solidFill>
                <a:srgbClr val="002152"/>
              </a:solidFill>
              <a:cs typeface="Arial" pitchFamily="34" charset="0"/>
            </a:endParaRPr>
          </a:p>
        </p:txBody>
      </p:sp>
      <p:sp>
        <p:nvSpPr>
          <p:cNvPr id="5" name="Ellipse 4"/>
          <p:cNvSpPr/>
          <p:nvPr/>
        </p:nvSpPr>
        <p:spPr>
          <a:xfrm>
            <a:off x="3241373" y="1297913"/>
            <a:ext cx="1384504" cy="1384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dirty="0" smtClean="0">
                <a:solidFill>
                  <a:prstClr val="white"/>
                </a:solidFill>
                <a:cs typeface="Arial" pitchFamily="34" charset="0"/>
              </a:rPr>
              <a:t>Presentation</a:t>
            </a:r>
            <a:endParaRPr lang="en-US" dirty="0">
              <a:solidFill>
                <a:prstClr val="white"/>
              </a:solidFill>
              <a:cs typeface="Arial" pitchFamily="34" charset="0"/>
            </a:endParaRPr>
          </a:p>
        </p:txBody>
      </p:sp>
      <p:sp>
        <p:nvSpPr>
          <p:cNvPr id="11" name="Espace réservé du numéro de diapositive 10"/>
          <p:cNvSpPr>
            <a:spLocks noGrp="1"/>
          </p:cNvSpPr>
          <p:nvPr>
            <p:ph type="sldNum" sz="quarter" idx="12"/>
          </p:nvPr>
        </p:nvSpPr>
        <p:spPr/>
        <p:txBody>
          <a:bodyPr/>
          <a:lstStyle/>
          <a:p>
            <a:fld id="{5B31B9E4-8E4D-4C86-BFD7-412B282B373B}" type="slidenum">
              <a:rPr lang="fr-FR" smtClean="0">
                <a:solidFill>
                  <a:prstClr val="white"/>
                </a:solidFill>
              </a:rPr>
              <a:pPr/>
              <a:t>2</a:t>
            </a:fld>
            <a:endParaRPr lang="fr-FR">
              <a:solidFill>
                <a:prstClr val="white"/>
              </a:solidFill>
            </a:endParaRPr>
          </a:p>
        </p:txBody>
      </p:sp>
      <p:sp>
        <p:nvSpPr>
          <p:cNvPr id="19" name="Content Placeholder 2"/>
          <p:cNvSpPr txBox="1">
            <a:spLocks/>
          </p:cNvSpPr>
          <p:nvPr/>
        </p:nvSpPr>
        <p:spPr>
          <a:xfrm>
            <a:off x="2440886" y="2924944"/>
            <a:ext cx="5801073" cy="3615344"/>
          </a:xfrm>
          <a:prstGeom prst="rect">
            <a:avLst/>
          </a:prstGeom>
        </p:spPr>
        <p:txBody>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lvl="1" indent="0">
              <a:buClr>
                <a:srgbClr val="002152"/>
              </a:buClr>
              <a:buFont typeface="Arial" pitchFamily="34" charset="0"/>
              <a:buNone/>
            </a:pPr>
            <a:endParaRPr lang="en-US" sz="1100" dirty="0" smtClean="0">
              <a:solidFill>
                <a:srgbClr val="39A9DC"/>
              </a:solidFill>
            </a:endParaRPr>
          </a:p>
          <a:p>
            <a:pPr lvl="2">
              <a:buClr>
                <a:srgbClr val="39A9DC"/>
              </a:buClr>
            </a:pPr>
            <a:r>
              <a:rPr lang="en-US" sz="1100" dirty="0" smtClean="0">
                <a:solidFill>
                  <a:srgbClr val="002152"/>
                </a:solidFill>
              </a:rPr>
              <a:t>STM32L4 Family &amp; Tools Overview</a:t>
            </a:r>
          </a:p>
          <a:p>
            <a:pPr lvl="2">
              <a:buClr>
                <a:srgbClr val="39A9DC"/>
              </a:buClr>
            </a:pPr>
            <a:r>
              <a:rPr lang="en-US" sz="1100" dirty="0" smtClean="0">
                <a:solidFill>
                  <a:srgbClr val="002152"/>
                </a:solidFill>
              </a:rPr>
              <a:t>Hands </a:t>
            </a:r>
            <a:r>
              <a:rPr lang="en-US" sz="1100" dirty="0">
                <a:solidFill>
                  <a:srgbClr val="002152"/>
                </a:solidFill>
              </a:rPr>
              <a:t>On Session: </a:t>
            </a:r>
            <a:r>
              <a:rPr lang="en-US" sz="1100" dirty="0" smtClean="0">
                <a:solidFill>
                  <a:srgbClr val="002152"/>
                </a:solidFill>
              </a:rPr>
              <a:t>Out-of-the-box demos</a:t>
            </a:r>
          </a:p>
          <a:p>
            <a:pPr lvl="2">
              <a:buClr>
                <a:srgbClr val="39A9DC"/>
              </a:buClr>
            </a:pPr>
            <a:r>
              <a:rPr lang="en-US" sz="1100" dirty="0" smtClean="0">
                <a:solidFill>
                  <a:srgbClr val="002152"/>
                </a:solidFill>
              </a:rPr>
              <a:t>Hands </a:t>
            </a:r>
            <a:r>
              <a:rPr lang="en-US" sz="1100" dirty="0">
                <a:solidFill>
                  <a:srgbClr val="002152"/>
                </a:solidFill>
              </a:rPr>
              <a:t>On Lab#1: Getting Started with </a:t>
            </a:r>
            <a:r>
              <a:rPr lang="en-US" sz="1100" dirty="0" err="1">
                <a:solidFill>
                  <a:srgbClr val="002152"/>
                </a:solidFill>
              </a:rPr>
              <a:t>CubeMX</a:t>
            </a:r>
            <a:r>
              <a:rPr lang="en-US" sz="1100" dirty="0">
                <a:solidFill>
                  <a:srgbClr val="002152"/>
                </a:solidFill>
              </a:rPr>
              <a:t> and STM32L4</a:t>
            </a:r>
          </a:p>
          <a:p>
            <a:pPr lvl="2">
              <a:buClr>
                <a:srgbClr val="39A9DC"/>
              </a:buClr>
            </a:pPr>
            <a:r>
              <a:rPr lang="en-US" sz="1100" dirty="0">
                <a:solidFill>
                  <a:srgbClr val="002152"/>
                </a:solidFill>
              </a:rPr>
              <a:t>STM32L4 </a:t>
            </a:r>
            <a:r>
              <a:rPr lang="en-US" sz="1100" dirty="0" smtClean="0">
                <a:solidFill>
                  <a:srgbClr val="002152"/>
                </a:solidFill>
              </a:rPr>
              <a:t>Overview: Architecture, Memory, Clocks, Power</a:t>
            </a:r>
            <a:endParaRPr lang="en-US" sz="1100" dirty="0">
              <a:solidFill>
                <a:srgbClr val="002152"/>
              </a:solidFill>
            </a:endParaRPr>
          </a:p>
          <a:p>
            <a:pPr lvl="2">
              <a:buClr>
                <a:srgbClr val="39A9DC"/>
              </a:buClr>
            </a:pPr>
            <a:r>
              <a:rPr lang="en-US" sz="1100" dirty="0">
                <a:solidFill>
                  <a:srgbClr val="002152"/>
                </a:solidFill>
              </a:rPr>
              <a:t>Hands On Lab#2:  </a:t>
            </a:r>
            <a:r>
              <a:rPr lang="en-US" sz="1100" dirty="0" err="1">
                <a:solidFill>
                  <a:srgbClr val="002152"/>
                </a:solidFill>
              </a:rPr>
              <a:t>printf</a:t>
            </a:r>
            <a:r>
              <a:rPr lang="en-US" sz="1100" dirty="0">
                <a:solidFill>
                  <a:srgbClr val="002152"/>
                </a:solidFill>
              </a:rPr>
              <a:t>() debugging via onboard </a:t>
            </a:r>
            <a:r>
              <a:rPr lang="en-US" sz="1100" dirty="0" smtClean="0">
                <a:solidFill>
                  <a:srgbClr val="002152"/>
                </a:solidFill>
              </a:rPr>
              <a:t>ST-LINK</a:t>
            </a:r>
          </a:p>
          <a:p>
            <a:pPr lvl="2">
              <a:buClr>
                <a:srgbClr val="39A9DC"/>
              </a:buClr>
            </a:pPr>
            <a:r>
              <a:rPr lang="en-US" sz="1100" dirty="0">
                <a:solidFill>
                  <a:srgbClr val="002152"/>
                </a:solidFill>
              </a:rPr>
              <a:t>STM32L4 Low Power </a:t>
            </a:r>
            <a:r>
              <a:rPr lang="en-US" sz="1100" dirty="0" smtClean="0">
                <a:solidFill>
                  <a:srgbClr val="002152"/>
                </a:solidFill>
              </a:rPr>
              <a:t>details</a:t>
            </a:r>
          </a:p>
          <a:p>
            <a:pPr lvl="2">
              <a:buClr>
                <a:srgbClr val="39A9DC"/>
              </a:buClr>
            </a:pPr>
            <a:r>
              <a:rPr lang="en-US" sz="1100" dirty="0">
                <a:solidFill>
                  <a:srgbClr val="002152"/>
                </a:solidFill>
              </a:rPr>
              <a:t>Hands On Lab#3: STM32CubeMX Power Consumption </a:t>
            </a:r>
            <a:r>
              <a:rPr lang="en-US" sz="1100" dirty="0" smtClean="0">
                <a:solidFill>
                  <a:srgbClr val="002152"/>
                </a:solidFill>
              </a:rPr>
              <a:t>Calculator</a:t>
            </a:r>
            <a:endParaRPr lang="en-US" sz="1100" dirty="0">
              <a:solidFill>
                <a:srgbClr val="002152"/>
              </a:solidFill>
            </a:endParaRPr>
          </a:p>
          <a:p>
            <a:pPr lvl="2">
              <a:buClr>
                <a:srgbClr val="39A9DC"/>
              </a:buClr>
            </a:pPr>
            <a:r>
              <a:rPr lang="en-US" sz="1100" dirty="0" smtClean="0">
                <a:solidFill>
                  <a:srgbClr val="002152"/>
                </a:solidFill>
              </a:rPr>
              <a:t>STM32L4 Peripherals Details 1/2</a:t>
            </a:r>
            <a:endParaRPr lang="en-US" sz="1100" dirty="0">
              <a:solidFill>
                <a:srgbClr val="002152"/>
              </a:solidFill>
            </a:endParaRPr>
          </a:p>
          <a:p>
            <a:pPr lvl="2">
              <a:buClr>
                <a:srgbClr val="39A9DC"/>
              </a:buClr>
            </a:pPr>
            <a:r>
              <a:rPr lang="en-US" sz="1100" dirty="0" smtClean="0">
                <a:solidFill>
                  <a:srgbClr val="002152"/>
                </a:solidFill>
              </a:rPr>
              <a:t>Hands-On Lab#4:  3-axis MEMS Gyro communications</a:t>
            </a:r>
          </a:p>
          <a:p>
            <a:pPr lvl="2">
              <a:buClr>
                <a:srgbClr val="39A9DC"/>
              </a:buClr>
            </a:pPr>
            <a:r>
              <a:rPr lang="en-US" sz="1100" dirty="0">
                <a:solidFill>
                  <a:srgbClr val="002152"/>
                </a:solidFill>
              </a:rPr>
              <a:t>STM32L4 Peripherals </a:t>
            </a:r>
            <a:r>
              <a:rPr lang="en-US" sz="1100" dirty="0" smtClean="0">
                <a:solidFill>
                  <a:srgbClr val="002152"/>
                </a:solidFill>
              </a:rPr>
              <a:t>Details  2/2</a:t>
            </a:r>
          </a:p>
          <a:p>
            <a:pPr lvl="2">
              <a:buClr>
                <a:srgbClr val="39A9DC"/>
              </a:buClr>
            </a:pPr>
            <a:r>
              <a:rPr lang="en-US" sz="1100" dirty="0" smtClean="0">
                <a:solidFill>
                  <a:srgbClr val="002152"/>
                </a:solidFill>
              </a:rPr>
              <a:t>Hands-On Lab#5:  Autonomous peripherals:  ADC/TIM/DMA app</a:t>
            </a:r>
            <a:endParaRPr lang="en-US" sz="1100" dirty="0">
              <a:solidFill>
                <a:srgbClr val="002152"/>
              </a:solidFill>
            </a:endParaRPr>
          </a:p>
          <a:p>
            <a:pPr lvl="2">
              <a:buClr>
                <a:srgbClr val="39A9DC"/>
              </a:buClr>
            </a:pPr>
            <a:endParaRPr lang="en-US" sz="1100" dirty="0" smtClean="0">
              <a:solidFill>
                <a:srgbClr val="9C9E9F">
                  <a:lumMod val="50000"/>
                </a:srgbClr>
              </a:solidFill>
            </a:endParaRPr>
          </a:p>
        </p:txBody>
      </p:sp>
      <p:sp>
        <p:nvSpPr>
          <p:cNvPr id="9" name="TextBox 8"/>
          <p:cNvSpPr txBox="1"/>
          <p:nvPr/>
        </p:nvSpPr>
        <p:spPr>
          <a:xfrm>
            <a:off x="1907704" y="3183088"/>
            <a:ext cx="1152128" cy="276999"/>
          </a:xfrm>
          <a:prstGeom prst="rect">
            <a:avLst/>
          </a:prstGeom>
          <a:noFill/>
        </p:spPr>
        <p:txBody>
          <a:bodyPr wrap="square" rtlCol="0">
            <a:spAutoFit/>
          </a:bodyPr>
          <a:lstStyle/>
          <a:p>
            <a:pPr algn="r"/>
            <a:r>
              <a:rPr lang="en-US" sz="1200" dirty="0" smtClean="0">
                <a:solidFill>
                  <a:srgbClr val="002060"/>
                </a:solidFill>
              </a:rPr>
              <a:t>8:30 – 10:00</a:t>
            </a:r>
          </a:p>
        </p:txBody>
      </p:sp>
    </p:spTree>
    <p:extLst>
      <p:ext uri="{BB962C8B-B14F-4D97-AF65-F5344CB8AC3E}">
        <p14:creationId xmlns:p14="http://schemas.microsoft.com/office/powerpoint/2010/main" val="27356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31B9E4-8E4D-4C86-BFD7-412B282B373B}" type="slidenum">
              <a:rPr lang="fr-FR" smtClean="0"/>
              <a:pPr/>
              <a:t>20</a:t>
            </a:fld>
            <a:endParaRPr lang="fr-FR" dirty="0"/>
          </a:p>
        </p:txBody>
      </p:sp>
      <p:sp>
        <p:nvSpPr>
          <p:cNvPr id="10" name="Title 9"/>
          <p:cNvSpPr>
            <a:spLocks noGrp="1"/>
          </p:cNvSpPr>
          <p:nvPr>
            <p:ph type="title"/>
          </p:nvPr>
        </p:nvSpPr>
        <p:spPr>
          <a:xfrm>
            <a:off x="457200" y="116632"/>
            <a:ext cx="8075240" cy="864096"/>
          </a:xfrm>
        </p:spPr>
        <p:txBody>
          <a:bodyPr/>
          <a:lstStyle/>
          <a:p>
            <a:r>
              <a:rPr lang="en-US" dirty="0" smtClean="0"/>
              <a:t>Option app</a:t>
            </a:r>
            <a:endParaRPr lang="en-US" dirty="0"/>
          </a:p>
        </p:txBody>
      </p:sp>
      <p:sp>
        <p:nvSpPr>
          <p:cNvPr id="43" name="TextBox 42"/>
          <p:cNvSpPr txBox="1"/>
          <p:nvPr/>
        </p:nvSpPr>
        <p:spPr>
          <a:xfrm>
            <a:off x="5498055" y="5648732"/>
            <a:ext cx="163545" cy="276999"/>
          </a:xfrm>
          <a:prstGeom prst="rect">
            <a:avLst/>
          </a:prstGeom>
          <a:noFill/>
        </p:spPr>
        <p:txBody>
          <a:bodyPr wrap="square" rtlCol="0">
            <a:spAutoFit/>
          </a:bodyPr>
          <a:lstStyle/>
          <a:p>
            <a:r>
              <a:rPr lang="en-US" sz="1200" b="1" dirty="0">
                <a:solidFill>
                  <a:schemeClr val="bg1"/>
                </a:solidFill>
              </a:rPr>
              <a:t>1</a:t>
            </a:r>
          </a:p>
        </p:txBody>
      </p:sp>
      <p:grpSp>
        <p:nvGrpSpPr>
          <p:cNvPr id="70" name="Group 69"/>
          <p:cNvGrpSpPr/>
          <p:nvPr/>
        </p:nvGrpSpPr>
        <p:grpSpPr>
          <a:xfrm>
            <a:off x="5125993" y="6378061"/>
            <a:ext cx="3190422" cy="276999"/>
            <a:chOff x="4296560" y="6405988"/>
            <a:chExt cx="4253897" cy="369331"/>
          </a:xfrm>
        </p:grpSpPr>
        <p:sp>
          <p:nvSpPr>
            <p:cNvPr id="71" name="Oval 70"/>
            <p:cNvSpPr/>
            <p:nvPr/>
          </p:nvSpPr>
          <p:spPr>
            <a:xfrm>
              <a:off x="4296560" y="6408240"/>
              <a:ext cx="322868" cy="322871"/>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2" name="Rectangle 71"/>
            <p:cNvSpPr/>
            <p:nvPr/>
          </p:nvSpPr>
          <p:spPr>
            <a:xfrm>
              <a:off x="4648786" y="6405988"/>
              <a:ext cx="3901671" cy="369331"/>
            </a:xfrm>
            <a:prstGeom prst="rect">
              <a:avLst/>
            </a:prstGeom>
          </p:spPr>
          <p:txBody>
            <a:bodyPr wrap="none">
              <a:spAutoFit/>
            </a:bodyPr>
            <a:lstStyle/>
            <a:p>
              <a:r>
                <a:rPr lang="en-US" sz="1200" b="1" dirty="0">
                  <a:solidFill>
                    <a:srgbClr val="97BF0D"/>
                  </a:solidFill>
                </a:rPr>
                <a:t>ULP leader and performance booster </a:t>
              </a:r>
              <a:endParaRPr lang="en-US" sz="1200" dirty="0">
                <a:solidFill>
                  <a:srgbClr val="97BF0D"/>
                </a:solidFill>
              </a:endParaRPr>
            </a:p>
          </p:txBody>
        </p:sp>
      </p:gr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3992156"/>
            <a:ext cx="54483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Content Placeholder 2"/>
          <p:cNvSpPr txBox="1">
            <a:spLocks/>
          </p:cNvSpPr>
          <p:nvPr/>
        </p:nvSpPr>
        <p:spPr>
          <a:xfrm>
            <a:off x="457200" y="1277497"/>
            <a:ext cx="8229600" cy="2714659"/>
          </a:xfrm>
          <a:prstGeom prst="rect">
            <a:avLst/>
          </a:prstGeom>
        </p:spPr>
        <p:txBody>
          <a:bodyPr lIns="76819" tIns="38409" rIns="76819" bIns="38409"/>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a:solidFill>
                  <a:srgbClr val="1C2A57"/>
                </a:solidFill>
                <a:latin typeface="Arial" pitchFamily="34" charset="0"/>
                <a:ea typeface="+mn-ea"/>
                <a:cs typeface="Arial" pitchFamily="34" charset="0"/>
              </a:defRPr>
            </a:lvl1pPr>
            <a:lvl2pPr marL="711076" indent="-237025" algn="l" defTabSz="1218987" rtl="0" eaLnBrk="1" latinLnBrk="0" hangingPunct="1">
              <a:lnSpc>
                <a:spcPct val="9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9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90000"/>
              </a:lnSpc>
              <a:spcBef>
                <a:spcPts val="0"/>
              </a:spcBef>
              <a:spcAft>
                <a:spcPts val="400"/>
              </a:spcAft>
              <a:buFont typeface="Arial" pitchFamily="34" charset="0"/>
              <a:buChar char="•"/>
              <a:defRPr sz="1600" kern="1200" baseline="0">
                <a:solidFill>
                  <a:srgbClr val="999798"/>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2000" dirty="0" smtClean="0"/>
              <a:t>Select whether to enter STOP2 mode after few seconds of inactivity</a:t>
            </a:r>
          </a:p>
          <a:p>
            <a:r>
              <a:rPr lang="en-US" sz="2000" dirty="0" smtClean="0"/>
              <a:t>Display Firmware version #</a:t>
            </a:r>
            <a:endParaRPr lang="en-US" sz="2000" dirty="0"/>
          </a:p>
        </p:txBody>
      </p:sp>
    </p:spTree>
    <p:extLst>
      <p:ext uri="{BB962C8B-B14F-4D97-AF65-F5344CB8AC3E}">
        <p14:creationId xmlns:p14="http://schemas.microsoft.com/office/powerpoint/2010/main" val="2138330598"/>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Hands-On Lab #1: </a:t>
            </a:r>
            <a:br>
              <a:rPr lang="en-US" dirty="0" smtClean="0"/>
            </a:br>
            <a:r>
              <a:rPr lang="en-US" dirty="0" smtClean="0"/>
              <a:t>Getting Started with </a:t>
            </a:r>
            <a:r>
              <a:rPr lang="en-US" dirty="0" err="1" smtClean="0"/>
              <a:t>CubeMX</a:t>
            </a:r>
            <a:r>
              <a:rPr lang="en-US" dirty="0" smtClean="0"/>
              <a:t/>
            </a:r>
            <a:br>
              <a:rPr lang="en-US" dirty="0" smtClean="0"/>
            </a:br>
            <a:r>
              <a:rPr lang="en-US" sz="3100" dirty="0" smtClean="0"/>
              <a:t>LED </a:t>
            </a:r>
            <a:r>
              <a:rPr lang="en-US" sz="3100" dirty="0" err="1" smtClean="0"/>
              <a:t>Blinky</a:t>
            </a:r>
            <a:r>
              <a:rPr lang="en-US" sz="3100" dirty="0" smtClean="0"/>
              <a:t> in Five Easy Steps! </a:t>
            </a:r>
            <a:endParaRPr lang="en-US" sz="3100" dirty="0">
              <a:solidFill>
                <a:schemeClr val="accent4"/>
              </a:solidFill>
            </a:endParaRPr>
          </a:p>
        </p:txBody>
      </p:sp>
    </p:spTree>
    <p:extLst>
      <p:ext uri="{BB962C8B-B14F-4D97-AF65-F5344CB8AC3E}">
        <p14:creationId xmlns:p14="http://schemas.microsoft.com/office/powerpoint/2010/main" val="28704163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STM32CubeMX</a:t>
            </a:r>
            <a:endParaRPr lang="en-US" dirty="0"/>
          </a:p>
        </p:txBody>
      </p:sp>
      <p:pic>
        <p:nvPicPr>
          <p:cNvPr id="3076" name="Picture 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733800" y="2409107"/>
            <a:ext cx="4795837" cy="357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13838"/>
            <a:ext cx="2776537" cy="2333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19245655" flipH="1">
            <a:off x="1631830" y="1637852"/>
            <a:ext cx="1078992" cy="484632"/>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22</a:t>
            </a:fld>
            <a:endParaRPr lang="fr-FR"/>
          </a:p>
        </p:txBody>
      </p:sp>
    </p:spTree>
    <p:extLst>
      <p:ext uri="{BB962C8B-B14F-4D97-AF65-F5344CB8AC3E}">
        <p14:creationId xmlns:p14="http://schemas.microsoft.com/office/powerpoint/2010/main" val="309868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63" y="3450490"/>
            <a:ext cx="1772419" cy="2380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6632"/>
            <a:ext cx="8075240" cy="893390"/>
          </a:xfrm>
        </p:spPr>
        <p:txBody>
          <a:bodyPr/>
          <a:lstStyle/>
          <a:p>
            <a:r>
              <a:rPr lang="en-US" dirty="0" smtClean="0"/>
              <a:t>Step 1: Create New Project </a:t>
            </a:r>
            <a:endParaRPr lang="en-US" dirty="0"/>
          </a:p>
        </p:txBody>
      </p:sp>
      <p:sp>
        <p:nvSpPr>
          <p:cNvPr id="3" name="Content Placeholder 2"/>
          <p:cNvSpPr>
            <a:spLocks noGrp="1"/>
          </p:cNvSpPr>
          <p:nvPr>
            <p:ph idx="1"/>
          </p:nvPr>
        </p:nvSpPr>
        <p:spPr>
          <a:xfrm>
            <a:off x="251520" y="980728"/>
            <a:ext cx="3962400" cy="1905000"/>
          </a:xfrm>
        </p:spPr>
        <p:txBody>
          <a:bodyPr>
            <a:noAutofit/>
          </a:bodyPr>
          <a:lstStyle/>
          <a:p>
            <a:r>
              <a:rPr lang="en-US" dirty="0" smtClean="0"/>
              <a:t>Create </a:t>
            </a:r>
            <a:r>
              <a:rPr lang="en-US" b="1" dirty="0" smtClean="0"/>
              <a:t>New Project </a:t>
            </a:r>
          </a:p>
          <a:p>
            <a:r>
              <a:rPr lang="en-US" dirty="0" smtClean="0"/>
              <a:t>Select </a:t>
            </a:r>
            <a:r>
              <a:rPr lang="en-US" b="1" dirty="0" smtClean="0">
                <a:solidFill>
                  <a:schemeClr val="accent2"/>
                </a:solidFill>
              </a:rPr>
              <a:t>STM32L476VGTx</a:t>
            </a:r>
          </a:p>
          <a:p>
            <a:pPr lvl="1"/>
            <a:r>
              <a:rPr lang="en-US" sz="1400" b="1" dirty="0" smtClean="0"/>
              <a:t>LQFP100, 1024KB Flash</a:t>
            </a:r>
          </a:p>
          <a:p>
            <a:r>
              <a:rPr lang="en-US" dirty="0" smtClean="0"/>
              <a:t>Click </a:t>
            </a:r>
            <a:r>
              <a:rPr lang="en-US" b="1" dirty="0" smtClean="0"/>
              <a:t>“OK”</a:t>
            </a:r>
            <a:endParaRPr lang="en-US" b="1" dirty="0"/>
          </a:p>
        </p:txBody>
      </p:sp>
      <p:sp>
        <p:nvSpPr>
          <p:cNvPr id="10"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23</a:t>
            </a:fld>
            <a:endParaRPr lang="fr-FR"/>
          </a:p>
        </p:txBody>
      </p:sp>
      <p:sp>
        <p:nvSpPr>
          <p:cNvPr id="4" name="Rounded Rectangle 3"/>
          <p:cNvSpPr/>
          <p:nvPr/>
        </p:nvSpPr>
        <p:spPr>
          <a:xfrm>
            <a:off x="755576" y="5013176"/>
            <a:ext cx="1644749" cy="35476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131840" y="2204864"/>
            <a:ext cx="5879696" cy="450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382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additive="base">
                                        <p:cTn id="14" dur="500" fill="hold"/>
                                        <p:tgtEl>
                                          <p:spTgt spid="4098"/>
                                        </p:tgtEl>
                                        <p:attrNameLst>
                                          <p:attrName>ppt_x</p:attrName>
                                        </p:attrNameLst>
                                      </p:cBhvr>
                                      <p:tavLst>
                                        <p:tav tm="0">
                                          <p:val>
                                            <p:strVal val="#ppt_x"/>
                                          </p:val>
                                        </p:tav>
                                        <p:tav tm="100000">
                                          <p:val>
                                            <p:strVal val="#ppt_x"/>
                                          </p:val>
                                        </p:tav>
                                      </p:tavLst>
                                    </p:anim>
                                    <p:anim calcmode="lin" valueType="num">
                                      <p:cBhvr additive="base">
                                        <p:cTn id="1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Step 2: Pin Configuration</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24</a:t>
            </a:fld>
            <a:endParaRPr lang="fr-FR" dirty="0"/>
          </a:p>
        </p:txBody>
      </p:sp>
      <p:sp>
        <p:nvSpPr>
          <p:cNvPr id="5" name="Content Placeholder 4"/>
          <p:cNvSpPr>
            <a:spLocks noGrp="1"/>
          </p:cNvSpPr>
          <p:nvPr>
            <p:ph idx="1"/>
          </p:nvPr>
        </p:nvSpPr>
        <p:spPr>
          <a:xfrm>
            <a:off x="457200" y="1128408"/>
            <a:ext cx="8229600" cy="1323439"/>
          </a:xfrm>
        </p:spPr>
        <p:txBody>
          <a:bodyPr/>
          <a:lstStyle/>
          <a:p>
            <a:r>
              <a:rPr lang="en-US" dirty="0" smtClean="0"/>
              <a:t>In this example we are going to use the LED’s present on the STM32L476 Discovery board.</a:t>
            </a:r>
          </a:p>
          <a:p>
            <a:r>
              <a:rPr lang="en-US" dirty="0" smtClean="0"/>
              <a:t>Left-click PB2 &amp; PE8 and set to </a:t>
            </a:r>
            <a:r>
              <a:rPr lang="en-US" b="1" dirty="0" err="1" smtClean="0"/>
              <a:t>GPIO_Output</a:t>
            </a:r>
            <a:r>
              <a:rPr lang="en-US" dirty="0" smtClean="0"/>
              <a:t> mode</a:t>
            </a:r>
            <a:endParaRPr lang="en-US" dirty="0"/>
          </a:p>
        </p:txBody>
      </p:sp>
      <p:pic>
        <p:nvPicPr>
          <p:cNvPr id="5122" name="Picture 2" descr="C:\Users\alec bath\Desktop\pinselect_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924944"/>
            <a:ext cx="3167112" cy="36028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84984"/>
            <a:ext cx="30384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14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504" y="2136788"/>
            <a:ext cx="4253023" cy="428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Step 3: Generate </a:t>
            </a:r>
            <a:r>
              <a:rPr lang="en-US" dirty="0"/>
              <a:t>S</a:t>
            </a:r>
            <a:r>
              <a:rPr lang="en-US" dirty="0" smtClean="0"/>
              <a:t>ource Code </a:t>
            </a:r>
            <a:endParaRPr lang="en-US" dirty="0"/>
          </a:p>
        </p:txBody>
      </p:sp>
      <p:sp>
        <p:nvSpPr>
          <p:cNvPr id="3" name="Content Placeholder 2"/>
          <p:cNvSpPr>
            <a:spLocks noGrp="1"/>
          </p:cNvSpPr>
          <p:nvPr>
            <p:ph idx="1"/>
          </p:nvPr>
        </p:nvSpPr>
        <p:spPr>
          <a:xfrm>
            <a:off x="457200" y="1274379"/>
            <a:ext cx="4267200" cy="400110"/>
          </a:xfrm>
        </p:spPr>
        <p:txBody>
          <a:bodyPr>
            <a:normAutofit/>
          </a:bodyPr>
          <a:lstStyle/>
          <a:p>
            <a:r>
              <a:rPr lang="en-US" sz="1800" dirty="0" smtClean="0"/>
              <a:t>Open Project &gt; </a:t>
            </a:r>
            <a:r>
              <a:rPr lang="en-US" sz="1800" b="1" dirty="0" smtClean="0"/>
              <a:t>Settings</a:t>
            </a:r>
            <a:r>
              <a:rPr lang="en-US" sz="1800" dirty="0" smtClean="0"/>
              <a:t> (Alt + P) </a:t>
            </a:r>
            <a:endParaRPr lang="en-US" sz="18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470" y="1143000"/>
            <a:ext cx="1953804"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533400" y="2297716"/>
            <a:ext cx="4648200" cy="2092881"/>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Set the project name (Lab1) and the project location </a:t>
            </a:r>
            <a:r>
              <a:rPr lang="en-US" sz="1800" b="1" dirty="0" smtClean="0"/>
              <a:t>(C:\STM32L4Seminar\Labs)</a:t>
            </a:r>
          </a:p>
          <a:p>
            <a:r>
              <a:rPr lang="en-US" sz="1800" dirty="0" smtClean="0"/>
              <a:t>Set the </a:t>
            </a:r>
            <a:r>
              <a:rPr lang="en-US" sz="1800" dirty="0"/>
              <a:t>IDE </a:t>
            </a:r>
            <a:r>
              <a:rPr lang="en-US" sz="1800" dirty="0" err="1"/>
              <a:t>Toolchain</a:t>
            </a:r>
            <a:r>
              <a:rPr lang="en-US" sz="1800" dirty="0"/>
              <a:t> to </a:t>
            </a:r>
            <a:r>
              <a:rPr lang="en-US" sz="1800" b="1" dirty="0" smtClean="0"/>
              <a:t>EWARM</a:t>
            </a:r>
          </a:p>
          <a:p>
            <a:r>
              <a:rPr lang="en-US" sz="1800" dirty="0" smtClean="0"/>
              <a:t>Click </a:t>
            </a:r>
            <a:r>
              <a:rPr lang="en-US" sz="1800" b="1" dirty="0" smtClean="0"/>
              <a:t>OK</a:t>
            </a:r>
            <a:endParaRPr lang="en-US" sz="1800" b="1" dirty="0"/>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4051253"/>
            <a:ext cx="20193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a:xfrm>
            <a:off x="304800" y="5236824"/>
            <a:ext cx="4191000" cy="954107"/>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Generate Code </a:t>
            </a:r>
            <a:r>
              <a:rPr lang="en-US" sz="1800" dirty="0" smtClean="0"/>
              <a:t>(Ctrl + Shift + G)</a:t>
            </a:r>
          </a:p>
          <a:p>
            <a:r>
              <a:rPr lang="en-US" sz="1800" dirty="0" smtClean="0"/>
              <a:t>Click </a:t>
            </a:r>
            <a:r>
              <a:rPr lang="en-US" sz="1800" b="1" dirty="0" smtClean="0"/>
              <a:t>Open Project</a:t>
            </a:r>
            <a:endParaRPr lang="en-US" sz="1800" b="1"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25</a:t>
            </a:fld>
            <a:endParaRPr lang="fr-FR"/>
          </a:p>
        </p:txBody>
      </p:sp>
      <p:sp>
        <p:nvSpPr>
          <p:cNvPr id="4" name="Right Arrow 3"/>
          <p:cNvSpPr/>
          <p:nvPr/>
        </p:nvSpPr>
        <p:spPr>
          <a:xfrm rot="20080500">
            <a:off x="1504951" y="4701398"/>
            <a:ext cx="952500" cy="416840"/>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900907" y="6237961"/>
            <a:ext cx="952500" cy="416840"/>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606504" y="1754602"/>
            <a:ext cx="1655619" cy="17621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4668" y="5928066"/>
            <a:ext cx="3422667" cy="80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0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Step 4: Toggle The LED</a:t>
            </a:r>
            <a:endParaRPr lang="en-US" dirty="0"/>
          </a:p>
        </p:txBody>
      </p:sp>
      <p:sp>
        <p:nvSpPr>
          <p:cNvPr id="3" name="Content Placeholder 2"/>
          <p:cNvSpPr>
            <a:spLocks noGrp="1"/>
          </p:cNvSpPr>
          <p:nvPr>
            <p:ph idx="1"/>
          </p:nvPr>
        </p:nvSpPr>
        <p:spPr>
          <a:xfrm>
            <a:off x="457200" y="1143000"/>
            <a:ext cx="5982072" cy="1828800"/>
          </a:xfrm>
        </p:spPr>
        <p:txBody>
          <a:bodyPr>
            <a:normAutofit fontScale="92500" lnSpcReduction="10000"/>
          </a:bodyPr>
          <a:lstStyle/>
          <a:p>
            <a:pPr>
              <a:spcBef>
                <a:spcPts val="600"/>
              </a:spcBef>
              <a:spcAft>
                <a:spcPts val="0"/>
              </a:spcAft>
            </a:pPr>
            <a:r>
              <a:rPr lang="en-US" dirty="0" smtClean="0"/>
              <a:t>The IAR EWARM IDE should now be open.</a:t>
            </a:r>
          </a:p>
          <a:p>
            <a:pPr>
              <a:spcBef>
                <a:spcPts val="600"/>
              </a:spcBef>
              <a:spcAft>
                <a:spcPts val="0"/>
              </a:spcAft>
            </a:pPr>
            <a:r>
              <a:rPr lang="en-US" dirty="0" smtClean="0"/>
              <a:t>Expand the file tree and open the </a:t>
            </a:r>
            <a:r>
              <a:rPr lang="en-US" b="1" dirty="0" err="1" smtClean="0"/>
              <a:t>main.c</a:t>
            </a:r>
            <a:r>
              <a:rPr lang="en-US" dirty="0" smtClean="0"/>
              <a:t> file</a:t>
            </a:r>
          </a:p>
          <a:p>
            <a:pPr>
              <a:spcBef>
                <a:spcPts val="600"/>
              </a:spcBef>
              <a:spcAft>
                <a:spcPts val="0"/>
              </a:spcAft>
            </a:pPr>
            <a:r>
              <a:rPr lang="en-US" dirty="0" smtClean="0"/>
              <a:t>Add the following code </a:t>
            </a:r>
            <a:r>
              <a:rPr lang="en-US" dirty="0" smtClean="0">
                <a:solidFill>
                  <a:schemeClr val="accent2"/>
                </a:solidFill>
              </a:rPr>
              <a:t>inside the </a:t>
            </a:r>
            <a:r>
              <a:rPr lang="en-US" b="1" dirty="0" smtClean="0">
                <a:solidFill>
                  <a:schemeClr val="accent2"/>
                </a:solidFill>
              </a:rPr>
              <a:t>while(1)</a:t>
            </a:r>
            <a:r>
              <a:rPr lang="en-US" dirty="0" smtClean="0">
                <a:solidFill>
                  <a:schemeClr val="accent2"/>
                </a:solidFill>
              </a:rPr>
              <a:t> loop</a:t>
            </a:r>
          </a:p>
          <a:p>
            <a:pPr lvl="1">
              <a:spcBef>
                <a:spcPts val="600"/>
              </a:spcBef>
              <a:spcAft>
                <a:spcPts val="0"/>
              </a:spcAft>
            </a:pPr>
            <a:r>
              <a:rPr lang="en-US" sz="1500" dirty="0" smtClean="0"/>
              <a:t>Line 85 in “</a:t>
            </a:r>
            <a:r>
              <a:rPr lang="en-US" sz="1500" dirty="0" err="1" smtClean="0"/>
              <a:t>main.c</a:t>
            </a:r>
            <a:r>
              <a:rPr lang="en-US" sz="1500" dirty="0" smtClean="0"/>
              <a:t>”</a:t>
            </a:r>
          </a:p>
          <a:p>
            <a:pPr lvl="1">
              <a:spcBef>
                <a:spcPts val="600"/>
              </a:spcBef>
              <a:spcAft>
                <a:spcPts val="0"/>
              </a:spcAft>
            </a:pPr>
            <a:r>
              <a:rPr lang="en-US" sz="1500" dirty="0"/>
              <a:t>Add within “USER CODE BEGIN </a:t>
            </a:r>
            <a:r>
              <a:rPr lang="en-US" sz="1500" dirty="0" smtClean="0"/>
              <a:t>WHILE” </a:t>
            </a:r>
            <a:r>
              <a:rPr lang="en-US" sz="1500" dirty="0"/>
              <a:t>/ “USER CODE END </a:t>
            </a:r>
            <a:r>
              <a:rPr lang="en-US" sz="1500" dirty="0" smtClean="0"/>
              <a:t>WHILE” </a:t>
            </a:r>
            <a:r>
              <a:rPr lang="en-US" sz="1500" dirty="0"/>
              <a:t>section (this will preserve your code after </a:t>
            </a:r>
            <a:r>
              <a:rPr lang="en-US" sz="1500" dirty="0" smtClean="0"/>
              <a:t>regeneration</a:t>
            </a:r>
            <a:r>
              <a:rPr lang="en-US" sz="1500" dirty="0"/>
              <a:t>)</a:t>
            </a:r>
          </a:p>
          <a:p>
            <a:pPr lvl="1">
              <a:spcBef>
                <a:spcPts val="600"/>
              </a:spcBef>
              <a:spcAft>
                <a:spcPts val="0"/>
              </a:spcAft>
            </a:pPr>
            <a:endParaRPr lang="en-US" dirty="0" smtClean="0"/>
          </a:p>
        </p:txBody>
      </p:sp>
      <p:sp>
        <p:nvSpPr>
          <p:cNvPr id="7"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26</a:t>
            </a:fld>
            <a:endParaRPr lang="fr-FR"/>
          </a:p>
        </p:txBody>
      </p:sp>
      <p:sp>
        <p:nvSpPr>
          <p:cNvPr id="5" name="TextBox 4"/>
          <p:cNvSpPr txBox="1"/>
          <p:nvPr/>
        </p:nvSpPr>
        <p:spPr>
          <a:xfrm>
            <a:off x="683568" y="2959784"/>
            <a:ext cx="7210920" cy="1477328"/>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HAL_GPIO_TogglePin</a:t>
            </a:r>
            <a:r>
              <a:rPr lang="en-US" dirty="0" smtClean="0">
                <a:latin typeface="Courier New" panose="02070309020205020404" pitchFamily="49" charset="0"/>
                <a:cs typeface="Courier New" panose="02070309020205020404" pitchFamily="49" charset="0"/>
              </a:rPr>
              <a:t>(GPIOB, GPIO_PIN_2);</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HAL_Delay</a:t>
            </a:r>
            <a:r>
              <a:rPr lang="en-US" dirty="0" smtClean="0">
                <a:latin typeface="Courier New" panose="02070309020205020404" pitchFamily="49" charset="0"/>
                <a:cs typeface="Courier New" panose="02070309020205020404" pitchFamily="49" charset="0"/>
              </a:rPr>
              <a:t>(100);</a:t>
            </a:r>
          </a:p>
          <a:p>
            <a:r>
              <a:rPr lang="en-US" dirty="0" err="1" smtClean="0">
                <a:latin typeface="Courier New" panose="02070309020205020404" pitchFamily="49" charset="0"/>
                <a:cs typeface="Courier New" panose="02070309020205020404" pitchFamily="49" charset="0"/>
              </a:rPr>
              <a:t>HAL_GPIO_TogglePin</a:t>
            </a:r>
            <a:r>
              <a:rPr lang="en-US" dirty="0" smtClean="0">
                <a:latin typeface="Courier New" panose="02070309020205020404" pitchFamily="49" charset="0"/>
                <a:cs typeface="Courier New" panose="02070309020205020404" pitchFamily="49" charset="0"/>
              </a:rPr>
              <a:t>(GPIOE, GPIO_PIN_8);</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HAL_Delay</a:t>
            </a:r>
            <a:r>
              <a:rPr lang="en-US" dirty="0">
                <a:latin typeface="Courier New" panose="02070309020205020404" pitchFamily="49" charset="0"/>
                <a:cs typeface="Courier New" panose="02070309020205020404" pitchFamily="49" charset="0"/>
              </a:rPr>
              <a:t>(100);</a:t>
            </a:r>
          </a:p>
          <a:p>
            <a:endParaRPr lang="en-US" dirty="0" smtClean="0">
              <a:latin typeface="Courier New" panose="02070309020205020404" pitchFamily="49" charset="0"/>
              <a:cs typeface="Courier New" panose="02070309020205020404" pitchFamily="49" charset="0"/>
            </a:endParaRPr>
          </a:p>
        </p:txBody>
      </p:sp>
      <p:sp>
        <p:nvSpPr>
          <p:cNvPr id="6" name="Rounded Rectangle 5"/>
          <p:cNvSpPr/>
          <p:nvPr/>
        </p:nvSpPr>
        <p:spPr>
          <a:xfrm>
            <a:off x="3939991" y="4437112"/>
            <a:ext cx="4886672" cy="201622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850" y="1124744"/>
            <a:ext cx="2655367" cy="156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292" y="4437113"/>
            <a:ext cx="4068180" cy="185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95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861048"/>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Step 5: Build the Project</a:t>
            </a:r>
            <a:endParaRPr lang="en-US" dirty="0"/>
          </a:p>
        </p:txBody>
      </p:sp>
      <p:sp>
        <p:nvSpPr>
          <p:cNvPr id="3" name="Content Placeholder 2"/>
          <p:cNvSpPr>
            <a:spLocks noGrp="1"/>
          </p:cNvSpPr>
          <p:nvPr>
            <p:ph idx="1"/>
          </p:nvPr>
        </p:nvSpPr>
        <p:spPr>
          <a:xfrm>
            <a:off x="457200" y="990600"/>
            <a:ext cx="8229600" cy="1143000"/>
          </a:xfrm>
        </p:spPr>
        <p:txBody>
          <a:bodyPr>
            <a:normAutofit/>
          </a:bodyPr>
          <a:lstStyle/>
          <a:p>
            <a:r>
              <a:rPr lang="en-US" sz="1800" dirty="0" smtClean="0"/>
              <a:t>Click “F7” or the “Make” button or use menu Project &gt; Make. </a:t>
            </a:r>
          </a:p>
        </p:txBody>
      </p:sp>
      <p:sp>
        <p:nvSpPr>
          <p:cNvPr id="7"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27</a:t>
            </a:fld>
            <a:endParaRPr lang="fr-FR"/>
          </a:p>
        </p:txBody>
      </p:sp>
      <p:sp>
        <p:nvSpPr>
          <p:cNvPr id="9" name="Content Placeholder 2"/>
          <p:cNvSpPr txBox="1">
            <a:spLocks/>
          </p:cNvSpPr>
          <p:nvPr/>
        </p:nvSpPr>
        <p:spPr>
          <a:xfrm>
            <a:off x="336176" y="3505200"/>
            <a:ext cx="4235824" cy="2660104"/>
          </a:xfrm>
          <a:prstGeom prst="rect">
            <a:avLst/>
          </a:prstGeom>
        </p:spPr>
        <p:txBody>
          <a:bodyPr vert="horz" lIns="91440" tIns="45720" rIns="91440" bIns="45720" rtlCol="0">
            <a:normAutofit fontScale="92500" lnSpcReduction="20000"/>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Click the “Download and Debug” Green Arrow button (CTRL + D)</a:t>
            </a:r>
          </a:p>
          <a:p>
            <a:pPr marL="0" indent="0">
              <a:buNone/>
            </a:pPr>
            <a:endParaRPr lang="en-US" sz="1800" dirty="0" smtClean="0"/>
          </a:p>
          <a:p>
            <a:r>
              <a:rPr lang="en-US" sz="1800" dirty="0" smtClean="0"/>
              <a:t>Click the “Go” button (F5)</a:t>
            </a:r>
          </a:p>
          <a:p>
            <a:endParaRPr lang="en-US" sz="1800" dirty="0" smtClean="0"/>
          </a:p>
          <a:p>
            <a:r>
              <a:rPr lang="en-US" sz="1800" dirty="0" smtClean="0"/>
              <a:t>Enjoy the flashing LED’s!</a:t>
            </a:r>
          </a:p>
        </p:txBody>
      </p:sp>
      <p:sp>
        <p:nvSpPr>
          <p:cNvPr id="12" name="Oval 11"/>
          <p:cNvSpPr/>
          <p:nvPr/>
        </p:nvSpPr>
        <p:spPr>
          <a:xfrm>
            <a:off x="5801345" y="3453122"/>
            <a:ext cx="381000" cy="304800"/>
          </a:xfrm>
          <a:prstGeom prst="ellipse">
            <a:avLst/>
          </a:prstGeom>
          <a:solidFill>
            <a:schemeClr val="accent1">
              <a:alpha val="2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181872" y="4041621"/>
            <a:ext cx="381000" cy="304800"/>
          </a:xfrm>
          <a:prstGeom prst="ellipse">
            <a:avLst/>
          </a:prstGeom>
          <a:solidFill>
            <a:schemeClr val="accent1">
              <a:alpha val="2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alec bath\Desktop\ma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588" y="1384920"/>
            <a:ext cx="3243186" cy="29615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745" y="5085184"/>
            <a:ext cx="213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556792"/>
            <a:ext cx="17049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Oval 21"/>
          <p:cNvSpPr/>
          <p:nvPr/>
        </p:nvSpPr>
        <p:spPr>
          <a:xfrm>
            <a:off x="1475656" y="1637754"/>
            <a:ext cx="381000" cy="304800"/>
          </a:xfrm>
          <a:prstGeom prst="ellipse">
            <a:avLst/>
          </a:prstGeom>
          <a:solidFill>
            <a:schemeClr val="accent1">
              <a:alpha val="2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64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 case it fails</a:t>
            </a:r>
            <a:endParaRPr lang="pt-BR" dirty="0"/>
          </a:p>
        </p:txBody>
      </p:sp>
      <p:pic>
        <p:nvPicPr>
          <p:cNvPr id="7" name="Content Placeholder 6"/>
          <p:cNvPicPr>
            <a:picLocks noGrp="1" noChangeAspect="1"/>
          </p:cNvPicPr>
          <p:nvPr>
            <p:ph idx="1"/>
          </p:nvPr>
        </p:nvPicPr>
        <p:blipFill>
          <a:blip r:embed="rId2"/>
          <a:stretch>
            <a:fillRect/>
          </a:stretch>
        </p:blipFill>
        <p:spPr>
          <a:xfrm>
            <a:off x="1592812" y="1277938"/>
            <a:ext cx="5958375"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26/04/2016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41858826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667441"/>
            <a:ext cx="7772400" cy="1833567"/>
          </a:xfrm>
        </p:spPr>
        <p:txBody>
          <a:bodyPr>
            <a:normAutofit/>
          </a:bodyPr>
          <a:lstStyle/>
          <a:p>
            <a:r>
              <a:rPr lang="en-US" dirty="0" smtClean="0"/>
              <a:t>STM32L4 Overview </a:t>
            </a:r>
            <a:br>
              <a:rPr lang="en-US" dirty="0" smtClean="0"/>
            </a:br>
            <a:r>
              <a:rPr lang="en-US" sz="2800" dirty="0" smtClean="0"/>
              <a:t>Architecture, Memory, Clocks, Power</a:t>
            </a:r>
            <a:endParaRPr lang="en-US" dirty="0">
              <a:solidFill>
                <a:schemeClr val="accent4"/>
              </a:solidFill>
            </a:endParaRPr>
          </a:p>
        </p:txBody>
      </p:sp>
    </p:spTree>
    <p:extLst>
      <p:ext uri="{BB962C8B-B14F-4D97-AF65-F5344CB8AC3E}">
        <p14:creationId xmlns:p14="http://schemas.microsoft.com/office/powerpoint/2010/main" val="40195899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301" y="0"/>
            <a:ext cx="8075240" cy="1143000"/>
          </a:xfrm>
        </p:spPr>
        <p:txBody>
          <a:bodyPr/>
          <a:lstStyle/>
          <a:p>
            <a:r>
              <a:rPr lang="en-US" dirty="0" smtClean="0"/>
              <a:t>Birth of the STM32 L4</a:t>
            </a:r>
            <a:endParaRPr lang="en-US" dirty="0"/>
          </a:p>
        </p:txBody>
      </p:sp>
      <p:sp>
        <p:nvSpPr>
          <p:cNvPr id="3" name="Slide Number Placeholder 2"/>
          <p:cNvSpPr>
            <a:spLocks noGrp="1"/>
          </p:cNvSpPr>
          <p:nvPr>
            <p:ph type="sldNum" sz="quarter" idx="12"/>
          </p:nvPr>
        </p:nvSpPr>
        <p:spPr/>
        <p:txBody>
          <a:bodyPr/>
          <a:lstStyle/>
          <a:p>
            <a:fld id="{5B31B9E4-8E4D-4C86-BFD7-412B282B373B}" type="slidenum">
              <a:rPr lang="fr-FR" smtClean="0"/>
              <a:pPr/>
              <a:t>3</a:t>
            </a:fld>
            <a:endParaRPr lang="fr-FR" dirty="0"/>
          </a:p>
        </p:txBody>
      </p:sp>
      <p:sp>
        <p:nvSpPr>
          <p:cNvPr id="19" name="Rectangle 3"/>
          <p:cNvSpPr txBox="1">
            <a:spLocks noChangeArrowheads="1"/>
          </p:cNvSpPr>
          <p:nvPr/>
        </p:nvSpPr>
        <p:spPr>
          <a:xfrm>
            <a:off x="914314" y="4725144"/>
            <a:ext cx="8229686" cy="1872209"/>
          </a:xfrm>
          <a:prstGeom prst="rect">
            <a:avLst/>
          </a:prstGeom>
        </p:spPr>
        <p:txBody>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endParaRPr lang="en-US" dirty="0" smtClean="0"/>
          </a:p>
          <a:p>
            <a:pPr>
              <a:lnSpc>
                <a:spcPct val="90000"/>
              </a:lnSpc>
              <a:defRPr/>
            </a:pPr>
            <a:r>
              <a:rPr lang="en-US" dirty="0" smtClean="0"/>
              <a:t>STM32L4 is a perfect fit in terms of ultra-low power,  performances, memory size, and peripherals at a cost effective price.</a:t>
            </a:r>
          </a:p>
          <a:p>
            <a:pPr>
              <a:lnSpc>
                <a:spcPct val="90000"/>
              </a:lnSpc>
              <a:defRPr/>
            </a:pPr>
            <a:r>
              <a:rPr lang="en-US" dirty="0" smtClean="0"/>
              <a:t>Convergence between High performance and Ultra-low power series</a:t>
            </a:r>
          </a:p>
        </p:txBody>
      </p:sp>
      <p:grpSp>
        <p:nvGrpSpPr>
          <p:cNvPr id="39" name="Group 38"/>
          <p:cNvGrpSpPr/>
          <p:nvPr/>
        </p:nvGrpSpPr>
        <p:grpSpPr>
          <a:xfrm>
            <a:off x="955610" y="1022761"/>
            <a:ext cx="3806674" cy="3859577"/>
            <a:chOff x="3350761" y="510450"/>
            <a:chExt cx="4758342" cy="4824471"/>
          </a:xfrm>
        </p:grpSpPr>
        <p:pic>
          <p:nvPicPr>
            <p:cNvPr id="36" name="Picture 35" descr="stm32f4_jpg.jpg"/>
            <p:cNvPicPr>
              <a:picLocks noChangeAspect="1"/>
            </p:cNvPicPr>
            <p:nvPr/>
          </p:nvPicPr>
          <p:blipFill>
            <a:blip r:embed="rId2" cstate="print"/>
            <a:stretch>
              <a:fillRect/>
            </a:stretch>
          </p:blipFill>
          <p:spPr>
            <a:xfrm>
              <a:off x="3357391" y="510450"/>
              <a:ext cx="1429439" cy="1429438"/>
            </a:xfrm>
            <a:prstGeom prst="rect">
              <a:avLst/>
            </a:prstGeom>
          </p:spPr>
        </p:pic>
        <p:sp>
          <p:nvSpPr>
            <p:cNvPr id="32" name="TextBox 31"/>
            <p:cNvSpPr txBox="1"/>
            <p:nvPr/>
          </p:nvSpPr>
          <p:spPr>
            <a:xfrm>
              <a:off x="5600538" y="4366146"/>
              <a:ext cx="1348446" cy="276999"/>
            </a:xfrm>
            <a:prstGeom prst="rect">
              <a:avLst/>
            </a:prstGeom>
            <a:noFill/>
          </p:spPr>
          <p:txBody>
            <a:bodyPr wrap="none" rtlCol="0">
              <a:spAutoFit/>
            </a:bodyPr>
            <a:lstStyle/>
            <a:p>
              <a:r>
                <a:rPr lang="en-US" sz="1200" b="1" dirty="0" smtClean="0">
                  <a:solidFill>
                    <a:schemeClr val="accent5"/>
                  </a:solidFill>
                </a:rPr>
                <a:t>Ultra-low-power</a:t>
              </a:r>
              <a:endParaRPr lang="en-US" sz="1200" b="1" dirty="0">
                <a:solidFill>
                  <a:schemeClr val="accent5"/>
                </a:solidFill>
              </a:endParaRPr>
            </a:p>
          </p:txBody>
        </p:sp>
        <p:pic>
          <p:nvPicPr>
            <p:cNvPr id="33" name="Picture 32" descr="stm32f3_jpg.jpg"/>
            <p:cNvPicPr>
              <a:picLocks noChangeAspect="1"/>
            </p:cNvPicPr>
            <p:nvPr/>
          </p:nvPicPr>
          <p:blipFill>
            <a:blip r:embed="rId3" cstate="print"/>
            <a:stretch>
              <a:fillRect/>
            </a:stretch>
          </p:blipFill>
          <p:spPr>
            <a:xfrm>
              <a:off x="3371370" y="2168099"/>
              <a:ext cx="1439539" cy="1439539"/>
            </a:xfrm>
            <a:prstGeom prst="rect">
              <a:avLst/>
            </a:prstGeom>
          </p:spPr>
        </p:pic>
        <p:pic>
          <p:nvPicPr>
            <p:cNvPr id="34" name="Picture 33" descr="stm32l1_jpg.jpg"/>
            <p:cNvPicPr>
              <a:picLocks noChangeAspect="1"/>
            </p:cNvPicPr>
            <p:nvPr/>
          </p:nvPicPr>
          <p:blipFill>
            <a:blip r:embed="rId4" cstate="print"/>
            <a:stretch>
              <a:fillRect/>
            </a:stretch>
          </p:blipFill>
          <p:spPr>
            <a:xfrm>
              <a:off x="3350761" y="3874774"/>
              <a:ext cx="1460147" cy="1460147"/>
            </a:xfrm>
            <a:prstGeom prst="rect">
              <a:avLst/>
            </a:prstGeom>
          </p:spPr>
        </p:pic>
        <p:sp>
          <p:nvSpPr>
            <p:cNvPr id="35" name="TextBox 34"/>
            <p:cNvSpPr txBox="1"/>
            <p:nvPr/>
          </p:nvSpPr>
          <p:spPr>
            <a:xfrm>
              <a:off x="5564198" y="2398146"/>
              <a:ext cx="2050561" cy="461665"/>
            </a:xfrm>
            <a:prstGeom prst="rect">
              <a:avLst/>
            </a:prstGeom>
            <a:noFill/>
          </p:spPr>
          <p:txBody>
            <a:bodyPr wrap="none" rtlCol="0">
              <a:spAutoFit/>
            </a:bodyPr>
            <a:lstStyle/>
            <a:p>
              <a:r>
                <a:rPr lang="en-US" sz="1200" b="1" dirty="0" smtClean="0">
                  <a:solidFill>
                    <a:srgbClr val="7030A0"/>
                  </a:solidFill>
                </a:rPr>
                <a:t>Advanced analog,</a:t>
              </a:r>
            </a:p>
            <a:p>
              <a:r>
                <a:rPr lang="en-US" sz="1200" b="1" dirty="0" smtClean="0">
                  <a:solidFill>
                    <a:srgbClr val="7030A0"/>
                  </a:solidFill>
                </a:rPr>
                <a:t>New digital peripheral set</a:t>
              </a:r>
              <a:endParaRPr lang="en-US" sz="1200" b="1" dirty="0">
                <a:solidFill>
                  <a:srgbClr val="7030A0"/>
                </a:solidFill>
              </a:endParaRPr>
            </a:p>
          </p:txBody>
        </p:sp>
        <p:sp>
          <p:nvSpPr>
            <p:cNvPr id="37" name="TextBox 36"/>
            <p:cNvSpPr txBox="1"/>
            <p:nvPr/>
          </p:nvSpPr>
          <p:spPr>
            <a:xfrm>
              <a:off x="5507830" y="1004790"/>
              <a:ext cx="2601273" cy="577081"/>
            </a:xfrm>
            <a:prstGeom prst="rect">
              <a:avLst/>
            </a:prstGeom>
            <a:noFill/>
          </p:spPr>
          <p:txBody>
            <a:bodyPr wrap="none" rtlCol="0">
              <a:spAutoFit/>
            </a:bodyPr>
            <a:lstStyle/>
            <a:p>
              <a:r>
                <a:rPr lang="en-US" sz="1200" b="1" dirty="0" smtClean="0">
                  <a:solidFill>
                    <a:schemeClr val="accent2"/>
                  </a:solidFill>
                </a:rPr>
                <a:t>High-performance</a:t>
              </a:r>
            </a:p>
            <a:p>
              <a:r>
                <a:rPr lang="en-US" sz="1200" b="1" dirty="0" smtClean="0">
                  <a:solidFill>
                    <a:schemeClr val="accent2"/>
                  </a:solidFill>
                </a:rPr>
                <a:t>ARM Cortex-M4 FPU, DSP</a:t>
              </a:r>
              <a:endParaRPr lang="en-US" sz="1200" b="1" dirty="0">
                <a:solidFill>
                  <a:schemeClr val="accent2"/>
                </a:solidFill>
              </a:endParaRPr>
            </a:p>
          </p:txBody>
        </p:sp>
      </p:gr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5788" y="2028457"/>
            <a:ext cx="1994665" cy="1901053"/>
          </a:xfrm>
          <a:prstGeom prst="rect">
            <a:avLst/>
          </a:prstGeom>
        </p:spPr>
      </p:pic>
    </p:spTree>
    <p:extLst>
      <p:ext uri="{BB962C8B-B14F-4D97-AF65-F5344CB8AC3E}">
        <p14:creationId xmlns:p14="http://schemas.microsoft.com/office/powerpoint/2010/main" val="32319738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fade">
                                      <p:cBhvr>
                                        <p:cTn id="7" dur="1000"/>
                                        <p:tgtEl>
                                          <p:spTgt spid="19">
                                            <p:txEl>
                                              <p:pRg st="1" end="1"/>
                                            </p:txEl>
                                          </p:spTgt>
                                        </p:tgtEl>
                                      </p:cBhvr>
                                    </p:animEffect>
                                    <p:anim calcmode="lin" valueType="num">
                                      <p:cBhvr>
                                        <p:cTn id="8"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2339752" y="234734"/>
            <a:ext cx="5112568" cy="582821"/>
          </a:xfrm>
          <a:prstGeom prst="rect">
            <a:avLst/>
          </a:prstGeom>
        </p:spPr>
        <p:txBody>
          <a:bodyPr lIns="91425" tIns="45714" rIns="91425" bIns="45714" anchor="ctr">
            <a:normAutofit fontScale="90000"/>
          </a:bodyPr>
          <a:lstStyle/>
          <a:p>
            <a:pPr eaLnBrk="1" hangingPunct="1"/>
            <a:r>
              <a:rPr lang="en-US" dirty="0" smtClean="0"/>
              <a:t>STM32L476 block diagram</a:t>
            </a:r>
            <a:endParaRPr lang="en-US" i="1" dirty="0" smtClean="0">
              <a:solidFill>
                <a:srgbClr val="FFC000"/>
              </a:solidFill>
            </a:endParaRPr>
          </a:p>
        </p:txBody>
      </p:sp>
      <p:sp>
        <p:nvSpPr>
          <p:cNvPr id="8" name="Espace réservé du numéro de diapositive 7"/>
          <p:cNvSpPr>
            <a:spLocks noGrp="1"/>
          </p:cNvSpPr>
          <p:nvPr>
            <p:ph type="sldNum" sz="quarter" idx="12"/>
          </p:nvPr>
        </p:nvSpPr>
        <p:spPr>
          <a:xfrm>
            <a:off x="8617744" y="678629"/>
            <a:ext cx="544994" cy="198000"/>
          </a:xfrm>
        </p:spPr>
        <p:txBody>
          <a:bodyPr/>
          <a:lstStyle/>
          <a:p>
            <a:fld id="{5B31B9E4-8E4D-4C86-BFD7-412B282B373B}" type="slidenum">
              <a:rPr lang="fr-FR" smtClean="0"/>
              <a:pPr/>
              <a:t>30</a:t>
            </a:fld>
            <a:endParaRPr lang="fr-FR" dirty="0"/>
          </a:p>
        </p:txBody>
      </p:sp>
      <p:pic>
        <p:nvPicPr>
          <p:cNvPr id="2" name="Picture 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339752" y="817555"/>
            <a:ext cx="5182708" cy="5918652"/>
          </a:xfrm>
          <a:prstGeom prst="rect">
            <a:avLst/>
          </a:prstGeom>
        </p:spPr>
      </p:pic>
    </p:spTree>
    <p:extLst>
      <p:ext uri="{BB962C8B-B14F-4D97-AF65-F5344CB8AC3E}">
        <p14:creationId xmlns:p14="http://schemas.microsoft.com/office/powerpoint/2010/main" val="1991973957"/>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234" y="0"/>
            <a:ext cx="8075240" cy="1143000"/>
          </a:xfrm>
        </p:spPr>
        <p:txBody>
          <a:bodyPr>
            <a:normAutofit/>
          </a:bodyPr>
          <a:lstStyle/>
          <a:p>
            <a:r>
              <a:rPr lang="en-US" dirty="0" smtClean="0"/>
              <a:t>Flash organization</a:t>
            </a:r>
            <a:endParaRPr lang="en-US" dirty="0"/>
          </a:p>
        </p:txBody>
      </p:sp>
      <p:sp>
        <p:nvSpPr>
          <p:cNvPr id="3" name="Content Placeholder 2"/>
          <p:cNvSpPr>
            <a:spLocks noGrp="1"/>
          </p:cNvSpPr>
          <p:nvPr>
            <p:ph idx="1"/>
          </p:nvPr>
        </p:nvSpPr>
        <p:spPr>
          <a:xfrm>
            <a:off x="467544" y="908720"/>
            <a:ext cx="8229600" cy="2123658"/>
          </a:xfrm>
        </p:spPr>
        <p:txBody>
          <a:bodyPr/>
          <a:lstStyle/>
          <a:p>
            <a:r>
              <a:rPr lang="en-US" sz="1800" dirty="0" smtClean="0"/>
              <a:t>Two 512KB User Flash banks:</a:t>
            </a:r>
          </a:p>
          <a:p>
            <a:pPr lvl="1"/>
            <a:r>
              <a:rPr lang="en-US" sz="1400" dirty="0" smtClean="0"/>
              <a:t>Each bank is 256 pages of 2KB</a:t>
            </a:r>
          </a:p>
          <a:p>
            <a:r>
              <a:rPr lang="en-US" sz="1800" dirty="0" smtClean="0"/>
              <a:t>Information block:</a:t>
            </a:r>
            <a:endParaRPr lang="en-US" sz="1800" dirty="0"/>
          </a:p>
          <a:p>
            <a:pPr lvl="1"/>
            <a:r>
              <a:rPr lang="en-US" sz="1400" dirty="0" smtClean="0"/>
              <a:t>System </a:t>
            </a:r>
            <a:r>
              <a:rPr lang="en-US" sz="1400" dirty="0"/>
              <a:t>memory </a:t>
            </a:r>
            <a:r>
              <a:rPr lang="en-US" sz="1400" dirty="0" smtClean="0"/>
              <a:t>boot loader</a:t>
            </a:r>
          </a:p>
          <a:p>
            <a:pPr lvl="1"/>
            <a:r>
              <a:rPr lang="en-US" sz="1400" dirty="0" smtClean="0"/>
              <a:t>1 KB </a:t>
            </a:r>
            <a:r>
              <a:rPr lang="en-US" sz="1400" dirty="0"/>
              <a:t>(128 double word) OTP </a:t>
            </a:r>
            <a:r>
              <a:rPr lang="en-US" sz="1400" dirty="0" smtClean="0"/>
              <a:t>for </a:t>
            </a:r>
            <a:r>
              <a:rPr lang="en-US" sz="1400" dirty="0"/>
              <a:t>user </a:t>
            </a:r>
            <a:r>
              <a:rPr lang="en-US" sz="1400" dirty="0" smtClean="0"/>
              <a:t>data</a:t>
            </a:r>
            <a:endParaRPr lang="en-US" sz="1200" dirty="0" smtClean="0"/>
          </a:p>
          <a:p>
            <a:pPr lvl="1"/>
            <a:r>
              <a:rPr lang="en-US" sz="1400" dirty="0"/>
              <a:t>Option bytes for user </a:t>
            </a:r>
            <a:r>
              <a:rPr lang="en-US" sz="1400" dirty="0" smtClean="0"/>
              <a:t>configuration</a:t>
            </a:r>
            <a:endParaRPr lang="en-US" sz="1400"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31</a:t>
            </a:fld>
            <a:endParaRPr lang="fr-FR" dirty="0"/>
          </a:p>
        </p:txBody>
      </p:sp>
      <p:graphicFrame>
        <p:nvGraphicFramePr>
          <p:cNvPr id="7" name="Content Placeholder 8"/>
          <p:cNvGraphicFramePr>
            <a:graphicFrameLocks/>
          </p:cNvGraphicFramePr>
          <p:nvPr>
            <p:extLst>
              <p:ext uri="{D42A27DB-BD31-4B8C-83A1-F6EECF244321}">
                <p14:modId xmlns:p14="http://schemas.microsoft.com/office/powerpoint/2010/main" val="3147013886"/>
              </p:ext>
            </p:extLst>
          </p:nvPr>
        </p:nvGraphicFramePr>
        <p:xfrm>
          <a:off x="2843808" y="3223505"/>
          <a:ext cx="5987009" cy="3229831"/>
        </p:xfrm>
        <a:graphic>
          <a:graphicData uri="http://schemas.openxmlformats.org/drawingml/2006/table">
            <a:tbl>
              <a:tblPr firstRow="1" bandRow="1">
                <a:tableStyleId>{5C22544A-7EE6-4342-B048-85BDC9FD1C3A}</a:tableStyleId>
              </a:tblPr>
              <a:tblGrid>
                <a:gridCol w="1037432"/>
                <a:gridCol w="1021593"/>
                <a:gridCol w="2193653"/>
                <a:gridCol w="688981"/>
                <a:gridCol w="1045350"/>
              </a:tblGrid>
              <a:tr h="377992">
                <a:tc gridSpan="2">
                  <a:txBody>
                    <a:bodyPr/>
                    <a:lstStyle/>
                    <a:p>
                      <a:pPr algn="ctr"/>
                      <a:r>
                        <a:rPr lang="en-US" sz="1100" dirty="0" smtClean="0"/>
                        <a:t>Flash area</a:t>
                      </a:r>
                      <a:endParaRPr lang="fr-FR" sz="1100" dirty="0"/>
                    </a:p>
                  </a:txBody>
                  <a:tcPr/>
                </a:tc>
                <a:tc hMerge="1">
                  <a:txBody>
                    <a:bodyPr/>
                    <a:lstStyle/>
                    <a:p>
                      <a:endParaRPr lang="fr-FR" dirty="0"/>
                    </a:p>
                  </a:txBody>
                  <a:tcPr/>
                </a:tc>
                <a:tc>
                  <a:txBody>
                    <a:bodyPr/>
                    <a:lstStyle/>
                    <a:p>
                      <a:pPr algn="ctr"/>
                      <a:r>
                        <a:rPr lang="en-US" sz="1100" dirty="0" smtClean="0"/>
                        <a:t>Flash memory address</a:t>
                      </a:r>
                      <a:endParaRPr lang="fr-FR" sz="1100" dirty="0"/>
                    </a:p>
                  </a:txBody>
                  <a:tcPr/>
                </a:tc>
                <a:tc>
                  <a:txBody>
                    <a:bodyPr/>
                    <a:lstStyle/>
                    <a:p>
                      <a:pPr algn="ctr"/>
                      <a:r>
                        <a:rPr lang="en-US" sz="1100" dirty="0" smtClean="0"/>
                        <a:t>Size</a:t>
                      </a:r>
                      <a:endParaRPr lang="fr-FR" sz="1100" dirty="0"/>
                    </a:p>
                  </a:txBody>
                  <a:tcPr/>
                </a:tc>
                <a:tc>
                  <a:txBody>
                    <a:bodyPr/>
                    <a:lstStyle/>
                    <a:p>
                      <a:pPr algn="ctr"/>
                      <a:r>
                        <a:rPr lang="en-US" sz="1100" dirty="0" smtClean="0"/>
                        <a:t>Name</a:t>
                      </a:r>
                      <a:endParaRPr lang="fr-FR" sz="1100" dirty="0"/>
                    </a:p>
                  </a:txBody>
                  <a:tcPr/>
                </a:tc>
              </a:tr>
              <a:tr h="258320">
                <a:tc rowSpan="6">
                  <a:txBody>
                    <a:bodyPr/>
                    <a:lstStyle/>
                    <a:p>
                      <a:endParaRPr lang="en-US" sz="1100" dirty="0" smtClean="0"/>
                    </a:p>
                    <a:p>
                      <a:endParaRPr lang="en-US" sz="1100" dirty="0" smtClean="0"/>
                    </a:p>
                    <a:p>
                      <a:endParaRPr lang="en-US" sz="1100" dirty="0" smtClean="0"/>
                    </a:p>
                    <a:p>
                      <a:r>
                        <a:rPr lang="en-US" sz="1100" dirty="0" smtClean="0"/>
                        <a:t>Main memory</a:t>
                      </a:r>
                      <a:endParaRPr lang="fr-FR" sz="1100" dirty="0"/>
                    </a:p>
                  </a:txBody>
                  <a:tcPr/>
                </a:tc>
                <a:tc rowSpan="3">
                  <a:txBody>
                    <a:bodyPr/>
                    <a:lstStyle/>
                    <a:p>
                      <a:pPr algn="l"/>
                      <a:r>
                        <a:rPr lang="en-US" sz="1100" dirty="0" smtClean="0"/>
                        <a:t>Bank</a:t>
                      </a:r>
                      <a:r>
                        <a:rPr lang="en-US" sz="1100" baseline="0" dirty="0" smtClean="0"/>
                        <a:t> 1</a:t>
                      </a:r>
                      <a:endParaRPr lang="fr-FR" sz="1100" dirty="0"/>
                    </a:p>
                  </a:txBody>
                  <a:tcPr/>
                </a:tc>
                <a:tc>
                  <a:txBody>
                    <a:bodyPr/>
                    <a:lstStyle/>
                    <a:p>
                      <a:r>
                        <a:rPr lang="en-US" sz="1050" dirty="0" smtClean="0"/>
                        <a:t>0x0800 0000 – 0x0800 07FF</a:t>
                      </a:r>
                      <a:endParaRPr lang="fr-FR" sz="1050" dirty="0"/>
                    </a:p>
                  </a:txBody>
                  <a:tcPr/>
                </a:tc>
                <a:tc>
                  <a:txBody>
                    <a:bodyPr/>
                    <a:lstStyle/>
                    <a:p>
                      <a:r>
                        <a:rPr lang="en-US" sz="1100" dirty="0" smtClean="0"/>
                        <a:t>2K</a:t>
                      </a:r>
                      <a:endParaRPr lang="fr-FR" sz="1100" dirty="0"/>
                    </a:p>
                  </a:txBody>
                  <a:tcPr/>
                </a:tc>
                <a:tc>
                  <a:txBody>
                    <a:bodyPr/>
                    <a:lstStyle/>
                    <a:p>
                      <a:r>
                        <a:rPr lang="en-US" sz="1100" dirty="0" smtClean="0"/>
                        <a:t>Page 0</a:t>
                      </a:r>
                      <a:endParaRPr lang="fr-FR" sz="1100" dirty="0"/>
                    </a:p>
                  </a:txBody>
                  <a:tcPr/>
                </a:tc>
              </a:tr>
              <a:tr h="228410">
                <a:tc vMerge="1">
                  <a:txBody>
                    <a:bodyPr/>
                    <a:lstStyle/>
                    <a:p>
                      <a:endParaRPr lang="fr-FR" dirty="0"/>
                    </a:p>
                  </a:txBody>
                  <a:tcPr/>
                </a:tc>
                <a:tc vMerge="1">
                  <a:txBody>
                    <a:bodyPr/>
                    <a:lstStyle/>
                    <a:p>
                      <a:endParaRPr lang="fr-FR" dirty="0"/>
                    </a:p>
                  </a:txBody>
                  <a:tcPr/>
                </a:tc>
                <a:tc>
                  <a:txBody>
                    <a:bodyPr/>
                    <a:lstStyle/>
                    <a:p>
                      <a:r>
                        <a:rPr lang="en-US" sz="1050" dirty="0" smtClean="0"/>
                        <a:t>…</a:t>
                      </a:r>
                      <a:endParaRPr lang="fr-FR" sz="1050" dirty="0"/>
                    </a:p>
                  </a:txBody>
                  <a:tcPr/>
                </a:tc>
                <a:tc>
                  <a:txBody>
                    <a:bodyPr/>
                    <a:lstStyle/>
                    <a:p>
                      <a:endParaRPr lang="fr-FR" sz="1100" dirty="0"/>
                    </a:p>
                  </a:txBody>
                  <a:tcPr/>
                </a:tc>
                <a:tc>
                  <a:txBody>
                    <a:bodyPr/>
                    <a:lstStyle/>
                    <a:p>
                      <a:r>
                        <a:rPr lang="en-US" sz="1100" dirty="0" smtClean="0"/>
                        <a:t>…</a:t>
                      </a:r>
                      <a:endParaRPr lang="fr-FR" sz="1100" dirty="0"/>
                    </a:p>
                  </a:txBody>
                  <a:tcPr/>
                </a:tc>
              </a:tr>
              <a:tr h="261039">
                <a:tc vMerge="1">
                  <a:txBody>
                    <a:bodyPr/>
                    <a:lstStyle/>
                    <a:p>
                      <a:endParaRPr lang="fr-FR" dirty="0"/>
                    </a:p>
                  </a:txBody>
                  <a:tcPr/>
                </a:tc>
                <a:tc vMerge="1">
                  <a:txBody>
                    <a:bodyPr/>
                    <a:lstStyle/>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0x0807 F800 – 0x0807 FFFF</a:t>
                      </a:r>
                      <a:endParaRPr lang="fr-FR" sz="105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2K</a:t>
                      </a:r>
                      <a:endParaRPr lang="fr-FR" sz="1100" dirty="0" smtClean="0"/>
                    </a:p>
                  </a:txBody>
                  <a:tcPr/>
                </a:tc>
                <a:tc>
                  <a:txBody>
                    <a:bodyPr/>
                    <a:lstStyle/>
                    <a:p>
                      <a:r>
                        <a:rPr lang="en-US" sz="1100" dirty="0" smtClean="0"/>
                        <a:t>Page 255</a:t>
                      </a:r>
                      <a:endParaRPr lang="fr-FR" sz="1100" dirty="0"/>
                    </a:p>
                  </a:txBody>
                  <a:tcPr/>
                </a:tc>
              </a:tr>
              <a:tr h="231582">
                <a:tc vMerge="1">
                  <a:txBody>
                    <a:bodyPr/>
                    <a:lstStyle/>
                    <a:p>
                      <a:endParaRPr lang="fr-FR" dirty="0"/>
                    </a:p>
                  </a:txBody>
                  <a:tcPr/>
                </a:tc>
                <a:tc rowSpan="3">
                  <a:txBody>
                    <a:bodyPr/>
                    <a:lstStyle/>
                    <a:p>
                      <a:pPr algn="l"/>
                      <a:r>
                        <a:rPr lang="en-US" sz="1100" dirty="0" smtClean="0"/>
                        <a:t>Bank</a:t>
                      </a:r>
                      <a:r>
                        <a:rPr lang="en-US" sz="1100" baseline="0" dirty="0" smtClean="0"/>
                        <a:t> 2</a:t>
                      </a:r>
                      <a:endParaRPr lang="fr-FR" sz="1100" dirty="0"/>
                    </a:p>
                  </a:txBody>
                  <a:tcPr/>
                </a:tc>
                <a:tc>
                  <a:txBody>
                    <a:bodyPr/>
                    <a:lstStyle/>
                    <a:p>
                      <a:r>
                        <a:rPr lang="en-US" sz="1050" dirty="0" smtClean="0"/>
                        <a:t>0x0808 0000 – 0x0808 07FF</a:t>
                      </a:r>
                      <a:endParaRPr lang="fr-FR" sz="1050" dirty="0"/>
                    </a:p>
                  </a:txBody>
                  <a:tcPr/>
                </a:tc>
                <a:tc>
                  <a:txBody>
                    <a:bodyPr/>
                    <a:lstStyle/>
                    <a:p>
                      <a:r>
                        <a:rPr lang="en-US" sz="1100" dirty="0" smtClean="0"/>
                        <a:t>2K</a:t>
                      </a:r>
                      <a:endParaRPr lang="fr-FR" sz="1100" dirty="0"/>
                    </a:p>
                  </a:txBody>
                  <a:tcPr/>
                </a:tc>
                <a:tc>
                  <a:txBody>
                    <a:bodyPr/>
                    <a:lstStyle/>
                    <a:p>
                      <a:r>
                        <a:rPr lang="en-US" sz="1100" dirty="0" smtClean="0"/>
                        <a:t>Page 256</a:t>
                      </a:r>
                      <a:endParaRPr lang="fr-FR" sz="1100" dirty="0"/>
                    </a:p>
                  </a:txBody>
                  <a:tcPr/>
                </a:tc>
              </a:tr>
              <a:tr h="231582">
                <a:tc vMerge="1">
                  <a:txBody>
                    <a:bodyPr/>
                    <a:lstStyle/>
                    <a:p>
                      <a:endParaRPr lang="fr-FR" dirty="0"/>
                    </a:p>
                  </a:txBody>
                  <a:tcPr/>
                </a:tc>
                <a:tc vMerge="1">
                  <a:txBody>
                    <a:bodyPr/>
                    <a:lstStyle/>
                    <a:p>
                      <a:endParaRPr lang="fr-FR" dirty="0"/>
                    </a:p>
                  </a:txBody>
                  <a:tcPr/>
                </a:tc>
                <a:tc>
                  <a:txBody>
                    <a:bodyPr/>
                    <a:lstStyle/>
                    <a:p>
                      <a:r>
                        <a:rPr lang="en-US" sz="1050" dirty="0" smtClean="0"/>
                        <a:t>…</a:t>
                      </a:r>
                      <a:endParaRPr lang="fr-FR" sz="1050" dirty="0"/>
                    </a:p>
                  </a:txBody>
                  <a:tcPr/>
                </a:tc>
                <a:tc>
                  <a:txBody>
                    <a:bodyPr/>
                    <a:lstStyle/>
                    <a:p>
                      <a:endParaRPr lang="fr-FR" sz="1100" dirty="0"/>
                    </a:p>
                  </a:txBody>
                  <a:tcPr/>
                </a:tc>
                <a:tc>
                  <a:txBody>
                    <a:bodyPr/>
                    <a:lstStyle/>
                    <a:p>
                      <a:r>
                        <a:rPr lang="en-US" sz="1100" dirty="0" smtClean="0"/>
                        <a:t>…</a:t>
                      </a:r>
                      <a:endParaRPr lang="fr-FR" sz="1100" dirty="0"/>
                    </a:p>
                  </a:txBody>
                  <a:tcPr/>
                </a:tc>
              </a:tr>
              <a:tr h="231582">
                <a:tc vMerge="1">
                  <a:txBody>
                    <a:bodyPr/>
                    <a:lstStyle/>
                    <a:p>
                      <a:endParaRPr lang="fr-FR" dirty="0"/>
                    </a:p>
                  </a:txBody>
                  <a:tcPr/>
                </a:tc>
                <a:tc vMerge="1">
                  <a:txBody>
                    <a:bodyPr/>
                    <a:lstStyle/>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0x080F F800 – 0x080F FFFF</a:t>
                      </a:r>
                      <a:endParaRPr lang="fr-FR" sz="105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2K</a:t>
                      </a:r>
                      <a:endParaRPr lang="fr-FR" sz="1100" dirty="0" smtClean="0"/>
                    </a:p>
                  </a:txBody>
                  <a:tcPr/>
                </a:tc>
                <a:tc>
                  <a:txBody>
                    <a:bodyPr/>
                    <a:lstStyle/>
                    <a:p>
                      <a:r>
                        <a:rPr lang="en-US" sz="1100" dirty="0" smtClean="0"/>
                        <a:t>Page 511</a:t>
                      </a:r>
                      <a:endParaRPr lang="fr-FR" sz="1100" dirty="0"/>
                    </a:p>
                  </a:txBody>
                  <a:tcPr/>
                </a:tc>
              </a:tr>
              <a:tr h="231582">
                <a:tc rowSpan="5">
                  <a:txBody>
                    <a:bodyPr/>
                    <a:lstStyle/>
                    <a:p>
                      <a:endParaRPr lang="en-US" sz="1100" dirty="0" smtClean="0"/>
                    </a:p>
                    <a:p>
                      <a:endParaRPr lang="en-US" sz="1100" dirty="0" smtClean="0"/>
                    </a:p>
                    <a:p>
                      <a:r>
                        <a:rPr lang="en-US" sz="1100" dirty="0" smtClean="0"/>
                        <a:t>Information</a:t>
                      </a:r>
                      <a:r>
                        <a:rPr lang="en-US" sz="1100" baseline="0" dirty="0" smtClean="0"/>
                        <a:t> </a:t>
                      </a:r>
                    </a:p>
                    <a:p>
                      <a:r>
                        <a:rPr lang="en-US" sz="1100" baseline="0" dirty="0" smtClean="0"/>
                        <a:t>block</a:t>
                      </a:r>
                      <a:endParaRPr lang="fr-FR" sz="1100" dirty="0"/>
                    </a:p>
                  </a:txBody>
                  <a:tcPr/>
                </a:tc>
                <a:tc>
                  <a:txBody>
                    <a:bodyPr/>
                    <a:lstStyle/>
                    <a:p>
                      <a:r>
                        <a:rPr lang="en-US" sz="1100" dirty="0" smtClean="0"/>
                        <a:t>Bank 1</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0x1FFF 0000 – 0x1FFF 6FFF</a:t>
                      </a:r>
                      <a:endParaRPr lang="fr-FR" sz="1050" dirty="0" smtClean="0"/>
                    </a:p>
                  </a:txBody>
                  <a:tcPr/>
                </a:tc>
                <a:tc>
                  <a:txBody>
                    <a:bodyPr/>
                    <a:lstStyle/>
                    <a:p>
                      <a:r>
                        <a:rPr lang="en-US" sz="1100" dirty="0" smtClean="0"/>
                        <a:t>28K</a:t>
                      </a:r>
                      <a:endParaRPr lang="fr-FR" sz="1100" dirty="0"/>
                    </a:p>
                  </a:txBody>
                  <a:tcPr/>
                </a:tc>
                <a:tc rowSpan="2">
                  <a:txBody>
                    <a:bodyPr/>
                    <a:lstStyle/>
                    <a:p>
                      <a:r>
                        <a:rPr lang="en-US" sz="1100" dirty="0" smtClean="0"/>
                        <a:t>System</a:t>
                      </a:r>
                    </a:p>
                    <a:p>
                      <a:r>
                        <a:rPr lang="en-US" sz="1100" dirty="0" smtClean="0"/>
                        <a:t>memory</a:t>
                      </a:r>
                      <a:endParaRPr lang="fr-FR" sz="1100" dirty="0"/>
                    </a:p>
                  </a:txBody>
                  <a:tcPr/>
                </a:tc>
              </a:tr>
              <a:tr h="231582">
                <a:tc vMerge="1">
                  <a:txBody>
                    <a:bodyPr/>
                    <a:lstStyle/>
                    <a:p>
                      <a:endParaRPr lang="fr-FR" dirty="0"/>
                    </a:p>
                  </a:txBody>
                  <a:tcPr/>
                </a:tc>
                <a:tc>
                  <a:txBody>
                    <a:bodyPr/>
                    <a:lstStyle/>
                    <a:p>
                      <a:r>
                        <a:rPr lang="en-US" sz="1100" dirty="0" smtClean="0"/>
                        <a:t>Bank 2</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0x1FFF 8000 – 0x1FFF EFFF</a:t>
                      </a:r>
                      <a:endParaRPr lang="fr-FR" sz="105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28K</a:t>
                      </a:r>
                      <a:endParaRPr lang="fr-FR" sz="1100" dirty="0" smtClean="0"/>
                    </a:p>
                  </a:txBody>
                  <a:tcPr/>
                </a:tc>
                <a:tc vMerge="1">
                  <a:txBody>
                    <a:bodyPr/>
                    <a:lstStyle/>
                    <a:p>
                      <a:endParaRPr lang="fr-FR" dirty="0"/>
                    </a:p>
                  </a:txBody>
                  <a:tcPr/>
                </a:tc>
              </a:tr>
              <a:tr h="231582">
                <a:tc vMerge="1">
                  <a:txBody>
                    <a:bodyPr/>
                    <a:lstStyle/>
                    <a:p>
                      <a:endParaRPr lang="fr-FR" dirty="0"/>
                    </a:p>
                  </a:txBody>
                  <a:tcPr/>
                </a:tc>
                <a:tc>
                  <a:txBody>
                    <a:bodyPr/>
                    <a:lstStyle/>
                    <a:p>
                      <a:r>
                        <a:rPr lang="en-US" sz="1100" dirty="0" smtClean="0"/>
                        <a:t>Bank 1</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0x1FFF 7000 – 0x1FFF 73FF</a:t>
                      </a:r>
                      <a:endParaRPr lang="fr-FR" sz="1050" dirty="0" smtClean="0"/>
                    </a:p>
                  </a:txBody>
                  <a:tcPr/>
                </a:tc>
                <a:tc>
                  <a:txBody>
                    <a:bodyPr/>
                    <a:lstStyle/>
                    <a:p>
                      <a:r>
                        <a:rPr lang="en-US" sz="1100" dirty="0" smtClean="0"/>
                        <a:t>1K</a:t>
                      </a:r>
                      <a:endParaRPr lang="fr-FR" sz="1100" dirty="0"/>
                    </a:p>
                  </a:txBody>
                  <a:tcPr/>
                </a:tc>
                <a:tc>
                  <a:txBody>
                    <a:bodyPr/>
                    <a:lstStyle/>
                    <a:p>
                      <a:r>
                        <a:rPr lang="en-US" sz="1100" dirty="0" smtClean="0"/>
                        <a:t>OTP area</a:t>
                      </a:r>
                      <a:endParaRPr lang="fr-FR" sz="1100" dirty="0"/>
                    </a:p>
                  </a:txBody>
                  <a:tcPr/>
                </a:tc>
              </a:tr>
              <a:tr h="231582">
                <a:tc vMerge="1">
                  <a:txBody>
                    <a:bodyPr/>
                    <a:lstStyle/>
                    <a:p>
                      <a:endParaRPr lang="fr-FR" dirty="0"/>
                    </a:p>
                  </a:txBody>
                  <a:tcPr/>
                </a:tc>
                <a:tc>
                  <a:txBody>
                    <a:bodyPr/>
                    <a:lstStyle/>
                    <a:p>
                      <a:r>
                        <a:rPr lang="en-US" sz="1100" dirty="0" smtClean="0"/>
                        <a:t>Bank 1</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0x1FFF 7800 – 0x1FFF 780F</a:t>
                      </a:r>
                      <a:endParaRPr lang="fr-FR" sz="1050" dirty="0" smtClean="0"/>
                    </a:p>
                  </a:txBody>
                  <a:tcPr/>
                </a:tc>
                <a:tc>
                  <a:txBody>
                    <a:bodyPr/>
                    <a:lstStyle/>
                    <a:p>
                      <a:r>
                        <a:rPr lang="en-US" sz="1100" dirty="0" smtClean="0"/>
                        <a:t>16</a:t>
                      </a:r>
                      <a:endParaRPr lang="fr-FR" sz="1100" dirty="0"/>
                    </a:p>
                  </a:txBody>
                  <a:tcPr/>
                </a:tc>
                <a:tc rowSpan="2">
                  <a:txBody>
                    <a:bodyPr/>
                    <a:lstStyle/>
                    <a:p>
                      <a:r>
                        <a:rPr lang="en-US" sz="1100" dirty="0" smtClean="0"/>
                        <a:t>Option bytes</a:t>
                      </a:r>
                      <a:endParaRPr lang="fr-FR" sz="1100" dirty="0"/>
                    </a:p>
                  </a:txBody>
                  <a:tcPr/>
                </a:tc>
              </a:tr>
              <a:tr h="231582">
                <a:tc vMerge="1">
                  <a:txBody>
                    <a:bodyPr/>
                    <a:lstStyle/>
                    <a:p>
                      <a:endParaRPr lang="fr-FR" dirty="0"/>
                    </a:p>
                  </a:txBody>
                  <a:tcPr/>
                </a:tc>
                <a:tc>
                  <a:txBody>
                    <a:bodyPr/>
                    <a:lstStyle/>
                    <a:p>
                      <a:r>
                        <a:rPr lang="en-US" sz="1100" dirty="0" smtClean="0"/>
                        <a:t>Bank</a:t>
                      </a:r>
                      <a:r>
                        <a:rPr lang="en-US" sz="1100" baseline="0" dirty="0" smtClean="0"/>
                        <a:t> 2</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0x1FFF F800 – 0x1FFF F80F</a:t>
                      </a:r>
                      <a:endParaRPr lang="fr-FR" sz="1050" dirty="0" smtClean="0"/>
                    </a:p>
                  </a:txBody>
                  <a:tcPr/>
                </a:tc>
                <a:tc>
                  <a:txBody>
                    <a:bodyPr/>
                    <a:lstStyle/>
                    <a:p>
                      <a:r>
                        <a:rPr lang="en-US" sz="1100" dirty="0" smtClean="0"/>
                        <a:t>16</a:t>
                      </a:r>
                      <a:endParaRPr lang="fr-FR" sz="1100" dirty="0"/>
                    </a:p>
                  </a:txBody>
                  <a:tcPr/>
                </a:tc>
                <a:tc vMerge="1">
                  <a:txBody>
                    <a:bodyPr/>
                    <a:lstStyle/>
                    <a:p>
                      <a:endParaRPr lang="fr-FR" dirty="0"/>
                    </a:p>
                  </a:txBody>
                  <a:tcPr/>
                </a:tc>
              </a:tr>
            </a:tbl>
          </a:graphicData>
        </a:graphic>
      </p:graphicFrame>
    </p:spTree>
    <p:extLst>
      <p:ext uri="{BB962C8B-B14F-4D97-AF65-F5344CB8AC3E}">
        <p14:creationId xmlns:p14="http://schemas.microsoft.com/office/powerpoint/2010/main" val="1232477668"/>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615238" cy="685800"/>
          </a:xfrm>
        </p:spPr>
        <p:txBody>
          <a:bodyPr lIns="91427" tIns="45714" rIns="91427" bIns="45714"/>
          <a:lstStyle/>
          <a:p>
            <a:r>
              <a:rPr lang="en-US" dirty="0" smtClean="0"/>
              <a:t>Program / Erase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19535480"/>
              </p:ext>
            </p:extLst>
          </p:nvPr>
        </p:nvGraphicFramePr>
        <p:xfrm>
          <a:off x="1259632" y="3212976"/>
          <a:ext cx="7524153" cy="2840322"/>
        </p:xfrm>
        <a:graphic>
          <a:graphicData uri="http://schemas.openxmlformats.org/drawingml/2006/table">
            <a:tbl>
              <a:tblPr firstRow="1" bandRow="1">
                <a:tableStyleId>{5C22544A-7EE6-4342-B048-85BDC9FD1C3A}</a:tableStyleId>
              </a:tblPr>
              <a:tblGrid>
                <a:gridCol w="4606914"/>
                <a:gridCol w="2917239"/>
              </a:tblGrid>
              <a:tr h="268778">
                <a:tc>
                  <a:txBody>
                    <a:bodyPr/>
                    <a:lstStyle/>
                    <a:p>
                      <a:pPr algn="ctr"/>
                      <a:r>
                        <a:rPr lang="en-US" sz="1400" dirty="0" smtClean="0"/>
                        <a:t>Parameter</a:t>
                      </a:r>
                      <a:endParaRPr lang="en-US" sz="1400" dirty="0"/>
                    </a:p>
                  </a:txBody>
                  <a:tcPr/>
                </a:tc>
                <a:tc>
                  <a:txBody>
                    <a:bodyPr/>
                    <a:lstStyle/>
                    <a:p>
                      <a:pPr algn="ctr"/>
                      <a:r>
                        <a:rPr lang="en-US" sz="1400" dirty="0" err="1" smtClean="0"/>
                        <a:t>Typ</a:t>
                      </a:r>
                      <a:endParaRPr lang="en-US" sz="1400" dirty="0"/>
                    </a:p>
                  </a:txBody>
                  <a:tcPr/>
                </a:tc>
              </a:tr>
              <a:tr h="327014">
                <a:tc>
                  <a:txBody>
                    <a:bodyPr/>
                    <a:lstStyle/>
                    <a:p>
                      <a:r>
                        <a:rPr lang="en-US" sz="1400" dirty="0" smtClean="0"/>
                        <a:t>64-bit programming time</a:t>
                      </a:r>
                      <a:endParaRPr lang="en-US" sz="1400" dirty="0"/>
                    </a:p>
                  </a:txBody>
                  <a:tcPr/>
                </a:tc>
                <a:tc>
                  <a:txBody>
                    <a:bodyPr/>
                    <a:lstStyle/>
                    <a:p>
                      <a:r>
                        <a:rPr lang="en-US" sz="1400" dirty="0" smtClean="0"/>
                        <a:t>82 µs</a:t>
                      </a:r>
                      <a:endParaRPr lang="fr-FR" sz="1400" dirty="0"/>
                    </a:p>
                  </a:txBody>
                  <a:tcPr/>
                </a:tc>
              </a:tr>
              <a:tr h="327014">
                <a:tc>
                  <a:txBody>
                    <a:bodyPr/>
                    <a:lstStyle/>
                    <a:p>
                      <a:r>
                        <a:rPr lang="en-US" sz="1400" dirty="0" smtClean="0"/>
                        <a:t>Page (2 KB) erase time</a:t>
                      </a:r>
                      <a:endParaRPr lang="en-US" sz="1400" dirty="0"/>
                    </a:p>
                  </a:txBody>
                  <a:tcPr/>
                </a:tc>
                <a:tc>
                  <a:txBody>
                    <a:bodyPr/>
                    <a:lstStyle/>
                    <a:p>
                      <a:r>
                        <a:rPr lang="en-US" sz="1400" dirty="0" smtClean="0"/>
                        <a:t>22 </a:t>
                      </a:r>
                      <a:r>
                        <a:rPr lang="en-US" sz="1400" dirty="0" err="1" smtClean="0"/>
                        <a:t>ms</a:t>
                      </a:r>
                      <a:endParaRPr lang="fr-FR" sz="1400" dirty="0"/>
                    </a:p>
                  </a:txBody>
                  <a:tcPr/>
                </a:tc>
              </a:tr>
              <a:tr h="456923">
                <a:tc>
                  <a:txBody>
                    <a:bodyPr/>
                    <a:lstStyle/>
                    <a:p>
                      <a:r>
                        <a:rPr lang="en-US" sz="1400" dirty="0" smtClean="0"/>
                        <a:t>One row (32 double-word) programming time</a:t>
                      </a:r>
                      <a:endParaRPr lang="en-US" sz="1400" dirty="0"/>
                    </a:p>
                  </a:txBody>
                  <a:tcPr/>
                </a:tc>
                <a:tc>
                  <a:txBody>
                    <a:bodyPr/>
                    <a:lstStyle/>
                    <a:p>
                      <a:r>
                        <a:rPr lang="en-US" sz="1400" dirty="0" smtClean="0"/>
                        <a:t>Normal</a:t>
                      </a:r>
                      <a:r>
                        <a:rPr lang="en-US" sz="1400" baseline="0" dirty="0" smtClean="0"/>
                        <a:t> : 2.6 </a:t>
                      </a:r>
                      <a:r>
                        <a:rPr lang="en-US" sz="1400" baseline="0" dirty="0" err="1" smtClean="0"/>
                        <a:t>ms</a:t>
                      </a:r>
                      <a:endParaRPr lang="en-US" sz="1400" baseline="0" dirty="0" smtClean="0"/>
                    </a:p>
                    <a:p>
                      <a:r>
                        <a:rPr lang="en-US" sz="1400" baseline="0" dirty="0" smtClean="0"/>
                        <a:t>Fast : 1.9 </a:t>
                      </a:r>
                      <a:r>
                        <a:rPr lang="en-US" sz="1400" baseline="0" dirty="0" err="1" smtClean="0"/>
                        <a:t>ms</a:t>
                      </a:r>
                      <a:endParaRPr lang="fr-FR" sz="1400" dirty="0"/>
                    </a:p>
                  </a:txBody>
                  <a:tcPr/>
                </a:tc>
              </a:tr>
              <a:tr h="456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One page (2 KB) programming time</a:t>
                      </a:r>
                    </a:p>
                    <a:p>
                      <a:endParaRPr lang="en-US" sz="1400" dirty="0"/>
                    </a:p>
                  </a:txBody>
                  <a:tcPr/>
                </a:tc>
                <a:tc>
                  <a:txBody>
                    <a:bodyPr/>
                    <a:lstStyle/>
                    <a:p>
                      <a:r>
                        <a:rPr lang="en-US" sz="1400" dirty="0" smtClean="0"/>
                        <a:t>Normal</a:t>
                      </a:r>
                      <a:r>
                        <a:rPr lang="en-US" sz="1400" baseline="0" dirty="0" smtClean="0"/>
                        <a:t> : 20.9 </a:t>
                      </a:r>
                      <a:r>
                        <a:rPr lang="en-US" sz="1400" baseline="0" dirty="0" err="1" smtClean="0"/>
                        <a:t>ms</a:t>
                      </a:r>
                      <a:endParaRPr lang="en-US" sz="1400" baseline="0" dirty="0" smtClean="0"/>
                    </a:p>
                    <a:p>
                      <a:r>
                        <a:rPr lang="en-US" sz="1400" baseline="0" dirty="0" smtClean="0"/>
                        <a:t>Fast : 15.3 </a:t>
                      </a:r>
                      <a:r>
                        <a:rPr lang="en-US" sz="1400" baseline="0" dirty="0" err="1" smtClean="0"/>
                        <a:t>ms</a:t>
                      </a:r>
                      <a:endParaRPr lang="fr-FR" sz="1400" dirty="0" smtClean="0"/>
                    </a:p>
                  </a:txBody>
                  <a:tcPr/>
                </a:tc>
              </a:tr>
              <a:tr h="456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One bank (512 KB) programming time</a:t>
                      </a:r>
                    </a:p>
                    <a:p>
                      <a:endParaRPr lang="en-US" sz="1400" dirty="0"/>
                    </a:p>
                  </a:txBody>
                  <a:tcPr/>
                </a:tc>
                <a:tc>
                  <a:txBody>
                    <a:bodyPr/>
                    <a:lstStyle/>
                    <a:p>
                      <a:r>
                        <a:rPr lang="en-US" sz="1400" dirty="0" smtClean="0"/>
                        <a:t>Normal</a:t>
                      </a:r>
                      <a:r>
                        <a:rPr lang="en-US" sz="1400" baseline="0" dirty="0" smtClean="0"/>
                        <a:t> : 5.35 s</a:t>
                      </a:r>
                    </a:p>
                    <a:p>
                      <a:r>
                        <a:rPr lang="en-US" sz="1400" baseline="0" dirty="0" smtClean="0"/>
                        <a:t>Fast : 3.9 s</a:t>
                      </a:r>
                      <a:endParaRPr lang="fr-FR" sz="1400" dirty="0" smtClean="0"/>
                    </a:p>
                  </a:txBody>
                  <a:tcPr/>
                </a:tc>
              </a:tr>
              <a:tr h="327014">
                <a:tc>
                  <a:txBody>
                    <a:bodyPr/>
                    <a:lstStyle/>
                    <a:p>
                      <a:r>
                        <a:rPr lang="en-US" sz="1400" dirty="0" smtClean="0"/>
                        <a:t>Mass erase time (1 or 2 banks)</a:t>
                      </a:r>
                      <a:endParaRPr lang="en-US" sz="1400" dirty="0"/>
                    </a:p>
                  </a:txBody>
                  <a:tcPr/>
                </a:tc>
                <a:tc>
                  <a:txBody>
                    <a:bodyPr/>
                    <a:lstStyle/>
                    <a:p>
                      <a:r>
                        <a:rPr lang="en-US" sz="1400" dirty="0" smtClean="0"/>
                        <a:t>22 </a:t>
                      </a:r>
                      <a:r>
                        <a:rPr lang="en-US" sz="1400" dirty="0" err="1" smtClean="0"/>
                        <a:t>ms</a:t>
                      </a:r>
                      <a:endParaRPr lang="fr-FR" sz="1400" dirty="0" smtClean="0"/>
                    </a:p>
                  </a:txBody>
                  <a:tcPr/>
                </a:tc>
              </a:tr>
            </a:tbl>
          </a:graphicData>
        </a:graphic>
      </p:graphicFrame>
      <p:sp>
        <p:nvSpPr>
          <p:cNvPr id="17"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32</a:t>
            </a:fld>
            <a:endParaRPr lang="fr-FR"/>
          </a:p>
        </p:txBody>
      </p:sp>
      <p:sp>
        <p:nvSpPr>
          <p:cNvPr id="7" name="Content Placeholder 2"/>
          <p:cNvSpPr txBox="1">
            <a:spLocks/>
          </p:cNvSpPr>
          <p:nvPr/>
        </p:nvSpPr>
        <p:spPr>
          <a:xfrm>
            <a:off x="323528" y="908720"/>
            <a:ext cx="8229600" cy="2046714"/>
          </a:xfrm>
          <a:prstGeom prst="rect">
            <a:avLst/>
          </a:prstGeom>
        </p:spPr>
        <p:txBody>
          <a:bodyPr vert="horz"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smtClean="0"/>
              <a:t>ECC</a:t>
            </a:r>
            <a:r>
              <a:rPr lang="en-US" sz="1400" dirty="0" smtClean="0"/>
              <a:t> (Error Code Correction) : 8-bit for 64-bit word</a:t>
            </a:r>
          </a:p>
          <a:p>
            <a:pPr lvl="1"/>
            <a:r>
              <a:rPr lang="en-US" sz="1100" dirty="0" smtClean="0"/>
              <a:t>Single error correction:</a:t>
            </a:r>
          </a:p>
          <a:p>
            <a:pPr lvl="2"/>
            <a:r>
              <a:rPr lang="en-US" sz="1050" dirty="0" smtClean="0"/>
              <a:t>Failure address and bank saved in FLASH_ECCR register, optional interrupt</a:t>
            </a:r>
          </a:p>
          <a:p>
            <a:pPr lvl="1"/>
            <a:r>
              <a:rPr lang="en-US" sz="1100" dirty="0" smtClean="0"/>
              <a:t>Double error detection : NMI!</a:t>
            </a:r>
          </a:p>
          <a:p>
            <a:r>
              <a:rPr lang="en-US" sz="1400" dirty="0" smtClean="0"/>
              <a:t>Programming granularity is 64-bit</a:t>
            </a:r>
          </a:p>
          <a:p>
            <a:r>
              <a:rPr lang="en-US" sz="1400" dirty="0" smtClean="0"/>
              <a:t>Page granularity for erase is 2 Kbytes</a:t>
            </a:r>
          </a:p>
        </p:txBody>
      </p:sp>
    </p:spTree>
    <p:extLst>
      <p:ext uri="{BB962C8B-B14F-4D97-AF65-F5344CB8AC3E}">
        <p14:creationId xmlns:p14="http://schemas.microsoft.com/office/powerpoint/2010/main" val="4080892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34" y="0"/>
            <a:ext cx="8075240" cy="1143000"/>
          </a:xfrm>
        </p:spPr>
        <p:txBody>
          <a:bodyPr>
            <a:normAutofit/>
          </a:bodyPr>
          <a:lstStyle/>
          <a:p>
            <a:r>
              <a:rPr lang="en-US" dirty="0" smtClean="0"/>
              <a:t>Flash protections </a:t>
            </a:r>
            <a:endParaRPr lang="en-US" dirty="0"/>
          </a:p>
        </p:txBody>
      </p:sp>
      <p:sp>
        <p:nvSpPr>
          <p:cNvPr id="3" name="Content Placeholder 2"/>
          <p:cNvSpPr>
            <a:spLocks noGrp="1"/>
          </p:cNvSpPr>
          <p:nvPr>
            <p:ph idx="1"/>
          </p:nvPr>
        </p:nvSpPr>
        <p:spPr>
          <a:xfrm>
            <a:off x="467544" y="1064106"/>
            <a:ext cx="8229600" cy="4793620"/>
          </a:xfrm>
        </p:spPr>
        <p:txBody>
          <a:bodyPr/>
          <a:lstStyle/>
          <a:p>
            <a:pPr marL="0" indent="0">
              <a:buNone/>
            </a:pPr>
            <a:r>
              <a:rPr lang="en-US" sz="2400" dirty="0"/>
              <a:t>Flexible Protections configurable with option bytes :</a:t>
            </a:r>
          </a:p>
          <a:p>
            <a:pPr>
              <a:buClr>
                <a:srgbClr val="002060"/>
              </a:buClr>
            </a:pPr>
            <a:r>
              <a:rPr lang="en-US" dirty="0">
                <a:solidFill>
                  <a:srgbClr val="B7007C"/>
                </a:solidFill>
              </a:rPr>
              <a:t>Readout protection (RDP</a:t>
            </a:r>
            <a:r>
              <a:rPr lang="en-US" dirty="0" smtClean="0">
                <a:solidFill>
                  <a:srgbClr val="B7007C"/>
                </a:solidFill>
              </a:rPr>
              <a:t>)</a:t>
            </a:r>
          </a:p>
          <a:p>
            <a:pPr lvl="1">
              <a:buClr>
                <a:srgbClr val="00B0F0"/>
              </a:buClr>
            </a:pPr>
            <a:r>
              <a:rPr lang="en-US" sz="2000" dirty="0">
                <a:solidFill>
                  <a:srgbClr val="002060"/>
                </a:solidFill>
              </a:rPr>
              <a:t>Forbids </a:t>
            </a:r>
            <a:r>
              <a:rPr lang="en-US" sz="2000" dirty="0" smtClean="0">
                <a:solidFill>
                  <a:srgbClr val="002060"/>
                </a:solidFill>
              </a:rPr>
              <a:t>access </a:t>
            </a:r>
            <a:r>
              <a:rPr lang="en-US" sz="2000" dirty="0">
                <a:solidFill>
                  <a:srgbClr val="002060"/>
                </a:solidFill>
              </a:rPr>
              <a:t>to </a:t>
            </a:r>
            <a:r>
              <a:rPr lang="en-US" sz="2000" dirty="0" smtClean="0">
                <a:solidFill>
                  <a:srgbClr val="002060"/>
                </a:solidFill>
              </a:rPr>
              <a:t>Flash/SRAM2/Backup registers by:</a:t>
            </a:r>
          </a:p>
          <a:p>
            <a:pPr lvl="2">
              <a:buClr>
                <a:srgbClr val="00B0F0"/>
              </a:buClr>
            </a:pPr>
            <a:r>
              <a:rPr lang="en-US" sz="1800" dirty="0" smtClean="0">
                <a:solidFill>
                  <a:srgbClr val="002060"/>
                </a:solidFill>
              </a:rPr>
              <a:t>Debug interface </a:t>
            </a:r>
            <a:r>
              <a:rPr lang="en-US" sz="1800" dirty="0">
                <a:solidFill>
                  <a:srgbClr val="002060"/>
                </a:solidFill>
              </a:rPr>
              <a:t>(JTAG/SWD</a:t>
            </a:r>
            <a:r>
              <a:rPr lang="en-US" sz="1800" dirty="0" smtClean="0">
                <a:solidFill>
                  <a:srgbClr val="002060"/>
                </a:solidFill>
              </a:rPr>
              <a:t>)</a:t>
            </a:r>
          </a:p>
          <a:p>
            <a:pPr lvl="2">
              <a:buClr>
                <a:srgbClr val="00B0F0"/>
              </a:buClr>
            </a:pPr>
            <a:r>
              <a:rPr lang="en-US" sz="1800" dirty="0" smtClean="0">
                <a:solidFill>
                  <a:srgbClr val="002060"/>
                </a:solidFill>
              </a:rPr>
              <a:t>Boot </a:t>
            </a:r>
            <a:r>
              <a:rPr lang="en-US" sz="1800" dirty="0">
                <a:solidFill>
                  <a:srgbClr val="002060"/>
                </a:solidFill>
              </a:rPr>
              <a:t>from </a:t>
            </a:r>
            <a:r>
              <a:rPr lang="en-US" sz="1800" dirty="0" smtClean="0">
                <a:solidFill>
                  <a:srgbClr val="002060"/>
                </a:solidFill>
              </a:rPr>
              <a:t>SRAM1</a:t>
            </a:r>
          </a:p>
          <a:p>
            <a:pPr lvl="2">
              <a:buClr>
                <a:srgbClr val="00B0F0"/>
              </a:buClr>
            </a:pPr>
            <a:r>
              <a:rPr lang="en-US" sz="1800" dirty="0" smtClean="0">
                <a:solidFill>
                  <a:srgbClr val="002060"/>
                </a:solidFill>
              </a:rPr>
              <a:t>Bootloader</a:t>
            </a:r>
          </a:p>
          <a:p>
            <a:pPr>
              <a:buClr>
                <a:srgbClr val="002060"/>
              </a:buClr>
            </a:pPr>
            <a:r>
              <a:rPr lang="en-US" dirty="0" smtClean="0">
                <a:solidFill>
                  <a:srgbClr val="B7007C"/>
                </a:solidFill>
              </a:rPr>
              <a:t>Proprietary Code Protection (PCROP) with 64-bit granularity</a:t>
            </a:r>
          </a:p>
          <a:p>
            <a:pPr lvl="1">
              <a:buClr>
                <a:srgbClr val="00B0F0"/>
              </a:buClr>
            </a:pPr>
            <a:r>
              <a:rPr lang="en-US" sz="2000" dirty="0" smtClean="0">
                <a:solidFill>
                  <a:srgbClr val="002060"/>
                </a:solidFill>
              </a:rPr>
              <a:t>Used </a:t>
            </a:r>
            <a:r>
              <a:rPr lang="en-US" sz="2000" dirty="0">
                <a:solidFill>
                  <a:srgbClr val="002060"/>
                </a:solidFill>
              </a:rPr>
              <a:t>to protect specific code area from any read or write </a:t>
            </a:r>
            <a:r>
              <a:rPr lang="en-US" sz="2000" dirty="0" smtClean="0">
                <a:solidFill>
                  <a:srgbClr val="002060"/>
                </a:solidFill>
              </a:rPr>
              <a:t>access</a:t>
            </a:r>
          </a:p>
          <a:p>
            <a:pPr lvl="1">
              <a:buClr>
                <a:srgbClr val="00B0F0"/>
              </a:buClr>
            </a:pPr>
            <a:r>
              <a:rPr lang="en-US" sz="2000" dirty="0" smtClean="0">
                <a:solidFill>
                  <a:srgbClr val="002060"/>
                </a:solidFill>
              </a:rPr>
              <a:t>The </a:t>
            </a:r>
            <a:r>
              <a:rPr lang="en-US" sz="2000" dirty="0">
                <a:solidFill>
                  <a:srgbClr val="002060"/>
                </a:solidFill>
              </a:rPr>
              <a:t>code can only be executed. </a:t>
            </a:r>
          </a:p>
          <a:p>
            <a:pPr>
              <a:buClr>
                <a:srgbClr val="002060"/>
              </a:buClr>
            </a:pPr>
            <a:r>
              <a:rPr lang="en-US" dirty="0">
                <a:solidFill>
                  <a:srgbClr val="B7007C"/>
                </a:solidFill>
              </a:rPr>
              <a:t>Write Protection (WRP) with 2-KByte granularity</a:t>
            </a:r>
          </a:p>
          <a:p>
            <a:pPr lvl="1">
              <a:buClr>
                <a:srgbClr val="00B0F0"/>
              </a:buClr>
            </a:pPr>
            <a:r>
              <a:rPr lang="en-US" sz="2000" dirty="0">
                <a:solidFill>
                  <a:srgbClr val="002060"/>
                </a:solidFill>
              </a:rPr>
              <a:t>Used to protect specific code area from </a:t>
            </a:r>
            <a:r>
              <a:rPr lang="en-US" sz="2000" dirty="0" smtClean="0">
                <a:solidFill>
                  <a:srgbClr val="002060"/>
                </a:solidFill>
              </a:rPr>
              <a:t>unwanted write/erase</a:t>
            </a:r>
            <a:endParaRPr lang="en-US" sz="2000" dirty="0">
              <a:solidFill>
                <a:srgbClr val="00206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33</a:t>
            </a:fld>
            <a:endParaRPr lang="fr-FR" dirty="0"/>
          </a:p>
        </p:txBody>
      </p:sp>
    </p:spTree>
    <p:extLst>
      <p:ext uri="{BB962C8B-B14F-4D97-AF65-F5344CB8AC3E}">
        <p14:creationId xmlns:p14="http://schemas.microsoft.com/office/powerpoint/2010/main" val="2930854781"/>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7538" name="Rectangle 2"/>
          <p:cNvSpPr>
            <a:spLocks noChangeArrowheads="1"/>
          </p:cNvSpPr>
          <p:nvPr/>
        </p:nvSpPr>
        <p:spPr bwMode="auto">
          <a:xfrm>
            <a:off x="242888" y="966788"/>
            <a:ext cx="8716962" cy="5486400"/>
          </a:xfrm>
          <a:prstGeom prst="rect">
            <a:avLst/>
          </a:prstGeom>
          <a:noFill/>
          <a:ln w="9525">
            <a:noFill/>
            <a:miter lim="800000"/>
            <a:headEnd/>
            <a:tailEnd/>
          </a:ln>
          <a:effectLst/>
        </p:spPr>
        <p:txBody>
          <a:bodyPr lIns="91436" rIns="91436"/>
          <a:lstStyle/>
          <a:p>
            <a:pPr marL="177800" indent="-177800">
              <a:spcBef>
                <a:spcPts val="1800"/>
              </a:spcBef>
              <a:spcAft>
                <a:spcPts val="600"/>
              </a:spcAft>
              <a:buClr>
                <a:schemeClr val="tx2"/>
              </a:buClr>
              <a:buFont typeface="Arial" pitchFamily="34" charset="0"/>
              <a:buChar char="•"/>
              <a:defRPr/>
            </a:pPr>
            <a:r>
              <a:rPr lang="en-US" dirty="0">
                <a:solidFill>
                  <a:srgbClr val="1C2A57"/>
                </a:solidFill>
                <a:latin typeface="Arial" pitchFamily="34" charset="0"/>
                <a:cs typeface="Arial" pitchFamily="34" charset="0"/>
              </a:rPr>
              <a:t>Readout protection </a:t>
            </a:r>
            <a:r>
              <a:rPr lang="en-US" dirty="0">
                <a:solidFill>
                  <a:srgbClr val="B7007C"/>
                </a:solidFill>
                <a:latin typeface="Arial" pitchFamily="34" charset="0"/>
                <a:cs typeface="Arial" pitchFamily="34" charset="0"/>
              </a:rPr>
              <a:t>Level 0 : No read protection</a:t>
            </a:r>
          </a:p>
          <a:p>
            <a:pPr marL="1200150" lvl="2" indent="-285750">
              <a:spcBef>
                <a:spcPct val="30000"/>
              </a:spcBef>
              <a:buClr>
                <a:schemeClr val="accent2"/>
              </a:buClr>
              <a:buFont typeface="Arial" panose="020B0604020202020204" pitchFamily="34" charset="0"/>
              <a:buChar char="•"/>
              <a:defRPr/>
            </a:pPr>
            <a:r>
              <a:rPr lang="en-US" sz="1400" dirty="0" smtClean="0">
                <a:solidFill>
                  <a:srgbClr val="002152"/>
                </a:solidFill>
                <a:latin typeface="Arial" charset="0"/>
              </a:rPr>
              <a:t>All </a:t>
            </a:r>
            <a:r>
              <a:rPr lang="en-US" sz="1400" dirty="0">
                <a:solidFill>
                  <a:srgbClr val="002152"/>
                </a:solidFill>
                <a:latin typeface="Arial" charset="0"/>
              </a:rPr>
              <a:t>operations </a:t>
            </a:r>
            <a:r>
              <a:rPr lang="en-US" sz="1400" dirty="0" smtClean="0">
                <a:solidFill>
                  <a:srgbClr val="002152"/>
                </a:solidFill>
                <a:latin typeface="Arial" charset="0"/>
              </a:rPr>
              <a:t>are </a:t>
            </a:r>
            <a:r>
              <a:rPr lang="en-US" sz="1400" dirty="0">
                <a:solidFill>
                  <a:srgbClr val="002152"/>
                </a:solidFill>
                <a:latin typeface="Arial" charset="0"/>
              </a:rPr>
              <a:t>possible in all boot </a:t>
            </a:r>
            <a:r>
              <a:rPr lang="en-US" sz="1400" dirty="0" smtClean="0">
                <a:solidFill>
                  <a:srgbClr val="002152"/>
                </a:solidFill>
                <a:latin typeface="Arial" charset="0"/>
              </a:rPr>
              <a:t>configurations.</a:t>
            </a:r>
          </a:p>
          <a:p>
            <a:pPr marL="177800" indent="-177800">
              <a:spcBef>
                <a:spcPts val="1800"/>
              </a:spcBef>
              <a:spcAft>
                <a:spcPts val="600"/>
              </a:spcAft>
              <a:buClr>
                <a:schemeClr val="tx2"/>
              </a:buClr>
              <a:buFont typeface="Arial" pitchFamily="34" charset="0"/>
              <a:buChar char="•"/>
              <a:defRPr/>
            </a:pPr>
            <a:r>
              <a:rPr lang="en-US" dirty="0" smtClean="0">
                <a:solidFill>
                  <a:schemeClr val="accent2"/>
                </a:solidFill>
              </a:rPr>
              <a:t> </a:t>
            </a:r>
            <a:r>
              <a:rPr lang="en-US" dirty="0">
                <a:solidFill>
                  <a:srgbClr val="1C2A57"/>
                </a:solidFill>
                <a:latin typeface="Arial" pitchFamily="34" charset="0"/>
                <a:cs typeface="Arial" pitchFamily="34" charset="0"/>
              </a:rPr>
              <a:t>Readout protection </a:t>
            </a:r>
            <a:r>
              <a:rPr lang="en-US" dirty="0">
                <a:solidFill>
                  <a:srgbClr val="B7007C"/>
                </a:solidFill>
                <a:latin typeface="Arial" pitchFamily="34" charset="0"/>
                <a:cs typeface="Arial" pitchFamily="34" charset="0"/>
              </a:rPr>
              <a:t>Level 1</a:t>
            </a:r>
          </a:p>
          <a:p>
            <a:pPr marL="1200150" lvl="2" indent="-285750">
              <a:spcBef>
                <a:spcPct val="30000"/>
              </a:spcBef>
              <a:buClr>
                <a:schemeClr val="bg1">
                  <a:lumMod val="50000"/>
                </a:schemeClr>
              </a:buClr>
              <a:buFont typeface="Arial" pitchFamily="34" charset="0"/>
              <a:buChar char="•"/>
            </a:pPr>
            <a:r>
              <a:rPr lang="en-US" sz="1400" b="1" dirty="0" smtClean="0">
                <a:solidFill>
                  <a:srgbClr val="002152"/>
                </a:solidFill>
              </a:rPr>
              <a:t>User mode: </a:t>
            </a:r>
            <a:r>
              <a:rPr lang="en-US" sz="1400" dirty="0" smtClean="0">
                <a:solidFill>
                  <a:srgbClr val="002152"/>
                </a:solidFill>
              </a:rPr>
              <a:t>Code executing in user mode can access main Flash memory, option bytes, RTC backup registers and SRAM2 with all operations.</a:t>
            </a:r>
          </a:p>
          <a:p>
            <a:pPr marL="1200150" lvl="2" indent="-285750">
              <a:spcBef>
                <a:spcPct val="30000"/>
              </a:spcBef>
              <a:buClr>
                <a:schemeClr val="bg1">
                  <a:lumMod val="50000"/>
                </a:schemeClr>
              </a:buClr>
              <a:buFont typeface="Arial" pitchFamily="34" charset="0"/>
              <a:buChar char="•"/>
            </a:pPr>
            <a:r>
              <a:rPr lang="en-US" sz="1400" b="1" dirty="0" smtClean="0">
                <a:solidFill>
                  <a:srgbClr val="002152"/>
                </a:solidFill>
              </a:rPr>
              <a:t>Debug, boot RAM and boot loader modes: </a:t>
            </a:r>
            <a:r>
              <a:rPr lang="en-US" sz="1400" dirty="0" smtClean="0">
                <a:solidFill>
                  <a:srgbClr val="002152"/>
                </a:solidFill>
              </a:rPr>
              <a:t>The main Flash memory, backup registers and SRAM2 are totally inaccessible in these modes, a simple read access generates a bus error and a Hard Fault interrupt.</a:t>
            </a:r>
          </a:p>
          <a:p>
            <a:pPr marL="1200150" lvl="2" indent="-285750">
              <a:spcBef>
                <a:spcPct val="30000"/>
              </a:spcBef>
              <a:buClr>
                <a:schemeClr val="accent2"/>
              </a:buClr>
              <a:buFont typeface="Arial" pitchFamily="34" charset="0"/>
              <a:buChar char="•"/>
            </a:pPr>
            <a:endParaRPr lang="en-US" sz="1200" b="1" dirty="0" smtClean="0">
              <a:solidFill>
                <a:srgbClr val="002152"/>
              </a:solidFill>
            </a:endParaRPr>
          </a:p>
          <a:p>
            <a:pPr marL="533400" lvl="1" indent="-177800">
              <a:spcBef>
                <a:spcPct val="30000"/>
              </a:spcBef>
              <a:spcAft>
                <a:spcPts val="600"/>
              </a:spcAft>
              <a:buClr>
                <a:schemeClr val="accent1"/>
              </a:buClr>
              <a:buFont typeface="Arial" pitchFamily="34" charset="0"/>
              <a:buChar char="•"/>
            </a:pPr>
            <a:r>
              <a:rPr lang="en-US" sz="1400" dirty="0" smtClean="0">
                <a:solidFill>
                  <a:srgbClr val="002152"/>
                </a:solidFill>
                <a:latin typeface="Arial" pitchFamily="34" charset="0"/>
                <a:cs typeface="Arial" pitchFamily="34" charset="0"/>
              </a:rPr>
              <a:t>Un-protection, Level 1 to Level 0: </a:t>
            </a:r>
            <a:endParaRPr lang="en-US" sz="1400" dirty="0">
              <a:solidFill>
                <a:srgbClr val="002152"/>
              </a:solidFill>
              <a:latin typeface="Arial" pitchFamily="34" charset="0"/>
              <a:cs typeface="Arial" pitchFamily="34" charset="0"/>
            </a:endParaRPr>
          </a:p>
          <a:p>
            <a:pPr marL="1200150" lvl="2" indent="-285750">
              <a:spcBef>
                <a:spcPct val="30000"/>
              </a:spcBef>
              <a:buClr>
                <a:schemeClr val="bg1">
                  <a:lumMod val="50000"/>
                </a:schemeClr>
              </a:buClr>
              <a:buFont typeface="Arial" pitchFamily="34" charset="0"/>
              <a:buChar char="•"/>
            </a:pPr>
            <a:r>
              <a:rPr lang="en-US" sz="1400" dirty="0" smtClean="0">
                <a:solidFill>
                  <a:srgbClr val="002152"/>
                </a:solidFill>
              </a:rPr>
              <a:t>Flash memory is mass-erased, RTC backup registers and SRAM2 are cleared </a:t>
            </a:r>
          </a:p>
          <a:p>
            <a:pPr marL="1200150" lvl="2" indent="-285750">
              <a:spcBef>
                <a:spcPct val="30000"/>
              </a:spcBef>
              <a:buClr>
                <a:schemeClr val="bg1">
                  <a:lumMod val="50000"/>
                </a:schemeClr>
              </a:buClr>
              <a:buFont typeface="Arial" pitchFamily="34" charset="0"/>
              <a:buChar char="•"/>
            </a:pPr>
            <a:r>
              <a:rPr lang="en-US" sz="1400" dirty="0" smtClean="0">
                <a:solidFill>
                  <a:srgbClr val="002152"/>
                </a:solidFill>
              </a:rPr>
              <a:t>If Option bit </a:t>
            </a:r>
            <a:r>
              <a:rPr lang="en-US" sz="1400" b="1" i="1" dirty="0" smtClean="0">
                <a:solidFill>
                  <a:srgbClr val="002152"/>
                </a:solidFill>
              </a:rPr>
              <a:t>PCROP_RDP</a:t>
            </a:r>
            <a:r>
              <a:rPr lang="en-US" sz="1400" dirty="0" smtClean="0">
                <a:solidFill>
                  <a:srgbClr val="002152"/>
                </a:solidFill>
              </a:rPr>
              <a:t> is set, the PCROP-protected area is not erased</a:t>
            </a:r>
          </a:p>
          <a:p>
            <a:pPr marL="177800" indent="-177800">
              <a:spcBef>
                <a:spcPts val="1800"/>
              </a:spcBef>
              <a:spcAft>
                <a:spcPts val="600"/>
              </a:spcAft>
              <a:buClr>
                <a:schemeClr val="tx2"/>
              </a:buClr>
              <a:buFont typeface="Arial" pitchFamily="34" charset="0"/>
              <a:buChar char="•"/>
              <a:defRPr/>
            </a:pPr>
            <a:r>
              <a:rPr lang="en-US" dirty="0">
                <a:solidFill>
                  <a:srgbClr val="1C2A57"/>
                </a:solidFill>
              </a:rPr>
              <a:t>Readout protection </a:t>
            </a:r>
            <a:r>
              <a:rPr lang="en-US" dirty="0">
                <a:solidFill>
                  <a:schemeClr val="accent2"/>
                </a:solidFill>
              </a:rPr>
              <a:t>Level 2 (No debug)</a:t>
            </a:r>
          </a:p>
          <a:p>
            <a:pPr marL="1143000" lvl="2" indent="-228600">
              <a:spcBef>
                <a:spcPct val="20000"/>
              </a:spcBef>
              <a:buClr>
                <a:schemeClr val="bg1">
                  <a:lumMod val="50000"/>
                </a:schemeClr>
              </a:buClr>
              <a:buFont typeface="Arial" pitchFamily="34" charset="0"/>
              <a:buChar char="•"/>
            </a:pPr>
            <a:r>
              <a:rPr lang="en-US" sz="1400" dirty="0" smtClean="0">
                <a:solidFill>
                  <a:srgbClr val="002152"/>
                </a:solidFill>
              </a:rPr>
              <a:t>All </a:t>
            </a:r>
            <a:r>
              <a:rPr lang="en-US" sz="1400" dirty="0">
                <a:solidFill>
                  <a:srgbClr val="002152"/>
                </a:solidFill>
              </a:rPr>
              <a:t>protections provided by </a:t>
            </a:r>
            <a:r>
              <a:rPr lang="en-US" sz="1400" b="1" dirty="0">
                <a:solidFill>
                  <a:srgbClr val="002152"/>
                </a:solidFill>
              </a:rPr>
              <a:t>Level 1</a:t>
            </a:r>
            <a:r>
              <a:rPr lang="en-US" sz="1400" dirty="0">
                <a:solidFill>
                  <a:srgbClr val="002152"/>
                </a:solidFill>
              </a:rPr>
              <a:t> are </a:t>
            </a:r>
            <a:r>
              <a:rPr lang="en-US" sz="1400" b="1" dirty="0">
                <a:solidFill>
                  <a:srgbClr val="002152"/>
                </a:solidFill>
              </a:rPr>
              <a:t>active</a:t>
            </a:r>
            <a:r>
              <a:rPr lang="en-US" sz="1400" dirty="0">
                <a:solidFill>
                  <a:srgbClr val="002152"/>
                </a:solidFill>
              </a:rPr>
              <a:t>.</a:t>
            </a:r>
          </a:p>
          <a:p>
            <a:pPr marL="1143000" lvl="2" indent="-228600">
              <a:spcBef>
                <a:spcPct val="20000"/>
              </a:spcBef>
              <a:buClr>
                <a:schemeClr val="bg1">
                  <a:lumMod val="50000"/>
                </a:schemeClr>
              </a:buClr>
              <a:buFont typeface="Arial" pitchFamily="34" charset="0"/>
              <a:buChar char="•"/>
            </a:pPr>
            <a:r>
              <a:rPr lang="en-US" sz="1400" b="1" dirty="0" smtClean="0">
                <a:solidFill>
                  <a:srgbClr val="002152"/>
                </a:solidFill>
              </a:rPr>
              <a:t>RAM boot, System </a:t>
            </a:r>
            <a:r>
              <a:rPr lang="en-US" sz="1400" b="1" dirty="0">
                <a:solidFill>
                  <a:srgbClr val="002152"/>
                </a:solidFill>
              </a:rPr>
              <a:t>memory </a:t>
            </a:r>
            <a:r>
              <a:rPr lang="en-US" sz="1400" b="1" dirty="0" smtClean="0">
                <a:solidFill>
                  <a:srgbClr val="002152"/>
                </a:solidFill>
              </a:rPr>
              <a:t>boot and </a:t>
            </a:r>
            <a:r>
              <a:rPr lang="en-US" sz="1400" b="1" dirty="0">
                <a:solidFill>
                  <a:srgbClr val="002152"/>
                </a:solidFill>
              </a:rPr>
              <a:t>all debug features </a:t>
            </a:r>
            <a:r>
              <a:rPr lang="en-US" sz="1400" b="1" dirty="0" smtClean="0">
                <a:solidFill>
                  <a:srgbClr val="002152"/>
                </a:solidFill>
              </a:rPr>
              <a:t>are disabled</a:t>
            </a:r>
            <a:endParaRPr lang="en-US" sz="1400" b="1" dirty="0">
              <a:solidFill>
                <a:srgbClr val="002152"/>
              </a:solidFill>
            </a:endParaRPr>
          </a:p>
          <a:p>
            <a:pPr marL="1143000" lvl="2" indent="-228600">
              <a:spcBef>
                <a:spcPct val="20000"/>
              </a:spcBef>
              <a:buClr>
                <a:schemeClr val="bg1">
                  <a:lumMod val="50000"/>
                </a:schemeClr>
              </a:buClr>
              <a:buFont typeface="Arial" pitchFamily="34" charset="0"/>
              <a:buChar char="•"/>
            </a:pPr>
            <a:r>
              <a:rPr lang="en-US" sz="1400" dirty="0" smtClean="0">
                <a:solidFill>
                  <a:srgbClr val="002152"/>
                </a:solidFill>
              </a:rPr>
              <a:t>Option </a:t>
            </a:r>
            <a:r>
              <a:rPr lang="en-US" sz="1400" dirty="0">
                <a:solidFill>
                  <a:srgbClr val="002152"/>
                </a:solidFill>
              </a:rPr>
              <a:t>bytes can no longer be changed in user mode. </a:t>
            </a:r>
            <a:endParaRPr lang="en-US" sz="1400" dirty="0" smtClean="0">
              <a:solidFill>
                <a:srgbClr val="002152"/>
              </a:solidFill>
            </a:endParaRPr>
          </a:p>
          <a:p>
            <a:pPr marL="1143000" lvl="2" indent="-228600">
              <a:spcBef>
                <a:spcPct val="20000"/>
              </a:spcBef>
              <a:buClr>
                <a:schemeClr val="bg1">
                  <a:lumMod val="50000"/>
                </a:schemeClr>
              </a:buClr>
              <a:buFont typeface="Arial" pitchFamily="34" charset="0"/>
              <a:buChar char="•"/>
            </a:pPr>
            <a:r>
              <a:rPr lang="en-US" sz="1400" dirty="0" smtClean="0">
                <a:solidFill>
                  <a:srgbClr val="002152"/>
                </a:solidFill>
              </a:rPr>
              <a:t>Un-protection is not possible.  It is an irreversible operation</a:t>
            </a:r>
            <a:endParaRPr lang="en-US" sz="1400" dirty="0" smtClean="0">
              <a:solidFill>
                <a:srgbClr val="002152"/>
              </a:solidFill>
              <a:latin typeface="Arial" charset="0"/>
            </a:endParaRPr>
          </a:p>
        </p:txBody>
      </p:sp>
      <p:sp>
        <p:nvSpPr>
          <p:cNvPr id="18435" name="Rectangle 3"/>
          <p:cNvSpPr>
            <a:spLocks noGrp="1" noChangeArrowheads="1"/>
          </p:cNvSpPr>
          <p:nvPr>
            <p:ph type="title"/>
          </p:nvPr>
        </p:nvSpPr>
        <p:spPr>
          <a:xfrm>
            <a:off x="1016605" y="190829"/>
            <a:ext cx="7467600" cy="685800"/>
          </a:xfrm>
        </p:spPr>
        <p:txBody>
          <a:bodyPr/>
          <a:lstStyle/>
          <a:p>
            <a:r>
              <a:rPr lang="en-US" dirty="0" smtClean="0"/>
              <a:t>Readout Protections </a:t>
            </a:r>
          </a:p>
        </p:txBody>
      </p:sp>
      <p:sp>
        <p:nvSpPr>
          <p:cNvPr id="7" name="Slide Number Placeholder 6"/>
          <p:cNvSpPr>
            <a:spLocks noGrp="1"/>
          </p:cNvSpPr>
          <p:nvPr>
            <p:ph type="sldNum" sz="quarter" idx="10"/>
          </p:nvPr>
        </p:nvSpPr>
        <p:spPr/>
        <p:txBody>
          <a:bodyPr/>
          <a:lstStyle/>
          <a:p>
            <a:pPr>
              <a:defRPr/>
            </a:pPr>
            <a:fld id="{E77980EB-7B43-4F1C-9A11-E9D8447C3C6E}" type="slidenum">
              <a:rPr lang="en-US" smtClean="0"/>
              <a:pPr>
                <a:defRPr/>
              </a:pPr>
              <a:t>34</a:t>
            </a:fld>
            <a:endParaRPr lang="en-US" sz="1400"/>
          </a:p>
        </p:txBody>
      </p:sp>
    </p:spTree>
    <p:extLst>
      <p:ext uri="{BB962C8B-B14F-4D97-AF65-F5344CB8AC3E}">
        <p14:creationId xmlns:p14="http://schemas.microsoft.com/office/powerpoint/2010/main" val="300962669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085554"/>
            <a:ext cx="8902546" cy="5587388"/>
          </a:xfrm>
          <a:prstGeom prst="rect">
            <a:avLst/>
          </a:prstGeom>
          <a:noFill/>
          <a:ln w="9525">
            <a:noFill/>
            <a:miter lim="800000"/>
            <a:headEnd/>
            <a:tailEnd/>
          </a:ln>
        </p:spPr>
        <p:txBody>
          <a:bodyPr lIns="91436" rIns="91436"/>
          <a:lstStyle/>
          <a:p>
            <a:pPr marL="342900" indent="-342900">
              <a:spcBef>
                <a:spcPct val="20000"/>
              </a:spcBef>
              <a:buClr>
                <a:srgbClr val="39A9DC"/>
              </a:buClr>
              <a:buFont typeface="Arial" pitchFamily="34" charset="0"/>
              <a:buChar char="•"/>
            </a:pPr>
            <a:endParaRPr lang="en-US" b="1" dirty="0">
              <a:solidFill>
                <a:schemeClr val="accent2"/>
              </a:solidFill>
            </a:endParaRPr>
          </a:p>
          <a:p>
            <a:pPr>
              <a:spcBef>
                <a:spcPct val="20000"/>
              </a:spcBef>
              <a:buClr>
                <a:srgbClr val="39A9DC"/>
              </a:buClr>
            </a:pPr>
            <a:endParaRPr lang="en-US" sz="1600" dirty="0" smtClean="0"/>
          </a:p>
          <a:p>
            <a:pPr marL="1143000" lvl="2" indent="-228600">
              <a:spcBef>
                <a:spcPct val="30000"/>
              </a:spcBef>
              <a:buFont typeface="Wingdings" pitchFamily="2" charset="2"/>
              <a:buNone/>
            </a:pPr>
            <a:endParaRPr lang="en-US" sz="1600" dirty="0">
              <a:solidFill>
                <a:schemeClr val="accent2"/>
              </a:solidFill>
            </a:endParaRPr>
          </a:p>
          <a:p>
            <a:pPr marL="342900" indent="-342900">
              <a:spcBef>
                <a:spcPct val="20000"/>
              </a:spcBef>
              <a:buFontTx/>
              <a:buBlip>
                <a:blip r:embed="rId3"/>
              </a:buBlip>
            </a:pPr>
            <a:endParaRPr lang="en-US" sz="1100" dirty="0"/>
          </a:p>
        </p:txBody>
      </p:sp>
      <p:sp>
        <p:nvSpPr>
          <p:cNvPr id="20483" name="Rectangle 3"/>
          <p:cNvSpPr>
            <a:spLocks noGrp="1" noChangeArrowheads="1"/>
          </p:cNvSpPr>
          <p:nvPr>
            <p:ph type="title"/>
          </p:nvPr>
        </p:nvSpPr>
        <p:spPr>
          <a:xfrm>
            <a:off x="541363" y="40432"/>
            <a:ext cx="8075240" cy="1143000"/>
          </a:xfrm>
        </p:spPr>
        <p:txBody>
          <a:bodyPr>
            <a:normAutofit/>
          </a:bodyPr>
          <a:lstStyle/>
          <a:p>
            <a:r>
              <a:rPr lang="en-US" sz="2800" dirty="0" smtClean="0"/>
              <a:t>Proprietary Code (PCROP) / Write Protections </a:t>
            </a:r>
          </a:p>
        </p:txBody>
      </p:sp>
      <p:sp>
        <p:nvSpPr>
          <p:cNvPr id="2" name="Content Placeholder 1"/>
          <p:cNvSpPr>
            <a:spLocks noGrp="1"/>
          </p:cNvSpPr>
          <p:nvPr>
            <p:ph idx="1"/>
          </p:nvPr>
        </p:nvSpPr>
        <p:spPr>
          <a:xfrm>
            <a:off x="473291" y="1085554"/>
            <a:ext cx="8229600" cy="5390706"/>
          </a:xfrm>
        </p:spPr>
        <p:txBody>
          <a:bodyPr/>
          <a:lstStyle/>
          <a:p>
            <a:pPr marL="387350" indent="-285750">
              <a:spcBef>
                <a:spcPct val="30000"/>
              </a:spcBef>
            </a:pPr>
            <a:r>
              <a:rPr lang="en-US" sz="1800" dirty="0" smtClean="0"/>
              <a:t>When enabled, PCROP </a:t>
            </a:r>
            <a:r>
              <a:rPr lang="en-US" sz="1800" dirty="0"/>
              <a:t>area is protected against all D-code bus </a:t>
            </a:r>
            <a:r>
              <a:rPr lang="en-US" sz="1800" dirty="0" smtClean="0"/>
              <a:t>accesses</a:t>
            </a:r>
            <a:endParaRPr lang="en-US" sz="1800" dirty="0"/>
          </a:p>
          <a:p>
            <a:pPr lvl="1">
              <a:spcBef>
                <a:spcPct val="30000"/>
              </a:spcBef>
              <a:buClr>
                <a:schemeClr val="accent1"/>
              </a:buClr>
            </a:pPr>
            <a:r>
              <a:rPr lang="en-US" sz="1400" dirty="0" smtClean="0"/>
              <a:t>The PCROP regions are </a:t>
            </a:r>
            <a:r>
              <a:rPr lang="en-US" sz="1400" b="1" dirty="0" smtClean="0"/>
              <a:t>execute-only</a:t>
            </a:r>
          </a:p>
          <a:p>
            <a:pPr lvl="1">
              <a:spcBef>
                <a:spcPct val="30000"/>
              </a:spcBef>
              <a:buClr>
                <a:schemeClr val="accent1"/>
              </a:buClr>
            </a:pPr>
            <a:r>
              <a:rPr lang="en-US" sz="1400" dirty="0" smtClean="0"/>
              <a:t>1 </a:t>
            </a:r>
            <a:r>
              <a:rPr lang="en-US" sz="1400" dirty="0"/>
              <a:t>area per bank, 64-bit granularity.</a:t>
            </a:r>
          </a:p>
          <a:p>
            <a:pPr marL="1111250" lvl="2" indent="-285750">
              <a:spcBef>
                <a:spcPct val="30000"/>
              </a:spcBef>
            </a:pPr>
            <a:r>
              <a:rPr lang="en-US" dirty="0" smtClean="0"/>
              <a:t>PCROP area can be increased but never decreased</a:t>
            </a:r>
          </a:p>
          <a:p>
            <a:pPr marL="1111250" lvl="2" indent="-285750">
              <a:spcBef>
                <a:spcPct val="30000"/>
              </a:spcBef>
            </a:pPr>
            <a:r>
              <a:rPr lang="en-US" dirty="0" smtClean="0"/>
              <a:t>Only way to deactivate PCROP is to change RDP from Level 1 to Level 0</a:t>
            </a:r>
          </a:p>
          <a:p>
            <a:pPr marL="1200150" lvl="2" indent="-285750">
              <a:spcBef>
                <a:spcPct val="30000"/>
              </a:spcBef>
              <a:buClr>
                <a:srgbClr val="0070C0"/>
              </a:buClr>
            </a:pPr>
            <a:endParaRPr lang="en-US" dirty="0">
              <a:solidFill>
                <a:schemeClr val="accent1"/>
              </a:solidFill>
            </a:endParaRPr>
          </a:p>
          <a:p>
            <a:pPr marL="387350" indent="-285750">
              <a:spcBef>
                <a:spcPct val="30000"/>
              </a:spcBef>
            </a:pPr>
            <a:r>
              <a:rPr lang="en-US" sz="1800" dirty="0"/>
              <a:t>Option bit </a:t>
            </a:r>
            <a:r>
              <a:rPr lang="en-US" sz="1800" b="1" dirty="0"/>
              <a:t>PCROP_RDP</a:t>
            </a:r>
            <a:r>
              <a:rPr lang="en-US" sz="1800" dirty="0"/>
              <a:t> 	</a:t>
            </a:r>
          </a:p>
          <a:p>
            <a:pPr lvl="1">
              <a:spcBef>
                <a:spcPct val="30000"/>
              </a:spcBef>
              <a:buClr>
                <a:schemeClr val="accent1"/>
              </a:buClr>
            </a:pPr>
            <a:r>
              <a:rPr lang="en-US" sz="1400" dirty="0"/>
              <a:t>When </a:t>
            </a:r>
            <a:r>
              <a:rPr lang="en-US" sz="1400" dirty="0" smtClean="0"/>
              <a:t>DISABLED: </a:t>
            </a:r>
            <a:r>
              <a:rPr lang="en-US" sz="1400" dirty="0"/>
              <a:t>PCROP content is erased when RDP is changed from Level 1 to Level 0. PCROP_RDP is locked in this state.</a:t>
            </a:r>
          </a:p>
          <a:p>
            <a:pPr lvl="1">
              <a:spcBef>
                <a:spcPct val="30000"/>
              </a:spcBef>
              <a:buClr>
                <a:schemeClr val="accent1"/>
              </a:buClr>
            </a:pPr>
            <a:r>
              <a:rPr lang="en-US" sz="1400" dirty="0"/>
              <a:t>When </a:t>
            </a:r>
            <a:r>
              <a:rPr lang="en-US" sz="1400" dirty="0" smtClean="0"/>
              <a:t>ENABLED: </a:t>
            </a:r>
            <a:r>
              <a:rPr lang="en-US" sz="1400" dirty="0"/>
              <a:t>PCROP content is preserved when RDP is changed from Level 1 to Level 0</a:t>
            </a:r>
            <a:r>
              <a:rPr lang="en-US" sz="1400" dirty="0" smtClean="0"/>
              <a:t>.</a:t>
            </a:r>
          </a:p>
          <a:p>
            <a:pPr lvl="1">
              <a:spcBef>
                <a:spcPct val="30000"/>
              </a:spcBef>
              <a:buClr>
                <a:schemeClr val="accent1"/>
              </a:buClr>
            </a:pPr>
            <a:endParaRPr lang="en-US" sz="1400" dirty="0"/>
          </a:p>
          <a:p>
            <a:pPr marL="387350" indent="-285750">
              <a:spcBef>
                <a:spcPct val="30000"/>
              </a:spcBef>
              <a:buClr>
                <a:schemeClr val="tx2"/>
              </a:buClr>
            </a:pPr>
            <a:r>
              <a:rPr lang="en-US" dirty="0" smtClean="0">
                <a:solidFill>
                  <a:srgbClr val="1C2A57"/>
                </a:solidFill>
              </a:rPr>
              <a:t>Flash Write Protection:</a:t>
            </a:r>
            <a:endParaRPr lang="en-US" dirty="0">
              <a:solidFill>
                <a:srgbClr val="1C2A57"/>
              </a:solidFill>
            </a:endParaRPr>
          </a:p>
          <a:p>
            <a:pPr lvl="1">
              <a:spcBef>
                <a:spcPct val="30000"/>
              </a:spcBef>
              <a:buClr>
                <a:schemeClr val="accent1"/>
              </a:buClr>
            </a:pPr>
            <a:r>
              <a:rPr lang="en-US" dirty="0" smtClean="0">
                <a:solidFill>
                  <a:schemeClr val="tx2"/>
                </a:solidFill>
              </a:rPr>
              <a:t>Write-protected </a:t>
            </a:r>
            <a:r>
              <a:rPr lang="en-US" dirty="0">
                <a:solidFill>
                  <a:schemeClr val="tx2"/>
                </a:solidFill>
              </a:rPr>
              <a:t>area is protected against erasing and programming.</a:t>
            </a:r>
          </a:p>
          <a:p>
            <a:pPr lvl="1">
              <a:spcBef>
                <a:spcPct val="30000"/>
              </a:spcBef>
              <a:buClr>
                <a:schemeClr val="accent1"/>
              </a:buClr>
            </a:pPr>
            <a:r>
              <a:rPr lang="en-US" dirty="0">
                <a:solidFill>
                  <a:schemeClr val="tx2"/>
                </a:solidFill>
              </a:rPr>
              <a:t>2 areas per bank, 2-KByte granularity.</a:t>
            </a:r>
            <a:r>
              <a:rPr lang="en-US" dirty="0"/>
              <a:t>	</a:t>
            </a:r>
          </a:p>
          <a:p>
            <a:pPr lvl="1">
              <a:spcBef>
                <a:spcPct val="30000"/>
              </a:spcBef>
              <a:buClr>
                <a:schemeClr val="accent1"/>
              </a:buClr>
            </a:pPr>
            <a:endParaRPr lang="en-US" sz="1400" dirty="0" smtClean="0"/>
          </a:p>
        </p:txBody>
      </p:sp>
      <p:sp>
        <p:nvSpPr>
          <p:cNvPr id="6" name="Slide Number Placeholder 5"/>
          <p:cNvSpPr>
            <a:spLocks noGrp="1"/>
          </p:cNvSpPr>
          <p:nvPr>
            <p:ph type="sldNum" sz="quarter" idx="12"/>
          </p:nvPr>
        </p:nvSpPr>
        <p:spPr/>
        <p:txBody>
          <a:bodyPr/>
          <a:lstStyle/>
          <a:p>
            <a:pPr>
              <a:defRPr/>
            </a:pPr>
            <a:fld id="{E77980EB-7B43-4F1C-9A11-E9D8447C3C6E}" type="slidenum">
              <a:rPr lang="en-US" smtClean="0"/>
              <a:pPr>
                <a:defRPr/>
              </a:pPr>
              <a:t>35</a:t>
            </a:fld>
            <a:endParaRPr lang="en-US" sz="1400"/>
          </a:p>
        </p:txBody>
      </p:sp>
    </p:spTree>
    <p:extLst>
      <p:ext uri="{BB962C8B-B14F-4D97-AF65-F5344CB8AC3E}">
        <p14:creationId xmlns:p14="http://schemas.microsoft.com/office/powerpoint/2010/main" val="273189699"/>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STM32 Firewall (FW)</a:t>
            </a:r>
            <a:endParaRPr lang="fr-FR" dirty="0"/>
          </a:p>
        </p:txBody>
      </p:sp>
      <p:sp>
        <p:nvSpPr>
          <p:cNvPr id="3" name="Content Placeholder 2"/>
          <p:cNvSpPr>
            <a:spLocks noGrp="1"/>
          </p:cNvSpPr>
          <p:nvPr>
            <p:ph idx="1"/>
          </p:nvPr>
        </p:nvSpPr>
        <p:spPr>
          <a:xfrm>
            <a:off x="412773" y="980728"/>
            <a:ext cx="8229600" cy="584775"/>
          </a:xfrm>
        </p:spPr>
        <p:txBody>
          <a:bodyPr/>
          <a:lstStyle/>
          <a:p>
            <a:r>
              <a:rPr lang="en-US" sz="1600" dirty="0"/>
              <a:t>The FIREWALL is made to protect parts of code/data (volatile and non volatile) from access from the rest of the code executed outside of the protected area.</a:t>
            </a:r>
            <a:endParaRPr lang="fr-FR" sz="1600"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36</a:t>
            </a:fld>
            <a:endParaRPr lang="fr-FR" dirty="0"/>
          </a:p>
        </p:txBody>
      </p:sp>
      <p:grpSp>
        <p:nvGrpSpPr>
          <p:cNvPr id="62" name="Group 61"/>
          <p:cNvGrpSpPr/>
          <p:nvPr/>
        </p:nvGrpSpPr>
        <p:grpSpPr>
          <a:xfrm>
            <a:off x="214771" y="2309170"/>
            <a:ext cx="4312802" cy="2880321"/>
            <a:chOff x="1109873" y="2816021"/>
            <a:chExt cx="5985945" cy="3455719"/>
          </a:xfrm>
        </p:grpSpPr>
        <p:sp>
          <p:nvSpPr>
            <p:cNvPr id="34" name="Rectangle 33"/>
            <p:cNvSpPr/>
            <p:nvPr/>
          </p:nvSpPr>
          <p:spPr>
            <a:xfrm>
              <a:off x="2097830" y="2816021"/>
              <a:ext cx="1092421" cy="519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p:cNvSpPr/>
            <p:nvPr/>
          </p:nvSpPr>
          <p:spPr>
            <a:xfrm>
              <a:off x="4879279" y="2822903"/>
              <a:ext cx="1175314" cy="541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GP-DMA</a:t>
              </a:r>
              <a:endParaRPr lang="fr-FR" sz="1200" dirty="0">
                <a:solidFill>
                  <a:schemeClr val="tx1"/>
                </a:solidFill>
              </a:endParaRPr>
            </a:p>
          </p:txBody>
        </p:sp>
        <p:sp>
          <p:nvSpPr>
            <p:cNvPr id="36" name="Rectangle 35"/>
            <p:cNvSpPr/>
            <p:nvPr/>
          </p:nvSpPr>
          <p:spPr>
            <a:xfrm>
              <a:off x="1855064" y="3687620"/>
              <a:ext cx="5032348" cy="2880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p:cNvSpPr/>
            <p:nvPr/>
          </p:nvSpPr>
          <p:spPr>
            <a:xfrm>
              <a:off x="2231288" y="4391998"/>
              <a:ext cx="721485" cy="60001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p:cNvSpPr/>
            <p:nvPr/>
          </p:nvSpPr>
          <p:spPr>
            <a:xfrm>
              <a:off x="5192383" y="4413456"/>
              <a:ext cx="1056197" cy="5601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p:cNvSpPr/>
            <p:nvPr/>
          </p:nvSpPr>
          <p:spPr>
            <a:xfrm>
              <a:off x="3349728" y="4527288"/>
              <a:ext cx="1490640" cy="28430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p:cNvSpPr/>
            <p:nvPr/>
          </p:nvSpPr>
          <p:spPr>
            <a:xfrm>
              <a:off x="3588982" y="5451453"/>
              <a:ext cx="1057313" cy="411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Up-Down Arrow 40"/>
            <p:cNvSpPr/>
            <p:nvPr/>
          </p:nvSpPr>
          <p:spPr>
            <a:xfrm>
              <a:off x="2629569" y="3357544"/>
              <a:ext cx="45719"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Up-Down Arrow 41"/>
            <p:cNvSpPr/>
            <p:nvPr/>
          </p:nvSpPr>
          <p:spPr>
            <a:xfrm>
              <a:off x="5416445" y="3379843"/>
              <a:ext cx="45719"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Up-Down Arrow 42"/>
            <p:cNvSpPr/>
            <p:nvPr/>
          </p:nvSpPr>
          <p:spPr>
            <a:xfrm>
              <a:off x="2651385" y="3975652"/>
              <a:ext cx="45719" cy="38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Up-Down Arrow 43"/>
            <p:cNvSpPr/>
            <p:nvPr/>
          </p:nvSpPr>
          <p:spPr>
            <a:xfrm>
              <a:off x="5720482" y="3975652"/>
              <a:ext cx="45719" cy="38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Up-Down Arrow 44"/>
            <p:cNvSpPr/>
            <p:nvPr/>
          </p:nvSpPr>
          <p:spPr>
            <a:xfrm>
              <a:off x="4085347" y="3997778"/>
              <a:ext cx="45719" cy="504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Elbow Connector 45"/>
            <p:cNvCxnSpPr>
              <a:stCxn id="43" idx="6"/>
            </p:cNvCxnSpPr>
            <p:nvPr/>
          </p:nvCxnSpPr>
          <p:spPr>
            <a:xfrm>
              <a:off x="2685674" y="4169965"/>
              <a:ext cx="481718" cy="1501829"/>
            </a:xfrm>
            <a:prstGeom prst="bent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190251" y="5657143"/>
              <a:ext cx="388566" cy="1"/>
            </a:xfrm>
            <a:prstGeom prst="line">
              <a:avLst/>
            </a:prstGeom>
            <a:ln w="44450">
              <a:tailEnd type="stealth"/>
            </a:ln>
          </p:spPr>
          <p:style>
            <a:lnRef idx="1">
              <a:schemeClr val="accent1"/>
            </a:lnRef>
            <a:fillRef idx="0">
              <a:schemeClr val="accent1"/>
            </a:fillRef>
            <a:effectRef idx="0">
              <a:schemeClr val="accent1"/>
            </a:effectRef>
            <a:fontRef idx="minor">
              <a:schemeClr val="tx1"/>
            </a:fontRef>
          </p:style>
        </p:cxnSp>
        <p:sp>
          <p:nvSpPr>
            <p:cNvPr id="48" name="Up-Down Arrow 47"/>
            <p:cNvSpPr/>
            <p:nvPr/>
          </p:nvSpPr>
          <p:spPr>
            <a:xfrm>
              <a:off x="4085347" y="4835066"/>
              <a:ext cx="45719" cy="58849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9" name="Elbow Connector 48"/>
            <p:cNvCxnSpPr/>
            <p:nvPr/>
          </p:nvCxnSpPr>
          <p:spPr>
            <a:xfrm rot="10800000" flipV="1">
              <a:off x="5112265" y="4155316"/>
              <a:ext cx="608363" cy="1501828"/>
            </a:xfrm>
            <a:prstGeom prst="bent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0" idx="3"/>
            </p:cNvCxnSpPr>
            <p:nvPr/>
          </p:nvCxnSpPr>
          <p:spPr>
            <a:xfrm flipH="1" flipV="1">
              <a:off x="4646295" y="5657144"/>
              <a:ext cx="465969" cy="1"/>
            </a:xfrm>
            <a:prstGeom prst="line">
              <a:avLst/>
            </a:prstGeom>
            <a:ln w="44450">
              <a:tailEnd type="stealt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968143" y="2909575"/>
              <a:ext cx="1286703" cy="332335"/>
            </a:xfrm>
            <a:prstGeom prst="rect">
              <a:avLst/>
            </a:prstGeom>
            <a:noFill/>
          </p:spPr>
          <p:txBody>
            <a:bodyPr wrap="square" rtlCol="0">
              <a:spAutoFit/>
            </a:bodyPr>
            <a:lstStyle/>
            <a:p>
              <a:pPr algn="ctr"/>
              <a:r>
                <a:rPr lang="fr-FR" sz="1200" dirty="0" smtClean="0"/>
                <a:t>Cortex-M4</a:t>
              </a:r>
              <a:endParaRPr lang="fr-FR" sz="1200" dirty="0"/>
            </a:p>
          </p:txBody>
        </p:sp>
        <p:sp>
          <p:nvSpPr>
            <p:cNvPr id="52" name="TextBox 51"/>
            <p:cNvSpPr txBox="1"/>
            <p:nvPr/>
          </p:nvSpPr>
          <p:spPr>
            <a:xfrm>
              <a:off x="1232958" y="3680243"/>
              <a:ext cx="5862860" cy="295408"/>
            </a:xfrm>
            <a:prstGeom prst="rect">
              <a:avLst/>
            </a:prstGeom>
            <a:noFill/>
          </p:spPr>
          <p:txBody>
            <a:bodyPr wrap="square" rtlCol="0">
              <a:spAutoFit/>
            </a:bodyPr>
            <a:lstStyle/>
            <a:p>
              <a:pPr algn="ctr"/>
              <a:r>
                <a:rPr lang="fr-FR" sz="1000" dirty="0" smtClean="0"/>
                <a:t>Bus Matrix</a:t>
              </a:r>
              <a:endParaRPr lang="fr-FR" sz="1000" dirty="0"/>
            </a:p>
          </p:txBody>
        </p:sp>
        <p:sp>
          <p:nvSpPr>
            <p:cNvPr id="53" name="TextBox 52"/>
            <p:cNvSpPr txBox="1"/>
            <p:nvPr/>
          </p:nvSpPr>
          <p:spPr>
            <a:xfrm>
              <a:off x="3527640" y="4501968"/>
              <a:ext cx="1657415" cy="332335"/>
            </a:xfrm>
            <a:prstGeom prst="rect">
              <a:avLst/>
            </a:prstGeom>
            <a:noFill/>
          </p:spPr>
          <p:txBody>
            <a:bodyPr wrap="square" rtlCol="0">
              <a:spAutoFit/>
            </a:bodyPr>
            <a:lstStyle/>
            <a:p>
              <a:r>
                <a:rPr lang="fr-FR" sz="1200" dirty="0" smtClean="0"/>
                <a:t>AHB/APB</a:t>
              </a:r>
              <a:endParaRPr lang="fr-FR" sz="1200" dirty="0"/>
            </a:p>
          </p:txBody>
        </p:sp>
        <p:sp>
          <p:nvSpPr>
            <p:cNvPr id="54" name="TextBox 53"/>
            <p:cNvSpPr txBox="1"/>
            <p:nvPr/>
          </p:nvSpPr>
          <p:spPr>
            <a:xfrm>
              <a:off x="2097828" y="4532850"/>
              <a:ext cx="1069562" cy="332335"/>
            </a:xfrm>
            <a:prstGeom prst="rect">
              <a:avLst/>
            </a:prstGeom>
            <a:noFill/>
          </p:spPr>
          <p:txBody>
            <a:bodyPr wrap="square" rtlCol="0">
              <a:spAutoFit/>
            </a:bodyPr>
            <a:lstStyle/>
            <a:p>
              <a:r>
                <a:rPr lang="fr-FR" sz="1200" dirty="0" smtClean="0"/>
                <a:t>SRAM1</a:t>
              </a:r>
              <a:endParaRPr lang="fr-FR" sz="1200" dirty="0"/>
            </a:p>
          </p:txBody>
        </p:sp>
        <p:sp>
          <p:nvSpPr>
            <p:cNvPr id="55" name="TextBox 54"/>
            <p:cNvSpPr txBox="1"/>
            <p:nvPr/>
          </p:nvSpPr>
          <p:spPr>
            <a:xfrm>
              <a:off x="5358258" y="4542395"/>
              <a:ext cx="1296144" cy="295408"/>
            </a:xfrm>
            <a:prstGeom prst="rect">
              <a:avLst/>
            </a:prstGeom>
            <a:noFill/>
          </p:spPr>
          <p:txBody>
            <a:bodyPr wrap="square" rtlCol="0">
              <a:spAutoFit/>
            </a:bodyPr>
            <a:lstStyle/>
            <a:p>
              <a:r>
                <a:rPr lang="fr-FR" sz="1000" dirty="0" smtClean="0"/>
                <a:t>FLASH</a:t>
              </a:r>
              <a:endParaRPr lang="fr-FR" sz="1000" dirty="0"/>
            </a:p>
          </p:txBody>
        </p:sp>
        <p:sp>
          <p:nvSpPr>
            <p:cNvPr id="56" name="TextBox 55"/>
            <p:cNvSpPr txBox="1"/>
            <p:nvPr/>
          </p:nvSpPr>
          <p:spPr>
            <a:xfrm>
              <a:off x="3480314" y="5480848"/>
              <a:ext cx="1368152" cy="332335"/>
            </a:xfrm>
            <a:prstGeom prst="rect">
              <a:avLst/>
            </a:prstGeom>
            <a:noFill/>
          </p:spPr>
          <p:txBody>
            <a:bodyPr wrap="square" rtlCol="0">
              <a:spAutoFit/>
            </a:bodyPr>
            <a:lstStyle/>
            <a:p>
              <a:r>
                <a:rPr lang="fr-FR" sz="1200" dirty="0" smtClean="0"/>
                <a:t>FIREWALL</a:t>
              </a:r>
              <a:endParaRPr lang="fr-FR" sz="1200" dirty="0"/>
            </a:p>
          </p:txBody>
        </p:sp>
        <p:sp>
          <p:nvSpPr>
            <p:cNvPr id="57" name="TextBox 56"/>
            <p:cNvSpPr txBox="1"/>
            <p:nvPr/>
          </p:nvSpPr>
          <p:spPr>
            <a:xfrm>
              <a:off x="1804398" y="5007854"/>
              <a:ext cx="1450447" cy="332335"/>
            </a:xfrm>
            <a:prstGeom prst="rect">
              <a:avLst/>
            </a:prstGeom>
            <a:noFill/>
          </p:spPr>
          <p:txBody>
            <a:bodyPr wrap="none" rtlCol="0">
              <a:spAutoFit/>
            </a:bodyPr>
            <a:lstStyle/>
            <a:p>
              <a:r>
                <a:rPr lang="fr-FR" sz="1200" dirty="0" smtClean="0"/>
                <a:t>Volatile Data</a:t>
              </a:r>
              <a:endParaRPr lang="fr-FR" sz="1200" dirty="0"/>
            </a:p>
          </p:txBody>
        </p:sp>
        <p:sp>
          <p:nvSpPr>
            <p:cNvPr id="58" name="TextBox 57"/>
            <p:cNvSpPr txBox="1"/>
            <p:nvPr/>
          </p:nvSpPr>
          <p:spPr>
            <a:xfrm>
              <a:off x="5207923" y="5000675"/>
              <a:ext cx="1310902" cy="553891"/>
            </a:xfrm>
            <a:prstGeom prst="rect">
              <a:avLst/>
            </a:prstGeom>
            <a:noFill/>
          </p:spPr>
          <p:txBody>
            <a:bodyPr wrap="none" rtlCol="0">
              <a:spAutoFit/>
            </a:bodyPr>
            <a:lstStyle/>
            <a:p>
              <a:r>
                <a:rPr lang="fr-FR" sz="1200" dirty="0" smtClean="0"/>
                <a:t>NVM code </a:t>
              </a:r>
            </a:p>
            <a:p>
              <a:r>
                <a:rPr lang="fr-FR" sz="1200" dirty="0" smtClean="0"/>
                <a:t>NVM data</a:t>
              </a:r>
              <a:endParaRPr lang="fr-FR" sz="1200" dirty="0"/>
            </a:p>
          </p:txBody>
        </p:sp>
        <p:sp>
          <p:nvSpPr>
            <p:cNvPr id="59" name="Explosion 1 58"/>
            <p:cNvSpPr/>
            <p:nvPr/>
          </p:nvSpPr>
          <p:spPr>
            <a:xfrm>
              <a:off x="1109873" y="5452577"/>
              <a:ext cx="2057519" cy="819163"/>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0" name="Straight Arrow Connector 59"/>
            <p:cNvCxnSpPr/>
            <p:nvPr/>
          </p:nvCxnSpPr>
          <p:spPr>
            <a:xfrm flipH="1">
              <a:off x="2999832" y="5788624"/>
              <a:ext cx="555605"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2020" y="5671793"/>
              <a:ext cx="1393224" cy="332335"/>
            </a:xfrm>
            <a:prstGeom prst="rect">
              <a:avLst/>
            </a:prstGeom>
            <a:noFill/>
          </p:spPr>
          <p:txBody>
            <a:bodyPr wrap="none" rtlCol="0">
              <a:spAutoFit/>
            </a:bodyPr>
            <a:lstStyle/>
            <a:p>
              <a:r>
                <a:rPr lang="fr-FR" sz="1200" dirty="0" smtClean="0">
                  <a:solidFill>
                    <a:srgbClr val="FF0000"/>
                  </a:solidFill>
                </a:rPr>
                <a:t>Reset </a:t>
              </a:r>
              <a:r>
                <a:rPr lang="fr-FR" sz="1200" dirty="0" err="1" smtClean="0">
                  <a:solidFill>
                    <a:srgbClr val="FF0000"/>
                  </a:solidFill>
                </a:rPr>
                <a:t>event</a:t>
              </a:r>
              <a:endParaRPr lang="fr-FR" sz="1200" dirty="0">
                <a:solidFill>
                  <a:srgbClr val="FF0000"/>
                </a:solidFill>
              </a:endParaRPr>
            </a:p>
          </p:txBody>
        </p:sp>
      </p:grpSp>
      <p:cxnSp>
        <p:nvCxnSpPr>
          <p:cNvPr id="74" name="Straight Connector 73"/>
          <p:cNvCxnSpPr/>
          <p:nvPr/>
        </p:nvCxnSpPr>
        <p:spPr>
          <a:xfrm>
            <a:off x="4708966" y="1623218"/>
            <a:ext cx="0" cy="45779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Curved Up Arrow 78"/>
          <p:cNvSpPr/>
          <p:nvPr/>
        </p:nvSpPr>
        <p:spPr>
          <a:xfrm>
            <a:off x="2358565" y="4848671"/>
            <a:ext cx="2621801" cy="6069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0" name="TextBox 79"/>
          <p:cNvSpPr txBox="1"/>
          <p:nvPr/>
        </p:nvSpPr>
        <p:spPr>
          <a:xfrm>
            <a:off x="2369834" y="5523038"/>
            <a:ext cx="2233304" cy="461665"/>
          </a:xfrm>
          <a:prstGeom prst="rect">
            <a:avLst/>
          </a:prstGeom>
          <a:noFill/>
        </p:spPr>
        <p:txBody>
          <a:bodyPr wrap="none" rtlCol="0">
            <a:spAutoFit/>
          </a:bodyPr>
          <a:lstStyle/>
          <a:p>
            <a:pPr algn="ctr"/>
            <a:r>
              <a:rPr lang="fr-FR" sz="1200" dirty="0" smtClean="0"/>
              <a:t>3 Segments </a:t>
            </a:r>
            <a:r>
              <a:rPr lang="fr-FR" sz="1200" dirty="0" err="1" smtClean="0"/>
              <a:t>may</a:t>
            </a:r>
            <a:r>
              <a:rPr lang="fr-FR" sz="1200" dirty="0" smtClean="0"/>
              <a:t> </a:t>
            </a:r>
            <a:r>
              <a:rPr lang="fr-FR" sz="1200" dirty="0" err="1" smtClean="0"/>
              <a:t>be</a:t>
            </a:r>
            <a:r>
              <a:rPr lang="fr-FR" sz="1200" dirty="0" smtClean="0"/>
              <a:t> </a:t>
            </a:r>
            <a:r>
              <a:rPr lang="fr-FR" sz="1200" dirty="0" err="1" smtClean="0"/>
              <a:t>protected</a:t>
            </a:r>
            <a:endParaRPr lang="fr-FR" sz="1200" dirty="0" smtClean="0"/>
          </a:p>
          <a:p>
            <a:pPr algn="ctr"/>
            <a:r>
              <a:rPr lang="fr-FR" sz="1200" dirty="0"/>
              <a:t>b</a:t>
            </a:r>
            <a:r>
              <a:rPr lang="fr-FR" sz="1200" dirty="0" smtClean="0"/>
              <a:t>y the Firewall</a:t>
            </a:r>
            <a:endParaRPr lang="fr-FR" sz="1200" dirty="0"/>
          </a:p>
        </p:txBody>
      </p:sp>
      <p:cxnSp>
        <p:nvCxnSpPr>
          <p:cNvPr id="94" name="Straight Connector 93"/>
          <p:cNvCxnSpPr/>
          <p:nvPr/>
        </p:nvCxnSpPr>
        <p:spPr>
          <a:xfrm>
            <a:off x="4753421" y="2905191"/>
            <a:ext cx="40324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23153" y="4492400"/>
            <a:ext cx="40324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109470" y="1802461"/>
            <a:ext cx="928459" cy="276999"/>
          </a:xfrm>
          <a:prstGeom prst="rect">
            <a:avLst/>
          </a:prstGeom>
          <a:noFill/>
        </p:spPr>
        <p:txBody>
          <a:bodyPr wrap="none" rtlCol="0">
            <a:spAutoFit/>
          </a:bodyPr>
          <a:lstStyle/>
          <a:p>
            <a:r>
              <a:rPr lang="fr-FR" sz="1200" dirty="0" smtClean="0"/>
              <a:t>FW_CSSA</a:t>
            </a:r>
            <a:endParaRPr lang="fr-FR" sz="1200" dirty="0"/>
          </a:p>
        </p:txBody>
      </p:sp>
      <p:grpSp>
        <p:nvGrpSpPr>
          <p:cNvPr id="187" name="Group 186"/>
          <p:cNvGrpSpPr/>
          <p:nvPr/>
        </p:nvGrpSpPr>
        <p:grpSpPr>
          <a:xfrm>
            <a:off x="4907161" y="1443065"/>
            <a:ext cx="3961367" cy="1299059"/>
            <a:chOff x="4860032" y="1623218"/>
            <a:chExt cx="4059207" cy="1552929"/>
          </a:xfrm>
        </p:grpSpPr>
        <p:sp>
          <p:nvSpPr>
            <p:cNvPr id="75" name="Rectangle 74"/>
            <p:cNvSpPr/>
            <p:nvPr/>
          </p:nvSpPr>
          <p:spPr>
            <a:xfrm>
              <a:off x="4969585" y="2060133"/>
              <a:ext cx="3152977"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Start </a:t>
              </a:r>
              <a:r>
                <a:rPr lang="fr-FR" sz="1200" dirty="0" err="1" smtClean="0">
                  <a:solidFill>
                    <a:schemeClr val="tx1"/>
                  </a:solidFill>
                </a:rPr>
                <a:t>Address</a:t>
              </a:r>
              <a:endParaRPr lang="fr-FR" sz="1200" dirty="0">
                <a:solidFill>
                  <a:schemeClr val="tx1"/>
                </a:solidFill>
              </a:endParaRPr>
            </a:p>
          </p:txBody>
        </p:sp>
        <p:sp>
          <p:nvSpPr>
            <p:cNvPr id="96" name="TextBox 95"/>
            <p:cNvSpPr txBox="1"/>
            <p:nvPr/>
          </p:nvSpPr>
          <p:spPr>
            <a:xfrm>
              <a:off x="5417103" y="1623218"/>
              <a:ext cx="2424062" cy="307777"/>
            </a:xfrm>
            <a:prstGeom prst="rect">
              <a:avLst/>
            </a:prstGeom>
            <a:noFill/>
          </p:spPr>
          <p:txBody>
            <a:bodyPr wrap="none" rtlCol="0">
              <a:spAutoFit/>
              <a:scene3d>
                <a:camera prst="orthographicFront"/>
                <a:lightRig rig="threePt" dir="t"/>
              </a:scene3d>
              <a:sp3d prstMaterial="matte"/>
            </a:bodyPr>
            <a:lstStyle/>
            <a:p>
              <a:r>
                <a:rPr lang="fr-FR" sz="1400" dirty="0" smtClean="0"/>
                <a:t>Code Segment (NVM Code)</a:t>
              </a:r>
              <a:endParaRPr lang="fr-FR" sz="1400" dirty="0"/>
            </a:p>
          </p:txBody>
        </p:sp>
        <p:sp>
          <p:nvSpPr>
            <p:cNvPr id="98" name="TextBox 97"/>
            <p:cNvSpPr txBox="1"/>
            <p:nvPr/>
          </p:nvSpPr>
          <p:spPr>
            <a:xfrm>
              <a:off x="4860032" y="2899148"/>
              <a:ext cx="1747594" cy="276999"/>
            </a:xfrm>
            <a:prstGeom prst="rect">
              <a:avLst/>
            </a:prstGeom>
            <a:noFill/>
          </p:spPr>
          <p:txBody>
            <a:bodyPr wrap="none" rtlCol="0">
              <a:spAutoFit/>
            </a:bodyPr>
            <a:lstStyle/>
            <a:p>
              <a:r>
                <a:rPr lang="fr-FR" sz="1200" dirty="0" smtClean="0">
                  <a:solidFill>
                    <a:schemeClr val="tx2"/>
                  </a:solidFill>
                </a:rPr>
                <a:t>Protection : Code </a:t>
              </a:r>
              <a:r>
                <a:rPr lang="fr-FR" sz="1200" dirty="0" err="1" smtClean="0">
                  <a:solidFill>
                    <a:schemeClr val="tx2"/>
                  </a:solidFill>
                </a:rPr>
                <a:t>fetch</a:t>
              </a:r>
              <a:endParaRPr lang="fr-FR" sz="1200" dirty="0">
                <a:solidFill>
                  <a:schemeClr val="tx2"/>
                </a:solidFill>
              </a:endParaRPr>
            </a:p>
          </p:txBody>
        </p:sp>
        <p:sp>
          <p:nvSpPr>
            <p:cNvPr id="106" name="TextBox 105"/>
            <p:cNvSpPr txBox="1"/>
            <p:nvPr/>
          </p:nvSpPr>
          <p:spPr>
            <a:xfrm>
              <a:off x="4932604" y="1846985"/>
              <a:ext cx="300082" cy="215444"/>
            </a:xfrm>
            <a:prstGeom prst="rect">
              <a:avLst/>
            </a:prstGeom>
            <a:noFill/>
          </p:spPr>
          <p:txBody>
            <a:bodyPr wrap="none" rtlCol="0">
              <a:spAutoFit/>
            </a:bodyPr>
            <a:lstStyle/>
            <a:p>
              <a:r>
                <a:rPr lang="fr-FR" sz="800" dirty="0" smtClean="0"/>
                <a:t>31</a:t>
              </a:r>
              <a:endParaRPr lang="fr-FR" sz="800" dirty="0"/>
            </a:p>
          </p:txBody>
        </p:sp>
        <p:sp>
          <p:nvSpPr>
            <p:cNvPr id="107" name="TextBox 106"/>
            <p:cNvSpPr txBox="1"/>
            <p:nvPr/>
          </p:nvSpPr>
          <p:spPr>
            <a:xfrm>
              <a:off x="5382727" y="1846985"/>
              <a:ext cx="300082" cy="215444"/>
            </a:xfrm>
            <a:prstGeom prst="rect">
              <a:avLst/>
            </a:prstGeom>
            <a:noFill/>
          </p:spPr>
          <p:txBody>
            <a:bodyPr wrap="none" rtlCol="0">
              <a:spAutoFit/>
            </a:bodyPr>
            <a:lstStyle/>
            <a:p>
              <a:r>
                <a:rPr lang="fr-FR" sz="800" dirty="0" smtClean="0"/>
                <a:t>24</a:t>
              </a:r>
              <a:endParaRPr lang="fr-FR" sz="800" dirty="0"/>
            </a:p>
          </p:txBody>
        </p:sp>
        <p:sp>
          <p:nvSpPr>
            <p:cNvPr id="108" name="TextBox 107"/>
            <p:cNvSpPr txBox="1"/>
            <p:nvPr/>
          </p:nvSpPr>
          <p:spPr>
            <a:xfrm>
              <a:off x="5532768" y="1846985"/>
              <a:ext cx="300082" cy="215444"/>
            </a:xfrm>
            <a:prstGeom prst="rect">
              <a:avLst/>
            </a:prstGeom>
            <a:noFill/>
          </p:spPr>
          <p:txBody>
            <a:bodyPr wrap="none" rtlCol="0">
              <a:spAutoFit/>
            </a:bodyPr>
            <a:lstStyle/>
            <a:p>
              <a:r>
                <a:rPr lang="fr-FR" sz="800" dirty="0" smtClean="0"/>
                <a:t>23</a:t>
              </a:r>
              <a:endParaRPr lang="fr-FR" sz="800" dirty="0"/>
            </a:p>
          </p:txBody>
        </p:sp>
        <p:sp>
          <p:nvSpPr>
            <p:cNvPr id="109" name="TextBox 108"/>
            <p:cNvSpPr txBox="1"/>
            <p:nvPr/>
          </p:nvSpPr>
          <p:spPr>
            <a:xfrm>
              <a:off x="7134517" y="1833447"/>
              <a:ext cx="242374" cy="215444"/>
            </a:xfrm>
            <a:prstGeom prst="rect">
              <a:avLst/>
            </a:prstGeom>
            <a:noFill/>
          </p:spPr>
          <p:txBody>
            <a:bodyPr wrap="none" rtlCol="0">
              <a:spAutoFit/>
            </a:bodyPr>
            <a:lstStyle/>
            <a:p>
              <a:r>
                <a:rPr lang="fr-FR" sz="800" dirty="0" smtClean="0"/>
                <a:t>8</a:t>
              </a:r>
              <a:endParaRPr lang="fr-FR" sz="800" dirty="0"/>
            </a:p>
          </p:txBody>
        </p:sp>
        <p:sp>
          <p:nvSpPr>
            <p:cNvPr id="110" name="TextBox 109"/>
            <p:cNvSpPr txBox="1"/>
            <p:nvPr/>
          </p:nvSpPr>
          <p:spPr>
            <a:xfrm>
              <a:off x="7255704" y="1833447"/>
              <a:ext cx="242374" cy="215444"/>
            </a:xfrm>
            <a:prstGeom prst="rect">
              <a:avLst/>
            </a:prstGeom>
            <a:noFill/>
          </p:spPr>
          <p:txBody>
            <a:bodyPr wrap="none" rtlCol="0">
              <a:spAutoFit/>
            </a:bodyPr>
            <a:lstStyle/>
            <a:p>
              <a:r>
                <a:rPr lang="fr-FR" sz="800" dirty="0" smtClean="0"/>
                <a:t>7</a:t>
              </a:r>
              <a:endParaRPr lang="fr-FR" sz="800" dirty="0"/>
            </a:p>
          </p:txBody>
        </p:sp>
        <p:sp>
          <p:nvSpPr>
            <p:cNvPr id="111" name="TextBox 110"/>
            <p:cNvSpPr txBox="1"/>
            <p:nvPr/>
          </p:nvSpPr>
          <p:spPr>
            <a:xfrm>
              <a:off x="7880188" y="1833447"/>
              <a:ext cx="242374" cy="215444"/>
            </a:xfrm>
            <a:prstGeom prst="rect">
              <a:avLst/>
            </a:prstGeom>
            <a:noFill/>
          </p:spPr>
          <p:txBody>
            <a:bodyPr wrap="none" rtlCol="0">
              <a:spAutoFit/>
            </a:bodyPr>
            <a:lstStyle/>
            <a:p>
              <a:r>
                <a:rPr lang="fr-FR" sz="800" dirty="0" smtClean="0"/>
                <a:t>1</a:t>
              </a:r>
              <a:endParaRPr lang="fr-FR" sz="800" dirty="0"/>
            </a:p>
          </p:txBody>
        </p:sp>
        <p:cxnSp>
          <p:nvCxnSpPr>
            <p:cNvPr id="113" name="Straight Connector 112"/>
            <p:cNvCxnSpPr/>
            <p:nvPr/>
          </p:nvCxnSpPr>
          <p:spPr>
            <a:xfrm>
              <a:off x="5609221" y="2060133"/>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327712" y="2048891"/>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969585" y="2062429"/>
              <a:ext cx="639636"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Rectangle 116"/>
            <p:cNvSpPr/>
            <p:nvPr/>
          </p:nvSpPr>
          <p:spPr>
            <a:xfrm>
              <a:off x="7327712" y="2059004"/>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123"/>
            <p:cNvSpPr/>
            <p:nvPr/>
          </p:nvSpPr>
          <p:spPr>
            <a:xfrm>
              <a:off x="4980366" y="2555393"/>
              <a:ext cx="3152977"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tx1"/>
                  </a:solidFill>
                </a:rPr>
                <a:t>Length</a:t>
              </a:r>
              <a:endParaRPr lang="fr-FR" sz="1200" dirty="0">
                <a:solidFill>
                  <a:schemeClr val="tx1"/>
                </a:solidFill>
              </a:endParaRPr>
            </a:p>
          </p:txBody>
        </p:sp>
        <p:sp>
          <p:nvSpPr>
            <p:cNvPr id="125" name="TextBox 124"/>
            <p:cNvSpPr txBox="1"/>
            <p:nvPr/>
          </p:nvSpPr>
          <p:spPr>
            <a:xfrm>
              <a:off x="8111004" y="2547528"/>
              <a:ext cx="808235" cy="276999"/>
            </a:xfrm>
            <a:prstGeom prst="rect">
              <a:avLst/>
            </a:prstGeom>
            <a:noFill/>
          </p:spPr>
          <p:txBody>
            <a:bodyPr wrap="none" rtlCol="0">
              <a:spAutoFit/>
            </a:bodyPr>
            <a:lstStyle/>
            <a:p>
              <a:r>
                <a:rPr lang="fr-FR" sz="1200" dirty="0" smtClean="0"/>
                <a:t>FW_CSL</a:t>
              </a:r>
              <a:endParaRPr lang="fr-FR" sz="1200" dirty="0"/>
            </a:p>
          </p:txBody>
        </p:sp>
        <p:sp>
          <p:nvSpPr>
            <p:cNvPr id="126" name="TextBox 125"/>
            <p:cNvSpPr txBox="1"/>
            <p:nvPr/>
          </p:nvSpPr>
          <p:spPr>
            <a:xfrm>
              <a:off x="4943385" y="2342245"/>
              <a:ext cx="300082" cy="215444"/>
            </a:xfrm>
            <a:prstGeom prst="rect">
              <a:avLst/>
            </a:prstGeom>
            <a:noFill/>
          </p:spPr>
          <p:txBody>
            <a:bodyPr wrap="none" rtlCol="0">
              <a:spAutoFit/>
            </a:bodyPr>
            <a:lstStyle/>
            <a:p>
              <a:r>
                <a:rPr lang="fr-FR" sz="800" dirty="0" smtClean="0"/>
                <a:t>31</a:t>
              </a:r>
              <a:endParaRPr lang="fr-FR" sz="800" dirty="0"/>
            </a:p>
          </p:txBody>
        </p:sp>
        <p:sp>
          <p:nvSpPr>
            <p:cNvPr id="127" name="TextBox 126"/>
            <p:cNvSpPr txBox="1"/>
            <p:nvPr/>
          </p:nvSpPr>
          <p:spPr>
            <a:xfrm>
              <a:off x="5510477" y="2342245"/>
              <a:ext cx="300082" cy="215444"/>
            </a:xfrm>
            <a:prstGeom prst="rect">
              <a:avLst/>
            </a:prstGeom>
            <a:noFill/>
          </p:spPr>
          <p:txBody>
            <a:bodyPr wrap="none" rtlCol="0">
              <a:spAutoFit/>
            </a:bodyPr>
            <a:lstStyle/>
            <a:p>
              <a:r>
                <a:rPr lang="fr-FR" sz="800" dirty="0" smtClean="0"/>
                <a:t>22</a:t>
              </a:r>
              <a:endParaRPr lang="fr-FR" sz="800" dirty="0"/>
            </a:p>
          </p:txBody>
        </p:sp>
        <p:sp>
          <p:nvSpPr>
            <p:cNvPr id="128" name="TextBox 127"/>
            <p:cNvSpPr txBox="1"/>
            <p:nvPr/>
          </p:nvSpPr>
          <p:spPr>
            <a:xfrm>
              <a:off x="5680009" y="2342245"/>
              <a:ext cx="300082" cy="215444"/>
            </a:xfrm>
            <a:prstGeom prst="rect">
              <a:avLst/>
            </a:prstGeom>
            <a:noFill/>
          </p:spPr>
          <p:txBody>
            <a:bodyPr wrap="none" rtlCol="0">
              <a:spAutoFit/>
            </a:bodyPr>
            <a:lstStyle/>
            <a:p>
              <a:r>
                <a:rPr lang="fr-FR" sz="800" dirty="0" smtClean="0"/>
                <a:t>21</a:t>
              </a:r>
              <a:endParaRPr lang="fr-FR" sz="800" dirty="0"/>
            </a:p>
          </p:txBody>
        </p:sp>
        <p:sp>
          <p:nvSpPr>
            <p:cNvPr id="129" name="TextBox 128"/>
            <p:cNvSpPr txBox="1"/>
            <p:nvPr/>
          </p:nvSpPr>
          <p:spPr>
            <a:xfrm>
              <a:off x="7145298" y="2328707"/>
              <a:ext cx="242374" cy="215444"/>
            </a:xfrm>
            <a:prstGeom prst="rect">
              <a:avLst/>
            </a:prstGeom>
            <a:noFill/>
          </p:spPr>
          <p:txBody>
            <a:bodyPr wrap="none" rtlCol="0">
              <a:spAutoFit/>
            </a:bodyPr>
            <a:lstStyle/>
            <a:p>
              <a:r>
                <a:rPr lang="fr-FR" sz="800" dirty="0" smtClean="0"/>
                <a:t>8</a:t>
              </a:r>
              <a:endParaRPr lang="fr-FR" sz="800" dirty="0"/>
            </a:p>
          </p:txBody>
        </p:sp>
        <p:sp>
          <p:nvSpPr>
            <p:cNvPr id="130" name="TextBox 129"/>
            <p:cNvSpPr txBox="1"/>
            <p:nvPr/>
          </p:nvSpPr>
          <p:spPr>
            <a:xfrm>
              <a:off x="7266485" y="2328707"/>
              <a:ext cx="242374" cy="215444"/>
            </a:xfrm>
            <a:prstGeom prst="rect">
              <a:avLst/>
            </a:prstGeom>
            <a:noFill/>
          </p:spPr>
          <p:txBody>
            <a:bodyPr wrap="none" rtlCol="0">
              <a:spAutoFit/>
            </a:bodyPr>
            <a:lstStyle/>
            <a:p>
              <a:r>
                <a:rPr lang="fr-FR" sz="800" dirty="0" smtClean="0"/>
                <a:t>7</a:t>
              </a:r>
              <a:endParaRPr lang="fr-FR" sz="800" dirty="0"/>
            </a:p>
          </p:txBody>
        </p:sp>
        <p:sp>
          <p:nvSpPr>
            <p:cNvPr id="131" name="TextBox 130"/>
            <p:cNvSpPr txBox="1"/>
            <p:nvPr/>
          </p:nvSpPr>
          <p:spPr>
            <a:xfrm>
              <a:off x="7890969" y="2328707"/>
              <a:ext cx="242374" cy="215444"/>
            </a:xfrm>
            <a:prstGeom prst="rect">
              <a:avLst/>
            </a:prstGeom>
            <a:noFill/>
          </p:spPr>
          <p:txBody>
            <a:bodyPr wrap="none" rtlCol="0">
              <a:spAutoFit/>
            </a:bodyPr>
            <a:lstStyle/>
            <a:p>
              <a:r>
                <a:rPr lang="fr-FR" sz="800" dirty="0" smtClean="0"/>
                <a:t>1</a:t>
              </a:r>
              <a:endParaRPr lang="fr-FR" sz="800" dirty="0"/>
            </a:p>
          </p:txBody>
        </p:sp>
        <p:cxnSp>
          <p:nvCxnSpPr>
            <p:cNvPr id="132" name="Straight Connector 131"/>
            <p:cNvCxnSpPr/>
            <p:nvPr/>
          </p:nvCxnSpPr>
          <p:spPr>
            <a:xfrm>
              <a:off x="5620002" y="2555393"/>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338493" y="2544151"/>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4969585" y="2557689"/>
              <a:ext cx="764244"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7338493" y="2554264"/>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1" name="Group 190"/>
          <p:cNvGrpSpPr/>
          <p:nvPr/>
        </p:nvGrpSpPr>
        <p:grpSpPr>
          <a:xfrm>
            <a:off x="4892345" y="3105015"/>
            <a:ext cx="4290694" cy="1297224"/>
            <a:chOff x="4845215" y="3285169"/>
            <a:chExt cx="4396667" cy="1550736"/>
          </a:xfrm>
        </p:grpSpPr>
        <p:sp>
          <p:nvSpPr>
            <p:cNvPr id="137" name="TextBox 136"/>
            <p:cNvSpPr txBox="1"/>
            <p:nvPr/>
          </p:nvSpPr>
          <p:spPr>
            <a:xfrm>
              <a:off x="8100223" y="3741595"/>
              <a:ext cx="1141659" cy="276999"/>
            </a:xfrm>
            <a:prstGeom prst="rect">
              <a:avLst/>
            </a:prstGeom>
            <a:noFill/>
          </p:spPr>
          <p:txBody>
            <a:bodyPr wrap="none" rtlCol="0">
              <a:spAutoFit/>
            </a:bodyPr>
            <a:lstStyle/>
            <a:p>
              <a:r>
                <a:rPr lang="fr-FR" sz="1200" dirty="0" smtClean="0"/>
                <a:t>FW_NVDSSA</a:t>
              </a:r>
              <a:endParaRPr lang="fr-FR" sz="1200" dirty="0"/>
            </a:p>
          </p:txBody>
        </p:sp>
        <p:sp>
          <p:nvSpPr>
            <p:cNvPr id="149" name="TextBox 148"/>
            <p:cNvSpPr txBox="1"/>
            <p:nvPr/>
          </p:nvSpPr>
          <p:spPr>
            <a:xfrm>
              <a:off x="8111004" y="4236855"/>
              <a:ext cx="1021433" cy="276999"/>
            </a:xfrm>
            <a:prstGeom prst="rect">
              <a:avLst/>
            </a:prstGeom>
            <a:noFill/>
          </p:spPr>
          <p:txBody>
            <a:bodyPr wrap="none" rtlCol="0">
              <a:spAutoFit/>
            </a:bodyPr>
            <a:lstStyle/>
            <a:p>
              <a:r>
                <a:rPr lang="fr-FR" sz="1200" dirty="0" smtClean="0"/>
                <a:t>FW_NVDSL</a:t>
              </a:r>
              <a:endParaRPr lang="fr-FR" sz="1200" dirty="0"/>
            </a:p>
          </p:txBody>
        </p:sp>
        <p:grpSp>
          <p:nvGrpSpPr>
            <p:cNvPr id="188" name="Group 187"/>
            <p:cNvGrpSpPr/>
            <p:nvPr/>
          </p:nvGrpSpPr>
          <p:grpSpPr>
            <a:xfrm>
              <a:off x="4845215" y="3285169"/>
              <a:ext cx="3604548" cy="1550736"/>
              <a:chOff x="4845215" y="3285169"/>
              <a:chExt cx="3604548" cy="1550736"/>
            </a:xfrm>
          </p:grpSpPr>
          <p:sp>
            <p:nvSpPr>
              <p:cNvPr id="99" name="TextBox 98"/>
              <p:cNvSpPr txBox="1"/>
              <p:nvPr/>
            </p:nvSpPr>
            <p:spPr>
              <a:xfrm>
                <a:off x="5109040" y="3285169"/>
                <a:ext cx="3340723" cy="307777"/>
              </a:xfrm>
              <a:prstGeom prst="rect">
                <a:avLst/>
              </a:prstGeom>
              <a:noFill/>
            </p:spPr>
            <p:txBody>
              <a:bodyPr wrap="none" rtlCol="0">
                <a:spAutoFit/>
                <a:scene3d>
                  <a:camera prst="orthographicFront"/>
                  <a:lightRig rig="threePt" dir="t"/>
                </a:scene3d>
                <a:sp3d prstMaterial="matte"/>
              </a:bodyPr>
              <a:lstStyle/>
              <a:p>
                <a:r>
                  <a:rPr lang="fr-FR" sz="1400" dirty="0" smtClean="0"/>
                  <a:t>Non-Volatile Data Segment (NVM Data)</a:t>
                </a:r>
                <a:endParaRPr lang="fr-FR" sz="1400" dirty="0"/>
              </a:p>
            </p:txBody>
          </p:sp>
          <p:sp>
            <p:nvSpPr>
              <p:cNvPr id="101" name="TextBox 100"/>
              <p:cNvSpPr txBox="1"/>
              <p:nvPr/>
            </p:nvSpPr>
            <p:spPr>
              <a:xfrm>
                <a:off x="4845215" y="4504773"/>
                <a:ext cx="1414602" cy="331132"/>
              </a:xfrm>
              <a:prstGeom prst="rect">
                <a:avLst/>
              </a:prstGeom>
              <a:noFill/>
            </p:spPr>
            <p:txBody>
              <a:bodyPr wrap="none" rtlCol="0">
                <a:spAutoFit/>
              </a:bodyPr>
              <a:lstStyle/>
              <a:p>
                <a:r>
                  <a:rPr lang="fr-FR" sz="1200" dirty="0" smtClean="0">
                    <a:solidFill>
                      <a:schemeClr val="tx2"/>
                    </a:solidFill>
                  </a:rPr>
                  <a:t>Protection : Data</a:t>
                </a:r>
                <a:endParaRPr lang="fr-FR" sz="1200" dirty="0">
                  <a:solidFill>
                    <a:schemeClr val="tx2"/>
                  </a:solidFill>
                </a:endParaRPr>
              </a:p>
            </p:txBody>
          </p:sp>
          <p:sp>
            <p:nvSpPr>
              <p:cNvPr id="136" name="Rectangle 135"/>
              <p:cNvSpPr/>
              <p:nvPr/>
            </p:nvSpPr>
            <p:spPr>
              <a:xfrm>
                <a:off x="4969585" y="3749460"/>
                <a:ext cx="3152977"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Start </a:t>
                </a:r>
                <a:r>
                  <a:rPr lang="fr-FR" sz="1200" dirty="0" err="1" smtClean="0">
                    <a:solidFill>
                      <a:schemeClr val="tx1"/>
                    </a:solidFill>
                  </a:rPr>
                  <a:t>Address</a:t>
                </a:r>
                <a:endParaRPr lang="fr-FR" sz="1200" dirty="0">
                  <a:solidFill>
                    <a:schemeClr val="tx1"/>
                  </a:solidFill>
                </a:endParaRPr>
              </a:p>
            </p:txBody>
          </p:sp>
          <p:sp>
            <p:nvSpPr>
              <p:cNvPr id="138" name="TextBox 137"/>
              <p:cNvSpPr txBox="1"/>
              <p:nvPr/>
            </p:nvSpPr>
            <p:spPr>
              <a:xfrm>
                <a:off x="4932604" y="3536312"/>
                <a:ext cx="300082" cy="215444"/>
              </a:xfrm>
              <a:prstGeom prst="rect">
                <a:avLst/>
              </a:prstGeom>
              <a:noFill/>
            </p:spPr>
            <p:txBody>
              <a:bodyPr wrap="none" rtlCol="0">
                <a:spAutoFit/>
              </a:bodyPr>
              <a:lstStyle/>
              <a:p>
                <a:r>
                  <a:rPr lang="fr-FR" sz="800" dirty="0" smtClean="0"/>
                  <a:t>31</a:t>
                </a:r>
                <a:endParaRPr lang="fr-FR" sz="800" dirty="0"/>
              </a:p>
            </p:txBody>
          </p:sp>
          <p:sp>
            <p:nvSpPr>
              <p:cNvPr id="139" name="TextBox 138"/>
              <p:cNvSpPr txBox="1"/>
              <p:nvPr/>
            </p:nvSpPr>
            <p:spPr>
              <a:xfrm>
                <a:off x="5382727" y="3536312"/>
                <a:ext cx="300082" cy="215444"/>
              </a:xfrm>
              <a:prstGeom prst="rect">
                <a:avLst/>
              </a:prstGeom>
              <a:noFill/>
            </p:spPr>
            <p:txBody>
              <a:bodyPr wrap="none" rtlCol="0">
                <a:spAutoFit/>
              </a:bodyPr>
              <a:lstStyle/>
              <a:p>
                <a:r>
                  <a:rPr lang="fr-FR" sz="800" dirty="0" smtClean="0"/>
                  <a:t>24</a:t>
                </a:r>
                <a:endParaRPr lang="fr-FR" sz="800" dirty="0"/>
              </a:p>
            </p:txBody>
          </p:sp>
          <p:sp>
            <p:nvSpPr>
              <p:cNvPr id="140" name="TextBox 139"/>
              <p:cNvSpPr txBox="1"/>
              <p:nvPr/>
            </p:nvSpPr>
            <p:spPr>
              <a:xfrm>
                <a:off x="5532768" y="3536312"/>
                <a:ext cx="300082" cy="215444"/>
              </a:xfrm>
              <a:prstGeom prst="rect">
                <a:avLst/>
              </a:prstGeom>
              <a:noFill/>
            </p:spPr>
            <p:txBody>
              <a:bodyPr wrap="none" rtlCol="0">
                <a:spAutoFit/>
              </a:bodyPr>
              <a:lstStyle/>
              <a:p>
                <a:r>
                  <a:rPr lang="fr-FR" sz="800" dirty="0" smtClean="0"/>
                  <a:t>23</a:t>
                </a:r>
                <a:endParaRPr lang="fr-FR" sz="800" dirty="0"/>
              </a:p>
            </p:txBody>
          </p:sp>
          <p:sp>
            <p:nvSpPr>
              <p:cNvPr id="141" name="TextBox 140"/>
              <p:cNvSpPr txBox="1"/>
              <p:nvPr/>
            </p:nvSpPr>
            <p:spPr>
              <a:xfrm>
                <a:off x="7134517" y="3522774"/>
                <a:ext cx="242374" cy="215444"/>
              </a:xfrm>
              <a:prstGeom prst="rect">
                <a:avLst/>
              </a:prstGeom>
              <a:noFill/>
            </p:spPr>
            <p:txBody>
              <a:bodyPr wrap="none" rtlCol="0">
                <a:spAutoFit/>
              </a:bodyPr>
              <a:lstStyle/>
              <a:p>
                <a:r>
                  <a:rPr lang="fr-FR" sz="800" dirty="0" smtClean="0"/>
                  <a:t>8</a:t>
                </a:r>
                <a:endParaRPr lang="fr-FR" sz="800" dirty="0"/>
              </a:p>
            </p:txBody>
          </p:sp>
          <p:sp>
            <p:nvSpPr>
              <p:cNvPr id="142" name="TextBox 141"/>
              <p:cNvSpPr txBox="1"/>
              <p:nvPr/>
            </p:nvSpPr>
            <p:spPr>
              <a:xfrm>
                <a:off x="7255704" y="3522774"/>
                <a:ext cx="242374" cy="215444"/>
              </a:xfrm>
              <a:prstGeom prst="rect">
                <a:avLst/>
              </a:prstGeom>
              <a:noFill/>
            </p:spPr>
            <p:txBody>
              <a:bodyPr wrap="none" rtlCol="0">
                <a:spAutoFit/>
              </a:bodyPr>
              <a:lstStyle/>
              <a:p>
                <a:r>
                  <a:rPr lang="fr-FR" sz="800" dirty="0" smtClean="0"/>
                  <a:t>7</a:t>
                </a:r>
                <a:endParaRPr lang="fr-FR" sz="800" dirty="0"/>
              </a:p>
            </p:txBody>
          </p:sp>
          <p:sp>
            <p:nvSpPr>
              <p:cNvPr id="143" name="TextBox 142"/>
              <p:cNvSpPr txBox="1"/>
              <p:nvPr/>
            </p:nvSpPr>
            <p:spPr>
              <a:xfrm>
                <a:off x="7880188" y="3522774"/>
                <a:ext cx="242374" cy="215444"/>
              </a:xfrm>
              <a:prstGeom prst="rect">
                <a:avLst/>
              </a:prstGeom>
              <a:noFill/>
            </p:spPr>
            <p:txBody>
              <a:bodyPr wrap="none" rtlCol="0">
                <a:spAutoFit/>
              </a:bodyPr>
              <a:lstStyle/>
              <a:p>
                <a:r>
                  <a:rPr lang="fr-FR" sz="800" dirty="0" smtClean="0"/>
                  <a:t>1</a:t>
                </a:r>
                <a:endParaRPr lang="fr-FR" sz="800" dirty="0"/>
              </a:p>
            </p:txBody>
          </p:sp>
          <p:cxnSp>
            <p:nvCxnSpPr>
              <p:cNvPr id="144" name="Straight Connector 143"/>
              <p:cNvCxnSpPr/>
              <p:nvPr/>
            </p:nvCxnSpPr>
            <p:spPr>
              <a:xfrm>
                <a:off x="5609221" y="3749460"/>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327712" y="3738218"/>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4969585" y="3751756"/>
                <a:ext cx="639636"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Rectangle 146"/>
              <p:cNvSpPr/>
              <p:nvPr/>
            </p:nvSpPr>
            <p:spPr>
              <a:xfrm>
                <a:off x="7327712" y="3748331"/>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Rectangle 147"/>
              <p:cNvSpPr/>
              <p:nvPr/>
            </p:nvSpPr>
            <p:spPr>
              <a:xfrm>
                <a:off x="4980366" y="4244720"/>
                <a:ext cx="3152977"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tx1"/>
                    </a:solidFill>
                  </a:rPr>
                  <a:t>Length</a:t>
                </a:r>
                <a:endParaRPr lang="fr-FR" sz="1200" dirty="0">
                  <a:solidFill>
                    <a:schemeClr val="tx1"/>
                  </a:solidFill>
                </a:endParaRPr>
              </a:p>
            </p:txBody>
          </p:sp>
          <p:sp>
            <p:nvSpPr>
              <p:cNvPr id="150" name="TextBox 149"/>
              <p:cNvSpPr txBox="1"/>
              <p:nvPr/>
            </p:nvSpPr>
            <p:spPr>
              <a:xfrm>
                <a:off x="4943385" y="4031572"/>
                <a:ext cx="300082" cy="215444"/>
              </a:xfrm>
              <a:prstGeom prst="rect">
                <a:avLst/>
              </a:prstGeom>
              <a:noFill/>
            </p:spPr>
            <p:txBody>
              <a:bodyPr wrap="none" rtlCol="0">
                <a:spAutoFit/>
              </a:bodyPr>
              <a:lstStyle/>
              <a:p>
                <a:r>
                  <a:rPr lang="fr-FR" sz="800" dirty="0" smtClean="0"/>
                  <a:t>31</a:t>
                </a:r>
                <a:endParaRPr lang="fr-FR" sz="800" dirty="0"/>
              </a:p>
            </p:txBody>
          </p:sp>
          <p:sp>
            <p:nvSpPr>
              <p:cNvPr id="151" name="TextBox 150"/>
              <p:cNvSpPr txBox="1"/>
              <p:nvPr/>
            </p:nvSpPr>
            <p:spPr>
              <a:xfrm>
                <a:off x="5510477" y="4031572"/>
                <a:ext cx="300082" cy="215444"/>
              </a:xfrm>
              <a:prstGeom prst="rect">
                <a:avLst/>
              </a:prstGeom>
              <a:noFill/>
            </p:spPr>
            <p:txBody>
              <a:bodyPr wrap="none" rtlCol="0">
                <a:spAutoFit/>
              </a:bodyPr>
              <a:lstStyle/>
              <a:p>
                <a:r>
                  <a:rPr lang="fr-FR" sz="800" dirty="0" smtClean="0"/>
                  <a:t>22</a:t>
                </a:r>
                <a:endParaRPr lang="fr-FR" sz="800" dirty="0"/>
              </a:p>
            </p:txBody>
          </p:sp>
          <p:sp>
            <p:nvSpPr>
              <p:cNvPr id="152" name="TextBox 151"/>
              <p:cNvSpPr txBox="1"/>
              <p:nvPr/>
            </p:nvSpPr>
            <p:spPr>
              <a:xfrm>
                <a:off x="5680009" y="4031572"/>
                <a:ext cx="300082" cy="215444"/>
              </a:xfrm>
              <a:prstGeom prst="rect">
                <a:avLst/>
              </a:prstGeom>
              <a:noFill/>
            </p:spPr>
            <p:txBody>
              <a:bodyPr wrap="none" rtlCol="0">
                <a:spAutoFit/>
              </a:bodyPr>
              <a:lstStyle/>
              <a:p>
                <a:r>
                  <a:rPr lang="fr-FR" sz="800" dirty="0" smtClean="0"/>
                  <a:t>21</a:t>
                </a:r>
                <a:endParaRPr lang="fr-FR" sz="800" dirty="0"/>
              </a:p>
            </p:txBody>
          </p:sp>
          <p:sp>
            <p:nvSpPr>
              <p:cNvPr id="153" name="TextBox 152"/>
              <p:cNvSpPr txBox="1"/>
              <p:nvPr/>
            </p:nvSpPr>
            <p:spPr>
              <a:xfrm>
                <a:off x="7145298" y="4018034"/>
                <a:ext cx="242374" cy="215444"/>
              </a:xfrm>
              <a:prstGeom prst="rect">
                <a:avLst/>
              </a:prstGeom>
              <a:noFill/>
            </p:spPr>
            <p:txBody>
              <a:bodyPr wrap="none" rtlCol="0">
                <a:spAutoFit/>
              </a:bodyPr>
              <a:lstStyle/>
              <a:p>
                <a:r>
                  <a:rPr lang="fr-FR" sz="800" dirty="0" smtClean="0"/>
                  <a:t>8</a:t>
                </a:r>
                <a:endParaRPr lang="fr-FR" sz="800" dirty="0"/>
              </a:p>
            </p:txBody>
          </p:sp>
          <p:sp>
            <p:nvSpPr>
              <p:cNvPr id="154" name="TextBox 153"/>
              <p:cNvSpPr txBox="1"/>
              <p:nvPr/>
            </p:nvSpPr>
            <p:spPr>
              <a:xfrm>
                <a:off x="7266485" y="4018034"/>
                <a:ext cx="242374" cy="215444"/>
              </a:xfrm>
              <a:prstGeom prst="rect">
                <a:avLst/>
              </a:prstGeom>
              <a:noFill/>
            </p:spPr>
            <p:txBody>
              <a:bodyPr wrap="none" rtlCol="0">
                <a:spAutoFit/>
              </a:bodyPr>
              <a:lstStyle/>
              <a:p>
                <a:r>
                  <a:rPr lang="fr-FR" sz="800" dirty="0" smtClean="0"/>
                  <a:t>7</a:t>
                </a:r>
                <a:endParaRPr lang="fr-FR" sz="800" dirty="0"/>
              </a:p>
            </p:txBody>
          </p:sp>
          <p:sp>
            <p:nvSpPr>
              <p:cNvPr id="155" name="TextBox 154"/>
              <p:cNvSpPr txBox="1"/>
              <p:nvPr/>
            </p:nvSpPr>
            <p:spPr>
              <a:xfrm>
                <a:off x="7890969" y="4018034"/>
                <a:ext cx="242374" cy="215444"/>
              </a:xfrm>
              <a:prstGeom prst="rect">
                <a:avLst/>
              </a:prstGeom>
              <a:noFill/>
            </p:spPr>
            <p:txBody>
              <a:bodyPr wrap="none" rtlCol="0">
                <a:spAutoFit/>
              </a:bodyPr>
              <a:lstStyle/>
              <a:p>
                <a:r>
                  <a:rPr lang="fr-FR" sz="800" dirty="0" smtClean="0"/>
                  <a:t>1</a:t>
                </a:r>
                <a:endParaRPr lang="fr-FR" sz="800" dirty="0"/>
              </a:p>
            </p:txBody>
          </p:sp>
          <p:cxnSp>
            <p:nvCxnSpPr>
              <p:cNvPr id="156" name="Straight Connector 155"/>
              <p:cNvCxnSpPr/>
              <p:nvPr/>
            </p:nvCxnSpPr>
            <p:spPr>
              <a:xfrm>
                <a:off x="5620002" y="4244720"/>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338493" y="4233478"/>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4969585" y="4247016"/>
                <a:ext cx="764244"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p:cNvSpPr/>
              <p:nvPr/>
            </p:nvSpPr>
            <p:spPr>
              <a:xfrm>
                <a:off x="7338493" y="4243591"/>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90" name="Group 189"/>
          <p:cNvGrpSpPr/>
          <p:nvPr/>
        </p:nvGrpSpPr>
        <p:grpSpPr>
          <a:xfrm>
            <a:off x="4923211" y="4668786"/>
            <a:ext cx="4259828" cy="1575676"/>
            <a:chOff x="4874892" y="5035602"/>
            <a:chExt cx="4365039" cy="1883605"/>
          </a:xfrm>
        </p:grpSpPr>
        <p:sp>
          <p:nvSpPr>
            <p:cNvPr id="100" name="TextBox 99"/>
            <p:cNvSpPr txBox="1"/>
            <p:nvPr/>
          </p:nvSpPr>
          <p:spPr>
            <a:xfrm>
              <a:off x="5109040" y="5035602"/>
              <a:ext cx="3250760" cy="367925"/>
            </a:xfrm>
            <a:prstGeom prst="rect">
              <a:avLst/>
            </a:prstGeom>
            <a:noFill/>
          </p:spPr>
          <p:txBody>
            <a:bodyPr wrap="none" rtlCol="0">
              <a:spAutoFit/>
              <a:scene3d>
                <a:camera prst="orthographicFront"/>
                <a:lightRig rig="threePt" dir="t"/>
              </a:scene3d>
              <a:sp3d prstMaterial="matte"/>
            </a:bodyPr>
            <a:lstStyle/>
            <a:p>
              <a:r>
                <a:rPr lang="fr-FR" sz="1400" dirty="0" smtClean="0"/>
                <a:t>Volatile Data Segment (SRAM1 Data)</a:t>
              </a:r>
              <a:endParaRPr lang="fr-FR" sz="1400" dirty="0"/>
            </a:p>
          </p:txBody>
        </p:sp>
        <p:grpSp>
          <p:nvGrpSpPr>
            <p:cNvPr id="189" name="Group 188"/>
            <p:cNvGrpSpPr/>
            <p:nvPr/>
          </p:nvGrpSpPr>
          <p:grpSpPr>
            <a:xfrm>
              <a:off x="4874892" y="5270622"/>
              <a:ext cx="4365039" cy="1648585"/>
              <a:chOff x="4874892" y="5270622"/>
              <a:chExt cx="4365039" cy="1648585"/>
            </a:xfrm>
          </p:grpSpPr>
          <p:sp>
            <p:nvSpPr>
              <p:cNvPr id="102" name="TextBox 101"/>
              <p:cNvSpPr txBox="1"/>
              <p:nvPr/>
            </p:nvSpPr>
            <p:spPr>
              <a:xfrm>
                <a:off x="4874892" y="6367320"/>
                <a:ext cx="4365039" cy="551887"/>
              </a:xfrm>
              <a:prstGeom prst="rect">
                <a:avLst/>
              </a:prstGeom>
              <a:noFill/>
            </p:spPr>
            <p:txBody>
              <a:bodyPr wrap="square" rtlCol="0">
                <a:spAutoFit/>
              </a:bodyPr>
              <a:lstStyle/>
              <a:p>
                <a:r>
                  <a:rPr lang="fr-FR" sz="1200" dirty="0" smtClean="0">
                    <a:solidFill>
                      <a:schemeClr val="tx2"/>
                    </a:solidFill>
                  </a:rPr>
                  <a:t>Protection: </a:t>
                </a:r>
                <a:r>
                  <a:rPr lang="fr-FR" sz="1200" dirty="0">
                    <a:solidFill>
                      <a:schemeClr val="tx2"/>
                    </a:solidFill>
                  </a:rPr>
                  <a:t>- Code </a:t>
                </a:r>
                <a:r>
                  <a:rPr lang="fr-FR" sz="1200" dirty="0" err="1">
                    <a:solidFill>
                      <a:schemeClr val="tx2"/>
                    </a:solidFill>
                  </a:rPr>
                  <a:t>fetch</a:t>
                </a:r>
                <a:r>
                  <a:rPr lang="fr-FR" sz="1200" dirty="0">
                    <a:solidFill>
                      <a:schemeClr val="tx2"/>
                    </a:solidFill>
                  </a:rPr>
                  <a:t> if SRAM1 </a:t>
                </a:r>
                <a:r>
                  <a:rPr lang="fr-FR" sz="1200" dirty="0" err="1">
                    <a:solidFill>
                      <a:schemeClr val="tx2"/>
                    </a:solidFill>
                  </a:rPr>
                  <a:t>is</a:t>
                </a:r>
                <a:r>
                  <a:rPr lang="fr-FR" sz="1200" dirty="0">
                    <a:solidFill>
                      <a:schemeClr val="tx2"/>
                    </a:solidFill>
                  </a:rPr>
                  <a:t> </a:t>
                </a:r>
                <a:r>
                  <a:rPr lang="fr-FR" sz="1200" dirty="0" err="1" smtClean="0">
                    <a:solidFill>
                      <a:schemeClr val="tx2"/>
                    </a:solidFill>
                  </a:rPr>
                  <a:t>executable</a:t>
                </a:r>
                <a:r>
                  <a:rPr lang="fr-FR" sz="1200" dirty="0" smtClean="0">
                    <a:solidFill>
                      <a:schemeClr val="tx2"/>
                    </a:solidFill>
                  </a:rPr>
                  <a:t> (not </a:t>
                </a:r>
                <a:r>
                  <a:rPr lang="fr-FR" sz="1200" dirty="0" err="1" smtClean="0">
                    <a:solidFill>
                      <a:schemeClr val="tx2"/>
                    </a:solidFill>
                  </a:rPr>
                  <a:t>shared</a:t>
                </a:r>
                <a:r>
                  <a:rPr lang="fr-FR" sz="1200" dirty="0" smtClean="0">
                    <a:solidFill>
                      <a:schemeClr val="tx2"/>
                    </a:solidFill>
                  </a:rPr>
                  <a:t>)</a:t>
                </a:r>
              </a:p>
              <a:p>
                <a:r>
                  <a:rPr lang="fr-FR" sz="1200" dirty="0" smtClean="0">
                    <a:solidFill>
                      <a:schemeClr val="tx2"/>
                    </a:solidFill>
                  </a:rPr>
                  <a:t>                  - Data</a:t>
                </a:r>
                <a:endParaRPr lang="fr-FR" sz="1200" dirty="0">
                  <a:solidFill>
                    <a:schemeClr val="tx2"/>
                  </a:solidFill>
                </a:endParaRPr>
              </a:p>
            </p:txBody>
          </p:sp>
          <p:sp>
            <p:nvSpPr>
              <p:cNvPr id="160" name="Rectangle 159"/>
              <p:cNvSpPr/>
              <p:nvPr/>
            </p:nvSpPr>
            <p:spPr>
              <a:xfrm>
                <a:off x="5351707" y="5497308"/>
                <a:ext cx="2770855"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Start </a:t>
                </a:r>
                <a:r>
                  <a:rPr lang="fr-FR" sz="1200" dirty="0" err="1" smtClean="0">
                    <a:solidFill>
                      <a:schemeClr val="tx1"/>
                    </a:solidFill>
                  </a:rPr>
                  <a:t>Address</a:t>
                </a:r>
                <a:endParaRPr lang="fr-FR" sz="1200" dirty="0">
                  <a:solidFill>
                    <a:schemeClr val="tx1"/>
                  </a:solidFill>
                </a:endParaRPr>
              </a:p>
            </p:txBody>
          </p:sp>
          <p:sp>
            <p:nvSpPr>
              <p:cNvPr id="161" name="TextBox 160"/>
              <p:cNvSpPr txBox="1"/>
              <p:nvPr/>
            </p:nvSpPr>
            <p:spPr>
              <a:xfrm>
                <a:off x="8100223" y="5489443"/>
                <a:ext cx="1031051" cy="276999"/>
              </a:xfrm>
              <a:prstGeom prst="rect">
                <a:avLst/>
              </a:prstGeom>
              <a:noFill/>
            </p:spPr>
            <p:txBody>
              <a:bodyPr wrap="none" rtlCol="0">
                <a:spAutoFit/>
              </a:bodyPr>
              <a:lstStyle/>
              <a:p>
                <a:r>
                  <a:rPr lang="fr-FR" sz="1200" dirty="0" smtClean="0"/>
                  <a:t>FW_VDSSA</a:t>
                </a:r>
                <a:endParaRPr lang="fr-FR" sz="1200" dirty="0"/>
              </a:p>
            </p:txBody>
          </p:sp>
          <p:sp>
            <p:nvSpPr>
              <p:cNvPr id="162" name="TextBox 161"/>
              <p:cNvSpPr txBox="1"/>
              <p:nvPr/>
            </p:nvSpPr>
            <p:spPr>
              <a:xfrm>
                <a:off x="4932604" y="5284160"/>
                <a:ext cx="300082" cy="215444"/>
              </a:xfrm>
              <a:prstGeom prst="rect">
                <a:avLst/>
              </a:prstGeom>
              <a:noFill/>
            </p:spPr>
            <p:txBody>
              <a:bodyPr wrap="none" rtlCol="0">
                <a:spAutoFit/>
              </a:bodyPr>
              <a:lstStyle/>
              <a:p>
                <a:r>
                  <a:rPr lang="fr-FR" sz="800" dirty="0" smtClean="0"/>
                  <a:t>31</a:t>
                </a:r>
                <a:endParaRPr lang="fr-FR" sz="800" dirty="0"/>
              </a:p>
            </p:txBody>
          </p:sp>
          <p:sp>
            <p:nvSpPr>
              <p:cNvPr id="163" name="TextBox 162"/>
              <p:cNvSpPr txBox="1"/>
              <p:nvPr/>
            </p:nvSpPr>
            <p:spPr>
              <a:xfrm>
                <a:off x="5934406" y="5285120"/>
                <a:ext cx="300082" cy="215444"/>
              </a:xfrm>
              <a:prstGeom prst="rect">
                <a:avLst/>
              </a:prstGeom>
              <a:noFill/>
            </p:spPr>
            <p:txBody>
              <a:bodyPr wrap="none" rtlCol="0">
                <a:spAutoFit/>
              </a:bodyPr>
              <a:lstStyle/>
              <a:p>
                <a:r>
                  <a:rPr lang="fr-FR" sz="800" dirty="0" smtClean="0"/>
                  <a:t>17</a:t>
                </a:r>
                <a:endParaRPr lang="fr-FR" sz="800" dirty="0"/>
              </a:p>
            </p:txBody>
          </p:sp>
          <p:sp>
            <p:nvSpPr>
              <p:cNvPr id="164" name="TextBox 163"/>
              <p:cNvSpPr txBox="1"/>
              <p:nvPr/>
            </p:nvSpPr>
            <p:spPr>
              <a:xfrm>
                <a:off x="6084168" y="5285120"/>
                <a:ext cx="300082" cy="215444"/>
              </a:xfrm>
              <a:prstGeom prst="rect">
                <a:avLst/>
              </a:prstGeom>
              <a:noFill/>
            </p:spPr>
            <p:txBody>
              <a:bodyPr wrap="none" rtlCol="0">
                <a:spAutoFit/>
              </a:bodyPr>
              <a:lstStyle/>
              <a:p>
                <a:r>
                  <a:rPr lang="fr-FR" sz="800" dirty="0" smtClean="0"/>
                  <a:t>16</a:t>
                </a:r>
                <a:endParaRPr lang="fr-FR" sz="800" dirty="0"/>
              </a:p>
            </p:txBody>
          </p:sp>
          <p:sp>
            <p:nvSpPr>
              <p:cNvPr id="165" name="TextBox 164"/>
              <p:cNvSpPr txBox="1"/>
              <p:nvPr/>
            </p:nvSpPr>
            <p:spPr>
              <a:xfrm>
                <a:off x="7134517" y="5270622"/>
                <a:ext cx="242374" cy="215444"/>
              </a:xfrm>
              <a:prstGeom prst="rect">
                <a:avLst/>
              </a:prstGeom>
              <a:noFill/>
            </p:spPr>
            <p:txBody>
              <a:bodyPr wrap="none" rtlCol="0">
                <a:spAutoFit/>
              </a:bodyPr>
              <a:lstStyle/>
              <a:p>
                <a:r>
                  <a:rPr lang="fr-FR" sz="800" dirty="0" smtClean="0"/>
                  <a:t>8</a:t>
                </a:r>
                <a:endParaRPr lang="fr-FR" sz="800" dirty="0"/>
              </a:p>
            </p:txBody>
          </p:sp>
          <p:sp>
            <p:nvSpPr>
              <p:cNvPr id="166" name="TextBox 165"/>
              <p:cNvSpPr txBox="1"/>
              <p:nvPr/>
            </p:nvSpPr>
            <p:spPr>
              <a:xfrm>
                <a:off x="7255704" y="5270622"/>
                <a:ext cx="242374" cy="215444"/>
              </a:xfrm>
              <a:prstGeom prst="rect">
                <a:avLst/>
              </a:prstGeom>
              <a:noFill/>
            </p:spPr>
            <p:txBody>
              <a:bodyPr wrap="none" rtlCol="0">
                <a:spAutoFit/>
              </a:bodyPr>
              <a:lstStyle/>
              <a:p>
                <a:r>
                  <a:rPr lang="fr-FR" sz="800" dirty="0" smtClean="0"/>
                  <a:t>7</a:t>
                </a:r>
                <a:endParaRPr lang="fr-FR" sz="800" dirty="0"/>
              </a:p>
            </p:txBody>
          </p:sp>
          <p:sp>
            <p:nvSpPr>
              <p:cNvPr id="167" name="TextBox 166"/>
              <p:cNvSpPr txBox="1"/>
              <p:nvPr/>
            </p:nvSpPr>
            <p:spPr>
              <a:xfrm>
                <a:off x="7880188" y="5270622"/>
                <a:ext cx="242374" cy="215444"/>
              </a:xfrm>
              <a:prstGeom prst="rect">
                <a:avLst/>
              </a:prstGeom>
              <a:noFill/>
            </p:spPr>
            <p:txBody>
              <a:bodyPr wrap="none" rtlCol="0">
                <a:spAutoFit/>
              </a:bodyPr>
              <a:lstStyle/>
              <a:p>
                <a:r>
                  <a:rPr lang="fr-FR" sz="800" dirty="0" smtClean="0"/>
                  <a:t>1</a:t>
                </a:r>
                <a:endParaRPr lang="fr-FR" sz="800" dirty="0"/>
              </a:p>
            </p:txBody>
          </p:sp>
          <p:cxnSp>
            <p:nvCxnSpPr>
              <p:cNvPr id="168" name="Straight Connector 167"/>
              <p:cNvCxnSpPr/>
              <p:nvPr/>
            </p:nvCxnSpPr>
            <p:spPr>
              <a:xfrm>
                <a:off x="5609221" y="5497308"/>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327712" y="5486066"/>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4969584" y="5499604"/>
                <a:ext cx="118659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p:cNvSpPr/>
              <p:nvPr/>
            </p:nvSpPr>
            <p:spPr>
              <a:xfrm>
                <a:off x="7327712" y="5496179"/>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Rectangle 171"/>
              <p:cNvSpPr/>
              <p:nvPr/>
            </p:nvSpPr>
            <p:spPr>
              <a:xfrm>
                <a:off x="4980366" y="5992568"/>
                <a:ext cx="3152977" cy="23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tx1"/>
                    </a:solidFill>
                  </a:rPr>
                  <a:t>Length</a:t>
                </a:r>
                <a:endParaRPr lang="fr-FR" sz="1200" dirty="0">
                  <a:solidFill>
                    <a:schemeClr val="tx1"/>
                  </a:solidFill>
                </a:endParaRPr>
              </a:p>
            </p:txBody>
          </p:sp>
          <p:sp>
            <p:nvSpPr>
              <p:cNvPr id="173" name="TextBox 172"/>
              <p:cNvSpPr txBox="1"/>
              <p:nvPr/>
            </p:nvSpPr>
            <p:spPr>
              <a:xfrm>
                <a:off x="8111004" y="5984703"/>
                <a:ext cx="910827" cy="276999"/>
              </a:xfrm>
              <a:prstGeom prst="rect">
                <a:avLst/>
              </a:prstGeom>
              <a:noFill/>
            </p:spPr>
            <p:txBody>
              <a:bodyPr wrap="none" rtlCol="0">
                <a:spAutoFit/>
              </a:bodyPr>
              <a:lstStyle/>
              <a:p>
                <a:r>
                  <a:rPr lang="fr-FR" sz="1200" dirty="0" smtClean="0"/>
                  <a:t>FW_VDSL</a:t>
                </a:r>
                <a:endParaRPr lang="fr-FR" sz="1200" dirty="0"/>
              </a:p>
            </p:txBody>
          </p:sp>
          <p:sp>
            <p:nvSpPr>
              <p:cNvPr id="174" name="TextBox 173"/>
              <p:cNvSpPr txBox="1"/>
              <p:nvPr/>
            </p:nvSpPr>
            <p:spPr>
              <a:xfrm>
                <a:off x="4943385" y="5779420"/>
                <a:ext cx="300082" cy="215444"/>
              </a:xfrm>
              <a:prstGeom prst="rect">
                <a:avLst/>
              </a:prstGeom>
              <a:noFill/>
            </p:spPr>
            <p:txBody>
              <a:bodyPr wrap="none" rtlCol="0">
                <a:spAutoFit/>
              </a:bodyPr>
              <a:lstStyle/>
              <a:p>
                <a:r>
                  <a:rPr lang="fr-FR" sz="800" dirty="0" smtClean="0"/>
                  <a:t>31</a:t>
                </a:r>
                <a:endParaRPr lang="fr-FR" sz="800" dirty="0"/>
              </a:p>
            </p:txBody>
          </p:sp>
          <p:sp>
            <p:nvSpPr>
              <p:cNvPr id="175" name="TextBox 174"/>
              <p:cNvSpPr txBox="1"/>
              <p:nvPr/>
            </p:nvSpPr>
            <p:spPr>
              <a:xfrm>
                <a:off x="5510477" y="5779420"/>
                <a:ext cx="300082" cy="215444"/>
              </a:xfrm>
              <a:prstGeom prst="rect">
                <a:avLst/>
              </a:prstGeom>
              <a:noFill/>
            </p:spPr>
            <p:txBody>
              <a:bodyPr wrap="none" rtlCol="0">
                <a:spAutoFit/>
              </a:bodyPr>
              <a:lstStyle/>
              <a:p>
                <a:r>
                  <a:rPr lang="fr-FR" sz="800" dirty="0" smtClean="0"/>
                  <a:t>22</a:t>
                </a:r>
                <a:endParaRPr lang="fr-FR" sz="800" dirty="0"/>
              </a:p>
            </p:txBody>
          </p:sp>
          <p:sp>
            <p:nvSpPr>
              <p:cNvPr id="176" name="TextBox 175"/>
              <p:cNvSpPr txBox="1"/>
              <p:nvPr/>
            </p:nvSpPr>
            <p:spPr>
              <a:xfrm>
                <a:off x="5680009" y="5779420"/>
                <a:ext cx="300082" cy="215444"/>
              </a:xfrm>
              <a:prstGeom prst="rect">
                <a:avLst/>
              </a:prstGeom>
              <a:noFill/>
            </p:spPr>
            <p:txBody>
              <a:bodyPr wrap="none" rtlCol="0">
                <a:spAutoFit/>
              </a:bodyPr>
              <a:lstStyle/>
              <a:p>
                <a:r>
                  <a:rPr lang="fr-FR" sz="800" dirty="0" smtClean="0"/>
                  <a:t>21</a:t>
                </a:r>
                <a:endParaRPr lang="fr-FR" sz="800" dirty="0"/>
              </a:p>
            </p:txBody>
          </p:sp>
          <p:sp>
            <p:nvSpPr>
              <p:cNvPr id="177" name="TextBox 176"/>
              <p:cNvSpPr txBox="1"/>
              <p:nvPr/>
            </p:nvSpPr>
            <p:spPr>
              <a:xfrm>
                <a:off x="7145298" y="5765882"/>
                <a:ext cx="242374" cy="215444"/>
              </a:xfrm>
              <a:prstGeom prst="rect">
                <a:avLst/>
              </a:prstGeom>
              <a:noFill/>
            </p:spPr>
            <p:txBody>
              <a:bodyPr wrap="none" rtlCol="0">
                <a:spAutoFit/>
              </a:bodyPr>
              <a:lstStyle/>
              <a:p>
                <a:r>
                  <a:rPr lang="fr-FR" sz="800" dirty="0" smtClean="0"/>
                  <a:t>8</a:t>
                </a:r>
                <a:endParaRPr lang="fr-FR" sz="800" dirty="0"/>
              </a:p>
            </p:txBody>
          </p:sp>
          <p:sp>
            <p:nvSpPr>
              <p:cNvPr id="178" name="TextBox 177"/>
              <p:cNvSpPr txBox="1"/>
              <p:nvPr/>
            </p:nvSpPr>
            <p:spPr>
              <a:xfrm>
                <a:off x="7266485" y="5765882"/>
                <a:ext cx="242374" cy="215444"/>
              </a:xfrm>
              <a:prstGeom prst="rect">
                <a:avLst/>
              </a:prstGeom>
              <a:noFill/>
            </p:spPr>
            <p:txBody>
              <a:bodyPr wrap="none" rtlCol="0">
                <a:spAutoFit/>
              </a:bodyPr>
              <a:lstStyle/>
              <a:p>
                <a:r>
                  <a:rPr lang="fr-FR" sz="800" dirty="0" smtClean="0"/>
                  <a:t>7</a:t>
                </a:r>
                <a:endParaRPr lang="fr-FR" sz="800" dirty="0"/>
              </a:p>
            </p:txBody>
          </p:sp>
          <p:sp>
            <p:nvSpPr>
              <p:cNvPr id="179" name="TextBox 178"/>
              <p:cNvSpPr txBox="1"/>
              <p:nvPr/>
            </p:nvSpPr>
            <p:spPr>
              <a:xfrm>
                <a:off x="7890969" y="5765882"/>
                <a:ext cx="242374" cy="215444"/>
              </a:xfrm>
              <a:prstGeom prst="rect">
                <a:avLst/>
              </a:prstGeom>
              <a:noFill/>
            </p:spPr>
            <p:txBody>
              <a:bodyPr wrap="none" rtlCol="0">
                <a:spAutoFit/>
              </a:bodyPr>
              <a:lstStyle/>
              <a:p>
                <a:r>
                  <a:rPr lang="fr-FR" sz="800" dirty="0" smtClean="0"/>
                  <a:t>1</a:t>
                </a:r>
                <a:endParaRPr lang="fr-FR" sz="800" dirty="0"/>
              </a:p>
            </p:txBody>
          </p:sp>
          <p:cxnSp>
            <p:nvCxnSpPr>
              <p:cNvPr id="180" name="Straight Connector 179"/>
              <p:cNvCxnSpPr/>
              <p:nvPr/>
            </p:nvCxnSpPr>
            <p:spPr>
              <a:xfrm>
                <a:off x="5620002" y="5992568"/>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338493" y="5981326"/>
                <a:ext cx="0" cy="23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4969585" y="5994864"/>
                <a:ext cx="764244"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p:cNvSpPr/>
              <p:nvPr/>
            </p:nvSpPr>
            <p:spPr>
              <a:xfrm>
                <a:off x="7338493" y="5991439"/>
                <a:ext cx="796271" cy="2356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cxnSp>
        <p:nvCxnSpPr>
          <p:cNvPr id="194" name="Straight Connector 193"/>
          <p:cNvCxnSpPr/>
          <p:nvPr/>
        </p:nvCxnSpPr>
        <p:spPr>
          <a:xfrm>
            <a:off x="1115616" y="6201175"/>
            <a:ext cx="792231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1115616" y="6381328"/>
            <a:ext cx="322454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6" name="TextBox 195"/>
          <p:cNvSpPr txBox="1"/>
          <p:nvPr/>
        </p:nvSpPr>
        <p:spPr>
          <a:xfrm>
            <a:off x="4419235" y="6392361"/>
            <a:ext cx="731290" cy="276999"/>
          </a:xfrm>
          <a:prstGeom prst="rect">
            <a:avLst/>
          </a:prstGeom>
          <a:noFill/>
        </p:spPr>
        <p:txBody>
          <a:bodyPr wrap="none" rtlCol="0">
            <a:spAutoFit/>
          </a:bodyPr>
          <a:lstStyle/>
          <a:p>
            <a:r>
              <a:rPr lang="fr-FR" sz="1200" dirty="0" smtClean="0"/>
              <a:t>FW_CR</a:t>
            </a:r>
            <a:endParaRPr lang="fr-FR" sz="1200" dirty="0"/>
          </a:p>
        </p:txBody>
      </p:sp>
      <p:sp>
        <p:nvSpPr>
          <p:cNvPr id="197" name="TextBox 196"/>
          <p:cNvSpPr txBox="1"/>
          <p:nvPr/>
        </p:nvSpPr>
        <p:spPr>
          <a:xfrm>
            <a:off x="5281711" y="6381328"/>
            <a:ext cx="3504157" cy="461665"/>
          </a:xfrm>
          <a:prstGeom prst="rect">
            <a:avLst/>
          </a:prstGeom>
          <a:noFill/>
        </p:spPr>
        <p:txBody>
          <a:bodyPr wrap="square" rtlCol="0">
            <a:spAutoFit/>
          </a:bodyPr>
          <a:lstStyle/>
          <a:p>
            <a:r>
              <a:rPr lang="fr-FR" sz="800" dirty="0" smtClean="0"/>
              <a:t>FPA : </a:t>
            </a:r>
            <a:r>
              <a:rPr lang="fr-FR" sz="800" dirty="0" err="1" smtClean="0"/>
              <a:t>Pre-alarm</a:t>
            </a:r>
            <a:r>
              <a:rPr lang="fr-FR" sz="800" dirty="0" smtClean="0"/>
              <a:t> bit to control the exit point of the </a:t>
            </a:r>
            <a:r>
              <a:rPr lang="fr-FR" sz="800" dirty="0" err="1" smtClean="0"/>
              <a:t>protected</a:t>
            </a:r>
            <a:r>
              <a:rPr lang="fr-FR" sz="800" dirty="0" smtClean="0"/>
              <a:t> code</a:t>
            </a:r>
          </a:p>
          <a:p>
            <a:r>
              <a:rPr lang="fr-FR" sz="800" dirty="0" smtClean="0"/>
              <a:t>VDS : SRAM1 </a:t>
            </a:r>
            <a:r>
              <a:rPr lang="fr-FR" sz="800" dirty="0" err="1" smtClean="0"/>
              <a:t>protected</a:t>
            </a:r>
            <a:r>
              <a:rPr lang="fr-FR" sz="800" dirty="0" smtClean="0"/>
              <a:t> segment </a:t>
            </a:r>
            <a:r>
              <a:rPr lang="fr-FR" sz="800" dirty="0" err="1" smtClean="0"/>
              <a:t>is</a:t>
            </a:r>
            <a:r>
              <a:rPr lang="fr-FR" sz="800" dirty="0" smtClean="0"/>
              <a:t> </a:t>
            </a:r>
            <a:r>
              <a:rPr lang="fr-FR" sz="800" dirty="0" err="1" smtClean="0"/>
              <a:t>sharable</a:t>
            </a:r>
            <a:r>
              <a:rPr lang="fr-FR" sz="800" dirty="0" smtClean="0"/>
              <a:t> </a:t>
            </a:r>
            <a:r>
              <a:rPr lang="fr-FR" sz="800" dirty="0" err="1" smtClean="0"/>
              <a:t>with</a:t>
            </a:r>
            <a:r>
              <a:rPr lang="fr-FR" sz="800" dirty="0" smtClean="0"/>
              <a:t> non </a:t>
            </a:r>
            <a:r>
              <a:rPr lang="fr-FR" sz="800" dirty="0" err="1" smtClean="0"/>
              <a:t>protected</a:t>
            </a:r>
            <a:r>
              <a:rPr lang="fr-FR" sz="800" dirty="0" smtClean="0"/>
              <a:t> code </a:t>
            </a:r>
          </a:p>
          <a:p>
            <a:r>
              <a:rPr lang="fr-FR" sz="800" dirty="0" smtClean="0"/>
              <a:t>VDE : SRAM1 </a:t>
            </a:r>
            <a:r>
              <a:rPr lang="fr-FR" sz="800" dirty="0" err="1" smtClean="0"/>
              <a:t>is</a:t>
            </a:r>
            <a:r>
              <a:rPr lang="fr-FR" sz="800" dirty="0" smtClean="0"/>
              <a:t> </a:t>
            </a:r>
            <a:r>
              <a:rPr lang="fr-FR" sz="800" dirty="0" err="1" smtClean="0"/>
              <a:t>executable</a:t>
            </a:r>
            <a:r>
              <a:rPr lang="fr-FR" sz="800" dirty="0" smtClean="0"/>
              <a:t> </a:t>
            </a:r>
            <a:r>
              <a:rPr lang="fr-FR" sz="800" dirty="0" err="1" smtClean="0"/>
              <a:t>into</a:t>
            </a:r>
            <a:r>
              <a:rPr lang="fr-FR" sz="800" dirty="0" smtClean="0"/>
              <a:t> the </a:t>
            </a:r>
            <a:r>
              <a:rPr lang="fr-FR" sz="800" dirty="0" err="1" smtClean="0"/>
              <a:t>protected</a:t>
            </a:r>
            <a:r>
              <a:rPr lang="fr-FR" sz="800" dirty="0" smtClean="0"/>
              <a:t> volatile data segment</a:t>
            </a:r>
            <a:endParaRPr lang="fr-FR" sz="800" dirty="0"/>
          </a:p>
        </p:txBody>
      </p:sp>
      <p:sp>
        <p:nvSpPr>
          <p:cNvPr id="201" name="Rectangle 200"/>
          <p:cNvSpPr/>
          <p:nvPr/>
        </p:nvSpPr>
        <p:spPr>
          <a:xfrm>
            <a:off x="3961191" y="6381328"/>
            <a:ext cx="4162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FPA</a:t>
            </a:r>
            <a:endParaRPr lang="fr-FR" sz="800" dirty="0">
              <a:solidFill>
                <a:schemeClr val="tx1"/>
              </a:solidFill>
            </a:endParaRPr>
          </a:p>
        </p:txBody>
      </p:sp>
      <p:sp>
        <p:nvSpPr>
          <p:cNvPr id="202" name="Rectangle 201"/>
          <p:cNvSpPr/>
          <p:nvPr/>
        </p:nvSpPr>
        <p:spPr>
          <a:xfrm>
            <a:off x="3656113" y="6381328"/>
            <a:ext cx="34422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3" name="Rectangle 202"/>
          <p:cNvSpPr/>
          <p:nvPr/>
        </p:nvSpPr>
        <p:spPr>
          <a:xfrm>
            <a:off x="3275856" y="6380483"/>
            <a:ext cx="380257"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Rectangle 203"/>
          <p:cNvSpPr/>
          <p:nvPr/>
        </p:nvSpPr>
        <p:spPr>
          <a:xfrm>
            <a:off x="3589549" y="6381328"/>
            <a:ext cx="4162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VDS</a:t>
            </a:r>
            <a:endParaRPr lang="fr-FR" sz="800" dirty="0">
              <a:solidFill>
                <a:schemeClr val="tx1"/>
              </a:solidFill>
            </a:endParaRPr>
          </a:p>
        </p:txBody>
      </p:sp>
      <p:sp>
        <p:nvSpPr>
          <p:cNvPr id="205" name="Rectangle 204"/>
          <p:cNvSpPr/>
          <p:nvPr/>
        </p:nvSpPr>
        <p:spPr>
          <a:xfrm>
            <a:off x="3173321" y="6381328"/>
            <a:ext cx="4162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VDE</a:t>
            </a:r>
            <a:endParaRPr lang="fr-FR" sz="800" dirty="0">
              <a:solidFill>
                <a:schemeClr val="tx1"/>
              </a:solidFill>
            </a:endParaRPr>
          </a:p>
        </p:txBody>
      </p:sp>
      <p:sp>
        <p:nvSpPr>
          <p:cNvPr id="206" name="TextBox 205"/>
          <p:cNvSpPr txBox="1"/>
          <p:nvPr/>
        </p:nvSpPr>
        <p:spPr>
          <a:xfrm>
            <a:off x="1049033" y="6194924"/>
            <a:ext cx="292849" cy="180224"/>
          </a:xfrm>
          <a:prstGeom prst="rect">
            <a:avLst/>
          </a:prstGeom>
          <a:noFill/>
        </p:spPr>
        <p:txBody>
          <a:bodyPr wrap="none" rtlCol="0">
            <a:spAutoFit/>
          </a:bodyPr>
          <a:lstStyle/>
          <a:p>
            <a:r>
              <a:rPr lang="fr-FR" sz="800" dirty="0" smtClean="0"/>
              <a:t>31</a:t>
            </a:r>
            <a:endParaRPr lang="fr-FR" sz="800" dirty="0"/>
          </a:p>
        </p:txBody>
      </p:sp>
      <p:sp>
        <p:nvSpPr>
          <p:cNvPr id="207" name="TextBox 206"/>
          <p:cNvSpPr txBox="1"/>
          <p:nvPr/>
        </p:nvSpPr>
        <p:spPr>
          <a:xfrm>
            <a:off x="4221890" y="6193835"/>
            <a:ext cx="236532" cy="180224"/>
          </a:xfrm>
          <a:prstGeom prst="rect">
            <a:avLst/>
          </a:prstGeom>
          <a:noFill/>
        </p:spPr>
        <p:txBody>
          <a:bodyPr wrap="none" rtlCol="0">
            <a:spAutoFit/>
          </a:bodyPr>
          <a:lstStyle/>
          <a:p>
            <a:r>
              <a:rPr lang="fr-FR" sz="800" dirty="0" smtClean="0"/>
              <a:t>1</a:t>
            </a:r>
            <a:endParaRPr lang="fr-FR" sz="800" dirty="0"/>
          </a:p>
        </p:txBody>
      </p:sp>
    </p:spTree>
    <p:extLst>
      <p:ext uri="{BB962C8B-B14F-4D97-AF65-F5344CB8AC3E}">
        <p14:creationId xmlns:p14="http://schemas.microsoft.com/office/powerpoint/2010/main" val="31354092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1000"/>
                                        <p:tgtEl>
                                          <p:spTgt spid="62"/>
                                        </p:tgtEl>
                                      </p:cBhvr>
                                    </p:animEffect>
                                    <p:anim calcmode="lin" valueType="num">
                                      <p:cBhvr>
                                        <p:cTn id="15" dur="1000" fill="hold"/>
                                        <p:tgtEl>
                                          <p:spTgt spid="62"/>
                                        </p:tgtEl>
                                        <p:attrNameLst>
                                          <p:attrName>ppt_x</p:attrName>
                                        </p:attrNameLst>
                                      </p:cBhvr>
                                      <p:tavLst>
                                        <p:tav tm="0">
                                          <p:val>
                                            <p:strVal val="#ppt_x"/>
                                          </p:val>
                                        </p:tav>
                                        <p:tav tm="100000">
                                          <p:val>
                                            <p:strVal val="#ppt_x"/>
                                          </p:val>
                                        </p:tav>
                                      </p:tavLst>
                                    </p:anim>
                                    <p:anim calcmode="lin" valueType="num">
                                      <p:cBhvr>
                                        <p:cTn id="1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fade">
                                      <p:cBhvr>
                                        <p:cTn id="35" dur="500"/>
                                        <p:tgtEl>
                                          <p:spTgt spid="105"/>
                                        </p:tgtEl>
                                      </p:cBhvr>
                                    </p:animEffect>
                                  </p:childTnLst>
                                </p:cTn>
                              </p:par>
                              <p:par>
                                <p:cTn id="36" presetID="10" presetClass="entr" presetSubtype="0" fill="hold" nodeType="withEffect">
                                  <p:stCondLst>
                                    <p:cond delay="0"/>
                                  </p:stCondLst>
                                  <p:childTnLst>
                                    <p:set>
                                      <p:cBhvr>
                                        <p:cTn id="37" dur="1" fill="hold">
                                          <p:stCondLst>
                                            <p:cond delay="0"/>
                                          </p:stCondLst>
                                        </p:cTn>
                                        <p:tgtEl>
                                          <p:spTgt spid="187"/>
                                        </p:tgtEl>
                                        <p:attrNameLst>
                                          <p:attrName>style.visibility</p:attrName>
                                        </p:attrNameLst>
                                      </p:cBhvr>
                                      <p:to>
                                        <p:strVal val="visible"/>
                                      </p:to>
                                    </p:set>
                                    <p:animEffect transition="in" filter="fade">
                                      <p:cBhvr>
                                        <p:cTn id="38" dur="500"/>
                                        <p:tgtEl>
                                          <p:spTgt spid="18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1"/>
                                        </p:tgtEl>
                                        <p:attrNameLst>
                                          <p:attrName>style.visibility</p:attrName>
                                        </p:attrNameLst>
                                      </p:cBhvr>
                                      <p:to>
                                        <p:strVal val="visible"/>
                                      </p:to>
                                    </p:set>
                                    <p:animEffect transition="in" filter="fade">
                                      <p:cBhvr>
                                        <p:cTn id="43" dur="500"/>
                                        <p:tgtEl>
                                          <p:spTgt spid="191"/>
                                        </p:tgtEl>
                                      </p:cBhvr>
                                    </p:animEffect>
                                  </p:childTnLst>
                                </p:cTn>
                              </p:par>
                              <p:par>
                                <p:cTn id="44" presetID="10" presetClass="entr" presetSubtype="0" fill="hold"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0"/>
                                        </p:tgtEl>
                                        <p:attrNameLst>
                                          <p:attrName>style.visibility</p:attrName>
                                        </p:attrNameLst>
                                      </p:cBhvr>
                                      <p:to>
                                        <p:strVal val="visible"/>
                                      </p:to>
                                    </p:set>
                                    <p:animEffect transition="in" filter="fade">
                                      <p:cBhvr>
                                        <p:cTn id="51" dur="500"/>
                                        <p:tgtEl>
                                          <p:spTgt spid="19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4"/>
                                        </p:tgtEl>
                                        <p:attrNameLst>
                                          <p:attrName>style.visibility</p:attrName>
                                        </p:attrNameLst>
                                      </p:cBhvr>
                                      <p:to>
                                        <p:strVal val="visible"/>
                                      </p:to>
                                    </p:set>
                                    <p:animEffect transition="in" filter="fade">
                                      <p:cBhvr>
                                        <p:cTn id="56" dur="500"/>
                                        <p:tgtEl>
                                          <p:spTgt spid="19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5"/>
                                        </p:tgtEl>
                                        <p:attrNameLst>
                                          <p:attrName>style.visibility</p:attrName>
                                        </p:attrNameLst>
                                      </p:cBhvr>
                                      <p:to>
                                        <p:strVal val="visible"/>
                                      </p:to>
                                    </p:set>
                                    <p:animEffect transition="in" filter="fade">
                                      <p:cBhvr>
                                        <p:cTn id="59" dur="500"/>
                                        <p:tgtEl>
                                          <p:spTgt spid="19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6"/>
                                        </p:tgtEl>
                                        <p:attrNameLst>
                                          <p:attrName>style.visibility</p:attrName>
                                        </p:attrNameLst>
                                      </p:cBhvr>
                                      <p:to>
                                        <p:strVal val="visible"/>
                                      </p:to>
                                    </p:set>
                                    <p:animEffect transition="in" filter="fade">
                                      <p:cBhvr>
                                        <p:cTn id="62" dur="500"/>
                                        <p:tgtEl>
                                          <p:spTgt spid="19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7"/>
                                        </p:tgtEl>
                                        <p:attrNameLst>
                                          <p:attrName>style.visibility</p:attrName>
                                        </p:attrNameLst>
                                      </p:cBhvr>
                                      <p:to>
                                        <p:strVal val="visible"/>
                                      </p:to>
                                    </p:set>
                                    <p:animEffect transition="in" filter="fade">
                                      <p:cBhvr>
                                        <p:cTn id="65" dur="500"/>
                                        <p:tgtEl>
                                          <p:spTgt spid="19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1"/>
                                        </p:tgtEl>
                                        <p:attrNameLst>
                                          <p:attrName>style.visibility</p:attrName>
                                        </p:attrNameLst>
                                      </p:cBhvr>
                                      <p:to>
                                        <p:strVal val="visible"/>
                                      </p:to>
                                    </p:set>
                                    <p:animEffect transition="in" filter="fade">
                                      <p:cBhvr>
                                        <p:cTn id="68" dur="500"/>
                                        <p:tgtEl>
                                          <p:spTgt spid="20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2"/>
                                        </p:tgtEl>
                                        <p:attrNameLst>
                                          <p:attrName>style.visibility</p:attrName>
                                        </p:attrNameLst>
                                      </p:cBhvr>
                                      <p:to>
                                        <p:strVal val="visible"/>
                                      </p:to>
                                    </p:set>
                                    <p:animEffect transition="in" filter="fade">
                                      <p:cBhvr>
                                        <p:cTn id="71" dur="500"/>
                                        <p:tgtEl>
                                          <p:spTgt spid="20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fade">
                                      <p:cBhvr>
                                        <p:cTn id="74" dur="500"/>
                                        <p:tgtEl>
                                          <p:spTgt spid="20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4"/>
                                        </p:tgtEl>
                                        <p:attrNameLst>
                                          <p:attrName>style.visibility</p:attrName>
                                        </p:attrNameLst>
                                      </p:cBhvr>
                                      <p:to>
                                        <p:strVal val="visible"/>
                                      </p:to>
                                    </p:set>
                                    <p:animEffect transition="in" filter="fade">
                                      <p:cBhvr>
                                        <p:cTn id="77" dur="500"/>
                                        <p:tgtEl>
                                          <p:spTgt spid="20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5"/>
                                        </p:tgtEl>
                                        <p:attrNameLst>
                                          <p:attrName>style.visibility</p:attrName>
                                        </p:attrNameLst>
                                      </p:cBhvr>
                                      <p:to>
                                        <p:strVal val="visible"/>
                                      </p:to>
                                    </p:set>
                                    <p:animEffect transition="in" filter="fade">
                                      <p:cBhvr>
                                        <p:cTn id="80" dur="500"/>
                                        <p:tgtEl>
                                          <p:spTgt spid="20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6"/>
                                        </p:tgtEl>
                                        <p:attrNameLst>
                                          <p:attrName>style.visibility</p:attrName>
                                        </p:attrNameLst>
                                      </p:cBhvr>
                                      <p:to>
                                        <p:strVal val="visible"/>
                                      </p:to>
                                    </p:set>
                                    <p:animEffect transition="in" filter="fade">
                                      <p:cBhvr>
                                        <p:cTn id="83" dur="500"/>
                                        <p:tgtEl>
                                          <p:spTgt spid="20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7"/>
                                        </p:tgtEl>
                                        <p:attrNameLst>
                                          <p:attrName>style.visibility</p:attrName>
                                        </p:attrNameLst>
                                      </p:cBhvr>
                                      <p:to>
                                        <p:strVal val="visible"/>
                                      </p:to>
                                    </p:set>
                                    <p:animEffect transition="in" filter="fade">
                                      <p:cBhvr>
                                        <p:cTn id="86"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9" grpId="0" animBg="1"/>
      <p:bldP spid="80" grpId="0"/>
      <p:bldP spid="105" grpId="0"/>
      <p:bldP spid="195" grpId="0" animBg="1"/>
      <p:bldP spid="196" grpId="0"/>
      <p:bldP spid="197" grpId="0"/>
      <p:bldP spid="201" grpId="0" animBg="1"/>
      <p:bldP spid="202" grpId="0" animBg="1"/>
      <p:bldP spid="203" grpId="0" animBg="1"/>
      <p:bldP spid="204" grpId="0" animBg="1"/>
      <p:bldP spid="205" grpId="0" animBg="1"/>
      <p:bldP spid="206" grpId="0"/>
      <p:bldP spid="2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99" y="116632"/>
            <a:ext cx="8255198" cy="685800"/>
          </a:xfrm>
        </p:spPr>
        <p:txBody>
          <a:bodyPr lIns="91427" tIns="45714" rIns="91427" bIns="45714">
            <a:normAutofit/>
          </a:bodyPr>
          <a:lstStyle/>
          <a:p>
            <a:r>
              <a:rPr lang="en-US" dirty="0" smtClean="0"/>
              <a:t>Clocks: MSI (Multi-Speed </a:t>
            </a:r>
            <a:r>
              <a:rPr lang="en-US" dirty="0"/>
              <a:t>I</a:t>
            </a:r>
            <a:r>
              <a:rPr lang="en-US" dirty="0" smtClean="0"/>
              <a:t>nternal) </a:t>
            </a:r>
            <a:endParaRPr lang="en-US" dirty="0"/>
          </a:p>
        </p:txBody>
      </p:sp>
      <p:sp>
        <p:nvSpPr>
          <p:cNvPr id="3" name="Content Placeholder 2"/>
          <p:cNvSpPr>
            <a:spLocks noGrp="1"/>
          </p:cNvSpPr>
          <p:nvPr>
            <p:ph idx="1"/>
          </p:nvPr>
        </p:nvSpPr>
        <p:spPr>
          <a:xfrm>
            <a:off x="323528" y="1196752"/>
            <a:ext cx="8696328" cy="4801314"/>
          </a:xfrm>
        </p:spPr>
        <p:txBody>
          <a:bodyPr/>
          <a:lstStyle/>
          <a:p>
            <a:r>
              <a:rPr lang="en-US" dirty="0" smtClean="0"/>
              <a:t>MSI = clock at startup from Reset, Standby or Shutdown modes.</a:t>
            </a:r>
          </a:p>
          <a:p>
            <a:r>
              <a:rPr lang="en-US" dirty="0" smtClean="0"/>
              <a:t>12 Programmable </a:t>
            </a:r>
            <a:r>
              <a:rPr lang="en-US" dirty="0"/>
              <a:t>frequency </a:t>
            </a:r>
            <a:r>
              <a:rPr lang="en-US" dirty="0" smtClean="0"/>
              <a:t>ranges: </a:t>
            </a:r>
            <a:endParaRPr lang="en-US" dirty="0"/>
          </a:p>
          <a:p>
            <a:pPr marL="355600" lvl="1" indent="0">
              <a:buNone/>
            </a:pPr>
            <a:r>
              <a:rPr lang="de-DE" sz="1800" dirty="0"/>
              <a:t>100 kHz, 200 kHz, 400 kHz, 800 kHz, </a:t>
            </a:r>
            <a:r>
              <a:rPr lang="fr-FR" sz="1800" dirty="0"/>
              <a:t>1 MHz, 2 MHz, </a:t>
            </a:r>
            <a:r>
              <a:rPr lang="fr-FR" sz="1800" b="1" dirty="0"/>
              <a:t>4 MHz (reset value)</a:t>
            </a:r>
            <a:r>
              <a:rPr lang="fr-FR" sz="1800" dirty="0"/>
              <a:t>, 8 MHz, 16 MHz, 24 MHz, 32 MHz, 48 MHz</a:t>
            </a:r>
            <a:r>
              <a:rPr lang="fr-FR" sz="1800" dirty="0" smtClean="0"/>
              <a:t>.</a:t>
            </a:r>
            <a:endParaRPr lang="en-US" dirty="0" smtClean="0"/>
          </a:p>
          <a:p>
            <a:r>
              <a:rPr lang="en-US" dirty="0" smtClean="0"/>
              <a:t>After Standby: Frequency selected from 1, 2, 4 or 8 MHz with </a:t>
            </a:r>
            <a:r>
              <a:rPr lang="en-US" b="1" dirty="0" smtClean="0"/>
              <a:t>MSISRANGE</a:t>
            </a:r>
            <a:r>
              <a:rPr lang="en-US" dirty="0" smtClean="0"/>
              <a:t> in RCC_CSR register.</a:t>
            </a:r>
          </a:p>
          <a:p>
            <a:r>
              <a:rPr lang="en-US" dirty="0" smtClean="0"/>
              <a:t>Normal </a:t>
            </a:r>
            <a:r>
              <a:rPr lang="en-US" dirty="0"/>
              <a:t>mode and </a:t>
            </a:r>
            <a:r>
              <a:rPr lang="en-US" b="1" dirty="0">
                <a:solidFill>
                  <a:srgbClr val="7030A0"/>
                </a:solidFill>
              </a:rPr>
              <a:t>PLL-mode (=auto-calibration with LSE)</a:t>
            </a:r>
          </a:p>
          <a:p>
            <a:pPr marL="355600" lvl="1" indent="0">
              <a:buNone/>
            </a:pPr>
            <a:r>
              <a:rPr lang="en-US" sz="2000" b="1" dirty="0"/>
              <a:t>PLL-mode </a:t>
            </a:r>
            <a:r>
              <a:rPr lang="en-US" sz="2000" dirty="0"/>
              <a:t>: </a:t>
            </a:r>
            <a:r>
              <a:rPr lang="en-US" sz="2000" b="1" dirty="0"/>
              <a:t>allows USB FS device functionality </a:t>
            </a:r>
            <a:r>
              <a:rPr lang="en-US" sz="2000" dirty="0"/>
              <a:t>(0.25% accuracy)</a:t>
            </a:r>
          </a:p>
          <a:p>
            <a:r>
              <a:rPr lang="en-US" dirty="0"/>
              <a:t>Factory and user trimmed</a:t>
            </a:r>
            <a:endParaRPr lang="fr-FR" dirty="0"/>
          </a:p>
          <a:p>
            <a:endParaRPr lang="en-US" dirty="0" smtClean="0"/>
          </a:p>
        </p:txBody>
      </p:sp>
      <p:sp>
        <p:nvSpPr>
          <p:cNvPr id="8"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37</a:t>
            </a:fld>
            <a:endParaRPr lang="fr-FR"/>
          </a:p>
        </p:txBody>
      </p:sp>
    </p:spTree>
    <p:extLst>
      <p:ext uri="{BB962C8B-B14F-4D97-AF65-F5344CB8AC3E}">
        <p14:creationId xmlns:p14="http://schemas.microsoft.com/office/powerpoint/2010/main" val="3523668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075240" cy="1143000"/>
          </a:xfrm>
        </p:spPr>
        <p:txBody>
          <a:bodyPr/>
          <a:lstStyle/>
          <a:p>
            <a:r>
              <a:rPr lang="en-US" dirty="0" smtClean="0"/>
              <a:t>HSI vs. MSI (design spec)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6876342"/>
              </p:ext>
            </p:extLst>
          </p:nvPr>
        </p:nvGraphicFramePr>
        <p:xfrm>
          <a:off x="827584" y="908720"/>
          <a:ext cx="8075239" cy="4934756"/>
        </p:xfrm>
        <a:graphic>
          <a:graphicData uri="http://schemas.openxmlformats.org/drawingml/2006/table">
            <a:tbl>
              <a:tblPr firstRow="1" bandRow="1">
                <a:tableStyleId>{5C22544A-7EE6-4342-B048-85BDC9FD1C3A}</a:tableStyleId>
              </a:tblPr>
              <a:tblGrid>
                <a:gridCol w="2170584"/>
                <a:gridCol w="2725960"/>
                <a:gridCol w="1512168"/>
                <a:gridCol w="1666527"/>
              </a:tblGrid>
              <a:tr h="119256">
                <a:tc>
                  <a:txBody>
                    <a:bodyPr/>
                    <a:lstStyle/>
                    <a:p>
                      <a:endParaRPr lang="en-US" sz="1600" dirty="0"/>
                    </a:p>
                  </a:txBody>
                  <a:tcPr/>
                </a:tc>
                <a:tc gridSpan="2">
                  <a:txBody>
                    <a:bodyPr/>
                    <a:lstStyle/>
                    <a:p>
                      <a:pPr algn="ctr"/>
                      <a:r>
                        <a:rPr lang="en-US" sz="1600" dirty="0" smtClean="0"/>
                        <a:t>MSI</a:t>
                      </a:r>
                      <a:endParaRPr lang="en-US" sz="1600" dirty="0"/>
                    </a:p>
                  </a:txBody>
                  <a:tcPr/>
                </a:tc>
                <a:tc hMerge="1">
                  <a:txBody>
                    <a:bodyPr/>
                    <a:lstStyle/>
                    <a:p>
                      <a:endParaRPr lang="en-US"/>
                    </a:p>
                  </a:txBody>
                  <a:tcPr/>
                </a:tc>
                <a:tc>
                  <a:txBody>
                    <a:bodyPr/>
                    <a:lstStyle/>
                    <a:p>
                      <a:pPr algn="ctr"/>
                      <a:r>
                        <a:rPr lang="en-US" sz="1600" dirty="0" smtClean="0"/>
                        <a:t>HSI</a:t>
                      </a:r>
                      <a:endParaRPr lang="en-US" sz="1600" dirty="0"/>
                    </a:p>
                  </a:txBody>
                  <a:tcPr/>
                </a:tc>
              </a:tr>
              <a:tr h="327477">
                <a:tc>
                  <a:txBody>
                    <a:bodyPr/>
                    <a:lstStyle/>
                    <a:p>
                      <a:endParaRPr lang="en-US" sz="1600" dirty="0">
                        <a:solidFill>
                          <a:srgbClr val="002060"/>
                        </a:solidFill>
                      </a:endParaRPr>
                    </a:p>
                  </a:txBody>
                  <a:tcPr anchor="ctr">
                    <a:solidFill>
                      <a:schemeClr val="accent1">
                        <a:lumMod val="20000"/>
                        <a:lumOff val="80000"/>
                      </a:schemeClr>
                    </a:solidFill>
                  </a:tcPr>
                </a:tc>
                <a:tc>
                  <a:txBody>
                    <a:bodyPr/>
                    <a:lstStyle/>
                    <a:p>
                      <a:pPr algn="l" fontAlgn="ctr"/>
                      <a:r>
                        <a:rPr lang="en-US" sz="1600" b="0" i="0" u="none" strike="noStrike" dirty="0" smtClean="0">
                          <a:solidFill>
                            <a:srgbClr val="002060"/>
                          </a:solidFill>
                          <a:effectLst/>
                          <a:latin typeface="+mn-lt"/>
                        </a:rPr>
                        <a:t>Normal mode</a:t>
                      </a:r>
                      <a:endParaRPr lang="en-US" sz="1600" b="0" i="0" u="none" strike="noStrike" dirty="0">
                        <a:solidFill>
                          <a:srgbClr val="002060"/>
                        </a:solidFill>
                        <a:effectLst/>
                        <a:latin typeface="+mn-lt"/>
                      </a:endParaRPr>
                    </a:p>
                  </a:txBody>
                  <a:tcPr marR="0" marT="0" marB="0" anchor="ctr">
                    <a:solidFill>
                      <a:schemeClr val="accent1">
                        <a:lumMod val="20000"/>
                        <a:lumOff val="80000"/>
                      </a:schemeClr>
                    </a:solidFill>
                  </a:tcPr>
                </a:tc>
                <a:tc>
                  <a:txBody>
                    <a:bodyPr/>
                    <a:lstStyle/>
                    <a:p>
                      <a:pPr algn="l" fontAlgn="ctr"/>
                      <a:r>
                        <a:rPr lang="en-US" sz="1600" b="0" i="0" u="none" strike="noStrike" dirty="0" smtClean="0">
                          <a:solidFill>
                            <a:srgbClr val="002060"/>
                          </a:solidFill>
                          <a:effectLst/>
                          <a:latin typeface="+mn-lt"/>
                        </a:rPr>
                        <a:t>PLL-mode</a:t>
                      </a:r>
                      <a:endParaRPr lang="en-US" sz="1600" b="0" i="0" u="none" strike="noStrike" dirty="0">
                        <a:solidFill>
                          <a:srgbClr val="002060"/>
                        </a:solidFill>
                        <a:effectLst/>
                        <a:latin typeface="+mn-lt"/>
                      </a:endParaRPr>
                    </a:p>
                  </a:txBody>
                  <a:tcPr marR="0" marT="0" marB="0" anchor="ctr">
                    <a:solidFill>
                      <a:schemeClr val="accent1">
                        <a:lumMod val="20000"/>
                        <a:lumOff val="80000"/>
                      </a:schemeClr>
                    </a:solidFill>
                  </a:tcPr>
                </a:tc>
                <a:tc>
                  <a:txBody>
                    <a:bodyPr/>
                    <a:lstStyle/>
                    <a:p>
                      <a:pPr algn="ctr"/>
                      <a:endParaRPr lang="en-US" sz="1600" dirty="0">
                        <a:solidFill>
                          <a:srgbClr val="002060"/>
                        </a:solidFill>
                      </a:endParaRPr>
                    </a:p>
                  </a:txBody>
                  <a:tcPr anchor="ctr">
                    <a:solidFill>
                      <a:schemeClr val="accent1">
                        <a:lumMod val="20000"/>
                        <a:lumOff val="80000"/>
                      </a:schemeClr>
                    </a:solidFill>
                  </a:tcPr>
                </a:tc>
              </a:tr>
              <a:tr h="327477">
                <a:tc rowSpan="2">
                  <a:txBody>
                    <a:bodyPr/>
                    <a:lstStyle/>
                    <a:p>
                      <a:r>
                        <a:rPr lang="en-US" sz="1600" dirty="0" smtClean="0">
                          <a:solidFill>
                            <a:srgbClr val="002060"/>
                          </a:solidFill>
                        </a:rPr>
                        <a:t>Accuracy (max)</a:t>
                      </a:r>
                      <a:endParaRPr lang="en-US" sz="1600" dirty="0">
                        <a:solidFill>
                          <a:srgbClr val="002060"/>
                        </a:solidFill>
                      </a:endParaRPr>
                    </a:p>
                  </a:txBody>
                  <a:tcPr anchor="ctr">
                    <a:solidFill>
                      <a:schemeClr val="accent1">
                        <a:lumMod val="20000"/>
                        <a:lumOff val="80000"/>
                      </a:schemeClr>
                    </a:solidFill>
                  </a:tcPr>
                </a:tc>
                <a:tc>
                  <a:txBody>
                    <a:bodyPr/>
                    <a:lstStyle/>
                    <a:p>
                      <a:pPr algn="l" fontAlgn="ctr"/>
                      <a:r>
                        <a:rPr lang="en-US" sz="1600" b="0" i="0" u="none" strike="noStrike" dirty="0" smtClean="0">
                          <a:solidFill>
                            <a:srgbClr val="002060"/>
                          </a:solidFill>
                          <a:effectLst/>
                          <a:latin typeface="+mn-lt"/>
                        </a:rPr>
                        <a:t>Over temperature: ±6%</a:t>
                      </a:r>
                      <a:endParaRPr lang="en-US" sz="1600" b="0" i="0" u="none" strike="noStrike" dirty="0">
                        <a:solidFill>
                          <a:srgbClr val="002060"/>
                        </a:solidFill>
                        <a:effectLst/>
                        <a:latin typeface="+mn-lt"/>
                      </a:endParaRPr>
                    </a:p>
                  </a:txBody>
                  <a:tcPr marR="0" marT="0" marB="0" anchor="ctr">
                    <a:solidFill>
                      <a:schemeClr val="accent1">
                        <a:lumMod val="20000"/>
                        <a:lumOff val="80000"/>
                      </a:schemeClr>
                    </a:solidFill>
                  </a:tcPr>
                </a:tc>
                <a:tc rowSpan="2">
                  <a:txBody>
                    <a:bodyPr/>
                    <a:lstStyle/>
                    <a:p>
                      <a:pPr algn="l" fontAlgn="ctr"/>
                      <a:r>
                        <a:rPr lang="en-US" sz="1600" b="0" i="0" u="none" strike="noStrike" baseline="0" dirty="0" smtClean="0">
                          <a:solidFill>
                            <a:srgbClr val="002060"/>
                          </a:solidFill>
                          <a:effectLst/>
                          <a:latin typeface="+mn-lt"/>
                        </a:rPr>
                        <a:t>Better than 0.25%</a:t>
                      </a:r>
                    </a:p>
                  </a:txBody>
                  <a:tcPr marR="0" marT="0" marB="0" anchor="ctr">
                    <a:solidFill>
                      <a:schemeClr val="accent1">
                        <a:lumMod val="20000"/>
                        <a:lumOff val="80000"/>
                      </a:schemeClr>
                    </a:solidFill>
                  </a:tcPr>
                </a:tc>
                <a:tc rowSpan="2">
                  <a:txBody>
                    <a:bodyPr/>
                    <a:lstStyle/>
                    <a:p>
                      <a:pPr algn="ctr"/>
                      <a:r>
                        <a:rPr lang="en-US" sz="1600" i="0" dirty="0" smtClean="0">
                          <a:solidFill>
                            <a:srgbClr val="002060"/>
                          </a:solidFill>
                        </a:rPr>
                        <a:t>0.3%</a:t>
                      </a:r>
                      <a:r>
                        <a:rPr lang="en-US" sz="1600" i="0" baseline="0" dirty="0" smtClean="0">
                          <a:solidFill>
                            <a:srgbClr val="002060"/>
                          </a:solidFill>
                        </a:rPr>
                        <a:t> after trim</a:t>
                      </a:r>
                      <a:endParaRPr lang="en-US" sz="1600" i="0" dirty="0">
                        <a:solidFill>
                          <a:srgbClr val="002060"/>
                        </a:solidFill>
                      </a:endParaRPr>
                    </a:p>
                  </a:txBody>
                  <a:tcPr anchor="ctr">
                    <a:solidFill>
                      <a:schemeClr val="accent1">
                        <a:lumMod val="20000"/>
                        <a:lumOff val="80000"/>
                      </a:schemeClr>
                    </a:solidFill>
                  </a:tcPr>
                </a:tc>
              </a:tr>
              <a:tr h="1064303">
                <a:tc vMerge="1">
                  <a:txBody>
                    <a:bodyPr/>
                    <a:lstStyle/>
                    <a:p>
                      <a:endParaRPr lang="en-US" dirty="0"/>
                    </a:p>
                  </a:txBody>
                  <a:tcPr/>
                </a:tc>
                <a:tc>
                  <a:txBody>
                    <a:bodyPr/>
                    <a:lstStyle/>
                    <a:p>
                      <a:r>
                        <a:rPr lang="en-US" sz="1600" dirty="0" smtClean="0">
                          <a:solidFill>
                            <a:srgbClr val="002060"/>
                          </a:solidFill>
                        </a:rPr>
                        <a:t>Over voltage: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From</a:t>
                      </a:r>
                      <a:r>
                        <a:rPr lang="en-US" sz="1600" baseline="0" dirty="0" smtClean="0">
                          <a:solidFill>
                            <a:srgbClr val="002060"/>
                          </a:solidFill>
                        </a:rPr>
                        <a:t> 100 to 800 kHz : </a:t>
                      </a:r>
                      <a:r>
                        <a:rPr lang="en-US" sz="1600" b="0" i="0" u="none" strike="noStrike" dirty="0" smtClean="0">
                          <a:solidFill>
                            <a:srgbClr val="002060"/>
                          </a:solidFill>
                          <a:effectLst/>
                          <a:latin typeface="+mn-lt"/>
                        </a:rPr>
                        <a:t>±1%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From</a:t>
                      </a:r>
                      <a:r>
                        <a:rPr lang="en-US" sz="1600" baseline="0" dirty="0" smtClean="0">
                          <a:solidFill>
                            <a:srgbClr val="002060"/>
                          </a:solidFill>
                        </a:rPr>
                        <a:t> 1 to 8 MHz : </a:t>
                      </a:r>
                      <a:r>
                        <a:rPr lang="en-US" sz="1600" b="0" i="0" u="none" strike="noStrike" dirty="0" smtClean="0">
                          <a:solidFill>
                            <a:srgbClr val="002060"/>
                          </a:solidFill>
                          <a:effectLst/>
                          <a:latin typeface="+mn-lt"/>
                        </a:rPr>
                        <a:t>±2%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From</a:t>
                      </a:r>
                      <a:r>
                        <a:rPr lang="en-US" sz="1600" baseline="0" dirty="0" smtClean="0">
                          <a:solidFill>
                            <a:srgbClr val="002060"/>
                          </a:solidFill>
                        </a:rPr>
                        <a:t> 16 to 48 MHz : </a:t>
                      </a:r>
                      <a:r>
                        <a:rPr lang="en-US" sz="1600" b="0" i="0" u="none" strike="noStrike" dirty="0" smtClean="0">
                          <a:solidFill>
                            <a:srgbClr val="002060"/>
                          </a:solidFill>
                          <a:effectLst/>
                          <a:latin typeface="+mn-lt"/>
                        </a:rPr>
                        <a:t>±4%</a:t>
                      </a:r>
                    </a:p>
                  </a:txBody>
                  <a:tcPr>
                    <a:solidFill>
                      <a:schemeClr val="accent1">
                        <a:lumMod val="20000"/>
                        <a:lumOff val="80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dirty="0" smtClean="0">
                        <a:solidFill>
                          <a:srgbClr val="002060"/>
                        </a:solidFill>
                        <a:effectLst/>
                        <a:latin typeface="+mn-lt"/>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327477">
                <a:tc rowSpan="6">
                  <a:txBody>
                    <a:bodyPr/>
                    <a:lstStyle/>
                    <a:p>
                      <a:r>
                        <a:rPr lang="en-US" sz="1600" dirty="0" smtClean="0">
                          <a:solidFill>
                            <a:srgbClr val="002060"/>
                          </a:solidFill>
                        </a:rPr>
                        <a:t>Consumption (</a:t>
                      </a:r>
                      <a:r>
                        <a:rPr lang="en-US" sz="1600" dirty="0" err="1" smtClean="0">
                          <a:solidFill>
                            <a:srgbClr val="002060"/>
                          </a:solidFill>
                        </a:rPr>
                        <a:t>typ</a:t>
                      </a:r>
                      <a:r>
                        <a:rPr lang="en-US" sz="1600" dirty="0" smtClean="0">
                          <a:solidFill>
                            <a:srgbClr val="002060"/>
                          </a:solidFill>
                        </a:rPr>
                        <a:t>)</a:t>
                      </a:r>
                      <a:endParaRPr lang="en-US" sz="1600" dirty="0">
                        <a:solidFill>
                          <a:srgbClr val="002060"/>
                        </a:solidFill>
                      </a:endParaRPr>
                    </a:p>
                  </a:txBody>
                  <a:tcPr anchor="ctr">
                    <a:solidFill>
                      <a:schemeClr val="accent1">
                        <a:lumMod val="20000"/>
                        <a:lumOff val="80000"/>
                      </a:schemeClr>
                    </a:solidFill>
                  </a:tcPr>
                </a:tc>
                <a:tc gridSpan="2">
                  <a:txBody>
                    <a:bodyPr/>
                    <a:lstStyle/>
                    <a:p>
                      <a:r>
                        <a:rPr lang="en-US" sz="1600" dirty="0" smtClean="0">
                          <a:solidFill>
                            <a:srgbClr val="002060"/>
                          </a:solidFill>
                        </a:rPr>
                        <a:t>100 kHz : 0.5 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rowSpan="6">
                  <a:txBody>
                    <a:bodyPr/>
                    <a:lstStyle/>
                    <a:p>
                      <a:pPr algn="ctr"/>
                      <a:r>
                        <a:rPr lang="en-US" sz="1600" dirty="0" smtClean="0">
                          <a:solidFill>
                            <a:srgbClr val="002060"/>
                          </a:solidFill>
                        </a:rPr>
                        <a:t>130 µA</a:t>
                      </a:r>
                      <a:endParaRPr lang="en-US" sz="1600" dirty="0">
                        <a:solidFill>
                          <a:srgbClr val="002060"/>
                        </a:solidFill>
                      </a:endParaRPr>
                    </a:p>
                  </a:txBody>
                  <a:tcPr anchor="ctr">
                    <a:solidFill>
                      <a:schemeClr val="accent1">
                        <a:lumMod val="20000"/>
                        <a:lumOff val="80000"/>
                      </a:schemeClr>
                    </a:solidFill>
                  </a:tcPr>
                </a:tc>
              </a:tr>
              <a:tr h="327477">
                <a:tc vMerge="1">
                  <a:txBody>
                    <a:bodyPr/>
                    <a:lstStyle/>
                    <a:p>
                      <a:endParaRPr lang="en-US" dirty="0"/>
                    </a:p>
                  </a:txBody>
                  <a:tcPr/>
                </a:tc>
                <a:tc gridSpan="2">
                  <a:txBody>
                    <a:bodyPr/>
                    <a:lstStyle/>
                    <a:p>
                      <a:r>
                        <a:rPr lang="en-US" sz="1600" dirty="0" smtClean="0">
                          <a:solidFill>
                            <a:srgbClr val="002060"/>
                          </a:solidFill>
                        </a:rPr>
                        <a:t>800 kHz : 2µA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327477">
                <a:tc vMerge="1">
                  <a:txBody>
                    <a:bodyPr/>
                    <a:lstStyle/>
                    <a:p>
                      <a:endParaRPr lang="en-US" dirty="0"/>
                    </a:p>
                  </a:txBody>
                  <a:tcPr/>
                </a:tc>
                <a:tc gridSpan="2">
                  <a:txBody>
                    <a:bodyPr/>
                    <a:lstStyle/>
                    <a:p>
                      <a:r>
                        <a:rPr lang="en-US" sz="1600" dirty="0" smtClean="0">
                          <a:solidFill>
                            <a:srgbClr val="002060"/>
                          </a:solidFill>
                        </a:rPr>
                        <a:t>1</a:t>
                      </a:r>
                      <a:r>
                        <a:rPr lang="en-US" sz="1600" baseline="0" dirty="0" smtClean="0">
                          <a:solidFill>
                            <a:srgbClr val="002060"/>
                          </a:solidFill>
                        </a:rPr>
                        <a:t> MHz</a:t>
                      </a:r>
                      <a:r>
                        <a:rPr lang="en-US" sz="1600" dirty="0" smtClean="0">
                          <a:solidFill>
                            <a:srgbClr val="002060"/>
                          </a:solidFill>
                        </a:rPr>
                        <a:t> : 5µA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327477">
                <a:tc vMerge="1">
                  <a:txBody>
                    <a:bodyPr/>
                    <a:lstStyle/>
                    <a:p>
                      <a:endParaRPr lang="en-US" dirty="0"/>
                    </a:p>
                  </a:txBody>
                  <a:tcPr/>
                </a:tc>
                <a:tc gridSpan="2">
                  <a:txBody>
                    <a:bodyPr/>
                    <a:lstStyle/>
                    <a:p>
                      <a:r>
                        <a:rPr lang="en-US" sz="1600" dirty="0" smtClean="0">
                          <a:solidFill>
                            <a:srgbClr val="002060"/>
                          </a:solidFill>
                        </a:rPr>
                        <a:t>8</a:t>
                      </a:r>
                      <a:r>
                        <a:rPr lang="en-US" sz="1600" baseline="0" dirty="0" smtClean="0">
                          <a:solidFill>
                            <a:srgbClr val="002060"/>
                          </a:solidFill>
                        </a:rPr>
                        <a:t> MHz</a:t>
                      </a:r>
                      <a:r>
                        <a:rPr lang="en-US" sz="1600" dirty="0" smtClean="0">
                          <a:solidFill>
                            <a:srgbClr val="002060"/>
                          </a:solidFill>
                        </a:rPr>
                        <a:t> : 20 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327477">
                <a:tc vMerge="1">
                  <a:txBody>
                    <a:bodyPr/>
                    <a:lstStyle/>
                    <a:p>
                      <a:endParaRPr lang="en-US" dirty="0"/>
                    </a:p>
                  </a:txBody>
                  <a:tcPr/>
                </a:tc>
                <a:tc gridSpan="2">
                  <a:txBody>
                    <a:bodyPr/>
                    <a:lstStyle/>
                    <a:p>
                      <a:r>
                        <a:rPr lang="en-US" sz="1600" dirty="0" smtClean="0">
                          <a:solidFill>
                            <a:srgbClr val="002060"/>
                          </a:solidFill>
                        </a:rPr>
                        <a:t>16</a:t>
                      </a:r>
                      <a:r>
                        <a:rPr lang="en-US" sz="1600" baseline="0" dirty="0" smtClean="0">
                          <a:solidFill>
                            <a:srgbClr val="002060"/>
                          </a:solidFill>
                        </a:rPr>
                        <a:t> MHz</a:t>
                      </a:r>
                      <a:r>
                        <a:rPr lang="en-US" sz="1600" dirty="0" smtClean="0">
                          <a:solidFill>
                            <a:srgbClr val="002060"/>
                          </a:solidFill>
                        </a:rPr>
                        <a:t> : 60 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327477">
                <a:tc vMerge="1">
                  <a:txBody>
                    <a:bodyPr/>
                    <a:lstStyle/>
                    <a:p>
                      <a:endParaRPr lang="en-US" dirty="0"/>
                    </a:p>
                  </a:txBody>
                  <a:tcPr/>
                </a:tc>
                <a:tc gridSpan="2">
                  <a:txBody>
                    <a:bodyPr/>
                    <a:lstStyle/>
                    <a:p>
                      <a:r>
                        <a:rPr lang="en-US" sz="1600" dirty="0" smtClean="0">
                          <a:solidFill>
                            <a:srgbClr val="002060"/>
                          </a:solidFill>
                        </a:rPr>
                        <a:t>48</a:t>
                      </a:r>
                      <a:r>
                        <a:rPr lang="en-US" sz="1600" baseline="0" dirty="0" smtClean="0">
                          <a:solidFill>
                            <a:srgbClr val="002060"/>
                          </a:solidFill>
                        </a:rPr>
                        <a:t> MHz</a:t>
                      </a:r>
                      <a:r>
                        <a:rPr lang="en-US" sz="1600" dirty="0" smtClean="0">
                          <a:solidFill>
                            <a:srgbClr val="002060"/>
                          </a:solidFill>
                        </a:rPr>
                        <a:t> : 160 µA</a:t>
                      </a:r>
                      <a:endParaRPr lang="en-US" sz="1600" dirty="0">
                        <a:solidFill>
                          <a:srgbClr val="002060"/>
                        </a:solidFill>
                      </a:endParaRPr>
                    </a:p>
                  </a:txBody>
                  <a:tcPr>
                    <a:solidFill>
                      <a:schemeClr val="accent1">
                        <a:lumMod val="20000"/>
                        <a:lumOff val="80000"/>
                      </a:schemeClr>
                    </a:solidFill>
                  </a:tcPr>
                </a:tc>
                <a:tc hMerge="1">
                  <a:txBody>
                    <a:bodyPr/>
                    <a:lstStyle/>
                    <a:p>
                      <a:endParaRPr lang="en-US" sz="1600" dirty="0">
                        <a:solidFill>
                          <a:srgbClr val="002060"/>
                        </a:solidFill>
                      </a:endParaRPr>
                    </a:p>
                  </a:txBody>
                  <a:tcPr>
                    <a:solidFill>
                      <a:schemeClr val="accent1">
                        <a:lumMod val="20000"/>
                        <a:lumOff val="80000"/>
                      </a:schemeClr>
                    </a:solidFill>
                  </a:tcPr>
                </a:tc>
                <a:tc vMerge="1">
                  <a:txBody>
                    <a:bodyPr/>
                    <a:lstStyle/>
                    <a:p>
                      <a:endParaRPr lang="en-US" sz="1600" dirty="0"/>
                    </a:p>
                  </a:txBody>
                  <a:tcPr>
                    <a:solidFill>
                      <a:schemeClr val="accent1">
                        <a:lumMod val="20000"/>
                        <a:lumOff val="80000"/>
                      </a:schemeClr>
                    </a:solidFill>
                  </a:tcPr>
                </a:tc>
              </a:tr>
              <a:tr h="858239">
                <a:tc>
                  <a:txBody>
                    <a:bodyPr/>
                    <a:lstStyle/>
                    <a:p>
                      <a:r>
                        <a:rPr lang="en-US" sz="1600" dirty="0" smtClean="0">
                          <a:solidFill>
                            <a:srgbClr val="002060"/>
                          </a:solidFill>
                        </a:rPr>
                        <a:t>Startup</a:t>
                      </a:r>
                      <a:r>
                        <a:rPr lang="en-US" sz="1600" baseline="0" dirty="0" smtClean="0">
                          <a:solidFill>
                            <a:srgbClr val="002060"/>
                          </a:solidFill>
                        </a:rPr>
                        <a:t> time (</a:t>
                      </a:r>
                      <a:r>
                        <a:rPr lang="en-US" sz="1600" baseline="0" dirty="0" err="1" smtClean="0">
                          <a:solidFill>
                            <a:srgbClr val="002060"/>
                          </a:solidFill>
                        </a:rPr>
                        <a:t>typ</a:t>
                      </a:r>
                      <a:r>
                        <a:rPr lang="en-US" sz="1600" baseline="0" dirty="0" smtClean="0">
                          <a:solidFill>
                            <a:srgbClr val="002060"/>
                          </a:solidFill>
                        </a:rPr>
                        <a:t>)</a:t>
                      </a:r>
                      <a:endParaRPr lang="en-US" sz="1600" dirty="0">
                        <a:solidFill>
                          <a:srgbClr val="002060"/>
                        </a:solidFill>
                      </a:endParaRPr>
                    </a:p>
                  </a:txBody>
                  <a:tcPr anchor="ctr">
                    <a:solidFill>
                      <a:schemeClr val="accent1">
                        <a:lumMod val="20000"/>
                        <a:lumOff val="80000"/>
                      </a:schemeClr>
                    </a:solidFill>
                  </a:tcPr>
                </a:tc>
                <a:tc>
                  <a:txBody>
                    <a:bodyPr/>
                    <a:lstStyle/>
                    <a:p>
                      <a:r>
                        <a:rPr lang="en-US" sz="1600" baseline="0" dirty="0" smtClean="0">
                          <a:solidFill>
                            <a:srgbClr val="002060"/>
                          </a:solidFill>
                        </a:rPr>
                        <a:t>100 kHz : 10 µs</a:t>
                      </a:r>
                    </a:p>
                    <a:p>
                      <a:r>
                        <a:rPr lang="en-US" sz="1600" baseline="0" dirty="0" smtClean="0">
                          <a:solidFill>
                            <a:srgbClr val="002060"/>
                          </a:solidFill>
                        </a:rPr>
                        <a:t>48 MHz : 2.5 µs</a:t>
                      </a: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solidFill>
                            <a:srgbClr val="002060"/>
                          </a:solidFill>
                        </a:rPr>
                        <a:t>1.25 </a:t>
                      </a:r>
                      <a:r>
                        <a:rPr lang="en-US" sz="1600" baseline="0" dirty="0" err="1" smtClean="0">
                          <a:solidFill>
                            <a:srgbClr val="002060"/>
                          </a:solidFill>
                        </a:rPr>
                        <a:t>ms</a:t>
                      </a:r>
                      <a:r>
                        <a:rPr lang="en-US" sz="1600" baseline="0" dirty="0" smtClean="0">
                          <a:solidFill>
                            <a:srgbClr val="002060"/>
                          </a:solidFill>
                        </a:rPr>
                        <a:t> for 5% of final freq.</a:t>
                      </a:r>
                    </a:p>
                  </a:txBody>
                  <a:tcPr>
                    <a:solidFill>
                      <a:schemeClr val="accent1">
                        <a:lumMod val="20000"/>
                        <a:lumOff val="80000"/>
                      </a:schemeClr>
                    </a:solidFill>
                  </a:tcPr>
                </a:tc>
                <a:tc>
                  <a:txBody>
                    <a:bodyPr/>
                    <a:lstStyle/>
                    <a:p>
                      <a:pPr algn="ctr"/>
                      <a:r>
                        <a:rPr lang="en-US" sz="1600" dirty="0" smtClean="0">
                          <a:solidFill>
                            <a:srgbClr val="002060"/>
                          </a:solidFill>
                        </a:rPr>
                        <a:t>0.9 µs</a:t>
                      </a:r>
                      <a:endParaRPr lang="en-US" sz="1600" dirty="0">
                        <a:solidFill>
                          <a:srgbClr val="002060"/>
                        </a:solidFill>
                      </a:endParaRPr>
                    </a:p>
                  </a:txBody>
                  <a:tcPr anchor="ctr">
                    <a:solidFill>
                      <a:schemeClr val="accent1">
                        <a:lumMod val="20000"/>
                        <a:lumOff val="80000"/>
                      </a:schemeClr>
                    </a:solidFill>
                  </a:tcPr>
                </a:tc>
              </a:tr>
            </a:tbl>
          </a:graphicData>
        </a:graphic>
      </p:graphicFrame>
      <p:sp>
        <p:nvSpPr>
          <p:cNvPr id="4" name="Slide Number Placeholder 3"/>
          <p:cNvSpPr>
            <a:spLocks noGrp="1"/>
          </p:cNvSpPr>
          <p:nvPr>
            <p:ph type="sldNum" sz="quarter" idx="12"/>
          </p:nvPr>
        </p:nvSpPr>
        <p:spPr/>
        <p:txBody>
          <a:bodyPr/>
          <a:lstStyle/>
          <a:p>
            <a:fld id="{5B31B9E4-8E4D-4C86-BFD7-412B282B373B}" type="slidenum">
              <a:rPr lang="fr-FR" smtClean="0"/>
              <a:pPr/>
              <a:t>38</a:t>
            </a:fld>
            <a:endParaRPr lang="fr-FR" dirty="0"/>
          </a:p>
        </p:txBody>
      </p:sp>
    </p:spTree>
    <p:extLst>
      <p:ext uri="{BB962C8B-B14F-4D97-AF65-F5344CB8AC3E}">
        <p14:creationId xmlns:p14="http://schemas.microsoft.com/office/powerpoint/2010/main" val="4119264740"/>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8255198" cy="685800"/>
          </a:xfrm>
        </p:spPr>
        <p:txBody>
          <a:bodyPr lIns="91427" tIns="45714" rIns="91427" bIns="45714">
            <a:normAutofit/>
          </a:bodyPr>
          <a:lstStyle/>
          <a:p>
            <a:r>
              <a:rPr lang="en-US" dirty="0" smtClean="0"/>
              <a:t>Clocks: LSE (Low-Speed External) </a:t>
            </a:r>
            <a:endParaRPr lang="en-US" dirty="0"/>
          </a:p>
        </p:txBody>
      </p:sp>
      <p:sp>
        <p:nvSpPr>
          <p:cNvPr id="3" name="Content Placeholder 2"/>
          <p:cNvSpPr>
            <a:spLocks noGrp="1"/>
          </p:cNvSpPr>
          <p:nvPr>
            <p:ph idx="1"/>
          </p:nvPr>
        </p:nvSpPr>
        <p:spPr>
          <a:xfrm>
            <a:off x="342835" y="1448780"/>
            <a:ext cx="8589117" cy="5170646"/>
          </a:xfrm>
        </p:spPr>
        <p:txBody>
          <a:bodyPr/>
          <a:lstStyle/>
          <a:p>
            <a:r>
              <a:rPr lang="en-US" sz="1800" b="1" dirty="0" smtClean="0"/>
              <a:t>LSE</a:t>
            </a:r>
            <a:r>
              <a:rPr lang="en-US" sz="1800" dirty="0"/>
              <a:t>: programmable amplifier driving capability </a:t>
            </a:r>
            <a:r>
              <a:rPr lang="en-US" sz="1800" dirty="0" smtClean="0"/>
              <a:t>(4 </a:t>
            </a:r>
            <a:r>
              <a:rPr lang="en-US" sz="1800" dirty="0"/>
              <a:t>modes</a:t>
            </a:r>
            <a:r>
              <a:rPr lang="en-US" sz="1800" dirty="0" smtClean="0"/>
              <a:t>)</a:t>
            </a:r>
          </a:p>
          <a:p>
            <a:endParaRPr lang="en-US" sz="1800" dirty="0" smtClean="0"/>
          </a:p>
          <a:p>
            <a:endParaRPr lang="en-US" sz="1800" dirty="0"/>
          </a:p>
          <a:p>
            <a:endParaRPr lang="en-US" sz="1800" dirty="0" smtClean="0"/>
          </a:p>
          <a:p>
            <a:endParaRPr lang="en-US" sz="1800" dirty="0" smtClean="0"/>
          </a:p>
          <a:p>
            <a:endParaRPr lang="en-US" sz="1800" dirty="0"/>
          </a:p>
          <a:p>
            <a:pPr lvl="1"/>
            <a:r>
              <a:rPr lang="en-US" sz="1800" dirty="0" smtClean="0"/>
              <a:t>Available in all low-power modes + VBAT</a:t>
            </a:r>
            <a:endParaRPr lang="en-US" sz="1400" dirty="0" smtClean="0"/>
          </a:p>
          <a:p>
            <a:pPr lvl="1">
              <a:buNone/>
            </a:pPr>
            <a:endParaRPr lang="en-US" sz="1400" dirty="0" smtClean="0"/>
          </a:p>
          <a:p>
            <a:pPr>
              <a:buNone/>
            </a:pPr>
            <a:endParaRPr lang="en-US" b="1" dirty="0" smtClean="0"/>
          </a:p>
          <a:p>
            <a:endParaRPr lang="en-US" b="1" dirty="0" smtClean="0"/>
          </a:p>
        </p:txBody>
      </p:sp>
      <p:sp>
        <p:nvSpPr>
          <p:cNvPr id="8"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39</a:t>
            </a:fld>
            <a:endParaRPr lang="fr-FR"/>
          </a:p>
        </p:txBody>
      </p:sp>
      <p:graphicFrame>
        <p:nvGraphicFramePr>
          <p:cNvPr id="4" name="Table 3"/>
          <p:cNvGraphicFramePr>
            <a:graphicFrameLocks noGrp="1"/>
          </p:cNvGraphicFramePr>
          <p:nvPr>
            <p:extLst>
              <p:ext uri="{D42A27DB-BD31-4B8C-83A1-F6EECF244321}">
                <p14:modId xmlns:p14="http://schemas.microsoft.com/office/powerpoint/2010/main" val="1476851694"/>
              </p:ext>
            </p:extLst>
          </p:nvPr>
        </p:nvGraphicFramePr>
        <p:xfrm>
          <a:off x="1043608" y="2276872"/>
          <a:ext cx="6984776" cy="1854200"/>
        </p:xfrm>
        <a:graphic>
          <a:graphicData uri="http://schemas.openxmlformats.org/drawingml/2006/table">
            <a:tbl>
              <a:tblPr firstRow="1" bandRow="1">
                <a:tableStyleId>{5C22544A-7EE6-4342-B048-85BDC9FD1C3A}</a:tableStyleId>
              </a:tblPr>
              <a:tblGrid>
                <a:gridCol w="2208245"/>
                <a:gridCol w="2688299"/>
                <a:gridCol w="2088232"/>
              </a:tblGrid>
              <a:tr h="370840">
                <a:tc>
                  <a:txBody>
                    <a:bodyPr/>
                    <a:lstStyle/>
                    <a:p>
                      <a:pPr algn="ctr"/>
                      <a:r>
                        <a:rPr lang="en-US" sz="1600" dirty="0" smtClean="0"/>
                        <a:t>Mode</a:t>
                      </a:r>
                      <a:endParaRPr lang="en-US" sz="1600" dirty="0"/>
                    </a:p>
                  </a:txBody>
                  <a:tcPr anchor="ctr"/>
                </a:tc>
                <a:tc>
                  <a:txBody>
                    <a:bodyPr/>
                    <a:lstStyle/>
                    <a:p>
                      <a:pPr algn="ctr"/>
                      <a:r>
                        <a:rPr lang="en-US" sz="1600" dirty="0" smtClean="0"/>
                        <a:t>Crystal (max)</a:t>
                      </a:r>
                      <a:endParaRPr lang="en-US" sz="1600" dirty="0"/>
                    </a:p>
                  </a:txBody>
                  <a:tcPr anchor="ctr"/>
                </a:tc>
                <a:tc>
                  <a:txBody>
                    <a:bodyPr/>
                    <a:lstStyle/>
                    <a:p>
                      <a:pPr algn="ctr"/>
                      <a:r>
                        <a:rPr lang="en-US" sz="1600" dirty="0" smtClean="0"/>
                        <a:t>Consumption (</a:t>
                      </a:r>
                      <a:r>
                        <a:rPr lang="en-US" sz="1600" dirty="0" err="1" smtClean="0"/>
                        <a:t>typ</a:t>
                      </a:r>
                      <a:r>
                        <a:rPr lang="en-US" sz="1600" dirty="0" smtClean="0"/>
                        <a:t>)</a:t>
                      </a:r>
                      <a:endParaRPr lang="en-US" sz="1600" dirty="0"/>
                    </a:p>
                  </a:txBody>
                  <a:tcPr anchor="ctr"/>
                </a:tc>
              </a:tr>
              <a:tr h="370840">
                <a:tc>
                  <a:txBody>
                    <a:bodyPr/>
                    <a:lstStyle/>
                    <a:p>
                      <a:pPr algn="ctr"/>
                      <a:r>
                        <a:rPr lang="en-US" sz="1600" dirty="0" smtClean="0">
                          <a:solidFill>
                            <a:srgbClr val="002060"/>
                          </a:solidFill>
                        </a:rPr>
                        <a:t>Ultra low power</a:t>
                      </a:r>
                      <a:endParaRPr lang="en-US" sz="1600" dirty="0">
                        <a:solidFill>
                          <a:srgbClr val="002060"/>
                        </a:solidFill>
                      </a:endParaRPr>
                    </a:p>
                  </a:txBody>
                  <a:tcPr anchor="ctr"/>
                </a:tc>
                <a:tc>
                  <a:txBody>
                    <a:bodyPr/>
                    <a:lstStyle/>
                    <a:p>
                      <a:pPr algn="ctr"/>
                      <a:r>
                        <a:rPr lang="en-US" sz="1800" kern="1200" dirty="0" smtClean="0">
                          <a:solidFill>
                            <a:srgbClr val="002060"/>
                          </a:solidFill>
                          <a:effectLst/>
                          <a:latin typeface="+mn-lt"/>
                          <a:ea typeface="+mn-ea"/>
                          <a:cs typeface="+mn-cs"/>
                        </a:rPr>
                        <a:t>50kOhm/6pF</a:t>
                      </a:r>
                      <a:endParaRPr lang="en-US" sz="1600" dirty="0">
                        <a:solidFill>
                          <a:srgbClr val="002060"/>
                        </a:solidFill>
                      </a:endParaRPr>
                    </a:p>
                  </a:txBody>
                  <a:tcPr anchor="ctr"/>
                </a:tc>
                <a:tc>
                  <a:txBody>
                    <a:bodyPr/>
                    <a:lstStyle/>
                    <a:p>
                      <a:pPr algn="ctr"/>
                      <a:r>
                        <a:rPr lang="en-US" sz="1600" dirty="0" smtClean="0">
                          <a:solidFill>
                            <a:srgbClr val="002060"/>
                          </a:solidFill>
                        </a:rPr>
                        <a:t>200 </a:t>
                      </a:r>
                      <a:r>
                        <a:rPr lang="en-US" sz="1600" dirty="0" err="1" smtClean="0">
                          <a:solidFill>
                            <a:srgbClr val="002060"/>
                          </a:solidFill>
                        </a:rPr>
                        <a:t>nA</a:t>
                      </a:r>
                      <a:endParaRPr lang="en-US" sz="1600" dirty="0">
                        <a:solidFill>
                          <a:srgbClr val="002060"/>
                        </a:solidFill>
                      </a:endParaRPr>
                    </a:p>
                  </a:txBody>
                  <a:tcPr anchor="ctr"/>
                </a:tc>
              </a:tr>
              <a:tr h="370840">
                <a:tc>
                  <a:txBody>
                    <a:bodyPr/>
                    <a:lstStyle/>
                    <a:p>
                      <a:pPr algn="ctr"/>
                      <a:r>
                        <a:rPr lang="en-US" sz="1600" dirty="0" smtClean="0">
                          <a:solidFill>
                            <a:srgbClr val="002060"/>
                          </a:solidFill>
                        </a:rPr>
                        <a:t>Medium low driving</a:t>
                      </a:r>
                      <a:endParaRPr lang="en-US" sz="1600" dirty="0">
                        <a:solidFill>
                          <a:srgbClr val="002060"/>
                        </a:solidFill>
                      </a:endParaRPr>
                    </a:p>
                  </a:txBody>
                  <a:tcPr anchor="ctr"/>
                </a:tc>
                <a:tc>
                  <a:txBody>
                    <a:bodyPr/>
                    <a:lstStyle/>
                    <a:p>
                      <a:pPr algn="ctr"/>
                      <a:r>
                        <a:rPr lang="en-US" sz="1800" kern="1200" dirty="0" smtClean="0">
                          <a:solidFill>
                            <a:srgbClr val="002060"/>
                          </a:solidFill>
                          <a:effectLst/>
                          <a:latin typeface="+mn-lt"/>
                          <a:ea typeface="+mn-ea"/>
                          <a:cs typeface="+mn-cs"/>
                        </a:rPr>
                        <a:t>80kOhm/6pF</a:t>
                      </a:r>
                      <a:endParaRPr lang="en-US" sz="1600" dirty="0">
                        <a:solidFill>
                          <a:srgbClr val="002060"/>
                        </a:solidFill>
                      </a:endParaRPr>
                    </a:p>
                  </a:txBody>
                  <a:tcPr anchor="ctr"/>
                </a:tc>
                <a:tc>
                  <a:txBody>
                    <a:bodyPr/>
                    <a:lstStyle/>
                    <a:p>
                      <a:pPr algn="ctr"/>
                      <a:r>
                        <a:rPr lang="en-US" sz="1600" dirty="0" smtClean="0">
                          <a:solidFill>
                            <a:srgbClr val="002060"/>
                          </a:solidFill>
                        </a:rPr>
                        <a:t>260 </a:t>
                      </a:r>
                      <a:r>
                        <a:rPr lang="en-US" sz="1600" dirty="0" err="1" smtClean="0">
                          <a:solidFill>
                            <a:srgbClr val="002060"/>
                          </a:solidFill>
                        </a:rPr>
                        <a:t>nA</a:t>
                      </a:r>
                      <a:endParaRPr lang="en-US" sz="1600" dirty="0">
                        <a:solidFill>
                          <a:srgbClr val="002060"/>
                        </a:solidFill>
                      </a:endParaRPr>
                    </a:p>
                  </a:txBody>
                  <a:tcPr anchor="ctr"/>
                </a:tc>
              </a:tr>
              <a:tr h="370840">
                <a:tc>
                  <a:txBody>
                    <a:bodyPr/>
                    <a:lstStyle/>
                    <a:p>
                      <a:pPr algn="ctr"/>
                      <a:r>
                        <a:rPr lang="en-US" sz="1600" dirty="0" smtClean="0">
                          <a:solidFill>
                            <a:srgbClr val="002060"/>
                          </a:solidFill>
                        </a:rPr>
                        <a:t>Medium high driving</a:t>
                      </a:r>
                      <a:endParaRPr lang="en-US" sz="1600" dirty="0">
                        <a:solidFill>
                          <a:srgbClr val="002060"/>
                        </a:solidFill>
                      </a:endParaRPr>
                    </a:p>
                  </a:txBody>
                  <a:tcPr anchor="ctr"/>
                </a:tc>
                <a:tc>
                  <a:txBody>
                    <a:bodyPr/>
                    <a:lstStyle/>
                    <a:p>
                      <a:pPr algn="ctr"/>
                      <a:r>
                        <a:rPr lang="en-US" sz="1800" kern="1200" dirty="0" smtClean="0">
                          <a:solidFill>
                            <a:srgbClr val="002060"/>
                          </a:solidFill>
                          <a:effectLst/>
                          <a:latin typeface="+mn-lt"/>
                          <a:ea typeface="+mn-ea"/>
                          <a:cs typeface="+mn-cs"/>
                        </a:rPr>
                        <a:t>50kOhm/12.5pF</a:t>
                      </a:r>
                      <a:endParaRPr lang="en-US" sz="1600" dirty="0">
                        <a:solidFill>
                          <a:srgbClr val="002060"/>
                        </a:solidFill>
                      </a:endParaRPr>
                    </a:p>
                  </a:txBody>
                  <a:tcPr anchor="ctr"/>
                </a:tc>
                <a:tc>
                  <a:txBody>
                    <a:bodyPr/>
                    <a:lstStyle/>
                    <a:p>
                      <a:pPr algn="ctr"/>
                      <a:r>
                        <a:rPr lang="en-US" sz="1600" dirty="0" smtClean="0">
                          <a:solidFill>
                            <a:srgbClr val="002060"/>
                          </a:solidFill>
                        </a:rPr>
                        <a:t>410 </a:t>
                      </a:r>
                      <a:r>
                        <a:rPr lang="en-US" sz="1600" dirty="0" err="1" smtClean="0">
                          <a:solidFill>
                            <a:srgbClr val="002060"/>
                          </a:solidFill>
                        </a:rPr>
                        <a:t>nA</a:t>
                      </a:r>
                      <a:endParaRPr lang="en-US" sz="1600" dirty="0">
                        <a:solidFill>
                          <a:srgbClr val="002060"/>
                        </a:solidFill>
                      </a:endParaRPr>
                    </a:p>
                  </a:txBody>
                  <a:tcPr anchor="ctr"/>
                </a:tc>
              </a:tr>
              <a:tr h="370840">
                <a:tc>
                  <a:txBody>
                    <a:bodyPr/>
                    <a:lstStyle/>
                    <a:p>
                      <a:pPr algn="ctr"/>
                      <a:r>
                        <a:rPr lang="en-US" sz="1600" dirty="0" smtClean="0">
                          <a:solidFill>
                            <a:srgbClr val="002060"/>
                          </a:solidFill>
                        </a:rPr>
                        <a:t>High driving</a:t>
                      </a:r>
                      <a:endParaRPr lang="en-US" sz="1600" dirty="0">
                        <a:solidFill>
                          <a:srgbClr val="002060"/>
                        </a:solidFill>
                      </a:endParaRPr>
                    </a:p>
                  </a:txBody>
                  <a:tcPr anchor="ctr"/>
                </a:tc>
                <a:tc>
                  <a:txBody>
                    <a:bodyPr/>
                    <a:lstStyle/>
                    <a:p>
                      <a:pPr algn="ctr"/>
                      <a:r>
                        <a:rPr lang="en-US" sz="1800" kern="1200" dirty="0" smtClean="0">
                          <a:solidFill>
                            <a:srgbClr val="002060"/>
                          </a:solidFill>
                          <a:effectLst/>
                          <a:latin typeface="+mn-lt"/>
                          <a:ea typeface="+mn-ea"/>
                          <a:cs typeface="+mn-cs"/>
                        </a:rPr>
                        <a:t>80kOhm/12.5pF</a:t>
                      </a:r>
                      <a:endParaRPr lang="en-US" sz="1600" dirty="0">
                        <a:solidFill>
                          <a:srgbClr val="002060"/>
                        </a:solidFill>
                      </a:endParaRPr>
                    </a:p>
                  </a:txBody>
                  <a:tcPr anchor="ctr"/>
                </a:tc>
                <a:tc>
                  <a:txBody>
                    <a:bodyPr/>
                    <a:lstStyle/>
                    <a:p>
                      <a:pPr algn="ctr"/>
                      <a:r>
                        <a:rPr lang="en-US" sz="1600" dirty="0" smtClean="0">
                          <a:solidFill>
                            <a:srgbClr val="002060"/>
                          </a:solidFill>
                        </a:rPr>
                        <a:t>540 </a:t>
                      </a:r>
                      <a:r>
                        <a:rPr lang="en-US" sz="1600" dirty="0" err="1" smtClean="0">
                          <a:solidFill>
                            <a:srgbClr val="002060"/>
                          </a:solidFill>
                        </a:rPr>
                        <a:t>nA</a:t>
                      </a:r>
                      <a:endParaRPr lang="en-US" sz="1600" dirty="0">
                        <a:solidFill>
                          <a:srgbClr val="002060"/>
                        </a:solidFill>
                      </a:endParaRPr>
                    </a:p>
                  </a:txBody>
                  <a:tcPr anchor="ctr"/>
                </a:tc>
              </a:tr>
            </a:tbl>
          </a:graphicData>
        </a:graphic>
      </p:graphicFrame>
    </p:spTree>
    <p:extLst>
      <p:ext uri="{BB962C8B-B14F-4D97-AF65-F5344CB8AC3E}">
        <p14:creationId xmlns:p14="http://schemas.microsoft.com/office/powerpoint/2010/main" val="2358496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763313" y="4746035"/>
            <a:ext cx="534386" cy="641471"/>
            <a:chOff x="4967927" y="3813335"/>
            <a:chExt cx="450167" cy="403975"/>
          </a:xfrm>
        </p:grpSpPr>
        <p:cxnSp>
          <p:nvCxnSpPr>
            <p:cNvPr id="49" name="Straight Connector 48"/>
            <p:cNvCxnSpPr>
              <a:endCxn id="57" idx="1"/>
            </p:cNvCxnSpPr>
            <p:nvPr/>
          </p:nvCxnSpPr>
          <p:spPr>
            <a:xfrm>
              <a:off x="4967927" y="3813335"/>
              <a:ext cx="404070" cy="351580"/>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364088" y="4155926"/>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p:txBody>
          <a:bodyPr>
            <a:normAutofit/>
          </a:bodyPr>
          <a:lstStyle/>
          <a:p>
            <a:r>
              <a:rPr lang="en-US" dirty="0" smtClean="0"/>
              <a:t>Ultra-Low-Power and Flexibility</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solidFill>
                  <a:prstClr val="white"/>
                </a:solidFill>
              </a:rPr>
              <a:pPr/>
              <a:t>4</a:t>
            </a:fld>
            <a:endParaRPr lang="fr-FR" dirty="0">
              <a:solidFill>
                <a:prstClr val="white"/>
              </a:solidFill>
            </a:endParaRPr>
          </a:p>
        </p:txBody>
      </p:sp>
      <p:sp>
        <p:nvSpPr>
          <p:cNvPr id="34" name="ZoneTexte 14"/>
          <p:cNvSpPr txBox="1"/>
          <p:nvPr/>
        </p:nvSpPr>
        <p:spPr>
          <a:xfrm>
            <a:off x="3403334" y="2700110"/>
            <a:ext cx="2478564" cy="461665"/>
          </a:xfrm>
          <a:prstGeom prst="rect">
            <a:avLst/>
          </a:prstGeom>
          <a:noFill/>
        </p:spPr>
        <p:txBody>
          <a:bodyPr wrap="none" rtlCol="0">
            <a:spAutoFit/>
          </a:bodyPr>
          <a:lstStyle/>
          <a:p>
            <a:pPr algn="ctr" defTabSz="648891" eaLnBrk="0" hangingPunct="0">
              <a:defRPr/>
            </a:pPr>
            <a:r>
              <a:rPr lang="en-US" sz="1200" b="1" dirty="0">
                <a:solidFill>
                  <a:schemeClr val="accent4"/>
                </a:solidFill>
                <a:latin typeface="Arial" pitchFamily="34" charset="0"/>
                <a:cs typeface="ＭＳ Ｐゴシック"/>
              </a:rPr>
              <a:t>Down to 30 nA for I/O wake-up</a:t>
            </a:r>
          </a:p>
          <a:p>
            <a:pPr algn="ctr" defTabSz="648891" eaLnBrk="0" hangingPunct="0">
              <a:defRPr/>
            </a:pPr>
            <a:r>
              <a:rPr lang="en-US" sz="1200" dirty="0">
                <a:solidFill>
                  <a:schemeClr val="accent4"/>
                </a:solidFill>
                <a:latin typeface="Arial" pitchFamily="34" charset="0"/>
                <a:cs typeface="ＭＳ Ｐゴシック"/>
              </a:rPr>
              <a:t>    with additional Shutdown mode</a:t>
            </a:r>
          </a:p>
        </p:txBody>
      </p:sp>
      <p:sp>
        <p:nvSpPr>
          <p:cNvPr id="35" name="ZoneTexte 14"/>
          <p:cNvSpPr txBox="1"/>
          <p:nvPr/>
        </p:nvSpPr>
        <p:spPr>
          <a:xfrm>
            <a:off x="6092210" y="2984503"/>
            <a:ext cx="2735044" cy="461665"/>
          </a:xfrm>
          <a:prstGeom prst="rect">
            <a:avLst/>
          </a:prstGeom>
          <a:noFill/>
        </p:spPr>
        <p:txBody>
          <a:bodyPr wrap="none" rtlCol="0">
            <a:spAutoFit/>
          </a:bodyPr>
          <a:lstStyle/>
          <a:p>
            <a:pPr defTabSz="648891" eaLnBrk="0" hangingPunct="0">
              <a:defRPr/>
            </a:pPr>
            <a:r>
              <a:rPr lang="en-US" sz="1200" b="1" dirty="0">
                <a:solidFill>
                  <a:schemeClr val="accent4"/>
                </a:solidFill>
                <a:latin typeface="+mj-lt"/>
                <a:cs typeface="ＭＳ Ｐゴシック"/>
              </a:rPr>
              <a:t>RTC available for all power modes </a:t>
            </a:r>
          </a:p>
          <a:p>
            <a:pPr defTabSz="648891" eaLnBrk="0" hangingPunct="0">
              <a:defRPr/>
            </a:pPr>
            <a:r>
              <a:rPr lang="en-US" sz="1200" dirty="0">
                <a:solidFill>
                  <a:schemeClr val="accent4"/>
                </a:solidFill>
                <a:latin typeface="+mj-lt"/>
                <a:cs typeface="ＭＳ Ｐゴシック"/>
              </a:rPr>
              <a:t>(from Active down to V</a:t>
            </a:r>
            <a:r>
              <a:rPr lang="en-US" sz="1200" baseline="-25000" dirty="0">
                <a:solidFill>
                  <a:schemeClr val="accent4"/>
                </a:solidFill>
                <a:latin typeface="+mj-lt"/>
                <a:cs typeface="ＭＳ Ｐゴシック"/>
              </a:rPr>
              <a:t>BAT</a:t>
            </a:r>
            <a:r>
              <a:rPr lang="en-US" sz="1200" dirty="0">
                <a:solidFill>
                  <a:schemeClr val="accent4"/>
                </a:solidFill>
                <a:latin typeface="+mj-lt"/>
                <a:cs typeface="ＭＳ Ｐゴシック"/>
              </a:rPr>
              <a:t>)</a:t>
            </a:r>
          </a:p>
        </p:txBody>
      </p:sp>
      <p:sp>
        <p:nvSpPr>
          <p:cNvPr id="36" name="ZoneTexte 14"/>
          <p:cNvSpPr txBox="1"/>
          <p:nvPr/>
        </p:nvSpPr>
        <p:spPr>
          <a:xfrm>
            <a:off x="865304" y="3807273"/>
            <a:ext cx="2071401" cy="646331"/>
          </a:xfrm>
          <a:prstGeom prst="rect">
            <a:avLst/>
          </a:prstGeom>
          <a:noFill/>
        </p:spPr>
        <p:txBody>
          <a:bodyPr wrap="none" rtlCol="0">
            <a:spAutoFit/>
          </a:bodyPr>
          <a:lstStyle/>
          <a:p>
            <a:pPr algn="r" defTabSz="648891" eaLnBrk="0" hangingPunct="0">
              <a:defRPr/>
            </a:pPr>
            <a:r>
              <a:rPr lang="en-US" sz="1200" b="1" dirty="0">
                <a:solidFill>
                  <a:schemeClr val="accent4"/>
                </a:solidFill>
                <a:latin typeface="+mj-lt"/>
                <a:cs typeface="ＭＳ Ｐゴシック"/>
              </a:rPr>
              <a:t>Down to 360 nA keeping </a:t>
            </a:r>
            <a:br>
              <a:rPr lang="en-US" sz="1200" b="1" dirty="0">
                <a:solidFill>
                  <a:schemeClr val="accent4"/>
                </a:solidFill>
                <a:latin typeface="+mj-lt"/>
                <a:cs typeface="ＭＳ Ｐゴシック"/>
              </a:rPr>
            </a:br>
            <a:r>
              <a:rPr lang="en-US" sz="1200" b="1" dirty="0">
                <a:solidFill>
                  <a:schemeClr val="accent4"/>
                </a:solidFill>
                <a:latin typeface="+mj-lt"/>
                <a:cs typeface="ＭＳ Ｐゴシック"/>
              </a:rPr>
              <a:t>32 Kbytes of SRAM </a:t>
            </a:r>
            <a:r>
              <a:rPr lang="en-US" sz="1200" b="1" dirty="0" smtClean="0">
                <a:solidFill>
                  <a:schemeClr val="accent4"/>
                </a:solidFill>
                <a:latin typeface="+mj-lt"/>
                <a:cs typeface="ＭＳ Ｐゴシック"/>
              </a:rPr>
              <a:t>active</a:t>
            </a:r>
          </a:p>
          <a:p>
            <a:pPr algn="r" defTabSz="648891" eaLnBrk="0" hangingPunct="0">
              <a:defRPr/>
            </a:pPr>
            <a:r>
              <a:rPr lang="en-US" sz="1200" b="1" dirty="0" smtClean="0">
                <a:solidFill>
                  <a:schemeClr val="accent4"/>
                </a:solidFill>
                <a:latin typeface="+mj-lt"/>
                <a:cs typeface="ＭＳ Ｐゴシック"/>
              </a:rPr>
              <a:t> </a:t>
            </a:r>
            <a:r>
              <a:rPr lang="en-US" sz="1200" dirty="0">
                <a:solidFill>
                  <a:schemeClr val="accent4"/>
                </a:solidFill>
                <a:latin typeface="+mj-lt"/>
                <a:cs typeface="ＭＳ Ｐゴシック"/>
              </a:rPr>
              <a:t>in Standby mode</a:t>
            </a:r>
            <a:endParaRPr lang="en-US" sz="1200" b="1" dirty="0">
              <a:solidFill>
                <a:schemeClr val="accent4"/>
              </a:solidFill>
              <a:latin typeface="+mj-lt"/>
              <a:cs typeface="ＭＳ Ｐゴシック"/>
            </a:endParaRPr>
          </a:p>
        </p:txBody>
      </p:sp>
      <p:sp>
        <p:nvSpPr>
          <p:cNvPr id="37" name="ZoneTexte 14"/>
          <p:cNvSpPr txBox="1"/>
          <p:nvPr/>
        </p:nvSpPr>
        <p:spPr>
          <a:xfrm>
            <a:off x="-252536" y="4532296"/>
            <a:ext cx="3444750" cy="646331"/>
          </a:xfrm>
          <a:prstGeom prst="rect">
            <a:avLst/>
          </a:prstGeom>
          <a:noFill/>
        </p:spPr>
        <p:txBody>
          <a:bodyPr wrap="square" rtlCol="0">
            <a:spAutoFit/>
          </a:bodyPr>
          <a:lstStyle/>
          <a:p>
            <a:pPr algn="r" defTabSz="648891" eaLnBrk="0" hangingPunct="0">
              <a:defRPr/>
            </a:pPr>
            <a:r>
              <a:rPr lang="en-US" sz="1200" b="1" dirty="0">
                <a:solidFill>
                  <a:schemeClr val="accent4"/>
                </a:solidFill>
                <a:latin typeface="+mj-lt"/>
                <a:cs typeface="ＭＳ Ｐゴシック"/>
              </a:rPr>
              <a:t>Wake up MCU with any peripheral</a:t>
            </a:r>
          </a:p>
          <a:p>
            <a:pPr algn="r" defTabSz="648891" eaLnBrk="0" hangingPunct="0">
              <a:defRPr/>
            </a:pPr>
            <a:r>
              <a:rPr lang="en-US" sz="1200" dirty="0">
                <a:solidFill>
                  <a:schemeClr val="accent4"/>
                </a:solidFill>
                <a:latin typeface="+mj-lt"/>
                <a:cs typeface="ＭＳ Ｐゴシック"/>
              </a:rPr>
              <a:t>     (Communication I/Fs</a:t>
            </a:r>
            <a:r>
              <a:rPr lang="en-US" sz="1200" dirty="0" smtClean="0">
                <a:solidFill>
                  <a:schemeClr val="accent4"/>
                </a:solidFill>
                <a:latin typeface="+mj-lt"/>
                <a:cs typeface="ＭＳ Ｐゴシック"/>
              </a:rPr>
              <a:t>,</a:t>
            </a:r>
          </a:p>
          <a:p>
            <a:pPr algn="r" defTabSz="648891" eaLnBrk="0" hangingPunct="0">
              <a:defRPr/>
            </a:pPr>
            <a:r>
              <a:rPr lang="en-US" sz="1200" dirty="0" smtClean="0">
                <a:solidFill>
                  <a:schemeClr val="accent4"/>
                </a:solidFill>
                <a:latin typeface="+mj-lt"/>
                <a:cs typeface="ＭＳ Ｐゴシック"/>
              </a:rPr>
              <a:t> </a:t>
            </a:r>
            <a:r>
              <a:rPr lang="en-US" sz="1200" dirty="0">
                <a:solidFill>
                  <a:schemeClr val="accent4"/>
                </a:solidFill>
                <a:latin typeface="+mj-lt"/>
                <a:cs typeface="ＭＳ Ｐゴシック"/>
              </a:rPr>
              <a:t>analog circuits, </a:t>
            </a:r>
            <a:r>
              <a:rPr lang="en-US" sz="1200" dirty="0" smtClean="0">
                <a:solidFill>
                  <a:schemeClr val="accent4"/>
                </a:solidFill>
                <a:latin typeface="+mj-lt"/>
                <a:cs typeface="ＭＳ Ｐゴシック"/>
              </a:rPr>
              <a:t>timers…)</a:t>
            </a:r>
            <a:endParaRPr lang="en-US" sz="1200" dirty="0">
              <a:solidFill>
                <a:schemeClr val="accent4"/>
              </a:solidFill>
              <a:latin typeface="+mj-lt"/>
              <a:cs typeface="ＭＳ Ｐゴシック"/>
            </a:endParaRPr>
          </a:p>
        </p:txBody>
      </p:sp>
      <p:sp>
        <p:nvSpPr>
          <p:cNvPr id="38" name="ZoneTexte 14"/>
          <p:cNvSpPr txBox="1"/>
          <p:nvPr/>
        </p:nvSpPr>
        <p:spPr>
          <a:xfrm>
            <a:off x="-47227" y="3115274"/>
            <a:ext cx="3017173" cy="646331"/>
          </a:xfrm>
          <a:prstGeom prst="rect">
            <a:avLst/>
          </a:prstGeom>
          <a:noFill/>
        </p:spPr>
        <p:txBody>
          <a:bodyPr wrap="none" rtlCol="0">
            <a:spAutoFit/>
          </a:bodyPr>
          <a:lstStyle/>
          <a:p>
            <a:pPr algn="r" defTabSz="648891" eaLnBrk="0" hangingPunct="0">
              <a:defRPr/>
            </a:pPr>
            <a:r>
              <a:rPr lang="en-US" sz="1200" b="1" dirty="0">
                <a:solidFill>
                  <a:schemeClr val="accent4"/>
                </a:solidFill>
                <a:latin typeface="+mj-lt"/>
                <a:cs typeface="ＭＳ Ｐゴシック"/>
              </a:rPr>
              <a:t>External level shifter no longer needed</a:t>
            </a:r>
          </a:p>
          <a:p>
            <a:pPr algn="r" defTabSz="648891" eaLnBrk="0" hangingPunct="0">
              <a:defRPr/>
            </a:pPr>
            <a:r>
              <a:rPr lang="en-US" sz="1200" dirty="0">
                <a:solidFill>
                  <a:schemeClr val="accent4"/>
                </a:solidFill>
                <a:latin typeface="+mj-lt"/>
                <a:cs typeface="ＭＳ Ｐゴシック"/>
              </a:rPr>
              <a:t>Separate V</a:t>
            </a:r>
            <a:r>
              <a:rPr lang="en-US" sz="1200" baseline="-25000" dirty="0">
                <a:solidFill>
                  <a:schemeClr val="accent4"/>
                </a:solidFill>
                <a:latin typeface="+mj-lt"/>
                <a:cs typeface="ＭＳ Ｐゴシック"/>
              </a:rPr>
              <a:t>DD</a:t>
            </a:r>
            <a:r>
              <a:rPr lang="en-US" sz="1200" dirty="0">
                <a:solidFill>
                  <a:schemeClr val="accent4"/>
                </a:solidFill>
                <a:latin typeface="+mj-lt"/>
                <a:cs typeface="ＭＳ Ｐゴシック"/>
              </a:rPr>
              <a:t> </a:t>
            </a:r>
            <a:r>
              <a:rPr lang="en-US" sz="1200" dirty="0" smtClean="0">
                <a:solidFill>
                  <a:schemeClr val="accent4"/>
                </a:solidFill>
                <a:latin typeface="+mj-lt"/>
                <a:cs typeface="ＭＳ Ｐゴシック"/>
              </a:rPr>
              <a:t>supplies</a:t>
            </a:r>
          </a:p>
          <a:p>
            <a:pPr algn="r" defTabSz="648891" eaLnBrk="0" hangingPunct="0">
              <a:defRPr/>
            </a:pPr>
            <a:r>
              <a:rPr lang="en-US" sz="1200" dirty="0" smtClean="0">
                <a:solidFill>
                  <a:schemeClr val="accent4"/>
                </a:solidFill>
                <a:latin typeface="+mj-lt"/>
                <a:cs typeface="ＭＳ Ｐゴシック"/>
              </a:rPr>
              <a:t> </a:t>
            </a:r>
            <a:r>
              <a:rPr lang="en-US" sz="1200" dirty="0">
                <a:solidFill>
                  <a:schemeClr val="accent4"/>
                </a:solidFill>
                <a:latin typeface="+mj-lt"/>
                <a:cs typeface="ＭＳ Ｐゴシック"/>
              </a:rPr>
              <a:t>(down to 1.08 V)</a:t>
            </a:r>
          </a:p>
        </p:txBody>
      </p:sp>
      <p:sp>
        <p:nvSpPr>
          <p:cNvPr id="39" name="ZoneTexte 14"/>
          <p:cNvSpPr txBox="1"/>
          <p:nvPr/>
        </p:nvSpPr>
        <p:spPr>
          <a:xfrm>
            <a:off x="1136413" y="5309284"/>
            <a:ext cx="2868094" cy="461665"/>
          </a:xfrm>
          <a:prstGeom prst="rect">
            <a:avLst/>
          </a:prstGeom>
          <a:noFill/>
        </p:spPr>
        <p:txBody>
          <a:bodyPr wrap="none" rtlCol="0">
            <a:spAutoFit/>
          </a:bodyPr>
          <a:lstStyle/>
          <a:p>
            <a:pPr algn="r" defTabSz="648891" eaLnBrk="0" hangingPunct="0">
              <a:defRPr/>
            </a:pPr>
            <a:r>
              <a:rPr lang="en-US" sz="1200" b="1" dirty="0">
                <a:solidFill>
                  <a:schemeClr val="accent4"/>
                </a:solidFill>
                <a:latin typeface="+mj-lt"/>
                <a:cs typeface="ＭＳ Ｐゴシック"/>
              </a:rPr>
              <a:t>I/O level kept in low power modes</a:t>
            </a:r>
          </a:p>
          <a:p>
            <a:pPr algn="r" defTabSz="648891" eaLnBrk="0" hangingPunct="0">
              <a:defRPr/>
            </a:pPr>
            <a:r>
              <a:rPr lang="en-US" sz="1200" dirty="0">
                <a:solidFill>
                  <a:schemeClr val="accent4"/>
                </a:solidFill>
                <a:latin typeface="+mj-lt"/>
                <a:cs typeface="ＭＳ Ｐゴシック"/>
              </a:rPr>
              <a:t>     Optimization of system consumption</a:t>
            </a:r>
          </a:p>
        </p:txBody>
      </p:sp>
      <p:sp>
        <p:nvSpPr>
          <p:cNvPr id="41" name="ZoneTexte 14"/>
          <p:cNvSpPr txBox="1"/>
          <p:nvPr/>
        </p:nvSpPr>
        <p:spPr>
          <a:xfrm>
            <a:off x="6168387" y="4604494"/>
            <a:ext cx="3063241" cy="830997"/>
          </a:xfrm>
          <a:prstGeom prst="rect">
            <a:avLst/>
          </a:prstGeom>
          <a:noFill/>
        </p:spPr>
        <p:txBody>
          <a:bodyPr wrap="square" rtlCol="0">
            <a:spAutoFit/>
          </a:bodyPr>
          <a:lstStyle/>
          <a:p>
            <a:pPr defTabSz="648891" eaLnBrk="0" hangingPunct="0">
              <a:defRPr/>
            </a:pPr>
            <a:r>
              <a:rPr lang="en-US" sz="1200" b="1" dirty="0">
                <a:solidFill>
                  <a:schemeClr val="accent4"/>
                </a:solidFill>
                <a:latin typeface="+mj-lt"/>
                <a:cs typeface="ＭＳ Ｐゴシック"/>
              </a:rPr>
              <a:t>USB capable with 32 kHz crystal oscillator</a:t>
            </a:r>
          </a:p>
          <a:p>
            <a:pPr defTabSz="648891" eaLnBrk="0" hangingPunct="0">
              <a:defRPr/>
            </a:pPr>
            <a:r>
              <a:rPr lang="en-US" sz="1200" dirty="0">
                <a:solidFill>
                  <a:schemeClr val="accent4"/>
                </a:solidFill>
                <a:latin typeface="+mj-lt"/>
                <a:cs typeface="ＭＳ Ｐゴシック"/>
              </a:rPr>
              <a:t>(Dedicated crystal oscillator is no </a:t>
            </a:r>
            <a:br>
              <a:rPr lang="en-US" sz="1200" dirty="0">
                <a:solidFill>
                  <a:schemeClr val="accent4"/>
                </a:solidFill>
                <a:latin typeface="+mj-lt"/>
                <a:cs typeface="ＭＳ Ｐゴシック"/>
              </a:rPr>
            </a:br>
            <a:r>
              <a:rPr lang="en-US" sz="1200" dirty="0">
                <a:solidFill>
                  <a:schemeClr val="accent4"/>
                </a:solidFill>
                <a:latin typeface="+mj-lt"/>
                <a:cs typeface="ＭＳ Ｐゴシック"/>
              </a:rPr>
              <a:t>longer needed for USB function)</a:t>
            </a:r>
          </a:p>
        </p:txBody>
      </p:sp>
      <p:sp>
        <p:nvSpPr>
          <p:cNvPr id="42" name="ZoneTexte 14"/>
          <p:cNvSpPr txBox="1"/>
          <p:nvPr/>
        </p:nvSpPr>
        <p:spPr>
          <a:xfrm>
            <a:off x="6205213" y="3693954"/>
            <a:ext cx="2722552" cy="830997"/>
          </a:xfrm>
          <a:prstGeom prst="rect">
            <a:avLst/>
          </a:prstGeom>
          <a:noFill/>
        </p:spPr>
        <p:txBody>
          <a:bodyPr wrap="square" rtlCol="0">
            <a:spAutoFit/>
          </a:bodyPr>
          <a:lstStyle/>
          <a:p>
            <a:pPr defTabSz="648891" eaLnBrk="0" hangingPunct="0">
              <a:defRPr/>
            </a:pPr>
            <a:r>
              <a:rPr lang="en-US" sz="1200" b="1" dirty="0">
                <a:solidFill>
                  <a:schemeClr val="accent4"/>
                </a:solidFill>
                <a:latin typeface="+mj-lt"/>
                <a:cs typeface="ＭＳ Ｐゴシック"/>
              </a:rPr>
              <a:t>4 nA V</a:t>
            </a:r>
            <a:r>
              <a:rPr lang="en-US" sz="1200" b="1" baseline="-25000" dirty="0">
                <a:solidFill>
                  <a:schemeClr val="accent4"/>
                </a:solidFill>
                <a:latin typeface="+mj-lt"/>
                <a:cs typeface="ＭＳ Ｐゴシック"/>
              </a:rPr>
              <a:t>BAT</a:t>
            </a:r>
            <a:r>
              <a:rPr lang="en-US" sz="1200" b="1" dirty="0">
                <a:solidFill>
                  <a:schemeClr val="accent4"/>
                </a:solidFill>
                <a:latin typeface="+mj-lt"/>
                <a:cs typeface="ＭＳ Ｐゴシック"/>
              </a:rPr>
              <a:t> mode with charging capability</a:t>
            </a:r>
          </a:p>
          <a:p>
            <a:pPr defTabSz="648891" eaLnBrk="0" hangingPunct="0">
              <a:defRPr/>
            </a:pPr>
            <a:r>
              <a:rPr lang="en-US" sz="1200" dirty="0">
                <a:solidFill>
                  <a:schemeClr val="accent4"/>
                </a:solidFill>
                <a:latin typeface="+mj-lt"/>
                <a:cs typeface="ＭＳ Ｐゴシック"/>
              </a:rPr>
              <a:t>Automatic switch to maintain power </a:t>
            </a:r>
            <a:br>
              <a:rPr lang="en-US" sz="1200" dirty="0">
                <a:solidFill>
                  <a:schemeClr val="accent4"/>
                </a:solidFill>
                <a:latin typeface="+mj-lt"/>
                <a:cs typeface="ＭＳ Ｐゴシック"/>
              </a:rPr>
            </a:br>
            <a:r>
              <a:rPr lang="en-US" sz="1200" dirty="0">
                <a:solidFill>
                  <a:schemeClr val="accent4"/>
                </a:solidFill>
                <a:latin typeface="+mj-lt"/>
                <a:cs typeface="ＭＳ Ｐゴシック"/>
              </a:rPr>
              <a:t>for RTC and backup registers</a:t>
            </a:r>
            <a:endParaRPr lang="en-US" sz="1200" b="1" dirty="0">
              <a:solidFill>
                <a:schemeClr val="accent4"/>
              </a:solidFill>
              <a:latin typeface="+mj-lt"/>
              <a:cs typeface="ＭＳ Ｐゴシック"/>
            </a:endParaRPr>
          </a:p>
        </p:txBody>
      </p:sp>
      <p:sp>
        <p:nvSpPr>
          <p:cNvPr id="43" name="ZoneTexte 14"/>
          <p:cNvSpPr txBox="1"/>
          <p:nvPr/>
        </p:nvSpPr>
        <p:spPr>
          <a:xfrm>
            <a:off x="4494820" y="5490609"/>
            <a:ext cx="4645824" cy="461665"/>
          </a:xfrm>
          <a:prstGeom prst="rect">
            <a:avLst/>
          </a:prstGeom>
          <a:noFill/>
        </p:spPr>
        <p:txBody>
          <a:bodyPr wrap="none" rtlCol="0">
            <a:spAutoFit/>
          </a:bodyPr>
          <a:lstStyle/>
          <a:p>
            <a:pPr defTabSz="648891" eaLnBrk="0" hangingPunct="0">
              <a:defRPr/>
            </a:pPr>
            <a:r>
              <a:rPr lang="en-US" sz="1200" b="1" dirty="0">
                <a:solidFill>
                  <a:schemeClr val="accent4"/>
                </a:solidFill>
                <a:latin typeface="+mj-lt"/>
                <a:cs typeface="ＭＳ Ｐゴシック"/>
              </a:rPr>
              <a:t>Internal oscillator from 100 kHz to 48 MHz</a:t>
            </a:r>
            <a:br>
              <a:rPr lang="en-US" sz="1200" b="1" dirty="0">
                <a:solidFill>
                  <a:schemeClr val="accent4"/>
                </a:solidFill>
                <a:latin typeface="+mj-lt"/>
                <a:cs typeface="ＭＳ Ｐゴシック"/>
              </a:rPr>
            </a:br>
            <a:r>
              <a:rPr lang="en-US" sz="1200" dirty="0">
                <a:solidFill>
                  <a:schemeClr val="accent4"/>
                </a:solidFill>
                <a:latin typeface="+mj-lt"/>
                <a:cs typeface="ＭＳ Ｐゴシック"/>
              </a:rPr>
              <a:t> (+/-0.25% int. clock accuracy over </a:t>
            </a:r>
            <a:r>
              <a:rPr lang="en-US" sz="1200" dirty="0" smtClean="0">
                <a:solidFill>
                  <a:schemeClr val="accent4"/>
                </a:solidFill>
                <a:latin typeface="+mj-lt"/>
                <a:cs typeface="ＭＳ Ｐゴシック"/>
              </a:rPr>
              <a:t>voltage/temperature </a:t>
            </a:r>
            <a:r>
              <a:rPr lang="en-US" sz="1200" dirty="0">
                <a:solidFill>
                  <a:schemeClr val="accent4"/>
                </a:solidFill>
                <a:latin typeface="+mj-lt"/>
                <a:cs typeface="ＭＳ Ｐゴシック"/>
              </a:rPr>
              <a:t>with LSE)</a:t>
            </a:r>
          </a:p>
        </p:txBody>
      </p:sp>
      <p:sp>
        <p:nvSpPr>
          <p:cNvPr id="29" name="TextBox 28"/>
          <p:cNvSpPr txBox="1"/>
          <p:nvPr/>
        </p:nvSpPr>
        <p:spPr>
          <a:xfrm>
            <a:off x="5498055" y="5648732"/>
            <a:ext cx="163545" cy="276999"/>
          </a:xfrm>
          <a:prstGeom prst="rect">
            <a:avLst/>
          </a:prstGeom>
          <a:noFill/>
        </p:spPr>
        <p:txBody>
          <a:bodyPr wrap="square" rtlCol="0">
            <a:spAutoFit/>
          </a:bodyPr>
          <a:lstStyle/>
          <a:p>
            <a:r>
              <a:rPr lang="en-US" sz="1200" b="1" dirty="0">
                <a:solidFill>
                  <a:schemeClr val="bg1"/>
                </a:solidFill>
              </a:rPr>
              <a:t>1</a:t>
            </a:r>
          </a:p>
        </p:txBody>
      </p:sp>
      <p:grpSp>
        <p:nvGrpSpPr>
          <p:cNvPr id="11" name="Group 10"/>
          <p:cNvGrpSpPr/>
          <p:nvPr/>
        </p:nvGrpSpPr>
        <p:grpSpPr>
          <a:xfrm>
            <a:off x="5297700" y="3201597"/>
            <a:ext cx="724817" cy="371029"/>
            <a:chOff x="5297699" y="2344346"/>
            <a:chExt cx="724817" cy="371029"/>
          </a:xfrm>
        </p:grpSpPr>
        <p:cxnSp>
          <p:nvCxnSpPr>
            <p:cNvPr id="40" name="Straight Connector 39"/>
            <p:cNvCxnSpPr>
              <a:stCxn id="52" idx="3"/>
            </p:cNvCxnSpPr>
            <p:nvPr/>
          </p:nvCxnSpPr>
          <p:spPr>
            <a:xfrm flipH="1">
              <a:off x="5297699" y="2396741"/>
              <a:ext cx="678720" cy="318634"/>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968510" y="2344346"/>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 name="Group 11"/>
          <p:cNvGrpSpPr/>
          <p:nvPr/>
        </p:nvGrpSpPr>
        <p:grpSpPr>
          <a:xfrm>
            <a:off x="5274078" y="3974584"/>
            <a:ext cx="864096" cy="61384"/>
            <a:chOff x="5274078" y="3117334"/>
            <a:chExt cx="864096" cy="61384"/>
          </a:xfrm>
        </p:grpSpPr>
        <p:cxnSp>
          <p:nvCxnSpPr>
            <p:cNvPr id="44" name="Straight Connector 43"/>
            <p:cNvCxnSpPr/>
            <p:nvPr/>
          </p:nvCxnSpPr>
          <p:spPr>
            <a:xfrm>
              <a:off x="5274078" y="3138189"/>
              <a:ext cx="849753" cy="12704"/>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084168" y="3117334"/>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 name="Group 12"/>
          <p:cNvGrpSpPr/>
          <p:nvPr/>
        </p:nvGrpSpPr>
        <p:grpSpPr>
          <a:xfrm>
            <a:off x="5213480" y="4453606"/>
            <a:ext cx="924694" cy="332923"/>
            <a:chOff x="5213480" y="3596355"/>
            <a:chExt cx="924694" cy="332923"/>
          </a:xfrm>
        </p:grpSpPr>
        <p:cxnSp>
          <p:nvCxnSpPr>
            <p:cNvPr id="45" name="Straight Connector 44"/>
            <p:cNvCxnSpPr/>
            <p:nvPr/>
          </p:nvCxnSpPr>
          <p:spPr>
            <a:xfrm>
              <a:off x="5213480" y="3596355"/>
              <a:ext cx="896074" cy="301776"/>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084168" y="3867894"/>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8" name="Group 17"/>
          <p:cNvGrpSpPr/>
          <p:nvPr/>
        </p:nvGrpSpPr>
        <p:grpSpPr>
          <a:xfrm>
            <a:off x="3059832" y="3982528"/>
            <a:ext cx="918102" cy="61384"/>
            <a:chOff x="3059832" y="3125278"/>
            <a:chExt cx="918102" cy="61384"/>
          </a:xfrm>
        </p:grpSpPr>
        <p:cxnSp>
          <p:nvCxnSpPr>
            <p:cNvPr id="50" name="Straight Connector 49"/>
            <p:cNvCxnSpPr/>
            <p:nvPr/>
          </p:nvCxnSpPr>
          <p:spPr>
            <a:xfrm>
              <a:off x="3131840" y="3150893"/>
              <a:ext cx="846094" cy="497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059832" y="3125278"/>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131841" y="3323023"/>
            <a:ext cx="1028377" cy="249602"/>
            <a:chOff x="3131840" y="2465773"/>
            <a:chExt cx="1028377" cy="249602"/>
          </a:xfrm>
        </p:grpSpPr>
        <p:cxnSp>
          <p:nvCxnSpPr>
            <p:cNvPr id="31" name="Straight Connector 30"/>
            <p:cNvCxnSpPr>
              <a:stCxn id="66" idx="5"/>
            </p:cNvCxnSpPr>
            <p:nvPr/>
          </p:nvCxnSpPr>
          <p:spPr>
            <a:xfrm>
              <a:off x="3177937" y="2518168"/>
              <a:ext cx="982280" cy="197207"/>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3131840" y="2465773"/>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 name="Group 9"/>
          <p:cNvGrpSpPr/>
          <p:nvPr/>
        </p:nvGrpSpPr>
        <p:grpSpPr>
          <a:xfrm>
            <a:off x="4595453" y="3151594"/>
            <a:ext cx="54006" cy="296199"/>
            <a:chOff x="4595453" y="2294343"/>
            <a:chExt cx="54006" cy="296199"/>
          </a:xfrm>
        </p:grpSpPr>
        <p:cxnSp>
          <p:nvCxnSpPr>
            <p:cNvPr id="5" name="Straight Connector 4"/>
            <p:cNvCxnSpPr/>
            <p:nvPr/>
          </p:nvCxnSpPr>
          <p:spPr>
            <a:xfrm flipH="1">
              <a:off x="4622456" y="2355727"/>
              <a:ext cx="1" cy="234815"/>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595453" y="2294343"/>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 name="Group 16"/>
          <p:cNvGrpSpPr/>
          <p:nvPr/>
        </p:nvGrpSpPr>
        <p:grpSpPr>
          <a:xfrm>
            <a:off x="3263378" y="4453604"/>
            <a:ext cx="768054" cy="248680"/>
            <a:chOff x="3263378" y="3596354"/>
            <a:chExt cx="768054" cy="248680"/>
          </a:xfrm>
        </p:grpSpPr>
        <p:cxnSp>
          <p:nvCxnSpPr>
            <p:cNvPr id="46" name="Straight Connector 45"/>
            <p:cNvCxnSpPr/>
            <p:nvPr/>
          </p:nvCxnSpPr>
          <p:spPr>
            <a:xfrm flipH="1">
              <a:off x="3266808" y="3596354"/>
              <a:ext cx="764624" cy="216981"/>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3263378" y="3783650"/>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 name="Group 14"/>
          <p:cNvGrpSpPr/>
          <p:nvPr/>
        </p:nvGrpSpPr>
        <p:grpSpPr>
          <a:xfrm>
            <a:off x="3962029" y="4725348"/>
            <a:ext cx="400225" cy="575860"/>
            <a:chOff x="3962028" y="3868098"/>
            <a:chExt cx="400225" cy="575860"/>
          </a:xfrm>
        </p:grpSpPr>
        <p:cxnSp>
          <p:nvCxnSpPr>
            <p:cNvPr id="48" name="Straight Connector 47"/>
            <p:cNvCxnSpPr/>
            <p:nvPr/>
          </p:nvCxnSpPr>
          <p:spPr>
            <a:xfrm flipH="1">
              <a:off x="3999721" y="3868098"/>
              <a:ext cx="362532" cy="521749"/>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3962028" y="4382574"/>
              <a:ext cx="54006" cy="61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p:cNvGrpSpPr/>
          <p:nvPr/>
        </p:nvGrpSpPr>
        <p:grpSpPr>
          <a:xfrm>
            <a:off x="4004069" y="3460193"/>
            <a:ext cx="1293630" cy="1275440"/>
            <a:chOff x="4004069" y="2602943"/>
            <a:chExt cx="1293630" cy="1275440"/>
          </a:xfrm>
        </p:grpSpPr>
        <p:sp>
          <p:nvSpPr>
            <p:cNvPr id="3" name="Rectangle 2"/>
            <p:cNvSpPr/>
            <p:nvPr/>
          </p:nvSpPr>
          <p:spPr>
            <a:xfrm>
              <a:off x="4004069" y="2602943"/>
              <a:ext cx="1293630" cy="1275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4069277" y="3311729"/>
              <a:ext cx="1197764" cy="369332"/>
            </a:xfrm>
            <a:prstGeom prst="rect">
              <a:avLst/>
            </a:prstGeom>
            <a:noFill/>
          </p:spPr>
          <p:txBody>
            <a:bodyPr wrap="none" rtlCol="0">
              <a:spAutoFit/>
            </a:bodyPr>
            <a:lstStyle/>
            <a:p>
              <a:r>
                <a:rPr lang="en-US" b="1" dirty="0">
                  <a:solidFill>
                    <a:schemeClr val="bg1"/>
                  </a:solidFill>
                </a:rPr>
                <a:t>STM</a:t>
              </a:r>
              <a:r>
                <a:rPr lang="en-US" dirty="0">
                  <a:solidFill>
                    <a:schemeClr val="bg1"/>
                  </a:solidFill>
                </a:rPr>
                <a:t>32</a:t>
              </a:r>
              <a:r>
                <a:rPr lang="en-US" b="1" dirty="0">
                  <a:solidFill>
                    <a:schemeClr val="bg1"/>
                  </a:solidFill>
                </a:rPr>
                <a:t>L4</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val="0"/>
                </a:ext>
              </a:extLst>
            </a:blip>
            <a:srcRect b="27459"/>
            <a:stretch/>
          </p:blipFill>
          <p:spPr>
            <a:xfrm>
              <a:off x="4237908" y="2767488"/>
              <a:ext cx="823102" cy="439181"/>
            </a:xfrm>
            <a:prstGeom prst="rect">
              <a:avLst/>
            </a:prstGeom>
          </p:spPr>
        </p:pic>
      </p:grpSp>
      <p:sp>
        <p:nvSpPr>
          <p:cNvPr id="74" name="Rectangle 73"/>
          <p:cNvSpPr/>
          <p:nvPr/>
        </p:nvSpPr>
        <p:spPr>
          <a:xfrm>
            <a:off x="1" y="1612900"/>
            <a:ext cx="9143999" cy="707886"/>
          </a:xfrm>
          <a:prstGeom prst="rect">
            <a:avLst/>
          </a:prstGeom>
          <a:solidFill>
            <a:schemeClr val="accent1"/>
          </a:solidFill>
        </p:spPr>
        <p:txBody>
          <a:bodyPr wrap="square">
            <a:spAutoFit/>
          </a:bodyPr>
          <a:lstStyle/>
          <a:p>
            <a:pPr algn="ctr"/>
            <a:r>
              <a:rPr lang="en-US" sz="2000" b="1" dirty="0">
                <a:solidFill>
                  <a:schemeClr val="bg1"/>
                </a:solidFill>
              </a:rPr>
              <a:t>STM32L4 is based on a new platform optimized to reduce power consumption and increase </a:t>
            </a:r>
            <a:r>
              <a:rPr lang="en-US" sz="2000" b="1" dirty="0" smtClean="0">
                <a:solidFill>
                  <a:schemeClr val="bg1"/>
                </a:solidFill>
              </a:rPr>
              <a:t>flexibility</a:t>
            </a:r>
          </a:p>
        </p:txBody>
      </p:sp>
      <p:pic>
        <p:nvPicPr>
          <p:cNvPr id="75" name="Picture 74"/>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18083" y="92947"/>
            <a:ext cx="1042258" cy="1145400"/>
          </a:xfrm>
          <a:prstGeom prst="rect">
            <a:avLst/>
          </a:prstGeom>
        </p:spPr>
      </p:pic>
      <p:sp>
        <p:nvSpPr>
          <p:cNvPr id="76" name="TextBox 75"/>
          <p:cNvSpPr txBox="1"/>
          <p:nvPr/>
        </p:nvSpPr>
        <p:spPr>
          <a:xfrm>
            <a:off x="6282432" y="1083272"/>
            <a:ext cx="2489784" cy="415498"/>
          </a:xfrm>
          <a:prstGeom prst="rect">
            <a:avLst/>
          </a:prstGeom>
          <a:noFill/>
        </p:spPr>
        <p:txBody>
          <a:bodyPr wrap="none" rtlCol="0">
            <a:spAutoFit/>
          </a:bodyPr>
          <a:lstStyle/>
          <a:p>
            <a:r>
              <a:rPr lang="fr-FR" sz="2100" b="1" u="sng" dirty="0">
                <a:solidFill>
                  <a:srgbClr val="97BF0D"/>
                </a:solidFill>
              </a:rPr>
              <a:t>FlexPowerControl</a:t>
            </a:r>
            <a:endParaRPr lang="en-US" sz="2100" b="1" u="sng" dirty="0">
              <a:solidFill>
                <a:srgbClr val="97BF0D"/>
              </a:solidFill>
            </a:endParaRPr>
          </a:p>
        </p:txBody>
      </p:sp>
      <p:grpSp>
        <p:nvGrpSpPr>
          <p:cNvPr id="80" name="Group 79"/>
          <p:cNvGrpSpPr/>
          <p:nvPr/>
        </p:nvGrpSpPr>
        <p:grpSpPr>
          <a:xfrm>
            <a:off x="5148064" y="6378061"/>
            <a:ext cx="3190416" cy="276999"/>
            <a:chOff x="4325988" y="6405988"/>
            <a:chExt cx="4253891" cy="369331"/>
          </a:xfrm>
        </p:grpSpPr>
        <p:sp>
          <p:nvSpPr>
            <p:cNvPr id="81" name="Oval 80"/>
            <p:cNvSpPr/>
            <p:nvPr/>
          </p:nvSpPr>
          <p:spPr>
            <a:xfrm>
              <a:off x="4325988" y="6408240"/>
              <a:ext cx="322868" cy="322871"/>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82" name="Rectangle 81"/>
            <p:cNvSpPr/>
            <p:nvPr/>
          </p:nvSpPr>
          <p:spPr>
            <a:xfrm>
              <a:off x="4678214" y="6405988"/>
              <a:ext cx="3901665" cy="369331"/>
            </a:xfrm>
            <a:prstGeom prst="rect">
              <a:avLst/>
            </a:prstGeom>
          </p:spPr>
          <p:txBody>
            <a:bodyPr wrap="none">
              <a:spAutoFit/>
            </a:bodyPr>
            <a:lstStyle/>
            <a:p>
              <a:r>
                <a:rPr lang="en-US" sz="1200" b="1" dirty="0">
                  <a:solidFill>
                    <a:srgbClr val="97BF0D"/>
                  </a:solidFill>
                </a:rPr>
                <a:t>ULP leader and performance booster </a:t>
              </a:r>
              <a:endParaRPr lang="en-US" sz="1200" dirty="0">
                <a:solidFill>
                  <a:srgbClr val="97BF0D"/>
                </a:solidFill>
              </a:endParaRPr>
            </a:p>
          </p:txBody>
        </p:sp>
      </p:grpSp>
    </p:spTree>
    <p:extLst>
      <p:ext uri="{BB962C8B-B14F-4D97-AF65-F5344CB8AC3E}">
        <p14:creationId xmlns:p14="http://schemas.microsoft.com/office/powerpoint/2010/main" val="1318873116"/>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8255198" cy="685800"/>
          </a:xfrm>
        </p:spPr>
        <p:txBody>
          <a:bodyPr lIns="91427" tIns="45714" rIns="91427" bIns="45714">
            <a:normAutofit/>
          </a:bodyPr>
          <a:lstStyle/>
          <a:p>
            <a:r>
              <a:rPr lang="en-US" dirty="0" smtClean="0"/>
              <a:t>Clocks: LSI (Low-Speed Internal) </a:t>
            </a:r>
            <a:endParaRPr lang="en-US" dirty="0"/>
          </a:p>
        </p:txBody>
      </p:sp>
      <p:sp>
        <p:nvSpPr>
          <p:cNvPr id="3" name="Content Placeholder 2"/>
          <p:cNvSpPr>
            <a:spLocks noGrp="1"/>
          </p:cNvSpPr>
          <p:nvPr>
            <p:ph idx="1"/>
          </p:nvPr>
        </p:nvSpPr>
        <p:spPr>
          <a:xfrm>
            <a:off x="342835" y="1448780"/>
            <a:ext cx="8589117" cy="4170372"/>
          </a:xfrm>
        </p:spPr>
        <p:txBody>
          <a:bodyPr/>
          <a:lstStyle/>
          <a:p>
            <a:r>
              <a:rPr lang="en-US" sz="1800" b="1" dirty="0" smtClean="0"/>
              <a:t>LSI </a:t>
            </a:r>
            <a:r>
              <a:rPr lang="en-US" sz="1800" dirty="0" smtClean="0"/>
              <a:t>32kHz</a:t>
            </a:r>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r>
              <a:rPr lang="en-US" sz="1800" dirty="0" smtClean="0"/>
              <a:t>Available </a:t>
            </a:r>
            <a:r>
              <a:rPr lang="en-US" sz="1800" dirty="0"/>
              <a:t>in </a:t>
            </a:r>
            <a:r>
              <a:rPr lang="en-US" sz="1800" dirty="0" smtClean="0"/>
              <a:t>all low-power modes except Shutdown and VBAT</a:t>
            </a:r>
            <a:endParaRPr lang="en-US" b="1" dirty="0" smtClean="0"/>
          </a:p>
          <a:p>
            <a:endParaRPr lang="en-US" b="1" dirty="0" smtClean="0"/>
          </a:p>
        </p:txBody>
      </p:sp>
      <p:graphicFrame>
        <p:nvGraphicFramePr>
          <p:cNvPr id="5" name="Content Placeholder 5"/>
          <p:cNvGraphicFramePr>
            <a:graphicFrameLocks/>
          </p:cNvGraphicFramePr>
          <p:nvPr>
            <p:extLst>
              <p:ext uri="{D42A27DB-BD31-4B8C-83A1-F6EECF244321}">
                <p14:modId xmlns:p14="http://schemas.microsoft.com/office/powerpoint/2010/main" val="2816052657"/>
              </p:ext>
            </p:extLst>
          </p:nvPr>
        </p:nvGraphicFramePr>
        <p:xfrm>
          <a:off x="971600" y="2204864"/>
          <a:ext cx="6466903" cy="1716012"/>
        </p:xfrm>
        <a:graphic>
          <a:graphicData uri="http://schemas.openxmlformats.org/drawingml/2006/table">
            <a:tbl>
              <a:tblPr firstRow="1" bandRow="1">
                <a:tableStyleId>{5C22544A-7EE6-4342-B048-85BDC9FD1C3A}</a:tableStyleId>
              </a:tblPr>
              <a:tblGrid>
                <a:gridCol w="3045767"/>
                <a:gridCol w="1938215"/>
                <a:gridCol w="1482921"/>
              </a:tblGrid>
              <a:tr h="312533">
                <a:tc>
                  <a:txBody>
                    <a:bodyPr/>
                    <a:lstStyle/>
                    <a:p>
                      <a:pPr algn="ctr"/>
                      <a:r>
                        <a:rPr lang="en-US" sz="1600" dirty="0" smtClean="0"/>
                        <a:t>Parameters</a:t>
                      </a:r>
                      <a:endParaRPr lang="en-US" sz="1600" dirty="0"/>
                    </a:p>
                  </a:txBody>
                  <a:tcPr/>
                </a:tc>
                <a:tc>
                  <a:txBody>
                    <a:bodyPr/>
                    <a:lstStyle/>
                    <a:p>
                      <a:pPr algn="ctr"/>
                      <a:r>
                        <a:rPr lang="en-US" sz="1600" dirty="0" smtClean="0"/>
                        <a:t>STM32L15x</a:t>
                      </a:r>
                      <a:endParaRPr lang="en-US" sz="1600" dirty="0"/>
                    </a:p>
                  </a:txBody>
                  <a:tcPr/>
                </a:tc>
                <a:tc>
                  <a:txBody>
                    <a:bodyPr/>
                    <a:lstStyle/>
                    <a:p>
                      <a:pPr algn="ctr"/>
                      <a:r>
                        <a:rPr lang="en-US" sz="1600" dirty="0" smtClean="0"/>
                        <a:t>STM32L4x</a:t>
                      </a:r>
                      <a:endParaRPr lang="en-US" sz="1600" dirty="0"/>
                    </a:p>
                  </a:txBody>
                  <a:tcPr/>
                </a:tc>
              </a:tr>
              <a:tr h="312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Accuracy over parts</a:t>
                      </a:r>
                    </a:p>
                  </a:txBody>
                  <a:tcP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26..56KHz</a:t>
                      </a:r>
                    </a:p>
                  </a:txBody>
                  <a:tcPr>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2060"/>
                          </a:solidFill>
                        </a:rPr>
                        <a:t>~8%</a:t>
                      </a:r>
                    </a:p>
                  </a:txBody>
                  <a:tcPr anchor="ctr">
                    <a:solidFill>
                      <a:schemeClr val="accent1">
                        <a:lumMod val="20000"/>
                        <a:lumOff val="80000"/>
                      </a:schemeClr>
                    </a:solidFill>
                  </a:tcPr>
                </a:tc>
              </a:tr>
              <a:tr h="121920">
                <a:tc rowSpan="2">
                  <a:txBody>
                    <a:bodyPr/>
                    <a:lstStyle/>
                    <a:p>
                      <a:r>
                        <a:rPr lang="en-US" sz="1600" dirty="0" smtClean="0">
                          <a:solidFill>
                            <a:srgbClr val="002060"/>
                          </a:solidFill>
                        </a:rPr>
                        <a:t>Accuracy over</a:t>
                      </a:r>
                      <a:r>
                        <a:rPr lang="en-US" sz="1600" baseline="0" dirty="0" smtClean="0">
                          <a:solidFill>
                            <a:srgbClr val="002060"/>
                          </a:solidFill>
                        </a:rPr>
                        <a:t> </a:t>
                      </a:r>
                      <a:r>
                        <a:rPr lang="en-US" sz="1600" dirty="0" smtClean="0">
                          <a:solidFill>
                            <a:srgbClr val="002060"/>
                          </a:solidFill>
                        </a:rPr>
                        <a:t>temperature</a:t>
                      </a:r>
                      <a:endParaRPr lang="en-US" sz="1600" dirty="0">
                        <a:solidFill>
                          <a:srgbClr val="002060"/>
                        </a:solidFill>
                      </a:endParaRPr>
                    </a:p>
                  </a:txBody>
                  <a:tcPr>
                    <a:solidFill>
                      <a:schemeClr val="accent1">
                        <a:lumMod val="20000"/>
                        <a:lumOff val="80000"/>
                      </a:schemeClr>
                    </a:solidFill>
                  </a:tcPr>
                </a:tc>
                <a:tc rowSpan="2">
                  <a:txBody>
                    <a:bodyPr/>
                    <a:lstStyle/>
                    <a:p>
                      <a:pPr algn="ctr"/>
                      <a:r>
                        <a:rPr lang="en-US" sz="1600" dirty="0" smtClean="0">
                          <a:solidFill>
                            <a:srgbClr val="002060"/>
                          </a:solidFill>
                        </a:rPr>
                        <a:t>-10%</a:t>
                      </a:r>
                      <a:r>
                        <a:rPr lang="en-US" sz="1600" baseline="0" dirty="0" smtClean="0">
                          <a:solidFill>
                            <a:srgbClr val="002060"/>
                          </a:solidFill>
                        </a:rPr>
                        <a:t> / +4% </a:t>
                      </a:r>
                      <a:r>
                        <a:rPr lang="en-US" sz="1600" i="0" baseline="0" dirty="0" smtClean="0">
                          <a:solidFill>
                            <a:srgbClr val="002060"/>
                          </a:solidFill>
                        </a:rPr>
                        <a:t>(0..85°C)</a:t>
                      </a:r>
                      <a:endParaRPr lang="en-US" sz="1600" i="0" dirty="0">
                        <a:solidFill>
                          <a:srgbClr val="002060"/>
                        </a:solidFill>
                      </a:endParaRPr>
                    </a:p>
                  </a:txBody>
                  <a:tcPr>
                    <a:solidFill>
                      <a:schemeClr val="accent1">
                        <a:lumMod val="20000"/>
                        <a:lumOff val="8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45720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2060"/>
                          </a:solidFill>
                        </a:rPr>
                        <a:t>2%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2060"/>
                          </a:solidFill>
                        </a:rPr>
                        <a:t>(-40</a:t>
                      </a:r>
                      <a:r>
                        <a:rPr lang="en-US" sz="1600" b="1" baseline="0" dirty="0" smtClean="0">
                          <a:solidFill>
                            <a:srgbClr val="002060"/>
                          </a:solidFill>
                        </a:rPr>
                        <a:t> 125°C)</a:t>
                      </a:r>
                      <a:endParaRPr lang="en-US" sz="1600" b="1" dirty="0" smtClean="0">
                        <a:solidFill>
                          <a:srgbClr val="002060"/>
                        </a:solidFill>
                      </a:endParaRPr>
                    </a:p>
                  </a:txBody>
                  <a:tcPr anchor="ctr">
                    <a:solidFill>
                      <a:schemeClr val="accent1">
                        <a:lumMod val="20000"/>
                        <a:lumOff val="80000"/>
                      </a:schemeClr>
                    </a:solidFill>
                  </a:tcPr>
                </a:tc>
              </a:tr>
              <a:tr h="344412">
                <a:tc>
                  <a:txBody>
                    <a:bodyPr/>
                    <a:lstStyle/>
                    <a:p>
                      <a:r>
                        <a:rPr lang="en-US" sz="1600" dirty="0" smtClean="0">
                          <a:solidFill>
                            <a:srgbClr val="002060"/>
                          </a:solidFill>
                        </a:rPr>
                        <a:t>Consumption (</a:t>
                      </a:r>
                      <a:r>
                        <a:rPr lang="en-US" sz="1600" dirty="0" err="1" smtClean="0">
                          <a:solidFill>
                            <a:srgbClr val="002060"/>
                          </a:solidFill>
                        </a:rPr>
                        <a:t>typ</a:t>
                      </a:r>
                      <a:r>
                        <a:rPr lang="en-US" sz="1600" dirty="0" smtClean="0">
                          <a:solidFill>
                            <a:srgbClr val="002060"/>
                          </a:solidFill>
                        </a:rPr>
                        <a:t>)</a:t>
                      </a:r>
                      <a:endParaRPr lang="en-US" sz="1600" dirty="0">
                        <a:solidFill>
                          <a:srgbClr val="002060"/>
                        </a:solidFill>
                      </a:endParaRPr>
                    </a:p>
                  </a:txBody>
                  <a:tcPr>
                    <a:solidFill>
                      <a:schemeClr val="accent1">
                        <a:lumMod val="20000"/>
                        <a:lumOff val="80000"/>
                      </a:schemeClr>
                    </a:solidFill>
                  </a:tcPr>
                </a:tc>
                <a:tc>
                  <a:txBody>
                    <a:bodyPr/>
                    <a:lstStyle/>
                    <a:p>
                      <a:pPr algn="ctr"/>
                      <a:r>
                        <a:rPr lang="en-US" sz="1600" i="0" dirty="0" smtClean="0">
                          <a:solidFill>
                            <a:srgbClr val="002060"/>
                          </a:solidFill>
                        </a:rPr>
                        <a:t>400nA</a:t>
                      </a:r>
                      <a:endParaRPr lang="en-US" sz="1600" i="0" dirty="0">
                        <a:solidFill>
                          <a:srgbClr val="002060"/>
                        </a:solidFill>
                      </a:endParaRPr>
                    </a:p>
                  </a:txBody>
                  <a:tcP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2060"/>
                          </a:solidFill>
                        </a:rPr>
                        <a:t>110nA</a:t>
                      </a:r>
                    </a:p>
                  </a:txBody>
                  <a:tcPr anchor="ctr">
                    <a:solidFill>
                      <a:schemeClr val="accent1">
                        <a:lumMod val="20000"/>
                        <a:lumOff val="80000"/>
                      </a:schemeClr>
                    </a:solidFill>
                  </a:tcPr>
                </a:tc>
              </a:tr>
            </a:tbl>
          </a:graphicData>
        </a:graphic>
      </p:graphicFrame>
      <p:sp>
        <p:nvSpPr>
          <p:cNvPr id="8"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40</a:t>
            </a:fld>
            <a:endParaRPr lang="fr-FR"/>
          </a:p>
        </p:txBody>
      </p:sp>
    </p:spTree>
    <p:extLst>
      <p:ext uri="{BB962C8B-B14F-4D97-AF65-F5344CB8AC3E}">
        <p14:creationId xmlns:p14="http://schemas.microsoft.com/office/powerpoint/2010/main" val="165030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4680" y="-147865"/>
            <a:ext cx="8075240" cy="1143000"/>
          </a:xfrm>
        </p:spPr>
        <p:txBody>
          <a:bodyPr/>
          <a:lstStyle/>
          <a:p>
            <a:r>
              <a:rPr lang="en-US" dirty="0"/>
              <a:t>Power schemes </a:t>
            </a:r>
            <a:r>
              <a:rPr lang="en-US" dirty="0" smtClean="0"/>
              <a:t>(</a:t>
            </a:r>
            <a:r>
              <a:rPr lang="en-US" dirty="0"/>
              <a:t>1</a:t>
            </a:r>
            <a:r>
              <a:rPr lang="en-US" dirty="0" smtClean="0"/>
              <a:t>/3)</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41</a:t>
            </a:fld>
            <a:endParaRPr lang="fr-FR" dirty="0"/>
          </a:p>
        </p:txBody>
      </p:sp>
      <p:sp>
        <p:nvSpPr>
          <p:cNvPr id="53" name="Rectangle 52"/>
          <p:cNvSpPr/>
          <p:nvPr/>
        </p:nvSpPr>
        <p:spPr>
          <a:xfrm>
            <a:off x="2172274" y="2823480"/>
            <a:ext cx="2405743" cy="708932"/>
          </a:xfrm>
          <a:prstGeom prst="rect">
            <a:avLst/>
          </a:prstGeom>
          <a:solidFill>
            <a:srgbClr val="B273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LCD</a:t>
            </a:r>
            <a:endParaRPr lang="en-US" dirty="0"/>
          </a:p>
        </p:txBody>
      </p:sp>
      <p:sp>
        <p:nvSpPr>
          <p:cNvPr id="62" name="Rectangle 61"/>
          <p:cNvSpPr/>
          <p:nvPr/>
        </p:nvSpPr>
        <p:spPr>
          <a:xfrm>
            <a:off x="891972" y="3103107"/>
            <a:ext cx="163286" cy="149679"/>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1057979" y="3177946"/>
            <a:ext cx="1597478" cy="0"/>
          </a:xfrm>
          <a:prstGeom prst="line">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28920" y="3252785"/>
            <a:ext cx="312839" cy="441907"/>
            <a:chOff x="1047747" y="3446687"/>
            <a:chExt cx="467436" cy="972914"/>
          </a:xfrm>
        </p:grpSpPr>
        <p:cxnSp>
          <p:nvCxnSpPr>
            <p:cNvPr id="65" name="Straight Connector 64"/>
            <p:cNvCxnSpPr/>
            <p:nvPr/>
          </p:nvCxnSpPr>
          <p:spPr>
            <a:xfrm>
              <a:off x="1254744" y="3446687"/>
              <a:ext cx="0" cy="40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47747" y="3853543"/>
              <a:ext cx="467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47747" y="3995057"/>
              <a:ext cx="467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261177" y="3995057"/>
              <a:ext cx="0" cy="345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186541" y="4340679"/>
              <a:ext cx="2266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186542" y="4340679"/>
              <a:ext cx="81643" cy="7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298120" y="4347607"/>
              <a:ext cx="81643" cy="719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0" y="930842"/>
            <a:ext cx="4595193" cy="1777771"/>
            <a:chOff x="292492" y="1872343"/>
            <a:chExt cx="4595193" cy="1777771"/>
          </a:xfrm>
        </p:grpSpPr>
        <p:sp>
          <p:nvSpPr>
            <p:cNvPr id="6" name="Rectangle 5"/>
            <p:cNvSpPr/>
            <p:nvPr/>
          </p:nvSpPr>
          <p:spPr>
            <a:xfrm>
              <a:off x="2481942" y="1872343"/>
              <a:ext cx="2405743" cy="1777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950026" y="2016578"/>
              <a:ext cx="1578429" cy="29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OPAMP</a:t>
              </a:r>
              <a:endParaRPr lang="en-US" dirty="0"/>
            </a:p>
          </p:txBody>
        </p:sp>
        <p:sp>
          <p:nvSpPr>
            <p:cNvPr id="8" name="Rectangle 7"/>
            <p:cNvSpPr/>
            <p:nvPr/>
          </p:nvSpPr>
          <p:spPr>
            <a:xfrm>
              <a:off x="2950027" y="2315935"/>
              <a:ext cx="1578429" cy="29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 COMP</a:t>
              </a:r>
              <a:endParaRPr lang="en-US" dirty="0"/>
            </a:p>
          </p:txBody>
        </p:sp>
        <p:sp>
          <p:nvSpPr>
            <p:cNvPr id="9" name="Rectangle 8"/>
            <p:cNvSpPr/>
            <p:nvPr/>
          </p:nvSpPr>
          <p:spPr>
            <a:xfrm>
              <a:off x="2950027" y="2615292"/>
              <a:ext cx="1578429" cy="30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ADC</a:t>
              </a:r>
              <a:endParaRPr lang="en-US" dirty="0"/>
            </a:p>
          </p:txBody>
        </p:sp>
        <p:sp>
          <p:nvSpPr>
            <p:cNvPr id="10" name="Rectangle 9"/>
            <p:cNvSpPr/>
            <p:nvPr/>
          </p:nvSpPr>
          <p:spPr>
            <a:xfrm>
              <a:off x="2950027" y="2909207"/>
              <a:ext cx="1578430" cy="299357"/>
            </a:xfrm>
            <a:prstGeom prst="rect">
              <a:avLst/>
            </a:prstGeom>
            <a:ln>
              <a:solidFill>
                <a:srgbClr val="4D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DAC</a:t>
              </a:r>
              <a:endParaRPr lang="en-US" dirty="0"/>
            </a:p>
          </p:txBody>
        </p:sp>
        <p:sp>
          <p:nvSpPr>
            <p:cNvPr id="11" name="Rectangle 10"/>
            <p:cNvSpPr/>
            <p:nvPr/>
          </p:nvSpPr>
          <p:spPr>
            <a:xfrm>
              <a:off x="2950027" y="3208564"/>
              <a:ext cx="1578430" cy="299357"/>
            </a:xfrm>
            <a:prstGeom prst="rect">
              <a:avLst/>
            </a:prstGeom>
            <a:ln>
              <a:solidFill>
                <a:srgbClr val="4D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VREF buffer</a:t>
              </a:r>
            </a:p>
          </p:txBody>
        </p:sp>
        <p:sp>
          <p:nvSpPr>
            <p:cNvPr id="12" name="Rectangle 11"/>
            <p:cNvSpPr/>
            <p:nvPr/>
          </p:nvSpPr>
          <p:spPr>
            <a:xfrm>
              <a:off x="1186542" y="3297009"/>
              <a:ext cx="163286" cy="14967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2492" y="3173576"/>
              <a:ext cx="934871" cy="369332"/>
            </a:xfrm>
            <a:prstGeom prst="rect">
              <a:avLst/>
            </a:prstGeom>
            <a:noFill/>
          </p:spPr>
          <p:txBody>
            <a:bodyPr wrap="none" rtlCol="0">
              <a:spAutoFit/>
            </a:bodyPr>
            <a:lstStyle/>
            <a:p>
              <a:r>
                <a:rPr lang="en-US" dirty="0" smtClean="0"/>
                <a:t>VREF+</a:t>
              </a:r>
              <a:endParaRPr lang="en-US" dirty="0"/>
            </a:p>
          </p:txBody>
        </p:sp>
        <p:cxnSp>
          <p:nvCxnSpPr>
            <p:cNvPr id="15" name="Straight Connector 14"/>
            <p:cNvCxnSpPr/>
            <p:nvPr/>
          </p:nvCxnSpPr>
          <p:spPr>
            <a:xfrm>
              <a:off x="1352549" y="3371848"/>
              <a:ext cx="15974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196189" y="2278906"/>
              <a:ext cx="163286" cy="149679"/>
            </a:xfrm>
            <a:prstGeom prst="rect">
              <a:avLst/>
            </a:prstGeom>
            <a:solidFill>
              <a:srgbClr val="2DB0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2139" y="2155473"/>
              <a:ext cx="825867" cy="369332"/>
            </a:xfrm>
            <a:prstGeom prst="rect">
              <a:avLst/>
            </a:prstGeom>
            <a:noFill/>
          </p:spPr>
          <p:txBody>
            <a:bodyPr wrap="none" rtlCol="0">
              <a:spAutoFit/>
            </a:bodyPr>
            <a:lstStyle/>
            <a:p>
              <a:r>
                <a:rPr lang="en-US" dirty="0" smtClean="0"/>
                <a:t>VDDA</a:t>
              </a:r>
              <a:endParaRPr lang="en-US" dirty="0"/>
            </a:p>
          </p:txBody>
        </p:sp>
        <p:cxnSp>
          <p:nvCxnSpPr>
            <p:cNvPr id="52" name="Straight Connector 51"/>
            <p:cNvCxnSpPr>
              <a:stCxn id="49" idx="3"/>
            </p:cNvCxnSpPr>
            <p:nvPr/>
          </p:nvCxnSpPr>
          <p:spPr>
            <a:xfrm flipV="1">
              <a:off x="1359475" y="2353745"/>
              <a:ext cx="1122467"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667000" y="2766332"/>
              <a:ext cx="0" cy="6055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9" idx="1"/>
            </p:cNvCxnSpPr>
            <p:nvPr/>
          </p:nvCxnSpPr>
          <p:spPr>
            <a:xfrm>
              <a:off x="2667000" y="2761228"/>
              <a:ext cx="283027" cy="510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667000" y="3053781"/>
              <a:ext cx="283027" cy="510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a:off x="2640358" y="2988448"/>
            <a:ext cx="1563330" cy="37899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0225" y="2985953"/>
            <a:ext cx="800219" cy="369332"/>
          </a:xfrm>
          <a:prstGeom prst="rect">
            <a:avLst/>
          </a:prstGeom>
          <a:noFill/>
        </p:spPr>
        <p:txBody>
          <a:bodyPr wrap="none" rtlCol="0">
            <a:spAutoFit/>
          </a:bodyPr>
          <a:lstStyle/>
          <a:p>
            <a:r>
              <a:rPr lang="en-US" dirty="0" smtClean="0"/>
              <a:t>VLCD</a:t>
            </a:r>
            <a:endParaRPr lang="en-US" dirty="0"/>
          </a:p>
        </p:txBody>
      </p:sp>
      <p:sp>
        <p:nvSpPr>
          <p:cNvPr id="83" name="Rectangle 82"/>
          <p:cNvSpPr/>
          <p:nvPr/>
        </p:nvSpPr>
        <p:spPr>
          <a:xfrm>
            <a:off x="2172274" y="3520060"/>
            <a:ext cx="2405743" cy="7089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LCD booster</a:t>
            </a:r>
            <a:endParaRPr lang="en-US" dirty="0"/>
          </a:p>
        </p:txBody>
      </p:sp>
      <p:sp>
        <p:nvSpPr>
          <p:cNvPr id="84" name="Rectangle 83"/>
          <p:cNvSpPr/>
          <p:nvPr/>
        </p:nvSpPr>
        <p:spPr>
          <a:xfrm>
            <a:off x="2640358" y="3685028"/>
            <a:ext cx="1563330" cy="378996"/>
          </a:xfrm>
          <a:prstGeom prst="rect">
            <a:avLst/>
          </a:prstGeom>
          <a:noFill/>
          <a:ln>
            <a:solidFill>
              <a:srgbClr val="B27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788181" y="930842"/>
            <a:ext cx="2405743" cy="7089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 transceivers</a:t>
            </a:r>
            <a:endParaRPr lang="en-US" dirty="0"/>
          </a:p>
        </p:txBody>
      </p:sp>
      <p:sp>
        <p:nvSpPr>
          <p:cNvPr id="87" name="Rectangle 86"/>
          <p:cNvSpPr/>
          <p:nvPr/>
        </p:nvSpPr>
        <p:spPr>
          <a:xfrm>
            <a:off x="7683898" y="1210468"/>
            <a:ext cx="163286" cy="1496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959155" y="1083651"/>
            <a:ext cx="2066463" cy="3789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7910484" y="1029306"/>
            <a:ext cx="1146468" cy="369332"/>
          </a:xfrm>
          <a:prstGeom prst="rect">
            <a:avLst/>
          </a:prstGeom>
          <a:noFill/>
        </p:spPr>
        <p:txBody>
          <a:bodyPr wrap="none" rtlCol="0">
            <a:spAutoFit/>
          </a:bodyPr>
          <a:lstStyle/>
          <a:p>
            <a:r>
              <a:rPr lang="en-US" dirty="0" smtClean="0"/>
              <a:t>VDDUSB</a:t>
            </a:r>
            <a:endParaRPr lang="en-US" dirty="0"/>
          </a:p>
        </p:txBody>
      </p:sp>
      <p:cxnSp>
        <p:nvCxnSpPr>
          <p:cNvPr id="100" name="Straight Connector 99"/>
          <p:cNvCxnSpPr>
            <a:endCxn id="86" idx="3"/>
          </p:cNvCxnSpPr>
          <p:nvPr/>
        </p:nvCxnSpPr>
        <p:spPr>
          <a:xfrm flipH="1">
            <a:off x="7193924" y="1285308"/>
            <a:ext cx="4773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4788181" y="1766629"/>
            <a:ext cx="2405743" cy="2462363"/>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203171" y="1977910"/>
            <a:ext cx="1578429" cy="302759"/>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11" name="Rectangle 110"/>
          <p:cNvSpPr/>
          <p:nvPr/>
        </p:nvSpPr>
        <p:spPr>
          <a:xfrm>
            <a:off x="5203171" y="2280669"/>
            <a:ext cx="1578429" cy="299357"/>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SRAM1</a:t>
            </a:r>
            <a:endParaRPr lang="en-US" dirty="0"/>
          </a:p>
        </p:txBody>
      </p:sp>
      <p:sp>
        <p:nvSpPr>
          <p:cNvPr id="112" name="Rectangle 111"/>
          <p:cNvSpPr/>
          <p:nvPr/>
        </p:nvSpPr>
        <p:spPr>
          <a:xfrm>
            <a:off x="5201837" y="2580026"/>
            <a:ext cx="1578429" cy="331643"/>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SRAM2</a:t>
            </a:r>
            <a:endParaRPr lang="en-US" dirty="0"/>
          </a:p>
        </p:txBody>
      </p:sp>
      <p:sp>
        <p:nvSpPr>
          <p:cNvPr id="113" name="Rectangle 112"/>
          <p:cNvSpPr/>
          <p:nvPr/>
        </p:nvSpPr>
        <p:spPr>
          <a:xfrm>
            <a:off x="5203171" y="2911669"/>
            <a:ext cx="1578429" cy="759932"/>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Digital peripherals</a:t>
            </a:r>
            <a:endParaRPr lang="en-US" dirty="0"/>
          </a:p>
        </p:txBody>
      </p:sp>
      <p:sp>
        <p:nvSpPr>
          <p:cNvPr id="114" name="TextBox 113"/>
          <p:cNvSpPr txBox="1"/>
          <p:nvPr/>
        </p:nvSpPr>
        <p:spPr>
          <a:xfrm>
            <a:off x="6436887" y="3859660"/>
            <a:ext cx="995696" cy="369332"/>
          </a:xfrm>
          <a:prstGeom prst="rect">
            <a:avLst/>
          </a:prstGeom>
          <a:noFill/>
        </p:spPr>
        <p:txBody>
          <a:bodyPr wrap="square" rtlCol="0">
            <a:spAutoFit/>
          </a:bodyPr>
          <a:lstStyle/>
          <a:p>
            <a:r>
              <a:rPr lang="en-US" dirty="0" smtClean="0"/>
              <a:t>V</a:t>
            </a:r>
            <a:r>
              <a:rPr lang="en-US" baseline="-25000" dirty="0" smtClean="0"/>
              <a:t>CORE</a:t>
            </a:r>
            <a:endParaRPr lang="en-US" dirty="0"/>
          </a:p>
        </p:txBody>
      </p:sp>
      <p:cxnSp>
        <p:nvCxnSpPr>
          <p:cNvPr id="116" name="Straight Connector 115"/>
          <p:cNvCxnSpPr>
            <a:stCxn id="84" idx="1"/>
          </p:cNvCxnSpPr>
          <p:nvPr/>
        </p:nvCxnSpPr>
        <p:spPr>
          <a:xfrm flipH="1">
            <a:off x="2374507" y="3874526"/>
            <a:ext cx="26585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374507" y="3177946"/>
            <a:ext cx="0" cy="6965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2172274" y="4336429"/>
            <a:ext cx="5038826" cy="1594434"/>
          </a:xfrm>
          <a:prstGeom prst="rect">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927217" y="5495205"/>
            <a:ext cx="163286" cy="14967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28181" y="5378051"/>
            <a:ext cx="671979" cy="369332"/>
          </a:xfrm>
          <a:prstGeom prst="rect">
            <a:avLst/>
          </a:prstGeom>
          <a:noFill/>
        </p:spPr>
        <p:txBody>
          <a:bodyPr wrap="none" rtlCol="0">
            <a:spAutoFit/>
          </a:bodyPr>
          <a:lstStyle/>
          <a:p>
            <a:r>
              <a:rPr lang="en-US" dirty="0" smtClean="0"/>
              <a:t>VDD</a:t>
            </a:r>
            <a:endParaRPr lang="en-US" dirty="0"/>
          </a:p>
        </p:txBody>
      </p:sp>
      <p:sp>
        <p:nvSpPr>
          <p:cNvPr id="133" name="Rectangle 132"/>
          <p:cNvSpPr/>
          <p:nvPr/>
        </p:nvSpPr>
        <p:spPr>
          <a:xfrm>
            <a:off x="3051945" y="5389398"/>
            <a:ext cx="1184020" cy="355600"/>
          </a:xfrm>
          <a:prstGeom prst="rect">
            <a:avLst/>
          </a:prstGeom>
          <a:noFill/>
          <a:ln>
            <a:solidFill>
              <a:srgbClr val="FBD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ring</a:t>
            </a:r>
            <a:endParaRPr lang="en-US" dirty="0"/>
          </a:p>
        </p:txBody>
      </p:sp>
      <p:grpSp>
        <p:nvGrpSpPr>
          <p:cNvPr id="134" name="Group 133"/>
          <p:cNvGrpSpPr/>
          <p:nvPr/>
        </p:nvGrpSpPr>
        <p:grpSpPr>
          <a:xfrm>
            <a:off x="828920" y="2519925"/>
            <a:ext cx="312839" cy="441907"/>
            <a:chOff x="1047747" y="3446687"/>
            <a:chExt cx="467436" cy="972914"/>
          </a:xfrm>
        </p:grpSpPr>
        <p:cxnSp>
          <p:nvCxnSpPr>
            <p:cNvPr id="135" name="Straight Connector 134"/>
            <p:cNvCxnSpPr/>
            <p:nvPr/>
          </p:nvCxnSpPr>
          <p:spPr>
            <a:xfrm>
              <a:off x="1254744" y="3446687"/>
              <a:ext cx="0" cy="40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047747" y="3853543"/>
              <a:ext cx="467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47747" y="3995057"/>
              <a:ext cx="467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1177" y="3995057"/>
              <a:ext cx="0" cy="345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86541" y="4340679"/>
              <a:ext cx="2266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186542" y="4340679"/>
              <a:ext cx="81643" cy="7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1298120" y="4347607"/>
              <a:ext cx="81643" cy="719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6" name="Straight Connector 145"/>
          <p:cNvCxnSpPr>
            <a:stCxn id="133" idx="1"/>
            <a:endCxn id="121" idx="3"/>
          </p:cNvCxnSpPr>
          <p:nvPr/>
        </p:nvCxnSpPr>
        <p:spPr>
          <a:xfrm flipH="1">
            <a:off x="1090503" y="5567198"/>
            <a:ext cx="1961442" cy="284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189450" y="5567198"/>
            <a:ext cx="1257300" cy="261610"/>
          </a:xfrm>
          <a:prstGeom prst="rect">
            <a:avLst/>
          </a:prstGeom>
          <a:noFill/>
        </p:spPr>
        <p:txBody>
          <a:bodyPr wrap="square" rtlCol="0">
            <a:spAutoFit/>
          </a:bodyPr>
          <a:lstStyle/>
          <a:p>
            <a:r>
              <a:rPr lang="en-US" sz="1100" dirty="0" smtClean="0"/>
              <a:t>VDDIO1</a:t>
            </a:r>
            <a:endParaRPr lang="en-US" sz="1100" dirty="0"/>
          </a:p>
        </p:txBody>
      </p:sp>
      <p:sp>
        <p:nvSpPr>
          <p:cNvPr id="152" name="Rectangle 151"/>
          <p:cNvSpPr/>
          <p:nvPr/>
        </p:nvSpPr>
        <p:spPr>
          <a:xfrm>
            <a:off x="2146122" y="6086246"/>
            <a:ext cx="2431896" cy="708932"/>
          </a:xfrm>
          <a:prstGeom prst="rect">
            <a:avLst/>
          </a:prstGeom>
          <a:solidFill>
            <a:srgbClr val="C46E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p:cNvSpPr/>
          <p:nvPr/>
        </p:nvSpPr>
        <p:spPr>
          <a:xfrm>
            <a:off x="3051945" y="6264046"/>
            <a:ext cx="1184020" cy="35560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ring</a:t>
            </a:r>
            <a:endParaRPr lang="en-US" dirty="0"/>
          </a:p>
        </p:txBody>
      </p:sp>
      <p:sp>
        <p:nvSpPr>
          <p:cNvPr id="154" name="Rectangle 153"/>
          <p:cNvSpPr/>
          <p:nvPr/>
        </p:nvSpPr>
        <p:spPr>
          <a:xfrm>
            <a:off x="4959155" y="3874526"/>
            <a:ext cx="1225745" cy="744078"/>
          </a:xfrm>
          <a:prstGeom prst="rect">
            <a:avLst/>
          </a:prstGeom>
          <a:solidFill>
            <a:schemeClr val="accent2">
              <a:lumMod val="20000"/>
              <a:lumOff val="80000"/>
            </a:schemeClr>
          </a:solidFill>
          <a:ln>
            <a:solidFill>
              <a:srgbClr val="FFC0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Flash</a:t>
            </a:r>
            <a:endParaRPr lang="en-US" dirty="0">
              <a:solidFill>
                <a:schemeClr val="bg1"/>
              </a:solidFill>
            </a:endParaRPr>
          </a:p>
        </p:txBody>
      </p:sp>
      <p:sp>
        <p:nvSpPr>
          <p:cNvPr id="155" name="Rectangle 154"/>
          <p:cNvSpPr/>
          <p:nvPr/>
        </p:nvSpPr>
        <p:spPr>
          <a:xfrm>
            <a:off x="4873667" y="4693443"/>
            <a:ext cx="2234768" cy="387350"/>
          </a:xfrm>
          <a:prstGeom prst="rect">
            <a:avLst/>
          </a:prstGeom>
          <a:no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Voltage Regulator</a:t>
            </a:r>
            <a:endParaRPr lang="en-US" dirty="0"/>
          </a:p>
        </p:txBody>
      </p:sp>
      <p:cxnSp>
        <p:nvCxnSpPr>
          <p:cNvPr id="157" name="Straight Connector 156"/>
          <p:cNvCxnSpPr/>
          <p:nvPr/>
        </p:nvCxnSpPr>
        <p:spPr>
          <a:xfrm flipV="1">
            <a:off x="6565900" y="4228993"/>
            <a:ext cx="0" cy="464450"/>
          </a:xfrm>
          <a:prstGeom prst="line">
            <a:avLst/>
          </a:prstGeom>
          <a:ln w="412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4873667" y="5133646"/>
            <a:ext cx="2234768" cy="530554"/>
          </a:xfrm>
          <a:prstGeom prst="rect">
            <a:avLst/>
          </a:prstGeom>
          <a:noFill/>
          <a:ln>
            <a:solidFill>
              <a:srgbClr val="FBD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Standby circuitry (wakeup, IWDG)</a:t>
            </a:r>
            <a:endParaRPr lang="en-US" dirty="0"/>
          </a:p>
        </p:txBody>
      </p:sp>
      <p:sp>
        <p:nvSpPr>
          <p:cNvPr id="163" name="Rectangle 162"/>
          <p:cNvSpPr/>
          <p:nvPr/>
        </p:nvSpPr>
        <p:spPr>
          <a:xfrm>
            <a:off x="2516021" y="4461218"/>
            <a:ext cx="1916279" cy="232225"/>
          </a:xfrm>
          <a:prstGeom prst="rect">
            <a:avLst/>
          </a:prstGeom>
          <a:noFill/>
          <a:ln>
            <a:solidFill>
              <a:srgbClr val="FBD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eset block</a:t>
            </a:r>
            <a:endParaRPr lang="en-US" dirty="0"/>
          </a:p>
        </p:txBody>
      </p:sp>
      <p:sp>
        <p:nvSpPr>
          <p:cNvPr id="164" name="Rectangle 163"/>
          <p:cNvSpPr/>
          <p:nvPr/>
        </p:nvSpPr>
        <p:spPr>
          <a:xfrm>
            <a:off x="2516021" y="4693443"/>
            <a:ext cx="1916278" cy="252178"/>
          </a:xfrm>
          <a:prstGeom prst="rect">
            <a:avLst/>
          </a:prstGeom>
          <a:noFill/>
          <a:ln>
            <a:solidFill>
              <a:srgbClr val="FBD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 sensor</a:t>
            </a:r>
            <a:endParaRPr lang="en-US" dirty="0"/>
          </a:p>
        </p:txBody>
      </p:sp>
      <p:sp>
        <p:nvSpPr>
          <p:cNvPr id="165" name="Rectangle 164"/>
          <p:cNvSpPr/>
          <p:nvPr/>
        </p:nvSpPr>
        <p:spPr>
          <a:xfrm>
            <a:off x="2516021" y="4945621"/>
            <a:ext cx="1916278" cy="252178"/>
          </a:xfrm>
          <a:prstGeom prst="rect">
            <a:avLst/>
          </a:prstGeom>
          <a:noFill/>
          <a:ln>
            <a:solidFill>
              <a:srgbClr val="FBD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PLL, HSI, MSI</a:t>
            </a:r>
            <a:endParaRPr lang="en-US" dirty="0"/>
          </a:p>
        </p:txBody>
      </p:sp>
      <p:sp>
        <p:nvSpPr>
          <p:cNvPr id="167" name="Rectangle 166"/>
          <p:cNvSpPr/>
          <p:nvPr/>
        </p:nvSpPr>
        <p:spPr>
          <a:xfrm>
            <a:off x="913647" y="6369853"/>
            <a:ext cx="163286" cy="149679"/>
          </a:xfrm>
          <a:prstGeom prst="rect">
            <a:avLst/>
          </a:prstGeom>
          <a:solidFill>
            <a:srgbClr val="C46E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a:endCxn id="167" idx="3"/>
          </p:cNvCxnSpPr>
          <p:nvPr/>
        </p:nvCxnSpPr>
        <p:spPr>
          <a:xfrm flipH="1">
            <a:off x="1076933" y="6441846"/>
            <a:ext cx="1961442" cy="284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128181" y="5946509"/>
            <a:ext cx="1043876" cy="369332"/>
          </a:xfrm>
          <a:prstGeom prst="rect">
            <a:avLst/>
          </a:prstGeom>
          <a:noFill/>
        </p:spPr>
        <p:txBody>
          <a:bodyPr wrap="none" rtlCol="0">
            <a:spAutoFit/>
          </a:bodyPr>
          <a:lstStyle/>
          <a:p>
            <a:r>
              <a:rPr lang="en-US" dirty="0" smtClean="0"/>
              <a:t>VDDIO2</a:t>
            </a:r>
            <a:endParaRPr lang="en-US" dirty="0"/>
          </a:p>
        </p:txBody>
      </p:sp>
      <p:sp>
        <p:nvSpPr>
          <p:cNvPr id="170" name="TextBox 169"/>
          <p:cNvSpPr txBox="1"/>
          <p:nvPr/>
        </p:nvSpPr>
        <p:spPr>
          <a:xfrm>
            <a:off x="2146121" y="6444693"/>
            <a:ext cx="710451" cy="261610"/>
          </a:xfrm>
          <a:prstGeom prst="rect">
            <a:avLst/>
          </a:prstGeom>
          <a:noFill/>
        </p:spPr>
        <p:txBody>
          <a:bodyPr wrap="none" rtlCol="0">
            <a:spAutoFit/>
          </a:bodyPr>
          <a:lstStyle/>
          <a:p>
            <a:r>
              <a:rPr lang="en-US" sz="1100" dirty="0" smtClean="0"/>
              <a:t>VDDIO2</a:t>
            </a:r>
            <a:endParaRPr lang="en-US" sz="1000" dirty="0"/>
          </a:p>
        </p:txBody>
      </p:sp>
      <p:sp>
        <p:nvSpPr>
          <p:cNvPr id="171" name="Rectangle 170"/>
          <p:cNvSpPr/>
          <p:nvPr/>
        </p:nvSpPr>
        <p:spPr>
          <a:xfrm>
            <a:off x="4790699" y="6074875"/>
            <a:ext cx="2405743" cy="708932"/>
          </a:xfrm>
          <a:prstGeom prst="rect">
            <a:avLst/>
          </a:prstGeom>
          <a:solidFill>
            <a:srgbClr val="00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Backup domain</a:t>
            </a:r>
          </a:p>
          <a:p>
            <a:pPr algn="ctr"/>
            <a:r>
              <a:rPr lang="en-US" sz="1400" dirty="0" smtClean="0"/>
              <a:t>LSE, RTC, backup registers</a:t>
            </a:r>
            <a:endParaRPr lang="en-US" sz="1400" dirty="0"/>
          </a:p>
        </p:txBody>
      </p:sp>
      <p:sp>
        <p:nvSpPr>
          <p:cNvPr id="172" name="Rectangle 171"/>
          <p:cNvSpPr/>
          <p:nvPr/>
        </p:nvSpPr>
        <p:spPr>
          <a:xfrm>
            <a:off x="7696554" y="6219638"/>
            <a:ext cx="163286" cy="1496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p:cNvSpPr txBox="1"/>
          <p:nvPr/>
        </p:nvSpPr>
        <p:spPr>
          <a:xfrm>
            <a:off x="7923140" y="6038476"/>
            <a:ext cx="770275" cy="369332"/>
          </a:xfrm>
          <a:prstGeom prst="rect">
            <a:avLst/>
          </a:prstGeom>
          <a:noFill/>
        </p:spPr>
        <p:txBody>
          <a:bodyPr wrap="none" rtlCol="0">
            <a:spAutoFit/>
          </a:bodyPr>
          <a:lstStyle/>
          <a:p>
            <a:r>
              <a:rPr lang="en-US" dirty="0" smtClean="0"/>
              <a:t>VBAT</a:t>
            </a:r>
            <a:endParaRPr lang="en-US" dirty="0"/>
          </a:p>
        </p:txBody>
      </p:sp>
      <p:cxnSp>
        <p:nvCxnSpPr>
          <p:cNvPr id="174" name="Straight Connector 173"/>
          <p:cNvCxnSpPr/>
          <p:nvPr/>
        </p:nvCxnSpPr>
        <p:spPr>
          <a:xfrm flipH="1">
            <a:off x="7206580" y="6294478"/>
            <a:ext cx="4773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Flowchart: Process 2"/>
          <p:cNvSpPr/>
          <p:nvPr/>
        </p:nvSpPr>
        <p:spPr>
          <a:xfrm>
            <a:off x="6327195" y="5930863"/>
            <a:ext cx="45719" cy="144012"/>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943714"/>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20" y="0"/>
            <a:ext cx="8255198" cy="685800"/>
          </a:xfrm>
        </p:spPr>
        <p:txBody>
          <a:bodyPr lIns="91427" tIns="45714" rIns="91427" bIns="45714"/>
          <a:lstStyle/>
          <a:p>
            <a:r>
              <a:rPr lang="en-US" dirty="0"/>
              <a:t>Peripheral Voltage Monitor</a:t>
            </a:r>
          </a:p>
        </p:txBody>
      </p:sp>
      <p:sp>
        <p:nvSpPr>
          <p:cNvPr id="8"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42</a:t>
            </a:fld>
            <a:endParaRPr lang="fr-FR"/>
          </a:p>
        </p:txBody>
      </p:sp>
      <p:sp>
        <p:nvSpPr>
          <p:cNvPr id="9" name="Content Placeholder 8"/>
          <p:cNvSpPr>
            <a:spLocks noGrp="1"/>
          </p:cNvSpPr>
          <p:nvPr>
            <p:ph idx="1"/>
          </p:nvPr>
        </p:nvSpPr>
        <p:spPr>
          <a:xfrm>
            <a:off x="304800" y="751571"/>
            <a:ext cx="8556171" cy="1969770"/>
          </a:xfrm>
        </p:spPr>
        <p:txBody>
          <a:bodyPr/>
          <a:lstStyle/>
          <a:p>
            <a:r>
              <a:rPr lang="en-US" dirty="0" smtClean="0"/>
              <a:t>By default independent powers are electrically isolated and the features powered by them are not available</a:t>
            </a:r>
          </a:p>
          <a:p>
            <a:pPr lvl="1"/>
            <a:r>
              <a:rPr lang="en-US" dirty="0" smtClean="0">
                <a:solidFill>
                  <a:srgbClr val="7030A0"/>
                </a:solidFill>
              </a:rPr>
              <a:t>The power isolation must be removed by SW</a:t>
            </a:r>
          </a:p>
          <a:p>
            <a:pPr lvl="1"/>
            <a:endParaRPr lang="en-US" dirty="0" smtClean="0">
              <a:solidFill>
                <a:srgbClr val="7030A0"/>
              </a:solidFill>
            </a:endParaRPr>
          </a:p>
          <a:p>
            <a:r>
              <a:rPr lang="en-US" dirty="0"/>
              <a:t>Peripheral Voltage Monitor for VDDA, VDDUSB, </a:t>
            </a:r>
            <a:r>
              <a:rPr lang="en-US" dirty="0" smtClean="0"/>
              <a:t>VDDIO2: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6963597"/>
              </p:ext>
            </p:extLst>
          </p:nvPr>
        </p:nvGraphicFramePr>
        <p:xfrm>
          <a:off x="1225600" y="2971800"/>
          <a:ext cx="6483301" cy="3060700"/>
        </p:xfrm>
        <a:graphic>
          <a:graphicData uri="http://schemas.openxmlformats.org/drawingml/2006/table">
            <a:tbl>
              <a:tblPr firstRow="1" bandRow="1">
                <a:tableStyleId>{5C22544A-7EE6-4342-B048-85BDC9FD1C3A}</a:tableStyleId>
              </a:tblPr>
              <a:tblGrid>
                <a:gridCol w="1073884"/>
                <a:gridCol w="1659191"/>
                <a:gridCol w="2073825"/>
                <a:gridCol w="1676401"/>
              </a:tblGrid>
              <a:tr h="643355">
                <a:tc>
                  <a:txBody>
                    <a:bodyPr/>
                    <a:lstStyle/>
                    <a:p>
                      <a:r>
                        <a:rPr lang="en-US" dirty="0" smtClean="0"/>
                        <a:t>PVM</a:t>
                      </a:r>
                      <a:endParaRPr lang="en-US" dirty="0"/>
                    </a:p>
                  </a:txBody>
                  <a:tcPr/>
                </a:tc>
                <a:tc>
                  <a:txBody>
                    <a:bodyPr/>
                    <a:lstStyle/>
                    <a:p>
                      <a:r>
                        <a:rPr lang="en-US" dirty="0" smtClean="0"/>
                        <a:t>Power supply</a:t>
                      </a:r>
                      <a:endParaRPr lang="en-US" dirty="0"/>
                    </a:p>
                  </a:txBody>
                  <a:tcPr/>
                </a:tc>
                <a:tc>
                  <a:txBody>
                    <a:bodyPr/>
                    <a:lstStyle/>
                    <a:p>
                      <a:r>
                        <a:rPr lang="en-US" dirty="0" smtClean="0"/>
                        <a:t>PVM threshold</a:t>
                      </a:r>
                      <a:endParaRPr lang="en-US" dirty="0"/>
                    </a:p>
                  </a:txBody>
                  <a:tcPr/>
                </a:tc>
                <a:tc>
                  <a:txBody>
                    <a:bodyPr/>
                    <a:lstStyle/>
                    <a:p>
                      <a:r>
                        <a:rPr lang="en-US" dirty="0" smtClean="0"/>
                        <a:t>EXTI line</a:t>
                      </a:r>
                      <a:endParaRPr lang="en-US" dirty="0"/>
                    </a:p>
                  </a:txBody>
                  <a:tcPr/>
                </a:tc>
              </a:tr>
              <a:tr h="643355">
                <a:tc>
                  <a:txBody>
                    <a:bodyPr/>
                    <a:lstStyle/>
                    <a:p>
                      <a:r>
                        <a:rPr lang="en-US" dirty="0" smtClean="0"/>
                        <a:t>PVM1</a:t>
                      </a:r>
                      <a:endParaRPr lang="en-US" dirty="0"/>
                    </a:p>
                  </a:txBody>
                  <a:tcPr/>
                </a:tc>
                <a:tc>
                  <a:txBody>
                    <a:bodyPr/>
                    <a:lstStyle/>
                    <a:p>
                      <a:r>
                        <a:rPr lang="en-US" dirty="0" smtClean="0"/>
                        <a:t>V</a:t>
                      </a:r>
                      <a:r>
                        <a:rPr lang="en-US" baseline="-25000" dirty="0" smtClean="0"/>
                        <a:t>DDUSB</a:t>
                      </a:r>
                      <a:endParaRPr lang="en-US" baseline="-25000" dirty="0"/>
                    </a:p>
                  </a:txBody>
                  <a:tcPr/>
                </a:tc>
                <a:tc>
                  <a:txBody>
                    <a:bodyPr/>
                    <a:lstStyle/>
                    <a:p>
                      <a:r>
                        <a:rPr lang="en-US" dirty="0" smtClean="0"/>
                        <a:t>VPVM1 = 1.2 V</a:t>
                      </a:r>
                      <a:endParaRPr lang="en-US" dirty="0"/>
                    </a:p>
                  </a:txBody>
                  <a:tcPr/>
                </a:tc>
                <a:tc>
                  <a:txBody>
                    <a:bodyPr/>
                    <a:lstStyle/>
                    <a:p>
                      <a:r>
                        <a:rPr lang="en-US" dirty="0" smtClean="0"/>
                        <a:t>35</a:t>
                      </a:r>
                      <a:endParaRPr lang="en-US" dirty="0"/>
                    </a:p>
                  </a:txBody>
                  <a:tcPr/>
                </a:tc>
              </a:tr>
              <a:tr h="643355">
                <a:tc>
                  <a:txBody>
                    <a:bodyPr/>
                    <a:lstStyle/>
                    <a:p>
                      <a:r>
                        <a:rPr lang="en-US" dirty="0" smtClean="0"/>
                        <a:t>PVM2</a:t>
                      </a:r>
                      <a:endParaRPr lang="en-US" dirty="0"/>
                    </a:p>
                  </a:txBody>
                  <a:tcPr/>
                </a:tc>
                <a:tc>
                  <a:txBody>
                    <a:bodyPr/>
                    <a:lstStyle/>
                    <a:p>
                      <a:r>
                        <a:rPr lang="en-US" dirty="0" smtClean="0"/>
                        <a:t>V</a:t>
                      </a:r>
                      <a:r>
                        <a:rPr lang="en-US" baseline="-25000" dirty="0" smtClean="0"/>
                        <a:t>DDIO2</a:t>
                      </a:r>
                      <a:endParaRPr lang="en-US" baseline="-25000" dirty="0"/>
                    </a:p>
                  </a:txBody>
                  <a:tcPr/>
                </a:tc>
                <a:tc>
                  <a:txBody>
                    <a:bodyPr/>
                    <a:lstStyle/>
                    <a:p>
                      <a:r>
                        <a:rPr lang="en-US" dirty="0" smtClean="0"/>
                        <a:t>VPVM2 = 0,9 V</a:t>
                      </a:r>
                      <a:endParaRPr lang="en-US" dirty="0"/>
                    </a:p>
                  </a:txBody>
                  <a:tcPr/>
                </a:tc>
                <a:tc>
                  <a:txBody>
                    <a:bodyPr/>
                    <a:lstStyle/>
                    <a:p>
                      <a:r>
                        <a:rPr lang="en-US" dirty="0" smtClean="0"/>
                        <a:t>36</a:t>
                      </a:r>
                      <a:endParaRPr lang="en-US" dirty="0"/>
                    </a:p>
                  </a:txBody>
                  <a:tcPr/>
                </a:tc>
              </a:tr>
              <a:tr h="643355">
                <a:tc>
                  <a:txBody>
                    <a:bodyPr/>
                    <a:lstStyle/>
                    <a:p>
                      <a:r>
                        <a:rPr lang="en-US" dirty="0" smtClean="0"/>
                        <a:t>PVM3</a:t>
                      </a:r>
                      <a:endParaRPr lang="en-US" dirty="0"/>
                    </a:p>
                  </a:txBody>
                  <a:tcPr/>
                </a:tc>
                <a:tc>
                  <a:txBody>
                    <a:bodyPr/>
                    <a:lstStyle/>
                    <a:p>
                      <a:r>
                        <a:rPr lang="en-US" dirty="0" smtClean="0"/>
                        <a:t>V</a:t>
                      </a:r>
                      <a:r>
                        <a:rPr lang="en-US" baseline="-25000" dirty="0" smtClean="0"/>
                        <a:t>DDA</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VPVM3 = 1.65 V</a:t>
                      </a:r>
                    </a:p>
                  </a:txBody>
                  <a:tcPr/>
                </a:tc>
                <a:tc>
                  <a:txBody>
                    <a:bodyPr/>
                    <a:lstStyle/>
                    <a:p>
                      <a:r>
                        <a:rPr lang="en-US" dirty="0" smtClean="0"/>
                        <a:t>37</a:t>
                      </a:r>
                      <a:endParaRPr lang="en-US" dirty="0"/>
                    </a:p>
                  </a:txBody>
                  <a:tcPr/>
                </a:tc>
              </a:tr>
              <a:tr h="487280">
                <a:tc>
                  <a:txBody>
                    <a:bodyPr/>
                    <a:lstStyle/>
                    <a:p>
                      <a:r>
                        <a:rPr lang="en-US" dirty="0" smtClean="0"/>
                        <a:t>PVM4</a:t>
                      </a:r>
                      <a:endParaRPr lang="en-US" dirty="0"/>
                    </a:p>
                  </a:txBody>
                  <a:tcPr/>
                </a:tc>
                <a:tc>
                  <a:txBody>
                    <a:bodyPr/>
                    <a:lstStyle/>
                    <a:p>
                      <a:r>
                        <a:rPr lang="en-US" dirty="0" smtClean="0"/>
                        <a:t>V</a:t>
                      </a:r>
                      <a:r>
                        <a:rPr lang="en-US" baseline="-25000" dirty="0" smtClean="0"/>
                        <a:t>DDA</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VPVM4 = 1.82</a:t>
                      </a:r>
                      <a:r>
                        <a:rPr lang="en-US" baseline="0" dirty="0" smtClean="0"/>
                        <a:t> </a:t>
                      </a:r>
                      <a:r>
                        <a:rPr lang="en-US" dirty="0" smtClean="0"/>
                        <a:t>V</a:t>
                      </a:r>
                    </a:p>
                  </a:txBody>
                  <a:tcPr/>
                </a:tc>
                <a:tc>
                  <a:txBody>
                    <a:bodyPr/>
                    <a:lstStyle/>
                    <a:p>
                      <a:r>
                        <a:rPr lang="en-US" dirty="0" smtClean="0"/>
                        <a:t>38</a:t>
                      </a:r>
                      <a:endParaRPr lang="en-US" dirty="0"/>
                    </a:p>
                  </a:txBody>
                  <a:tcPr/>
                </a:tc>
              </a:tr>
            </a:tbl>
          </a:graphicData>
        </a:graphic>
      </p:graphicFrame>
    </p:spTree>
    <p:extLst>
      <p:ext uri="{BB962C8B-B14F-4D97-AF65-F5344CB8AC3E}">
        <p14:creationId xmlns:p14="http://schemas.microsoft.com/office/powerpoint/2010/main" val="2948669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228606"/>
            <a:ext cx="4495056" cy="346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7" name="Title 1"/>
          <p:cNvSpPr>
            <a:spLocks noGrp="1"/>
          </p:cNvSpPr>
          <p:nvPr>
            <p:ph type="title"/>
          </p:nvPr>
        </p:nvSpPr>
        <p:spPr>
          <a:xfrm>
            <a:off x="457200" y="116632"/>
            <a:ext cx="8075240" cy="864096"/>
          </a:xfrm>
        </p:spPr>
        <p:txBody>
          <a:bodyPr/>
          <a:lstStyle/>
          <a:p>
            <a:r>
              <a:rPr lang="en-US" dirty="0" smtClean="0"/>
              <a:t>V</a:t>
            </a:r>
            <a:r>
              <a:rPr lang="en-US" baseline="-25000" dirty="0" smtClean="0"/>
              <a:t>CORE</a:t>
            </a:r>
            <a:r>
              <a:rPr lang="en-US" dirty="0" smtClean="0"/>
              <a:t> Voltage Regulator</a:t>
            </a:r>
          </a:p>
        </p:txBody>
      </p:sp>
      <p:sp>
        <p:nvSpPr>
          <p:cNvPr id="106498" name="Content Placeholder 2"/>
          <p:cNvSpPr>
            <a:spLocks noGrp="1"/>
          </p:cNvSpPr>
          <p:nvPr>
            <p:ph idx="1"/>
          </p:nvPr>
        </p:nvSpPr>
        <p:spPr>
          <a:xfrm>
            <a:off x="179512" y="908720"/>
            <a:ext cx="8054280" cy="2539157"/>
          </a:xfrm>
        </p:spPr>
        <p:txBody>
          <a:bodyPr/>
          <a:lstStyle/>
          <a:p>
            <a:r>
              <a:rPr lang="en-US" sz="1600" dirty="0" smtClean="0"/>
              <a:t>Dynamic Voltage Scaling optimizes performance vs power </a:t>
            </a:r>
          </a:p>
          <a:p>
            <a:pPr lvl="1"/>
            <a:r>
              <a:rPr lang="en-US" sz="1200" dirty="0"/>
              <a:t>V</a:t>
            </a:r>
            <a:r>
              <a:rPr lang="en-US" sz="1200" baseline="-25000" dirty="0"/>
              <a:t>CORE </a:t>
            </a:r>
            <a:r>
              <a:rPr lang="en-US" sz="1200" dirty="0" smtClean="0"/>
              <a:t>Voltage Range 1 = 1.2V  (Up to 80MHz)</a:t>
            </a:r>
          </a:p>
          <a:p>
            <a:pPr lvl="1"/>
            <a:r>
              <a:rPr lang="en-US" sz="1200" dirty="0"/>
              <a:t>V</a:t>
            </a:r>
            <a:r>
              <a:rPr lang="en-US" sz="1200" baseline="-25000" dirty="0"/>
              <a:t>CORE </a:t>
            </a:r>
            <a:r>
              <a:rPr lang="en-US" sz="1200" dirty="0" smtClean="0"/>
              <a:t>Voltage Range 2 = </a:t>
            </a:r>
            <a:r>
              <a:rPr lang="en-US" sz="1200" dirty="0"/>
              <a:t>1.0V </a:t>
            </a:r>
            <a:r>
              <a:rPr lang="en-US" sz="1200" dirty="0" smtClean="0"/>
              <a:t> (</a:t>
            </a:r>
            <a:r>
              <a:rPr lang="en-US" sz="1200" dirty="0"/>
              <a:t>Up to </a:t>
            </a:r>
            <a:r>
              <a:rPr lang="en-US" sz="1200" dirty="0" smtClean="0"/>
              <a:t>26MHz</a:t>
            </a:r>
            <a:r>
              <a:rPr lang="en-US" sz="1200" dirty="0"/>
              <a:t>)</a:t>
            </a:r>
            <a:endParaRPr lang="en-US" sz="1200" dirty="0" smtClean="0"/>
          </a:p>
          <a:p>
            <a:r>
              <a:rPr lang="en-US" sz="1600" dirty="0" smtClean="0"/>
              <a:t>V</a:t>
            </a:r>
            <a:r>
              <a:rPr lang="en-US" sz="1600" baseline="-25000" dirty="0" smtClean="0"/>
              <a:t>CORE  </a:t>
            </a:r>
            <a:r>
              <a:rPr lang="en-US" sz="1600" dirty="0" smtClean="0"/>
              <a:t>powered by main regulator (MR) or low-power regulator (LPR)</a:t>
            </a:r>
          </a:p>
          <a:p>
            <a:pPr lvl="1"/>
            <a:r>
              <a:rPr lang="en-US" sz="1400" dirty="0" smtClean="0"/>
              <a:t>MVR for Run and Sleep modes.</a:t>
            </a:r>
          </a:p>
          <a:p>
            <a:pPr lvl="1"/>
            <a:r>
              <a:rPr lang="en-US" sz="1400" dirty="0" smtClean="0"/>
              <a:t>LPR for LP run, LP sleep and STOP1/STOP2 modes.</a:t>
            </a:r>
          </a:p>
          <a:p>
            <a:pPr lvl="1"/>
            <a:r>
              <a:rPr lang="en-US" sz="1400" dirty="0" smtClean="0"/>
              <a:t>Regulators OFF in Standby and Shutdown mode.</a:t>
            </a:r>
          </a:p>
          <a:p>
            <a:pPr lvl="2"/>
            <a:r>
              <a:rPr lang="en-US" sz="1100" dirty="0" smtClean="0"/>
              <a:t>However LPR remains ON to preserve SRAM2 content in </a:t>
            </a:r>
            <a:r>
              <a:rPr lang="en-US" sz="1100" i="1" dirty="0" smtClean="0"/>
              <a:t>Shutdown</a:t>
            </a:r>
            <a:r>
              <a:rPr lang="en-US" sz="1100" dirty="0" smtClean="0"/>
              <a:t> mode, if required.</a:t>
            </a:r>
          </a:p>
        </p:txBody>
      </p:sp>
      <p:sp>
        <p:nvSpPr>
          <p:cNvPr id="106499" name="Slide Number Placeholder 3"/>
          <p:cNvSpPr>
            <a:spLocks noGrp="1"/>
          </p:cNvSpPr>
          <p:nvPr>
            <p:ph type="sldNum" sz="quarter" idx="4294967295"/>
          </p:nvPr>
        </p:nvSpPr>
        <p:spPr>
          <a:xfrm>
            <a:off x="8616950" y="6553200"/>
            <a:ext cx="457200" cy="274638"/>
          </a:xfrm>
          <a:prstGeom prst="rect">
            <a:avLst/>
          </a:prstGeom>
          <a:noFill/>
        </p:spPr>
        <p:txBody>
          <a:bodyPr/>
          <a:lstStyle/>
          <a:p>
            <a:fld id="{0E6BC777-4F27-4975-A094-4952F2BDB156}" type="slidenum">
              <a:rPr lang="en-US" smtClean="0">
                <a:ea typeface="ＭＳ Ｐゴシック"/>
                <a:cs typeface="ＭＳ Ｐゴシック"/>
              </a:rPr>
              <a:pPr/>
              <a:t>43</a:t>
            </a:fld>
            <a:endParaRPr lang="en-US" sz="1400" smtClean="0">
              <a:ea typeface="ＭＳ Ｐゴシック"/>
              <a:cs typeface="ＭＳ Ｐゴシック"/>
            </a:endParaRPr>
          </a:p>
        </p:txBody>
      </p:sp>
      <p:sp>
        <p:nvSpPr>
          <p:cNvPr id="5" name="Slide Number Placeholder 3"/>
          <p:cNvSpPr>
            <a:spLocks noGrp="1"/>
          </p:cNvSpPr>
          <p:nvPr>
            <p:ph type="sldNum" sz="quarter" idx="12"/>
          </p:nvPr>
        </p:nvSpPr>
        <p:spPr>
          <a:xfrm>
            <a:off x="8618538" y="677863"/>
            <a:ext cx="544512" cy="198437"/>
          </a:xfrm>
        </p:spPr>
        <p:txBody>
          <a:bodyPr/>
          <a:lstStyle/>
          <a:p>
            <a:fld id="{EB570E85-41E2-4FC5-9938-33D319340618}" type="slidenum">
              <a:rPr lang="en-US" smtClean="0"/>
              <a:pPr/>
              <a:t>43</a:t>
            </a:fld>
            <a:endParaRPr lang="en-US" smtClean="0"/>
          </a:p>
        </p:txBody>
      </p:sp>
    </p:spTree>
    <p:extLst>
      <p:ext uri="{BB962C8B-B14F-4D97-AF65-F5344CB8AC3E}">
        <p14:creationId xmlns:p14="http://schemas.microsoft.com/office/powerpoint/2010/main" val="270973909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Hands-On Lab #2: </a:t>
            </a:r>
            <a:br>
              <a:rPr lang="en-US" dirty="0" smtClean="0"/>
            </a:br>
            <a:r>
              <a:rPr lang="en-US" dirty="0" err="1" smtClean="0"/>
              <a:t>printf</a:t>
            </a:r>
            <a:r>
              <a:rPr lang="en-US" dirty="0" smtClean="0"/>
              <a:t>() debugging</a:t>
            </a:r>
            <a:endParaRPr lang="en-US" dirty="0">
              <a:solidFill>
                <a:schemeClr val="accent4"/>
              </a:solidFill>
            </a:endParaRPr>
          </a:p>
        </p:txBody>
      </p:sp>
    </p:spTree>
    <p:extLst>
      <p:ext uri="{BB962C8B-B14F-4D97-AF65-F5344CB8AC3E}">
        <p14:creationId xmlns:p14="http://schemas.microsoft.com/office/powerpoint/2010/main" val="38031355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2483" y="1146928"/>
            <a:ext cx="3410522" cy="5115784"/>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45</a:t>
            </a:fld>
            <a:endParaRPr lang="fr-FR" dirty="0"/>
          </a:p>
        </p:txBody>
      </p:sp>
      <p:sp>
        <p:nvSpPr>
          <p:cNvPr id="78" name="Slide Number Placeholder 3"/>
          <p:cNvSpPr txBox="1">
            <a:spLocks/>
          </p:cNvSpPr>
          <p:nvPr/>
        </p:nvSpPr>
        <p:spPr>
          <a:xfrm>
            <a:off x="4569989" y="6549466"/>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45</a:t>
            </a:fld>
            <a:endParaRPr lang="en-US">
              <a:solidFill>
                <a:prstClr val="white"/>
              </a:solidFill>
            </a:endParaRPr>
          </a:p>
        </p:txBody>
      </p:sp>
      <p:sp>
        <p:nvSpPr>
          <p:cNvPr id="86" name="Rounded Rectangle 85"/>
          <p:cNvSpPr/>
          <p:nvPr/>
        </p:nvSpPr>
        <p:spPr>
          <a:xfrm>
            <a:off x="3203848" y="5208236"/>
            <a:ext cx="3636000" cy="1224136"/>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r>
              <a:rPr lang="en-US" sz="1600" dirty="0" smtClean="0">
                <a:solidFill>
                  <a:schemeClr val="bg1"/>
                </a:solidFill>
              </a:rPr>
              <a:t>USART2 is routed to the ST-LINK’s USART, and brought via the USB Virtual-COM port class </a:t>
            </a:r>
          </a:p>
          <a:p>
            <a:pPr algn="ctr"/>
            <a:r>
              <a:rPr lang="en-US" sz="1600" dirty="0" smtClean="0">
                <a:solidFill>
                  <a:schemeClr val="bg1"/>
                </a:solidFill>
              </a:rPr>
              <a:t>(SB13/16 have been soldered)</a:t>
            </a:r>
            <a:endParaRPr lang="fr-FR" sz="1600" dirty="0">
              <a:solidFill>
                <a:schemeClr val="bg1"/>
              </a:solidFill>
            </a:endParaRPr>
          </a:p>
        </p:txBody>
      </p:sp>
      <p:sp>
        <p:nvSpPr>
          <p:cNvPr id="87" name="Rounded Rectangle 86"/>
          <p:cNvSpPr/>
          <p:nvPr/>
        </p:nvSpPr>
        <p:spPr>
          <a:xfrm>
            <a:off x="539088" y="2587088"/>
            <a:ext cx="474907" cy="517841"/>
          </a:xfrm>
          <a:prstGeom prst="roundRect">
            <a:avLst/>
          </a:prstGeom>
          <a:solidFill>
            <a:schemeClr val="bg1">
              <a:alpha val="71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p:cNvCxnSpPr>
            <a:stCxn id="86" idx="1"/>
            <a:endCxn id="87" idx="3"/>
          </p:cNvCxnSpPr>
          <p:nvPr/>
        </p:nvCxnSpPr>
        <p:spPr>
          <a:xfrm flipH="1" flipV="1">
            <a:off x="1013995" y="2846009"/>
            <a:ext cx="2189853" cy="297429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539088" y="-262292"/>
            <a:ext cx="8075240" cy="11430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Hands-On Lab #2 – </a:t>
            </a:r>
            <a:r>
              <a:rPr lang="en-US" sz="2400" dirty="0" err="1" smtClean="0"/>
              <a:t>printf</a:t>
            </a:r>
            <a:r>
              <a:rPr lang="en-US" sz="2400" dirty="0" smtClean="0"/>
              <a:t>() debugging</a:t>
            </a:r>
            <a:endParaRPr lang="fr-FR" sz="2400" b="1" i="1" u="sng" dirty="0">
              <a:solidFill>
                <a:srgbClr val="00B050"/>
              </a:soli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
        <p:nvSpPr>
          <p:cNvPr id="6" name="TextBox 5"/>
          <p:cNvSpPr txBox="1"/>
          <p:nvPr/>
        </p:nvSpPr>
        <p:spPr>
          <a:xfrm>
            <a:off x="3366407" y="904326"/>
            <a:ext cx="5247921" cy="3970318"/>
          </a:xfrm>
          <a:prstGeom prst="rect">
            <a:avLst/>
          </a:prstGeom>
          <a:noFill/>
        </p:spPr>
        <p:txBody>
          <a:bodyPr wrap="square" rtlCol="0">
            <a:spAutoFit/>
          </a:bodyPr>
          <a:lstStyle/>
          <a:p>
            <a:r>
              <a:rPr lang="en-US" sz="1400" dirty="0" smtClean="0"/>
              <a:t>Adding to the existing </a:t>
            </a:r>
            <a:r>
              <a:rPr lang="en-US" sz="1400" dirty="0" err="1" smtClean="0"/>
              <a:t>CubeMX</a:t>
            </a:r>
            <a:r>
              <a:rPr lang="en-US" sz="1400" dirty="0" smtClean="0"/>
              <a:t> project, we will add USART2 debug via the ST-LINK Virtual-COM port</a:t>
            </a:r>
          </a:p>
          <a:p>
            <a:endParaRPr lang="en-US" sz="1400" dirty="0" smtClean="0"/>
          </a:p>
          <a:p>
            <a:r>
              <a:rPr lang="en-US" sz="1400" u="sng" dirty="0"/>
              <a:t>Set up </a:t>
            </a:r>
            <a:r>
              <a:rPr lang="en-US" sz="1400" u="sng" dirty="0" smtClean="0"/>
              <a:t>additional GPIO / Clocks:</a:t>
            </a:r>
            <a:endParaRPr lang="en-US" sz="1400" u="sng" dirty="0"/>
          </a:p>
          <a:p>
            <a:r>
              <a:rPr lang="en-US" sz="1400" dirty="0" smtClean="0"/>
              <a:t>PD5 – USART2, “</a:t>
            </a:r>
            <a:r>
              <a:rPr lang="en-US" sz="1400" dirty="0" err="1" smtClean="0"/>
              <a:t>VirtualCOM</a:t>
            </a:r>
            <a:r>
              <a:rPr lang="en-US" sz="1400" dirty="0" smtClean="0"/>
              <a:t>-TX</a:t>
            </a:r>
            <a:r>
              <a:rPr lang="en-US" sz="1400" dirty="0"/>
              <a:t>” – Alt. Fn. Push/Pull</a:t>
            </a:r>
            <a:endParaRPr lang="en-US" sz="1400" dirty="0" smtClean="0"/>
          </a:p>
          <a:p>
            <a:r>
              <a:rPr lang="en-US" sz="1400" dirty="0" smtClean="0"/>
              <a:t>PD6 </a:t>
            </a:r>
            <a:r>
              <a:rPr lang="en-US" sz="1400" dirty="0"/>
              <a:t>– USART2, “</a:t>
            </a:r>
            <a:r>
              <a:rPr lang="en-US" sz="1400" dirty="0" err="1" smtClean="0"/>
              <a:t>VirtualCOM</a:t>
            </a:r>
            <a:r>
              <a:rPr lang="en-US" sz="1400" dirty="0" smtClean="0"/>
              <a:t>-RX</a:t>
            </a:r>
            <a:r>
              <a:rPr lang="en-US" sz="1400" dirty="0"/>
              <a:t>” – Alt. Fn. Push/Pull</a:t>
            </a:r>
          </a:p>
          <a:p>
            <a:r>
              <a:rPr lang="en-US" sz="1400" dirty="0" smtClean="0"/>
              <a:t>PA0 – GPIO_EXTI0: External Interrupt on Rising Edge Input</a:t>
            </a:r>
          </a:p>
          <a:p>
            <a:r>
              <a:rPr lang="en-US" sz="1400" dirty="0" smtClean="0"/>
              <a:t>USART2 Clock = PCLK1 (80MHz)</a:t>
            </a:r>
          </a:p>
          <a:p>
            <a:endParaRPr lang="en-US" sz="1400" dirty="0" smtClean="0"/>
          </a:p>
          <a:p>
            <a:r>
              <a:rPr lang="en-US" sz="1400" u="sng" dirty="0" smtClean="0"/>
              <a:t>USART2 settings:</a:t>
            </a:r>
          </a:p>
          <a:p>
            <a:r>
              <a:rPr lang="en-US" sz="1400" dirty="0" smtClean="0"/>
              <a:t>Asynchronous Mode - 9600 N/8/1, No HW Flow control</a:t>
            </a:r>
          </a:p>
          <a:p>
            <a:r>
              <a:rPr lang="en-US" sz="1400" dirty="0" err="1" smtClean="0"/>
              <a:t>Tx</a:t>
            </a:r>
            <a:r>
              <a:rPr lang="en-US" sz="1400" dirty="0" smtClean="0"/>
              <a:t>/Rx, 16-sample oversampling</a:t>
            </a:r>
          </a:p>
          <a:p>
            <a:r>
              <a:rPr lang="en-US" sz="1400" dirty="0" smtClean="0"/>
              <a:t>No advanced features</a:t>
            </a:r>
          </a:p>
          <a:p>
            <a:endParaRPr lang="en-US" sz="1400" dirty="0" smtClean="0"/>
          </a:p>
          <a:p>
            <a:r>
              <a:rPr lang="en-US" sz="1400" u="sng" dirty="0" smtClean="0"/>
              <a:t>User </a:t>
            </a:r>
            <a:r>
              <a:rPr lang="en-US" sz="1400" u="sng" dirty="0"/>
              <a:t>Code HAL function calls required:</a:t>
            </a:r>
          </a:p>
          <a:p>
            <a:r>
              <a:rPr lang="en-US" sz="1400" dirty="0" smtClean="0"/>
              <a:t>See </a:t>
            </a:r>
            <a:r>
              <a:rPr lang="en-US" sz="1400" b="1" dirty="0" smtClean="0"/>
              <a:t>lab2_printf_debug.c</a:t>
            </a:r>
            <a:r>
              <a:rPr lang="en-US" sz="1400" dirty="0" smtClean="0"/>
              <a:t> in </a:t>
            </a:r>
            <a:r>
              <a:rPr lang="en-US" sz="1400" b="1" dirty="0" smtClean="0"/>
              <a:t>Lab2_Printf</a:t>
            </a:r>
            <a:r>
              <a:rPr lang="en-US" sz="1400" dirty="0" smtClean="0"/>
              <a:t> directory</a:t>
            </a:r>
          </a:p>
          <a:p>
            <a:endParaRPr lang="en-US" sz="1400" dirty="0"/>
          </a:p>
          <a:p>
            <a:r>
              <a:rPr lang="en-US" sz="1400" dirty="0" smtClean="0"/>
              <a:t>Also Need Terminal emulator (</a:t>
            </a:r>
            <a:r>
              <a:rPr lang="en-US" sz="1400" dirty="0" err="1" smtClean="0"/>
              <a:t>Hyperterm</a:t>
            </a:r>
            <a:r>
              <a:rPr lang="en-US" sz="1400" dirty="0" smtClean="0"/>
              <a:t>, </a:t>
            </a:r>
            <a:r>
              <a:rPr lang="en-US" sz="1400" dirty="0" err="1" smtClean="0"/>
              <a:t>etc</a:t>
            </a:r>
            <a:r>
              <a:rPr lang="en-US" sz="1400" dirty="0" smtClean="0"/>
              <a:t>)</a:t>
            </a:r>
          </a:p>
        </p:txBody>
      </p:sp>
    </p:spTree>
    <p:extLst>
      <p:ext uri="{BB962C8B-B14F-4D97-AF65-F5344CB8AC3E}">
        <p14:creationId xmlns:p14="http://schemas.microsoft.com/office/powerpoint/2010/main" val="38643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100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Configuration additions</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46</a:t>
            </a:fld>
            <a:endParaRPr lang="fr-FR" dirty="0"/>
          </a:p>
        </p:txBody>
      </p:sp>
      <p:sp>
        <p:nvSpPr>
          <p:cNvPr id="5" name="Content Placeholder 4"/>
          <p:cNvSpPr>
            <a:spLocks noGrp="1"/>
          </p:cNvSpPr>
          <p:nvPr>
            <p:ph idx="1"/>
          </p:nvPr>
        </p:nvSpPr>
        <p:spPr>
          <a:xfrm>
            <a:off x="179512" y="1052736"/>
            <a:ext cx="8229600" cy="3970318"/>
          </a:xfrm>
        </p:spPr>
        <p:txBody>
          <a:bodyPr/>
          <a:lstStyle/>
          <a:p>
            <a:r>
              <a:rPr lang="en-US" sz="1800" dirty="0" smtClean="0"/>
              <a:t>Expand the USART2 dialog, and select </a:t>
            </a:r>
            <a:r>
              <a:rPr lang="en-US" sz="1800" b="1" dirty="0" smtClean="0"/>
              <a:t>Asynchronous</a:t>
            </a:r>
            <a:r>
              <a:rPr lang="en-US" sz="1800" dirty="0" smtClean="0"/>
              <a:t> mode:</a:t>
            </a:r>
          </a:p>
          <a:p>
            <a:endParaRPr lang="en-US" sz="1800" dirty="0"/>
          </a:p>
          <a:p>
            <a:endParaRPr lang="en-US" sz="1800" dirty="0" smtClean="0"/>
          </a:p>
          <a:p>
            <a:endParaRPr lang="en-US" sz="1800" dirty="0"/>
          </a:p>
          <a:p>
            <a:r>
              <a:rPr lang="en-US" sz="1800" dirty="0" smtClean="0"/>
              <a:t>Use PD5 &amp; PD6 for </a:t>
            </a:r>
            <a:r>
              <a:rPr lang="en-US" sz="1800" dirty="0" err="1" smtClean="0"/>
              <a:t>Tx</a:t>
            </a:r>
            <a:r>
              <a:rPr lang="en-US" sz="1800" dirty="0" smtClean="0"/>
              <a:t> / Rx pins:</a:t>
            </a:r>
          </a:p>
          <a:p>
            <a:pPr lvl="1"/>
            <a:r>
              <a:rPr lang="en-US" dirty="0" smtClean="0"/>
              <a:t>These are the alternate mapping pins (PA2/3 are default)</a:t>
            </a:r>
          </a:p>
          <a:p>
            <a:pPr lvl="1"/>
            <a:endParaRPr lang="en-US" dirty="0"/>
          </a:p>
          <a:p>
            <a:r>
              <a:rPr lang="en-US" sz="1800" dirty="0" smtClean="0"/>
              <a:t>Use PA0 in External Interrupt Mode, Rising edge trigger:</a:t>
            </a:r>
            <a:endParaRPr lang="en-US" sz="18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30861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844824"/>
            <a:ext cx="13049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274" y="5145144"/>
            <a:ext cx="5688632" cy="52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4788024" y="2852937"/>
            <a:ext cx="1872208" cy="7920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99592" y="5145145"/>
            <a:ext cx="1242070" cy="58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076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Clock Configuration</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47</a:t>
            </a:fld>
            <a:endParaRPr lang="fr-FR" dirty="0"/>
          </a:p>
        </p:txBody>
      </p:sp>
      <p:sp>
        <p:nvSpPr>
          <p:cNvPr id="5" name="Content Placeholder 4"/>
          <p:cNvSpPr>
            <a:spLocks noGrp="1"/>
          </p:cNvSpPr>
          <p:nvPr>
            <p:ph idx="1"/>
          </p:nvPr>
        </p:nvSpPr>
        <p:spPr>
          <a:xfrm>
            <a:off x="457200" y="1128408"/>
            <a:ext cx="8229600" cy="2569934"/>
          </a:xfrm>
        </p:spPr>
        <p:txBody>
          <a:bodyPr/>
          <a:lstStyle/>
          <a:p>
            <a:r>
              <a:rPr lang="en-US" sz="1800" dirty="0" smtClean="0"/>
              <a:t>We will run the STM32L4 at 80MHz for this lab</a:t>
            </a:r>
          </a:p>
          <a:p>
            <a:r>
              <a:rPr lang="en-US" sz="1800" dirty="0" smtClean="0"/>
              <a:t>Click on the </a:t>
            </a:r>
            <a:r>
              <a:rPr lang="en-US" sz="1800" b="1" i="1" dirty="0" smtClean="0"/>
              <a:t>Clock Configuration</a:t>
            </a:r>
            <a:r>
              <a:rPr lang="en-US" sz="1800" dirty="0" smtClean="0"/>
              <a:t> tab</a:t>
            </a:r>
          </a:p>
          <a:p>
            <a:pPr lvl="1"/>
            <a:r>
              <a:rPr lang="en-US" dirty="0" smtClean="0"/>
              <a:t>Set the </a:t>
            </a:r>
            <a:r>
              <a:rPr lang="en-US" b="1" dirty="0" smtClean="0"/>
              <a:t>PLL Source Mux</a:t>
            </a:r>
            <a:r>
              <a:rPr lang="en-US" dirty="0" smtClean="0"/>
              <a:t> to </a:t>
            </a:r>
            <a:r>
              <a:rPr lang="en-US" b="1" dirty="0" smtClean="0"/>
              <a:t>MSI</a:t>
            </a:r>
          </a:p>
          <a:p>
            <a:pPr lvl="1"/>
            <a:r>
              <a:rPr lang="en-US" dirty="0" smtClean="0"/>
              <a:t>Set the </a:t>
            </a:r>
            <a:r>
              <a:rPr lang="en-US" b="1" dirty="0" smtClean="0"/>
              <a:t>System Clock Mux</a:t>
            </a:r>
            <a:r>
              <a:rPr lang="en-US" dirty="0" smtClean="0"/>
              <a:t> to </a:t>
            </a:r>
            <a:r>
              <a:rPr lang="en-US" b="1" dirty="0" smtClean="0"/>
              <a:t>PLLCLK</a:t>
            </a:r>
          </a:p>
          <a:p>
            <a:pPr lvl="1"/>
            <a:r>
              <a:rPr lang="en-US" dirty="0" smtClean="0"/>
              <a:t>Use PLLM=</a:t>
            </a:r>
            <a:r>
              <a:rPr lang="en-US" b="1" dirty="0" smtClean="0"/>
              <a:t>/1</a:t>
            </a:r>
            <a:r>
              <a:rPr lang="en-US" dirty="0" smtClean="0"/>
              <a:t>, *N = </a:t>
            </a:r>
            <a:r>
              <a:rPr lang="en-US" b="1" dirty="0" smtClean="0"/>
              <a:t>x40</a:t>
            </a:r>
            <a:r>
              <a:rPr lang="en-US" dirty="0" smtClean="0"/>
              <a:t>, /R=</a:t>
            </a:r>
            <a:r>
              <a:rPr lang="en-US" b="1" dirty="0" smtClean="0"/>
              <a:t>/2</a:t>
            </a:r>
          </a:p>
          <a:p>
            <a:pPr lvl="1"/>
            <a:r>
              <a:rPr lang="en-US" dirty="0" smtClean="0"/>
              <a:t>AHB </a:t>
            </a:r>
            <a:r>
              <a:rPr lang="en-US" dirty="0" err="1" smtClean="0"/>
              <a:t>Prescaler</a:t>
            </a:r>
            <a:r>
              <a:rPr lang="en-US" dirty="0" smtClean="0"/>
              <a:t> = </a:t>
            </a:r>
            <a:r>
              <a:rPr lang="en-US" b="1" dirty="0" smtClean="0"/>
              <a:t>/1</a:t>
            </a:r>
          </a:p>
          <a:p>
            <a:pPr lvl="1"/>
            <a:r>
              <a:rPr lang="en-US" dirty="0" smtClean="0"/>
              <a:t>HCLK should equal 80MHz</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89759"/>
            <a:ext cx="7037065" cy="280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7956376" y="3501008"/>
            <a:ext cx="432048"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08304" y="3135703"/>
            <a:ext cx="936104" cy="369332"/>
          </a:xfrm>
          <a:prstGeom prst="rect">
            <a:avLst/>
          </a:prstGeom>
          <a:noFill/>
        </p:spPr>
        <p:txBody>
          <a:bodyPr wrap="square" rtlCol="0">
            <a:spAutoFit/>
          </a:bodyPr>
          <a:lstStyle/>
          <a:p>
            <a:r>
              <a:rPr lang="en-US" b="1" dirty="0" smtClean="0">
                <a:solidFill>
                  <a:srgbClr val="FF0000"/>
                </a:solidFill>
              </a:rPr>
              <a:t>80MHz</a:t>
            </a:r>
            <a:endParaRPr lang="en-US" b="1" dirty="0">
              <a:solidFill>
                <a:srgbClr val="FF0000"/>
              </a:solidFill>
            </a:endParaRPr>
          </a:p>
        </p:txBody>
      </p:sp>
    </p:spTree>
    <p:extLst>
      <p:ext uri="{BB962C8B-B14F-4D97-AF65-F5344CB8AC3E}">
        <p14:creationId xmlns:p14="http://schemas.microsoft.com/office/powerpoint/2010/main" val="1942886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USART2 Configuration</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48</a:t>
            </a:fld>
            <a:endParaRPr lang="fr-FR" dirty="0"/>
          </a:p>
        </p:txBody>
      </p:sp>
      <p:sp>
        <p:nvSpPr>
          <p:cNvPr id="5" name="Content Placeholder 4"/>
          <p:cNvSpPr>
            <a:spLocks noGrp="1"/>
          </p:cNvSpPr>
          <p:nvPr>
            <p:ph idx="1"/>
          </p:nvPr>
        </p:nvSpPr>
        <p:spPr>
          <a:xfrm>
            <a:off x="179512" y="1052736"/>
            <a:ext cx="8229600" cy="5047536"/>
          </a:xfrm>
        </p:spPr>
        <p:txBody>
          <a:bodyPr/>
          <a:lstStyle/>
          <a:p>
            <a:r>
              <a:rPr lang="en-US" sz="1800" dirty="0" smtClean="0"/>
              <a:t>Click on the Configuration tab, and select USART2:</a:t>
            </a:r>
          </a:p>
          <a:p>
            <a:endParaRPr lang="en-US" sz="1800" dirty="0"/>
          </a:p>
          <a:p>
            <a:endParaRPr lang="en-US" sz="1800" dirty="0" smtClean="0"/>
          </a:p>
          <a:p>
            <a:endParaRPr lang="en-US" sz="1800" dirty="0"/>
          </a:p>
          <a:p>
            <a:r>
              <a:rPr lang="en-US" sz="1800" dirty="0" smtClean="0"/>
              <a:t>Parameter Settings tab:</a:t>
            </a:r>
          </a:p>
          <a:p>
            <a:pPr lvl="1"/>
            <a:r>
              <a:rPr lang="en-US" sz="1400" dirty="0" smtClean="0"/>
              <a:t>9600Bits/s</a:t>
            </a:r>
          </a:p>
          <a:p>
            <a:pPr lvl="1"/>
            <a:r>
              <a:rPr lang="en-US" sz="1400" dirty="0" smtClean="0"/>
              <a:t>8-bit word length</a:t>
            </a:r>
          </a:p>
          <a:p>
            <a:pPr lvl="1"/>
            <a:r>
              <a:rPr lang="en-US" sz="1400" dirty="0" smtClean="0"/>
              <a:t>No parity bit</a:t>
            </a:r>
          </a:p>
          <a:p>
            <a:pPr lvl="1"/>
            <a:r>
              <a:rPr lang="en-US" sz="1400" dirty="0" smtClean="0"/>
              <a:t>1 Stop bit</a:t>
            </a:r>
          </a:p>
          <a:p>
            <a:pPr lvl="1"/>
            <a:r>
              <a:rPr lang="en-US" sz="1400" dirty="0" smtClean="0"/>
              <a:t>Rx &amp; </a:t>
            </a:r>
            <a:r>
              <a:rPr lang="en-US" sz="1400" dirty="0" err="1" smtClean="0"/>
              <a:t>Tx</a:t>
            </a:r>
            <a:r>
              <a:rPr lang="en-US" sz="1400" dirty="0" smtClean="0"/>
              <a:t> data</a:t>
            </a:r>
          </a:p>
          <a:p>
            <a:pPr lvl="1"/>
            <a:r>
              <a:rPr lang="en-US" sz="1400" dirty="0" smtClean="0"/>
              <a:t>16-clock oversampling</a:t>
            </a:r>
          </a:p>
          <a:p>
            <a:pPr lvl="1"/>
            <a:r>
              <a:rPr lang="en-US" sz="1400" dirty="0" smtClean="0"/>
              <a:t>No advanced feature settings needed</a:t>
            </a:r>
          </a:p>
          <a:p>
            <a:pPr lvl="1"/>
            <a:r>
              <a:rPr lang="en-US" sz="1400" dirty="0" smtClean="0"/>
              <a:t>No NVIC or DMA settings used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889772"/>
            <a:ext cx="4625824" cy="47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340" y="1418284"/>
            <a:ext cx="16287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030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NVIC Configuration</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49</a:t>
            </a:fld>
            <a:endParaRPr lang="fr-FR" dirty="0"/>
          </a:p>
        </p:txBody>
      </p:sp>
      <p:sp>
        <p:nvSpPr>
          <p:cNvPr id="5" name="Content Placeholder 4"/>
          <p:cNvSpPr>
            <a:spLocks noGrp="1"/>
          </p:cNvSpPr>
          <p:nvPr>
            <p:ph idx="1"/>
          </p:nvPr>
        </p:nvSpPr>
        <p:spPr>
          <a:xfrm>
            <a:off x="179512" y="1052736"/>
            <a:ext cx="8229600" cy="3877985"/>
          </a:xfrm>
        </p:spPr>
        <p:txBody>
          <a:bodyPr/>
          <a:lstStyle/>
          <a:p>
            <a:r>
              <a:rPr lang="en-US" sz="1800" dirty="0" smtClean="0"/>
              <a:t>Click on the Configuration tab, and select NVIC:</a:t>
            </a:r>
          </a:p>
          <a:p>
            <a:endParaRPr lang="en-US" sz="1800" dirty="0"/>
          </a:p>
          <a:p>
            <a:endParaRPr lang="en-US" sz="1800" dirty="0" smtClean="0"/>
          </a:p>
          <a:p>
            <a:endParaRPr lang="en-US" sz="1800" dirty="0"/>
          </a:p>
          <a:p>
            <a:r>
              <a:rPr lang="en-US" sz="1800" dirty="0" smtClean="0"/>
              <a:t>Enable EXTI line0</a:t>
            </a:r>
          </a:p>
          <a:p>
            <a:r>
              <a:rPr lang="en-US" sz="1800" dirty="0" smtClean="0"/>
              <a:t>Set Preemption Priority to 2</a:t>
            </a:r>
          </a:p>
          <a:p>
            <a:r>
              <a:rPr lang="en-US" sz="1800" dirty="0" smtClean="0"/>
              <a:t>Click ‘OK’</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61459"/>
            <a:ext cx="1619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477873"/>
            <a:ext cx="5713487" cy="523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3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31B9E4-8E4D-4C86-BFD7-412B282B373B}" type="slidenum">
              <a:rPr lang="fr-FR" smtClean="0"/>
              <a:pPr/>
              <a:t>5</a:t>
            </a:fld>
            <a:endParaRPr lang="fr-FR" dirty="0"/>
          </a:p>
        </p:txBody>
      </p:sp>
      <p:sp>
        <p:nvSpPr>
          <p:cNvPr id="10" name="Title 9"/>
          <p:cNvSpPr>
            <a:spLocks noGrp="1"/>
          </p:cNvSpPr>
          <p:nvPr>
            <p:ph type="title"/>
          </p:nvPr>
        </p:nvSpPr>
        <p:spPr/>
        <p:txBody>
          <a:bodyPr/>
          <a:lstStyle/>
          <a:p>
            <a:r>
              <a:rPr lang="en-US" dirty="0" smtClean="0"/>
              <a:t>Ultra-low-power modes</a:t>
            </a:r>
            <a:endParaRPr lang="en-US" dirty="0"/>
          </a:p>
        </p:txBody>
      </p:sp>
      <p:sp>
        <p:nvSpPr>
          <p:cNvPr id="138" name="Pentagon 137"/>
          <p:cNvSpPr/>
          <p:nvPr/>
        </p:nvSpPr>
        <p:spPr>
          <a:xfrm>
            <a:off x="1382262" y="5811901"/>
            <a:ext cx="2673452" cy="2700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u="sng" dirty="0">
                <a:solidFill>
                  <a:schemeClr val="bg1">
                    <a:lumMod val="50000"/>
                  </a:schemeClr>
                </a:solidFill>
              </a:rPr>
              <a:t>Note</a:t>
            </a:r>
            <a:r>
              <a:rPr lang="fr-FR" sz="1100" dirty="0">
                <a:solidFill>
                  <a:schemeClr val="bg1">
                    <a:lumMod val="50000"/>
                  </a:schemeClr>
                </a:solidFill>
              </a:rPr>
              <a:t> : * </a:t>
            </a:r>
            <a:r>
              <a:rPr lang="fr-FR" sz="1100" dirty="0" err="1">
                <a:solidFill>
                  <a:schemeClr val="bg1">
                    <a:lumMod val="50000"/>
                  </a:schemeClr>
                </a:solidFill>
              </a:rPr>
              <a:t>without</a:t>
            </a:r>
            <a:r>
              <a:rPr lang="fr-FR" sz="1100" dirty="0">
                <a:solidFill>
                  <a:schemeClr val="bg1">
                    <a:lumMod val="50000"/>
                  </a:schemeClr>
                </a:solidFill>
              </a:rPr>
              <a:t> RTC / </a:t>
            </a:r>
            <a:r>
              <a:rPr lang="fr-FR" sz="1100" dirty="0" err="1">
                <a:solidFill>
                  <a:schemeClr val="bg1">
                    <a:lumMod val="50000"/>
                  </a:schemeClr>
                </a:solidFill>
              </a:rPr>
              <a:t>with</a:t>
            </a:r>
            <a:r>
              <a:rPr lang="fr-FR" sz="1100" dirty="0">
                <a:solidFill>
                  <a:schemeClr val="bg1">
                    <a:lumMod val="50000"/>
                  </a:schemeClr>
                </a:solidFill>
              </a:rPr>
              <a:t> RTC</a:t>
            </a:r>
            <a:endParaRPr lang="en-US" sz="1100" dirty="0">
              <a:solidFill>
                <a:schemeClr val="bg1">
                  <a:lumMod val="50000"/>
                </a:schemeClr>
              </a:solidFill>
            </a:endParaRPr>
          </a:p>
        </p:txBody>
      </p:sp>
      <p:sp>
        <p:nvSpPr>
          <p:cNvPr id="43" name="TextBox 42"/>
          <p:cNvSpPr txBox="1"/>
          <p:nvPr/>
        </p:nvSpPr>
        <p:spPr>
          <a:xfrm>
            <a:off x="5498055" y="5648732"/>
            <a:ext cx="163545" cy="276999"/>
          </a:xfrm>
          <a:prstGeom prst="rect">
            <a:avLst/>
          </a:prstGeom>
          <a:noFill/>
        </p:spPr>
        <p:txBody>
          <a:bodyPr wrap="square" rtlCol="0">
            <a:spAutoFit/>
          </a:bodyPr>
          <a:lstStyle/>
          <a:p>
            <a:r>
              <a:rPr lang="en-US" sz="1200" b="1" dirty="0">
                <a:solidFill>
                  <a:schemeClr val="bg1"/>
                </a:solidFill>
              </a:rPr>
              <a:t>1</a:t>
            </a:r>
          </a:p>
        </p:txBody>
      </p:sp>
      <p:sp>
        <p:nvSpPr>
          <p:cNvPr id="46" name="Rectangle 45"/>
          <p:cNvSpPr/>
          <p:nvPr/>
        </p:nvSpPr>
        <p:spPr>
          <a:xfrm>
            <a:off x="197052" y="2367574"/>
            <a:ext cx="1159068" cy="3281158"/>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Rectangle 51"/>
          <p:cNvSpPr/>
          <p:nvPr/>
        </p:nvSpPr>
        <p:spPr>
          <a:xfrm>
            <a:off x="-4613" y="1477151"/>
            <a:ext cx="9148613" cy="400110"/>
          </a:xfrm>
          <a:prstGeom prst="rect">
            <a:avLst/>
          </a:prstGeom>
          <a:solidFill>
            <a:schemeClr val="accent1"/>
          </a:solidFill>
        </p:spPr>
        <p:txBody>
          <a:bodyPr wrap="square">
            <a:spAutoFit/>
          </a:bodyPr>
          <a:lstStyle/>
          <a:p>
            <a:pPr algn="ctr"/>
            <a:r>
              <a:rPr lang="en-US" sz="2000" b="1" dirty="0">
                <a:solidFill>
                  <a:schemeClr val="bg1"/>
                </a:solidFill>
              </a:rPr>
              <a:t>Best power consumption numbers with full flexibility</a:t>
            </a:r>
          </a:p>
        </p:txBody>
      </p:sp>
      <p:sp>
        <p:nvSpPr>
          <p:cNvPr id="53" name="Pentagon 52"/>
          <p:cNvSpPr/>
          <p:nvPr/>
        </p:nvSpPr>
        <p:spPr>
          <a:xfrm>
            <a:off x="1407661" y="5343377"/>
            <a:ext cx="5831339" cy="317605"/>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RUN at 80 MHz                                                             </a:t>
            </a:r>
            <a:r>
              <a:rPr lang="fr-FR" sz="1400" b="1" dirty="0" smtClean="0"/>
              <a:t>   </a:t>
            </a:r>
            <a:r>
              <a:rPr lang="fr-FR" sz="1400" b="1" dirty="0"/>
              <a:t>112 µA / MHz</a:t>
            </a:r>
            <a:endParaRPr lang="en-US" sz="1400" dirty="0"/>
          </a:p>
        </p:txBody>
      </p:sp>
      <p:grpSp>
        <p:nvGrpSpPr>
          <p:cNvPr id="2" name="Group 1"/>
          <p:cNvGrpSpPr/>
          <p:nvPr/>
        </p:nvGrpSpPr>
        <p:grpSpPr>
          <a:xfrm>
            <a:off x="1382262" y="2380224"/>
            <a:ext cx="7978721" cy="279905"/>
            <a:chOff x="1382261" y="1522973"/>
            <a:chExt cx="7978721" cy="279905"/>
          </a:xfrm>
        </p:grpSpPr>
        <p:sp>
          <p:nvSpPr>
            <p:cNvPr id="47" name="TextBox 46"/>
            <p:cNvSpPr txBox="1"/>
            <p:nvPr/>
          </p:nvSpPr>
          <p:spPr>
            <a:xfrm>
              <a:off x="6434902" y="1523229"/>
              <a:ext cx="2926080" cy="276999"/>
            </a:xfrm>
            <a:prstGeom prst="rect">
              <a:avLst/>
            </a:prstGeom>
            <a:noFill/>
          </p:spPr>
          <p:txBody>
            <a:bodyPr wrap="square" rtlCol="0">
              <a:spAutoFit/>
            </a:bodyPr>
            <a:lstStyle/>
            <a:p>
              <a:r>
                <a:rPr lang="fr-FR" sz="1200" dirty="0" err="1">
                  <a:solidFill>
                    <a:schemeClr val="tx2"/>
                  </a:solidFill>
                </a:rPr>
                <a:t>Tamper</a:t>
              </a:r>
              <a:r>
                <a:rPr lang="fr-FR" sz="1200" dirty="0">
                  <a:solidFill>
                    <a:schemeClr val="tx2"/>
                  </a:solidFill>
                </a:rPr>
                <a:t>: 3 I/Os, RTC</a:t>
              </a:r>
            </a:p>
          </p:txBody>
        </p:sp>
        <p:sp>
          <p:nvSpPr>
            <p:cNvPr id="58" name="Pentagon 57"/>
            <p:cNvSpPr/>
            <p:nvPr/>
          </p:nvSpPr>
          <p:spPr>
            <a:xfrm>
              <a:off x="1382261" y="1522973"/>
              <a:ext cx="3062738" cy="279905"/>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VBAT             </a:t>
              </a:r>
              <a:r>
                <a:rPr lang="fr-FR" sz="1400" b="1" dirty="0" smtClean="0"/>
                <a:t>          </a:t>
              </a:r>
              <a:r>
                <a:rPr lang="fr-FR" sz="1400" b="1" dirty="0"/>
                <a:t>4 </a:t>
              </a:r>
              <a:r>
                <a:rPr lang="fr-FR" sz="1400" b="1" dirty="0" err="1"/>
                <a:t>nA</a:t>
              </a:r>
              <a:r>
                <a:rPr lang="fr-FR" sz="1400" b="1" dirty="0"/>
                <a:t> / 300 </a:t>
              </a:r>
              <a:r>
                <a:rPr lang="fr-FR" sz="1400" b="1" dirty="0" err="1"/>
                <a:t>nA</a:t>
              </a:r>
              <a:r>
                <a:rPr lang="fr-FR" sz="1400" b="1" dirty="0"/>
                <a:t>*</a:t>
              </a:r>
              <a:endParaRPr lang="en-US" sz="1400" b="1" dirty="0"/>
            </a:p>
          </p:txBody>
        </p:sp>
      </p:grpSp>
      <p:grpSp>
        <p:nvGrpSpPr>
          <p:cNvPr id="8" name="Group 7"/>
          <p:cNvGrpSpPr/>
          <p:nvPr/>
        </p:nvGrpSpPr>
        <p:grpSpPr>
          <a:xfrm>
            <a:off x="266658" y="2721621"/>
            <a:ext cx="9107025" cy="465704"/>
            <a:chOff x="266658" y="1864370"/>
            <a:chExt cx="9107025" cy="465704"/>
          </a:xfrm>
        </p:grpSpPr>
        <p:grpSp>
          <p:nvGrpSpPr>
            <p:cNvPr id="3" name="Group 2"/>
            <p:cNvGrpSpPr/>
            <p:nvPr/>
          </p:nvGrpSpPr>
          <p:grpSpPr>
            <a:xfrm>
              <a:off x="1394961" y="1868409"/>
              <a:ext cx="7978722" cy="461665"/>
              <a:chOff x="1394961" y="1868409"/>
              <a:chExt cx="7978722" cy="461665"/>
            </a:xfrm>
          </p:grpSpPr>
          <p:sp>
            <p:nvSpPr>
              <p:cNvPr id="48" name="TextBox 47"/>
              <p:cNvSpPr txBox="1"/>
              <p:nvPr/>
            </p:nvSpPr>
            <p:spPr>
              <a:xfrm>
                <a:off x="6447603" y="1868409"/>
                <a:ext cx="2926080" cy="461665"/>
              </a:xfrm>
              <a:prstGeom prst="rect">
                <a:avLst/>
              </a:prstGeom>
              <a:noFill/>
            </p:spPr>
            <p:txBody>
              <a:bodyPr wrap="square" rtlCol="0">
                <a:spAutoFit/>
              </a:bodyPr>
              <a:lstStyle/>
              <a:p>
                <a:r>
                  <a:rPr lang="fr-FR" sz="1200" dirty="0" err="1">
                    <a:solidFill>
                      <a:schemeClr val="tx2"/>
                    </a:solidFill>
                  </a:rPr>
                  <a:t>Wake-up</a:t>
                </a:r>
                <a:r>
                  <a:rPr lang="fr-FR" sz="1200" dirty="0">
                    <a:solidFill>
                      <a:schemeClr val="tx2"/>
                    </a:solidFill>
                  </a:rPr>
                  <a:t> sources: reset pin, 5 I/Os</a:t>
                </a:r>
                <a:r>
                  <a:rPr lang="fr-FR" sz="1200" dirty="0" smtClean="0">
                    <a:solidFill>
                      <a:schemeClr val="tx2"/>
                    </a:solidFill>
                  </a:rPr>
                  <a:t>,</a:t>
                </a:r>
              </a:p>
              <a:p>
                <a:r>
                  <a:rPr lang="fr-FR" sz="1200" dirty="0" smtClean="0">
                    <a:solidFill>
                      <a:schemeClr val="tx2"/>
                    </a:solidFill>
                  </a:rPr>
                  <a:t> </a:t>
                </a:r>
                <a:r>
                  <a:rPr lang="fr-FR" sz="1200" dirty="0">
                    <a:solidFill>
                      <a:schemeClr val="tx2"/>
                    </a:solidFill>
                  </a:rPr>
                  <a:t>RTC </a:t>
                </a:r>
              </a:p>
            </p:txBody>
          </p:sp>
          <p:sp>
            <p:nvSpPr>
              <p:cNvPr id="59" name="Pentagon 58"/>
              <p:cNvSpPr/>
              <p:nvPr/>
            </p:nvSpPr>
            <p:spPr>
              <a:xfrm>
                <a:off x="1394961" y="1879079"/>
                <a:ext cx="3367540" cy="300637"/>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SHUTDOWN           </a:t>
                </a:r>
                <a:r>
                  <a:rPr lang="fr-FR" sz="1400" b="1" dirty="0" smtClean="0"/>
                  <a:t>    </a:t>
                </a:r>
                <a:r>
                  <a:rPr lang="fr-FR" sz="1400" b="1" dirty="0"/>
                  <a:t>30 </a:t>
                </a:r>
                <a:r>
                  <a:rPr lang="fr-FR" sz="1400" b="1" dirty="0" err="1"/>
                  <a:t>nA</a:t>
                </a:r>
                <a:r>
                  <a:rPr lang="fr-FR" sz="1400" b="1" dirty="0"/>
                  <a:t> / 330 </a:t>
                </a:r>
                <a:r>
                  <a:rPr lang="fr-FR" sz="1400" b="1" dirty="0" err="1"/>
                  <a:t>nA</a:t>
                </a:r>
                <a:r>
                  <a:rPr lang="fr-FR" sz="1400" b="1" dirty="0"/>
                  <a:t>*</a:t>
                </a:r>
                <a:endParaRPr lang="en-US" sz="1400" b="1" dirty="0"/>
              </a:p>
            </p:txBody>
          </p:sp>
        </p:grpSp>
        <p:sp>
          <p:nvSpPr>
            <p:cNvPr id="61" name="TextBox 60"/>
            <p:cNvSpPr txBox="1"/>
            <p:nvPr/>
          </p:nvSpPr>
          <p:spPr>
            <a:xfrm>
              <a:off x="266658" y="1864370"/>
              <a:ext cx="1003036" cy="307777"/>
            </a:xfrm>
            <a:prstGeom prst="rect">
              <a:avLst/>
            </a:prstGeom>
            <a:solidFill>
              <a:schemeClr val="accent1"/>
            </a:solidFill>
            <a:ln>
              <a:noFill/>
            </a:ln>
          </p:spPr>
          <p:txBody>
            <a:bodyPr wrap="square" rtlCol="0">
              <a:spAutoFit/>
            </a:bodyPr>
            <a:lstStyle/>
            <a:p>
              <a:pPr algn="ctr"/>
              <a:r>
                <a:rPr lang="fr-FR" sz="1400" b="1" dirty="0">
                  <a:solidFill>
                    <a:schemeClr val="bg1"/>
                  </a:solidFill>
                </a:rPr>
                <a:t>250 µs</a:t>
              </a:r>
            </a:p>
          </p:txBody>
        </p:sp>
      </p:grpSp>
      <p:sp>
        <p:nvSpPr>
          <p:cNvPr id="66" name="TextBox 65"/>
          <p:cNvSpPr txBox="1"/>
          <p:nvPr/>
        </p:nvSpPr>
        <p:spPr>
          <a:xfrm>
            <a:off x="142807" y="2395360"/>
            <a:ext cx="1250738" cy="276999"/>
          </a:xfrm>
          <a:prstGeom prst="rect">
            <a:avLst/>
          </a:prstGeom>
          <a:noFill/>
        </p:spPr>
        <p:txBody>
          <a:bodyPr wrap="square" rtlCol="0">
            <a:spAutoFit/>
          </a:bodyPr>
          <a:lstStyle/>
          <a:p>
            <a:pPr algn="ctr"/>
            <a:r>
              <a:rPr lang="fr-FR" sz="1200" b="1" dirty="0" err="1">
                <a:solidFill>
                  <a:schemeClr val="accent4"/>
                </a:solidFill>
              </a:rPr>
              <a:t>Wake-up</a:t>
            </a:r>
            <a:r>
              <a:rPr lang="fr-FR" sz="1200" b="1" dirty="0">
                <a:solidFill>
                  <a:schemeClr val="accent4"/>
                </a:solidFill>
              </a:rPr>
              <a:t> time</a:t>
            </a:r>
          </a:p>
        </p:txBody>
      </p:sp>
      <p:grpSp>
        <p:nvGrpSpPr>
          <p:cNvPr id="11" name="Group 10"/>
          <p:cNvGrpSpPr/>
          <p:nvPr/>
        </p:nvGrpSpPr>
        <p:grpSpPr>
          <a:xfrm>
            <a:off x="266658" y="3666853"/>
            <a:ext cx="9145485" cy="485787"/>
            <a:chOff x="266657" y="2809602"/>
            <a:chExt cx="9145485" cy="485787"/>
          </a:xfrm>
        </p:grpSpPr>
        <p:sp>
          <p:nvSpPr>
            <p:cNvPr id="64" name="TextBox 63"/>
            <p:cNvSpPr txBox="1"/>
            <p:nvPr/>
          </p:nvSpPr>
          <p:spPr>
            <a:xfrm>
              <a:off x="266657" y="2987612"/>
              <a:ext cx="1003036" cy="307777"/>
            </a:xfrm>
            <a:prstGeom prst="rect">
              <a:avLst/>
            </a:prstGeom>
            <a:solidFill>
              <a:schemeClr val="accent1"/>
            </a:solidFill>
          </p:spPr>
          <p:txBody>
            <a:bodyPr wrap="square" rtlCol="0">
              <a:spAutoFit/>
            </a:bodyPr>
            <a:lstStyle/>
            <a:p>
              <a:pPr algn="ctr"/>
              <a:r>
                <a:rPr lang="fr-FR" sz="1400" b="1" dirty="0">
                  <a:solidFill>
                    <a:schemeClr val="bg1"/>
                  </a:solidFill>
                </a:rPr>
                <a:t>5 µs</a:t>
              </a:r>
            </a:p>
          </p:txBody>
        </p:sp>
        <p:grpSp>
          <p:nvGrpSpPr>
            <p:cNvPr id="6" name="Group 5"/>
            <p:cNvGrpSpPr/>
            <p:nvPr/>
          </p:nvGrpSpPr>
          <p:grpSpPr>
            <a:xfrm>
              <a:off x="1394960" y="2809602"/>
              <a:ext cx="8017182" cy="461665"/>
              <a:chOff x="1394960" y="2809602"/>
              <a:chExt cx="8017182" cy="461665"/>
            </a:xfrm>
          </p:grpSpPr>
          <p:sp>
            <p:nvSpPr>
              <p:cNvPr id="50" name="TextBox 49"/>
              <p:cNvSpPr txBox="1"/>
              <p:nvPr/>
            </p:nvSpPr>
            <p:spPr>
              <a:xfrm>
                <a:off x="6486062" y="2809602"/>
                <a:ext cx="2926080" cy="461665"/>
              </a:xfrm>
              <a:prstGeom prst="rect">
                <a:avLst/>
              </a:prstGeom>
              <a:noFill/>
            </p:spPr>
            <p:txBody>
              <a:bodyPr wrap="square" rtlCol="0">
                <a:spAutoFit/>
              </a:bodyPr>
              <a:lstStyle/>
              <a:p>
                <a:r>
                  <a:rPr lang="fr-FR" sz="1200" dirty="0" err="1">
                    <a:solidFill>
                      <a:schemeClr val="tx2"/>
                    </a:solidFill>
                  </a:rPr>
                  <a:t>Wake-up</a:t>
                </a:r>
                <a:r>
                  <a:rPr lang="fr-FR" sz="1200" dirty="0">
                    <a:solidFill>
                      <a:schemeClr val="tx2"/>
                    </a:solidFill>
                  </a:rPr>
                  <a:t> sources: + all I/Os, PVD, </a:t>
                </a:r>
                <a:endParaRPr lang="fr-FR" sz="1200" dirty="0" smtClean="0">
                  <a:solidFill>
                    <a:schemeClr val="tx2"/>
                  </a:solidFill>
                </a:endParaRPr>
              </a:p>
              <a:p>
                <a:r>
                  <a:rPr lang="fr-FR" sz="1200" dirty="0" smtClean="0">
                    <a:solidFill>
                      <a:schemeClr val="tx2"/>
                    </a:solidFill>
                  </a:rPr>
                  <a:t>LCD</a:t>
                </a:r>
                <a:r>
                  <a:rPr lang="fr-FR" sz="1200" dirty="0">
                    <a:solidFill>
                      <a:schemeClr val="tx2"/>
                    </a:solidFill>
                  </a:rPr>
                  <a:t>, </a:t>
                </a:r>
                <a:r>
                  <a:rPr lang="fr-FR" sz="1200" dirty="0" err="1" smtClean="0">
                    <a:solidFill>
                      <a:schemeClr val="tx2"/>
                    </a:solidFill>
                  </a:rPr>
                  <a:t>COMPs</a:t>
                </a:r>
                <a:r>
                  <a:rPr lang="fr-FR" sz="1200" dirty="0">
                    <a:solidFill>
                      <a:schemeClr val="tx2"/>
                    </a:solidFill>
                  </a:rPr>
                  <a:t>, I²C, LPUART, LPTIM </a:t>
                </a:r>
              </a:p>
            </p:txBody>
          </p:sp>
          <p:sp>
            <p:nvSpPr>
              <p:cNvPr id="75" name="Pentagon 74"/>
              <p:cNvSpPr/>
              <p:nvPr/>
            </p:nvSpPr>
            <p:spPr>
              <a:xfrm>
                <a:off x="1394960" y="2947401"/>
                <a:ext cx="4548639" cy="31936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STOP 2 (full </a:t>
                </a:r>
                <a:r>
                  <a:rPr lang="fr-FR" sz="1400" b="1" dirty="0" err="1"/>
                  <a:t>retention</a:t>
                </a:r>
                <a:r>
                  <a:rPr lang="fr-FR" sz="1400" b="1" dirty="0"/>
                  <a:t>)  </a:t>
                </a:r>
                <a:r>
                  <a:rPr lang="fr-FR" sz="1400" dirty="0"/>
                  <a:t>               </a:t>
                </a:r>
                <a:r>
                  <a:rPr lang="fr-FR" sz="1400" dirty="0" smtClean="0"/>
                  <a:t>      </a:t>
                </a:r>
                <a:r>
                  <a:rPr lang="fr-FR" sz="1400" b="1" dirty="0"/>
                  <a:t>1.1 µA / 1.4 µA*</a:t>
                </a:r>
                <a:endParaRPr lang="en-US" sz="1400" b="1" dirty="0"/>
              </a:p>
            </p:txBody>
          </p:sp>
        </p:grpSp>
      </p:grpSp>
      <p:grpSp>
        <p:nvGrpSpPr>
          <p:cNvPr id="13" name="Group 12"/>
          <p:cNvGrpSpPr/>
          <p:nvPr/>
        </p:nvGrpSpPr>
        <p:grpSpPr>
          <a:xfrm>
            <a:off x="266658" y="4495070"/>
            <a:ext cx="8801142" cy="461665"/>
            <a:chOff x="266657" y="3612420"/>
            <a:chExt cx="8801142" cy="461665"/>
          </a:xfrm>
        </p:grpSpPr>
        <p:sp>
          <p:nvSpPr>
            <p:cNvPr id="51" name="TextBox 50"/>
            <p:cNvSpPr txBox="1"/>
            <p:nvPr/>
          </p:nvSpPr>
          <p:spPr>
            <a:xfrm>
              <a:off x="6505301" y="3612420"/>
              <a:ext cx="2562498" cy="461665"/>
            </a:xfrm>
            <a:prstGeom prst="rect">
              <a:avLst/>
            </a:prstGeom>
            <a:noFill/>
          </p:spPr>
          <p:txBody>
            <a:bodyPr wrap="square" rtlCol="0">
              <a:spAutoFit/>
            </a:bodyPr>
            <a:lstStyle/>
            <a:p>
              <a:r>
                <a:rPr lang="fr-FR" sz="1200" dirty="0" err="1">
                  <a:solidFill>
                    <a:schemeClr val="tx2"/>
                  </a:solidFill>
                </a:rPr>
                <a:t>Wake-up</a:t>
              </a:r>
              <a:r>
                <a:rPr lang="fr-FR" sz="1200" dirty="0">
                  <a:solidFill>
                    <a:schemeClr val="tx2"/>
                  </a:solidFill>
                </a:rPr>
                <a:t> sources: </a:t>
              </a:r>
              <a:r>
                <a:rPr lang="fr-FR" sz="1200" dirty="0" err="1">
                  <a:solidFill>
                    <a:schemeClr val="tx2"/>
                  </a:solidFill>
                </a:rPr>
                <a:t>any</a:t>
              </a:r>
              <a:r>
                <a:rPr lang="fr-FR" sz="1200" dirty="0">
                  <a:solidFill>
                    <a:schemeClr val="tx2"/>
                  </a:solidFill>
                </a:rPr>
                <a:t> </a:t>
              </a:r>
              <a:r>
                <a:rPr lang="fr-FR" sz="1200" dirty="0" err="1" smtClean="0">
                  <a:solidFill>
                    <a:schemeClr val="tx2"/>
                  </a:solidFill>
                </a:rPr>
                <a:t>interrupt</a:t>
              </a:r>
              <a:endParaRPr lang="fr-FR" sz="1200" dirty="0" smtClean="0">
                <a:solidFill>
                  <a:schemeClr val="tx2"/>
                </a:solidFill>
              </a:endParaRPr>
            </a:p>
            <a:p>
              <a:r>
                <a:rPr lang="fr-FR" sz="1200" dirty="0" smtClean="0">
                  <a:solidFill>
                    <a:schemeClr val="tx2"/>
                  </a:solidFill>
                </a:rPr>
                <a:t> </a:t>
              </a:r>
              <a:r>
                <a:rPr lang="fr-FR" sz="1200" dirty="0">
                  <a:solidFill>
                    <a:schemeClr val="tx2"/>
                  </a:solidFill>
                </a:rPr>
                <a:t>or </a:t>
              </a:r>
              <a:r>
                <a:rPr lang="fr-FR" sz="1200" dirty="0" err="1">
                  <a:solidFill>
                    <a:schemeClr val="tx2"/>
                  </a:solidFill>
                </a:rPr>
                <a:t>event</a:t>
              </a:r>
              <a:endParaRPr lang="fr-FR" sz="1200" dirty="0">
                <a:solidFill>
                  <a:schemeClr val="tx2"/>
                </a:solidFill>
              </a:endParaRPr>
            </a:p>
          </p:txBody>
        </p:sp>
        <p:sp>
          <p:nvSpPr>
            <p:cNvPr id="65" name="TextBox 64"/>
            <p:cNvSpPr txBox="1"/>
            <p:nvPr/>
          </p:nvSpPr>
          <p:spPr>
            <a:xfrm>
              <a:off x="266657" y="3726805"/>
              <a:ext cx="1003036" cy="307777"/>
            </a:xfrm>
            <a:prstGeom prst="rect">
              <a:avLst/>
            </a:prstGeom>
            <a:solidFill>
              <a:schemeClr val="accent1"/>
            </a:solidFill>
            <a:ln>
              <a:noFill/>
            </a:ln>
          </p:spPr>
          <p:txBody>
            <a:bodyPr wrap="square" rtlCol="0">
              <a:spAutoFit/>
            </a:bodyPr>
            <a:lstStyle/>
            <a:p>
              <a:pPr algn="ctr"/>
              <a:r>
                <a:rPr lang="fr-FR" sz="1400" b="1" dirty="0">
                  <a:solidFill>
                    <a:schemeClr val="bg1"/>
                  </a:solidFill>
                </a:rPr>
                <a:t>6 cycles</a:t>
              </a:r>
            </a:p>
          </p:txBody>
        </p:sp>
        <p:sp>
          <p:nvSpPr>
            <p:cNvPr id="76" name="Pentagon 75"/>
            <p:cNvSpPr/>
            <p:nvPr/>
          </p:nvSpPr>
          <p:spPr>
            <a:xfrm>
              <a:off x="1407661" y="3697714"/>
              <a:ext cx="5083957" cy="31647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t>SLEEP                                                     </a:t>
              </a:r>
              <a:r>
                <a:rPr lang="fr-FR" sz="1400" b="1" dirty="0" smtClean="0"/>
                <a:t>            </a:t>
              </a:r>
              <a:r>
                <a:rPr lang="fr-FR" sz="1400" b="1" dirty="0"/>
                <a:t>35 µA / MHz</a:t>
              </a:r>
              <a:endParaRPr lang="en-US" sz="1400" b="1" dirty="0"/>
            </a:p>
          </p:txBody>
        </p:sp>
      </p:grpSp>
      <p:sp>
        <p:nvSpPr>
          <p:cNvPr id="77" name="Pentagon 76"/>
          <p:cNvSpPr/>
          <p:nvPr/>
        </p:nvSpPr>
        <p:spPr>
          <a:xfrm>
            <a:off x="1407661" y="4961873"/>
            <a:ext cx="5450339" cy="31203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RUN at 24 MHz                                              </a:t>
            </a:r>
            <a:r>
              <a:rPr lang="fr-FR" sz="1400" b="1" dirty="0" smtClean="0"/>
              <a:t>           </a:t>
            </a:r>
            <a:r>
              <a:rPr lang="fr-FR" sz="1400" b="1" dirty="0"/>
              <a:t>100 µA / MHz</a:t>
            </a:r>
            <a:endParaRPr lang="en-US" sz="1400" dirty="0"/>
          </a:p>
        </p:txBody>
      </p:sp>
      <p:grpSp>
        <p:nvGrpSpPr>
          <p:cNvPr id="12" name="Group 11"/>
          <p:cNvGrpSpPr/>
          <p:nvPr/>
        </p:nvGrpSpPr>
        <p:grpSpPr>
          <a:xfrm>
            <a:off x="266658" y="4172924"/>
            <a:ext cx="9151041" cy="362845"/>
            <a:chOff x="266657" y="3315674"/>
            <a:chExt cx="9151041" cy="362845"/>
          </a:xfrm>
        </p:grpSpPr>
        <p:sp>
          <p:nvSpPr>
            <p:cNvPr id="73" name="TextBox 72"/>
            <p:cNvSpPr txBox="1"/>
            <p:nvPr/>
          </p:nvSpPr>
          <p:spPr>
            <a:xfrm>
              <a:off x="266657" y="3370742"/>
              <a:ext cx="1003036" cy="307777"/>
            </a:xfrm>
            <a:prstGeom prst="rect">
              <a:avLst/>
            </a:prstGeom>
            <a:solidFill>
              <a:schemeClr val="accent1"/>
            </a:solidFill>
          </p:spPr>
          <p:txBody>
            <a:bodyPr wrap="square" rtlCol="0">
              <a:spAutoFit/>
            </a:bodyPr>
            <a:lstStyle/>
            <a:p>
              <a:pPr algn="ctr"/>
              <a:r>
                <a:rPr lang="fr-FR" sz="1400" b="1" dirty="0">
                  <a:solidFill>
                    <a:schemeClr val="bg1"/>
                  </a:solidFill>
                </a:rPr>
                <a:t>4 µs</a:t>
              </a:r>
            </a:p>
          </p:txBody>
        </p:sp>
        <p:grpSp>
          <p:nvGrpSpPr>
            <p:cNvPr id="7" name="Group 6"/>
            <p:cNvGrpSpPr/>
            <p:nvPr/>
          </p:nvGrpSpPr>
          <p:grpSpPr>
            <a:xfrm>
              <a:off x="1394959" y="3315674"/>
              <a:ext cx="8022739" cy="342240"/>
              <a:chOff x="1394959" y="3315674"/>
              <a:chExt cx="8022739" cy="342240"/>
            </a:xfrm>
          </p:grpSpPr>
          <p:sp>
            <p:nvSpPr>
              <p:cNvPr id="74" name="TextBox 73"/>
              <p:cNvSpPr txBox="1"/>
              <p:nvPr/>
            </p:nvSpPr>
            <p:spPr>
              <a:xfrm>
                <a:off x="6491618" y="3315674"/>
                <a:ext cx="2926080" cy="276999"/>
              </a:xfrm>
              <a:prstGeom prst="rect">
                <a:avLst/>
              </a:prstGeom>
              <a:noFill/>
            </p:spPr>
            <p:txBody>
              <a:bodyPr wrap="square" rtlCol="0">
                <a:spAutoFit/>
              </a:bodyPr>
              <a:lstStyle/>
              <a:p>
                <a:r>
                  <a:rPr lang="fr-FR" sz="1200" dirty="0" err="1">
                    <a:solidFill>
                      <a:schemeClr val="tx2"/>
                    </a:solidFill>
                  </a:rPr>
                  <a:t>Wake-up</a:t>
                </a:r>
                <a:r>
                  <a:rPr lang="fr-FR" sz="1200" dirty="0">
                    <a:solidFill>
                      <a:schemeClr val="tx2"/>
                    </a:solidFill>
                  </a:rPr>
                  <a:t> sources: + all I²C, UART</a:t>
                </a:r>
              </a:p>
            </p:txBody>
          </p:sp>
          <p:sp>
            <p:nvSpPr>
              <p:cNvPr id="78" name="Pentagon 77"/>
              <p:cNvSpPr/>
              <p:nvPr/>
            </p:nvSpPr>
            <p:spPr>
              <a:xfrm>
                <a:off x="1394959" y="3352036"/>
                <a:ext cx="4849287" cy="30587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STOP 1 (full </a:t>
                </a:r>
                <a:r>
                  <a:rPr lang="fr-FR" sz="1400" b="1" dirty="0" err="1"/>
                  <a:t>retention</a:t>
                </a:r>
                <a:r>
                  <a:rPr lang="fr-FR" sz="1400" b="1" dirty="0"/>
                  <a:t>)  </a:t>
                </a:r>
                <a:r>
                  <a:rPr lang="fr-FR" sz="1400" dirty="0"/>
                  <a:t>                   </a:t>
                </a:r>
                <a:r>
                  <a:rPr lang="fr-FR" sz="1400" dirty="0" smtClean="0"/>
                  <a:t>        </a:t>
                </a:r>
                <a:r>
                  <a:rPr lang="fr-FR" sz="1400" b="1" dirty="0" smtClean="0">
                    <a:solidFill>
                      <a:schemeClr val="bg1"/>
                    </a:solidFill>
                  </a:rPr>
                  <a:t>7.3 </a:t>
                </a:r>
                <a:r>
                  <a:rPr lang="fr-FR" sz="1400" b="1" dirty="0">
                    <a:solidFill>
                      <a:schemeClr val="bg1"/>
                    </a:solidFill>
                  </a:rPr>
                  <a:t>µA / 7.6 µA*</a:t>
                </a:r>
                <a:endParaRPr lang="en-US" sz="1400" b="1" dirty="0">
                  <a:solidFill>
                    <a:schemeClr val="bg1"/>
                  </a:solidFill>
                </a:endParaRPr>
              </a:p>
            </p:txBody>
          </p:sp>
        </p:grpSp>
      </p:grpSp>
      <p:grpSp>
        <p:nvGrpSpPr>
          <p:cNvPr id="9" name="Group 8"/>
          <p:cNvGrpSpPr/>
          <p:nvPr/>
        </p:nvGrpSpPr>
        <p:grpSpPr>
          <a:xfrm>
            <a:off x="266658" y="3105670"/>
            <a:ext cx="9107385" cy="683724"/>
            <a:chOff x="266657" y="2248419"/>
            <a:chExt cx="9107385" cy="683724"/>
          </a:xfrm>
        </p:grpSpPr>
        <p:sp>
          <p:nvSpPr>
            <p:cNvPr id="62" name="TextBox 61"/>
            <p:cNvSpPr txBox="1"/>
            <p:nvPr/>
          </p:nvSpPr>
          <p:spPr>
            <a:xfrm>
              <a:off x="266657" y="2248419"/>
              <a:ext cx="1003036" cy="307777"/>
            </a:xfrm>
            <a:prstGeom prst="rect">
              <a:avLst/>
            </a:prstGeom>
            <a:solidFill>
              <a:schemeClr val="accent1"/>
            </a:solidFill>
            <a:ln>
              <a:noFill/>
            </a:ln>
          </p:spPr>
          <p:txBody>
            <a:bodyPr wrap="square" rtlCol="0">
              <a:spAutoFit/>
            </a:bodyPr>
            <a:lstStyle/>
            <a:p>
              <a:pPr algn="ctr"/>
              <a:r>
                <a:rPr lang="fr-FR" sz="1400" b="1" dirty="0">
                  <a:solidFill>
                    <a:schemeClr val="bg1"/>
                  </a:solidFill>
                </a:rPr>
                <a:t>14 µs</a:t>
              </a:r>
            </a:p>
          </p:txBody>
        </p:sp>
        <p:sp>
          <p:nvSpPr>
            <p:cNvPr id="63" name="TextBox 62"/>
            <p:cNvSpPr txBox="1"/>
            <p:nvPr/>
          </p:nvSpPr>
          <p:spPr>
            <a:xfrm>
              <a:off x="266657" y="2624366"/>
              <a:ext cx="1003036" cy="307777"/>
            </a:xfrm>
            <a:prstGeom prst="rect">
              <a:avLst/>
            </a:prstGeom>
            <a:solidFill>
              <a:schemeClr val="accent1"/>
            </a:solidFill>
            <a:ln>
              <a:noFill/>
            </a:ln>
          </p:spPr>
          <p:txBody>
            <a:bodyPr wrap="square" rtlCol="0">
              <a:spAutoFit/>
            </a:bodyPr>
            <a:lstStyle/>
            <a:p>
              <a:pPr algn="ctr"/>
              <a:r>
                <a:rPr lang="fr-FR" sz="1400" b="1" dirty="0">
                  <a:solidFill>
                    <a:schemeClr val="bg1"/>
                  </a:solidFill>
                </a:rPr>
                <a:t>14 µs</a:t>
              </a:r>
            </a:p>
          </p:txBody>
        </p:sp>
        <p:grpSp>
          <p:nvGrpSpPr>
            <p:cNvPr id="5" name="Group 4"/>
            <p:cNvGrpSpPr/>
            <p:nvPr/>
          </p:nvGrpSpPr>
          <p:grpSpPr>
            <a:xfrm>
              <a:off x="1382261" y="2260587"/>
              <a:ext cx="7991781" cy="632038"/>
              <a:chOff x="1382261" y="2260587"/>
              <a:chExt cx="7991781" cy="632038"/>
            </a:xfrm>
          </p:grpSpPr>
          <p:sp>
            <p:nvSpPr>
              <p:cNvPr id="49" name="TextBox 48"/>
              <p:cNvSpPr txBox="1"/>
              <p:nvPr/>
            </p:nvSpPr>
            <p:spPr>
              <a:xfrm>
                <a:off x="6447962" y="2295369"/>
                <a:ext cx="2926080" cy="461665"/>
              </a:xfrm>
              <a:prstGeom prst="rect">
                <a:avLst/>
              </a:prstGeom>
              <a:noFill/>
            </p:spPr>
            <p:txBody>
              <a:bodyPr wrap="square" rtlCol="0">
                <a:spAutoFit/>
              </a:bodyPr>
              <a:lstStyle/>
              <a:p>
                <a:r>
                  <a:rPr lang="fr-FR" sz="1200" dirty="0" err="1">
                    <a:solidFill>
                      <a:schemeClr val="tx2"/>
                    </a:solidFill>
                  </a:rPr>
                  <a:t>Wake-up</a:t>
                </a:r>
                <a:r>
                  <a:rPr lang="fr-FR" sz="1200" dirty="0">
                    <a:solidFill>
                      <a:schemeClr val="tx2"/>
                    </a:solidFill>
                  </a:rPr>
                  <a:t> sources: + BOR</a:t>
                </a:r>
                <a:r>
                  <a:rPr lang="fr-FR" sz="1200" dirty="0" smtClean="0">
                    <a:solidFill>
                      <a:schemeClr val="tx2"/>
                    </a:solidFill>
                  </a:rPr>
                  <a:t>,</a:t>
                </a:r>
              </a:p>
              <a:p>
                <a:r>
                  <a:rPr lang="fr-FR" sz="1200" dirty="0" smtClean="0">
                    <a:solidFill>
                      <a:schemeClr val="tx2"/>
                    </a:solidFill>
                  </a:rPr>
                  <a:t> </a:t>
                </a:r>
                <a:r>
                  <a:rPr lang="fr-FR" sz="1200" dirty="0">
                    <a:solidFill>
                      <a:schemeClr val="tx2"/>
                    </a:solidFill>
                  </a:rPr>
                  <a:t>IWDG </a:t>
                </a:r>
              </a:p>
            </p:txBody>
          </p:sp>
          <p:sp>
            <p:nvSpPr>
              <p:cNvPr id="56" name="Pentagon 55"/>
              <p:cNvSpPr/>
              <p:nvPr/>
            </p:nvSpPr>
            <p:spPr>
              <a:xfrm>
                <a:off x="1394961" y="2260587"/>
                <a:ext cx="3832860" cy="28518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STANDBY                  </a:t>
                </a:r>
                <a:r>
                  <a:rPr lang="fr-FR" sz="1400" b="1" dirty="0" smtClean="0"/>
                  <a:t>         </a:t>
                </a:r>
                <a:r>
                  <a:rPr lang="fr-FR" sz="1400" b="1" dirty="0"/>
                  <a:t>130 </a:t>
                </a:r>
                <a:r>
                  <a:rPr lang="fr-FR" sz="1400" b="1" dirty="0" err="1"/>
                  <a:t>nA</a:t>
                </a:r>
                <a:r>
                  <a:rPr lang="fr-FR" sz="1400" b="1" dirty="0"/>
                  <a:t> / 430 </a:t>
                </a:r>
                <a:r>
                  <a:rPr lang="fr-FR" sz="1400" b="1" dirty="0" err="1"/>
                  <a:t>nA</a:t>
                </a:r>
                <a:r>
                  <a:rPr lang="fr-FR" sz="1400" b="1" dirty="0"/>
                  <a:t>* </a:t>
                </a:r>
                <a:endParaRPr lang="en-US" sz="1400" b="1" dirty="0"/>
              </a:p>
            </p:txBody>
          </p:sp>
          <p:sp>
            <p:nvSpPr>
              <p:cNvPr id="60" name="Pentagon 59"/>
              <p:cNvSpPr/>
              <p:nvPr/>
            </p:nvSpPr>
            <p:spPr>
              <a:xfrm>
                <a:off x="1382261" y="2603992"/>
                <a:ext cx="4217846" cy="288633"/>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STANDBY + 32 KB RAM      </a:t>
                </a:r>
                <a:r>
                  <a:rPr lang="fr-FR" sz="1400" b="1" dirty="0" smtClean="0"/>
                  <a:t>     </a:t>
                </a:r>
                <a:r>
                  <a:rPr lang="fr-FR" sz="1400" b="1" dirty="0"/>
                  <a:t>360 </a:t>
                </a:r>
                <a:r>
                  <a:rPr lang="fr-FR" sz="1400" b="1" dirty="0" err="1"/>
                  <a:t>nA</a:t>
                </a:r>
                <a:r>
                  <a:rPr lang="fr-FR" sz="1400" b="1" dirty="0"/>
                  <a:t> / 660 </a:t>
                </a:r>
                <a:r>
                  <a:rPr lang="fr-FR" sz="1400" b="1" dirty="0" err="1"/>
                  <a:t>nA</a:t>
                </a:r>
                <a:r>
                  <a:rPr lang="fr-FR" sz="1400" b="1" dirty="0"/>
                  <a:t>*</a:t>
                </a:r>
                <a:endParaRPr lang="en-US" sz="1400" b="1" dirty="0"/>
              </a:p>
            </p:txBody>
          </p:sp>
          <p:cxnSp>
            <p:nvCxnSpPr>
              <p:cNvPr id="15" name="Straight Connector 14"/>
              <p:cNvCxnSpPr/>
              <p:nvPr/>
            </p:nvCxnSpPr>
            <p:spPr>
              <a:xfrm>
                <a:off x="5202421" y="2368174"/>
                <a:ext cx="1140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600107" y="2735963"/>
                <a:ext cx="716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30680" y="2368174"/>
                <a:ext cx="0" cy="376160"/>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18083" y="92947"/>
            <a:ext cx="1042258" cy="1145400"/>
          </a:xfrm>
          <a:prstGeom prst="rect">
            <a:avLst/>
          </a:prstGeom>
        </p:spPr>
      </p:pic>
      <p:grpSp>
        <p:nvGrpSpPr>
          <p:cNvPr id="70" name="Group 69"/>
          <p:cNvGrpSpPr/>
          <p:nvPr/>
        </p:nvGrpSpPr>
        <p:grpSpPr>
          <a:xfrm>
            <a:off x="5125993" y="6378061"/>
            <a:ext cx="3190422" cy="276999"/>
            <a:chOff x="4296560" y="6405988"/>
            <a:chExt cx="4253897" cy="369331"/>
          </a:xfrm>
        </p:grpSpPr>
        <p:sp>
          <p:nvSpPr>
            <p:cNvPr id="71" name="Oval 70"/>
            <p:cNvSpPr/>
            <p:nvPr/>
          </p:nvSpPr>
          <p:spPr>
            <a:xfrm>
              <a:off x="4296560" y="6408240"/>
              <a:ext cx="322868" cy="322871"/>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2" name="Rectangle 71"/>
            <p:cNvSpPr/>
            <p:nvPr/>
          </p:nvSpPr>
          <p:spPr>
            <a:xfrm>
              <a:off x="4648786" y="6405988"/>
              <a:ext cx="3901671" cy="369331"/>
            </a:xfrm>
            <a:prstGeom prst="rect">
              <a:avLst/>
            </a:prstGeom>
          </p:spPr>
          <p:txBody>
            <a:bodyPr wrap="none">
              <a:spAutoFit/>
            </a:bodyPr>
            <a:lstStyle/>
            <a:p>
              <a:r>
                <a:rPr lang="en-US" sz="1200" b="1" dirty="0">
                  <a:solidFill>
                    <a:srgbClr val="97BF0D"/>
                  </a:solidFill>
                </a:rPr>
                <a:t>ULP leader and performance booster </a:t>
              </a:r>
              <a:endParaRPr lang="en-US" sz="1200" dirty="0">
                <a:solidFill>
                  <a:srgbClr val="97BF0D"/>
                </a:solidFill>
              </a:endParaRPr>
            </a:p>
          </p:txBody>
        </p:sp>
      </p:grpSp>
    </p:spTree>
    <p:extLst>
      <p:ext uri="{BB962C8B-B14F-4D97-AF65-F5344CB8AC3E}">
        <p14:creationId xmlns:p14="http://schemas.microsoft.com/office/powerpoint/2010/main" val="1844885727"/>
      </p:ext>
    </p:extLst>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75240" cy="1008112"/>
          </a:xfrm>
        </p:spPr>
        <p:txBody>
          <a:bodyPr>
            <a:normAutofit/>
          </a:bodyPr>
          <a:lstStyle/>
          <a:p>
            <a:r>
              <a:rPr lang="en-US" dirty="0" smtClean="0"/>
              <a:t>Regenerate </a:t>
            </a:r>
            <a:r>
              <a:rPr lang="en-US" dirty="0"/>
              <a:t>S</a:t>
            </a:r>
            <a:r>
              <a:rPr lang="en-US" dirty="0" smtClean="0"/>
              <a:t>ource Code for Lab1 </a:t>
            </a:r>
            <a:endParaRPr lang="en-US" dirty="0"/>
          </a:p>
        </p:txBody>
      </p:sp>
      <p:sp>
        <p:nvSpPr>
          <p:cNvPr id="3" name="Content Placeholder 2"/>
          <p:cNvSpPr>
            <a:spLocks noGrp="1"/>
          </p:cNvSpPr>
          <p:nvPr>
            <p:ph idx="1"/>
          </p:nvPr>
        </p:nvSpPr>
        <p:spPr>
          <a:xfrm>
            <a:off x="402905" y="1268760"/>
            <a:ext cx="4267200" cy="1440160"/>
          </a:xfrm>
        </p:spPr>
        <p:txBody>
          <a:bodyPr>
            <a:normAutofit/>
          </a:bodyPr>
          <a:lstStyle/>
          <a:p>
            <a:r>
              <a:rPr lang="en-US" sz="1800" b="1" dirty="0"/>
              <a:t>Generate Code </a:t>
            </a:r>
            <a:r>
              <a:rPr lang="en-US" sz="1800" dirty="0"/>
              <a:t>(Ctrl + Shift + G</a:t>
            </a:r>
            <a:r>
              <a:rPr lang="en-US" sz="1800" dirty="0" smtClean="0"/>
              <a:t>)</a:t>
            </a:r>
          </a:p>
          <a:p>
            <a:r>
              <a:rPr lang="en-US" sz="1800" b="1" dirty="0" smtClean="0"/>
              <a:t>Open Project</a:t>
            </a:r>
            <a:endParaRPr lang="en-US" sz="1800" b="1"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96752"/>
            <a:ext cx="20193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50</a:t>
            </a:fld>
            <a:endParaRPr lang="fr-F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76872"/>
            <a:ext cx="3422667" cy="80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txBox="1">
            <a:spLocks/>
          </p:cNvSpPr>
          <p:nvPr/>
        </p:nvSpPr>
        <p:spPr>
          <a:xfrm>
            <a:off x="598503" y="3429000"/>
            <a:ext cx="8035371" cy="2654573"/>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Copy/Paste needed code bits for Hands-On Lab #2 into </a:t>
            </a:r>
            <a:r>
              <a:rPr lang="en-US" sz="1800" dirty="0" err="1" smtClean="0"/>
              <a:t>main.c</a:t>
            </a:r>
            <a:r>
              <a:rPr lang="en-US" sz="1800" dirty="0" smtClean="0"/>
              <a:t>:</a:t>
            </a:r>
          </a:p>
          <a:p>
            <a:pPr lvl="1"/>
            <a:r>
              <a:rPr lang="en-US" sz="1400" dirty="0" smtClean="0"/>
              <a:t>C</a:t>
            </a:r>
            <a:r>
              <a:rPr lang="en-US" sz="1400" dirty="0"/>
              <a:t>:\</a:t>
            </a:r>
            <a:r>
              <a:rPr lang="en-US" sz="1400" dirty="0" smtClean="0"/>
              <a:t>STM32L4Seminar\Labs\</a:t>
            </a:r>
            <a:r>
              <a:rPr lang="en-US" sz="1400" b="1" dirty="0" smtClean="0"/>
              <a:t>lab2_printf_debug.c</a:t>
            </a:r>
          </a:p>
          <a:p>
            <a:pPr lvl="2"/>
            <a:r>
              <a:rPr lang="en-US" sz="1200" b="1" dirty="0"/>
              <a:t>Add </a:t>
            </a:r>
            <a:r>
              <a:rPr lang="en-US" sz="1200" b="1" dirty="0" smtClean="0"/>
              <a:t>code bits between:   </a:t>
            </a:r>
            <a:r>
              <a:rPr lang="en-US" sz="1200" b="1" dirty="0" smtClean="0">
                <a:solidFill>
                  <a:srgbClr val="FF0000"/>
                </a:solidFill>
              </a:rPr>
              <a:t>/* </a:t>
            </a:r>
            <a:r>
              <a:rPr lang="en-US" sz="1200" b="1" dirty="0">
                <a:solidFill>
                  <a:srgbClr val="FF0000"/>
                </a:solidFill>
              </a:rPr>
              <a:t>USER CODE BEGIN PV </a:t>
            </a:r>
            <a:r>
              <a:rPr lang="en-US" sz="1200" b="1" dirty="0" smtClean="0">
                <a:solidFill>
                  <a:srgbClr val="FF0000"/>
                </a:solidFill>
              </a:rPr>
              <a:t>*/</a:t>
            </a:r>
            <a:r>
              <a:rPr lang="en-US" sz="1200" b="1" dirty="0" smtClean="0"/>
              <a:t>              </a:t>
            </a:r>
            <a:r>
              <a:rPr lang="en-US" sz="1200" b="1" dirty="0" smtClean="0">
                <a:solidFill>
                  <a:srgbClr val="00B050"/>
                </a:solidFill>
              </a:rPr>
              <a:t>/* </a:t>
            </a:r>
            <a:r>
              <a:rPr lang="en-US" sz="1200" b="1" dirty="0">
                <a:solidFill>
                  <a:srgbClr val="00B050"/>
                </a:solidFill>
              </a:rPr>
              <a:t>USER CODE </a:t>
            </a:r>
            <a:r>
              <a:rPr lang="en-US" sz="1200" b="1" dirty="0" smtClean="0">
                <a:solidFill>
                  <a:srgbClr val="00B050"/>
                </a:solidFill>
              </a:rPr>
              <a:t>END </a:t>
            </a:r>
            <a:r>
              <a:rPr lang="en-US" sz="1200" b="1" dirty="0">
                <a:solidFill>
                  <a:srgbClr val="00B050"/>
                </a:solidFill>
              </a:rPr>
              <a:t>PV */</a:t>
            </a:r>
            <a:endParaRPr lang="en-US" sz="1200" b="1" dirty="0" smtClean="0">
              <a:solidFill>
                <a:srgbClr val="00B050"/>
              </a:solidFill>
            </a:endParaRPr>
          </a:p>
          <a:p>
            <a:pPr lvl="2"/>
            <a:r>
              <a:rPr lang="en-US" sz="1200" b="1" dirty="0" smtClean="0"/>
              <a:t>Add </a:t>
            </a:r>
            <a:r>
              <a:rPr lang="en-US" sz="1200" b="1" dirty="0"/>
              <a:t>code bits between:   </a:t>
            </a:r>
            <a:r>
              <a:rPr lang="en-US" sz="1200" b="1" dirty="0">
                <a:solidFill>
                  <a:srgbClr val="FF0000"/>
                </a:solidFill>
              </a:rPr>
              <a:t>/* USER CODE BEGIN </a:t>
            </a:r>
            <a:r>
              <a:rPr lang="en-US" sz="1200" b="1" dirty="0" smtClean="0">
                <a:solidFill>
                  <a:srgbClr val="FF0000"/>
                </a:solidFill>
              </a:rPr>
              <a:t>2 </a:t>
            </a:r>
            <a:r>
              <a:rPr lang="en-US" sz="1200" b="1" dirty="0">
                <a:solidFill>
                  <a:srgbClr val="FF0000"/>
                </a:solidFill>
              </a:rPr>
              <a:t>*/</a:t>
            </a:r>
            <a:r>
              <a:rPr lang="en-US" sz="1200" b="1" dirty="0"/>
              <a:t>           </a:t>
            </a:r>
            <a:r>
              <a:rPr lang="en-US" sz="1200" b="1" dirty="0" smtClean="0"/>
              <a:t>     </a:t>
            </a:r>
            <a:r>
              <a:rPr lang="en-US" sz="1200" b="1" dirty="0">
                <a:solidFill>
                  <a:srgbClr val="00B050"/>
                </a:solidFill>
              </a:rPr>
              <a:t>/* USER CODE END </a:t>
            </a:r>
            <a:r>
              <a:rPr lang="en-US" sz="1200" b="1" dirty="0" smtClean="0">
                <a:solidFill>
                  <a:srgbClr val="00B050"/>
                </a:solidFill>
              </a:rPr>
              <a:t>2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WHILE </a:t>
            </a:r>
            <a:r>
              <a:rPr lang="en-US" sz="1200" b="1" dirty="0">
                <a:solidFill>
                  <a:srgbClr val="FF0000"/>
                </a:solidFill>
              </a:rPr>
              <a:t>*/</a:t>
            </a:r>
            <a:r>
              <a:rPr lang="en-US" sz="1200" b="1" dirty="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WHILE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4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4 </a:t>
            </a:r>
            <a:r>
              <a:rPr lang="en-US" sz="1200" b="1" dirty="0">
                <a:solidFill>
                  <a:srgbClr val="00B050"/>
                </a:solidFill>
              </a:rPr>
              <a:t>*/</a:t>
            </a:r>
          </a:p>
          <a:p>
            <a:pPr lvl="2"/>
            <a:endParaRPr lang="en-US" sz="1200" b="1" dirty="0">
              <a:solidFill>
                <a:srgbClr val="00B050"/>
              </a:solidFill>
            </a:endParaRPr>
          </a:p>
          <a:p>
            <a:pPr lvl="1"/>
            <a:r>
              <a:rPr lang="en-US" sz="1400" dirty="0" smtClean="0"/>
              <a:t>Open a terminal emulator, using USART2 settings, Virtual COM port xx</a:t>
            </a:r>
          </a:p>
          <a:p>
            <a:pPr lvl="1"/>
            <a:endParaRPr lang="en-US" sz="1400" dirty="0" smtClean="0"/>
          </a:p>
          <a:p>
            <a:pPr lvl="1"/>
            <a:r>
              <a:rPr lang="en-US" sz="1400" dirty="0" smtClean="0"/>
              <a:t>Rebuild, Program/Debug, Run!</a:t>
            </a:r>
            <a:endParaRPr lang="en-US" sz="1400" dirty="0"/>
          </a:p>
        </p:txBody>
      </p:sp>
    </p:spTree>
    <p:extLst>
      <p:ext uri="{BB962C8B-B14F-4D97-AF65-F5344CB8AC3E}">
        <p14:creationId xmlns:p14="http://schemas.microsoft.com/office/powerpoint/2010/main" val="426267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STM32L4 </a:t>
            </a:r>
            <a:br>
              <a:rPr lang="en-US" dirty="0" smtClean="0"/>
            </a:br>
            <a:r>
              <a:rPr lang="en-US" dirty="0" smtClean="0"/>
              <a:t>Low Power details</a:t>
            </a:r>
            <a:br>
              <a:rPr lang="en-US" dirty="0" smtClean="0"/>
            </a:br>
            <a:endParaRPr lang="en-US" dirty="0">
              <a:solidFill>
                <a:schemeClr val="accent4"/>
              </a:solidFill>
            </a:endParaRPr>
          </a:p>
        </p:txBody>
      </p:sp>
    </p:spTree>
    <p:extLst>
      <p:ext uri="{BB962C8B-B14F-4D97-AF65-F5344CB8AC3E}">
        <p14:creationId xmlns:p14="http://schemas.microsoft.com/office/powerpoint/2010/main" val="12595079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Run</a:t>
            </a:r>
            <a:r>
              <a:rPr lang="fr-FR" sz="3100" dirty="0" smtClean="0"/>
              <a:t> mode</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52</a:t>
            </a:fld>
            <a:endParaRPr lang="fr-FR" dirty="0"/>
          </a:p>
        </p:txBody>
      </p:sp>
      <p:sp>
        <p:nvSpPr>
          <p:cNvPr id="5" name="Rounded Rectangle 4"/>
          <p:cNvSpPr/>
          <p:nvPr/>
        </p:nvSpPr>
        <p:spPr>
          <a:xfrm>
            <a:off x="5029200"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a:p>
            <a:pPr algn="ctr"/>
            <a:r>
              <a:rPr lang="en-US" sz="1000" b="1" dirty="0" smtClean="0">
                <a:solidFill>
                  <a:schemeClr val="tx1"/>
                </a:solidFill>
              </a:rPr>
              <a:t>up to 2MHz</a:t>
            </a:r>
          </a:p>
        </p:txBody>
      </p:sp>
      <p:sp>
        <p:nvSpPr>
          <p:cNvPr id="7" name="Rounded Rectangle 6"/>
          <p:cNvSpPr/>
          <p:nvPr/>
        </p:nvSpPr>
        <p:spPr>
          <a:xfrm>
            <a:off x="3429000" y="38100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9000" y="44958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400" y="3048000"/>
            <a:ext cx="2057400" cy="5238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400" y="3810000"/>
            <a:ext cx="866775" cy="12192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Flash</a:t>
            </a:r>
          </a:p>
          <a:p>
            <a:pPr algn="ctr"/>
            <a:r>
              <a:rPr lang="en-US" sz="1200" b="1" dirty="0" smtClean="0">
                <a:solidFill>
                  <a:schemeClr val="tx1"/>
                </a:solidFill>
              </a:rPr>
              <a:t>(1MB)</a:t>
            </a:r>
          </a:p>
        </p:txBody>
      </p:sp>
      <p:sp>
        <p:nvSpPr>
          <p:cNvPr id="23" name="Rounded Rectangle 22"/>
          <p:cNvSpPr/>
          <p:nvPr/>
        </p:nvSpPr>
        <p:spPr>
          <a:xfrm>
            <a:off x="5029200" y="3481970"/>
            <a:ext cx="1704975" cy="381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Range 1 </a:t>
            </a:r>
            <a:r>
              <a:rPr lang="en-US" sz="1000" b="1" dirty="0" smtClean="0">
                <a:solidFill>
                  <a:schemeClr val="tx1"/>
                </a:solidFill>
              </a:rPr>
              <a:t>(up to 80MHZ)</a:t>
            </a:r>
          </a:p>
        </p:txBody>
      </p:sp>
      <p:sp>
        <p:nvSpPr>
          <p:cNvPr id="27" name="Rounded Rectangle 26"/>
          <p:cNvSpPr/>
          <p:nvPr/>
        </p:nvSpPr>
        <p:spPr>
          <a:xfrm>
            <a:off x="2401035" y="1521486"/>
            <a:ext cx="4189530" cy="101448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Run Mode Range 1 </a:t>
            </a:r>
          </a:p>
          <a:p>
            <a:pPr algn="ctr"/>
            <a:r>
              <a:rPr lang="en-US" sz="2400" b="1" dirty="0" smtClean="0">
                <a:solidFill>
                  <a:srgbClr val="00B0F0"/>
                </a:solidFill>
              </a:rPr>
              <a:t>Ex: execution from Flash</a:t>
            </a:r>
          </a:p>
        </p:txBody>
      </p:sp>
      <p:sp>
        <p:nvSpPr>
          <p:cNvPr id="36" name="Rounded Rectangle 35"/>
          <p:cNvSpPr/>
          <p:nvPr/>
        </p:nvSpPr>
        <p:spPr>
          <a:xfrm>
            <a:off x="7010399" y="3886200"/>
            <a:ext cx="1837075" cy="78588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Range 2</a:t>
            </a:r>
            <a:endParaRPr lang="en-US" sz="1200" b="1" dirty="0" smtClean="0">
              <a:solidFill>
                <a:srgbClr val="00B0F0"/>
              </a:solidFill>
            </a:endParaRPr>
          </a:p>
          <a:p>
            <a:pPr algn="ctr"/>
            <a:r>
              <a:rPr lang="en-US" sz="1200" b="1" dirty="0" smtClean="0">
                <a:solidFill>
                  <a:srgbClr val="00B0F0"/>
                </a:solidFill>
              </a:rPr>
              <a:t>112uA/MHz at 26 MHz</a:t>
            </a:r>
            <a:endParaRPr lang="en-US" sz="1200" b="1" dirty="0">
              <a:solidFill>
                <a:srgbClr val="00B0F0"/>
              </a:solidFill>
            </a:endParaRPr>
          </a:p>
          <a:p>
            <a:pPr algn="ctr"/>
            <a:r>
              <a:rPr lang="en-US" sz="1200" b="1" dirty="0" smtClean="0">
                <a:solidFill>
                  <a:srgbClr val="00B0F0"/>
                </a:solidFill>
              </a:rPr>
              <a:t>(2.9 mA)</a:t>
            </a:r>
          </a:p>
        </p:txBody>
      </p:sp>
      <p:sp>
        <p:nvSpPr>
          <p:cNvPr id="37" name="Rounded Rectangle 36"/>
          <p:cNvSpPr/>
          <p:nvPr/>
        </p:nvSpPr>
        <p:spPr>
          <a:xfrm>
            <a:off x="7010400" y="3148084"/>
            <a:ext cx="1837074" cy="7381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Range 1</a:t>
            </a:r>
          </a:p>
          <a:p>
            <a:pPr algn="ctr"/>
            <a:r>
              <a:rPr lang="en-US" sz="1200" b="1" dirty="0" smtClean="0">
                <a:solidFill>
                  <a:srgbClr val="00B0F0"/>
                </a:solidFill>
              </a:rPr>
              <a:t>131uA/MHz at 80 MHz</a:t>
            </a:r>
          </a:p>
          <a:p>
            <a:pPr algn="ctr"/>
            <a:r>
              <a:rPr lang="en-US" sz="1200" b="1" dirty="0" smtClean="0">
                <a:solidFill>
                  <a:srgbClr val="00B0F0"/>
                </a:solidFill>
              </a:rPr>
              <a:t>(10.2mA)</a:t>
            </a:r>
          </a:p>
        </p:txBody>
      </p:sp>
      <p:sp>
        <p:nvSpPr>
          <p:cNvPr id="60" name="Rounded Rectangle 59"/>
          <p:cNvSpPr/>
          <p:nvPr/>
        </p:nvSpPr>
        <p:spPr>
          <a:xfrm>
            <a:off x="2846387" y="6172200"/>
            <a:ext cx="1365573"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Active cell</a:t>
            </a:r>
          </a:p>
        </p:txBody>
      </p:sp>
      <p:sp>
        <p:nvSpPr>
          <p:cNvPr id="61" name="Rounded Rectangle 60"/>
          <p:cNvSpPr/>
          <p:nvPr/>
        </p:nvSpPr>
        <p:spPr>
          <a:xfrm>
            <a:off x="4281487" y="6172200"/>
            <a:ext cx="1325628"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Frozen cell</a:t>
            </a:r>
          </a:p>
        </p:txBody>
      </p:sp>
      <p:sp>
        <p:nvSpPr>
          <p:cNvPr id="6" name="Rounded Rectangle 5"/>
          <p:cNvSpPr/>
          <p:nvPr/>
        </p:nvSpPr>
        <p:spPr>
          <a:xfrm>
            <a:off x="5029200" y="3048000"/>
            <a:ext cx="1704975" cy="4476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Main regulator (MR)</a:t>
            </a:r>
          </a:p>
        </p:txBody>
      </p:sp>
      <p:sp>
        <p:nvSpPr>
          <p:cNvPr id="125" name="Rounded Rectangle 124"/>
          <p:cNvSpPr/>
          <p:nvPr/>
        </p:nvSpPr>
        <p:spPr>
          <a:xfrm>
            <a:off x="7272300" y="6172200"/>
            <a:ext cx="1719300" cy="5334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Available</a:t>
            </a:r>
          </a:p>
          <a:p>
            <a:pPr algn="ctr"/>
            <a:r>
              <a:rPr lang="en-US" sz="1400" b="1" dirty="0" err="1" smtClean="0">
                <a:solidFill>
                  <a:schemeClr val="tx1"/>
                </a:solidFill>
              </a:rPr>
              <a:t>Periph</a:t>
            </a:r>
            <a:r>
              <a:rPr lang="en-US" sz="1400" b="1" dirty="0" smtClean="0">
                <a:solidFill>
                  <a:schemeClr val="tx1"/>
                </a:solidFill>
              </a:rPr>
              <a:t> and clock</a:t>
            </a:r>
          </a:p>
        </p:txBody>
      </p:sp>
      <p:sp>
        <p:nvSpPr>
          <p:cNvPr id="126" name="Rounded Rectangle 125"/>
          <p:cNvSpPr/>
          <p:nvPr/>
        </p:nvSpPr>
        <p:spPr>
          <a:xfrm>
            <a:off x="267072" y="1818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27" name="Rounded Rectangle 126"/>
          <p:cNvSpPr/>
          <p:nvPr/>
        </p:nvSpPr>
        <p:spPr>
          <a:xfrm>
            <a:off x="267072" y="3148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SDMMC</a:t>
            </a:r>
          </a:p>
        </p:txBody>
      </p:sp>
      <p:sp>
        <p:nvSpPr>
          <p:cNvPr id="128" name="Rounded Rectangle 127"/>
          <p:cNvSpPr/>
          <p:nvPr/>
        </p:nvSpPr>
        <p:spPr>
          <a:xfrm>
            <a:off x="267072" y="3529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SAI</a:t>
            </a:r>
          </a:p>
        </p:txBody>
      </p:sp>
      <p:grpSp>
        <p:nvGrpSpPr>
          <p:cNvPr id="129" name="Group 128"/>
          <p:cNvGrpSpPr/>
          <p:nvPr/>
        </p:nvGrpSpPr>
        <p:grpSpPr>
          <a:xfrm>
            <a:off x="264102" y="-86862"/>
            <a:ext cx="2402898" cy="6868662"/>
            <a:chOff x="264102" y="-86862"/>
            <a:chExt cx="2402898" cy="6868662"/>
          </a:xfrm>
        </p:grpSpPr>
        <p:sp>
          <p:nvSpPr>
            <p:cNvPr id="130" name="TextBox 129"/>
            <p:cNvSpPr txBox="1"/>
            <p:nvPr/>
          </p:nvSpPr>
          <p:spPr>
            <a:xfrm>
              <a:off x="367521" y="-86862"/>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31" name="Rounded Rectangle 130"/>
            <p:cNvSpPr/>
            <p:nvPr/>
          </p:nvSpPr>
          <p:spPr>
            <a:xfrm>
              <a:off x="264102" y="876629"/>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32" name="Rounded Rectangle 131"/>
            <p:cNvSpPr/>
            <p:nvPr/>
          </p:nvSpPr>
          <p:spPr>
            <a:xfrm>
              <a:off x="267072" y="106564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
          <p:nvSpPr>
            <p:cNvPr id="133" name="Rounded Rectangle 132"/>
            <p:cNvSpPr/>
            <p:nvPr/>
          </p:nvSpPr>
          <p:spPr>
            <a:xfrm>
              <a:off x="267072" y="1437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4" name="Rounded Rectangle 133"/>
            <p:cNvSpPr/>
            <p:nvPr/>
          </p:nvSpPr>
          <p:spPr>
            <a:xfrm>
              <a:off x="267072" y="1624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35" name="Rounded Rectangle 134"/>
            <p:cNvSpPr/>
            <p:nvPr/>
          </p:nvSpPr>
          <p:spPr>
            <a:xfrm>
              <a:off x="267072" y="2005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36" name="Rounded Rectangle 135"/>
            <p:cNvSpPr/>
            <p:nvPr/>
          </p:nvSpPr>
          <p:spPr>
            <a:xfrm>
              <a:off x="267072" y="2199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37" name="Rounded Rectangle 136"/>
            <p:cNvSpPr/>
            <p:nvPr/>
          </p:nvSpPr>
          <p:spPr>
            <a:xfrm>
              <a:off x="267072" y="2386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38" name="Rounded Rectangle 137"/>
            <p:cNvSpPr/>
            <p:nvPr/>
          </p:nvSpPr>
          <p:spPr>
            <a:xfrm>
              <a:off x="267072" y="2580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39" name="Rounded Rectangle 138"/>
            <p:cNvSpPr/>
            <p:nvPr/>
          </p:nvSpPr>
          <p:spPr>
            <a:xfrm>
              <a:off x="267072" y="2767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40" name="Rounded Rectangle 139"/>
            <p:cNvSpPr/>
            <p:nvPr/>
          </p:nvSpPr>
          <p:spPr>
            <a:xfrm>
              <a:off x="267072" y="2961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41" name="Rounded Rectangle 140"/>
            <p:cNvSpPr/>
            <p:nvPr/>
          </p:nvSpPr>
          <p:spPr>
            <a:xfrm>
              <a:off x="267072" y="3910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42" name="Rounded Rectangle 141"/>
            <p:cNvSpPr/>
            <p:nvPr/>
          </p:nvSpPr>
          <p:spPr>
            <a:xfrm>
              <a:off x="267072" y="4104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43" name="Rounded Rectangle 142"/>
            <p:cNvSpPr/>
            <p:nvPr/>
          </p:nvSpPr>
          <p:spPr>
            <a:xfrm>
              <a:off x="267072" y="4291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44" name="Rounded Rectangle 143"/>
            <p:cNvSpPr/>
            <p:nvPr/>
          </p:nvSpPr>
          <p:spPr>
            <a:xfrm>
              <a:off x="267072" y="4485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45" name="Rounded Rectangle 144"/>
            <p:cNvSpPr/>
            <p:nvPr/>
          </p:nvSpPr>
          <p:spPr>
            <a:xfrm>
              <a:off x="267072" y="3342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46" name="Rounded Rectangle 145"/>
            <p:cNvSpPr/>
            <p:nvPr/>
          </p:nvSpPr>
          <p:spPr>
            <a:xfrm>
              <a:off x="267072" y="3723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47" name="Rounded Rectangle 146"/>
            <p:cNvSpPr/>
            <p:nvPr/>
          </p:nvSpPr>
          <p:spPr>
            <a:xfrm>
              <a:off x="269543" y="4672085"/>
              <a:ext cx="1295400" cy="20471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48" name="Rounded Rectangle 147"/>
            <p:cNvSpPr/>
            <p:nvPr/>
          </p:nvSpPr>
          <p:spPr>
            <a:xfrm>
              <a:off x="269543" y="4876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49" name="Rounded Rectangle 148"/>
            <p:cNvSpPr/>
            <p:nvPr/>
          </p:nvSpPr>
          <p:spPr>
            <a:xfrm>
              <a:off x="269543" y="5071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50" name="Rounded Rectangle 149"/>
            <p:cNvSpPr/>
            <p:nvPr/>
          </p:nvSpPr>
          <p:spPr>
            <a:xfrm>
              <a:off x="269543" y="5257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51" name="Rounded Rectangle 150"/>
            <p:cNvSpPr/>
            <p:nvPr/>
          </p:nvSpPr>
          <p:spPr>
            <a:xfrm>
              <a:off x="269543" y="6019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52" name="Rounded Rectangle 151"/>
            <p:cNvSpPr/>
            <p:nvPr/>
          </p:nvSpPr>
          <p:spPr>
            <a:xfrm>
              <a:off x="269543" y="6214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53" name="Rounded Rectangle 152"/>
            <p:cNvSpPr/>
            <p:nvPr/>
          </p:nvSpPr>
          <p:spPr>
            <a:xfrm>
              <a:off x="269543" y="6400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54" name="Rounded Rectangle 153"/>
            <p:cNvSpPr/>
            <p:nvPr/>
          </p:nvSpPr>
          <p:spPr>
            <a:xfrm>
              <a:off x="269543" y="6595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55" name="Rounded Rectangle 154"/>
            <p:cNvSpPr/>
            <p:nvPr/>
          </p:nvSpPr>
          <p:spPr>
            <a:xfrm>
              <a:off x="269543" y="5452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56" name="Rounded Rectangle 155"/>
            <p:cNvSpPr/>
            <p:nvPr/>
          </p:nvSpPr>
          <p:spPr>
            <a:xfrm>
              <a:off x="269543" y="5638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57" name="Rounded Rectangle 156"/>
            <p:cNvSpPr/>
            <p:nvPr/>
          </p:nvSpPr>
          <p:spPr>
            <a:xfrm>
              <a:off x="269543" y="5833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58" name="Rounded Rectangle 157"/>
            <p:cNvSpPr/>
            <p:nvPr/>
          </p:nvSpPr>
          <p:spPr>
            <a:xfrm>
              <a:off x="1752600" y="6019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HSE</a:t>
              </a:r>
            </a:p>
          </p:txBody>
        </p:sp>
        <p:sp>
          <p:nvSpPr>
            <p:cNvPr id="159" name="Rounded Rectangle 15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60" name="Rounded Rectangle 15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61" name="Rounded Rectangle 160"/>
            <p:cNvSpPr/>
            <p:nvPr/>
          </p:nvSpPr>
          <p:spPr>
            <a:xfrm>
              <a:off x="1752600" y="6595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MSI</a:t>
              </a:r>
            </a:p>
          </p:txBody>
        </p:sp>
        <p:sp>
          <p:nvSpPr>
            <p:cNvPr id="162" name="Rounded Rectangle 161"/>
            <p:cNvSpPr/>
            <p:nvPr/>
          </p:nvSpPr>
          <p:spPr>
            <a:xfrm>
              <a:off x="1752600" y="5833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HSI</a:t>
              </a:r>
            </a:p>
          </p:txBody>
        </p:sp>
        <p:sp>
          <p:nvSpPr>
            <p:cNvPr id="163" name="TextBox 16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grpSp>
      <p:sp>
        <p:nvSpPr>
          <p:cNvPr id="84" name="Rounded Rectangle 83"/>
          <p:cNvSpPr/>
          <p:nvPr/>
        </p:nvSpPr>
        <p:spPr>
          <a:xfrm>
            <a:off x="5756805" y="6155327"/>
            <a:ext cx="1325628" cy="5334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Cell in power-down</a:t>
            </a:r>
          </a:p>
        </p:txBody>
      </p:sp>
      <p:sp>
        <p:nvSpPr>
          <p:cNvPr id="86" name="Rounded Rectangle 85"/>
          <p:cNvSpPr/>
          <p:nvPr/>
        </p:nvSpPr>
        <p:spPr>
          <a:xfrm>
            <a:off x="264102" y="497913"/>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87" name="Rounded Rectangle 86"/>
          <p:cNvSpPr/>
          <p:nvPr/>
        </p:nvSpPr>
        <p:spPr>
          <a:xfrm>
            <a:off x="264102" y="684021"/>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88" name="Rounded Rectangle 87"/>
          <p:cNvSpPr/>
          <p:nvPr/>
        </p:nvSpPr>
        <p:spPr>
          <a:xfrm>
            <a:off x="264102" y="1251794"/>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89" name="Rounded Rectangle 88"/>
          <p:cNvSpPr/>
          <p:nvPr/>
        </p:nvSpPr>
        <p:spPr>
          <a:xfrm>
            <a:off x="5039756" y="3861914"/>
            <a:ext cx="1704975" cy="38100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lumOff val="50000"/>
                  </a:schemeClr>
                </a:solidFill>
              </a:rPr>
              <a:t>Range </a:t>
            </a:r>
            <a:r>
              <a:rPr lang="en-US" sz="1200" b="1" dirty="0" smtClean="0">
                <a:solidFill>
                  <a:schemeClr val="tx1">
                    <a:lumMod val="50000"/>
                    <a:lumOff val="50000"/>
                  </a:schemeClr>
                </a:solidFill>
              </a:rPr>
              <a:t>2 </a:t>
            </a:r>
            <a:r>
              <a:rPr lang="en-US" sz="1000" b="1" dirty="0">
                <a:solidFill>
                  <a:schemeClr val="tx1">
                    <a:lumMod val="50000"/>
                    <a:lumOff val="50000"/>
                  </a:schemeClr>
                </a:solidFill>
              </a:rPr>
              <a:t>(up to </a:t>
            </a:r>
            <a:r>
              <a:rPr lang="en-US" sz="1000" b="1" dirty="0" smtClean="0">
                <a:solidFill>
                  <a:schemeClr val="tx1">
                    <a:lumMod val="50000"/>
                    <a:lumOff val="50000"/>
                  </a:schemeClr>
                </a:solidFill>
              </a:rPr>
              <a:t>26MHZ</a:t>
            </a:r>
            <a:r>
              <a:rPr lang="en-US" sz="1000" b="1" dirty="0">
                <a:solidFill>
                  <a:schemeClr val="tx1">
                    <a:lumMod val="50000"/>
                    <a:lumOff val="50000"/>
                  </a:schemeClr>
                </a:solidFill>
              </a:rPr>
              <a:t>)</a:t>
            </a:r>
            <a:endParaRPr lang="en-US" sz="1200" b="1" dirty="0">
              <a:solidFill>
                <a:schemeClr val="tx1">
                  <a:lumMod val="50000"/>
                  <a:lumOff val="50000"/>
                </a:schemeClr>
              </a:solidFill>
            </a:endParaRPr>
          </a:p>
        </p:txBody>
      </p:sp>
    </p:spTree>
    <p:extLst>
      <p:ext uri="{BB962C8B-B14F-4D97-AF65-F5344CB8AC3E}">
        <p14:creationId xmlns:p14="http://schemas.microsoft.com/office/powerpoint/2010/main" val="1265199442"/>
      </p:ext>
    </p:extLst>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Low</a:t>
            </a:r>
            <a:r>
              <a:rPr lang="fr-FR" sz="3100" dirty="0" smtClean="0"/>
              <a:t>-power </a:t>
            </a:r>
            <a:r>
              <a:rPr lang="fr-FR" sz="3100" dirty="0" err="1" smtClean="0"/>
              <a:t>run</a:t>
            </a:r>
            <a:r>
              <a:rPr lang="fr-FR" sz="3100" dirty="0" smtClean="0"/>
              <a:t> mode</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53</a:t>
            </a:fld>
            <a:endParaRPr lang="fr-FR" dirty="0"/>
          </a:p>
        </p:txBody>
      </p:sp>
      <p:sp>
        <p:nvSpPr>
          <p:cNvPr id="5" name="Rounded Rectangle 4"/>
          <p:cNvSpPr/>
          <p:nvPr/>
        </p:nvSpPr>
        <p:spPr>
          <a:xfrm>
            <a:off x="5029200"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a:p>
            <a:pPr algn="ctr"/>
            <a:r>
              <a:rPr lang="en-US" sz="1000" b="1" dirty="0" smtClean="0">
                <a:solidFill>
                  <a:schemeClr val="tx1"/>
                </a:solidFill>
              </a:rPr>
              <a:t>up to 2MHz</a:t>
            </a:r>
          </a:p>
        </p:txBody>
      </p:sp>
      <p:sp>
        <p:nvSpPr>
          <p:cNvPr id="7" name="Rounded Rectangle 6"/>
          <p:cNvSpPr/>
          <p:nvPr/>
        </p:nvSpPr>
        <p:spPr>
          <a:xfrm>
            <a:off x="3429000" y="38100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9000" y="44958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400" y="3048000"/>
            <a:ext cx="2057400" cy="5238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400" y="3810000"/>
            <a:ext cx="866775" cy="12192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Flash</a:t>
            </a:r>
          </a:p>
          <a:p>
            <a:pPr algn="ctr"/>
            <a:r>
              <a:rPr lang="en-US" sz="1200" b="1" dirty="0" smtClean="0">
                <a:solidFill>
                  <a:schemeClr val="tx1"/>
                </a:solidFill>
              </a:rPr>
              <a:t>(1MB)</a:t>
            </a:r>
          </a:p>
        </p:txBody>
      </p:sp>
      <p:sp>
        <p:nvSpPr>
          <p:cNvPr id="23" name="Rounded Rectangle 22"/>
          <p:cNvSpPr/>
          <p:nvPr/>
        </p:nvSpPr>
        <p:spPr>
          <a:xfrm>
            <a:off x="5029200" y="3505200"/>
            <a:ext cx="1704975" cy="3810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Range 1 </a:t>
            </a:r>
            <a:r>
              <a:rPr lang="en-US" sz="1000" b="1" dirty="0" smtClean="0">
                <a:solidFill>
                  <a:schemeClr val="bg1">
                    <a:lumMod val="65000"/>
                  </a:schemeClr>
                </a:solidFill>
              </a:rPr>
              <a:t>(up to 80MHZ)</a:t>
            </a:r>
          </a:p>
        </p:txBody>
      </p:sp>
      <p:sp>
        <p:nvSpPr>
          <p:cNvPr id="24" name="Rounded Rectangle 23"/>
          <p:cNvSpPr/>
          <p:nvPr/>
        </p:nvSpPr>
        <p:spPr>
          <a:xfrm>
            <a:off x="5029200" y="3898142"/>
            <a:ext cx="1704975" cy="3810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Range </a:t>
            </a:r>
            <a:r>
              <a:rPr lang="en-US" sz="1200" b="1" dirty="0" smtClean="0">
                <a:solidFill>
                  <a:schemeClr val="bg1">
                    <a:lumMod val="65000"/>
                  </a:schemeClr>
                </a:solidFill>
              </a:rPr>
              <a:t>2 </a:t>
            </a:r>
            <a:r>
              <a:rPr lang="en-US" sz="1000" b="1" dirty="0">
                <a:solidFill>
                  <a:schemeClr val="bg1">
                    <a:lumMod val="65000"/>
                  </a:schemeClr>
                </a:solidFill>
              </a:rPr>
              <a:t>(up to </a:t>
            </a:r>
            <a:r>
              <a:rPr lang="en-US" sz="1000" b="1" dirty="0" smtClean="0">
                <a:solidFill>
                  <a:schemeClr val="bg1">
                    <a:lumMod val="65000"/>
                  </a:schemeClr>
                </a:solidFill>
              </a:rPr>
              <a:t>26MHZ</a:t>
            </a:r>
            <a:r>
              <a:rPr lang="en-US" sz="1000" b="1" dirty="0">
                <a:solidFill>
                  <a:schemeClr val="bg1">
                    <a:lumMod val="65000"/>
                  </a:schemeClr>
                </a:solidFill>
              </a:rPr>
              <a:t>)</a:t>
            </a:r>
            <a:endParaRPr lang="en-US" sz="1200" b="1" dirty="0">
              <a:solidFill>
                <a:schemeClr val="bg1">
                  <a:lumMod val="65000"/>
                </a:schemeClr>
              </a:solidFill>
            </a:endParaRPr>
          </a:p>
        </p:txBody>
      </p:sp>
      <p:sp>
        <p:nvSpPr>
          <p:cNvPr id="27" name="Rounded Rectangle 26"/>
          <p:cNvSpPr/>
          <p:nvPr/>
        </p:nvSpPr>
        <p:spPr>
          <a:xfrm>
            <a:off x="3352800" y="1752600"/>
            <a:ext cx="3919500" cy="7451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Low-power run mode</a:t>
            </a:r>
          </a:p>
          <a:p>
            <a:pPr algn="ctr"/>
            <a:r>
              <a:rPr lang="en-US" sz="2400" b="1" dirty="0" smtClean="0">
                <a:solidFill>
                  <a:srgbClr val="00B0F0"/>
                </a:solidFill>
              </a:rPr>
              <a:t>Ex: execution from Flash</a:t>
            </a:r>
          </a:p>
        </p:txBody>
      </p:sp>
      <p:sp>
        <p:nvSpPr>
          <p:cNvPr id="36" name="Rounded Rectangle 35"/>
          <p:cNvSpPr/>
          <p:nvPr/>
        </p:nvSpPr>
        <p:spPr>
          <a:xfrm>
            <a:off x="7010399" y="3886200"/>
            <a:ext cx="1837075" cy="78588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From SRAM1</a:t>
            </a:r>
          </a:p>
          <a:p>
            <a:pPr algn="ctr"/>
            <a:r>
              <a:rPr lang="en-US" sz="1200" b="1" dirty="0" smtClean="0">
                <a:solidFill>
                  <a:schemeClr val="accent1"/>
                </a:solidFill>
              </a:rPr>
              <a:t>112 µA/MHz at 2 MHz</a:t>
            </a:r>
            <a:endParaRPr lang="en-US" sz="1200" b="1" dirty="0">
              <a:solidFill>
                <a:schemeClr val="accent1"/>
              </a:solidFill>
            </a:endParaRPr>
          </a:p>
          <a:p>
            <a:pPr algn="ctr"/>
            <a:r>
              <a:rPr lang="en-US" sz="1200" b="1" dirty="0" smtClean="0">
                <a:solidFill>
                  <a:schemeClr val="accent1"/>
                </a:solidFill>
              </a:rPr>
              <a:t>(225 µA)</a:t>
            </a:r>
          </a:p>
        </p:txBody>
      </p:sp>
      <p:sp>
        <p:nvSpPr>
          <p:cNvPr id="37" name="Rounded Rectangle 36"/>
          <p:cNvSpPr/>
          <p:nvPr/>
        </p:nvSpPr>
        <p:spPr>
          <a:xfrm>
            <a:off x="7010400" y="3148084"/>
            <a:ext cx="1837074" cy="7381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from Flash</a:t>
            </a:r>
          </a:p>
          <a:p>
            <a:pPr algn="ctr"/>
            <a:r>
              <a:rPr lang="en-US" sz="1200" b="1" dirty="0" smtClean="0">
                <a:solidFill>
                  <a:srgbClr val="00B0F0"/>
                </a:solidFill>
              </a:rPr>
              <a:t>135 µA/MHz </a:t>
            </a:r>
            <a:r>
              <a:rPr lang="en-US" sz="1200" b="1" dirty="0">
                <a:solidFill>
                  <a:srgbClr val="00B0F0"/>
                </a:solidFill>
              </a:rPr>
              <a:t>at 2 MHz</a:t>
            </a:r>
          </a:p>
          <a:p>
            <a:pPr algn="ctr"/>
            <a:r>
              <a:rPr lang="en-US" sz="1200" b="1" dirty="0">
                <a:solidFill>
                  <a:srgbClr val="00B0F0"/>
                </a:solidFill>
              </a:rPr>
              <a:t>(</a:t>
            </a:r>
            <a:r>
              <a:rPr lang="en-US" sz="1200" b="1" dirty="0" smtClean="0">
                <a:solidFill>
                  <a:srgbClr val="00B0F0"/>
                </a:solidFill>
              </a:rPr>
              <a:t>269 </a:t>
            </a:r>
            <a:r>
              <a:rPr lang="en-US" sz="1200" b="1" dirty="0">
                <a:solidFill>
                  <a:srgbClr val="00B0F0"/>
                </a:solidFill>
              </a:rPr>
              <a:t>µA)</a:t>
            </a:r>
          </a:p>
        </p:txBody>
      </p:sp>
      <p:sp>
        <p:nvSpPr>
          <p:cNvPr id="60" name="Rounded Rectangle 59"/>
          <p:cNvSpPr/>
          <p:nvPr/>
        </p:nvSpPr>
        <p:spPr>
          <a:xfrm>
            <a:off x="2846387" y="6172200"/>
            <a:ext cx="1365573"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Active cell</a:t>
            </a:r>
          </a:p>
        </p:txBody>
      </p:sp>
      <p:sp>
        <p:nvSpPr>
          <p:cNvPr id="61" name="Rounded Rectangle 60"/>
          <p:cNvSpPr/>
          <p:nvPr/>
        </p:nvSpPr>
        <p:spPr>
          <a:xfrm>
            <a:off x="4281487" y="6172200"/>
            <a:ext cx="1325628"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Frozen cell</a:t>
            </a:r>
          </a:p>
        </p:txBody>
      </p:sp>
      <p:sp>
        <p:nvSpPr>
          <p:cNvPr id="6" name="Rounded Rectangle 5"/>
          <p:cNvSpPr/>
          <p:nvPr/>
        </p:nvSpPr>
        <p:spPr>
          <a:xfrm>
            <a:off x="5029200"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Main regulator (MR)</a:t>
            </a:r>
          </a:p>
        </p:txBody>
      </p:sp>
      <p:sp>
        <p:nvSpPr>
          <p:cNvPr id="125" name="Rounded Rectangle 124"/>
          <p:cNvSpPr/>
          <p:nvPr/>
        </p:nvSpPr>
        <p:spPr>
          <a:xfrm>
            <a:off x="7272300" y="6172200"/>
            <a:ext cx="1719300" cy="5334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Available</a:t>
            </a:r>
          </a:p>
          <a:p>
            <a:pPr algn="ctr"/>
            <a:r>
              <a:rPr lang="en-US" sz="1400" b="1" dirty="0" err="1" smtClean="0">
                <a:solidFill>
                  <a:schemeClr val="tx1"/>
                </a:solidFill>
              </a:rPr>
              <a:t>Periph</a:t>
            </a:r>
            <a:r>
              <a:rPr lang="en-US" sz="1400" b="1" dirty="0" smtClean="0">
                <a:solidFill>
                  <a:schemeClr val="tx1"/>
                </a:solidFill>
              </a:rPr>
              <a:t> and clock</a:t>
            </a:r>
          </a:p>
        </p:txBody>
      </p:sp>
      <p:sp>
        <p:nvSpPr>
          <p:cNvPr id="126" name="Rounded Rectangle 125"/>
          <p:cNvSpPr/>
          <p:nvPr/>
        </p:nvSpPr>
        <p:spPr>
          <a:xfrm>
            <a:off x="267072" y="181893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USB OTG</a:t>
            </a:r>
            <a:endParaRPr lang="en-US" sz="1400" b="1" dirty="0">
              <a:solidFill>
                <a:schemeClr val="tx1"/>
              </a:solidFill>
            </a:endParaRPr>
          </a:p>
        </p:txBody>
      </p:sp>
      <p:sp>
        <p:nvSpPr>
          <p:cNvPr id="127" name="Rounded Rectangle 126"/>
          <p:cNvSpPr/>
          <p:nvPr/>
        </p:nvSpPr>
        <p:spPr>
          <a:xfrm>
            <a:off x="267072" y="314808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SDMMC</a:t>
            </a:r>
            <a:endParaRPr lang="en-US" sz="1400" b="1" dirty="0">
              <a:solidFill>
                <a:schemeClr val="tx1"/>
              </a:solidFill>
            </a:endParaRPr>
          </a:p>
        </p:txBody>
      </p:sp>
      <p:sp>
        <p:nvSpPr>
          <p:cNvPr id="128" name="Rounded Rectangle 127"/>
          <p:cNvSpPr/>
          <p:nvPr/>
        </p:nvSpPr>
        <p:spPr>
          <a:xfrm>
            <a:off x="267072" y="3529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SAI</a:t>
            </a:r>
          </a:p>
        </p:txBody>
      </p:sp>
      <p:grpSp>
        <p:nvGrpSpPr>
          <p:cNvPr id="129" name="Group 128"/>
          <p:cNvGrpSpPr/>
          <p:nvPr/>
        </p:nvGrpSpPr>
        <p:grpSpPr>
          <a:xfrm>
            <a:off x="267072" y="-90339"/>
            <a:ext cx="2399928" cy="6872139"/>
            <a:chOff x="267072" y="-90339"/>
            <a:chExt cx="2399928" cy="6872139"/>
          </a:xfrm>
        </p:grpSpPr>
        <p:sp>
          <p:nvSpPr>
            <p:cNvPr id="130" name="TextBox 129"/>
            <p:cNvSpPr txBox="1"/>
            <p:nvPr/>
          </p:nvSpPr>
          <p:spPr>
            <a:xfrm>
              <a:off x="269543" y="-90339"/>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31" name="Rounded Rectangle 130"/>
            <p:cNvSpPr/>
            <p:nvPr/>
          </p:nvSpPr>
          <p:spPr>
            <a:xfrm>
              <a:off x="267072" y="1050476"/>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32" name="Rounded Rectangle 131"/>
            <p:cNvSpPr/>
            <p:nvPr/>
          </p:nvSpPr>
          <p:spPr>
            <a:xfrm>
              <a:off x="267072" y="1243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
          <p:nvSpPr>
            <p:cNvPr id="133" name="Rounded Rectangle 132"/>
            <p:cNvSpPr/>
            <p:nvPr/>
          </p:nvSpPr>
          <p:spPr>
            <a:xfrm>
              <a:off x="267072" y="1437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4" name="Rounded Rectangle 133"/>
            <p:cNvSpPr/>
            <p:nvPr/>
          </p:nvSpPr>
          <p:spPr>
            <a:xfrm>
              <a:off x="267072" y="1624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35" name="Rounded Rectangle 134"/>
            <p:cNvSpPr/>
            <p:nvPr/>
          </p:nvSpPr>
          <p:spPr>
            <a:xfrm>
              <a:off x="267072" y="2005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36" name="Rounded Rectangle 135"/>
            <p:cNvSpPr/>
            <p:nvPr/>
          </p:nvSpPr>
          <p:spPr>
            <a:xfrm>
              <a:off x="267072" y="2199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37" name="Rounded Rectangle 136"/>
            <p:cNvSpPr/>
            <p:nvPr/>
          </p:nvSpPr>
          <p:spPr>
            <a:xfrm>
              <a:off x="267072" y="2386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38" name="Rounded Rectangle 137"/>
            <p:cNvSpPr/>
            <p:nvPr/>
          </p:nvSpPr>
          <p:spPr>
            <a:xfrm>
              <a:off x="267072" y="2580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39" name="Rounded Rectangle 138"/>
            <p:cNvSpPr/>
            <p:nvPr/>
          </p:nvSpPr>
          <p:spPr>
            <a:xfrm>
              <a:off x="267072" y="2767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40" name="Rounded Rectangle 139"/>
            <p:cNvSpPr/>
            <p:nvPr/>
          </p:nvSpPr>
          <p:spPr>
            <a:xfrm>
              <a:off x="267072" y="2961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41" name="Rounded Rectangle 140"/>
            <p:cNvSpPr/>
            <p:nvPr/>
          </p:nvSpPr>
          <p:spPr>
            <a:xfrm>
              <a:off x="267072" y="3910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42" name="Rounded Rectangle 141"/>
            <p:cNvSpPr/>
            <p:nvPr/>
          </p:nvSpPr>
          <p:spPr>
            <a:xfrm>
              <a:off x="267072" y="4104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43" name="Rounded Rectangle 142"/>
            <p:cNvSpPr/>
            <p:nvPr/>
          </p:nvSpPr>
          <p:spPr>
            <a:xfrm>
              <a:off x="267072" y="4291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44" name="Rounded Rectangle 143"/>
            <p:cNvSpPr/>
            <p:nvPr/>
          </p:nvSpPr>
          <p:spPr>
            <a:xfrm>
              <a:off x="267072" y="4485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45" name="Rounded Rectangle 144"/>
            <p:cNvSpPr/>
            <p:nvPr/>
          </p:nvSpPr>
          <p:spPr>
            <a:xfrm>
              <a:off x="267072" y="3342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46" name="Rounded Rectangle 145"/>
            <p:cNvSpPr/>
            <p:nvPr/>
          </p:nvSpPr>
          <p:spPr>
            <a:xfrm>
              <a:off x="267072" y="3723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47" name="Rounded Rectangle 146"/>
            <p:cNvSpPr/>
            <p:nvPr/>
          </p:nvSpPr>
          <p:spPr>
            <a:xfrm>
              <a:off x="269543" y="4672085"/>
              <a:ext cx="1295400" cy="20471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48" name="Rounded Rectangle 147"/>
            <p:cNvSpPr/>
            <p:nvPr/>
          </p:nvSpPr>
          <p:spPr>
            <a:xfrm>
              <a:off x="269543" y="4876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49" name="Rounded Rectangle 148"/>
            <p:cNvSpPr/>
            <p:nvPr/>
          </p:nvSpPr>
          <p:spPr>
            <a:xfrm>
              <a:off x="269543" y="5071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50" name="Rounded Rectangle 149"/>
            <p:cNvSpPr/>
            <p:nvPr/>
          </p:nvSpPr>
          <p:spPr>
            <a:xfrm>
              <a:off x="269543" y="5257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51" name="Rounded Rectangle 150"/>
            <p:cNvSpPr/>
            <p:nvPr/>
          </p:nvSpPr>
          <p:spPr>
            <a:xfrm>
              <a:off x="269543" y="6019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52" name="Rounded Rectangle 151"/>
            <p:cNvSpPr/>
            <p:nvPr/>
          </p:nvSpPr>
          <p:spPr>
            <a:xfrm>
              <a:off x="269543" y="621465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53" name="Rounded Rectangle 152"/>
            <p:cNvSpPr/>
            <p:nvPr/>
          </p:nvSpPr>
          <p:spPr>
            <a:xfrm>
              <a:off x="269543" y="6400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54" name="Rounded Rectangle 153"/>
            <p:cNvSpPr/>
            <p:nvPr/>
          </p:nvSpPr>
          <p:spPr>
            <a:xfrm>
              <a:off x="269543" y="6595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55" name="Rounded Rectangle 154"/>
            <p:cNvSpPr/>
            <p:nvPr/>
          </p:nvSpPr>
          <p:spPr>
            <a:xfrm>
              <a:off x="269543" y="5452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56" name="Rounded Rectangle 155"/>
            <p:cNvSpPr/>
            <p:nvPr/>
          </p:nvSpPr>
          <p:spPr>
            <a:xfrm>
              <a:off x="269543" y="5638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57" name="Rounded Rectangle 156"/>
            <p:cNvSpPr/>
            <p:nvPr/>
          </p:nvSpPr>
          <p:spPr>
            <a:xfrm>
              <a:off x="269543" y="5833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58" name="Rounded Rectangle 157"/>
            <p:cNvSpPr/>
            <p:nvPr/>
          </p:nvSpPr>
          <p:spPr>
            <a:xfrm>
              <a:off x="1752600" y="6019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HSE</a:t>
              </a:r>
            </a:p>
          </p:txBody>
        </p:sp>
        <p:sp>
          <p:nvSpPr>
            <p:cNvPr id="159" name="Rounded Rectangle 15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60" name="Rounded Rectangle 15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61" name="Rounded Rectangle 160"/>
            <p:cNvSpPr/>
            <p:nvPr/>
          </p:nvSpPr>
          <p:spPr>
            <a:xfrm>
              <a:off x="1752600" y="6595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MSI</a:t>
              </a:r>
            </a:p>
          </p:txBody>
        </p:sp>
        <p:sp>
          <p:nvSpPr>
            <p:cNvPr id="162" name="Rounded Rectangle 161"/>
            <p:cNvSpPr/>
            <p:nvPr/>
          </p:nvSpPr>
          <p:spPr>
            <a:xfrm>
              <a:off x="1752600" y="5833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HSI</a:t>
              </a:r>
            </a:p>
          </p:txBody>
        </p:sp>
        <p:sp>
          <p:nvSpPr>
            <p:cNvPr id="163" name="TextBox 16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grpSp>
      <p:sp>
        <p:nvSpPr>
          <p:cNvPr id="84" name="Rounded Rectangle 83"/>
          <p:cNvSpPr/>
          <p:nvPr/>
        </p:nvSpPr>
        <p:spPr>
          <a:xfrm>
            <a:off x="5756805" y="6155327"/>
            <a:ext cx="1325628"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65000"/>
                  </a:schemeClr>
                </a:solidFill>
              </a:rPr>
              <a:t>Cell in power-down</a:t>
            </a:r>
          </a:p>
        </p:txBody>
      </p:sp>
      <p:sp>
        <p:nvSpPr>
          <p:cNvPr id="77" name="Rounded Rectangle 76"/>
          <p:cNvSpPr/>
          <p:nvPr/>
        </p:nvSpPr>
        <p:spPr>
          <a:xfrm>
            <a:off x="264102" y="860305"/>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78" name="Rounded Rectangle 77"/>
          <p:cNvSpPr/>
          <p:nvPr/>
        </p:nvSpPr>
        <p:spPr>
          <a:xfrm>
            <a:off x="264102" y="497913"/>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79" name="Rounded Rectangle 78"/>
          <p:cNvSpPr/>
          <p:nvPr/>
        </p:nvSpPr>
        <p:spPr>
          <a:xfrm>
            <a:off x="264102" y="684021"/>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80" name="Rounded Rectangle 79"/>
          <p:cNvSpPr/>
          <p:nvPr/>
        </p:nvSpPr>
        <p:spPr>
          <a:xfrm>
            <a:off x="264102" y="1251794"/>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81" name="Rounded Rectangle 80"/>
          <p:cNvSpPr/>
          <p:nvPr/>
        </p:nvSpPr>
        <p:spPr>
          <a:xfrm>
            <a:off x="264102" y="876629"/>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82" name="Rounded Rectangle 81"/>
          <p:cNvSpPr/>
          <p:nvPr/>
        </p:nvSpPr>
        <p:spPr>
          <a:xfrm>
            <a:off x="267072" y="106564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Tree>
    <p:extLst>
      <p:ext uri="{BB962C8B-B14F-4D97-AF65-F5344CB8AC3E}">
        <p14:creationId xmlns:p14="http://schemas.microsoft.com/office/powerpoint/2010/main" val="3608836250"/>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Sleep</a:t>
            </a:r>
            <a:r>
              <a:rPr lang="fr-FR" sz="3100" dirty="0" smtClean="0"/>
              <a:t> mode</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54</a:t>
            </a:fld>
            <a:endParaRPr lang="fr-FR" dirty="0"/>
          </a:p>
        </p:txBody>
      </p:sp>
      <p:sp>
        <p:nvSpPr>
          <p:cNvPr id="5" name="Rounded Rectangle 4"/>
          <p:cNvSpPr/>
          <p:nvPr/>
        </p:nvSpPr>
        <p:spPr>
          <a:xfrm>
            <a:off x="5029200"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a:p>
            <a:pPr algn="ctr"/>
            <a:r>
              <a:rPr lang="en-US" sz="1000" b="1" dirty="0" smtClean="0">
                <a:solidFill>
                  <a:schemeClr val="tx1"/>
                </a:solidFill>
              </a:rPr>
              <a:t>up to 2MHz</a:t>
            </a:r>
          </a:p>
        </p:txBody>
      </p:sp>
      <p:sp>
        <p:nvSpPr>
          <p:cNvPr id="7" name="Rounded Rectangle 6"/>
          <p:cNvSpPr/>
          <p:nvPr/>
        </p:nvSpPr>
        <p:spPr>
          <a:xfrm>
            <a:off x="3429000" y="38100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9000" y="44958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400" y="3048000"/>
            <a:ext cx="2057400" cy="52387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400" y="3810000"/>
            <a:ext cx="866775" cy="12192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Flash</a:t>
            </a:r>
          </a:p>
          <a:p>
            <a:pPr algn="ctr"/>
            <a:r>
              <a:rPr lang="en-US" sz="1200" b="1" dirty="0" smtClean="0">
                <a:solidFill>
                  <a:schemeClr val="tx1"/>
                </a:solidFill>
              </a:rPr>
              <a:t>(1MB)</a:t>
            </a:r>
          </a:p>
        </p:txBody>
      </p:sp>
      <p:sp>
        <p:nvSpPr>
          <p:cNvPr id="23" name="Rounded Rectangle 22"/>
          <p:cNvSpPr/>
          <p:nvPr/>
        </p:nvSpPr>
        <p:spPr>
          <a:xfrm>
            <a:off x="5044633" y="3495674"/>
            <a:ext cx="1704975" cy="381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Range 1 </a:t>
            </a:r>
            <a:r>
              <a:rPr lang="en-US" sz="1000" b="1" dirty="0" smtClean="0">
                <a:solidFill>
                  <a:schemeClr val="tx1"/>
                </a:solidFill>
              </a:rPr>
              <a:t>(up to 80MHZ)</a:t>
            </a:r>
          </a:p>
        </p:txBody>
      </p:sp>
      <p:sp>
        <p:nvSpPr>
          <p:cNvPr id="27" name="Rounded Rectangle 26"/>
          <p:cNvSpPr/>
          <p:nvPr/>
        </p:nvSpPr>
        <p:spPr>
          <a:xfrm>
            <a:off x="3352799" y="1752600"/>
            <a:ext cx="5494675" cy="7451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Sleep Mode Range 1 </a:t>
            </a:r>
          </a:p>
          <a:p>
            <a:pPr algn="ctr"/>
            <a:r>
              <a:rPr lang="en-US" sz="2400" b="1" dirty="0" smtClean="0">
                <a:solidFill>
                  <a:srgbClr val="00B0F0"/>
                </a:solidFill>
              </a:rPr>
              <a:t>Ex: Flash ON, SRAMs ON (default)</a:t>
            </a:r>
          </a:p>
        </p:txBody>
      </p:sp>
      <p:sp>
        <p:nvSpPr>
          <p:cNvPr id="36" name="Rounded Rectangle 35"/>
          <p:cNvSpPr/>
          <p:nvPr/>
        </p:nvSpPr>
        <p:spPr>
          <a:xfrm>
            <a:off x="7010399" y="3886200"/>
            <a:ext cx="1837075" cy="78588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Range 2</a:t>
            </a:r>
            <a:endParaRPr lang="en-US" sz="1200" b="1" dirty="0" smtClean="0">
              <a:solidFill>
                <a:srgbClr val="00B0F0"/>
              </a:solidFill>
            </a:endParaRPr>
          </a:p>
          <a:p>
            <a:pPr algn="ctr"/>
            <a:r>
              <a:rPr lang="en-US" sz="1200" b="1" dirty="0">
                <a:solidFill>
                  <a:srgbClr val="00B0F0"/>
                </a:solidFill>
              </a:rPr>
              <a:t>35 µA/MHz at </a:t>
            </a:r>
            <a:r>
              <a:rPr lang="en-US" sz="1200" b="1" dirty="0" smtClean="0">
                <a:solidFill>
                  <a:srgbClr val="00B0F0"/>
                </a:solidFill>
              </a:rPr>
              <a:t>26 MHz</a:t>
            </a:r>
            <a:endParaRPr lang="en-US" sz="1200" b="1" dirty="0">
              <a:solidFill>
                <a:srgbClr val="00B0F0"/>
              </a:solidFill>
            </a:endParaRPr>
          </a:p>
          <a:p>
            <a:pPr algn="ctr"/>
            <a:r>
              <a:rPr lang="en-US" sz="1200" b="1" dirty="0" smtClean="0">
                <a:solidFill>
                  <a:srgbClr val="00B0F0"/>
                </a:solidFill>
              </a:rPr>
              <a:t>(0.92 mA)</a:t>
            </a:r>
          </a:p>
        </p:txBody>
      </p:sp>
      <p:sp>
        <p:nvSpPr>
          <p:cNvPr id="37" name="Rounded Rectangle 36"/>
          <p:cNvSpPr/>
          <p:nvPr/>
        </p:nvSpPr>
        <p:spPr>
          <a:xfrm>
            <a:off x="7010400" y="3148084"/>
            <a:ext cx="1837074" cy="7381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Range 1</a:t>
            </a:r>
          </a:p>
          <a:p>
            <a:pPr algn="ctr"/>
            <a:r>
              <a:rPr lang="en-US" sz="1200" b="1" dirty="0">
                <a:solidFill>
                  <a:srgbClr val="00B0F0"/>
                </a:solidFill>
              </a:rPr>
              <a:t>37 µA/MHz at </a:t>
            </a:r>
            <a:r>
              <a:rPr lang="en-US" sz="1200" b="1" dirty="0" smtClean="0">
                <a:solidFill>
                  <a:srgbClr val="00B0F0"/>
                </a:solidFill>
              </a:rPr>
              <a:t>80 MHz</a:t>
            </a:r>
          </a:p>
          <a:p>
            <a:pPr algn="ctr"/>
            <a:r>
              <a:rPr lang="en-US" sz="1200" b="1" dirty="0" smtClean="0">
                <a:solidFill>
                  <a:srgbClr val="00B0F0"/>
                </a:solidFill>
              </a:rPr>
              <a:t>(2.96 mA)</a:t>
            </a:r>
          </a:p>
        </p:txBody>
      </p:sp>
      <p:sp>
        <p:nvSpPr>
          <p:cNvPr id="60" name="Rounded Rectangle 59"/>
          <p:cNvSpPr/>
          <p:nvPr/>
        </p:nvSpPr>
        <p:spPr>
          <a:xfrm>
            <a:off x="2846387" y="6172200"/>
            <a:ext cx="1365573"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Active cell</a:t>
            </a:r>
          </a:p>
        </p:txBody>
      </p:sp>
      <p:sp>
        <p:nvSpPr>
          <p:cNvPr id="61" name="Rounded Rectangle 60"/>
          <p:cNvSpPr/>
          <p:nvPr/>
        </p:nvSpPr>
        <p:spPr>
          <a:xfrm>
            <a:off x="4281487" y="6172200"/>
            <a:ext cx="1325628"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Frozen cell</a:t>
            </a:r>
          </a:p>
        </p:txBody>
      </p:sp>
      <p:sp>
        <p:nvSpPr>
          <p:cNvPr id="6" name="Rounded Rectangle 5"/>
          <p:cNvSpPr/>
          <p:nvPr/>
        </p:nvSpPr>
        <p:spPr>
          <a:xfrm>
            <a:off x="5029200" y="3048000"/>
            <a:ext cx="1704975" cy="4476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Main regulator (MR)</a:t>
            </a:r>
          </a:p>
        </p:txBody>
      </p:sp>
      <p:sp>
        <p:nvSpPr>
          <p:cNvPr id="125" name="Rounded Rectangle 124"/>
          <p:cNvSpPr/>
          <p:nvPr/>
        </p:nvSpPr>
        <p:spPr>
          <a:xfrm>
            <a:off x="7272300" y="6172200"/>
            <a:ext cx="1719300" cy="5334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Available</a:t>
            </a:r>
          </a:p>
          <a:p>
            <a:pPr algn="ctr"/>
            <a:r>
              <a:rPr lang="en-US" sz="1400" b="1" dirty="0" err="1" smtClean="0">
                <a:solidFill>
                  <a:schemeClr val="tx1"/>
                </a:solidFill>
              </a:rPr>
              <a:t>Periph</a:t>
            </a:r>
            <a:r>
              <a:rPr lang="en-US" sz="1400" b="1" dirty="0" smtClean="0">
                <a:solidFill>
                  <a:schemeClr val="tx1"/>
                </a:solidFill>
              </a:rPr>
              <a:t> and clock</a:t>
            </a:r>
          </a:p>
        </p:txBody>
      </p:sp>
      <p:sp>
        <p:nvSpPr>
          <p:cNvPr id="126" name="Rounded Rectangle 125"/>
          <p:cNvSpPr/>
          <p:nvPr/>
        </p:nvSpPr>
        <p:spPr>
          <a:xfrm>
            <a:off x="267072" y="1818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27" name="Rounded Rectangle 126"/>
          <p:cNvSpPr/>
          <p:nvPr/>
        </p:nvSpPr>
        <p:spPr>
          <a:xfrm>
            <a:off x="267072" y="3148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SDMMC</a:t>
            </a:r>
          </a:p>
        </p:txBody>
      </p:sp>
      <p:sp>
        <p:nvSpPr>
          <p:cNvPr id="128" name="Rounded Rectangle 127"/>
          <p:cNvSpPr/>
          <p:nvPr/>
        </p:nvSpPr>
        <p:spPr>
          <a:xfrm>
            <a:off x="267072" y="3529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SAI</a:t>
            </a:r>
          </a:p>
        </p:txBody>
      </p:sp>
      <p:grpSp>
        <p:nvGrpSpPr>
          <p:cNvPr id="129" name="Group 128"/>
          <p:cNvGrpSpPr/>
          <p:nvPr/>
        </p:nvGrpSpPr>
        <p:grpSpPr>
          <a:xfrm>
            <a:off x="267072" y="-86862"/>
            <a:ext cx="2399928" cy="6868662"/>
            <a:chOff x="267072" y="-86862"/>
            <a:chExt cx="2399928" cy="6868662"/>
          </a:xfrm>
        </p:grpSpPr>
        <p:sp>
          <p:nvSpPr>
            <p:cNvPr id="130" name="TextBox 129"/>
            <p:cNvSpPr txBox="1"/>
            <p:nvPr/>
          </p:nvSpPr>
          <p:spPr>
            <a:xfrm>
              <a:off x="323170" y="-86862"/>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31" name="Rounded Rectangle 130"/>
            <p:cNvSpPr/>
            <p:nvPr/>
          </p:nvSpPr>
          <p:spPr>
            <a:xfrm>
              <a:off x="267072" y="1050476"/>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32" name="Rounded Rectangle 131"/>
            <p:cNvSpPr/>
            <p:nvPr/>
          </p:nvSpPr>
          <p:spPr>
            <a:xfrm>
              <a:off x="267072" y="1243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
          <p:nvSpPr>
            <p:cNvPr id="133" name="Rounded Rectangle 132"/>
            <p:cNvSpPr/>
            <p:nvPr/>
          </p:nvSpPr>
          <p:spPr>
            <a:xfrm>
              <a:off x="267072" y="1437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4" name="Rounded Rectangle 133"/>
            <p:cNvSpPr/>
            <p:nvPr/>
          </p:nvSpPr>
          <p:spPr>
            <a:xfrm>
              <a:off x="267072" y="1624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35" name="Rounded Rectangle 134"/>
            <p:cNvSpPr/>
            <p:nvPr/>
          </p:nvSpPr>
          <p:spPr>
            <a:xfrm>
              <a:off x="267072" y="2005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36" name="Rounded Rectangle 135"/>
            <p:cNvSpPr/>
            <p:nvPr/>
          </p:nvSpPr>
          <p:spPr>
            <a:xfrm>
              <a:off x="267072" y="2199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37" name="Rounded Rectangle 136"/>
            <p:cNvSpPr/>
            <p:nvPr/>
          </p:nvSpPr>
          <p:spPr>
            <a:xfrm>
              <a:off x="267072" y="2386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38" name="Rounded Rectangle 137"/>
            <p:cNvSpPr/>
            <p:nvPr/>
          </p:nvSpPr>
          <p:spPr>
            <a:xfrm>
              <a:off x="267072" y="2580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39" name="Rounded Rectangle 138"/>
            <p:cNvSpPr/>
            <p:nvPr/>
          </p:nvSpPr>
          <p:spPr>
            <a:xfrm>
              <a:off x="267072" y="2767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40" name="Rounded Rectangle 139"/>
            <p:cNvSpPr/>
            <p:nvPr/>
          </p:nvSpPr>
          <p:spPr>
            <a:xfrm>
              <a:off x="267072" y="2961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41" name="Rounded Rectangle 140"/>
            <p:cNvSpPr/>
            <p:nvPr/>
          </p:nvSpPr>
          <p:spPr>
            <a:xfrm>
              <a:off x="267072" y="3910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42" name="Rounded Rectangle 141"/>
            <p:cNvSpPr/>
            <p:nvPr/>
          </p:nvSpPr>
          <p:spPr>
            <a:xfrm>
              <a:off x="267072" y="4104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43" name="Rounded Rectangle 142"/>
            <p:cNvSpPr/>
            <p:nvPr/>
          </p:nvSpPr>
          <p:spPr>
            <a:xfrm>
              <a:off x="267072" y="4291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44" name="Rounded Rectangle 143"/>
            <p:cNvSpPr/>
            <p:nvPr/>
          </p:nvSpPr>
          <p:spPr>
            <a:xfrm>
              <a:off x="267072" y="4485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45" name="Rounded Rectangle 144"/>
            <p:cNvSpPr/>
            <p:nvPr/>
          </p:nvSpPr>
          <p:spPr>
            <a:xfrm>
              <a:off x="267072" y="3342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46" name="Rounded Rectangle 145"/>
            <p:cNvSpPr/>
            <p:nvPr/>
          </p:nvSpPr>
          <p:spPr>
            <a:xfrm>
              <a:off x="267072" y="3723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47" name="Rounded Rectangle 146"/>
            <p:cNvSpPr/>
            <p:nvPr/>
          </p:nvSpPr>
          <p:spPr>
            <a:xfrm>
              <a:off x="269543" y="4672085"/>
              <a:ext cx="1295400" cy="20471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48" name="Rounded Rectangle 147"/>
            <p:cNvSpPr/>
            <p:nvPr/>
          </p:nvSpPr>
          <p:spPr>
            <a:xfrm>
              <a:off x="269543" y="4876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49" name="Rounded Rectangle 148"/>
            <p:cNvSpPr/>
            <p:nvPr/>
          </p:nvSpPr>
          <p:spPr>
            <a:xfrm>
              <a:off x="269543" y="5071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50" name="Rounded Rectangle 149"/>
            <p:cNvSpPr/>
            <p:nvPr/>
          </p:nvSpPr>
          <p:spPr>
            <a:xfrm>
              <a:off x="269543" y="5257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51" name="Rounded Rectangle 150"/>
            <p:cNvSpPr/>
            <p:nvPr/>
          </p:nvSpPr>
          <p:spPr>
            <a:xfrm>
              <a:off x="269543" y="6019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52" name="Rounded Rectangle 151"/>
            <p:cNvSpPr/>
            <p:nvPr/>
          </p:nvSpPr>
          <p:spPr>
            <a:xfrm>
              <a:off x="269543" y="6214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53" name="Rounded Rectangle 152"/>
            <p:cNvSpPr/>
            <p:nvPr/>
          </p:nvSpPr>
          <p:spPr>
            <a:xfrm>
              <a:off x="269543" y="6400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54" name="Rounded Rectangle 153"/>
            <p:cNvSpPr/>
            <p:nvPr/>
          </p:nvSpPr>
          <p:spPr>
            <a:xfrm>
              <a:off x="269543" y="6595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55" name="Rounded Rectangle 154"/>
            <p:cNvSpPr/>
            <p:nvPr/>
          </p:nvSpPr>
          <p:spPr>
            <a:xfrm>
              <a:off x="269543" y="5452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56" name="Rounded Rectangle 155"/>
            <p:cNvSpPr/>
            <p:nvPr/>
          </p:nvSpPr>
          <p:spPr>
            <a:xfrm>
              <a:off x="269543" y="5638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57" name="Rounded Rectangle 156"/>
            <p:cNvSpPr/>
            <p:nvPr/>
          </p:nvSpPr>
          <p:spPr>
            <a:xfrm>
              <a:off x="269543" y="5833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58" name="Rounded Rectangle 157"/>
            <p:cNvSpPr/>
            <p:nvPr/>
          </p:nvSpPr>
          <p:spPr>
            <a:xfrm>
              <a:off x="1752600" y="6019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HSE</a:t>
              </a:r>
            </a:p>
          </p:txBody>
        </p:sp>
        <p:sp>
          <p:nvSpPr>
            <p:cNvPr id="159" name="Rounded Rectangle 15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60" name="Rounded Rectangle 15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61" name="Rounded Rectangle 160"/>
            <p:cNvSpPr/>
            <p:nvPr/>
          </p:nvSpPr>
          <p:spPr>
            <a:xfrm>
              <a:off x="1752600" y="6595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MSI</a:t>
              </a:r>
            </a:p>
          </p:txBody>
        </p:sp>
        <p:sp>
          <p:nvSpPr>
            <p:cNvPr id="162" name="Rounded Rectangle 161"/>
            <p:cNvSpPr/>
            <p:nvPr/>
          </p:nvSpPr>
          <p:spPr>
            <a:xfrm>
              <a:off x="1752600" y="5833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HSI</a:t>
              </a:r>
            </a:p>
          </p:txBody>
        </p:sp>
        <p:sp>
          <p:nvSpPr>
            <p:cNvPr id="163" name="TextBox 16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grpSp>
      <p:sp>
        <p:nvSpPr>
          <p:cNvPr id="84" name="Rounded Rectangle 83"/>
          <p:cNvSpPr/>
          <p:nvPr/>
        </p:nvSpPr>
        <p:spPr>
          <a:xfrm>
            <a:off x="5756805" y="6155327"/>
            <a:ext cx="1325628" cy="5334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Cell in power-down</a:t>
            </a:r>
          </a:p>
        </p:txBody>
      </p:sp>
      <p:grpSp>
        <p:nvGrpSpPr>
          <p:cNvPr id="69" name="Group 68"/>
          <p:cNvGrpSpPr/>
          <p:nvPr/>
        </p:nvGrpSpPr>
        <p:grpSpPr>
          <a:xfrm>
            <a:off x="1919683" y="2199939"/>
            <a:ext cx="762000" cy="786642"/>
            <a:chOff x="685800" y="2667000"/>
            <a:chExt cx="762000" cy="609600"/>
          </a:xfrm>
        </p:grpSpPr>
        <p:sp>
          <p:nvSpPr>
            <p:cNvPr id="70" name="Rectangle 69"/>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1" name="Group 70"/>
            <p:cNvGrpSpPr/>
            <p:nvPr/>
          </p:nvGrpSpPr>
          <p:grpSpPr>
            <a:xfrm>
              <a:off x="685800" y="2754868"/>
              <a:ext cx="685800" cy="521732"/>
              <a:chOff x="304800" y="4126468"/>
              <a:chExt cx="685800" cy="521732"/>
            </a:xfrm>
          </p:grpSpPr>
          <p:sp>
            <p:nvSpPr>
              <p:cNvPr id="72" name="Oval 71"/>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Oval 72"/>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extBox 74"/>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76" name="Rounded Rectangle 75"/>
          <p:cNvSpPr/>
          <p:nvPr/>
        </p:nvSpPr>
        <p:spPr>
          <a:xfrm>
            <a:off x="267072" y="87662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77" name="Rounded Rectangle 76"/>
          <p:cNvSpPr/>
          <p:nvPr/>
        </p:nvSpPr>
        <p:spPr>
          <a:xfrm>
            <a:off x="264102" y="497913"/>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78" name="Rounded Rectangle 77"/>
          <p:cNvSpPr/>
          <p:nvPr/>
        </p:nvSpPr>
        <p:spPr>
          <a:xfrm>
            <a:off x="264102" y="684021"/>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79" name="Rounded Rectangle 78"/>
          <p:cNvSpPr/>
          <p:nvPr/>
        </p:nvSpPr>
        <p:spPr>
          <a:xfrm>
            <a:off x="264102" y="1251794"/>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80" name="Rounded Rectangle 79"/>
          <p:cNvSpPr/>
          <p:nvPr/>
        </p:nvSpPr>
        <p:spPr>
          <a:xfrm>
            <a:off x="264102" y="876629"/>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81" name="Rounded Rectangle 80"/>
          <p:cNvSpPr/>
          <p:nvPr/>
        </p:nvSpPr>
        <p:spPr>
          <a:xfrm>
            <a:off x="267072" y="106564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
        <p:nvSpPr>
          <p:cNvPr id="82" name="Rounded Rectangle 81"/>
          <p:cNvSpPr/>
          <p:nvPr/>
        </p:nvSpPr>
        <p:spPr>
          <a:xfrm>
            <a:off x="5039756" y="3861914"/>
            <a:ext cx="1704975" cy="38100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Range </a:t>
            </a:r>
            <a:r>
              <a:rPr lang="en-US" sz="1200" b="1" dirty="0" smtClean="0">
                <a:solidFill>
                  <a:schemeClr val="tx1"/>
                </a:solidFill>
              </a:rPr>
              <a:t>2 </a:t>
            </a:r>
            <a:r>
              <a:rPr lang="en-US" sz="1000" b="1" dirty="0">
                <a:solidFill>
                  <a:schemeClr val="tx1"/>
                </a:solidFill>
              </a:rPr>
              <a:t>(up to </a:t>
            </a:r>
            <a:r>
              <a:rPr lang="en-US" sz="1000" b="1" dirty="0" smtClean="0">
                <a:solidFill>
                  <a:schemeClr val="tx1"/>
                </a:solidFill>
              </a:rPr>
              <a:t>26MHZ</a:t>
            </a:r>
            <a:r>
              <a:rPr lang="en-US" sz="1000" b="1" dirty="0">
                <a:solidFill>
                  <a:schemeClr val="tx1"/>
                </a:solidFill>
              </a:rPr>
              <a:t>)</a:t>
            </a:r>
            <a:endParaRPr lang="en-US" sz="1200" b="1" dirty="0">
              <a:solidFill>
                <a:schemeClr val="tx1"/>
              </a:solidFill>
            </a:endParaRPr>
          </a:p>
        </p:txBody>
      </p:sp>
    </p:spTree>
    <p:extLst>
      <p:ext uri="{BB962C8B-B14F-4D97-AF65-F5344CB8AC3E}">
        <p14:creationId xmlns:p14="http://schemas.microsoft.com/office/powerpoint/2010/main" val="2915173349"/>
      </p:ext>
    </p:extLst>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Low</a:t>
            </a:r>
            <a:r>
              <a:rPr lang="fr-FR" sz="3100" dirty="0" smtClean="0"/>
              <a:t>-power </a:t>
            </a:r>
            <a:r>
              <a:rPr lang="fr-FR" sz="3100" dirty="0" err="1" smtClean="0"/>
              <a:t>sleep</a:t>
            </a:r>
            <a:r>
              <a:rPr lang="fr-FR" sz="3100" dirty="0" smtClean="0"/>
              <a:t> mode</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55</a:t>
            </a:fld>
            <a:endParaRPr lang="fr-FR" dirty="0"/>
          </a:p>
        </p:txBody>
      </p:sp>
      <p:sp>
        <p:nvSpPr>
          <p:cNvPr id="5" name="Rounded Rectangle 4"/>
          <p:cNvSpPr/>
          <p:nvPr/>
        </p:nvSpPr>
        <p:spPr>
          <a:xfrm>
            <a:off x="5029200"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a:p>
            <a:pPr algn="ctr"/>
            <a:r>
              <a:rPr lang="en-US" sz="1000" b="1" dirty="0" smtClean="0">
                <a:solidFill>
                  <a:schemeClr val="tx1"/>
                </a:solidFill>
              </a:rPr>
              <a:t>up to 2MHz</a:t>
            </a:r>
          </a:p>
        </p:txBody>
      </p:sp>
      <p:sp>
        <p:nvSpPr>
          <p:cNvPr id="7" name="Rounded Rectangle 6"/>
          <p:cNvSpPr/>
          <p:nvPr/>
        </p:nvSpPr>
        <p:spPr>
          <a:xfrm>
            <a:off x="3429000" y="3810000"/>
            <a:ext cx="1066800"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9000" y="44958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400" y="3048000"/>
            <a:ext cx="2057400" cy="52387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400" y="3810000"/>
            <a:ext cx="866775" cy="12192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Flash</a:t>
            </a:r>
          </a:p>
          <a:p>
            <a:pPr algn="ctr"/>
            <a:r>
              <a:rPr lang="en-US" sz="1200" b="1" dirty="0" smtClean="0">
                <a:solidFill>
                  <a:schemeClr val="tx1"/>
                </a:solidFill>
              </a:rPr>
              <a:t>(1MB)</a:t>
            </a:r>
          </a:p>
        </p:txBody>
      </p:sp>
      <p:sp>
        <p:nvSpPr>
          <p:cNvPr id="23" name="Rounded Rectangle 22"/>
          <p:cNvSpPr/>
          <p:nvPr/>
        </p:nvSpPr>
        <p:spPr>
          <a:xfrm>
            <a:off x="5029200" y="3505200"/>
            <a:ext cx="1704975" cy="3810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Range 1 </a:t>
            </a:r>
            <a:r>
              <a:rPr lang="en-US" sz="1000" b="1" dirty="0" smtClean="0">
                <a:solidFill>
                  <a:schemeClr val="bg1">
                    <a:lumMod val="65000"/>
                  </a:schemeClr>
                </a:solidFill>
              </a:rPr>
              <a:t>(up to 80MHZ)</a:t>
            </a:r>
          </a:p>
        </p:txBody>
      </p:sp>
      <p:sp>
        <p:nvSpPr>
          <p:cNvPr id="24" name="Rounded Rectangle 23"/>
          <p:cNvSpPr/>
          <p:nvPr/>
        </p:nvSpPr>
        <p:spPr>
          <a:xfrm>
            <a:off x="5029200" y="3898142"/>
            <a:ext cx="1704975" cy="3810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Range </a:t>
            </a:r>
            <a:r>
              <a:rPr lang="en-US" sz="1200" b="1" dirty="0" smtClean="0">
                <a:solidFill>
                  <a:schemeClr val="bg1">
                    <a:lumMod val="65000"/>
                  </a:schemeClr>
                </a:solidFill>
              </a:rPr>
              <a:t>2 </a:t>
            </a:r>
            <a:r>
              <a:rPr lang="en-US" sz="1000" b="1" dirty="0">
                <a:solidFill>
                  <a:schemeClr val="bg1">
                    <a:lumMod val="65000"/>
                  </a:schemeClr>
                </a:solidFill>
              </a:rPr>
              <a:t>(up to </a:t>
            </a:r>
            <a:r>
              <a:rPr lang="en-US" sz="1000" b="1" dirty="0" smtClean="0">
                <a:solidFill>
                  <a:schemeClr val="bg1">
                    <a:lumMod val="65000"/>
                  </a:schemeClr>
                </a:solidFill>
              </a:rPr>
              <a:t>26MHZ</a:t>
            </a:r>
            <a:r>
              <a:rPr lang="en-US" sz="1000" b="1" dirty="0">
                <a:solidFill>
                  <a:schemeClr val="bg1">
                    <a:lumMod val="65000"/>
                  </a:schemeClr>
                </a:solidFill>
              </a:rPr>
              <a:t>)</a:t>
            </a:r>
            <a:endParaRPr lang="en-US" sz="1200" b="1" dirty="0">
              <a:solidFill>
                <a:schemeClr val="bg1">
                  <a:lumMod val="65000"/>
                </a:schemeClr>
              </a:solidFill>
            </a:endParaRPr>
          </a:p>
        </p:txBody>
      </p:sp>
      <p:sp>
        <p:nvSpPr>
          <p:cNvPr id="27" name="Rounded Rectangle 26"/>
          <p:cNvSpPr/>
          <p:nvPr/>
        </p:nvSpPr>
        <p:spPr>
          <a:xfrm>
            <a:off x="3352800" y="1531012"/>
            <a:ext cx="4779150" cy="96676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Low-power sleep mode</a:t>
            </a:r>
          </a:p>
          <a:p>
            <a:pPr algn="ctr"/>
            <a:r>
              <a:rPr lang="en-US" sz="2400" b="1" dirty="0">
                <a:solidFill>
                  <a:srgbClr val="00B0F0"/>
                </a:solidFill>
              </a:rPr>
              <a:t>Ex: Flash </a:t>
            </a:r>
            <a:r>
              <a:rPr lang="en-US" sz="2400" b="1" dirty="0" smtClean="0">
                <a:solidFill>
                  <a:srgbClr val="00B0F0"/>
                </a:solidFill>
              </a:rPr>
              <a:t>OFF, SRAM1 OFF</a:t>
            </a:r>
            <a:endParaRPr lang="en-US" sz="2400" b="1" dirty="0">
              <a:solidFill>
                <a:srgbClr val="00B0F0"/>
              </a:solidFill>
            </a:endParaRPr>
          </a:p>
        </p:txBody>
      </p:sp>
      <p:sp>
        <p:nvSpPr>
          <p:cNvPr id="36" name="Rounded Rectangle 35"/>
          <p:cNvSpPr/>
          <p:nvPr/>
        </p:nvSpPr>
        <p:spPr>
          <a:xfrm>
            <a:off x="7010399" y="3886200"/>
            <a:ext cx="1981201" cy="78588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Flash OFF, SRAMs OFF</a:t>
            </a:r>
          </a:p>
          <a:p>
            <a:pPr algn="ctr"/>
            <a:r>
              <a:rPr lang="en-US" sz="1200" b="1" dirty="0">
                <a:solidFill>
                  <a:srgbClr val="00B0F0"/>
                </a:solidFill>
              </a:rPr>
              <a:t>40,5 µA/MHz at 2 MHz</a:t>
            </a:r>
          </a:p>
          <a:p>
            <a:pPr algn="ctr"/>
            <a:r>
              <a:rPr lang="en-US" sz="1200" b="1" dirty="0">
                <a:solidFill>
                  <a:srgbClr val="00B0F0"/>
                </a:solidFill>
              </a:rPr>
              <a:t>(81 µA)</a:t>
            </a:r>
          </a:p>
        </p:txBody>
      </p:sp>
      <p:sp>
        <p:nvSpPr>
          <p:cNvPr id="37" name="Rounded Rectangle 36"/>
          <p:cNvSpPr/>
          <p:nvPr/>
        </p:nvSpPr>
        <p:spPr>
          <a:xfrm>
            <a:off x="7010400" y="3148084"/>
            <a:ext cx="1981200" cy="7381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Flash ON, SRAMs OFF</a:t>
            </a:r>
          </a:p>
          <a:p>
            <a:pPr algn="ctr"/>
            <a:r>
              <a:rPr lang="en-US" sz="1200" b="1" dirty="0">
                <a:solidFill>
                  <a:srgbClr val="00B0F0"/>
                </a:solidFill>
              </a:rPr>
              <a:t>48 µA/MHz at 2 MHz</a:t>
            </a:r>
          </a:p>
          <a:p>
            <a:pPr algn="ctr"/>
            <a:r>
              <a:rPr lang="en-US" sz="1200" b="1" dirty="0">
                <a:solidFill>
                  <a:srgbClr val="00B0F0"/>
                </a:solidFill>
              </a:rPr>
              <a:t>(96 µA)</a:t>
            </a:r>
          </a:p>
        </p:txBody>
      </p:sp>
      <p:sp>
        <p:nvSpPr>
          <p:cNvPr id="60" name="Rounded Rectangle 59"/>
          <p:cNvSpPr/>
          <p:nvPr/>
        </p:nvSpPr>
        <p:spPr>
          <a:xfrm>
            <a:off x="2846387" y="6172200"/>
            <a:ext cx="1365573" cy="533400"/>
          </a:xfrm>
          <a:prstGeom prst="roundRect">
            <a:avLst/>
          </a:prstGeom>
          <a:solidFill>
            <a:srgbClr val="B700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Active cell</a:t>
            </a:r>
          </a:p>
        </p:txBody>
      </p:sp>
      <p:sp>
        <p:nvSpPr>
          <p:cNvPr id="61" name="Rounded Rectangle 60"/>
          <p:cNvSpPr/>
          <p:nvPr/>
        </p:nvSpPr>
        <p:spPr>
          <a:xfrm>
            <a:off x="4281487" y="6172200"/>
            <a:ext cx="1325628"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Frozen cell</a:t>
            </a:r>
          </a:p>
        </p:txBody>
      </p:sp>
      <p:sp>
        <p:nvSpPr>
          <p:cNvPr id="6" name="Rounded Rectangle 5"/>
          <p:cNvSpPr/>
          <p:nvPr/>
        </p:nvSpPr>
        <p:spPr>
          <a:xfrm>
            <a:off x="5029200"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Main regulator (MR)</a:t>
            </a:r>
          </a:p>
        </p:txBody>
      </p:sp>
      <p:sp>
        <p:nvSpPr>
          <p:cNvPr id="125" name="Rounded Rectangle 124"/>
          <p:cNvSpPr/>
          <p:nvPr/>
        </p:nvSpPr>
        <p:spPr>
          <a:xfrm>
            <a:off x="7272300" y="6172200"/>
            <a:ext cx="1719300" cy="5334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Available</a:t>
            </a:r>
          </a:p>
          <a:p>
            <a:pPr algn="ctr"/>
            <a:r>
              <a:rPr lang="en-US" sz="1400" b="1" dirty="0" err="1" smtClean="0">
                <a:solidFill>
                  <a:schemeClr val="tx1"/>
                </a:solidFill>
              </a:rPr>
              <a:t>Periph</a:t>
            </a:r>
            <a:r>
              <a:rPr lang="en-US" sz="1400" b="1" dirty="0" smtClean="0">
                <a:solidFill>
                  <a:schemeClr val="tx1"/>
                </a:solidFill>
              </a:rPr>
              <a:t> and clock</a:t>
            </a:r>
          </a:p>
        </p:txBody>
      </p:sp>
      <p:sp>
        <p:nvSpPr>
          <p:cNvPr id="126" name="Rounded Rectangle 125"/>
          <p:cNvSpPr/>
          <p:nvPr/>
        </p:nvSpPr>
        <p:spPr>
          <a:xfrm>
            <a:off x="267072" y="181893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27" name="Rounded Rectangle 126"/>
          <p:cNvSpPr/>
          <p:nvPr/>
        </p:nvSpPr>
        <p:spPr>
          <a:xfrm>
            <a:off x="267072" y="314808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SDMMC</a:t>
            </a:r>
          </a:p>
        </p:txBody>
      </p:sp>
      <p:sp>
        <p:nvSpPr>
          <p:cNvPr id="128" name="Rounded Rectangle 127"/>
          <p:cNvSpPr/>
          <p:nvPr/>
        </p:nvSpPr>
        <p:spPr>
          <a:xfrm>
            <a:off x="267072" y="3529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SAI</a:t>
            </a:r>
          </a:p>
        </p:txBody>
      </p:sp>
      <p:grpSp>
        <p:nvGrpSpPr>
          <p:cNvPr id="129" name="Group 128"/>
          <p:cNvGrpSpPr/>
          <p:nvPr/>
        </p:nvGrpSpPr>
        <p:grpSpPr>
          <a:xfrm>
            <a:off x="267072" y="-86862"/>
            <a:ext cx="2399928" cy="6868662"/>
            <a:chOff x="267072" y="-86862"/>
            <a:chExt cx="2399928" cy="6868662"/>
          </a:xfrm>
        </p:grpSpPr>
        <p:sp>
          <p:nvSpPr>
            <p:cNvPr id="130" name="TextBox 129"/>
            <p:cNvSpPr txBox="1"/>
            <p:nvPr/>
          </p:nvSpPr>
          <p:spPr>
            <a:xfrm>
              <a:off x="349537" y="-86862"/>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31" name="Rounded Rectangle 130"/>
            <p:cNvSpPr/>
            <p:nvPr/>
          </p:nvSpPr>
          <p:spPr>
            <a:xfrm>
              <a:off x="267072" y="1050476"/>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32" name="Rounded Rectangle 131"/>
            <p:cNvSpPr/>
            <p:nvPr/>
          </p:nvSpPr>
          <p:spPr>
            <a:xfrm>
              <a:off x="267072" y="1243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
          <p:nvSpPr>
            <p:cNvPr id="133" name="Rounded Rectangle 132"/>
            <p:cNvSpPr/>
            <p:nvPr/>
          </p:nvSpPr>
          <p:spPr>
            <a:xfrm>
              <a:off x="267072" y="1437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4" name="Rounded Rectangle 133"/>
            <p:cNvSpPr/>
            <p:nvPr/>
          </p:nvSpPr>
          <p:spPr>
            <a:xfrm>
              <a:off x="267072" y="1624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35" name="Rounded Rectangle 134"/>
            <p:cNvSpPr/>
            <p:nvPr/>
          </p:nvSpPr>
          <p:spPr>
            <a:xfrm>
              <a:off x="267072" y="2005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36" name="Rounded Rectangle 135"/>
            <p:cNvSpPr/>
            <p:nvPr/>
          </p:nvSpPr>
          <p:spPr>
            <a:xfrm>
              <a:off x="267072" y="2199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37" name="Rounded Rectangle 136"/>
            <p:cNvSpPr/>
            <p:nvPr/>
          </p:nvSpPr>
          <p:spPr>
            <a:xfrm>
              <a:off x="267072" y="2386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38" name="Rounded Rectangle 137"/>
            <p:cNvSpPr/>
            <p:nvPr/>
          </p:nvSpPr>
          <p:spPr>
            <a:xfrm>
              <a:off x="267072" y="2580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39" name="Rounded Rectangle 138"/>
            <p:cNvSpPr/>
            <p:nvPr/>
          </p:nvSpPr>
          <p:spPr>
            <a:xfrm>
              <a:off x="267072" y="2767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40" name="Rounded Rectangle 139"/>
            <p:cNvSpPr/>
            <p:nvPr/>
          </p:nvSpPr>
          <p:spPr>
            <a:xfrm>
              <a:off x="267072" y="2961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41" name="Rounded Rectangle 140"/>
            <p:cNvSpPr/>
            <p:nvPr/>
          </p:nvSpPr>
          <p:spPr>
            <a:xfrm>
              <a:off x="267072" y="3910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42" name="Rounded Rectangle 141"/>
            <p:cNvSpPr/>
            <p:nvPr/>
          </p:nvSpPr>
          <p:spPr>
            <a:xfrm>
              <a:off x="267072" y="4104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43" name="Rounded Rectangle 142"/>
            <p:cNvSpPr/>
            <p:nvPr/>
          </p:nvSpPr>
          <p:spPr>
            <a:xfrm>
              <a:off x="267072" y="429108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44" name="Rounded Rectangle 143"/>
            <p:cNvSpPr/>
            <p:nvPr/>
          </p:nvSpPr>
          <p:spPr>
            <a:xfrm>
              <a:off x="267072" y="4485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45" name="Rounded Rectangle 144"/>
            <p:cNvSpPr/>
            <p:nvPr/>
          </p:nvSpPr>
          <p:spPr>
            <a:xfrm>
              <a:off x="267072" y="3342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46" name="Rounded Rectangle 145"/>
            <p:cNvSpPr/>
            <p:nvPr/>
          </p:nvSpPr>
          <p:spPr>
            <a:xfrm>
              <a:off x="267072" y="372393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47" name="Rounded Rectangle 146"/>
            <p:cNvSpPr/>
            <p:nvPr/>
          </p:nvSpPr>
          <p:spPr>
            <a:xfrm>
              <a:off x="269543" y="4672085"/>
              <a:ext cx="1295400" cy="20471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48" name="Rounded Rectangle 147"/>
            <p:cNvSpPr/>
            <p:nvPr/>
          </p:nvSpPr>
          <p:spPr>
            <a:xfrm>
              <a:off x="269543" y="4876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49" name="Rounded Rectangle 148"/>
            <p:cNvSpPr/>
            <p:nvPr/>
          </p:nvSpPr>
          <p:spPr>
            <a:xfrm>
              <a:off x="269543" y="5071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50" name="Rounded Rectangle 149"/>
            <p:cNvSpPr/>
            <p:nvPr/>
          </p:nvSpPr>
          <p:spPr>
            <a:xfrm>
              <a:off x="269543" y="5257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51" name="Rounded Rectangle 150"/>
            <p:cNvSpPr/>
            <p:nvPr/>
          </p:nvSpPr>
          <p:spPr>
            <a:xfrm>
              <a:off x="269543" y="6019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52" name="Rounded Rectangle 151"/>
            <p:cNvSpPr/>
            <p:nvPr/>
          </p:nvSpPr>
          <p:spPr>
            <a:xfrm>
              <a:off x="269543" y="621465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53" name="Rounded Rectangle 152"/>
            <p:cNvSpPr/>
            <p:nvPr/>
          </p:nvSpPr>
          <p:spPr>
            <a:xfrm>
              <a:off x="269543" y="6400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54" name="Rounded Rectangle 153"/>
            <p:cNvSpPr/>
            <p:nvPr/>
          </p:nvSpPr>
          <p:spPr>
            <a:xfrm>
              <a:off x="269543" y="6595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55" name="Rounded Rectangle 154"/>
            <p:cNvSpPr/>
            <p:nvPr/>
          </p:nvSpPr>
          <p:spPr>
            <a:xfrm>
              <a:off x="269543" y="5452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56" name="Rounded Rectangle 155"/>
            <p:cNvSpPr/>
            <p:nvPr/>
          </p:nvSpPr>
          <p:spPr>
            <a:xfrm>
              <a:off x="269543" y="563880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57" name="Rounded Rectangle 156"/>
            <p:cNvSpPr/>
            <p:nvPr/>
          </p:nvSpPr>
          <p:spPr>
            <a:xfrm>
              <a:off x="269543" y="583365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58" name="Rounded Rectangle 157"/>
            <p:cNvSpPr/>
            <p:nvPr/>
          </p:nvSpPr>
          <p:spPr>
            <a:xfrm>
              <a:off x="1752600" y="6019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HSE</a:t>
              </a:r>
            </a:p>
          </p:txBody>
        </p:sp>
        <p:sp>
          <p:nvSpPr>
            <p:cNvPr id="159" name="Rounded Rectangle 15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60" name="Rounded Rectangle 15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61" name="Rounded Rectangle 160"/>
            <p:cNvSpPr/>
            <p:nvPr/>
          </p:nvSpPr>
          <p:spPr>
            <a:xfrm>
              <a:off x="1752600" y="6595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MSI</a:t>
              </a:r>
            </a:p>
          </p:txBody>
        </p:sp>
        <p:sp>
          <p:nvSpPr>
            <p:cNvPr id="162" name="Rounded Rectangle 161"/>
            <p:cNvSpPr/>
            <p:nvPr/>
          </p:nvSpPr>
          <p:spPr>
            <a:xfrm>
              <a:off x="1752600" y="5833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HSI</a:t>
              </a:r>
            </a:p>
          </p:txBody>
        </p:sp>
        <p:sp>
          <p:nvSpPr>
            <p:cNvPr id="163" name="TextBox 16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grpSp>
      <p:sp>
        <p:nvSpPr>
          <p:cNvPr id="84" name="Rounded Rectangle 83"/>
          <p:cNvSpPr/>
          <p:nvPr/>
        </p:nvSpPr>
        <p:spPr>
          <a:xfrm>
            <a:off x="5756805" y="6155327"/>
            <a:ext cx="1325628"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65000"/>
                  </a:schemeClr>
                </a:solidFill>
              </a:rPr>
              <a:t>Cell in power-down</a:t>
            </a:r>
          </a:p>
        </p:txBody>
      </p:sp>
      <p:grpSp>
        <p:nvGrpSpPr>
          <p:cNvPr id="69" name="Group 68"/>
          <p:cNvGrpSpPr/>
          <p:nvPr/>
        </p:nvGrpSpPr>
        <p:grpSpPr>
          <a:xfrm>
            <a:off x="1919683" y="2199939"/>
            <a:ext cx="762000" cy="786642"/>
            <a:chOff x="685800" y="2667000"/>
            <a:chExt cx="762000" cy="609600"/>
          </a:xfrm>
        </p:grpSpPr>
        <p:sp>
          <p:nvSpPr>
            <p:cNvPr id="70" name="Rectangle 69"/>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1" name="Group 70"/>
            <p:cNvGrpSpPr/>
            <p:nvPr/>
          </p:nvGrpSpPr>
          <p:grpSpPr>
            <a:xfrm>
              <a:off x="685800" y="2754868"/>
              <a:ext cx="685800" cy="521732"/>
              <a:chOff x="304800" y="4126468"/>
              <a:chExt cx="685800" cy="521732"/>
            </a:xfrm>
          </p:grpSpPr>
          <p:sp>
            <p:nvSpPr>
              <p:cNvPr id="72" name="Oval 71"/>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Oval 72"/>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extBox 74"/>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03" name="Rounded Rectangle 102"/>
          <p:cNvSpPr/>
          <p:nvPr/>
        </p:nvSpPr>
        <p:spPr>
          <a:xfrm>
            <a:off x="267072" y="857868"/>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104" name="Rounded Rectangle 103"/>
          <p:cNvSpPr/>
          <p:nvPr/>
        </p:nvSpPr>
        <p:spPr>
          <a:xfrm>
            <a:off x="264102" y="497913"/>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105" name="Rounded Rectangle 104"/>
          <p:cNvSpPr/>
          <p:nvPr/>
        </p:nvSpPr>
        <p:spPr>
          <a:xfrm>
            <a:off x="264102" y="684021"/>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106" name="Rounded Rectangle 105"/>
          <p:cNvSpPr/>
          <p:nvPr/>
        </p:nvSpPr>
        <p:spPr>
          <a:xfrm>
            <a:off x="264102" y="1251794"/>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07" name="Rounded Rectangle 106"/>
          <p:cNvSpPr/>
          <p:nvPr/>
        </p:nvSpPr>
        <p:spPr>
          <a:xfrm>
            <a:off x="264102" y="876629"/>
            <a:ext cx="1295400" cy="19260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08" name="Rounded Rectangle 107"/>
          <p:cNvSpPr/>
          <p:nvPr/>
        </p:nvSpPr>
        <p:spPr>
          <a:xfrm>
            <a:off x="267072" y="106564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QUADSPI</a:t>
            </a:r>
          </a:p>
        </p:txBody>
      </p:sp>
    </p:spTree>
    <p:extLst>
      <p:ext uri="{BB962C8B-B14F-4D97-AF65-F5344CB8AC3E}">
        <p14:creationId xmlns:p14="http://schemas.microsoft.com/office/powerpoint/2010/main" val="4088296375"/>
      </p:ext>
    </p:extLst>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smtClean="0"/>
              <a:t>Stop 1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56</a:t>
            </a:fld>
            <a:endParaRPr lang="fr-FR" dirty="0"/>
          </a:p>
        </p:txBody>
      </p:sp>
      <p:sp>
        <p:nvSpPr>
          <p:cNvPr id="5" name="Rounded Rectangle 4"/>
          <p:cNvSpPr/>
          <p:nvPr/>
        </p:nvSpPr>
        <p:spPr>
          <a:xfrm>
            <a:off x="5029199"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p:txBody>
      </p:sp>
      <p:sp>
        <p:nvSpPr>
          <p:cNvPr id="7" name="Rounded Rectangle 6"/>
          <p:cNvSpPr/>
          <p:nvPr/>
        </p:nvSpPr>
        <p:spPr>
          <a:xfrm>
            <a:off x="3428999" y="3810000"/>
            <a:ext cx="1066800"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8999" y="4495800"/>
            <a:ext cx="1066800"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399" y="3048000"/>
            <a:ext cx="2057400" cy="52387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399" y="3810000"/>
            <a:ext cx="866775" cy="12192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Flash</a:t>
            </a:r>
          </a:p>
          <a:p>
            <a:pPr algn="ctr"/>
            <a:r>
              <a:rPr lang="en-US" sz="1200" b="1" dirty="0">
                <a:solidFill>
                  <a:schemeClr val="tx1"/>
                </a:solidFill>
              </a:rPr>
              <a:t>(1MB)</a:t>
            </a:r>
          </a:p>
        </p:txBody>
      </p:sp>
      <p:sp>
        <p:nvSpPr>
          <p:cNvPr id="25" name="Rounded Rectangle 24"/>
          <p:cNvSpPr/>
          <p:nvPr/>
        </p:nvSpPr>
        <p:spPr>
          <a:xfrm>
            <a:off x="2133104" y="1507078"/>
            <a:ext cx="2667990" cy="7451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Stop 1 w/ RTC on LSE quartz</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57" name="Rounded Rectangle 156"/>
          <p:cNvSpPr/>
          <p:nvPr/>
        </p:nvSpPr>
        <p:spPr>
          <a:xfrm>
            <a:off x="267072" y="3199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SDMMC</a:t>
            </a:r>
          </a:p>
        </p:txBody>
      </p:sp>
      <p:sp>
        <p:nvSpPr>
          <p:cNvPr id="158" name="Rounded Rectangle 157"/>
          <p:cNvSpPr/>
          <p:nvPr/>
        </p:nvSpPr>
        <p:spPr>
          <a:xfrm>
            <a:off x="267072" y="3580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62" name="Rounded Rectangle 161"/>
          <p:cNvSpPr/>
          <p:nvPr/>
        </p:nvSpPr>
        <p:spPr>
          <a:xfrm>
            <a:off x="274262" y="1121406"/>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QSPI</a:t>
            </a:r>
          </a:p>
        </p:txBody>
      </p:sp>
      <p:sp>
        <p:nvSpPr>
          <p:cNvPr id="163" name="Rounded Rectangle 162"/>
          <p:cNvSpPr/>
          <p:nvPr/>
        </p:nvSpPr>
        <p:spPr>
          <a:xfrm>
            <a:off x="267072" y="1307551"/>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64" name="Rounded Rectangle 163"/>
          <p:cNvSpPr/>
          <p:nvPr/>
        </p:nvSpPr>
        <p:spPr>
          <a:xfrm>
            <a:off x="267072" y="167545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65" name="Rounded Rectangle 164"/>
          <p:cNvSpPr/>
          <p:nvPr/>
        </p:nvSpPr>
        <p:spPr>
          <a:xfrm>
            <a:off x="267072" y="205645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66" name="Rounded Rectangle 165"/>
          <p:cNvSpPr/>
          <p:nvPr/>
        </p:nvSpPr>
        <p:spPr>
          <a:xfrm>
            <a:off x="267072" y="2251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67" name="Rounded Rectangle 166"/>
          <p:cNvSpPr/>
          <p:nvPr/>
        </p:nvSpPr>
        <p:spPr>
          <a:xfrm>
            <a:off x="267072" y="243745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68" name="Rounded Rectangle 167"/>
          <p:cNvSpPr/>
          <p:nvPr/>
        </p:nvSpPr>
        <p:spPr>
          <a:xfrm>
            <a:off x="267072" y="2632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69" name="Rounded Rectangle 168"/>
          <p:cNvSpPr/>
          <p:nvPr/>
        </p:nvSpPr>
        <p:spPr>
          <a:xfrm>
            <a:off x="267072" y="2818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70" name="Rounded Rectangle 169"/>
          <p:cNvSpPr/>
          <p:nvPr/>
        </p:nvSpPr>
        <p:spPr>
          <a:xfrm>
            <a:off x="267072" y="3013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71" name="Rounded Rectangle 170"/>
          <p:cNvSpPr/>
          <p:nvPr/>
        </p:nvSpPr>
        <p:spPr>
          <a:xfrm>
            <a:off x="267072" y="3961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72" name="Rounded Rectangle 171"/>
          <p:cNvSpPr/>
          <p:nvPr/>
        </p:nvSpPr>
        <p:spPr>
          <a:xfrm>
            <a:off x="267072" y="4156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73" name="Rounded Rectangle 172"/>
          <p:cNvSpPr/>
          <p:nvPr/>
        </p:nvSpPr>
        <p:spPr>
          <a:xfrm>
            <a:off x="267072" y="434245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74" name="Rounded Rectangle 173"/>
          <p:cNvSpPr/>
          <p:nvPr/>
        </p:nvSpPr>
        <p:spPr>
          <a:xfrm>
            <a:off x="267072" y="4537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75" name="Rounded Rectangle 174"/>
          <p:cNvSpPr/>
          <p:nvPr/>
        </p:nvSpPr>
        <p:spPr>
          <a:xfrm>
            <a:off x="267072" y="3394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76" name="Rounded Rectangle 175"/>
          <p:cNvSpPr/>
          <p:nvPr/>
        </p:nvSpPr>
        <p:spPr>
          <a:xfrm>
            <a:off x="267072" y="3775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77" name="Rounded Rectangle 176"/>
          <p:cNvSpPr/>
          <p:nvPr/>
        </p:nvSpPr>
        <p:spPr>
          <a:xfrm>
            <a:off x="269543" y="4723460"/>
            <a:ext cx="1295400" cy="204716"/>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78" name="Rounded Rectangle 177"/>
          <p:cNvSpPr/>
          <p:nvPr/>
        </p:nvSpPr>
        <p:spPr>
          <a:xfrm>
            <a:off x="269543" y="4928175"/>
            <a:ext cx="1295400" cy="19485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79" name="Rounded Rectangle 178"/>
          <p:cNvSpPr/>
          <p:nvPr/>
        </p:nvSpPr>
        <p:spPr>
          <a:xfrm>
            <a:off x="269543" y="5123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80" name="Rounded Rectangle 179"/>
          <p:cNvSpPr/>
          <p:nvPr/>
        </p:nvSpPr>
        <p:spPr>
          <a:xfrm>
            <a:off x="269543" y="5309175"/>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81" name="Rounded Rectangle 180"/>
          <p:cNvSpPr/>
          <p:nvPr/>
        </p:nvSpPr>
        <p:spPr>
          <a:xfrm>
            <a:off x="269543" y="6071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82" name="Rounded Rectangle 181"/>
          <p:cNvSpPr/>
          <p:nvPr/>
        </p:nvSpPr>
        <p:spPr>
          <a:xfrm>
            <a:off x="269543" y="6266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83" name="Rounded Rectangle 182"/>
          <p:cNvSpPr/>
          <p:nvPr/>
        </p:nvSpPr>
        <p:spPr>
          <a:xfrm>
            <a:off x="269543" y="6452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84" name="Rounded Rectangle 183"/>
          <p:cNvSpPr/>
          <p:nvPr/>
        </p:nvSpPr>
        <p:spPr>
          <a:xfrm>
            <a:off x="269543" y="6647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85" name="Rounded Rectangle 184"/>
          <p:cNvSpPr/>
          <p:nvPr/>
        </p:nvSpPr>
        <p:spPr>
          <a:xfrm>
            <a:off x="269543" y="5504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86" name="Rounded Rectangle 185"/>
          <p:cNvSpPr/>
          <p:nvPr/>
        </p:nvSpPr>
        <p:spPr>
          <a:xfrm>
            <a:off x="269543" y="5690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87" name="Rounded Rectangle 186"/>
          <p:cNvSpPr/>
          <p:nvPr/>
        </p:nvSpPr>
        <p:spPr>
          <a:xfrm>
            <a:off x="269543" y="5885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90" name="Rounded Rectangle 18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31563" y="2344386"/>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2" name="Rounded Rectangle 101"/>
          <p:cNvSpPr/>
          <p:nvPr/>
        </p:nvSpPr>
        <p:spPr>
          <a:xfrm>
            <a:off x="7617529" y="3386545"/>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a:t>
            </a:r>
          </a:p>
        </p:txBody>
      </p:sp>
      <p:sp>
        <p:nvSpPr>
          <p:cNvPr id="103" name="Rounded Rectangle 102"/>
          <p:cNvSpPr/>
          <p:nvPr/>
        </p:nvSpPr>
        <p:spPr>
          <a:xfrm>
            <a:off x="7617529" y="3767545"/>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04" name="Rounded Rectangle 103"/>
          <p:cNvSpPr/>
          <p:nvPr/>
        </p:nvSpPr>
        <p:spPr>
          <a:xfrm>
            <a:off x="7617529" y="3962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05" name="Rounded Rectangle 104"/>
          <p:cNvSpPr/>
          <p:nvPr/>
        </p:nvSpPr>
        <p:spPr>
          <a:xfrm>
            <a:off x="7617529" y="4148545"/>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06" name="Rounded Rectangle 105"/>
          <p:cNvSpPr/>
          <p:nvPr/>
        </p:nvSpPr>
        <p:spPr>
          <a:xfrm>
            <a:off x="7617529" y="4343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07" name="Rounded Rectangle 106"/>
          <p:cNvSpPr/>
          <p:nvPr/>
        </p:nvSpPr>
        <p:spPr>
          <a:xfrm>
            <a:off x="7617529" y="3200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08" name="Rounded Rectangle 107"/>
          <p:cNvSpPr/>
          <p:nvPr/>
        </p:nvSpPr>
        <p:spPr>
          <a:xfrm>
            <a:off x="7617529" y="3581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PVM</a:t>
            </a:r>
          </a:p>
        </p:txBody>
      </p:sp>
      <p:sp>
        <p:nvSpPr>
          <p:cNvPr id="109" name="Rounded Rectangle 108"/>
          <p:cNvSpPr/>
          <p:nvPr/>
        </p:nvSpPr>
        <p:spPr>
          <a:xfrm>
            <a:off x="7620000" y="4548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10" name="Rounded Rectangle 109"/>
          <p:cNvSpPr/>
          <p:nvPr/>
        </p:nvSpPr>
        <p:spPr>
          <a:xfrm>
            <a:off x="7620000" y="4734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11" name="Rounded Rectangle 110"/>
          <p:cNvSpPr/>
          <p:nvPr/>
        </p:nvSpPr>
        <p:spPr>
          <a:xfrm>
            <a:off x="7620000" y="4929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12" name="Rounded Rectangle 111"/>
          <p:cNvSpPr/>
          <p:nvPr/>
        </p:nvSpPr>
        <p:spPr>
          <a:xfrm>
            <a:off x="7620000" y="5115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13" name="Rounded Rectangle 112"/>
          <p:cNvSpPr/>
          <p:nvPr/>
        </p:nvSpPr>
        <p:spPr>
          <a:xfrm>
            <a:off x="7620000" y="5877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14" name="Rounded Rectangle 113"/>
          <p:cNvSpPr/>
          <p:nvPr/>
        </p:nvSpPr>
        <p:spPr>
          <a:xfrm>
            <a:off x="7620000" y="6072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GPIOs</a:t>
            </a:r>
          </a:p>
        </p:txBody>
      </p:sp>
      <p:sp>
        <p:nvSpPr>
          <p:cNvPr id="117" name="Rounded Rectangle 116"/>
          <p:cNvSpPr/>
          <p:nvPr/>
        </p:nvSpPr>
        <p:spPr>
          <a:xfrm>
            <a:off x="7620000" y="5310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18" name="Rounded Rectangle 117"/>
          <p:cNvSpPr/>
          <p:nvPr/>
        </p:nvSpPr>
        <p:spPr>
          <a:xfrm>
            <a:off x="7620000" y="5496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19" name="Rounded Rectangle 118"/>
          <p:cNvSpPr/>
          <p:nvPr/>
        </p:nvSpPr>
        <p:spPr>
          <a:xfrm>
            <a:off x="7620000" y="5691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2</a:t>
            </a:r>
          </a:p>
        </p:txBody>
      </p:sp>
      <p:sp>
        <p:nvSpPr>
          <p:cNvPr id="12" name="Right Arrow 11"/>
          <p:cNvSpPr/>
          <p:nvPr/>
        </p:nvSpPr>
        <p:spPr>
          <a:xfrm>
            <a:off x="4959640" y="1747793"/>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460542" y="1547430"/>
            <a:ext cx="3607258"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7.1 </a:t>
            </a:r>
            <a:r>
              <a:rPr lang="en-US" sz="2400" b="1" dirty="0">
                <a:solidFill>
                  <a:srgbClr val="00B0F0"/>
                </a:solidFill>
              </a:rPr>
              <a:t>µ</a:t>
            </a:r>
            <a:r>
              <a:rPr lang="en-US" sz="2400" b="1" dirty="0" smtClean="0">
                <a:solidFill>
                  <a:srgbClr val="00B0F0"/>
                </a:solidFill>
              </a:rPr>
              <a:t>A @3.0V</a:t>
            </a:r>
          </a:p>
          <a:p>
            <a:pPr algn="ctr"/>
            <a:r>
              <a:rPr lang="en-US" sz="2400" b="1" dirty="0" smtClean="0">
                <a:solidFill>
                  <a:srgbClr val="00B0F0"/>
                </a:solidFill>
              </a:rPr>
              <a:t>6.9 </a:t>
            </a:r>
            <a:r>
              <a:rPr lang="en-US" sz="2400" b="1" dirty="0">
                <a:solidFill>
                  <a:srgbClr val="00B0F0"/>
                </a:solidFill>
              </a:rPr>
              <a:t>µA </a:t>
            </a:r>
            <a:r>
              <a:rPr lang="en-US" sz="2400" b="1" dirty="0" smtClean="0">
                <a:solidFill>
                  <a:srgbClr val="00B0F0"/>
                </a:solidFill>
              </a:rPr>
              <a:t>@1.8V</a:t>
            </a:r>
          </a:p>
        </p:txBody>
      </p:sp>
      <p:sp>
        <p:nvSpPr>
          <p:cNvPr id="131" name="Rounded Rectangle 130"/>
          <p:cNvSpPr/>
          <p:nvPr/>
        </p:nvSpPr>
        <p:spPr>
          <a:xfrm>
            <a:off x="269543" y="737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132" name="Rounded Rectangle 131"/>
          <p:cNvSpPr/>
          <p:nvPr/>
        </p:nvSpPr>
        <p:spPr>
          <a:xfrm>
            <a:off x="274262" y="149496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3" name="Rounded Rectangle 132"/>
          <p:cNvSpPr/>
          <p:nvPr/>
        </p:nvSpPr>
        <p:spPr>
          <a:xfrm>
            <a:off x="7086599" y="6362700"/>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6</a:t>
            </a:r>
            <a:r>
              <a:rPr lang="en-US" sz="1200" b="1" dirty="0" smtClean="0">
                <a:solidFill>
                  <a:srgbClr val="00B0F0"/>
                </a:solidFill>
              </a:rPr>
              <a:t>us wake-up from Flash</a:t>
            </a:r>
          </a:p>
          <a:p>
            <a:pPr algn="ctr"/>
            <a:r>
              <a:rPr lang="en-US" sz="1200" b="1" dirty="0" smtClean="0">
                <a:solidFill>
                  <a:srgbClr val="00B0F0"/>
                </a:solidFill>
              </a:rPr>
              <a:t>4us wake-up from RAM</a:t>
            </a:r>
          </a:p>
        </p:txBody>
      </p:sp>
      <p:sp>
        <p:nvSpPr>
          <p:cNvPr id="115" name="Rounded Rectangle 114"/>
          <p:cNvSpPr/>
          <p:nvPr/>
        </p:nvSpPr>
        <p:spPr>
          <a:xfrm>
            <a:off x="269543" y="542618"/>
            <a:ext cx="1295400" cy="194557"/>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116" name="TextBox 115"/>
          <p:cNvSpPr txBox="1"/>
          <p:nvPr/>
        </p:nvSpPr>
        <p:spPr>
          <a:xfrm>
            <a:off x="1524000" y="500390"/>
            <a:ext cx="1991251" cy="261610"/>
          </a:xfrm>
          <a:prstGeom prst="rect">
            <a:avLst/>
          </a:prstGeom>
          <a:noFill/>
        </p:spPr>
        <p:txBody>
          <a:bodyPr wrap="none" rtlCol="0">
            <a:spAutoFit/>
          </a:bodyPr>
          <a:lstStyle/>
          <a:p>
            <a:r>
              <a:rPr lang="fr-FR" sz="1100" b="1" dirty="0" smtClean="0"/>
              <a:t>I/Os </a:t>
            </a:r>
            <a:r>
              <a:rPr lang="fr-FR" sz="1100" b="1" dirty="0" err="1" smtClean="0"/>
              <a:t>kept</a:t>
            </a:r>
            <a:r>
              <a:rPr lang="fr-FR" sz="1100" b="1" dirty="0" smtClean="0"/>
              <a:t>, and configurable</a:t>
            </a:r>
            <a:endParaRPr lang="fr-FR" sz="1100" b="1" dirty="0"/>
          </a:p>
        </p:txBody>
      </p:sp>
      <p:sp>
        <p:nvSpPr>
          <p:cNvPr id="135" name="Rounded Rectangle 134"/>
          <p:cNvSpPr/>
          <p:nvPr/>
        </p:nvSpPr>
        <p:spPr>
          <a:xfrm>
            <a:off x="7617529" y="3004604"/>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869864660"/>
      </p:ext>
    </p:extLst>
  </p:cSld>
  <p:clrMapOvr>
    <a:masterClrMapping/>
  </p:clrMapOvr>
  <p:transition spd="slow">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smtClean="0"/>
              <a:t>Stop 2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57</a:t>
            </a:fld>
            <a:endParaRPr lang="fr-FR" dirty="0"/>
          </a:p>
        </p:txBody>
      </p:sp>
      <p:sp>
        <p:nvSpPr>
          <p:cNvPr id="5" name="Rounded Rectangle 4"/>
          <p:cNvSpPr/>
          <p:nvPr/>
        </p:nvSpPr>
        <p:spPr>
          <a:xfrm>
            <a:off x="5029199"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p:txBody>
      </p:sp>
      <p:sp>
        <p:nvSpPr>
          <p:cNvPr id="7" name="Rounded Rectangle 6"/>
          <p:cNvSpPr/>
          <p:nvPr/>
        </p:nvSpPr>
        <p:spPr>
          <a:xfrm>
            <a:off x="3428999" y="3810000"/>
            <a:ext cx="1066800"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1 (96KB)</a:t>
            </a:r>
          </a:p>
        </p:txBody>
      </p:sp>
      <p:sp>
        <p:nvSpPr>
          <p:cNvPr id="8" name="Rounded Rectangle 7"/>
          <p:cNvSpPr/>
          <p:nvPr/>
        </p:nvSpPr>
        <p:spPr>
          <a:xfrm>
            <a:off x="3428999" y="4495800"/>
            <a:ext cx="1066800" cy="5334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399" y="3048000"/>
            <a:ext cx="2057400" cy="52387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Cortex M4</a:t>
            </a:r>
          </a:p>
        </p:txBody>
      </p:sp>
      <p:sp>
        <p:nvSpPr>
          <p:cNvPr id="11" name="Rounded Rectangle 10"/>
          <p:cNvSpPr/>
          <p:nvPr/>
        </p:nvSpPr>
        <p:spPr>
          <a:xfrm>
            <a:off x="2438399" y="3810000"/>
            <a:ext cx="866775" cy="1219200"/>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Flash</a:t>
            </a:r>
          </a:p>
          <a:p>
            <a:pPr algn="ctr"/>
            <a:r>
              <a:rPr lang="en-US" sz="1200" b="1" dirty="0">
                <a:solidFill>
                  <a:schemeClr val="tx1"/>
                </a:solidFill>
              </a:rPr>
              <a:t>(1MB)</a:t>
            </a:r>
          </a:p>
        </p:txBody>
      </p:sp>
      <p:sp>
        <p:nvSpPr>
          <p:cNvPr id="25" name="Rounded Rectangle 24"/>
          <p:cNvSpPr/>
          <p:nvPr/>
        </p:nvSpPr>
        <p:spPr>
          <a:xfrm>
            <a:off x="2519625" y="1507078"/>
            <a:ext cx="2667990" cy="7451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Stop 2 w/ RTC on LSE quartz</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USB OTG</a:t>
            </a:r>
          </a:p>
        </p:txBody>
      </p:sp>
      <p:sp>
        <p:nvSpPr>
          <p:cNvPr id="157" name="Rounded Rectangle 156"/>
          <p:cNvSpPr/>
          <p:nvPr/>
        </p:nvSpPr>
        <p:spPr>
          <a:xfrm>
            <a:off x="267072" y="3199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SDMMC</a:t>
            </a:r>
          </a:p>
        </p:txBody>
      </p:sp>
      <p:sp>
        <p:nvSpPr>
          <p:cNvPr id="158" name="Rounded Rectangle 157"/>
          <p:cNvSpPr/>
          <p:nvPr/>
        </p:nvSpPr>
        <p:spPr>
          <a:xfrm>
            <a:off x="267072" y="3580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FSMC</a:t>
            </a:r>
          </a:p>
        </p:txBody>
      </p:sp>
      <p:sp>
        <p:nvSpPr>
          <p:cNvPr id="162" name="Rounded Rectangle 161"/>
          <p:cNvSpPr/>
          <p:nvPr/>
        </p:nvSpPr>
        <p:spPr>
          <a:xfrm>
            <a:off x="274262" y="1121406"/>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QSPI</a:t>
            </a:r>
          </a:p>
        </p:txBody>
      </p:sp>
      <p:sp>
        <p:nvSpPr>
          <p:cNvPr id="163" name="Rounded Rectangle 162"/>
          <p:cNvSpPr/>
          <p:nvPr/>
        </p:nvSpPr>
        <p:spPr>
          <a:xfrm>
            <a:off x="267072" y="1307551"/>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64" name="Rounded Rectangle 163"/>
          <p:cNvSpPr/>
          <p:nvPr/>
        </p:nvSpPr>
        <p:spPr>
          <a:xfrm>
            <a:off x="267072" y="167545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65" name="Rounded Rectangle 164"/>
          <p:cNvSpPr/>
          <p:nvPr/>
        </p:nvSpPr>
        <p:spPr>
          <a:xfrm>
            <a:off x="267072" y="2056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USART</a:t>
            </a:r>
          </a:p>
        </p:txBody>
      </p:sp>
      <p:sp>
        <p:nvSpPr>
          <p:cNvPr id="166" name="Rounded Rectangle 165"/>
          <p:cNvSpPr/>
          <p:nvPr/>
        </p:nvSpPr>
        <p:spPr>
          <a:xfrm>
            <a:off x="267072" y="2251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67" name="Rounded Rectangle 166"/>
          <p:cNvSpPr/>
          <p:nvPr/>
        </p:nvSpPr>
        <p:spPr>
          <a:xfrm>
            <a:off x="267072" y="2437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1 / I2C 2</a:t>
            </a:r>
          </a:p>
        </p:txBody>
      </p:sp>
      <p:sp>
        <p:nvSpPr>
          <p:cNvPr id="168" name="Rounded Rectangle 167"/>
          <p:cNvSpPr/>
          <p:nvPr/>
        </p:nvSpPr>
        <p:spPr>
          <a:xfrm>
            <a:off x="267072" y="2632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69" name="Rounded Rectangle 168"/>
          <p:cNvSpPr/>
          <p:nvPr/>
        </p:nvSpPr>
        <p:spPr>
          <a:xfrm>
            <a:off x="267072" y="2818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SPI</a:t>
            </a:r>
          </a:p>
        </p:txBody>
      </p:sp>
      <p:sp>
        <p:nvSpPr>
          <p:cNvPr id="170" name="Rounded Rectangle 169"/>
          <p:cNvSpPr/>
          <p:nvPr/>
        </p:nvSpPr>
        <p:spPr>
          <a:xfrm>
            <a:off x="267072" y="3013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a:t>
            </a:r>
          </a:p>
        </p:txBody>
      </p:sp>
      <p:sp>
        <p:nvSpPr>
          <p:cNvPr id="171" name="Rounded Rectangle 170"/>
          <p:cNvSpPr/>
          <p:nvPr/>
        </p:nvSpPr>
        <p:spPr>
          <a:xfrm>
            <a:off x="267072" y="3961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ADC</a:t>
            </a:r>
          </a:p>
        </p:txBody>
      </p:sp>
      <p:sp>
        <p:nvSpPr>
          <p:cNvPr id="172" name="Rounded Rectangle 171"/>
          <p:cNvSpPr/>
          <p:nvPr/>
        </p:nvSpPr>
        <p:spPr>
          <a:xfrm>
            <a:off x="267072" y="4156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DAC</a:t>
            </a:r>
          </a:p>
        </p:txBody>
      </p:sp>
      <p:sp>
        <p:nvSpPr>
          <p:cNvPr id="173" name="Rounded Rectangle 172"/>
          <p:cNvSpPr/>
          <p:nvPr/>
        </p:nvSpPr>
        <p:spPr>
          <a:xfrm>
            <a:off x="267072" y="4342459"/>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OPAMP</a:t>
            </a:r>
          </a:p>
        </p:txBody>
      </p:sp>
      <p:sp>
        <p:nvSpPr>
          <p:cNvPr id="174" name="Rounded Rectangle 173"/>
          <p:cNvSpPr/>
          <p:nvPr/>
        </p:nvSpPr>
        <p:spPr>
          <a:xfrm>
            <a:off x="267072" y="4537314"/>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75" name="Rounded Rectangle 174"/>
          <p:cNvSpPr/>
          <p:nvPr/>
        </p:nvSpPr>
        <p:spPr>
          <a:xfrm>
            <a:off x="267072" y="3394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SWPMI</a:t>
            </a:r>
          </a:p>
        </p:txBody>
      </p:sp>
      <p:sp>
        <p:nvSpPr>
          <p:cNvPr id="176" name="Rounded Rectangle 175"/>
          <p:cNvSpPr/>
          <p:nvPr/>
        </p:nvSpPr>
        <p:spPr>
          <a:xfrm>
            <a:off x="267072" y="3775314"/>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DFSDM</a:t>
            </a:r>
          </a:p>
        </p:txBody>
      </p:sp>
      <p:sp>
        <p:nvSpPr>
          <p:cNvPr id="177" name="Rounded Rectangle 176"/>
          <p:cNvSpPr/>
          <p:nvPr/>
        </p:nvSpPr>
        <p:spPr>
          <a:xfrm>
            <a:off x="269543" y="4723460"/>
            <a:ext cx="1295400" cy="204716"/>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Temp Sensor</a:t>
            </a:r>
          </a:p>
        </p:txBody>
      </p:sp>
      <p:sp>
        <p:nvSpPr>
          <p:cNvPr id="178" name="Rounded Rectangle 177"/>
          <p:cNvSpPr/>
          <p:nvPr/>
        </p:nvSpPr>
        <p:spPr>
          <a:xfrm>
            <a:off x="269543" y="4928175"/>
            <a:ext cx="1295400" cy="19485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Timers</a:t>
            </a:r>
          </a:p>
        </p:txBody>
      </p:sp>
      <p:sp>
        <p:nvSpPr>
          <p:cNvPr id="179" name="Rounded Rectangle 178"/>
          <p:cNvSpPr/>
          <p:nvPr/>
        </p:nvSpPr>
        <p:spPr>
          <a:xfrm>
            <a:off x="269543" y="5123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80" name="Rounded Rectangle 179"/>
          <p:cNvSpPr/>
          <p:nvPr/>
        </p:nvSpPr>
        <p:spPr>
          <a:xfrm>
            <a:off x="269543" y="5309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LPTIM </a:t>
            </a:r>
            <a:r>
              <a:rPr lang="en-US" sz="1200" b="1" dirty="0" smtClean="0">
                <a:solidFill>
                  <a:schemeClr val="tx1"/>
                </a:solidFill>
              </a:rPr>
              <a:t>2</a:t>
            </a:r>
          </a:p>
        </p:txBody>
      </p:sp>
      <p:sp>
        <p:nvSpPr>
          <p:cNvPr id="181" name="Rounded Rectangle 180"/>
          <p:cNvSpPr/>
          <p:nvPr/>
        </p:nvSpPr>
        <p:spPr>
          <a:xfrm>
            <a:off x="269543" y="6071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Touch </a:t>
            </a:r>
            <a:r>
              <a:rPr lang="en-US" sz="1200" b="1" dirty="0" err="1" smtClean="0">
                <a:solidFill>
                  <a:schemeClr val="tx1"/>
                </a:solidFill>
              </a:rPr>
              <a:t>Sens</a:t>
            </a:r>
            <a:endParaRPr lang="en-US" sz="1200" b="1" dirty="0" smtClean="0">
              <a:solidFill>
                <a:schemeClr val="tx1"/>
              </a:solidFill>
            </a:endParaRPr>
          </a:p>
        </p:txBody>
      </p:sp>
      <p:sp>
        <p:nvSpPr>
          <p:cNvPr id="182" name="Rounded Rectangle 181"/>
          <p:cNvSpPr/>
          <p:nvPr/>
        </p:nvSpPr>
        <p:spPr>
          <a:xfrm>
            <a:off x="269543" y="6266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RNG</a:t>
            </a:r>
          </a:p>
        </p:txBody>
      </p:sp>
      <p:sp>
        <p:nvSpPr>
          <p:cNvPr id="183" name="Rounded Rectangle 182"/>
          <p:cNvSpPr/>
          <p:nvPr/>
        </p:nvSpPr>
        <p:spPr>
          <a:xfrm>
            <a:off x="269543" y="6452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AES</a:t>
            </a:r>
          </a:p>
        </p:txBody>
      </p:sp>
      <p:sp>
        <p:nvSpPr>
          <p:cNvPr id="184" name="Rounded Rectangle 183"/>
          <p:cNvSpPr/>
          <p:nvPr/>
        </p:nvSpPr>
        <p:spPr>
          <a:xfrm>
            <a:off x="269543" y="6647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CRC</a:t>
            </a:r>
          </a:p>
        </p:txBody>
      </p:sp>
      <p:sp>
        <p:nvSpPr>
          <p:cNvPr id="185" name="Rounded Rectangle 184"/>
          <p:cNvSpPr/>
          <p:nvPr/>
        </p:nvSpPr>
        <p:spPr>
          <a:xfrm>
            <a:off x="269543" y="5504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86" name="Rounded Rectangle 185"/>
          <p:cNvSpPr/>
          <p:nvPr/>
        </p:nvSpPr>
        <p:spPr>
          <a:xfrm>
            <a:off x="269543" y="5690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WWDG</a:t>
            </a:r>
          </a:p>
        </p:txBody>
      </p:sp>
      <p:sp>
        <p:nvSpPr>
          <p:cNvPr id="187" name="Rounded Rectangle 186"/>
          <p:cNvSpPr/>
          <p:nvPr/>
        </p:nvSpPr>
        <p:spPr>
          <a:xfrm>
            <a:off x="269543" y="5885030"/>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Systick</a:t>
            </a:r>
            <a:r>
              <a:rPr lang="en-US" sz="1200" b="1" dirty="0" smtClean="0">
                <a:solidFill>
                  <a:schemeClr val="tx1"/>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90" name="Rounded Rectangle 18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31563" y="2344386"/>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2" name="Rounded Rectangle 101"/>
          <p:cNvSpPr/>
          <p:nvPr/>
        </p:nvSpPr>
        <p:spPr>
          <a:xfrm>
            <a:off x="7617529" y="3386545"/>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a:t>
            </a:r>
          </a:p>
        </p:txBody>
      </p:sp>
      <p:sp>
        <p:nvSpPr>
          <p:cNvPr id="103" name="Rounded Rectangle 102"/>
          <p:cNvSpPr/>
          <p:nvPr/>
        </p:nvSpPr>
        <p:spPr>
          <a:xfrm>
            <a:off x="7617529" y="3767545"/>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04" name="Rounded Rectangle 103"/>
          <p:cNvSpPr/>
          <p:nvPr/>
        </p:nvSpPr>
        <p:spPr>
          <a:xfrm>
            <a:off x="7617529" y="3962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LCD</a:t>
            </a:r>
          </a:p>
        </p:txBody>
      </p:sp>
      <p:sp>
        <p:nvSpPr>
          <p:cNvPr id="107" name="Rounded Rectangle 106"/>
          <p:cNvSpPr/>
          <p:nvPr/>
        </p:nvSpPr>
        <p:spPr>
          <a:xfrm>
            <a:off x="7617529" y="3200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08" name="Rounded Rectangle 107"/>
          <p:cNvSpPr/>
          <p:nvPr/>
        </p:nvSpPr>
        <p:spPr>
          <a:xfrm>
            <a:off x="7617529" y="358140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PVM</a:t>
            </a:r>
          </a:p>
        </p:txBody>
      </p:sp>
      <p:sp>
        <p:nvSpPr>
          <p:cNvPr id="109" name="Rounded Rectangle 108"/>
          <p:cNvSpPr/>
          <p:nvPr/>
        </p:nvSpPr>
        <p:spPr>
          <a:xfrm>
            <a:off x="7620000" y="4548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 UART</a:t>
            </a:r>
          </a:p>
        </p:txBody>
      </p:sp>
      <p:sp>
        <p:nvSpPr>
          <p:cNvPr id="111" name="Rounded Rectangle 110"/>
          <p:cNvSpPr/>
          <p:nvPr/>
        </p:nvSpPr>
        <p:spPr>
          <a:xfrm>
            <a:off x="7620000" y="4929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I2C 3</a:t>
            </a:r>
          </a:p>
        </p:txBody>
      </p:sp>
      <p:sp>
        <p:nvSpPr>
          <p:cNvPr id="113" name="Rounded Rectangle 112"/>
          <p:cNvSpPr/>
          <p:nvPr/>
        </p:nvSpPr>
        <p:spPr>
          <a:xfrm>
            <a:off x="7620000" y="5877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14" name="Rounded Rectangle 113"/>
          <p:cNvSpPr/>
          <p:nvPr/>
        </p:nvSpPr>
        <p:spPr>
          <a:xfrm>
            <a:off x="7620000" y="6072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GPIOs</a:t>
            </a:r>
          </a:p>
        </p:txBody>
      </p:sp>
      <p:sp>
        <p:nvSpPr>
          <p:cNvPr id="117" name="Rounded Rectangle 116"/>
          <p:cNvSpPr/>
          <p:nvPr/>
        </p:nvSpPr>
        <p:spPr>
          <a:xfrm>
            <a:off x="7620000" y="531011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a:t>
            </a:r>
          </a:p>
        </p:txBody>
      </p:sp>
      <p:sp>
        <p:nvSpPr>
          <p:cNvPr id="118" name="Rounded Rectangle 117"/>
          <p:cNvSpPr/>
          <p:nvPr/>
        </p:nvSpPr>
        <p:spPr>
          <a:xfrm>
            <a:off x="7620000" y="5496261"/>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LPTIM 1</a:t>
            </a:r>
          </a:p>
        </p:txBody>
      </p:sp>
      <p:sp>
        <p:nvSpPr>
          <p:cNvPr id="12" name="Right Arrow 11"/>
          <p:cNvSpPr/>
          <p:nvPr/>
        </p:nvSpPr>
        <p:spPr>
          <a:xfrm>
            <a:off x="5460542" y="1707441"/>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61444" y="1507078"/>
            <a:ext cx="2715012"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1.67 </a:t>
            </a:r>
            <a:r>
              <a:rPr lang="en-US" sz="2400" b="1" dirty="0">
                <a:solidFill>
                  <a:srgbClr val="00B0F0"/>
                </a:solidFill>
              </a:rPr>
              <a:t>µ</a:t>
            </a:r>
            <a:r>
              <a:rPr lang="en-US" sz="2400" b="1" dirty="0" smtClean="0">
                <a:solidFill>
                  <a:srgbClr val="00B0F0"/>
                </a:solidFill>
              </a:rPr>
              <a:t>A @3.0V </a:t>
            </a:r>
          </a:p>
          <a:p>
            <a:pPr algn="ctr"/>
            <a:r>
              <a:rPr lang="en-US" sz="2400" b="1" dirty="0" smtClean="0">
                <a:solidFill>
                  <a:srgbClr val="00B0F0"/>
                </a:solidFill>
              </a:rPr>
              <a:t>1.43 µA @1.8V </a:t>
            </a:r>
          </a:p>
        </p:txBody>
      </p:sp>
      <p:sp>
        <p:nvSpPr>
          <p:cNvPr id="131" name="Rounded Rectangle 130"/>
          <p:cNvSpPr/>
          <p:nvPr/>
        </p:nvSpPr>
        <p:spPr>
          <a:xfrm>
            <a:off x="269543" y="737175"/>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DMA</a:t>
            </a:r>
          </a:p>
        </p:txBody>
      </p:sp>
      <p:sp>
        <p:nvSpPr>
          <p:cNvPr id="132" name="Rounded Rectangle 131"/>
          <p:cNvSpPr/>
          <p:nvPr/>
        </p:nvSpPr>
        <p:spPr>
          <a:xfrm>
            <a:off x="274262" y="1494969"/>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PVD, PVM</a:t>
            </a:r>
          </a:p>
        </p:txBody>
      </p:sp>
      <p:sp>
        <p:nvSpPr>
          <p:cNvPr id="133" name="Rounded Rectangle 132"/>
          <p:cNvSpPr/>
          <p:nvPr/>
        </p:nvSpPr>
        <p:spPr>
          <a:xfrm>
            <a:off x="7086599" y="6362700"/>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7</a:t>
            </a:r>
            <a:r>
              <a:rPr lang="en-US" sz="1200" b="1" dirty="0" smtClean="0">
                <a:solidFill>
                  <a:srgbClr val="00B0F0"/>
                </a:solidFill>
              </a:rPr>
              <a:t>us wake-up from Flash</a:t>
            </a:r>
          </a:p>
          <a:p>
            <a:pPr algn="ctr"/>
            <a:r>
              <a:rPr lang="en-US" sz="1200" b="1" dirty="0">
                <a:solidFill>
                  <a:srgbClr val="00B0F0"/>
                </a:solidFill>
              </a:rPr>
              <a:t>5</a:t>
            </a:r>
            <a:r>
              <a:rPr lang="en-US" sz="1200" b="1" dirty="0" smtClean="0">
                <a:solidFill>
                  <a:srgbClr val="00B0F0"/>
                </a:solidFill>
              </a:rPr>
              <a:t>us wake-up from RAM</a:t>
            </a:r>
          </a:p>
        </p:txBody>
      </p:sp>
      <p:sp>
        <p:nvSpPr>
          <p:cNvPr id="115" name="Rounded Rectangle 114"/>
          <p:cNvSpPr/>
          <p:nvPr/>
        </p:nvSpPr>
        <p:spPr>
          <a:xfrm>
            <a:off x="269543" y="542618"/>
            <a:ext cx="1295400" cy="194557"/>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GPIO</a:t>
            </a:r>
          </a:p>
        </p:txBody>
      </p:sp>
      <p:sp>
        <p:nvSpPr>
          <p:cNvPr id="116" name="TextBox 115"/>
          <p:cNvSpPr txBox="1"/>
          <p:nvPr/>
        </p:nvSpPr>
        <p:spPr>
          <a:xfrm>
            <a:off x="1524000" y="500390"/>
            <a:ext cx="1991251" cy="261610"/>
          </a:xfrm>
          <a:prstGeom prst="rect">
            <a:avLst/>
          </a:prstGeom>
          <a:noFill/>
        </p:spPr>
        <p:txBody>
          <a:bodyPr wrap="none" rtlCol="0">
            <a:spAutoFit/>
          </a:bodyPr>
          <a:lstStyle/>
          <a:p>
            <a:r>
              <a:rPr lang="fr-FR" sz="1100" b="1" dirty="0" smtClean="0"/>
              <a:t>I/Os </a:t>
            </a:r>
            <a:r>
              <a:rPr lang="fr-FR" sz="1100" b="1" dirty="0" err="1" smtClean="0"/>
              <a:t>kept</a:t>
            </a:r>
            <a:r>
              <a:rPr lang="fr-FR" sz="1100" b="1" dirty="0" smtClean="0"/>
              <a:t>, and configurable</a:t>
            </a:r>
            <a:endParaRPr lang="fr-FR" sz="1100" b="1" dirty="0"/>
          </a:p>
        </p:txBody>
      </p:sp>
      <p:sp>
        <p:nvSpPr>
          <p:cNvPr id="135" name="Rounded Rectangle 134"/>
          <p:cNvSpPr/>
          <p:nvPr/>
        </p:nvSpPr>
        <p:spPr>
          <a:xfrm>
            <a:off x="7617529" y="3004604"/>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3567766382"/>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smtClean="0"/>
              <a:t>Standby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58</a:t>
            </a:fld>
            <a:endParaRPr lang="fr-FR" dirty="0"/>
          </a:p>
        </p:txBody>
      </p:sp>
      <p:sp>
        <p:nvSpPr>
          <p:cNvPr id="5" name="Rounded Rectangle 4"/>
          <p:cNvSpPr/>
          <p:nvPr/>
        </p:nvSpPr>
        <p:spPr>
          <a:xfrm>
            <a:off x="5029199" y="4343400"/>
            <a:ext cx="1704975" cy="6858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Low Power regulator (LPR)</a:t>
            </a:r>
          </a:p>
        </p:txBody>
      </p:sp>
      <p:sp>
        <p:nvSpPr>
          <p:cNvPr id="7" name="Rounded Rectangle 6"/>
          <p:cNvSpPr/>
          <p:nvPr/>
        </p:nvSpPr>
        <p:spPr>
          <a:xfrm>
            <a:off x="3428999" y="38100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1 (96KB)</a:t>
            </a:r>
          </a:p>
        </p:txBody>
      </p:sp>
      <p:sp>
        <p:nvSpPr>
          <p:cNvPr id="8" name="Rounded Rectangle 7"/>
          <p:cNvSpPr/>
          <p:nvPr/>
        </p:nvSpPr>
        <p:spPr>
          <a:xfrm>
            <a:off x="3428999" y="4495800"/>
            <a:ext cx="1066800" cy="5334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SRAM 2 (32KB)</a:t>
            </a:r>
          </a:p>
        </p:txBody>
      </p:sp>
      <p:sp>
        <p:nvSpPr>
          <p:cNvPr id="9" name="Rounded Rectangle 8"/>
          <p:cNvSpPr/>
          <p:nvPr/>
        </p:nvSpPr>
        <p:spPr>
          <a:xfrm>
            <a:off x="2438399" y="3048000"/>
            <a:ext cx="2057400" cy="5238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Cortex M4</a:t>
            </a:r>
          </a:p>
        </p:txBody>
      </p:sp>
      <p:sp>
        <p:nvSpPr>
          <p:cNvPr id="11" name="Rounded Rectangle 10"/>
          <p:cNvSpPr/>
          <p:nvPr/>
        </p:nvSpPr>
        <p:spPr>
          <a:xfrm>
            <a:off x="2438399" y="3810000"/>
            <a:ext cx="866775" cy="12192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Flash</a:t>
            </a:r>
          </a:p>
          <a:p>
            <a:pPr algn="ctr"/>
            <a:r>
              <a:rPr lang="en-US" sz="1200" b="1" dirty="0">
                <a:solidFill>
                  <a:schemeClr val="bg1">
                    <a:lumMod val="65000"/>
                  </a:schemeClr>
                </a:solidFill>
              </a:rPr>
              <a:t>(1MB)</a:t>
            </a:r>
          </a:p>
        </p:txBody>
      </p:sp>
      <p:sp>
        <p:nvSpPr>
          <p:cNvPr id="25" name="Rounded Rectangle 24"/>
          <p:cNvSpPr/>
          <p:nvPr/>
        </p:nvSpPr>
        <p:spPr>
          <a:xfrm>
            <a:off x="2519625" y="1507078"/>
            <a:ext cx="2667990" cy="102345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Standby </a:t>
            </a:r>
          </a:p>
          <a:p>
            <a:pPr algn="ctr"/>
            <a:r>
              <a:rPr lang="en-US" sz="2400" b="1" dirty="0" smtClean="0">
                <a:solidFill>
                  <a:srgbClr val="00B0F0"/>
                </a:solidFill>
              </a:rPr>
              <a:t>w/ SRAM2</a:t>
            </a:r>
          </a:p>
          <a:p>
            <a:pPr algn="ctr"/>
            <a:r>
              <a:rPr lang="en-US" sz="2400" b="1" dirty="0" smtClean="0">
                <a:solidFill>
                  <a:srgbClr val="00B0F0"/>
                </a:solidFill>
              </a:rPr>
              <a:t>w/o RTC</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USB OTG</a:t>
            </a:r>
          </a:p>
        </p:txBody>
      </p:sp>
      <p:sp>
        <p:nvSpPr>
          <p:cNvPr id="157" name="Rounded Rectangle 156"/>
          <p:cNvSpPr/>
          <p:nvPr/>
        </p:nvSpPr>
        <p:spPr>
          <a:xfrm>
            <a:off x="267072" y="3199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SDMMC</a:t>
            </a:r>
          </a:p>
        </p:txBody>
      </p:sp>
      <p:sp>
        <p:nvSpPr>
          <p:cNvPr id="158" name="Rounded Rectangle 157"/>
          <p:cNvSpPr/>
          <p:nvPr/>
        </p:nvSpPr>
        <p:spPr>
          <a:xfrm>
            <a:off x="267072" y="3580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FSMC</a:t>
            </a:r>
          </a:p>
        </p:txBody>
      </p:sp>
      <p:sp>
        <p:nvSpPr>
          <p:cNvPr id="162" name="Rounded Rectangle 161"/>
          <p:cNvSpPr/>
          <p:nvPr/>
        </p:nvSpPr>
        <p:spPr>
          <a:xfrm>
            <a:off x="274262" y="1121406"/>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QSPI</a:t>
            </a:r>
          </a:p>
        </p:txBody>
      </p:sp>
      <p:sp>
        <p:nvSpPr>
          <p:cNvPr id="163" name="Rounded Rectangle 162"/>
          <p:cNvSpPr/>
          <p:nvPr/>
        </p:nvSpPr>
        <p:spPr>
          <a:xfrm>
            <a:off x="267072" y="1307551"/>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64" name="Rounded Rectangle 163"/>
          <p:cNvSpPr/>
          <p:nvPr/>
        </p:nvSpPr>
        <p:spPr>
          <a:xfrm>
            <a:off x="267072" y="1675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LCD</a:t>
            </a:r>
          </a:p>
        </p:txBody>
      </p:sp>
      <p:sp>
        <p:nvSpPr>
          <p:cNvPr id="165" name="Rounded Rectangle 164"/>
          <p:cNvSpPr/>
          <p:nvPr/>
        </p:nvSpPr>
        <p:spPr>
          <a:xfrm>
            <a:off x="267072" y="2056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USART</a:t>
            </a:r>
          </a:p>
        </p:txBody>
      </p:sp>
      <p:sp>
        <p:nvSpPr>
          <p:cNvPr id="166" name="Rounded Rectangle 165"/>
          <p:cNvSpPr/>
          <p:nvPr/>
        </p:nvSpPr>
        <p:spPr>
          <a:xfrm>
            <a:off x="267072" y="2251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 UART</a:t>
            </a:r>
          </a:p>
        </p:txBody>
      </p:sp>
      <p:sp>
        <p:nvSpPr>
          <p:cNvPr id="167" name="Rounded Rectangle 166"/>
          <p:cNvSpPr/>
          <p:nvPr/>
        </p:nvSpPr>
        <p:spPr>
          <a:xfrm>
            <a:off x="267072" y="2437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1 / I2C 2</a:t>
            </a:r>
          </a:p>
        </p:txBody>
      </p:sp>
      <p:sp>
        <p:nvSpPr>
          <p:cNvPr id="168" name="Rounded Rectangle 167"/>
          <p:cNvSpPr/>
          <p:nvPr/>
        </p:nvSpPr>
        <p:spPr>
          <a:xfrm>
            <a:off x="267072" y="2632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3</a:t>
            </a:r>
          </a:p>
        </p:txBody>
      </p:sp>
      <p:sp>
        <p:nvSpPr>
          <p:cNvPr id="169" name="Rounded Rectangle 168"/>
          <p:cNvSpPr/>
          <p:nvPr/>
        </p:nvSpPr>
        <p:spPr>
          <a:xfrm>
            <a:off x="267072" y="2818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SPI</a:t>
            </a:r>
          </a:p>
        </p:txBody>
      </p:sp>
      <p:sp>
        <p:nvSpPr>
          <p:cNvPr id="170" name="Rounded Rectangle 169"/>
          <p:cNvSpPr/>
          <p:nvPr/>
        </p:nvSpPr>
        <p:spPr>
          <a:xfrm>
            <a:off x="267072" y="3013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CAN</a:t>
            </a:r>
          </a:p>
        </p:txBody>
      </p:sp>
      <p:sp>
        <p:nvSpPr>
          <p:cNvPr id="171" name="Rounded Rectangle 170"/>
          <p:cNvSpPr/>
          <p:nvPr/>
        </p:nvSpPr>
        <p:spPr>
          <a:xfrm>
            <a:off x="267072" y="3961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ADC</a:t>
            </a:r>
          </a:p>
        </p:txBody>
      </p:sp>
      <p:sp>
        <p:nvSpPr>
          <p:cNvPr id="172" name="Rounded Rectangle 171"/>
          <p:cNvSpPr/>
          <p:nvPr/>
        </p:nvSpPr>
        <p:spPr>
          <a:xfrm>
            <a:off x="267072" y="4156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DAC</a:t>
            </a:r>
          </a:p>
        </p:txBody>
      </p:sp>
      <p:sp>
        <p:nvSpPr>
          <p:cNvPr id="173" name="Rounded Rectangle 172"/>
          <p:cNvSpPr/>
          <p:nvPr/>
        </p:nvSpPr>
        <p:spPr>
          <a:xfrm>
            <a:off x="267072" y="4342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OPAMP</a:t>
            </a:r>
          </a:p>
        </p:txBody>
      </p:sp>
      <p:sp>
        <p:nvSpPr>
          <p:cNvPr id="174" name="Rounded Rectangle 173"/>
          <p:cNvSpPr/>
          <p:nvPr/>
        </p:nvSpPr>
        <p:spPr>
          <a:xfrm>
            <a:off x="267072" y="4537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COMP</a:t>
            </a:r>
          </a:p>
        </p:txBody>
      </p:sp>
      <p:sp>
        <p:nvSpPr>
          <p:cNvPr id="175" name="Rounded Rectangle 174"/>
          <p:cNvSpPr/>
          <p:nvPr/>
        </p:nvSpPr>
        <p:spPr>
          <a:xfrm>
            <a:off x="267072" y="3394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SWPMI</a:t>
            </a:r>
          </a:p>
        </p:txBody>
      </p:sp>
      <p:sp>
        <p:nvSpPr>
          <p:cNvPr id="176" name="Rounded Rectangle 175"/>
          <p:cNvSpPr/>
          <p:nvPr/>
        </p:nvSpPr>
        <p:spPr>
          <a:xfrm>
            <a:off x="267072" y="3775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DFSDM</a:t>
            </a:r>
          </a:p>
        </p:txBody>
      </p:sp>
      <p:sp>
        <p:nvSpPr>
          <p:cNvPr id="177" name="Rounded Rectangle 176"/>
          <p:cNvSpPr/>
          <p:nvPr/>
        </p:nvSpPr>
        <p:spPr>
          <a:xfrm>
            <a:off x="269543" y="4723460"/>
            <a:ext cx="1295400" cy="204716"/>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Temp Sensor</a:t>
            </a:r>
          </a:p>
        </p:txBody>
      </p:sp>
      <p:sp>
        <p:nvSpPr>
          <p:cNvPr id="178" name="Rounded Rectangle 177"/>
          <p:cNvSpPr/>
          <p:nvPr/>
        </p:nvSpPr>
        <p:spPr>
          <a:xfrm>
            <a:off x="269543" y="4928175"/>
            <a:ext cx="1295400" cy="19485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Timers</a:t>
            </a:r>
          </a:p>
        </p:txBody>
      </p:sp>
      <p:sp>
        <p:nvSpPr>
          <p:cNvPr id="179" name="Rounded Rectangle 178"/>
          <p:cNvSpPr/>
          <p:nvPr/>
        </p:nvSpPr>
        <p:spPr>
          <a:xfrm>
            <a:off x="269543" y="5123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LPTIM 1</a:t>
            </a:r>
          </a:p>
        </p:txBody>
      </p:sp>
      <p:sp>
        <p:nvSpPr>
          <p:cNvPr id="180" name="Rounded Rectangle 179"/>
          <p:cNvSpPr/>
          <p:nvPr/>
        </p:nvSpPr>
        <p:spPr>
          <a:xfrm>
            <a:off x="269543" y="5309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LPTIM </a:t>
            </a:r>
            <a:r>
              <a:rPr lang="en-US" sz="1200" b="1" dirty="0" smtClean="0">
                <a:solidFill>
                  <a:schemeClr val="bg1">
                    <a:lumMod val="65000"/>
                  </a:schemeClr>
                </a:solidFill>
              </a:rPr>
              <a:t>2</a:t>
            </a:r>
          </a:p>
        </p:txBody>
      </p:sp>
      <p:sp>
        <p:nvSpPr>
          <p:cNvPr id="181" name="Rounded Rectangle 180"/>
          <p:cNvSpPr/>
          <p:nvPr/>
        </p:nvSpPr>
        <p:spPr>
          <a:xfrm>
            <a:off x="269543" y="6071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Touch </a:t>
            </a:r>
            <a:r>
              <a:rPr lang="en-US" sz="1200" b="1" dirty="0" err="1" smtClean="0">
                <a:solidFill>
                  <a:schemeClr val="bg1">
                    <a:lumMod val="65000"/>
                  </a:schemeClr>
                </a:solidFill>
              </a:rPr>
              <a:t>Sens</a:t>
            </a:r>
            <a:endParaRPr lang="en-US" sz="1200" b="1" dirty="0" smtClean="0">
              <a:solidFill>
                <a:schemeClr val="bg1">
                  <a:lumMod val="65000"/>
                </a:schemeClr>
              </a:solidFill>
            </a:endParaRPr>
          </a:p>
        </p:txBody>
      </p:sp>
      <p:sp>
        <p:nvSpPr>
          <p:cNvPr id="182" name="Rounded Rectangle 181"/>
          <p:cNvSpPr/>
          <p:nvPr/>
        </p:nvSpPr>
        <p:spPr>
          <a:xfrm>
            <a:off x="269543" y="6266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RNG</a:t>
            </a:r>
          </a:p>
        </p:txBody>
      </p:sp>
      <p:sp>
        <p:nvSpPr>
          <p:cNvPr id="183" name="Rounded Rectangle 182"/>
          <p:cNvSpPr/>
          <p:nvPr/>
        </p:nvSpPr>
        <p:spPr>
          <a:xfrm>
            <a:off x="269543" y="6452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AES</a:t>
            </a:r>
          </a:p>
        </p:txBody>
      </p:sp>
      <p:sp>
        <p:nvSpPr>
          <p:cNvPr id="184" name="Rounded Rectangle 183"/>
          <p:cNvSpPr/>
          <p:nvPr/>
        </p:nvSpPr>
        <p:spPr>
          <a:xfrm>
            <a:off x="269543" y="6647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CRC</a:t>
            </a:r>
          </a:p>
        </p:txBody>
      </p:sp>
      <p:sp>
        <p:nvSpPr>
          <p:cNvPr id="185" name="Rounded Rectangle 184"/>
          <p:cNvSpPr/>
          <p:nvPr/>
        </p:nvSpPr>
        <p:spPr>
          <a:xfrm>
            <a:off x="269543" y="5504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86" name="Rounded Rectangle 185"/>
          <p:cNvSpPr/>
          <p:nvPr/>
        </p:nvSpPr>
        <p:spPr>
          <a:xfrm>
            <a:off x="269543" y="5690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WWDG</a:t>
            </a:r>
          </a:p>
        </p:txBody>
      </p:sp>
      <p:sp>
        <p:nvSpPr>
          <p:cNvPr id="187" name="Rounded Rectangle 186"/>
          <p:cNvSpPr/>
          <p:nvPr/>
        </p:nvSpPr>
        <p:spPr>
          <a:xfrm>
            <a:off x="269543" y="5885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lumMod val="65000"/>
                  </a:schemeClr>
                </a:solidFill>
              </a:rPr>
              <a:t>Systick</a:t>
            </a:r>
            <a:r>
              <a:rPr lang="en-US" sz="1200" b="1" dirty="0" smtClean="0">
                <a:solidFill>
                  <a:schemeClr val="bg1">
                    <a:lumMod val="65000"/>
                  </a:schemeClr>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90" name="Rounded Rectangle 189"/>
          <p:cNvSpPr/>
          <p:nvPr/>
        </p:nvSpPr>
        <p:spPr>
          <a:xfrm>
            <a:off x="1752600" y="6400800"/>
            <a:ext cx="914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08342" y="4058552"/>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3" name="Rounded Rectangle 102"/>
          <p:cNvSpPr/>
          <p:nvPr/>
        </p:nvSpPr>
        <p:spPr>
          <a:xfrm>
            <a:off x="7594308" y="5124448"/>
            <a:ext cx="1295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07" name="Rounded Rectangle 106"/>
          <p:cNvSpPr/>
          <p:nvPr/>
        </p:nvSpPr>
        <p:spPr>
          <a:xfrm>
            <a:off x="7594308" y="491456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13" name="Rounded Rectangle 112"/>
          <p:cNvSpPr/>
          <p:nvPr/>
        </p:nvSpPr>
        <p:spPr>
          <a:xfrm>
            <a:off x="7596779" y="5296507"/>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14" name="Rounded Rectangle 113"/>
          <p:cNvSpPr/>
          <p:nvPr/>
        </p:nvSpPr>
        <p:spPr>
          <a:xfrm>
            <a:off x="7596779" y="5491362"/>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 WKUP pins</a:t>
            </a:r>
          </a:p>
        </p:txBody>
      </p:sp>
      <p:sp>
        <p:nvSpPr>
          <p:cNvPr id="12" name="Right Arrow 11"/>
          <p:cNvSpPr/>
          <p:nvPr/>
        </p:nvSpPr>
        <p:spPr>
          <a:xfrm>
            <a:off x="5460542" y="1959031"/>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61444" y="1675459"/>
            <a:ext cx="2498988"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405 </a:t>
            </a:r>
            <a:r>
              <a:rPr lang="en-US" sz="2400" b="1" dirty="0" err="1">
                <a:solidFill>
                  <a:srgbClr val="00B0F0"/>
                </a:solidFill>
              </a:rPr>
              <a:t>n</a:t>
            </a:r>
            <a:r>
              <a:rPr lang="en-US" sz="2400" b="1" dirty="0" err="1" smtClean="0">
                <a:solidFill>
                  <a:srgbClr val="00B0F0"/>
                </a:solidFill>
              </a:rPr>
              <a:t>A</a:t>
            </a:r>
            <a:r>
              <a:rPr lang="en-US" sz="2400" b="1" dirty="0" smtClean="0">
                <a:solidFill>
                  <a:srgbClr val="00B0F0"/>
                </a:solidFill>
              </a:rPr>
              <a:t> @ 3.0V</a:t>
            </a:r>
          </a:p>
          <a:p>
            <a:pPr algn="ctr"/>
            <a:r>
              <a:rPr lang="en-US" sz="2400" b="1" dirty="0" smtClean="0">
                <a:solidFill>
                  <a:srgbClr val="00B0F0"/>
                </a:solidFill>
              </a:rPr>
              <a:t>363 </a:t>
            </a:r>
            <a:r>
              <a:rPr lang="en-US" sz="2400" b="1" dirty="0" err="1">
                <a:solidFill>
                  <a:srgbClr val="00B0F0"/>
                </a:solidFill>
              </a:rPr>
              <a:t>nA</a:t>
            </a:r>
            <a:r>
              <a:rPr lang="en-US" sz="2400" b="1" dirty="0">
                <a:solidFill>
                  <a:srgbClr val="00B0F0"/>
                </a:solidFill>
              </a:rPr>
              <a:t> </a:t>
            </a:r>
            <a:r>
              <a:rPr lang="en-US" sz="2400" b="1" dirty="0" smtClean="0">
                <a:solidFill>
                  <a:srgbClr val="00B0F0"/>
                </a:solidFill>
              </a:rPr>
              <a:t> @1.8V</a:t>
            </a:r>
            <a:endParaRPr lang="en-US" sz="2400" b="1" dirty="0">
              <a:solidFill>
                <a:srgbClr val="00B0F0"/>
              </a:solidFill>
            </a:endParaRPr>
          </a:p>
        </p:txBody>
      </p:sp>
      <p:sp>
        <p:nvSpPr>
          <p:cNvPr id="131" name="Rounded Rectangle 130"/>
          <p:cNvSpPr/>
          <p:nvPr/>
        </p:nvSpPr>
        <p:spPr>
          <a:xfrm>
            <a:off x="269543" y="737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DMA</a:t>
            </a:r>
          </a:p>
        </p:txBody>
      </p:sp>
      <p:sp>
        <p:nvSpPr>
          <p:cNvPr id="132" name="Rounded Rectangle 131"/>
          <p:cNvSpPr/>
          <p:nvPr/>
        </p:nvSpPr>
        <p:spPr>
          <a:xfrm>
            <a:off x="274262" y="149496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PVD, PVM</a:t>
            </a:r>
          </a:p>
        </p:txBody>
      </p:sp>
      <p:sp>
        <p:nvSpPr>
          <p:cNvPr id="133" name="Rounded Rectangle 132"/>
          <p:cNvSpPr/>
          <p:nvPr/>
        </p:nvSpPr>
        <p:spPr>
          <a:xfrm>
            <a:off x="7123515" y="5923673"/>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14 us wake-up</a:t>
            </a:r>
          </a:p>
        </p:txBody>
      </p:sp>
      <p:sp>
        <p:nvSpPr>
          <p:cNvPr id="115" name="Rounded Rectangle 114"/>
          <p:cNvSpPr/>
          <p:nvPr/>
        </p:nvSpPr>
        <p:spPr>
          <a:xfrm>
            <a:off x="269543" y="542618"/>
            <a:ext cx="1295400" cy="194557"/>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GPIO</a:t>
            </a:r>
          </a:p>
        </p:txBody>
      </p:sp>
      <p:sp>
        <p:nvSpPr>
          <p:cNvPr id="116" name="TextBox 115"/>
          <p:cNvSpPr txBox="1"/>
          <p:nvPr/>
        </p:nvSpPr>
        <p:spPr>
          <a:xfrm>
            <a:off x="1524000" y="500390"/>
            <a:ext cx="1741182" cy="600164"/>
          </a:xfrm>
          <a:prstGeom prst="rect">
            <a:avLst/>
          </a:prstGeom>
          <a:noFill/>
        </p:spPr>
        <p:txBody>
          <a:bodyPr wrap="none" rtlCol="0">
            <a:spAutoFit/>
          </a:bodyPr>
          <a:lstStyle/>
          <a:p>
            <a:r>
              <a:rPr lang="fr-FR" sz="1100" b="1" dirty="0" smtClean="0"/>
              <a:t>I/Os </a:t>
            </a:r>
            <a:r>
              <a:rPr lang="fr-FR" sz="1100" b="1" dirty="0" err="1" smtClean="0"/>
              <a:t>can</a:t>
            </a:r>
            <a:r>
              <a:rPr lang="fr-FR" sz="1100" b="1" dirty="0" smtClean="0"/>
              <a:t> </a:t>
            </a:r>
            <a:r>
              <a:rPr lang="fr-FR" sz="1100" b="1" dirty="0" err="1" smtClean="0"/>
              <a:t>be</a:t>
            </a:r>
            <a:r>
              <a:rPr lang="fr-FR" sz="1100" b="1" dirty="0" smtClean="0"/>
              <a:t> </a:t>
            </a:r>
            <a:r>
              <a:rPr lang="fr-FR" sz="1100" b="1" dirty="0" err="1" smtClean="0"/>
              <a:t>configured</a:t>
            </a:r>
            <a:r>
              <a:rPr lang="fr-FR" sz="1100" b="1" dirty="0" smtClean="0"/>
              <a:t> </a:t>
            </a:r>
          </a:p>
          <a:p>
            <a:r>
              <a:rPr lang="fr-FR" sz="1100" b="1" dirty="0" smtClean="0"/>
              <a:t>w/ or w/o pull-up</a:t>
            </a:r>
          </a:p>
          <a:p>
            <a:r>
              <a:rPr lang="fr-FR" sz="1100" b="1" dirty="0" smtClean="0"/>
              <a:t>w/ or w/o pull-down</a:t>
            </a:r>
            <a:endParaRPr lang="fr-FR" sz="1100" b="1" dirty="0"/>
          </a:p>
        </p:txBody>
      </p:sp>
      <p:sp>
        <p:nvSpPr>
          <p:cNvPr id="135" name="Rounded Rectangle 134"/>
          <p:cNvSpPr/>
          <p:nvPr/>
        </p:nvSpPr>
        <p:spPr>
          <a:xfrm>
            <a:off x="7594308" y="471877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
        <p:nvSpPr>
          <p:cNvPr id="13" name="Left Arrow 12"/>
          <p:cNvSpPr/>
          <p:nvPr/>
        </p:nvSpPr>
        <p:spPr>
          <a:xfrm>
            <a:off x="4495799" y="4630386"/>
            <a:ext cx="533398" cy="29873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607765"/>
      </p:ext>
    </p:extLst>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smtClean="0"/>
              <a:t>Standby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59</a:t>
            </a:fld>
            <a:endParaRPr lang="fr-FR" dirty="0"/>
          </a:p>
        </p:txBody>
      </p:sp>
      <p:sp>
        <p:nvSpPr>
          <p:cNvPr id="5" name="Rounded Rectangle 4"/>
          <p:cNvSpPr/>
          <p:nvPr/>
        </p:nvSpPr>
        <p:spPr>
          <a:xfrm>
            <a:off x="5029199" y="4343400"/>
            <a:ext cx="1704975" cy="6858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Low Power regulator (LPR)</a:t>
            </a:r>
          </a:p>
        </p:txBody>
      </p:sp>
      <p:sp>
        <p:nvSpPr>
          <p:cNvPr id="7" name="Rounded Rectangle 6"/>
          <p:cNvSpPr/>
          <p:nvPr/>
        </p:nvSpPr>
        <p:spPr>
          <a:xfrm>
            <a:off x="3428999" y="38100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1 (96KB)</a:t>
            </a:r>
          </a:p>
        </p:txBody>
      </p:sp>
      <p:sp>
        <p:nvSpPr>
          <p:cNvPr id="8" name="Rounded Rectangle 7"/>
          <p:cNvSpPr/>
          <p:nvPr/>
        </p:nvSpPr>
        <p:spPr>
          <a:xfrm>
            <a:off x="3428999" y="44958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2 (32KB)</a:t>
            </a:r>
          </a:p>
        </p:txBody>
      </p:sp>
      <p:sp>
        <p:nvSpPr>
          <p:cNvPr id="9" name="Rounded Rectangle 8"/>
          <p:cNvSpPr/>
          <p:nvPr/>
        </p:nvSpPr>
        <p:spPr>
          <a:xfrm>
            <a:off x="2438399" y="3048000"/>
            <a:ext cx="2057400" cy="5238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Cortex M4</a:t>
            </a:r>
          </a:p>
        </p:txBody>
      </p:sp>
      <p:sp>
        <p:nvSpPr>
          <p:cNvPr id="11" name="Rounded Rectangle 10"/>
          <p:cNvSpPr/>
          <p:nvPr/>
        </p:nvSpPr>
        <p:spPr>
          <a:xfrm>
            <a:off x="2438399" y="3810000"/>
            <a:ext cx="866775" cy="12192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Flash</a:t>
            </a:r>
          </a:p>
          <a:p>
            <a:pPr algn="ctr"/>
            <a:r>
              <a:rPr lang="en-US" sz="1200" b="1" dirty="0">
                <a:solidFill>
                  <a:schemeClr val="bg1">
                    <a:lumMod val="65000"/>
                  </a:schemeClr>
                </a:solidFill>
              </a:rPr>
              <a:t>(1MB)</a:t>
            </a:r>
          </a:p>
        </p:txBody>
      </p:sp>
      <p:sp>
        <p:nvSpPr>
          <p:cNvPr id="25" name="Rounded Rectangle 24"/>
          <p:cNvSpPr/>
          <p:nvPr/>
        </p:nvSpPr>
        <p:spPr>
          <a:xfrm>
            <a:off x="2042822" y="1507078"/>
            <a:ext cx="3144793" cy="102345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Standby w/ RTC </a:t>
            </a:r>
          </a:p>
          <a:p>
            <a:pPr algn="ctr"/>
            <a:r>
              <a:rPr lang="en-US" sz="2400" b="1" dirty="0" smtClean="0">
                <a:solidFill>
                  <a:srgbClr val="00B0F0"/>
                </a:solidFill>
              </a:rPr>
              <a:t>on LSE quartz</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USB OTG</a:t>
            </a:r>
          </a:p>
        </p:txBody>
      </p:sp>
      <p:sp>
        <p:nvSpPr>
          <p:cNvPr id="157" name="Rounded Rectangle 156"/>
          <p:cNvSpPr/>
          <p:nvPr/>
        </p:nvSpPr>
        <p:spPr>
          <a:xfrm>
            <a:off x="267072" y="3199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SDMMC</a:t>
            </a:r>
          </a:p>
        </p:txBody>
      </p:sp>
      <p:sp>
        <p:nvSpPr>
          <p:cNvPr id="158" name="Rounded Rectangle 157"/>
          <p:cNvSpPr/>
          <p:nvPr/>
        </p:nvSpPr>
        <p:spPr>
          <a:xfrm>
            <a:off x="267072" y="3580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FSMC</a:t>
            </a:r>
          </a:p>
        </p:txBody>
      </p:sp>
      <p:sp>
        <p:nvSpPr>
          <p:cNvPr id="162" name="Rounded Rectangle 161"/>
          <p:cNvSpPr/>
          <p:nvPr/>
        </p:nvSpPr>
        <p:spPr>
          <a:xfrm>
            <a:off x="274262" y="1121406"/>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QSPI</a:t>
            </a:r>
          </a:p>
        </p:txBody>
      </p:sp>
      <p:sp>
        <p:nvSpPr>
          <p:cNvPr id="163" name="Rounded Rectangle 162"/>
          <p:cNvSpPr/>
          <p:nvPr/>
        </p:nvSpPr>
        <p:spPr>
          <a:xfrm>
            <a:off x="267072" y="1307551"/>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64" name="Rounded Rectangle 163"/>
          <p:cNvSpPr/>
          <p:nvPr/>
        </p:nvSpPr>
        <p:spPr>
          <a:xfrm>
            <a:off x="267072" y="1675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LCD</a:t>
            </a:r>
          </a:p>
        </p:txBody>
      </p:sp>
      <p:sp>
        <p:nvSpPr>
          <p:cNvPr id="165" name="Rounded Rectangle 164"/>
          <p:cNvSpPr/>
          <p:nvPr/>
        </p:nvSpPr>
        <p:spPr>
          <a:xfrm>
            <a:off x="267072" y="2056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USART</a:t>
            </a:r>
          </a:p>
        </p:txBody>
      </p:sp>
      <p:sp>
        <p:nvSpPr>
          <p:cNvPr id="166" name="Rounded Rectangle 165"/>
          <p:cNvSpPr/>
          <p:nvPr/>
        </p:nvSpPr>
        <p:spPr>
          <a:xfrm>
            <a:off x="267072" y="2251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 UART</a:t>
            </a:r>
          </a:p>
        </p:txBody>
      </p:sp>
      <p:sp>
        <p:nvSpPr>
          <p:cNvPr id="167" name="Rounded Rectangle 166"/>
          <p:cNvSpPr/>
          <p:nvPr/>
        </p:nvSpPr>
        <p:spPr>
          <a:xfrm>
            <a:off x="267072" y="2437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1 / I2C 2</a:t>
            </a:r>
          </a:p>
        </p:txBody>
      </p:sp>
      <p:sp>
        <p:nvSpPr>
          <p:cNvPr id="168" name="Rounded Rectangle 167"/>
          <p:cNvSpPr/>
          <p:nvPr/>
        </p:nvSpPr>
        <p:spPr>
          <a:xfrm>
            <a:off x="267072" y="2632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3</a:t>
            </a:r>
          </a:p>
        </p:txBody>
      </p:sp>
      <p:sp>
        <p:nvSpPr>
          <p:cNvPr id="169" name="Rounded Rectangle 168"/>
          <p:cNvSpPr/>
          <p:nvPr/>
        </p:nvSpPr>
        <p:spPr>
          <a:xfrm>
            <a:off x="267072" y="2818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SPI</a:t>
            </a:r>
          </a:p>
        </p:txBody>
      </p:sp>
      <p:sp>
        <p:nvSpPr>
          <p:cNvPr id="170" name="Rounded Rectangle 169"/>
          <p:cNvSpPr/>
          <p:nvPr/>
        </p:nvSpPr>
        <p:spPr>
          <a:xfrm>
            <a:off x="267072" y="3013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CAN</a:t>
            </a:r>
          </a:p>
        </p:txBody>
      </p:sp>
      <p:sp>
        <p:nvSpPr>
          <p:cNvPr id="171" name="Rounded Rectangle 170"/>
          <p:cNvSpPr/>
          <p:nvPr/>
        </p:nvSpPr>
        <p:spPr>
          <a:xfrm>
            <a:off x="267072" y="3961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ADC</a:t>
            </a:r>
          </a:p>
        </p:txBody>
      </p:sp>
      <p:sp>
        <p:nvSpPr>
          <p:cNvPr id="172" name="Rounded Rectangle 171"/>
          <p:cNvSpPr/>
          <p:nvPr/>
        </p:nvSpPr>
        <p:spPr>
          <a:xfrm>
            <a:off x="267072" y="4156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DAC</a:t>
            </a:r>
          </a:p>
        </p:txBody>
      </p:sp>
      <p:sp>
        <p:nvSpPr>
          <p:cNvPr id="173" name="Rounded Rectangle 172"/>
          <p:cNvSpPr/>
          <p:nvPr/>
        </p:nvSpPr>
        <p:spPr>
          <a:xfrm>
            <a:off x="267072" y="4342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OPAMP</a:t>
            </a:r>
          </a:p>
        </p:txBody>
      </p:sp>
      <p:sp>
        <p:nvSpPr>
          <p:cNvPr id="174" name="Rounded Rectangle 173"/>
          <p:cNvSpPr/>
          <p:nvPr/>
        </p:nvSpPr>
        <p:spPr>
          <a:xfrm>
            <a:off x="267072" y="4537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COMP</a:t>
            </a:r>
          </a:p>
        </p:txBody>
      </p:sp>
      <p:sp>
        <p:nvSpPr>
          <p:cNvPr id="175" name="Rounded Rectangle 174"/>
          <p:cNvSpPr/>
          <p:nvPr/>
        </p:nvSpPr>
        <p:spPr>
          <a:xfrm>
            <a:off x="267072" y="3394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SWPMI</a:t>
            </a:r>
          </a:p>
        </p:txBody>
      </p:sp>
      <p:sp>
        <p:nvSpPr>
          <p:cNvPr id="176" name="Rounded Rectangle 175"/>
          <p:cNvSpPr/>
          <p:nvPr/>
        </p:nvSpPr>
        <p:spPr>
          <a:xfrm>
            <a:off x="267072" y="3775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DFSDM</a:t>
            </a:r>
          </a:p>
        </p:txBody>
      </p:sp>
      <p:sp>
        <p:nvSpPr>
          <p:cNvPr id="177" name="Rounded Rectangle 176"/>
          <p:cNvSpPr/>
          <p:nvPr/>
        </p:nvSpPr>
        <p:spPr>
          <a:xfrm>
            <a:off x="269543" y="4723460"/>
            <a:ext cx="1295400" cy="204716"/>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Temp Sensor</a:t>
            </a:r>
          </a:p>
        </p:txBody>
      </p:sp>
      <p:sp>
        <p:nvSpPr>
          <p:cNvPr id="178" name="Rounded Rectangle 177"/>
          <p:cNvSpPr/>
          <p:nvPr/>
        </p:nvSpPr>
        <p:spPr>
          <a:xfrm>
            <a:off x="269543" y="4928175"/>
            <a:ext cx="1295400" cy="19485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Timers</a:t>
            </a:r>
          </a:p>
        </p:txBody>
      </p:sp>
      <p:sp>
        <p:nvSpPr>
          <p:cNvPr id="179" name="Rounded Rectangle 178"/>
          <p:cNvSpPr/>
          <p:nvPr/>
        </p:nvSpPr>
        <p:spPr>
          <a:xfrm>
            <a:off x="269543" y="5123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LPTIM 1</a:t>
            </a:r>
          </a:p>
        </p:txBody>
      </p:sp>
      <p:sp>
        <p:nvSpPr>
          <p:cNvPr id="180" name="Rounded Rectangle 179"/>
          <p:cNvSpPr/>
          <p:nvPr/>
        </p:nvSpPr>
        <p:spPr>
          <a:xfrm>
            <a:off x="269543" y="5309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LPTIM </a:t>
            </a:r>
            <a:r>
              <a:rPr lang="en-US" sz="1200" b="1" dirty="0" smtClean="0">
                <a:solidFill>
                  <a:schemeClr val="bg1">
                    <a:lumMod val="65000"/>
                  </a:schemeClr>
                </a:solidFill>
              </a:rPr>
              <a:t>2</a:t>
            </a:r>
          </a:p>
        </p:txBody>
      </p:sp>
      <p:sp>
        <p:nvSpPr>
          <p:cNvPr id="181" name="Rounded Rectangle 180"/>
          <p:cNvSpPr/>
          <p:nvPr/>
        </p:nvSpPr>
        <p:spPr>
          <a:xfrm>
            <a:off x="269543" y="6071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Touch </a:t>
            </a:r>
            <a:r>
              <a:rPr lang="en-US" sz="1200" b="1" dirty="0" err="1" smtClean="0">
                <a:solidFill>
                  <a:schemeClr val="bg1">
                    <a:lumMod val="65000"/>
                  </a:schemeClr>
                </a:solidFill>
              </a:rPr>
              <a:t>Sens</a:t>
            </a:r>
            <a:endParaRPr lang="en-US" sz="1200" b="1" dirty="0" smtClean="0">
              <a:solidFill>
                <a:schemeClr val="bg1">
                  <a:lumMod val="65000"/>
                </a:schemeClr>
              </a:solidFill>
            </a:endParaRPr>
          </a:p>
        </p:txBody>
      </p:sp>
      <p:sp>
        <p:nvSpPr>
          <p:cNvPr id="182" name="Rounded Rectangle 181"/>
          <p:cNvSpPr/>
          <p:nvPr/>
        </p:nvSpPr>
        <p:spPr>
          <a:xfrm>
            <a:off x="269543" y="6266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RNG</a:t>
            </a:r>
          </a:p>
        </p:txBody>
      </p:sp>
      <p:sp>
        <p:nvSpPr>
          <p:cNvPr id="183" name="Rounded Rectangle 182"/>
          <p:cNvSpPr/>
          <p:nvPr/>
        </p:nvSpPr>
        <p:spPr>
          <a:xfrm>
            <a:off x="269543" y="6452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AES</a:t>
            </a:r>
          </a:p>
        </p:txBody>
      </p:sp>
      <p:sp>
        <p:nvSpPr>
          <p:cNvPr id="184" name="Rounded Rectangle 183"/>
          <p:cNvSpPr/>
          <p:nvPr/>
        </p:nvSpPr>
        <p:spPr>
          <a:xfrm>
            <a:off x="269543" y="6647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CRC</a:t>
            </a:r>
          </a:p>
        </p:txBody>
      </p:sp>
      <p:sp>
        <p:nvSpPr>
          <p:cNvPr id="185" name="Rounded Rectangle 184"/>
          <p:cNvSpPr/>
          <p:nvPr/>
        </p:nvSpPr>
        <p:spPr>
          <a:xfrm>
            <a:off x="269543" y="5504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86" name="Rounded Rectangle 185"/>
          <p:cNvSpPr/>
          <p:nvPr/>
        </p:nvSpPr>
        <p:spPr>
          <a:xfrm>
            <a:off x="269543" y="5690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WWDG</a:t>
            </a:r>
          </a:p>
        </p:txBody>
      </p:sp>
      <p:sp>
        <p:nvSpPr>
          <p:cNvPr id="187" name="Rounded Rectangle 186"/>
          <p:cNvSpPr/>
          <p:nvPr/>
        </p:nvSpPr>
        <p:spPr>
          <a:xfrm>
            <a:off x="269543" y="5885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lumMod val="65000"/>
                  </a:schemeClr>
                </a:solidFill>
              </a:rPr>
              <a:t>Systick</a:t>
            </a:r>
            <a:r>
              <a:rPr lang="en-US" sz="1200" b="1" dirty="0" smtClean="0">
                <a:solidFill>
                  <a:schemeClr val="bg1">
                    <a:lumMod val="65000"/>
                  </a:schemeClr>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90" name="Rounded Rectangle 189"/>
          <p:cNvSpPr/>
          <p:nvPr/>
        </p:nvSpPr>
        <p:spPr>
          <a:xfrm>
            <a:off x="1752600" y="6400800"/>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08342" y="4058552"/>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3" name="Rounded Rectangle 102"/>
          <p:cNvSpPr/>
          <p:nvPr/>
        </p:nvSpPr>
        <p:spPr>
          <a:xfrm>
            <a:off x="7594308" y="5100712"/>
            <a:ext cx="1295400" cy="2098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07" name="Rounded Rectangle 106"/>
          <p:cNvSpPr/>
          <p:nvPr/>
        </p:nvSpPr>
        <p:spPr>
          <a:xfrm>
            <a:off x="7594308" y="491456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13" name="Rounded Rectangle 112"/>
          <p:cNvSpPr/>
          <p:nvPr/>
        </p:nvSpPr>
        <p:spPr>
          <a:xfrm>
            <a:off x="7596779" y="5296507"/>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14" name="Rounded Rectangle 113"/>
          <p:cNvSpPr/>
          <p:nvPr/>
        </p:nvSpPr>
        <p:spPr>
          <a:xfrm>
            <a:off x="7596779" y="5491362"/>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 WKUP pins</a:t>
            </a:r>
          </a:p>
        </p:txBody>
      </p:sp>
      <p:sp>
        <p:nvSpPr>
          <p:cNvPr id="12" name="Right Arrow 11"/>
          <p:cNvSpPr/>
          <p:nvPr/>
        </p:nvSpPr>
        <p:spPr>
          <a:xfrm>
            <a:off x="5460542" y="1887381"/>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76588" y="1608520"/>
            <a:ext cx="2715012"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650 </a:t>
            </a:r>
            <a:r>
              <a:rPr lang="en-US" sz="2400" b="1" dirty="0" err="1" smtClean="0">
                <a:solidFill>
                  <a:srgbClr val="00B0F0"/>
                </a:solidFill>
              </a:rPr>
              <a:t>nA</a:t>
            </a:r>
            <a:r>
              <a:rPr lang="en-US" sz="2400" b="1" dirty="0" smtClean="0">
                <a:solidFill>
                  <a:srgbClr val="00B0F0"/>
                </a:solidFill>
              </a:rPr>
              <a:t> @ 3.0V</a:t>
            </a:r>
          </a:p>
          <a:p>
            <a:pPr algn="ctr"/>
            <a:r>
              <a:rPr lang="en-US" sz="2400" b="1" dirty="0" smtClean="0">
                <a:solidFill>
                  <a:srgbClr val="00B0F0"/>
                </a:solidFill>
              </a:rPr>
              <a:t>433 </a:t>
            </a:r>
            <a:r>
              <a:rPr lang="en-US" sz="2400" b="1" dirty="0" err="1" smtClean="0">
                <a:solidFill>
                  <a:srgbClr val="00B0F0"/>
                </a:solidFill>
              </a:rPr>
              <a:t>nA</a:t>
            </a:r>
            <a:r>
              <a:rPr lang="en-US" sz="2400" b="1" dirty="0" smtClean="0">
                <a:solidFill>
                  <a:srgbClr val="00B0F0"/>
                </a:solidFill>
              </a:rPr>
              <a:t>@ 1.8V</a:t>
            </a:r>
            <a:endParaRPr lang="en-US" sz="2400" b="1" dirty="0">
              <a:solidFill>
                <a:srgbClr val="00B0F0"/>
              </a:solidFill>
            </a:endParaRPr>
          </a:p>
        </p:txBody>
      </p:sp>
      <p:sp>
        <p:nvSpPr>
          <p:cNvPr id="131" name="Rounded Rectangle 130"/>
          <p:cNvSpPr/>
          <p:nvPr/>
        </p:nvSpPr>
        <p:spPr>
          <a:xfrm>
            <a:off x="269543" y="737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DMA</a:t>
            </a:r>
          </a:p>
        </p:txBody>
      </p:sp>
      <p:sp>
        <p:nvSpPr>
          <p:cNvPr id="132" name="Rounded Rectangle 131"/>
          <p:cNvSpPr/>
          <p:nvPr/>
        </p:nvSpPr>
        <p:spPr>
          <a:xfrm>
            <a:off x="274262" y="149496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PVD, PVM</a:t>
            </a:r>
          </a:p>
        </p:txBody>
      </p:sp>
      <p:sp>
        <p:nvSpPr>
          <p:cNvPr id="133" name="Rounded Rectangle 132"/>
          <p:cNvSpPr/>
          <p:nvPr/>
        </p:nvSpPr>
        <p:spPr>
          <a:xfrm>
            <a:off x="7123515" y="5923673"/>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14 us wake-up</a:t>
            </a:r>
          </a:p>
        </p:txBody>
      </p:sp>
      <p:sp>
        <p:nvSpPr>
          <p:cNvPr id="115" name="Rounded Rectangle 114"/>
          <p:cNvSpPr/>
          <p:nvPr/>
        </p:nvSpPr>
        <p:spPr>
          <a:xfrm>
            <a:off x="269543" y="542618"/>
            <a:ext cx="1295400" cy="194557"/>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GPIO</a:t>
            </a:r>
          </a:p>
        </p:txBody>
      </p:sp>
      <p:sp>
        <p:nvSpPr>
          <p:cNvPr id="116" name="TextBox 115"/>
          <p:cNvSpPr txBox="1"/>
          <p:nvPr/>
        </p:nvSpPr>
        <p:spPr>
          <a:xfrm>
            <a:off x="1524000" y="500390"/>
            <a:ext cx="1741182" cy="600164"/>
          </a:xfrm>
          <a:prstGeom prst="rect">
            <a:avLst/>
          </a:prstGeom>
          <a:noFill/>
        </p:spPr>
        <p:txBody>
          <a:bodyPr wrap="none" rtlCol="0">
            <a:spAutoFit/>
          </a:bodyPr>
          <a:lstStyle/>
          <a:p>
            <a:r>
              <a:rPr lang="fr-FR" sz="1100" b="1" dirty="0" smtClean="0"/>
              <a:t>I/Os </a:t>
            </a:r>
            <a:r>
              <a:rPr lang="fr-FR" sz="1100" b="1" dirty="0" err="1" smtClean="0"/>
              <a:t>can</a:t>
            </a:r>
            <a:r>
              <a:rPr lang="fr-FR" sz="1100" b="1" dirty="0" smtClean="0"/>
              <a:t> </a:t>
            </a:r>
            <a:r>
              <a:rPr lang="fr-FR" sz="1100" b="1" dirty="0" err="1" smtClean="0"/>
              <a:t>be</a:t>
            </a:r>
            <a:r>
              <a:rPr lang="fr-FR" sz="1100" b="1" dirty="0" smtClean="0"/>
              <a:t> </a:t>
            </a:r>
            <a:r>
              <a:rPr lang="fr-FR" sz="1100" b="1" dirty="0" err="1" smtClean="0"/>
              <a:t>configured</a:t>
            </a:r>
            <a:r>
              <a:rPr lang="fr-FR" sz="1100" b="1" dirty="0" smtClean="0"/>
              <a:t> </a:t>
            </a:r>
          </a:p>
          <a:p>
            <a:r>
              <a:rPr lang="fr-FR" sz="1100" b="1" dirty="0" smtClean="0"/>
              <a:t>w/ or w/o pull-up</a:t>
            </a:r>
          </a:p>
          <a:p>
            <a:r>
              <a:rPr lang="fr-FR" sz="1100" b="1" dirty="0" smtClean="0"/>
              <a:t>w/ or w/o pull-down</a:t>
            </a:r>
            <a:endParaRPr lang="fr-FR" sz="1100" b="1" dirty="0"/>
          </a:p>
        </p:txBody>
      </p:sp>
      <p:sp>
        <p:nvSpPr>
          <p:cNvPr id="135" name="Rounded Rectangle 134"/>
          <p:cNvSpPr/>
          <p:nvPr/>
        </p:nvSpPr>
        <p:spPr>
          <a:xfrm>
            <a:off x="7594308" y="471877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1418154082"/>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4"/>
          <a:stretch>
            <a:fillRect/>
          </a:stretch>
        </p:blipFill>
        <p:spPr>
          <a:xfrm>
            <a:off x="4363066" y="2573743"/>
            <a:ext cx="4313390" cy="3308959"/>
          </a:xfrm>
          <a:prstGeom prst="rect">
            <a:avLst/>
          </a:prstGeom>
        </p:spPr>
      </p:pic>
      <p:pic>
        <p:nvPicPr>
          <p:cNvPr id="68" name="Picture 67"/>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06945" y="5001611"/>
            <a:ext cx="2012627" cy="1417181"/>
          </a:xfrm>
          <a:prstGeom prst="rect">
            <a:avLst/>
          </a:prstGeom>
        </p:spPr>
      </p:pic>
      <p:sp>
        <p:nvSpPr>
          <p:cNvPr id="69" name="Content Placeholder 2"/>
          <p:cNvSpPr txBox="1">
            <a:spLocks/>
          </p:cNvSpPr>
          <p:nvPr/>
        </p:nvSpPr>
        <p:spPr>
          <a:xfrm>
            <a:off x="1882223" y="4688908"/>
            <a:ext cx="604527" cy="375104"/>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a:t>Run</a:t>
            </a:r>
            <a:br>
              <a:rPr lang="en-US" sz="1050" b="1" dirty="0"/>
            </a:br>
            <a:r>
              <a:rPr lang="en-US" sz="1050" b="1" dirty="0"/>
              <a:t>48 MHz</a:t>
            </a:r>
          </a:p>
        </p:txBody>
      </p:sp>
      <p:sp>
        <p:nvSpPr>
          <p:cNvPr id="70" name="Content Placeholder 2"/>
          <p:cNvSpPr txBox="1">
            <a:spLocks/>
          </p:cNvSpPr>
          <p:nvPr/>
        </p:nvSpPr>
        <p:spPr>
          <a:xfrm>
            <a:off x="931506" y="6067973"/>
            <a:ext cx="516746" cy="375104"/>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a:t>STOP</a:t>
            </a:r>
            <a:br>
              <a:rPr lang="en-US" sz="1050" b="1" dirty="0"/>
            </a:br>
            <a:r>
              <a:rPr lang="en-US" sz="1050" b="1" dirty="0"/>
              <a:t>mode</a:t>
            </a:r>
          </a:p>
        </p:txBody>
      </p:sp>
      <p:sp>
        <p:nvSpPr>
          <p:cNvPr id="71" name="Content Placeholder 2"/>
          <p:cNvSpPr txBox="1">
            <a:spLocks/>
          </p:cNvSpPr>
          <p:nvPr/>
        </p:nvSpPr>
        <p:spPr>
          <a:xfrm>
            <a:off x="3321358" y="4755648"/>
            <a:ext cx="588749" cy="375104"/>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a:solidFill>
                  <a:schemeClr val="bg1">
                    <a:lumMod val="50000"/>
                  </a:schemeClr>
                </a:solidFill>
              </a:rPr>
              <a:t>Run</a:t>
            </a:r>
            <a:br>
              <a:rPr lang="en-US" sz="1050" b="1" dirty="0">
                <a:solidFill>
                  <a:schemeClr val="bg1">
                    <a:lumMod val="50000"/>
                  </a:schemeClr>
                </a:solidFill>
              </a:rPr>
            </a:br>
            <a:r>
              <a:rPr lang="en-US" sz="1050" b="1" dirty="0">
                <a:solidFill>
                  <a:schemeClr val="bg1">
                    <a:lumMod val="50000"/>
                  </a:schemeClr>
                </a:solidFill>
              </a:rPr>
              <a:t>80 MHz</a:t>
            </a:r>
          </a:p>
        </p:txBody>
      </p:sp>
      <p:sp>
        <p:nvSpPr>
          <p:cNvPr id="72" name="Content Placeholder 2"/>
          <p:cNvSpPr txBox="1">
            <a:spLocks/>
          </p:cNvSpPr>
          <p:nvPr/>
        </p:nvSpPr>
        <p:spPr>
          <a:xfrm>
            <a:off x="989449" y="4967121"/>
            <a:ext cx="977003" cy="294312"/>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75" b="1" dirty="0">
                <a:solidFill>
                  <a:srgbClr val="6CB2E6"/>
                </a:solidFill>
              </a:rPr>
              <a:t>&lt; 5 µs!  </a:t>
            </a:r>
          </a:p>
        </p:txBody>
      </p:sp>
      <p:sp>
        <p:nvSpPr>
          <p:cNvPr id="74" name="Title 1"/>
          <p:cNvSpPr>
            <a:spLocks noGrp="1"/>
          </p:cNvSpPr>
          <p:nvPr>
            <p:ph type="title"/>
          </p:nvPr>
        </p:nvSpPr>
        <p:spPr>
          <a:xfrm>
            <a:off x="2331672" y="186736"/>
            <a:ext cx="6283557" cy="1143000"/>
          </a:xfrm>
        </p:spPr>
        <p:txBody>
          <a:bodyPr>
            <a:normAutofit/>
          </a:bodyPr>
          <a:lstStyle/>
          <a:p>
            <a:r>
              <a:rPr lang="en-US" dirty="0" smtClean="0"/>
              <a:t> </a:t>
            </a:r>
            <a:r>
              <a:rPr lang="en-US" dirty="0" smtClean="0">
                <a:solidFill>
                  <a:srgbClr val="6CB2E6"/>
                </a:solidFill>
              </a:rPr>
              <a:t>STM32L4</a:t>
            </a:r>
            <a:r>
              <a:rPr lang="en-US" dirty="0" smtClean="0"/>
              <a:t> </a:t>
            </a:r>
            <a:endParaRPr lang="en-US" dirty="0">
              <a:solidFill>
                <a:schemeClr val="accent4"/>
              </a:solidFill>
            </a:endParaRPr>
          </a:p>
        </p:txBody>
      </p:sp>
      <p:sp>
        <p:nvSpPr>
          <p:cNvPr id="77" name="Rounded Rectangle 76"/>
          <p:cNvSpPr/>
          <p:nvPr/>
        </p:nvSpPr>
        <p:spPr>
          <a:xfrm>
            <a:off x="491872" y="3629655"/>
            <a:ext cx="3590047" cy="870640"/>
          </a:xfrm>
          <a:prstGeom prst="roundRect">
            <a:avLst>
              <a:gd name="adj" fmla="val 9948"/>
            </a:avLst>
          </a:prstGeom>
          <a:solidFill>
            <a:srgbClr val="6CB2E6"/>
          </a:solidFill>
        </p:spPr>
        <p:txBody>
          <a:bodyPr wrap="square" lIns="68580" tIns="34290" rIns="68580" bIns="34290" anchor="ctr" anchorCtr="0">
            <a:noAutofit/>
          </a:bodyPr>
          <a:lstStyle/>
          <a:p>
            <a:pPr marL="0" lvl="1" algn="ctr"/>
            <a:endParaRPr lang="en-US" sz="1500" b="1" dirty="0" smtClean="0">
              <a:solidFill>
                <a:schemeClr val="bg1"/>
              </a:solidFill>
            </a:endParaRPr>
          </a:p>
          <a:p>
            <a:pPr marL="0" lvl="1" algn="ctr"/>
            <a:r>
              <a:rPr lang="en-US" sz="1500" b="1" dirty="0" smtClean="0">
                <a:solidFill>
                  <a:schemeClr val="bg1"/>
                </a:solidFill>
              </a:rPr>
              <a:t>From </a:t>
            </a:r>
            <a:r>
              <a:rPr lang="en-US" sz="1500" b="1" dirty="0">
                <a:solidFill>
                  <a:schemeClr val="bg1"/>
                </a:solidFill>
              </a:rPr>
              <a:t>0 to 48 MHz in less than 5 </a:t>
            </a:r>
            <a:r>
              <a:rPr lang="en-US" sz="1500" b="1" dirty="0" smtClean="0">
                <a:solidFill>
                  <a:schemeClr val="bg1"/>
                </a:solidFill>
              </a:rPr>
              <a:t>µs</a:t>
            </a:r>
          </a:p>
          <a:p>
            <a:pPr marL="0" lvl="1" algn="ctr"/>
            <a:r>
              <a:rPr lang="en-US" sz="1500" b="1" dirty="0">
                <a:solidFill>
                  <a:schemeClr val="bg1"/>
                </a:solidFill>
              </a:rPr>
              <a:t>From 0 to </a:t>
            </a:r>
            <a:r>
              <a:rPr lang="en-US" sz="1500" b="1" dirty="0" smtClean="0">
                <a:solidFill>
                  <a:schemeClr val="bg1"/>
                </a:solidFill>
              </a:rPr>
              <a:t>80 </a:t>
            </a:r>
            <a:r>
              <a:rPr lang="en-US" sz="1500" b="1" dirty="0">
                <a:solidFill>
                  <a:schemeClr val="bg1"/>
                </a:solidFill>
              </a:rPr>
              <a:t>MHz in less than </a:t>
            </a:r>
            <a:r>
              <a:rPr lang="en-US" sz="1500" b="1" dirty="0" smtClean="0">
                <a:solidFill>
                  <a:schemeClr val="bg1"/>
                </a:solidFill>
              </a:rPr>
              <a:t>20 µs</a:t>
            </a:r>
          </a:p>
          <a:p>
            <a:pPr marL="0" lvl="1" algn="ctr"/>
            <a:r>
              <a:rPr lang="en-US" sz="1500" b="1" dirty="0" smtClean="0">
                <a:solidFill>
                  <a:schemeClr val="bg1"/>
                </a:solidFill>
              </a:rPr>
              <a:t> </a:t>
            </a:r>
            <a:endParaRPr lang="en-US" sz="1500" b="1" dirty="0">
              <a:solidFill>
                <a:schemeClr val="bg1"/>
              </a:solidFill>
            </a:endParaRPr>
          </a:p>
        </p:txBody>
      </p:sp>
      <p:sp>
        <p:nvSpPr>
          <p:cNvPr id="79" name="Arc 78"/>
          <p:cNvSpPr/>
          <p:nvPr/>
        </p:nvSpPr>
        <p:spPr>
          <a:xfrm rot="16887896">
            <a:off x="1191817" y="5343276"/>
            <a:ext cx="1985336" cy="1562998"/>
          </a:xfrm>
          <a:prstGeom prst="arc">
            <a:avLst>
              <a:gd name="adj1" fmla="val 15926198"/>
              <a:gd name="adj2" fmla="val 20002357"/>
            </a:avLst>
          </a:prstGeom>
          <a:ln w="31750">
            <a:solidFill>
              <a:srgbClr val="6CB2E6"/>
            </a:solidFill>
            <a:prstDash val="sys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2"/>
          </a:p>
        </p:txBody>
      </p:sp>
      <p:cxnSp>
        <p:nvCxnSpPr>
          <p:cNvPr id="91" name="Straight Connector 90"/>
          <p:cNvCxnSpPr/>
          <p:nvPr/>
        </p:nvCxnSpPr>
        <p:spPr>
          <a:xfrm>
            <a:off x="4105383" y="1799069"/>
            <a:ext cx="0" cy="486973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20" name="Slide Number Placeholder 3"/>
          <p:cNvSpPr>
            <a:spLocks noGrp="1"/>
          </p:cNvSpPr>
          <p:nvPr>
            <p:ph type="sldNum" sz="quarter" idx="12"/>
          </p:nvPr>
        </p:nvSpPr>
        <p:spPr>
          <a:xfrm>
            <a:off x="8615229" y="678629"/>
            <a:ext cx="544655" cy="198000"/>
          </a:xfrm>
          <a:solidFill>
            <a:srgbClr val="B5077A"/>
          </a:solidFill>
        </p:spPr>
        <p:txBody>
          <a:bodyPr/>
          <a:lstStyle/>
          <a:p>
            <a:r>
              <a:rPr lang="fr-FR" dirty="0" smtClean="0"/>
              <a:t>10</a:t>
            </a:r>
            <a:endParaRPr lang="fr-FR" dirty="0"/>
          </a:p>
        </p:txBody>
      </p:sp>
      <p:grpSp>
        <p:nvGrpSpPr>
          <p:cNvPr id="14" name="Group 13"/>
          <p:cNvGrpSpPr/>
          <p:nvPr/>
        </p:nvGrpSpPr>
        <p:grpSpPr>
          <a:xfrm>
            <a:off x="1181358" y="2013897"/>
            <a:ext cx="2006255" cy="1297868"/>
            <a:chOff x="1598000" y="2047467"/>
            <a:chExt cx="2675626" cy="1298169"/>
          </a:xfrm>
        </p:grpSpPr>
        <p:sp>
          <p:nvSpPr>
            <p:cNvPr id="23" name="TextBox 22"/>
            <p:cNvSpPr txBox="1"/>
            <p:nvPr/>
          </p:nvSpPr>
          <p:spPr>
            <a:xfrm>
              <a:off x="1598000" y="2962365"/>
              <a:ext cx="2675626" cy="383271"/>
            </a:xfrm>
            <a:prstGeom prst="rect">
              <a:avLst/>
            </a:prstGeom>
            <a:noFill/>
          </p:spPr>
          <p:txBody>
            <a:bodyPr wrap="none" rtlCol="0">
              <a:spAutoFit/>
            </a:bodyPr>
            <a:lstStyle/>
            <a:p>
              <a:r>
                <a:rPr lang="en-US" sz="1500" dirty="0">
                  <a:hlinkClick r:id="rId6"/>
                </a:rPr>
                <a:t>www.st.com/stm32l4</a:t>
              </a:r>
              <a:r>
                <a:rPr lang="en-US" sz="1890" dirty="0">
                  <a:hlinkClick r:id="rId6"/>
                </a:rPr>
                <a:t> </a:t>
              </a:r>
              <a:endParaRPr lang="en-US" sz="1890" dirty="0"/>
            </a:p>
          </p:txBody>
        </p:sp>
        <p:pic>
          <p:nvPicPr>
            <p:cNvPr id="28" name="Picture 27"/>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276048" y="2452284"/>
              <a:ext cx="771129" cy="220941"/>
            </a:xfrm>
            <a:prstGeom prst="rect">
              <a:avLst/>
            </a:prstGeom>
          </p:spPr>
        </p:pic>
        <p:sp>
          <p:nvSpPr>
            <p:cNvPr id="29" name="Rectangle 28"/>
            <p:cNvSpPr/>
            <p:nvPr/>
          </p:nvSpPr>
          <p:spPr>
            <a:xfrm>
              <a:off x="3019518" y="2381526"/>
              <a:ext cx="586194" cy="277063"/>
            </a:xfrm>
            <a:prstGeom prst="rect">
              <a:avLst/>
            </a:prstGeom>
          </p:spPr>
          <p:txBody>
            <a:bodyPr wrap="none">
              <a:spAutoFit/>
            </a:bodyPr>
            <a:lstStyle/>
            <a:p>
              <a:r>
                <a:rPr lang="en-US" sz="1200" b="1" dirty="0">
                  <a:solidFill>
                    <a:schemeClr val="accent5"/>
                  </a:solidFill>
                </a:rPr>
                <a:t>153</a:t>
              </a:r>
            </a:p>
          </p:txBody>
        </p:sp>
        <p:sp>
          <p:nvSpPr>
            <p:cNvPr id="30" name="Rounded Rectangle 29"/>
            <p:cNvSpPr/>
            <p:nvPr/>
          </p:nvSpPr>
          <p:spPr>
            <a:xfrm>
              <a:off x="2229967" y="2408525"/>
              <a:ext cx="1267689" cy="285406"/>
            </a:xfrm>
            <a:prstGeom prst="round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1" name="Picture 30"/>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268900" y="2766060"/>
              <a:ext cx="771129" cy="213017"/>
            </a:xfrm>
            <a:prstGeom prst="rect">
              <a:avLst/>
            </a:prstGeom>
          </p:spPr>
        </p:pic>
        <p:sp>
          <p:nvSpPr>
            <p:cNvPr id="32" name="Rectangle 31"/>
            <p:cNvSpPr/>
            <p:nvPr/>
          </p:nvSpPr>
          <p:spPr>
            <a:xfrm>
              <a:off x="3036854" y="2693768"/>
              <a:ext cx="586194" cy="277063"/>
            </a:xfrm>
            <a:prstGeom prst="rect">
              <a:avLst/>
            </a:prstGeom>
          </p:spPr>
          <p:txBody>
            <a:bodyPr wrap="none">
              <a:spAutoFit/>
            </a:bodyPr>
            <a:lstStyle/>
            <a:p>
              <a:r>
                <a:rPr lang="en-US" sz="1200" b="1" dirty="0">
                  <a:solidFill>
                    <a:schemeClr val="accent2"/>
                  </a:solidFill>
                </a:rPr>
                <a:t>273</a:t>
              </a:r>
            </a:p>
          </p:txBody>
        </p:sp>
        <p:sp>
          <p:nvSpPr>
            <p:cNvPr id="33" name="Rounded Rectangle 32"/>
            <p:cNvSpPr/>
            <p:nvPr/>
          </p:nvSpPr>
          <p:spPr>
            <a:xfrm>
              <a:off x="2226757" y="2727767"/>
              <a:ext cx="1270900" cy="285406"/>
            </a:xfrm>
            <a:prstGeom prst="round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ounded Rectangle 33"/>
            <p:cNvSpPr/>
            <p:nvPr/>
          </p:nvSpPr>
          <p:spPr>
            <a:xfrm>
              <a:off x="2229968" y="2095558"/>
              <a:ext cx="1267689" cy="285406"/>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3019518" y="2066435"/>
              <a:ext cx="586194" cy="277063"/>
            </a:xfrm>
            <a:prstGeom prst="rect">
              <a:avLst/>
            </a:prstGeom>
          </p:spPr>
          <p:txBody>
            <a:bodyPr wrap="none">
              <a:spAutoFit/>
            </a:bodyPr>
            <a:lstStyle/>
            <a:p>
              <a:r>
                <a:rPr lang="en-US" sz="1200" b="1" dirty="0">
                  <a:solidFill>
                    <a:schemeClr val="accent4"/>
                  </a:solidFill>
                </a:rPr>
                <a:t>100</a:t>
              </a:r>
            </a:p>
          </p:txBody>
        </p:sp>
        <p:sp>
          <p:nvSpPr>
            <p:cNvPr id="37" name="Rectangle 36"/>
            <p:cNvSpPr/>
            <p:nvPr/>
          </p:nvSpPr>
          <p:spPr>
            <a:xfrm>
              <a:off x="2257290" y="2047467"/>
              <a:ext cx="822222" cy="196254"/>
            </a:xfrm>
            <a:prstGeom prst="rect">
              <a:avLst/>
            </a:prstGeom>
          </p:spPr>
          <p:txBody>
            <a:bodyPr wrap="square">
              <a:spAutoFit/>
            </a:bodyPr>
            <a:lstStyle/>
            <a:p>
              <a:r>
                <a:rPr lang="en-US" sz="675" b="1" dirty="0">
                  <a:solidFill>
                    <a:schemeClr val="accent4"/>
                  </a:solidFill>
                </a:rPr>
                <a:t>Dhrystone</a:t>
              </a:r>
              <a:endParaRPr lang="en-US" sz="750" b="1" dirty="0">
                <a:solidFill>
                  <a:schemeClr val="accent4"/>
                </a:solidFill>
              </a:endParaRPr>
            </a:p>
          </p:txBody>
        </p:sp>
        <p:sp>
          <p:nvSpPr>
            <p:cNvPr id="38" name="Rectangle 37"/>
            <p:cNvSpPr/>
            <p:nvPr/>
          </p:nvSpPr>
          <p:spPr>
            <a:xfrm>
              <a:off x="2401481" y="2176106"/>
              <a:ext cx="822222" cy="196254"/>
            </a:xfrm>
            <a:prstGeom prst="rect">
              <a:avLst/>
            </a:prstGeom>
          </p:spPr>
          <p:txBody>
            <a:bodyPr wrap="square">
              <a:spAutoFit/>
            </a:bodyPr>
            <a:lstStyle/>
            <a:p>
              <a:r>
                <a:rPr lang="en-US" sz="675" b="1" dirty="0">
                  <a:solidFill>
                    <a:schemeClr val="accent4"/>
                  </a:solidFill>
                </a:rPr>
                <a:t>MIPS</a:t>
              </a:r>
              <a:endParaRPr lang="en-US" sz="750" b="1" dirty="0">
                <a:solidFill>
                  <a:schemeClr val="accent4"/>
                </a:solidFill>
              </a:endParaRPr>
            </a:p>
          </p:txBody>
        </p:sp>
        <p:cxnSp>
          <p:nvCxnSpPr>
            <p:cNvPr id="11" name="Straight Connector 10"/>
            <p:cNvCxnSpPr/>
            <p:nvPr/>
          </p:nvCxnSpPr>
          <p:spPr>
            <a:xfrm>
              <a:off x="2405965" y="2235713"/>
              <a:ext cx="45222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90" name="Content Placeholder 9"/>
          <p:cNvSpPr txBox="1">
            <a:spLocks/>
          </p:cNvSpPr>
          <p:nvPr/>
        </p:nvSpPr>
        <p:spPr>
          <a:xfrm>
            <a:off x="4311074" y="1790969"/>
            <a:ext cx="4537584" cy="646315"/>
          </a:xfrm>
          <a:prstGeom prst="rect">
            <a:avLst/>
          </a:prstGeom>
        </p:spPr>
        <p:txBody>
          <a:bodyPr vert="horz" wrap="square" lIns="0" tIns="45712" rIns="0" bIns="45712" rtlCol="0">
            <a:spAutoFit/>
          </a:bodyPr>
          <a:lstStyle>
            <a:lvl1pPr marL="237025" indent="-237025" algn="l" defTabSz="1218987" rtl="0" eaLnBrk="1" latinLnBrk="0" hangingPunct="1">
              <a:lnSpc>
                <a:spcPct val="100000"/>
              </a:lnSpc>
              <a:spcBef>
                <a:spcPts val="2400"/>
              </a:spcBef>
              <a:spcAft>
                <a:spcPts val="800"/>
              </a:spcAft>
              <a:buClr>
                <a:schemeClr val="accent1"/>
              </a:buClr>
              <a:buFont typeface="Arial" pitchFamily="34" charset="0"/>
              <a:buChar char="•"/>
              <a:defRPr sz="2600" kern="1200" baseline="0">
                <a:solidFill>
                  <a:schemeClr val="accent4"/>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4">
                  <a:lumMod val="90000"/>
                  <a:lumOff val="10000"/>
                </a:schemeClr>
              </a:buClr>
              <a:buFont typeface="Arial" pitchFamily="34" charset="0"/>
              <a:buChar char="•"/>
              <a:defRPr sz="2000" kern="1200">
                <a:solidFill>
                  <a:schemeClr val="accent4">
                    <a:lumMod val="90000"/>
                    <a:lumOff val="10000"/>
                  </a:schemeClr>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chemeClr val="accent3">
                    <a:lumMod val="50000"/>
                  </a:schemeClr>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lumMod val="75000"/>
                  </a:schemeClr>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800" b="1" dirty="0"/>
              <a:t>And shatters performance limits </a:t>
            </a:r>
            <a:br>
              <a:rPr lang="en-US" sz="1800" b="1" dirty="0"/>
            </a:br>
            <a:r>
              <a:rPr lang="en-US" sz="1800" b="1" dirty="0"/>
              <a:t>in ULP world</a:t>
            </a:r>
          </a:p>
        </p:txBody>
      </p:sp>
      <p:sp>
        <p:nvSpPr>
          <p:cNvPr id="57" name="Content Placeholder 2"/>
          <p:cNvSpPr txBox="1">
            <a:spLocks/>
          </p:cNvSpPr>
          <p:nvPr/>
        </p:nvSpPr>
        <p:spPr>
          <a:xfrm>
            <a:off x="4786657" y="5918653"/>
            <a:ext cx="4057462" cy="375104"/>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a:solidFill>
                  <a:schemeClr val="bg1">
                    <a:lumMod val="50000"/>
                  </a:schemeClr>
                </a:solidFill>
              </a:rPr>
              <a:t>On competition devices: discontinuity due to </a:t>
            </a:r>
            <a:r>
              <a:rPr lang="en-US" sz="1050" b="1" dirty="0" smtClean="0">
                <a:solidFill>
                  <a:schemeClr val="bg1">
                    <a:lumMod val="50000"/>
                  </a:schemeClr>
                </a:solidFill>
              </a:rPr>
              <a:t>lack of DC/DC functionality </a:t>
            </a:r>
            <a:r>
              <a:rPr lang="en-US" sz="1050" b="1" dirty="0">
                <a:solidFill>
                  <a:schemeClr val="bg1">
                    <a:lumMod val="50000"/>
                  </a:schemeClr>
                </a:solidFill>
              </a:rPr>
              <a:t>when voltage </a:t>
            </a:r>
            <a:r>
              <a:rPr lang="en-US" sz="1050" b="1" dirty="0" smtClean="0">
                <a:solidFill>
                  <a:schemeClr val="bg1">
                    <a:lumMod val="50000"/>
                  </a:schemeClr>
                </a:solidFill>
              </a:rPr>
              <a:t>decreases</a:t>
            </a:r>
          </a:p>
        </p:txBody>
      </p:sp>
      <p:pic>
        <p:nvPicPr>
          <p:cNvPr id="9" name="Picture 8"/>
          <p:cNvPicPr>
            <a:picLocks noChangeAspect="1"/>
          </p:cNvPicPr>
          <p:nvPr/>
        </p:nvPicPr>
        <p:blipFill>
          <a:blip r:embed="rId9"/>
          <a:stretch>
            <a:fillRect/>
          </a:stretch>
        </p:blipFill>
        <p:spPr>
          <a:xfrm>
            <a:off x="5918534" y="4086890"/>
            <a:ext cx="309651" cy="594431"/>
          </a:xfrm>
          <a:prstGeom prst="rect">
            <a:avLst/>
          </a:prstGeom>
        </p:spPr>
      </p:pic>
      <p:pic>
        <p:nvPicPr>
          <p:cNvPr id="56" name="Picture 55"/>
          <p:cNvPicPr>
            <a:picLocks noChangeAspect="1"/>
          </p:cNvPicPr>
          <p:nvPr/>
        </p:nvPicPr>
        <p:blipFill>
          <a:blip r:embed="rId9"/>
          <a:stretch>
            <a:fillRect/>
          </a:stretch>
        </p:blipFill>
        <p:spPr>
          <a:xfrm>
            <a:off x="7081780" y="4516553"/>
            <a:ext cx="296135" cy="568484"/>
          </a:xfrm>
          <a:prstGeom prst="rect">
            <a:avLst/>
          </a:prstGeom>
        </p:spPr>
      </p:pic>
      <p:pic>
        <p:nvPicPr>
          <p:cNvPr id="59" name="Picture 58"/>
          <p:cNvPicPr>
            <a:picLocks noChangeAspect="1"/>
          </p:cNvPicPr>
          <p:nvPr/>
        </p:nvPicPr>
        <p:blipFill>
          <a:blip r:embed="rId9"/>
          <a:stretch>
            <a:fillRect/>
          </a:stretch>
        </p:blipFill>
        <p:spPr>
          <a:xfrm>
            <a:off x="4503966" y="5888295"/>
            <a:ext cx="296135" cy="568484"/>
          </a:xfrm>
          <a:prstGeom prst="rect">
            <a:avLst/>
          </a:prstGeom>
        </p:spPr>
      </p:pic>
      <p:pic>
        <p:nvPicPr>
          <p:cNvPr id="39" name="Picture 38"/>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34608" y="84407"/>
            <a:ext cx="822126" cy="1204644"/>
          </a:xfrm>
          <a:prstGeom prst="rect">
            <a:avLst/>
          </a:prstGeom>
        </p:spPr>
      </p:pic>
      <p:sp>
        <p:nvSpPr>
          <p:cNvPr id="43" name="Content Placeholder 2"/>
          <p:cNvSpPr txBox="1">
            <a:spLocks/>
          </p:cNvSpPr>
          <p:nvPr/>
        </p:nvSpPr>
        <p:spPr>
          <a:xfrm>
            <a:off x="4838161" y="6418793"/>
            <a:ext cx="4057462" cy="213521"/>
          </a:xfrm>
          <a:prstGeom prst="rect">
            <a:avLst/>
          </a:prstGeom>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u="sng" dirty="0">
                <a:solidFill>
                  <a:schemeClr val="bg1">
                    <a:lumMod val="50000"/>
                  </a:schemeClr>
                </a:solidFill>
              </a:rPr>
              <a:t>No external coil and capacitor required for STM32L4 </a:t>
            </a:r>
          </a:p>
        </p:txBody>
      </p:sp>
      <p:sp>
        <p:nvSpPr>
          <p:cNvPr id="44" name="Content Placeholder 2"/>
          <p:cNvSpPr txBox="1">
            <a:spLocks/>
          </p:cNvSpPr>
          <p:nvPr/>
        </p:nvSpPr>
        <p:spPr>
          <a:xfrm>
            <a:off x="5523975" y="2945291"/>
            <a:ext cx="2187889" cy="294312"/>
          </a:xfrm>
          <a:prstGeom prst="rect">
            <a:avLst/>
          </a:prstGeom>
          <a:solidFill>
            <a:schemeClr val="bg1"/>
          </a:solidFill>
        </p:spPr>
        <p:txBody>
          <a:bodyPr vert="horz" wrap="square" lIns="51435" tIns="25718" rIns="51435" bIns="25718"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75" b="1" dirty="0">
                <a:solidFill>
                  <a:srgbClr val="6CB2E6"/>
                </a:solidFill>
              </a:rPr>
              <a:t>The higher the better!  </a:t>
            </a:r>
          </a:p>
        </p:txBody>
      </p:sp>
      <p:sp>
        <p:nvSpPr>
          <p:cNvPr id="45" name="Rectangle 44"/>
          <p:cNvSpPr/>
          <p:nvPr/>
        </p:nvSpPr>
        <p:spPr>
          <a:xfrm>
            <a:off x="1" y="1242931"/>
            <a:ext cx="9154605" cy="400110"/>
          </a:xfrm>
          <a:prstGeom prst="rect">
            <a:avLst/>
          </a:prstGeom>
          <a:solidFill>
            <a:schemeClr val="accent1"/>
          </a:solidFill>
        </p:spPr>
        <p:txBody>
          <a:bodyPr wrap="square">
            <a:spAutoFit/>
          </a:bodyPr>
          <a:lstStyle/>
          <a:p>
            <a:pPr algn="ctr"/>
            <a:r>
              <a:rPr lang="en-US" sz="2000" b="1" dirty="0">
                <a:solidFill>
                  <a:schemeClr val="bg1"/>
                </a:solidFill>
              </a:rPr>
              <a:t>This </a:t>
            </a:r>
            <a:r>
              <a:rPr lang="en-US" sz="2000" b="1" dirty="0" err="1">
                <a:solidFill>
                  <a:schemeClr val="bg1"/>
                </a:solidFill>
              </a:rPr>
              <a:t>ULPBench</a:t>
            </a:r>
            <a:r>
              <a:rPr lang="en-US" sz="2000" b="1" dirty="0">
                <a:solidFill>
                  <a:schemeClr val="bg1"/>
                </a:solidFill>
              </a:rPr>
              <a:t>® winner takes off like a rocket</a:t>
            </a:r>
          </a:p>
        </p:txBody>
      </p:sp>
    </p:spTree>
    <p:custDataLst>
      <p:tags r:id="rId1"/>
    </p:custDataLst>
    <p:extLst>
      <p:ext uri="{BB962C8B-B14F-4D97-AF65-F5344CB8AC3E}">
        <p14:creationId xmlns:p14="http://schemas.microsoft.com/office/powerpoint/2010/main" val="3348553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wipe(left)">
                                      <p:cBhvr>
                                        <p:cTn id="48" dur="500"/>
                                        <p:tgtEl>
                                          <p:spTgt spid="91"/>
                                        </p:tgtEl>
                                      </p:cBhvr>
                                    </p:animEffect>
                                  </p:childTnLst>
                                </p:cTn>
                              </p:par>
                            </p:childTnLst>
                          </p:cTn>
                        </p:par>
                        <p:par>
                          <p:cTn id="49" fill="hold">
                            <p:stCondLst>
                              <p:cond delay="500"/>
                            </p:stCondLst>
                            <p:childTnLst>
                              <p:par>
                                <p:cTn id="50" presetID="42" presetClass="entr" presetSubtype="0" fill="hold" grpId="0" nodeType="afterEffect">
                                  <p:stCondLst>
                                    <p:cond delay="0"/>
                                  </p:stCondLst>
                                  <p:childTnLst>
                                    <p:set>
                                      <p:cBhvr>
                                        <p:cTn id="51" dur="1" fill="hold">
                                          <p:stCondLst>
                                            <p:cond delay="0"/>
                                          </p:stCondLst>
                                        </p:cTn>
                                        <p:tgtEl>
                                          <p:spTgt spid="90">
                                            <p:txEl>
                                              <p:pRg st="0" end="0"/>
                                            </p:txEl>
                                          </p:spTgt>
                                        </p:tgtEl>
                                        <p:attrNameLst>
                                          <p:attrName>style.visibility</p:attrName>
                                        </p:attrNameLst>
                                      </p:cBhvr>
                                      <p:to>
                                        <p:strVal val="visible"/>
                                      </p:to>
                                    </p:set>
                                    <p:animEffect transition="in" filter="fade">
                                      <p:cBhvr>
                                        <p:cTn id="52" dur="1000"/>
                                        <p:tgtEl>
                                          <p:spTgt spid="90">
                                            <p:txEl>
                                              <p:pRg st="0" end="0"/>
                                            </p:txEl>
                                          </p:spTgt>
                                        </p:tgtEl>
                                      </p:cBhvr>
                                    </p:animEffect>
                                    <p:anim calcmode="lin" valueType="num">
                                      <p:cBhvr>
                                        <p:cTn id="53"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par>
                          <p:cTn id="55" fill="hold">
                            <p:stCondLst>
                              <p:cond delay="1500"/>
                            </p:stCondLst>
                            <p:childTnLst>
                              <p:par>
                                <p:cTn id="56" presetID="53" presetClass="entr" presetSubtype="16"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53" presetClass="entr" presetSubtype="16"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anim calcmode="lin" valueType="num">
                                      <p:cBhvr>
                                        <p:cTn id="68" dur="500" fill="hold"/>
                                        <p:tgtEl>
                                          <p:spTgt spid="59"/>
                                        </p:tgtEl>
                                        <p:attrNameLst>
                                          <p:attrName>ppt_w</p:attrName>
                                        </p:attrNameLst>
                                      </p:cBhvr>
                                      <p:tavLst>
                                        <p:tav tm="0">
                                          <p:val>
                                            <p:fltVal val="0"/>
                                          </p:val>
                                        </p:tav>
                                        <p:tav tm="100000">
                                          <p:val>
                                            <p:strVal val="#ppt_w"/>
                                          </p:val>
                                        </p:tav>
                                      </p:tavLst>
                                    </p:anim>
                                    <p:anim calcmode="lin" valueType="num">
                                      <p:cBhvr>
                                        <p:cTn id="69" dur="500" fill="hold"/>
                                        <p:tgtEl>
                                          <p:spTgt spid="59"/>
                                        </p:tgtEl>
                                        <p:attrNameLst>
                                          <p:attrName>ppt_h</p:attrName>
                                        </p:attrNameLst>
                                      </p:cBhvr>
                                      <p:tavLst>
                                        <p:tav tm="0">
                                          <p:val>
                                            <p:fltVal val="0"/>
                                          </p:val>
                                        </p:tav>
                                        <p:tav tm="100000">
                                          <p:val>
                                            <p:strVal val="#ppt_h"/>
                                          </p:val>
                                        </p:tav>
                                      </p:tavLst>
                                    </p:anim>
                                    <p:animEffect transition="in" filter="fade">
                                      <p:cBhvr>
                                        <p:cTn id="70" dur="500"/>
                                        <p:tgtEl>
                                          <p:spTgt spid="5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500"/>
                                        <p:tgtEl>
                                          <p:spTgt spid="5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par>
                                <p:cTn id="77" presetID="22" presetClass="entr" presetSubtype="4"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500"/>
                                        <p:tgtEl>
                                          <p:spTgt spid="4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7" grpId="0" animBg="1"/>
      <p:bldP spid="79" grpId="0" animBg="1"/>
      <p:bldP spid="90" grpId="0" build="p"/>
      <p:bldP spid="57" grpId="0"/>
      <p:bldP spid="43" grpId="0"/>
      <p:bldP spid="44" grpId="0" animBg="1"/>
      <p:bldP spid="4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smtClean="0"/>
              <a:t>Standby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60</a:t>
            </a:fld>
            <a:endParaRPr lang="fr-FR" dirty="0"/>
          </a:p>
        </p:txBody>
      </p:sp>
      <p:sp>
        <p:nvSpPr>
          <p:cNvPr id="5" name="Rounded Rectangle 4"/>
          <p:cNvSpPr/>
          <p:nvPr/>
        </p:nvSpPr>
        <p:spPr>
          <a:xfrm>
            <a:off x="5029199" y="4343400"/>
            <a:ext cx="1704975" cy="6858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Low Power regulator (LPR)</a:t>
            </a:r>
          </a:p>
        </p:txBody>
      </p:sp>
      <p:sp>
        <p:nvSpPr>
          <p:cNvPr id="7" name="Rounded Rectangle 6"/>
          <p:cNvSpPr/>
          <p:nvPr/>
        </p:nvSpPr>
        <p:spPr>
          <a:xfrm>
            <a:off x="3428999" y="38100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1 (96KB)</a:t>
            </a:r>
          </a:p>
        </p:txBody>
      </p:sp>
      <p:sp>
        <p:nvSpPr>
          <p:cNvPr id="8" name="Rounded Rectangle 7"/>
          <p:cNvSpPr/>
          <p:nvPr/>
        </p:nvSpPr>
        <p:spPr>
          <a:xfrm>
            <a:off x="3428999" y="44958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2 (32KB)</a:t>
            </a:r>
          </a:p>
        </p:txBody>
      </p:sp>
      <p:sp>
        <p:nvSpPr>
          <p:cNvPr id="9" name="Rounded Rectangle 8"/>
          <p:cNvSpPr/>
          <p:nvPr/>
        </p:nvSpPr>
        <p:spPr>
          <a:xfrm>
            <a:off x="2438399" y="3048000"/>
            <a:ext cx="2057400" cy="5238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Cortex M4</a:t>
            </a:r>
          </a:p>
        </p:txBody>
      </p:sp>
      <p:sp>
        <p:nvSpPr>
          <p:cNvPr id="11" name="Rounded Rectangle 10"/>
          <p:cNvSpPr/>
          <p:nvPr/>
        </p:nvSpPr>
        <p:spPr>
          <a:xfrm>
            <a:off x="2438399" y="3810000"/>
            <a:ext cx="866775" cy="12192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Flash</a:t>
            </a:r>
          </a:p>
          <a:p>
            <a:pPr algn="ctr"/>
            <a:r>
              <a:rPr lang="en-US" sz="1200" b="1" dirty="0">
                <a:solidFill>
                  <a:schemeClr val="bg1">
                    <a:lumMod val="65000"/>
                  </a:schemeClr>
                </a:solidFill>
              </a:rPr>
              <a:t>(1MB)</a:t>
            </a:r>
          </a:p>
        </p:txBody>
      </p:sp>
      <p:sp>
        <p:nvSpPr>
          <p:cNvPr id="25" name="Rounded Rectangle 24"/>
          <p:cNvSpPr/>
          <p:nvPr/>
        </p:nvSpPr>
        <p:spPr>
          <a:xfrm>
            <a:off x="2519625" y="1608520"/>
            <a:ext cx="2509574"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Standby </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USB OTG</a:t>
            </a:r>
          </a:p>
        </p:txBody>
      </p:sp>
      <p:sp>
        <p:nvSpPr>
          <p:cNvPr id="157" name="Rounded Rectangle 156"/>
          <p:cNvSpPr/>
          <p:nvPr/>
        </p:nvSpPr>
        <p:spPr>
          <a:xfrm>
            <a:off x="267072" y="3199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SDMMC</a:t>
            </a:r>
          </a:p>
        </p:txBody>
      </p:sp>
      <p:sp>
        <p:nvSpPr>
          <p:cNvPr id="158" name="Rounded Rectangle 157"/>
          <p:cNvSpPr/>
          <p:nvPr/>
        </p:nvSpPr>
        <p:spPr>
          <a:xfrm>
            <a:off x="267072" y="3580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FSMC</a:t>
            </a:r>
          </a:p>
        </p:txBody>
      </p:sp>
      <p:sp>
        <p:nvSpPr>
          <p:cNvPr id="162" name="Rounded Rectangle 161"/>
          <p:cNvSpPr/>
          <p:nvPr/>
        </p:nvSpPr>
        <p:spPr>
          <a:xfrm>
            <a:off x="274262" y="1121406"/>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QSPI</a:t>
            </a:r>
          </a:p>
        </p:txBody>
      </p:sp>
      <p:sp>
        <p:nvSpPr>
          <p:cNvPr id="163" name="Rounded Rectangle 162"/>
          <p:cNvSpPr/>
          <p:nvPr/>
        </p:nvSpPr>
        <p:spPr>
          <a:xfrm>
            <a:off x="267072" y="1307551"/>
            <a:ext cx="1295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64" name="Rounded Rectangle 163"/>
          <p:cNvSpPr/>
          <p:nvPr/>
        </p:nvSpPr>
        <p:spPr>
          <a:xfrm>
            <a:off x="267072" y="1675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LCD</a:t>
            </a:r>
          </a:p>
        </p:txBody>
      </p:sp>
      <p:sp>
        <p:nvSpPr>
          <p:cNvPr id="165" name="Rounded Rectangle 164"/>
          <p:cNvSpPr/>
          <p:nvPr/>
        </p:nvSpPr>
        <p:spPr>
          <a:xfrm>
            <a:off x="267072" y="2056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USART</a:t>
            </a:r>
          </a:p>
        </p:txBody>
      </p:sp>
      <p:sp>
        <p:nvSpPr>
          <p:cNvPr id="166" name="Rounded Rectangle 165"/>
          <p:cNvSpPr/>
          <p:nvPr/>
        </p:nvSpPr>
        <p:spPr>
          <a:xfrm>
            <a:off x="267072" y="2251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 UART</a:t>
            </a:r>
          </a:p>
        </p:txBody>
      </p:sp>
      <p:sp>
        <p:nvSpPr>
          <p:cNvPr id="167" name="Rounded Rectangle 166"/>
          <p:cNvSpPr/>
          <p:nvPr/>
        </p:nvSpPr>
        <p:spPr>
          <a:xfrm>
            <a:off x="267072" y="2437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1 / I2C 2</a:t>
            </a:r>
          </a:p>
        </p:txBody>
      </p:sp>
      <p:sp>
        <p:nvSpPr>
          <p:cNvPr id="168" name="Rounded Rectangle 167"/>
          <p:cNvSpPr/>
          <p:nvPr/>
        </p:nvSpPr>
        <p:spPr>
          <a:xfrm>
            <a:off x="267072" y="2632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3</a:t>
            </a:r>
          </a:p>
        </p:txBody>
      </p:sp>
      <p:sp>
        <p:nvSpPr>
          <p:cNvPr id="169" name="Rounded Rectangle 168"/>
          <p:cNvSpPr/>
          <p:nvPr/>
        </p:nvSpPr>
        <p:spPr>
          <a:xfrm>
            <a:off x="267072" y="2818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SPI</a:t>
            </a:r>
          </a:p>
        </p:txBody>
      </p:sp>
      <p:sp>
        <p:nvSpPr>
          <p:cNvPr id="170" name="Rounded Rectangle 169"/>
          <p:cNvSpPr/>
          <p:nvPr/>
        </p:nvSpPr>
        <p:spPr>
          <a:xfrm>
            <a:off x="267072" y="3013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CAN</a:t>
            </a:r>
          </a:p>
        </p:txBody>
      </p:sp>
      <p:sp>
        <p:nvSpPr>
          <p:cNvPr id="171" name="Rounded Rectangle 170"/>
          <p:cNvSpPr/>
          <p:nvPr/>
        </p:nvSpPr>
        <p:spPr>
          <a:xfrm>
            <a:off x="267072" y="3961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ADC</a:t>
            </a:r>
          </a:p>
        </p:txBody>
      </p:sp>
      <p:sp>
        <p:nvSpPr>
          <p:cNvPr id="172" name="Rounded Rectangle 171"/>
          <p:cNvSpPr/>
          <p:nvPr/>
        </p:nvSpPr>
        <p:spPr>
          <a:xfrm>
            <a:off x="267072" y="4156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DAC</a:t>
            </a:r>
          </a:p>
        </p:txBody>
      </p:sp>
      <p:sp>
        <p:nvSpPr>
          <p:cNvPr id="173" name="Rounded Rectangle 172"/>
          <p:cNvSpPr/>
          <p:nvPr/>
        </p:nvSpPr>
        <p:spPr>
          <a:xfrm>
            <a:off x="267072" y="4342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OPAMP</a:t>
            </a:r>
          </a:p>
        </p:txBody>
      </p:sp>
      <p:sp>
        <p:nvSpPr>
          <p:cNvPr id="174" name="Rounded Rectangle 173"/>
          <p:cNvSpPr/>
          <p:nvPr/>
        </p:nvSpPr>
        <p:spPr>
          <a:xfrm>
            <a:off x="267072" y="4537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COMP</a:t>
            </a:r>
          </a:p>
        </p:txBody>
      </p:sp>
      <p:sp>
        <p:nvSpPr>
          <p:cNvPr id="175" name="Rounded Rectangle 174"/>
          <p:cNvSpPr/>
          <p:nvPr/>
        </p:nvSpPr>
        <p:spPr>
          <a:xfrm>
            <a:off x="267072" y="3394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SWPMI</a:t>
            </a:r>
          </a:p>
        </p:txBody>
      </p:sp>
      <p:sp>
        <p:nvSpPr>
          <p:cNvPr id="176" name="Rounded Rectangle 175"/>
          <p:cNvSpPr/>
          <p:nvPr/>
        </p:nvSpPr>
        <p:spPr>
          <a:xfrm>
            <a:off x="267072" y="3775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DFSDM</a:t>
            </a:r>
          </a:p>
        </p:txBody>
      </p:sp>
      <p:sp>
        <p:nvSpPr>
          <p:cNvPr id="177" name="Rounded Rectangle 176"/>
          <p:cNvSpPr/>
          <p:nvPr/>
        </p:nvSpPr>
        <p:spPr>
          <a:xfrm>
            <a:off x="269543" y="4723460"/>
            <a:ext cx="1295400" cy="204716"/>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Temp Sensor</a:t>
            </a:r>
          </a:p>
        </p:txBody>
      </p:sp>
      <p:sp>
        <p:nvSpPr>
          <p:cNvPr id="178" name="Rounded Rectangle 177"/>
          <p:cNvSpPr/>
          <p:nvPr/>
        </p:nvSpPr>
        <p:spPr>
          <a:xfrm>
            <a:off x="269543" y="4928175"/>
            <a:ext cx="1295400" cy="19485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Timers</a:t>
            </a:r>
          </a:p>
        </p:txBody>
      </p:sp>
      <p:sp>
        <p:nvSpPr>
          <p:cNvPr id="179" name="Rounded Rectangle 178"/>
          <p:cNvSpPr/>
          <p:nvPr/>
        </p:nvSpPr>
        <p:spPr>
          <a:xfrm>
            <a:off x="269543" y="5123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LPTIM 1</a:t>
            </a:r>
          </a:p>
        </p:txBody>
      </p:sp>
      <p:sp>
        <p:nvSpPr>
          <p:cNvPr id="180" name="Rounded Rectangle 179"/>
          <p:cNvSpPr/>
          <p:nvPr/>
        </p:nvSpPr>
        <p:spPr>
          <a:xfrm>
            <a:off x="269543" y="5309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LPTIM </a:t>
            </a:r>
            <a:r>
              <a:rPr lang="en-US" sz="1200" b="1" dirty="0" smtClean="0">
                <a:solidFill>
                  <a:schemeClr val="bg1">
                    <a:lumMod val="65000"/>
                  </a:schemeClr>
                </a:solidFill>
              </a:rPr>
              <a:t>2</a:t>
            </a:r>
          </a:p>
        </p:txBody>
      </p:sp>
      <p:sp>
        <p:nvSpPr>
          <p:cNvPr id="181" name="Rounded Rectangle 180"/>
          <p:cNvSpPr/>
          <p:nvPr/>
        </p:nvSpPr>
        <p:spPr>
          <a:xfrm>
            <a:off x="269543" y="6071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Touch </a:t>
            </a:r>
            <a:r>
              <a:rPr lang="en-US" sz="1200" b="1" dirty="0" err="1" smtClean="0">
                <a:solidFill>
                  <a:schemeClr val="bg1">
                    <a:lumMod val="65000"/>
                  </a:schemeClr>
                </a:solidFill>
              </a:rPr>
              <a:t>Sens</a:t>
            </a:r>
            <a:endParaRPr lang="en-US" sz="1200" b="1" dirty="0" smtClean="0">
              <a:solidFill>
                <a:schemeClr val="bg1">
                  <a:lumMod val="65000"/>
                </a:schemeClr>
              </a:solidFill>
            </a:endParaRPr>
          </a:p>
        </p:txBody>
      </p:sp>
      <p:sp>
        <p:nvSpPr>
          <p:cNvPr id="182" name="Rounded Rectangle 181"/>
          <p:cNvSpPr/>
          <p:nvPr/>
        </p:nvSpPr>
        <p:spPr>
          <a:xfrm>
            <a:off x="269543" y="6266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RNG</a:t>
            </a:r>
          </a:p>
        </p:txBody>
      </p:sp>
      <p:sp>
        <p:nvSpPr>
          <p:cNvPr id="183" name="Rounded Rectangle 182"/>
          <p:cNvSpPr/>
          <p:nvPr/>
        </p:nvSpPr>
        <p:spPr>
          <a:xfrm>
            <a:off x="269543" y="6452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AES</a:t>
            </a:r>
          </a:p>
        </p:txBody>
      </p:sp>
      <p:sp>
        <p:nvSpPr>
          <p:cNvPr id="184" name="Rounded Rectangle 183"/>
          <p:cNvSpPr/>
          <p:nvPr/>
        </p:nvSpPr>
        <p:spPr>
          <a:xfrm>
            <a:off x="269543" y="6647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CRC</a:t>
            </a:r>
          </a:p>
        </p:txBody>
      </p:sp>
      <p:sp>
        <p:nvSpPr>
          <p:cNvPr id="185" name="Rounded Rectangle 184"/>
          <p:cNvSpPr/>
          <p:nvPr/>
        </p:nvSpPr>
        <p:spPr>
          <a:xfrm>
            <a:off x="269543" y="5504030"/>
            <a:ext cx="1295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86" name="Rounded Rectangle 185"/>
          <p:cNvSpPr/>
          <p:nvPr/>
        </p:nvSpPr>
        <p:spPr>
          <a:xfrm>
            <a:off x="269543" y="5690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WWDG</a:t>
            </a:r>
          </a:p>
        </p:txBody>
      </p:sp>
      <p:sp>
        <p:nvSpPr>
          <p:cNvPr id="187" name="Rounded Rectangle 186"/>
          <p:cNvSpPr/>
          <p:nvPr/>
        </p:nvSpPr>
        <p:spPr>
          <a:xfrm>
            <a:off x="269543" y="5885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lumMod val="65000"/>
                  </a:schemeClr>
                </a:solidFill>
              </a:rPr>
              <a:t>Systick</a:t>
            </a:r>
            <a:r>
              <a:rPr lang="en-US" sz="1200" b="1" dirty="0" smtClean="0">
                <a:solidFill>
                  <a:schemeClr val="bg1">
                    <a:lumMod val="65000"/>
                  </a:schemeClr>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LSI</a:t>
            </a:r>
          </a:p>
        </p:txBody>
      </p:sp>
      <p:sp>
        <p:nvSpPr>
          <p:cNvPr id="190" name="Rounded Rectangle 189"/>
          <p:cNvSpPr/>
          <p:nvPr/>
        </p:nvSpPr>
        <p:spPr>
          <a:xfrm>
            <a:off x="1752600" y="6400800"/>
            <a:ext cx="914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08342" y="4058552"/>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3" name="Rounded Rectangle 102"/>
          <p:cNvSpPr/>
          <p:nvPr/>
        </p:nvSpPr>
        <p:spPr>
          <a:xfrm>
            <a:off x="7594308" y="5100712"/>
            <a:ext cx="1295400" cy="209882"/>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07" name="Rounded Rectangle 106"/>
          <p:cNvSpPr/>
          <p:nvPr/>
        </p:nvSpPr>
        <p:spPr>
          <a:xfrm>
            <a:off x="7594308" y="4914566"/>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BOR</a:t>
            </a:r>
          </a:p>
        </p:txBody>
      </p:sp>
      <p:sp>
        <p:nvSpPr>
          <p:cNvPr id="113" name="Rounded Rectangle 112"/>
          <p:cNvSpPr/>
          <p:nvPr/>
        </p:nvSpPr>
        <p:spPr>
          <a:xfrm>
            <a:off x="7596779" y="5296507"/>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IWDG</a:t>
            </a:r>
          </a:p>
        </p:txBody>
      </p:sp>
      <p:sp>
        <p:nvSpPr>
          <p:cNvPr id="114" name="Rounded Rectangle 113"/>
          <p:cNvSpPr/>
          <p:nvPr/>
        </p:nvSpPr>
        <p:spPr>
          <a:xfrm>
            <a:off x="7596779" y="5491362"/>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 WKUP pins</a:t>
            </a:r>
          </a:p>
        </p:txBody>
      </p:sp>
      <p:sp>
        <p:nvSpPr>
          <p:cNvPr id="12" name="Right Arrow 11"/>
          <p:cNvSpPr/>
          <p:nvPr/>
        </p:nvSpPr>
        <p:spPr>
          <a:xfrm>
            <a:off x="5460542" y="1808883"/>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61444" y="1608520"/>
            <a:ext cx="2498988"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150 </a:t>
            </a:r>
            <a:r>
              <a:rPr lang="en-US" sz="2400" b="1" dirty="0" err="1">
                <a:solidFill>
                  <a:srgbClr val="00B0F0"/>
                </a:solidFill>
              </a:rPr>
              <a:t>n</a:t>
            </a:r>
            <a:r>
              <a:rPr lang="en-US" sz="2400" b="1" dirty="0" err="1" smtClean="0">
                <a:solidFill>
                  <a:srgbClr val="00B0F0"/>
                </a:solidFill>
              </a:rPr>
              <a:t>A</a:t>
            </a:r>
            <a:r>
              <a:rPr lang="en-US" sz="2400" b="1" dirty="0" smtClean="0">
                <a:solidFill>
                  <a:srgbClr val="00B0F0"/>
                </a:solidFill>
              </a:rPr>
              <a:t> @ 3.0V</a:t>
            </a:r>
          </a:p>
          <a:p>
            <a:pPr algn="ctr"/>
            <a:r>
              <a:rPr lang="en-US" sz="2400" b="1" dirty="0" smtClean="0">
                <a:solidFill>
                  <a:srgbClr val="00B0F0"/>
                </a:solidFill>
              </a:rPr>
              <a:t>114 </a:t>
            </a:r>
            <a:r>
              <a:rPr lang="en-US" sz="2400" b="1" dirty="0" err="1" smtClean="0">
                <a:solidFill>
                  <a:srgbClr val="00B0F0"/>
                </a:solidFill>
              </a:rPr>
              <a:t>nA</a:t>
            </a:r>
            <a:r>
              <a:rPr lang="en-US" sz="2400" b="1" dirty="0" smtClean="0">
                <a:solidFill>
                  <a:srgbClr val="00B0F0"/>
                </a:solidFill>
              </a:rPr>
              <a:t> @ 1.8V</a:t>
            </a:r>
          </a:p>
        </p:txBody>
      </p:sp>
      <p:sp>
        <p:nvSpPr>
          <p:cNvPr id="131" name="Rounded Rectangle 130"/>
          <p:cNvSpPr/>
          <p:nvPr/>
        </p:nvSpPr>
        <p:spPr>
          <a:xfrm>
            <a:off x="269543" y="737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DMA</a:t>
            </a:r>
          </a:p>
        </p:txBody>
      </p:sp>
      <p:sp>
        <p:nvSpPr>
          <p:cNvPr id="132" name="Rounded Rectangle 131"/>
          <p:cNvSpPr/>
          <p:nvPr/>
        </p:nvSpPr>
        <p:spPr>
          <a:xfrm>
            <a:off x="274262" y="149496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PVD, PVM</a:t>
            </a:r>
          </a:p>
        </p:txBody>
      </p:sp>
      <p:sp>
        <p:nvSpPr>
          <p:cNvPr id="133" name="Rounded Rectangle 132"/>
          <p:cNvSpPr/>
          <p:nvPr/>
        </p:nvSpPr>
        <p:spPr>
          <a:xfrm>
            <a:off x="7123515" y="5923673"/>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14 us wake-up</a:t>
            </a:r>
          </a:p>
        </p:txBody>
      </p:sp>
      <p:sp>
        <p:nvSpPr>
          <p:cNvPr id="115" name="Rounded Rectangle 114"/>
          <p:cNvSpPr/>
          <p:nvPr/>
        </p:nvSpPr>
        <p:spPr>
          <a:xfrm>
            <a:off x="269543" y="542618"/>
            <a:ext cx="1295400" cy="194557"/>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GPIO</a:t>
            </a:r>
          </a:p>
        </p:txBody>
      </p:sp>
      <p:sp>
        <p:nvSpPr>
          <p:cNvPr id="116" name="TextBox 115"/>
          <p:cNvSpPr txBox="1"/>
          <p:nvPr/>
        </p:nvSpPr>
        <p:spPr>
          <a:xfrm>
            <a:off x="1524000" y="500390"/>
            <a:ext cx="1741182" cy="600164"/>
          </a:xfrm>
          <a:prstGeom prst="rect">
            <a:avLst/>
          </a:prstGeom>
          <a:noFill/>
        </p:spPr>
        <p:txBody>
          <a:bodyPr wrap="none" rtlCol="0">
            <a:spAutoFit/>
          </a:bodyPr>
          <a:lstStyle/>
          <a:p>
            <a:r>
              <a:rPr lang="fr-FR" sz="1100" b="1" dirty="0" smtClean="0"/>
              <a:t>I/Os </a:t>
            </a:r>
            <a:r>
              <a:rPr lang="fr-FR" sz="1100" b="1" dirty="0" err="1" smtClean="0"/>
              <a:t>can</a:t>
            </a:r>
            <a:r>
              <a:rPr lang="fr-FR" sz="1100" b="1" dirty="0" smtClean="0"/>
              <a:t> </a:t>
            </a:r>
            <a:r>
              <a:rPr lang="fr-FR" sz="1100" b="1" dirty="0" err="1" smtClean="0"/>
              <a:t>be</a:t>
            </a:r>
            <a:r>
              <a:rPr lang="fr-FR" sz="1100" b="1" dirty="0" smtClean="0"/>
              <a:t> </a:t>
            </a:r>
            <a:r>
              <a:rPr lang="fr-FR" sz="1100" b="1" dirty="0" err="1" smtClean="0"/>
              <a:t>configured</a:t>
            </a:r>
            <a:r>
              <a:rPr lang="fr-FR" sz="1100" b="1" dirty="0" smtClean="0"/>
              <a:t> </a:t>
            </a:r>
          </a:p>
          <a:p>
            <a:r>
              <a:rPr lang="fr-FR" sz="1100" b="1" dirty="0" smtClean="0"/>
              <a:t>w/ or w/o pull-up</a:t>
            </a:r>
          </a:p>
          <a:p>
            <a:r>
              <a:rPr lang="fr-FR" sz="1100" b="1" dirty="0" smtClean="0"/>
              <a:t>w/ or w/o pull-down</a:t>
            </a:r>
            <a:endParaRPr lang="fr-FR" sz="1100" b="1" dirty="0"/>
          </a:p>
        </p:txBody>
      </p:sp>
      <p:sp>
        <p:nvSpPr>
          <p:cNvPr id="135" name="Rounded Rectangle 134"/>
          <p:cNvSpPr/>
          <p:nvPr/>
        </p:nvSpPr>
        <p:spPr>
          <a:xfrm>
            <a:off x="7594308" y="471877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3654499320"/>
      </p:ext>
    </p:extLst>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Shutdown</a:t>
            </a:r>
            <a:r>
              <a:rPr lang="fr-FR" sz="3100" dirty="0" smtClean="0"/>
              <a:t>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61</a:t>
            </a:fld>
            <a:endParaRPr lang="fr-FR" dirty="0"/>
          </a:p>
        </p:txBody>
      </p:sp>
      <p:sp>
        <p:nvSpPr>
          <p:cNvPr id="5" name="Rounded Rectangle 4"/>
          <p:cNvSpPr/>
          <p:nvPr/>
        </p:nvSpPr>
        <p:spPr>
          <a:xfrm>
            <a:off x="5029199" y="4343400"/>
            <a:ext cx="1704975" cy="6858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Low Power regulator (LPR)</a:t>
            </a:r>
          </a:p>
        </p:txBody>
      </p:sp>
      <p:sp>
        <p:nvSpPr>
          <p:cNvPr id="7" name="Rounded Rectangle 6"/>
          <p:cNvSpPr/>
          <p:nvPr/>
        </p:nvSpPr>
        <p:spPr>
          <a:xfrm>
            <a:off x="3428999" y="38100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1 (96KB)</a:t>
            </a:r>
          </a:p>
        </p:txBody>
      </p:sp>
      <p:sp>
        <p:nvSpPr>
          <p:cNvPr id="8" name="Rounded Rectangle 7"/>
          <p:cNvSpPr/>
          <p:nvPr/>
        </p:nvSpPr>
        <p:spPr>
          <a:xfrm>
            <a:off x="3428999" y="44958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2 (32KB)</a:t>
            </a:r>
          </a:p>
        </p:txBody>
      </p:sp>
      <p:sp>
        <p:nvSpPr>
          <p:cNvPr id="9" name="Rounded Rectangle 8"/>
          <p:cNvSpPr/>
          <p:nvPr/>
        </p:nvSpPr>
        <p:spPr>
          <a:xfrm>
            <a:off x="2438399" y="3048000"/>
            <a:ext cx="2057400" cy="5238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Cortex M4</a:t>
            </a:r>
          </a:p>
        </p:txBody>
      </p:sp>
      <p:sp>
        <p:nvSpPr>
          <p:cNvPr id="11" name="Rounded Rectangle 10"/>
          <p:cNvSpPr/>
          <p:nvPr/>
        </p:nvSpPr>
        <p:spPr>
          <a:xfrm>
            <a:off x="2438399" y="3810000"/>
            <a:ext cx="866775" cy="12192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Flash</a:t>
            </a:r>
          </a:p>
          <a:p>
            <a:pPr algn="ctr"/>
            <a:r>
              <a:rPr lang="en-US" sz="1200" b="1" dirty="0">
                <a:solidFill>
                  <a:schemeClr val="bg1">
                    <a:lumMod val="65000"/>
                  </a:schemeClr>
                </a:solidFill>
              </a:rPr>
              <a:t>(1MB)</a:t>
            </a:r>
          </a:p>
        </p:txBody>
      </p:sp>
      <p:sp>
        <p:nvSpPr>
          <p:cNvPr id="25" name="Rounded Rectangle 24"/>
          <p:cNvSpPr/>
          <p:nvPr/>
        </p:nvSpPr>
        <p:spPr>
          <a:xfrm>
            <a:off x="2042820" y="1588041"/>
            <a:ext cx="2986377"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Shutdown w/ RTC</a:t>
            </a:r>
          </a:p>
          <a:p>
            <a:pPr algn="ctr"/>
            <a:r>
              <a:rPr lang="en-US" sz="2400" b="1" dirty="0">
                <a:solidFill>
                  <a:srgbClr val="00B0F0"/>
                </a:solidFill>
              </a:rPr>
              <a:t>o</a:t>
            </a:r>
            <a:r>
              <a:rPr lang="en-US" sz="2400" b="1" dirty="0" smtClean="0">
                <a:solidFill>
                  <a:srgbClr val="00B0F0"/>
                </a:solidFill>
              </a:rPr>
              <a:t>n LSE quartz</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89785" y="2344386"/>
            <a:ext cx="762000" cy="609600"/>
            <a:chOff x="685800" y="2667000"/>
            <a:chExt cx="762000" cy="609600"/>
          </a:xfrm>
        </p:grpSpPr>
        <p:sp>
          <p:nvSpPr>
            <p:cNvPr id="52" name="Rectangle 51"/>
            <p:cNvSpPr/>
            <p:nvPr/>
          </p:nvSpPr>
          <p:spPr>
            <a:xfrm>
              <a:off x="685800" y="2667000"/>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USB OTG</a:t>
            </a:r>
          </a:p>
        </p:txBody>
      </p:sp>
      <p:sp>
        <p:nvSpPr>
          <p:cNvPr id="157" name="Rounded Rectangle 156"/>
          <p:cNvSpPr/>
          <p:nvPr/>
        </p:nvSpPr>
        <p:spPr>
          <a:xfrm>
            <a:off x="267072" y="3199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SDMMC</a:t>
            </a:r>
          </a:p>
        </p:txBody>
      </p:sp>
      <p:sp>
        <p:nvSpPr>
          <p:cNvPr id="158" name="Rounded Rectangle 157"/>
          <p:cNvSpPr/>
          <p:nvPr/>
        </p:nvSpPr>
        <p:spPr>
          <a:xfrm>
            <a:off x="267072" y="3580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FSMC</a:t>
            </a:r>
          </a:p>
        </p:txBody>
      </p:sp>
      <p:sp>
        <p:nvSpPr>
          <p:cNvPr id="162" name="Rounded Rectangle 161"/>
          <p:cNvSpPr/>
          <p:nvPr/>
        </p:nvSpPr>
        <p:spPr>
          <a:xfrm>
            <a:off x="274262" y="1121406"/>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QSPI</a:t>
            </a:r>
          </a:p>
        </p:txBody>
      </p:sp>
      <p:sp>
        <p:nvSpPr>
          <p:cNvPr id="163" name="Rounded Rectangle 162"/>
          <p:cNvSpPr/>
          <p:nvPr/>
        </p:nvSpPr>
        <p:spPr>
          <a:xfrm>
            <a:off x="267072" y="1307551"/>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BOR</a:t>
            </a:r>
          </a:p>
        </p:txBody>
      </p:sp>
      <p:sp>
        <p:nvSpPr>
          <p:cNvPr id="164" name="Rounded Rectangle 163"/>
          <p:cNvSpPr/>
          <p:nvPr/>
        </p:nvSpPr>
        <p:spPr>
          <a:xfrm>
            <a:off x="267072" y="1675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LCD</a:t>
            </a:r>
          </a:p>
        </p:txBody>
      </p:sp>
      <p:sp>
        <p:nvSpPr>
          <p:cNvPr id="165" name="Rounded Rectangle 164"/>
          <p:cNvSpPr/>
          <p:nvPr/>
        </p:nvSpPr>
        <p:spPr>
          <a:xfrm>
            <a:off x="267072" y="2056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USART</a:t>
            </a:r>
          </a:p>
        </p:txBody>
      </p:sp>
      <p:sp>
        <p:nvSpPr>
          <p:cNvPr id="166" name="Rounded Rectangle 165"/>
          <p:cNvSpPr/>
          <p:nvPr/>
        </p:nvSpPr>
        <p:spPr>
          <a:xfrm>
            <a:off x="267072" y="2251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 UART</a:t>
            </a:r>
          </a:p>
        </p:txBody>
      </p:sp>
      <p:sp>
        <p:nvSpPr>
          <p:cNvPr id="167" name="Rounded Rectangle 166"/>
          <p:cNvSpPr/>
          <p:nvPr/>
        </p:nvSpPr>
        <p:spPr>
          <a:xfrm>
            <a:off x="267072" y="2437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1 / I2C 2</a:t>
            </a:r>
          </a:p>
        </p:txBody>
      </p:sp>
      <p:sp>
        <p:nvSpPr>
          <p:cNvPr id="168" name="Rounded Rectangle 167"/>
          <p:cNvSpPr/>
          <p:nvPr/>
        </p:nvSpPr>
        <p:spPr>
          <a:xfrm>
            <a:off x="267072" y="2632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3</a:t>
            </a:r>
          </a:p>
        </p:txBody>
      </p:sp>
      <p:sp>
        <p:nvSpPr>
          <p:cNvPr id="169" name="Rounded Rectangle 168"/>
          <p:cNvSpPr/>
          <p:nvPr/>
        </p:nvSpPr>
        <p:spPr>
          <a:xfrm>
            <a:off x="267072" y="2818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SPI</a:t>
            </a:r>
          </a:p>
        </p:txBody>
      </p:sp>
      <p:sp>
        <p:nvSpPr>
          <p:cNvPr id="170" name="Rounded Rectangle 169"/>
          <p:cNvSpPr/>
          <p:nvPr/>
        </p:nvSpPr>
        <p:spPr>
          <a:xfrm>
            <a:off x="267072" y="3013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CAN</a:t>
            </a:r>
          </a:p>
        </p:txBody>
      </p:sp>
      <p:sp>
        <p:nvSpPr>
          <p:cNvPr id="171" name="Rounded Rectangle 170"/>
          <p:cNvSpPr/>
          <p:nvPr/>
        </p:nvSpPr>
        <p:spPr>
          <a:xfrm>
            <a:off x="267072" y="3961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ADC</a:t>
            </a:r>
          </a:p>
        </p:txBody>
      </p:sp>
      <p:sp>
        <p:nvSpPr>
          <p:cNvPr id="172" name="Rounded Rectangle 171"/>
          <p:cNvSpPr/>
          <p:nvPr/>
        </p:nvSpPr>
        <p:spPr>
          <a:xfrm>
            <a:off x="267072" y="4156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DAC</a:t>
            </a:r>
          </a:p>
        </p:txBody>
      </p:sp>
      <p:sp>
        <p:nvSpPr>
          <p:cNvPr id="173" name="Rounded Rectangle 172"/>
          <p:cNvSpPr/>
          <p:nvPr/>
        </p:nvSpPr>
        <p:spPr>
          <a:xfrm>
            <a:off x="267072" y="4342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OPAMP</a:t>
            </a:r>
          </a:p>
        </p:txBody>
      </p:sp>
      <p:sp>
        <p:nvSpPr>
          <p:cNvPr id="174" name="Rounded Rectangle 173"/>
          <p:cNvSpPr/>
          <p:nvPr/>
        </p:nvSpPr>
        <p:spPr>
          <a:xfrm>
            <a:off x="267072" y="4537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COMP</a:t>
            </a:r>
          </a:p>
        </p:txBody>
      </p:sp>
      <p:sp>
        <p:nvSpPr>
          <p:cNvPr id="175" name="Rounded Rectangle 174"/>
          <p:cNvSpPr/>
          <p:nvPr/>
        </p:nvSpPr>
        <p:spPr>
          <a:xfrm>
            <a:off x="267072" y="3394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SWPMI</a:t>
            </a:r>
          </a:p>
        </p:txBody>
      </p:sp>
      <p:sp>
        <p:nvSpPr>
          <p:cNvPr id="176" name="Rounded Rectangle 175"/>
          <p:cNvSpPr/>
          <p:nvPr/>
        </p:nvSpPr>
        <p:spPr>
          <a:xfrm>
            <a:off x="267072" y="3775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DFSDM</a:t>
            </a:r>
          </a:p>
        </p:txBody>
      </p:sp>
      <p:sp>
        <p:nvSpPr>
          <p:cNvPr id="177" name="Rounded Rectangle 176"/>
          <p:cNvSpPr/>
          <p:nvPr/>
        </p:nvSpPr>
        <p:spPr>
          <a:xfrm>
            <a:off x="269543" y="4723460"/>
            <a:ext cx="1295400" cy="204716"/>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Temp Sensor</a:t>
            </a:r>
          </a:p>
        </p:txBody>
      </p:sp>
      <p:sp>
        <p:nvSpPr>
          <p:cNvPr id="178" name="Rounded Rectangle 177"/>
          <p:cNvSpPr/>
          <p:nvPr/>
        </p:nvSpPr>
        <p:spPr>
          <a:xfrm>
            <a:off x="269543" y="4928175"/>
            <a:ext cx="1295400" cy="19485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Timers</a:t>
            </a:r>
          </a:p>
        </p:txBody>
      </p:sp>
      <p:sp>
        <p:nvSpPr>
          <p:cNvPr id="179" name="Rounded Rectangle 178"/>
          <p:cNvSpPr/>
          <p:nvPr/>
        </p:nvSpPr>
        <p:spPr>
          <a:xfrm>
            <a:off x="269543" y="5123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LPTIM 1</a:t>
            </a:r>
          </a:p>
        </p:txBody>
      </p:sp>
      <p:sp>
        <p:nvSpPr>
          <p:cNvPr id="180" name="Rounded Rectangle 179"/>
          <p:cNvSpPr/>
          <p:nvPr/>
        </p:nvSpPr>
        <p:spPr>
          <a:xfrm>
            <a:off x="269543" y="5309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LPTIM </a:t>
            </a:r>
            <a:r>
              <a:rPr lang="en-US" sz="1200" b="1" dirty="0" smtClean="0">
                <a:solidFill>
                  <a:schemeClr val="bg1">
                    <a:lumMod val="65000"/>
                  </a:schemeClr>
                </a:solidFill>
              </a:rPr>
              <a:t>2</a:t>
            </a:r>
          </a:p>
        </p:txBody>
      </p:sp>
      <p:sp>
        <p:nvSpPr>
          <p:cNvPr id="181" name="Rounded Rectangle 180"/>
          <p:cNvSpPr/>
          <p:nvPr/>
        </p:nvSpPr>
        <p:spPr>
          <a:xfrm>
            <a:off x="269543" y="6071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Touch </a:t>
            </a:r>
            <a:r>
              <a:rPr lang="en-US" sz="1200" b="1" dirty="0" err="1" smtClean="0">
                <a:solidFill>
                  <a:schemeClr val="bg1">
                    <a:lumMod val="65000"/>
                  </a:schemeClr>
                </a:solidFill>
              </a:rPr>
              <a:t>Sens</a:t>
            </a:r>
            <a:endParaRPr lang="en-US" sz="1200" b="1" dirty="0" smtClean="0">
              <a:solidFill>
                <a:schemeClr val="bg1">
                  <a:lumMod val="65000"/>
                </a:schemeClr>
              </a:solidFill>
            </a:endParaRPr>
          </a:p>
        </p:txBody>
      </p:sp>
      <p:sp>
        <p:nvSpPr>
          <p:cNvPr id="182" name="Rounded Rectangle 181"/>
          <p:cNvSpPr/>
          <p:nvPr/>
        </p:nvSpPr>
        <p:spPr>
          <a:xfrm>
            <a:off x="269543" y="6266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RNG</a:t>
            </a:r>
          </a:p>
        </p:txBody>
      </p:sp>
      <p:sp>
        <p:nvSpPr>
          <p:cNvPr id="183" name="Rounded Rectangle 182"/>
          <p:cNvSpPr/>
          <p:nvPr/>
        </p:nvSpPr>
        <p:spPr>
          <a:xfrm>
            <a:off x="269543" y="6452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AES</a:t>
            </a:r>
          </a:p>
        </p:txBody>
      </p:sp>
      <p:sp>
        <p:nvSpPr>
          <p:cNvPr id="184" name="Rounded Rectangle 183"/>
          <p:cNvSpPr/>
          <p:nvPr/>
        </p:nvSpPr>
        <p:spPr>
          <a:xfrm>
            <a:off x="269543" y="6647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CRC</a:t>
            </a:r>
          </a:p>
        </p:txBody>
      </p:sp>
      <p:sp>
        <p:nvSpPr>
          <p:cNvPr id="185" name="Rounded Rectangle 184"/>
          <p:cNvSpPr/>
          <p:nvPr/>
        </p:nvSpPr>
        <p:spPr>
          <a:xfrm>
            <a:off x="269543" y="5504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IWDG</a:t>
            </a:r>
          </a:p>
        </p:txBody>
      </p:sp>
      <p:sp>
        <p:nvSpPr>
          <p:cNvPr id="186" name="Rounded Rectangle 185"/>
          <p:cNvSpPr/>
          <p:nvPr/>
        </p:nvSpPr>
        <p:spPr>
          <a:xfrm>
            <a:off x="269543" y="5690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WWDG</a:t>
            </a:r>
          </a:p>
        </p:txBody>
      </p:sp>
      <p:sp>
        <p:nvSpPr>
          <p:cNvPr id="187" name="Rounded Rectangle 186"/>
          <p:cNvSpPr/>
          <p:nvPr/>
        </p:nvSpPr>
        <p:spPr>
          <a:xfrm>
            <a:off x="269543" y="5885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lumMod val="65000"/>
                  </a:schemeClr>
                </a:solidFill>
              </a:rPr>
              <a:t>Systick</a:t>
            </a:r>
            <a:r>
              <a:rPr lang="en-US" sz="1200" b="1" dirty="0" smtClean="0">
                <a:solidFill>
                  <a:schemeClr val="bg1">
                    <a:lumMod val="65000"/>
                  </a:schemeClr>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LSI</a:t>
            </a:r>
          </a:p>
        </p:txBody>
      </p:sp>
      <p:sp>
        <p:nvSpPr>
          <p:cNvPr id="190" name="Rounded Rectangle 189"/>
          <p:cNvSpPr/>
          <p:nvPr/>
        </p:nvSpPr>
        <p:spPr>
          <a:xfrm>
            <a:off x="1752600" y="6400800"/>
            <a:ext cx="914400" cy="18614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08342" y="4058552"/>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3" name="Rounded Rectangle 102"/>
          <p:cNvSpPr/>
          <p:nvPr/>
        </p:nvSpPr>
        <p:spPr>
          <a:xfrm>
            <a:off x="7594308" y="5100712"/>
            <a:ext cx="1295400" cy="2098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14" name="Rounded Rectangle 113"/>
          <p:cNvSpPr/>
          <p:nvPr/>
        </p:nvSpPr>
        <p:spPr>
          <a:xfrm>
            <a:off x="7596779" y="5491362"/>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 WKUP pins</a:t>
            </a:r>
          </a:p>
        </p:txBody>
      </p:sp>
      <p:sp>
        <p:nvSpPr>
          <p:cNvPr id="12" name="Right Arrow 11"/>
          <p:cNvSpPr/>
          <p:nvPr/>
        </p:nvSpPr>
        <p:spPr>
          <a:xfrm>
            <a:off x="5460540" y="1788404"/>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61442" y="1588041"/>
            <a:ext cx="2643004"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550 </a:t>
            </a:r>
            <a:r>
              <a:rPr lang="en-US" sz="2400" b="1" dirty="0" err="1">
                <a:solidFill>
                  <a:srgbClr val="00B0F0"/>
                </a:solidFill>
              </a:rPr>
              <a:t>n</a:t>
            </a:r>
            <a:r>
              <a:rPr lang="en-US" sz="2400" b="1" dirty="0" err="1" smtClean="0">
                <a:solidFill>
                  <a:srgbClr val="00B0F0"/>
                </a:solidFill>
              </a:rPr>
              <a:t>A</a:t>
            </a:r>
            <a:r>
              <a:rPr lang="en-US" sz="2400" b="1" dirty="0" smtClean="0">
                <a:solidFill>
                  <a:srgbClr val="00B0F0"/>
                </a:solidFill>
              </a:rPr>
              <a:t> @ 3.0V</a:t>
            </a:r>
          </a:p>
          <a:p>
            <a:pPr algn="ctr"/>
            <a:r>
              <a:rPr lang="en-US" sz="2400" b="1" dirty="0" smtClean="0">
                <a:solidFill>
                  <a:srgbClr val="00B0F0"/>
                </a:solidFill>
              </a:rPr>
              <a:t>329 </a:t>
            </a:r>
            <a:r>
              <a:rPr lang="en-US" sz="2400" b="1" dirty="0" err="1" smtClean="0">
                <a:solidFill>
                  <a:srgbClr val="00B0F0"/>
                </a:solidFill>
              </a:rPr>
              <a:t>nA</a:t>
            </a:r>
            <a:r>
              <a:rPr lang="en-US" sz="2400" b="1" dirty="0" smtClean="0">
                <a:solidFill>
                  <a:srgbClr val="00B0F0"/>
                </a:solidFill>
              </a:rPr>
              <a:t> @ 1.8V</a:t>
            </a:r>
          </a:p>
        </p:txBody>
      </p:sp>
      <p:sp>
        <p:nvSpPr>
          <p:cNvPr id="131" name="Rounded Rectangle 130"/>
          <p:cNvSpPr/>
          <p:nvPr/>
        </p:nvSpPr>
        <p:spPr>
          <a:xfrm>
            <a:off x="269543" y="737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DMA</a:t>
            </a:r>
          </a:p>
        </p:txBody>
      </p:sp>
      <p:sp>
        <p:nvSpPr>
          <p:cNvPr id="132" name="Rounded Rectangle 131"/>
          <p:cNvSpPr/>
          <p:nvPr/>
        </p:nvSpPr>
        <p:spPr>
          <a:xfrm>
            <a:off x="274262" y="149496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PVD, PVM</a:t>
            </a:r>
          </a:p>
        </p:txBody>
      </p:sp>
      <p:sp>
        <p:nvSpPr>
          <p:cNvPr id="133" name="Rounded Rectangle 132"/>
          <p:cNvSpPr/>
          <p:nvPr/>
        </p:nvSpPr>
        <p:spPr>
          <a:xfrm>
            <a:off x="7123515" y="5923673"/>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250 us wake-up</a:t>
            </a:r>
          </a:p>
        </p:txBody>
      </p:sp>
      <p:sp>
        <p:nvSpPr>
          <p:cNvPr id="115" name="Rounded Rectangle 114"/>
          <p:cNvSpPr/>
          <p:nvPr/>
        </p:nvSpPr>
        <p:spPr>
          <a:xfrm>
            <a:off x="269543" y="542618"/>
            <a:ext cx="1295400" cy="194557"/>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GPIO</a:t>
            </a:r>
          </a:p>
        </p:txBody>
      </p:sp>
      <p:sp>
        <p:nvSpPr>
          <p:cNvPr id="116" name="TextBox 115"/>
          <p:cNvSpPr txBox="1"/>
          <p:nvPr/>
        </p:nvSpPr>
        <p:spPr>
          <a:xfrm>
            <a:off x="1524000" y="500390"/>
            <a:ext cx="2719014" cy="769441"/>
          </a:xfrm>
          <a:prstGeom prst="rect">
            <a:avLst/>
          </a:prstGeom>
          <a:noFill/>
        </p:spPr>
        <p:txBody>
          <a:bodyPr wrap="none" rtlCol="0">
            <a:spAutoFit/>
          </a:bodyPr>
          <a:lstStyle/>
          <a:p>
            <a:r>
              <a:rPr lang="fr-FR" sz="1100" b="1" dirty="0" smtClean="0"/>
              <a:t>I/Os </a:t>
            </a:r>
            <a:r>
              <a:rPr lang="fr-FR" sz="1100" b="1" dirty="0" err="1" smtClean="0"/>
              <a:t>can</a:t>
            </a:r>
            <a:r>
              <a:rPr lang="fr-FR" sz="1100" b="1" dirty="0" smtClean="0"/>
              <a:t> </a:t>
            </a:r>
            <a:r>
              <a:rPr lang="fr-FR" sz="1100" b="1" dirty="0" err="1" smtClean="0"/>
              <a:t>be</a:t>
            </a:r>
            <a:r>
              <a:rPr lang="fr-FR" sz="1100" b="1" dirty="0" smtClean="0"/>
              <a:t> </a:t>
            </a:r>
            <a:r>
              <a:rPr lang="fr-FR" sz="1100" b="1" dirty="0" err="1" smtClean="0"/>
              <a:t>configured</a:t>
            </a:r>
            <a:r>
              <a:rPr lang="fr-FR" sz="1100" b="1" dirty="0" smtClean="0"/>
              <a:t> </a:t>
            </a:r>
          </a:p>
          <a:p>
            <a:r>
              <a:rPr lang="fr-FR" sz="1100" b="1" dirty="0" smtClean="0"/>
              <a:t>w/ or w/o pull-up</a:t>
            </a:r>
          </a:p>
          <a:p>
            <a:r>
              <a:rPr lang="fr-FR" sz="1100" b="1" dirty="0" smtClean="0"/>
              <a:t>w/ or w/o pull-down</a:t>
            </a:r>
          </a:p>
          <a:p>
            <a:r>
              <a:rPr lang="fr-FR" sz="1100" b="1" dirty="0" smtClean="0"/>
              <a:t>But </a:t>
            </a:r>
            <a:r>
              <a:rPr lang="fr-FR" sz="1100" b="1" dirty="0" err="1" smtClean="0"/>
              <a:t>floating</a:t>
            </a:r>
            <a:r>
              <a:rPr lang="fr-FR" sz="1100" b="1" dirty="0" smtClean="0"/>
              <a:t> </a:t>
            </a:r>
            <a:r>
              <a:rPr lang="fr-FR" sz="1100" b="1" dirty="0" err="1" smtClean="0"/>
              <a:t>when</a:t>
            </a:r>
            <a:r>
              <a:rPr lang="fr-FR" sz="1100" b="1" dirty="0" smtClean="0"/>
              <a:t> exit </a:t>
            </a:r>
            <a:r>
              <a:rPr lang="fr-FR" sz="1100" b="1" dirty="0" err="1" smtClean="0"/>
              <a:t>from</a:t>
            </a:r>
            <a:r>
              <a:rPr lang="fr-FR" sz="1100" b="1" dirty="0" smtClean="0"/>
              <a:t> </a:t>
            </a:r>
            <a:r>
              <a:rPr lang="fr-FR" sz="1100" b="1" dirty="0" err="1" smtClean="0"/>
              <a:t>Shutdown</a:t>
            </a:r>
            <a:endParaRPr lang="fr-FR" sz="1100" b="1" dirty="0"/>
          </a:p>
        </p:txBody>
      </p:sp>
      <p:sp>
        <p:nvSpPr>
          <p:cNvPr id="135" name="Rounded Rectangle 134"/>
          <p:cNvSpPr/>
          <p:nvPr/>
        </p:nvSpPr>
        <p:spPr>
          <a:xfrm>
            <a:off x="7594308" y="471877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3334660246"/>
      </p:ext>
    </p:extLst>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075240" cy="1143000"/>
          </a:xfrm>
        </p:spPr>
        <p:txBody>
          <a:bodyPr>
            <a:normAutofit fontScale="90000"/>
          </a:bodyPr>
          <a:lstStyle/>
          <a:p>
            <a:r>
              <a:rPr lang="fr-FR" sz="4000" dirty="0"/>
              <a:t>STM32L4 Power </a:t>
            </a:r>
            <a:r>
              <a:rPr lang="fr-FR" sz="4000" dirty="0" smtClean="0"/>
              <a:t>Mode</a:t>
            </a:r>
            <a:br>
              <a:rPr lang="fr-FR" sz="4000" dirty="0" smtClean="0"/>
            </a:br>
            <a:r>
              <a:rPr lang="fr-FR" sz="3100" dirty="0" err="1" smtClean="0"/>
              <a:t>Shutdown</a:t>
            </a:r>
            <a:r>
              <a:rPr lang="fr-FR" sz="3100" dirty="0" smtClean="0"/>
              <a:t> Mode </a:t>
            </a:r>
            <a:endParaRPr lang="fr-F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62</a:t>
            </a:fld>
            <a:endParaRPr lang="fr-FR" dirty="0"/>
          </a:p>
        </p:txBody>
      </p:sp>
      <p:sp>
        <p:nvSpPr>
          <p:cNvPr id="5" name="Rounded Rectangle 4"/>
          <p:cNvSpPr/>
          <p:nvPr/>
        </p:nvSpPr>
        <p:spPr>
          <a:xfrm>
            <a:off x="5029199" y="4343400"/>
            <a:ext cx="1704975" cy="6858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Low Power regulator (LPR)</a:t>
            </a:r>
          </a:p>
        </p:txBody>
      </p:sp>
      <p:sp>
        <p:nvSpPr>
          <p:cNvPr id="7" name="Rounded Rectangle 6"/>
          <p:cNvSpPr/>
          <p:nvPr/>
        </p:nvSpPr>
        <p:spPr>
          <a:xfrm>
            <a:off x="3428999" y="38100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1 (96KB)</a:t>
            </a:r>
          </a:p>
        </p:txBody>
      </p:sp>
      <p:sp>
        <p:nvSpPr>
          <p:cNvPr id="8" name="Rounded Rectangle 7"/>
          <p:cNvSpPr/>
          <p:nvPr/>
        </p:nvSpPr>
        <p:spPr>
          <a:xfrm>
            <a:off x="3428999" y="4495800"/>
            <a:ext cx="1066800" cy="5334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SRAM 2 (32KB)</a:t>
            </a:r>
          </a:p>
        </p:txBody>
      </p:sp>
      <p:sp>
        <p:nvSpPr>
          <p:cNvPr id="9" name="Rounded Rectangle 8"/>
          <p:cNvSpPr/>
          <p:nvPr/>
        </p:nvSpPr>
        <p:spPr>
          <a:xfrm>
            <a:off x="2438399" y="3048000"/>
            <a:ext cx="2057400" cy="5238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Cortex M4</a:t>
            </a:r>
          </a:p>
        </p:txBody>
      </p:sp>
      <p:sp>
        <p:nvSpPr>
          <p:cNvPr id="11" name="Rounded Rectangle 10"/>
          <p:cNvSpPr/>
          <p:nvPr/>
        </p:nvSpPr>
        <p:spPr>
          <a:xfrm>
            <a:off x="2438399" y="3810000"/>
            <a:ext cx="866775" cy="1219200"/>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Flash</a:t>
            </a:r>
          </a:p>
          <a:p>
            <a:pPr algn="ctr"/>
            <a:r>
              <a:rPr lang="en-US" sz="1200" b="1" dirty="0">
                <a:solidFill>
                  <a:schemeClr val="bg1">
                    <a:lumMod val="65000"/>
                  </a:schemeClr>
                </a:solidFill>
              </a:rPr>
              <a:t>(1MB)</a:t>
            </a:r>
          </a:p>
        </p:txBody>
      </p:sp>
      <p:sp>
        <p:nvSpPr>
          <p:cNvPr id="25" name="Rounded Rectangle 24"/>
          <p:cNvSpPr/>
          <p:nvPr/>
        </p:nvSpPr>
        <p:spPr>
          <a:xfrm>
            <a:off x="2519623" y="1634655"/>
            <a:ext cx="2509574"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Shutdown </a:t>
            </a:r>
          </a:p>
        </p:txBody>
      </p:sp>
      <p:sp>
        <p:nvSpPr>
          <p:cNvPr id="6" name="Rounded Rectangle 5"/>
          <p:cNvSpPr/>
          <p:nvPr/>
        </p:nvSpPr>
        <p:spPr>
          <a:xfrm>
            <a:off x="5029199" y="3048000"/>
            <a:ext cx="1704975" cy="447674"/>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Main regulator (MR)</a:t>
            </a:r>
          </a:p>
        </p:txBody>
      </p:sp>
      <p:grpSp>
        <p:nvGrpSpPr>
          <p:cNvPr id="51" name="Group 50"/>
          <p:cNvGrpSpPr/>
          <p:nvPr/>
        </p:nvGrpSpPr>
        <p:grpSpPr>
          <a:xfrm>
            <a:off x="1976136" y="2403714"/>
            <a:ext cx="762000" cy="609600"/>
            <a:chOff x="672151" y="2726328"/>
            <a:chExt cx="762000" cy="609600"/>
          </a:xfrm>
        </p:grpSpPr>
        <p:sp>
          <p:nvSpPr>
            <p:cNvPr id="52" name="Rectangle 51"/>
            <p:cNvSpPr/>
            <p:nvPr/>
          </p:nvSpPr>
          <p:spPr>
            <a:xfrm>
              <a:off x="672151" y="2726328"/>
              <a:ext cx="76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3" name="Group 52"/>
            <p:cNvGrpSpPr/>
            <p:nvPr/>
          </p:nvGrpSpPr>
          <p:grpSpPr>
            <a:xfrm>
              <a:off x="685800" y="2754868"/>
              <a:ext cx="685800" cy="521732"/>
              <a:chOff x="304800" y="4126468"/>
              <a:chExt cx="685800" cy="521732"/>
            </a:xfrm>
          </p:grpSpPr>
          <p:sp>
            <p:nvSpPr>
              <p:cNvPr id="54" name="Oval 53"/>
              <p:cNvSpPr/>
              <p:nvPr/>
            </p:nvSpPr>
            <p:spPr>
              <a:xfrm>
                <a:off x="838200" y="4602481"/>
                <a:ext cx="152400" cy="457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62000" y="4495800"/>
                <a:ext cx="190500" cy="76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a:off x="304800" y="4126468"/>
                <a:ext cx="685800" cy="3693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p:cNvSpPr txBox="1"/>
              <p:nvPr/>
            </p:nvSpPr>
            <p:spPr>
              <a:xfrm>
                <a:off x="357837" y="4126468"/>
                <a:ext cx="556563" cy="369332"/>
              </a:xfrm>
              <a:prstGeom prst="rect">
                <a:avLst/>
              </a:prstGeom>
              <a:noFill/>
            </p:spPr>
            <p:txBody>
              <a:bodyPr wrap="none" rtlCol="0">
                <a:spAutoFit/>
              </a:bodyPr>
              <a:lstStyle/>
              <a:p>
                <a:r>
                  <a:rPr lang="fr-FR" b="1" dirty="0" smtClean="0"/>
                  <a:t>Zzz</a:t>
                </a:r>
                <a:endParaRPr lang="fr-FR" b="1" dirty="0"/>
              </a:p>
            </p:txBody>
          </p:sp>
        </p:grpSp>
      </p:grpSp>
      <p:sp>
        <p:nvSpPr>
          <p:cNvPr id="156" name="Rounded Rectangle 155"/>
          <p:cNvSpPr/>
          <p:nvPr/>
        </p:nvSpPr>
        <p:spPr>
          <a:xfrm>
            <a:off x="267072" y="1870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USB OTG</a:t>
            </a:r>
          </a:p>
        </p:txBody>
      </p:sp>
      <p:sp>
        <p:nvSpPr>
          <p:cNvPr id="157" name="Rounded Rectangle 156"/>
          <p:cNvSpPr/>
          <p:nvPr/>
        </p:nvSpPr>
        <p:spPr>
          <a:xfrm>
            <a:off x="267072" y="3199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SDMMC</a:t>
            </a:r>
          </a:p>
        </p:txBody>
      </p:sp>
      <p:sp>
        <p:nvSpPr>
          <p:cNvPr id="158" name="Rounded Rectangle 157"/>
          <p:cNvSpPr/>
          <p:nvPr/>
        </p:nvSpPr>
        <p:spPr>
          <a:xfrm>
            <a:off x="267072" y="3580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SAI</a:t>
            </a:r>
          </a:p>
        </p:txBody>
      </p:sp>
      <p:sp>
        <p:nvSpPr>
          <p:cNvPr id="160" name="TextBox 159"/>
          <p:cNvSpPr txBox="1"/>
          <p:nvPr/>
        </p:nvSpPr>
        <p:spPr>
          <a:xfrm>
            <a:off x="349537" y="0"/>
            <a:ext cx="1188146" cy="584775"/>
          </a:xfrm>
          <a:prstGeom prst="rect">
            <a:avLst/>
          </a:prstGeom>
          <a:noFill/>
        </p:spPr>
        <p:txBody>
          <a:bodyPr wrap="none" rtlCol="0">
            <a:spAutoFit/>
          </a:bodyPr>
          <a:lstStyle/>
          <a:p>
            <a:pPr algn="ctr"/>
            <a:r>
              <a:rPr lang="fr-FR" sz="1600" b="1" dirty="0" err="1" smtClean="0"/>
              <a:t>Available</a:t>
            </a:r>
            <a:endParaRPr lang="fr-FR" sz="1600" b="1" dirty="0" smtClean="0"/>
          </a:p>
          <a:p>
            <a:pPr algn="ctr"/>
            <a:r>
              <a:rPr lang="fr-FR" sz="1600" b="1" dirty="0" err="1" smtClean="0"/>
              <a:t>Peripheral</a:t>
            </a:r>
            <a:endParaRPr lang="fr-FR" sz="1600" b="1" dirty="0"/>
          </a:p>
        </p:txBody>
      </p:sp>
      <p:sp>
        <p:nvSpPr>
          <p:cNvPr id="161" name="Rounded Rectangle 160"/>
          <p:cNvSpPr/>
          <p:nvPr/>
        </p:nvSpPr>
        <p:spPr>
          <a:xfrm>
            <a:off x="269897" y="928798"/>
            <a:ext cx="1295400" cy="192608"/>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FSMC</a:t>
            </a:r>
          </a:p>
        </p:txBody>
      </p:sp>
      <p:sp>
        <p:nvSpPr>
          <p:cNvPr id="162" name="Rounded Rectangle 161"/>
          <p:cNvSpPr/>
          <p:nvPr/>
        </p:nvSpPr>
        <p:spPr>
          <a:xfrm>
            <a:off x="274262" y="1121406"/>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QSPI</a:t>
            </a:r>
          </a:p>
        </p:txBody>
      </p:sp>
      <p:sp>
        <p:nvSpPr>
          <p:cNvPr id="163" name="Rounded Rectangle 162"/>
          <p:cNvSpPr/>
          <p:nvPr/>
        </p:nvSpPr>
        <p:spPr>
          <a:xfrm>
            <a:off x="267072" y="1307551"/>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BOR</a:t>
            </a:r>
          </a:p>
        </p:txBody>
      </p:sp>
      <p:sp>
        <p:nvSpPr>
          <p:cNvPr id="164" name="Rounded Rectangle 163"/>
          <p:cNvSpPr/>
          <p:nvPr/>
        </p:nvSpPr>
        <p:spPr>
          <a:xfrm>
            <a:off x="267072" y="1675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LCD</a:t>
            </a:r>
          </a:p>
        </p:txBody>
      </p:sp>
      <p:sp>
        <p:nvSpPr>
          <p:cNvPr id="165" name="Rounded Rectangle 164"/>
          <p:cNvSpPr/>
          <p:nvPr/>
        </p:nvSpPr>
        <p:spPr>
          <a:xfrm>
            <a:off x="267072" y="2056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USART</a:t>
            </a:r>
          </a:p>
        </p:txBody>
      </p:sp>
      <p:sp>
        <p:nvSpPr>
          <p:cNvPr id="166" name="Rounded Rectangle 165"/>
          <p:cNvSpPr/>
          <p:nvPr/>
        </p:nvSpPr>
        <p:spPr>
          <a:xfrm>
            <a:off x="267072" y="2251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 UART</a:t>
            </a:r>
          </a:p>
        </p:txBody>
      </p:sp>
      <p:sp>
        <p:nvSpPr>
          <p:cNvPr id="167" name="Rounded Rectangle 166"/>
          <p:cNvSpPr/>
          <p:nvPr/>
        </p:nvSpPr>
        <p:spPr>
          <a:xfrm>
            <a:off x="267072" y="2437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1 / I2C 2</a:t>
            </a:r>
          </a:p>
        </p:txBody>
      </p:sp>
      <p:sp>
        <p:nvSpPr>
          <p:cNvPr id="168" name="Rounded Rectangle 167"/>
          <p:cNvSpPr/>
          <p:nvPr/>
        </p:nvSpPr>
        <p:spPr>
          <a:xfrm>
            <a:off x="267072" y="2632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I2C 3</a:t>
            </a:r>
          </a:p>
        </p:txBody>
      </p:sp>
      <p:sp>
        <p:nvSpPr>
          <p:cNvPr id="169" name="Rounded Rectangle 168"/>
          <p:cNvSpPr/>
          <p:nvPr/>
        </p:nvSpPr>
        <p:spPr>
          <a:xfrm>
            <a:off x="267072" y="2818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SPI</a:t>
            </a:r>
          </a:p>
        </p:txBody>
      </p:sp>
      <p:sp>
        <p:nvSpPr>
          <p:cNvPr id="170" name="Rounded Rectangle 169"/>
          <p:cNvSpPr/>
          <p:nvPr/>
        </p:nvSpPr>
        <p:spPr>
          <a:xfrm>
            <a:off x="267072" y="3013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CAN</a:t>
            </a:r>
          </a:p>
        </p:txBody>
      </p:sp>
      <p:sp>
        <p:nvSpPr>
          <p:cNvPr id="171" name="Rounded Rectangle 170"/>
          <p:cNvSpPr/>
          <p:nvPr/>
        </p:nvSpPr>
        <p:spPr>
          <a:xfrm>
            <a:off x="267072" y="3961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ADC</a:t>
            </a:r>
          </a:p>
        </p:txBody>
      </p:sp>
      <p:sp>
        <p:nvSpPr>
          <p:cNvPr id="172" name="Rounded Rectangle 171"/>
          <p:cNvSpPr/>
          <p:nvPr/>
        </p:nvSpPr>
        <p:spPr>
          <a:xfrm>
            <a:off x="267072" y="4156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DAC</a:t>
            </a:r>
          </a:p>
        </p:txBody>
      </p:sp>
      <p:sp>
        <p:nvSpPr>
          <p:cNvPr id="173" name="Rounded Rectangle 172"/>
          <p:cNvSpPr/>
          <p:nvPr/>
        </p:nvSpPr>
        <p:spPr>
          <a:xfrm>
            <a:off x="267072" y="434245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OPAMP</a:t>
            </a:r>
          </a:p>
        </p:txBody>
      </p:sp>
      <p:sp>
        <p:nvSpPr>
          <p:cNvPr id="174" name="Rounded Rectangle 173"/>
          <p:cNvSpPr/>
          <p:nvPr/>
        </p:nvSpPr>
        <p:spPr>
          <a:xfrm>
            <a:off x="267072" y="4537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COMP</a:t>
            </a:r>
          </a:p>
        </p:txBody>
      </p:sp>
      <p:sp>
        <p:nvSpPr>
          <p:cNvPr id="175" name="Rounded Rectangle 174"/>
          <p:cNvSpPr/>
          <p:nvPr/>
        </p:nvSpPr>
        <p:spPr>
          <a:xfrm>
            <a:off x="267072" y="3394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SWPMI</a:t>
            </a:r>
          </a:p>
        </p:txBody>
      </p:sp>
      <p:sp>
        <p:nvSpPr>
          <p:cNvPr id="176" name="Rounded Rectangle 175"/>
          <p:cNvSpPr/>
          <p:nvPr/>
        </p:nvSpPr>
        <p:spPr>
          <a:xfrm>
            <a:off x="267072" y="3775314"/>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DFSDM</a:t>
            </a:r>
          </a:p>
        </p:txBody>
      </p:sp>
      <p:sp>
        <p:nvSpPr>
          <p:cNvPr id="177" name="Rounded Rectangle 176"/>
          <p:cNvSpPr/>
          <p:nvPr/>
        </p:nvSpPr>
        <p:spPr>
          <a:xfrm>
            <a:off x="269543" y="4723460"/>
            <a:ext cx="1295400" cy="204716"/>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Temp Sensor</a:t>
            </a:r>
          </a:p>
        </p:txBody>
      </p:sp>
      <p:sp>
        <p:nvSpPr>
          <p:cNvPr id="178" name="Rounded Rectangle 177"/>
          <p:cNvSpPr/>
          <p:nvPr/>
        </p:nvSpPr>
        <p:spPr>
          <a:xfrm>
            <a:off x="269543" y="4928175"/>
            <a:ext cx="1295400" cy="19485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Timers</a:t>
            </a:r>
          </a:p>
        </p:txBody>
      </p:sp>
      <p:sp>
        <p:nvSpPr>
          <p:cNvPr id="179" name="Rounded Rectangle 178"/>
          <p:cNvSpPr/>
          <p:nvPr/>
        </p:nvSpPr>
        <p:spPr>
          <a:xfrm>
            <a:off x="269543" y="5123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LPTIM 1</a:t>
            </a:r>
          </a:p>
        </p:txBody>
      </p:sp>
      <p:sp>
        <p:nvSpPr>
          <p:cNvPr id="180" name="Rounded Rectangle 179"/>
          <p:cNvSpPr/>
          <p:nvPr/>
        </p:nvSpPr>
        <p:spPr>
          <a:xfrm>
            <a:off x="269543" y="5309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65000"/>
                  </a:schemeClr>
                </a:solidFill>
              </a:rPr>
              <a:t>LPTIM </a:t>
            </a:r>
            <a:r>
              <a:rPr lang="en-US" sz="1200" b="1" dirty="0" smtClean="0">
                <a:solidFill>
                  <a:schemeClr val="bg1">
                    <a:lumMod val="65000"/>
                  </a:schemeClr>
                </a:solidFill>
              </a:rPr>
              <a:t>2</a:t>
            </a:r>
          </a:p>
        </p:txBody>
      </p:sp>
      <p:sp>
        <p:nvSpPr>
          <p:cNvPr id="181" name="Rounded Rectangle 180"/>
          <p:cNvSpPr/>
          <p:nvPr/>
        </p:nvSpPr>
        <p:spPr>
          <a:xfrm>
            <a:off x="269543" y="6071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Touch </a:t>
            </a:r>
            <a:r>
              <a:rPr lang="en-US" sz="1200" b="1" dirty="0" err="1" smtClean="0">
                <a:solidFill>
                  <a:schemeClr val="bg1">
                    <a:lumMod val="65000"/>
                  </a:schemeClr>
                </a:solidFill>
              </a:rPr>
              <a:t>Sens</a:t>
            </a:r>
            <a:endParaRPr lang="en-US" sz="1200" b="1" dirty="0" smtClean="0">
              <a:solidFill>
                <a:schemeClr val="bg1">
                  <a:lumMod val="65000"/>
                </a:schemeClr>
              </a:solidFill>
            </a:endParaRPr>
          </a:p>
        </p:txBody>
      </p:sp>
      <p:sp>
        <p:nvSpPr>
          <p:cNvPr id="182" name="Rounded Rectangle 181"/>
          <p:cNvSpPr/>
          <p:nvPr/>
        </p:nvSpPr>
        <p:spPr>
          <a:xfrm>
            <a:off x="269543" y="6266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RNG</a:t>
            </a:r>
          </a:p>
        </p:txBody>
      </p:sp>
      <p:sp>
        <p:nvSpPr>
          <p:cNvPr id="183" name="Rounded Rectangle 182"/>
          <p:cNvSpPr/>
          <p:nvPr/>
        </p:nvSpPr>
        <p:spPr>
          <a:xfrm>
            <a:off x="269543" y="6452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AES</a:t>
            </a:r>
          </a:p>
        </p:txBody>
      </p:sp>
      <p:sp>
        <p:nvSpPr>
          <p:cNvPr id="184" name="Rounded Rectangle 183"/>
          <p:cNvSpPr/>
          <p:nvPr/>
        </p:nvSpPr>
        <p:spPr>
          <a:xfrm>
            <a:off x="269543" y="6647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CRC</a:t>
            </a:r>
          </a:p>
        </p:txBody>
      </p:sp>
      <p:sp>
        <p:nvSpPr>
          <p:cNvPr id="185" name="Rounded Rectangle 184"/>
          <p:cNvSpPr/>
          <p:nvPr/>
        </p:nvSpPr>
        <p:spPr>
          <a:xfrm>
            <a:off x="269543" y="5504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IWDG</a:t>
            </a:r>
          </a:p>
        </p:txBody>
      </p:sp>
      <p:sp>
        <p:nvSpPr>
          <p:cNvPr id="186" name="Rounded Rectangle 185"/>
          <p:cNvSpPr/>
          <p:nvPr/>
        </p:nvSpPr>
        <p:spPr>
          <a:xfrm>
            <a:off x="269543" y="5690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WWDG</a:t>
            </a:r>
          </a:p>
        </p:txBody>
      </p:sp>
      <p:sp>
        <p:nvSpPr>
          <p:cNvPr id="187" name="Rounded Rectangle 186"/>
          <p:cNvSpPr/>
          <p:nvPr/>
        </p:nvSpPr>
        <p:spPr>
          <a:xfrm>
            <a:off x="269543" y="5885030"/>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lumMod val="65000"/>
                  </a:schemeClr>
                </a:solidFill>
              </a:rPr>
              <a:t>Systick</a:t>
            </a:r>
            <a:r>
              <a:rPr lang="en-US" sz="1200" b="1" dirty="0" smtClean="0">
                <a:solidFill>
                  <a:schemeClr val="bg1">
                    <a:lumMod val="65000"/>
                  </a:schemeClr>
                </a:solidFill>
              </a:rPr>
              <a:t> Timer</a:t>
            </a:r>
          </a:p>
        </p:txBody>
      </p:sp>
      <p:sp>
        <p:nvSpPr>
          <p:cNvPr id="188" name="Rounded Rectangle 187"/>
          <p:cNvSpPr/>
          <p:nvPr/>
        </p:nvSpPr>
        <p:spPr>
          <a:xfrm>
            <a:off x="1752600" y="6019800"/>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HSE</a:t>
            </a:r>
          </a:p>
        </p:txBody>
      </p:sp>
      <p:sp>
        <p:nvSpPr>
          <p:cNvPr id="189" name="Rounded Rectangle 188"/>
          <p:cNvSpPr/>
          <p:nvPr/>
        </p:nvSpPr>
        <p:spPr>
          <a:xfrm>
            <a:off x="1752600" y="6214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LSI</a:t>
            </a:r>
          </a:p>
        </p:txBody>
      </p:sp>
      <p:sp>
        <p:nvSpPr>
          <p:cNvPr id="190" name="Rounded Rectangle 189"/>
          <p:cNvSpPr/>
          <p:nvPr/>
        </p:nvSpPr>
        <p:spPr>
          <a:xfrm>
            <a:off x="1752600" y="6400800"/>
            <a:ext cx="914400" cy="186145"/>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LSE</a:t>
            </a:r>
          </a:p>
        </p:txBody>
      </p:sp>
      <p:sp>
        <p:nvSpPr>
          <p:cNvPr id="191" name="Rounded Rectangle 190"/>
          <p:cNvSpPr/>
          <p:nvPr/>
        </p:nvSpPr>
        <p:spPr>
          <a:xfrm>
            <a:off x="1752600" y="6595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MSI</a:t>
            </a:r>
          </a:p>
        </p:txBody>
      </p:sp>
      <p:sp>
        <p:nvSpPr>
          <p:cNvPr id="192" name="Rounded Rectangle 191"/>
          <p:cNvSpPr/>
          <p:nvPr/>
        </p:nvSpPr>
        <p:spPr>
          <a:xfrm>
            <a:off x="1752600" y="5833655"/>
            <a:ext cx="914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HSI</a:t>
            </a:r>
          </a:p>
        </p:txBody>
      </p:sp>
      <p:sp>
        <p:nvSpPr>
          <p:cNvPr id="193" name="TextBox 192"/>
          <p:cNvSpPr txBox="1"/>
          <p:nvPr/>
        </p:nvSpPr>
        <p:spPr>
          <a:xfrm>
            <a:off x="1703531" y="5257800"/>
            <a:ext cx="963469" cy="523220"/>
          </a:xfrm>
          <a:prstGeom prst="rect">
            <a:avLst/>
          </a:prstGeom>
          <a:noFill/>
        </p:spPr>
        <p:txBody>
          <a:bodyPr wrap="none" rtlCol="0">
            <a:spAutoFit/>
          </a:bodyPr>
          <a:lstStyle/>
          <a:p>
            <a:pPr algn="ctr"/>
            <a:r>
              <a:rPr lang="fr-FR" sz="1400" b="1" dirty="0" err="1" smtClean="0"/>
              <a:t>Available</a:t>
            </a:r>
            <a:endParaRPr lang="fr-FR" sz="1400" b="1" dirty="0" smtClean="0"/>
          </a:p>
          <a:p>
            <a:pPr algn="ctr"/>
            <a:r>
              <a:rPr lang="fr-FR" sz="1400" b="1" dirty="0" err="1" smtClean="0"/>
              <a:t>Clock</a:t>
            </a:r>
            <a:endParaRPr lang="fr-FR" sz="1400" b="1" dirty="0"/>
          </a:p>
        </p:txBody>
      </p:sp>
      <p:sp>
        <p:nvSpPr>
          <p:cNvPr id="81" name="Rounded Rectangle 80"/>
          <p:cNvSpPr/>
          <p:nvPr/>
        </p:nvSpPr>
        <p:spPr>
          <a:xfrm>
            <a:off x="5029199" y="5334000"/>
            <a:ext cx="1704975" cy="3714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Backup domain</a:t>
            </a:r>
          </a:p>
        </p:txBody>
      </p:sp>
      <p:sp>
        <p:nvSpPr>
          <p:cNvPr id="82" name="Rounded Rectangle 81"/>
          <p:cNvSpPr/>
          <p:nvPr/>
        </p:nvSpPr>
        <p:spPr>
          <a:xfrm>
            <a:off x="5029197" y="6054436"/>
            <a:ext cx="1704978" cy="346364"/>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RTC</a:t>
            </a:r>
          </a:p>
        </p:txBody>
      </p:sp>
      <p:sp>
        <p:nvSpPr>
          <p:cNvPr id="83" name="Rounded Rectangle 82"/>
          <p:cNvSpPr/>
          <p:nvPr/>
        </p:nvSpPr>
        <p:spPr>
          <a:xfrm>
            <a:off x="5029197" y="5705474"/>
            <a:ext cx="1704977" cy="35242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Backup Register </a:t>
            </a:r>
          </a:p>
          <a:p>
            <a:pPr algn="ctr"/>
            <a:r>
              <a:rPr lang="en-US" sz="1000" b="1" dirty="0" smtClean="0">
                <a:solidFill>
                  <a:schemeClr val="tx1"/>
                </a:solidFill>
              </a:rPr>
              <a:t>(32x32-bits)</a:t>
            </a:r>
          </a:p>
        </p:txBody>
      </p:sp>
      <p:sp>
        <p:nvSpPr>
          <p:cNvPr id="84" name="Rounded Rectangle 83"/>
          <p:cNvSpPr/>
          <p:nvPr/>
        </p:nvSpPr>
        <p:spPr>
          <a:xfrm>
            <a:off x="5029199" y="5334000"/>
            <a:ext cx="1704974" cy="10668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 name="TextBox 2"/>
          <p:cNvSpPr txBox="1"/>
          <p:nvPr/>
        </p:nvSpPr>
        <p:spPr>
          <a:xfrm>
            <a:off x="7708342" y="4058552"/>
            <a:ext cx="1031437" cy="584775"/>
          </a:xfrm>
          <a:prstGeom prst="rect">
            <a:avLst/>
          </a:prstGeom>
          <a:noFill/>
        </p:spPr>
        <p:txBody>
          <a:bodyPr wrap="none" rtlCol="0">
            <a:spAutoFit/>
          </a:bodyPr>
          <a:lstStyle/>
          <a:p>
            <a:pPr algn="ctr"/>
            <a:r>
              <a:rPr lang="fr-FR" sz="1600" b="1" dirty="0" err="1" smtClean="0"/>
              <a:t>Wake-up</a:t>
            </a:r>
            <a:endParaRPr lang="fr-FR" sz="1600" b="1" dirty="0"/>
          </a:p>
          <a:p>
            <a:pPr algn="ctr"/>
            <a:r>
              <a:rPr lang="fr-FR" sz="1600" b="1" dirty="0" err="1" smtClean="0"/>
              <a:t>event</a:t>
            </a:r>
            <a:endParaRPr lang="fr-FR" sz="1600" b="1" dirty="0"/>
          </a:p>
        </p:txBody>
      </p:sp>
      <p:sp>
        <p:nvSpPr>
          <p:cNvPr id="103" name="Rounded Rectangle 102"/>
          <p:cNvSpPr/>
          <p:nvPr/>
        </p:nvSpPr>
        <p:spPr>
          <a:xfrm>
            <a:off x="7594308" y="5100712"/>
            <a:ext cx="1295400" cy="209882"/>
          </a:xfrm>
          <a:prstGeom prst="roundRect">
            <a:avLst/>
          </a:prstGeom>
          <a:solidFill>
            <a:schemeClr val="accent4">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RTC + Tamper</a:t>
            </a:r>
          </a:p>
        </p:txBody>
      </p:sp>
      <p:sp>
        <p:nvSpPr>
          <p:cNvPr id="114" name="Rounded Rectangle 113"/>
          <p:cNvSpPr/>
          <p:nvPr/>
        </p:nvSpPr>
        <p:spPr>
          <a:xfrm>
            <a:off x="7596779" y="5491362"/>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 WKUP pins</a:t>
            </a:r>
          </a:p>
        </p:txBody>
      </p:sp>
      <p:sp>
        <p:nvSpPr>
          <p:cNvPr id="12" name="Right Arrow 11"/>
          <p:cNvSpPr/>
          <p:nvPr/>
        </p:nvSpPr>
        <p:spPr>
          <a:xfrm>
            <a:off x="5460540" y="1835018"/>
            <a:ext cx="366714" cy="194855"/>
          </a:xfrm>
          <a:prstGeom prst="rightArrow">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ounded Rectangle 129"/>
          <p:cNvSpPr/>
          <p:nvPr/>
        </p:nvSpPr>
        <p:spPr>
          <a:xfrm>
            <a:off x="5961442" y="1634655"/>
            <a:ext cx="2321631" cy="70973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64 </a:t>
            </a:r>
            <a:r>
              <a:rPr lang="en-US" sz="2400" b="1" dirty="0" err="1">
                <a:solidFill>
                  <a:srgbClr val="00B0F0"/>
                </a:solidFill>
              </a:rPr>
              <a:t>n</a:t>
            </a:r>
            <a:r>
              <a:rPr lang="en-US" sz="2400" b="1" dirty="0" err="1" smtClean="0">
                <a:solidFill>
                  <a:srgbClr val="00B0F0"/>
                </a:solidFill>
              </a:rPr>
              <a:t>A</a:t>
            </a:r>
            <a:r>
              <a:rPr lang="en-US" sz="2400" b="1" dirty="0" smtClean="0">
                <a:solidFill>
                  <a:srgbClr val="00B0F0"/>
                </a:solidFill>
              </a:rPr>
              <a:t> @ 3.0V</a:t>
            </a:r>
          </a:p>
          <a:p>
            <a:pPr algn="ctr"/>
            <a:r>
              <a:rPr lang="en-US" sz="2400" b="1" dirty="0" smtClean="0">
                <a:solidFill>
                  <a:srgbClr val="00B0F0"/>
                </a:solidFill>
              </a:rPr>
              <a:t>30 </a:t>
            </a:r>
            <a:r>
              <a:rPr lang="en-US" sz="2400" b="1" dirty="0" err="1">
                <a:solidFill>
                  <a:srgbClr val="00B0F0"/>
                </a:solidFill>
              </a:rPr>
              <a:t>nA</a:t>
            </a:r>
            <a:r>
              <a:rPr lang="en-US" sz="2400" b="1" dirty="0">
                <a:solidFill>
                  <a:srgbClr val="00B0F0"/>
                </a:solidFill>
              </a:rPr>
              <a:t> @ </a:t>
            </a:r>
            <a:r>
              <a:rPr lang="en-US" sz="2400" b="1" dirty="0" smtClean="0">
                <a:solidFill>
                  <a:srgbClr val="00B0F0"/>
                </a:solidFill>
              </a:rPr>
              <a:t>1.8V</a:t>
            </a:r>
          </a:p>
        </p:txBody>
      </p:sp>
      <p:sp>
        <p:nvSpPr>
          <p:cNvPr id="131" name="Rounded Rectangle 130"/>
          <p:cNvSpPr/>
          <p:nvPr/>
        </p:nvSpPr>
        <p:spPr>
          <a:xfrm>
            <a:off x="269543" y="737175"/>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DMA</a:t>
            </a:r>
          </a:p>
        </p:txBody>
      </p:sp>
      <p:sp>
        <p:nvSpPr>
          <p:cNvPr id="132" name="Rounded Rectangle 131"/>
          <p:cNvSpPr/>
          <p:nvPr/>
        </p:nvSpPr>
        <p:spPr>
          <a:xfrm>
            <a:off x="274262" y="1494969"/>
            <a:ext cx="1295400" cy="186145"/>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PVD, PVM</a:t>
            </a:r>
          </a:p>
        </p:txBody>
      </p:sp>
      <p:sp>
        <p:nvSpPr>
          <p:cNvPr id="133" name="Rounded Rectangle 132"/>
          <p:cNvSpPr/>
          <p:nvPr/>
        </p:nvSpPr>
        <p:spPr>
          <a:xfrm>
            <a:off x="7123515" y="5923673"/>
            <a:ext cx="1981201" cy="419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B0F0"/>
                </a:solidFill>
              </a:rPr>
              <a:t>256 us wake-up</a:t>
            </a:r>
          </a:p>
        </p:txBody>
      </p:sp>
      <p:sp>
        <p:nvSpPr>
          <p:cNvPr id="115" name="Rounded Rectangle 114"/>
          <p:cNvSpPr/>
          <p:nvPr/>
        </p:nvSpPr>
        <p:spPr>
          <a:xfrm>
            <a:off x="269543" y="542618"/>
            <a:ext cx="1295400" cy="194557"/>
          </a:xfrm>
          <a:prstGeom prst="roundRect">
            <a:avLst/>
          </a:prstGeom>
          <a:solidFill>
            <a:srgbClr val="D0D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lumMod val="65000"/>
                  </a:schemeClr>
                </a:solidFill>
              </a:rPr>
              <a:t>GPIO</a:t>
            </a:r>
          </a:p>
        </p:txBody>
      </p:sp>
      <p:sp>
        <p:nvSpPr>
          <p:cNvPr id="116" name="TextBox 115"/>
          <p:cNvSpPr txBox="1"/>
          <p:nvPr/>
        </p:nvSpPr>
        <p:spPr>
          <a:xfrm>
            <a:off x="1524000" y="500390"/>
            <a:ext cx="2719014" cy="769441"/>
          </a:xfrm>
          <a:prstGeom prst="rect">
            <a:avLst/>
          </a:prstGeom>
          <a:noFill/>
        </p:spPr>
        <p:txBody>
          <a:bodyPr wrap="none" rtlCol="0">
            <a:spAutoFit/>
          </a:bodyPr>
          <a:lstStyle/>
          <a:p>
            <a:r>
              <a:rPr lang="fr-FR" sz="1100" b="1" dirty="0" smtClean="0"/>
              <a:t>I/Os </a:t>
            </a:r>
            <a:r>
              <a:rPr lang="fr-FR" sz="1100" b="1" dirty="0" err="1" smtClean="0"/>
              <a:t>can</a:t>
            </a:r>
            <a:r>
              <a:rPr lang="fr-FR" sz="1100" b="1" dirty="0" smtClean="0"/>
              <a:t> </a:t>
            </a:r>
            <a:r>
              <a:rPr lang="fr-FR" sz="1100" b="1" dirty="0" err="1" smtClean="0"/>
              <a:t>be</a:t>
            </a:r>
            <a:r>
              <a:rPr lang="fr-FR" sz="1100" b="1" dirty="0" smtClean="0"/>
              <a:t> </a:t>
            </a:r>
            <a:r>
              <a:rPr lang="fr-FR" sz="1100" b="1" dirty="0" err="1" smtClean="0"/>
              <a:t>configured</a:t>
            </a:r>
            <a:r>
              <a:rPr lang="fr-FR" sz="1100" b="1" dirty="0" smtClean="0"/>
              <a:t> </a:t>
            </a:r>
          </a:p>
          <a:p>
            <a:r>
              <a:rPr lang="fr-FR" sz="1100" b="1" dirty="0" smtClean="0"/>
              <a:t>w/ or w/o pull-up</a:t>
            </a:r>
          </a:p>
          <a:p>
            <a:r>
              <a:rPr lang="fr-FR" sz="1100" b="1" dirty="0" smtClean="0"/>
              <a:t>w/ or w/o pull-down</a:t>
            </a:r>
          </a:p>
          <a:p>
            <a:r>
              <a:rPr lang="fr-FR" sz="1100" b="1" dirty="0" smtClean="0"/>
              <a:t>But </a:t>
            </a:r>
            <a:r>
              <a:rPr lang="fr-FR" sz="1100" b="1" dirty="0" err="1" smtClean="0"/>
              <a:t>floating</a:t>
            </a:r>
            <a:r>
              <a:rPr lang="fr-FR" sz="1100" b="1" dirty="0" smtClean="0"/>
              <a:t> </a:t>
            </a:r>
            <a:r>
              <a:rPr lang="fr-FR" sz="1100" b="1" dirty="0" err="1" smtClean="0"/>
              <a:t>when</a:t>
            </a:r>
            <a:r>
              <a:rPr lang="fr-FR" sz="1100" b="1" dirty="0" smtClean="0"/>
              <a:t> exit </a:t>
            </a:r>
            <a:r>
              <a:rPr lang="fr-FR" sz="1100" b="1" dirty="0" err="1" smtClean="0"/>
              <a:t>from</a:t>
            </a:r>
            <a:r>
              <a:rPr lang="fr-FR" sz="1100" b="1" dirty="0" smtClean="0"/>
              <a:t> </a:t>
            </a:r>
            <a:r>
              <a:rPr lang="fr-FR" sz="1100" b="1" dirty="0" err="1" smtClean="0"/>
              <a:t>Shutdown</a:t>
            </a:r>
            <a:endParaRPr lang="fr-FR" sz="1100" b="1" dirty="0"/>
          </a:p>
        </p:txBody>
      </p:sp>
      <p:sp>
        <p:nvSpPr>
          <p:cNvPr id="135" name="Rounded Rectangle 134"/>
          <p:cNvSpPr/>
          <p:nvPr/>
        </p:nvSpPr>
        <p:spPr>
          <a:xfrm>
            <a:off x="7594308" y="4718770"/>
            <a:ext cx="1295400" cy="1861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NRST</a:t>
            </a:r>
          </a:p>
        </p:txBody>
      </p:sp>
    </p:spTree>
    <p:extLst>
      <p:ext uri="{BB962C8B-B14F-4D97-AF65-F5344CB8AC3E}">
        <p14:creationId xmlns:p14="http://schemas.microsoft.com/office/powerpoint/2010/main" val="1971159178"/>
      </p:ext>
    </p:extLst>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15416"/>
            <a:ext cx="8075240" cy="1143000"/>
          </a:xfrm>
        </p:spPr>
        <p:txBody>
          <a:bodyPr/>
          <a:lstStyle/>
          <a:p>
            <a:r>
              <a:rPr lang="en-US" dirty="0" smtClean="0"/>
              <a:t>Low-power modes summary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4922049"/>
              </p:ext>
            </p:extLst>
          </p:nvPr>
        </p:nvGraphicFramePr>
        <p:xfrm>
          <a:off x="107504" y="764704"/>
          <a:ext cx="8928993" cy="5147023"/>
        </p:xfrm>
        <a:graphic>
          <a:graphicData uri="http://schemas.openxmlformats.org/drawingml/2006/table">
            <a:tbl>
              <a:tblPr firstRow="1" bandRow="1">
                <a:tableStyleId>{5C22544A-7EE6-4342-B048-85BDC9FD1C3A}</a:tableStyleId>
              </a:tblPr>
              <a:tblGrid>
                <a:gridCol w="792088"/>
                <a:gridCol w="864096"/>
                <a:gridCol w="648072"/>
                <a:gridCol w="576064"/>
                <a:gridCol w="864096"/>
                <a:gridCol w="864096"/>
                <a:gridCol w="2232248"/>
                <a:gridCol w="1152128"/>
                <a:gridCol w="936105"/>
              </a:tblGrid>
              <a:tr h="488663">
                <a:tc>
                  <a:txBody>
                    <a:bodyPr/>
                    <a:lstStyle/>
                    <a:p>
                      <a:pPr algn="ctr"/>
                      <a:r>
                        <a:rPr lang="en-US" sz="1000" dirty="0" smtClean="0"/>
                        <a:t>Mode</a:t>
                      </a:r>
                      <a:endParaRPr lang="en-US" sz="1000" dirty="0"/>
                    </a:p>
                  </a:txBody>
                  <a:tcPr anchor="ctr">
                    <a:solidFill>
                      <a:srgbClr val="00B0F0"/>
                    </a:solidFill>
                  </a:tcPr>
                </a:tc>
                <a:tc>
                  <a:txBody>
                    <a:bodyPr/>
                    <a:lstStyle/>
                    <a:p>
                      <a:pPr algn="ctr"/>
                      <a:r>
                        <a:rPr lang="en-US" sz="1000" dirty="0" smtClean="0"/>
                        <a:t>Regulator</a:t>
                      </a:r>
                      <a:endParaRPr lang="en-US" sz="1000" dirty="0"/>
                    </a:p>
                  </a:txBody>
                  <a:tcPr anchor="ctr"/>
                </a:tc>
                <a:tc>
                  <a:txBody>
                    <a:bodyPr/>
                    <a:lstStyle/>
                    <a:p>
                      <a:pPr algn="ctr"/>
                      <a:r>
                        <a:rPr lang="en-US" sz="1000" dirty="0" smtClean="0"/>
                        <a:t>CPU</a:t>
                      </a:r>
                      <a:endParaRPr lang="en-US" sz="1000" dirty="0"/>
                    </a:p>
                  </a:txBody>
                  <a:tcPr anchor="ctr"/>
                </a:tc>
                <a:tc>
                  <a:txBody>
                    <a:bodyPr/>
                    <a:lstStyle/>
                    <a:p>
                      <a:pPr algn="ctr"/>
                      <a:r>
                        <a:rPr lang="en-US" sz="1000" dirty="0" smtClean="0"/>
                        <a:t>Flash</a:t>
                      </a:r>
                      <a:endParaRPr lang="en-US" sz="1000" dirty="0"/>
                    </a:p>
                  </a:txBody>
                  <a:tcPr anchor="ctr"/>
                </a:tc>
                <a:tc>
                  <a:txBody>
                    <a:bodyPr/>
                    <a:lstStyle/>
                    <a:p>
                      <a:pPr algn="ctr"/>
                      <a:r>
                        <a:rPr lang="en-US" sz="1000" dirty="0" smtClean="0"/>
                        <a:t>SRAM</a:t>
                      </a:r>
                      <a:endParaRPr lang="en-US" sz="1000" dirty="0"/>
                    </a:p>
                  </a:txBody>
                  <a:tcPr anchor="ctr"/>
                </a:tc>
                <a:tc>
                  <a:txBody>
                    <a:bodyPr/>
                    <a:lstStyle/>
                    <a:p>
                      <a:pPr algn="ctr"/>
                      <a:r>
                        <a:rPr lang="en-US" sz="1000" dirty="0" smtClean="0"/>
                        <a:t>Clocks</a:t>
                      </a:r>
                      <a:endParaRPr lang="en-US" sz="1000" dirty="0"/>
                    </a:p>
                  </a:txBody>
                  <a:tcPr anchor="ctr"/>
                </a:tc>
                <a:tc>
                  <a:txBody>
                    <a:bodyPr/>
                    <a:lstStyle/>
                    <a:p>
                      <a:pPr algn="ctr"/>
                      <a:r>
                        <a:rPr lang="en-US" sz="1000" dirty="0" smtClean="0"/>
                        <a:t>Peripherals</a:t>
                      </a:r>
                    </a:p>
                    <a:p>
                      <a:pPr algn="ctr"/>
                      <a:r>
                        <a:rPr lang="en-US" sz="1000" b="1" dirty="0" smtClean="0"/>
                        <a:t>In Bold : wakeup source</a:t>
                      </a:r>
                      <a:endParaRPr lang="en-US" sz="1000" b="1" dirty="0"/>
                    </a:p>
                  </a:txBody>
                  <a:tcPr anchor="ctr"/>
                </a:tc>
                <a:tc>
                  <a:txBody>
                    <a:bodyPr/>
                    <a:lstStyle/>
                    <a:p>
                      <a:pPr algn="ctr"/>
                      <a:r>
                        <a:rPr lang="en-US" sz="1000" dirty="0" smtClean="0"/>
                        <a:t>Consumption</a:t>
                      </a:r>
                    </a:p>
                    <a:p>
                      <a:pPr algn="ctr"/>
                      <a:r>
                        <a:rPr lang="en-US" sz="1000" dirty="0" smtClean="0"/>
                        <a:t>@ 1.8V</a:t>
                      </a:r>
                      <a:endParaRPr lang="en-US" sz="1000" dirty="0"/>
                    </a:p>
                  </a:txBody>
                  <a:tcPr anchor="ctr"/>
                </a:tc>
                <a:tc>
                  <a:txBody>
                    <a:bodyPr/>
                    <a:lstStyle/>
                    <a:p>
                      <a:pPr algn="ctr"/>
                      <a:r>
                        <a:rPr lang="en-US" sz="1000" dirty="0" smtClean="0"/>
                        <a:t>Wakeup time</a:t>
                      </a:r>
                      <a:endParaRPr lang="en-US" sz="1000" dirty="0"/>
                    </a:p>
                  </a:txBody>
                  <a:tcPr anchor="ctr"/>
                </a:tc>
              </a:tr>
              <a:tr h="185420">
                <a:tc rowSpan="2">
                  <a:txBody>
                    <a:bodyPr/>
                    <a:lstStyle/>
                    <a:p>
                      <a:pPr algn="ctr"/>
                      <a:r>
                        <a:rPr lang="en-US" sz="1000" dirty="0" smtClean="0">
                          <a:solidFill>
                            <a:srgbClr val="1C2A57"/>
                          </a:solidFill>
                        </a:rPr>
                        <a:t>Run</a:t>
                      </a:r>
                      <a:endParaRPr lang="en-US" sz="1000" dirty="0">
                        <a:solidFill>
                          <a:srgbClr val="1C2A57"/>
                        </a:solidFill>
                      </a:endParaRPr>
                    </a:p>
                  </a:txBody>
                  <a:tcPr anchor="ctr">
                    <a:solidFill>
                      <a:srgbClr val="00B0F0"/>
                    </a:solidFill>
                  </a:tcPr>
                </a:tc>
                <a:tc>
                  <a:txBody>
                    <a:bodyPr/>
                    <a:lstStyle/>
                    <a:p>
                      <a:pPr algn="ctr"/>
                      <a:r>
                        <a:rPr lang="en-US" sz="1000" dirty="0" smtClean="0"/>
                        <a:t>R1</a:t>
                      </a:r>
                      <a:endParaRPr lang="en-US" sz="1000" dirty="0"/>
                    </a:p>
                  </a:txBody>
                  <a:tcPr anchor="ctr"/>
                </a:tc>
                <a:tc rowSpan="2">
                  <a:txBody>
                    <a:bodyPr/>
                    <a:lstStyle/>
                    <a:p>
                      <a:pPr algn="ctr"/>
                      <a:r>
                        <a:rPr lang="en-US" sz="1000" dirty="0" smtClean="0">
                          <a:solidFill>
                            <a:srgbClr val="1C2A57"/>
                          </a:solidFill>
                        </a:rPr>
                        <a:t>Yes</a:t>
                      </a:r>
                      <a:endParaRPr lang="en-US" sz="1000" dirty="0">
                        <a:solidFill>
                          <a:srgbClr val="1C2A57"/>
                        </a:solidFill>
                      </a:endParaRPr>
                    </a:p>
                  </a:txBody>
                  <a:tcPr anchor="ctr"/>
                </a:tc>
                <a:tc rowSpan="2">
                  <a:txBody>
                    <a:bodyPr/>
                    <a:lstStyle/>
                    <a:p>
                      <a:pPr algn="ctr"/>
                      <a:r>
                        <a:rPr lang="en-US" sz="1000" dirty="0" smtClean="0">
                          <a:solidFill>
                            <a:srgbClr val="1C2A57"/>
                          </a:solidFill>
                        </a:rPr>
                        <a:t>ON</a:t>
                      </a:r>
                      <a:r>
                        <a:rPr lang="en-US" sz="1000" baseline="30000" dirty="0" smtClean="0">
                          <a:solidFill>
                            <a:srgbClr val="1C2A57"/>
                          </a:solidFill>
                        </a:rPr>
                        <a:t>(1</a:t>
                      </a:r>
                      <a:r>
                        <a:rPr lang="en-US" sz="1000" baseline="0" dirty="0" smtClean="0">
                          <a:solidFill>
                            <a:srgbClr val="1C2A57"/>
                          </a:solidFill>
                        </a:rPr>
                        <a:t>)</a:t>
                      </a:r>
                      <a:endParaRPr lang="en-US" sz="1000" dirty="0">
                        <a:solidFill>
                          <a:srgbClr val="1C2A57"/>
                        </a:solidFill>
                      </a:endParaRPr>
                    </a:p>
                  </a:txBody>
                  <a:tcPr anchor="ctr"/>
                </a:tc>
                <a:tc rowSpan="2">
                  <a:txBody>
                    <a:bodyPr/>
                    <a:lstStyle/>
                    <a:p>
                      <a:pPr algn="ctr"/>
                      <a:r>
                        <a:rPr lang="en-US" sz="1000" dirty="0" smtClean="0">
                          <a:solidFill>
                            <a:srgbClr val="1C2A57"/>
                          </a:solidFill>
                        </a:rPr>
                        <a:t>ON</a:t>
                      </a:r>
                      <a:endParaRPr lang="en-US" sz="1000" dirty="0">
                        <a:solidFill>
                          <a:srgbClr val="1C2A57"/>
                        </a:solidFill>
                      </a:endParaRPr>
                    </a:p>
                  </a:txBody>
                  <a:tcPr anchor="ctr"/>
                </a:tc>
                <a:tc rowSpan="2">
                  <a:txBody>
                    <a:bodyPr/>
                    <a:lstStyle/>
                    <a:p>
                      <a:pPr algn="ctr"/>
                      <a:r>
                        <a:rPr lang="en-US" sz="1000" dirty="0" smtClean="0">
                          <a:solidFill>
                            <a:srgbClr val="1C2A57"/>
                          </a:solidFill>
                        </a:rPr>
                        <a:t>Any</a:t>
                      </a:r>
                      <a:endParaRPr lang="en-US" sz="1000" dirty="0">
                        <a:solidFill>
                          <a:srgbClr val="1C2A57"/>
                        </a:solidFill>
                      </a:endParaRPr>
                    </a:p>
                  </a:txBody>
                  <a:tcPr anchor="ctr"/>
                </a:tc>
                <a:tc>
                  <a:txBody>
                    <a:bodyPr/>
                    <a:lstStyle/>
                    <a:p>
                      <a:pPr algn="ctr"/>
                      <a:r>
                        <a:rPr lang="en-US" sz="1000" dirty="0" smtClean="0">
                          <a:solidFill>
                            <a:srgbClr val="002060"/>
                          </a:solidFill>
                        </a:rPr>
                        <a:t>All</a:t>
                      </a:r>
                      <a:endParaRPr lang="en-US" sz="1000" dirty="0">
                        <a:solidFill>
                          <a:srgbClr val="002060"/>
                        </a:solidFill>
                      </a:endParaRPr>
                    </a:p>
                  </a:txBody>
                  <a:tcPr anchor="ctr"/>
                </a:tc>
                <a:tc>
                  <a:txBody>
                    <a:bodyPr/>
                    <a:lstStyle/>
                    <a:p>
                      <a:pPr algn="ctr"/>
                      <a:r>
                        <a:rPr lang="en-US" sz="1000" dirty="0" smtClean="0">
                          <a:solidFill>
                            <a:srgbClr val="002060"/>
                          </a:solidFill>
                        </a:rPr>
                        <a:t>131 µA/MHz</a:t>
                      </a:r>
                      <a:endParaRPr lang="en-US" sz="1000" dirty="0">
                        <a:solidFill>
                          <a:srgbClr val="002060"/>
                        </a:solidFill>
                      </a:endParaRPr>
                    </a:p>
                  </a:txBody>
                  <a:tcPr anchor="ctr"/>
                </a:tc>
                <a:tc rowSpan="2">
                  <a:txBody>
                    <a:bodyPr/>
                    <a:lstStyle/>
                    <a:p>
                      <a:pPr algn="ctr"/>
                      <a:r>
                        <a:rPr lang="en-US" sz="1000" dirty="0" smtClean="0">
                          <a:solidFill>
                            <a:srgbClr val="1C2A57"/>
                          </a:solidFill>
                        </a:rPr>
                        <a:t>N/A</a:t>
                      </a:r>
                      <a:endParaRPr lang="en-US" sz="1000" dirty="0">
                        <a:solidFill>
                          <a:srgbClr val="1C2A57"/>
                        </a:solidFill>
                      </a:endParaRPr>
                    </a:p>
                  </a:txBody>
                  <a:tcPr anchor="ctr"/>
                </a:tc>
              </a:tr>
              <a:tr h="185420">
                <a:tc vMerge="1">
                  <a:txBody>
                    <a:bodyPr/>
                    <a:lstStyle/>
                    <a:p>
                      <a:endParaRPr lang="en-US"/>
                    </a:p>
                  </a:txBody>
                  <a:tcPr/>
                </a:tc>
                <a:tc>
                  <a:txBody>
                    <a:bodyPr/>
                    <a:lstStyle/>
                    <a:p>
                      <a:pPr algn="ctr"/>
                      <a:r>
                        <a:rPr lang="en-US" sz="1000" dirty="0" smtClean="0">
                          <a:solidFill>
                            <a:srgbClr val="1C2A57"/>
                          </a:solidFill>
                        </a:rPr>
                        <a:t>R2</a:t>
                      </a:r>
                      <a:endParaRPr lang="en-US" sz="1000" dirty="0">
                        <a:solidFill>
                          <a:srgbClr val="1C2A57"/>
                        </a:solidFill>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00" dirty="0" smtClean="0">
                          <a:solidFill>
                            <a:srgbClr val="1C2A57"/>
                          </a:solidFill>
                        </a:rPr>
                        <a:t>All except </a:t>
                      </a:r>
                    </a:p>
                    <a:p>
                      <a:pPr algn="ctr"/>
                      <a:r>
                        <a:rPr lang="en-US" sz="1000" dirty="0" smtClean="0">
                          <a:solidFill>
                            <a:srgbClr val="1C2A57"/>
                          </a:solidFill>
                        </a:rPr>
                        <a:t>OTG, SDMMC, RNG</a:t>
                      </a:r>
                      <a:endParaRPr lang="en-US" sz="1000" dirty="0">
                        <a:solidFill>
                          <a:srgbClr val="1C2A57"/>
                        </a:solidFill>
                      </a:endParaRPr>
                    </a:p>
                  </a:txBody>
                  <a:tcPr anchor="ctr"/>
                </a:tc>
                <a:tc>
                  <a:txBody>
                    <a:bodyPr/>
                    <a:lstStyle/>
                    <a:p>
                      <a:pPr algn="ctr"/>
                      <a:r>
                        <a:rPr lang="en-US" sz="1000" dirty="0" smtClean="0">
                          <a:solidFill>
                            <a:srgbClr val="1C2A57"/>
                          </a:solidFill>
                        </a:rPr>
                        <a:t>112 µA/MHz</a:t>
                      </a:r>
                      <a:endParaRPr lang="en-US" sz="1000" dirty="0">
                        <a:solidFill>
                          <a:srgbClr val="1C2A57"/>
                        </a:solidFill>
                      </a:endParaRPr>
                    </a:p>
                  </a:txBody>
                  <a:tcPr anchor="ctr"/>
                </a:tc>
                <a:tc vMerge="1">
                  <a:txBody>
                    <a:bodyPr/>
                    <a:lstStyle/>
                    <a:p>
                      <a:endParaRPr lang="en-US"/>
                    </a:p>
                  </a:txBody>
                  <a:tcPr/>
                </a:tc>
              </a:tr>
              <a:tr h="370840">
                <a:tc>
                  <a:txBody>
                    <a:bodyPr/>
                    <a:lstStyle/>
                    <a:p>
                      <a:pPr algn="ctr"/>
                      <a:r>
                        <a:rPr lang="en-US" sz="1000" dirty="0" err="1" smtClean="0">
                          <a:solidFill>
                            <a:srgbClr val="1C2A57"/>
                          </a:solidFill>
                        </a:rPr>
                        <a:t>LPRun</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LPR</a:t>
                      </a:r>
                      <a:endParaRPr lang="en-US" sz="1000" dirty="0">
                        <a:solidFill>
                          <a:srgbClr val="1C2A57"/>
                        </a:solidFill>
                      </a:endParaRPr>
                    </a:p>
                  </a:txBody>
                  <a:tcPr anchor="ctr"/>
                </a:tc>
                <a:tc>
                  <a:txBody>
                    <a:bodyPr/>
                    <a:lstStyle/>
                    <a:p>
                      <a:pPr algn="ctr"/>
                      <a:r>
                        <a:rPr lang="en-US" sz="1000" dirty="0" smtClean="0">
                          <a:solidFill>
                            <a:srgbClr val="1C2A57"/>
                          </a:solidFill>
                        </a:rPr>
                        <a:t>Yes</a:t>
                      </a:r>
                      <a:endParaRPr lang="en-US" sz="1000" dirty="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ON</a:t>
                      </a:r>
                      <a:r>
                        <a:rPr lang="en-US" sz="1000" baseline="30000" dirty="0" smtClean="0">
                          <a:solidFill>
                            <a:srgbClr val="1C2A57"/>
                          </a:solidFill>
                        </a:rPr>
                        <a:t>(1</a:t>
                      </a:r>
                      <a:r>
                        <a:rPr lang="en-US" sz="1000" baseline="0" dirty="0" smtClean="0">
                          <a:solidFill>
                            <a:srgbClr val="1C2A57"/>
                          </a:solidFill>
                        </a:rPr>
                        <a:t>)</a:t>
                      </a:r>
                      <a:endParaRPr lang="en-US" sz="1000" dirty="0" smtClean="0">
                        <a:solidFill>
                          <a:srgbClr val="1C2A57"/>
                        </a:solidFill>
                      </a:endParaRPr>
                    </a:p>
                  </a:txBody>
                  <a:tcPr anchor="ctr"/>
                </a:tc>
                <a:tc>
                  <a:txBody>
                    <a:bodyPr/>
                    <a:lstStyle/>
                    <a:p>
                      <a:pPr algn="ctr"/>
                      <a:r>
                        <a:rPr lang="en-US" sz="1000" dirty="0" smtClean="0">
                          <a:solidFill>
                            <a:srgbClr val="1C2A57"/>
                          </a:solidFill>
                        </a:rPr>
                        <a:t>ON</a:t>
                      </a:r>
                      <a:endParaRPr lang="en-US" sz="1000" dirty="0">
                        <a:solidFill>
                          <a:srgbClr val="1C2A57"/>
                        </a:solidFill>
                      </a:endParaRPr>
                    </a:p>
                  </a:txBody>
                  <a:tcPr anchor="ctr"/>
                </a:tc>
                <a:tc>
                  <a:txBody>
                    <a:bodyPr/>
                    <a:lstStyle/>
                    <a:p>
                      <a:pPr algn="ctr"/>
                      <a:r>
                        <a:rPr lang="en-US" sz="1000" dirty="0" smtClean="0">
                          <a:solidFill>
                            <a:srgbClr val="1C2A57"/>
                          </a:solidFill>
                        </a:rPr>
                        <a:t>Any </a:t>
                      </a:r>
                    </a:p>
                    <a:p>
                      <a:pPr algn="ctr"/>
                      <a:r>
                        <a:rPr lang="en-US" sz="1000" i="1" dirty="0" smtClean="0">
                          <a:solidFill>
                            <a:srgbClr val="1C2A57"/>
                          </a:solidFill>
                        </a:rPr>
                        <a:t>except PLL</a:t>
                      </a:r>
                      <a:endParaRPr lang="en-US" sz="1000" i="1" dirty="0">
                        <a:solidFill>
                          <a:srgbClr val="1C2A57"/>
                        </a:solidFill>
                      </a:endParaRPr>
                    </a:p>
                  </a:txBody>
                  <a:tcPr anchor="ctr"/>
                </a:tc>
                <a:tc>
                  <a:txBody>
                    <a:bodyPr/>
                    <a:lstStyle/>
                    <a:p>
                      <a:pPr algn="ctr"/>
                      <a:r>
                        <a:rPr lang="en-US" sz="1000" dirty="0" smtClean="0">
                          <a:solidFill>
                            <a:srgbClr val="1C2A57"/>
                          </a:solidFill>
                        </a:rPr>
                        <a:t>All except </a:t>
                      </a:r>
                    </a:p>
                    <a:p>
                      <a:pPr algn="ctr"/>
                      <a:r>
                        <a:rPr lang="en-US" sz="1000" dirty="0" smtClean="0">
                          <a:solidFill>
                            <a:srgbClr val="1C2A57"/>
                          </a:solidFill>
                        </a:rPr>
                        <a:t>OTG, SDMMC, RNG</a:t>
                      </a:r>
                    </a:p>
                  </a:txBody>
                  <a:tcPr anchor="ctr"/>
                </a:tc>
                <a:tc>
                  <a:txBody>
                    <a:bodyPr/>
                    <a:lstStyle/>
                    <a:p>
                      <a:pPr algn="ctr"/>
                      <a:r>
                        <a:rPr lang="en-US" sz="1000" dirty="0" smtClean="0">
                          <a:solidFill>
                            <a:srgbClr val="1C2A57"/>
                          </a:solidFill>
                        </a:rPr>
                        <a:t>135 µA/MHz</a:t>
                      </a:r>
                      <a:endParaRPr lang="en-US" sz="1000" dirty="0">
                        <a:solidFill>
                          <a:srgbClr val="1C2A57"/>
                        </a:solidFill>
                      </a:endParaRPr>
                    </a:p>
                  </a:txBody>
                  <a:tcPr anchor="ctr"/>
                </a:tc>
                <a:tc>
                  <a:txBody>
                    <a:bodyPr/>
                    <a:lstStyle/>
                    <a:p>
                      <a:pPr algn="ctr"/>
                      <a:r>
                        <a:rPr lang="en-US" sz="1000" dirty="0" smtClean="0">
                          <a:solidFill>
                            <a:srgbClr val="1C2A57"/>
                          </a:solidFill>
                        </a:rPr>
                        <a:t>TBD</a:t>
                      </a:r>
                      <a:endParaRPr lang="en-US" sz="1000" dirty="0">
                        <a:solidFill>
                          <a:srgbClr val="1C2A57"/>
                        </a:solidFill>
                      </a:endParaRPr>
                    </a:p>
                  </a:txBody>
                  <a:tcPr anchor="ctr"/>
                </a:tc>
              </a:tr>
              <a:tr h="185420">
                <a:tc rowSpan="3">
                  <a:txBody>
                    <a:bodyPr/>
                    <a:lstStyle/>
                    <a:p>
                      <a:pPr algn="ctr"/>
                      <a:r>
                        <a:rPr lang="en-US" sz="1000" dirty="0" smtClean="0">
                          <a:solidFill>
                            <a:srgbClr val="1C2A57"/>
                          </a:solidFill>
                        </a:rPr>
                        <a:t>Sleep</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R1</a:t>
                      </a:r>
                      <a:endParaRPr lang="en-US" sz="1000" dirty="0">
                        <a:solidFill>
                          <a:srgbClr val="1C2A57"/>
                        </a:solidFill>
                      </a:endParaRPr>
                    </a:p>
                  </a:txBody>
                  <a:tcPr anchor="ctr"/>
                </a:tc>
                <a:tc rowSpan="3">
                  <a:txBody>
                    <a:bodyPr/>
                    <a:lstStyle/>
                    <a:p>
                      <a:pPr algn="ctr"/>
                      <a:r>
                        <a:rPr lang="en-US" sz="1000" dirty="0" smtClean="0">
                          <a:solidFill>
                            <a:srgbClr val="1C2A57"/>
                          </a:solidFill>
                        </a:rPr>
                        <a:t>No</a:t>
                      </a:r>
                      <a:endParaRPr lang="en-US" sz="1000" dirty="0">
                        <a:solidFill>
                          <a:srgbClr val="1C2A57"/>
                        </a:solidFill>
                      </a:endParaRPr>
                    </a:p>
                  </a:txBody>
                  <a:tcPr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ON</a:t>
                      </a:r>
                      <a:r>
                        <a:rPr lang="en-US" sz="1000" baseline="30000" dirty="0" smtClean="0">
                          <a:solidFill>
                            <a:srgbClr val="1C2A57"/>
                          </a:solidFill>
                        </a:rPr>
                        <a:t>(1</a:t>
                      </a:r>
                      <a:r>
                        <a:rPr lang="en-US" sz="1000" baseline="0" dirty="0" smtClean="0">
                          <a:solidFill>
                            <a:srgbClr val="1C2A57"/>
                          </a:solidFill>
                        </a:rPr>
                        <a:t>)</a:t>
                      </a:r>
                      <a:endParaRPr lang="en-US" sz="1000" dirty="0" smtClean="0">
                        <a:solidFill>
                          <a:srgbClr val="1C2A57"/>
                        </a:solidFill>
                      </a:endParaRPr>
                    </a:p>
                  </a:txBody>
                  <a:tcPr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ON</a:t>
                      </a:r>
                      <a:r>
                        <a:rPr lang="en-US" sz="1000" baseline="30000" dirty="0" smtClean="0">
                          <a:solidFill>
                            <a:srgbClr val="1C2A57"/>
                          </a:solidFill>
                        </a:rPr>
                        <a:t>(2</a:t>
                      </a:r>
                      <a:r>
                        <a:rPr lang="en-US" sz="1000" baseline="0" dirty="0" smtClean="0">
                          <a:solidFill>
                            <a:srgbClr val="1C2A57"/>
                          </a:solidFill>
                        </a:rPr>
                        <a:t>)</a:t>
                      </a:r>
                      <a:endParaRPr lang="en-US" sz="1000" dirty="0" smtClean="0">
                        <a:solidFill>
                          <a:srgbClr val="1C2A57"/>
                        </a:solidFill>
                      </a:endParaRPr>
                    </a:p>
                  </a:txBody>
                  <a:tcPr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Any</a:t>
                      </a:r>
                    </a:p>
                  </a:txBody>
                  <a:tcPr anchor="ctr"/>
                </a:tc>
                <a:tc rowSpan="3">
                  <a:txBody>
                    <a:bodyPr/>
                    <a:lstStyle/>
                    <a:p>
                      <a:pPr algn="ctr"/>
                      <a:r>
                        <a:rPr lang="en-US" sz="1000" dirty="0" smtClean="0">
                          <a:solidFill>
                            <a:srgbClr val="1C2A57"/>
                          </a:solidFill>
                        </a:rPr>
                        <a:t>All</a:t>
                      </a:r>
                    </a:p>
                    <a:p>
                      <a:pPr algn="ctr"/>
                      <a:r>
                        <a:rPr lang="en-US" sz="1000" b="1" dirty="0" smtClean="0">
                          <a:solidFill>
                            <a:srgbClr val="1C2A57"/>
                          </a:solidFill>
                        </a:rPr>
                        <a:t>Any IT or event</a:t>
                      </a:r>
                      <a:endParaRPr lang="en-US" sz="1000" b="1" dirty="0">
                        <a:solidFill>
                          <a:srgbClr val="1C2A57"/>
                        </a:solidFill>
                      </a:endParaRPr>
                    </a:p>
                  </a:txBody>
                  <a:tcPr anchor="ctr"/>
                </a:tc>
                <a:tc rowSpan="2">
                  <a:txBody>
                    <a:bodyPr/>
                    <a:lstStyle/>
                    <a:p>
                      <a:pPr algn="ctr"/>
                      <a:r>
                        <a:rPr lang="en-US" sz="1000" dirty="0" smtClean="0">
                          <a:solidFill>
                            <a:srgbClr val="1C2A57"/>
                          </a:solidFill>
                        </a:rPr>
                        <a:t>37 µA/MHz</a:t>
                      </a:r>
                      <a:endParaRPr lang="en-US" sz="1000" dirty="0">
                        <a:solidFill>
                          <a:srgbClr val="1C2A57"/>
                        </a:solidFill>
                      </a:endParaRPr>
                    </a:p>
                  </a:txBody>
                  <a:tcPr anchor="ctr"/>
                </a:tc>
                <a:tc rowSpan="3">
                  <a:txBody>
                    <a:bodyPr/>
                    <a:lstStyle/>
                    <a:p>
                      <a:pPr algn="ctr"/>
                      <a:r>
                        <a:rPr lang="en-US" sz="1000" dirty="0" smtClean="0">
                          <a:solidFill>
                            <a:srgbClr val="1C2A57"/>
                          </a:solidFill>
                        </a:rPr>
                        <a:t>6 cycles</a:t>
                      </a:r>
                      <a:endParaRPr lang="en-US" sz="1000" dirty="0">
                        <a:solidFill>
                          <a:srgbClr val="1C2A57"/>
                        </a:solidFill>
                      </a:endParaRPr>
                    </a:p>
                  </a:txBody>
                  <a:tcPr anchor="ctr"/>
                </a:tc>
              </a:tr>
              <a:tr h="0">
                <a:tc vMerge="1">
                  <a:txBody>
                    <a:bodyPr/>
                    <a:lstStyle/>
                    <a:p>
                      <a:endParaRPr lang="en-US"/>
                    </a:p>
                  </a:txBody>
                  <a:tcPr/>
                </a:tc>
                <a:tc rowSpan="2">
                  <a:txBody>
                    <a:bodyPr/>
                    <a:lstStyle/>
                    <a:p>
                      <a:pPr algn="ctr"/>
                      <a:r>
                        <a:rPr lang="en-US" sz="1000" dirty="0" smtClean="0">
                          <a:solidFill>
                            <a:srgbClr val="1C2A57"/>
                          </a:solidFill>
                        </a:rPr>
                        <a:t>R2</a:t>
                      </a:r>
                      <a:endParaRPr lang="en-US" sz="1000" dirty="0">
                        <a:solidFill>
                          <a:srgbClr val="1C2A57"/>
                        </a:solidFill>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200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00" dirty="0" smtClean="0">
                          <a:solidFill>
                            <a:srgbClr val="1C2A57"/>
                          </a:solidFill>
                        </a:rPr>
                        <a:t>35 µA/MHz</a:t>
                      </a:r>
                      <a:endParaRPr lang="en-US" sz="1000" dirty="0">
                        <a:solidFill>
                          <a:srgbClr val="1C2A57"/>
                        </a:solidFill>
                      </a:endParaRPr>
                    </a:p>
                  </a:txBody>
                  <a:tcPr anchor="ctr"/>
                </a:tc>
                <a:tc vMerge="1">
                  <a:txBody>
                    <a:bodyPr/>
                    <a:lstStyle/>
                    <a:p>
                      <a:endParaRPr lang="en-US"/>
                    </a:p>
                  </a:txBody>
                  <a:tcPr/>
                </a:tc>
              </a:tr>
              <a:tr h="370840">
                <a:tc>
                  <a:txBody>
                    <a:bodyPr/>
                    <a:lstStyle/>
                    <a:p>
                      <a:pPr algn="ctr"/>
                      <a:r>
                        <a:rPr lang="en-US" sz="1000" dirty="0" err="1" smtClean="0">
                          <a:solidFill>
                            <a:srgbClr val="1C2A57"/>
                          </a:solidFill>
                        </a:rPr>
                        <a:t>LPSleep</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LPR</a:t>
                      </a:r>
                      <a:endParaRPr lang="en-US" sz="1000" dirty="0">
                        <a:solidFill>
                          <a:srgbClr val="1C2A57"/>
                        </a:solidFill>
                      </a:endParaRPr>
                    </a:p>
                  </a:txBody>
                  <a:tcPr anchor="ctr"/>
                </a:tc>
                <a:tc>
                  <a:txBody>
                    <a:bodyPr/>
                    <a:lstStyle/>
                    <a:p>
                      <a:pPr algn="ctr"/>
                      <a:r>
                        <a:rPr lang="en-US" sz="1000" dirty="0" smtClean="0">
                          <a:solidFill>
                            <a:srgbClr val="1C2A57"/>
                          </a:solidFill>
                        </a:rPr>
                        <a:t>No</a:t>
                      </a:r>
                      <a:endParaRPr lang="en-US" sz="1000" dirty="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ON</a:t>
                      </a:r>
                      <a:r>
                        <a:rPr lang="en-US" sz="1000" baseline="30000" dirty="0" smtClean="0">
                          <a:solidFill>
                            <a:srgbClr val="1C2A57"/>
                          </a:solidFill>
                        </a:rPr>
                        <a:t>(1</a:t>
                      </a:r>
                      <a:r>
                        <a:rPr lang="en-US" sz="1000" baseline="0" dirty="0" smtClean="0">
                          <a:solidFill>
                            <a:srgbClr val="1C2A57"/>
                          </a:solidFill>
                        </a:rPr>
                        <a:t>)</a:t>
                      </a:r>
                      <a:endParaRPr lang="en-US" sz="1000" dirty="0" smtClean="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ON</a:t>
                      </a:r>
                      <a:r>
                        <a:rPr lang="en-US" sz="1000" baseline="30000" dirty="0" smtClean="0">
                          <a:solidFill>
                            <a:srgbClr val="1C2A57"/>
                          </a:solidFill>
                        </a:rPr>
                        <a:t>(2</a:t>
                      </a:r>
                      <a:r>
                        <a:rPr lang="en-US" sz="1000" baseline="0" dirty="0" smtClean="0">
                          <a:solidFill>
                            <a:srgbClr val="1C2A57"/>
                          </a:solidFill>
                        </a:rPr>
                        <a:t>)</a:t>
                      </a:r>
                      <a:endParaRPr lang="en-US" sz="1000" dirty="0" smtClean="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Any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solidFill>
                            <a:srgbClr val="1C2A57"/>
                          </a:solidFill>
                        </a:rPr>
                        <a:t>except PLL</a:t>
                      </a:r>
                    </a:p>
                  </a:txBody>
                  <a:tcPr anchor="ctr"/>
                </a:tc>
                <a:tc>
                  <a:txBody>
                    <a:bodyPr/>
                    <a:lstStyle/>
                    <a:p>
                      <a:pPr algn="ctr"/>
                      <a:r>
                        <a:rPr lang="en-US" sz="1000" dirty="0" smtClean="0">
                          <a:solidFill>
                            <a:srgbClr val="1C2A57"/>
                          </a:solidFill>
                        </a:rPr>
                        <a:t>All except </a:t>
                      </a:r>
                    </a:p>
                    <a:p>
                      <a:pPr algn="ctr"/>
                      <a:r>
                        <a:rPr lang="en-US" sz="1000" dirty="0" smtClean="0">
                          <a:solidFill>
                            <a:srgbClr val="1C2A57"/>
                          </a:solidFill>
                        </a:rPr>
                        <a:t>OTG, SDMMC, RNG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1C2A57"/>
                          </a:solidFill>
                        </a:rPr>
                        <a:t>Any IT or event</a:t>
                      </a:r>
                    </a:p>
                  </a:txBody>
                  <a:tcPr anchor="ctr"/>
                </a:tc>
                <a:tc>
                  <a:txBody>
                    <a:bodyPr/>
                    <a:lstStyle/>
                    <a:p>
                      <a:pPr algn="ctr"/>
                      <a:r>
                        <a:rPr lang="en-US" sz="1000" dirty="0" smtClean="0">
                          <a:solidFill>
                            <a:srgbClr val="1C2A57"/>
                          </a:solidFill>
                        </a:rPr>
                        <a:t>40 µA/MHz</a:t>
                      </a:r>
                      <a:endParaRPr lang="en-US" sz="1000" dirty="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6 cycles</a:t>
                      </a:r>
                    </a:p>
                  </a:txBody>
                  <a:tcPr anchor="ctr"/>
                </a:tc>
              </a:tr>
              <a:tr h="370840">
                <a:tc>
                  <a:txBody>
                    <a:bodyPr/>
                    <a:lstStyle/>
                    <a:p>
                      <a:pPr algn="ctr"/>
                      <a:r>
                        <a:rPr lang="en-US" sz="1000" dirty="0" smtClean="0">
                          <a:solidFill>
                            <a:srgbClr val="1C2A57"/>
                          </a:solidFill>
                        </a:rPr>
                        <a:t>Stop 1</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LPR</a:t>
                      </a:r>
                      <a:endParaRPr lang="en-US" sz="1000" dirty="0">
                        <a:solidFill>
                          <a:srgbClr val="1C2A57"/>
                        </a:solidFill>
                      </a:endParaRPr>
                    </a:p>
                  </a:txBody>
                  <a:tcPr anchor="ctr"/>
                </a:tc>
                <a:tc>
                  <a:txBody>
                    <a:bodyPr/>
                    <a:lstStyle/>
                    <a:p>
                      <a:pPr algn="ctr"/>
                      <a:r>
                        <a:rPr lang="en-US" sz="1000" dirty="0" smtClean="0">
                          <a:solidFill>
                            <a:srgbClr val="1C2A57"/>
                          </a:solidFill>
                        </a:rPr>
                        <a:t>No</a:t>
                      </a:r>
                      <a:endParaRPr lang="en-US" sz="1000" dirty="0">
                        <a:solidFill>
                          <a:srgbClr val="1C2A57"/>
                        </a:solidFill>
                      </a:endParaRPr>
                    </a:p>
                  </a:txBody>
                  <a:tcPr anchor="ctr"/>
                </a:tc>
                <a:tc>
                  <a:txBody>
                    <a:bodyPr/>
                    <a:lstStyle/>
                    <a:p>
                      <a:pPr algn="ctr"/>
                      <a:r>
                        <a:rPr lang="en-US" sz="1000" dirty="0" smtClean="0">
                          <a:solidFill>
                            <a:srgbClr val="1C2A57"/>
                          </a:solidFill>
                        </a:rPr>
                        <a:t>OFF</a:t>
                      </a:r>
                      <a:endParaRPr lang="en-US" sz="1000" dirty="0">
                        <a:solidFill>
                          <a:srgbClr val="1C2A57"/>
                        </a:solidFill>
                      </a:endParaRPr>
                    </a:p>
                  </a:txBody>
                  <a:tcPr anchor="ctr"/>
                </a:tc>
                <a:tc>
                  <a:txBody>
                    <a:bodyPr/>
                    <a:lstStyle/>
                    <a:p>
                      <a:pPr algn="ctr"/>
                      <a:r>
                        <a:rPr lang="en-US" sz="1000" dirty="0" smtClean="0">
                          <a:solidFill>
                            <a:srgbClr val="1C2A57"/>
                          </a:solidFill>
                        </a:rPr>
                        <a:t>ON</a:t>
                      </a:r>
                      <a:endParaRPr lang="en-US" sz="1000" dirty="0">
                        <a:solidFill>
                          <a:srgbClr val="1C2A57"/>
                        </a:solidFill>
                      </a:endParaRPr>
                    </a:p>
                  </a:txBody>
                  <a:tcPr anchor="ctr"/>
                </a:tc>
                <a:tc>
                  <a:txBody>
                    <a:bodyPr/>
                    <a:lstStyle/>
                    <a:p>
                      <a:pPr algn="ctr"/>
                      <a:r>
                        <a:rPr lang="en-US" sz="1000" dirty="0" smtClean="0">
                          <a:solidFill>
                            <a:srgbClr val="1C2A57"/>
                          </a:solidFill>
                        </a:rPr>
                        <a:t>LSE/LSI</a:t>
                      </a:r>
                      <a:endParaRPr lang="en-US" sz="1000" dirty="0">
                        <a:solidFill>
                          <a:srgbClr val="1C2A57"/>
                        </a:solidFill>
                      </a:endParaRPr>
                    </a:p>
                  </a:txBody>
                  <a:tcPr anchor="ctr"/>
                </a:tc>
                <a:tc>
                  <a:txBody>
                    <a:bodyPr/>
                    <a:lstStyle/>
                    <a:p>
                      <a:pPr algn="ctr"/>
                      <a:r>
                        <a:rPr lang="en-US" sz="1000" b="1" dirty="0" smtClean="0">
                          <a:solidFill>
                            <a:srgbClr val="1C2A57"/>
                          </a:solidFill>
                        </a:rPr>
                        <a:t>Reset pin, all I/</a:t>
                      </a:r>
                      <a:r>
                        <a:rPr lang="en-US" sz="1000" b="1" dirty="0" err="1" smtClean="0">
                          <a:solidFill>
                            <a:srgbClr val="1C2A57"/>
                          </a:solidFill>
                        </a:rPr>
                        <a:t>Os</a:t>
                      </a:r>
                      <a:endParaRPr lang="en-US" sz="1000" b="1" dirty="0" smtClean="0">
                        <a:solidFill>
                          <a:srgbClr val="1C2A57"/>
                        </a:solidFill>
                      </a:endParaRPr>
                    </a:p>
                    <a:p>
                      <a:pPr algn="ctr"/>
                      <a:r>
                        <a:rPr lang="en-US" sz="1000" b="1" dirty="0" smtClean="0">
                          <a:solidFill>
                            <a:srgbClr val="1C2A57"/>
                          </a:solidFill>
                        </a:rPr>
                        <a:t>BOR,PVD,PVM,RTC,LCD,IWDG,</a:t>
                      </a:r>
                    </a:p>
                    <a:p>
                      <a:pPr algn="ctr"/>
                      <a:r>
                        <a:rPr lang="en-US" sz="1000" b="1" dirty="0" err="1" smtClean="0">
                          <a:solidFill>
                            <a:srgbClr val="1C2A57"/>
                          </a:solidFill>
                        </a:rPr>
                        <a:t>COMPx</a:t>
                      </a:r>
                      <a:r>
                        <a:rPr lang="en-US" sz="1000" dirty="0" err="1" smtClean="0">
                          <a:solidFill>
                            <a:srgbClr val="1C2A57"/>
                          </a:solidFill>
                        </a:rPr>
                        <a:t>,DACx,OPAMPx,</a:t>
                      </a:r>
                      <a:r>
                        <a:rPr lang="en-US" sz="1000" b="1" dirty="0" err="1" smtClean="0">
                          <a:solidFill>
                            <a:srgbClr val="1C2A57"/>
                          </a:solidFill>
                        </a:rPr>
                        <a:t>USARTx</a:t>
                      </a:r>
                      <a:r>
                        <a:rPr lang="en-US" sz="1000" b="1" dirty="0" smtClean="0">
                          <a:solidFill>
                            <a:srgbClr val="1C2A57"/>
                          </a:solidFill>
                        </a:rPr>
                        <a:t>,</a:t>
                      </a:r>
                    </a:p>
                    <a:p>
                      <a:pPr algn="ctr"/>
                      <a:r>
                        <a:rPr lang="en-US" sz="1000" b="1" dirty="0" smtClean="0">
                          <a:solidFill>
                            <a:srgbClr val="1C2A57"/>
                          </a:solidFill>
                        </a:rPr>
                        <a:t>LPUART,I2Cx,LPTIMx,OTG_FS, SWPMI</a:t>
                      </a:r>
                      <a:endParaRPr lang="en-US" sz="1000" b="1" dirty="0">
                        <a:solidFill>
                          <a:srgbClr val="1C2A57"/>
                        </a:solidFill>
                      </a:endParaRPr>
                    </a:p>
                  </a:txBody>
                  <a:tcPr anchor="ctr"/>
                </a:tc>
                <a:tc>
                  <a:txBody>
                    <a:bodyPr/>
                    <a:lstStyle/>
                    <a:p>
                      <a:pPr algn="ctr"/>
                      <a:r>
                        <a:rPr lang="en-US" sz="1000" dirty="0" smtClean="0">
                          <a:solidFill>
                            <a:srgbClr val="1C2A57"/>
                          </a:solidFill>
                        </a:rPr>
                        <a:t>6.6µA w/o RTC</a:t>
                      </a:r>
                    </a:p>
                    <a:p>
                      <a:pPr algn="ctr"/>
                      <a:r>
                        <a:rPr lang="en-US" sz="1000" dirty="0" smtClean="0">
                          <a:solidFill>
                            <a:srgbClr val="1C2A57"/>
                          </a:solidFill>
                        </a:rPr>
                        <a:t>6.9 µA w/RTC</a:t>
                      </a:r>
                      <a:endParaRPr lang="en-US" sz="1000" dirty="0">
                        <a:solidFill>
                          <a:srgbClr val="1C2A57"/>
                        </a:solidFill>
                      </a:endParaRPr>
                    </a:p>
                  </a:txBody>
                  <a:tcPr anchor="ctr"/>
                </a:tc>
                <a:tc>
                  <a:txBody>
                    <a:bodyPr/>
                    <a:lstStyle/>
                    <a:p>
                      <a:pPr algn="ctr"/>
                      <a:r>
                        <a:rPr lang="en-US" sz="1000" dirty="0" smtClean="0">
                          <a:solidFill>
                            <a:srgbClr val="1C2A57"/>
                          </a:solidFill>
                        </a:rPr>
                        <a:t>4 µs</a:t>
                      </a:r>
                      <a:r>
                        <a:rPr lang="en-US" sz="1000" baseline="0" dirty="0" smtClean="0">
                          <a:solidFill>
                            <a:srgbClr val="1C2A57"/>
                          </a:solidFill>
                        </a:rPr>
                        <a:t> </a:t>
                      </a:r>
                      <a:r>
                        <a:rPr lang="en-US" sz="1000" dirty="0" smtClean="0">
                          <a:solidFill>
                            <a:srgbClr val="1C2A57"/>
                          </a:solidFill>
                        </a:rPr>
                        <a:t>RAM</a:t>
                      </a:r>
                    </a:p>
                    <a:p>
                      <a:pPr algn="ctr"/>
                      <a:r>
                        <a:rPr lang="en-US" sz="1000" dirty="0" smtClean="0">
                          <a:solidFill>
                            <a:srgbClr val="1C2A57"/>
                          </a:solidFill>
                        </a:rPr>
                        <a:t>6 µs Flash</a:t>
                      </a:r>
                      <a:endParaRPr lang="en-US" sz="1000" dirty="0">
                        <a:solidFill>
                          <a:srgbClr val="1C2A57"/>
                        </a:solidFill>
                      </a:endParaRPr>
                    </a:p>
                  </a:txBody>
                  <a:tcPr anchor="ctr"/>
                </a:tc>
              </a:tr>
              <a:tr h="370840">
                <a:tc>
                  <a:txBody>
                    <a:bodyPr/>
                    <a:lstStyle/>
                    <a:p>
                      <a:pPr algn="ctr"/>
                      <a:r>
                        <a:rPr lang="en-US" sz="1000" dirty="0" smtClean="0">
                          <a:solidFill>
                            <a:srgbClr val="1C2A57"/>
                          </a:solidFill>
                        </a:rPr>
                        <a:t>Stop 2</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LPR</a:t>
                      </a:r>
                      <a:endParaRPr lang="en-US" sz="1000" dirty="0">
                        <a:solidFill>
                          <a:srgbClr val="1C2A57"/>
                        </a:solidFill>
                      </a:endParaRPr>
                    </a:p>
                  </a:txBody>
                  <a:tcPr anchor="ctr"/>
                </a:tc>
                <a:tc>
                  <a:txBody>
                    <a:bodyPr/>
                    <a:lstStyle/>
                    <a:p>
                      <a:pPr algn="ctr"/>
                      <a:r>
                        <a:rPr lang="en-US" sz="1000" dirty="0" smtClean="0">
                          <a:solidFill>
                            <a:srgbClr val="1C2A57"/>
                          </a:solidFill>
                        </a:rPr>
                        <a:t>No </a:t>
                      </a:r>
                      <a:endParaRPr lang="en-US" sz="1000" dirty="0">
                        <a:solidFill>
                          <a:srgbClr val="1C2A57"/>
                        </a:solidFill>
                      </a:endParaRPr>
                    </a:p>
                  </a:txBody>
                  <a:tcPr anchor="ctr"/>
                </a:tc>
                <a:tc>
                  <a:txBody>
                    <a:bodyPr/>
                    <a:lstStyle/>
                    <a:p>
                      <a:pPr algn="ctr"/>
                      <a:r>
                        <a:rPr lang="en-US" sz="1000" dirty="0" smtClean="0">
                          <a:solidFill>
                            <a:srgbClr val="1C2A57"/>
                          </a:solidFill>
                        </a:rPr>
                        <a:t>OFF</a:t>
                      </a:r>
                      <a:endParaRPr lang="en-US" sz="1000" dirty="0">
                        <a:solidFill>
                          <a:srgbClr val="1C2A57"/>
                        </a:solidFill>
                      </a:endParaRPr>
                    </a:p>
                  </a:txBody>
                  <a:tcPr anchor="ctr"/>
                </a:tc>
                <a:tc>
                  <a:txBody>
                    <a:bodyPr/>
                    <a:lstStyle/>
                    <a:p>
                      <a:pPr algn="ctr"/>
                      <a:r>
                        <a:rPr lang="en-US" sz="1000" dirty="0" smtClean="0">
                          <a:solidFill>
                            <a:srgbClr val="1C2A57"/>
                          </a:solidFill>
                        </a:rPr>
                        <a:t>ON</a:t>
                      </a:r>
                      <a:endParaRPr lang="en-US" sz="1000" dirty="0">
                        <a:solidFill>
                          <a:srgbClr val="1C2A57"/>
                        </a:solidFill>
                      </a:endParaRPr>
                    </a:p>
                  </a:txBody>
                  <a:tcPr anchor="ctr"/>
                </a:tc>
                <a:tc>
                  <a:txBody>
                    <a:bodyPr/>
                    <a:lstStyle/>
                    <a:p>
                      <a:pPr algn="ctr"/>
                      <a:r>
                        <a:rPr lang="en-US" sz="1000" dirty="0" smtClean="0">
                          <a:solidFill>
                            <a:srgbClr val="1C2A57"/>
                          </a:solidFill>
                        </a:rPr>
                        <a:t>LSE/LSI</a:t>
                      </a:r>
                      <a:endParaRPr lang="en-US" sz="1000" dirty="0">
                        <a:solidFill>
                          <a:srgbClr val="1C2A57"/>
                        </a:solidFill>
                      </a:endParaRPr>
                    </a:p>
                  </a:txBody>
                  <a:tcPr anchor="ctr"/>
                </a:tc>
                <a:tc>
                  <a:txBody>
                    <a:bodyPr/>
                    <a:lstStyle/>
                    <a:p>
                      <a:pPr algn="ctr"/>
                      <a:r>
                        <a:rPr lang="en-US" sz="1000" b="1" dirty="0" smtClean="0">
                          <a:solidFill>
                            <a:srgbClr val="1C2A57"/>
                          </a:solidFill>
                        </a:rPr>
                        <a:t>Reset pin, all I/</a:t>
                      </a:r>
                      <a:r>
                        <a:rPr lang="en-US" sz="1000" b="1" dirty="0" err="1" smtClean="0">
                          <a:solidFill>
                            <a:srgbClr val="1C2A57"/>
                          </a:solidFill>
                        </a:rPr>
                        <a:t>Os</a:t>
                      </a:r>
                      <a:endParaRPr lang="en-US" sz="1000" b="1" dirty="0" smtClean="0">
                        <a:solidFill>
                          <a:srgbClr val="1C2A57"/>
                        </a:solidFill>
                      </a:endParaRPr>
                    </a:p>
                    <a:p>
                      <a:pPr algn="ctr"/>
                      <a:r>
                        <a:rPr lang="en-US" sz="1000" b="1" dirty="0" smtClean="0">
                          <a:solidFill>
                            <a:srgbClr val="1C2A57"/>
                          </a:solidFill>
                        </a:rPr>
                        <a:t>BOR,PVD,PVM,RTC,LCD,IWDG,</a:t>
                      </a:r>
                    </a:p>
                    <a:p>
                      <a:pPr algn="ctr"/>
                      <a:r>
                        <a:rPr lang="en-US" sz="1000" b="1" dirty="0" smtClean="0">
                          <a:solidFill>
                            <a:srgbClr val="1C2A57"/>
                          </a:solidFill>
                        </a:rPr>
                        <a:t>COMPx,LPUART,I2C3,LPTIM1</a:t>
                      </a:r>
                    </a:p>
                  </a:txBody>
                  <a:tcPr anchor="ctr"/>
                </a:tc>
                <a:tc>
                  <a:txBody>
                    <a:bodyPr/>
                    <a:lstStyle/>
                    <a:p>
                      <a:pPr algn="ctr"/>
                      <a:r>
                        <a:rPr lang="en-US" sz="1000" dirty="0" smtClean="0">
                          <a:solidFill>
                            <a:srgbClr val="1C2A57"/>
                          </a:solidFill>
                        </a:rPr>
                        <a:t>1.2</a:t>
                      </a:r>
                      <a:r>
                        <a:rPr lang="en-US" sz="1000" baseline="0" dirty="0" smtClean="0">
                          <a:solidFill>
                            <a:srgbClr val="1C2A57"/>
                          </a:solidFill>
                        </a:rPr>
                        <a:t> </a:t>
                      </a:r>
                      <a:r>
                        <a:rPr lang="en-US" sz="1000" dirty="0" smtClean="0">
                          <a:solidFill>
                            <a:srgbClr val="1C2A57"/>
                          </a:solidFill>
                        </a:rPr>
                        <a:t>µA w/o RTC</a:t>
                      </a:r>
                    </a:p>
                    <a:p>
                      <a:pPr algn="ctr"/>
                      <a:r>
                        <a:rPr lang="en-US" sz="1000" dirty="0" smtClean="0">
                          <a:solidFill>
                            <a:srgbClr val="1C2A57"/>
                          </a:solidFill>
                        </a:rPr>
                        <a:t>1.4</a:t>
                      </a:r>
                      <a:r>
                        <a:rPr lang="en-US" sz="1000" baseline="0" dirty="0" smtClean="0">
                          <a:solidFill>
                            <a:srgbClr val="1C2A57"/>
                          </a:solidFill>
                        </a:rPr>
                        <a:t> </a:t>
                      </a:r>
                      <a:r>
                        <a:rPr lang="en-US" sz="1000" dirty="0" smtClean="0">
                          <a:solidFill>
                            <a:srgbClr val="1C2A57"/>
                          </a:solidFill>
                        </a:rPr>
                        <a:t> µA w/RTC</a:t>
                      </a:r>
                    </a:p>
                  </a:txBody>
                  <a:tcPr anchor="ctr"/>
                </a:tc>
                <a:tc>
                  <a:txBody>
                    <a:bodyPr/>
                    <a:lstStyle/>
                    <a:p>
                      <a:pPr algn="ctr"/>
                      <a:r>
                        <a:rPr lang="en-US" sz="1000" dirty="0" smtClean="0">
                          <a:solidFill>
                            <a:srgbClr val="1C2A57"/>
                          </a:solidFill>
                        </a:rPr>
                        <a:t>5 µs</a:t>
                      </a:r>
                      <a:r>
                        <a:rPr lang="en-US" sz="1000" baseline="0" dirty="0" smtClean="0">
                          <a:solidFill>
                            <a:srgbClr val="1C2A57"/>
                          </a:solidFill>
                        </a:rPr>
                        <a:t> </a:t>
                      </a:r>
                      <a:r>
                        <a:rPr lang="en-US" sz="1000" dirty="0" smtClean="0">
                          <a:solidFill>
                            <a:srgbClr val="1C2A57"/>
                          </a:solidFill>
                        </a:rPr>
                        <a:t>RAM</a:t>
                      </a:r>
                    </a:p>
                    <a:p>
                      <a:pPr algn="ctr"/>
                      <a:r>
                        <a:rPr lang="en-US" sz="1000" dirty="0" smtClean="0">
                          <a:solidFill>
                            <a:srgbClr val="1C2A57"/>
                          </a:solidFill>
                        </a:rPr>
                        <a:t>7 µs Flash</a:t>
                      </a:r>
                    </a:p>
                  </a:txBody>
                  <a:tcPr anchor="ctr"/>
                </a:tc>
              </a:tr>
              <a:tr h="185420">
                <a:tc rowSpan="2">
                  <a:txBody>
                    <a:bodyPr/>
                    <a:lstStyle/>
                    <a:p>
                      <a:pPr algn="ctr"/>
                      <a:r>
                        <a:rPr lang="en-US" sz="1000" dirty="0" smtClean="0">
                          <a:solidFill>
                            <a:srgbClr val="1C2A57"/>
                          </a:solidFill>
                        </a:rPr>
                        <a:t>Standby</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LPR</a:t>
                      </a:r>
                      <a:endParaRPr lang="en-US" sz="1000" dirty="0">
                        <a:solidFill>
                          <a:srgbClr val="1C2A57"/>
                        </a:solidFill>
                      </a:endParaRPr>
                    </a:p>
                  </a:txBody>
                  <a:tcPr anchor="ctr"/>
                </a:tc>
                <a:tc rowSpan="2">
                  <a:txBody>
                    <a:bodyPr/>
                    <a:lstStyle/>
                    <a:p>
                      <a:pPr algn="ctr"/>
                      <a:r>
                        <a:rPr lang="en-US" sz="1000" dirty="0" smtClean="0">
                          <a:solidFill>
                            <a:srgbClr val="1C2A57"/>
                          </a:solidFill>
                        </a:rPr>
                        <a:t>DOWN</a:t>
                      </a:r>
                      <a:endParaRPr lang="en-US" sz="1000" dirty="0">
                        <a:solidFill>
                          <a:srgbClr val="1C2A57"/>
                        </a:solidFill>
                      </a:endParaRPr>
                    </a:p>
                  </a:txBody>
                  <a:tcPr anchor="ctr"/>
                </a:tc>
                <a:tc rowSpan="2">
                  <a:txBody>
                    <a:bodyPr/>
                    <a:lstStyle/>
                    <a:p>
                      <a:pPr algn="ctr"/>
                      <a:r>
                        <a:rPr lang="en-US" sz="1000" dirty="0" smtClean="0">
                          <a:solidFill>
                            <a:srgbClr val="1C2A57"/>
                          </a:solidFill>
                        </a:rPr>
                        <a:t>OFF</a:t>
                      </a:r>
                      <a:endParaRPr lang="en-US" sz="1000" dirty="0">
                        <a:solidFill>
                          <a:srgbClr val="1C2A57"/>
                        </a:solidFill>
                      </a:endParaRPr>
                    </a:p>
                  </a:txBody>
                  <a:tcPr anchor="ctr"/>
                </a:tc>
                <a:tc>
                  <a:txBody>
                    <a:bodyPr/>
                    <a:lstStyle/>
                    <a:p>
                      <a:pPr algn="ctr"/>
                      <a:r>
                        <a:rPr lang="en-US" sz="1000" dirty="0" smtClean="0">
                          <a:solidFill>
                            <a:srgbClr val="1C2A57"/>
                          </a:solidFill>
                        </a:rPr>
                        <a:t>SRAM2 ON</a:t>
                      </a:r>
                      <a:endParaRPr lang="en-US" sz="1000" dirty="0">
                        <a:solidFill>
                          <a:srgbClr val="1C2A57"/>
                        </a:solidFill>
                      </a:endParaRPr>
                    </a:p>
                  </a:txBody>
                  <a:tcPr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1C2A57"/>
                          </a:solidFill>
                        </a:rPr>
                        <a:t>LSE/LSI</a:t>
                      </a:r>
                    </a:p>
                  </a:txBody>
                  <a:tcPr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1C2A57"/>
                          </a:solidFill>
                        </a:rPr>
                        <a:t>Reset pin, 5</a:t>
                      </a:r>
                      <a:r>
                        <a:rPr lang="en-US" sz="1000" b="1" baseline="0" dirty="0" smtClean="0">
                          <a:solidFill>
                            <a:srgbClr val="1C2A57"/>
                          </a:solidFill>
                        </a:rPr>
                        <a:t> </a:t>
                      </a:r>
                      <a:r>
                        <a:rPr lang="en-US" sz="1000" b="1" baseline="0" dirty="0" err="1" smtClean="0">
                          <a:solidFill>
                            <a:srgbClr val="1C2A57"/>
                          </a:solidFill>
                        </a:rPr>
                        <a:t>WKUPx</a:t>
                      </a:r>
                      <a:r>
                        <a:rPr lang="en-US" sz="1000" b="1" baseline="0" dirty="0" smtClean="0">
                          <a:solidFill>
                            <a:srgbClr val="1C2A57"/>
                          </a:solidFill>
                        </a:rPr>
                        <a:t> pins</a:t>
                      </a:r>
                      <a:endParaRPr lang="en-US" sz="1000" dirty="0" smtClean="0">
                        <a:solidFill>
                          <a:srgbClr val="1C2A57"/>
                        </a:solidFill>
                      </a:endParaRPr>
                    </a:p>
                    <a:p>
                      <a:pPr algn="ctr"/>
                      <a:r>
                        <a:rPr lang="en-US" sz="1000" b="1" dirty="0" smtClean="0">
                          <a:solidFill>
                            <a:srgbClr val="1C2A57"/>
                          </a:solidFill>
                        </a:rPr>
                        <a:t>BOR, RTC, IWDG</a:t>
                      </a:r>
                      <a:endParaRPr lang="en-US" sz="1000" b="1" dirty="0">
                        <a:solidFill>
                          <a:srgbClr val="1C2A57"/>
                        </a:solidFill>
                      </a:endParaRPr>
                    </a:p>
                  </a:txBody>
                  <a:tcPr anchor="ctr"/>
                </a:tc>
                <a:tc>
                  <a:txBody>
                    <a:bodyPr/>
                    <a:lstStyle/>
                    <a:p>
                      <a:pPr algn="ctr"/>
                      <a:r>
                        <a:rPr lang="en-US" sz="1000" dirty="0" smtClean="0">
                          <a:solidFill>
                            <a:srgbClr val="1C2A57"/>
                          </a:solidFill>
                        </a:rPr>
                        <a:t>+ 235 </a:t>
                      </a:r>
                      <a:r>
                        <a:rPr lang="en-US" sz="1000" dirty="0" err="1" smtClean="0">
                          <a:solidFill>
                            <a:srgbClr val="1C2A57"/>
                          </a:solidFill>
                        </a:rPr>
                        <a:t>nA</a:t>
                      </a:r>
                      <a:endParaRPr lang="en-US" sz="1000" dirty="0">
                        <a:solidFill>
                          <a:srgbClr val="1C2A57"/>
                        </a:solidFill>
                      </a:endParaRPr>
                    </a:p>
                  </a:txBody>
                  <a:tcPr anchor="ctr"/>
                </a:tc>
                <a:tc rowSpan="2">
                  <a:txBody>
                    <a:bodyPr/>
                    <a:lstStyle/>
                    <a:p>
                      <a:pPr algn="ctr"/>
                      <a:r>
                        <a:rPr lang="en-US" sz="1000" dirty="0" smtClean="0">
                          <a:solidFill>
                            <a:srgbClr val="1C2A57"/>
                          </a:solidFill>
                        </a:rPr>
                        <a:t>14 µs</a:t>
                      </a:r>
                      <a:endParaRPr lang="en-US" sz="1000" dirty="0">
                        <a:solidFill>
                          <a:srgbClr val="1C2A57"/>
                        </a:solidFill>
                      </a:endParaRPr>
                    </a:p>
                  </a:txBody>
                  <a:tcPr anchor="ctr"/>
                </a:tc>
              </a:tr>
              <a:tr h="185420">
                <a:tc vMerge="1">
                  <a:txBody>
                    <a:bodyPr/>
                    <a:lstStyle/>
                    <a:p>
                      <a:endParaRPr lang="en-US"/>
                    </a:p>
                  </a:txBody>
                  <a:tcPr/>
                </a:tc>
                <a:tc>
                  <a:txBody>
                    <a:bodyPr/>
                    <a:lstStyle/>
                    <a:p>
                      <a:pPr algn="ctr"/>
                      <a:r>
                        <a:rPr lang="en-US" sz="1000" dirty="0" smtClean="0">
                          <a:solidFill>
                            <a:srgbClr val="1C2A57"/>
                          </a:solidFill>
                        </a:rPr>
                        <a:t>OFF</a:t>
                      </a:r>
                      <a:endParaRPr lang="en-US" sz="1000" dirty="0">
                        <a:solidFill>
                          <a:srgbClr val="1C2A57"/>
                        </a:solidFill>
                      </a:endParaRPr>
                    </a:p>
                  </a:txBody>
                  <a:tcPr anchor="ctr"/>
                </a:tc>
                <a:tc vMerge="1">
                  <a:txBody>
                    <a:bodyPr/>
                    <a:lstStyle/>
                    <a:p>
                      <a:endParaRPr lang="en-US"/>
                    </a:p>
                  </a:txBody>
                  <a:tcPr/>
                </a:tc>
                <a:tc vMerge="1">
                  <a:txBody>
                    <a:bodyPr/>
                    <a:lstStyle/>
                    <a:p>
                      <a:endParaRPr lang="en-US"/>
                    </a:p>
                  </a:txBody>
                  <a:tcPr/>
                </a:tc>
                <a:tc>
                  <a:txBody>
                    <a:bodyPr/>
                    <a:lstStyle/>
                    <a:p>
                      <a:pPr algn="ctr"/>
                      <a:r>
                        <a:rPr lang="en-US" sz="1000" dirty="0" smtClean="0">
                          <a:solidFill>
                            <a:srgbClr val="1C2A57"/>
                          </a:solidFill>
                        </a:rPr>
                        <a:t>DOWN</a:t>
                      </a:r>
                      <a:endParaRPr lang="en-US" sz="1000" dirty="0">
                        <a:solidFill>
                          <a:srgbClr val="1C2A57"/>
                        </a:solidFill>
                      </a:endParaRPr>
                    </a:p>
                  </a:txBody>
                  <a:tcPr anchor="ctr"/>
                </a:tc>
                <a:tc vMerge="1">
                  <a:txBody>
                    <a:bodyPr/>
                    <a:lstStyle/>
                    <a:p>
                      <a:endParaRPr lang="en-US"/>
                    </a:p>
                  </a:txBody>
                  <a:tcPr/>
                </a:tc>
                <a:tc vMerge="1">
                  <a:txBody>
                    <a:bodyPr/>
                    <a:lstStyle/>
                    <a:p>
                      <a:endParaRPr lang="en-US"/>
                    </a:p>
                  </a:txBody>
                  <a:tcPr/>
                </a:tc>
                <a:tc>
                  <a:txBody>
                    <a:bodyPr/>
                    <a:lstStyle/>
                    <a:p>
                      <a:pPr algn="ctr"/>
                      <a:r>
                        <a:rPr lang="en-US" sz="1000" dirty="0" smtClean="0">
                          <a:solidFill>
                            <a:srgbClr val="1C2A57"/>
                          </a:solidFill>
                        </a:rPr>
                        <a:t>128</a:t>
                      </a:r>
                      <a:r>
                        <a:rPr lang="en-US" sz="1000" baseline="0" dirty="0" smtClean="0">
                          <a:solidFill>
                            <a:srgbClr val="1C2A57"/>
                          </a:solidFill>
                        </a:rPr>
                        <a:t> </a:t>
                      </a:r>
                      <a:r>
                        <a:rPr lang="en-US" sz="1000" baseline="0" dirty="0" err="1" smtClean="0">
                          <a:solidFill>
                            <a:srgbClr val="1C2A57"/>
                          </a:solidFill>
                        </a:rPr>
                        <a:t>n</a:t>
                      </a:r>
                      <a:r>
                        <a:rPr lang="en-US" sz="1000" dirty="0" err="1" smtClean="0">
                          <a:solidFill>
                            <a:srgbClr val="1C2A57"/>
                          </a:solidFill>
                        </a:rPr>
                        <a:t>A</a:t>
                      </a:r>
                      <a:r>
                        <a:rPr lang="en-US" sz="1000" dirty="0" smtClean="0">
                          <a:solidFill>
                            <a:srgbClr val="1C2A57"/>
                          </a:solidFill>
                        </a:rPr>
                        <a:t> w/o RTC</a:t>
                      </a:r>
                    </a:p>
                    <a:p>
                      <a:pPr algn="ctr"/>
                      <a:r>
                        <a:rPr lang="en-US" sz="1000" baseline="0" dirty="0" smtClean="0">
                          <a:solidFill>
                            <a:srgbClr val="1C2A57"/>
                          </a:solidFill>
                        </a:rPr>
                        <a:t>433 </a:t>
                      </a:r>
                      <a:r>
                        <a:rPr lang="en-US" sz="1000" dirty="0" smtClean="0">
                          <a:solidFill>
                            <a:srgbClr val="1C2A57"/>
                          </a:solidFill>
                        </a:rPr>
                        <a:t> </a:t>
                      </a:r>
                      <a:r>
                        <a:rPr lang="en-US" sz="1000" dirty="0" err="1" smtClean="0">
                          <a:solidFill>
                            <a:srgbClr val="1C2A57"/>
                          </a:solidFill>
                        </a:rPr>
                        <a:t>nA</a:t>
                      </a:r>
                      <a:r>
                        <a:rPr lang="en-US" sz="1000" dirty="0" smtClean="0">
                          <a:solidFill>
                            <a:srgbClr val="1C2A57"/>
                          </a:solidFill>
                        </a:rPr>
                        <a:t> w/RTC</a:t>
                      </a:r>
                    </a:p>
                  </a:txBody>
                  <a:tcPr anchor="ctr"/>
                </a:tc>
                <a:tc vMerge="1">
                  <a:txBody>
                    <a:bodyPr/>
                    <a:lstStyle/>
                    <a:p>
                      <a:endParaRPr lang="en-US"/>
                    </a:p>
                  </a:txBody>
                  <a:tcPr/>
                </a:tc>
              </a:tr>
              <a:tr h="370840">
                <a:tc>
                  <a:txBody>
                    <a:bodyPr/>
                    <a:lstStyle/>
                    <a:p>
                      <a:pPr algn="ctr"/>
                      <a:r>
                        <a:rPr lang="en-US" sz="1000" dirty="0" smtClean="0">
                          <a:solidFill>
                            <a:srgbClr val="1C2A57"/>
                          </a:solidFill>
                        </a:rPr>
                        <a:t>Shutdown</a:t>
                      </a:r>
                      <a:endParaRPr lang="en-US" sz="1000" dirty="0">
                        <a:solidFill>
                          <a:srgbClr val="1C2A57"/>
                        </a:solidFill>
                      </a:endParaRPr>
                    </a:p>
                  </a:txBody>
                  <a:tcPr anchor="ctr">
                    <a:solidFill>
                      <a:srgbClr val="00B0F0"/>
                    </a:solidFill>
                  </a:tcPr>
                </a:tc>
                <a:tc>
                  <a:txBody>
                    <a:bodyPr/>
                    <a:lstStyle/>
                    <a:p>
                      <a:pPr algn="ctr"/>
                      <a:r>
                        <a:rPr lang="en-US" sz="1000" dirty="0" smtClean="0">
                          <a:solidFill>
                            <a:srgbClr val="1C2A57"/>
                          </a:solidFill>
                        </a:rPr>
                        <a:t>OFF</a:t>
                      </a:r>
                      <a:endParaRPr lang="en-US" sz="1000" dirty="0">
                        <a:solidFill>
                          <a:srgbClr val="1C2A57"/>
                        </a:solidFill>
                      </a:endParaRPr>
                    </a:p>
                  </a:txBody>
                  <a:tcPr anchor="ctr"/>
                </a:tc>
                <a:tc>
                  <a:txBody>
                    <a:bodyPr/>
                    <a:lstStyle/>
                    <a:p>
                      <a:pPr algn="ctr"/>
                      <a:r>
                        <a:rPr lang="en-US" sz="1000" dirty="0" smtClean="0">
                          <a:solidFill>
                            <a:srgbClr val="1C2A57"/>
                          </a:solidFill>
                        </a:rPr>
                        <a:t>DOWN</a:t>
                      </a:r>
                      <a:endParaRPr lang="en-US" sz="1000" dirty="0">
                        <a:solidFill>
                          <a:srgbClr val="1C2A57"/>
                        </a:solidFill>
                      </a:endParaRPr>
                    </a:p>
                  </a:txBody>
                  <a:tcPr anchor="ctr"/>
                </a:tc>
                <a:tc>
                  <a:txBody>
                    <a:bodyPr/>
                    <a:lstStyle/>
                    <a:p>
                      <a:pPr algn="ctr"/>
                      <a:r>
                        <a:rPr lang="en-US" sz="1000" dirty="0" smtClean="0">
                          <a:solidFill>
                            <a:srgbClr val="1C2A57"/>
                          </a:solidFill>
                        </a:rPr>
                        <a:t>OFF</a:t>
                      </a:r>
                      <a:endParaRPr lang="en-US" sz="1000" dirty="0">
                        <a:solidFill>
                          <a:srgbClr val="1C2A57"/>
                        </a:solidFill>
                      </a:endParaRPr>
                    </a:p>
                  </a:txBody>
                  <a:tcPr anchor="ctr"/>
                </a:tc>
                <a:tc>
                  <a:txBody>
                    <a:bodyPr/>
                    <a:lstStyle/>
                    <a:p>
                      <a:pPr algn="ctr"/>
                      <a:r>
                        <a:rPr lang="en-US" sz="1000" dirty="0" smtClean="0">
                          <a:solidFill>
                            <a:srgbClr val="1C2A57"/>
                          </a:solidFill>
                        </a:rPr>
                        <a:t>DOWN</a:t>
                      </a:r>
                      <a:endParaRPr lang="en-US" sz="1000" dirty="0">
                        <a:solidFill>
                          <a:srgbClr val="1C2A57"/>
                        </a:solidFill>
                      </a:endParaRPr>
                    </a:p>
                  </a:txBody>
                  <a:tcPr anchor="ctr"/>
                </a:tc>
                <a:tc>
                  <a:txBody>
                    <a:bodyPr/>
                    <a:lstStyle/>
                    <a:p>
                      <a:pPr algn="ctr"/>
                      <a:r>
                        <a:rPr lang="en-US" sz="1000" dirty="0" smtClean="0">
                          <a:solidFill>
                            <a:srgbClr val="1C2A57"/>
                          </a:solidFill>
                        </a:rPr>
                        <a:t>LSE</a:t>
                      </a:r>
                      <a:endParaRPr lang="en-US" sz="1000" dirty="0">
                        <a:solidFill>
                          <a:srgbClr val="1C2A57"/>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1C2A57"/>
                          </a:solidFill>
                        </a:rPr>
                        <a:t>Reset pin, 5</a:t>
                      </a:r>
                      <a:r>
                        <a:rPr lang="en-US" sz="1000" b="1" baseline="0" dirty="0" smtClean="0">
                          <a:solidFill>
                            <a:srgbClr val="1C2A57"/>
                          </a:solidFill>
                        </a:rPr>
                        <a:t> </a:t>
                      </a:r>
                      <a:r>
                        <a:rPr lang="en-US" sz="1000" b="1" baseline="0" dirty="0" err="1" smtClean="0">
                          <a:solidFill>
                            <a:srgbClr val="1C2A57"/>
                          </a:solidFill>
                        </a:rPr>
                        <a:t>WKUPx</a:t>
                      </a:r>
                      <a:r>
                        <a:rPr lang="en-US" sz="1000" b="1" baseline="0" dirty="0" smtClean="0">
                          <a:solidFill>
                            <a:srgbClr val="1C2A57"/>
                          </a:solidFill>
                        </a:rPr>
                        <a:t> pins</a:t>
                      </a:r>
                      <a:endParaRPr lang="en-US" sz="1000" dirty="0" smtClean="0">
                        <a:solidFill>
                          <a:srgbClr val="1C2A57"/>
                        </a:solidFill>
                      </a:endParaRPr>
                    </a:p>
                    <a:p>
                      <a:pPr algn="ctr"/>
                      <a:r>
                        <a:rPr lang="en-US" sz="1000" b="1" dirty="0" smtClean="0">
                          <a:solidFill>
                            <a:srgbClr val="1C2A57"/>
                          </a:solidFill>
                        </a:rPr>
                        <a:t>RTC</a:t>
                      </a:r>
                    </a:p>
                  </a:txBody>
                  <a:tcPr anchor="ctr"/>
                </a:tc>
                <a:tc>
                  <a:txBody>
                    <a:bodyPr/>
                    <a:lstStyle/>
                    <a:p>
                      <a:pPr algn="ctr"/>
                      <a:r>
                        <a:rPr lang="en-US" sz="1000" dirty="0" smtClean="0">
                          <a:solidFill>
                            <a:srgbClr val="1C2A57"/>
                          </a:solidFill>
                        </a:rPr>
                        <a:t>30 </a:t>
                      </a:r>
                      <a:r>
                        <a:rPr lang="en-US" sz="1000" baseline="0" dirty="0" err="1" smtClean="0">
                          <a:solidFill>
                            <a:srgbClr val="1C2A57"/>
                          </a:solidFill>
                        </a:rPr>
                        <a:t>n</a:t>
                      </a:r>
                      <a:r>
                        <a:rPr lang="en-US" sz="1000" dirty="0" err="1" smtClean="0">
                          <a:solidFill>
                            <a:srgbClr val="1C2A57"/>
                          </a:solidFill>
                        </a:rPr>
                        <a:t>A</a:t>
                      </a:r>
                      <a:r>
                        <a:rPr lang="en-US" sz="1000" dirty="0" smtClean="0">
                          <a:solidFill>
                            <a:srgbClr val="1C2A57"/>
                          </a:solidFill>
                        </a:rPr>
                        <a:t> w/o RTC</a:t>
                      </a:r>
                    </a:p>
                    <a:p>
                      <a:pPr algn="ctr"/>
                      <a:r>
                        <a:rPr lang="en-US" sz="1000" baseline="0" dirty="0" smtClean="0">
                          <a:solidFill>
                            <a:srgbClr val="1C2A57"/>
                          </a:solidFill>
                        </a:rPr>
                        <a:t>329 </a:t>
                      </a:r>
                      <a:r>
                        <a:rPr lang="en-US" sz="1000" dirty="0" err="1" smtClean="0">
                          <a:solidFill>
                            <a:srgbClr val="1C2A57"/>
                          </a:solidFill>
                        </a:rPr>
                        <a:t>nA</a:t>
                      </a:r>
                      <a:r>
                        <a:rPr lang="en-US" sz="1000" dirty="0" smtClean="0">
                          <a:solidFill>
                            <a:srgbClr val="1C2A57"/>
                          </a:solidFill>
                        </a:rPr>
                        <a:t> w/RTC</a:t>
                      </a:r>
                    </a:p>
                  </a:txBody>
                  <a:tcPr anchor="ctr"/>
                </a:tc>
                <a:tc>
                  <a:txBody>
                    <a:bodyPr/>
                    <a:lstStyle/>
                    <a:p>
                      <a:pPr algn="ctr"/>
                      <a:r>
                        <a:rPr lang="en-US" sz="1000" dirty="0" smtClean="0">
                          <a:solidFill>
                            <a:srgbClr val="1C2A57"/>
                          </a:solidFill>
                        </a:rPr>
                        <a:t>256 µs</a:t>
                      </a:r>
                      <a:endParaRPr lang="en-US" sz="1000" dirty="0">
                        <a:solidFill>
                          <a:srgbClr val="1C2A57"/>
                        </a:solidFill>
                      </a:endParaRPr>
                    </a:p>
                  </a:txBody>
                  <a:tcPr anchor="ctr"/>
                </a:tc>
              </a:tr>
            </a:tbl>
          </a:graphicData>
        </a:graphic>
      </p:graphicFrame>
      <p:sp>
        <p:nvSpPr>
          <p:cNvPr id="4" name="Slide Number Placeholder 3"/>
          <p:cNvSpPr>
            <a:spLocks noGrp="1"/>
          </p:cNvSpPr>
          <p:nvPr>
            <p:ph type="sldNum" sz="quarter" idx="12"/>
          </p:nvPr>
        </p:nvSpPr>
        <p:spPr/>
        <p:txBody>
          <a:bodyPr/>
          <a:lstStyle/>
          <a:p>
            <a:fld id="{5B31B9E4-8E4D-4C86-BFD7-412B282B373B}" type="slidenum">
              <a:rPr lang="fr-FR" smtClean="0"/>
              <a:pPr/>
              <a:t>63</a:t>
            </a:fld>
            <a:endParaRPr lang="fr-FR" dirty="0"/>
          </a:p>
        </p:txBody>
      </p:sp>
      <p:sp>
        <p:nvSpPr>
          <p:cNvPr id="7" name="TextBox 6"/>
          <p:cNvSpPr txBox="1"/>
          <p:nvPr/>
        </p:nvSpPr>
        <p:spPr>
          <a:xfrm>
            <a:off x="1043608" y="6133327"/>
            <a:ext cx="4037131" cy="461665"/>
          </a:xfrm>
          <a:prstGeom prst="rect">
            <a:avLst/>
          </a:prstGeom>
          <a:noFill/>
        </p:spPr>
        <p:txBody>
          <a:bodyPr wrap="none" rtlCol="0">
            <a:spAutoFit/>
          </a:bodyPr>
          <a:lstStyle/>
          <a:p>
            <a:pPr marL="228600" indent="-228600">
              <a:buAutoNum type="arabicPeriod"/>
            </a:pPr>
            <a:r>
              <a:rPr lang="en-US" sz="1200" dirty="0" smtClean="0">
                <a:solidFill>
                  <a:srgbClr val="002060"/>
                </a:solidFill>
              </a:rPr>
              <a:t>Can be put in power-down and clock can be gated off</a:t>
            </a:r>
          </a:p>
          <a:p>
            <a:pPr marL="228600" indent="-228600">
              <a:buAutoNum type="arabicPeriod"/>
            </a:pPr>
            <a:r>
              <a:rPr lang="en-US" sz="1200" dirty="0" smtClean="0">
                <a:solidFill>
                  <a:srgbClr val="002060"/>
                </a:solidFill>
              </a:rPr>
              <a:t>SRAM1 and SRAM2 can be gated off independently</a:t>
            </a:r>
            <a:endParaRPr lang="en-US" sz="1200" dirty="0">
              <a:solidFill>
                <a:srgbClr val="002060"/>
              </a:solidFill>
            </a:endParaRPr>
          </a:p>
        </p:txBody>
      </p:sp>
    </p:spTree>
    <p:extLst>
      <p:ext uri="{BB962C8B-B14F-4D97-AF65-F5344CB8AC3E}">
        <p14:creationId xmlns:p14="http://schemas.microsoft.com/office/powerpoint/2010/main" val="2127681447"/>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Low-power modes transitions</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64</a:t>
            </a:fld>
            <a:endParaRPr lang="fr-FR" dirty="0"/>
          </a:p>
        </p:txBody>
      </p:sp>
      <p:sp>
        <p:nvSpPr>
          <p:cNvPr id="7" name="Oval 6"/>
          <p:cNvSpPr/>
          <p:nvPr/>
        </p:nvSpPr>
        <p:spPr>
          <a:xfrm>
            <a:off x="3654001" y="1241215"/>
            <a:ext cx="1502347" cy="76508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LPSleep</a:t>
            </a:r>
            <a:endParaRPr lang="en-US" dirty="0"/>
          </a:p>
        </p:txBody>
      </p:sp>
      <p:sp>
        <p:nvSpPr>
          <p:cNvPr id="8" name="Oval 7"/>
          <p:cNvSpPr/>
          <p:nvPr/>
        </p:nvSpPr>
        <p:spPr>
          <a:xfrm>
            <a:off x="3654001" y="2515166"/>
            <a:ext cx="1502348" cy="76508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LPRu</a:t>
            </a:r>
            <a:r>
              <a:rPr lang="en-US" dirty="0" err="1"/>
              <a:t>n</a:t>
            </a:r>
            <a:endParaRPr lang="en-US" dirty="0"/>
          </a:p>
        </p:txBody>
      </p:sp>
      <p:sp>
        <p:nvSpPr>
          <p:cNvPr id="9" name="Oval 8"/>
          <p:cNvSpPr/>
          <p:nvPr/>
        </p:nvSpPr>
        <p:spPr>
          <a:xfrm>
            <a:off x="3644280" y="3830215"/>
            <a:ext cx="1620180" cy="149273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Run</a:t>
            </a:r>
            <a:endParaRPr lang="en-US" dirty="0"/>
          </a:p>
        </p:txBody>
      </p:sp>
      <p:sp>
        <p:nvSpPr>
          <p:cNvPr id="10" name="Oval 9"/>
          <p:cNvSpPr/>
          <p:nvPr/>
        </p:nvSpPr>
        <p:spPr>
          <a:xfrm>
            <a:off x="3626895" y="5904275"/>
            <a:ext cx="1620180" cy="76508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Stop2</a:t>
            </a:r>
            <a:endParaRPr lang="en-US" dirty="0"/>
          </a:p>
        </p:txBody>
      </p:sp>
      <p:sp>
        <p:nvSpPr>
          <p:cNvPr id="11" name="Oval 10"/>
          <p:cNvSpPr/>
          <p:nvPr/>
        </p:nvSpPr>
        <p:spPr>
          <a:xfrm>
            <a:off x="1331640" y="4306597"/>
            <a:ext cx="1260140" cy="76508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Stop1</a:t>
            </a:r>
            <a:endParaRPr lang="en-US" dirty="0"/>
          </a:p>
        </p:txBody>
      </p:sp>
      <p:sp>
        <p:nvSpPr>
          <p:cNvPr id="12" name="Oval 11"/>
          <p:cNvSpPr/>
          <p:nvPr/>
        </p:nvSpPr>
        <p:spPr>
          <a:xfrm>
            <a:off x="1317012" y="2501356"/>
            <a:ext cx="1260140" cy="7650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Sleep</a:t>
            </a:r>
            <a:endParaRPr lang="en-US" dirty="0"/>
          </a:p>
        </p:txBody>
      </p:sp>
      <p:sp>
        <p:nvSpPr>
          <p:cNvPr id="13" name="Oval 12"/>
          <p:cNvSpPr/>
          <p:nvPr/>
        </p:nvSpPr>
        <p:spPr>
          <a:xfrm>
            <a:off x="6447582" y="2506065"/>
            <a:ext cx="1620179" cy="7650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Shutdown</a:t>
            </a:r>
            <a:endParaRPr lang="en-US" dirty="0"/>
          </a:p>
        </p:txBody>
      </p:sp>
      <p:sp>
        <p:nvSpPr>
          <p:cNvPr id="14" name="Oval 13"/>
          <p:cNvSpPr/>
          <p:nvPr/>
        </p:nvSpPr>
        <p:spPr>
          <a:xfrm>
            <a:off x="6462210" y="4306598"/>
            <a:ext cx="1620180" cy="6975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Standby</a:t>
            </a:r>
            <a:endParaRPr lang="en-US" dirty="0"/>
          </a:p>
        </p:txBody>
      </p:sp>
      <p:sp>
        <p:nvSpPr>
          <p:cNvPr id="15" name="Left-Right Arrow 14"/>
          <p:cNvSpPr/>
          <p:nvPr/>
        </p:nvSpPr>
        <p:spPr>
          <a:xfrm>
            <a:off x="2591780" y="4576580"/>
            <a:ext cx="1062221" cy="225025"/>
          </a:xfrm>
          <a:prstGeom prst="lef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2280000">
            <a:off x="2298171" y="3505145"/>
            <a:ext cx="1654912" cy="292853"/>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19320000" flipV="1">
            <a:off x="5166016" y="3655226"/>
            <a:ext cx="1779265" cy="292853"/>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5264461" y="4537368"/>
            <a:ext cx="1197750" cy="225025"/>
          </a:xfrm>
          <a:prstGeom prst="leftRightArrow">
            <a:avLst/>
          </a:prstGeom>
          <a:solidFill>
            <a:srgbClr val="D0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Down Arrow 20"/>
          <p:cNvSpPr/>
          <p:nvPr/>
        </p:nvSpPr>
        <p:spPr>
          <a:xfrm>
            <a:off x="4349001" y="2011011"/>
            <a:ext cx="181482" cy="495054"/>
          </a:xfrm>
          <a:prstGeom prst="upDown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a:off x="4349204" y="3319901"/>
            <a:ext cx="181482" cy="495054"/>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9320000" flipV="1">
            <a:off x="2190955" y="3668529"/>
            <a:ext cx="1900136" cy="292853"/>
          </a:xfrm>
          <a:prstGeom prst="lef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Down Arrow 23"/>
          <p:cNvSpPr/>
          <p:nvPr/>
        </p:nvSpPr>
        <p:spPr>
          <a:xfrm>
            <a:off x="4326584" y="5322946"/>
            <a:ext cx="186439" cy="569800"/>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5156349" y="2796409"/>
            <a:ext cx="1305862" cy="1749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2460000">
            <a:off x="4875137" y="3656142"/>
            <a:ext cx="2115052" cy="18031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5514777"/>
      </p:ext>
    </p:extLst>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556485"/>
          </a:xfrm>
        </p:spPr>
        <p:txBody>
          <a:bodyPr>
            <a:normAutofit/>
          </a:bodyPr>
          <a:lstStyle/>
          <a:p>
            <a:r>
              <a:rPr lang="en-US" dirty="0" smtClean="0"/>
              <a:t>Hands-On Lab #3: </a:t>
            </a:r>
            <a:br>
              <a:rPr lang="en-US" dirty="0" smtClean="0"/>
            </a:br>
            <a:r>
              <a:rPr lang="en-US" dirty="0" smtClean="0"/>
              <a:t>Power Consumption Calculator</a:t>
            </a:r>
            <a:endParaRPr lang="en-US" dirty="0">
              <a:solidFill>
                <a:schemeClr val="accent4"/>
              </a:solidFill>
            </a:endParaRPr>
          </a:p>
        </p:txBody>
      </p:sp>
    </p:spTree>
    <p:extLst>
      <p:ext uri="{BB962C8B-B14F-4D97-AF65-F5344CB8AC3E}">
        <p14:creationId xmlns:p14="http://schemas.microsoft.com/office/powerpoint/2010/main" val="3188910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75240" cy="936104"/>
          </a:xfrm>
        </p:spPr>
        <p:txBody>
          <a:bodyPr>
            <a:normAutofit/>
          </a:bodyPr>
          <a:lstStyle/>
          <a:p>
            <a:r>
              <a:rPr lang="en-US" dirty="0" smtClean="0"/>
              <a:t>Power Consumption Calculator Lab</a:t>
            </a:r>
            <a:endParaRPr lang="en-US" dirty="0"/>
          </a:p>
        </p:txBody>
      </p:sp>
      <p:sp>
        <p:nvSpPr>
          <p:cNvPr id="3" name="Content Placeholder 2"/>
          <p:cNvSpPr>
            <a:spLocks noGrp="1"/>
          </p:cNvSpPr>
          <p:nvPr>
            <p:ph idx="1"/>
          </p:nvPr>
        </p:nvSpPr>
        <p:spPr>
          <a:xfrm>
            <a:off x="457200" y="1274379"/>
            <a:ext cx="6995120" cy="400110"/>
          </a:xfrm>
        </p:spPr>
        <p:txBody>
          <a:bodyPr>
            <a:normAutofit/>
          </a:bodyPr>
          <a:lstStyle/>
          <a:p>
            <a:r>
              <a:rPr lang="en-US" sz="1800" b="1" dirty="0" smtClean="0"/>
              <a:t>Click on the Power Consumption Calculator tab in </a:t>
            </a:r>
            <a:r>
              <a:rPr lang="en-US" sz="1800" b="1" dirty="0" err="1" smtClean="0"/>
              <a:t>CubeMX</a:t>
            </a:r>
            <a:endParaRPr lang="en-US" sz="1800" dirty="0"/>
          </a:p>
        </p:txBody>
      </p:sp>
      <p:sp>
        <p:nvSpPr>
          <p:cNvPr id="12" name="Content Placeholder 2"/>
          <p:cNvSpPr txBox="1">
            <a:spLocks/>
          </p:cNvSpPr>
          <p:nvPr/>
        </p:nvSpPr>
        <p:spPr>
          <a:xfrm>
            <a:off x="555508" y="2681982"/>
            <a:ext cx="7603324" cy="369332"/>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Select two AAA Alkaline batteries (in series) as our power source:</a:t>
            </a:r>
            <a:endParaRPr lang="en-US" sz="1800" b="1"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66</a:t>
            </a:fld>
            <a:endParaRPr lang="fr-F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18753"/>
            <a:ext cx="42576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476" y="3789040"/>
            <a:ext cx="2661060" cy="2450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42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75240" cy="936104"/>
          </a:xfrm>
        </p:spPr>
        <p:txBody>
          <a:bodyPr>
            <a:normAutofit/>
          </a:bodyPr>
          <a:lstStyle/>
          <a:p>
            <a:r>
              <a:rPr lang="en-US" dirty="0" smtClean="0"/>
              <a:t>Power Consumption Calculator Lab</a:t>
            </a:r>
            <a:endParaRPr lang="en-US" dirty="0"/>
          </a:p>
        </p:txBody>
      </p:sp>
      <p:sp>
        <p:nvSpPr>
          <p:cNvPr id="12" name="Content Placeholder 2"/>
          <p:cNvSpPr txBox="1">
            <a:spLocks/>
          </p:cNvSpPr>
          <p:nvPr/>
        </p:nvSpPr>
        <p:spPr>
          <a:xfrm>
            <a:off x="569076" y="1196752"/>
            <a:ext cx="6955252" cy="369332"/>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Add a step to our power sequence:  Click:  Step.. Add</a:t>
            </a:r>
            <a:endParaRPr lang="en-US" sz="1800" b="1"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67</a:t>
            </a:fld>
            <a:endParaRPr lang="fr-FR"/>
          </a:p>
        </p:txBody>
      </p:sp>
      <p:sp>
        <p:nvSpPr>
          <p:cNvPr id="14" name="Content Placeholder 2"/>
          <p:cNvSpPr txBox="1">
            <a:spLocks/>
          </p:cNvSpPr>
          <p:nvPr/>
        </p:nvSpPr>
        <p:spPr>
          <a:xfrm>
            <a:off x="597593" y="2661736"/>
            <a:ext cx="8035371" cy="1538883"/>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Configure a 10ms step:</a:t>
            </a:r>
          </a:p>
          <a:p>
            <a:pPr lvl="1"/>
            <a:r>
              <a:rPr lang="en-US" sz="1400" dirty="0" smtClean="0"/>
              <a:t>4.0MHz Range2 RUN mode</a:t>
            </a:r>
          </a:p>
          <a:p>
            <a:pPr lvl="1"/>
            <a:r>
              <a:rPr lang="en-US" sz="1400" dirty="0" smtClean="0"/>
              <a:t>GPIOB, GPIOE and USART2 peripherals enabled</a:t>
            </a:r>
          </a:p>
          <a:p>
            <a:pPr lvl="1"/>
            <a:r>
              <a:rPr lang="en-US" sz="1400" dirty="0" smtClean="0"/>
              <a:t>Click “Add”</a:t>
            </a:r>
            <a:endParaRPr lang="en-US" sz="1400" dirty="0"/>
          </a:p>
          <a:p>
            <a:pPr lvl="1"/>
            <a:r>
              <a:rPr lang="en-US" sz="1400" dirty="0" smtClean="0"/>
              <a:t>Resulting step consumption should be 762.8uA</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1356473" cy="71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284984"/>
            <a:ext cx="2824535" cy="324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94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75240" cy="936104"/>
          </a:xfrm>
        </p:spPr>
        <p:txBody>
          <a:bodyPr>
            <a:normAutofit/>
          </a:bodyPr>
          <a:lstStyle/>
          <a:p>
            <a:r>
              <a:rPr lang="en-US" dirty="0" smtClean="0"/>
              <a:t>Power Consumption Calculator Lab</a:t>
            </a:r>
            <a:endParaRPr lang="en-US" dirty="0"/>
          </a:p>
        </p:txBody>
      </p:sp>
      <p:sp>
        <p:nvSpPr>
          <p:cNvPr id="12" name="Content Placeholder 2"/>
          <p:cNvSpPr txBox="1">
            <a:spLocks/>
          </p:cNvSpPr>
          <p:nvPr/>
        </p:nvSpPr>
        <p:spPr>
          <a:xfrm>
            <a:off x="569076" y="1196752"/>
            <a:ext cx="7315292" cy="2339102"/>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Add three more additional power steps:</a:t>
            </a:r>
          </a:p>
          <a:p>
            <a:pPr lvl="1"/>
            <a:r>
              <a:rPr lang="en-US" sz="1400" b="1" dirty="0" smtClean="0"/>
              <a:t>STOP2 mode, Battery power source, ALL Clocks OFF, 100ms duration</a:t>
            </a:r>
          </a:p>
          <a:p>
            <a:pPr lvl="1"/>
            <a:r>
              <a:rPr lang="en-US" sz="1400" b="1" dirty="0" smtClean="0"/>
              <a:t>LPRUN mode</a:t>
            </a:r>
            <a:r>
              <a:rPr lang="en-US" sz="1400" b="1" dirty="0"/>
              <a:t>, FLASH fetch </a:t>
            </a:r>
            <a:r>
              <a:rPr lang="en-US" sz="1400" b="1" dirty="0" smtClean="0"/>
              <a:t>type, Battery power source, 2.0MHz </a:t>
            </a:r>
            <a:r>
              <a:rPr lang="en-US" sz="1400" b="1" dirty="0" err="1" smtClean="0"/>
              <a:t>freq</a:t>
            </a:r>
            <a:r>
              <a:rPr lang="en-US" sz="1400" b="1" dirty="0" smtClean="0"/>
              <a:t>, 5ms duration, GPIOB, GPIOE active</a:t>
            </a:r>
          </a:p>
          <a:p>
            <a:pPr lvl="1"/>
            <a:r>
              <a:rPr lang="en-US" sz="1400" b="1" dirty="0" smtClean="0"/>
              <a:t>Duplicate Step #2 (STOP2 mode) using the DUPLICATE button</a:t>
            </a:r>
          </a:p>
          <a:p>
            <a:r>
              <a:rPr lang="en-US" sz="1800" b="1" dirty="0" smtClean="0"/>
              <a:t>Check the result:</a:t>
            </a:r>
          </a:p>
          <a:p>
            <a:pPr lvl="1"/>
            <a:endParaRPr lang="en-US" sz="1400" b="1"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68</a:t>
            </a:fld>
            <a:endParaRPr lang="fr-FR"/>
          </a:p>
        </p:txBody>
      </p:sp>
      <p:pic>
        <p:nvPicPr>
          <p:cNvPr id="8194"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99592" y="3429000"/>
            <a:ext cx="8064896" cy="305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739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5240" cy="1143000"/>
          </a:xfrm>
        </p:spPr>
        <p:txBody>
          <a:bodyPr lIns="91427" tIns="45714" rIns="91427" bIns="45714"/>
          <a:lstStyle/>
          <a:p>
            <a:r>
              <a:rPr lang="en-US" dirty="0" smtClean="0"/>
              <a:t>VBAT backup domain</a:t>
            </a:r>
            <a:endParaRPr lang="en-US" dirty="0"/>
          </a:p>
        </p:txBody>
      </p:sp>
      <p:sp>
        <p:nvSpPr>
          <p:cNvPr id="3" name="Content Placeholder 2"/>
          <p:cNvSpPr>
            <a:spLocks noGrp="1"/>
          </p:cNvSpPr>
          <p:nvPr>
            <p:ph idx="1"/>
          </p:nvPr>
        </p:nvSpPr>
        <p:spPr>
          <a:xfrm>
            <a:off x="387294" y="974468"/>
            <a:ext cx="8615191" cy="1419417"/>
          </a:xfrm>
        </p:spPr>
        <p:txBody>
          <a:bodyPr>
            <a:noAutofit/>
          </a:bodyPr>
          <a:lstStyle/>
          <a:p>
            <a:r>
              <a:rPr lang="en-US" dirty="0"/>
              <a:t>VBAT charging : allows </a:t>
            </a:r>
            <a:r>
              <a:rPr lang="en-US" dirty="0" smtClean="0"/>
              <a:t>charging </a:t>
            </a:r>
            <a:r>
              <a:rPr lang="en-US" dirty="0"/>
              <a:t>a super-cap on VBAT through internal resistor when VDD is present </a:t>
            </a:r>
          </a:p>
          <a:p>
            <a:pPr lvl="1">
              <a:buClr>
                <a:schemeClr val="tx1"/>
              </a:buClr>
            </a:pPr>
            <a:r>
              <a:rPr lang="en-US" dirty="0" smtClean="0"/>
              <a:t>Battery </a:t>
            </a:r>
            <a:r>
              <a:rPr lang="en-US" dirty="0"/>
              <a:t>charging is enabled by setting </a:t>
            </a:r>
            <a:r>
              <a:rPr lang="en-US" b="1" dirty="0"/>
              <a:t>VBE</a:t>
            </a:r>
            <a:r>
              <a:rPr lang="en-US" dirty="0"/>
              <a:t> bit in the PWR_CR4 </a:t>
            </a:r>
            <a:r>
              <a:rPr lang="en-US" dirty="0" smtClean="0"/>
              <a:t>register.</a:t>
            </a:r>
          </a:p>
          <a:p>
            <a:pPr lvl="1">
              <a:buClr>
                <a:schemeClr val="tx1"/>
              </a:buClr>
            </a:pPr>
            <a:r>
              <a:rPr lang="en-US" b="1" dirty="0"/>
              <a:t>VBRS</a:t>
            </a:r>
            <a:r>
              <a:rPr lang="en-US" dirty="0"/>
              <a:t> bit value in the PWR_CR4 register selects the resistor value</a:t>
            </a:r>
          </a:p>
          <a:p>
            <a:pPr marL="723900" lvl="2" indent="0">
              <a:buClr>
                <a:schemeClr val="tx1"/>
              </a:buClr>
              <a:buNone/>
            </a:pPr>
            <a:endParaRPr lang="en-US" b="1" dirty="0" smtClean="0">
              <a:solidFill>
                <a:srgbClr val="39A9DC"/>
              </a:solidFill>
            </a:endParaRPr>
          </a:p>
          <a:p>
            <a:endParaRPr lang="en-US" sz="1200" b="1" dirty="0"/>
          </a:p>
          <a:p>
            <a:pPr marL="0" indent="0">
              <a:buNone/>
            </a:pPr>
            <a:endParaRPr lang="en-US" sz="1400" dirty="0"/>
          </a:p>
        </p:txBody>
      </p:sp>
      <p:sp>
        <p:nvSpPr>
          <p:cNvPr id="7" name="Slide Number Placeholder 2"/>
          <p:cNvSpPr>
            <a:spLocks noGrp="1"/>
          </p:cNvSpPr>
          <p:nvPr>
            <p:ph type="sldNum" sz="quarter" idx="12"/>
          </p:nvPr>
        </p:nvSpPr>
        <p:spPr>
          <a:xfrm>
            <a:off x="8617744" y="678629"/>
            <a:ext cx="544994" cy="198000"/>
          </a:xfrm>
        </p:spPr>
        <p:txBody>
          <a:bodyPr/>
          <a:lstStyle/>
          <a:p>
            <a:fld id="{5B31B9E4-8E4D-4C86-BFD7-412B282B373B}" type="slidenum">
              <a:rPr lang="fr-FR" smtClean="0"/>
              <a:pPr/>
              <a:t>69</a:t>
            </a:fld>
            <a:endParaRPr lang="fr-FR"/>
          </a:p>
        </p:txBody>
      </p:sp>
      <p:sp>
        <p:nvSpPr>
          <p:cNvPr id="4" name="Rectangle 3"/>
          <p:cNvSpPr/>
          <p:nvPr/>
        </p:nvSpPr>
        <p:spPr>
          <a:xfrm>
            <a:off x="971600" y="4599130"/>
            <a:ext cx="1935215" cy="11251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VDD domain</a:t>
            </a:r>
            <a:endParaRPr lang="en-US" dirty="0"/>
          </a:p>
        </p:txBody>
      </p:sp>
      <p:sp>
        <p:nvSpPr>
          <p:cNvPr id="5" name="Rectangle 4"/>
          <p:cNvSpPr/>
          <p:nvPr/>
        </p:nvSpPr>
        <p:spPr>
          <a:xfrm>
            <a:off x="461736" y="3879050"/>
            <a:ext cx="210216" cy="2250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75667" y="3839242"/>
            <a:ext cx="225025" cy="2475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2050" y="4329100"/>
            <a:ext cx="2340260" cy="1395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6237185" y="4599131"/>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82190" y="4599130"/>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367082" y="4599131"/>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12087" y="4599130"/>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91719" y="4599131"/>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36724" y="4599130"/>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00780" y="4592462"/>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45785" y="4592461"/>
            <a:ext cx="67507" cy="1125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8912" y="4704973"/>
            <a:ext cx="580608" cy="253916"/>
          </a:xfrm>
          <a:prstGeom prst="rect">
            <a:avLst/>
          </a:prstGeom>
          <a:noFill/>
        </p:spPr>
        <p:txBody>
          <a:bodyPr wrap="none" rtlCol="0">
            <a:spAutoFit/>
          </a:bodyPr>
          <a:lstStyle/>
          <a:p>
            <a:r>
              <a:rPr lang="en-US" sz="1050" dirty="0" smtClean="0"/>
              <a:t>1.5 k</a:t>
            </a:r>
            <a:r>
              <a:rPr lang="el-GR" sz="1050" dirty="0" smtClean="0"/>
              <a:t>Ω</a:t>
            </a:r>
            <a:endParaRPr lang="en-US" sz="1050" dirty="0"/>
          </a:p>
        </p:txBody>
      </p:sp>
      <p:sp>
        <p:nvSpPr>
          <p:cNvPr id="33" name="TextBox 32"/>
          <p:cNvSpPr txBox="1"/>
          <p:nvPr/>
        </p:nvSpPr>
        <p:spPr>
          <a:xfrm>
            <a:off x="6235017" y="5217984"/>
            <a:ext cx="468398" cy="253916"/>
          </a:xfrm>
          <a:prstGeom prst="rect">
            <a:avLst/>
          </a:prstGeom>
          <a:noFill/>
        </p:spPr>
        <p:txBody>
          <a:bodyPr wrap="none" rtlCol="0">
            <a:spAutoFit/>
          </a:bodyPr>
          <a:lstStyle/>
          <a:p>
            <a:r>
              <a:rPr lang="en-US" sz="1050" dirty="0" smtClean="0"/>
              <a:t>5 k</a:t>
            </a:r>
            <a:r>
              <a:rPr lang="el-GR" sz="1050" dirty="0" smtClean="0"/>
              <a:t>Ω</a:t>
            </a:r>
            <a:endParaRPr lang="en-US" sz="1050" dirty="0"/>
          </a:p>
        </p:txBody>
      </p:sp>
      <p:cxnSp>
        <p:nvCxnSpPr>
          <p:cNvPr id="34" name="Straight Connector 33"/>
          <p:cNvCxnSpPr/>
          <p:nvPr/>
        </p:nvCxnSpPr>
        <p:spPr>
          <a:xfrm>
            <a:off x="6759520" y="4642048"/>
            <a:ext cx="5929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85439" y="4669498"/>
            <a:ext cx="324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713292" y="4648717"/>
            <a:ext cx="46228" cy="62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78912" y="4662830"/>
            <a:ext cx="65385" cy="28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254954" y="5118775"/>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99959" y="5118774"/>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384851" y="5118775"/>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29856" y="5118774"/>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509488" y="5118775"/>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54493" y="5118774"/>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618549" y="5112106"/>
            <a:ext cx="45005" cy="11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663554" y="5112105"/>
            <a:ext cx="67507" cy="11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777289" y="5161692"/>
            <a:ext cx="296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885440" y="5182474"/>
            <a:ext cx="324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731061" y="5168361"/>
            <a:ext cx="46228" cy="62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09949" y="5182474"/>
            <a:ext cx="45005" cy="48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506269" y="4529902"/>
            <a:ext cx="350566" cy="13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492313" y="5064741"/>
            <a:ext cx="350566" cy="13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022050" y="4662830"/>
            <a:ext cx="512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2" name="Straight Connector 4101"/>
          <p:cNvCxnSpPr/>
          <p:nvPr/>
        </p:nvCxnSpPr>
        <p:spPr>
          <a:xfrm flipV="1">
            <a:off x="5202070" y="4676847"/>
            <a:ext cx="0" cy="530033"/>
          </a:xfrm>
          <a:prstGeom prst="line">
            <a:avLst/>
          </a:prstGeom>
        </p:spPr>
        <p:style>
          <a:lnRef idx="1">
            <a:schemeClr val="accent1"/>
          </a:lnRef>
          <a:fillRef idx="0">
            <a:schemeClr val="accent1"/>
          </a:fillRef>
          <a:effectRef idx="0">
            <a:schemeClr val="accent1"/>
          </a:effectRef>
          <a:fontRef idx="minor">
            <a:schemeClr val="tx1"/>
          </a:fontRef>
        </p:style>
      </p:cxnSp>
      <p:sp>
        <p:nvSpPr>
          <p:cNvPr id="4103" name="Oval 4102"/>
          <p:cNvSpPr/>
          <p:nvPr/>
        </p:nvSpPr>
        <p:spPr>
          <a:xfrm>
            <a:off x="5863947" y="464204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885440" y="517503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83888" y="46466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97882" y="517480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TextBox 4106"/>
          <p:cNvSpPr txBox="1"/>
          <p:nvPr/>
        </p:nvSpPr>
        <p:spPr>
          <a:xfrm>
            <a:off x="5562463" y="5471900"/>
            <a:ext cx="1210588" cy="261610"/>
          </a:xfrm>
          <a:prstGeom prst="rect">
            <a:avLst/>
          </a:prstGeom>
          <a:noFill/>
        </p:spPr>
        <p:txBody>
          <a:bodyPr wrap="none" rtlCol="0">
            <a:spAutoFit/>
          </a:bodyPr>
          <a:lstStyle/>
          <a:p>
            <a:r>
              <a:rPr lang="en-US" sz="1100" dirty="0" smtClean="0"/>
              <a:t>Battery charging</a:t>
            </a:r>
            <a:endParaRPr lang="en-US" sz="1100" dirty="0"/>
          </a:p>
        </p:txBody>
      </p:sp>
      <p:cxnSp>
        <p:nvCxnSpPr>
          <p:cNvPr id="4116" name="Straight Connector 4115"/>
          <p:cNvCxnSpPr>
            <a:endCxn id="74" idx="2"/>
          </p:cNvCxnSpPr>
          <p:nvPr/>
        </p:nvCxnSpPr>
        <p:spPr>
          <a:xfrm>
            <a:off x="5202070" y="5197668"/>
            <a:ext cx="295812" cy="1"/>
          </a:xfrm>
          <a:prstGeom prst="line">
            <a:avLst/>
          </a:prstGeom>
        </p:spPr>
        <p:style>
          <a:lnRef idx="1">
            <a:schemeClr val="accent1"/>
          </a:lnRef>
          <a:fillRef idx="0">
            <a:schemeClr val="accent1"/>
          </a:fillRef>
          <a:effectRef idx="0">
            <a:schemeClr val="accent1"/>
          </a:effectRef>
          <a:fontRef idx="minor">
            <a:schemeClr val="tx1"/>
          </a:fontRef>
        </p:style>
      </p:cxnSp>
      <p:sp>
        <p:nvSpPr>
          <p:cNvPr id="4119" name="Flowchart: Process 4118"/>
          <p:cNvSpPr/>
          <p:nvPr/>
        </p:nvSpPr>
        <p:spPr>
          <a:xfrm>
            <a:off x="6925517" y="3968702"/>
            <a:ext cx="1350150" cy="45719"/>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2" name="Straight Connector 4121"/>
          <p:cNvCxnSpPr/>
          <p:nvPr/>
        </p:nvCxnSpPr>
        <p:spPr>
          <a:xfrm flipV="1">
            <a:off x="7073745" y="4642048"/>
            <a:ext cx="0" cy="540426"/>
          </a:xfrm>
          <a:prstGeom prst="line">
            <a:avLst/>
          </a:prstGeom>
        </p:spPr>
        <p:style>
          <a:lnRef idx="1">
            <a:schemeClr val="accent1"/>
          </a:lnRef>
          <a:fillRef idx="0">
            <a:schemeClr val="accent1"/>
          </a:fillRef>
          <a:effectRef idx="0">
            <a:schemeClr val="accent1"/>
          </a:effectRef>
          <a:fontRef idx="minor">
            <a:schemeClr val="tx1"/>
          </a:fontRef>
        </p:style>
      </p:cxnSp>
      <p:sp>
        <p:nvSpPr>
          <p:cNvPr id="4123" name="Flowchart: Process 4122"/>
          <p:cNvSpPr/>
          <p:nvPr/>
        </p:nvSpPr>
        <p:spPr>
          <a:xfrm>
            <a:off x="7073745" y="4631125"/>
            <a:ext cx="918635" cy="45719"/>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Flowchart: Process 4123"/>
          <p:cNvSpPr/>
          <p:nvPr/>
        </p:nvSpPr>
        <p:spPr>
          <a:xfrm>
            <a:off x="7946661" y="4014421"/>
            <a:ext cx="45719" cy="616704"/>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TextBox 4124"/>
          <p:cNvSpPr txBox="1"/>
          <p:nvPr/>
        </p:nvSpPr>
        <p:spPr>
          <a:xfrm>
            <a:off x="7992380" y="3424354"/>
            <a:ext cx="770275" cy="369332"/>
          </a:xfrm>
          <a:prstGeom prst="rect">
            <a:avLst/>
          </a:prstGeom>
          <a:noFill/>
        </p:spPr>
        <p:txBody>
          <a:bodyPr wrap="none" rtlCol="0">
            <a:spAutoFit/>
          </a:bodyPr>
          <a:lstStyle/>
          <a:p>
            <a:r>
              <a:rPr lang="en-US" dirty="0" smtClean="0"/>
              <a:t>VBAT</a:t>
            </a:r>
            <a:endParaRPr lang="en-US" dirty="0"/>
          </a:p>
        </p:txBody>
      </p:sp>
      <p:sp>
        <p:nvSpPr>
          <p:cNvPr id="97" name="TextBox 96"/>
          <p:cNvSpPr txBox="1"/>
          <p:nvPr/>
        </p:nvSpPr>
        <p:spPr>
          <a:xfrm>
            <a:off x="76598" y="3424354"/>
            <a:ext cx="671979" cy="369332"/>
          </a:xfrm>
          <a:prstGeom prst="rect">
            <a:avLst/>
          </a:prstGeom>
          <a:noFill/>
        </p:spPr>
        <p:txBody>
          <a:bodyPr wrap="none" rtlCol="0">
            <a:spAutoFit/>
          </a:bodyPr>
          <a:lstStyle/>
          <a:p>
            <a:r>
              <a:rPr lang="en-US" dirty="0" smtClean="0"/>
              <a:t>VDD</a:t>
            </a:r>
            <a:endParaRPr lang="en-US" dirty="0"/>
          </a:p>
        </p:txBody>
      </p:sp>
      <p:sp>
        <p:nvSpPr>
          <p:cNvPr id="4126" name="Flowchart: Process 4125"/>
          <p:cNvSpPr/>
          <p:nvPr/>
        </p:nvSpPr>
        <p:spPr>
          <a:xfrm>
            <a:off x="671953" y="3933518"/>
            <a:ext cx="3055668" cy="56882"/>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Flowchart: Process 4126"/>
          <p:cNvSpPr/>
          <p:nvPr/>
        </p:nvSpPr>
        <p:spPr>
          <a:xfrm>
            <a:off x="1939207" y="3961959"/>
            <a:ext cx="45719" cy="637172"/>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Process 99"/>
          <p:cNvSpPr/>
          <p:nvPr/>
        </p:nvSpPr>
        <p:spPr>
          <a:xfrm>
            <a:off x="3176845" y="3974497"/>
            <a:ext cx="45719" cy="680889"/>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Process 100"/>
          <p:cNvSpPr/>
          <p:nvPr/>
        </p:nvSpPr>
        <p:spPr>
          <a:xfrm>
            <a:off x="3176845" y="4648717"/>
            <a:ext cx="2025226" cy="45719"/>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p:cNvSpPr/>
          <p:nvPr/>
        </p:nvSpPr>
        <p:spPr>
          <a:xfrm>
            <a:off x="3727620" y="3916037"/>
            <a:ext cx="90010" cy="1237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p:cNvSpPr/>
          <p:nvPr/>
        </p:nvSpPr>
        <p:spPr>
          <a:xfrm>
            <a:off x="4159161" y="3899874"/>
            <a:ext cx="90010" cy="1237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p:cNvSpPr/>
          <p:nvPr/>
        </p:nvSpPr>
        <p:spPr>
          <a:xfrm>
            <a:off x="6835507" y="3890657"/>
            <a:ext cx="90010" cy="1237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p:cNvSpPr/>
          <p:nvPr/>
        </p:nvSpPr>
        <p:spPr>
          <a:xfrm>
            <a:off x="6412087" y="3890657"/>
            <a:ext cx="90010" cy="1237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3804448" y="3802903"/>
            <a:ext cx="385010" cy="17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6483625" y="3793686"/>
            <a:ext cx="351882" cy="150994"/>
          </a:xfrm>
          <a:prstGeom prst="line">
            <a:avLst/>
          </a:prstGeom>
        </p:spPr>
        <p:style>
          <a:lnRef idx="1">
            <a:schemeClr val="accent1"/>
          </a:lnRef>
          <a:fillRef idx="0">
            <a:schemeClr val="accent1"/>
          </a:fillRef>
          <a:effectRef idx="0">
            <a:schemeClr val="accent1"/>
          </a:effectRef>
          <a:fontRef idx="minor">
            <a:schemeClr val="tx1"/>
          </a:fontRef>
        </p:style>
      </p:cxnSp>
      <p:sp>
        <p:nvSpPr>
          <p:cNvPr id="71" name="Flowchart: Process 70"/>
          <p:cNvSpPr/>
          <p:nvPr/>
        </p:nvSpPr>
        <p:spPr>
          <a:xfrm>
            <a:off x="4249171" y="3944680"/>
            <a:ext cx="2180685" cy="45719"/>
          </a:xfrm>
          <a:prstGeom prst="flowChartProcess">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Process 74"/>
          <p:cNvSpPr/>
          <p:nvPr/>
        </p:nvSpPr>
        <p:spPr>
          <a:xfrm>
            <a:off x="5962765" y="3248980"/>
            <a:ext cx="45719" cy="730739"/>
          </a:xfrm>
          <a:prstGeom prst="flowChartProcess">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059593" y="2393885"/>
            <a:ext cx="1996383" cy="855095"/>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Backup domain</a:t>
            </a:r>
            <a:endParaRPr lang="en-US" dirty="0"/>
          </a:p>
        </p:txBody>
      </p:sp>
      <p:sp>
        <p:nvSpPr>
          <p:cNvPr id="76" name="Isosceles Triangle 75"/>
          <p:cNvSpPr/>
          <p:nvPr/>
        </p:nvSpPr>
        <p:spPr>
          <a:xfrm rot="5400000">
            <a:off x="3356865" y="2753926"/>
            <a:ext cx="270744" cy="2700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3627609" y="2753568"/>
            <a:ext cx="0" cy="270745"/>
          </a:xfrm>
          <a:prstGeom prst="line">
            <a:avLst/>
          </a:prstGeom>
        </p:spPr>
        <p:style>
          <a:lnRef idx="1">
            <a:schemeClr val="accent1"/>
          </a:lnRef>
          <a:fillRef idx="0">
            <a:schemeClr val="accent1"/>
          </a:fillRef>
          <a:effectRef idx="0">
            <a:schemeClr val="accent1"/>
          </a:effectRef>
          <a:fontRef idx="minor">
            <a:schemeClr val="tx1"/>
          </a:fontRef>
        </p:style>
      </p:cxnSp>
      <p:sp>
        <p:nvSpPr>
          <p:cNvPr id="119" name="Flowchart: Process 118"/>
          <p:cNvSpPr/>
          <p:nvPr/>
        </p:nvSpPr>
        <p:spPr>
          <a:xfrm>
            <a:off x="1939208" y="2888759"/>
            <a:ext cx="45719" cy="1063780"/>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Process 119"/>
          <p:cNvSpPr/>
          <p:nvPr/>
        </p:nvSpPr>
        <p:spPr>
          <a:xfrm>
            <a:off x="1932093" y="2865900"/>
            <a:ext cx="1425130" cy="45719"/>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Process 120"/>
          <p:cNvSpPr/>
          <p:nvPr/>
        </p:nvSpPr>
        <p:spPr>
          <a:xfrm>
            <a:off x="4662010" y="2865899"/>
            <a:ext cx="45719" cy="1074675"/>
          </a:xfrm>
          <a:prstGeom prst="flowChartProcess">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Process 78"/>
          <p:cNvSpPr/>
          <p:nvPr/>
        </p:nvSpPr>
        <p:spPr>
          <a:xfrm>
            <a:off x="3627609" y="2865900"/>
            <a:ext cx="1080120" cy="45719"/>
          </a:xfrm>
          <a:prstGeom prst="flowChartProcess">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stCxn id="4" idx="3"/>
          </p:cNvCxnSpPr>
          <p:nvPr/>
        </p:nvCxnSpPr>
        <p:spPr>
          <a:xfrm>
            <a:off x="2906815" y="5161693"/>
            <a:ext cx="2115235" cy="1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2898765" y="5471908"/>
            <a:ext cx="2115235" cy="1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75796" y="4943245"/>
            <a:ext cx="468398" cy="261610"/>
          </a:xfrm>
          <a:prstGeom prst="rect">
            <a:avLst/>
          </a:prstGeom>
          <a:noFill/>
        </p:spPr>
        <p:txBody>
          <a:bodyPr wrap="none" rtlCol="0">
            <a:spAutoFit/>
          </a:bodyPr>
          <a:lstStyle/>
          <a:p>
            <a:r>
              <a:rPr lang="en-US" sz="1050" dirty="0" smtClean="0"/>
              <a:t>VBE</a:t>
            </a:r>
            <a:endParaRPr lang="en-US" sz="1050" dirty="0"/>
          </a:p>
        </p:txBody>
      </p:sp>
      <p:sp>
        <p:nvSpPr>
          <p:cNvPr id="131" name="TextBox 130"/>
          <p:cNvSpPr txBox="1"/>
          <p:nvPr/>
        </p:nvSpPr>
        <p:spPr>
          <a:xfrm>
            <a:off x="3657624" y="5240005"/>
            <a:ext cx="551754" cy="253916"/>
          </a:xfrm>
          <a:prstGeom prst="rect">
            <a:avLst/>
          </a:prstGeom>
          <a:noFill/>
        </p:spPr>
        <p:txBody>
          <a:bodyPr wrap="none" rtlCol="0">
            <a:spAutoFit/>
          </a:bodyPr>
          <a:lstStyle/>
          <a:p>
            <a:r>
              <a:rPr lang="en-US" sz="1050" dirty="0" smtClean="0"/>
              <a:t>VBRS</a:t>
            </a:r>
            <a:endParaRPr lang="en-US" sz="1050" dirty="0"/>
          </a:p>
        </p:txBody>
      </p:sp>
    </p:spTree>
    <p:extLst>
      <p:ext uri="{BB962C8B-B14F-4D97-AF65-F5344CB8AC3E}">
        <p14:creationId xmlns:p14="http://schemas.microsoft.com/office/powerpoint/2010/main" val="65690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010" y="246224"/>
            <a:ext cx="6056430" cy="857250"/>
          </a:xfrm>
        </p:spPr>
        <p:txBody>
          <a:bodyPr>
            <a:noAutofit/>
          </a:bodyPr>
          <a:lstStyle/>
          <a:p>
            <a:r>
              <a:rPr lang="en-US" dirty="0" smtClean="0"/>
              <a:t>High integration</a:t>
            </a:r>
            <a:endParaRPr lang="fr-FR" b="1" dirty="0"/>
          </a:p>
        </p:txBody>
      </p:sp>
      <p:sp>
        <p:nvSpPr>
          <p:cNvPr id="17" name="Rectangle 16"/>
          <p:cNvSpPr/>
          <p:nvPr/>
        </p:nvSpPr>
        <p:spPr>
          <a:xfrm>
            <a:off x="7133130" y="3025612"/>
            <a:ext cx="1945297" cy="710451"/>
          </a:xfrm>
          <a:prstGeom prst="rect">
            <a:avLst/>
          </a:prstGeom>
        </p:spPr>
        <p:txBody>
          <a:bodyPr wrap="square">
            <a:spAutoFit/>
          </a:bodyPr>
          <a:lstStyle/>
          <a:p>
            <a:pPr algn="ctr">
              <a:lnSpc>
                <a:spcPct val="120000"/>
              </a:lnSpc>
              <a:spcAft>
                <a:spcPts val="450"/>
              </a:spcAft>
              <a:buClr>
                <a:schemeClr val="accent1"/>
              </a:buClr>
            </a:pPr>
            <a:r>
              <a:rPr lang="en-US" sz="1500" b="1" dirty="0">
                <a:solidFill>
                  <a:schemeClr val="accent4"/>
                </a:solidFill>
                <a:latin typeface="Arial" pitchFamily="34" charset="0"/>
                <a:cs typeface="Arial" pitchFamily="34" charset="0"/>
              </a:rPr>
              <a:t>Package size down </a:t>
            </a:r>
          </a:p>
          <a:p>
            <a:pPr algn="ctr">
              <a:lnSpc>
                <a:spcPct val="120000"/>
              </a:lnSpc>
              <a:spcAft>
                <a:spcPts val="450"/>
              </a:spcAft>
              <a:buClr>
                <a:schemeClr val="accent1"/>
              </a:buClr>
            </a:pPr>
            <a:r>
              <a:rPr lang="en-US" sz="1500" b="1" dirty="0">
                <a:solidFill>
                  <a:schemeClr val="accent4"/>
                </a:solidFill>
                <a:latin typeface="Arial" pitchFamily="34" charset="0"/>
                <a:cs typeface="Arial" pitchFamily="34" charset="0"/>
              </a:rPr>
              <a:t>to 4.4 x 3.8 mm</a:t>
            </a:r>
          </a:p>
        </p:txBody>
      </p:sp>
      <p:sp>
        <p:nvSpPr>
          <p:cNvPr id="6" name="Rectangle 5"/>
          <p:cNvSpPr/>
          <p:nvPr/>
        </p:nvSpPr>
        <p:spPr>
          <a:xfrm>
            <a:off x="11842" y="1512017"/>
            <a:ext cx="9144000" cy="400110"/>
          </a:xfrm>
          <a:prstGeom prst="rect">
            <a:avLst/>
          </a:prstGeom>
          <a:solidFill>
            <a:schemeClr val="accent1"/>
          </a:solidFill>
        </p:spPr>
        <p:txBody>
          <a:bodyPr wrap="square">
            <a:spAutoFit/>
          </a:bodyPr>
          <a:lstStyle/>
          <a:p>
            <a:pPr algn="ctr"/>
            <a:r>
              <a:rPr lang="en-US" sz="2000" b="1" dirty="0">
                <a:solidFill>
                  <a:schemeClr val="bg1"/>
                </a:solidFill>
              </a:rPr>
              <a:t>High integration with high memory size in small packages </a:t>
            </a:r>
          </a:p>
        </p:txBody>
      </p:sp>
      <p:grpSp>
        <p:nvGrpSpPr>
          <p:cNvPr id="18" name="Group 17"/>
          <p:cNvGrpSpPr/>
          <p:nvPr/>
        </p:nvGrpSpPr>
        <p:grpSpPr>
          <a:xfrm>
            <a:off x="4716114" y="2091275"/>
            <a:ext cx="2301309" cy="1345715"/>
            <a:chOff x="4460774" y="1554054"/>
            <a:chExt cx="2301309" cy="1345715"/>
          </a:xfrm>
        </p:grpSpPr>
        <p:sp>
          <p:nvSpPr>
            <p:cNvPr id="38" name="Rectangle 37"/>
            <p:cNvSpPr/>
            <p:nvPr/>
          </p:nvSpPr>
          <p:spPr>
            <a:xfrm>
              <a:off x="4460774" y="1554054"/>
              <a:ext cx="2301309" cy="1345715"/>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1" name="Rectangle 30"/>
            <p:cNvSpPr/>
            <p:nvPr/>
          </p:nvSpPr>
          <p:spPr>
            <a:xfrm>
              <a:off x="4546586" y="1921416"/>
              <a:ext cx="2113646" cy="939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sz="1200" dirty="0" smtClean="0">
                  <a:solidFill>
                    <a:schemeClr val="bg1"/>
                  </a:solidFill>
                </a:rPr>
                <a:t>USB OTG, </a:t>
              </a:r>
            </a:p>
            <a:p>
              <a:pPr algn="ctr"/>
              <a:r>
                <a:rPr lang="it-IT" sz="1200" dirty="0" smtClean="0">
                  <a:solidFill>
                    <a:schemeClr val="bg1"/>
                  </a:solidFill>
                </a:rPr>
                <a:t>1x SD/SDIO/MMC, 3 x SPI, </a:t>
              </a:r>
              <a:br>
                <a:rPr lang="it-IT" sz="1200" dirty="0" smtClean="0">
                  <a:solidFill>
                    <a:schemeClr val="bg1"/>
                  </a:solidFill>
                </a:rPr>
              </a:br>
              <a:r>
                <a:rPr lang="it-IT" sz="1200" dirty="0" smtClean="0">
                  <a:solidFill>
                    <a:schemeClr val="bg1"/>
                  </a:solidFill>
                </a:rPr>
                <a:t>3 x I²C, 1x CAN,                  1 x Quad SPI, </a:t>
              </a:r>
            </a:p>
            <a:p>
              <a:pPr algn="ctr"/>
              <a:r>
                <a:rPr lang="it-IT" sz="1200" dirty="0" smtClean="0">
                  <a:solidFill>
                    <a:schemeClr val="bg1"/>
                  </a:solidFill>
                </a:rPr>
                <a:t>5 x USART + 1 x ULP UART, </a:t>
              </a:r>
            </a:p>
            <a:p>
              <a:pPr algn="ctr"/>
              <a:r>
                <a:rPr lang="en-US" sz="1200" dirty="0" smtClean="0">
                  <a:solidFill>
                    <a:schemeClr val="bg1"/>
                  </a:solidFill>
                </a:rPr>
                <a:t>1 x SWP</a:t>
              </a:r>
              <a:endParaRPr lang="en-US" sz="1200" dirty="0">
                <a:solidFill>
                  <a:schemeClr val="bg1"/>
                </a:solidFill>
              </a:endParaRPr>
            </a:p>
          </p:txBody>
        </p:sp>
        <p:sp>
          <p:nvSpPr>
            <p:cNvPr id="3" name="Rectangle 2"/>
            <p:cNvSpPr/>
            <p:nvPr/>
          </p:nvSpPr>
          <p:spPr>
            <a:xfrm>
              <a:off x="4993052" y="1616943"/>
              <a:ext cx="1257075" cy="307777"/>
            </a:xfrm>
            <a:prstGeom prst="rect">
              <a:avLst/>
            </a:prstGeom>
          </p:spPr>
          <p:txBody>
            <a:bodyPr wrap="none">
              <a:spAutoFit/>
            </a:bodyPr>
            <a:lstStyle/>
            <a:p>
              <a:pPr algn="ctr"/>
              <a:r>
                <a:rPr lang="en-US" sz="1400" b="1" dirty="0">
                  <a:solidFill>
                    <a:schemeClr val="tx2">
                      <a:lumMod val="50000"/>
                    </a:schemeClr>
                  </a:solidFill>
                </a:rPr>
                <a:t>Connectivity</a:t>
              </a:r>
            </a:p>
          </p:txBody>
        </p:sp>
      </p:grpSp>
      <p:grpSp>
        <p:nvGrpSpPr>
          <p:cNvPr id="16" name="Group 15"/>
          <p:cNvGrpSpPr/>
          <p:nvPr/>
        </p:nvGrpSpPr>
        <p:grpSpPr>
          <a:xfrm>
            <a:off x="3348444" y="2091275"/>
            <a:ext cx="1277363" cy="4080925"/>
            <a:chOff x="3336647" y="1563639"/>
            <a:chExt cx="1073021" cy="3246188"/>
          </a:xfrm>
        </p:grpSpPr>
        <p:sp>
          <p:nvSpPr>
            <p:cNvPr id="27" name="Rectangle 26"/>
            <p:cNvSpPr/>
            <p:nvPr/>
          </p:nvSpPr>
          <p:spPr>
            <a:xfrm>
              <a:off x="3336647" y="1563639"/>
              <a:ext cx="1073021" cy="32461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1350"/>
            </a:p>
          </p:txBody>
        </p:sp>
        <p:sp>
          <p:nvSpPr>
            <p:cNvPr id="28" name="TextBox 27"/>
            <p:cNvSpPr txBox="1"/>
            <p:nvPr/>
          </p:nvSpPr>
          <p:spPr>
            <a:xfrm>
              <a:off x="3473565" y="1648328"/>
              <a:ext cx="765112" cy="1125562"/>
            </a:xfrm>
            <a:prstGeom prst="rect">
              <a:avLst/>
            </a:prstGeom>
            <a:noFill/>
          </p:spPr>
          <p:txBody>
            <a:bodyPr wrap="square" lIns="0" tIns="0" rIns="0" bIns="0" rtlCol="0" anchor="ctr">
              <a:noAutofit/>
            </a:bodyPr>
            <a:lstStyle/>
            <a:p>
              <a:pPr algn="ctr"/>
              <a:r>
                <a:rPr lang="en-US" sz="1400" b="1" dirty="0">
                  <a:solidFill>
                    <a:schemeClr val="bg1"/>
                  </a:solidFill>
                </a:rPr>
                <a:t>Cortex-M4</a:t>
              </a:r>
              <a:r>
                <a:rPr lang="it-IT" sz="1400" b="1" dirty="0">
                  <a:solidFill>
                    <a:schemeClr val="bg1"/>
                  </a:solidFill>
                </a:rPr>
                <a:t/>
              </a:r>
              <a:br>
                <a:rPr lang="it-IT" sz="1400" b="1" dirty="0">
                  <a:solidFill>
                    <a:schemeClr val="bg1"/>
                  </a:solidFill>
                </a:rPr>
              </a:br>
              <a:r>
                <a:rPr lang="it-IT" sz="1400" b="1" dirty="0">
                  <a:solidFill>
                    <a:schemeClr val="bg1"/>
                  </a:solidFill>
                </a:rPr>
                <a:t>80 MHz  FPU</a:t>
              </a:r>
            </a:p>
            <a:p>
              <a:pPr algn="ctr"/>
              <a:r>
                <a:rPr lang="it-IT" sz="1400" b="1" dirty="0">
                  <a:solidFill>
                    <a:schemeClr val="bg1"/>
                  </a:solidFill>
                </a:rPr>
                <a:t>MPU</a:t>
              </a:r>
            </a:p>
            <a:p>
              <a:pPr algn="ctr"/>
              <a:r>
                <a:rPr lang="it-IT" sz="1400" b="1" dirty="0">
                  <a:solidFill>
                    <a:schemeClr val="bg1"/>
                  </a:solidFill>
                </a:rPr>
                <a:t>ETM</a:t>
              </a:r>
              <a:endParaRPr lang="en-US" sz="1400" b="1" dirty="0">
                <a:solidFill>
                  <a:schemeClr val="bg1"/>
                </a:solidFill>
              </a:endParaRPr>
            </a:p>
          </p:txBody>
        </p:sp>
        <p:sp>
          <p:nvSpPr>
            <p:cNvPr id="29" name="TextBox 28"/>
            <p:cNvSpPr txBox="1"/>
            <p:nvPr/>
          </p:nvSpPr>
          <p:spPr>
            <a:xfrm>
              <a:off x="3391185" y="3383975"/>
              <a:ext cx="957290" cy="829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oAutofit/>
            </a:bodyPr>
            <a:lstStyle/>
            <a:p>
              <a:pPr algn="ctr"/>
              <a:r>
                <a:rPr lang="en-US" sz="900" dirty="0">
                  <a:solidFill>
                    <a:schemeClr val="bg1"/>
                  </a:solidFill>
                </a:rPr>
                <a:t/>
              </a:r>
              <a:br>
                <a:rPr lang="en-US" sz="900" dirty="0">
                  <a:solidFill>
                    <a:schemeClr val="bg1"/>
                  </a:solidFill>
                </a:rPr>
              </a:br>
              <a:r>
                <a:rPr lang="en-US" sz="1200" dirty="0">
                  <a:solidFill>
                    <a:schemeClr val="bg1"/>
                  </a:solidFill>
                </a:rPr>
                <a:t>Up to </a:t>
              </a:r>
            </a:p>
            <a:p>
              <a:pPr algn="ctr"/>
              <a:r>
                <a:rPr lang="en-US" sz="1200" dirty="0">
                  <a:solidFill>
                    <a:schemeClr val="bg1"/>
                  </a:solidFill>
                </a:rPr>
                <a:t>1-Mbyte Flash with ECC</a:t>
              </a:r>
            </a:p>
            <a:p>
              <a:pPr algn="ctr"/>
              <a:r>
                <a:rPr lang="en-US" sz="1200" dirty="0">
                  <a:solidFill>
                    <a:schemeClr val="bg1"/>
                  </a:solidFill>
                </a:rPr>
                <a:t>Dual Bank</a:t>
              </a:r>
            </a:p>
          </p:txBody>
        </p:sp>
        <p:sp>
          <p:nvSpPr>
            <p:cNvPr id="30" name="TextBox 29"/>
            <p:cNvSpPr txBox="1"/>
            <p:nvPr/>
          </p:nvSpPr>
          <p:spPr>
            <a:xfrm>
              <a:off x="3391184" y="4287254"/>
              <a:ext cx="957290" cy="204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oAutofit/>
            </a:bodyPr>
            <a:lstStyle/>
            <a:p>
              <a:pPr algn="ctr"/>
              <a:r>
                <a:rPr lang="en-US" sz="1200" dirty="0">
                  <a:solidFill>
                    <a:schemeClr val="bg1"/>
                  </a:solidFill>
                </a:rPr>
                <a:t>128-Kbyte RAM</a:t>
              </a:r>
            </a:p>
          </p:txBody>
        </p:sp>
        <p:sp>
          <p:nvSpPr>
            <p:cNvPr id="40" name="TextBox 39"/>
            <p:cNvSpPr txBox="1"/>
            <p:nvPr/>
          </p:nvSpPr>
          <p:spPr>
            <a:xfrm>
              <a:off x="3376368" y="2759281"/>
              <a:ext cx="972108" cy="147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oAutofit/>
            </a:bodyPr>
            <a:lstStyle/>
            <a:p>
              <a:pPr algn="ctr"/>
              <a:r>
                <a:rPr lang="en-US" sz="1200" dirty="0">
                  <a:solidFill>
                    <a:schemeClr val="bg1"/>
                  </a:solidFill>
                </a:rPr>
                <a:t>DMA</a:t>
              </a:r>
            </a:p>
          </p:txBody>
        </p:sp>
        <p:sp>
          <p:nvSpPr>
            <p:cNvPr id="41" name="TextBox 40"/>
            <p:cNvSpPr txBox="1"/>
            <p:nvPr/>
          </p:nvSpPr>
          <p:spPr>
            <a:xfrm>
              <a:off x="3391186" y="2981791"/>
              <a:ext cx="957290" cy="3286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oAutofit/>
            </a:bodyPr>
            <a:lstStyle/>
            <a:p>
              <a:pPr algn="ctr"/>
              <a:r>
                <a:rPr lang="en-US" sz="1200" dirty="0">
                  <a:solidFill>
                    <a:schemeClr val="bg1"/>
                  </a:solidFill>
                </a:rPr>
                <a:t>ART Accelerator™</a:t>
              </a:r>
            </a:p>
          </p:txBody>
        </p:sp>
      </p:grpSp>
      <p:grpSp>
        <p:nvGrpSpPr>
          <p:cNvPr id="19" name="Group 18"/>
          <p:cNvGrpSpPr/>
          <p:nvPr/>
        </p:nvGrpSpPr>
        <p:grpSpPr>
          <a:xfrm>
            <a:off x="4716113" y="3579878"/>
            <a:ext cx="2301309" cy="926491"/>
            <a:chOff x="4460774" y="2993397"/>
            <a:chExt cx="2301309" cy="741460"/>
          </a:xfrm>
        </p:grpSpPr>
        <p:sp>
          <p:nvSpPr>
            <p:cNvPr id="42" name="Rectangle 41"/>
            <p:cNvSpPr/>
            <p:nvPr/>
          </p:nvSpPr>
          <p:spPr>
            <a:xfrm>
              <a:off x="4460774" y="2993397"/>
              <a:ext cx="2301309" cy="74146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3" name="Rectangle 32"/>
            <p:cNvSpPr/>
            <p:nvPr/>
          </p:nvSpPr>
          <p:spPr>
            <a:xfrm>
              <a:off x="4546587" y="3290446"/>
              <a:ext cx="2113646" cy="373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sz="1200" dirty="0">
                  <a:solidFill>
                    <a:schemeClr val="bg1"/>
                  </a:solidFill>
                </a:rPr>
                <a:t>AES (256-bit), TRNG, 2 x SAI, DFSDM (8 channels</a:t>
              </a:r>
              <a:r>
                <a:rPr lang="it-IT" sz="900" dirty="0">
                  <a:solidFill>
                    <a:schemeClr val="bg1"/>
                  </a:solidFill>
                </a:rPr>
                <a:t>)</a:t>
              </a:r>
              <a:endParaRPr lang="en-US" sz="900" dirty="0">
                <a:solidFill>
                  <a:schemeClr val="bg1"/>
                </a:solidFill>
              </a:endParaRPr>
            </a:p>
          </p:txBody>
        </p:sp>
        <p:sp>
          <p:nvSpPr>
            <p:cNvPr id="4" name="Rectangle 3"/>
            <p:cNvSpPr/>
            <p:nvPr/>
          </p:nvSpPr>
          <p:spPr>
            <a:xfrm>
              <a:off x="5233288" y="3003443"/>
              <a:ext cx="731290" cy="307777"/>
            </a:xfrm>
            <a:prstGeom prst="rect">
              <a:avLst/>
            </a:prstGeom>
          </p:spPr>
          <p:txBody>
            <a:bodyPr wrap="none">
              <a:spAutoFit/>
            </a:bodyPr>
            <a:lstStyle/>
            <a:p>
              <a:pPr algn="ctr"/>
              <a:r>
                <a:rPr lang="en-US" sz="1400" b="1" dirty="0">
                  <a:solidFill>
                    <a:schemeClr val="tx2">
                      <a:lumMod val="50000"/>
                    </a:schemeClr>
                  </a:solidFill>
                </a:rPr>
                <a:t>Digital</a:t>
              </a:r>
            </a:p>
          </p:txBody>
        </p:sp>
      </p:grpSp>
      <p:grpSp>
        <p:nvGrpSpPr>
          <p:cNvPr id="20" name="Group 19"/>
          <p:cNvGrpSpPr/>
          <p:nvPr/>
        </p:nvGrpSpPr>
        <p:grpSpPr>
          <a:xfrm>
            <a:off x="4716112" y="4659802"/>
            <a:ext cx="2301309" cy="1512397"/>
            <a:chOff x="4411311" y="3802553"/>
            <a:chExt cx="2301309" cy="1007194"/>
          </a:xfrm>
        </p:grpSpPr>
        <p:sp>
          <p:nvSpPr>
            <p:cNvPr id="43" name="Rectangle 42"/>
            <p:cNvSpPr/>
            <p:nvPr/>
          </p:nvSpPr>
          <p:spPr>
            <a:xfrm>
              <a:off x="4411311" y="3802553"/>
              <a:ext cx="2301309" cy="1007194"/>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2" name="Rectangle 31"/>
            <p:cNvSpPr/>
            <p:nvPr/>
          </p:nvSpPr>
          <p:spPr>
            <a:xfrm>
              <a:off x="4508486" y="4100454"/>
              <a:ext cx="2113646" cy="560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sz="1200" dirty="0">
                  <a:solidFill>
                    <a:schemeClr val="bg1"/>
                  </a:solidFill>
                </a:rPr>
                <a:t>3 x 16-bit ADC, 2 x DAC, </a:t>
              </a:r>
            </a:p>
            <a:p>
              <a:pPr algn="ctr"/>
              <a:r>
                <a:rPr lang="it-IT" sz="1200" dirty="0">
                  <a:solidFill>
                    <a:schemeClr val="bg1"/>
                  </a:solidFill>
                </a:rPr>
                <a:t>2 x </a:t>
              </a:r>
              <a:r>
                <a:rPr lang="it-IT" sz="1200" dirty="0" err="1">
                  <a:solidFill>
                    <a:schemeClr val="bg1"/>
                  </a:solidFill>
                </a:rPr>
                <a:t>comparators</a:t>
              </a:r>
              <a:r>
                <a:rPr lang="it-IT" sz="1200" dirty="0" smtClean="0">
                  <a:solidFill>
                    <a:schemeClr val="bg1"/>
                  </a:solidFill>
                </a:rPr>
                <a:t>,                  </a:t>
              </a:r>
              <a:r>
                <a:rPr lang="it-IT" sz="1200" dirty="0">
                  <a:solidFill>
                    <a:schemeClr val="bg1"/>
                  </a:solidFill>
                </a:rPr>
                <a:t>2 x op amps</a:t>
              </a:r>
            </a:p>
            <a:p>
              <a:pPr algn="ctr"/>
              <a:r>
                <a:rPr lang="it-IT" sz="1200" dirty="0">
                  <a:solidFill>
                    <a:schemeClr val="bg1"/>
                  </a:solidFill>
                </a:rPr>
                <a:t>1 x temperature sensor</a:t>
              </a:r>
            </a:p>
            <a:p>
              <a:pPr algn="ctr"/>
              <a:endParaRPr lang="en-US" sz="900" dirty="0">
                <a:solidFill>
                  <a:schemeClr val="bg1"/>
                </a:solidFill>
              </a:endParaRPr>
            </a:p>
          </p:txBody>
        </p:sp>
        <p:sp>
          <p:nvSpPr>
            <p:cNvPr id="5" name="Rectangle 4"/>
            <p:cNvSpPr/>
            <p:nvPr/>
          </p:nvSpPr>
          <p:spPr>
            <a:xfrm>
              <a:off x="5216047" y="3823455"/>
              <a:ext cx="790601" cy="307777"/>
            </a:xfrm>
            <a:prstGeom prst="rect">
              <a:avLst/>
            </a:prstGeom>
          </p:spPr>
          <p:txBody>
            <a:bodyPr wrap="none">
              <a:spAutoFit/>
            </a:bodyPr>
            <a:lstStyle/>
            <a:p>
              <a:pPr algn="ctr"/>
              <a:r>
                <a:rPr lang="en-US" sz="1400" b="1" dirty="0">
                  <a:solidFill>
                    <a:schemeClr val="tx2">
                      <a:lumMod val="50000"/>
                    </a:schemeClr>
                  </a:solidFill>
                </a:rPr>
                <a:t>Analog</a:t>
              </a:r>
            </a:p>
          </p:txBody>
        </p:sp>
      </p:grpSp>
      <p:grpSp>
        <p:nvGrpSpPr>
          <p:cNvPr id="12" name="Group 11"/>
          <p:cNvGrpSpPr/>
          <p:nvPr/>
        </p:nvGrpSpPr>
        <p:grpSpPr>
          <a:xfrm>
            <a:off x="949543" y="2080820"/>
            <a:ext cx="2301612" cy="1047583"/>
            <a:chOff x="973770" y="1563637"/>
            <a:chExt cx="2301612" cy="1047583"/>
          </a:xfrm>
        </p:grpSpPr>
        <p:sp>
          <p:nvSpPr>
            <p:cNvPr id="44" name="Rectangle 43"/>
            <p:cNvSpPr/>
            <p:nvPr/>
          </p:nvSpPr>
          <p:spPr>
            <a:xfrm>
              <a:off x="973770" y="1563637"/>
              <a:ext cx="2301612" cy="1047583"/>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4" name="Rectangle 33"/>
            <p:cNvSpPr/>
            <p:nvPr/>
          </p:nvSpPr>
          <p:spPr>
            <a:xfrm>
              <a:off x="1072080" y="1900818"/>
              <a:ext cx="2106122" cy="617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FSMC 8-/16-bit</a:t>
              </a:r>
            </a:p>
            <a:p>
              <a:pPr algn="ctr"/>
              <a:r>
                <a:rPr lang="en-US" sz="1200" dirty="0">
                  <a:solidFill>
                    <a:schemeClr val="bg1"/>
                  </a:solidFill>
                </a:rPr>
                <a:t>(TFT-LCD, SRAM, NOR, NAND)</a:t>
              </a:r>
            </a:p>
          </p:txBody>
        </p:sp>
        <p:sp>
          <p:nvSpPr>
            <p:cNvPr id="7" name="Rectangle 6"/>
            <p:cNvSpPr/>
            <p:nvPr/>
          </p:nvSpPr>
          <p:spPr>
            <a:xfrm>
              <a:off x="1326588" y="1617708"/>
              <a:ext cx="1617752" cy="307777"/>
            </a:xfrm>
            <a:prstGeom prst="rect">
              <a:avLst/>
            </a:prstGeom>
          </p:spPr>
          <p:txBody>
            <a:bodyPr wrap="none">
              <a:spAutoFit/>
            </a:bodyPr>
            <a:lstStyle/>
            <a:p>
              <a:pPr algn="ctr"/>
              <a:r>
                <a:rPr lang="en-US" sz="1400" b="1" dirty="0">
                  <a:solidFill>
                    <a:schemeClr val="tx2">
                      <a:lumMod val="50000"/>
                    </a:schemeClr>
                  </a:solidFill>
                </a:rPr>
                <a:t>Parallel Interface</a:t>
              </a:r>
            </a:p>
          </p:txBody>
        </p:sp>
      </p:grpSp>
      <p:grpSp>
        <p:nvGrpSpPr>
          <p:cNvPr id="13" name="Group 12"/>
          <p:cNvGrpSpPr/>
          <p:nvPr/>
        </p:nvGrpSpPr>
        <p:grpSpPr>
          <a:xfrm>
            <a:off x="949543" y="3199087"/>
            <a:ext cx="2318647" cy="651560"/>
            <a:chOff x="949542" y="2341836"/>
            <a:chExt cx="2318647" cy="651560"/>
          </a:xfrm>
        </p:grpSpPr>
        <p:sp>
          <p:nvSpPr>
            <p:cNvPr id="45" name="Rectangle 44"/>
            <p:cNvSpPr/>
            <p:nvPr/>
          </p:nvSpPr>
          <p:spPr>
            <a:xfrm>
              <a:off x="949542" y="2341836"/>
              <a:ext cx="2318647" cy="65156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5" name="Rectangle 34"/>
            <p:cNvSpPr/>
            <p:nvPr/>
          </p:nvSpPr>
          <p:spPr>
            <a:xfrm>
              <a:off x="1105272" y="2664777"/>
              <a:ext cx="2060384" cy="289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LCD driver 8 x 40</a:t>
              </a:r>
            </a:p>
          </p:txBody>
        </p:sp>
        <p:sp>
          <p:nvSpPr>
            <p:cNvPr id="8" name="Rectangle 7"/>
            <p:cNvSpPr/>
            <p:nvPr/>
          </p:nvSpPr>
          <p:spPr>
            <a:xfrm>
              <a:off x="1698336" y="2376750"/>
              <a:ext cx="821059" cy="307777"/>
            </a:xfrm>
            <a:prstGeom prst="rect">
              <a:avLst/>
            </a:prstGeom>
          </p:spPr>
          <p:txBody>
            <a:bodyPr wrap="none">
              <a:spAutoFit/>
            </a:bodyPr>
            <a:lstStyle/>
            <a:p>
              <a:pPr algn="ctr"/>
              <a:r>
                <a:rPr lang="en-US" sz="1400" b="1" dirty="0">
                  <a:solidFill>
                    <a:schemeClr val="tx2">
                      <a:lumMod val="50000"/>
                    </a:schemeClr>
                  </a:solidFill>
                </a:rPr>
                <a:t>Display</a:t>
              </a:r>
            </a:p>
          </p:txBody>
        </p:sp>
      </p:grpSp>
      <p:grpSp>
        <p:nvGrpSpPr>
          <p:cNvPr id="14" name="Group 13"/>
          <p:cNvGrpSpPr/>
          <p:nvPr/>
        </p:nvGrpSpPr>
        <p:grpSpPr>
          <a:xfrm>
            <a:off x="941953" y="3898812"/>
            <a:ext cx="2318647" cy="1429899"/>
            <a:chOff x="941952" y="2939959"/>
            <a:chExt cx="2318647" cy="1443960"/>
          </a:xfrm>
        </p:grpSpPr>
        <p:sp>
          <p:nvSpPr>
            <p:cNvPr id="46" name="Rectangle 45"/>
            <p:cNvSpPr/>
            <p:nvPr/>
          </p:nvSpPr>
          <p:spPr>
            <a:xfrm>
              <a:off x="941952" y="2962016"/>
              <a:ext cx="2318647" cy="1421903"/>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36" name="Rectangle 35"/>
            <p:cNvSpPr/>
            <p:nvPr/>
          </p:nvSpPr>
          <p:spPr>
            <a:xfrm>
              <a:off x="1115616" y="3194901"/>
              <a:ext cx="2050040" cy="1131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17 timers including:</a:t>
              </a:r>
            </a:p>
            <a:p>
              <a:pPr algn="ctr"/>
              <a:r>
                <a:rPr lang="en-US" sz="1200" dirty="0">
                  <a:solidFill>
                    <a:schemeClr val="bg1"/>
                  </a:solidFill>
                </a:rPr>
                <a:t>2 x 16-bit advanced motor control timers</a:t>
              </a:r>
            </a:p>
            <a:p>
              <a:pPr algn="ctr"/>
              <a:r>
                <a:rPr lang="en-US" sz="1200" dirty="0">
                  <a:solidFill>
                    <a:schemeClr val="bg1"/>
                  </a:solidFill>
                </a:rPr>
                <a:t>2 x ULP timers</a:t>
              </a:r>
            </a:p>
            <a:p>
              <a:pPr algn="ctr"/>
              <a:r>
                <a:rPr lang="en-US" sz="1200" dirty="0">
                  <a:solidFill>
                    <a:schemeClr val="bg1"/>
                  </a:solidFill>
                </a:rPr>
                <a:t>7 x 16-bit-timers</a:t>
              </a:r>
            </a:p>
            <a:p>
              <a:pPr algn="ctr"/>
              <a:r>
                <a:rPr lang="en-US" sz="1200" dirty="0">
                  <a:solidFill>
                    <a:schemeClr val="bg1"/>
                  </a:solidFill>
                </a:rPr>
                <a:t>2 x 32-bit timers</a:t>
              </a:r>
            </a:p>
          </p:txBody>
        </p:sp>
        <p:sp>
          <p:nvSpPr>
            <p:cNvPr id="9" name="Rectangle 8"/>
            <p:cNvSpPr/>
            <p:nvPr/>
          </p:nvSpPr>
          <p:spPr>
            <a:xfrm>
              <a:off x="1724016" y="2939959"/>
              <a:ext cx="769698" cy="307777"/>
            </a:xfrm>
            <a:prstGeom prst="rect">
              <a:avLst/>
            </a:prstGeom>
          </p:spPr>
          <p:txBody>
            <a:bodyPr wrap="none">
              <a:spAutoFit/>
            </a:bodyPr>
            <a:lstStyle/>
            <a:p>
              <a:pPr algn="ctr"/>
              <a:r>
                <a:rPr lang="en-US" sz="1400" b="1" dirty="0">
                  <a:solidFill>
                    <a:schemeClr val="tx2">
                      <a:lumMod val="50000"/>
                    </a:schemeClr>
                  </a:solidFill>
                </a:rPr>
                <a:t>Timers</a:t>
              </a:r>
            </a:p>
          </p:txBody>
        </p:sp>
      </p:grpSp>
      <p:grpSp>
        <p:nvGrpSpPr>
          <p:cNvPr id="15" name="Group 14"/>
          <p:cNvGrpSpPr/>
          <p:nvPr/>
        </p:nvGrpSpPr>
        <p:grpSpPr>
          <a:xfrm>
            <a:off x="949543" y="5398184"/>
            <a:ext cx="2318647" cy="799415"/>
            <a:chOff x="949542" y="4147127"/>
            <a:chExt cx="2318647" cy="799415"/>
          </a:xfrm>
        </p:grpSpPr>
        <p:sp>
          <p:nvSpPr>
            <p:cNvPr id="47" name="Rectangle 46"/>
            <p:cNvSpPr/>
            <p:nvPr/>
          </p:nvSpPr>
          <p:spPr>
            <a:xfrm>
              <a:off x="949542" y="4147127"/>
              <a:ext cx="2318647" cy="799415"/>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350"/>
            </a:p>
          </p:txBody>
        </p:sp>
        <p:sp>
          <p:nvSpPr>
            <p:cNvPr id="10" name="Rectangle 9"/>
            <p:cNvSpPr/>
            <p:nvPr/>
          </p:nvSpPr>
          <p:spPr>
            <a:xfrm>
              <a:off x="1874014" y="4186506"/>
              <a:ext cx="522900" cy="307777"/>
            </a:xfrm>
            <a:prstGeom prst="rect">
              <a:avLst/>
            </a:prstGeom>
          </p:spPr>
          <p:txBody>
            <a:bodyPr wrap="none">
              <a:spAutoFit/>
            </a:bodyPr>
            <a:lstStyle/>
            <a:p>
              <a:pPr algn="ctr"/>
              <a:r>
                <a:rPr lang="en-US" sz="1400" b="1" dirty="0">
                  <a:solidFill>
                    <a:schemeClr val="tx2">
                      <a:lumMod val="50000"/>
                    </a:schemeClr>
                  </a:solidFill>
                </a:rPr>
                <a:t>I/</a:t>
              </a:r>
              <a:r>
                <a:rPr lang="en-US" sz="1400" b="1" dirty="0" err="1">
                  <a:solidFill>
                    <a:schemeClr val="tx2">
                      <a:lumMod val="50000"/>
                    </a:schemeClr>
                  </a:solidFill>
                </a:rPr>
                <a:t>Os</a:t>
              </a:r>
              <a:endParaRPr lang="en-US" sz="1400" b="1" dirty="0">
                <a:solidFill>
                  <a:schemeClr val="tx2">
                    <a:lumMod val="50000"/>
                  </a:schemeClr>
                </a:solidFill>
              </a:endParaRPr>
            </a:p>
          </p:txBody>
        </p:sp>
        <p:sp>
          <p:nvSpPr>
            <p:cNvPr id="37" name="Rectangle 36"/>
            <p:cNvSpPr/>
            <p:nvPr/>
          </p:nvSpPr>
          <p:spPr>
            <a:xfrm>
              <a:off x="1182452" y="4452082"/>
              <a:ext cx="1944281" cy="46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Up to 114 I/</a:t>
              </a:r>
              <a:r>
                <a:rPr lang="en-US" sz="1200" dirty="0" err="1">
                  <a:solidFill>
                    <a:schemeClr val="bg1"/>
                  </a:solidFill>
                </a:rPr>
                <a:t>Os</a:t>
              </a:r>
              <a:endParaRPr lang="en-US" sz="1200" dirty="0">
                <a:solidFill>
                  <a:schemeClr val="bg1"/>
                </a:solidFill>
              </a:endParaRPr>
            </a:p>
            <a:p>
              <a:pPr algn="ctr"/>
              <a:r>
                <a:rPr lang="en-US" sz="1200" dirty="0">
                  <a:solidFill>
                    <a:schemeClr val="bg1"/>
                  </a:solidFill>
                </a:rPr>
                <a:t>Touch-sensing controller</a:t>
              </a:r>
            </a:p>
          </p:txBody>
        </p:sp>
      </p:grpSp>
      <p:grpSp>
        <p:nvGrpSpPr>
          <p:cNvPr id="57" name="Group 56"/>
          <p:cNvGrpSpPr/>
          <p:nvPr/>
        </p:nvGrpSpPr>
        <p:grpSpPr>
          <a:xfrm>
            <a:off x="6491576" y="6400800"/>
            <a:ext cx="1824840" cy="266927"/>
            <a:chOff x="5095298" y="6388641"/>
            <a:chExt cx="2428331" cy="355902"/>
          </a:xfrm>
        </p:grpSpPr>
        <p:grpSp>
          <p:nvGrpSpPr>
            <p:cNvPr id="58" name="Group 57"/>
            <p:cNvGrpSpPr/>
            <p:nvPr/>
          </p:nvGrpSpPr>
          <p:grpSpPr>
            <a:xfrm>
              <a:off x="5095298" y="6388641"/>
              <a:ext cx="925492" cy="342468"/>
              <a:chOff x="-929961" y="158046"/>
              <a:chExt cx="1444851" cy="534650"/>
            </a:xfrm>
          </p:grpSpPr>
          <p:sp>
            <p:nvSpPr>
              <p:cNvPr id="60" name="Oval 59"/>
              <p:cNvSpPr/>
              <p:nvPr/>
            </p:nvSpPr>
            <p:spPr>
              <a:xfrm>
                <a:off x="-929961" y="188641"/>
                <a:ext cx="504055" cy="504055"/>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1" name="TextBox 60"/>
              <p:cNvSpPr txBox="1"/>
              <p:nvPr/>
            </p:nvSpPr>
            <p:spPr>
              <a:xfrm>
                <a:off x="174459" y="158046"/>
                <a:ext cx="340431" cy="528540"/>
              </a:xfrm>
              <a:prstGeom prst="rect">
                <a:avLst/>
              </a:prstGeom>
              <a:noFill/>
            </p:spPr>
            <p:txBody>
              <a:bodyPr wrap="square" rtlCol="0">
                <a:spAutoFit/>
              </a:bodyPr>
              <a:lstStyle/>
              <a:p>
                <a:r>
                  <a:rPr lang="en-US" sz="1050" b="1" dirty="0">
                    <a:solidFill>
                      <a:schemeClr val="bg1"/>
                    </a:solidFill>
                  </a:rPr>
                  <a:t>3</a:t>
                </a:r>
              </a:p>
            </p:txBody>
          </p:sp>
        </p:grpSp>
        <p:sp>
          <p:nvSpPr>
            <p:cNvPr id="59" name="Rectangle 58"/>
            <p:cNvSpPr/>
            <p:nvPr/>
          </p:nvSpPr>
          <p:spPr>
            <a:xfrm>
              <a:off x="5413653" y="6405988"/>
              <a:ext cx="2109976" cy="338555"/>
            </a:xfrm>
            <a:prstGeom prst="rect">
              <a:avLst/>
            </a:prstGeom>
          </p:spPr>
          <p:txBody>
            <a:bodyPr wrap="square">
              <a:spAutoFit/>
            </a:bodyPr>
            <a:lstStyle/>
            <a:p>
              <a:r>
                <a:rPr lang="en-US" sz="1050" b="1" dirty="0">
                  <a:solidFill>
                    <a:srgbClr val="97BF0D"/>
                  </a:solidFill>
                </a:rPr>
                <a:t>Integration and safety</a:t>
              </a:r>
              <a:endParaRPr lang="en-US" sz="1050" dirty="0">
                <a:solidFill>
                  <a:srgbClr val="97BF0D"/>
                </a:solidFill>
              </a:endParaRPr>
            </a:p>
          </p:txBody>
        </p:sp>
      </p:grpSp>
      <p:pic>
        <p:nvPicPr>
          <p:cNvPr id="11" name="Picture 10"/>
          <p:cNvPicPr>
            <a:picLocks noChangeAspect="1"/>
          </p:cNvPicPr>
          <p:nvPr/>
        </p:nvPicPr>
        <p:blipFill>
          <a:blip r:embed="rId4"/>
          <a:stretch>
            <a:fillRect/>
          </a:stretch>
        </p:blipFill>
        <p:spPr>
          <a:xfrm>
            <a:off x="7634495" y="3850647"/>
            <a:ext cx="1233705" cy="1047638"/>
          </a:xfrm>
          <a:prstGeom prst="rect">
            <a:avLst/>
          </a:prstGeom>
        </p:spPr>
      </p:pic>
      <p:sp>
        <p:nvSpPr>
          <p:cNvPr id="51" name="Slide Number Placeholder 3"/>
          <p:cNvSpPr>
            <a:spLocks noGrp="1"/>
          </p:cNvSpPr>
          <p:nvPr>
            <p:ph type="sldNum" sz="quarter" idx="12"/>
          </p:nvPr>
        </p:nvSpPr>
        <p:spPr>
          <a:xfrm>
            <a:off x="8617744" y="678629"/>
            <a:ext cx="544994" cy="198000"/>
          </a:xfrm>
        </p:spPr>
        <p:txBody>
          <a:bodyPr/>
          <a:lstStyle/>
          <a:p>
            <a:r>
              <a:rPr lang="fr-FR" dirty="0" smtClean="0">
                <a:solidFill>
                  <a:prstClr val="white"/>
                </a:solidFill>
              </a:rPr>
              <a:t>13</a:t>
            </a:r>
            <a:endParaRPr lang="fr-FR" dirty="0">
              <a:solidFill>
                <a:prstClr val="white"/>
              </a:solidFill>
            </a:endParaRPr>
          </a:p>
        </p:txBody>
      </p:sp>
      <p:pic>
        <p:nvPicPr>
          <p:cNvPr id="52" name="Picture 51"/>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318083" y="92947"/>
            <a:ext cx="1042258" cy="1145400"/>
          </a:xfrm>
          <a:prstGeom prst="rect">
            <a:avLst/>
          </a:prstGeom>
        </p:spPr>
      </p:pic>
    </p:spTree>
    <p:custDataLst>
      <p:tags r:id="rId1"/>
    </p:custDataLst>
    <p:extLst>
      <p:ext uri="{BB962C8B-B14F-4D97-AF65-F5344CB8AC3E}">
        <p14:creationId xmlns:p14="http://schemas.microsoft.com/office/powerpoint/2010/main" val="788652731"/>
      </p:ext>
    </p:extLst>
  </p:cSld>
  <p:clrMapOvr>
    <a:masterClrMapping/>
  </p:clrMapOvr>
  <mc:AlternateContent xmlns:mc="http://schemas.openxmlformats.org/markup-compatibility/2006" xmlns:p14="http://schemas.microsoft.com/office/powerpoint/2010/main">
    <mc:Choice Requires="p14">
      <p:transition p14:dur="10" advClick="0" advTm="24816"/>
    </mc:Choice>
    <mc:Fallback xmlns="">
      <p:transition advClick="0" advTm="24816"/>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STM32L4 </a:t>
            </a:r>
            <a:br>
              <a:rPr lang="en-US" dirty="0" smtClean="0"/>
            </a:br>
            <a:r>
              <a:rPr lang="en-US" dirty="0" smtClean="0"/>
              <a:t>Peripheral details 1/2</a:t>
            </a:r>
            <a:br>
              <a:rPr lang="en-US" dirty="0" smtClean="0"/>
            </a:br>
            <a:endParaRPr lang="en-US" dirty="0">
              <a:solidFill>
                <a:schemeClr val="accent4"/>
              </a:solidFill>
            </a:endParaRPr>
          </a:p>
        </p:txBody>
      </p:sp>
    </p:spTree>
    <p:extLst>
      <p:ext uri="{BB962C8B-B14F-4D97-AF65-F5344CB8AC3E}">
        <p14:creationId xmlns:p14="http://schemas.microsoft.com/office/powerpoint/2010/main" val="42225097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dirty="0" smtClean="0"/>
              <a:t>Smart </a:t>
            </a:r>
            <a:r>
              <a:rPr lang="fr-FR" dirty="0" err="1" smtClean="0"/>
              <a:t>peripherals</a:t>
            </a:r>
            <a:r>
              <a:rPr lang="fr-FR" dirty="0" smtClean="0"/>
              <a:t/>
            </a:r>
            <a:br>
              <a:rPr lang="fr-FR" dirty="0" smtClean="0"/>
            </a:br>
            <a:r>
              <a:rPr lang="el-GR" dirty="0">
                <a:solidFill>
                  <a:schemeClr val="bg1"/>
                </a:solidFill>
              </a:rPr>
              <a:t>Δ</a:t>
            </a:r>
            <a:r>
              <a:rPr lang="fr-FR" dirty="0" smtClean="0"/>
              <a:t> </a:t>
            </a:r>
            <a:r>
              <a:rPr lang="fr-FR" u="sng" dirty="0" err="1" smtClean="0">
                <a:solidFill>
                  <a:srgbClr val="97BF0D"/>
                </a:solidFill>
              </a:rPr>
              <a:t>Metering</a:t>
            </a: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71</a:t>
            </a:fld>
            <a:endParaRPr lang="fr-FR" dirty="0"/>
          </a:p>
        </p:txBody>
      </p:sp>
      <p:sp>
        <p:nvSpPr>
          <p:cNvPr id="14" name="Rounded Rectangle 13"/>
          <p:cNvSpPr/>
          <p:nvPr/>
        </p:nvSpPr>
        <p:spPr>
          <a:xfrm>
            <a:off x="3725778" y="2294875"/>
            <a:ext cx="1480165" cy="22686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grpSp>
        <p:nvGrpSpPr>
          <p:cNvPr id="18" name="Group 17"/>
          <p:cNvGrpSpPr/>
          <p:nvPr/>
        </p:nvGrpSpPr>
        <p:grpSpPr>
          <a:xfrm>
            <a:off x="1100638" y="5251253"/>
            <a:ext cx="2815194" cy="1141135"/>
            <a:chOff x="1548004" y="4173860"/>
            <a:chExt cx="2815194" cy="1141135"/>
          </a:xfrm>
        </p:grpSpPr>
        <p:pic>
          <p:nvPicPr>
            <p:cNvPr id="1028" name="Picture 4"/>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06693" y="4173860"/>
              <a:ext cx="987925" cy="56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1548004" y="4460915"/>
              <a:ext cx="2815194" cy="854080"/>
            </a:xfrm>
            <a:prstGeom prst="rect">
              <a:avLst/>
            </a:prstGeom>
            <a:noFill/>
          </p:spPr>
          <p:txBody>
            <a:bodyPr wrap="none" rtlCol="0">
              <a:spAutoFit/>
            </a:bodyPr>
            <a:lstStyle/>
            <a:p>
              <a:r>
                <a:rPr lang="fr-FR" sz="1350" b="1" dirty="0">
                  <a:solidFill>
                    <a:schemeClr val="accent4"/>
                  </a:solidFill>
                </a:rPr>
                <a:t>FSMC</a:t>
              </a:r>
            </a:p>
            <a:p>
              <a:r>
                <a:rPr lang="en-US" sz="1200" dirty="0">
                  <a:solidFill>
                    <a:schemeClr val="accent4"/>
                  </a:solidFill>
                </a:rPr>
                <a:t>External memory interface </a:t>
              </a:r>
              <a:br>
                <a:rPr lang="en-US" sz="1200" dirty="0">
                  <a:solidFill>
                    <a:schemeClr val="accent4"/>
                  </a:solidFill>
                </a:rPr>
              </a:br>
              <a:r>
                <a:rPr lang="en-US" sz="1200" dirty="0">
                  <a:solidFill>
                    <a:schemeClr val="accent4"/>
                  </a:solidFill>
                </a:rPr>
                <a:t>for static memories supporting SRAM, </a:t>
              </a:r>
              <a:br>
                <a:rPr lang="en-US" sz="1200" dirty="0">
                  <a:solidFill>
                    <a:schemeClr val="accent4"/>
                  </a:solidFill>
                </a:rPr>
              </a:br>
              <a:r>
                <a:rPr lang="en-US" sz="1200" dirty="0">
                  <a:solidFill>
                    <a:schemeClr val="accent4"/>
                  </a:solidFill>
                </a:rPr>
                <a:t>PSRAM, NOR and NAND</a:t>
              </a:r>
            </a:p>
          </p:txBody>
        </p:sp>
      </p:grpSp>
      <p:cxnSp>
        <p:nvCxnSpPr>
          <p:cNvPr id="26" name="Straight Arrow Connector 25"/>
          <p:cNvCxnSpPr/>
          <p:nvPr/>
        </p:nvCxnSpPr>
        <p:spPr>
          <a:xfrm flipV="1">
            <a:off x="5114618" y="1818036"/>
            <a:ext cx="621433" cy="467484"/>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AutoShape 2"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233488" y="7489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9" name="AutoShape 6"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347788" y="8632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11" name="AutoShape 8"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462088" y="9775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13" name="AutoShape 10"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576388" y="10918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grpSp>
        <p:nvGrpSpPr>
          <p:cNvPr id="17" name="Group 16"/>
          <p:cNvGrpSpPr/>
          <p:nvPr/>
        </p:nvGrpSpPr>
        <p:grpSpPr>
          <a:xfrm>
            <a:off x="6038741" y="3918599"/>
            <a:ext cx="3123997" cy="1501332"/>
            <a:chOff x="5936234" y="3009058"/>
            <a:chExt cx="3123997" cy="1501332"/>
          </a:xfrm>
        </p:grpSpPr>
        <p:pic>
          <p:nvPicPr>
            <p:cNvPr id="1029" name="Picture 5"/>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949649" y="3009058"/>
              <a:ext cx="693614" cy="69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5936234" y="3656310"/>
              <a:ext cx="3123997" cy="854080"/>
            </a:xfrm>
            <a:prstGeom prst="rect">
              <a:avLst/>
            </a:prstGeom>
            <a:noFill/>
          </p:spPr>
          <p:txBody>
            <a:bodyPr wrap="none" rtlCol="0">
              <a:spAutoFit/>
            </a:bodyPr>
            <a:lstStyle/>
            <a:p>
              <a:r>
                <a:rPr lang="fr-FR" sz="1350" b="1" dirty="0">
                  <a:solidFill>
                    <a:schemeClr val="accent4"/>
                  </a:solidFill>
                </a:rPr>
                <a:t>SPI / UART/ SDIO for Wireless</a:t>
              </a:r>
            </a:p>
            <a:p>
              <a:r>
                <a:rPr lang="en-US" sz="1200" dirty="0">
                  <a:solidFill>
                    <a:schemeClr val="accent4"/>
                  </a:solidFill>
                </a:rPr>
                <a:t>3x SPIs (4x SPIs with the Quad SPI)</a:t>
              </a:r>
            </a:p>
            <a:p>
              <a:r>
                <a:rPr lang="fr-FR" sz="1200" dirty="0">
                  <a:solidFill>
                    <a:schemeClr val="accent4"/>
                  </a:solidFill>
                </a:rPr>
                <a:t>6x </a:t>
              </a:r>
              <a:r>
                <a:rPr lang="fr-FR" sz="1200" dirty="0" err="1">
                  <a:solidFill>
                    <a:schemeClr val="accent4"/>
                  </a:solidFill>
                </a:rPr>
                <a:t>USARTs</a:t>
              </a:r>
              <a:r>
                <a:rPr lang="fr-FR" sz="1200" dirty="0">
                  <a:solidFill>
                    <a:schemeClr val="accent4"/>
                  </a:solidFill>
                </a:rPr>
                <a:t> (ISO 7816, LIN, IrDA, modem) </a:t>
              </a:r>
            </a:p>
            <a:p>
              <a:r>
                <a:rPr lang="fr-FR" sz="1200" dirty="0">
                  <a:solidFill>
                    <a:schemeClr val="accent4"/>
                  </a:solidFill>
                </a:rPr>
                <a:t>1 x SDIO</a:t>
              </a:r>
            </a:p>
          </p:txBody>
        </p:sp>
      </p:grpSp>
      <p:grpSp>
        <p:nvGrpSpPr>
          <p:cNvPr id="15" name="Group 14"/>
          <p:cNvGrpSpPr/>
          <p:nvPr/>
        </p:nvGrpSpPr>
        <p:grpSpPr>
          <a:xfrm>
            <a:off x="6283292" y="2632402"/>
            <a:ext cx="2166619" cy="1249207"/>
            <a:chOff x="5854358" y="1762430"/>
            <a:chExt cx="2166619" cy="1249207"/>
          </a:xfrm>
        </p:grpSpPr>
        <p:pic>
          <p:nvPicPr>
            <p:cNvPr id="38" name="Picture 6"/>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854358" y="1762430"/>
              <a:ext cx="756084" cy="75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6531467" y="2342223"/>
              <a:ext cx="1489510" cy="669414"/>
            </a:xfrm>
            <a:prstGeom prst="rect">
              <a:avLst/>
            </a:prstGeom>
            <a:noFill/>
          </p:spPr>
          <p:txBody>
            <a:bodyPr wrap="none" rtlCol="0">
              <a:spAutoFit/>
            </a:bodyPr>
            <a:lstStyle/>
            <a:p>
              <a:r>
                <a:rPr lang="fr-FR" sz="1350" b="1" dirty="0">
                  <a:solidFill>
                    <a:schemeClr val="accent4"/>
                  </a:solidFill>
                </a:rPr>
                <a:t>Anti </a:t>
              </a:r>
              <a:r>
                <a:rPr lang="fr-FR" sz="1350" b="1" dirty="0" err="1">
                  <a:solidFill>
                    <a:schemeClr val="accent4"/>
                  </a:solidFill>
                </a:rPr>
                <a:t>Tamper</a:t>
              </a:r>
              <a:r>
                <a:rPr lang="fr-FR" sz="1350" b="1" dirty="0">
                  <a:solidFill>
                    <a:schemeClr val="accent4"/>
                  </a:solidFill>
                </a:rPr>
                <a:t> </a:t>
              </a:r>
              <a:r>
                <a:rPr lang="fr-FR" sz="1350" b="1" dirty="0" smtClean="0">
                  <a:solidFill>
                    <a:schemeClr val="accent4"/>
                  </a:solidFill>
                </a:rPr>
                <a:t>pin</a:t>
              </a:r>
              <a:endParaRPr lang="fr-FR" sz="1000" b="1" dirty="0">
                <a:solidFill>
                  <a:schemeClr val="accent4"/>
                </a:solidFill>
              </a:endParaRPr>
            </a:p>
            <a:p>
              <a:r>
                <a:rPr lang="fr-FR" sz="1200" dirty="0">
                  <a:solidFill>
                    <a:schemeClr val="accent4"/>
                  </a:solidFill>
                </a:rPr>
                <a:t>3 x </a:t>
              </a:r>
              <a:r>
                <a:rPr lang="fr-FR" sz="1200" dirty="0" err="1">
                  <a:solidFill>
                    <a:schemeClr val="accent4"/>
                  </a:solidFill>
                </a:rPr>
                <a:t>tamper</a:t>
              </a:r>
              <a:r>
                <a:rPr lang="fr-FR" sz="1200" dirty="0">
                  <a:solidFill>
                    <a:schemeClr val="accent4"/>
                  </a:solidFill>
                </a:rPr>
                <a:t> pins</a:t>
              </a:r>
            </a:p>
            <a:p>
              <a:r>
                <a:rPr lang="fr-FR" sz="1200" dirty="0">
                  <a:solidFill>
                    <a:schemeClr val="accent4"/>
                  </a:solidFill>
                </a:rPr>
                <a:t>for </a:t>
              </a:r>
              <a:r>
                <a:rPr lang="fr-FR" sz="1200" dirty="0" err="1">
                  <a:solidFill>
                    <a:schemeClr val="accent4"/>
                  </a:solidFill>
                </a:rPr>
                <a:t>battery</a:t>
              </a:r>
              <a:r>
                <a:rPr lang="fr-FR" sz="1200" dirty="0">
                  <a:solidFill>
                    <a:schemeClr val="accent4"/>
                  </a:solidFill>
                </a:rPr>
                <a:t> </a:t>
              </a:r>
              <a:r>
                <a:rPr lang="fr-FR" sz="1200" dirty="0" err="1">
                  <a:solidFill>
                    <a:schemeClr val="accent4"/>
                  </a:solidFill>
                </a:rPr>
                <a:t>domain</a:t>
              </a:r>
              <a:endParaRPr lang="fr-FR" sz="1200" dirty="0">
                <a:solidFill>
                  <a:schemeClr val="accent4"/>
                </a:solidFill>
              </a:endParaRPr>
            </a:p>
          </p:txBody>
        </p:sp>
      </p:grpSp>
      <p:cxnSp>
        <p:nvCxnSpPr>
          <p:cNvPr id="32" name="Straight Arrow Connector 31"/>
          <p:cNvCxnSpPr/>
          <p:nvPr/>
        </p:nvCxnSpPr>
        <p:spPr>
          <a:xfrm flipV="1">
            <a:off x="5220073" y="3126261"/>
            <a:ext cx="1017814" cy="98927"/>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227370" y="4139267"/>
            <a:ext cx="775217" cy="114905"/>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33507" y="5620819"/>
            <a:ext cx="3194914" cy="300082"/>
          </a:xfrm>
          <a:prstGeom prst="rect">
            <a:avLst/>
          </a:prstGeom>
          <a:noFill/>
        </p:spPr>
        <p:txBody>
          <a:bodyPr wrap="none" rtlCol="0">
            <a:spAutoFit/>
          </a:bodyPr>
          <a:lstStyle/>
          <a:p>
            <a:r>
              <a:rPr lang="fr-FR" sz="1350" b="1" dirty="0">
                <a:solidFill>
                  <a:schemeClr val="accent4"/>
                </a:solidFill>
              </a:rPr>
              <a:t>I/Os</a:t>
            </a:r>
            <a:r>
              <a:rPr lang="fr-FR" sz="1200" b="1" dirty="0">
                <a:solidFill>
                  <a:schemeClr val="accent4"/>
                </a:solidFill>
              </a:rPr>
              <a:t> </a:t>
            </a:r>
            <a:r>
              <a:rPr lang="fr-FR" sz="1200" dirty="0">
                <a:solidFill>
                  <a:schemeClr val="accent4"/>
                </a:solidFill>
              </a:rPr>
              <a:t>Up to 114 </a:t>
            </a:r>
            <a:r>
              <a:rPr lang="fr-FR" sz="1200" dirty="0" err="1">
                <a:solidFill>
                  <a:schemeClr val="accent4"/>
                </a:solidFill>
              </a:rPr>
              <a:t>fast</a:t>
            </a:r>
            <a:r>
              <a:rPr lang="fr-FR" sz="1200" dirty="0">
                <a:solidFill>
                  <a:schemeClr val="accent4"/>
                </a:solidFill>
              </a:rPr>
              <a:t> I/Os for buttons &amp; </a:t>
            </a:r>
            <a:r>
              <a:rPr lang="fr-FR" sz="1200" dirty="0" err="1">
                <a:solidFill>
                  <a:schemeClr val="accent4"/>
                </a:solidFill>
              </a:rPr>
              <a:t>relays</a:t>
            </a:r>
            <a:endParaRPr lang="fr-FR" sz="1200" dirty="0">
              <a:solidFill>
                <a:schemeClr val="accent4"/>
              </a:solidFill>
            </a:endParaRPr>
          </a:p>
        </p:txBody>
      </p:sp>
      <p:cxnSp>
        <p:nvCxnSpPr>
          <p:cNvPr id="36" name="Straight Arrow Connector 35"/>
          <p:cNvCxnSpPr/>
          <p:nvPr/>
        </p:nvCxnSpPr>
        <p:spPr>
          <a:xfrm flipH="1" flipV="1">
            <a:off x="4758708" y="4580097"/>
            <a:ext cx="448474" cy="85292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95557" y="3874544"/>
            <a:ext cx="1898277" cy="1038746"/>
            <a:chOff x="1333349" y="2938387"/>
            <a:chExt cx="1898277" cy="1038746"/>
          </a:xfrm>
        </p:grpSpPr>
        <p:pic>
          <p:nvPicPr>
            <p:cNvPr id="37" name="Picture 2"/>
            <p:cNvPicPr>
              <a:picLocks noChangeAspect="1" noChangeArrowheads="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90403" y="2938387"/>
              <a:ext cx="455944" cy="49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333349" y="2938387"/>
              <a:ext cx="1898277" cy="1038746"/>
            </a:xfrm>
            <a:prstGeom prst="rect">
              <a:avLst/>
            </a:prstGeom>
            <a:noFill/>
          </p:spPr>
          <p:txBody>
            <a:bodyPr wrap="none" rtlCol="0">
              <a:spAutoFit/>
            </a:bodyPr>
            <a:lstStyle/>
            <a:p>
              <a:r>
                <a:rPr lang="fr-FR" sz="1350" b="1" dirty="0">
                  <a:solidFill>
                    <a:schemeClr val="accent4"/>
                  </a:solidFill>
                </a:rPr>
                <a:t>TRNG &amp; AES </a:t>
              </a:r>
              <a:br>
                <a:rPr lang="fr-FR" sz="1350" b="1" dirty="0">
                  <a:solidFill>
                    <a:schemeClr val="accent4"/>
                  </a:solidFill>
                </a:rPr>
              </a:br>
              <a:r>
                <a:rPr lang="fr-FR" sz="1200" dirty="0">
                  <a:solidFill>
                    <a:schemeClr val="accent4"/>
                  </a:solidFill>
                </a:rPr>
                <a:t>for Security</a:t>
              </a:r>
            </a:p>
            <a:p>
              <a:r>
                <a:rPr lang="en-US" sz="1200" dirty="0">
                  <a:solidFill>
                    <a:schemeClr val="accent4"/>
                  </a:solidFill>
                </a:rPr>
                <a:t>128-/256-bit AES</a:t>
              </a:r>
            </a:p>
            <a:p>
              <a:r>
                <a:rPr lang="en-US" sz="1200" dirty="0">
                  <a:solidFill>
                    <a:schemeClr val="accent4"/>
                  </a:solidFill>
                </a:rPr>
                <a:t>key encryption hardware </a:t>
              </a:r>
              <a:br>
                <a:rPr lang="en-US" sz="1200" dirty="0">
                  <a:solidFill>
                    <a:schemeClr val="accent4"/>
                  </a:solidFill>
                </a:rPr>
              </a:br>
              <a:r>
                <a:rPr lang="en-US" sz="1200" dirty="0">
                  <a:solidFill>
                    <a:schemeClr val="accent4"/>
                  </a:solidFill>
                </a:rPr>
                <a:t>accelerator </a:t>
              </a:r>
              <a:endParaRPr lang="fr-FR" sz="1200" dirty="0">
                <a:solidFill>
                  <a:schemeClr val="accent4"/>
                </a:solidFill>
              </a:endParaRPr>
            </a:p>
          </p:txBody>
        </p:sp>
      </p:grpSp>
      <p:cxnSp>
        <p:nvCxnSpPr>
          <p:cNvPr id="42" name="Straight Arrow Connector 41"/>
          <p:cNvCxnSpPr/>
          <p:nvPr/>
        </p:nvCxnSpPr>
        <p:spPr>
          <a:xfrm flipV="1">
            <a:off x="2807033" y="4167512"/>
            <a:ext cx="878870" cy="29208"/>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98794" y="4653796"/>
            <a:ext cx="633148" cy="64588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706241" y="2266831"/>
            <a:ext cx="2197493" cy="1038746"/>
            <a:chOff x="1211641" y="1511757"/>
            <a:chExt cx="2197493" cy="1038746"/>
          </a:xfrm>
        </p:grpSpPr>
        <p:pic>
          <p:nvPicPr>
            <p:cNvPr id="1027" name="Picture 3"/>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23309" y="1677530"/>
              <a:ext cx="885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211641" y="1511757"/>
              <a:ext cx="2026517" cy="1038746"/>
            </a:xfrm>
            <a:prstGeom prst="rect">
              <a:avLst/>
            </a:prstGeom>
            <a:noFill/>
          </p:spPr>
          <p:txBody>
            <a:bodyPr wrap="none" rtlCol="0">
              <a:spAutoFit/>
            </a:bodyPr>
            <a:lstStyle/>
            <a:p>
              <a:r>
                <a:rPr lang="fr-FR" sz="1350" b="1" dirty="0">
                  <a:solidFill>
                    <a:schemeClr val="accent4"/>
                  </a:solidFill>
                </a:rPr>
                <a:t>V</a:t>
              </a:r>
              <a:r>
                <a:rPr lang="fr-FR" sz="1350" b="1" baseline="-25000" dirty="0">
                  <a:solidFill>
                    <a:schemeClr val="accent4"/>
                  </a:solidFill>
                </a:rPr>
                <a:t>BAT</a:t>
              </a:r>
              <a:r>
                <a:rPr lang="fr-FR" sz="1350" b="1" dirty="0">
                  <a:solidFill>
                    <a:schemeClr val="accent4"/>
                  </a:solidFill>
                </a:rPr>
                <a:t> </a:t>
              </a:r>
              <a:r>
                <a:rPr lang="fr-FR" sz="1350" b="1" dirty="0" err="1">
                  <a:solidFill>
                    <a:schemeClr val="accent4"/>
                  </a:solidFill>
                </a:rPr>
                <a:t>with</a:t>
              </a:r>
              <a:r>
                <a:rPr lang="fr-FR" sz="1350" b="1" dirty="0">
                  <a:solidFill>
                    <a:schemeClr val="accent4"/>
                  </a:solidFill>
                </a:rPr>
                <a:t> RTC</a:t>
              </a:r>
            </a:p>
            <a:p>
              <a:r>
                <a:rPr lang="fr-FR" sz="1200" dirty="0">
                  <a:solidFill>
                    <a:schemeClr val="accent4"/>
                  </a:solidFill>
                </a:rPr>
                <a:t>for </a:t>
              </a:r>
              <a:r>
                <a:rPr lang="fr-FR" sz="1200" dirty="0" err="1">
                  <a:solidFill>
                    <a:schemeClr val="accent4"/>
                  </a:solidFill>
                </a:rPr>
                <a:t>battery</a:t>
              </a:r>
              <a:r>
                <a:rPr lang="fr-FR" sz="1200" dirty="0">
                  <a:solidFill>
                    <a:schemeClr val="accent4"/>
                  </a:solidFill>
                </a:rPr>
                <a:t> backup </a:t>
              </a:r>
              <a:br>
                <a:rPr lang="fr-FR" sz="1200" dirty="0">
                  <a:solidFill>
                    <a:schemeClr val="accent4"/>
                  </a:solidFill>
                </a:rPr>
              </a:br>
              <a:r>
                <a:rPr lang="en-US" sz="1200" dirty="0">
                  <a:solidFill>
                    <a:schemeClr val="accent4"/>
                  </a:solidFill>
                </a:rPr>
                <a:t>240 nA in V</a:t>
              </a:r>
              <a:r>
                <a:rPr lang="en-US" sz="1200" baseline="-25000" dirty="0">
                  <a:solidFill>
                    <a:schemeClr val="accent4"/>
                  </a:solidFill>
                </a:rPr>
                <a:t>BAT</a:t>
              </a:r>
              <a:r>
                <a:rPr lang="en-US" sz="1200" dirty="0">
                  <a:solidFill>
                    <a:schemeClr val="accent4"/>
                  </a:solidFill>
                </a:rPr>
                <a:t> mode </a:t>
              </a:r>
              <a:br>
                <a:rPr lang="en-US" sz="1200" dirty="0">
                  <a:solidFill>
                    <a:schemeClr val="accent4"/>
                  </a:solidFill>
                </a:rPr>
              </a:br>
              <a:r>
                <a:rPr lang="en-US" sz="1200" dirty="0">
                  <a:solidFill>
                    <a:schemeClr val="accent4"/>
                  </a:solidFill>
                </a:rPr>
                <a:t>for RTC and</a:t>
              </a:r>
            </a:p>
            <a:p>
              <a:r>
                <a:rPr lang="en-US" sz="1200" dirty="0">
                  <a:solidFill>
                    <a:schemeClr val="accent4"/>
                  </a:solidFill>
                </a:rPr>
                <a:t>32x 32-bit backup registers</a:t>
              </a:r>
              <a:endParaRPr lang="fr-FR" sz="1200" dirty="0">
                <a:solidFill>
                  <a:schemeClr val="accent4"/>
                </a:solidFill>
              </a:endParaRPr>
            </a:p>
          </p:txBody>
        </p:sp>
      </p:grpSp>
      <p:cxnSp>
        <p:nvCxnSpPr>
          <p:cNvPr id="52" name="Straight Arrow Connector 51"/>
          <p:cNvCxnSpPr/>
          <p:nvPr/>
        </p:nvCxnSpPr>
        <p:spPr>
          <a:xfrm>
            <a:off x="2740140" y="2867123"/>
            <a:ext cx="945763" cy="165556"/>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AutoShape 4" descr="data:image/jpeg;base64,/9j/4AAQSkZJRgABAQAAAQABAAD/2wCEAAkGBxQTEhIUExMVFhUUGRgYFhgYFR0aIRwfGhwcGiEbHRoYICggGBolHBoYITYkJSorLy8wICAzODMtNygtLisBCgoKDg0OGxAQFS0cHBwsLCwsLSwsLCwwNyw3LCw3NywtKy8sLDUsNTcrMSw3NzgrLSw1ODc3LCsrKyssLDc1K//AABEIAK4BIgMBIgACEQEDEQH/xAAcAAEAAgMBAQEAAAAAAAAAAAAABQYDBAcCCAH/xABIEAACAQMCAgcFAwgHBgcAAAABAgADBBESIQUxBgcTIkFRYRRxgZGhMjVyFUJSYnOSsbMjM4OTssHCFhc0VILSCERTlKLR8P/EABkBAQEBAQEBAAAAAAAAAAAAAAABAgQFA//EACERAQEBAQACAgEFAAAAAAAAAAABEQIDBCGBMQUSEyIj/9oADAMBAAIRAxEAPwDuMREBERAREQEREBIlOJmvbmpaFNRJCGqGC5VyjZA3/NbHwktIXo7ww21BaLMGKtUOQMfbqM/j5asSxLXrhb3ms+0ezaMbdkHB1ZHPWcYxn6T94q93qX2b2fTjvdqHJz6aDyxJCJcZ2sPDqlXQO37PtN89nq089sat+UjWfiGs4Nn2erbIq6tOffjVj4ZkxEYbWLiFSr2bdj2fabae0zp575078szT4W95qPtHs2jG3ZBwc+us4xjMkYjDaj+Kveah7N7Ppx3u1Dk5z4aDjGMTa4dUq9mO37PtN9XZ6tPPbGrfliZojDah9fENfOz7PV5VdWnPvxq0/DMk+IVKvZt2HZ9ptp7TOnnvnTvyzMsRhtR/CnvNR9p9n0427IODnPjrOMYzHFXvNQ9m9n0437UOTnPhoOMYxJCIw2sXD6lXs17fs+031dnnTz2xq35YkZr4hr52fZ6vKrq059+NWPhmSF7e06Kl6tRKaD852Cj5mYOF8at7nPs9elVxz7Nw2PkYyG1s8RqVezPYdn2m2ntNWnnvnTvyzNXhT3mo+0+z6cbdkHBznx1nGMZkhEYbUVxytejJtRbsAhOmrr1MwzsCpwAdhvJi2ZiilhhiAWHkcbj5zUv7oUqVSoQSKaM5A8dILYHym1aVtaI4GA6hse8ZkrUrLERIpErnD+mltVv69gCy16IyQwADbAnSc7kAg4OPpNzj/SCnaG2FQOfaayUE0gHDPnBOSMLtAl4kV0i6RW9lTFS4qaATpUAFmdj+aqrux/8AxkLbdOSzJnhvEFR2Cio1FcDJwCQH1KvvG3jAt8REBERAREQEREBERAREQEgui/EnuLZKtTGpmqg6Rgdyo6D6KJOzSs7NKShKahUBYgD9Ylj8ySZYz0zRETTJERAREQEREBERAQIiB8z8duKvGOJXBq1GWjQZlpqPzVDFQFHIM2Mk/wD0Jo8Z4I3DzTu7Sq6tTYeO4PgQQNx4EHnnyk50x6PXXCb6tcUqRq2tZmYEDIGo6tDEZKMpOATsR9K3xDjNXiD0rYKlBWYEl6gAH6zM2AFGScfxnXx16/8ABZ1P7vP8nHuX2+bxf8vr7+PzrsfDOunh5o0jWaotUovaKtJiA2O8AfEZzNn/AHzcL/8AUq/3LSS4P1ecMWhRX2ahW0ooNUqDrIG75Gxyd5t/7AcM/wCRt/7sTj+Xo/Ct3/W5wqrSqUzVrAVEZCRROQGBXIz47zPa9cfCkREFWqQihQTRbwGJIcc6DcOS2uHWytwyUqjKezGxCEg/ObXDOgXDWo0mNjbksiEnsxzKgyVqIyl1zcLZgoqVckgD+hbx2nQpWl6AcNBBFjbgjcdwSyyK4pdcHq3F9xurbYF3Y17evbnxJNNg9P1V1QDHicSW6T9IKd9b8DuKe2riFAOvijgNqQ+oP0wfGTnQrh9WnxTjdR6bqlV7Y02KkB9KODpPjjIla6WdE69HiNqbakz2lxeULmqqjPZVUJVmwOSOr5J8x6CBN2ai56RXPajI4fQpigp5BqwDtUH62DpzOhyidKuE3VvfpxKypduTT7G6twwUugOVdCdi6/5Y8TNy16eCoUReH8QDswUhrYqFycElydOBz2MC3xEQEREBERARMV1cLTR6jsFRFLMx5AKMkn0AEoHDLviXFV7ejcCwtGJFHFFatWqoONbGptTBxkYHzG8DokSE6NcMuqAqC5vTdAkdmTRSmVG+QdH2/DcybgIiICVzoXQdLSmtRWVw9bIYEHeq5Gx35EH3SxyN4ZxFLimKtPOliwGRg91ih296mWM9NuInN+mPXBa2dVqNKm1zVQ4fSwRVI5rrwcsPQHfaaZdIic86E9bVtfVFoOjW9ZtkVmDKx/RDgDvehAnQzARIziHSC1oZ7a5oU8cw1VQflnMrfEOtjhVLI9p7Qjwp03b5NjT9YF3ick4h18Wq5FG1rVT4amWmD8tR+kjj1q8VuP8AhOGHnz7OpVHxICiTVx2yDOJ6elVyefYL/Y0wPllz9Y/3TcTuP+L4n48tdSqPgGKiNMdZ4h0htKH9ddUKf4qqj5AnJlb4h1scLpf+Z7Q+VNGb64A+srvDuoi0XBrXNeqfHSFpg/DvEfOWTh/VTwqkQRahyPGpUd//AIk6fpHyfCsX3XzajPZWtd/xlE/gW2nDuO8UqXVxVr1SS9RiSPLyUeQA2n17w/gdtQx2NvRp45aaag/MDMgukfVvw+9qmtWokVD9pkcpqx+kBsT64z6xiyxQv/Dhe1it5SJY0E0MueSuxbIHvAyR6DznapHcC4HQs6Qo21IU6Y3wMnJ8yTksfUyRliVjrlQrF8aADq1csY3znbGMzYpEaRpxpwNOOWPDGPDEjuNUGqW9wiDLPSqKozjJZSAMnYbmbfDaRWjSVhgqiAj1AAMzV5aFa5ZK7sSTTAphx+jqz3x5YPP0OfCeOHsaulXdsLTDbMQWLMw3I3wAv190lvZ1yxxu4Ab1Az4cvEzAOG0wEUAroGFIZgQPLIOSPfI0jKtVtSoTUcLUde42GICBhk5GcE4+E8rduOwbWSArswz+aXVe95sqtv6gyZp2SLpwuNGSu5/O5k+ZPmZ+Cwp793mGB3PJzlhz2yYEbSvyrV6jEldGpFzthSy7D9bAPxEw0LthRqqXYuhpnVuDhyuee+NWse7Elzw+n3e79kKBueSkMBz3wQJ6uLJHJLDJI0nBI2yG8D5jnAx3bkVaABOCXyPPuE7zWrh+17IMdNQ69Wd1C41KPLJ04/E3kJtNw5DjOvYkg9q+QSMc9WeXhMqWygqd8qCoJYnY4J5nfkOcDNERARMFe7VCAScncAAsceeFBOPWeat/TXGSeWdlJwD4kAd0e+BD9YdF34ZfqmdRoVcAczhSSB55GRPzq7uUqcMsGpkaRQpLt4FVCsNvEMDJw3KEquoEuCVHPIHPHnzlCq9EXtXrvw3iJtE1a6tBqS1qYLb5UNvTz6e7aB0OJAdHra4oA+2XwuXrMBTxRWkFwCcKEznPmfISVbiFMNpLcjgnBwD5FsaQfTMDalG6y+McUtzb/k237YMKna/0ZfGNOnkRjOW+Uua3KEuAwzT+2PLIz/CZKbhgCNwQCD6GBxL/AGu6Tf8AID/27f8AfNHhXHOkdvSFKnYd1SxGaBJ77Fz+d5sZ32QXRbiL3FslWpjUzVQdIwO7UdBt7lEsSuT1+lvSXS2bHAwckW7bbc/teE550OpKwqOe9UzzO5wfHfzOflPrGcY6WdTNQ12r8OrJTDkk0nJXTnc6WUHKk+BG3nMeXi985K6/0/2ufW888nXOyOZ9LkVGpVE7tTOcrsdtwdvEHxnRKHVVxS5UNd8TIDgEqalWqd/Ahio+s3ehvU46XCXHEKy1TTIZaSEsCRuNTsBsD+aBv542PYo8XF55y1Pf9rn2PP15Oef2yuS2XUPaDHa3Nw58dGhB9VY4lm4f1VcLpcrUOfOo7P8AQnH0l0ifXHHqOsOA2tD+ptqFP8FJV+eBvJGJTutztfyVc9h2naZpaezzq/rUzjTvyzCLjEq/Vn2n5MtO119ppOrXnVnUeereWiAiIgIiICIiBr8QuuypVahGRTRnI89ILY+k2bSvrRHxjWqtjyyMzXvrYVadSmSQKiMhI5gMCpx67zZtaIREQbhFCjPoMTNa5ZZoV8vW7MswVUDYUldRJI5jfAxy9ZvzBcWivgsDkciGKkZ9VIOPSRpgoZFYoC2kU1IBYn85t9/GagUvSesajq41kd4gLpJAGnkRtvnnvN5+GoSD38gYyKjg4zncht9yecPw2mSSQdzkjU2CfMrnBPvEDTV2FRXqB9L6NBDnSpIA0soPi3jg8xymG2ZtFV8VcgVsMamV2LYwurbGPLwkq9khbUdROQcF2xkcjpzj6TwnDaYzgNhtWR2j472c93VgczA1FU0+wZXc6yqsrOWzkZz3s4Ixnb1ktNW3sKaEEA5AwCzM2B6aicfCbUBERAju1FOtULg4cLpYKTyGNJwNt8n4zxRuBTeqWDf0hDoQjHI0gY2GxBB2PnJSIFcFs6hW0NmkvaBR61GJQY8dGVwPSejbMNeVJLi3ZtvE1mLD4A/KWGIFeSg+VyG/oXp019RrGW92nRv6GZQ+KDUSjGoQy40nvEk97Vywc6s5+snIgQNS1dTXqKCWVsEY+2hpIDjzIIyPXI8ZLcPXFKkDzCL/AAE2IgJpWtolJdFNQigkgDl3iWPzJJm7K30KtXpWdNKiFGD1iVIwd6rsNvUEH4yxnpOxETTJERAREQEj+PcZpWdB7iuxWkmnUQpbGohRsu53IkhK90+6Ptf2Na1R1RqhTDMCQNLq/h6LAlODcVp3VGnXosWp1BlSQRkZxyO45TdkJ0M4K1nZULZ2DNSUgsucHcnx98m4CIiAicm62esWvb11sbHauQDUqYDFdW4RQdgcbkkbAj3iir0v41aEVmuTVUfaRsOuPIjGQPVT8Zm9SXGOvJxz1OeupLfw+k4kB0P6UUr60pXC4QuCHQsO6w2ZfUZ5HxBEmvaE/TX94TTbW45WZLa4dThkpVGU+RCEg7+s3OGVC1GkzHJZEJPmSoMw17qkFYu6aQCWywxjG+c+GJsUrqngaXTTgYwwxjwx6TNa5Z4mL2lP01/eEyyNPwMD48oLDz5zh3Cb6pYcQv7/ACTatfVLa8XH2QcGnW/6Xdgffjxl26fMDe8CIIINyxBG+QU5iBfJio3KPnQ6tjnpYHHvxynPOKA8V4rWsXZhZWKI1dFYr21SoAVViu+gDO2RuD6Y2elfV/bpQevYUxa3dupei9HuZK76HA2cNjHeB/iIF/iQnQrjnttjbXOMGqneA8GUlWx6alaTcBERAREQEREBERAREQEjeF8RS4pirTzpYsBkYPdYodvepklIfgHC/ZqC0dWrS1Q5xj7bs/L01YljPSRiImmSIiAiIgJXOsHj72NhWuaaqz0zTwGzg6nVDnBB5MZY5pcY4TRuqTUK6dpSfGpckZ0kMN1IPMA84Gh0J4y95ZW9zUVVaqpJC5wNyNs7+EnJqcL4bSt6SUaKaKaDCrknG+ebEnxm3AREQPnPrRt2s+NtXqKTTrgOjY8NApnHqpG48iPMSM450hodg6o4dqilQADtkYyc8sT6O45wO3vKfZXNJaqcwDzB81I3U+ola4Z1VcLo1BUW31Mu4FR2cA+eknB+OZ8+vHLdcvm9Px+byc+TrdjmfQzqaN3aUritcNRNXLKnZhu7+axJYcxv7iJN/wC4Kn/zz/3I/wC6dnibx17XFLnqEUI5S8ZnCkqvZAZONhnVtk4GZlo9QCFVLXrhiBkdkDg43GdW+869xG67KlVq4z2aO+PPSpbH0mzaV9dNHxjWqtjyyMyVqVx636g6asre3P3SD/UjwOf0p2eaH5QxXNIjAwNLepydJ8tgce4zxQ4g9TSEVQxXUxYnAGSANtyTg/KRVO6CWFOv+XKNVQ1Ope1lYHxBVR85UbepVt77hfDbhiz2d3mg5/Pt3Q6D71IK+mAPDfqHD0SgzijSSnUr1Xavl2wXCg6snzGnymK7o0K1ezrVaCmqhfRU1HKYYKCpGNSliMZ84Fa4fXFhx+8WudFPiaU3oOdgXpDBTPg2WPzXzEtXTzj9Ozs61RyNTKyUk8XdhhVAG53Iz5CZOI0KF329C5opUooAe9vnGQxH6OCCMg55yF4F0XsbcG4pWaLWplQupmqFQ2nTpNQnT3W8PUQJLq34M1nw20oVMh0Qs4Pg1RmqFfgWI+Ess169xpemuPtlh7sKT/lNerfkMyaRr1AIM7FW/OPljDZ93rAkIiICIiAiIgIiICIiAkD0U4g9e2SrUILs1UHAx9mo6Db3KJPTStLanTXTSVVQEkBeW5JPLzJJljPTNERNMkTDdXKU1L1HVEXdmdgoHvJ2EgR0/wCGatPt1vn9oMfvfZ+sCyRMdCsrqGRlZW3DKQQfcRsZ5urlKal6jqiLuWdgoHvJ2EDNKf1t0qrcKuVoLUaoTS0imGLf1qZwF35Zm2On/DdWn263z+0GP3vs/WWGhWV1DIwZTuGUgg+4jYwK51Z06i8MtBWDrUCnUKgIbOo8w2/zlnmG7ukpIXqOqIu7M7BQPeTsJAL0/wCGltPt1vn9oAP3j3frAssTxRrK6hkYMrbhlIII9CNjPF3dJSQvUdURdyzsFA95OwgZolaXp9w0tp9ut8/tAB+8e79ZYqNVXUMrBlO4KnIPuI5wPcREDBe2wq06lNs6aishxzwwIOPXebNtRCIiDkqhRn0GJH8dqlLa5dThlpVWUjwIQkH4GbfC3LUaLE5JRCT5kqN5mtcsdbh+pqpJ2cJjHNSmSD78kGYbawqUwhVlLBNDg5AOCSCMbggk/P0kpEjSMHCssrPpfvMzgrsSy6QADnYAAbzx+STjBYYVHRPTLBlP/TpX5TYa4qMzimFwhwSxO5wDgY5Dcb/Sa54qzboqgCmHbW2PFgVyAQMFTvANwk6dOod5Ajnz7+pj8ct85+1+Env9m2A6qCGZm3Rsg5JJxjI+U/aHEi7kDQo7mzHDHUobYee+J5p8YylUlQGQnAz9pdRXV8wRAzVqFVjTb+j1IxON8EFSPnvMq27GolRtOVRlIHmxU7Z8NptxAREQEREBERAREQEREBK70MtHpWiJUUq4asSDzw1V2HzBBlikZwniSXFIVUDBWLgBgAe4xQ8ifFTLGem5NbiN6lClUrVDhKSs7H0UZM2ZSeudyODXhBI/qht5GtTBHxBImmXNeH2F50lualWrVNGypNhVG4Xx0KuwappOSx5Z9wl4bqU4Zo0gVw2Pt9rv78Y0/SSXU1QVOEWukY1a2PqS53+gl2kxbXz/AFFvOjN2nfavY1juOQPmNOToqqMHPJvnhw3h150lualatVNGzpNhVG4X9RBsGfG5c8s+4TrXWH0V/KVmbcMqNrR1dlzpK89h4lSR8Zm6B9HPyfZUrYsrshcs6jAYs7NnB8gVHwjF1V36lOGlNIFcNj7fa7+/BGn6Sj1BedGbtO+1exrHlyDY57EkU6oznyb+H0BKx1h9FfylaG3Dqja1dXYZxpznYeYJEYkrkvDOG3nSW5qVq1U0bKk+FUbhfEIi8i+kjLnz9wl5qdSnDSmkCuGx9vtd/fgjT9Jaug/R32CypW2oMU1FmAxqLMTnf3yejDXz+3tnRm8QF2r2NY8uQIHPYkhKq5B8m/h+cK4XedJbh69eqaNnSbCqO8B+og2BfTzc+Y28J1rrE6KflK0NuHVGDq6uy50kZB2HiQSPjNnoN0e9gsqNtqDmnrLMBjUWYtnB9CB8IxdVWp1KcNKaQK4bH2+139+CNP0lIX2vo1eU1aoa1jXO+xAIzuQu+iquc7faH07/ADnnXxaK/CajEb0qlJ195bR/BzFiSr/QrK6q6kFXAZSPEEZBHvEySsdWNXVwqwJ8KKr+7kf5Szyox16iqrM5AVQSxPIADJJ9MTYpMCoK4KkAjHLHhiR/GLdqlvXprjU9Koi523ZSB9TNvh1IpSpK3NUVT7wAJmtctiIiRpom2qKzmmy4c5IYHunAGRjmDgbbe+Y7fhCqwLBXARVGpQTkMzFvTJaSUQNAWjiq7jQQ7KdwcjChdvlMFfhGqmFDAMGYhseDMWKn05fECS0QEREBERAREQEREBERAREQEiOA8L9moLR169LVDq06ftuz8snlqxz8JLyA6J8QevapVqEFy1UEgY+zVdRsPRRLGekxKP11fc15/Y/zqcvEo/XV9zXn9j/OpzVSM/VD90Wf4W/xtLjKd1Q/dFn+Fv8AG0uMJSIiAiIgIiICIiAlE67/ALnufxUf5qS9yidd/wBz3P4qP81Iqxv9VX3TY/s/9RlslT6qvumx/Z/6jLZCVrcSuuyo1auNXZo74zjOlS2M+GcTas6+umj4xrVWxzxkZxmYL22FWnUptnTUVkOOeGBBx64M2baiERUGcKoUZ8gMTNa5ZIiJGiIiAiIgIiICIiAiIgIiICIiAiIgJC8Qp16CotnbUXXLllasaIXJzsFpvqySxPL452mogxG8Jau6E3FKnSfUQFSqaoIwN9RRMHORjHgN99qD10Vrv8m3im3pC3zS/pRcEvjtaeD2XZ43OB9v19J1CUXru+5bz+x/n05dTI/OqvWOC2ppqruEfSrNpBOtsAtg6R64MnuF3F61QCva0KVPB7yXRqHPgNJor/GRPU99z2X4W/xtLnGmRE8YqXKafZqFKtnOrtK5pY8sYpvq8fKZeFNXZM3FJKT5PdSqagx56ii7+mJIxGmRXby64gHYU7O3dATpZrxkJHmVFA6T6ZMl7rtBTY00VqgHdRn0gnyLaTgeuD7ptxGmRB8Lr3rPi4tqNJMHvJcmoc+A0mku3rmZuMVLpNHs1ClWznX2lc0scsYxTfVnfyxjxzJaI0yI7hTV2TNxSSk+T3UqmoMbYOoou/PbEjry64gHYU7O3dATpZrxkJHmVFBtJ9MmWKI0yNS77QU2NNFeoB3UZ9IJ8i2k4HrgzmPW5c3rcKuRXtaFJM0u8l0ahz2qYGk0l29czrMoPXl9zXP4qP8ANSNMjF0Bq3S8J4f7NQpVs0zq7SuaWO9tjFN9Wd/LGPWXPhbVmTNemlJ8nupVNQY8DqKL8sSC6p/uix/Z/wCoy2xpkVfi1XiRFZKNrQwQ606pvGVhkEB9PYnBGxxn4yxWasKaBzlgqhjzyQNz85miRcIiICIiAiIgIiICIiAiIgIiICIiAiIgIiICUXru+5bz+x/n05epA9Oujxv7GtaioKZq6O+V1Y0Or8sjOdOOcCK6nvuey/C3+Npc5CdDOBGxs6FsXFQ0gRqC6c5Ynlk45+cm4CIiAiIgIiICIiAlB68/ua5/FR/mpL9K/wBPOjh4hZVbUVBTNQodZXVjS4blkZ5Y5wNLqn+6LH9n/qMtsh+iHBTZ2dC2LhzRXTqA053J5ZOOfnJiAiIgIiICIiAiIgIiICIiB//Z"/>
          <p:cNvSpPr>
            <a:spLocks noChangeAspect="1" noChangeArrowheads="1"/>
          </p:cNvSpPr>
          <p:nvPr/>
        </p:nvSpPr>
        <p:spPr bwMode="auto">
          <a:xfrm>
            <a:off x="1690688" y="12061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grpSp>
        <p:nvGrpSpPr>
          <p:cNvPr id="29" name="Group 28"/>
          <p:cNvGrpSpPr/>
          <p:nvPr/>
        </p:nvGrpSpPr>
        <p:grpSpPr>
          <a:xfrm>
            <a:off x="1537574" y="585359"/>
            <a:ext cx="2422271" cy="1089716"/>
            <a:chOff x="1157526" y="235895"/>
            <a:chExt cx="2422271" cy="1089716"/>
          </a:xfrm>
        </p:grpSpPr>
        <p:grpSp>
          <p:nvGrpSpPr>
            <p:cNvPr id="48" name="Group 47"/>
            <p:cNvGrpSpPr/>
            <p:nvPr/>
          </p:nvGrpSpPr>
          <p:grpSpPr>
            <a:xfrm>
              <a:off x="2508234" y="561230"/>
              <a:ext cx="1071563" cy="764381"/>
              <a:chOff x="1538883" y="260350"/>
              <a:chExt cx="1428750" cy="1019175"/>
            </a:xfrm>
          </p:grpSpPr>
          <p:pic>
            <p:nvPicPr>
              <p:cNvPr id="1031" name="Picture 7"/>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38883" y="260350"/>
                <a:ext cx="14287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rot="19999281">
                <a:off x="1845994" y="474899"/>
                <a:ext cx="821165" cy="461665"/>
              </a:xfrm>
              <a:prstGeom prst="rect">
                <a:avLst/>
              </a:prstGeom>
              <a:noFill/>
            </p:spPr>
            <p:txBody>
              <a:bodyPr wrap="none" rtlCol="0">
                <a:spAutoFit/>
              </a:bodyPr>
              <a:lstStyle/>
              <a:p>
                <a:pPr algn="ctr"/>
                <a:r>
                  <a:rPr lang="fr-FR" sz="825" dirty="0">
                    <a:solidFill>
                      <a:schemeClr val="bg1"/>
                    </a:solidFill>
                  </a:rPr>
                  <a:t>ADC</a:t>
                </a:r>
              </a:p>
              <a:p>
                <a:pPr algn="ctr"/>
                <a:r>
                  <a:rPr lang="el-GR" sz="825" dirty="0">
                    <a:solidFill>
                      <a:schemeClr val="bg1"/>
                    </a:solidFill>
                  </a:rPr>
                  <a:t>ΣΔ</a:t>
                </a:r>
                <a:r>
                  <a:rPr lang="fr-FR" sz="825" dirty="0">
                    <a:solidFill>
                      <a:schemeClr val="bg1"/>
                    </a:solidFill>
                  </a:rPr>
                  <a:t> 24-bit</a:t>
                </a:r>
              </a:p>
            </p:txBody>
          </p:sp>
        </p:grpSp>
        <p:sp>
          <p:nvSpPr>
            <p:cNvPr id="16" name="TextBox 15"/>
            <p:cNvSpPr txBox="1"/>
            <p:nvPr/>
          </p:nvSpPr>
          <p:spPr>
            <a:xfrm>
              <a:off x="1157526" y="235895"/>
              <a:ext cx="1935145" cy="1061829"/>
            </a:xfrm>
            <a:prstGeom prst="rect">
              <a:avLst/>
            </a:prstGeom>
            <a:noFill/>
          </p:spPr>
          <p:txBody>
            <a:bodyPr wrap="none" rtlCol="0">
              <a:spAutoFit/>
            </a:bodyPr>
            <a:lstStyle/>
            <a:p>
              <a:r>
                <a:rPr lang="fr-FR" sz="1350" b="1" dirty="0">
                  <a:solidFill>
                    <a:schemeClr val="accent4"/>
                  </a:solidFill>
                </a:rPr>
                <a:t>D</a:t>
              </a:r>
              <a:r>
                <a:rPr lang="fr-FR" sz="1350" dirty="0">
                  <a:solidFill>
                    <a:schemeClr val="accent4"/>
                  </a:solidFill>
                </a:rPr>
                <a:t>igital </a:t>
              </a:r>
              <a:r>
                <a:rPr lang="fr-FR" sz="1350" b="1" dirty="0" err="1">
                  <a:solidFill>
                    <a:schemeClr val="accent4"/>
                  </a:solidFill>
                </a:rPr>
                <a:t>F</a:t>
              </a:r>
              <a:r>
                <a:rPr lang="fr-FR" sz="1350" dirty="0" err="1">
                  <a:solidFill>
                    <a:schemeClr val="accent4"/>
                  </a:solidFill>
                </a:rPr>
                <a:t>ilter</a:t>
              </a:r>
              <a:r>
                <a:rPr lang="fr-FR" sz="1350" dirty="0">
                  <a:solidFill>
                    <a:schemeClr val="accent4"/>
                  </a:solidFill>
                </a:rPr>
                <a:t> for </a:t>
              </a:r>
              <a:r>
                <a:rPr lang="fr-FR" sz="1350" b="1" dirty="0">
                  <a:solidFill>
                    <a:schemeClr val="accent4"/>
                  </a:solidFill>
                </a:rPr>
                <a:t>S</a:t>
              </a:r>
              <a:r>
                <a:rPr lang="fr-FR" sz="1350" dirty="0">
                  <a:solidFill>
                    <a:schemeClr val="accent4"/>
                  </a:solidFill>
                </a:rPr>
                <a:t>igma </a:t>
              </a:r>
            </a:p>
            <a:p>
              <a:r>
                <a:rPr lang="fr-FR" sz="1350" b="1" dirty="0">
                  <a:solidFill>
                    <a:schemeClr val="accent4"/>
                  </a:solidFill>
                </a:rPr>
                <a:t>D</a:t>
              </a:r>
              <a:r>
                <a:rPr lang="fr-FR" sz="1350" dirty="0">
                  <a:solidFill>
                    <a:schemeClr val="accent4"/>
                  </a:solidFill>
                </a:rPr>
                <a:t>elta </a:t>
              </a:r>
              <a:r>
                <a:rPr lang="fr-FR" sz="1350" b="1" dirty="0" err="1">
                  <a:solidFill>
                    <a:schemeClr val="accent4"/>
                  </a:solidFill>
                </a:rPr>
                <a:t>M</a:t>
              </a:r>
              <a:r>
                <a:rPr lang="fr-FR" sz="1350" dirty="0" err="1">
                  <a:solidFill>
                    <a:schemeClr val="accent4"/>
                  </a:solidFill>
                </a:rPr>
                <a:t>odulators</a:t>
              </a:r>
              <a:endParaRPr lang="fr-FR" sz="1350" dirty="0">
                <a:solidFill>
                  <a:schemeClr val="accent4"/>
                </a:solidFill>
              </a:endParaRPr>
            </a:p>
            <a:p>
              <a:r>
                <a:rPr lang="fr-FR" sz="1200" dirty="0">
                  <a:solidFill>
                    <a:schemeClr val="accent4"/>
                  </a:solidFill>
                </a:rPr>
                <a:t>8 x </a:t>
              </a:r>
              <a:r>
                <a:rPr lang="fr-FR" sz="1200" dirty="0" err="1">
                  <a:solidFill>
                    <a:schemeClr val="accent4"/>
                  </a:solidFill>
                </a:rPr>
                <a:t>parallel</a:t>
              </a:r>
              <a:r>
                <a:rPr lang="fr-FR" sz="1200" dirty="0">
                  <a:solidFill>
                    <a:schemeClr val="accent4"/>
                  </a:solidFill>
                </a:rPr>
                <a:t> inputs</a:t>
              </a:r>
            </a:p>
            <a:p>
              <a:r>
                <a:rPr lang="fr-FR" sz="1200" dirty="0" err="1">
                  <a:solidFill>
                    <a:schemeClr val="accent4"/>
                  </a:solidFill>
                </a:rPr>
                <a:t>with</a:t>
              </a:r>
              <a:r>
                <a:rPr lang="fr-FR" sz="1200" dirty="0">
                  <a:solidFill>
                    <a:schemeClr val="accent4"/>
                  </a:solidFill>
                </a:rPr>
                <a:t> up to 24-bit data </a:t>
              </a:r>
              <a:br>
                <a:rPr lang="fr-FR" sz="1200" dirty="0">
                  <a:solidFill>
                    <a:schemeClr val="accent4"/>
                  </a:solidFill>
                </a:rPr>
              </a:br>
              <a:r>
                <a:rPr lang="fr-FR" sz="1200" dirty="0">
                  <a:solidFill>
                    <a:schemeClr val="accent4"/>
                  </a:solidFill>
                </a:rPr>
                <a:t>output </a:t>
              </a:r>
              <a:r>
                <a:rPr lang="fr-FR" sz="1200" dirty="0" err="1">
                  <a:solidFill>
                    <a:schemeClr val="accent4"/>
                  </a:solidFill>
                </a:rPr>
                <a:t>resolution</a:t>
              </a:r>
              <a:endParaRPr lang="fr-FR" sz="1200" dirty="0">
                <a:solidFill>
                  <a:schemeClr val="accent4"/>
                </a:solidFill>
              </a:endParaRPr>
            </a:p>
          </p:txBody>
        </p:sp>
      </p:grpSp>
      <p:cxnSp>
        <p:nvCxnSpPr>
          <p:cNvPr id="40" name="Straight Arrow Connector 39"/>
          <p:cNvCxnSpPr/>
          <p:nvPr/>
        </p:nvCxnSpPr>
        <p:spPr>
          <a:xfrm>
            <a:off x="3739908" y="1628226"/>
            <a:ext cx="499343" cy="596509"/>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685903" y="2363862"/>
            <a:ext cx="1534171" cy="2197524"/>
            <a:chOff x="3685902" y="1506612"/>
            <a:chExt cx="1534171" cy="2197524"/>
          </a:xfrm>
        </p:grpSpPr>
        <p:sp>
          <p:nvSpPr>
            <p:cNvPr id="10" name="TextBox 9"/>
            <p:cNvSpPr txBox="1"/>
            <p:nvPr/>
          </p:nvSpPr>
          <p:spPr>
            <a:xfrm>
              <a:off x="3739907" y="3057805"/>
              <a:ext cx="1480166" cy="646331"/>
            </a:xfrm>
            <a:prstGeom prst="rect">
              <a:avLst/>
            </a:prstGeom>
            <a:noFill/>
          </p:spPr>
          <p:txBody>
            <a:bodyPr wrap="square" rtlCol="0">
              <a:spAutoFit/>
            </a:bodyPr>
            <a:lstStyle/>
            <a:p>
              <a:pPr algn="ctr"/>
              <a:r>
                <a:rPr lang="en-US" sz="1200" b="1" dirty="0">
                  <a:solidFill>
                    <a:srgbClr val="97BF0D"/>
                  </a:solidFill>
                </a:rPr>
                <a:t>Electricity/Gas</a:t>
              </a:r>
            </a:p>
            <a:p>
              <a:pPr algn="ctr"/>
              <a:r>
                <a:rPr lang="en-US" sz="1200" b="1" dirty="0">
                  <a:solidFill>
                    <a:srgbClr val="97BF0D"/>
                  </a:solidFill>
                </a:rPr>
                <a:t>/Water</a:t>
              </a:r>
            </a:p>
            <a:p>
              <a:pPr algn="ctr"/>
              <a:r>
                <a:rPr lang="en-US" sz="1200" b="1" dirty="0">
                  <a:solidFill>
                    <a:srgbClr val="97BF0D"/>
                  </a:solidFill>
                </a:rPr>
                <a:t>Smart Meter</a:t>
              </a:r>
            </a:p>
          </p:txBody>
        </p:sp>
        <p:sp>
          <p:nvSpPr>
            <p:cNvPr id="12" name="TextBox 11"/>
            <p:cNvSpPr txBox="1"/>
            <p:nvPr/>
          </p:nvSpPr>
          <p:spPr>
            <a:xfrm>
              <a:off x="3685902" y="1506612"/>
              <a:ext cx="1480166" cy="369332"/>
            </a:xfrm>
            <a:prstGeom prst="rect">
              <a:avLst/>
            </a:prstGeom>
            <a:noFill/>
          </p:spPr>
          <p:txBody>
            <a:bodyPr wrap="square" rtlCol="0">
              <a:spAutoFit/>
            </a:bodyPr>
            <a:lstStyle/>
            <a:p>
              <a:pPr algn="ctr"/>
              <a:r>
                <a:rPr lang="en-US" b="1" dirty="0">
                  <a:solidFill>
                    <a:srgbClr val="97BF0D"/>
                  </a:solidFill>
                </a:rPr>
                <a:t>STM32L4</a:t>
              </a:r>
            </a:p>
          </p:txBody>
        </p:sp>
        <p:pic>
          <p:nvPicPr>
            <p:cNvPr id="1033" name="Picture 9"/>
            <p:cNvPicPr>
              <a:picLocks noChangeAspect="1" noChangeArrowheads="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31941" y="1947130"/>
              <a:ext cx="878681"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5725658" y="1383204"/>
            <a:ext cx="2459394" cy="1048310"/>
            <a:chOff x="5783521" y="925107"/>
            <a:chExt cx="2459394" cy="1048310"/>
          </a:xfrm>
        </p:grpSpPr>
        <p:sp>
          <p:nvSpPr>
            <p:cNvPr id="27" name="TextBox 26"/>
            <p:cNvSpPr txBox="1"/>
            <p:nvPr/>
          </p:nvSpPr>
          <p:spPr>
            <a:xfrm>
              <a:off x="6504939" y="1015462"/>
              <a:ext cx="1737976" cy="957955"/>
            </a:xfrm>
            <a:prstGeom prst="rect">
              <a:avLst/>
            </a:prstGeom>
            <a:noFill/>
          </p:spPr>
          <p:txBody>
            <a:bodyPr wrap="none" rtlCol="0">
              <a:spAutoFit/>
            </a:bodyPr>
            <a:lstStyle/>
            <a:p>
              <a:endParaRPr lang="fr-FR" sz="825" b="1" dirty="0">
                <a:solidFill>
                  <a:schemeClr val="accent4"/>
                </a:solidFill>
              </a:endParaRPr>
            </a:p>
            <a:p>
              <a:endParaRPr lang="fr-FR" sz="1200" b="1" dirty="0">
                <a:solidFill>
                  <a:schemeClr val="accent4"/>
                </a:solidFill>
              </a:endParaRPr>
            </a:p>
            <a:p>
              <a:endParaRPr lang="fr-FR" sz="1200" b="1" dirty="0">
                <a:solidFill>
                  <a:schemeClr val="accent4"/>
                </a:solidFill>
              </a:endParaRPr>
            </a:p>
            <a:p>
              <a:r>
                <a:rPr lang="en-US" sz="1200" dirty="0" smtClean="0">
                  <a:solidFill>
                    <a:schemeClr val="accent4"/>
                  </a:solidFill>
                </a:rPr>
                <a:t>88×40 </a:t>
              </a:r>
              <a:r>
                <a:rPr lang="en-US" sz="1200" dirty="0">
                  <a:solidFill>
                    <a:schemeClr val="accent4"/>
                  </a:solidFill>
                </a:rPr>
                <a:t>or 4×44</a:t>
              </a:r>
            </a:p>
            <a:p>
              <a:r>
                <a:rPr lang="en-US" sz="1200" dirty="0">
                  <a:solidFill>
                    <a:schemeClr val="accent4"/>
                  </a:solidFill>
                </a:rPr>
                <a:t>with step-up converter </a:t>
              </a:r>
              <a:endParaRPr lang="fr-FR" sz="1200" b="1" dirty="0">
                <a:solidFill>
                  <a:schemeClr val="accent4"/>
                </a:solidFill>
              </a:endParaRPr>
            </a:p>
          </p:txBody>
        </p:sp>
        <p:pic>
          <p:nvPicPr>
            <p:cNvPr id="63" name="Picture 11"/>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83521" y="925107"/>
              <a:ext cx="8143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6497123" y="1232812"/>
              <a:ext cx="1204176" cy="300082"/>
            </a:xfrm>
            <a:prstGeom prst="rect">
              <a:avLst/>
            </a:prstGeom>
            <a:noFill/>
          </p:spPr>
          <p:txBody>
            <a:bodyPr wrap="none" rtlCol="0">
              <a:spAutoFit/>
            </a:bodyPr>
            <a:lstStyle/>
            <a:p>
              <a:r>
                <a:rPr lang="fr-FR" sz="1350" b="1" dirty="0">
                  <a:solidFill>
                    <a:schemeClr val="accent4"/>
                  </a:solidFill>
                </a:rPr>
                <a:t>LCD Display</a:t>
              </a:r>
            </a:p>
          </p:txBody>
        </p:sp>
      </p:grpSp>
      <p:grpSp>
        <p:nvGrpSpPr>
          <p:cNvPr id="68" name="Group 67"/>
          <p:cNvGrpSpPr/>
          <p:nvPr/>
        </p:nvGrpSpPr>
        <p:grpSpPr>
          <a:xfrm>
            <a:off x="7040311" y="6345028"/>
            <a:ext cx="1204097" cy="290009"/>
            <a:chOff x="5806739" y="6388641"/>
            <a:chExt cx="1605461" cy="386679"/>
          </a:xfrm>
        </p:grpSpPr>
        <p:grpSp>
          <p:nvGrpSpPr>
            <p:cNvPr id="69" name="Group 68"/>
            <p:cNvGrpSpPr/>
            <p:nvPr/>
          </p:nvGrpSpPr>
          <p:grpSpPr>
            <a:xfrm>
              <a:off x="5806739" y="6388641"/>
              <a:ext cx="322871" cy="369332"/>
              <a:chOff x="180723" y="158046"/>
              <a:chExt cx="504056" cy="576589"/>
            </a:xfrm>
          </p:grpSpPr>
          <p:sp>
            <p:nvSpPr>
              <p:cNvPr id="71" name="Oval 70"/>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2" name="TextBox 71"/>
              <p:cNvSpPr txBox="1"/>
              <p:nvPr/>
            </p:nvSpPr>
            <p:spPr>
              <a:xfrm>
                <a:off x="193356" y="158046"/>
                <a:ext cx="340429" cy="576589"/>
              </a:xfrm>
              <a:prstGeom prst="rect">
                <a:avLst/>
              </a:prstGeom>
              <a:noFill/>
            </p:spPr>
            <p:txBody>
              <a:bodyPr wrap="square" rtlCol="0">
                <a:spAutoFit/>
              </a:bodyPr>
              <a:lstStyle/>
              <a:p>
                <a:r>
                  <a:rPr lang="en-US" sz="1200" b="1" dirty="0">
                    <a:solidFill>
                      <a:schemeClr val="bg1"/>
                    </a:solidFill>
                  </a:rPr>
                  <a:t>2</a:t>
                </a:r>
              </a:p>
            </p:txBody>
          </p:sp>
        </p:grpSp>
        <p:sp>
          <p:nvSpPr>
            <p:cNvPr id="70" name="Rectangle 69"/>
            <p:cNvSpPr/>
            <p:nvPr/>
          </p:nvSpPr>
          <p:spPr>
            <a:xfrm>
              <a:off x="6125096" y="6405988"/>
              <a:ext cx="1287104" cy="369332"/>
            </a:xfrm>
            <a:prstGeom prst="rect">
              <a:avLst/>
            </a:prstGeom>
          </p:spPr>
          <p:txBody>
            <a:bodyPr wrap="none">
              <a:spAutoFit/>
            </a:bodyPr>
            <a:lstStyle/>
            <a:p>
              <a:r>
                <a:rPr lang="en-US" sz="1200" b="1" dirty="0">
                  <a:solidFill>
                    <a:srgbClr val="97BF0D"/>
                  </a:solidFill>
                </a:rPr>
                <a:t>Innovation</a:t>
              </a:r>
              <a:endParaRPr lang="en-US" sz="1200" dirty="0">
                <a:solidFill>
                  <a:srgbClr val="97BF0D"/>
                </a:solidFill>
              </a:endParaRPr>
            </a:p>
          </p:txBody>
        </p:sp>
      </p:grpSp>
      <p:pic>
        <p:nvPicPr>
          <p:cNvPr id="73" name="Picture 72"/>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318083" y="92947"/>
            <a:ext cx="1042258" cy="1145400"/>
          </a:xfrm>
          <a:prstGeom prst="rect">
            <a:avLst/>
          </a:prstGeom>
        </p:spPr>
      </p:pic>
    </p:spTree>
    <p:extLst>
      <p:ext uri="{BB962C8B-B14F-4D97-AF65-F5344CB8AC3E}">
        <p14:creationId xmlns:p14="http://schemas.microsoft.com/office/powerpoint/2010/main" val="14493215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ppt_w</p:attrName>
                                        </p:attrNameLst>
                                      </p:cBhvr>
                                      <p:tavLst>
                                        <p:tav tm="0">
                                          <p:val>
                                            <p:fltVal val="0"/>
                                          </p:val>
                                        </p:tav>
                                        <p:tav tm="100000">
                                          <p:val>
                                            <p:strVal val="#ppt_w"/>
                                          </p:val>
                                        </p:tav>
                                      </p:tavLst>
                                    </p:anim>
                                    <p:anim calcmode="lin" valueType="num">
                                      <p:cBhvr>
                                        <p:cTn id="82" dur="500" fill="hold"/>
                                        <p:tgtEl>
                                          <p:spTgt spid="52"/>
                                        </p:tgtEl>
                                        <p:attrNameLst>
                                          <p:attrName>ppt_h</p:attrName>
                                        </p:attrNameLst>
                                      </p:cBhvr>
                                      <p:tavLst>
                                        <p:tav tm="0">
                                          <p:val>
                                            <p:fltVal val="0"/>
                                          </p:val>
                                        </p:tav>
                                        <p:tav tm="100000">
                                          <p:val>
                                            <p:strVal val="#ppt_h"/>
                                          </p:val>
                                        </p:tav>
                                      </p:tavLst>
                                    </p:anim>
                                    <p:animEffect transition="in" filter="fade">
                                      <p:cBhvr>
                                        <p:cTn id="83" dur="500"/>
                                        <p:tgtEl>
                                          <p:spTgt spid="52"/>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a:r>
            <a:br>
              <a:rPr lang="fr-FR" dirty="0" smtClean="0"/>
            </a:br>
            <a:r>
              <a:rPr lang="fr-FR" u="sng" dirty="0" err="1" smtClean="0">
                <a:solidFill>
                  <a:srgbClr val="97BF0D"/>
                </a:solidFill>
              </a:rPr>
              <a:t>Industrial</a:t>
            </a:r>
            <a:r>
              <a:rPr lang="fr-FR" u="sng" dirty="0" smtClean="0">
                <a:solidFill>
                  <a:srgbClr val="97BF0D"/>
                </a:solidFill>
              </a:rPr>
              <a:t> </a:t>
            </a:r>
            <a:r>
              <a:rPr lang="fr-FR" u="sng" dirty="0" err="1" smtClean="0">
                <a:solidFill>
                  <a:srgbClr val="97BF0D"/>
                </a:solidFill>
              </a:rPr>
              <a:t>Sensors</a:t>
            </a: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72</a:t>
            </a:fld>
            <a:endParaRPr lang="fr-FR" dirty="0"/>
          </a:p>
        </p:txBody>
      </p:sp>
      <p:sp>
        <p:nvSpPr>
          <p:cNvPr id="14" name="Rounded Rectangle 13"/>
          <p:cNvSpPr/>
          <p:nvPr/>
        </p:nvSpPr>
        <p:spPr>
          <a:xfrm>
            <a:off x="3725778" y="2579933"/>
            <a:ext cx="1480165" cy="1983629"/>
          </a:xfrm>
          <a:prstGeom prst="roundRect">
            <a:avLst/>
          </a:prstGeom>
          <a:solidFill>
            <a:schemeClr val="bg1"/>
          </a:solidFill>
          <a:ln>
            <a:solidFill>
              <a:srgbClr val="39A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821622" y="5125769"/>
            <a:ext cx="2662683" cy="1033791"/>
            <a:chOff x="909904" y="3959588"/>
            <a:chExt cx="2662683" cy="1033791"/>
          </a:xfrm>
        </p:grpSpPr>
        <p:pic>
          <p:nvPicPr>
            <p:cNvPr id="49" name="Picture 4"/>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4662" y="3959588"/>
              <a:ext cx="987925" cy="56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909904" y="4139299"/>
              <a:ext cx="2465740" cy="854080"/>
            </a:xfrm>
            <a:prstGeom prst="rect">
              <a:avLst/>
            </a:prstGeom>
            <a:noFill/>
          </p:spPr>
          <p:txBody>
            <a:bodyPr wrap="none" rtlCol="0">
              <a:spAutoFit/>
            </a:bodyPr>
            <a:lstStyle/>
            <a:p>
              <a:r>
                <a:rPr lang="fr-FR" sz="1400" b="1" dirty="0">
                  <a:solidFill>
                    <a:schemeClr val="accent4"/>
                  </a:solidFill>
                </a:rPr>
                <a:t>FSMC</a:t>
              </a:r>
            </a:p>
            <a:p>
              <a:r>
                <a:rPr lang="en-US" sz="1200" dirty="0">
                  <a:solidFill>
                    <a:schemeClr val="accent4"/>
                  </a:solidFill>
                </a:rPr>
                <a:t>External memory interface </a:t>
              </a:r>
            </a:p>
            <a:p>
              <a:r>
                <a:rPr lang="en-US" sz="1200" dirty="0">
                  <a:solidFill>
                    <a:schemeClr val="accent4"/>
                  </a:solidFill>
                </a:rPr>
                <a:t>for static memories supporting </a:t>
              </a:r>
            </a:p>
            <a:p>
              <a:r>
                <a:rPr lang="en-US" sz="1200" dirty="0">
                  <a:solidFill>
                    <a:schemeClr val="accent4"/>
                  </a:solidFill>
                </a:rPr>
                <a:t>SRAM, PSRAM, NOR and NAND</a:t>
              </a:r>
            </a:p>
          </p:txBody>
        </p:sp>
      </p:grpSp>
      <p:grpSp>
        <p:nvGrpSpPr>
          <p:cNvPr id="10" name="Group 9"/>
          <p:cNvGrpSpPr/>
          <p:nvPr/>
        </p:nvGrpSpPr>
        <p:grpSpPr>
          <a:xfrm>
            <a:off x="6082075" y="2831168"/>
            <a:ext cx="2349486" cy="959830"/>
            <a:chOff x="5851508" y="1999540"/>
            <a:chExt cx="2349486" cy="959830"/>
          </a:xfrm>
        </p:grpSpPr>
        <p:pic>
          <p:nvPicPr>
            <p:cNvPr id="3077" name="Picture 5"/>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51508" y="1999540"/>
              <a:ext cx="841755" cy="61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6533550" y="2282262"/>
              <a:ext cx="1667444" cy="677108"/>
            </a:xfrm>
            <a:prstGeom prst="rect">
              <a:avLst/>
            </a:prstGeom>
            <a:noFill/>
          </p:spPr>
          <p:txBody>
            <a:bodyPr wrap="none" rtlCol="0">
              <a:spAutoFit/>
            </a:bodyPr>
            <a:lstStyle/>
            <a:p>
              <a:r>
                <a:rPr lang="fr-FR" sz="1400" b="1" dirty="0">
                  <a:solidFill>
                    <a:schemeClr val="accent4"/>
                  </a:solidFill>
                </a:rPr>
                <a:t>High </a:t>
              </a:r>
              <a:r>
                <a:rPr lang="fr-FR" sz="1400" b="1" dirty="0" err="1">
                  <a:solidFill>
                    <a:schemeClr val="accent4"/>
                  </a:solidFill>
                </a:rPr>
                <a:t>temperature</a:t>
              </a:r>
              <a:endParaRPr lang="fr-FR" sz="1400" b="1" dirty="0">
                <a:solidFill>
                  <a:schemeClr val="accent4"/>
                </a:solidFill>
              </a:endParaRPr>
            </a:p>
            <a:p>
              <a:r>
                <a:rPr lang="fr-FR" sz="1200" dirty="0" err="1">
                  <a:solidFill>
                    <a:schemeClr val="accent4"/>
                  </a:solidFill>
                </a:rPr>
                <a:t>from</a:t>
              </a:r>
              <a:r>
                <a:rPr lang="fr-FR" sz="1200" dirty="0">
                  <a:solidFill>
                    <a:schemeClr val="accent4"/>
                  </a:solidFill>
                </a:rPr>
                <a:t> -40°C</a:t>
              </a:r>
            </a:p>
            <a:p>
              <a:r>
                <a:rPr lang="fr-FR" sz="1200" dirty="0">
                  <a:solidFill>
                    <a:schemeClr val="accent4"/>
                  </a:solidFill>
                </a:rPr>
                <a:t>up to + </a:t>
              </a:r>
              <a:r>
                <a:rPr lang="fr-FR" sz="1200" b="1" dirty="0">
                  <a:solidFill>
                    <a:schemeClr val="accent4"/>
                  </a:solidFill>
                </a:rPr>
                <a:t>125°C</a:t>
              </a:r>
            </a:p>
          </p:txBody>
        </p:sp>
      </p:grpSp>
      <p:cxnSp>
        <p:nvCxnSpPr>
          <p:cNvPr id="26" name="Straight Arrow Connector 25"/>
          <p:cNvCxnSpPr/>
          <p:nvPr/>
        </p:nvCxnSpPr>
        <p:spPr>
          <a:xfrm flipV="1">
            <a:off x="5027519" y="2087490"/>
            <a:ext cx="732614" cy="472848"/>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AutoShape 2"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233488" y="7489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9" name="AutoShape 6"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347788" y="8632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11" name="AutoShape 8"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462088" y="9775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13" name="AutoShape 10" descr="data:image/jpeg;base64,/9j/4AAQSkZJRgABAQAAAQABAAD/2wCEAAkGBxQQEhUUERQWFhQXGSIZFRgXGBweHxcfIBgfGiAkHBUiHCggJCYoGxgZIT0tJyotLi86Iyo2ODQsNygtLywBCgoKDg0OGw8QGjchICQ0NDc3MiwvLzcyNzg4NCwsLC4tNCssLTY3LTIvLCwsNy0sLCwsNy8sLDcsLCwsLCwsNP/AABEIAFAAYAMBEQACEQEDEQH/xAAcAAACAwEBAQEAAAAAAAAAAAAABwQFBgMBAgj/xAA6EAACAQMCAwUFBQYHAAAAAAABAgMABBEFEgYhMQcTQVFhIjJxgZEUI1KhsRVCQ2Ky0SVVZHKClMH/xAAaAQEAAwEBAQAAAAAAAAAAAAAABAUGAwIB/8QANREAAgIBAQYCBwYHAAAAAAAAAAECAwQRBRIhMVGhBkETImFigaLRFCNx4fDxJDJCUlOxwf/aAAwDAQACEQMRAD8AeNAFAFAFAVuta5BZpvuJAgPQeLfBeprxOcYLVskY+LbkS3a46mIu+163U4jglceZKrn5czUZ5kfJF1X4cua1nNLv9CTpnavayECVJIvU4YfUc/yr1HLg+fA53eH8iC1g1I3NndpMgeJ1dD0ZTkGpKaa1RSWVyrluzWjO9fTwFAFAFAFAFAFAVmv6zFZxGSZwgztUkE+0ensjma8TmoLVkjGxp5E9yC1Erq0FtdStLNqYZ28fs8nIeQGeQFV8lGT1c+xsqJXUQVdePol7yIf7Fsv8xH/Xk/vXjch/d2O32nK/wfMi20HgGO+3fZ7wMF949w4Az4ZLYz6V0hjqf8suxEydrzxtPS1aa+8j2Ce44duwjkSROAWVTydc4yAejCicqJ6eQlCna2PvRWkl2f0Hba3KyorocqwDKfMHnVinrxRjJwlCTjLmjrX08hQBQBQBQBQCe7br0meCLPsqhbHqxx+i/nUDMlxSNb4cqSrnZ5t6C0qGaQ0fBfCUmpS4GVhUjvJMdPRfM/pXWql2Mrto7QhiQ1fGT5L9eQ6NRvrbR7QcgqKMRoPec+nmT4mrGUo1RMbVVftC/q3zfQRPEmvS38xlmIz0VR0RfIVW2WOb1ZucPDrxa/Rw/cb3Y/fGWw2n+FIUHwwGH9VTsWWsNOhktvUqvK1X9S1/4bmpJShQBQBQBQBQCa7bbYrcwyeDxkD4q3P+oVX5i9ZM1/h2etM49H/szfBfCUmpS4GUhU/eSY6ei+ZP5Vyqpdj9hY7Q2jDEhq+MnyX68h0ahfW2j2g5BUUYjQdXb08z5mrCUo1RMbVVftC/q3zfQRPEmvy38xlmPoijog8h/fxqtssc3qzcYeHXi17kPi+pVVzJY7+xq0KWLMf4kpYfAAL+qmrHEWkDFeILFLKSXkvzN7UoowoAoAoAoAoDOcdcNjULYxjAkU7oifPHT4Ecq5XV78dCfs3NeJcp+T4MXXBvHP7Lje1uoHyjEjbjIJ6hlOPrmolV/o1uyRoc/ZX22SvpmuK+HYhcRa/YX8vezm+z0VR3O1B5KK8zsrm9Xr2O+Jh5eLDcrUPx9bV/iVX+Ff676w1z+69vYlfx/ufMWnD2hWF9KIoFvs9WY91tQebHFe6665vRa9iLl5eXjV+ks3Pm4js02xW3iSKMYRFCj5VZRiorRGMttlbNzlzZKr6cwoAoAoAoAoAoCg4m4QttQH3y4cDCyLyYfPx+dcrKoz5k7D2hdiv1Hw6PkYG57HpAfu7lCPDchB/Imorw35MvoeJIaetW/g/2JGndj+GzcXOV/DGmCf8AkT/5XqOH1Zzt8R8Pu4cfa/p9Ri6NosNnH3dugRfHzY+bN1NS4wUVojPZGTbkT37Hqywr0cAoAoAoAoCgveNLCGRo5buFHQ4ZS3MH1FAd9L4ps7ouILiKTYu59re6PM+lAWNrdpKu6J1demVYEfUUB3oCn1biiztHEdzcRxORuCu2CR0zQBpXFFndNst7mKR+u1WGfpQFxQBQBQHJ7lFO0sobyJGfpQHQNmgPaAWfadoul2cM17cWyPO5wgLEd5IRy8enLJ9BQFL2Z8Iiy0u6u7pWZriA/dg7cRBScZxyLZz6cqAuOz7iOzs9Gkuo4nht0dvYZ97FuQwGwOpwKAgzdtLRQiW406aMSHMGX9mVfE7ygwRyOMHOetAVPae1sdctDfY+zGHMmc4x7WOnP3sUBV6hbWE2paeug5Eok3TFd20KGU55/wAu/OKAaHG3aALCaO1gt3uruQbhEhxtH8xwTz5+HhzxQHbgrj2LURMrxtbT2/OaKT90eYbAyBjyGPmKAzMvbLkvLDYTy2UbbXuAcfRNuPqw9cUBrLzSodVSO4jZTFJCVB28yrOjdeoOFI+dAWnDuktao4eTvHdt7tjGWKgMcZPUjNAWoOaA/Pet8RW2rawDfyCKytCyoj8+9IbB5D8TKM+gAoBnalxfZX1neR2kyyMtu7EKDyG0jyoBVWlq8nCkmwE7LjewH4Qwz9M5oCb2rcZWd5pVpDbsHlyrFQOcIVNpB8jk4oCf2ivbLrlkb4KbfuB3m8ZXGGxkf7sUBR9o91phNr+xAq3Yl5GAFevJc+BO/bj50BZcVRyxcQuTefYjLEO7nKBhjaBt5kAZIPjQHXh3TFnuNSeLUGvbj7M8bkW+xWyoAIkDlT0xjHP5UBnOF586W4bWBbxDcslr3Cux3H93LgtuznlQDt7LrNYdMt1jlMyYLI7RmMkFiR7BJI6+fOgNXQHijFAZuXgDTWYs1nCSTkkr1JOT+dASNP4Psbff3NtEneKUfaPeU9QfSgImtaI9tYSRaTHFG/vLGVBR+ftAqeXtDlQCnuNAvdQijsk0lLINIrXM64AbGRkLjl1Jxk0A5tV4Ts7tg9xbxysq7QzjJAHhQHzpnB9jauJILWJHHRgoyPgfCgJGu8O218oW6hSUL7u4c1z1wevhQH3ouh29khS1iSJSckKMZPqepoCsvOA9PmlMslpE0hOSdvU+ZHQ0BokUAAAAAcgB4fKgPSKA/9k="/>
          <p:cNvSpPr>
            <a:spLocks noChangeAspect="1" noChangeArrowheads="1"/>
          </p:cNvSpPr>
          <p:nvPr/>
        </p:nvSpPr>
        <p:spPr bwMode="auto">
          <a:xfrm>
            <a:off x="1576388" y="10918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sp>
        <p:nvSpPr>
          <p:cNvPr id="28" name="TextBox 27"/>
          <p:cNvSpPr txBox="1"/>
          <p:nvPr/>
        </p:nvSpPr>
        <p:spPr>
          <a:xfrm>
            <a:off x="6291224" y="4049961"/>
            <a:ext cx="2080441" cy="1046440"/>
          </a:xfrm>
          <a:prstGeom prst="rect">
            <a:avLst/>
          </a:prstGeom>
          <a:noFill/>
        </p:spPr>
        <p:txBody>
          <a:bodyPr wrap="none" rtlCol="0">
            <a:spAutoFit/>
          </a:bodyPr>
          <a:lstStyle/>
          <a:p>
            <a:r>
              <a:rPr lang="fr-FR" sz="1400" b="1" dirty="0">
                <a:solidFill>
                  <a:schemeClr val="accent4"/>
                </a:solidFill>
              </a:rPr>
              <a:t>SPI / UART</a:t>
            </a:r>
          </a:p>
          <a:p>
            <a:r>
              <a:rPr lang="en-US" sz="1200" dirty="0">
                <a:solidFill>
                  <a:schemeClr val="accent4"/>
                </a:solidFill>
              </a:rPr>
              <a:t>3x SPIs (4x SPIs with the</a:t>
            </a:r>
          </a:p>
          <a:p>
            <a:r>
              <a:rPr lang="en-US" sz="1200" dirty="0">
                <a:solidFill>
                  <a:schemeClr val="accent4"/>
                </a:solidFill>
              </a:rPr>
              <a:t>Quad SPI)</a:t>
            </a:r>
          </a:p>
          <a:p>
            <a:r>
              <a:rPr lang="fr-FR" sz="1200" dirty="0">
                <a:solidFill>
                  <a:schemeClr val="accent4"/>
                </a:solidFill>
              </a:rPr>
              <a:t>6x </a:t>
            </a:r>
            <a:r>
              <a:rPr lang="fr-FR" sz="1200" dirty="0" err="1">
                <a:solidFill>
                  <a:schemeClr val="accent4"/>
                </a:solidFill>
              </a:rPr>
              <a:t>USARTs</a:t>
            </a:r>
            <a:r>
              <a:rPr lang="fr-FR" sz="1200" dirty="0">
                <a:solidFill>
                  <a:schemeClr val="accent4"/>
                </a:solidFill>
              </a:rPr>
              <a:t> (ISO 7816, LIN,</a:t>
            </a:r>
          </a:p>
          <a:p>
            <a:r>
              <a:rPr lang="fr-FR" sz="1200" dirty="0">
                <a:solidFill>
                  <a:schemeClr val="accent4"/>
                </a:solidFill>
              </a:rPr>
              <a:t>IrDA, modem) </a:t>
            </a:r>
            <a:endParaRPr lang="fr-FR" sz="1200" b="1" dirty="0">
              <a:solidFill>
                <a:schemeClr val="accent4"/>
              </a:solidFill>
            </a:endParaRPr>
          </a:p>
        </p:txBody>
      </p:sp>
      <p:cxnSp>
        <p:nvCxnSpPr>
          <p:cNvPr id="32" name="Straight Arrow Connector 31"/>
          <p:cNvCxnSpPr/>
          <p:nvPr/>
        </p:nvCxnSpPr>
        <p:spPr>
          <a:xfrm flipV="1">
            <a:off x="5259462" y="3374992"/>
            <a:ext cx="796415" cy="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202493" y="4120427"/>
            <a:ext cx="942077" cy="28323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48778" y="5695560"/>
            <a:ext cx="1345048" cy="492443"/>
          </a:xfrm>
          <a:prstGeom prst="rect">
            <a:avLst/>
          </a:prstGeom>
          <a:noFill/>
        </p:spPr>
        <p:txBody>
          <a:bodyPr wrap="none" rtlCol="0">
            <a:spAutoFit/>
          </a:bodyPr>
          <a:lstStyle/>
          <a:p>
            <a:r>
              <a:rPr lang="fr-FR" sz="1400" b="1" dirty="0">
                <a:solidFill>
                  <a:schemeClr val="accent4"/>
                </a:solidFill>
              </a:rPr>
              <a:t>I/Os</a:t>
            </a:r>
          </a:p>
          <a:p>
            <a:r>
              <a:rPr lang="fr-FR" sz="1200" dirty="0">
                <a:solidFill>
                  <a:schemeClr val="accent4"/>
                </a:solidFill>
              </a:rPr>
              <a:t>Up to 114 </a:t>
            </a:r>
            <a:r>
              <a:rPr lang="fr-FR" sz="1200" dirty="0" err="1">
                <a:solidFill>
                  <a:schemeClr val="accent4"/>
                </a:solidFill>
              </a:rPr>
              <a:t>GPIOs</a:t>
            </a:r>
            <a:endParaRPr lang="fr-FR" sz="1200" dirty="0">
              <a:solidFill>
                <a:schemeClr val="accent4"/>
              </a:solidFill>
            </a:endParaRPr>
          </a:p>
        </p:txBody>
      </p:sp>
      <p:cxnSp>
        <p:nvCxnSpPr>
          <p:cNvPr id="36" name="Straight Arrow Connector 35"/>
          <p:cNvCxnSpPr/>
          <p:nvPr/>
        </p:nvCxnSpPr>
        <p:spPr>
          <a:xfrm flipV="1">
            <a:off x="4441656" y="4728120"/>
            <a:ext cx="121208" cy="832459"/>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496380" y="3800132"/>
            <a:ext cx="1157519" cy="212790"/>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53095" y="4664606"/>
            <a:ext cx="628181" cy="479743"/>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802757" y="3104964"/>
            <a:ext cx="851143" cy="0"/>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AutoShape 4" descr="data:image/jpeg;base64,/9j/4AAQSkZJRgABAQAAAQABAAD/2wCEAAkGBxQTEhIUExMVFhUUGRgYFhgYFR0aIRwfGhwcGiEbHRoYICggGBolHBoYITYkJSorLy8wICAzODMtNygtLisBCgoKDg0OGxAQFS0cHBwsLCwsLSwsLCwwNyw3LCw3NywtKy8sLDUsNTcrMSw3NzgrLSw1ODc3LCsrKyssLDc1K//AABEIAK4BIgMBIgACEQEDEQH/xAAcAAEAAgMBAQEAAAAAAAAAAAAABQYDBAcCCAH/xABIEAACAQMCAgcFAwgHBgcAAAABAgADBBESIQUxBgcTIkFRYRRxgZGhMjVyFUJSYnOSsbMjM4OTssHCFhc0VILSCERTlKLR8P/EABkBAQEBAQEBAAAAAAAAAAAAAAABAgQFA//EACERAQEBAQACAgEFAAAAAAAAAAABEQIDBCGBMQUSEyIj/9oADAMBAAIRAxEAPwDuMREBERAREQEREBIlOJmvbmpaFNRJCGqGC5VyjZA3/NbHwktIXo7ww21BaLMGKtUOQMfbqM/j5asSxLXrhb3ms+0ezaMbdkHB1ZHPWcYxn6T94q93qX2b2fTjvdqHJz6aDyxJCJcZ2sPDqlXQO37PtN89nq089sat+UjWfiGs4Nn2erbIq6tOffjVj4ZkxEYbWLiFSr2bdj2fabae0zp575078szT4W95qPtHs2jG3ZBwc+us4xjMkYjDaj+Kveah7N7Ppx3u1Dk5z4aDjGMTa4dUq9mO37PtN9XZ6tPPbGrfliZojDah9fENfOz7PV5VdWnPvxq0/DMk+IVKvZt2HZ9ptp7TOnnvnTvyzMsRhtR/CnvNR9p9n0427IODnPjrOMYzHFXvNQ9m9n0437UOTnPhoOMYxJCIw2sXD6lXs17fs+031dnnTz2xq35YkZr4hr52fZ6vKrq059+NWPhmSF7e06Kl6tRKaD852Cj5mYOF8at7nPs9elVxz7Nw2PkYyG1s8RqVezPYdn2m2ntNWnnvnTvyzNXhT3mo+0+z6cbdkHBznx1nGMZkhEYbUVxytejJtRbsAhOmrr1MwzsCpwAdhvJi2ZiilhhiAWHkcbj5zUv7oUqVSoQSKaM5A8dILYHym1aVtaI4GA6hse8ZkrUrLERIpErnD+mltVv69gCy16IyQwADbAnSc7kAg4OPpNzj/SCnaG2FQOfaayUE0gHDPnBOSMLtAl4kV0i6RW9lTFS4qaATpUAFmdj+aqrux/8AxkLbdOSzJnhvEFR2Cio1FcDJwCQH1KvvG3jAt8REBERAREQEREBERAREQEgui/EnuLZKtTGpmqg6Rgdyo6D6KJOzSs7NKShKahUBYgD9Ylj8ySZYz0zRETTJERAREQEREBERAQIiB8z8duKvGOJXBq1GWjQZlpqPzVDFQFHIM2Mk/wD0Jo8Z4I3DzTu7Sq6tTYeO4PgQQNx4EHnnyk50x6PXXCb6tcUqRq2tZmYEDIGo6tDEZKMpOATsR9K3xDjNXiD0rYKlBWYEl6gAH6zM2AFGScfxnXx16/8ABZ1P7vP8nHuX2+bxf8vr7+PzrsfDOunh5o0jWaotUovaKtJiA2O8AfEZzNn/AHzcL/8AUq/3LSS4P1ecMWhRX2ahW0ooNUqDrIG75Gxyd5t/7AcM/wCRt/7sTj+Xo/Ct3/W5wqrSqUzVrAVEZCRROQGBXIz47zPa9cfCkREFWqQihQTRbwGJIcc6DcOS2uHWytwyUqjKezGxCEg/ObXDOgXDWo0mNjbksiEnsxzKgyVqIyl1zcLZgoqVckgD+hbx2nQpWl6AcNBBFjbgjcdwSyyK4pdcHq3F9xurbYF3Y17evbnxJNNg9P1V1QDHicSW6T9IKd9b8DuKe2riFAOvijgNqQ+oP0wfGTnQrh9WnxTjdR6bqlV7Y02KkB9KODpPjjIla6WdE69HiNqbakz2lxeULmqqjPZVUJVmwOSOr5J8x6CBN2ai56RXPajI4fQpigp5BqwDtUH62DpzOhyidKuE3VvfpxKypduTT7G6twwUugOVdCdi6/5Y8TNy16eCoUReH8QDswUhrYqFycElydOBz2MC3xEQEREBERARMV1cLTR6jsFRFLMx5AKMkn0AEoHDLviXFV7ejcCwtGJFHFFatWqoONbGptTBxkYHzG8DokSE6NcMuqAqC5vTdAkdmTRSmVG+QdH2/DcybgIiICVzoXQdLSmtRWVw9bIYEHeq5Gx35EH3SxyN4ZxFLimKtPOliwGRg91ih296mWM9NuInN+mPXBa2dVqNKm1zVQ4fSwRVI5rrwcsPQHfaaZdIic86E9bVtfVFoOjW9ZtkVmDKx/RDgDvehAnQzARIziHSC1oZ7a5oU8cw1VQflnMrfEOtjhVLI9p7Qjwp03b5NjT9YF3ick4h18Wq5FG1rVT4amWmD8tR+kjj1q8VuP8AhOGHnz7OpVHxICiTVx2yDOJ6elVyefYL/Y0wPllz9Y/3TcTuP+L4n48tdSqPgGKiNMdZ4h0htKH9ddUKf4qqj5AnJlb4h1scLpf+Z7Q+VNGb64A+srvDuoi0XBrXNeqfHSFpg/DvEfOWTh/VTwqkQRahyPGpUd//AIk6fpHyfCsX3XzajPZWtd/xlE/gW2nDuO8UqXVxVr1SS9RiSPLyUeQA2n17w/gdtQx2NvRp45aaag/MDMgukfVvw+9qmtWokVD9pkcpqx+kBsT64z6xiyxQv/Dhe1it5SJY0E0MueSuxbIHvAyR6DznapHcC4HQs6Qo21IU6Y3wMnJ8yTksfUyRliVjrlQrF8aADq1csY3znbGMzYpEaRpxpwNOOWPDGPDEjuNUGqW9wiDLPSqKozjJZSAMnYbmbfDaRWjSVhgqiAj1AAMzV5aFa5ZK7sSTTAphx+jqz3x5YPP0OfCeOHsaulXdsLTDbMQWLMw3I3wAv190lvZ1yxxu4Ab1Az4cvEzAOG0wEUAroGFIZgQPLIOSPfI0jKtVtSoTUcLUde42GICBhk5GcE4+E8rduOwbWSArswz+aXVe95sqtv6gyZp2SLpwuNGSu5/O5k+ZPmZ+Cwp793mGB3PJzlhz2yYEbSvyrV6jEldGpFzthSy7D9bAPxEw0LthRqqXYuhpnVuDhyuee+NWse7Elzw+n3e79kKBueSkMBz3wQJ6uLJHJLDJI0nBI2yG8D5jnAx3bkVaABOCXyPPuE7zWrh+17IMdNQ69Wd1C41KPLJ04/E3kJtNw5DjOvYkg9q+QSMc9WeXhMqWygqd8qCoJYnY4J5nfkOcDNERARMFe7VCAScncAAsceeFBOPWeat/TXGSeWdlJwD4kAd0e+BD9YdF34ZfqmdRoVcAczhSSB55GRPzq7uUqcMsGpkaRQpLt4FVCsNvEMDJw3KEquoEuCVHPIHPHnzlCq9EXtXrvw3iJtE1a6tBqS1qYLb5UNvTz6e7aB0OJAdHra4oA+2XwuXrMBTxRWkFwCcKEznPmfISVbiFMNpLcjgnBwD5FsaQfTMDalG6y+McUtzb/k237YMKna/0ZfGNOnkRjOW+Uua3KEuAwzT+2PLIz/CZKbhgCNwQCD6GBxL/AGu6Tf8AID/27f8AfNHhXHOkdvSFKnYd1SxGaBJ77Fz+d5sZ32QXRbiL3FslWpjUzVQdIwO7UdBt7lEsSuT1+lvSXS2bHAwckW7bbc/teE550OpKwqOe9UzzO5wfHfzOflPrGcY6WdTNQ12r8OrJTDkk0nJXTnc6WUHKk+BG3nMeXi985K6/0/2ufW888nXOyOZ9LkVGpVE7tTOcrsdtwdvEHxnRKHVVxS5UNd8TIDgEqalWqd/Ahio+s3ehvU46XCXHEKy1TTIZaSEsCRuNTsBsD+aBv542PYo8XF55y1Pf9rn2PP15Oef2yuS2XUPaDHa3Nw58dGhB9VY4lm4f1VcLpcrUOfOo7P8AQnH0l0ifXHHqOsOA2tD+ptqFP8FJV+eBvJGJTutztfyVc9h2naZpaezzq/rUzjTvyzCLjEq/Vn2n5MtO119ppOrXnVnUeereWiAiIgIiICIiBr8QuuypVahGRTRnI89ILY+k2bSvrRHxjWqtjyyMzXvrYVadSmSQKiMhI5gMCpx67zZtaIREQbhFCjPoMTNa5ZZoV8vW7MswVUDYUldRJI5jfAxy9ZvzBcWivgsDkciGKkZ9VIOPSRpgoZFYoC2kU1IBYn85t9/GagUvSesajq41kd4gLpJAGnkRtvnnvN5+GoSD38gYyKjg4zncht9yecPw2mSSQdzkjU2CfMrnBPvEDTV2FRXqB9L6NBDnSpIA0soPi3jg8xymG2ZtFV8VcgVsMamV2LYwurbGPLwkq9khbUdROQcF2xkcjpzj6TwnDaYzgNhtWR2j472c93VgczA1FU0+wZXc6yqsrOWzkZz3s4Ixnb1ktNW3sKaEEA5AwCzM2B6aicfCbUBERAju1FOtULg4cLpYKTyGNJwNt8n4zxRuBTeqWDf0hDoQjHI0gY2GxBB2PnJSIFcFs6hW0NmkvaBR61GJQY8dGVwPSejbMNeVJLi3ZtvE1mLD4A/KWGIFeSg+VyG/oXp019RrGW92nRv6GZQ+KDUSjGoQy40nvEk97Vywc6s5+snIgQNS1dTXqKCWVsEY+2hpIDjzIIyPXI8ZLcPXFKkDzCL/AAE2IgJpWtolJdFNQigkgDl3iWPzJJm7K30KtXpWdNKiFGD1iVIwd6rsNvUEH4yxnpOxETTJERAREQEj+PcZpWdB7iuxWkmnUQpbGohRsu53IkhK90+6Ptf2Na1R1RqhTDMCQNLq/h6LAlODcVp3VGnXosWp1BlSQRkZxyO45TdkJ0M4K1nZULZ2DNSUgsucHcnx98m4CIiAicm62esWvb11sbHauQDUqYDFdW4RQdgcbkkbAj3iir0v41aEVmuTVUfaRsOuPIjGQPVT8Zm9SXGOvJxz1OeupLfw+k4kB0P6UUr60pXC4QuCHQsO6w2ZfUZ5HxBEmvaE/TX94TTbW45WZLa4dThkpVGU+RCEg7+s3OGVC1GkzHJZEJPmSoMw17qkFYu6aQCWywxjG+c+GJsUrqngaXTTgYwwxjwx6TNa5Z4mL2lP01/eEyyNPwMD48oLDz5zh3Cb6pYcQv7/ACTatfVLa8XH2QcGnW/6Xdgffjxl26fMDe8CIIINyxBG+QU5iBfJio3KPnQ6tjnpYHHvxynPOKA8V4rWsXZhZWKI1dFYr21SoAVViu+gDO2RuD6Y2elfV/bpQevYUxa3dupei9HuZK76HA2cNjHeB/iIF/iQnQrjnttjbXOMGqneA8GUlWx6alaTcBERAREQEREBERAREQEjeF8RS4pirTzpYsBkYPdYodvepklIfgHC/ZqC0dWrS1Q5xj7bs/L01YljPSRiImmSIiAiIgJXOsHj72NhWuaaqz0zTwGzg6nVDnBB5MZY5pcY4TRuqTUK6dpSfGpckZ0kMN1IPMA84Gh0J4y95ZW9zUVVaqpJC5wNyNs7+EnJqcL4bSt6SUaKaKaDCrknG+ebEnxm3AREQPnPrRt2s+NtXqKTTrgOjY8NApnHqpG48iPMSM450hodg6o4dqilQADtkYyc8sT6O45wO3vKfZXNJaqcwDzB81I3U+ola4Z1VcLo1BUW31Mu4FR2cA+eknB+OZ8+vHLdcvm9Px+byc+TrdjmfQzqaN3aUritcNRNXLKnZhu7+axJYcxv7iJN/wC4Kn/zz/3I/wC6dnibx17XFLnqEUI5S8ZnCkqvZAZONhnVtk4GZlo9QCFVLXrhiBkdkDg43GdW+869xG67KlVq4z2aO+PPSpbH0mzaV9dNHxjWqtjyyMyVqVx636g6asre3P3SD/UjwOf0p2eaH5QxXNIjAwNLepydJ8tgce4zxQ4g9TSEVQxXUxYnAGSANtyTg/KRVO6CWFOv+XKNVQ1Ope1lYHxBVR85UbepVt77hfDbhiz2d3mg5/Pt3Q6D71IK+mAPDfqHD0SgzijSSnUr1Xavl2wXCg6snzGnymK7o0K1ezrVaCmqhfRU1HKYYKCpGNSliMZ84Fa4fXFhx+8WudFPiaU3oOdgXpDBTPg2WPzXzEtXTzj9Ozs61RyNTKyUk8XdhhVAG53Iz5CZOI0KF329C5opUooAe9vnGQxH6OCCMg55yF4F0XsbcG4pWaLWplQupmqFQ2nTpNQnT3W8PUQJLq34M1nw20oVMh0Qs4Pg1RmqFfgWI+Ess169xpemuPtlh7sKT/lNerfkMyaRr1AIM7FW/OPljDZ93rAkIiICIiAiIgIiICIiAkD0U4g9e2SrUILs1UHAx9mo6Db3KJPTStLanTXTSVVQEkBeW5JPLzJJljPTNERNMkTDdXKU1L1HVEXdmdgoHvJ2EgR0/wCGatPt1vn9oMfvfZ+sCyRMdCsrqGRlZW3DKQQfcRsZ5urlKal6jqiLuWdgoHvJ2EDNKf1t0qrcKuVoLUaoTS0imGLf1qZwF35Zm2On/DdWn263z+0GP3vs/WWGhWV1DIwZTuGUgg+4jYwK51Z06i8MtBWDrUCnUKgIbOo8w2/zlnmG7ukpIXqOqIu7M7BQPeTsJAL0/wCGltPt1vn9oAP3j3frAssTxRrK6hkYMrbhlIII9CNjPF3dJSQvUdURdyzsFA95OwgZolaXp9w0tp9ut8/tAB+8e79ZYqNVXUMrBlO4KnIPuI5wPcREDBe2wq06lNs6aishxzwwIOPXebNtRCIiDkqhRn0GJH8dqlLa5dThlpVWUjwIQkH4GbfC3LUaLE5JRCT5kqN5mtcsdbh+pqpJ2cJjHNSmSD78kGYbawqUwhVlLBNDg5AOCSCMbggk/P0kpEjSMHCssrPpfvMzgrsSy6QADnYAAbzx+STjBYYVHRPTLBlP/TpX5TYa4qMzimFwhwSxO5wDgY5Dcb/Sa54qzboqgCmHbW2PFgVyAQMFTvANwk6dOod5Ajnz7+pj8ct85+1+Env9m2A6qCGZm3Rsg5JJxjI+U/aHEi7kDQo7mzHDHUobYee+J5p8YylUlQGQnAz9pdRXV8wRAzVqFVjTb+j1IxON8EFSPnvMq27GolRtOVRlIHmxU7Z8NptxAREQEREBERAREQEREBK70MtHpWiJUUq4asSDzw1V2HzBBlikZwniSXFIVUDBWLgBgAe4xQ8ifFTLGem5NbiN6lClUrVDhKSs7H0UZM2ZSeudyODXhBI/qht5GtTBHxBImmXNeH2F50lualWrVNGypNhVG4Xx0KuwappOSx5Z9wl4bqU4Zo0gVw2Pt9rv78Y0/SSXU1QVOEWukY1a2PqS53+gl2kxbXz/AFFvOjN2nfavY1juOQPmNOToqqMHPJvnhw3h150lualatVNGzpNhVG4X9RBsGfG5c8s+4TrXWH0V/KVmbcMqNrR1dlzpK89h4lSR8Zm6B9HPyfZUrYsrshcs6jAYs7NnB8gVHwjF1V36lOGlNIFcNj7fa7+/BGn6Sj1BedGbtO+1exrHlyDY57EkU6oznyb+H0BKx1h9FfylaG3Dqja1dXYZxpznYeYJEYkrkvDOG3nSW5qVq1U0bKk+FUbhfEIi8i+kjLnz9wl5qdSnDSmkCuGx9vtd/fgjT9Jaug/R32CypW2oMU1FmAxqLMTnf3yejDXz+3tnRm8QF2r2NY8uQIHPYkhKq5B8m/h+cK4XedJbh69eqaNnSbCqO8B+og2BfTzc+Y28J1rrE6KflK0NuHVGDq6uy50kZB2HiQSPjNnoN0e9gsqNtqDmnrLMBjUWYtnB9CB8IxdVWp1KcNKaQK4bH2+139+CNP0lIX2vo1eU1aoa1jXO+xAIzuQu+iquc7faH07/ADnnXxaK/CajEb0qlJ195bR/BzFiSr/QrK6q6kFXAZSPEEZBHvEySsdWNXVwqwJ8KKr+7kf5Szyox16iqrM5AVQSxPIADJJ9MTYpMCoK4KkAjHLHhiR/GLdqlvXprjU9Koi523ZSB9TNvh1IpSpK3NUVT7wAJmtctiIiRpom2qKzmmy4c5IYHunAGRjmDgbbe+Y7fhCqwLBXARVGpQTkMzFvTJaSUQNAWjiq7jQQ7KdwcjChdvlMFfhGqmFDAMGYhseDMWKn05fECS0QEREBERAREQEREBERAREQEiOA8L9moLR169LVDq06ftuz8snlqxz8JLyA6J8QevapVqEFy1UEgY+zVdRsPRRLGekxKP11fc15/Y/zqcvEo/XV9zXn9j/OpzVSM/VD90Wf4W/xtLjKd1Q/dFn+Fv8AG0uMJSIiAiIgIiICIiAlE67/ALnufxUf5qS9yidd/wBz3P4qP81Iqxv9VX3TY/s/9RlslT6qvumx/Z/6jLZCVrcSuuyo1auNXZo74zjOlS2M+GcTas6+umj4xrVWxzxkZxmYL22FWnUptnTUVkOOeGBBx64M2baiERUGcKoUZ8gMTNa5ZIiJGiIiAiIgIiICIiAiIgIiICIiAiIgJC8Qp16CotnbUXXLllasaIXJzsFpvqySxPL452mogxG8Jau6E3FKnSfUQFSqaoIwN9RRMHORjHgN99qD10Vrv8m3im3pC3zS/pRcEvjtaeD2XZ43OB9v19J1CUXru+5bz+x/n05dTI/OqvWOC2ppqruEfSrNpBOtsAtg6R64MnuF3F61QCva0KVPB7yXRqHPgNJor/GRPU99z2X4W/xtLnGmRE8YqXKafZqFKtnOrtK5pY8sYpvq8fKZeFNXZM3FJKT5PdSqagx56ii7+mJIxGmRXby64gHYU7O3dATpZrxkJHmVFA6T6ZMl7rtBTY00VqgHdRn0gnyLaTgeuD7ptxGmRB8Lr3rPi4tqNJMHvJcmoc+A0mku3rmZuMVLpNHs1ClWznX2lc0scsYxTfVnfyxjxzJaI0yI7hTV2TNxSSk+T3UqmoMbYOoou/PbEjry64gHYU7O3dATpZrxkJHmVFBtJ9MmWKI0yNS77QU2NNFeoB3UZ9IJ8i2k4HrgzmPW5c3rcKuRXtaFJM0u8l0ahz2qYGk0l29czrMoPXl9zXP4qP8ANSNMjF0Bq3S8J4f7NQpVs0zq7SuaWO9tjFN9Wd/LGPWXPhbVmTNemlJ8nupVNQY8DqKL8sSC6p/uix/Z/wCoy2xpkVfi1XiRFZKNrQwQ606pvGVhkEB9PYnBGxxn4yxWasKaBzlgqhjzyQNz85miRcIiICIiAiIgIiICIiAiIgIiICIiAiIgIiICUXru+5bz+x/n05epA9Oujxv7GtaioKZq6O+V1Y0Or8sjOdOOcCK6nvuey/C3+Npc5CdDOBGxs6FsXFQ0gRqC6c5Ynlk45+cm4CIiAiIgIiICIiAlB68/ua5/FR/mpL9K/wBPOjh4hZVbUVBTNQodZXVjS4blkZ5Y5wNLqn+6LH9n/qMtsh+iHBTZ2dC2LhzRXTqA053J5ZOOfnJiAiIgIiICIiAiIgIiICIiB//Z"/>
          <p:cNvSpPr>
            <a:spLocks noChangeAspect="1" noChangeArrowheads="1"/>
          </p:cNvSpPr>
          <p:nvPr/>
        </p:nvSpPr>
        <p:spPr bwMode="auto">
          <a:xfrm>
            <a:off x="1690688" y="12061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grpSp>
        <p:nvGrpSpPr>
          <p:cNvPr id="7" name="Group 6"/>
          <p:cNvGrpSpPr/>
          <p:nvPr/>
        </p:nvGrpSpPr>
        <p:grpSpPr>
          <a:xfrm>
            <a:off x="3701574" y="2726921"/>
            <a:ext cx="1480165" cy="1250568"/>
            <a:chOff x="3701573" y="1869671"/>
            <a:chExt cx="1480165" cy="1250568"/>
          </a:xfrm>
        </p:grpSpPr>
        <p:sp>
          <p:nvSpPr>
            <p:cNvPr id="12" name="TextBox 11"/>
            <p:cNvSpPr txBox="1"/>
            <p:nvPr/>
          </p:nvSpPr>
          <p:spPr>
            <a:xfrm>
              <a:off x="3701573" y="1869671"/>
              <a:ext cx="1480165" cy="369332"/>
            </a:xfrm>
            <a:prstGeom prst="rect">
              <a:avLst/>
            </a:prstGeom>
            <a:noFill/>
          </p:spPr>
          <p:txBody>
            <a:bodyPr wrap="square" rtlCol="0">
              <a:spAutoFit/>
            </a:bodyPr>
            <a:lstStyle/>
            <a:p>
              <a:pPr algn="ctr"/>
              <a:r>
                <a:rPr lang="en-US" b="1" dirty="0">
                  <a:solidFill>
                    <a:srgbClr val="97BF0D"/>
                  </a:solidFill>
                </a:rPr>
                <a:t>STM32L4</a:t>
              </a:r>
            </a:p>
          </p:txBody>
        </p:sp>
        <p:pic>
          <p:nvPicPr>
            <p:cNvPr id="2052" name="Picture 4"/>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7418" y="2405586"/>
              <a:ext cx="1035191" cy="7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p:cNvGrpSpPr/>
          <p:nvPr/>
        </p:nvGrpSpPr>
        <p:grpSpPr>
          <a:xfrm>
            <a:off x="880343" y="2609561"/>
            <a:ext cx="1441562" cy="857410"/>
            <a:chOff x="1143100" y="1846228"/>
            <a:chExt cx="1441562" cy="857410"/>
          </a:xfrm>
        </p:grpSpPr>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384" y="1846228"/>
              <a:ext cx="975278" cy="55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1143100" y="2211195"/>
              <a:ext cx="1040221" cy="492443"/>
            </a:xfrm>
            <a:prstGeom prst="rect">
              <a:avLst/>
            </a:prstGeom>
            <a:noFill/>
          </p:spPr>
          <p:txBody>
            <a:bodyPr wrap="none" rtlCol="0">
              <a:spAutoFit/>
            </a:bodyPr>
            <a:lstStyle/>
            <a:p>
              <a:pPr algn="ctr"/>
              <a:r>
                <a:rPr lang="fr-FR" sz="1400" b="1" dirty="0">
                  <a:solidFill>
                    <a:schemeClr val="accent4"/>
                  </a:solidFill>
                </a:rPr>
                <a:t>CAN</a:t>
              </a:r>
              <a:r>
                <a:rPr lang="fr-FR" sz="1200" dirty="0">
                  <a:solidFill>
                    <a:schemeClr val="accent4"/>
                  </a:solidFill>
                </a:rPr>
                <a:t> Bus </a:t>
              </a:r>
            </a:p>
            <a:p>
              <a:pPr algn="ctr"/>
              <a:r>
                <a:rPr lang="fr-FR" sz="1200" dirty="0">
                  <a:solidFill>
                    <a:schemeClr val="accent4"/>
                  </a:solidFill>
                </a:rPr>
                <a:t>(2.0B Active</a:t>
              </a:r>
              <a:r>
                <a:rPr lang="fr-FR" sz="825" dirty="0">
                  <a:solidFill>
                    <a:schemeClr val="accent4"/>
                  </a:solidFill>
                </a:rPr>
                <a:t>)</a:t>
              </a:r>
            </a:p>
          </p:txBody>
        </p:sp>
      </p:grpSp>
      <p:grpSp>
        <p:nvGrpSpPr>
          <p:cNvPr id="18" name="Group 17"/>
          <p:cNvGrpSpPr/>
          <p:nvPr/>
        </p:nvGrpSpPr>
        <p:grpSpPr>
          <a:xfrm>
            <a:off x="1798566" y="383233"/>
            <a:ext cx="2308645" cy="2085890"/>
            <a:chOff x="1152343" y="-180459"/>
            <a:chExt cx="2308645" cy="2085890"/>
          </a:xfrm>
        </p:grpSpPr>
        <p:pic>
          <p:nvPicPr>
            <p:cNvPr id="3074" name="Picture 2"/>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60294" y="933323"/>
              <a:ext cx="972108" cy="97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1152343" y="-180459"/>
              <a:ext cx="2308645" cy="1231106"/>
            </a:xfrm>
            <a:prstGeom prst="rect">
              <a:avLst/>
            </a:prstGeom>
            <a:noFill/>
          </p:spPr>
          <p:txBody>
            <a:bodyPr wrap="none" rtlCol="0">
              <a:spAutoFit/>
            </a:bodyPr>
            <a:lstStyle/>
            <a:p>
              <a:r>
                <a:rPr lang="fr-FR" sz="1400" b="1" dirty="0" err="1">
                  <a:solidFill>
                    <a:schemeClr val="accent4"/>
                  </a:solidFill>
                </a:rPr>
                <a:t>Motor</a:t>
              </a:r>
              <a:r>
                <a:rPr lang="fr-FR" sz="1400" b="1" dirty="0">
                  <a:solidFill>
                    <a:schemeClr val="accent4"/>
                  </a:solidFill>
                </a:rPr>
                <a:t> Control :</a:t>
              </a:r>
            </a:p>
            <a:p>
              <a:r>
                <a:rPr lang="fr-FR" sz="1200" dirty="0">
                  <a:solidFill>
                    <a:schemeClr val="accent4"/>
                  </a:solidFill>
                </a:rPr>
                <a:t>2x 16-bit </a:t>
              </a:r>
              <a:r>
                <a:rPr lang="fr-FR" sz="1200" dirty="0" err="1">
                  <a:solidFill>
                    <a:schemeClr val="accent4"/>
                  </a:solidFill>
                </a:rPr>
                <a:t>advanced</a:t>
              </a:r>
              <a:r>
                <a:rPr lang="fr-FR" sz="1200" dirty="0">
                  <a:solidFill>
                    <a:schemeClr val="accent4"/>
                  </a:solidFill>
                </a:rPr>
                <a:t> </a:t>
              </a:r>
              <a:br>
                <a:rPr lang="fr-FR" sz="1200" dirty="0">
                  <a:solidFill>
                    <a:schemeClr val="accent4"/>
                  </a:solidFill>
                </a:rPr>
              </a:br>
              <a:r>
                <a:rPr lang="fr-FR" sz="1200" dirty="0" err="1">
                  <a:solidFill>
                    <a:schemeClr val="accent4"/>
                  </a:solidFill>
                </a:rPr>
                <a:t>motor</a:t>
              </a:r>
              <a:r>
                <a:rPr lang="fr-FR" sz="1200" dirty="0">
                  <a:solidFill>
                    <a:schemeClr val="accent4"/>
                  </a:solidFill>
                </a:rPr>
                <a:t>-control </a:t>
              </a:r>
              <a:r>
                <a:rPr lang="fr-FR" sz="1200" dirty="0" err="1">
                  <a:solidFill>
                    <a:schemeClr val="accent4"/>
                  </a:solidFill>
                </a:rPr>
                <a:t>timers</a:t>
              </a:r>
              <a:r>
                <a:rPr lang="fr-FR" sz="1200" dirty="0">
                  <a:solidFill>
                    <a:schemeClr val="accent4"/>
                  </a:solidFill>
                </a:rPr>
                <a:t> </a:t>
              </a:r>
            </a:p>
            <a:p>
              <a:r>
                <a:rPr lang="en-US" sz="1200" dirty="0">
                  <a:solidFill>
                    <a:schemeClr val="accent4"/>
                  </a:solidFill>
                </a:rPr>
                <a:t>3x 12-bit ADCs: 5 MSPS,</a:t>
              </a:r>
            </a:p>
            <a:p>
              <a:r>
                <a:rPr lang="en-US" sz="1200" dirty="0">
                  <a:solidFill>
                    <a:schemeClr val="accent4"/>
                  </a:solidFill>
                </a:rPr>
                <a:t>with up to 16-bit with hardware </a:t>
              </a:r>
              <a:endParaRPr lang="en-US" sz="1200" dirty="0" smtClean="0">
                <a:solidFill>
                  <a:schemeClr val="accent4"/>
                </a:solidFill>
              </a:endParaRPr>
            </a:p>
            <a:p>
              <a:r>
                <a:rPr lang="en-US" sz="1200" dirty="0" smtClean="0">
                  <a:solidFill>
                    <a:schemeClr val="accent4"/>
                  </a:solidFill>
                </a:rPr>
                <a:t>oversampling, 200 </a:t>
              </a:r>
              <a:r>
                <a:rPr lang="en-US" sz="1200" dirty="0" err="1">
                  <a:solidFill>
                    <a:schemeClr val="accent4"/>
                  </a:solidFill>
                </a:rPr>
                <a:t>μA</a:t>
              </a:r>
              <a:r>
                <a:rPr lang="en-US" sz="1200" dirty="0">
                  <a:solidFill>
                    <a:schemeClr val="accent4"/>
                  </a:solidFill>
                </a:rPr>
                <a:t>/MSPS</a:t>
              </a:r>
              <a:endParaRPr lang="fr-FR" sz="1200" dirty="0">
                <a:solidFill>
                  <a:schemeClr val="accent4"/>
                </a:solidFill>
              </a:endParaRPr>
            </a:p>
          </p:txBody>
        </p:sp>
      </p:grpSp>
      <p:cxnSp>
        <p:nvCxnSpPr>
          <p:cNvPr id="54" name="Straight Arrow Connector 53"/>
          <p:cNvCxnSpPr/>
          <p:nvPr/>
        </p:nvCxnSpPr>
        <p:spPr>
          <a:xfrm>
            <a:off x="3078625" y="2280631"/>
            <a:ext cx="584492" cy="359531"/>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920372" y="5314358"/>
            <a:ext cx="2755883" cy="492443"/>
          </a:xfrm>
          <a:prstGeom prst="rect">
            <a:avLst/>
          </a:prstGeom>
          <a:noFill/>
        </p:spPr>
        <p:txBody>
          <a:bodyPr wrap="none" rtlCol="0">
            <a:spAutoFit/>
          </a:bodyPr>
          <a:lstStyle/>
          <a:p>
            <a:r>
              <a:rPr lang="fr-FR" sz="1400" b="1" dirty="0">
                <a:solidFill>
                  <a:schemeClr val="accent4"/>
                </a:solidFill>
              </a:rPr>
              <a:t>I²C</a:t>
            </a:r>
          </a:p>
          <a:p>
            <a:r>
              <a:rPr lang="fr-FR" sz="1200" dirty="0">
                <a:solidFill>
                  <a:schemeClr val="accent4"/>
                </a:solidFill>
              </a:rPr>
              <a:t>3x I²C FM+(1 Mbit/s), </a:t>
            </a:r>
            <a:r>
              <a:rPr lang="fr-FR" sz="1200" dirty="0" err="1">
                <a:solidFill>
                  <a:schemeClr val="accent4"/>
                </a:solidFill>
              </a:rPr>
              <a:t>SMBus</a:t>
            </a:r>
            <a:r>
              <a:rPr lang="fr-FR" sz="1200" dirty="0">
                <a:solidFill>
                  <a:schemeClr val="accent4"/>
                </a:solidFill>
              </a:rPr>
              <a:t>/</a:t>
            </a:r>
            <a:r>
              <a:rPr lang="fr-FR" sz="1200" dirty="0" err="1">
                <a:solidFill>
                  <a:schemeClr val="accent4"/>
                </a:solidFill>
              </a:rPr>
              <a:t>PMBus</a:t>
            </a:r>
            <a:r>
              <a:rPr lang="fr-FR" sz="1200" dirty="0">
                <a:solidFill>
                  <a:schemeClr val="accent4"/>
                </a:solidFill>
              </a:rPr>
              <a:t> </a:t>
            </a:r>
          </a:p>
        </p:txBody>
      </p:sp>
      <p:cxnSp>
        <p:nvCxnSpPr>
          <p:cNvPr id="58" name="Straight Arrow Connector 57"/>
          <p:cNvCxnSpPr/>
          <p:nvPr/>
        </p:nvCxnSpPr>
        <p:spPr>
          <a:xfrm flipH="1" flipV="1">
            <a:off x="5086053" y="4652795"/>
            <a:ext cx="738407" cy="650501"/>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69675" y="3816338"/>
            <a:ext cx="2699778" cy="1009857"/>
            <a:chOff x="1150705" y="2777023"/>
            <a:chExt cx="2699778" cy="1009857"/>
          </a:xfrm>
        </p:grpSpPr>
        <p:pic>
          <p:nvPicPr>
            <p:cNvPr id="45" name="Picture 2"/>
            <p:cNvPicPr>
              <a:picLocks noChangeAspect="1" noChangeArrowheads="1"/>
            </p:cNvPicPr>
            <p:nvPr/>
          </p:nvPicPr>
          <p:blipFill>
            <a:blip r:embed="rId8" cstate="screen">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10331" y="2777023"/>
              <a:ext cx="492919" cy="53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1150705" y="2932800"/>
              <a:ext cx="2699778" cy="854080"/>
            </a:xfrm>
            <a:prstGeom prst="rect">
              <a:avLst/>
            </a:prstGeom>
            <a:noFill/>
          </p:spPr>
          <p:txBody>
            <a:bodyPr wrap="none" rtlCol="0">
              <a:spAutoFit/>
            </a:bodyPr>
            <a:lstStyle/>
            <a:p>
              <a:r>
                <a:rPr lang="fr-FR" sz="1400" b="1" dirty="0">
                  <a:solidFill>
                    <a:schemeClr val="accent4"/>
                  </a:solidFill>
                </a:rPr>
                <a:t>TRNG &amp; AES </a:t>
              </a:r>
              <a:r>
                <a:rPr lang="fr-FR" sz="1200" b="1" dirty="0">
                  <a:solidFill>
                    <a:schemeClr val="accent4"/>
                  </a:solidFill>
                </a:rPr>
                <a:t/>
              </a:r>
              <a:br>
                <a:rPr lang="fr-FR" sz="1200" b="1" dirty="0">
                  <a:solidFill>
                    <a:schemeClr val="accent4"/>
                  </a:solidFill>
                </a:rPr>
              </a:br>
              <a:r>
                <a:rPr lang="fr-FR" sz="1200" dirty="0">
                  <a:solidFill>
                    <a:schemeClr val="accent4"/>
                  </a:solidFill>
                </a:rPr>
                <a:t>for Security</a:t>
              </a:r>
            </a:p>
            <a:p>
              <a:r>
                <a:rPr lang="en-US" sz="1200" dirty="0">
                  <a:solidFill>
                    <a:schemeClr val="accent4"/>
                  </a:solidFill>
                </a:rPr>
                <a:t>128/256-bit AES </a:t>
              </a:r>
            </a:p>
            <a:p>
              <a:r>
                <a:rPr lang="en-US" sz="1200" dirty="0">
                  <a:solidFill>
                    <a:schemeClr val="accent4"/>
                  </a:solidFill>
                </a:rPr>
                <a:t>key encryption hardware accelerator </a:t>
              </a:r>
              <a:endParaRPr lang="fr-FR" sz="1200" dirty="0">
                <a:solidFill>
                  <a:schemeClr val="accent4"/>
                </a:solidFill>
              </a:endParaRPr>
            </a:p>
          </p:txBody>
        </p:sp>
      </p:grpSp>
      <p:grpSp>
        <p:nvGrpSpPr>
          <p:cNvPr id="8" name="Group 7"/>
          <p:cNvGrpSpPr/>
          <p:nvPr/>
        </p:nvGrpSpPr>
        <p:grpSpPr>
          <a:xfrm>
            <a:off x="5851509" y="1534695"/>
            <a:ext cx="2532856" cy="994314"/>
            <a:chOff x="5878876" y="1031170"/>
            <a:chExt cx="2532856" cy="994314"/>
          </a:xfrm>
        </p:grpSpPr>
        <p:sp>
          <p:nvSpPr>
            <p:cNvPr id="27" name="TextBox 26"/>
            <p:cNvSpPr txBox="1"/>
            <p:nvPr/>
          </p:nvSpPr>
          <p:spPr>
            <a:xfrm>
              <a:off x="6673756" y="1240654"/>
              <a:ext cx="1737976" cy="784830"/>
            </a:xfrm>
            <a:prstGeom prst="rect">
              <a:avLst/>
            </a:prstGeom>
            <a:noFill/>
          </p:spPr>
          <p:txBody>
            <a:bodyPr wrap="none" rtlCol="0">
              <a:spAutoFit/>
            </a:bodyPr>
            <a:lstStyle/>
            <a:p>
              <a:endParaRPr lang="fr-FR" sz="1050" b="1" dirty="0">
                <a:solidFill>
                  <a:schemeClr val="accent4"/>
                </a:solidFill>
              </a:endParaRPr>
            </a:p>
            <a:p>
              <a:endParaRPr lang="fr-FR" sz="1050" b="1" dirty="0">
                <a:solidFill>
                  <a:schemeClr val="accent4"/>
                </a:solidFill>
              </a:endParaRPr>
            </a:p>
            <a:p>
              <a:r>
                <a:rPr lang="en-US" sz="1200" dirty="0">
                  <a:solidFill>
                    <a:schemeClr val="accent4"/>
                  </a:solidFill>
                </a:rPr>
                <a:t>8×40 or 4×44</a:t>
              </a:r>
            </a:p>
            <a:p>
              <a:r>
                <a:rPr lang="en-US" sz="1200" dirty="0">
                  <a:solidFill>
                    <a:schemeClr val="accent4"/>
                  </a:solidFill>
                </a:rPr>
                <a:t>with step-up converter </a:t>
              </a:r>
              <a:endParaRPr lang="fr-FR" sz="1200" b="1" dirty="0">
                <a:solidFill>
                  <a:schemeClr val="accent4"/>
                </a:solidFill>
              </a:endParaRPr>
            </a:p>
          </p:txBody>
        </p:sp>
        <p:pic>
          <p:nvPicPr>
            <p:cNvPr id="50" name="Picture 11"/>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8876" y="1031170"/>
              <a:ext cx="8143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6655902" y="1284880"/>
              <a:ext cx="1239442" cy="307777"/>
            </a:xfrm>
            <a:prstGeom prst="rect">
              <a:avLst/>
            </a:prstGeom>
            <a:noFill/>
          </p:spPr>
          <p:txBody>
            <a:bodyPr wrap="none" rtlCol="0">
              <a:spAutoFit/>
            </a:bodyPr>
            <a:lstStyle/>
            <a:p>
              <a:r>
                <a:rPr lang="fr-FR" sz="1400" b="1" dirty="0">
                  <a:solidFill>
                    <a:schemeClr val="accent4"/>
                  </a:solidFill>
                </a:rPr>
                <a:t>LCD Display</a:t>
              </a:r>
            </a:p>
          </p:txBody>
        </p:sp>
      </p:grpSp>
      <p:pic>
        <p:nvPicPr>
          <p:cNvPr id="66" name="Picture 65"/>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318083" y="92947"/>
            <a:ext cx="1042258" cy="1145400"/>
          </a:xfrm>
          <a:prstGeom prst="rect">
            <a:avLst/>
          </a:prstGeom>
        </p:spPr>
      </p:pic>
      <p:grpSp>
        <p:nvGrpSpPr>
          <p:cNvPr id="67" name="Group 66"/>
          <p:cNvGrpSpPr/>
          <p:nvPr/>
        </p:nvGrpSpPr>
        <p:grpSpPr>
          <a:xfrm>
            <a:off x="7020272" y="6345028"/>
            <a:ext cx="1204097" cy="290009"/>
            <a:chOff x="5806739" y="6388641"/>
            <a:chExt cx="1605461" cy="386679"/>
          </a:xfrm>
        </p:grpSpPr>
        <p:grpSp>
          <p:nvGrpSpPr>
            <p:cNvPr id="68" name="Group 67"/>
            <p:cNvGrpSpPr/>
            <p:nvPr/>
          </p:nvGrpSpPr>
          <p:grpSpPr>
            <a:xfrm>
              <a:off x="5806739" y="6388641"/>
              <a:ext cx="322871" cy="369332"/>
              <a:chOff x="180723" y="158046"/>
              <a:chExt cx="504056" cy="576589"/>
            </a:xfrm>
          </p:grpSpPr>
          <p:sp>
            <p:nvSpPr>
              <p:cNvPr id="70" name="Oval 69"/>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1" name="TextBox 70"/>
              <p:cNvSpPr txBox="1"/>
              <p:nvPr/>
            </p:nvSpPr>
            <p:spPr>
              <a:xfrm>
                <a:off x="193356" y="158046"/>
                <a:ext cx="340429" cy="576589"/>
              </a:xfrm>
              <a:prstGeom prst="rect">
                <a:avLst/>
              </a:prstGeom>
              <a:noFill/>
            </p:spPr>
            <p:txBody>
              <a:bodyPr wrap="square" rtlCol="0">
                <a:spAutoFit/>
              </a:bodyPr>
              <a:lstStyle/>
              <a:p>
                <a:r>
                  <a:rPr lang="en-US" sz="1200" b="1" dirty="0">
                    <a:solidFill>
                      <a:schemeClr val="bg1"/>
                    </a:solidFill>
                  </a:rPr>
                  <a:t>2</a:t>
                </a:r>
              </a:p>
            </p:txBody>
          </p:sp>
        </p:grpSp>
        <p:sp>
          <p:nvSpPr>
            <p:cNvPr id="69" name="Rectangle 68"/>
            <p:cNvSpPr/>
            <p:nvPr/>
          </p:nvSpPr>
          <p:spPr>
            <a:xfrm>
              <a:off x="6125096" y="6405988"/>
              <a:ext cx="1287104" cy="369332"/>
            </a:xfrm>
            <a:prstGeom prst="rect">
              <a:avLst/>
            </a:prstGeom>
          </p:spPr>
          <p:txBody>
            <a:bodyPr wrap="none">
              <a:spAutoFit/>
            </a:bodyPr>
            <a:lstStyle/>
            <a:p>
              <a:r>
                <a:rPr lang="en-US" sz="1200" b="1" dirty="0">
                  <a:solidFill>
                    <a:srgbClr val="97BF0D"/>
                  </a:solidFill>
                </a:rPr>
                <a:t>Innovation</a:t>
              </a:r>
              <a:endParaRPr lang="en-US" sz="1200" dirty="0">
                <a:solidFill>
                  <a:srgbClr val="97BF0D"/>
                </a:solidFill>
              </a:endParaRPr>
            </a:p>
          </p:txBody>
        </p:sp>
      </p:grpSp>
    </p:spTree>
    <p:extLst>
      <p:ext uri="{BB962C8B-B14F-4D97-AF65-F5344CB8AC3E}">
        <p14:creationId xmlns:p14="http://schemas.microsoft.com/office/powerpoint/2010/main" val="24357847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2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500" fill="hold"/>
                                        <p:tgtEl>
                                          <p:spTgt spid="34"/>
                                        </p:tgtEl>
                                        <p:attrNameLst>
                                          <p:attrName>ppt_w</p:attrName>
                                        </p:attrNameLst>
                                      </p:cBhvr>
                                      <p:tavLst>
                                        <p:tav tm="0">
                                          <p:val>
                                            <p:fltVal val="0"/>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animEffect transition="in" filter="fade">
                                      <p:cBhvr>
                                        <p:cTn id="40" dur="500"/>
                                        <p:tgtEl>
                                          <p:spTgt spid="3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p:cTn id="82" dur="500" fill="hold"/>
                                        <p:tgtEl>
                                          <p:spTgt spid="42"/>
                                        </p:tgtEl>
                                        <p:attrNameLst>
                                          <p:attrName>ppt_w</p:attrName>
                                        </p:attrNameLst>
                                      </p:cBhvr>
                                      <p:tavLst>
                                        <p:tav tm="0">
                                          <p:val>
                                            <p:fltVal val="0"/>
                                          </p:val>
                                        </p:tav>
                                        <p:tav tm="100000">
                                          <p:val>
                                            <p:strVal val="#ppt_w"/>
                                          </p:val>
                                        </p:tav>
                                      </p:tavLst>
                                    </p:anim>
                                    <p:anim calcmode="lin" valueType="num">
                                      <p:cBhvr>
                                        <p:cTn id="83" dur="500" fill="hold"/>
                                        <p:tgtEl>
                                          <p:spTgt spid="42"/>
                                        </p:tgtEl>
                                        <p:attrNameLst>
                                          <p:attrName>ppt_h</p:attrName>
                                        </p:attrNameLst>
                                      </p:cBhvr>
                                      <p:tavLst>
                                        <p:tav tm="0">
                                          <p:val>
                                            <p:fltVal val="0"/>
                                          </p:val>
                                        </p:tav>
                                        <p:tav tm="100000">
                                          <p:val>
                                            <p:strVal val="#ppt_h"/>
                                          </p:val>
                                        </p:tav>
                                      </p:tavLst>
                                    </p:anim>
                                    <p:animEffect transition="in" filter="fade">
                                      <p:cBhvr>
                                        <p:cTn id="84" dur="500"/>
                                        <p:tgtEl>
                                          <p:spTgt spid="42"/>
                                        </p:tgtEl>
                                      </p:cBhvr>
                                    </p:animEffec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ppt_w</p:attrName>
                                        </p:attrNameLst>
                                      </p:cBhvr>
                                      <p:tavLst>
                                        <p:tav tm="0">
                                          <p:val>
                                            <p:fltVal val="0"/>
                                          </p:val>
                                        </p:tav>
                                        <p:tav tm="100000">
                                          <p:val>
                                            <p:strVal val="#ppt_w"/>
                                          </p:val>
                                        </p:tav>
                                      </p:tavLst>
                                    </p:anim>
                                    <p:anim calcmode="lin" valueType="num">
                                      <p:cBhvr>
                                        <p:cTn id="94" dur="500" fill="hold"/>
                                        <p:tgtEl>
                                          <p:spTgt spid="52"/>
                                        </p:tgtEl>
                                        <p:attrNameLst>
                                          <p:attrName>ppt_h</p:attrName>
                                        </p:attrNameLst>
                                      </p:cBhvr>
                                      <p:tavLst>
                                        <p:tav tm="0">
                                          <p:val>
                                            <p:fltVal val="0"/>
                                          </p:val>
                                        </p:tav>
                                        <p:tav tm="100000">
                                          <p:val>
                                            <p:strVal val="#ppt_h"/>
                                          </p:val>
                                        </p:tav>
                                      </p:tavLst>
                                    </p:anim>
                                    <p:animEffect transition="in" filter="fade">
                                      <p:cBhvr>
                                        <p:cTn id="95" dur="500"/>
                                        <p:tgtEl>
                                          <p:spTgt spid="52"/>
                                        </p:tgtEl>
                                      </p:cBhvr>
                                    </p:animEffect>
                                  </p:childTnLst>
                                </p:cTn>
                              </p:par>
                            </p:childTnLst>
                          </p:cTn>
                        </p:par>
                        <p:par>
                          <p:cTn id="96" fill="hold">
                            <p:stCondLst>
                              <p:cond delay="500"/>
                            </p:stCondLst>
                            <p:childTnLst>
                              <p:par>
                                <p:cTn id="97" presetID="10"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fade">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54"/>
                                        </p:tgtEl>
                                        <p:attrNameLst>
                                          <p:attrName>style.visibility</p:attrName>
                                        </p:attrNameLst>
                                      </p:cBhvr>
                                      <p:to>
                                        <p:strVal val="visible"/>
                                      </p:to>
                                    </p:set>
                                    <p:anim calcmode="lin" valueType="num">
                                      <p:cBhvr>
                                        <p:cTn id="104" dur="500" fill="hold"/>
                                        <p:tgtEl>
                                          <p:spTgt spid="54"/>
                                        </p:tgtEl>
                                        <p:attrNameLst>
                                          <p:attrName>ppt_w</p:attrName>
                                        </p:attrNameLst>
                                      </p:cBhvr>
                                      <p:tavLst>
                                        <p:tav tm="0">
                                          <p:val>
                                            <p:fltVal val="0"/>
                                          </p:val>
                                        </p:tav>
                                        <p:tav tm="100000">
                                          <p:val>
                                            <p:strVal val="#ppt_w"/>
                                          </p:val>
                                        </p:tav>
                                      </p:tavLst>
                                    </p:anim>
                                    <p:anim calcmode="lin" valueType="num">
                                      <p:cBhvr>
                                        <p:cTn id="105" dur="500" fill="hold"/>
                                        <p:tgtEl>
                                          <p:spTgt spid="54"/>
                                        </p:tgtEl>
                                        <p:attrNameLst>
                                          <p:attrName>ppt_h</p:attrName>
                                        </p:attrNameLst>
                                      </p:cBhvr>
                                      <p:tavLst>
                                        <p:tav tm="0">
                                          <p:val>
                                            <p:fltVal val="0"/>
                                          </p:val>
                                        </p:tav>
                                        <p:tav tm="100000">
                                          <p:val>
                                            <p:strVal val="#ppt_h"/>
                                          </p:val>
                                        </p:tav>
                                      </p:tavLst>
                                    </p:anim>
                                    <p:animEffect transition="in" filter="fade">
                                      <p:cBhvr>
                                        <p:cTn id="106" dur="500"/>
                                        <p:tgtEl>
                                          <p:spTgt spid="54"/>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p:bldP spid="23" grpId="0"/>
      <p:bldP spid="5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2042" y="1218456"/>
            <a:ext cx="1085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7437364" y="3300277"/>
            <a:ext cx="985252" cy="74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232266" y="4638236"/>
            <a:ext cx="639552" cy="85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a:r>
            <a:br>
              <a:rPr lang="fr-FR" dirty="0" smtClean="0"/>
            </a:br>
            <a:r>
              <a:rPr lang="fr-FR" u="sng" dirty="0" smtClean="0">
                <a:solidFill>
                  <a:srgbClr val="97BF0D"/>
                </a:solidFill>
              </a:rPr>
              <a:t>Fitness </a:t>
            </a:r>
            <a:r>
              <a:rPr lang="fr-FR" u="sng" dirty="0" err="1" smtClean="0">
                <a:solidFill>
                  <a:srgbClr val="97BF0D"/>
                </a:solidFill>
              </a:rPr>
              <a:t>tracker</a:t>
            </a:r>
            <a:r>
              <a:rPr lang="fr-FR" u="sng" dirty="0" smtClean="0">
                <a:solidFill>
                  <a:srgbClr val="97BF0D"/>
                </a:solidFill>
              </a:rPr>
              <a:t> application</a:t>
            </a: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73</a:t>
            </a:fld>
            <a:endParaRPr lang="fr-FR" dirty="0"/>
          </a:p>
        </p:txBody>
      </p:sp>
      <p:sp>
        <p:nvSpPr>
          <p:cNvPr id="16" name="Rounded Rectangle 15"/>
          <p:cNvSpPr/>
          <p:nvPr/>
        </p:nvSpPr>
        <p:spPr>
          <a:xfrm>
            <a:off x="3604145" y="1700808"/>
            <a:ext cx="2108360"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5807759" y="1726520"/>
            <a:ext cx="710461" cy="201346"/>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437364" y="1902218"/>
            <a:ext cx="2232248" cy="769441"/>
          </a:xfrm>
          <a:prstGeom prst="rect">
            <a:avLst/>
          </a:prstGeom>
          <a:noFill/>
        </p:spPr>
        <p:txBody>
          <a:bodyPr wrap="square" rtlCol="0">
            <a:spAutoFit/>
          </a:bodyPr>
          <a:lstStyle/>
          <a:p>
            <a:r>
              <a:rPr lang="fr-FR" sz="1100" b="1" dirty="0" smtClean="0">
                <a:solidFill>
                  <a:schemeClr val="accent4"/>
                </a:solidFill>
              </a:rPr>
              <a:t>FSMC</a:t>
            </a:r>
          </a:p>
          <a:p>
            <a:r>
              <a:rPr lang="fr-FR" sz="1100" dirty="0" err="1" smtClean="0">
                <a:solidFill>
                  <a:schemeClr val="accent4"/>
                </a:solidFill>
              </a:rPr>
              <a:t>Parallel</a:t>
            </a:r>
            <a:r>
              <a:rPr lang="fr-FR" sz="1100" dirty="0" smtClean="0">
                <a:solidFill>
                  <a:schemeClr val="accent4"/>
                </a:solidFill>
              </a:rPr>
              <a:t> interface to TFT</a:t>
            </a:r>
            <a:endParaRPr lang="fr-FR" sz="1100" dirty="0">
              <a:solidFill>
                <a:schemeClr val="accent4"/>
              </a:solidFill>
            </a:endParaRPr>
          </a:p>
          <a:p>
            <a:r>
              <a:rPr lang="en-US" sz="1100" b="1" dirty="0" smtClean="0">
                <a:solidFill>
                  <a:schemeClr val="accent4"/>
                </a:solidFill>
              </a:rPr>
              <a:t>SPI</a:t>
            </a:r>
          </a:p>
          <a:p>
            <a:r>
              <a:rPr lang="fr-FR" sz="1100" dirty="0" smtClean="0">
                <a:solidFill>
                  <a:schemeClr val="accent4"/>
                </a:solidFill>
              </a:rPr>
              <a:t>Up to 40 MHz speed</a:t>
            </a:r>
            <a:endParaRPr lang="en-US" sz="1100" dirty="0" smtClean="0">
              <a:solidFill>
                <a:schemeClr val="accent4"/>
              </a:solidFill>
            </a:endParaRPr>
          </a:p>
        </p:txBody>
      </p:sp>
      <p:cxnSp>
        <p:nvCxnSpPr>
          <p:cNvPr id="31" name="Elbow Connector 30"/>
          <p:cNvCxnSpPr/>
          <p:nvPr/>
        </p:nvCxnSpPr>
        <p:spPr>
          <a:xfrm rot="10800000" flipV="1">
            <a:off x="1575193" y="3860739"/>
            <a:ext cx="1924027" cy="1486255"/>
          </a:xfrm>
          <a:prstGeom prst="bentConnector3">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5696" y="4417739"/>
            <a:ext cx="1673215" cy="877163"/>
          </a:xfrm>
          <a:prstGeom prst="rect">
            <a:avLst/>
          </a:prstGeom>
          <a:noFill/>
        </p:spPr>
        <p:txBody>
          <a:bodyPr wrap="none" rtlCol="0">
            <a:spAutoFit/>
          </a:bodyPr>
          <a:lstStyle/>
          <a:p>
            <a:pPr algn="ctr"/>
            <a:r>
              <a:rPr lang="fr-FR" b="1" dirty="0" smtClean="0">
                <a:solidFill>
                  <a:schemeClr val="accent4"/>
                </a:solidFill>
              </a:rPr>
              <a:t>SPI / UART</a:t>
            </a:r>
          </a:p>
          <a:p>
            <a:r>
              <a:rPr lang="en-US" sz="1100" dirty="0">
                <a:solidFill>
                  <a:schemeClr val="accent4"/>
                </a:solidFill>
              </a:rPr>
              <a:t>3x SPIs </a:t>
            </a:r>
            <a:endParaRPr lang="en-US" sz="1100" dirty="0" smtClean="0">
              <a:solidFill>
                <a:schemeClr val="accent4"/>
              </a:solidFill>
            </a:endParaRPr>
          </a:p>
          <a:p>
            <a:r>
              <a:rPr lang="en-US" sz="1100" dirty="0" smtClean="0">
                <a:solidFill>
                  <a:schemeClr val="accent4"/>
                </a:solidFill>
              </a:rPr>
              <a:t>Quad SPI</a:t>
            </a:r>
          </a:p>
          <a:p>
            <a:r>
              <a:rPr lang="fr-FR" sz="1100" dirty="0">
                <a:solidFill>
                  <a:schemeClr val="accent4"/>
                </a:solidFill>
              </a:rPr>
              <a:t>6x </a:t>
            </a:r>
            <a:r>
              <a:rPr lang="fr-FR" sz="1100" dirty="0" err="1" smtClean="0">
                <a:solidFill>
                  <a:schemeClr val="accent4"/>
                </a:solidFill>
              </a:rPr>
              <a:t>USARTs</a:t>
            </a:r>
            <a:endParaRPr lang="fr-FR" sz="1400" b="1" dirty="0">
              <a:solidFill>
                <a:schemeClr val="accent4"/>
              </a:solidFill>
            </a:endParaRPr>
          </a:p>
        </p:txBody>
      </p:sp>
      <p:cxnSp>
        <p:nvCxnSpPr>
          <p:cNvPr id="44" name="Straight Arrow Connector 43"/>
          <p:cNvCxnSpPr/>
          <p:nvPr/>
        </p:nvCxnSpPr>
        <p:spPr>
          <a:xfrm flipV="1">
            <a:off x="1774020" y="2975212"/>
            <a:ext cx="1734871" cy="1986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81898" y="2456215"/>
            <a:ext cx="883575" cy="430887"/>
          </a:xfrm>
          <a:prstGeom prst="rect">
            <a:avLst/>
          </a:prstGeom>
          <a:noFill/>
        </p:spPr>
        <p:txBody>
          <a:bodyPr wrap="none" rtlCol="0">
            <a:spAutoFit/>
          </a:bodyPr>
          <a:lstStyle/>
          <a:p>
            <a:pPr algn="ctr"/>
            <a:r>
              <a:rPr lang="fr-FR" sz="1100" b="1" dirty="0" smtClean="0">
                <a:solidFill>
                  <a:schemeClr val="accent4"/>
                </a:solidFill>
              </a:rPr>
              <a:t>I²C</a:t>
            </a:r>
          </a:p>
          <a:p>
            <a:r>
              <a:rPr lang="fr-FR" sz="1100" dirty="0">
                <a:solidFill>
                  <a:schemeClr val="accent4"/>
                </a:solidFill>
              </a:rPr>
              <a:t>3x </a:t>
            </a:r>
            <a:r>
              <a:rPr lang="fr-FR" sz="1100" dirty="0" smtClean="0">
                <a:solidFill>
                  <a:schemeClr val="accent4"/>
                </a:solidFill>
              </a:rPr>
              <a:t>I²C </a:t>
            </a:r>
            <a:r>
              <a:rPr lang="fr-FR" sz="1100" dirty="0">
                <a:solidFill>
                  <a:schemeClr val="accent4"/>
                </a:solidFill>
              </a:rPr>
              <a:t>FM</a:t>
            </a:r>
            <a:r>
              <a:rPr lang="fr-FR" sz="1100" dirty="0" smtClean="0">
                <a:solidFill>
                  <a:schemeClr val="accent4"/>
                </a:solidFill>
              </a:rPr>
              <a:t>+</a:t>
            </a:r>
          </a:p>
        </p:txBody>
      </p:sp>
      <p:sp>
        <p:nvSpPr>
          <p:cNvPr id="37" name="Rounded Rectangle 36"/>
          <p:cNvSpPr/>
          <p:nvPr/>
        </p:nvSpPr>
        <p:spPr>
          <a:xfrm>
            <a:off x="182406" y="2310223"/>
            <a:ext cx="1571798" cy="11027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smtClean="0">
              <a:solidFill>
                <a:schemeClr val="accent4"/>
              </a:solidFill>
            </a:endParaRPr>
          </a:p>
          <a:p>
            <a:pPr algn="ctr"/>
            <a:r>
              <a:rPr lang="fr-FR" b="1" dirty="0" smtClean="0">
                <a:solidFill>
                  <a:schemeClr val="accent4"/>
                </a:solidFill>
              </a:rPr>
              <a:t/>
            </a:r>
            <a:br>
              <a:rPr lang="fr-FR" b="1" dirty="0" smtClean="0">
                <a:solidFill>
                  <a:schemeClr val="accent4"/>
                </a:solidFill>
              </a:rPr>
            </a:br>
            <a:r>
              <a:rPr lang="fr-FR" b="1" dirty="0" err="1" smtClean="0">
                <a:solidFill>
                  <a:schemeClr val="accent3"/>
                </a:solidFill>
              </a:rPr>
              <a:t>Sensors</a:t>
            </a:r>
            <a:endParaRPr lang="fr-FR" b="1" dirty="0" smtClean="0">
              <a:solidFill>
                <a:schemeClr val="accent3"/>
              </a:solidFill>
            </a:endParaRPr>
          </a:p>
          <a:p>
            <a:pPr algn="ctr"/>
            <a:endParaRPr lang="fr-FR" dirty="0">
              <a:solidFill>
                <a:schemeClr val="accent4"/>
              </a:solidFill>
            </a:endParaRPr>
          </a:p>
          <a:p>
            <a:pPr algn="ctr"/>
            <a:endParaRPr lang="fr-FR" dirty="0" smtClean="0">
              <a:solidFill>
                <a:schemeClr val="accent4"/>
              </a:solidFill>
            </a:endParaRPr>
          </a:p>
          <a:p>
            <a:pPr algn="ctr"/>
            <a:endParaRPr lang="fr-FR" dirty="0" smtClean="0">
              <a:solidFill>
                <a:schemeClr val="accent4"/>
              </a:solidFill>
            </a:endParaRPr>
          </a:p>
          <a:p>
            <a:pPr algn="ctr"/>
            <a:endParaRPr lang="fr-FR" dirty="0">
              <a:solidFill>
                <a:schemeClr val="accent4"/>
              </a:solidFill>
            </a:endParaRPr>
          </a:p>
        </p:txBody>
      </p:sp>
      <p:cxnSp>
        <p:nvCxnSpPr>
          <p:cNvPr id="61" name="Elbow Connector 60"/>
          <p:cNvCxnSpPr/>
          <p:nvPr/>
        </p:nvCxnSpPr>
        <p:spPr>
          <a:xfrm rot="10800000">
            <a:off x="5756332" y="3166594"/>
            <a:ext cx="1586079" cy="620809"/>
          </a:xfrm>
          <a:prstGeom prst="bentConnector3">
            <a:avLst>
              <a:gd name="adj1" fmla="val 50000"/>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30721" y="4044142"/>
            <a:ext cx="1091966" cy="877163"/>
          </a:xfrm>
          <a:prstGeom prst="rect">
            <a:avLst/>
          </a:prstGeom>
          <a:noFill/>
        </p:spPr>
        <p:txBody>
          <a:bodyPr wrap="none" rtlCol="0">
            <a:spAutoFit/>
          </a:bodyPr>
          <a:lstStyle/>
          <a:p>
            <a:r>
              <a:rPr lang="fr-FR" b="1" dirty="0" smtClean="0">
                <a:solidFill>
                  <a:schemeClr val="accent4"/>
                </a:solidFill>
              </a:rPr>
              <a:t>USB</a:t>
            </a:r>
          </a:p>
          <a:p>
            <a:r>
              <a:rPr lang="en-US" sz="1100" dirty="0">
                <a:solidFill>
                  <a:schemeClr val="accent4"/>
                </a:solidFill>
              </a:rPr>
              <a:t>USB OTG 2.0 </a:t>
            </a:r>
            <a:r>
              <a:rPr lang="en-US" sz="1100" dirty="0" smtClean="0">
                <a:solidFill>
                  <a:schemeClr val="accent4"/>
                </a:solidFill>
              </a:rPr>
              <a:t/>
            </a:r>
            <a:br>
              <a:rPr lang="en-US" sz="1100" dirty="0" smtClean="0">
                <a:solidFill>
                  <a:schemeClr val="accent4"/>
                </a:solidFill>
              </a:rPr>
            </a:br>
            <a:r>
              <a:rPr lang="en-US" sz="1100" dirty="0" smtClean="0">
                <a:solidFill>
                  <a:schemeClr val="accent4"/>
                </a:solidFill>
              </a:rPr>
              <a:t>full-speed,</a:t>
            </a:r>
          </a:p>
          <a:p>
            <a:r>
              <a:rPr lang="en-US" sz="1100" dirty="0" smtClean="0">
                <a:solidFill>
                  <a:schemeClr val="accent4"/>
                </a:solidFill>
              </a:rPr>
              <a:t>LPM </a:t>
            </a:r>
            <a:r>
              <a:rPr lang="en-US" sz="1100" dirty="0">
                <a:solidFill>
                  <a:schemeClr val="accent4"/>
                </a:solidFill>
              </a:rPr>
              <a:t>and </a:t>
            </a:r>
            <a:r>
              <a:rPr lang="en-US" sz="1100" dirty="0" smtClean="0">
                <a:solidFill>
                  <a:schemeClr val="accent4"/>
                </a:solidFill>
              </a:rPr>
              <a:t>BCD</a:t>
            </a:r>
            <a:endParaRPr lang="fr-FR" sz="1100" b="1" dirty="0">
              <a:solidFill>
                <a:schemeClr val="accent4"/>
              </a:solidFill>
            </a:endParaRPr>
          </a:p>
        </p:txBody>
      </p:sp>
      <p:cxnSp>
        <p:nvCxnSpPr>
          <p:cNvPr id="30" name="Straight Arrow Connector 29"/>
          <p:cNvCxnSpPr/>
          <p:nvPr/>
        </p:nvCxnSpPr>
        <p:spPr>
          <a:xfrm>
            <a:off x="4622019" y="3955407"/>
            <a:ext cx="9110" cy="822190"/>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7877" y="3385195"/>
            <a:ext cx="2816268" cy="307777"/>
          </a:xfrm>
          <a:prstGeom prst="rect">
            <a:avLst/>
          </a:prstGeom>
          <a:noFill/>
        </p:spPr>
        <p:txBody>
          <a:bodyPr wrap="square" rtlCol="0">
            <a:spAutoFit/>
          </a:bodyPr>
          <a:lstStyle/>
          <a:p>
            <a:pPr algn="ctr"/>
            <a:r>
              <a:rPr lang="fr-FR" sz="1400" b="1" dirty="0" smtClean="0">
                <a:solidFill>
                  <a:schemeClr val="accent4"/>
                </a:solidFill>
              </a:rPr>
              <a:t>B</a:t>
            </a:r>
            <a:r>
              <a:rPr lang="fr-FR" sz="1400" dirty="0" smtClean="0">
                <a:solidFill>
                  <a:schemeClr val="accent4"/>
                </a:solidFill>
              </a:rPr>
              <a:t>atch </a:t>
            </a:r>
            <a:r>
              <a:rPr lang="fr-FR" sz="1400" b="1" dirty="0" smtClean="0">
                <a:solidFill>
                  <a:schemeClr val="accent4"/>
                </a:solidFill>
              </a:rPr>
              <a:t>A</a:t>
            </a:r>
            <a:r>
              <a:rPr lang="fr-FR" sz="1400" dirty="0" smtClean="0">
                <a:solidFill>
                  <a:schemeClr val="accent4"/>
                </a:solidFill>
              </a:rPr>
              <a:t>cquisition </a:t>
            </a:r>
            <a:r>
              <a:rPr lang="fr-FR" sz="1400" b="1" dirty="0" smtClean="0">
                <a:solidFill>
                  <a:schemeClr val="accent4"/>
                </a:solidFill>
              </a:rPr>
              <a:t>M</a:t>
            </a:r>
            <a:r>
              <a:rPr lang="fr-FR" sz="1400" dirty="0" smtClean="0">
                <a:solidFill>
                  <a:schemeClr val="accent4"/>
                </a:solidFill>
              </a:rPr>
              <a:t>ode (BAM)</a:t>
            </a:r>
            <a:endParaRPr lang="fr-FR" sz="1400" b="1" dirty="0">
              <a:solidFill>
                <a:schemeClr val="accent4"/>
              </a:solidFill>
            </a:endParaRPr>
          </a:p>
        </p:txBody>
      </p:sp>
      <p:sp>
        <p:nvSpPr>
          <p:cNvPr id="40" name="TextBox 39"/>
          <p:cNvSpPr txBox="1"/>
          <p:nvPr/>
        </p:nvSpPr>
        <p:spPr>
          <a:xfrm>
            <a:off x="921590" y="5938831"/>
            <a:ext cx="1802096" cy="707886"/>
          </a:xfrm>
          <a:prstGeom prst="rect">
            <a:avLst/>
          </a:prstGeom>
          <a:noFill/>
        </p:spPr>
        <p:txBody>
          <a:bodyPr wrap="none" rtlCol="0">
            <a:spAutoFit/>
          </a:bodyPr>
          <a:lstStyle/>
          <a:p>
            <a:r>
              <a:rPr lang="fr-FR" b="1" dirty="0" smtClean="0">
                <a:solidFill>
                  <a:schemeClr val="accent4"/>
                </a:solidFill>
              </a:rPr>
              <a:t>SWP</a:t>
            </a:r>
          </a:p>
          <a:p>
            <a:r>
              <a:rPr lang="it-IT" sz="1100" dirty="0">
                <a:solidFill>
                  <a:schemeClr val="accent4"/>
                </a:solidFill>
              </a:rPr>
              <a:t>Single wire protocol </a:t>
            </a:r>
            <a:r>
              <a:rPr lang="it-IT" sz="1100" dirty="0" smtClean="0">
                <a:solidFill>
                  <a:schemeClr val="accent4"/>
                </a:solidFill>
              </a:rPr>
              <a:t/>
            </a:r>
            <a:br>
              <a:rPr lang="it-IT" sz="1100" dirty="0" smtClean="0">
                <a:solidFill>
                  <a:schemeClr val="accent4"/>
                </a:solidFill>
              </a:rPr>
            </a:br>
            <a:r>
              <a:rPr lang="it-IT" sz="1100" dirty="0" smtClean="0">
                <a:solidFill>
                  <a:schemeClr val="accent4"/>
                </a:solidFill>
              </a:rPr>
              <a:t>master interface (SWPMI)</a:t>
            </a:r>
          </a:p>
        </p:txBody>
      </p:sp>
      <p:sp>
        <p:nvSpPr>
          <p:cNvPr id="19" name="TextBox 18"/>
          <p:cNvSpPr txBox="1"/>
          <p:nvPr/>
        </p:nvSpPr>
        <p:spPr>
          <a:xfrm>
            <a:off x="3840297" y="1825274"/>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sp>
        <p:nvSpPr>
          <p:cNvPr id="35" name="TextBox 34"/>
          <p:cNvSpPr txBox="1"/>
          <p:nvPr/>
        </p:nvSpPr>
        <p:spPr>
          <a:xfrm>
            <a:off x="6946998" y="5254888"/>
            <a:ext cx="1782860" cy="538609"/>
          </a:xfrm>
          <a:prstGeom prst="rect">
            <a:avLst/>
          </a:prstGeom>
          <a:noFill/>
        </p:spPr>
        <p:txBody>
          <a:bodyPr wrap="none" rtlCol="0">
            <a:spAutoFit/>
          </a:bodyPr>
          <a:lstStyle/>
          <a:p>
            <a:r>
              <a:rPr lang="fr-FR" b="1" dirty="0" smtClean="0">
                <a:solidFill>
                  <a:schemeClr val="accent4"/>
                </a:solidFill>
              </a:rPr>
              <a:t>SAI</a:t>
            </a:r>
          </a:p>
          <a:p>
            <a:r>
              <a:rPr lang="pt-BR" sz="1100" dirty="0">
                <a:solidFill>
                  <a:schemeClr val="accent4"/>
                </a:solidFill>
              </a:rPr>
              <a:t>2x </a:t>
            </a:r>
            <a:r>
              <a:rPr lang="pt-BR" sz="1100" dirty="0" smtClean="0">
                <a:solidFill>
                  <a:schemeClr val="accent4"/>
                </a:solidFill>
              </a:rPr>
              <a:t>serial </a:t>
            </a:r>
            <a:r>
              <a:rPr lang="pt-BR" sz="1100" dirty="0">
                <a:solidFill>
                  <a:schemeClr val="accent4"/>
                </a:solidFill>
              </a:rPr>
              <a:t>audio </a:t>
            </a:r>
            <a:r>
              <a:rPr lang="pt-BR" sz="1100" dirty="0" smtClean="0">
                <a:solidFill>
                  <a:schemeClr val="accent4"/>
                </a:solidFill>
              </a:rPr>
              <a:t>interfaces </a:t>
            </a:r>
            <a:endParaRPr lang="fr-FR" sz="1100" b="1" dirty="0">
              <a:solidFill>
                <a:schemeClr val="accent4"/>
              </a:solidFill>
            </a:endParaRPr>
          </a:p>
        </p:txBody>
      </p:sp>
      <p:cxnSp>
        <p:nvCxnSpPr>
          <p:cNvPr id="36" name="Straight Arrow Connector 35"/>
          <p:cNvCxnSpPr/>
          <p:nvPr/>
        </p:nvCxnSpPr>
        <p:spPr>
          <a:xfrm>
            <a:off x="5566894" y="3986490"/>
            <a:ext cx="596095" cy="862498"/>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193" y="387289"/>
            <a:ext cx="2518638" cy="815608"/>
          </a:xfrm>
          <a:prstGeom prst="rect">
            <a:avLst/>
          </a:prstGeom>
          <a:noFill/>
        </p:spPr>
        <p:txBody>
          <a:bodyPr wrap="none" rtlCol="0">
            <a:spAutoFit/>
          </a:bodyPr>
          <a:lstStyle/>
          <a:p>
            <a:r>
              <a:rPr lang="fr-FR" b="1" dirty="0" smtClean="0">
                <a:solidFill>
                  <a:schemeClr val="accent4"/>
                </a:solidFill>
              </a:rPr>
              <a:t>D</a:t>
            </a:r>
            <a:r>
              <a:rPr lang="fr-FR" dirty="0" smtClean="0">
                <a:solidFill>
                  <a:schemeClr val="accent4"/>
                </a:solidFill>
              </a:rPr>
              <a:t>igital </a:t>
            </a:r>
            <a:r>
              <a:rPr lang="fr-FR" b="1" dirty="0" err="1" smtClean="0">
                <a:solidFill>
                  <a:schemeClr val="accent4"/>
                </a:solidFill>
              </a:rPr>
              <a:t>F</a:t>
            </a:r>
            <a:r>
              <a:rPr lang="fr-FR" dirty="0" err="1" smtClean="0">
                <a:solidFill>
                  <a:schemeClr val="accent4"/>
                </a:solidFill>
              </a:rPr>
              <a:t>ilter</a:t>
            </a:r>
            <a:r>
              <a:rPr lang="fr-FR" dirty="0" smtClean="0">
                <a:solidFill>
                  <a:schemeClr val="accent4"/>
                </a:solidFill>
              </a:rPr>
              <a:t> for </a:t>
            </a:r>
            <a:r>
              <a:rPr lang="fr-FR" b="1" dirty="0" smtClean="0">
                <a:solidFill>
                  <a:schemeClr val="accent4"/>
                </a:solidFill>
              </a:rPr>
              <a:t>S</a:t>
            </a:r>
            <a:r>
              <a:rPr lang="fr-FR" dirty="0" smtClean="0">
                <a:solidFill>
                  <a:schemeClr val="accent4"/>
                </a:solidFill>
              </a:rPr>
              <a:t>igma </a:t>
            </a:r>
          </a:p>
          <a:p>
            <a:r>
              <a:rPr lang="fr-FR" b="1" dirty="0" smtClean="0">
                <a:solidFill>
                  <a:schemeClr val="accent4"/>
                </a:solidFill>
              </a:rPr>
              <a:t>D</a:t>
            </a:r>
            <a:r>
              <a:rPr lang="fr-FR" dirty="0" smtClean="0">
                <a:solidFill>
                  <a:schemeClr val="accent4"/>
                </a:solidFill>
              </a:rPr>
              <a:t>elta </a:t>
            </a:r>
            <a:r>
              <a:rPr lang="fr-FR" b="1" dirty="0" err="1" smtClean="0">
                <a:solidFill>
                  <a:schemeClr val="accent4"/>
                </a:solidFill>
              </a:rPr>
              <a:t>M</a:t>
            </a:r>
            <a:r>
              <a:rPr lang="fr-FR" dirty="0" err="1" smtClean="0">
                <a:solidFill>
                  <a:schemeClr val="accent4"/>
                </a:solidFill>
              </a:rPr>
              <a:t>odulators</a:t>
            </a:r>
            <a:endParaRPr lang="fr-FR" dirty="0" smtClean="0">
              <a:solidFill>
                <a:schemeClr val="accent4"/>
              </a:solidFill>
            </a:endParaRPr>
          </a:p>
          <a:p>
            <a:r>
              <a:rPr lang="en-US" sz="1100" dirty="0" smtClean="0">
                <a:solidFill>
                  <a:schemeClr val="accent4"/>
                </a:solidFill>
              </a:rPr>
              <a:t>with PDM microphone input support</a:t>
            </a:r>
            <a:endParaRPr lang="fr-FR" sz="1100" dirty="0" smtClean="0">
              <a:solidFill>
                <a:schemeClr val="accent4"/>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07375" y="974974"/>
            <a:ext cx="668160" cy="48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26162" y="2251114"/>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cstate="screen">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875950" y="5515730"/>
            <a:ext cx="595101" cy="54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08891" y="4825937"/>
            <a:ext cx="878582" cy="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504956" y="1558534"/>
            <a:ext cx="1492716" cy="369332"/>
          </a:xfrm>
          <a:prstGeom prst="rect">
            <a:avLst/>
          </a:prstGeom>
          <a:noFill/>
        </p:spPr>
        <p:txBody>
          <a:bodyPr wrap="none" rtlCol="0">
            <a:spAutoFit/>
          </a:bodyPr>
          <a:lstStyle/>
          <a:p>
            <a:r>
              <a:rPr lang="fr-FR" b="1" dirty="0" smtClean="0">
                <a:solidFill>
                  <a:schemeClr val="accent4"/>
                </a:solidFill>
              </a:rPr>
              <a:t>TFT Display</a:t>
            </a:r>
            <a:endParaRPr lang="fr-FR" b="1" dirty="0">
              <a:solidFill>
                <a:schemeClr val="accent4"/>
              </a:solidFill>
            </a:endParaRPr>
          </a:p>
        </p:txBody>
      </p:sp>
      <p:pic>
        <p:nvPicPr>
          <p:cNvPr id="14" name="Picture 13"/>
          <p:cNvPicPr>
            <a:picLocks noChangeAspect="1"/>
          </p:cNvPicPr>
          <p:nvPr/>
        </p:nvPicPr>
        <p:blipFill>
          <a:blip r:embed="rId10" cstate="screen">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15716" y="3894507"/>
            <a:ext cx="407109" cy="567238"/>
          </a:xfrm>
          <a:prstGeom prst="rect">
            <a:avLst/>
          </a:prstGeom>
        </p:spPr>
      </p:pic>
      <p:cxnSp>
        <p:nvCxnSpPr>
          <p:cNvPr id="42" name="Straight Arrow Connector 41"/>
          <p:cNvCxnSpPr/>
          <p:nvPr/>
        </p:nvCxnSpPr>
        <p:spPr>
          <a:xfrm>
            <a:off x="3002413" y="1238788"/>
            <a:ext cx="758821" cy="487732"/>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88626" y="4777597"/>
            <a:ext cx="2508657" cy="1769715"/>
          </a:xfrm>
          <a:prstGeom prst="rect">
            <a:avLst/>
          </a:prstGeom>
          <a:noFill/>
        </p:spPr>
        <p:txBody>
          <a:bodyPr wrap="square" rtlCol="0">
            <a:spAutoFit/>
          </a:bodyPr>
          <a:lstStyle/>
          <a:p>
            <a:r>
              <a:rPr lang="fr-FR" b="1" dirty="0" smtClean="0">
                <a:solidFill>
                  <a:schemeClr val="accent4"/>
                </a:solidFill>
              </a:rPr>
              <a:t>OPAMP</a:t>
            </a:r>
            <a:endParaRPr lang="fr-FR" sz="1400" b="1" dirty="0" smtClean="0">
              <a:solidFill>
                <a:schemeClr val="accent4"/>
              </a:solidFill>
            </a:endParaRPr>
          </a:p>
          <a:p>
            <a:r>
              <a:rPr lang="en-US" sz="1100" dirty="0">
                <a:solidFill>
                  <a:schemeClr val="accent4"/>
                </a:solidFill>
              </a:rPr>
              <a:t>2x </a:t>
            </a:r>
            <a:r>
              <a:rPr lang="en-US" sz="1100" dirty="0" smtClean="0">
                <a:solidFill>
                  <a:schemeClr val="accent4"/>
                </a:solidFill>
              </a:rPr>
              <a:t>with built-in </a:t>
            </a:r>
            <a:r>
              <a:rPr lang="en-US" sz="1100" dirty="0">
                <a:solidFill>
                  <a:schemeClr val="accent4"/>
                </a:solidFill>
              </a:rPr>
              <a:t>PGA </a:t>
            </a:r>
            <a:endParaRPr lang="en-US" sz="1100" dirty="0" smtClean="0">
              <a:solidFill>
                <a:schemeClr val="accent4"/>
              </a:solidFill>
            </a:endParaRPr>
          </a:p>
          <a:p>
            <a:endParaRPr lang="fr-FR" sz="1100" b="1" dirty="0" smtClean="0">
              <a:solidFill>
                <a:schemeClr val="accent4"/>
              </a:solidFill>
            </a:endParaRPr>
          </a:p>
          <a:p>
            <a:r>
              <a:rPr lang="fr-FR" b="1" dirty="0" smtClean="0">
                <a:solidFill>
                  <a:schemeClr val="accent4"/>
                </a:solidFill>
              </a:rPr>
              <a:t>DAC</a:t>
            </a:r>
            <a:r>
              <a:rPr lang="fr-FR" sz="1100" b="1" dirty="0" smtClean="0">
                <a:solidFill>
                  <a:schemeClr val="accent4"/>
                </a:solidFill>
              </a:rPr>
              <a:t> </a:t>
            </a:r>
            <a:endParaRPr lang="fr-FR" sz="1100" b="1" dirty="0">
              <a:solidFill>
                <a:schemeClr val="accent4"/>
              </a:solidFill>
            </a:endParaRPr>
          </a:p>
          <a:p>
            <a:r>
              <a:rPr lang="en-US" sz="1100" dirty="0" smtClean="0">
                <a:solidFill>
                  <a:schemeClr val="accent4"/>
                </a:solidFill>
              </a:rPr>
              <a:t>Low-power </a:t>
            </a:r>
            <a:r>
              <a:rPr lang="en-US" sz="1100" dirty="0">
                <a:solidFill>
                  <a:schemeClr val="accent4"/>
                </a:solidFill>
              </a:rPr>
              <a:t>sample and hold </a:t>
            </a:r>
            <a:endParaRPr lang="en-US" sz="1100" dirty="0" smtClean="0">
              <a:solidFill>
                <a:schemeClr val="accent4"/>
              </a:solidFill>
            </a:endParaRPr>
          </a:p>
          <a:p>
            <a:endParaRPr lang="fr-FR" sz="1100" b="1" dirty="0" smtClean="0">
              <a:solidFill>
                <a:schemeClr val="accent4"/>
              </a:solidFill>
            </a:endParaRPr>
          </a:p>
          <a:p>
            <a:r>
              <a:rPr lang="fr-FR" b="1" dirty="0" smtClean="0">
                <a:solidFill>
                  <a:schemeClr val="accent4"/>
                </a:solidFill>
              </a:rPr>
              <a:t>ADC</a:t>
            </a:r>
          </a:p>
          <a:p>
            <a:r>
              <a:rPr lang="en-US" sz="1100" dirty="0">
                <a:solidFill>
                  <a:schemeClr val="accent4"/>
                </a:solidFill>
              </a:rPr>
              <a:t>3× 12-bit ADC 5 MSPS</a:t>
            </a:r>
            <a:r>
              <a:rPr lang="en-US" sz="1100" dirty="0" smtClean="0">
                <a:solidFill>
                  <a:schemeClr val="accent4"/>
                </a:solidFill>
              </a:rPr>
              <a:t>,</a:t>
            </a:r>
            <a:endParaRPr lang="en-US" sz="1100" dirty="0">
              <a:solidFill>
                <a:schemeClr val="accent4"/>
              </a:solidFill>
            </a:endParaRPr>
          </a:p>
        </p:txBody>
      </p:sp>
      <p:pic>
        <p:nvPicPr>
          <p:cNvPr id="22" name="Picture 21"/>
          <p:cNvPicPr>
            <a:picLocks noChangeAspect="1"/>
          </p:cNvPicPr>
          <p:nvPr/>
        </p:nvPicPr>
        <p:blipFill>
          <a:blip r:embed="rId11"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68449" y="2861621"/>
            <a:ext cx="467488" cy="467488"/>
          </a:xfrm>
          <a:prstGeom prst="rect">
            <a:avLst/>
          </a:prstGeom>
        </p:spPr>
      </p:pic>
      <p:pic>
        <p:nvPicPr>
          <p:cNvPr id="23" name="Picture 22"/>
          <p:cNvPicPr>
            <a:picLocks noChangeAspect="1"/>
          </p:cNvPicPr>
          <p:nvPr/>
        </p:nvPicPr>
        <p:blipFill>
          <a:blip r:embed="rId12"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9210" y="2861621"/>
            <a:ext cx="436149" cy="438656"/>
          </a:xfrm>
          <a:prstGeom prst="rect">
            <a:avLst/>
          </a:prstGeom>
        </p:spPr>
      </p:pic>
      <p:grpSp>
        <p:nvGrpSpPr>
          <p:cNvPr id="55" name="Group 54"/>
          <p:cNvGrpSpPr/>
          <p:nvPr/>
        </p:nvGrpSpPr>
        <p:grpSpPr>
          <a:xfrm>
            <a:off x="6876256"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spTree>
    <p:extLst>
      <p:ext uri="{BB962C8B-B14F-4D97-AF65-F5344CB8AC3E}">
        <p14:creationId xmlns:p14="http://schemas.microsoft.com/office/powerpoint/2010/main" val="3222877723"/>
      </p:ext>
    </p:extLst>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 SPI</a:t>
            </a:r>
            <a:br>
              <a:rPr lang="fr-FR" dirty="0" smtClean="0"/>
            </a:b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74</a:t>
            </a:fld>
            <a:endParaRPr lang="fr-FR" dirty="0"/>
          </a:p>
        </p:txBody>
      </p:sp>
      <p:sp>
        <p:nvSpPr>
          <p:cNvPr id="16" name="Rounded Rectangle 15"/>
          <p:cNvSpPr/>
          <p:nvPr/>
        </p:nvSpPr>
        <p:spPr>
          <a:xfrm>
            <a:off x="3604145" y="1426459"/>
            <a:ext cx="2108360"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p:nvPr/>
        </p:nvCxnSpPr>
        <p:spPr>
          <a:xfrm rot="10800000" flipV="1">
            <a:off x="1643494" y="2002973"/>
            <a:ext cx="1924031" cy="1076541"/>
          </a:xfrm>
          <a:prstGeom prst="bentConnector3">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49550" y="2440370"/>
            <a:ext cx="556563" cy="369332"/>
          </a:xfrm>
          <a:prstGeom prst="rect">
            <a:avLst/>
          </a:prstGeom>
          <a:noFill/>
        </p:spPr>
        <p:txBody>
          <a:bodyPr wrap="none" rtlCol="0">
            <a:spAutoFit/>
          </a:bodyPr>
          <a:lstStyle/>
          <a:p>
            <a:pPr algn="ctr"/>
            <a:r>
              <a:rPr lang="fr-FR" b="1" dirty="0" smtClean="0">
                <a:solidFill>
                  <a:schemeClr val="accent4"/>
                </a:solidFill>
              </a:rPr>
              <a:t>SPI</a:t>
            </a:r>
          </a:p>
        </p:txBody>
      </p:sp>
      <p:sp>
        <p:nvSpPr>
          <p:cNvPr id="19" name="TextBox 18"/>
          <p:cNvSpPr txBox="1"/>
          <p:nvPr/>
        </p:nvSpPr>
        <p:spPr>
          <a:xfrm>
            <a:off x="3840297" y="1550925"/>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pic>
        <p:nvPicPr>
          <p:cNvPr id="7" name="Picture 3"/>
          <p:cNvPicPr>
            <a:picLocks noChangeAspect="1" noChangeArrowheads="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26162" y="1976765"/>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Group 54"/>
          <p:cNvGrpSpPr/>
          <p:nvPr/>
        </p:nvGrpSpPr>
        <p:grpSpPr>
          <a:xfrm>
            <a:off x="6876256"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sp>
        <p:nvSpPr>
          <p:cNvPr id="9" name="AutoShape 2" descr="Image result for android logo"/>
          <p:cNvSpPr>
            <a:spLocks noChangeAspect="1" noChangeArrowheads="1"/>
          </p:cNvSpPr>
          <p:nvPr/>
        </p:nvSpPr>
        <p:spPr bwMode="auto">
          <a:xfrm>
            <a:off x="155575" y="-7620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mage result for android logo"/>
          <p:cNvSpPr>
            <a:spLocks noChangeAspect="1" noChangeArrowheads="1"/>
          </p:cNvSpPr>
          <p:nvPr/>
        </p:nvSpPr>
        <p:spPr bwMode="auto">
          <a:xfrm>
            <a:off x="307975" y="-6096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59671" y="3861048"/>
            <a:ext cx="7942916" cy="2308324"/>
          </a:xfrm>
          <a:prstGeom prst="rect">
            <a:avLst/>
          </a:prstGeom>
        </p:spPr>
        <p:txBody>
          <a:bodyPr wrap="square">
            <a:spAutoFit/>
          </a:bodyPr>
          <a:lstStyle/>
          <a:p>
            <a:pPr lvl="0" defTabSz="619125" fontAlgn="base">
              <a:spcBef>
                <a:spcPct val="0"/>
              </a:spcBef>
              <a:spcAft>
                <a:spcPct val="0"/>
              </a:spcAft>
              <a:buClr>
                <a:schemeClr val="accent2"/>
              </a:buClr>
              <a:buFont typeface="Arial" pitchFamily="34" charset="0"/>
              <a:buChar char="•"/>
            </a:pPr>
            <a:r>
              <a:rPr lang="en-US" sz="1600" dirty="0" smtClean="0">
                <a:solidFill>
                  <a:srgbClr val="2DB0D5"/>
                </a:solidFill>
                <a:latin typeface="Arial" pitchFamily="34" charset="0"/>
                <a:ea typeface="ＭＳ Ｐゴシック"/>
                <a:cs typeface="ＭＳ Ｐゴシック"/>
              </a:rPr>
              <a:t> Programmable </a:t>
            </a:r>
            <a:r>
              <a:rPr lang="en-US" sz="1600" dirty="0">
                <a:solidFill>
                  <a:srgbClr val="2DB0D5"/>
                </a:solidFill>
                <a:latin typeface="Arial" pitchFamily="34" charset="0"/>
                <a:ea typeface="ＭＳ Ｐゴシック"/>
                <a:cs typeface="ＭＳ Ｐゴシック"/>
              </a:rPr>
              <a:t>frame</a:t>
            </a:r>
            <a:r>
              <a:rPr lang="en-US" sz="1600" dirty="0">
                <a:solidFill>
                  <a:srgbClr val="000000"/>
                </a:solidFill>
                <a:latin typeface="Arial" pitchFamily="34" charset="0"/>
                <a:ea typeface="ＭＳ Ｐゴシック"/>
                <a:cs typeface="ＭＳ Ｐゴシック"/>
              </a:rPr>
              <a:t> from 4 to 16bit (bit granularity</a:t>
            </a:r>
            <a:r>
              <a:rPr lang="en-US" sz="1600" dirty="0" smtClean="0">
                <a:solidFill>
                  <a:srgbClr val="000000"/>
                </a:solidFill>
                <a:latin typeface="Arial" pitchFamily="34" charset="0"/>
                <a:ea typeface="ＭＳ Ｐゴシック"/>
                <a:cs typeface="ＭＳ Ｐゴシック"/>
              </a:rPr>
              <a:t>)</a:t>
            </a:r>
          </a:p>
          <a:p>
            <a:pPr lvl="0" defTabSz="619125" fontAlgn="base">
              <a:spcBef>
                <a:spcPct val="0"/>
              </a:spcBef>
              <a:spcAft>
                <a:spcPct val="0"/>
              </a:spcAft>
              <a:buClr>
                <a:schemeClr val="accent2"/>
              </a:buClr>
              <a:buFont typeface="Arial" pitchFamily="34" charset="0"/>
              <a:buChar char="•"/>
            </a:pPr>
            <a:endParaRPr lang="en-US" sz="1600" dirty="0" smtClean="0">
              <a:solidFill>
                <a:srgbClr val="000000"/>
              </a:solidFill>
              <a:latin typeface="Arial" pitchFamily="34" charset="0"/>
              <a:ea typeface="ＭＳ Ｐゴシック"/>
              <a:cs typeface="ＭＳ Ｐゴシック"/>
            </a:endParaRPr>
          </a:p>
          <a:p>
            <a:pPr lvl="0" defTabSz="619125" fontAlgn="base">
              <a:spcBef>
                <a:spcPct val="0"/>
              </a:spcBef>
              <a:spcAft>
                <a:spcPct val="0"/>
              </a:spcAft>
              <a:buClr>
                <a:schemeClr val="accent2"/>
              </a:buClr>
              <a:buFont typeface="Arial" pitchFamily="34" charset="0"/>
              <a:buChar char="•"/>
            </a:pPr>
            <a:r>
              <a:rPr lang="en-US" sz="1600" dirty="0" smtClean="0">
                <a:solidFill>
                  <a:srgbClr val="000000"/>
                </a:solidFill>
                <a:latin typeface="Arial" pitchFamily="34" charset="0"/>
                <a:ea typeface="ＭＳ Ｐゴシック"/>
                <a:cs typeface="ＭＳ Ｐゴシック"/>
              </a:rPr>
              <a:t> 32-bit FIFO </a:t>
            </a:r>
            <a:r>
              <a:rPr lang="en-US" sz="1600" dirty="0">
                <a:solidFill>
                  <a:srgbClr val="000000"/>
                </a:solidFill>
                <a:latin typeface="Arial" pitchFamily="34" charset="0"/>
                <a:ea typeface="ＭＳ Ｐゴシック"/>
                <a:cs typeface="ＭＳ Ｐゴシック"/>
              </a:rPr>
              <a:t>to </a:t>
            </a:r>
            <a:r>
              <a:rPr lang="en-US" sz="1600" dirty="0">
                <a:solidFill>
                  <a:srgbClr val="2DB0D5"/>
                </a:solidFill>
                <a:latin typeface="Arial" pitchFamily="34" charset="0"/>
                <a:ea typeface="ＭＳ Ｐゴシック"/>
                <a:cs typeface="ＭＳ Ｐゴシック"/>
              </a:rPr>
              <a:t>optimize bus bandwidth</a:t>
            </a:r>
            <a:r>
              <a:rPr lang="en-US" sz="1600" dirty="0">
                <a:solidFill>
                  <a:srgbClr val="000000"/>
                </a:solidFill>
                <a:latin typeface="Arial" pitchFamily="34" charset="0"/>
                <a:ea typeface="ＭＳ Ｐゴシック"/>
                <a:cs typeface="ＭＳ Ｐゴシック"/>
              </a:rPr>
              <a:t> (performance &amp; power consumption)</a:t>
            </a:r>
          </a:p>
          <a:p>
            <a:pPr lvl="0" defTabSz="619125" fontAlgn="base">
              <a:spcBef>
                <a:spcPct val="0"/>
              </a:spcBef>
              <a:spcAft>
                <a:spcPct val="0"/>
              </a:spcAft>
              <a:buClr>
                <a:schemeClr val="accent2"/>
              </a:buClr>
              <a:buFont typeface="Arial" pitchFamily="34" charset="0"/>
              <a:buChar char="•"/>
            </a:pPr>
            <a:endParaRPr lang="en-US" sz="1600" dirty="0" smtClean="0">
              <a:solidFill>
                <a:srgbClr val="000000"/>
              </a:solidFill>
              <a:latin typeface="Arial" pitchFamily="34" charset="0"/>
              <a:ea typeface="ＭＳ Ｐゴシック"/>
              <a:cs typeface="ＭＳ Ｐゴシック"/>
            </a:endParaRPr>
          </a:p>
          <a:p>
            <a:pPr lvl="0" defTabSz="619125" fontAlgn="base">
              <a:spcBef>
                <a:spcPct val="0"/>
              </a:spcBef>
              <a:spcAft>
                <a:spcPct val="0"/>
              </a:spcAft>
              <a:buClr>
                <a:schemeClr val="accent2"/>
              </a:buClr>
              <a:buFont typeface="Arial" pitchFamily="34" charset="0"/>
              <a:buChar char="•"/>
            </a:pPr>
            <a:r>
              <a:rPr lang="en-US" sz="1600" dirty="0" smtClean="0">
                <a:solidFill>
                  <a:srgbClr val="000000"/>
                </a:solidFill>
                <a:latin typeface="Arial" pitchFamily="34" charset="0"/>
                <a:ea typeface="ＭＳ Ｐゴシック"/>
                <a:cs typeface="ＭＳ Ｐゴシック"/>
              </a:rPr>
              <a:t> </a:t>
            </a:r>
            <a:r>
              <a:rPr lang="en-US" sz="1600" dirty="0">
                <a:solidFill>
                  <a:srgbClr val="000000"/>
                </a:solidFill>
                <a:latin typeface="Arial" pitchFamily="34" charset="0"/>
                <a:ea typeface="ＭＳ Ｐゴシック"/>
                <a:cs typeface="ＭＳ Ｐゴシック"/>
              </a:rPr>
              <a:t>BUSY status bit </a:t>
            </a:r>
            <a:r>
              <a:rPr lang="en-US" sz="1600" dirty="0" smtClean="0">
                <a:solidFill>
                  <a:srgbClr val="000000"/>
                </a:solidFill>
                <a:latin typeface="Arial" pitchFamily="34" charset="0"/>
                <a:ea typeface="ＭＳ Ｐゴシック"/>
                <a:cs typeface="ＭＳ Ｐゴシック"/>
              </a:rPr>
              <a:t>IP fix</a:t>
            </a:r>
            <a:endParaRPr lang="en-US" sz="1600" dirty="0">
              <a:solidFill>
                <a:srgbClr val="000000"/>
              </a:solidFill>
              <a:latin typeface="Arial" pitchFamily="34" charset="0"/>
              <a:ea typeface="ＭＳ Ｐゴシック"/>
              <a:cs typeface="ＭＳ Ｐゴシック"/>
            </a:endParaRPr>
          </a:p>
          <a:p>
            <a:pPr lvl="0" defTabSz="619125" fontAlgn="base">
              <a:spcBef>
                <a:spcPct val="0"/>
              </a:spcBef>
              <a:spcAft>
                <a:spcPct val="0"/>
              </a:spcAft>
              <a:buClr>
                <a:schemeClr val="accent2"/>
              </a:buClr>
              <a:buFont typeface="Arial" pitchFamily="34" charset="0"/>
              <a:buChar char="•"/>
            </a:pPr>
            <a:endParaRPr lang="en-US" sz="1600" dirty="0" smtClean="0">
              <a:solidFill>
                <a:srgbClr val="000000"/>
              </a:solidFill>
              <a:latin typeface="Arial" pitchFamily="34" charset="0"/>
              <a:ea typeface="ＭＳ Ｐゴシック"/>
              <a:cs typeface="ＭＳ Ｐゴシック"/>
            </a:endParaRPr>
          </a:p>
          <a:p>
            <a:pPr lvl="0" defTabSz="619125" fontAlgn="base">
              <a:spcBef>
                <a:spcPct val="0"/>
              </a:spcBef>
              <a:spcAft>
                <a:spcPct val="0"/>
              </a:spcAft>
              <a:buClr>
                <a:schemeClr val="accent2"/>
              </a:buClr>
              <a:buFont typeface="Arial" pitchFamily="34" charset="0"/>
              <a:buChar char="•"/>
            </a:pPr>
            <a:r>
              <a:rPr lang="en-US" sz="1600" dirty="0" smtClean="0">
                <a:solidFill>
                  <a:srgbClr val="000000"/>
                </a:solidFill>
                <a:latin typeface="Arial" pitchFamily="34" charset="0"/>
                <a:ea typeface="ＭＳ Ｐゴシック"/>
                <a:cs typeface="ＭＳ Ｐゴシック"/>
              </a:rPr>
              <a:t> Up </a:t>
            </a:r>
            <a:r>
              <a:rPr lang="en-US" sz="1600" dirty="0">
                <a:solidFill>
                  <a:srgbClr val="000000"/>
                </a:solidFill>
                <a:latin typeface="Arial" pitchFamily="34" charset="0"/>
                <a:ea typeface="ＭＳ Ｐゴシック"/>
                <a:cs typeface="ＭＳ Ｐゴシック"/>
              </a:rPr>
              <a:t>to 40 </a:t>
            </a:r>
            <a:r>
              <a:rPr lang="en-US" sz="1600" dirty="0" err="1">
                <a:solidFill>
                  <a:srgbClr val="000000"/>
                </a:solidFill>
                <a:latin typeface="Arial" pitchFamily="34" charset="0"/>
                <a:ea typeface="ＭＳ Ｐゴシック"/>
                <a:cs typeface="ＭＳ Ｐゴシック"/>
              </a:rPr>
              <a:t>Mbits</a:t>
            </a:r>
            <a:r>
              <a:rPr lang="en-US" sz="1600" dirty="0">
                <a:solidFill>
                  <a:srgbClr val="000000"/>
                </a:solidFill>
                <a:latin typeface="Arial" pitchFamily="34" charset="0"/>
                <a:ea typeface="ＭＳ Ｐゴシック"/>
                <a:cs typeface="ＭＳ Ｐゴシック"/>
              </a:rPr>
              <a:t>/s in </a:t>
            </a:r>
            <a:r>
              <a:rPr lang="en-US" sz="1600" dirty="0" smtClean="0">
                <a:solidFill>
                  <a:srgbClr val="000000"/>
                </a:solidFill>
                <a:latin typeface="Arial" pitchFamily="34" charset="0"/>
                <a:ea typeface="ＭＳ Ｐゴシック"/>
                <a:cs typeface="ＭＳ Ｐゴシック"/>
              </a:rPr>
              <a:t>master mode</a:t>
            </a:r>
          </a:p>
          <a:p>
            <a:pPr lvl="0" defTabSz="619125" fontAlgn="base">
              <a:spcBef>
                <a:spcPct val="0"/>
              </a:spcBef>
              <a:spcAft>
                <a:spcPct val="0"/>
              </a:spcAft>
              <a:buClr>
                <a:schemeClr val="accent2"/>
              </a:buClr>
              <a:buFont typeface="Arial" pitchFamily="34" charset="0"/>
              <a:buChar char="•"/>
            </a:pPr>
            <a:endParaRPr lang="en-US" sz="1600" dirty="0">
              <a:solidFill>
                <a:srgbClr val="000000"/>
              </a:solidFill>
              <a:latin typeface="Arial" pitchFamily="34" charset="0"/>
              <a:ea typeface="ＭＳ Ｐゴシック"/>
            </a:endParaRPr>
          </a:p>
          <a:p>
            <a:pPr lvl="0" defTabSz="619125" fontAlgn="base">
              <a:spcBef>
                <a:spcPct val="0"/>
              </a:spcBef>
              <a:spcAft>
                <a:spcPct val="0"/>
              </a:spcAft>
              <a:buClr>
                <a:schemeClr val="accent2"/>
              </a:buClr>
              <a:buFont typeface="Arial" pitchFamily="34" charset="0"/>
              <a:buChar char="•"/>
            </a:pPr>
            <a:r>
              <a:rPr lang="en-US" sz="1600" dirty="0" smtClean="0">
                <a:solidFill>
                  <a:srgbClr val="000000"/>
                </a:solidFill>
                <a:latin typeface="Arial" pitchFamily="34" charset="0"/>
                <a:ea typeface="ＭＳ Ｐゴシック"/>
              </a:rPr>
              <a:t>I</a:t>
            </a:r>
            <a:r>
              <a:rPr lang="en-US" sz="1600" baseline="30000" dirty="0" smtClean="0">
                <a:solidFill>
                  <a:srgbClr val="000000"/>
                </a:solidFill>
                <a:latin typeface="Arial" pitchFamily="34" charset="0"/>
                <a:ea typeface="ＭＳ Ｐゴシック"/>
              </a:rPr>
              <a:t>2</a:t>
            </a:r>
            <a:r>
              <a:rPr lang="en-US" sz="1600" dirty="0" smtClean="0">
                <a:solidFill>
                  <a:srgbClr val="000000"/>
                </a:solidFill>
                <a:latin typeface="Arial" pitchFamily="34" charset="0"/>
                <a:ea typeface="ＭＳ Ｐゴシック"/>
              </a:rPr>
              <a:t>S functionality no longer supported in SPI.  Now in SAI peripheral</a:t>
            </a:r>
            <a:endParaRPr lang="en-US" sz="1600" dirty="0"/>
          </a:p>
        </p:txBody>
      </p:sp>
      <p:sp>
        <p:nvSpPr>
          <p:cNvPr id="24" name="Rounded Rectangle 23"/>
          <p:cNvSpPr/>
          <p:nvPr/>
        </p:nvSpPr>
        <p:spPr>
          <a:xfrm>
            <a:off x="162968" y="2348880"/>
            <a:ext cx="1394858" cy="12978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smtClean="0">
              <a:solidFill>
                <a:schemeClr val="accent4"/>
              </a:solidFill>
            </a:endParaRPr>
          </a:p>
        </p:txBody>
      </p:sp>
      <p:pic>
        <p:nvPicPr>
          <p:cNvPr id="25" name="Picture 24"/>
          <p:cNvPicPr>
            <a:picLocks noChangeAspect="1"/>
          </p:cNvPicPr>
          <p:nvPr/>
        </p:nvPicPr>
        <p:blipFill>
          <a:blip r:embed="rId4"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4684" y="3062808"/>
            <a:ext cx="467488" cy="467488"/>
          </a:xfrm>
          <a:prstGeom prst="rect">
            <a:avLst/>
          </a:prstGeom>
        </p:spPr>
      </p:pic>
      <p:pic>
        <p:nvPicPr>
          <p:cNvPr id="26" name="Picture 25"/>
          <p:cNvPicPr>
            <a:picLocks noChangeAspect="1"/>
          </p:cNvPicPr>
          <p:nvPr/>
        </p:nvPicPr>
        <p:blipFill>
          <a:blip r:embed="rId5"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5445" y="3062808"/>
            <a:ext cx="436149" cy="438656"/>
          </a:xfrm>
          <a:prstGeom prst="rect">
            <a:avLst/>
          </a:prstGeom>
        </p:spPr>
      </p:pic>
      <p:pic>
        <p:nvPicPr>
          <p:cNvPr id="14" name="Picture 13"/>
          <p:cNvPicPr>
            <a:picLocks noChangeAspect="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4540" y="2445686"/>
            <a:ext cx="407109" cy="567238"/>
          </a:xfrm>
          <a:prstGeom prst="rect">
            <a:avLst/>
          </a:prstGeom>
        </p:spPr>
      </p:pic>
    </p:spTree>
    <p:extLst>
      <p:ext uri="{BB962C8B-B14F-4D97-AF65-F5344CB8AC3E}">
        <p14:creationId xmlns:p14="http://schemas.microsoft.com/office/powerpoint/2010/main" val="3977064758"/>
      </p:ext>
    </p:extLst>
  </p:cSld>
  <p:clrMapOvr>
    <a:masterClrMapping/>
  </p:clrMapOvr>
  <p:transition spd="slow">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sz="3200" dirty="0" smtClean="0"/>
              <a:t>Hands-On Lab #4: </a:t>
            </a:r>
            <a:br>
              <a:rPr lang="en-US" sz="3200" dirty="0" smtClean="0"/>
            </a:br>
            <a:r>
              <a:rPr lang="en-US" sz="3200" dirty="0" smtClean="0"/>
              <a:t>SPI communications to MEMS Gyro </a:t>
            </a:r>
            <a:br>
              <a:rPr lang="en-US" sz="3200" dirty="0" smtClean="0"/>
            </a:br>
            <a:endParaRPr lang="en-US" sz="3200" dirty="0">
              <a:solidFill>
                <a:schemeClr val="accent4"/>
              </a:solidFill>
            </a:endParaRPr>
          </a:p>
        </p:txBody>
      </p:sp>
    </p:spTree>
    <p:extLst>
      <p:ext uri="{BB962C8B-B14F-4D97-AF65-F5344CB8AC3E}">
        <p14:creationId xmlns:p14="http://schemas.microsoft.com/office/powerpoint/2010/main" val="21734939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2483" y="1146928"/>
            <a:ext cx="3410522" cy="5115784"/>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76</a:t>
            </a:fld>
            <a:endParaRPr lang="fr-FR" dirty="0"/>
          </a:p>
        </p:txBody>
      </p:sp>
      <p:sp>
        <p:nvSpPr>
          <p:cNvPr id="78" name="Slide Number Placeholder 3"/>
          <p:cNvSpPr txBox="1">
            <a:spLocks/>
          </p:cNvSpPr>
          <p:nvPr/>
        </p:nvSpPr>
        <p:spPr>
          <a:xfrm>
            <a:off x="4569989" y="6549466"/>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76</a:t>
            </a:fld>
            <a:endParaRPr lang="en-US">
              <a:solidFill>
                <a:prstClr val="white"/>
              </a:solidFill>
            </a:endParaRPr>
          </a:p>
        </p:txBody>
      </p:sp>
      <p:sp>
        <p:nvSpPr>
          <p:cNvPr id="86" name="Rounded Rectangle 85"/>
          <p:cNvSpPr/>
          <p:nvPr/>
        </p:nvSpPr>
        <p:spPr>
          <a:xfrm>
            <a:off x="3203848" y="5877272"/>
            <a:ext cx="3960440" cy="555100"/>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r>
              <a:rPr lang="en-US" sz="1600" dirty="0" smtClean="0">
                <a:solidFill>
                  <a:schemeClr val="bg1"/>
                </a:solidFill>
              </a:rPr>
              <a:t>Gyro (under LCD) data is routed to SPI2</a:t>
            </a:r>
            <a:endParaRPr lang="fr-FR" sz="1600" dirty="0">
              <a:solidFill>
                <a:schemeClr val="bg1"/>
              </a:solidFill>
            </a:endParaRPr>
          </a:p>
        </p:txBody>
      </p:sp>
      <p:sp>
        <p:nvSpPr>
          <p:cNvPr id="87" name="Rounded Rectangle 86"/>
          <p:cNvSpPr/>
          <p:nvPr/>
        </p:nvSpPr>
        <p:spPr>
          <a:xfrm>
            <a:off x="1385324" y="2587088"/>
            <a:ext cx="474907" cy="517841"/>
          </a:xfrm>
          <a:prstGeom prst="roundRect">
            <a:avLst/>
          </a:prstGeom>
          <a:solidFill>
            <a:schemeClr val="bg1">
              <a:alpha val="71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p:cNvCxnSpPr>
            <a:stCxn id="86" idx="1"/>
            <a:endCxn id="87" idx="3"/>
          </p:cNvCxnSpPr>
          <p:nvPr/>
        </p:nvCxnSpPr>
        <p:spPr>
          <a:xfrm flipH="1" flipV="1">
            <a:off x="1860231" y="2846009"/>
            <a:ext cx="1343617" cy="330881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539088" y="309208"/>
            <a:ext cx="8075240" cy="5715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Hands-On Lab #4 – SPI communications to 3-axis Gyro</a:t>
            </a:r>
            <a:endParaRPr lang="fr-FR" sz="2400" b="1" i="1" u="sng" dirty="0">
              <a:solidFill>
                <a:srgbClr val="00B050"/>
              </a:soli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
        <p:nvSpPr>
          <p:cNvPr id="6" name="TextBox 5"/>
          <p:cNvSpPr txBox="1"/>
          <p:nvPr/>
        </p:nvSpPr>
        <p:spPr>
          <a:xfrm>
            <a:off x="3131840" y="972011"/>
            <a:ext cx="5616623" cy="4616648"/>
          </a:xfrm>
          <a:prstGeom prst="rect">
            <a:avLst/>
          </a:prstGeom>
          <a:noFill/>
        </p:spPr>
        <p:txBody>
          <a:bodyPr wrap="square" rtlCol="0">
            <a:spAutoFit/>
          </a:bodyPr>
          <a:lstStyle/>
          <a:p>
            <a:r>
              <a:rPr lang="en-US" sz="1400" dirty="0" smtClean="0"/>
              <a:t>Adding to the existing </a:t>
            </a:r>
            <a:r>
              <a:rPr lang="en-US" sz="1400" dirty="0" err="1" smtClean="0"/>
              <a:t>CubeMX</a:t>
            </a:r>
            <a:r>
              <a:rPr lang="en-US" sz="1400" dirty="0" smtClean="0"/>
              <a:t> project, we will add SPI communications to the L3GD20 MEMS gyroscope:</a:t>
            </a:r>
          </a:p>
          <a:p>
            <a:endParaRPr lang="en-US" sz="1400" dirty="0" smtClean="0"/>
          </a:p>
          <a:p>
            <a:r>
              <a:rPr lang="en-US" sz="1400" u="sng" dirty="0"/>
              <a:t>Set up additional GPIO / Clocks:</a:t>
            </a:r>
          </a:p>
          <a:p>
            <a:r>
              <a:rPr lang="en-US" sz="1400" dirty="0" smtClean="0"/>
              <a:t>PD1 – SPI2 SCK – Alt. Fn. Push/Pull</a:t>
            </a:r>
          </a:p>
          <a:p>
            <a:r>
              <a:rPr lang="en-US" sz="1400" dirty="0"/>
              <a:t>PD3 – SPI2 </a:t>
            </a:r>
            <a:r>
              <a:rPr lang="en-US" sz="1400" dirty="0" smtClean="0"/>
              <a:t>MISO</a:t>
            </a:r>
            <a:r>
              <a:rPr lang="en-US" sz="1400" dirty="0"/>
              <a:t> – Alt. Fn. Push/Pull</a:t>
            </a:r>
          </a:p>
          <a:p>
            <a:r>
              <a:rPr lang="en-US" sz="1400" dirty="0" smtClean="0"/>
              <a:t>PD4 </a:t>
            </a:r>
            <a:r>
              <a:rPr lang="en-US" sz="1400" dirty="0"/>
              <a:t>– SPI2 MOSI – Alt. Fn. Push/Pull</a:t>
            </a:r>
          </a:p>
          <a:p>
            <a:r>
              <a:rPr lang="en-US" sz="1400" dirty="0" smtClean="0"/>
              <a:t>PD7 – </a:t>
            </a:r>
            <a:r>
              <a:rPr lang="en-US" sz="1400" dirty="0" err="1" smtClean="0"/>
              <a:t>nCS</a:t>
            </a:r>
            <a:r>
              <a:rPr lang="en-US" sz="1400" dirty="0" smtClean="0"/>
              <a:t> – GPIO Output, Push/Pull mode</a:t>
            </a:r>
          </a:p>
          <a:p>
            <a:endParaRPr lang="en-US" sz="1400" dirty="0" smtClean="0"/>
          </a:p>
          <a:p>
            <a:r>
              <a:rPr lang="en-US" sz="1400" u="sng" dirty="0" smtClean="0"/>
              <a:t>SPI2 settings:</a:t>
            </a:r>
          </a:p>
          <a:p>
            <a:r>
              <a:rPr lang="en-US" sz="1400" dirty="0" smtClean="0"/>
              <a:t>Full-Duplex Master</a:t>
            </a:r>
          </a:p>
          <a:p>
            <a:r>
              <a:rPr lang="en-US" sz="1400" dirty="0" smtClean="0"/>
              <a:t>Motorola, 8-bit MSB-first</a:t>
            </a:r>
          </a:p>
          <a:p>
            <a:r>
              <a:rPr lang="en-US" sz="1400" dirty="0" err="1"/>
              <a:t>Prescaler</a:t>
            </a:r>
            <a:r>
              <a:rPr lang="en-US" sz="1400" dirty="0"/>
              <a:t> /</a:t>
            </a:r>
            <a:r>
              <a:rPr lang="en-US" sz="1400" dirty="0" smtClean="0"/>
              <a:t>16</a:t>
            </a:r>
          </a:p>
          <a:p>
            <a:r>
              <a:rPr lang="en-US" sz="1400" dirty="0" smtClean="0"/>
              <a:t>CPOL = Low, CPHA = 1-Edge</a:t>
            </a:r>
          </a:p>
          <a:p>
            <a:r>
              <a:rPr lang="en-US" sz="1400" dirty="0" smtClean="0"/>
              <a:t>No CRC</a:t>
            </a:r>
          </a:p>
          <a:p>
            <a:r>
              <a:rPr lang="en-US" sz="1400" dirty="0" smtClean="0"/>
              <a:t>Software NSS </a:t>
            </a:r>
          </a:p>
          <a:p>
            <a:endParaRPr lang="en-US" sz="1400" dirty="0" smtClean="0"/>
          </a:p>
          <a:p>
            <a:r>
              <a:rPr lang="en-US" sz="1400" u="sng" dirty="0" smtClean="0"/>
              <a:t>User </a:t>
            </a:r>
            <a:r>
              <a:rPr lang="en-US" sz="1400" u="sng" dirty="0"/>
              <a:t>Code HAL function calls </a:t>
            </a:r>
            <a:r>
              <a:rPr lang="en-US" sz="1400" u="sng" dirty="0" smtClean="0"/>
              <a:t>required to be added to </a:t>
            </a:r>
            <a:r>
              <a:rPr lang="en-US" sz="1400" u="sng" dirty="0" err="1" smtClean="0"/>
              <a:t>main.c</a:t>
            </a:r>
            <a:r>
              <a:rPr lang="en-US" sz="1400" u="sng" dirty="0" smtClean="0"/>
              <a:t>:</a:t>
            </a:r>
          </a:p>
          <a:p>
            <a:r>
              <a:rPr lang="en-US" sz="1400" dirty="0" smtClean="0"/>
              <a:t>C</a:t>
            </a:r>
            <a:r>
              <a:rPr lang="en-US" sz="1400" dirty="0"/>
              <a:t>:\</a:t>
            </a:r>
            <a:r>
              <a:rPr lang="en-US" sz="1400" dirty="0" smtClean="0"/>
              <a:t>STM32L4Seminar\Labs\</a:t>
            </a:r>
            <a:r>
              <a:rPr lang="en-US" sz="1400" b="1" dirty="0" smtClean="0"/>
              <a:t>lab4_spi_gyro.c</a:t>
            </a:r>
            <a:endParaRPr lang="en-US" sz="1400" b="1" dirty="0"/>
          </a:p>
          <a:p>
            <a:endParaRPr lang="en-US" sz="1400" dirty="0"/>
          </a:p>
          <a:p>
            <a:endParaRPr lang="en-US" sz="1400" dirty="0" smtClean="0"/>
          </a:p>
        </p:txBody>
      </p:sp>
    </p:spTree>
    <p:extLst>
      <p:ext uri="{BB962C8B-B14F-4D97-AF65-F5344CB8AC3E}">
        <p14:creationId xmlns:p14="http://schemas.microsoft.com/office/powerpoint/2010/main" val="116323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100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75240" cy="720080"/>
          </a:xfrm>
        </p:spPr>
        <p:txBody>
          <a:bodyPr>
            <a:normAutofit/>
          </a:bodyPr>
          <a:lstStyle/>
          <a:p>
            <a:r>
              <a:rPr lang="en-US" dirty="0" smtClean="0"/>
              <a:t>Regenerate </a:t>
            </a:r>
            <a:r>
              <a:rPr lang="en-US" dirty="0"/>
              <a:t>S</a:t>
            </a:r>
            <a:r>
              <a:rPr lang="en-US" dirty="0" smtClean="0"/>
              <a:t>ource Code for Lab1 </a:t>
            </a:r>
            <a:endParaRPr lang="en-US"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77</a:t>
            </a:fld>
            <a:endParaRPr lang="fr-FR"/>
          </a:p>
        </p:txBody>
      </p:sp>
      <p:sp>
        <p:nvSpPr>
          <p:cNvPr id="14" name="Content Placeholder 2"/>
          <p:cNvSpPr txBox="1">
            <a:spLocks/>
          </p:cNvSpPr>
          <p:nvPr/>
        </p:nvSpPr>
        <p:spPr>
          <a:xfrm>
            <a:off x="776701" y="4365104"/>
            <a:ext cx="8035371" cy="2262158"/>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Needed code bits </a:t>
            </a:r>
            <a:r>
              <a:rPr lang="en-US" sz="1600" dirty="0"/>
              <a:t>from </a:t>
            </a:r>
            <a:r>
              <a:rPr lang="en-US" sz="1600" dirty="0">
                <a:solidFill>
                  <a:srgbClr val="0070C0"/>
                </a:solidFill>
              </a:rPr>
              <a:t>C:\STM32L4Seminar\Labs\</a:t>
            </a:r>
            <a:r>
              <a:rPr lang="en-US" sz="1600" b="1" dirty="0">
                <a:solidFill>
                  <a:srgbClr val="0070C0"/>
                </a:solidFill>
              </a:rPr>
              <a:t>lab4_spi_gyro.c</a:t>
            </a:r>
            <a:r>
              <a:rPr lang="en-US" sz="1600" dirty="0" smtClean="0">
                <a:solidFill>
                  <a:srgbClr val="0070C0"/>
                </a:solidFill>
              </a:rPr>
              <a:t> </a:t>
            </a:r>
            <a:r>
              <a:rPr lang="en-US" sz="1600" dirty="0" smtClean="0"/>
              <a:t>into </a:t>
            </a:r>
            <a:r>
              <a:rPr lang="en-US" sz="1600" dirty="0" err="1" smtClean="0"/>
              <a:t>main.c</a:t>
            </a:r>
            <a:r>
              <a:rPr lang="en-US" sz="1600" dirty="0" smtClean="0"/>
              <a:t>:</a:t>
            </a:r>
          </a:p>
          <a:p>
            <a:pPr lvl="2"/>
            <a:r>
              <a:rPr lang="en-US" sz="1200" b="1" dirty="0" smtClean="0"/>
              <a:t>Add code bits between:   </a:t>
            </a:r>
            <a:r>
              <a:rPr lang="en-US" sz="1200" b="1" dirty="0" smtClean="0">
                <a:solidFill>
                  <a:srgbClr val="FF0000"/>
                </a:solidFill>
              </a:rPr>
              <a:t>/* USER CODE BEGIN PV */</a:t>
            </a:r>
            <a:r>
              <a:rPr lang="en-US" sz="1200" b="1" dirty="0" smtClean="0"/>
              <a:t>              </a:t>
            </a:r>
            <a:r>
              <a:rPr lang="en-US" sz="1200" b="1" dirty="0" smtClean="0">
                <a:solidFill>
                  <a:srgbClr val="00B050"/>
                </a:solidFill>
              </a:rPr>
              <a:t>/* USER CODE END PV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PFP </a:t>
            </a:r>
            <a:r>
              <a:rPr lang="en-US" sz="1200" b="1" dirty="0">
                <a:solidFill>
                  <a:srgbClr val="FF0000"/>
                </a:solidFill>
              </a:rPr>
              <a:t>*/</a:t>
            </a:r>
            <a:r>
              <a:rPr lang="en-US" sz="1200" b="1" dirty="0"/>
              <a:t>           </a:t>
            </a:r>
            <a:r>
              <a:rPr lang="en-US" sz="1200" b="1" dirty="0" smtClean="0"/>
              <a:t> </a:t>
            </a:r>
            <a:r>
              <a:rPr lang="en-US" sz="1200" b="1" dirty="0">
                <a:solidFill>
                  <a:srgbClr val="00B050"/>
                </a:solidFill>
              </a:rPr>
              <a:t>/* USER CODE END </a:t>
            </a:r>
            <a:r>
              <a:rPr lang="en-US" sz="1200" b="1" dirty="0" smtClean="0">
                <a:solidFill>
                  <a:srgbClr val="00B050"/>
                </a:solidFill>
              </a:rPr>
              <a:t>PFP </a:t>
            </a:r>
            <a:r>
              <a:rPr lang="en-US" sz="1200" b="1" dirty="0">
                <a:solidFill>
                  <a:srgbClr val="00B050"/>
                </a:solidFill>
              </a:rPr>
              <a:t>*/</a:t>
            </a:r>
          </a:p>
          <a:p>
            <a:pPr lvl="2"/>
            <a:r>
              <a:rPr lang="en-US" sz="1200" b="1" dirty="0" smtClean="0"/>
              <a:t>Add </a:t>
            </a:r>
            <a:r>
              <a:rPr lang="en-US" sz="1200" b="1" dirty="0"/>
              <a:t>code bits between:   </a:t>
            </a:r>
            <a:r>
              <a:rPr lang="en-US" sz="1200" b="1" dirty="0">
                <a:solidFill>
                  <a:srgbClr val="FF0000"/>
                </a:solidFill>
              </a:rPr>
              <a:t>/* USER CODE BEGIN </a:t>
            </a:r>
            <a:r>
              <a:rPr lang="en-US" sz="1200" b="1" dirty="0" smtClean="0">
                <a:solidFill>
                  <a:srgbClr val="FF0000"/>
                </a:solidFill>
              </a:rPr>
              <a:t>2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2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WHILE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WHILE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4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4 </a:t>
            </a:r>
            <a:r>
              <a:rPr lang="en-US" sz="1200" b="1" dirty="0">
                <a:solidFill>
                  <a:srgbClr val="00B050"/>
                </a:solidFill>
              </a:rPr>
              <a:t>*/</a:t>
            </a:r>
          </a:p>
          <a:p>
            <a:pPr lvl="2"/>
            <a:endParaRPr lang="en-US" sz="1200" b="1" dirty="0">
              <a:solidFill>
                <a:srgbClr val="00B050"/>
              </a:solidFill>
            </a:endParaRPr>
          </a:p>
          <a:p>
            <a:pPr lvl="1"/>
            <a:r>
              <a:rPr lang="en-US" sz="1400" dirty="0" smtClean="0"/>
              <a:t>Open a terminal emulator, using USART2 settings, Virtual COM port xx</a:t>
            </a:r>
          </a:p>
          <a:p>
            <a:pPr lvl="1"/>
            <a:r>
              <a:rPr lang="en-US" sz="1400" dirty="0" smtClean="0"/>
              <a:t>Rebuild, Program/Debug, Run!</a:t>
            </a:r>
            <a:endParaRPr lang="en-US" sz="1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380" y="812162"/>
            <a:ext cx="3330143" cy="273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645024"/>
            <a:ext cx="6617940" cy="60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64952" y="1196752"/>
            <a:ext cx="3276198" cy="1581522"/>
          </a:xfrm>
          <a:prstGeom prst="rect">
            <a:avLst/>
          </a:prstGeom>
        </p:spPr>
      </p:pic>
      <p:pic>
        <p:nvPicPr>
          <p:cNvPr id="5123" name="Picture 3"/>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275856" y="2177660"/>
            <a:ext cx="1379193" cy="101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23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STM32L4 </a:t>
            </a:r>
            <a:br>
              <a:rPr lang="en-US" dirty="0" smtClean="0"/>
            </a:br>
            <a:r>
              <a:rPr lang="en-US" dirty="0" smtClean="0"/>
              <a:t>Peripherals details 2/2</a:t>
            </a:r>
            <a:br>
              <a:rPr lang="en-US" dirty="0" smtClean="0"/>
            </a:br>
            <a:endParaRPr lang="en-US" dirty="0">
              <a:solidFill>
                <a:schemeClr val="accent4"/>
              </a:solidFill>
            </a:endParaRPr>
          </a:p>
        </p:txBody>
      </p:sp>
    </p:spTree>
    <p:extLst>
      <p:ext uri="{BB962C8B-B14F-4D97-AF65-F5344CB8AC3E}">
        <p14:creationId xmlns:p14="http://schemas.microsoft.com/office/powerpoint/2010/main" val="354107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 </a:t>
            </a:r>
            <a:r>
              <a:rPr lang="fr-FR" dirty="0" err="1" smtClean="0"/>
              <a:t>QuadSPI</a:t>
            </a:r>
            <a:r>
              <a:rPr lang="fr-FR" dirty="0" smtClean="0"/>
              <a:t/>
            </a:r>
            <a:br>
              <a:rPr lang="fr-FR" dirty="0" smtClean="0"/>
            </a:b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79</a:t>
            </a:fld>
            <a:endParaRPr lang="fr-FR" dirty="0"/>
          </a:p>
        </p:txBody>
      </p:sp>
      <p:sp>
        <p:nvSpPr>
          <p:cNvPr id="16" name="Rounded Rectangle 15"/>
          <p:cNvSpPr/>
          <p:nvPr/>
        </p:nvSpPr>
        <p:spPr>
          <a:xfrm>
            <a:off x="5072486" y="1352801"/>
            <a:ext cx="2108360"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p:nvPr/>
        </p:nvCxnSpPr>
        <p:spPr>
          <a:xfrm rot="10800000" flipV="1">
            <a:off x="3111835" y="1929315"/>
            <a:ext cx="1924031" cy="1076541"/>
          </a:xfrm>
          <a:prstGeom prst="bentConnector3">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34783" y="2298028"/>
            <a:ext cx="1039067" cy="338554"/>
          </a:xfrm>
          <a:prstGeom prst="rect">
            <a:avLst/>
          </a:prstGeom>
          <a:noFill/>
        </p:spPr>
        <p:txBody>
          <a:bodyPr wrap="none" rtlCol="0">
            <a:spAutoFit/>
          </a:bodyPr>
          <a:lstStyle/>
          <a:p>
            <a:pPr algn="ctr"/>
            <a:r>
              <a:rPr lang="fr-FR" sz="1600" b="1" dirty="0" err="1" smtClean="0">
                <a:solidFill>
                  <a:schemeClr val="accent4"/>
                </a:solidFill>
              </a:rPr>
              <a:t>QuadSPI</a:t>
            </a:r>
            <a:endParaRPr lang="fr-FR" sz="1600" b="1" dirty="0" smtClean="0">
              <a:solidFill>
                <a:schemeClr val="accent4"/>
              </a:solidFill>
            </a:endParaRPr>
          </a:p>
        </p:txBody>
      </p:sp>
      <p:sp>
        <p:nvSpPr>
          <p:cNvPr id="19" name="TextBox 18"/>
          <p:cNvSpPr txBox="1"/>
          <p:nvPr/>
        </p:nvSpPr>
        <p:spPr>
          <a:xfrm>
            <a:off x="5308638" y="1477267"/>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pic>
        <p:nvPicPr>
          <p:cNvPr id="7" name="Picture 3"/>
          <p:cNvPicPr>
            <a:picLocks noChangeAspect="1" noChangeArrowheads="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94503" y="1903107"/>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Group 54"/>
          <p:cNvGrpSpPr/>
          <p:nvPr/>
        </p:nvGrpSpPr>
        <p:grpSpPr>
          <a:xfrm>
            <a:off x="6876256"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sp>
        <p:nvSpPr>
          <p:cNvPr id="9" name="AutoShape 2" descr="Image result for android logo"/>
          <p:cNvSpPr>
            <a:spLocks noChangeAspect="1" noChangeArrowheads="1"/>
          </p:cNvSpPr>
          <p:nvPr/>
        </p:nvSpPr>
        <p:spPr bwMode="auto">
          <a:xfrm>
            <a:off x="155575" y="-7620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mage result for android logo"/>
          <p:cNvSpPr>
            <a:spLocks noChangeAspect="1" noChangeArrowheads="1"/>
          </p:cNvSpPr>
          <p:nvPr/>
        </p:nvSpPr>
        <p:spPr bwMode="auto">
          <a:xfrm>
            <a:off x="307975" y="-6096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ounded Rectangle 23"/>
          <p:cNvSpPr/>
          <p:nvPr/>
        </p:nvSpPr>
        <p:spPr>
          <a:xfrm>
            <a:off x="467544" y="1556792"/>
            <a:ext cx="2558623" cy="20557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smtClean="0">
              <a:solidFill>
                <a:schemeClr val="accent4"/>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71" y="2435040"/>
            <a:ext cx="2487538" cy="97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54923" y="1774416"/>
            <a:ext cx="2167673" cy="66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Content Placeholder 2"/>
          <p:cNvSpPr>
            <a:spLocks noGrp="1"/>
          </p:cNvSpPr>
          <p:nvPr>
            <p:ph idx="1"/>
          </p:nvPr>
        </p:nvSpPr>
        <p:spPr>
          <a:xfrm>
            <a:off x="467544" y="3933056"/>
            <a:ext cx="8229600" cy="400110"/>
          </a:xfrm>
        </p:spPr>
        <p:txBody>
          <a:bodyPr/>
          <a:lstStyle/>
          <a:p>
            <a:r>
              <a:rPr lang="fr-FR" dirty="0" smtClean="0"/>
              <a:t>Communication interface for single/dual/quad SPI flash </a:t>
            </a:r>
            <a:r>
              <a:rPr lang="fr-FR" dirty="0" err="1" smtClean="0"/>
              <a:t>memories</a:t>
            </a:r>
            <a:endParaRPr lang="fr-FR" dirty="0" smtClean="0"/>
          </a:p>
        </p:txBody>
      </p:sp>
    </p:spTree>
    <p:extLst>
      <p:ext uri="{BB962C8B-B14F-4D97-AF65-F5344CB8AC3E}">
        <p14:creationId xmlns:p14="http://schemas.microsoft.com/office/powerpoint/2010/main" val="1732835846"/>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7"/>
          <p:cNvSpPr>
            <a:spLocks noChangeArrowheads="1"/>
          </p:cNvSpPr>
          <p:nvPr/>
        </p:nvSpPr>
        <p:spPr bwMode="auto">
          <a:xfrm>
            <a:off x="1038601" y="3461927"/>
            <a:ext cx="2100967" cy="2430572"/>
          </a:xfrm>
          <a:prstGeom prst="roundRect">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lIns="56690" tIns="28346" rIns="56690" bIns="28346"/>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992" dirty="0"/>
          </a:p>
        </p:txBody>
      </p:sp>
      <p:sp>
        <p:nvSpPr>
          <p:cNvPr id="37" name="Rectangle 36"/>
          <p:cNvSpPr/>
          <p:nvPr/>
        </p:nvSpPr>
        <p:spPr>
          <a:xfrm>
            <a:off x="18738" y="1370013"/>
            <a:ext cx="9144000" cy="400110"/>
          </a:xfrm>
          <a:prstGeom prst="rect">
            <a:avLst/>
          </a:prstGeom>
          <a:solidFill>
            <a:schemeClr val="accent1"/>
          </a:solidFill>
        </p:spPr>
        <p:txBody>
          <a:bodyPr wrap="square">
            <a:spAutoFit/>
          </a:bodyPr>
          <a:lstStyle/>
          <a:p>
            <a:pPr algn="ctr"/>
            <a:r>
              <a:rPr lang="en-US" sz="2000" b="1" dirty="0">
                <a:solidFill>
                  <a:schemeClr val="bg1"/>
                </a:solidFill>
              </a:rPr>
              <a:t>Integrated safety and security features</a:t>
            </a:r>
          </a:p>
        </p:txBody>
      </p:sp>
      <p:sp>
        <p:nvSpPr>
          <p:cNvPr id="59" name="Rectangle 7"/>
          <p:cNvSpPr>
            <a:spLocks noChangeArrowheads="1"/>
          </p:cNvSpPr>
          <p:nvPr/>
        </p:nvSpPr>
        <p:spPr bwMode="auto">
          <a:xfrm>
            <a:off x="1038601" y="2263507"/>
            <a:ext cx="2107252" cy="1041766"/>
          </a:xfrm>
          <a:prstGeom prst="roundRect">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lIns="56690" tIns="28346" rIns="56690" bIns="28346"/>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992" dirty="0"/>
          </a:p>
        </p:txBody>
      </p:sp>
      <p:sp>
        <p:nvSpPr>
          <p:cNvPr id="60" name="TextBox 26"/>
          <p:cNvSpPr txBox="1">
            <a:spLocks noChangeArrowheads="1"/>
          </p:cNvSpPr>
          <p:nvPr/>
        </p:nvSpPr>
        <p:spPr bwMode="auto">
          <a:xfrm>
            <a:off x="1234353" y="3667552"/>
            <a:ext cx="1797198" cy="1673073"/>
          </a:xfrm>
          <a:prstGeom prst="rect">
            <a:avLst/>
          </a:prstGeom>
          <a:noFill/>
          <a:ln w="9525">
            <a:noFill/>
            <a:miter lim="800000"/>
            <a:headEnd/>
            <a:tailEnd/>
          </a:ln>
        </p:spPr>
        <p:txBody>
          <a:bodyPr wrap="square" lIns="33483" tIns="28346" rIns="33483" bIns="28346">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28588" indent="-128588">
              <a:buFont typeface="Arial" panose="020B0604020202020204" pitchFamily="34" charset="0"/>
              <a:buChar char="•"/>
              <a:defRPr/>
            </a:pPr>
            <a:r>
              <a:rPr lang="en-US" sz="1200" b="1" dirty="0">
                <a:solidFill>
                  <a:schemeClr val="accent4"/>
                </a:solidFill>
              </a:rPr>
              <a:t>Brown-out </a:t>
            </a:r>
            <a:r>
              <a:rPr lang="en-US" sz="1200" b="1" dirty="0" smtClean="0">
                <a:solidFill>
                  <a:schemeClr val="accent4"/>
                </a:solidFill>
              </a:rPr>
              <a:t>Reset</a:t>
            </a:r>
            <a:endParaRPr lang="en-US" sz="1200" b="1" dirty="0">
              <a:solidFill>
                <a:schemeClr val="accent4"/>
              </a:solidFill>
            </a:endParaRPr>
          </a:p>
          <a:p>
            <a:pPr marL="128588" indent="-128588">
              <a:buFont typeface="Arial" panose="020B0604020202020204" pitchFamily="34" charset="0"/>
              <a:buChar char="•"/>
              <a:defRPr/>
            </a:pPr>
            <a:r>
              <a:rPr lang="en-US" sz="1200" dirty="0">
                <a:solidFill>
                  <a:schemeClr val="accent4"/>
                </a:solidFill>
              </a:rPr>
              <a:t>Clock Security System</a:t>
            </a:r>
          </a:p>
          <a:p>
            <a:pPr marL="128588" indent="-128588">
              <a:buFont typeface="Arial" panose="020B0604020202020204" pitchFamily="34" charset="0"/>
              <a:buChar char="•"/>
              <a:defRPr/>
            </a:pPr>
            <a:r>
              <a:rPr lang="en-US" sz="1200" b="1" dirty="0">
                <a:solidFill>
                  <a:schemeClr val="accent4"/>
                </a:solidFill>
              </a:rPr>
              <a:t>SRAM parity check</a:t>
            </a:r>
          </a:p>
          <a:p>
            <a:pPr marL="128588" indent="-128588">
              <a:buFont typeface="Arial" panose="020B0604020202020204" pitchFamily="34" charset="0"/>
              <a:buChar char="•"/>
              <a:defRPr/>
            </a:pPr>
            <a:r>
              <a:rPr lang="en-US" sz="1200" dirty="0">
                <a:solidFill>
                  <a:schemeClr val="accent4"/>
                </a:solidFill>
              </a:rPr>
              <a:t>Backup byte registers</a:t>
            </a:r>
          </a:p>
          <a:p>
            <a:pPr marL="128588" indent="-128588">
              <a:buFont typeface="Arial" panose="020B0604020202020204" pitchFamily="34" charset="0"/>
              <a:buChar char="•"/>
              <a:defRPr/>
            </a:pPr>
            <a:r>
              <a:rPr lang="en-US" sz="1200" dirty="0">
                <a:solidFill>
                  <a:schemeClr val="accent4"/>
                </a:solidFill>
              </a:rPr>
              <a:t>Supply monitoring</a:t>
            </a:r>
          </a:p>
          <a:p>
            <a:pPr marL="128588" indent="-128588">
              <a:buFont typeface="Arial" panose="020B0604020202020204" pitchFamily="34" charset="0"/>
              <a:buChar char="•"/>
              <a:defRPr/>
            </a:pPr>
            <a:r>
              <a:rPr lang="en-US" sz="1200" b="1" dirty="0">
                <a:solidFill>
                  <a:schemeClr val="accent4"/>
                </a:solidFill>
              </a:rPr>
              <a:t>Flash with </a:t>
            </a:r>
            <a:r>
              <a:rPr lang="en-US" sz="1200" b="1" dirty="0" smtClean="0">
                <a:solidFill>
                  <a:schemeClr val="accent4"/>
                </a:solidFill>
              </a:rPr>
              <a:t>ECC</a:t>
            </a:r>
            <a:endParaRPr lang="en-US" sz="1200" b="1" dirty="0">
              <a:solidFill>
                <a:schemeClr val="accent4"/>
              </a:solidFill>
            </a:endParaRPr>
          </a:p>
          <a:p>
            <a:pPr marL="128588" indent="-128588">
              <a:buFont typeface="Arial" panose="020B0604020202020204" pitchFamily="34" charset="0"/>
              <a:buChar char="•"/>
              <a:defRPr/>
            </a:pPr>
            <a:r>
              <a:rPr lang="en-US" sz="1200" dirty="0">
                <a:solidFill>
                  <a:schemeClr val="accent4"/>
                </a:solidFill>
              </a:rPr>
              <a:t>Dual watchdog</a:t>
            </a:r>
          </a:p>
          <a:p>
            <a:pPr marL="128588" indent="-128588">
              <a:buFont typeface="Arial" panose="020B0604020202020204" pitchFamily="34" charset="0"/>
              <a:buChar char="•"/>
              <a:defRPr/>
            </a:pPr>
            <a:endParaRPr lang="en-US" sz="1050" dirty="0">
              <a:solidFill>
                <a:schemeClr val="accent4"/>
              </a:solidFill>
            </a:endParaRPr>
          </a:p>
          <a:p>
            <a:pPr marL="128588" indent="-128588">
              <a:buFont typeface="Arial" panose="020B0604020202020204" pitchFamily="34" charset="0"/>
              <a:buChar char="•"/>
              <a:defRPr/>
            </a:pPr>
            <a:endParaRPr lang="en-US" sz="1050" dirty="0">
              <a:solidFill>
                <a:schemeClr val="accent4"/>
              </a:solidFill>
            </a:endParaRPr>
          </a:p>
        </p:txBody>
      </p:sp>
      <p:sp>
        <p:nvSpPr>
          <p:cNvPr id="64" name="Rectangle 63"/>
          <p:cNvSpPr/>
          <p:nvPr/>
        </p:nvSpPr>
        <p:spPr>
          <a:xfrm>
            <a:off x="936534" y="2622807"/>
            <a:ext cx="1657845" cy="323165"/>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1500" b="1" dirty="0">
                <a:solidFill>
                  <a:schemeClr val="accent4"/>
                </a:solidFill>
              </a:rPr>
              <a:t>SAFETY</a:t>
            </a:r>
          </a:p>
        </p:txBody>
      </p:sp>
      <p:sp>
        <p:nvSpPr>
          <p:cNvPr id="53" name="Rectangle 7"/>
          <p:cNvSpPr>
            <a:spLocks noChangeArrowheads="1"/>
          </p:cNvSpPr>
          <p:nvPr/>
        </p:nvSpPr>
        <p:spPr bwMode="auto">
          <a:xfrm>
            <a:off x="5915739" y="2274503"/>
            <a:ext cx="2086875" cy="103077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56690" tIns="28346" rIns="56690" bIns="28346"/>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992" dirty="0"/>
          </a:p>
        </p:txBody>
      </p:sp>
      <p:sp>
        <p:nvSpPr>
          <p:cNvPr id="54" name="Rectangle 19"/>
          <p:cNvSpPr>
            <a:spLocks noChangeArrowheads="1"/>
          </p:cNvSpPr>
          <p:nvPr/>
        </p:nvSpPr>
        <p:spPr bwMode="auto">
          <a:xfrm>
            <a:off x="5889873" y="3461927"/>
            <a:ext cx="2112742" cy="243057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56690" tIns="28346" rIns="56690" bIns="28346"/>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992" dirty="0"/>
          </a:p>
        </p:txBody>
      </p:sp>
      <p:sp>
        <p:nvSpPr>
          <p:cNvPr id="50" name="Rectangle 49"/>
          <p:cNvSpPr/>
          <p:nvPr/>
        </p:nvSpPr>
        <p:spPr>
          <a:xfrm>
            <a:off x="6223967" y="2471170"/>
            <a:ext cx="1114408" cy="461665"/>
          </a:xfrm>
          <a:prstGeom prst="rect">
            <a:avLst/>
          </a:prstGeom>
        </p:spPr>
        <p:txBody>
          <a:bodyPr wrap="non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1200" b="1" dirty="0">
                <a:solidFill>
                  <a:schemeClr val="bg1"/>
                </a:solidFill>
              </a:rPr>
              <a:t>ULP with </a:t>
            </a:r>
          </a:p>
          <a:p>
            <a:pPr algn="ctr">
              <a:defRPr/>
            </a:pPr>
            <a:r>
              <a:rPr lang="en-US" sz="1200" b="1" dirty="0">
                <a:solidFill>
                  <a:schemeClr val="bg1"/>
                </a:solidFill>
              </a:rPr>
              <a:t>performance</a:t>
            </a:r>
          </a:p>
        </p:txBody>
      </p:sp>
      <p:sp>
        <p:nvSpPr>
          <p:cNvPr id="40" name="Left Arrow 39"/>
          <p:cNvSpPr/>
          <p:nvPr/>
        </p:nvSpPr>
        <p:spPr>
          <a:xfrm>
            <a:off x="3196218" y="4011516"/>
            <a:ext cx="605856" cy="204273"/>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1697"/>
          </a:p>
        </p:txBody>
      </p:sp>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302" y="3220036"/>
            <a:ext cx="1440419" cy="1582961"/>
          </a:xfrm>
          <a:prstGeom prst="rect">
            <a:avLst/>
          </a:prstGeom>
        </p:spPr>
      </p:pic>
      <p:pic>
        <p:nvPicPr>
          <p:cNvPr id="66" name="Picture 65"/>
          <p:cNvPicPr>
            <a:picLocks noChangeAspect="1"/>
          </p:cNvPicPr>
          <p:nvPr/>
        </p:nvPicPr>
        <p:blipFill rotWithShape="1">
          <a:blip r:embed="rId3" cstate="screen">
            <a:extLst>
              <a:ext uri="{28A0092B-C50C-407E-A947-70E740481C1C}">
                <a14:useLocalDpi xmlns:a14="http://schemas.microsoft.com/office/drawing/2010/main" val="0"/>
              </a:ext>
            </a:extLst>
          </a:blip>
          <a:srcRect l="23197" t="21062" r="12543" b="15939"/>
          <a:stretch/>
        </p:blipFill>
        <p:spPr>
          <a:xfrm>
            <a:off x="2411260" y="2446349"/>
            <a:ext cx="688240" cy="607271"/>
          </a:xfrm>
          <a:prstGeom prst="rect">
            <a:avLst/>
          </a:prstGeom>
        </p:spPr>
      </p:pic>
      <p:pic>
        <p:nvPicPr>
          <p:cNvPr id="67" name="Picture 2"/>
          <p:cNvPicPr>
            <a:picLocks noChangeAspect="1" noChangeArrowheads="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7807" y="2443868"/>
            <a:ext cx="590120" cy="64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Rectangle 67"/>
          <p:cNvSpPr/>
          <p:nvPr/>
        </p:nvSpPr>
        <p:spPr>
          <a:xfrm>
            <a:off x="6443835" y="2665047"/>
            <a:ext cx="1495280" cy="323165"/>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1500" b="1" dirty="0">
                <a:solidFill>
                  <a:schemeClr val="accent4"/>
                </a:solidFill>
              </a:rPr>
              <a:t>SECURITY</a:t>
            </a:r>
          </a:p>
        </p:txBody>
      </p:sp>
      <p:sp>
        <p:nvSpPr>
          <p:cNvPr id="70" name="TextBox 26"/>
          <p:cNvSpPr txBox="1">
            <a:spLocks noChangeArrowheads="1"/>
          </p:cNvSpPr>
          <p:nvPr/>
        </p:nvSpPr>
        <p:spPr bwMode="auto">
          <a:xfrm>
            <a:off x="5938914" y="3667552"/>
            <a:ext cx="2175075" cy="2019321"/>
          </a:xfrm>
          <a:prstGeom prst="rect">
            <a:avLst/>
          </a:prstGeom>
          <a:noFill/>
          <a:ln w="9525">
            <a:noFill/>
            <a:miter lim="800000"/>
            <a:headEnd/>
            <a:tailEnd/>
          </a:ln>
        </p:spPr>
        <p:txBody>
          <a:bodyPr wrap="square" lIns="33483" tIns="28346" rIns="33483" bIns="28346">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28588" indent="-128588">
              <a:buFont typeface="Arial" panose="020B0604020202020204" pitchFamily="34" charset="0"/>
              <a:buChar char="•"/>
              <a:defRPr/>
            </a:pPr>
            <a:r>
              <a:rPr lang="en-US" sz="1200" b="1" dirty="0">
                <a:solidFill>
                  <a:schemeClr val="accent4"/>
                </a:solidFill>
              </a:rPr>
              <a:t>Anti-tamper detection</a:t>
            </a:r>
          </a:p>
          <a:p>
            <a:pPr marL="128588" indent="-128588">
              <a:buFont typeface="Arial" panose="020B0604020202020204" pitchFamily="34" charset="0"/>
              <a:buChar char="•"/>
              <a:defRPr/>
            </a:pPr>
            <a:r>
              <a:rPr lang="en-US" sz="1200" dirty="0">
                <a:solidFill>
                  <a:schemeClr val="accent4"/>
                </a:solidFill>
              </a:rPr>
              <a:t>Memory Protection Unit </a:t>
            </a:r>
          </a:p>
          <a:p>
            <a:pPr marL="128588" indent="-128588">
              <a:buFont typeface="Arial" panose="020B0604020202020204" pitchFamily="34" charset="0"/>
              <a:buChar char="•"/>
              <a:defRPr/>
            </a:pPr>
            <a:r>
              <a:rPr lang="en-US" sz="1200" dirty="0">
                <a:solidFill>
                  <a:schemeClr val="accent4"/>
                </a:solidFill>
              </a:rPr>
              <a:t>Read and Write Protection</a:t>
            </a:r>
          </a:p>
          <a:p>
            <a:pPr marL="128588" indent="-128588">
              <a:buFont typeface="Arial" panose="020B0604020202020204" pitchFamily="34" charset="0"/>
              <a:buChar char="•"/>
              <a:defRPr/>
            </a:pPr>
            <a:r>
              <a:rPr lang="en-US" sz="1200" b="1" dirty="0">
                <a:solidFill>
                  <a:schemeClr val="accent4"/>
                </a:solidFill>
              </a:rPr>
              <a:t>Unique ID</a:t>
            </a:r>
          </a:p>
          <a:p>
            <a:pPr marL="128588" indent="-128588">
              <a:buFont typeface="Arial" panose="020B0604020202020204" pitchFamily="34" charset="0"/>
              <a:buChar char="•"/>
              <a:defRPr/>
            </a:pPr>
            <a:r>
              <a:rPr lang="en-US" sz="1200" b="1" dirty="0">
                <a:solidFill>
                  <a:schemeClr val="accent4"/>
                </a:solidFill>
              </a:rPr>
              <a:t>AES-256 Encryption</a:t>
            </a:r>
          </a:p>
          <a:p>
            <a:pPr marL="128588" indent="-128588">
              <a:buFont typeface="Arial" panose="020B0604020202020204" pitchFamily="34" charset="0"/>
              <a:buChar char="•"/>
              <a:defRPr/>
            </a:pPr>
            <a:r>
              <a:rPr lang="en-US" sz="1200" dirty="0">
                <a:solidFill>
                  <a:schemeClr val="accent4"/>
                </a:solidFill>
              </a:rPr>
              <a:t>JTAG fuse</a:t>
            </a:r>
          </a:p>
          <a:p>
            <a:pPr marL="128588" indent="-128588">
              <a:buFont typeface="Arial" panose="020B0604020202020204" pitchFamily="34" charset="0"/>
              <a:buChar char="•"/>
              <a:defRPr/>
            </a:pPr>
            <a:r>
              <a:rPr lang="en-US" sz="1200" dirty="0" smtClean="0">
                <a:solidFill>
                  <a:schemeClr val="accent4"/>
                </a:solidFill>
              </a:rPr>
              <a:t>Random </a:t>
            </a:r>
            <a:r>
              <a:rPr lang="en-US" sz="1200" dirty="0">
                <a:solidFill>
                  <a:schemeClr val="accent4"/>
                </a:solidFill>
              </a:rPr>
              <a:t>Number Generator</a:t>
            </a:r>
          </a:p>
          <a:p>
            <a:pPr marL="128588" indent="-128588">
              <a:buFont typeface="Arial" panose="020B0604020202020204" pitchFamily="34" charset="0"/>
              <a:buChar char="•"/>
              <a:defRPr/>
            </a:pPr>
            <a:r>
              <a:rPr lang="en-US" sz="1200" b="1" dirty="0">
                <a:solidFill>
                  <a:schemeClr val="accent4"/>
                </a:solidFill>
              </a:rPr>
              <a:t>Software IP Protection</a:t>
            </a:r>
          </a:p>
          <a:p>
            <a:pPr>
              <a:defRPr/>
            </a:pPr>
            <a:endParaRPr lang="en-US" sz="1050" dirty="0">
              <a:solidFill>
                <a:schemeClr val="accent4"/>
              </a:solidFill>
            </a:endParaRPr>
          </a:p>
          <a:p>
            <a:pPr marL="128588" indent="-128588">
              <a:buFont typeface="Arial" panose="020B0604020202020204" pitchFamily="34" charset="0"/>
              <a:buChar char="•"/>
              <a:defRPr/>
            </a:pPr>
            <a:endParaRPr lang="en-US" sz="1050" dirty="0">
              <a:solidFill>
                <a:schemeClr val="accent4"/>
              </a:solidFill>
            </a:endParaRPr>
          </a:p>
          <a:p>
            <a:pPr marL="128588" indent="-128588">
              <a:buFont typeface="Arial" panose="020B0604020202020204" pitchFamily="34" charset="0"/>
              <a:buChar char="•"/>
              <a:defRPr/>
            </a:pPr>
            <a:endParaRPr lang="en-US" sz="1050" dirty="0">
              <a:solidFill>
                <a:schemeClr val="accent4"/>
              </a:solidFill>
            </a:endParaRPr>
          </a:p>
        </p:txBody>
      </p:sp>
      <p:sp>
        <p:nvSpPr>
          <p:cNvPr id="32" name="Title 1"/>
          <p:cNvSpPr>
            <a:spLocks noGrp="1"/>
          </p:cNvSpPr>
          <p:nvPr>
            <p:ph type="title"/>
          </p:nvPr>
        </p:nvSpPr>
        <p:spPr>
          <a:xfrm>
            <a:off x="2403722" y="245360"/>
            <a:ext cx="6056710" cy="857250"/>
          </a:xfrm>
        </p:spPr>
        <p:txBody>
          <a:bodyPr/>
          <a:lstStyle/>
          <a:p>
            <a:r>
              <a:rPr lang="en-US" dirty="0" smtClean="0"/>
              <a:t>Safety and security</a:t>
            </a:r>
            <a:endParaRPr lang="en-US" sz="1500" i="1" dirty="0">
              <a:solidFill>
                <a:srgbClr val="92D050"/>
              </a:solidFill>
            </a:endParaRPr>
          </a:p>
        </p:txBody>
      </p:sp>
      <p:sp>
        <p:nvSpPr>
          <p:cNvPr id="33" name="Slide Number Placeholder 3"/>
          <p:cNvSpPr>
            <a:spLocks noGrp="1"/>
          </p:cNvSpPr>
          <p:nvPr>
            <p:ph type="sldNum" sz="quarter" idx="12"/>
          </p:nvPr>
        </p:nvSpPr>
        <p:spPr>
          <a:xfrm>
            <a:off x="8617744" y="678629"/>
            <a:ext cx="544994" cy="198000"/>
          </a:xfrm>
        </p:spPr>
        <p:txBody>
          <a:bodyPr/>
          <a:lstStyle/>
          <a:p>
            <a:r>
              <a:rPr lang="fr-FR" dirty="0" smtClean="0">
                <a:solidFill>
                  <a:prstClr val="white"/>
                </a:solidFill>
              </a:rPr>
              <a:t>14</a:t>
            </a:r>
            <a:endParaRPr lang="fr-FR" dirty="0">
              <a:solidFill>
                <a:prstClr val="white"/>
              </a:solidFill>
            </a:endParaRPr>
          </a:p>
        </p:txBody>
      </p:sp>
      <p:sp>
        <p:nvSpPr>
          <p:cNvPr id="42" name="Left Arrow 41"/>
          <p:cNvSpPr/>
          <p:nvPr/>
        </p:nvSpPr>
        <p:spPr>
          <a:xfrm rot="10800000">
            <a:off x="5264421" y="4011516"/>
            <a:ext cx="605856" cy="204273"/>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1697"/>
          </a:p>
        </p:txBody>
      </p:sp>
      <p:grpSp>
        <p:nvGrpSpPr>
          <p:cNvPr id="45" name="Group 44"/>
          <p:cNvGrpSpPr/>
          <p:nvPr/>
        </p:nvGrpSpPr>
        <p:grpSpPr>
          <a:xfrm>
            <a:off x="6084168" y="6400800"/>
            <a:ext cx="2143458" cy="266927"/>
            <a:chOff x="5382757" y="6388641"/>
            <a:chExt cx="2852318" cy="355902"/>
          </a:xfrm>
        </p:grpSpPr>
        <p:grpSp>
          <p:nvGrpSpPr>
            <p:cNvPr id="46" name="Group 45"/>
            <p:cNvGrpSpPr/>
            <p:nvPr/>
          </p:nvGrpSpPr>
          <p:grpSpPr>
            <a:xfrm>
              <a:off x="5382757" y="6388641"/>
              <a:ext cx="326880" cy="342468"/>
              <a:chOff x="-481190" y="158046"/>
              <a:chExt cx="510317" cy="534650"/>
            </a:xfrm>
          </p:grpSpPr>
          <p:sp>
            <p:nvSpPr>
              <p:cNvPr id="48" name="Oval 47"/>
              <p:cNvSpPr/>
              <p:nvPr/>
            </p:nvSpPr>
            <p:spPr>
              <a:xfrm>
                <a:off x="-474930" y="188641"/>
                <a:ext cx="504057" cy="504055"/>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9" name="TextBox 48"/>
              <p:cNvSpPr txBox="1"/>
              <p:nvPr/>
            </p:nvSpPr>
            <p:spPr>
              <a:xfrm>
                <a:off x="-481190" y="158046"/>
                <a:ext cx="340431" cy="528541"/>
              </a:xfrm>
              <a:prstGeom prst="rect">
                <a:avLst/>
              </a:prstGeom>
              <a:noFill/>
            </p:spPr>
            <p:txBody>
              <a:bodyPr wrap="square" rtlCol="0">
                <a:spAutoFit/>
              </a:bodyPr>
              <a:lstStyle/>
              <a:p>
                <a:r>
                  <a:rPr lang="en-US" sz="1050" b="1" dirty="0">
                    <a:solidFill>
                      <a:schemeClr val="bg1"/>
                    </a:solidFill>
                  </a:rPr>
                  <a:t>3</a:t>
                </a:r>
              </a:p>
            </p:txBody>
          </p:sp>
        </p:grpSp>
        <p:sp>
          <p:nvSpPr>
            <p:cNvPr id="47" name="Rectangle 46"/>
            <p:cNvSpPr/>
            <p:nvPr/>
          </p:nvSpPr>
          <p:spPr>
            <a:xfrm>
              <a:off x="6125096" y="6405988"/>
              <a:ext cx="2109979" cy="338555"/>
            </a:xfrm>
            <a:prstGeom prst="rect">
              <a:avLst/>
            </a:prstGeom>
          </p:spPr>
          <p:txBody>
            <a:bodyPr wrap="square">
              <a:spAutoFit/>
            </a:bodyPr>
            <a:lstStyle/>
            <a:p>
              <a:r>
                <a:rPr lang="en-US" sz="1050" b="1" dirty="0">
                  <a:solidFill>
                    <a:srgbClr val="97BF0D"/>
                  </a:solidFill>
                </a:rPr>
                <a:t>Integration and safety</a:t>
              </a:r>
              <a:endParaRPr lang="en-US" sz="1050" dirty="0">
                <a:solidFill>
                  <a:srgbClr val="97BF0D"/>
                </a:solidFill>
              </a:endParaRPr>
            </a:p>
          </p:txBody>
        </p:sp>
      </p:grpSp>
    </p:spTree>
    <p:extLst>
      <p:ext uri="{BB962C8B-B14F-4D97-AF65-F5344CB8AC3E}">
        <p14:creationId xmlns:p14="http://schemas.microsoft.com/office/powerpoint/2010/main" val="754527875"/>
      </p:ext>
    </p:extLst>
  </p:cSld>
  <p:clrMapOvr>
    <a:masterClrMapping/>
  </p:clrMapOvr>
  <p:transition spd="slow">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a:r>
            <a:br>
              <a:rPr lang="fr-FR" dirty="0" smtClean="0"/>
            </a:br>
            <a:r>
              <a:rPr lang="fr-FR" u="sng" dirty="0" err="1" smtClean="0">
                <a:solidFill>
                  <a:srgbClr val="97BF0D"/>
                </a:solidFill>
              </a:rPr>
              <a:t>Sensor</a:t>
            </a:r>
            <a:r>
              <a:rPr lang="fr-FR" u="sng" dirty="0" smtClean="0">
                <a:solidFill>
                  <a:srgbClr val="97BF0D"/>
                </a:solidFill>
              </a:rPr>
              <a:t> Hub scenario</a:t>
            </a: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80</a:t>
            </a:fld>
            <a:endParaRPr lang="fr-FR" dirty="0"/>
          </a:p>
        </p:txBody>
      </p:sp>
      <p:sp>
        <p:nvSpPr>
          <p:cNvPr id="16" name="Rounded Rectangle 15"/>
          <p:cNvSpPr/>
          <p:nvPr/>
        </p:nvSpPr>
        <p:spPr>
          <a:xfrm>
            <a:off x="3604144" y="1700808"/>
            <a:ext cx="5469713"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p:nvPr/>
        </p:nvCxnSpPr>
        <p:spPr>
          <a:xfrm rot="10800000" flipV="1">
            <a:off x="1626246" y="3459729"/>
            <a:ext cx="1924029" cy="274383"/>
          </a:xfrm>
          <a:prstGeom prst="bentConnector3">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9535" y="3357086"/>
            <a:ext cx="1471878" cy="754053"/>
          </a:xfrm>
          <a:prstGeom prst="rect">
            <a:avLst/>
          </a:prstGeom>
          <a:noFill/>
        </p:spPr>
        <p:txBody>
          <a:bodyPr wrap="none" rtlCol="0">
            <a:spAutoFit/>
          </a:bodyPr>
          <a:lstStyle/>
          <a:p>
            <a:pPr algn="ctr"/>
            <a:r>
              <a:rPr lang="fr-FR" b="1" dirty="0" smtClean="0">
                <a:solidFill>
                  <a:schemeClr val="accent4"/>
                </a:solidFill>
              </a:rPr>
              <a:t>SPI / UART</a:t>
            </a:r>
          </a:p>
          <a:p>
            <a:r>
              <a:rPr lang="en-US" sz="1100" dirty="0">
                <a:solidFill>
                  <a:schemeClr val="accent4"/>
                </a:solidFill>
              </a:rPr>
              <a:t>3x </a:t>
            </a:r>
            <a:r>
              <a:rPr lang="en-US" sz="1100" dirty="0" smtClean="0">
                <a:solidFill>
                  <a:schemeClr val="accent4"/>
                </a:solidFill>
              </a:rPr>
              <a:t>SPI </a:t>
            </a:r>
          </a:p>
          <a:p>
            <a:r>
              <a:rPr lang="fr-FR" sz="1100" dirty="0" smtClean="0">
                <a:solidFill>
                  <a:schemeClr val="accent4"/>
                </a:solidFill>
              </a:rPr>
              <a:t>6x USART</a:t>
            </a:r>
            <a:r>
              <a:rPr lang="fr-FR" sz="1400" dirty="0" smtClean="0">
                <a:solidFill>
                  <a:schemeClr val="accent4"/>
                </a:solidFill>
              </a:rPr>
              <a:t> </a:t>
            </a:r>
            <a:endParaRPr lang="fr-FR" sz="1400" b="1" dirty="0">
              <a:solidFill>
                <a:schemeClr val="accent4"/>
              </a:solidFill>
            </a:endParaRPr>
          </a:p>
        </p:txBody>
      </p:sp>
      <p:cxnSp>
        <p:nvCxnSpPr>
          <p:cNvPr id="44" name="Straight Arrow Connector 43"/>
          <p:cNvCxnSpPr/>
          <p:nvPr/>
        </p:nvCxnSpPr>
        <p:spPr>
          <a:xfrm>
            <a:off x="1825075" y="2142902"/>
            <a:ext cx="1725200" cy="0"/>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467317" y="1825274"/>
            <a:ext cx="372217" cy="261610"/>
          </a:xfrm>
          <a:prstGeom prst="rect">
            <a:avLst/>
          </a:prstGeom>
          <a:noFill/>
        </p:spPr>
        <p:txBody>
          <a:bodyPr wrap="none" rtlCol="0">
            <a:spAutoFit/>
          </a:bodyPr>
          <a:lstStyle/>
          <a:p>
            <a:pPr algn="ctr"/>
            <a:r>
              <a:rPr lang="fr-FR" sz="1100" b="1" dirty="0" smtClean="0">
                <a:solidFill>
                  <a:schemeClr val="accent4"/>
                </a:solidFill>
              </a:rPr>
              <a:t>I²C</a:t>
            </a:r>
          </a:p>
        </p:txBody>
      </p:sp>
      <p:sp>
        <p:nvSpPr>
          <p:cNvPr id="37" name="Rounded Rectangle 36"/>
          <p:cNvSpPr/>
          <p:nvPr/>
        </p:nvSpPr>
        <p:spPr>
          <a:xfrm>
            <a:off x="189541" y="1345916"/>
            <a:ext cx="1571798" cy="11027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smtClean="0">
              <a:solidFill>
                <a:schemeClr val="accent4"/>
              </a:solidFill>
            </a:endParaRPr>
          </a:p>
          <a:p>
            <a:pPr algn="ctr"/>
            <a:r>
              <a:rPr lang="fr-FR" b="1" dirty="0" smtClean="0">
                <a:solidFill>
                  <a:schemeClr val="accent4"/>
                </a:solidFill>
              </a:rPr>
              <a:t/>
            </a:r>
            <a:br>
              <a:rPr lang="fr-FR" b="1" dirty="0" smtClean="0">
                <a:solidFill>
                  <a:schemeClr val="accent4"/>
                </a:solidFill>
              </a:rPr>
            </a:br>
            <a:r>
              <a:rPr lang="fr-FR" b="1" dirty="0" err="1" smtClean="0">
                <a:solidFill>
                  <a:schemeClr val="accent3"/>
                </a:solidFill>
              </a:rPr>
              <a:t>Sensors</a:t>
            </a:r>
            <a:endParaRPr lang="fr-FR" b="1" dirty="0" smtClean="0">
              <a:solidFill>
                <a:schemeClr val="accent3"/>
              </a:solidFill>
            </a:endParaRPr>
          </a:p>
          <a:p>
            <a:pPr algn="ctr"/>
            <a:endParaRPr lang="fr-FR" dirty="0">
              <a:solidFill>
                <a:schemeClr val="accent4"/>
              </a:solidFill>
            </a:endParaRPr>
          </a:p>
          <a:p>
            <a:pPr algn="ctr"/>
            <a:endParaRPr lang="fr-FR" dirty="0" smtClean="0">
              <a:solidFill>
                <a:schemeClr val="accent4"/>
              </a:solidFill>
            </a:endParaRPr>
          </a:p>
          <a:p>
            <a:pPr algn="ctr"/>
            <a:endParaRPr lang="fr-FR" dirty="0" smtClean="0">
              <a:solidFill>
                <a:schemeClr val="accent4"/>
              </a:solidFill>
            </a:endParaRPr>
          </a:p>
          <a:p>
            <a:pPr algn="ctr"/>
            <a:endParaRPr lang="fr-FR" dirty="0">
              <a:solidFill>
                <a:schemeClr val="accent4"/>
              </a:solidFill>
            </a:endParaRPr>
          </a:p>
        </p:txBody>
      </p:sp>
      <p:sp>
        <p:nvSpPr>
          <p:cNvPr id="32" name="TextBox 31"/>
          <p:cNvSpPr txBox="1"/>
          <p:nvPr/>
        </p:nvSpPr>
        <p:spPr>
          <a:xfrm>
            <a:off x="2027236" y="4106432"/>
            <a:ext cx="4311764" cy="400110"/>
          </a:xfrm>
          <a:prstGeom prst="rect">
            <a:avLst/>
          </a:prstGeom>
          <a:noFill/>
        </p:spPr>
        <p:txBody>
          <a:bodyPr wrap="square" rtlCol="0">
            <a:spAutoFit/>
          </a:bodyPr>
          <a:lstStyle/>
          <a:p>
            <a:pPr algn="ctr"/>
            <a:r>
              <a:rPr lang="fr-FR" sz="2000" b="1" dirty="0" smtClean="0">
                <a:solidFill>
                  <a:srgbClr val="FF0000"/>
                </a:solidFill>
              </a:rPr>
              <a:t>B</a:t>
            </a:r>
            <a:r>
              <a:rPr lang="fr-FR" sz="2000" dirty="0" smtClean="0">
                <a:solidFill>
                  <a:srgbClr val="FF0000"/>
                </a:solidFill>
              </a:rPr>
              <a:t>atch </a:t>
            </a:r>
            <a:r>
              <a:rPr lang="fr-FR" sz="2000" b="1" dirty="0" smtClean="0">
                <a:solidFill>
                  <a:srgbClr val="FF0000"/>
                </a:solidFill>
              </a:rPr>
              <a:t>A</a:t>
            </a:r>
            <a:r>
              <a:rPr lang="fr-FR" sz="2000" dirty="0" smtClean="0">
                <a:solidFill>
                  <a:srgbClr val="FF0000"/>
                </a:solidFill>
              </a:rPr>
              <a:t>cquisition </a:t>
            </a:r>
            <a:r>
              <a:rPr lang="fr-FR" sz="2000" b="1" dirty="0" smtClean="0">
                <a:solidFill>
                  <a:srgbClr val="FF0000"/>
                </a:solidFill>
              </a:rPr>
              <a:t>M</a:t>
            </a:r>
            <a:r>
              <a:rPr lang="fr-FR" sz="2000" dirty="0" smtClean="0">
                <a:solidFill>
                  <a:srgbClr val="FF0000"/>
                </a:solidFill>
              </a:rPr>
              <a:t>ode (BAM)</a:t>
            </a:r>
            <a:endParaRPr lang="fr-FR" sz="2000" b="1" dirty="0">
              <a:solidFill>
                <a:srgbClr val="FF0000"/>
              </a:solidFill>
            </a:endParaRPr>
          </a:p>
        </p:txBody>
      </p:sp>
      <p:sp>
        <p:nvSpPr>
          <p:cNvPr id="19" name="TextBox 18"/>
          <p:cNvSpPr txBox="1"/>
          <p:nvPr/>
        </p:nvSpPr>
        <p:spPr>
          <a:xfrm>
            <a:off x="3840297" y="1825274"/>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pic>
        <p:nvPicPr>
          <p:cNvPr id="7" name="Picture 3"/>
          <p:cNvPicPr>
            <a:picLocks noChangeAspect="1" noChangeArrowheads="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26162" y="2251114"/>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71798" y="2995074"/>
            <a:ext cx="407109" cy="567238"/>
          </a:xfrm>
          <a:prstGeom prst="rect">
            <a:avLst/>
          </a:prstGeom>
        </p:spPr>
      </p:pic>
      <p:pic>
        <p:nvPicPr>
          <p:cNvPr id="22" name="Picture 21"/>
          <p:cNvPicPr>
            <a:picLocks noChangeAspect="1"/>
          </p:cNvPicPr>
          <p:nvPr/>
        </p:nvPicPr>
        <p:blipFill>
          <a:blip r:embed="rId5"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75584" y="1897314"/>
            <a:ext cx="467488" cy="467488"/>
          </a:xfrm>
          <a:prstGeom prst="rect">
            <a:avLst/>
          </a:prstGeom>
        </p:spPr>
      </p:pic>
      <p:pic>
        <p:nvPicPr>
          <p:cNvPr id="23" name="Picture 22"/>
          <p:cNvPicPr>
            <a:picLocks noChangeAspect="1"/>
          </p:cNvPicPr>
          <p:nvPr/>
        </p:nvPicPr>
        <p:blipFill>
          <a:blip r:embed="rId6"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86345" y="1897314"/>
            <a:ext cx="436149" cy="438656"/>
          </a:xfrm>
          <a:prstGeom prst="rect">
            <a:avLst/>
          </a:prstGeom>
        </p:spPr>
      </p:pic>
      <p:grpSp>
        <p:nvGrpSpPr>
          <p:cNvPr id="55" name="Group 54"/>
          <p:cNvGrpSpPr/>
          <p:nvPr/>
        </p:nvGrpSpPr>
        <p:grpSpPr>
          <a:xfrm>
            <a:off x="6804248"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cxnSp>
        <p:nvCxnSpPr>
          <p:cNvPr id="45" name="Straight Arrow Connector 44"/>
          <p:cNvCxnSpPr/>
          <p:nvPr/>
        </p:nvCxnSpPr>
        <p:spPr>
          <a:xfrm>
            <a:off x="5476400" y="2995074"/>
            <a:ext cx="1725200" cy="0"/>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7507434" y="2420888"/>
            <a:ext cx="1457054" cy="992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solidFill>
                  <a:schemeClr val="accent3"/>
                </a:solidFill>
              </a:rPr>
              <a:t>Host</a:t>
            </a:r>
          </a:p>
          <a:p>
            <a:pPr algn="ctr"/>
            <a:r>
              <a:rPr lang="fr-FR" b="1" dirty="0" smtClean="0">
                <a:solidFill>
                  <a:schemeClr val="accent3"/>
                </a:solidFill>
              </a:rPr>
              <a:t>App.</a:t>
            </a:r>
          </a:p>
          <a:p>
            <a:pPr algn="ctr"/>
            <a:r>
              <a:rPr lang="fr-FR" b="1" dirty="0" smtClean="0">
                <a:solidFill>
                  <a:schemeClr val="accent3"/>
                </a:solidFill>
              </a:rPr>
              <a:t>Processor</a:t>
            </a:r>
          </a:p>
        </p:txBody>
      </p:sp>
      <p:sp>
        <p:nvSpPr>
          <p:cNvPr id="9" name="AutoShape 2" descr="Image result for android logo"/>
          <p:cNvSpPr>
            <a:spLocks noChangeAspect="1" noChangeArrowheads="1"/>
          </p:cNvSpPr>
          <p:nvPr/>
        </p:nvSpPr>
        <p:spPr bwMode="auto">
          <a:xfrm>
            <a:off x="155575" y="-7620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mage result for android logo"/>
          <p:cNvSpPr>
            <a:spLocks noChangeAspect="1" noChangeArrowheads="1"/>
          </p:cNvSpPr>
          <p:nvPr/>
        </p:nvSpPr>
        <p:spPr bwMode="auto">
          <a:xfrm>
            <a:off x="307975" y="-609600"/>
            <a:ext cx="200025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0" name="Picture 6" descr="C:\Users\alec bath\Desktop\android.pn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8057826" y="1886143"/>
            <a:ext cx="356270" cy="42408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5717589" y="2486066"/>
            <a:ext cx="1444626" cy="430887"/>
          </a:xfrm>
          <a:prstGeom prst="rect">
            <a:avLst/>
          </a:prstGeom>
          <a:noFill/>
        </p:spPr>
        <p:txBody>
          <a:bodyPr wrap="none" rtlCol="0">
            <a:spAutoFit/>
          </a:bodyPr>
          <a:lstStyle/>
          <a:p>
            <a:pPr algn="ctr"/>
            <a:r>
              <a:rPr lang="fr-FR" sz="1100" b="1" dirty="0" smtClean="0">
                <a:solidFill>
                  <a:schemeClr val="accent4"/>
                </a:solidFill>
              </a:rPr>
              <a:t>I²C</a:t>
            </a:r>
          </a:p>
          <a:p>
            <a:pPr algn="ctr"/>
            <a:r>
              <a:rPr lang="fr-FR" sz="1100" dirty="0" err="1" smtClean="0">
                <a:solidFill>
                  <a:schemeClr val="accent4"/>
                </a:solidFill>
              </a:rPr>
              <a:t>Wakeup</a:t>
            </a:r>
            <a:r>
              <a:rPr lang="fr-FR" sz="1100" dirty="0" smtClean="0">
                <a:solidFill>
                  <a:schemeClr val="accent4"/>
                </a:solidFill>
              </a:rPr>
              <a:t> </a:t>
            </a:r>
            <a:r>
              <a:rPr lang="fr-FR" sz="1100" dirty="0" err="1" smtClean="0">
                <a:solidFill>
                  <a:schemeClr val="accent4"/>
                </a:solidFill>
              </a:rPr>
              <a:t>from</a:t>
            </a:r>
            <a:r>
              <a:rPr lang="fr-FR" sz="1100" dirty="0" smtClean="0">
                <a:solidFill>
                  <a:schemeClr val="accent4"/>
                </a:solidFill>
              </a:rPr>
              <a:t> STOP</a:t>
            </a:r>
            <a:endParaRPr lang="fr-FR" sz="1100" b="1" dirty="0">
              <a:solidFill>
                <a:schemeClr val="accent4"/>
              </a:solidFill>
            </a:endParaRPr>
          </a:p>
        </p:txBody>
      </p:sp>
      <p:sp>
        <p:nvSpPr>
          <p:cNvPr id="3" name="Rectangle 2"/>
          <p:cNvSpPr/>
          <p:nvPr/>
        </p:nvSpPr>
        <p:spPr>
          <a:xfrm>
            <a:off x="1155700" y="4592593"/>
            <a:ext cx="7474005" cy="1815882"/>
          </a:xfrm>
          <a:prstGeom prst="rect">
            <a:avLst/>
          </a:prstGeom>
        </p:spPr>
        <p:txBody>
          <a:bodyPr wrap="square">
            <a:spAutoFit/>
          </a:bodyPr>
          <a:lstStyle/>
          <a:p>
            <a:r>
              <a:rPr lang="en-US" sz="1600" dirty="0">
                <a:solidFill>
                  <a:srgbClr val="FF0000"/>
                </a:solidFill>
              </a:rPr>
              <a:t>Optimized mode for transferring data </a:t>
            </a:r>
            <a:r>
              <a:rPr lang="en-US" sz="1600" dirty="0" smtClean="0">
                <a:solidFill>
                  <a:srgbClr val="FF0000"/>
                </a:solidFill>
              </a:rPr>
              <a:t>while </a:t>
            </a:r>
            <a:r>
              <a:rPr lang="en-US" sz="1600" dirty="0">
                <a:solidFill>
                  <a:srgbClr val="FF0000"/>
                </a:solidFill>
              </a:rPr>
              <a:t>the </a:t>
            </a:r>
            <a:r>
              <a:rPr lang="en-US" sz="1600" dirty="0" smtClean="0">
                <a:solidFill>
                  <a:srgbClr val="FF0000"/>
                </a:solidFill>
              </a:rPr>
              <a:t>system </a:t>
            </a:r>
            <a:r>
              <a:rPr lang="en-US" sz="1600" dirty="0">
                <a:solidFill>
                  <a:srgbClr val="FF0000"/>
                </a:solidFill>
              </a:rPr>
              <a:t>is in low </a:t>
            </a:r>
            <a:r>
              <a:rPr lang="en-US" sz="1600" dirty="0" smtClean="0">
                <a:solidFill>
                  <a:srgbClr val="FF0000"/>
                </a:solidFill>
              </a:rPr>
              <a:t>power mode</a:t>
            </a:r>
          </a:p>
          <a:p>
            <a:pPr marL="457200" indent="-457200">
              <a:buFont typeface="Wingdings" panose="05000000000000000000" pitchFamily="2" charset="2"/>
              <a:buChar char="§"/>
            </a:pPr>
            <a:r>
              <a:rPr lang="en-US" sz="1400" dirty="0" smtClean="0"/>
              <a:t>Only </a:t>
            </a:r>
            <a:r>
              <a:rPr lang="en-US" sz="1400" dirty="0"/>
              <a:t>the needed communication peripheral + 1 DMA + 1 SRAM (SRAM1 or SRAM2) are configured with clock enable in Sleep </a:t>
            </a:r>
            <a:r>
              <a:rPr lang="en-US" sz="1400" dirty="0" smtClean="0"/>
              <a:t>mode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1400" dirty="0"/>
              <a:t>Flash is </a:t>
            </a:r>
            <a:r>
              <a:rPr lang="en-US" sz="1400" dirty="0" smtClean="0"/>
              <a:t>in </a:t>
            </a:r>
            <a:r>
              <a:rPr lang="en-US" sz="1400" dirty="0"/>
              <a:t>power-down </a:t>
            </a:r>
            <a:r>
              <a:rPr lang="en-US" sz="1400" dirty="0" smtClean="0"/>
              <a:t>mode</a:t>
            </a:r>
          </a:p>
          <a:p>
            <a:pPr marL="457200" indent="-457200">
              <a:buFont typeface="Wingdings" panose="05000000000000000000" pitchFamily="2" charset="2"/>
              <a:buChar char="§"/>
            </a:pPr>
            <a:endParaRPr lang="en-US" sz="1400" dirty="0" smtClean="0"/>
          </a:p>
          <a:p>
            <a:pPr marL="457200" indent="-457200">
              <a:buFont typeface="Wingdings" panose="05000000000000000000" pitchFamily="2" charset="2"/>
              <a:buChar char="§"/>
            </a:pPr>
            <a:r>
              <a:rPr lang="en-US" sz="1400" dirty="0" smtClean="0"/>
              <a:t>Enter </a:t>
            </a:r>
            <a:r>
              <a:rPr lang="en-US" sz="1400" dirty="0"/>
              <a:t>either Sleep or Low-power sleep </a:t>
            </a:r>
            <a:r>
              <a:rPr lang="en-US" sz="1400" dirty="0" smtClean="0"/>
              <a:t>mode</a:t>
            </a:r>
          </a:p>
          <a:p>
            <a:pPr marL="914400" lvl="1" indent="-457200">
              <a:buFont typeface="Wingdings" panose="05000000000000000000" pitchFamily="2" charset="2"/>
              <a:buChar char="§"/>
            </a:pPr>
            <a:r>
              <a:rPr lang="en-US" sz="1200" dirty="0"/>
              <a:t>I2C clock can be at 16 </a:t>
            </a:r>
            <a:r>
              <a:rPr lang="en-US" sz="1200" dirty="0" smtClean="0"/>
              <a:t>MHz, </a:t>
            </a:r>
            <a:r>
              <a:rPr lang="en-US" sz="1200" dirty="0"/>
              <a:t>allowing </a:t>
            </a:r>
            <a:r>
              <a:rPr lang="en-US" sz="1200" dirty="0" smtClean="0"/>
              <a:t>FM+ support</a:t>
            </a:r>
          </a:p>
        </p:txBody>
      </p:sp>
    </p:spTree>
    <p:extLst>
      <p:ext uri="{BB962C8B-B14F-4D97-AF65-F5344CB8AC3E}">
        <p14:creationId xmlns:p14="http://schemas.microsoft.com/office/powerpoint/2010/main" val="4088867336"/>
      </p:ext>
    </p:extLst>
  </p:cSld>
  <p:clrMapOvr>
    <a:masterClrMapping/>
  </p:clrMapOvr>
  <p:transition spd="slow">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2" cstate="screen">
            <a:extLst>
              <a:ext uri="{28A0092B-C50C-407E-A947-70E740481C1C}">
                <a14:useLocalDpi xmlns:a14="http://schemas.microsoft.com/office/drawing/2010/main" val="0"/>
              </a:ext>
            </a:extLst>
          </a:blip>
          <a:stretch>
            <a:fillRect/>
          </a:stretch>
        </p:blipFill>
        <p:spPr bwMode="auto">
          <a:xfrm>
            <a:off x="7676437" y="3254110"/>
            <a:ext cx="985252" cy="74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 USB OTG FS 2.0</a:t>
            </a:r>
            <a:br>
              <a:rPr lang="fr-FR" dirty="0" smtClean="0"/>
            </a:b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81</a:t>
            </a:fld>
            <a:endParaRPr lang="fr-FR" dirty="0"/>
          </a:p>
        </p:txBody>
      </p:sp>
      <p:sp>
        <p:nvSpPr>
          <p:cNvPr id="16" name="Rounded Rectangle 15"/>
          <p:cNvSpPr/>
          <p:nvPr/>
        </p:nvSpPr>
        <p:spPr>
          <a:xfrm>
            <a:off x="4773707" y="1675650"/>
            <a:ext cx="2108360"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p:nvPr/>
        </p:nvCxnSpPr>
        <p:spPr>
          <a:xfrm rot="10800000">
            <a:off x="6882068" y="3082052"/>
            <a:ext cx="794369" cy="620810"/>
          </a:xfrm>
          <a:prstGeom prst="bentConnector3">
            <a:avLst>
              <a:gd name="adj1" fmla="val 50000"/>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69723" y="4031308"/>
            <a:ext cx="1091966" cy="877163"/>
          </a:xfrm>
          <a:prstGeom prst="rect">
            <a:avLst/>
          </a:prstGeom>
          <a:noFill/>
        </p:spPr>
        <p:txBody>
          <a:bodyPr wrap="none" rtlCol="0">
            <a:spAutoFit/>
          </a:bodyPr>
          <a:lstStyle/>
          <a:p>
            <a:r>
              <a:rPr lang="fr-FR" b="1" dirty="0" smtClean="0">
                <a:solidFill>
                  <a:schemeClr val="accent4"/>
                </a:solidFill>
              </a:rPr>
              <a:t>USB</a:t>
            </a:r>
          </a:p>
          <a:p>
            <a:r>
              <a:rPr lang="en-US" sz="1100" dirty="0">
                <a:solidFill>
                  <a:schemeClr val="accent4"/>
                </a:solidFill>
              </a:rPr>
              <a:t>USB OTG 2.0 </a:t>
            </a:r>
            <a:r>
              <a:rPr lang="en-US" sz="1100" dirty="0" smtClean="0">
                <a:solidFill>
                  <a:schemeClr val="accent4"/>
                </a:solidFill>
              </a:rPr>
              <a:t/>
            </a:r>
            <a:br>
              <a:rPr lang="en-US" sz="1100" dirty="0" smtClean="0">
                <a:solidFill>
                  <a:schemeClr val="accent4"/>
                </a:solidFill>
              </a:rPr>
            </a:br>
            <a:r>
              <a:rPr lang="en-US" sz="1100" dirty="0" smtClean="0">
                <a:solidFill>
                  <a:schemeClr val="accent4"/>
                </a:solidFill>
              </a:rPr>
              <a:t>full-speed,</a:t>
            </a:r>
          </a:p>
          <a:p>
            <a:r>
              <a:rPr lang="en-US" sz="1100" dirty="0" smtClean="0">
                <a:solidFill>
                  <a:schemeClr val="accent4"/>
                </a:solidFill>
              </a:rPr>
              <a:t>LPM </a:t>
            </a:r>
            <a:r>
              <a:rPr lang="en-US" sz="1100" dirty="0">
                <a:solidFill>
                  <a:schemeClr val="accent4"/>
                </a:solidFill>
              </a:rPr>
              <a:t>and </a:t>
            </a:r>
            <a:r>
              <a:rPr lang="en-US" sz="1100" dirty="0" smtClean="0">
                <a:solidFill>
                  <a:schemeClr val="accent4"/>
                </a:solidFill>
              </a:rPr>
              <a:t>BCD</a:t>
            </a:r>
            <a:endParaRPr lang="fr-FR" sz="1100" b="1" dirty="0">
              <a:solidFill>
                <a:schemeClr val="accent4"/>
              </a:solidFill>
            </a:endParaRPr>
          </a:p>
        </p:txBody>
      </p:sp>
      <p:sp>
        <p:nvSpPr>
          <p:cNvPr id="19" name="TextBox 18"/>
          <p:cNvSpPr txBox="1"/>
          <p:nvPr/>
        </p:nvSpPr>
        <p:spPr>
          <a:xfrm>
            <a:off x="5009859" y="1800116"/>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pic>
        <p:nvPicPr>
          <p:cNvPr id="7" name="Picture 3"/>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95724" y="2225956"/>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Group 54"/>
          <p:cNvGrpSpPr/>
          <p:nvPr/>
        </p:nvGrpSpPr>
        <p:grpSpPr>
          <a:xfrm>
            <a:off x="6876256"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sp>
        <p:nvSpPr>
          <p:cNvPr id="39" name="Rectangle 38"/>
          <p:cNvSpPr/>
          <p:nvPr/>
        </p:nvSpPr>
        <p:spPr>
          <a:xfrm>
            <a:off x="334361" y="1140746"/>
            <a:ext cx="4661363" cy="4739759"/>
          </a:xfrm>
          <a:prstGeom prst="rect">
            <a:avLst/>
          </a:prstGeom>
        </p:spPr>
        <p:txBody>
          <a:bodyPr wrap="square">
            <a:spAutoFit/>
          </a:bodyPr>
          <a:lstStyle/>
          <a:p>
            <a:pPr lvl="0">
              <a:buClr>
                <a:srgbClr val="D60093"/>
              </a:buClr>
              <a:buFont typeface="Arial" pitchFamily="34" charset="0"/>
              <a:buChar char="•"/>
            </a:pPr>
            <a:r>
              <a:rPr lang="en-US" sz="1400" dirty="0" smtClean="0"/>
              <a:t> USB </a:t>
            </a:r>
            <a:r>
              <a:rPr lang="en-US" sz="1400" dirty="0"/>
              <a:t>2.0 </a:t>
            </a:r>
            <a:r>
              <a:rPr lang="en-US" sz="1400" dirty="0" smtClean="0"/>
              <a:t>/ </a:t>
            </a:r>
            <a:r>
              <a:rPr lang="en-US" sz="1400" dirty="0"/>
              <a:t>OTG 2.0 </a:t>
            </a:r>
            <a:r>
              <a:rPr lang="en-US" sz="1400" dirty="0" smtClean="0"/>
              <a:t>compliant</a:t>
            </a:r>
            <a:endParaRPr lang="en-US" sz="1400" dirty="0"/>
          </a:p>
          <a:p>
            <a:pPr lvl="0">
              <a:buClr>
                <a:srgbClr val="D60093"/>
              </a:buClr>
              <a:buFont typeface="Arial" pitchFamily="34" charset="0"/>
              <a:buChar char="•"/>
            </a:pPr>
            <a:endParaRPr lang="en-US" sz="1400" dirty="0" smtClean="0">
              <a:solidFill>
                <a:srgbClr val="2DB0D5"/>
              </a:solidFill>
              <a:ea typeface="ＭＳ Ｐゴシック"/>
              <a:cs typeface="ＭＳ Ｐゴシック"/>
            </a:endParaRPr>
          </a:p>
          <a:p>
            <a:pPr lvl="0">
              <a:buClr>
                <a:srgbClr val="D60093"/>
              </a:buClr>
              <a:buFont typeface="Arial" pitchFamily="34" charset="0"/>
              <a:buChar char="•"/>
            </a:pPr>
            <a:r>
              <a:rPr lang="en-US" sz="1400" dirty="0" smtClean="0">
                <a:solidFill>
                  <a:srgbClr val="2DB0D5"/>
                </a:solidFill>
                <a:ea typeface="ＭＳ Ｐゴシック"/>
                <a:cs typeface="ＭＳ Ｐゴシック"/>
              </a:rPr>
              <a:t> </a:t>
            </a:r>
            <a:r>
              <a:rPr lang="en-US" sz="1400" dirty="0" smtClean="0">
                <a:solidFill>
                  <a:srgbClr val="FF0000"/>
                </a:solidFill>
                <a:ea typeface="ＭＳ Ｐゴシック"/>
                <a:cs typeface="ＭＳ Ｐゴシック"/>
              </a:rPr>
              <a:t>VDDUSB:  Dedicated 3.3V </a:t>
            </a:r>
            <a:r>
              <a:rPr lang="en-US" sz="1400" dirty="0">
                <a:solidFill>
                  <a:srgbClr val="FF0000"/>
                </a:solidFill>
                <a:ea typeface="ＭＳ Ｐゴシック"/>
                <a:cs typeface="ＭＳ Ｐゴシック"/>
              </a:rPr>
              <a:t>supply input</a:t>
            </a:r>
            <a:r>
              <a:rPr lang="en-US" sz="1400" dirty="0">
                <a:solidFill>
                  <a:srgbClr val="FF0000"/>
                </a:solidFill>
              </a:rPr>
              <a:t> </a:t>
            </a:r>
          </a:p>
          <a:p>
            <a:pPr lvl="0">
              <a:buClr>
                <a:srgbClr val="D60093"/>
              </a:buClr>
              <a:buFont typeface="Arial" pitchFamily="34" charset="0"/>
              <a:buChar char="•"/>
            </a:pPr>
            <a:endParaRPr lang="en-US" sz="1400" dirty="0" smtClean="0">
              <a:solidFill>
                <a:srgbClr val="FF0000"/>
              </a:solidFill>
              <a:ea typeface="ＭＳ Ｐゴシック"/>
              <a:cs typeface="ＭＳ Ｐゴシック"/>
            </a:endParaRPr>
          </a:p>
          <a:p>
            <a:pPr lvl="0">
              <a:buClr>
                <a:srgbClr val="D60093"/>
              </a:buClr>
              <a:buFont typeface="Arial" pitchFamily="34" charset="0"/>
              <a:buChar char="•"/>
            </a:pPr>
            <a:r>
              <a:rPr lang="en-US" sz="1400" dirty="0" smtClean="0">
                <a:solidFill>
                  <a:srgbClr val="2DB0D5"/>
                </a:solidFill>
                <a:ea typeface="ＭＳ Ｐゴシック"/>
                <a:cs typeface="ＭＳ Ｐゴシック"/>
              </a:rPr>
              <a:t> </a:t>
            </a:r>
            <a:r>
              <a:rPr lang="en-US" sz="1400" dirty="0" smtClean="0"/>
              <a:t>6 bidirectional endpoints</a:t>
            </a:r>
            <a:endParaRPr lang="en-US" sz="1400" dirty="0"/>
          </a:p>
          <a:p>
            <a:pPr lvl="0">
              <a:buClr>
                <a:srgbClr val="D60093"/>
              </a:buClr>
              <a:buFont typeface="Arial" pitchFamily="34" charset="0"/>
              <a:buChar char="•"/>
            </a:pPr>
            <a:endParaRPr lang="en-US" sz="1400" dirty="0" smtClean="0"/>
          </a:p>
          <a:p>
            <a:pPr lvl="0">
              <a:buClr>
                <a:srgbClr val="D60093"/>
              </a:buClr>
              <a:buFont typeface="Arial" pitchFamily="34" charset="0"/>
              <a:buChar char="•"/>
            </a:pPr>
            <a:r>
              <a:rPr lang="en-US" sz="1400" dirty="0" smtClean="0"/>
              <a:t> MSI </a:t>
            </a:r>
            <a:r>
              <a:rPr lang="en-US" sz="1400" dirty="0"/>
              <a:t>in PLL mode (auto-trimmed with </a:t>
            </a:r>
            <a:r>
              <a:rPr lang="en-US" sz="1400" dirty="0" smtClean="0"/>
              <a:t>LSE) </a:t>
            </a:r>
            <a:r>
              <a:rPr lang="en-US" sz="1400" dirty="0"/>
              <a:t>to reach 48MHz </a:t>
            </a:r>
            <a:r>
              <a:rPr lang="en-US" sz="1400" dirty="0" smtClean="0"/>
              <a:t>&amp; &lt; </a:t>
            </a:r>
            <a:r>
              <a:rPr lang="en-US" sz="1400" dirty="0"/>
              <a:t>0.25% </a:t>
            </a:r>
            <a:r>
              <a:rPr lang="en-US" sz="1400" dirty="0" smtClean="0"/>
              <a:t>accuracy</a:t>
            </a:r>
          </a:p>
          <a:p>
            <a:pPr lvl="1">
              <a:buClr>
                <a:srgbClr val="D60093"/>
              </a:buClr>
              <a:buFont typeface="Arial" pitchFamily="34" charset="0"/>
              <a:buChar char="•"/>
            </a:pPr>
            <a:r>
              <a:rPr lang="en-US" sz="1100" dirty="0" smtClean="0">
                <a:solidFill>
                  <a:srgbClr val="39A9DC"/>
                </a:solidFill>
              </a:rPr>
              <a:t> HSE not needed</a:t>
            </a:r>
            <a:endParaRPr lang="en-US" sz="1400" dirty="0">
              <a:solidFill>
                <a:srgbClr val="39A9DC"/>
              </a:solidFill>
            </a:endParaRPr>
          </a:p>
          <a:p>
            <a:pPr lvl="0">
              <a:buClr>
                <a:srgbClr val="D60093"/>
              </a:buClr>
              <a:buFont typeface="Arial" pitchFamily="34" charset="0"/>
              <a:buChar char="•"/>
            </a:pPr>
            <a:endParaRPr lang="en-US" sz="1400" dirty="0" smtClean="0">
              <a:cs typeface="ＭＳ Ｐゴシック"/>
            </a:endParaRPr>
          </a:p>
          <a:p>
            <a:pPr lvl="0">
              <a:buClr>
                <a:srgbClr val="D60093"/>
              </a:buClr>
              <a:buFont typeface="Arial" pitchFamily="34" charset="0"/>
              <a:buChar char="•"/>
            </a:pPr>
            <a:r>
              <a:rPr lang="en-US" sz="1400" dirty="0" smtClean="0">
                <a:cs typeface="ＭＳ Ｐゴシック"/>
              </a:rPr>
              <a:t>Link </a:t>
            </a:r>
            <a:r>
              <a:rPr lang="en-US" sz="1400" dirty="0">
                <a:cs typeface="ＭＳ Ｐゴシック"/>
              </a:rPr>
              <a:t>power management (</a:t>
            </a:r>
            <a:r>
              <a:rPr lang="en-US" sz="1400" dirty="0">
                <a:solidFill>
                  <a:srgbClr val="2DB0D5"/>
                </a:solidFill>
                <a:ea typeface="ＭＳ Ｐゴシック"/>
                <a:cs typeface="ＭＳ Ｐゴシック"/>
              </a:rPr>
              <a:t>LPM</a:t>
            </a:r>
            <a:r>
              <a:rPr lang="en-US" sz="1400" dirty="0">
                <a:cs typeface="ＭＳ Ｐゴシック"/>
              </a:rPr>
              <a:t>) </a:t>
            </a:r>
            <a:r>
              <a:rPr lang="en-US" sz="1400" dirty="0" smtClean="0">
                <a:cs typeface="ＭＳ Ｐゴシック"/>
              </a:rPr>
              <a:t>support</a:t>
            </a:r>
          </a:p>
          <a:p>
            <a:pPr lvl="1">
              <a:buClr>
                <a:srgbClr val="D60093"/>
              </a:buClr>
              <a:buFont typeface="Arial" pitchFamily="34" charset="0"/>
              <a:buChar char="•"/>
            </a:pPr>
            <a:r>
              <a:rPr lang="en-US" sz="1100" dirty="0" smtClean="0">
                <a:solidFill>
                  <a:srgbClr val="39A9DC"/>
                </a:solidFill>
              </a:rPr>
              <a:t> New </a:t>
            </a:r>
            <a:r>
              <a:rPr lang="en-US" sz="1100" dirty="0">
                <a:solidFill>
                  <a:srgbClr val="39A9DC"/>
                </a:solidFill>
              </a:rPr>
              <a:t>power-save state, L1 (Sleep), with fast </a:t>
            </a:r>
            <a:r>
              <a:rPr lang="en-US" sz="1100" dirty="0" smtClean="0">
                <a:solidFill>
                  <a:srgbClr val="39A9DC"/>
                </a:solidFill>
              </a:rPr>
              <a:t>entry/exit </a:t>
            </a:r>
            <a:r>
              <a:rPr lang="en-US" sz="1100" dirty="0">
                <a:solidFill>
                  <a:srgbClr val="39A9DC"/>
                </a:solidFill>
              </a:rPr>
              <a:t>compared to traditional L2 state (Suspend</a:t>
            </a:r>
            <a:r>
              <a:rPr lang="en-US" sz="1100" dirty="0" smtClean="0">
                <a:solidFill>
                  <a:srgbClr val="39A9DC"/>
                </a:solidFill>
              </a:rPr>
              <a:t>): 50uS vs 10mS</a:t>
            </a:r>
          </a:p>
          <a:p>
            <a:pPr lvl="0">
              <a:buClr>
                <a:srgbClr val="D60093"/>
              </a:buClr>
              <a:buFont typeface="Arial" pitchFamily="34" charset="0"/>
              <a:buChar char="•"/>
            </a:pPr>
            <a:endParaRPr lang="en-US" sz="1400" dirty="0">
              <a:cs typeface="ＭＳ Ｐゴシック"/>
            </a:endParaRPr>
          </a:p>
          <a:p>
            <a:pPr lvl="0">
              <a:buClr>
                <a:srgbClr val="D60093"/>
              </a:buClr>
              <a:buFont typeface="Arial" pitchFamily="34" charset="0"/>
              <a:buChar char="•"/>
            </a:pPr>
            <a:r>
              <a:rPr lang="en-US" sz="1400" dirty="0" smtClean="0">
                <a:cs typeface="ＭＳ Ｐゴシック"/>
              </a:rPr>
              <a:t>Battery </a:t>
            </a:r>
            <a:r>
              <a:rPr lang="en-US" sz="1400" dirty="0">
                <a:cs typeface="ＭＳ Ｐゴシック"/>
              </a:rPr>
              <a:t>charging detection (</a:t>
            </a:r>
            <a:r>
              <a:rPr lang="en-US" sz="1400" dirty="0">
                <a:solidFill>
                  <a:srgbClr val="2DB0D5"/>
                </a:solidFill>
                <a:ea typeface="ＭＳ Ｐゴシック"/>
                <a:cs typeface="ＭＳ Ｐゴシック"/>
              </a:rPr>
              <a:t>BCD</a:t>
            </a:r>
            <a:r>
              <a:rPr lang="en-US" sz="1400" dirty="0">
                <a:cs typeface="ＭＳ Ｐゴシック"/>
              </a:rPr>
              <a:t>) </a:t>
            </a:r>
            <a:r>
              <a:rPr lang="en-US" sz="1400" dirty="0" smtClean="0">
                <a:cs typeface="ＭＳ Ｐゴシック"/>
              </a:rPr>
              <a:t>support</a:t>
            </a:r>
          </a:p>
          <a:p>
            <a:pPr lvl="1">
              <a:buClr>
                <a:srgbClr val="D60093"/>
              </a:buClr>
              <a:buFont typeface="Arial" pitchFamily="34" charset="0"/>
              <a:buChar char="•"/>
            </a:pPr>
            <a:r>
              <a:rPr lang="en-US" sz="1400" dirty="0" smtClean="0"/>
              <a:t> </a:t>
            </a:r>
            <a:r>
              <a:rPr lang="en-US" sz="1100" dirty="0" smtClean="0">
                <a:solidFill>
                  <a:srgbClr val="39A9DC"/>
                </a:solidFill>
              </a:rPr>
              <a:t>Detect and identify the port type (standard or charging)</a:t>
            </a:r>
            <a:endParaRPr lang="en-US" sz="1100" dirty="0">
              <a:solidFill>
                <a:srgbClr val="39A9DC"/>
              </a:solidFill>
            </a:endParaRPr>
          </a:p>
          <a:p>
            <a:pPr lvl="0">
              <a:buClr>
                <a:srgbClr val="D60093"/>
              </a:buClr>
              <a:buFont typeface="Arial" pitchFamily="34" charset="0"/>
              <a:buChar char="•"/>
            </a:pPr>
            <a:endParaRPr lang="en-US" sz="1100" dirty="0">
              <a:solidFill>
                <a:srgbClr val="39A9DC"/>
              </a:solidFill>
              <a:cs typeface="ＭＳ Ｐゴシック"/>
            </a:endParaRPr>
          </a:p>
          <a:p>
            <a:pPr lvl="0">
              <a:buClr>
                <a:srgbClr val="D60093"/>
              </a:buClr>
              <a:buFont typeface="Arial" pitchFamily="34" charset="0"/>
              <a:buChar char="•"/>
            </a:pPr>
            <a:r>
              <a:rPr lang="en-US" sz="1400" dirty="0" smtClean="0">
                <a:cs typeface="ＭＳ Ｐゴシック"/>
              </a:rPr>
              <a:t>Attach </a:t>
            </a:r>
            <a:r>
              <a:rPr lang="en-US" sz="1400" dirty="0">
                <a:cs typeface="ＭＳ Ｐゴシック"/>
              </a:rPr>
              <a:t>Detection Protocol (</a:t>
            </a:r>
            <a:r>
              <a:rPr lang="en-US" sz="1400" dirty="0">
                <a:solidFill>
                  <a:srgbClr val="2DB0D5"/>
                </a:solidFill>
                <a:ea typeface="ＭＳ Ｐゴシック"/>
                <a:cs typeface="ＭＳ Ｐゴシック"/>
              </a:rPr>
              <a:t>ADP</a:t>
            </a:r>
            <a:r>
              <a:rPr lang="en-US" sz="1400" dirty="0">
                <a:cs typeface="ＭＳ Ｐゴシック"/>
              </a:rPr>
              <a:t>) </a:t>
            </a:r>
            <a:r>
              <a:rPr lang="en-US" sz="1400" dirty="0" smtClean="0">
                <a:cs typeface="ＭＳ Ｐゴシック"/>
              </a:rPr>
              <a:t>support</a:t>
            </a:r>
          </a:p>
          <a:p>
            <a:pPr lvl="1">
              <a:buClr>
                <a:srgbClr val="D60093"/>
              </a:buClr>
              <a:buFont typeface="Arial" pitchFamily="34" charset="0"/>
              <a:buChar char="•"/>
            </a:pPr>
            <a:r>
              <a:rPr lang="en-US" sz="1200" dirty="0" smtClean="0">
                <a:cs typeface="ＭＳ Ｐゴシック"/>
              </a:rPr>
              <a:t> </a:t>
            </a:r>
            <a:r>
              <a:rPr lang="en-US" sz="1100" dirty="0">
                <a:solidFill>
                  <a:srgbClr val="39A9DC"/>
                </a:solidFill>
              </a:rPr>
              <a:t>Allows an OTG device, embedded host or USB device to determine attachment status in the absence of </a:t>
            </a:r>
            <a:r>
              <a:rPr lang="en-US" sz="1100" dirty="0" smtClean="0">
                <a:solidFill>
                  <a:srgbClr val="39A9DC"/>
                </a:solidFill>
              </a:rPr>
              <a:t>bus power</a:t>
            </a:r>
            <a:endParaRPr lang="en-US" sz="1100" dirty="0">
              <a:solidFill>
                <a:srgbClr val="39A9DC"/>
              </a:solidFill>
              <a:cs typeface="ＭＳ Ｐゴシック"/>
            </a:endParaRPr>
          </a:p>
          <a:p>
            <a:pPr lvl="0">
              <a:buClr>
                <a:srgbClr val="D60093"/>
              </a:buClr>
              <a:buFont typeface="Arial" pitchFamily="34" charset="0"/>
              <a:buChar char="•"/>
            </a:pPr>
            <a:endParaRPr lang="en-US" sz="1400" dirty="0" smtClean="0">
              <a:cs typeface="ＭＳ Ｐゴシック"/>
            </a:endParaRPr>
          </a:p>
          <a:p>
            <a:pPr lvl="0">
              <a:buClr>
                <a:srgbClr val="D60093"/>
              </a:buClr>
              <a:buFont typeface="Arial" pitchFamily="34" charset="0"/>
              <a:buChar char="•"/>
            </a:pPr>
            <a:r>
              <a:rPr lang="en-US" sz="1400" dirty="0" smtClean="0">
                <a:cs typeface="ＭＳ Ｐゴシック"/>
              </a:rPr>
              <a:t>Suspend/resume support</a:t>
            </a:r>
          </a:p>
          <a:p>
            <a:pPr lvl="1">
              <a:buClr>
                <a:srgbClr val="D60093"/>
              </a:buClr>
              <a:buFont typeface="Arial" pitchFamily="34" charset="0"/>
              <a:buChar char="•"/>
            </a:pPr>
            <a:r>
              <a:rPr lang="en-US" sz="1100" dirty="0">
                <a:cs typeface="ＭＳ Ｐゴシック"/>
              </a:rPr>
              <a:t> </a:t>
            </a:r>
            <a:r>
              <a:rPr lang="en-US" sz="1100" dirty="0">
                <a:solidFill>
                  <a:srgbClr val="39A9DC"/>
                </a:solidFill>
                <a:cs typeface="ＭＳ Ｐゴシック"/>
              </a:rPr>
              <a:t>Wakeup from </a:t>
            </a:r>
            <a:r>
              <a:rPr lang="en-US" sz="1100" dirty="0" smtClean="0">
                <a:solidFill>
                  <a:srgbClr val="39A9DC"/>
                </a:solidFill>
                <a:cs typeface="ＭＳ Ｐゴシック"/>
              </a:rPr>
              <a:t>STOP</a:t>
            </a:r>
            <a:endParaRPr lang="en-US" sz="1100" dirty="0">
              <a:solidFill>
                <a:srgbClr val="39A9DC"/>
              </a:solidFill>
              <a:cs typeface="ＭＳ Ｐゴシック"/>
            </a:endParaRPr>
          </a:p>
        </p:txBody>
      </p:sp>
    </p:spTree>
    <p:extLst>
      <p:ext uri="{BB962C8B-B14F-4D97-AF65-F5344CB8AC3E}">
        <p14:creationId xmlns:p14="http://schemas.microsoft.com/office/powerpoint/2010/main" val="2435142211"/>
      </p:ext>
    </p:extLst>
  </p:cSld>
  <p:clrMapOvr>
    <a:masterClrMapping/>
  </p:clrMapOvr>
  <p:transition spd="slow">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fr-FR" dirty="0" smtClean="0"/>
              <a:t>Smart </a:t>
            </a:r>
            <a:r>
              <a:rPr lang="fr-FR" dirty="0" err="1" smtClean="0"/>
              <a:t>peripherals</a:t>
            </a:r>
            <a:r>
              <a:rPr lang="fr-FR" dirty="0" smtClean="0"/>
              <a:t/>
            </a:r>
            <a:br>
              <a:rPr lang="fr-FR" dirty="0" smtClean="0"/>
            </a:br>
            <a:endParaRPr lang="fr-FR" u="sng" dirty="0">
              <a:solidFill>
                <a:srgbClr val="97BF0D"/>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82</a:t>
            </a:fld>
            <a:endParaRPr lang="fr-FR" dirty="0"/>
          </a:p>
        </p:txBody>
      </p:sp>
      <p:sp>
        <p:nvSpPr>
          <p:cNvPr id="16" name="Rounded Rectangle 15"/>
          <p:cNvSpPr/>
          <p:nvPr/>
        </p:nvSpPr>
        <p:spPr>
          <a:xfrm>
            <a:off x="5220072" y="1484784"/>
            <a:ext cx="2108360" cy="22597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6237946" y="3739383"/>
            <a:ext cx="9110" cy="411095"/>
          </a:xfrm>
          <a:prstGeom prst="straightConnector1">
            <a:avLst/>
          </a:prstGeom>
          <a:ln w="381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56224" y="1609250"/>
            <a:ext cx="1748321" cy="461665"/>
          </a:xfrm>
          <a:prstGeom prst="rect">
            <a:avLst/>
          </a:prstGeom>
          <a:noFill/>
        </p:spPr>
        <p:txBody>
          <a:bodyPr wrap="square" rtlCol="0">
            <a:spAutoFit/>
          </a:bodyPr>
          <a:lstStyle/>
          <a:p>
            <a:pPr algn="ctr"/>
            <a:r>
              <a:rPr lang="en-US" sz="2400" b="1" dirty="0" smtClean="0">
                <a:solidFill>
                  <a:schemeClr val="accent5"/>
                </a:solidFill>
              </a:rPr>
              <a:t>STM32L4</a:t>
            </a:r>
            <a:endParaRPr lang="en-US" sz="2400" b="1" dirty="0">
              <a:solidFill>
                <a:schemeClr val="accent5"/>
              </a:solidFill>
            </a:endParaRPr>
          </a:p>
        </p:txBody>
      </p:sp>
      <p:pic>
        <p:nvPicPr>
          <p:cNvPr id="7" name="Picture 3"/>
          <p:cNvPicPr>
            <a:picLocks noChangeAspect="1" noChangeArrowheads="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42089" y="2035090"/>
            <a:ext cx="1609934" cy="160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5150" y="4150478"/>
            <a:ext cx="878582" cy="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5904552" y="4150478"/>
            <a:ext cx="2508657" cy="2554545"/>
          </a:xfrm>
          <a:prstGeom prst="rect">
            <a:avLst/>
          </a:prstGeom>
          <a:noFill/>
        </p:spPr>
        <p:txBody>
          <a:bodyPr wrap="square" rtlCol="0">
            <a:spAutoFit/>
          </a:bodyPr>
          <a:lstStyle/>
          <a:p>
            <a:r>
              <a:rPr lang="fr-FR" b="1" dirty="0" smtClean="0">
                <a:solidFill>
                  <a:schemeClr val="accent4"/>
                </a:solidFill>
              </a:rPr>
              <a:t>OPAMP</a:t>
            </a:r>
            <a:endParaRPr lang="fr-FR" sz="1400" b="1" dirty="0" smtClean="0">
              <a:solidFill>
                <a:schemeClr val="accent4"/>
              </a:solidFill>
            </a:endParaRPr>
          </a:p>
          <a:p>
            <a:r>
              <a:rPr lang="en-US" sz="1100" dirty="0">
                <a:solidFill>
                  <a:schemeClr val="accent4"/>
                </a:solidFill>
              </a:rPr>
              <a:t>2x </a:t>
            </a:r>
            <a:r>
              <a:rPr lang="en-US" sz="1100" dirty="0" smtClean="0">
                <a:solidFill>
                  <a:schemeClr val="accent4"/>
                </a:solidFill>
              </a:rPr>
              <a:t>with built-in </a:t>
            </a:r>
            <a:r>
              <a:rPr lang="en-US" sz="1100" dirty="0">
                <a:solidFill>
                  <a:schemeClr val="accent4"/>
                </a:solidFill>
              </a:rPr>
              <a:t>PGA </a:t>
            </a:r>
            <a:endParaRPr lang="en-US" sz="1100" dirty="0" smtClean="0">
              <a:solidFill>
                <a:schemeClr val="accent4"/>
              </a:solidFill>
            </a:endParaRPr>
          </a:p>
          <a:p>
            <a:endParaRPr lang="en-US" sz="1100" dirty="0">
              <a:solidFill>
                <a:schemeClr val="accent4"/>
              </a:solidFill>
            </a:endParaRPr>
          </a:p>
          <a:p>
            <a:r>
              <a:rPr lang="fr-FR" b="1" dirty="0" smtClean="0">
                <a:solidFill>
                  <a:schemeClr val="accent4"/>
                </a:solidFill>
              </a:rPr>
              <a:t>COMP </a:t>
            </a:r>
            <a:endParaRPr lang="fr-FR" sz="1100" b="1" dirty="0">
              <a:solidFill>
                <a:schemeClr val="accent4"/>
              </a:solidFill>
            </a:endParaRPr>
          </a:p>
          <a:p>
            <a:r>
              <a:rPr lang="en-US" sz="1100" dirty="0">
                <a:solidFill>
                  <a:schemeClr val="accent4"/>
                </a:solidFill>
              </a:rPr>
              <a:t>2x </a:t>
            </a:r>
            <a:r>
              <a:rPr lang="en-US" sz="1100" dirty="0" smtClean="0">
                <a:solidFill>
                  <a:schemeClr val="accent4"/>
                </a:solidFill>
              </a:rPr>
              <a:t>Low-power</a:t>
            </a:r>
            <a:endParaRPr lang="en-US" sz="1100" dirty="0">
              <a:solidFill>
                <a:schemeClr val="accent4"/>
              </a:solidFill>
            </a:endParaRPr>
          </a:p>
          <a:p>
            <a:endParaRPr lang="en-US" sz="1100" dirty="0" smtClean="0">
              <a:solidFill>
                <a:schemeClr val="accent4"/>
              </a:solidFill>
            </a:endParaRPr>
          </a:p>
          <a:p>
            <a:endParaRPr lang="fr-FR" sz="1100" b="1" dirty="0" smtClean="0">
              <a:solidFill>
                <a:schemeClr val="accent4"/>
              </a:solidFill>
            </a:endParaRPr>
          </a:p>
          <a:p>
            <a:r>
              <a:rPr lang="fr-FR" b="1" dirty="0" smtClean="0">
                <a:solidFill>
                  <a:schemeClr val="accent4"/>
                </a:solidFill>
              </a:rPr>
              <a:t>DAC</a:t>
            </a:r>
            <a:r>
              <a:rPr lang="fr-FR" sz="1100" b="1" dirty="0" smtClean="0">
                <a:solidFill>
                  <a:schemeClr val="accent4"/>
                </a:solidFill>
              </a:rPr>
              <a:t> </a:t>
            </a:r>
            <a:endParaRPr lang="fr-FR" sz="1100" b="1" dirty="0">
              <a:solidFill>
                <a:schemeClr val="accent4"/>
              </a:solidFill>
            </a:endParaRPr>
          </a:p>
          <a:p>
            <a:r>
              <a:rPr lang="en-US" sz="1100" dirty="0" smtClean="0">
                <a:solidFill>
                  <a:schemeClr val="accent4"/>
                </a:solidFill>
              </a:rPr>
              <a:t>2x Low-power </a:t>
            </a:r>
            <a:r>
              <a:rPr lang="en-US" sz="1100" dirty="0">
                <a:solidFill>
                  <a:schemeClr val="accent4"/>
                </a:solidFill>
              </a:rPr>
              <a:t>sample and hold </a:t>
            </a:r>
            <a:endParaRPr lang="en-US" sz="1100" dirty="0" smtClean="0">
              <a:solidFill>
                <a:schemeClr val="accent4"/>
              </a:solidFill>
            </a:endParaRPr>
          </a:p>
          <a:p>
            <a:endParaRPr lang="fr-FR" sz="1100" b="1" dirty="0" smtClean="0">
              <a:solidFill>
                <a:schemeClr val="accent4"/>
              </a:solidFill>
            </a:endParaRPr>
          </a:p>
          <a:p>
            <a:r>
              <a:rPr lang="fr-FR" b="1" dirty="0" smtClean="0">
                <a:solidFill>
                  <a:schemeClr val="accent4"/>
                </a:solidFill>
              </a:rPr>
              <a:t>ADC</a:t>
            </a:r>
          </a:p>
          <a:p>
            <a:r>
              <a:rPr lang="en-US" sz="1100" dirty="0">
                <a:solidFill>
                  <a:schemeClr val="accent4"/>
                </a:solidFill>
              </a:rPr>
              <a:t>3× 12-bit ADC 5 </a:t>
            </a:r>
            <a:r>
              <a:rPr lang="en-US" sz="1100" dirty="0" smtClean="0">
                <a:solidFill>
                  <a:schemeClr val="accent4"/>
                </a:solidFill>
              </a:rPr>
              <a:t>MSPS</a:t>
            </a:r>
            <a:endParaRPr lang="en-US" sz="1100" dirty="0">
              <a:solidFill>
                <a:schemeClr val="accent4"/>
              </a:solidFill>
            </a:endParaRPr>
          </a:p>
        </p:txBody>
      </p:sp>
      <p:grpSp>
        <p:nvGrpSpPr>
          <p:cNvPr id="55" name="Group 54"/>
          <p:cNvGrpSpPr/>
          <p:nvPr/>
        </p:nvGrpSpPr>
        <p:grpSpPr>
          <a:xfrm>
            <a:off x="7668344" y="6453336"/>
            <a:ext cx="1405514" cy="342468"/>
            <a:chOff x="5806739" y="6388641"/>
            <a:chExt cx="1405514" cy="342468"/>
          </a:xfrm>
        </p:grpSpPr>
        <p:grpSp>
          <p:nvGrpSpPr>
            <p:cNvPr id="56" name="Group 55"/>
            <p:cNvGrpSpPr/>
            <p:nvPr/>
          </p:nvGrpSpPr>
          <p:grpSpPr>
            <a:xfrm>
              <a:off x="5806739" y="6388641"/>
              <a:ext cx="322871" cy="342468"/>
              <a:chOff x="180723" y="158046"/>
              <a:chExt cx="504056" cy="534650"/>
            </a:xfrm>
          </p:grpSpPr>
          <p:sp>
            <p:nvSpPr>
              <p:cNvPr id="58" name="Oval 57"/>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93356" y="158046"/>
                <a:ext cx="340428" cy="528540"/>
              </a:xfrm>
              <a:prstGeom prst="rect">
                <a:avLst/>
              </a:prstGeom>
              <a:noFill/>
            </p:spPr>
            <p:txBody>
              <a:bodyPr wrap="square" rtlCol="0">
                <a:spAutoFit/>
              </a:bodyPr>
              <a:lstStyle/>
              <a:p>
                <a:r>
                  <a:rPr lang="en-US" sz="1600" b="1" dirty="0" smtClean="0">
                    <a:solidFill>
                      <a:schemeClr val="bg1"/>
                    </a:solidFill>
                  </a:rPr>
                  <a:t>2</a:t>
                </a:r>
                <a:endParaRPr lang="en-US" sz="1600" b="1" dirty="0">
                  <a:solidFill>
                    <a:schemeClr val="bg1"/>
                  </a:solidFill>
                </a:endParaRPr>
              </a:p>
            </p:txBody>
          </p:sp>
        </p:grpSp>
        <p:sp>
          <p:nvSpPr>
            <p:cNvPr id="57" name="Rectangle 56"/>
            <p:cNvSpPr/>
            <p:nvPr/>
          </p:nvSpPr>
          <p:spPr>
            <a:xfrm>
              <a:off x="6125096" y="6405987"/>
              <a:ext cx="1087157" cy="307777"/>
            </a:xfrm>
            <a:prstGeom prst="rect">
              <a:avLst/>
            </a:prstGeom>
          </p:spPr>
          <p:txBody>
            <a:bodyPr wrap="none">
              <a:spAutoFit/>
            </a:bodyPr>
            <a:lstStyle/>
            <a:p>
              <a:r>
                <a:rPr lang="en-US" sz="1400" b="1" dirty="0" smtClean="0">
                  <a:solidFill>
                    <a:srgbClr val="97BF0D"/>
                  </a:solidFill>
                </a:rPr>
                <a:t>Innovation</a:t>
              </a:r>
              <a:endParaRPr lang="en-US" sz="1400" dirty="0">
                <a:solidFill>
                  <a:srgbClr val="97BF0D"/>
                </a:solidFill>
              </a:endParaRPr>
            </a:p>
          </p:txBody>
        </p:sp>
      </p:grpSp>
      <p:sp>
        <p:nvSpPr>
          <p:cNvPr id="39" name="Rectangle 38"/>
          <p:cNvSpPr/>
          <p:nvPr/>
        </p:nvSpPr>
        <p:spPr>
          <a:xfrm>
            <a:off x="238622" y="432322"/>
            <a:ext cx="4805379" cy="5755422"/>
          </a:xfrm>
          <a:prstGeom prst="rect">
            <a:avLst/>
          </a:prstGeom>
        </p:spPr>
        <p:txBody>
          <a:bodyPr wrap="square">
            <a:spAutoFit/>
          </a:bodyPr>
          <a:lstStyle/>
          <a:p>
            <a:pPr lvl="0" algn="ctr">
              <a:buClr>
                <a:srgbClr val="D60093"/>
              </a:buClr>
            </a:pPr>
            <a:r>
              <a:rPr lang="en-US" sz="1600" dirty="0" smtClean="0">
                <a:solidFill>
                  <a:srgbClr val="39A9DC"/>
                </a:solidFill>
              </a:rPr>
              <a:t> </a:t>
            </a:r>
            <a:r>
              <a:rPr lang="en-US" sz="2000" b="1" dirty="0" smtClean="0">
                <a:solidFill>
                  <a:srgbClr val="002152"/>
                </a:solidFill>
              </a:rPr>
              <a:t>Analog Peripherals</a:t>
            </a:r>
            <a:endParaRPr lang="en-US" sz="1600" b="1" dirty="0">
              <a:solidFill>
                <a:srgbClr val="002152"/>
              </a:solidFill>
            </a:endParaRPr>
          </a:p>
          <a:p>
            <a:pPr lvl="0">
              <a:buClr>
                <a:srgbClr val="D60093"/>
              </a:buClr>
              <a:buFont typeface="Arial" pitchFamily="34" charset="0"/>
              <a:buChar char="•"/>
            </a:pPr>
            <a:endParaRPr lang="en-US" sz="1600" dirty="0" smtClean="0">
              <a:solidFill>
                <a:srgbClr val="39A9DC"/>
              </a:solidFill>
              <a:ea typeface="ＭＳ Ｐゴシック"/>
              <a:cs typeface="ＭＳ Ｐゴシック"/>
            </a:endParaRPr>
          </a:p>
          <a:p>
            <a:pPr lvl="0">
              <a:buClr>
                <a:srgbClr val="D60093"/>
              </a:buClr>
              <a:buFont typeface="Arial" pitchFamily="34" charset="0"/>
              <a:buChar char="•"/>
            </a:pPr>
            <a:r>
              <a:rPr lang="en-US" sz="1600" dirty="0" smtClean="0">
                <a:solidFill>
                  <a:srgbClr val="39A9DC"/>
                </a:solidFill>
                <a:ea typeface="ＭＳ Ｐゴシック"/>
                <a:cs typeface="ＭＳ Ｐゴシック"/>
              </a:rPr>
              <a:t> </a:t>
            </a:r>
            <a:r>
              <a:rPr lang="en-US" sz="1600" dirty="0" smtClean="0">
                <a:solidFill>
                  <a:srgbClr val="002152"/>
                </a:solidFill>
                <a:ea typeface="ＭＳ Ｐゴシック"/>
                <a:cs typeface="ＭＳ Ｐゴシック"/>
              </a:rPr>
              <a:t>OPAMP’s:</a:t>
            </a:r>
            <a:r>
              <a:rPr lang="en-US" sz="1600" dirty="0" smtClean="0">
                <a:solidFill>
                  <a:srgbClr val="39A9DC"/>
                </a:solidFill>
                <a:ea typeface="ＭＳ Ｐゴシック"/>
                <a:cs typeface="ＭＳ Ｐゴシック"/>
              </a:rPr>
              <a:t> </a:t>
            </a:r>
          </a:p>
          <a:p>
            <a:pPr marL="628650" lvl="1" indent="-171450">
              <a:buFont typeface="Arial" panose="020B0604020202020204" pitchFamily="34" charset="0"/>
              <a:buChar char="•"/>
            </a:pPr>
            <a:r>
              <a:rPr lang="en-US" sz="1100" dirty="0" smtClean="0">
                <a:solidFill>
                  <a:srgbClr val="39A9DC"/>
                </a:solidFill>
              </a:rPr>
              <a:t>Rail-to-rail inputs, 1mV offset after calibration</a:t>
            </a:r>
          </a:p>
          <a:p>
            <a:pPr marL="628650" lvl="1" indent="-171450">
              <a:buFont typeface="Arial" panose="020B0604020202020204" pitchFamily="34" charset="0"/>
              <a:buChar char="•"/>
            </a:pPr>
            <a:r>
              <a:rPr lang="en-US" sz="1100" dirty="0" smtClean="0">
                <a:solidFill>
                  <a:srgbClr val="39A9DC"/>
                </a:solidFill>
              </a:rPr>
              <a:t>Outputs: </a:t>
            </a:r>
            <a:r>
              <a:rPr lang="en-US" sz="1100" dirty="0">
                <a:solidFill>
                  <a:srgbClr val="39A9DC"/>
                </a:solidFill>
              </a:rPr>
              <a:t>500µA (</a:t>
            </a:r>
            <a:r>
              <a:rPr lang="en-US" sz="1100" dirty="0" smtClean="0">
                <a:solidFill>
                  <a:srgbClr val="39A9DC"/>
                </a:solidFill>
              </a:rPr>
              <a:t>sink/source</a:t>
            </a:r>
            <a:r>
              <a:rPr lang="en-US" sz="1100" dirty="0">
                <a:solidFill>
                  <a:srgbClr val="39A9DC"/>
                </a:solidFill>
              </a:rPr>
              <a:t>), 100µA (low-power mode</a:t>
            </a:r>
            <a:r>
              <a:rPr lang="en-US" sz="1100" dirty="0" smtClean="0">
                <a:solidFill>
                  <a:srgbClr val="39A9DC"/>
                </a:solidFill>
              </a:rPr>
              <a:t>)</a:t>
            </a:r>
          </a:p>
          <a:p>
            <a:pPr marL="628650" lvl="1" indent="-171450">
              <a:buFont typeface="Arial" panose="020B0604020202020204" pitchFamily="34" charset="0"/>
              <a:buChar char="•"/>
            </a:pPr>
            <a:r>
              <a:rPr lang="en-US" sz="1100" dirty="0" smtClean="0">
                <a:solidFill>
                  <a:srgbClr val="39A9DC"/>
                </a:solidFill>
              </a:rPr>
              <a:t>1MHz GBW (normal mode</a:t>
            </a:r>
            <a:r>
              <a:rPr lang="en-US" sz="1100" dirty="0">
                <a:solidFill>
                  <a:srgbClr val="39A9DC"/>
                </a:solidFill>
              </a:rPr>
              <a:t>), 500kHz (low-power mode</a:t>
            </a:r>
            <a:r>
              <a:rPr lang="en-US" sz="1100" dirty="0" smtClean="0">
                <a:solidFill>
                  <a:srgbClr val="39A9DC"/>
                </a:solidFill>
              </a:rPr>
              <a:t>)</a:t>
            </a:r>
          </a:p>
          <a:p>
            <a:pPr marL="628650" lvl="1" indent="-171450">
              <a:buFont typeface="Arial" panose="020B0604020202020204" pitchFamily="34" charset="0"/>
              <a:buChar char="•"/>
            </a:pPr>
            <a:r>
              <a:rPr lang="en-US" sz="1100" dirty="0">
                <a:solidFill>
                  <a:srgbClr val="39A9DC"/>
                </a:solidFill>
              </a:rPr>
              <a:t>0.7V/µs </a:t>
            </a:r>
            <a:r>
              <a:rPr lang="en-US" sz="1100" dirty="0" smtClean="0">
                <a:solidFill>
                  <a:srgbClr val="39A9DC"/>
                </a:solidFill>
              </a:rPr>
              <a:t>slew rate (normal), </a:t>
            </a:r>
            <a:r>
              <a:rPr lang="en-US" sz="1100" dirty="0">
                <a:solidFill>
                  <a:srgbClr val="39A9DC"/>
                </a:solidFill>
              </a:rPr>
              <a:t>0.3V/µs (low-power Mode</a:t>
            </a:r>
            <a:r>
              <a:rPr lang="en-US" sz="1100" dirty="0" smtClean="0">
                <a:solidFill>
                  <a:srgbClr val="39A9DC"/>
                </a:solidFill>
              </a:rPr>
              <a:t>)</a:t>
            </a:r>
          </a:p>
          <a:p>
            <a:pPr marL="628650" lvl="1" indent="-171450">
              <a:buFont typeface="Arial" panose="020B0604020202020204" pitchFamily="34" charset="0"/>
              <a:buChar char="•"/>
            </a:pPr>
            <a:endParaRPr lang="en-US" sz="1100" dirty="0">
              <a:solidFill>
                <a:srgbClr val="39A9DC"/>
              </a:solidFill>
            </a:endParaRPr>
          </a:p>
          <a:p>
            <a:pPr>
              <a:buClr>
                <a:srgbClr val="D60093"/>
              </a:buClr>
              <a:buFont typeface="Arial" pitchFamily="34" charset="0"/>
              <a:buChar char="•"/>
            </a:pPr>
            <a:r>
              <a:rPr lang="en-US" sz="1600" dirty="0">
                <a:solidFill>
                  <a:srgbClr val="39A9DC"/>
                </a:solidFill>
                <a:ea typeface="ＭＳ Ｐゴシック"/>
                <a:cs typeface="ＭＳ Ｐゴシック"/>
              </a:rPr>
              <a:t> </a:t>
            </a:r>
            <a:r>
              <a:rPr lang="en-US" sz="1600" dirty="0" smtClean="0">
                <a:solidFill>
                  <a:srgbClr val="002152"/>
                </a:solidFill>
                <a:ea typeface="ＭＳ Ｐゴシック"/>
                <a:cs typeface="ＭＳ Ｐゴシック"/>
              </a:rPr>
              <a:t>Comparators:</a:t>
            </a:r>
            <a:r>
              <a:rPr lang="en-US" sz="1600" dirty="0" smtClean="0">
                <a:solidFill>
                  <a:srgbClr val="39A9DC"/>
                </a:solidFill>
                <a:ea typeface="ＭＳ Ｐゴシック"/>
                <a:cs typeface="ＭＳ Ｐゴシック"/>
              </a:rPr>
              <a:t> </a:t>
            </a:r>
            <a:endParaRPr lang="en-US" sz="1600" dirty="0">
              <a:solidFill>
                <a:srgbClr val="39A9DC"/>
              </a:solidFill>
              <a:ea typeface="ＭＳ Ｐゴシック"/>
              <a:cs typeface="ＭＳ Ｐゴシック"/>
            </a:endParaRPr>
          </a:p>
          <a:p>
            <a:pPr marL="628650" lvl="1" indent="-171450">
              <a:buFont typeface="Arial" panose="020B0604020202020204" pitchFamily="34" charset="0"/>
              <a:buChar char="•"/>
            </a:pPr>
            <a:r>
              <a:rPr lang="en-US" sz="1100" dirty="0" smtClean="0">
                <a:solidFill>
                  <a:srgbClr val="39A9DC"/>
                </a:solidFill>
              </a:rPr>
              <a:t>2 Comparators</a:t>
            </a:r>
          </a:p>
          <a:p>
            <a:pPr marL="628650" lvl="1" indent="-171450">
              <a:buFont typeface="Arial" panose="020B0604020202020204" pitchFamily="34" charset="0"/>
              <a:buChar char="•"/>
            </a:pPr>
            <a:r>
              <a:rPr lang="en-US" sz="1100" dirty="0" smtClean="0">
                <a:solidFill>
                  <a:srgbClr val="39A9DC"/>
                </a:solidFill>
              </a:rPr>
              <a:t>Window mode</a:t>
            </a:r>
          </a:p>
          <a:p>
            <a:pPr marL="628650" lvl="1" indent="-171450">
              <a:buFont typeface="Arial" panose="020B0604020202020204" pitchFamily="34" charset="0"/>
              <a:buChar char="•"/>
            </a:pPr>
            <a:r>
              <a:rPr lang="en-US" sz="1100" dirty="0" smtClean="0">
                <a:solidFill>
                  <a:srgbClr val="39A9DC"/>
                </a:solidFill>
              </a:rPr>
              <a:t>Available in low-power modes</a:t>
            </a:r>
          </a:p>
          <a:p>
            <a:pPr lvl="1">
              <a:buClr>
                <a:srgbClr val="D60093"/>
              </a:buClr>
            </a:pPr>
            <a:endParaRPr lang="en-US" sz="1600" dirty="0" smtClean="0">
              <a:solidFill>
                <a:srgbClr val="39A9DC"/>
              </a:solidFill>
              <a:ea typeface="ＭＳ Ｐゴシック"/>
              <a:cs typeface="ＭＳ Ｐゴシック"/>
            </a:endParaRPr>
          </a:p>
          <a:p>
            <a:pPr>
              <a:buClr>
                <a:srgbClr val="D60093"/>
              </a:buClr>
              <a:buFont typeface="Arial" pitchFamily="34" charset="0"/>
              <a:buChar char="•"/>
            </a:pPr>
            <a:r>
              <a:rPr lang="en-US" sz="1600" dirty="0" smtClean="0">
                <a:solidFill>
                  <a:srgbClr val="39A9DC"/>
                </a:solidFill>
                <a:ea typeface="ＭＳ Ｐゴシック"/>
                <a:cs typeface="ＭＳ Ｐゴシック"/>
              </a:rPr>
              <a:t> </a:t>
            </a:r>
            <a:r>
              <a:rPr lang="en-US" sz="1600" dirty="0" smtClean="0">
                <a:solidFill>
                  <a:srgbClr val="002152"/>
                </a:solidFill>
                <a:ea typeface="ＭＳ Ｐゴシック"/>
                <a:cs typeface="ＭＳ Ｐゴシック"/>
              </a:rPr>
              <a:t>DAC’s:</a:t>
            </a:r>
            <a:r>
              <a:rPr lang="en-US" sz="1600" dirty="0" smtClean="0">
                <a:solidFill>
                  <a:srgbClr val="39A9DC"/>
                </a:solidFill>
                <a:ea typeface="ＭＳ Ｐゴシック"/>
                <a:cs typeface="ＭＳ Ｐゴシック"/>
              </a:rPr>
              <a:t> </a:t>
            </a:r>
            <a:endParaRPr lang="en-US" sz="1600" dirty="0">
              <a:solidFill>
                <a:srgbClr val="39A9DC"/>
              </a:solidFill>
              <a:ea typeface="ＭＳ Ｐゴシック"/>
              <a:cs typeface="ＭＳ Ｐゴシック"/>
            </a:endParaRPr>
          </a:p>
          <a:p>
            <a:pPr marL="628650" lvl="1" indent="-171450">
              <a:buFont typeface="Arial" panose="020B0604020202020204" pitchFamily="34" charset="0"/>
              <a:buChar char="•"/>
            </a:pPr>
            <a:r>
              <a:rPr lang="en-US" sz="1100" dirty="0" smtClean="0">
                <a:solidFill>
                  <a:srgbClr val="39A9DC"/>
                </a:solidFill>
              </a:rPr>
              <a:t>8/12-bit mode</a:t>
            </a:r>
          </a:p>
          <a:p>
            <a:pPr marL="628650" lvl="1" indent="-171450">
              <a:buFont typeface="Arial" panose="020B0604020202020204" pitchFamily="34" charset="0"/>
              <a:buChar char="•"/>
            </a:pPr>
            <a:r>
              <a:rPr lang="en-US" sz="1100" dirty="0" smtClean="0">
                <a:solidFill>
                  <a:srgbClr val="39A9DC"/>
                </a:solidFill>
              </a:rPr>
              <a:t>Lots of conversion triggers</a:t>
            </a:r>
          </a:p>
          <a:p>
            <a:pPr marL="628650" lvl="1" indent="-171450">
              <a:buFont typeface="Arial" panose="020B0604020202020204" pitchFamily="34" charset="0"/>
              <a:buChar char="•"/>
            </a:pPr>
            <a:r>
              <a:rPr lang="en-US" sz="1100" dirty="0" smtClean="0">
                <a:solidFill>
                  <a:srgbClr val="39A9DC"/>
                </a:solidFill>
              </a:rPr>
              <a:t>Programmable </a:t>
            </a:r>
            <a:r>
              <a:rPr lang="en-US" sz="1100" dirty="0">
                <a:solidFill>
                  <a:srgbClr val="39A9DC"/>
                </a:solidFill>
              </a:rPr>
              <a:t>output buffer to drive more </a:t>
            </a:r>
            <a:r>
              <a:rPr lang="en-US" sz="1100" dirty="0" smtClean="0">
                <a:solidFill>
                  <a:srgbClr val="39A9DC"/>
                </a:solidFill>
              </a:rPr>
              <a:t>current</a:t>
            </a:r>
          </a:p>
          <a:p>
            <a:pPr marL="628650" lvl="1" indent="-171450">
              <a:buFont typeface="Arial" panose="020B0604020202020204" pitchFamily="34" charset="0"/>
              <a:buChar char="•"/>
            </a:pPr>
            <a:r>
              <a:rPr lang="en-US" sz="1100" dirty="0" smtClean="0">
                <a:solidFill>
                  <a:srgbClr val="39A9DC"/>
                </a:solidFill>
              </a:rPr>
              <a:t>Supply: </a:t>
            </a:r>
            <a:r>
              <a:rPr lang="en-US" sz="1100" dirty="0">
                <a:solidFill>
                  <a:srgbClr val="39A9DC"/>
                </a:solidFill>
              </a:rPr>
              <a:t>VDDA = 1.8 V to 3.6 </a:t>
            </a:r>
            <a:r>
              <a:rPr lang="en-US" sz="1100" dirty="0" smtClean="0">
                <a:solidFill>
                  <a:srgbClr val="39A9DC"/>
                </a:solidFill>
              </a:rPr>
              <a:t>V</a:t>
            </a:r>
          </a:p>
          <a:p>
            <a:pPr marL="628650" lvl="1" indent="-171450">
              <a:buFont typeface="Arial" panose="020B0604020202020204" pitchFamily="34" charset="0"/>
              <a:buChar char="•"/>
            </a:pPr>
            <a:r>
              <a:rPr lang="en-US" sz="1100" b="1" dirty="0" smtClean="0">
                <a:solidFill>
                  <a:srgbClr val="FF0000"/>
                </a:solidFill>
              </a:rPr>
              <a:t>NEW!</a:t>
            </a:r>
            <a:r>
              <a:rPr lang="en-US" sz="1100" dirty="0" smtClean="0">
                <a:solidFill>
                  <a:srgbClr val="39A9DC"/>
                </a:solidFill>
              </a:rPr>
              <a:t> Sample </a:t>
            </a:r>
            <a:r>
              <a:rPr lang="en-US" sz="1100" dirty="0">
                <a:solidFill>
                  <a:srgbClr val="39A9DC"/>
                </a:solidFill>
              </a:rPr>
              <a:t>and hold low-power </a:t>
            </a:r>
            <a:r>
              <a:rPr lang="en-US" sz="1100" dirty="0" smtClean="0">
                <a:solidFill>
                  <a:srgbClr val="39A9DC"/>
                </a:solidFill>
              </a:rPr>
              <a:t>mode</a:t>
            </a:r>
            <a:endParaRPr lang="en-US" sz="1600" dirty="0" smtClean="0">
              <a:solidFill>
                <a:srgbClr val="39A9DC"/>
              </a:solidFill>
              <a:ea typeface="ＭＳ Ｐゴシック"/>
              <a:cs typeface="ＭＳ Ｐゴシック"/>
            </a:endParaRPr>
          </a:p>
          <a:p>
            <a:pPr lvl="0">
              <a:buClr>
                <a:srgbClr val="D60093"/>
              </a:buClr>
              <a:buFont typeface="Arial" pitchFamily="34" charset="0"/>
              <a:buChar char="•"/>
            </a:pPr>
            <a:endParaRPr lang="en-US" sz="1600" dirty="0">
              <a:solidFill>
                <a:srgbClr val="002152"/>
              </a:solidFill>
              <a:ea typeface="ＭＳ Ｐゴシック"/>
              <a:cs typeface="ＭＳ Ｐゴシック"/>
            </a:endParaRPr>
          </a:p>
          <a:p>
            <a:pPr lvl="0">
              <a:buClr>
                <a:srgbClr val="D60093"/>
              </a:buClr>
              <a:buFont typeface="Arial" pitchFamily="34" charset="0"/>
              <a:buChar char="•"/>
            </a:pPr>
            <a:r>
              <a:rPr lang="en-US" sz="1600" dirty="0" smtClean="0">
                <a:solidFill>
                  <a:srgbClr val="002152"/>
                </a:solidFill>
                <a:ea typeface="ＭＳ Ｐゴシック"/>
                <a:cs typeface="ＭＳ Ｐゴシック"/>
              </a:rPr>
              <a:t>ADC’s: </a:t>
            </a:r>
          </a:p>
          <a:p>
            <a:pPr marL="628650" lvl="1" indent="-171450">
              <a:buFont typeface="Arial" panose="020B0604020202020204" pitchFamily="34" charset="0"/>
              <a:buChar char="•"/>
            </a:pPr>
            <a:r>
              <a:rPr lang="en-US" sz="1100" dirty="0" smtClean="0">
                <a:solidFill>
                  <a:srgbClr val="39A9DC"/>
                </a:solidFill>
              </a:rPr>
              <a:t>ADC1/ADC2 </a:t>
            </a:r>
            <a:r>
              <a:rPr lang="en-US" sz="1100" dirty="0">
                <a:solidFill>
                  <a:srgbClr val="39A9DC"/>
                </a:solidFill>
              </a:rPr>
              <a:t>are tightly coupled, ADC3 is </a:t>
            </a:r>
            <a:r>
              <a:rPr lang="en-US" sz="1100" dirty="0" smtClean="0">
                <a:solidFill>
                  <a:srgbClr val="39A9DC"/>
                </a:solidFill>
              </a:rPr>
              <a:t>standalone</a:t>
            </a:r>
          </a:p>
          <a:p>
            <a:pPr marL="628650" lvl="1" indent="-171450">
              <a:buFont typeface="Arial" panose="020B0604020202020204" pitchFamily="34" charset="0"/>
              <a:buChar char="•"/>
            </a:pPr>
            <a:r>
              <a:rPr lang="en-US" sz="1100" dirty="0" smtClean="0">
                <a:solidFill>
                  <a:srgbClr val="39A9DC"/>
                </a:solidFill>
              </a:rPr>
              <a:t>Consumption </a:t>
            </a:r>
            <a:r>
              <a:rPr lang="en-US" sz="1100" dirty="0">
                <a:solidFill>
                  <a:srgbClr val="39A9DC"/>
                </a:solidFill>
              </a:rPr>
              <a:t>linear vs. conversion rate : 200 µA / </a:t>
            </a:r>
            <a:r>
              <a:rPr lang="en-US" sz="1100" dirty="0" smtClean="0">
                <a:solidFill>
                  <a:srgbClr val="39A9DC"/>
                </a:solidFill>
              </a:rPr>
              <a:t>MSPS</a:t>
            </a:r>
          </a:p>
          <a:p>
            <a:pPr marL="628650" lvl="1" indent="-171450">
              <a:buFont typeface="Arial" panose="020B0604020202020204" pitchFamily="34" charset="0"/>
              <a:buChar char="•"/>
            </a:pPr>
            <a:r>
              <a:rPr lang="en-US" sz="1100" dirty="0" smtClean="0">
                <a:solidFill>
                  <a:srgbClr val="39A9DC"/>
                </a:solidFill>
              </a:rPr>
              <a:t>Dual-clock architecture</a:t>
            </a:r>
          </a:p>
          <a:p>
            <a:pPr marL="628650" lvl="1" indent="-171450">
              <a:buFont typeface="Arial" panose="020B0604020202020204" pitchFamily="34" charset="0"/>
              <a:buChar char="•"/>
            </a:pPr>
            <a:r>
              <a:rPr lang="en-US" sz="1100" dirty="0" smtClean="0">
                <a:solidFill>
                  <a:srgbClr val="39A9DC"/>
                </a:solidFill>
              </a:rPr>
              <a:t>Up </a:t>
            </a:r>
            <a:r>
              <a:rPr lang="en-US" sz="1100" dirty="0">
                <a:solidFill>
                  <a:srgbClr val="39A9DC"/>
                </a:solidFill>
              </a:rPr>
              <a:t>to 5.3Ms/s with </a:t>
            </a:r>
            <a:r>
              <a:rPr lang="en-US" sz="1100" dirty="0" smtClean="0">
                <a:solidFill>
                  <a:srgbClr val="39A9DC"/>
                </a:solidFill>
              </a:rPr>
              <a:t>12-bit </a:t>
            </a:r>
            <a:r>
              <a:rPr lang="en-US" sz="1100" dirty="0">
                <a:solidFill>
                  <a:srgbClr val="39A9DC"/>
                </a:solidFill>
              </a:rPr>
              <a:t>resolution in single </a:t>
            </a:r>
            <a:r>
              <a:rPr lang="en-US" sz="1100" dirty="0" smtClean="0">
                <a:solidFill>
                  <a:srgbClr val="39A9DC"/>
                </a:solidFill>
              </a:rPr>
              <a:t>mode</a:t>
            </a:r>
          </a:p>
          <a:p>
            <a:pPr marL="628650" lvl="1" indent="-171450">
              <a:buFont typeface="Arial" panose="020B0604020202020204" pitchFamily="34" charset="0"/>
              <a:buChar char="•"/>
            </a:pPr>
            <a:r>
              <a:rPr lang="en-US" sz="1100" dirty="0">
                <a:solidFill>
                  <a:srgbClr val="39A9DC"/>
                </a:solidFill>
              </a:rPr>
              <a:t>S</a:t>
            </a:r>
            <a:r>
              <a:rPr lang="en-US" sz="1100" dirty="0" smtClean="0">
                <a:solidFill>
                  <a:srgbClr val="39A9DC"/>
                </a:solidFill>
              </a:rPr>
              <a:t>ingle-ended </a:t>
            </a:r>
            <a:r>
              <a:rPr lang="en-US" sz="1100" dirty="0">
                <a:solidFill>
                  <a:srgbClr val="39A9DC"/>
                </a:solidFill>
              </a:rPr>
              <a:t>or differential </a:t>
            </a:r>
            <a:r>
              <a:rPr lang="en-US" sz="1100" dirty="0" smtClean="0">
                <a:solidFill>
                  <a:srgbClr val="39A9DC"/>
                </a:solidFill>
              </a:rPr>
              <a:t>inputs</a:t>
            </a:r>
          </a:p>
          <a:p>
            <a:pPr marL="628650" lvl="1" indent="-171450">
              <a:buFont typeface="Arial" panose="020B0604020202020204" pitchFamily="34" charset="0"/>
              <a:buChar char="•"/>
            </a:pPr>
            <a:r>
              <a:rPr lang="en-US" sz="1100" dirty="0" smtClean="0">
                <a:solidFill>
                  <a:srgbClr val="39A9DC"/>
                </a:solidFill>
              </a:rPr>
              <a:t>Internal channels: Temp sensor, VREF, VBAT/3, DAC</a:t>
            </a:r>
          </a:p>
          <a:p>
            <a:pPr marL="628650" lvl="1" indent="-171450">
              <a:buFont typeface="Arial" panose="020B0604020202020204" pitchFamily="34" charset="0"/>
              <a:buChar char="•"/>
            </a:pPr>
            <a:r>
              <a:rPr lang="en-US" sz="1100" b="1" dirty="0">
                <a:solidFill>
                  <a:srgbClr val="FF0000"/>
                </a:solidFill>
              </a:rPr>
              <a:t>NEW! </a:t>
            </a:r>
            <a:r>
              <a:rPr lang="en-US" sz="1100" dirty="0" smtClean="0">
                <a:solidFill>
                  <a:srgbClr val="39A9DC"/>
                </a:solidFill>
              </a:rPr>
              <a:t>Hardware Oversampling</a:t>
            </a:r>
          </a:p>
          <a:p>
            <a:pPr lvl="1">
              <a:buClr>
                <a:srgbClr val="D60093"/>
              </a:buClr>
              <a:buFont typeface="Arial" pitchFamily="34" charset="0"/>
              <a:buChar char="•"/>
            </a:pPr>
            <a:endParaRPr lang="en-US" sz="1600" dirty="0" smtClean="0">
              <a:solidFill>
                <a:srgbClr val="002152"/>
              </a:solidFill>
              <a:ea typeface="ＭＳ Ｐゴシック"/>
              <a:cs typeface="ＭＳ Ｐゴシック"/>
            </a:endParaRPr>
          </a:p>
        </p:txBody>
      </p:sp>
    </p:spTree>
    <p:extLst>
      <p:ext uri="{BB962C8B-B14F-4D97-AF65-F5344CB8AC3E}">
        <p14:creationId xmlns:p14="http://schemas.microsoft.com/office/powerpoint/2010/main" val="2138956615"/>
      </p:ext>
    </p:extLst>
  </p:cSld>
  <p:clrMapOvr>
    <a:masterClrMapping/>
  </p:clrMapOvr>
  <p:transition spd="slow">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&amp; Hold feature</a:t>
            </a:r>
            <a:endParaRPr lang="en-US" dirty="0"/>
          </a:p>
        </p:txBody>
      </p:sp>
      <p:sp>
        <p:nvSpPr>
          <p:cNvPr id="22" name="Espace réservé du numéro de diapositive 5"/>
          <p:cNvSpPr>
            <a:spLocks noGrp="1"/>
          </p:cNvSpPr>
          <p:nvPr>
            <p:ph type="sldNum" sz="quarter" idx="12"/>
          </p:nvPr>
        </p:nvSpPr>
        <p:spPr>
          <a:xfrm>
            <a:off x="8617744" y="678629"/>
            <a:ext cx="544994" cy="198000"/>
          </a:xfrm>
          <a:prstGeom prst="rect">
            <a:avLst/>
          </a:prstGeom>
        </p:spPr>
        <p:txBody>
          <a:bodyPr/>
          <a:lstStyle>
            <a:lvl1pPr>
              <a:defRPr b="0"/>
            </a:lvl1pPr>
          </a:lstStyle>
          <a:p>
            <a:fld id="{B6F15528-21DE-4FAA-801E-634DDDAF4B2B}" type="slidenum">
              <a:rPr lang="en-US" smtClean="0"/>
              <a:pPr/>
              <a:t>83</a:t>
            </a:fld>
            <a:endParaRPr lang="en-US"/>
          </a:p>
        </p:txBody>
      </p:sp>
      <p:sp>
        <p:nvSpPr>
          <p:cNvPr id="4" name="Content Placeholder 3"/>
          <p:cNvSpPr>
            <a:spLocks noGrp="1"/>
          </p:cNvSpPr>
          <p:nvPr>
            <p:ph idx="1"/>
          </p:nvPr>
        </p:nvSpPr>
        <p:spPr>
          <a:xfrm>
            <a:off x="457200" y="1277496"/>
            <a:ext cx="8229600" cy="2862322"/>
          </a:xfrm>
        </p:spPr>
        <p:txBody>
          <a:bodyPr/>
          <a:lstStyle/>
          <a:p>
            <a:r>
              <a:rPr lang="en-US" dirty="0" smtClean="0">
                <a:solidFill>
                  <a:schemeClr val="accent6"/>
                </a:solidFill>
              </a:rPr>
              <a:t>Maintains DAC output voltage when the MCU is in a low power mode, such as STOP1 mode</a:t>
            </a:r>
          </a:p>
          <a:p>
            <a:r>
              <a:rPr lang="en-US" dirty="0" smtClean="0"/>
              <a:t>In </a:t>
            </a:r>
            <a:r>
              <a:rPr lang="en-US" b="1" i="1" dirty="0" smtClean="0"/>
              <a:t>Sample </a:t>
            </a:r>
            <a:r>
              <a:rPr lang="en-US" b="1" i="1" dirty="0"/>
              <a:t>&amp; </a:t>
            </a:r>
            <a:r>
              <a:rPr lang="en-US" b="1" i="1" dirty="0" smtClean="0"/>
              <a:t>Hold</a:t>
            </a:r>
            <a:r>
              <a:rPr lang="en-US" dirty="0" smtClean="0"/>
              <a:t> </a:t>
            </a:r>
            <a:r>
              <a:rPr lang="en-US" dirty="0"/>
              <a:t>mode the DAC is able to </a:t>
            </a:r>
            <a:r>
              <a:rPr lang="en-US" dirty="0" smtClean="0">
                <a:solidFill>
                  <a:schemeClr val="accent2"/>
                </a:solidFill>
              </a:rPr>
              <a:t>hold its’ output </a:t>
            </a:r>
            <a:r>
              <a:rPr lang="en-US" dirty="0">
                <a:solidFill>
                  <a:schemeClr val="accent2"/>
                </a:solidFill>
              </a:rPr>
              <a:t>voltage</a:t>
            </a:r>
            <a:r>
              <a:rPr lang="en-US" dirty="0"/>
              <a:t> </a:t>
            </a:r>
            <a:r>
              <a:rPr lang="en-US" dirty="0" smtClean="0"/>
              <a:t>while </a:t>
            </a:r>
            <a:r>
              <a:rPr lang="en-US" dirty="0"/>
              <a:t>all </a:t>
            </a:r>
            <a:r>
              <a:rPr lang="en-US" dirty="0" smtClean="0"/>
              <a:t>related analog </a:t>
            </a:r>
            <a:r>
              <a:rPr lang="en-US" dirty="0"/>
              <a:t>and </a:t>
            </a:r>
            <a:r>
              <a:rPr lang="en-US" dirty="0" smtClean="0"/>
              <a:t>digital blocks </a:t>
            </a:r>
            <a:r>
              <a:rPr lang="en-US" dirty="0"/>
              <a:t>are </a:t>
            </a:r>
            <a:r>
              <a:rPr lang="en-US" dirty="0" smtClean="0"/>
              <a:t>shut off</a:t>
            </a:r>
          </a:p>
          <a:p>
            <a:r>
              <a:rPr lang="en-US" dirty="0" smtClean="0"/>
              <a:t>Up to 15x power savings in some configurations!</a:t>
            </a:r>
            <a:endParaRPr lang="en-US" dirty="0"/>
          </a:p>
          <a:p>
            <a:endParaRPr lang="en-US" dirty="0"/>
          </a:p>
        </p:txBody>
      </p:sp>
      <p:grpSp>
        <p:nvGrpSpPr>
          <p:cNvPr id="1034" name="Group 1033"/>
          <p:cNvGrpSpPr/>
          <p:nvPr/>
        </p:nvGrpSpPr>
        <p:grpSpPr>
          <a:xfrm>
            <a:off x="2301409" y="4264390"/>
            <a:ext cx="5047280" cy="2525242"/>
            <a:chOff x="1327142" y="3870795"/>
            <a:chExt cx="5047280" cy="252524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080" y="4414837"/>
              <a:ext cx="2314575" cy="1981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pic>
          <p:nvPicPr>
            <p:cNvPr id="102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7142" y="3870795"/>
              <a:ext cx="14192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3" name="Group 1032"/>
            <p:cNvGrpSpPr/>
            <p:nvPr/>
          </p:nvGrpSpPr>
          <p:grpSpPr>
            <a:xfrm>
              <a:off x="3475761" y="4564302"/>
              <a:ext cx="2898661" cy="1600200"/>
              <a:chOff x="3458178" y="4414837"/>
              <a:chExt cx="3886200" cy="2295525"/>
            </a:xfrm>
          </p:grpSpPr>
          <p:cxnSp>
            <p:nvCxnSpPr>
              <p:cNvPr id="13" name="Straight Connector 12"/>
              <p:cNvCxnSpPr/>
              <p:nvPr/>
            </p:nvCxnSpPr>
            <p:spPr>
              <a:xfrm>
                <a:off x="4829778" y="5100637"/>
                <a:ext cx="1143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29778" y="5329237"/>
                <a:ext cx="1143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401278" y="4567237"/>
                <a:ext cx="0" cy="533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01278" y="5329237"/>
                <a:ext cx="0" cy="685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286978" y="4414837"/>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4" idx="2"/>
              </p:cNvCxnSpPr>
              <p:nvPr/>
            </p:nvCxnSpPr>
            <p:spPr>
              <a:xfrm flipH="1">
                <a:off x="4143978" y="4529137"/>
                <a:ext cx="11430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458178" y="4529137"/>
                <a:ext cx="685800" cy="21907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239" y="5862637"/>
                <a:ext cx="6191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a:stCxn id="24" idx="6"/>
              </p:cNvCxnSpPr>
              <p:nvPr/>
            </p:nvCxnSpPr>
            <p:spPr>
              <a:xfrm>
                <a:off x="5515578" y="4529137"/>
                <a:ext cx="167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p:nvPr/>
            </p:nvCxnSpPr>
            <p:spPr>
              <a:xfrm flipV="1">
                <a:off x="6689058" y="4567237"/>
                <a:ext cx="7620" cy="204216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6697983" y="5504497"/>
                <a:ext cx="646395" cy="369332"/>
              </a:xfrm>
              <a:prstGeom prst="rect">
                <a:avLst/>
              </a:prstGeom>
              <a:noFill/>
            </p:spPr>
            <p:txBody>
              <a:bodyPr wrap="none" rtlCol="0">
                <a:spAutoFit/>
              </a:bodyPr>
              <a:lstStyle/>
              <a:p>
                <a:r>
                  <a:rPr lang="en-US" dirty="0" err="1" smtClean="0">
                    <a:solidFill>
                      <a:schemeClr val="accent2"/>
                    </a:solidFill>
                  </a:rPr>
                  <a:t>Vout</a:t>
                </a:r>
                <a:endParaRPr lang="en-US" dirty="0">
                  <a:solidFill>
                    <a:schemeClr val="accent2"/>
                  </a:solidFill>
                </a:endParaRPr>
              </a:p>
            </p:txBody>
          </p:sp>
        </p:grpSp>
      </p:grpSp>
      <p:sp>
        <p:nvSpPr>
          <p:cNvPr id="3" name="TextBox 2"/>
          <p:cNvSpPr txBox="1"/>
          <p:nvPr/>
        </p:nvSpPr>
        <p:spPr>
          <a:xfrm rot="20568189">
            <a:off x="3200400" y="5803469"/>
            <a:ext cx="1409360" cy="430887"/>
          </a:xfrm>
          <a:prstGeom prst="rect">
            <a:avLst/>
          </a:prstGeom>
          <a:solidFill>
            <a:schemeClr val="tx1"/>
          </a:solidFill>
        </p:spPr>
        <p:txBody>
          <a:bodyPr wrap="none" rtlCol="0">
            <a:spAutoFit/>
          </a:bodyPr>
          <a:lstStyle/>
          <a:p>
            <a:r>
              <a:rPr lang="en-US" sz="2200" dirty="0" smtClean="0">
                <a:solidFill>
                  <a:schemeClr val="bg1"/>
                </a:solidFill>
              </a:rPr>
              <a:t>STM32L4</a:t>
            </a:r>
            <a:endParaRPr lang="en-US" sz="2200" dirty="0">
              <a:solidFill>
                <a:schemeClr val="bg1"/>
              </a:solidFill>
            </a:endParaRPr>
          </a:p>
        </p:txBody>
      </p:sp>
      <p:sp>
        <p:nvSpPr>
          <p:cNvPr id="21" name="Explosion 2 20"/>
          <p:cNvSpPr/>
          <p:nvPr/>
        </p:nvSpPr>
        <p:spPr>
          <a:xfrm>
            <a:off x="2398138" y="332656"/>
            <a:ext cx="1322496" cy="729350"/>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002152"/>
                </a:solidFill>
                <a:latin typeface="Bookman Old Style" panose="02050604050505020204" pitchFamily="18" charset="0"/>
              </a:rPr>
              <a:t>NEW</a:t>
            </a:r>
            <a:r>
              <a:rPr lang="en-US" sz="1050" b="1" dirty="0" smtClean="0">
                <a:solidFill>
                  <a:srgbClr val="002152"/>
                </a:solidFill>
              </a:rPr>
              <a:t>!</a:t>
            </a:r>
            <a:endParaRPr lang="en-US" b="1" dirty="0">
              <a:solidFill>
                <a:srgbClr val="002152"/>
              </a:solidFill>
            </a:endParaRPr>
          </a:p>
        </p:txBody>
      </p:sp>
    </p:spTree>
    <p:extLst>
      <p:ext uri="{BB962C8B-B14F-4D97-AF65-F5344CB8AC3E}">
        <p14:creationId xmlns:p14="http://schemas.microsoft.com/office/powerpoint/2010/main" val="4078434981"/>
      </p:ext>
    </p:extLst>
  </p:cSld>
  <p:clrMapOvr>
    <a:masterClrMapping/>
  </p:clrMapOvr>
  <p:transition spd="slow">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Oversampler</a:t>
            </a:r>
            <a:endParaRPr lang="en-US" dirty="0"/>
          </a:p>
        </p:txBody>
      </p:sp>
      <p:sp>
        <p:nvSpPr>
          <p:cNvPr id="3" name="Content Placeholder 2"/>
          <p:cNvSpPr>
            <a:spLocks noGrp="1"/>
          </p:cNvSpPr>
          <p:nvPr>
            <p:ph idx="1"/>
          </p:nvPr>
        </p:nvSpPr>
        <p:spPr>
          <a:xfrm>
            <a:off x="457200" y="1277497"/>
            <a:ext cx="8229600" cy="4191917"/>
          </a:xfrm>
        </p:spPr>
        <p:txBody>
          <a:bodyPr/>
          <a:lstStyle/>
          <a:p>
            <a:r>
              <a:rPr lang="en-US" dirty="0" err="1" smtClean="0">
                <a:solidFill>
                  <a:srgbClr val="002060"/>
                </a:solidFill>
              </a:rPr>
              <a:t>Oversampler</a:t>
            </a:r>
            <a:r>
              <a:rPr lang="en-US" dirty="0" smtClean="0">
                <a:solidFill>
                  <a:srgbClr val="002060"/>
                </a:solidFill>
              </a:rPr>
              <a:t> performs data pre-processing to offload the CPU. Handles up to 256 conversions and averages them</a:t>
            </a:r>
          </a:p>
          <a:p>
            <a:pPr lvl="1"/>
            <a:r>
              <a:rPr lang="en-US" dirty="0" smtClean="0">
                <a:solidFill>
                  <a:srgbClr val="002060"/>
                </a:solidFill>
              </a:rPr>
              <a:t>For : Averaging, Data rate reduction, SNR improvement, Basic filtering</a:t>
            </a:r>
          </a:p>
          <a:p>
            <a:endParaRPr lang="en-US" sz="1800" dirty="0">
              <a:solidFill>
                <a:srgbClr val="002060"/>
              </a:solidFill>
            </a:endParaRPr>
          </a:p>
          <a:p>
            <a:pPr marL="0" indent="0">
              <a:buNone/>
            </a:pPr>
            <a:endParaRPr lang="en-US" sz="1800" dirty="0">
              <a:solidFill>
                <a:srgbClr val="002060"/>
              </a:solidFill>
            </a:endParaRPr>
          </a:p>
          <a:p>
            <a:r>
              <a:rPr lang="en-US" dirty="0" smtClean="0">
                <a:solidFill>
                  <a:srgbClr val="002060"/>
                </a:solidFill>
              </a:rPr>
              <a:t>Programmable oversampling ratio</a:t>
            </a:r>
          </a:p>
          <a:p>
            <a:pPr lvl="1">
              <a:lnSpc>
                <a:spcPct val="80000"/>
              </a:lnSpc>
            </a:pPr>
            <a:r>
              <a:rPr lang="en-US" dirty="0">
                <a:solidFill>
                  <a:srgbClr val="002060"/>
                </a:solidFill>
              </a:rPr>
              <a:t>x</a:t>
            </a:r>
            <a:r>
              <a:rPr lang="en-US" dirty="0" smtClean="0">
                <a:solidFill>
                  <a:srgbClr val="002060"/>
                </a:solidFill>
              </a:rPr>
              <a:t>2, x4, x8, x16, x32, x64, x128, x256</a:t>
            </a:r>
          </a:p>
          <a:p>
            <a:pPr>
              <a:lnSpc>
                <a:spcPct val="80000"/>
              </a:lnSpc>
            </a:pPr>
            <a:r>
              <a:rPr lang="en-US" dirty="0" smtClean="0">
                <a:solidFill>
                  <a:srgbClr val="002060"/>
                </a:solidFill>
              </a:rPr>
              <a:t>Programmable data shifting / truncating</a:t>
            </a:r>
          </a:p>
          <a:p>
            <a:pPr lvl="1">
              <a:lnSpc>
                <a:spcPct val="80000"/>
              </a:lnSpc>
            </a:pPr>
            <a:r>
              <a:rPr lang="en-US" dirty="0" smtClean="0">
                <a:solidFill>
                  <a:srgbClr val="002060"/>
                </a:solidFill>
              </a:rPr>
              <a:t>Right shift 0 to 8 bits</a:t>
            </a:r>
          </a:p>
          <a:p>
            <a:pPr lvl="1">
              <a:lnSpc>
                <a:spcPct val="80000"/>
              </a:lnSpc>
            </a:pPr>
            <a:endParaRPr lang="en-US" dirty="0">
              <a:solidFill>
                <a:srgbClr val="00206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84</a:t>
            </a:fld>
            <a:endParaRPr lang="fr-FR" dirty="0"/>
          </a:p>
        </p:txBody>
      </p:sp>
      <p:sp>
        <p:nvSpPr>
          <p:cNvPr id="8" name="Rectangle 7"/>
          <p:cNvSpPr>
            <a:spLocks noChangeArrowheads="1"/>
          </p:cNvSpPr>
          <p:nvPr/>
        </p:nvSpPr>
        <p:spPr bwMode="auto">
          <a:xfrm>
            <a:off x="395536" y="2674964"/>
            <a:ext cx="1079310" cy="677494"/>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lIns="81308" tIns="40652" rIns="81308" bIns="40652" anchor="ctr"/>
          <a:lstStyle/>
          <a:p>
            <a:pPr algn="ctr" defTabSz="812800" eaLnBrk="0" hangingPunct="0">
              <a:defRPr/>
            </a:pPr>
            <a:r>
              <a:rPr lang="en-US" sz="1600" b="1" dirty="0" smtClean="0">
                <a:solidFill>
                  <a:schemeClr val="tx1"/>
                </a:solidFill>
                <a:cs typeface="ＭＳ Ｐゴシック"/>
              </a:rPr>
              <a:t>ADC</a:t>
            </a:r>
            <a:endParaRPr lang="en-US" sz="1600" b="1" dirty="0">
              <a:solidFill>
                <a:schemeClr val="tx1"/>
              </a:solidFill>
              <a:cs typeface="ＭＳ Ｐゴシック"/>
            </a:endParaRPr>
          </a:p>
        </p:txBody>
      </p:sp>
      <p:sp>
        <p:nvSpPr>
          <p:cNvPr id="40" name="Line 10"/>
          <p:cNvSpPr>
            <a:spLocks noChangeShapeType="1"/>
          </p:cNvSpPr>
          <p:nvPr/>
        </p:nvSpPr>
        <p:spPr bwMode="auto">
          <a:xfrm>
            <a:off x="1444631" y="3031015"/>
            <a:ext cx="641122" cy="0"/>
          </a:xfrm>
          <a:prstGeom prst="line">
            <a:avLst/>
          </a:prstGeom>
          <a:noFill/>
          <a:ln w="9525">
            <a:solidFill>
              <a:schemeClr val="tx1"/>
            </a:solidFill>
            <a:miter lim="800000"/>
            <a:headEnd/>
            <a:tailEnd type="triangle"/>
          </a:ln>
        </p:spPr>
        <p:txBody>
          <a:bodyPr wrap="none"/>
          <a:lstStyle/>
          <a:p>
            <a:endParaRPr lang="en-US"/>
          </a:p>
        </p:txBody>
      </p:sp>
      <p:sp>
        <p:nvSpPr>
          <p:cNvPr id="41" name="Oval 40"/>
          <p:cNvSpPr/>
          <p:nvPr/>
        </p:nvSpPr>
        <p:spPr>
          <a:xfrm>
            <a:off x="2085753" y="2780928"/>
            <a:ext cx="434548" cy="475854"/>
          </a:xfrm>
          <a:prstGeom prst="ellips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solidFill>
              <a:srgbClr val="00B0F0"/>
            </a:solidFill>
          </a:ln>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3" name="Line 10"/>
          <p:cNvSpPr>
            <a:spLocks noChangeShapeType="1"/>
          </p:cNvSpPr>
          <p:nvPr/>
        </p:nvSpPr>
        <p:spPr bwMode="auto">
          <a:xfrm>
            <a:off x="2520301" y="3029951"/>
            <a:ext cx="216024" cy="0"/>
          </a:xfrm>
          <a:prstGeom prst="line">
            <a:avLst/>
          </a:prstGeom>
          <a:noFill/>
          <a:ln w="9525">
            <a:solidFill>
              <a:schemeClr val="tx1"/>
            </a:solidFill>
            <a:miter lim="800000"/>
            <a:headEnd/>
            <a:tailEnd type="triangle"/>
          </a:ln>
        </p:spPr>
        <p:txBody>
          <a:bodyPr wrap="none"/>
          <a:lstStyle/>
          <a:p>
            <a:endParaRPr lang="en-US"/>
          </a:p>
        </p:txBody>
      </p:sp>
      <p:sp>
        <p:nvSpPr>
          <p:cNvPr id="45" name="Line 10"/>
          <p:cNvSpPr>
            <a:spLocks noChangeShapeType="1"/>
          </p:cNvSpPr>
          <p:nvPr/>
        </p:nvSpPr>
        <p:spPr bwMode="auto">
          <a:xfrm>
            <a:off x="4680541" y="3002661"/>
            <a:ext cx="216024" cy="0"/>
          </a:xfrm>
          <a:prstGeom prst="line">
            <a:avLst/>
          </a:prstGeom>
          <a:noFill/>
          <a:ln w="9525">
            <a:solidFill>
              <a:schemeClr val="tx1"/>
            </a:solidFill>
            <a:miter lim="800000"/>
            <a:headEnd/>
            <a:tailEnd type="none"/>
          </a:ln>
        </p:spPr>
        <p:txBody>
          <a:bodyPr wrap="none"/>
          <a:lstStyle/>
          <a:p>
            <a:endParaRPr lang="en-US"/>
          </a:p>
        </p:txBody>
      </p:sp>
      <p:sp>
        <p:nvSpPr>
          <p:cNvPr id="55" name="Rectangle 54"/>
          <p:cNvSpPr>
            <a:spLocks noChangeArrowheads="1"/>
          </p:cNvSpPr>
          <p:nvPr/>
        </p:nvSpPr>
        <p:spPr bwMode="auto">
          <a:xfrm>
            <a:off x="2752945" y="2708920"/>
            <a:ext cx="1938438" cy="65647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81308" tIns="40652" rIns="81308" bIns="40652" anchor="ctr"/>
          <a:lstStyle/>
          <a:p>
            <a:pPr algn="ctr" defTabSz="812800" eaLnBrk="0" hangingPunct="0">
              <a:defRPr/>
            </a:pPr>
            <a:r>
              <a:rPr lang="fr-FR" sz="1600" b="1" dirty="0">
                <a:solidFill>
                  <a:schemeClr val="bg1"/>
                </a:solidFill>
                <a:cs typeface="ＭＳ Ｐゴシック"/>
              </a:rPr>
              <a:t>A</a:t>
            </a:r>
            <a:r>
              <a:rPr lang="fr-FR" sz="1600" b="1" dirty="0" smtClean="0">
                <a:solidFill>
                  <a:schemeClr val="bg1"/>
                </a:solidFill>
                <a:cs typeface="ＭＳ Ｐゴシック"/>
              </a:rPr>
              <a:t>ccumulation</a:t>
            </a:r>
            <a:r>
              <a:rPr lang="fr-FR" sz="1600" b="1" dirty="0">
                <a:solidFill>
                  <a:schemeClr val="bg1"/>
                </a:solidFill>
                <a:cs typeface="ＭＳ Ｐゴシック"/>
              </a:rPr>
              <a:t/>
            </a:r>
            <a:br>
              <a:rPr lang="fr-FR" sz="1600" b="1" dirty="0">
                <a:solidFill>
                  <a:schemeClr val="bg1"/>
                </a:solidFill>
                <a:cs typeface="ＭＳ Ｐゴシック"/>
              </a:rPr>
            </a:br>
            <a:r>
              <a:rPr lang="fr-FR" sz="1600" b="1" dirty="0" smtClean="0">
                <a:solidFill>
                  <a:schemeClr val="bg1"/>
                </a:solidFill>
                <a:cs typeface="ＭＳ Ｐゴシック"/>
              </a:rPr>
              <a:t>data </a:t>
            </a:r>
            <a:r>
              <a:rPr lang="en-US" sz="1600" b="1" dirty="0" smtClean="0">
                <a:solidFill>
                  <a:schemeClr val="bg1"/>
                </a:solidFill>
                <a:cs typeface="ＭＳ Ｐゴシック"/>
              </a:rPr>
              <a:t>register</a:t>
            </a:r>
            <a:endParaRPr lang="en-US" sz="1600" b="1" dirty="0">
              <a:solidFill>
                <a:schemeClr val="bg1"/>
              </a:solidFill>
              <a:cs typeface="ＭＳ Ｐゴシック"/>
            </a:endParaRPr>
          </a:p>
        </p:txBody>
      </p:sp>
      <p:cxnSp>
        <p:nvCxnSpPr>
          <p:cNvPr id="80" name="Straight Connector 79"/>
          <p:cNvCxnSpPr>
            <a:stCxn id="45" idx="1"/>
          </p:cNvCxnSpPr>
          <p:nvPr/>
        </p:nvCxnSpPr>
        <p:spPr>
          <a:xfrm>
            <a:off x="4896565" y="3002662"/>
            <a:ext cx="0" cy="714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304277" y="3717032"/>
            <a:ext cx="259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304277" y="3256782"/>
            <a:ext cx="0" cy="46025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5" idx="1"/>
          </p:cNvCxnSpPr>
          <p:nvPr/>
        </p:nvCxnSpPr>
        <p:spPr>
          <a:xfrm flipV="1">
            <a:off x="4896565" y="3002661"/>
            <a:ext cx="28803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31640" y="2348880"/>
            <a:ext cx="970137" cy="307777"/>
          </a:xfrm>
          <a:prstGeom prst="rect">
            <a:avLst/>
          </a:prstGeom>
          <a:noFill/>
        </p:spPr>
        <p:txBody>
          <a:bodyPr wrap="none" rtlCol="0">
            <a:spAutoFit/>
          </a:bodyPr>
          <a:lstStyle/>
          <a:p>
            <a:r>
              <a:rPr lang="en-US" sz="1400" dirty="0" smtClean="0"/>
              <a:t>12bit data</a:t>
            </a:r>
            <a:endParaRPr lang="en-US" sz="1400" dirty="0"/>
          </a:p>
        </p:txBody>
      </p:sp>
      <p:sp>
        <p:nvSpPr>
          <p:cNvPr id="89" name="Rectangle 5"/>
          <p:cNvSpPr>
            <a:spLocks noChangeArrowheads="1"/>
          </p:cNvSpPr>
          <p:nvPr/>
        </p:nvSpPr>
        <p:spPr bwMode="auto">
          <a:xfrm>
            <a:off x="5194176" y="2674964"/>
            <a:ext cx="1456969" cy="68488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smtClean="0">
                <a:solidFill>
                  <a:schemeClr val="tx1"/>
                </a:solidFill>
                <a:cs typeface="ＭＳ Ｐゴシック"/>
              </a:rPr>
              <a:t>DATA</a:t>
            </a:r>
            <a:br>
              <a:rPr lang="en-US" sz="1600" dirty="0" smtClean="0">
                <a:solidFill>
                  <a:schemeClr val="tx1"/>
                </a:solidFill>
                <a:cs typeface="ＭＳ Ｐゴシック"/>
              </a:rPr>
            </a:br>
            <a:r>
              <a:rPr lang="en-US" sz="1600" dirty="0" smtClean="0">
                <a:solidFill>
                  <a:schemeClr val="tx1"/>
                </a:solidFill>
                <a:cs typeface="ＭＳ Ｐゴシック"/>
              </a:rPr>
              <a:t> SHIFTER,</a:t>
            </a:r>
            <a:br>
              <a:rPr lang="en-US" sz="1600" dirty="0" smtClean="0">
                <a:solidFill>
                  <a:schemeClr val="tx1"/>
                </a:solidFill>
                <a:cs typeface="ＭＳ Ｐゴシック"/>
              </a:rPr>
            </a:br>
            <a:r>
              <a:rPr lang="en-US" sz="1600" dirty="0" smtClean="0">
                <a:solidFill>
                  <a:schemeClr val="tx1"/>
                </a:solidFill>
                <a:cs typeface="ＭＳ Ｐゴシック"/>
              </a:rPr>
              <a:t> TRUNCATER</a:t>
            </a:r>
            <a:endParaRPr lang="en-US" sz="1600" dirty="0">
              <a:solidFill>
                <a:schemeClr val="tx1"/>
              </a:solidFill>
              <a:cs typeface="ＭＳ Ｐゴシック"/>
            </a:endParaRPr>
          </a:p>
        </p:txBody>
      </p:sp>
      <p:sp>
        <p:nvSpPr>
          <p:cNvPr id="90" name="TextBox 89"/>
          <p:cNvSpPr txBox="1"/>
          <p:nvPr/>
        </p:nvSpPr>
        <p:spPr>
          <a:xfrm>
            <a:off x="3093865" y="2354947"/>
            <a:ext cx="1268296" cy="307777"/>
          </a:xfrm>
          <a:prstGeom prst="rect">
            <a:avLst/>
          </a:prstGeom>
          <a:noFill/>
        </p:spPr>
        <p:txBody>
          <a:bodyPr wrap="none" rtlCol="0">
            <a:spAutoFit/>
          </a:bodyPr>
          <a:lstStyle/>
          <a:p>
            <a:r>
              <a:rPr lang="en-US" sz="1400" dirty="0" smtClean="0"/>
              <a:t>20 bit register</a:t>
            </a:r>
            <a:endParaRPr lang="en-US" sz="1400" dirty="0"/>
          </a:p>
        </p:txBody>
      </p:sp>
      <p:sp>
        <p:nvSpPr>
          <p:cNvPr id="91" name="Line 10"/>
          <p:cNvSpPr>
            <a:spLocks noChangeShapeType="1"/>
          </p:cNvSpPr>
          <p:nvPr/>
        </p:nvSpPr>
        <p:spPr bwMode="auto">
          <a:xfrm>
            <a:off x="6651145" y="2986421"/>
            <a:ext cx="216024" cy="0"/>
          </a:xfrm>
          <a:prstGeom prst="line">
            <a:avLst/>
          </a:prstGeom>
          <a:noFill/>
          <a:ln w="9525">
            <a:solidFill>
              <a:schemeClr val="tx1"/>
            </a:solidFill>
            <a:miter lim="800000"/>
            <a:headEnd/>
            <a:tailEnd type="triangle"/>
          </a:ln>
        </p:spPr>
        <p:txBody>
          <a:bodyPr wrap="none"/>
          <a:lstStyle/>
          <a:p>
            <a:endParaRPr lang="en-US"/>
          </a:p>
        </p:txBody>
      </p:sp>
      <p:sp>
        <p:nvSpPr>
          <p:cNvPr id="92" name="Rectangle 5"/>
          <p:cNvSpPr>
            <a:spLocks noChangeArrowheads="1"/>
          </p:cNvSpPr>
          <p:nvPr/>
        </p:nvSpPr>
        <p:spPr bwMode="auto">
          <a:xfrm>
            <a:off x="6867169" y="2703247"/>
            <a:ext cx="1737279" cy="66088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600" dirty="0" err="1" smtClean="0">
                <a:solidFill>
                  <a:schemeClr val="bg1"/>
                </a:solidFill>
                <a:cs typeface="ＭＳ Ｐゴシック"/>
              </a:rPr>
              <a:t>ADCx_DR</a:t>
            </a:r>
            <a:endParaRPr lang="en-US" sz="1600" dirty="0">
              <a:solidFill>
                <a:schemeClr val="bg1"/>
              </a:solidFill>
              <a:cs typeface="ＭＳ Ｐゴシック"/>
            </a:endParaRPr>
          </a:p>
        </p:txBody>
      </p:sp>
      <p:sp>
        <p:nvSpPr>
          <p:cNvPr id="93" name="TextBox 92"/>
          <p:cNvSpPr txBox="1"/>
          <p:nvPr/>
        </p:nvSpPr>
        <p:spPr>
          <a:xfrm>
            <a:off x="7158267" y="2367187"/>
            <a:ext cx="1268296" cy="307777"/>
          </a:xfrm>
          <a:prstGeom prst="rect">
            <a:avLst/>
          </a:prstGeom>
          <a:noFill/>
        </p:spPr>
        <p:txBody>
          <a:bodyPr wrap="none" rtlCol="0">
            <a:spAutoFit/>
          </a:bodyPr>
          <a:lstStyle/>
          <a:p>
            <a:r>
              <a:rPr lang="en-US" sz="1400" dirty="0" smtClean="0"/>
              <a:t>16 bit register</a:t>
            </a:r>
            <a:endParaRPr lang="en-US" sz="1400" dirty="0"/>
          </a:p>
        </p:txBody>
      </p:sp>
      <p:sp>
        <p:nvSpPr>
          <p:cNvPr id="94" name="TextBox 93"/>
          <p:cNvSpPr txBox="1"/>
          <p:nvPr/>
        </p:nvSpPr>
        <p:spPr>
          <a:xfrm>
            <a:off x="4975652" y="2377147"/>
            <a:ext cx="1646605" cy="307777"/>
          </a:xfrm>
          <a:prstGeom prst="rect">
            <a:avLst/>
          </a:prstGeom>
          <a:noFill/>
        </p:spPr>
        <p:txBody>
          <a:bodyPr wrap="none" rtlCol="0">
            <a:spAutoFit/>
          </a:bodyPr>
          <a:lstStyle/>
          <a:p>
            <a:r>
              <a:rPr lang="en-US" sz="1400" dirty="0" smtClean="0"/>
              <a:t>0 to 8 bit right shift</a:t>
            </a:r>
            <a:endParaRPr lang="en-US" sz="1400" dirty="0"/>
          </a:p>
        </p:txBody>
      </p:sp>
      <p:sp>
        <p:nvSpPr>
          <p:cNvPr id="95" name="Rectangle 11"/>
          <p:cNvSpPr>
            <a:spLocks noChangeArrowheads="1"/>
          </p:cNvSpPr>
          <p:nvPr/>
        </p:nvSpPr>
        <p:spPr bwMode="auto">
          <a:xfrm>
            <a:off x="1866380" y="5665480"/>
            <a:ext cx="546100" cy="215900"/>
          </a:xfrm>
          <a:prstGeom prst="rect">
            <a:avLst/>
          </a:prstGeom>
          <a:solidFill>
            <a:srgbClr val="000080">
              <a:alpha val="59999"/>
            </a:srgbClr>
          </a:solidFill>
          <a:ln w="12700">
            <a:solidFill>
              <a:schemeClr val="accent2"/>
            </a:solidFill>
            <a:miter lim="800000"/>
            <a:headEnd/>
            <a:tailEnd/>
          </a:ln>
        </p:spPr>
        <p:txBody>
          <a:bodyPr wrap="none" lIns="81308" tIns="40652" rIns="81308" bIns="40652" anchor="ctr"/>
          <a:lstStyle/>
          <a:p>
            <a:pPr algn="ctr" defTabSz="812800" eaLnBrk="0" hangingPunct="0"/>
            <a:r>
              <a:rPr lang="fr-FR" sz="800" b="1" dirty="0" smtClean="0">
                <a:solidFill>
                  <a:srgbClr val="FFFFFF"/>
                </a:solidFill>
              </a:rPr>
              <a:t>CH1(0)</a:t>
            </a:r>
            <a:endParaRPr lang="en-US" sz="800" b="1" dirty="0">
              <a:solidFill>
                <a:srgbClr val="FFFFFF"/>
              </a:solidFill>
            </a:endParaRPr>
          </a:p>
        </p:txBody>
      </p:sp>
      <p:sp>
        <p:nvSpPr>
          <p:cNvPr id="96" name="Rectangle 12"/>
          <p:cNvSpPr>
            <a:spLocks noChangeArrowheads="1"/>
          </p:cNvSpPr>
          <p:nvPr/>
        </p:nvSpPr>
        <p:spPr bwMode="auto">
          <a:xfrm>
            <a:off x="1633017" y="5665480"/>
            <a:ext cx="231775" cy="215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81308" tIns="40652" rIns="81308" bIns="40652" anchor="ctr"/>
          <a:lstStyle/>
          <a:p>
            <a:pPr algn="ctr" defTabSz="812800" eaLnBrk="0" hangingPunct="0"/>
            <a:endParaRPr lang="en-US" sz="800" b="1">
              <a:solidFill>
                <a:srgbClr val="FFFFFF"/>
              </a:solidFill>
            </a:endParaRPr>
          </a:p>
        </p:txBody>
      </p:sp>
      <p:sp>
        <p:nvSpPr>
          <p:cNvPr id="97" name="Rectangle 13"/>
          <p:cNvSpPr>
            <a:spLocks noChangeArrowheads="1"/>
          </p:cNvSpPr>
          <p:nvPr/>
        </p:nvSpPr>
        <p:spPr bwMode="auto">
          <a:xfrm>
            <a:off x="2645842" y="5665480"/>
            <a:ext cx="546100" cy="215900"/>
          </a:xfrm>
          <a:prstGeom prst="rect">
            <a:avLst/>
          </a:prstGeom>
          <a:solidFill>
            <a:srgbClr val="000080">
              <a:alpha val="59999"/>
            </a:srgbClr>
          </a:solidFill>
          <a:ln w="12700">
            <a:solidFill>
              <a:schemeClr val="accent2"/>
            </a:solidFill>
            <a:miter lim="800000"/>
            <a:headEnd/>
            <a:tailEnd/>
          </a:ln>
        </p:spPr>
        <p:txBody>
          <a:bodyPr wrap="none" lIns="81308" tIns="40652" rIns="81308" bIns="40652" anchor="ctr"/>
          <a:lstStyle/>
          <a:p>
            <a:pPr algn="ctr" defTabSz="812800" eaLnBrk="0" hangingPunct="0"/>
            <a:r>
              <a:rPr lang="fr-FR" sz="800" b="1" dirty="0" smtClean="0">
                <a:solidFill>
                  <a:srgbClr val="FFFFFF"/>
                </a:solidFill>
              </a:rPr>
              <a:t>CH1(1)</a:t>
            </a:r>
            <a:endParaRPr lang="en-US" sz="800" b="1" dirty="0">
              <a:solidFill>
                <a:srgbClr val="FFFFFF"/>
              </a:solidFill>
            </a:endParaRPr>
          </a:p>
        </p:txBody>
      </p:sp>
      <p:sp>
        <p:nvSpPr>
          <p:cNvPr id="98" name="Rectangle 14"/>
          <p:cNvSpPr>
            <a:spLocks noChangeArrowheads="1"/>
          </p:cNvSpPr>
          <p:nvPr/>
        </p:nvSpPr>
        <p:spPr bwMode="auto">
          <a:xfrm>
            <a:off x="2412480" y="5665480"/>
            <a:ext cx="231775" cy="215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81308" tIns="40652" rIns="81308" bIns="40652" anchor="ctr"/>
          <a:lstStyle/>
          <a:p>
            <a:pPr algn="ctr" defTabSz="812800" eaLnBrk="0" hangingPunct="0"/>
            <a:endParaRPr lang="en-US" sz="800" b="1">
              <a:solidFill>
                <a:srgbClr val="FFFFFF"/>
              </a:solidFill>
            </a:endParaRPr>
          </a:p>
        </p:txBody>
      </p:sp>
      <p:sp>
        <p:nvSpPr>
          <p:cNvPr id="99" name="Rectangle 15"/>
          <p:cNvSpPr>
            <a:spLocks noChangeArrowheads="1"/>
          </p:cNvSpPr>
          <p:nvPr/>
        </p:nvSpPr>
        <p:spPr bwMode="auto">
          <a:xfrm>
            <a:off x="3976737" y="5665480"/>
            <a:ext cx="546100" cy="215900"/>
          </a:xfrm>
          <a:prstGeom prst="rect">
            <a:avLst/>
          </a:prstGeom>
          <a:solidFill>
            <a:srgbClr val="000080">
              <a:alpha val="59999"/>
            </a:srgbClr>
          </a:solidFill>
          <a:ln w="12700">
            <a:solidFill>
              <a:schemeClr val="accent2"/>
            </a:solidFill>
            <a:miter lim="800000"/>
            <a:headEnd/>
            <a:tailEnd/>
          </a:ln>
        </p:spPr>
        <p:txBody>
          <a:bodyPr wrap="none" lIns="81308" tIns="40652" rIns="81308" bIns="40652" anchor="ctr"/>
          <a:lstStyle/>
          <a:p>
            <a:pPr algn="ctr" defTabSz="812800" eaLnBrk="0" hangingPunct="0"/>
            <a:r>
              <a:rPr lang="fr-FR" sz="800" b="1" dirty="0" smtClean="0">
                <a:solidFill>
                  <a:srgbClr val="FFFFFF"/>
                </a:solidFill>
              </a:rPr>
              <a:t>CH1(0)</a:t>
            </a:r>
            <a:endParaRPr lang="en-US" sz="800" b="1" dirty="0">
              <a:solidFill>
                <a:srgbClr val="FFFFFF"/>
              </a:solidFill>
            </a:endParaRPr>
          </a:p>
        </p:txBody>
      </p:sp>
      <p:sp>
        <p:nvSpPr>
          <p:cNvPr id="100" name="Rectangle 16"/>
          <p:cNvSpPr>
            <a:spLocks noChangeArrowheads="1"/>
          </p:cNvSpPr>
          <p:nvPr/>
        </p:nvSpPr>
        <p:spPr bwMode="auto">
          <a:xfrm>
            <a:off x="3743374" y="5665480"/>
            <a:ext cx="233363" cy="215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81308" tIns="40652" rIns="81308" bIns="40652" anchor="ctr"/>
          <a:lstStyle/>
          <a:p>
            <a:pPr algn="ctr" defTabSz="812800" eaLnBrk="0" hangingPunct="0"/>
            <a:endParaRPr lang="en-US" sz="800" b="1">
              <a:solidFill>
                <a:srgbClr val="FFFFFF"/>
              </a:solidFill>
            </a:endParaRPr>
          </a:p>
        </p:txBody>
      </p:sp>
      <p:sp>
        <p:nvSpPr>
          <p:cNvPr id="101" name="Rectangle 17"/>
          <p:cNvSpPr>
            <a:spLocks noChangeArrowheads="1"/>
          </p:cNvSpPr>
          <p:nvPr/>
        </p:nvSpPr>
        <p:spPr bwMode="auto">
          <a:xfrm>
            <a:off x="4756199" y="5665480"/>
            <a:ext cx="546100" cy="215900"/>
          </a:xfrm>
          <a:prstGeom prst="rect">
            <a:avLst/>
          </a:prstGeom>
          <a:solidFill>
            <a:srgbClr val="000080">
              <a:alpha val="59999"/>
            </a:srgbClr>
          </a:solidFill>
          <a:ln w="12700">
            <a:solidFill>
              <a:schemeClr val="accent2"/>
            </a:solidFill>
            <a:miter lim="800000"/>
            <a:headEnd/>
            <a:tailEnd/>
          </a:ln>
        </p:spPr>
        <p:txBody>
          <a:bodyPr wrap="none" lIns="81308" tIns="40652" rIns="81308" bIns="40652" anchor="ctr"/>
          <a:lstStyle/>
          <a:p>
            <a:pPr algn="ctr" defTabSz="812800" eaLnBrk="0" hangingPunct="0"/>
            <a:r>
              <a:rPr lang="fr-FR" sz="800" b="1" dirty="0" smtClean="0">
                <a:solidFill>
                  <a:srgbClr val="FFFFFF"/>
                </a:solidFill>
              </a:rPr>
              <a:t>CH1(1)</a:t>
            </a:r>
            <a:endParaRPr lang="en-US" sz="800" b="1" dirty="0">
              <a:solidFill>
                <a:srgbClr val="FFFFFF"/>
              </a:solidFill>
            </a:endParaRPr>
          </a:p>
        </p:txBody>
      </p:sp>
      <p:sp>
        <p:nvSpPr>
          <p:cNvPr id="102" name="Rectangle 18"/>
          <p:cNvSpPr>
            <a:spLocks noChangeArrowheads="1"/>
          </p:cNvSpPr>
          <p:nvPr/>
        </p:nvSpPr>
        <p:spPr bwMode="auto">
          <a:xfrm>
            <a:off x="4522837" y="5665480"/>
            <a:ext cx="233362" cy="215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81308" tIns="40652" rIns="81308" bIns="40652" anchor="ctr"/>
          <a:lstStyle/>
          <a:p>
            <a:pPr algn="ctr" defTabSz="812800" eaLnBrk="0" hangingPunct="0"/>
            <a:endParaRPr lang="en-US" sz="800" b="1">
              <a:solidFill>
                <a:srgbClr val="FFFFFF"/>
              </a:solidFill>
            </a:endParaRPr>
          </a:p>
        </p:txBody>
      </p:sp>
      <p:sp>
        <p:nvSpPr>
          <p:cNvPr id="104" name="Line 28"/>
          <p:cNvSpPr>
            <a:spLocks noChangeShapeType="1"/>
          </p:cNvSpPr>
          <p:nvPr/>
        </p:nvSpPr>
        <p:spPr bwMode="auto">
          <a:xfrm flipV="1">
            <a:off x="1652067" y="5927417"/>
            <a:ext cx="0" cy="29051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5" name="Text Box 29"/>
          <p:cNvSpPr txBox="1">
            <a:spLocks noChangeArrowheads="1"/>
          </p:cNvSpPr>
          <p:nvPr/>
        </p:nvSpPr>
        <p:spPr bwMode="auto">
          <a:xfrm>
            <a:off x="1329805" y="6217930"/>
            <a:ext cx="1316037" cy="32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308" tIns="40652" rIns="81308" bIns="40652">
            <a:spAutoFit/>
          </a:bodyPr>
          <a:lstStyle>
            <a:lvl1pPr defTabSz="812800" eaLnBrk="0" hangingPunct="0">
              <a:defRPr sz="2400">
                <a:solidFill>
                  <a:schemeClr val="tx1"/>
                </a:solidFill>
                <a:latin typeface="Verdana" pitchFamily="34" charset="0"/>
                <a:ea typeface="ＭＳ Ｐゴシック" pitchFamily="34" charset="-128"/>
              </a:defRPr>
            </a:lvl1pPr>
            <a:lvl2pPr marL="742950" indent="-285750" defTabSz="812800" eaLnBrk="0" hangingPunct="0">
              <a:defRPr sz="2400">
                <a:solidFill>
                  <a:schemeClr val="tx1"/>
                </a:solidFill>
                <a:latin typeface="Verdana" pitchFamily="34" charset="0"/>
                <a:ea typeface="ＭＳ Ｐゴシック" pitchFamily="34" charset="-128"/>
              </a:defRPr>
            </a:lvl2pPr>
            <a:lvl3pPr marL="1143000" indent="-228600" defTabSz="812800" eaLnBrk="0" hangingPunct="0">
              <a:defRPr sz="2400">
                <a:solidFill>
                  <a:schemeClr val="tx1"/>
                </a:solidFill>
                <a:latin typeface="Verdana" pitchFamily="34" charset="0"/>
                <a:ea typeface="ＭＳ Ｐゴシック" pitchFamily="34" charset="-128"/>
              </a:defRPr>
            </a:lvl3pPr>
            <a:lvl4pPr marL="1600200" indent="-228600" defTabSz="812800" eaLnBrk="0" hangingPunct="0">
              <a:defRPr sz="2400">
                <a:solidFill>
                  <a:schemeClr val="tx1"/>
                </a:solidFill>
                <a:latin typeface="Verdana" pitchFamily="34" charset="0"/>
                <a:ea typeface="ＭＳ Ｐゴシック" pitchFamily="34" charset="-128"/>
              </a:defRPr>
            </a:lvl4pPr>
            <a:lvl5pPr marL="2057400" indent="-228600" defTabSz="812800" eaLnBrk="0" hangingPunct="0">
              <a:defRPr sz="2400">
                <a:solidFill>
                  <a:schemeClr val="tx1"/>
                </a:solidFill>
                <a:latin typeface="Verdana" pitchFamily="34" charset="0"/>
                <a:ea typeface="ＭＳ Ｐゴシック" pitchFamily="34" charset="-128"/>
              </a:defRPr>
            </a:lvl5pPr>
            <a:lvl6pPr marL="25146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spcBef>
                <a:spcPct val="50000"/>
              </a:spcBef>
            </a:pPr>
            <a:r>
              <a:rPr lang="fr-FR" sz="800" dirty="0">
                <a:solidFill>
                  <a:srgbClr val="000000"/>
                </a:solidFill>
              </a:rPr>
              <a:t>Trigger </a:t>
            </a:r>
            <a:r>
              <a:rPr lang="fr-FR" sz="800" dirty="0" smtClean="0">
                <a:solidFill>
                  <a:srgbClr val="000000"/>
                </a:solidFill>
              </a:rPr>
              <a:t>for </a:t>
            </a:r>
            <a:r>
              <a:rPr lang="fr-FR" sz="800" dirty="0" err="1" smtClean="0">
                <a:solidFill>
                  <a:srgbClr val="000000"/>
                </a:solidFill>
              </a:rPr>
              <a:t>oversampling</a:t>
            </a:r>
            <a:r>
              <a:rPr lang="fr-FR" sz="800" dirty="0" smtClean="0">
                <a:solidFill>
                  <a:srgbClr val="000000"/>
                </a:solidFill>
              </a:rPr>
              <a:t> </a:t>
            </a:r>
            <a:r>
              <a:rPr lang="fr-FR" sz="800" dirty="0" err="1" smtClean="0">
                <a:solidFill>
                  <a:srgbClr val="000000"/>
                </a:solidFill>
              </a:rPr>
              <a:t>channel</a:t>
            </a:r>
            <a:r>
              <a:rPr lang="fr-FR" sz="800" dirty="0" smtClean="0">
                <a:solidFill>
                  <a:srgbClr val="000000"/>
                </a:solidFill>
              </a:rPr>
              <a:t> </a:t>
            </a:r>
            <a:endParaRPr lang="en-US" sz="800" dirty="0">
              <a:solidFill>
                <a:srgbClr val="000000"/>
              </a:solidFill>
            </a:endParaRPr>
          </a:p>
        </p:txBody>
      </p:sp>
      <p:sp>
        <p:nvSpPr>
          <p:cNvPr id="108" name="Rectangle 24"/>
          <p:cNvSpPr>
            <a:spLocks noChangeArrowheads="1"/>
          </p:cNvSpPr>
          <p:nvPr/>
        </p:nvSpPr>
        <p:spPr bwMode="auto">
          <a:xfrm>
            <a:off x="7115869" y="6074371"/>
            <a:ext cx="546100" cy="219075"/>
          </a:xfrm>
          <a:prstGeom prst="rect">
            <a:avLst/>
          </a:prstGeom>
          <a:solidFill>
            <a:srgbClr val="000080">
              <a:alpha val="59999"/>
            </a:srgbClr>
          </a:solidFill>
          <a:ln w="12700">
            <a:solidFill>
              <a:schemeClr val="accent2"/>
            </a:solidFill>
            <a:miter lim="800000"/>
            <a:headEnd/>
            <a:tailEnd/>
          </a:ln>
        </p:spPr>
        <p:txBody>
          <a:bodyPr wrap="none" lIns="81308" tIns="40652" rIns="81308" bIns="40652" anchor="ctr"/>
          <a:lstStyle/>
          <a:p>
            <a:pPr algn="ctr" defTabSz="812800" eaLnBrk="0" hangingPunct="0"/>
            <a:endParaRPr lang="en-US" sz="800" b="1">
              <a:solidFill>
                <a:srgbClr val="FFFFFF"/>
              </a:solidFill>
            </a:endParaRPr>
          </a:p>
        </p:txBody>
      </p:sp>
      <p:sp>
        <p:nvSpPr>
          <p:cNvPr id="109" name="Rectangle 25"/>
          <p:cNvSpPr>
            <a:spLocks noChangeArrowheads="1"/>
          </p:cNvSpPr>
          <p:nvPr/>
        </p:nvSpPr>
        <p:spPr bwMode="auto">
          <a:xfrm>
            <a:off x="7115869" y="5712421"/>
            <a:ext cx="233363" cy="2174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81308" tIns="40652" rIns="81308" bIns="40652" anchor="ctr"/>
          <a:lstStyle/>
          <a:p>
            <a:pPr algn="ctr" defTabSz="812800" eaLnBrk="0" hangingPunct="0"/>
            <a:endParaRPr lang="en-US" sz="800" b="1">
              <a:solidFill>
                <a:srgbClr val="FFFFFF"/>
              </a:solidFill>
            </a:endParaRPr>
          </a:p>
        </p:txBody>
      </p:sp>
      <p:sp>
        <p:nvSpPr>
          <p:cNvPr id="110" name="Text Box 26"/>
          <p:cNvSpPr txBox="1">
            <a:spLocks noChangeArrowheads="1"/>
          </p:cNvSpPr>
          <p:nvPr/>
        </p:nvSpPr>
        <p:spPr bwMode="auto">
          <a:xfrm>
            <a:off x="7830244" y="5712421"/>
            <a:ext cx="839788" cy="250825"/>
          </a:xfrm>
          <a:prstGeom prst="rect">
            <a:avLst/>
          </a:prstGeom>
          <a:noFill/>
          <a:ln w="9525">
            <a:noFill/>
            <a:miter lim="800000"/>
            <a:headEnd/>
            <a:tailEnd/>
          </a:ln>
          <a:effectLst/>
        </p:spPr>
        <p:txBody>
          <a:bodyPr lIns="81308" tIns="40652" rIns="81308" bIns="40652">
            <a:spAutoFit/>
          </a:bodyPr>
          <a:lstStyle/>
          <a:p>
            <a:pPr defTabSz="812800" eaLnBrk="0" hangingPunct="0">
              <a:spcBef>
                <a:spcPct val="50000"/>
              </a:spcBef>
              <a:defRPr/>
            </a:pPr>
            <a:r>
              <a:rPr lang="fr-FR" sz="1100">
                <a:solidFill>
                  <a:srgbClr val="000000"/>
                </a:solidFill>
                <a:effectLst>
                  <a:outerShdw blurRad="38100" dist="38100" dir="2700000" algn="tl">
                    <a:srgbClr val="C0C0C0"/>
                  </a:outerShdw>
                </a:effectLst>
                <a:ea typeface="ＭＳ Ｐゴシック" pitchFamily="50" charset="-128"/>
              </a:rPr>
              <a:t>Sampling</a:t>
            </a:r>
            <a:endParaRPr lang="en-US" sz="1100">
              <a:solidFill>
                <a:srgbClr val="000000"/>
              </a:solidFill>
              <a:effectLst>
                <a:outerShdw blurRad="38100" dist="38100" dir="2700000" algn="tl">
                  <a:srgbClr val="C0C0C0"/>
                </a:outerShdw>
              </a:effectLst>
              <a:ea typeface="ＭＳ Ｐゴシック" pitchFamily="50" charset="-128"/>
            </a:endParaRPr>
          </a:p>
        </p:txBody>
      </p:sp>
      <p:sp>
        <p:nvSpPr>
          <p:cNvPr id="111" name="Text Box 27"/>
          <p:cNvSpPr txBox="1">
            <a:spLocks noChangeArrowheads="1"/>
          </p:cNvSpPr>
          <p:nvPr/>
        </p:nvSpPr>
        <p:spPr bwMode="auto">
          <a:xfrm>
            <a:off x="7818675" y="6058495"/>
            <a:ext cx="1273175" cy="250825"/>
          </a:xfrm>
          <a:prstGeom prst="rect">
            <a:avLst/>
          </a:prstGeom>
          <a:noFill/>
          <a:ln w="9525">
            <a:noFill/>
            <a:miter lim="800000"/>
            <a:headEnd/>
            <a:tailEnd/>
          </a:ln>
          <a:effectLst/>
        </p:spPr>
        <p:txBody>
          <a:bodyPr lIns="81308" tIns="40652" rIns="81308" bIns="40652">
            <a:spAutoFit/>
          </a:bodyPr>
          <a:lstStyle/>
          <a:p>
            <a:pPr defTabSz="812800" eaLnBrk="0" hangingPunct="0">
              <a:spcBef>
                <a:spcPct val="50000"/>
              </a:spcBef>
              <a:defRPr/>
            </a:pPr>
            <a:r>
              <a:rPr lang="fr-FR" sz="1100" dirty="0">
                <a:solidFill>
                  <a:srgbClr val="000000"/>
                </a:solidFill>
                <a:effectLst>
                  <a:outerShdw blurRad="38100" dist="38100" dir="2700000" algn="tl">
                    <a:srgbClr val="C0C0C0"/>
                  </a:outerShdw>
                </a:effectLst>
                <a:ea typeface="ＭＳ Ｐゴシック" pitchFamily="50" charset="-128"/>
              </a:rPr>
              <a:t>Conversion</a:t>
            </a:r>
            <a:endParaRPr lang="en-US" sz="1100" dirty="0">
              <a:solidFill>
                <a:srgbClr val="000000"/>
              </a:solidFill>
              <a:effectLst>
                <a:outerShdw blurRad="38100" dist="38100" dir="2700000" algn="tl">
                  <a:srgbClr val="C0C0C0"/>
                </a:outerShdw>
              </a:effectLst>
              <a:ea typeface="ＭＳ Ｐゴシック" pitchFamily="50" charset="-128"/>
            </a:endParaRPr>
          </a:p>
        </p:txBody>
      </p:sp>
      <p:sp>
        <p:nvSpPr>
          <p:cNvPr id="112" name="Line 28"/>
          <p:cNvSpPr>
            <a:spLocks noChangeShapeType="1"/>
          </p:cNvSpPr>
          <p:nvPr/>
        </p:nvSpPr>
        <p:spPr bwMode="auto">
          <a:xfrm>
            <a:off x="3191942" y="5941204"/>
            <a:ext cx="0" cy="3003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 name="Text Box 29"/>
          <p:cNvSpPr txBox="1">
            <a:spLocks noChangeArrowheads="1"/>
          </p:cNvSpPr>
          <p:nvPr/>
        </p:nvSpPr>
        <p:spPr bwMode="auto">
          <a:xfrm>
            <a:off x="2987824" y="6217930"/>
            <a:ext cx="484928" cy="20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308" tIns="40652" rIns="81308" bIns="40652">
            <a:spAutoFit/>
          </a:bodyPr>
          <a:lstStyle>
            <a:lvl1pPr defTabSz="812800" eaLnBrk="0" hangingPunct="0">
              <a:defRPr sz="2400">
                <a:solidFill>
                  <a:schemeClr val="tx1"/>
                </a:solidFill>
                <a:latin typeface="Verdana" pitchFamily="34" charset="0"/>
                <a:ea typeface="ＭＳ Ｐゴシック" pitchFamily="34" charset="-128"/>
              </a:defRPr>
            </a:lvl1pPr>
            <a:lvl2pPr marL="742950" indent="-285750" defTabSz="812800" eaLnBrk="0" hangingPunct="0">
              <a:defRPr sz="2400">
                <a:solidFill>
                  <a:schemeClr val="tx1"/>
                </a:solidFill>
                <a:latin typeface="Verdana" pitchFamily="34" charset="0"/>
                <a:ea typeface="ＭＳ Ｐゴシック" pitchFamily="34" charset="-128"/>
              </a:defRPr>
            </a:lvl2pPr>
            <a:lvl3pPr marL="1143000" indent="-228600" defTabSz="812800" eaLnBrk="0" hangingPunct="0">
              <a:defRPr sz="2400">
                <a:solidFill>
                  <a:schemeClr val="tx1"/>
                </a:solidFill>
                <a:latin typeface="Verdana" pitchFamily="34" charset="0"/>
                <a:ea typeface="ＭＳ Ｐゴシック" pitchFamily="34" charset="-128"/>
              </a:defRPr>
            </a:lvl3pPr>
            <a:lvl4pPr marL="1600200" indent="-228600" defTabSz="812800" eaLnBrk="0" hangingPunct="0">
              <a:defRPr sz="2400">
                <a:solidFill>
                  <a:schemeClr val="tx1"/>
                </a:solidFill>
                <a:latin typeface="Verdana" pitchFamily="34" charset="0"/>
                <a:ea typeface="ＭＳ Ｐゴシック" pitchFamily="34" charset="-128"/>
              </a:defRPr>
            </a:lvl4pPr>
            <a:lvl5pPr marL="2057400" indent="-228600" defTabSz="812800" eaLnBrk="0" hangingPunct="0">
              <a:defRPr sz="2400">
                <a:solidFill>
                  <a:schemeClr val="tx1"/>
                </a:solidFill>
                <a:latin typeface="Verdana" pitchFamily="34" charset="0"/>
                <a:ea typeface="ＭＳ Ｐゴシック" pitchFamily="34" charset="-128"/>
              </a:defRPr>
            </a:lvl5pPr>
            <a:lvl6pPr marL="25146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pPr>
            <a:r>
              <a:rPr lang="fr-FR" sz="800" dirty="0" smtClean="0">
                <a:solidFill>
                  <a:srgbClr val="000000"/>
                </a:solidFill>
              </a:rPr>
              <a:t>EOC</a:t>
            </a:r>
            <a:endParaRPr lang="en-US" sz="800" dirty="0">
              <a:solidFill>
                <a:srgbClr val="000000"/>
              </a:solidFill>
            </a:endParaRPr>
          </a:p>
        </p:txBody>
      </p:sp>
      <p:sp>
        <p:nvSpPr>
          <p:cNvPr id="114" name="Line 28"/>
          <p:cNvSpPr>
            <a:spLocks noChangeShapeType="1"/>
          </p:cNvSpPr>
          <p:nvPr/>
        </p:nvSpPr>
        <p:spPr bwMode="auto">
          <a:xfrm flipV="1">
            <a:off x="3760498" y="5928979"/>
            <a:ext cx="0" cy="29051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 name="Text Box 29"/>
          <p:cNvSpPr txBox="1">
            <a:spLocks noChangeArrowheads="1"/>
          </p:cNvSpPr>
          <p:nvPr/>
        </p:nvSpPr>
        <p:spPr bwMode="auto">
          <a:xfrm>
            <a:off x="3438236" y="6219492"/>
            <a:ext cx="923925" cy="20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08" tIns="40652" rIns="81308" bIns="40652">
            <a:spAutoFit/>
          </a:bodyPr>
          <a:lstStyle>
            <a:lvl1pPr defTabSz="812800" eaLnBrk="0" hangingPunct="0">
              <a:defRPr sz="2400">
                <a:solidFill>
                  <a:schemeClr val="tx1"/>
                </a:solidFill>
                <a:latin typeface="Verdana" pitchFamily="34" charset="0"/>
                <a:ea typeface="ＭＳ Ｐゴシック" pitchFamily="34" charset="-128"/>
              </a:defRPr>
            </a:lvl1pPr>
            <a:lvl2pPr marL="742950" indent="-285750" defTabSz="812800" eaLnBrk="0" hangingPunct="0">
              <a:defRPr sz="2400">
                <a:solidFill>
                  <a:schemeClr val="tx1"/>
                </a:solidFill>
                <a:latin typeface="Verdana" pitchFamily="34" charset="0"/>
                <a:ea typeface="ＭＳ Ｐゴシック" pitchFamily="34" charset="-128"/>
              </a:defRPr>
            </a:lvl2pPr>
            <a:lvl3pPr marL="1143000" indent="-228600" defTabSz="812800" eaLnBrk="0" hangingPunct="0">
              <a:defRPr sz="2400">
                <a:solidFill>
                  <a:schemeClr val="tx1"/>
                </a:solidFill>
                <a:latin typeface="Verdana" pitchFamily="34" charset="0"/>
                <a:ea typeface="ＭＳ Ｐゴシック" pitchFamily="34" charset="-128"/>
              </a:defRPr>
            </a:lvl3pPr>
            <a:lvl4pPr marL="1600200" indent="-228600" defTabSz="812800" eaLnBrk="0" hangingPunct="0">
              <a:defRPr sz="2400">
                <a:solidFill>
                  <a:schemeClr val="tx1"/>
                </a:solidFill>
                <a:latin typeface="Verdana" pitchFamily="34" charset="0"/>
                <a:ea typeface="ＭＳ Ｐゴシック" pitchFamily="34" charset="-128"/>
              </a:defRPr>
            </a:lvl4pPr>
            <a:lvl5pPr marL="2057400" indent="-228600" defTabSz="812800" eaLnBrk="0" hangingPunct="0">
              <a:defRPr sz="2400">
                <a:solidFill>
                  <a:schemeClr val="tx1"/>
                </a:solidFill>
                <a:latin typeface="Verdana" pitchFamily="34" charset="0"/>
                <a:ea typeface="ＭＳ Ｐゴシック" pitchFamily="34" charset="-128"/>
              </a:defRPr>
            </a:lvl5pPr>
            <a:lvl6pPr marL="25146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pPr>
            <a:r>
              <a:rPr lang="fr-FR" sz="800" dirty="0" smtClean="0">
                <a:solidFill>
                  <a:srgbClr val="000000"/>
                </a:solidFill>
              </a:rPr>
              <a:t>Trigger</a:t>
            </a:r>
            <a:endParaRPr lang="en-US" sz="800" dirty="0">
              <a:solidFill>
                <a:srgbClr val="000000"/>
              </a:solidFill>
            </a:endParaRPr>
          </a:p>
        </p:txBody>
      </p:sp>
      <p:sp>
        <p:nvSpPr>
          <p:cNvPr id="116" name="Line 28"/>
          <p:cNvSpPr>
            <a:spLocks noChangeShapeType="1"/>
          </p:cNvSpPr>
          <p:nvPr/>
        </p:nvSpPr>
        <p:spPr bwMode="auto">
          <a:xfrm>
            <a:off x="5280174" y="5953512"/>
            <a:ext cx="0" cy="3003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 name="Text Box 29"/>
          <p:cNvSpPr txBox="1">
            <a:spLocks noChangeArrowheads="1"/>
          </p:cNvSpPr>
          <p:nvPr/>
        </p:nvSpPr>
        <p:spPr bwMode="auto">
          <a:xfrm>
            <a:off x="5085387" y="6230238"/>
            <a:ext cx="1430829" cy="32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308" tIns="40652" rIns="81308" bIns="40652">
            <a:spAutoFit/>
          </a:bodyPr>
          <a:lstStyle>
            <a:lvl1pPr defTabSz="812800" eaLnBrk="0" hangingPunct="0">
              <a:defRPr sz="2400">
                <a:solidFill>
                  <a:schemeClr val="tx1"/>
                </a:solidFill>
                <a:latin typeface="Verdana" pitchFamily="34" charset="0"/>
                <a:ea typeface="ＭＳ Ｐゴシック" pitchFamily="34" charset="-128"/>
              </a:defRPr>
            </a:lvl1pPr>
            <a:lvl2pPr marL="742950" indent="-285750" defTabSz="812800" eaLnBrk="0" hangingPunct="0">
              <a:defRPr sz="2400">
                <a:solidFill>
                  <a:schemeClr val="tx1"/>
                </a:solidFill>
                <a:latin typeface="Verdana" pitchFamily="34" charset="0"/>
                <a:ea typeface="ＭＳ Ｐゴシック" pitchFamily="34" charset="-128"/>
              </a:defRPr>
            </a:lvl2pPr>
            <a:lvl3pPr marL="1143000" indent="-228600" defTabSz="812800" eaLnBrk="0" hangingPunct="0">
              <a:defRPr sz="2400">
                <a:solidFill>
                  <a:schemeClr val="tx1"/>
                </a:solidFill>
                <a:latin typeface="Verdana" pitchFamily="34" charset="0"/>
                <a:ea typeface="ＭＳ Ｐゴシック" pitchFamily="34" charset="-128"/>
              </a:defRPr>
            </a:lvl3pPr>
            <a:lvl4pPr marL="1600200" indent="-228600" defTabSz="812800" eaLnBrk="0" hangingPunct="0">
              <a:defRPr sz="2400">
                <a:solidFill>
                  <a:schemeClr val="tx1"/>
                </a:solidFill>
                <a:latin typeface="Verdana" pitchFamily="34" charset="0"/>
                <a:ea typeface="ＭＳ Ｐゴシック" pitchFamily="34" charset="-128"/>
              </a:defRPr>
            </a:lvl4pPr>
            <a:lvl5pPr marL="2057400" indent="-228600" defTabSz="812800" eaLnBrk="0" hangingPunct="0">
              <a:defRPr sz="2400">
                <a:solidFill>
                  <a:schemeClr val="tx1"/>
                </a:solidFill>
                <a:latin typeface="Verdana" pitchFamily="34" charset="0"/>
                <a:ea typeface="ＭＳ Ｐゴシック" pitchFamily="34" charset="-128"/>
              </a:defRPr>
            </a:lvl5pPr>
            <a:lvl6pPr marL="25146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defTabSz="8128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pPr>
            <a:r>
              <a:rPr lang="fr-FR" sz="800" dirty="0" smtClean="0">
                <a:solidFill>
                  <a:srgbClr val="000000"/>
                </a:solidFill>
              </a:rPr>
              <a:t>End of conversion for </a:t>
            </a:r>
            <a:r>
              <a:rPr lang="fr-FR" sz="800" dirty="0" err="1" smtClean="0">
                <a:solidFill>
                  <a:srgbClr val="000000"/>
                </a:solidFill>
              </a:rPr>
              <a:t>oversampling</a:t>
            </a:r>
            <a:r>
              <a:rPr lang="fr-FR" sz="800" dirty="0" smtClean="0">
                <a:solidFill>
                  <a:srgbClr val="000000"/>
                </a:solidFill>
              </a:rPr>
              <a:t> </a:t>
            </a:r>
            <a:r>
              <a:rPr lang="fr-FR" sz="800" dirty="0" err="1" smtClean="0">
                <a:solidFill>
                  <a:srgbClr val="000000"/>
                </a:solidFill>
              </a:rPr>
              <a:t>channel</a:t>
            </a:r>
            <a:endParaRPr lang="en-US" sz="800" dirty="0">
              <a:solidFill>
                <a:srgbClr val="000000"/>
              </a:solidFill>
            </a:endParaRPr>
          </a:p>
        </p:txBody>
      </p:sp>
      <p:sp>
        <p:nvSpPr>
          <p:cNvPr id="118" name="Rectangle 117"/>
          <p:cNvSpPr/>
          <p:nvPr/>
        </p:nvSpPr>
        <p:spPr>
          <a:xfrm>
            <a:off x="2088232" y="5229200"/>
            <a:ext cx="4572000" cy="369332"/>
          </a:xfrm>
          <a:prstGeom prst="rect">
            <a:avLst/>
          </a:prstGeom>
        </p:spPr>
        <p:txBody>
          <a:bodyPr>
            <a:spAutoFit/>
          </a:bodyPr>
          <a:lstStyle/>
          <a:p>
            <a:pPr marL="342900" indent="-342900" algn="ctr">
              <a:spcBef>
                <a:spcPct val="20000"/>
              </a:spcBef>
              <a:buClr>
                <a:srgbClr val="FBB034"/>
              </a:buClr>
              <a:buFont typeface="Wingdings" pitchFamily="2" charset="2"/>
              <a:buNone/>
              <a:defRPr/>
            </a:pPr>
            <a:r>
              <a:rPr lang="en-US" i="1" u="sng" dirty="0" smtClean="0">
                <a:solidFill>
                  <a:schemeClr val="accent2"/>
                </a:solidFill>
                <a:effectLst>
                  <a:outerShdw blurRad="38100" dist="38100" dir="2700000" algn="tl">
                    <a:srgbClr val="C0C0C0"/>
                  </a:outerShdw>
                </a:effectLst>
                <a:latin typeface="Arial" pitchFamily="34" charset="0"/>
                <a:ea typeface="ＭＳ Ｐゴシック" charset="-128"/>
              </a:rPr>
              <a:t>Example:</a:t>
            </a:r>
            <a:r>
              <a:rPr lang="en-US" i="1" dirty="0" smtClean="0">
                <a:solidFill>
                  <a:schemeClr val="accent2"/>
                </a:solidFill>
                <a:latin typeface="Arial" pitchFamily="34" charset="0"/>
                <a:ea typeface="ＭＳ Ｐゴシック" charset="-128"/>
              </a:rPr>
              <a:t> Oversampling ratio x2</a:t>
            </a:r>
            <a:endParaRPr lang="en-US" i="1" dirty="0">
              <a:solidFill>
                <a:schemeClr val="accent2"/>
              </a:solidFill>
              <a:latin typeface="Arial" pitchFamily="34" charset="0"/>
              <a:ea typeface="ＭＳ Ｐゴシック" charset="-128"/>
            </a:endParaRPr>
          </a:p>
        </p:txBody>
      </p:sp>
    </p:spTree>
    <p:extLst>
      <p:ext uri="{BB962C8B-B14F-4D97-AF65-F5344CB8AC3E}">
        <p14:creationId xmlns:p14="http://schemas.microsoft.com/office/powerpoint/2010/main" val="695819949"/>
      </p:ext>
    </p:extLst>
  </p:cSld>
  <p:clrMapOvr>
    <a:masterClrMapping/>
  </p:clrMapOvr>
  <p:transition spd="slow">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p:txBody>
          <a:bodyPr/>
          <a:lstStyle/>
          <a:p>
            <a:r>
              <a:rPr lang="en-US" dirty="0" smtClean="0"/>
              <a:t>COMP low power features</a:t>
            </a:r>
          </a:p>
        </p:txBody>
      </p:sp>
      <p:sp>
        <p:nvSpPr>
          <p:cNvPr id="12291" name="Rectangle 3"/>
          <p:cNvSpPr>
            <a:spLocks noGrp="1" noChangeArrowheads="1"/>
          </p:cNvSpPr>
          <p:nvPr>
            <p:ph type="body" idx="1"/>
          </p:nvPr>
        </p:nvSpPr>
        <p:spPr>
          <a:xfrm>
            <a:off x="971600" y="1340768"/>
            <a:ext cx="7801744" cy="821763"/>
          </a:xfrm>
        </p:spPr>
        <p:txBody>
          <a:bodyPr/>
          <a:lstStyle/>
          <a:p>
            <a:pPr marL="0" indent="0">
              <a:spcBef>
                <a:spcPct val="40000"/>
              </a:spcBef>
              <a:buNone/>
            </a:pPr>
            <a:r>
              <a:rPr lang="en-US" dirty="0" smtClean="0">
                <a:solidFill>
                  <a:srgbClr val="002060"/>
                </a:solidFill>
              </a:rPr>
              <a:t>Power </a:t>
            </a:r>
            <a:r>
              <a:rPr lang="en-US" dirty="0">
                <a:solidFill>
                  <a:srgbClr val="002060"/>
                </a:solidFill>
              </a:rPr>
              <a:t>consumption </a:t>
            </a:r>
            <a:r>
              <a:rPr lang="en-US" dirty="0" smtClean="0">
                <a:solidFill>
                  <a:srgbClr val="002060"/>
                </a:solidFill>
              </a:rPr>
              <a:t>-vs- </a:t>
            </a:r>
            <a:r>
              <a:rPr lang="en-US" dirty="0">
                <a:solidFill>
                  <a:srgbClr val="002060"/>
                </a:solidFill>
              </a:rPr>
              <a:t>propagation delay can be </a:t>
            </a:r>
            <a:r>
              <a:rPr lang="en-US" dirty="0" smtClean="0">
                <a:solidFill>
                  <a:srgbClr val="002060"/>
                </a:solidFill>
              </a:rPr>
              <a:t>adjusted:</a:t>
            </a:r>
          </a:p>
          <a:p>
            <a:pPr lvl="1">
              <a:spcBef>
                <a:spcPct val="40000"/>
              </a:spcBef>
            </a:pPr>
            <a:endParaRPr lang="en-US" dirty="0">
              <a:solidFill>
                <a:srgbClr val="002060"/>
              </a:solidFill>
            </a:endParaRPr>
          </a:p>
        </p:txBody>
      </p:sp>
      <p:sp>
        <p:nvSpPr>
          <p:cNvPr id="5" name="Slide Number Placeholder 4"/>
          <p:cNvSpPr>
            <a:spLocks noGrp="1"/>
          </p:cNvSpPr>
          <p:nvPr>
            <p:ph type="sldNum" sz="quarter" idx="12"/>
          </p:nvPr>
        </p:nvSpPr>
        <p:spPr/>
        <p:txBody>
          <a:bodyPr/>
          <a:lstStyle/>
          <a:p>
            <a:fld id="{5B31B9E4-8E4D-4C86-BFD7-412B282B373B}" type="slidenum">
              <a:rPr lang="fr-FR" smtClean="0">
                <a:solidFill>
                  <a:prstClr val="white"/>
                </a:solidFill>
              </a:rPr>
              <a:pPr/>
              <a:t>85</a:t>
            </a:fld>
            <a:endParaRPr lang="fr-FR" dirty="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55455369"/>
              </p:ext>
            </p:extLst>
          </p:nvPr>
        </p:nvGraphicFramePr>
        <p:xfrm>
          <a:off x="971600" y="4221088"/>
          <a:ext cx="7632848" cy="2292481"/>
        </p:xfrm>
        <a:graphic>
          <a:graphicData uri="http://schemas.openxmlformats.org/drawingml/2006/table">
            <a:tbl>
              <a:tblPr firstRow="1" bandRow="1">
                <a:tableStyleId>{5C22544A-7EE6-4342-B048-85BDC9FD1C3A}</a:tableStyleId>
              </a:tblPr>
              <a:tblGrid>
                <a:gridCol w="2016224"/>
                <a:gridCol w="5616624"/>
              </a:tblGrid>
              <a:tr h="428513">
                <a:tc>
                  <a:txBody>
                    <a:bodyPr/>
                    <a:lstStyle/>
                    <a:p>
                      <a:r>
                        <a:rPr lang="en-US" dirty="0" smtClean="0"/>
                        <a:t>LP mode</a:t>
                      </a:r>
                      <a:endParaRPr lang="en-US" dirty="0"/>
                    </a:p>
                  </a:txBody>
                  <a:tcPr/>
                </a:tc>
                <a:tc>
                  <a:txBody>
                    <a:bodyPr/>
                    <a:lstStyle/>
                    <a:p>
                      <a:r>
                        <a:rPr lang="en-US" dirty="0" smtClean="0"/>
                        <a:t>Feature / limitation</a:t>
                      </a:r>
                      <a:endParaRPr lang="en-US" dirty="0"/>
                    </a:p>
                  </a:txBody>
                  <a:tcPr/>
                </a:tc>
              </a:tr>
              <a:tr h="400928">
                <a:tc>
                  <a:txBody>
                    <a:bodyPr/>
                    <a:lstStyle/>
                    <a:p>
                      <a:r>
                        <a:rPr lang="en-US" dirty="0" smtClean="0"/>
                        <a:t>Run, </a:t>
                      </a:r>
                      <a:r>
                        <a:rPr lang="en-US" dirty="0" err="1" smtClean="0"/>
                        <a:t>LPRun</a:t>
                      </a:r>
                      <a:endParaRPr lang="en-US" dirty="0"/>
                    </a:p>
                  </a:txBody>
                  <a:tcPr/>
                </a:tc>
                <a:tc>
                  <a:txBody>
                    <a:bodyPr/>
                    <a:lstStyle/>
                    <a:p>
                      <a:r>
                        <a:rPr lang="en-US" dirty="0" smtClean="0"/>
                        <a:t>no limitation, state polling</a:t>
                      </a:r>
                      <a:r>
                        <a:rPr lang="en-US" baseline="0" dirty="0" smtClean="0"/>
                        <a:t> or </a:t>
                      </a:r>
                      <a:r>
                        <a:rPr lang="en-US" dirty="0" smtClean="0"/>
                        <a:t>interrupt</a:t>
                      </a:r>
                      <a:r>
                        <a:rPr lang="en-US" baseline="0" dirty="0" smtClean="0"/>
                        <a:t> thru EXTI</a:t>
                      </a:r>
                      <a:endParaRPr lang="en-US" dirty="0"/>
                    </a:p>
                  </a:txBody>
                  <a:tcPr/>
                </a:tc>
              </a:tr>
              <a:tr h="346741">
                <a:tc>
                  <a:txBody>
                    <a:bodyPr/>
                    <a:lstStyle/>
                    <a:p>
                      <a:r>
                        <a:rPr lang="en-US" dirty="0" smtClean="0"/>
                        <a:t>Sleep, </a:t>
                      </a:r>
                      <a:r>
                        <a:rPr lang="en-US" dirty="0" err="1" smtClean="0"/>
                        <a:t>LPSleep</a:t>
                      </a:r>
                      <a:r>
                        <a:rPr lang="en-US" dirty="0" smtClean="0"/>
                        <a:t> </a:t>
                      </a:r>
                      <a:endParaRPr lang="en-US" dirty="0"/>
                    </a:p>
                  </a:txBody>
                  <a:tcPr/>
                </a:tc>
                <a:tc>
                  <a:txBody>
                    <a:bodyPr/>
                    <a:lstStyle/>
                    <a:p>
                      <a:r>
                        <a:rPr lang="en-US" dirty="0" smtClean="0"/>
                        <a:t>wakeup capability thru EXTI</a:t>
                      </a:r>
                      <a:endParaRPr lang="en-US" dirty="0"/>
                    </a:p>
                  </a:txBody>
                  <a:tcPr/>
                </a:tc>
              </a:tr>
              <a:tr h="346741">
                <a:tc>
                  <a:txBody>
                    <a:bodyPr/>
                    <a:lstStyle/>
                    <a:p>
                      <a:r>
                        <a:rPr lang="en-US" dirty="0" smtClean="0"/>
                        <a:t>Stop</a:t>
                      </a:r>
                      <a:r>
                        <a:rPr lang="en-US" baseline="0" dirty="0" smtClean="0"/>
                        <a:t> 1, Stop 2</a:t>
                      </a:r>
                      <a:endParaRPr lang="en-US" dirty="0"/>
                    </a:p>
                  </a:txBody>
                  <a:tcPr/>
                </a:tc>
                <a:tc>
                  <a:txBody>
                    <a:bodyPr/>
                    <a:lstStyle/>
                    <a:p>
                      <a:r>
                        <a:rPr lang="en-US" dirty="0" smtClean="0"/>
                        <a:t>wakeup capability thru EXTI</a:t>
                      </a:r>
                      <a:endParaRPr lang="en-US" dirty="0"/>
                    </a:p>
                  </a:txBody>
                  <a:tcPr/>
                </a:tc>
              </a:tr>
              <a:tr h="346741">
                <a:tc>
                  <a:txBody>
                    <a:bodyPr/>
                    <a:lstStyle/>
                    <a:p>
                      <a:r>
                        <a:rPr lang="en-US" dirty="0" smtClean="0"/>
                        <a:t>Standby</a:t>
                      </a:r>
                      <a:endParaRPr lang="en-US" dirty="0"/>
                    </a:p>
                  </a:txBody>
                  <a:tcPr/>
                </a:tc>
                <a:tc>
                  <a:txBody>
                    <a:bodyPr/>
                    <a:lstStyle/>
                    <a:p>
                      <a:r>
                        <a:rPr lang="en-US" dirty="0" smtClean="0"/>
                        <a:t>not available</a:t>
                      </a:r>
                      <a:endParaRPr lang="en-US" dirty="0"/>
                    </a:p>
                  </a:txBody>
                  <a:tcPr/>
                </a:tc>
              </a:tr>
              <a:tr h="346741">
                <a:tc>
                  <a:txBody>
                    <a:bodyPr/>
                    <a:lstStyle/>
                    <a:p>
                      <a:r>
                        <a:rPr lang="en-US" dirty="0" smtClean="0"/>
                        <a:t>Shutdown</a:t>
                      </a:r>
                      <a:endParaRPr lang="en-US" dirty="0"/>
                    </a:p>
                  </a:txBody>
                  <a:tcPr/>
                </a:tc>
                <a:tc>
                  <a:txBody>
                    <a:bodyPr/>
                    <a:lstStyle/>
                    <a:p>
                      <a:r>
                        <a:rPr lang="en-US" dirty="0" smtClean="0"/>
                        <a:t>not available</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17228906"/>
              </p:ext>
            </p:extLst>
          </p:nvPr>
        </p:nvGraphicFramePr>
        <p:xfrm>
          <a:off x="1187624" y="2420888"/>
          <a:ext cx="6624736" cy="1219200"/>
        </p:xfrm>
        <a:graphic>
          <a:graphicData uri="http://schemas.openxmlformats.org/drawingml/2006/table">
            <a:tbl>
              <a:tblPr firstRow="1" bandRow="1">
                <a:tableStyleId>{5C22544A-7EE6-4342-B048-85BDC9FD1C3A}</a:tableStyleId>
              </a:tblPr>
              <a:tblGrid>
                <a:gridCol w="1753607"/>
                <a:gridCol w="2350849"/>
                <a:gridCol w="2520280"/>
              </a:tblGrid>
              <a:tr h="284430">
                <a:tc>
                  <a:txBody>
                    <a:bodyPr/>
                    <a:lstStyle/>
                    <a:p>
                      <a:pPr algn="ctr"/>
                      <a:r>
                        <a:rPr lang="en-US" sz="1400" dirty="0" smtClean="0"/>
                        <a:t>PWRMODE</a:t>
                      </a:r>
                      <a:endParaRPr lang="en-US" sz="1400" dirty="0"/>
                    </a:p>
                  </a:txBody>
                  <a:tcPr/>
                </a:tc>
                <a:tc>
                  <a:txBody>
                    <a:bodyPr/>
                    <a:lstStyle/>
                    <a:p>
                      <a:pPr algn="ctr"/>
                      <a:r>
                        <a:rPr lang="en-US" sz="1400" dirty="0" smtClean="0"/>
                        <a:t>Max</a:t>
                      </a:r>
                      <a:r>
                        <a:rPr lang="en-US" sz="1400" baseline="0" dirty="0" smtClean="0"/>
                        <a:t> propagation delay</a:t>
                      </a:r>
                      <a:endParaRPr lang="en-US" sz="1400" dirty="0"/>
                    </a:p>
                  </a:txBody>
                  <a:tcPr/>
                </a:tc>
                <a:tc>
                  <a:txBody>
                    <a:bodyPr/>
                    <a:lstStyle/>
                    <a:p>
                      <a:pPr algn="ctr"/>
                      <a:r>
                        <a:rPr lang="en-US" sz="1400" dirty="0" smtClean="0"/>
                        <a:t>Consumption (</a:t>
                      </a:r>
                      <a:r>
                        <a:rPr lang="en-US" sz="1400" dirty="0" err="1" smtClean="0"/>
                        <a:t>Typ</a:t>
                      </a:r>
                      <a:r>
                        <a:rPr lang="en-US" sz="1400" dirty="0" smtClean="0"/>
                        <a:t>)</a:t>
                      </a:r>
                      <a:endParaRPr lang="en-US" sz="1400" dirty="0"/>
                    </a:p>
                  </a:txBody>
                  <a:tcPr/>
                </a:tc>
              </a:tr>
              <a:tr h="284430">
                <a:tc>
                  <a:txBody>
                    <a:bodyPr/>
                    <a:lstStyle/>
                    <a:p>
                      <a:pPr algn="ctr"/>
                      <a:r>
                        <a:rPr lang="en-US" sz="1400" dirty="0" smtClean="0"/>
                        <a:t>00</a:t>
                      </a:r>
                      <a:endParaRPr lang="en-US" sz="1400" dirty="0"/>
                    </a:p>
                  </a:txBody>
                  <a:tcPr/>
                </a:tc>
                <a:tc>
                  <a:txBody>
                    <a:bodyPr/>
                    <a:lstStyle/>
                    <a:p>
                      <a:pPr algn="ctr"/>
                      <a:r>
                        <a:rPr lang="en-US" sz="1400" dirty="0" smtClean="0"/>
                        <a:t>80 ns</a:t>
                      </a:r>
                      <a:endParaRPr lang="en-US" sz="1400" dirty="0"/>
                    </a:p>
                  </a:txBody>
                  <a:tcPr/>
                </a:tc>
                <a:tc>
                  <a:txBody>
                    <a:bodyPr/>
                    <a:lstStyle/>
                    <a:p>
                      <a:pPr algn="ctr"/>
                      <a:r>
                        <a:rPr lang="en-US" sz="1400" dirty="0" smtClean="0"/>
                        <a:t>70 µA</a:t>
                      </a:r>
                      <a:endParaRPr lang="en-US" sz="1400" dirty="0"/>
                    </a:p>
                  </a:txBody>
                  <a:tcPr/>
                </a:tc>
              </a:tr>
              <a:tr h="284430">
                <a:tc>
                  <a:txBody>
                    <a:bodyPr/>
                    <a:lstStyle/>
                    <a:p>
                      <a:pPr algn="ctr"/>
                      <a:r>
                        <a:rPr lang="en-US" sz="1400" dirty="0" smtClean="0"/>
                        <a:t>01 or 10</a:t>
                      </a:r>
                      <a:endParaRPr lang="en-US" sz="1400" dirty="0"/>
                    </a:p>
                  </a:txBody>
                  <a:tcPr/>
                </a:tc>
                <a:tc>
                  <a:txBody>
                    <a:bodyPr/>
                    <a:lstStyle/>
                    <a:p>
                      <a:pPr algn="ctr"/>
                      <a:r>
                        <a:rPr lang="en-US" sz="1400" dirty="0" smtClean="0"/>
                        <a:t>1 µs</a:t>
                      </a:r>
                      <a:endParaRPr lang="en-US" sz="1400" dirty="0"/>
                    </a:p>
                  </a:txBody>
                  <a:tcPr/>
                </a:tc>
                <a:tc>
                  <a:txBody>
                    <a:bodyPr/>
                    <a:lstStyle/>
                    <a:p>
                      <a:pPr algn="ctr"/>
                      <a:r>
                        <a:rPr lang="en-US" sz="1400" dirty="0" smtClean="0"/>
                        <a:t>5 µA</a:t>
                      </a:r>
                      <a:endParaRPr lang="en-US" sz="1400" dirty="0"/>
                    </a:p>
                  </a:txBody>
                  <a:tcPr/>
                </a:tc>
              </a:tr>
              <a:tr h="284430">
                <a:tc>
                  <a:txBody>
                    <a:bodyPr/>
                    <a:lstStyle/>
                    <a:p>
                      <a:pPr algn="ctr"/>
                      <a:r>
                        <a:rPr lang="en-US" sz="1400" dirty="0" smtClean="0"/>
                        <a:t>11</a:t>
                      </a:r>
                      <a:endParaRPr lang="en-US" sz="1400" dirty="0"/>
                    </a:p>
                  </a:txBody>
                  <a:tcPr/>
                </a:tc>
                <a:tc>
                  <a:txBody>
                    <a:bodyPr/>
                    <a:lstStyle/>
                    <a:p>
                      <a:pPr algn="ctr"/>
                      <a:r>
                        <a:rPr lang="en-US" sz="1400" dirty="0" smtClean="0"/>
                        <a:t>12 µs</a:t>
                      </a:r>
                      <a:endParaRPr lang="en-US" sz="1400" dirty="0"/>
                    </a:p>
                  </a:txBody>
                  <a:tcPr/>
                </a:tc>
                <a:tc>
                  <a:txBody>
                    <a:bodyPr/>
                    <a:lstStyle/>
                    <a:p>
                      <a:pPr algn="ctr"/>
                      <a:r>
                        <a:rPr lang="en-US" sz="1400" dirty="0" smtClean="0"/>
                        <a:t>350 </a:t>
                      </a:r>
                      <a:r>
                        <a:rPr lang="en-US" sz="1400" dirty="0" err="1" smtClean="0"/>
                        <a:t>nA</a:t>
                      </a:r>
                      <a:endParaRPr lang="en-US" sz="1400" dirty="0"/>
                    </a:p>
                  </a:txBody>
                  <a:tcPr/>
                </a:tc>
              </a:tr>
            </a:tbl>
          </a:graphicData>
        </a:graphic>
      </p:graphicFrame>
    </p:spTree>
    <p:extLst>
      <p:ext uri="{BB962C8B-B14F-4D97-AF65-F5344CB8AC3E}">
        <p14:creationId xmlns:p14="http://schemas.microsoft.com/office/powerpoint/2010/main" val="3734320060"/>
      </p:ext>
    </p:extLst>
  </p:cSld>
  <p:clrMapOvr>
    <a:masterClrMapping/>
  </p:clrMapOvr>
  <p:transition spd="slow">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p:nvPr/>
        </p:nvGrpSpPr>
        <p:grpSpPr>
          <a:xfrm>
            <a:off x="3174166" y="2438400"/>
            <a:ext cx="4674434" cy="2413075"/>
            <a:chOff x="2869366" y="3378125"/>
            <a:chExt cx="4674434" cy="2413075"/>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810000"/>
              <a:ext cx="2314575" cy="1981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3" name="TextBox 2"/>
            <p:cNvSpPr txBox="1"/>
            <p:nvPr/>
          </p:nvSpPr>
          <p:spPr>
            <a:xfrm rot="20601134">
              <a:off x="5051186" y="4663016"/>
              <a:ext cx="1085116" cy="646331"/>
            </a:xfrm>
            <a:prstGeom prst="rect">
              <a:avLst/>
            </a:prstGeom>
            <a:gradFill flip="none" rotWithShape="1">
              <a:gsLst>
                <a:gs pos="0">
                  <a:schemeClr val="tx1">
                    <a:lumMod val="75000"/>
                    <a:lumOff val="25000"/>
                  </a:schemeClr>
                </a:gs>
                <a:gs pos="100000">
                  <a:schemeClr val="tx1">
                    <a:lumMod val="85000"/>
                    <a:lumOff val="15000"/>
                  </a:schemeClr>
                </a:gs>
              </a:gsLst>
              <a:path path="rect">
                <a:fillToRect l="50000" t="50000" r="50000" b="50000"/>
              </a:path>
              <a:tileRect/>
            </a:gradFill>
          </p:spPr>
          <p:txBody>
            <a:bodyPr wrap="square" rtlCol="0">
              <a:spAutoFit/>
            </a:bodyPr>
            <a:lstStyle/>
            <a:p>
              <a:pPr algn="ctr"/>
              <a:r>
                <a:rPr lang="en-US" dirty="0" smtClean="0">
                  <a:solidFill>
                    <a:schemeClr val="accent1"/>
                  </a:solidFill>
                </a:rPr>
                <a:t>LPTIM: 00032</a:t>
              </a:r>
              <a:endParaRPr lang="en-US" dirty="0">
                <a:solidFill>
                  <a:schemeClr val="accent1"/>
                </a:solidFill>
              </a:endParaRPr>
            </a:p>
          </p:txBody>
        </p:sp>
        <p:pic>
          <p:nvPicPr>
            <p:cNvPr id="1028"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3378125"/>
              <a:ext cx="14192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506040">
              <a:off x="2869366" y="5400440"/>
              <a:ext cx="2343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title"/>
          </p:nvPr>
        </p:nvSpPr>
        <p:spPr/>
        <p:txBody>
          <a:bodyPr>
            <a:normAutofit/>
          </a:bodyPr>
          <a:lstStyle/>
          <a:p>
            <a:r>
              <a:rPr lang="en-US" dirty="0" smtClean="0"/>
              <a:t>LPTIM Features Summary</a:t>
            </a:r>
            <a:endParaRPr lang="en-US" dirty="0"/>
          </a:p>
        </p:txBody>
      </p:sp>
      <p:sp>
        <p:nvSpPr>
          <p:cNvPr id="5" name="Content Placeholder 4"/>
          <p:cNvSpPr>
            <a:spLocks noGrp="1"/>
          </p:cNvSpPr>
          <p:nvPr>
            <p:ph idx="1"/>
          </p:nvPr>
        </p:nvSpPr>
        <p:spPr>
          <a:xfrm>
            <a:off x="3859966" y="1506096"/>
            <a:ext cx="4293434" cy="475104"/>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Asynchronous running capability</a:t>
            </a:r>
          </a:p>
          <a:p>
            <a:endParaRPr lang="en-US" dirty="0"/>
          </a:p>
        </p:txBody>
      </p:sp>
      <p:sp>
        <p:nvSpPr>
          <p:cNvPr id="7" name="Content Placeholder 4"/>
          <p:cNvSpPr txBox="1">
            <a:spLocks/>
          </p:cNvSpPr>
          <p:nvPr/>
        </p:nvSpPr>
        <p:spPr>
          <a:xfrm>
            <a:off x="228599" y="2895600"/>
            <a:ext cx="4038601" cy="430550"/>
          </a:xfrm>
          <a:prstGeom prst="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o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Ultra low power-consumption</a:t>
            </a:r>
          </a:p>
        </p:txBody>
      </p:sp>
      <p:grpSp>
        <p:nvGrpSpPr>
          <p:cNvPr id="8" name="Group 11"/>
          <p:cNvGrpSpPr/>
          <p:nvPr/>
        </p:nvGrpSpPr>
        <p:grpSpPr>
          <a:xfrm>
            <a:off x="1676400" y="5253403"/>
            <a:ext cx="5736771" cy="1118345"/>
            <a:chOff x="3234006" y="4803485"/>
            <a:chExt cx="4653979" cy="1118345"/>
          </a:xfrm>
        </p:grpSpPr>
        <p:sp>
          <p:nvSpPr>
            <p:cNvPr id="6" name="Content Placeholder 4"/>
            <p:cNvSpPr txBox="1">
              <a:spLocks/>
            </p:cNvSpPr>
            <p:nvPr/>
          </p:nvSpPr>
          <p:spPr>
            <a:xfrm>
              <a:off x="3234006" y="4803485"/>
              <a:ext cx="4343400" cy="111834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Timeout function for wakeup from </a:t>
              </a:r>
              <a:br>
                <a:rPr lang="en-US" dirty="0" smtClean="0"/>
              </a:br>
              <a:r>
                <a:rPr lang="en-US" dirty="0" smtClean="0"/>
                <a:t>Stop 1 mode (LPTIM1 &amp; LPTIM2) and </a:t>
              </a:r>
              <a:br>
                <a:rPr lang="en-US" dirty="0" smtClean="0"/>
              </a:br>
              <a:r>
                <a:rPr lang="en-US" dirty="0" smtClean="0"/>
                <a:t>Stop 2 mode (LPTIM1 only)</a:t>
              </a:r>
            </a:p>
            <a:p>
              <a:endParaRPr lang="en-US" dirty="0" smtClean="0"/>
            </a:p>
            <a:p>
              <a:endParaRPr lang="en-US" dirty="0"/>
            </a:p>
          </p:txBody>
        </p:sp>
        <p:pic>
          <p:nvPicPr>
            <p:cNvPr id="1031" name="Picture 7"/>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44622">
              <a:off x="7364110" y="4884168"/>
              <a:ext cx="523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Espace réservé du numéro de diapositive 5"/>
          <p:cNvSpPr>
            <a:spLocks noGrp="1"/>
          </p:cNvSpPr>
          <p:nvPr>
            <p:ph type="sldNum" sz="quarter" idx="12"/>
          </p:nvPr>
        </p:nvSpPr>
        <p:spPr>
          <a:xfrm>
            <a:off x="8617744" y="678629"/>
            <a:ext cx="544994" cy="198000"/>
          </a:xfrm>
          <a:prstGeom prst="rect">
            <a:avLst/>
          </a:prstGeom>
        </p:spPr>
        <p:txBody>
          <a:bodyPr/>
          <a:lstStyle>
            <a:lvl1pPr>
              <a:defRPr b="0"/>
            </a:lvl1pPr>
          </a:lstStyle>
          <a:p>
            <a:fld id="{B6F15528-21DE-4FAA-801E-634DDDAF4B2B}" type="slidenum">
              <a:rPr lang="en-US" smtClean="0"/>
              <a:pPr/>
              <a:t>86</a:t>
            </a:fld>
            <a:endParaRPr lang="en-US"/>
          </a:p>
        </p:txBody>
      </p:sp>
    </p:spTree>
    <p:extLst>
      <p:ext uri="{BB962C8B-B14F-4D97-AF65-F5344CB8AC3E}">
        <p14:creationId xmlns:p14="http://schemas.microsoft.com/office/powerpoint/2010/main" val="2286252600"/>
      </p:ext>
    </p:extLst>
  </p:cSld>
  <p:clrMapOvr>
    <a:masterClrMapping/>
  </p:clrMapOvr>
  <p:transition spd="slow">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39"/>
            <a:ext cx="8075240" cy="1143000"/>
          </a:xfrm>
        </p:spPr>
        <p:txBody>
          <a:bodyPr>
            <a:normAutofit/>
          </a:bodyPr>
          <a:lstStyle/>
          <a:p>
            <a:r>
              <a:rPr lang="en-US" dirty="0" smtClean="0"/>
              <a:t>LPTIM Features </a:t>
            </a:r>
            <a:endParaRPr lang="en-US" dirty="0"/>
          </a:p>
        </p:txBody>
      </p:sp>
      <p:sp>
        <p:nvSpPr>
          <p:cNvPr id="5" name="Content Placeholder 4"/>
          <p:cNvSpPr>
            <a:spLocks noGrp="1"/>
          </p:cNvSpPr>
          <p:nvPr>
            <p:ph idx="1"/>
          </p:nvPr>
        </p:nvSpPr>
        <p:spPr>
          <a:xfrm>
            <a:off x="511629" y="787639"/>
            <a:ext cx="8229600" cy="5743790"/>
          </a:xfrm>
        </p:spPr>
        <p:txBody>
          <a:bodyPr>
            <a:noAutofit/>
          </a:bodyPr>
          <a:lstStyle/>
          <a:p>
            <a:r>
              <a:rPr lang="en-US" dirty="0" smtClean="0"/>
              <a:t>Up to 5 clock sources to achieve lowest power consumption</a:t>
            </a:r>
          </a:p>
          <a:p>
            <a:pPr lvl="1"/>
            <a:r>
              <a:rPr lang="en-US" dirty="0" smtClean="0"/>
              <a:t>APB clock, LSE, LSI, HSI, External clock</a:t>
            </a:r>
          </a:p>
          <a:p>
            <a:r>
              <a:rPr lang="en-US" dirty="0" smtClean="0"/>
              <a:t>Internal / External hardware triggers, with digital glitch filter: </a:t>
            </a:r>
          </a:p>
          <a:p>
            <a:pPr lvl="1"/>
            <a:r>
              <a:rPr lang="en-US" dirty="0" smtClean="0"/>
              <a:t>Rising  / Falling or Both edges</a:t>
            </a:r>
          </a:p>
          <a:p>
            <a:pPr lvl="1"/>
            <a:r>
              <a:rPr lang="fr-FR" dirty="0" smtClean="0"/>
              <a:t>GPIO, RTC </a:t>
            </a:r>
            <a:r>
              <a:rPr lang="fr-FR" dirty="0" err="1" smtClean="0"/>
              <a:t>events</a:t>
            </a:r>
            <a:r>
              <a:rPr lang="fr-FR" dirty="0" smtClean="0"/>
              <a:t>, COMP1/2</a:t>
            </a:r>
          </a:p>
          <a:p>
            <a:r>
              <a:rPr lang="en-US" dirty="0" smtClean="0"/>
              <a:t>Up </a:t>
            </a:r>
            <a:r>
              <a:rPr lang="en-US" dirty="0"/>
              <a:t>to 2 operation modes</a:t>
            </a:r>
          </a:p>
          <a:p>
            <a:pPr lvl="1"/>
            <a:r>
              <a:rPr lang="en-US" b="1" dirty="0"/>
              <a:t>Continuous mode</a:t>
            </a:r>
            <a:r>
              <a:rPr lang="en-US" dirty="0"/>
              <a:t>: free running mode; many counter overruns are possible</a:t>
            </a:r>
          </a:p>
          <a:p>
            <a:pPr lvl="1"/>
            <a:r>
              <a:rPr lang="en-US" b="1" dirty="0"/>
              <a:t>One Shot mode</a:t>
            </a:r>
            <a:r>
              <a:rPr lang="en-US" dirty="0"/>
              <a:t>: Counter stops counting when the overrun value is reached</a:t>
            </a:r>
          </a:p>
          <a:p>
            <a:r>
              <a:rPr lang="en-US" dirty="0" smtClean="0"/>
              <a:t>Encoder </a:t>
            </a:r>
            <a:r>
              <a:rPr lang="en-US" dirty="0"/>
              <a:t>mode </a:t>
            </a:r>
            <a:r>
              <a:rPr lang="en-US" dirty="0" smtClean="0"/>
              <a:t>(LPTIM1 </a:t>
            </a:r>
            <a:r>
              <a:rPr lang="en-US" dirty="0"/>
              <a:t>only</a:t>
            </a:r>
            <a:r>
              <a:rPr lang="en-US" dirty="0" smtClean="0"/>
              <a:t>)</a:t>
            </a:r>
          </a:p>
          <a:p>
            <a:r>
              <a:rPr lang="en-US" dirty="0"/>
              <a:t>6 interrupt </a:t>
            </a:r>
            <a:r>
              <a:rPr lang="en-US" dirty="0" smtClean="0"/>
              <a:t>sources</a:t>
            </a:r>
            <a:endParaRPr lang="en-US" dirty="0"/>
          </a:p>
        </p:txBody>
      </p:sp>
      <p:sp>
        <p:nvSpPr>
          <p:cNvPr id="4" name="Espace réservé du numéro de diapositive 5"/>
          <p:cNvSpPr>
            <a:spLocks noGrp="1"/>
          </p:cNvSpPr>
          <p:nvPr>
            <p:ph type="sldNum" sz="quarter" idx="12"/>
          </p:nvPr>
        </p:nvSpPr>
        <p:spPr>
          <a:xfrm>
            <a:off x="8617744" y="678629"/>
            <a:ext cx="544994" cy="198000"/>
          </a:xfrm>
          <a:prstGeom prst="rect">
            <a:avLst/>
          </a:prstGeom>
        </p:spPr>
        <p:txBody>
          <a:bodyPr/>
          <a:lstStyle>
            <a:lvl1pPr>
              <a:defRPr b="0"/>
            </a:lvl1pPr>
          </a:lstStyle>
          <a:p>
            <a:fld id="{B6F15528-21DE-4FAA-801E-634DDDAF4B2B}" type="slidenum">
              <a:rPr lang="en-US" smtClean="0"/>
              <a:pPr/>
              <a:t>87</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149080"/>
            <a:ext cx="3725044" cy="257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802440"/>
      </p:ext>
    </p:extLst>
  </p:cSld>
  <p:clrMapOvr>
    <a:masterClrMapping/>
  </p:clrMapOvr>
  <p:transition spd="slow">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LPTIM Features </a:t>
            </a:r>
            <a:endParaRPr lang="en-US" dirty="0"/>
          </a:p>
        </p:txBody>
      </p:sp>
      <p:sp>
        <p:nvSpPr>
          <p:cNvPr id="5" name="Content Placeholder 4"/>
          <p:cNvSpPr>
            <a:spLocks noGrp="1"/>
          </p:cNvSpPr>
          <p:nvPr>
            <p:ph idx="1"/>
          </p:nvPr>
        </p:nvSpPr>
        <p:spPr/>
        <p:txBody>
          <a:bodyPr>
            <a:normAutofit/>
          </a:bodyPr>
          <a:lstStyle/>
          <a:p>
            <a:r>
              <a:rPr lang="en-US" dirty="0" smtClean="0"/>
              <a:t>Up to 3 configurable waveforms with configurable polarity</a:t>
            </a:r>
          </a:p>
          <a:p>
            <a:pPr lvl="1"/>
            <a:r>
              <a:rPr lang="en-US" dirty="0" smtClean="0">
                <a:solidFill>
                  <a:schemeClr val="accent2"/>
                </a:solidFill>
              </a:rPr>
              <a:t>PWM</a:t>
            </a:r>
            <a:r>
              <a:rPr lang="en-US" dirty="0" smtClean="0"/>
              <a:t> waveform</a:t>
            </a:r>
          </a:p>
          <a:p>
            <a:pPr lvl="1"/>
            <a:r>
              <a:rPr lang="en-US" dirty="0" smtClean="0">
                <a:solidFill>
                  <a:schemeClr val="accent2"/>
                </a:solidFill>
              </a:rPr>
              <a:t>One Pulse</a:t>
            </a:r>
            <a:r>
              <a:rPr lang="en-US" dirty="0" smtClean="0"/>
              <a:t> waveform</a:t>
            </a:r>
          </a:p>
          <a:p>
            <a:pPr lvl="1"/>
            <a:r>
              <a:rPr lang="en-US" dirty="0" smtClean="0">
                <a:solidFill>
                  <a:schemeClr val="accent2"/>
                </a:solidFill>
              </a:rPr>
              <a:t>Set Once</a:t>
            </a:r>
            <a:r>
              <a:rPr lang="en-US" dirty="0" smtClean="0"/>
              <a:t> waveform</a:t>
            </a:r>
          </a:p>
          <a:p>
            <a:endParaRPr lang="en-US" dirty="0" smtClean="0"/>
          </a:p>
          <a:p>
            <a:endParaRPr lang="en-US" dirty="0" smtClean="0"/>
          </a:p>
          <a:p>
            <a:endParaRPr lang="en-US" dirty="0" smtClean="0"/>
          </a:p>
          <a:p>
            <a:pPr marL="355600" lvl="1" indent="0">
              <a:buNone/>
            </a:pPr>
            <a:endParaRPr lang="en-US" dirty="0" smtClean="0"/>
          </a:p>
          <a:p>
            <a:endParaRPr lang="en-US" dirty="0"/>
          </a:p>
        </p:txBody>
      </p:sp>
      <p:grpSp>
        <p:nvGrpSpPr>
          <p:cNvPr id="3" name="Group 3"/>
          <p:cNvGrpSpPr/>
          <p:nvPr/>
        </p:nvGrpSpPr>
        <p:grpSpPr>
          <a:xfrm>
            <a:off x="609600" y="2743200"/>
            <a:ext cx="7851648" cy="3276600"/>
            <a:chOff x="609600" y="2743200"/>
            <a:chExt cx="7851648" cy="3429000"/>
          </a:xfrm>
        </p:grpSpPr>
        <p:sp>
          <p:nvSpPr>
            <p:cNvPr id="6" name="Rounded Rectangle 5"/>
            <p:cNvSpPr/>
            <p:nvPr/>
          </p:nvSpPr>
          <p:spPr>
            <a:xfrm>
              <a:off x="609600" y="2743200"/>
              <a:ext cx="7848600" cy="3429000"/>
            </a:xfrm>
            <a:prstGeom prst="roundRect">
              <a:avLst>
                <a:gd name="adj" fmla="val 8651"/>
              </a:avLst>
            </a:prstGeom>
            <a:gradFill>
              <a:gsLst>
                <a:gs pos="0">
                  <a:srgbClr val="BEE296"/>
                </a:gs>
                <a:gs pos="35000">
                  <a:srgbClr val="CCE9AD"/>
                </a:gs>
                <a:gs pos="100000">
                  <a:srgbClr val="DAEFC3"/>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7" name="Straight Arrow Connector 6"/>
            <p:cNvCxnSpPr>
              <a:stCxn id="6" idx="2"/>
              <a:endCxn id="6" idx="0"/>
            </p:cNvCxnSpPr>
            <p:nvPr/>
          </p:nvCxnSpPr>
          <p:spPr>
            <a:xfrm flipV="1">
              <a:off x="45339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1"/>
              <a:endCxn id="6" idx="3"/>
            </p:cNvCxnSpPr>
            <p:nvPr/>
          </p:nvCxnSpPr>
          <p:spPr>
            <a:xfrm>
              <a:off x="609600" y="44577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flipV="1">
              <a:off x="4419600" y="2743200"/>
              <a:ext cx="228600" cy="152400"/>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2648" y="49149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2648" y="53721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2648" y="58293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600" y="30480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9600" y="35052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9600" y="3962400"/>
              <a:ext cx="7848600" cy="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9911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4483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9055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627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8199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771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7343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1915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382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2954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7526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2098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6670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1242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5814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038600" y="2743200"/>
              <a:ext cx="0" cy="3429000"/>
            </a:xfrm>
            <a:prstGeom prst="straightConnector1">
              <a:avLst/>
            </a:prstGeom>
            <a:ln w="12700">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32" name="Espace réservé du numéro de diapositive 5"/>
          <p:cNvSpPr>
            <a:spLocks noGrp="1"/>
          </p:cNvSpPr>
          <p:nvPr>
            <p:ph type="sldNum" sz="quarter" idx="12"/>
          </p:nvPr>
        </p:nvSpPr>
        <p:spPr>
          <a:xfrm>
            <a:off x="8617744" y="678629"/>
            <a:ext cx="544994" cy="198000"/>
          </a:xfrm>
          <a:prstGeom prst="rect">
            <a:avLst/>
          </a:prstGeom>
        </p:spPr>
        <p:txBody>
          <a:bodyPr/>
          <a:lstStyle>
            <a:lvl1pPr>
              <a:defRPr b="0"/>
            </a:lvl1pPr>
          </a:lstStyle>
          <a:p>
            <a:fld id="{B6F15528-21DE-4FAA-801E-634DDDAF4B2B}" type="slidenum">
              <a:rPr lang="en-US" smtClean="0"/>
              <a:pPr/>
              <a:t>88</a:t>
            </a:fld>
            <a:endParaRPr lang="en-US"/>
          </a:p>
        </p:txBody>
      </p:sp>
      <p:cxnSp>
        <p:nvCxnSpPr>
          <p:cNvPr id="33" name="Straight Connector 32"/>
          <p:cNvCxnSpPr/>
          <p:nvPr/>
        </p:nvCxnSpPr>
        <p:spPr>
          <a:xfrm flipV="1">
            <a:off x="838200" y="3034453"/>
            <a:ext cx="137160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225040" y="3034453"/>
            <a:ext cx="137922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604260" y="3034453"/>
            <a:ext cx="138684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998720" y="3034453"/>
            <a:ext cx="137922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377940" y="3034453"/>
            <a:ext cx="137922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734300" y="3456093"/>
            <a:ext cx="689610" cy="43688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09800" y="3034453"/>
            <a:ext cx="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604260" y="3034453"/>
            <a:ext cx="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95862" y="3034453"/>
            <a:ext cx="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67462" y="3034453"/>
            <a:ext cx="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734300" y="3034453"/>
            <a:ext cx="0" cy="873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5800" y="3352800"/>
            <a:ext cx="7738110" cy="0"/>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8200" y="4818380"/>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38200" y="5253990"/>
            <a:ext cx="914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150" y="5681980"/>
            <a:ext cx="914400"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752600" y="4419600"/>
            <a:ext cx="4572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748790" y="4876800"/>
            <a:ext cx="46101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752600" y="5334000"/>
            <a:ext cx="6671310"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748790" y="5334000"/>
            <a:ext cx="3810" cy="34798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752600" y="4876800"/>
            <a:ext cx="0" cy="3771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755457"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09800" y="4876800"/>
            <a:ext cx="0" cy="3771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2098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800" y="4818380"/>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124200" y="4419600"/>
            <a:ext cx="4572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1242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814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81400" y="4818380"/>
            <a:ext cx="95554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536948" y="4419600"/>
            <a:ext cx="449389"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5339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86337"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95862" y="4818380"/>
            <a:ext cx="90963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5500" y="4419600"/>
            <a:ext cx="4572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9055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362700"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62700" y="4818380"/>
            <a:ext cx="919162"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281862" y="4419600"/>
            <a:ext cx="45243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281862"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731919" y="4419600"/>
            <a:ext cx="0" cy="39878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734300" y="4818380"/>
            <a:ext cx="68961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09800" y="5253990"/>
            <a:ext cx="6214110" cy="381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09600" y="4419600"/>
            <a:ext cx="623889"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PWM</a:t>
            </a:r>
            <a:endParaRPr lang="en-US" sz="1400" dirty="0"/>
          </a:p>
        </p:txBody>
      </p:sp>
      <p:sp>
        <p:nvSpPr>
          <p:cNvPr id="114" name="TextBox 113"/>
          <p:cNvSpPr txBox="1"/>
          <p:nvPr/>
        </p:nvSpPr>
        <p:spPr>
          <a:xfrm>
            <a:off x="609600" y="4876800"/>
            <a:ext cx="971741"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err="1" smtClean="0"/>
              <a:t>OnePulse</a:t>
            </a:r>
            <a:endParaRPr lang="en-US" sz="1400" dirty="0"/>
          </a:p>
        </p:txBody>
      </p:sp>
      <p:sp>
        <p:nvSpPr>
          <p:cNvPr id="115" name="TextBox 114"/>
          <p:cNvSpPr txBox="1"/>
          <p:nvPr/>
        </p:nvSpPr>
        <p:spPr>
          <a:xfrm>
            <a:off x="609600" y="5300246"/>
            <a:ext cx="881973" cy="30777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400" dirty="0" err="1" smtClean="0"/>
              <a:t>SetOnce</a:t>
            </a:r>
            <a:endParaRPr lang="en-US" sz="1400" dirty="0"/>
          </a:p>
        </p:txBody>
      </p:sp>
      <p:cxnSp>
        <p:nvCxnSpPr>
          <p:cNvPr id="117" name="Straight Connector 116"/>
          <p:cNvCxnSpPr/>
          <p:nvPr/>
        </p:nvCxnSpPr>
        <p:spPr>
          <a:xfrm>
            <a:off x="838200" y="3034453"/>
            <a:ext cx="7738110" cy="0"/>
          </a:xfrm>
          <a:prstGeom prst="line">
            <a:avLst/>
          </a:prstGeom>
          <a:ln w="19050">
            <a:solidFill>
              <a:srgbClr val="7030A0"/>
            </a:solidFill>
            <a:prstDash val="lgDash"/>
          </a:ln>
        </p:spPr>
        <p:style>
          <a:lnRef idx="1">
            <a:schemeClr val="accent1"/>
          </a:lnRef>
          <a:fillRef idx="0">
            <a:schemeClr val="accent1"/>
          </a:fillRef>
          <a:effectRef idx="0">
            <a:schemeClr val="accent1"/>
          </a:effectRef>
          <a:fontRef idx="minor">
            <a:schemeClr val="tx1"/>
          </a:fontRef>
        </p:style>
      </p:cxnSp>
      <p:sp>
        <p:nvSpPr>
          <p:cNvPr id="116" name="Explosion 1 115"/>
          <p:cNvSpPr/>
          <p:nvPr/>
        </p:nvSpPr>
        <p:spPr>
          <a:xfrm>
            <a:off x="7086600" y="1524000"/>
            <a:ext cx="2057400" cy="1905000"/>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POL = 0</a:t>
            </a:r>
            <a:endParaRPr lang="en-US" dirty="0"/>
          </a:p>
        </p:txBody>
      </p:sp>
      <p:sp>
        <p:nvSpPr>
          <p:cNvPr id="118" name="TextBox 117"/>
          <p:cNvSpPr txBox="1"/>
          <p:nvPr/>
        </p:nvSpPr>
        <p:spPr>
          <a:xfrm>
            <a:off x="634079" y="3060858"/>
            <a:ext cx="995785" cy="24622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00" b="1" dirty="0" err="1" smtClean="0">
                <a:solidFill>
                  <a:schemeClr val="accent1"/>
                </a:solidFill>
              </a:rPr>
              <a:t>LPTIMx_CMP</a:t>
            </a:r>
            <a:endParaRPr lang="en-US" sz="1000" b="1" dirty="0">
              <a:solidFill>
                <a:schemeClr val="accent1"/>
              </a:solidFill>
            </a:endParaRPr>
          </a:p>
        </p:txBody>
      </p:sp>
      <p:sp>
        <p:nvSpPr>
          <p:cNvPr id="119" name="TextBox 118"/>
          <p:cNvSpPr txBox="1"/>
          <p:nvPr/>
        </p:nvSpPr>
        <p:spPr>
          <a:xfrm>
            <a:off x="1675173" y="2764419"/>
            <a:ext cx="989373" cy="24622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00" b="1" dirty="0" err="1" smtClean="0">
                <a:solidFill>
                  <a:srgbClr val="7030A0"/>
                </a:solidFill>
              </a:rPr>
              <a:t>LPTIMx_ARR</a:t>
            </a:r>
            <a:endParaRPr lang="en-US" sz="1000" b="1" dirty="0">
              <a:solidFill>
                <a:srgbClr val="7030A0"/>
              </a:solidFill>
            </a:endParaRPr>
          </a:p>
        </p:txBody>
      </p:sp>
    </p:spTree>
    <p:extLst>
      <p:ext uri="{BB962C8B-B14F-4D97-AF65-F5344CB8AC3E}">
        <p14:creationId xmlns:p14="http://schemas.microsoft.com/office/powerpoint/2010/main" val="153892459"/>
      </p:ext>
    </p:extLst>
  </p:cSld>
  <p:clrMapOvr>
    <a:masterClrMapping/>
  </p:clrMapOvr>
  <p:transition spd="slow">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196445"/>
          </a:xfrm>
        </p:spPr>
        <p:txBody>
          <a:bodyPr>
            <a:normAutofit/>
          </a:bodyPr>
          <a:lstStyle/>
          <a:p>
            <a:r>
              <a:rPr lang="en-US" sz="2800" dirty="0" smtClean="0"/>
              <a:t>Hands-On Lab #5: </a:t>
            </a:r>
            <a:br>
              <a:rPr lang="en-US" sz="2800" dirty="0" smtClean="0"/>
            </a:br>
            <a:r>
              <a:rPr lang="en-US" sz="2800" dirty="0" smtClean="0"/>
              <a:t>Autonomous peripherals:  ADC/TIM/DMA</a:t>
            </a:r>
            <a:endParaRPr lang="en-US" sz="2800" dirty="0">
              <a:solidFill>
                <a:schemeClr val="accent4"/>
              </a:solidFill>
            </a:endParaRPr>
          </a:p>
        </p:txBody>
      </p:sp>
    </p:spTree>
    <p:extLst>
      <p:ext uri="{BB962C8B-B14F-4D97-AF65-F5344CB8AC3E}">
        <p14:creationId xmlns:p14="http://schemas.microsoft.com/office/powerpoint/2010/main" val="42282085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31B9E4-8E4D-4C86-BFD7-412B282B373B}" type="slidenum">
              <a:rPr lang="fr-FR" smtClean="0"/>
              <a:pPr/>
              <a:t>9</a:t>
            </a:fld>
            <a:endParaRPr lang="fr-FR" dirty="0"/>
          </a:p>
        </p:txBody>
      </p:sp>
      <p:cxnSp>
        <p:nvCxnSpPr>
          <p:cNvPr id="74" name="Straight Connector 73"/>
          <p:cNvCxnSpPr/>
          <p:nvPr/>
        </p:nvCxnSpPr>
        <p:spPr>
          <a:xfrm flipV="1">
            <a:off x="404773" y="4549375"/>
            <a:ext cx="7443827" cy="15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04773" y="3450285"/>
            <a:ext cx="7596227" cy="68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21775" y="2825517"/>
            <a:ext cx="1080745" cy="584775"/>
          </a:xfrm>
          <a:prstGeom prst="rect">
            <a:avLst/>
          </a:prstGeom>
          <a:noFill/>
        </p:spPr>
        <p:txBody>
          <a:bodyPr wrap="none" rtlCol="0">
            <a:spAutoFit/>
          </a:bodyPr>
          <a:lstStyle/>
          <a:p>
            <a:r>
              <a:rPr lang="fr-FR" sz="1100" b="1" dirty="0">
                <a:solidFill>
                  <a:schemeClr val="accent4"/>
                </a:solidFill>
              </a:rPr>
              <a:t>398</a:t>
            </a:r>
            <a:r>
              <a:rPr lang="fr-FR" sz="1050" b="1" dirty="0">
                <a:solidFill>
                  <a:schemeClr val="accent4"/>
                </a:solidFill>
              </a:rPr>
              <a:t> </a:t>
            </a:r>
            <a:r>
              <a:rPr lang="fr-FR" sz="1050" b="1" dirty="0" err="1">
                <a:solidFill>
                  <a:schemeClr val="accent4"/>
                </a:solidFill>
              </a:rPr>
              <a:t>CoreMark</a:t>
            </a:r>
            <a:endParaRPr lang="fr-FR" sz="1050" b="1" dirty="0">
              <a:solidFill>
                <a:schemeClr val="accent4"/>
              </a:solidFill>
            </a:endParaRPr>
          </a:p>
          <a:p>
            <a:r>
              <a:rPr lang="fr-FR" sz="1050" b="1" dirty="0">
                <a:solidFill>
                  <a:schemeClr val="accent4"/>
                </a:solidFill>
              </a:rPr>
              <a:t>120 MHz</a:t>
            </a:r>
          </a:p>
          <a:p>
            <a:r>
              <a:rPr lang="fr-FR" sz="1050" b="1" dirty="0">
                <a:solidFill>
                  <a:schemeClr val="accent4"/>
                </a:solidFill>
              </a:rPr>
              <a:t>150 DMIPS</a:t>
            </a:r>
          </a:p>
        </p:txBody>
      </p:sp>
      <p:cxnSp>
        <p:nvCxnSpPr>
          <p:cNvPr id="89" name="Straight Connector 88"/>
          <p:cNvCxnSpPr/>
          <p:nvPr/>
        </p:nvCxnSpPr>
        <p:spPr>
          <a:xfrm flipV="1">
            <a:off x="1837260" y="2294877"/>
            <a:ext cx="1093235" cy="37507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87086" y="5545007"/>
            <a:ext cx="7235930" cy="45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3295431" y="2294874"/>
            <a:ext cx="1038496" cy="3750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600429" y="2338304"/>
            <a:ext cx="1040033" cy="36726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6076218" y="2339278"/>
            <a:ext cx="1035782" cy="36716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362511" y="6223468"/>
            <a:ext cx="5498916" cy="230832"/>
          </a:xfrm>
          <a:prstGeom prst="rect">
            <a:avLst/>
          </a:prstGeom>
          <a:noFill/>
        </p:spPr>
        <p:txBody>
          <a:bodyPr wrap="square" rtlCol="0">
            <a:spAutoFit/>
          </a:bodyPr>
          <a:lstStyle/>
          <a:p>
            <a:r>
              <a:rPr lang="fr-FR" sz="900" dirty="0" err="1">
                <a:solidFill>
                  <a:schemeClr val="bg1">
                    <a:lumMod val="65000"/>
                  </a:schemeClr>
                </a:solidFill>
              </a:rPr>
              <a:t>number</a:t>
            </a:r>
            <a:r>
              <a:rPr lang="fr-FR" sz="900" dirty="0">
                <a:solidFill>
                  <a:schemeClr val="bg1">
                    <a:lumMod val="65000"/>
                  </a:schemeClr>
                </a:solidFill>
              </a:rPr>
              <a:t> of </a:t>
            </a:r>
            <a:r>
              <a:rPr lang="fr-FR" sz="900" dirty="0" err="1">
                <a:solidFill>
                  <a:schemeClr val="bg1">
                    <a:lumMod val="65000"/>
                  </a:schemeClr>
                </a:solidFill>
              </a:rPr>
              <a:t>lines</a:t>
            </a:r>
            <a:r>
              <a:rPr lang="fr-FR" sz="900" dirty="0">
                <a:solidFill>
                  <a:schemeClr val="bg1">
                    <a:lumMod val="65000"/>
                  </a:schemeClr>
                </a:solidFill>
              </a:rPr>
              <a:t> </a:t>
            </a:r>
            <a:endParaRPr lang="en-US" sz="900" dirty="0">
              <a:solidFill>
                <a:schemeClr val="bg1">
                  <a:lumMod val="65000"/>
                </a:schemeClr>
              </a:solidFill>
            </a:endParaRPr>
          </a:p>
        </p:txBody>
      </p:sp>
      <p:sp>
        <p:nvSpPr>
          <p:cNvPr id="102" name="Rectangle 101"/>
          <p:cNvSpPr/>
          <p:nvPr/>
        </p:nvSpPr>
        <p:spPr>
          <a:xfrm>
            <a:off x="5519689" y="2834168"/>
            <a:ext cx="1062081" cy="577081"/>
          </a:xfrm>
          <a:prstGeom prst="rect">
            <a:avLst/>
          </a:prstGeom>
        </p:spPr>
        <p:txBody>
          <a:bodyPr wrap="square">
            <a:spAutoFit/>
          </a:bodyPr>
          <a:lstStyle/>
          <a:p>
            <a:r>
              <a:rPr lang="en-US" sz="1050" b="1" dirty="0">
                <a:solidFill>
                  <a:schemeClr val="accent4"/>
                </a:solidFill>
              </a:rPr>
              <a:t>608 </a:t>
            </a:r>
            <a:r>
              <a:rPr lang="en-US" sz="1050" b="1" dirty="0" err="1">
                <a:solidFill>
                  <a:schemeClr val="accent4"/>
                </a:solidFill>
              </a:rPr>
              <a:t>CoreMark</a:t>
            </a:r>
            <a:endParaRPr lang="en-US" sz="1050" b="1" dirty="0">
              <a:solidFill>
                <a:schemeClr val="accent4"/>
              </a:solidFill>
            </a:endParaRPr>
          </a:p>
          <a:p>
            <a:r>
              <a:rPr lang="en-US" sz="1050" b="1" dirty="0">
                <a:solidFill>
                  <a:schemeClr val="accent4"/>
                </a:solidFill>
              </a:rPr>
              <a:t>180 MHz</a:t>
            </a:r>
          </a:p>
          <a:p>
            <a:r>
              <a:rPr lang="en-US" sz="1050" b="1" dirty="0">
                <a:solidFill>
                  <a:schemeClr val="accent4"/>
                </a:solidFill>
              </a:rPr>
              <a:t>225 DMIPS</a:t>
            </a:r>
          </a:p>
        </p:txBody>
      </p:sp>
      <p:sp>
        <p:nvSpPr>
          <p:cNvPr id="105" name="TextBox 104"/>
          <p:cNvSpPr txBox="1"/>
          <p:nvPr/>
        </p:nvSpPr>
        <p:spPr>
          <a:xfrm>
            <a:off x="629985" y="2770325"/>
            <a:ext cx="1951175" cy="338554"/>
          </a:xfrm>
          <a:prstGeom prst="rect">
            <a:avLst/>
          </a:prstGeom>
          <a:noFill/>
        </p:spPr>
        <p:txBody>
          <a:bodyPr wrap="none" rtlCol="0">
            <a:spAutoFit/>
          </a:bodyPr>
          <a:lstStyle/>
          <a:p>
            <a:r>
              <a:rPr lang="en-US" sz="1600" b="1" dirty="0">
                <a:solidFill>
                  <a:schemeClr val="accent1"/>
                </a:solidFill>
              </a:rPr>
              <a:t>High-performance</a:t>
            </a:r>
            <a:endParaRPr lang="fr-FR" sz="1600" b="1" dirty="0">
              <a:solidFill>
                <a:schemeClr val="accent1"/>
              </a:solidFill>
            </a:endParaRPr>
          </a:p>
        </p:txBody>
      </p:sp>
      <p:sp>
        <p:nvSpPr>
          <p:cNvPr id="111" name="Rectangle 110"/>
          <p:cNvSpPr/>
          <p:nvPr/>
        </p:nvSpPr>
        <p:spPr>
          <a:xfrm>
            <a:off x="5489602" y="2348882"/>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2</a:t>
            </a:r>
          </a:p>
        </p:txBody>
      </p:sp>
      <p:sp>
        <p:nvSpPr>
          <p:cNvPr id="112" name="Rectangle 111"/>
          <p:cNvSpPr/>
          <p:nvPr/>
        </p:nvSpPr>
        <p:spPr>
          <a:xfrm>
            <a:off x="6906334" y="2348882"/>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7</a:t>
            </a:r>
          </a:p>
        </p:txBody>
      </p:sp>
      <p:sp>
        <p:nvSpPr>
          <p:cNvPr id="114" name="Rectangle 113"/>
          <p:cNvSpPr/>
          <p:nvPr/>
        </p:nvSpPr>
        <p:spPr>
          <a:xfrm>
            <a:off x="8072914" y="2363594"/>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1</a:t>
            </a:r>
          </a:p>
        </p:txBody>
      </p:sp>
      <p:sp>
        <p:nvSpPr>
          <p:cNvPr id="115" name="Rectangle 114"/>
          <p:cNvSpPr/>
          <p:nvPr/>
        </p:nvSpPr>
        <p:spPr>
          <a:xfrm flipH="1">
            <a:off x="1168889" y="6262925"/>
            <a:ext cx="193622" cy="12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116" name="Rectangle 115"/>
          <p:cNvSpPr/>
          <p:nvPr/>
        </p:nvSpPr>
        <p:spPr>
          <a:xfrm>
            <a:off x="6895181" y="2857541"/>
            <a:ext cx="1280277" cy="577081"/>
          </a:xfrm>
          <a:prstGeom prst="rect">
            <a:avLst/>
          </a:prstGeom>
        </p:spPr>
        <p:txBody>
          <a:bodyPr wrap="square">
            <a:spAutoFit/>
          </a:bodyPr>
          <a:lstStyle/>
          <a:p>
            <a:r>
              <a:rPr lang="en-US" sz="1050" b="1" dirty="0">
                <a:solidFill>
                  <a:srgbClr val="002060"/>
                </a:solidFill>
              </a:rPr>
              <a:t>1 000 </a:t>
            </a:r>
            <a:r>
              <a:rPr lang="en-US" sz="1050" b="1" dirty="0" err="1">
                <a:solidFill>
                  <a:srgbClr val="002060"/>
                </a:solidFill>
              </a:rPr>
              <a:t>CoreMark</a:t>
            </a:r>
            <a:endParaRPr lang="en-US" sz="1050" b="1" dirty="0">
              <a:solidFill>
                <a:srgbClr val="002060"/>
              </a:solidFill>
            </a:endParaRPr>
          </a:p>
          <a:p>
            <a:r>
              <a:rPr lang="en-US" sz="1050" b="1" dirty="0">
                <a:solidFill>
                  <a:srgbClr val="002060"/>
                </a:solidFill>
              </a:rPr>
              <a:t>200 MHz</a:t>
            </a:r>
          </a:p>
          <a:p>
            <a:r>
              <a:rPr lang="en-US" sz="1050" b="1" dirty="0">
                <a:solidFill>
                  <a:srgbClr val="002060"/>
                </a:solidFill>
              </a:rPr>
              <a:t>428 DMIPS</a:t>
            </a:r>
          </a:p>
        </p:txBody>
      </p:sp>
      <p:pic>
        <p:nvPicPr>
          <p:cNvPr id="10" name="Picture 9"/>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63987" y="2277377"/>
            <a:ext cx="551220" cy="60576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313877" y="2289881"/>
            <a:ext cx="547550" cy="601734"/>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492950" y="2282291"/>
            <a:ext cx="542742" cy="596450"/>
          </a:xfrm>
          <a:prstGeom prst="rect">
            <a:avLst/>
          </a:prstGeom>
        </p:spPr>
      </p:pic>
      <p:sp>
        <p:nvSpPr>
          <p:cNvPr id="61" name="Rectangle 60"/>
          <p:cNvSpPr/>
          <p:nvPr/>
        </p:nvSpPr>
        <p:spPr>
          <a:xfrm>
            <a:off x="-58355" y="1267699"/>
            <a:ext cx="9144000" cy="707886"/>
          </a:xfrm>
          <a:prstGeom prst="rect">
            <a:avLst/>
          </a:prstGeom>
          <a:solidFill>
            <a:schemeClr val="accent1"/>
          </a:solidFill>
        </p:spPr>
        <p:txBody>
          <a:bodyPr wrap="square">
            <a:spAutoFit/>
          </a:bodyPr>
          <a:lstStyle/>
          <a:p>
            <a:pPr algn="ctr"/>
            <a:r>
              <a:rPr lang="en-US" sz="2000" b="1" dirty="0">
                <a:solidFill>
                  <a:schemeClr val="bg1"/>
                </a:solidFill>
              </a:rPr>
              <a:t>9 product series / 32 product lines</a:t>
            </a:r>
          </a:p>
          <a:p>
            <a:pPr algn="ctr"/>
            <a:r>
              <a:rPr lang="en-US" sz="2000" b="1" dirty="0">
                <a:solidFill>
                  <a:schemeClr val="bg1"/>
                </a:solidFill>
              </a:rPr>
              <a:t>STM32L4 benefits from pin-to-pin compatibility across the family </a:t>
            </a:r>
          </a:p>
        </p:txBody>
      </p:sp>
      <p:sp>
        <p:nvSpPr>
          <p:cNvPr id="62" name="Titre 1"/>
          <p:cNvSpPr txBox="1">
            <a:spLocks/>
          </p:cNvSpPr>
          <p:nvPr/>
        </p:nvSpPr>
        <p:spPr>
          <a:xfrm>
            <a:off x="1030568" y="301141"/>
            <a:ext cx="7488832" cy="857250"/>
          </a:xfrm>
          <a:prstGeom prst="rect">
            <a:avLst/>
          </a:prstGeom>
        </p:spPr>
        <p:txBody>
          <a:bodyPr vert="horz" lIns="68580" tIns="34290" rIns="68580" bIns="34290" rtlCol="0" anchor="ctr">
            <a:no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3200" dirty="0"/>
              <a:t>STM32L4: continuity in STM32 portfolio</a:t>
            </a:r>
            <a:endParaRPr lang="en-US" sz="3200" dirty="0">
              <a:solidFill>
                <a:schemeClr val="accent4"/>
              </a:solidFill>
            </a:endParaRPr>
          </a:p>
        </p:txBody>
      </p:sp>
      <p:grpSp>
        <p:nvGrpSpPr>
          <p:cNvPr id="63" name="Group 62"/>
          <p:cNvGrpSpPr/>
          <p:nvPr/>
        </p:nvGrpSpPr>
        <p:grpSpPr>
          <a:xfrm>
            <a:off x="6588224" y="6400800"/>
            <a:ext cx="1678586" cy="290009"/>
            <a:chOff x="5806739" y="6388641"/>
            <a:chExt cx="2238113" cy="386679"/>
          </a:xfrm>
        </p:grpSpPr>
        <p:grpSp>
          <p:nvGrpSpPr>
            <p:cNvPr id="64" name="Group 63"/>
            <p:cNvGrpSpPr/>
            <p:nvPr/>
          </p:nvGrpSpPr>
          <p:grpSpPr>
            <a:xfrm>
              <a:off x="5806739" y="6388641"/>
              <a:ext cx="322871" cy="369332"/>
              <a:chOff x="180723" y="158046"/>
              <a:chExt cx="504056" cy="576589"/>
            </a:xfrm>
          </p:grpSpPr>
          <p:sp>
            <p:nvSpPr>
              <p:cNvPr id="66" name="Oval 65"/>
              <p:cNvSpPr/>
              <p:nvPr/>
            </p:nvSpPr>
            <p:spPr>
              <a:xfrm>
                <a:off x="180723" y="188640"/>
                <a:ext cx="504056" cy="504056"/>
              </a:xfrm>
              <a:prstGeom prst="ellipse">
                <a:avLst/>
              </a:prstGeom>
              <a:solidFill>
                <a:srgbClr val="97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7" name="TextBox 66"/>
              <p:cNvSpPr txBox="1"/>
              <p:nvPr/>
            </p:nvSpPr>
            <p:spPr>
              <a:xfrm>
                <a:off x="181437" y="158046"/>
                <a:ext cx="340429" cy="576589"/>
              </a:xfrm>
              <a:prstGeom prst="rect">
                <a:avLst/>
              </a:prstGeom>
              <a:noFill/>
            </p:spPr>
            <p:txBody>
              <a:bodyPr wrap="square" rtlCol="0">
                <a:spAutoFit/>
              </a:bodyPr>
              <a:lstStyle/>
              <a:p>
                <a:r>
                  <a:rPr lang="en-US" sz="1200" b="1" dirty="0">
                    <a:solidFill>
                      <a:schemeClr val="bg1"/>
                    </a:solidFill>
                  </a:rPr>
                  <a:t>4</a:t>
                </a:r>
              </a:p>
            </p:txBody>
          </p:sp>
        </p:grpSp>
        <p:sp>
          <p:nvSpPr>
            <p:cNvPr id="65" name="Rectangle 64"/>
            <p:cNvSpPr/>
            <p:nvPr/>
          </p:nvSpPr>
          <p:spPr>
            <a:xfrm>
              <a:off x="6125096" y="6405988"/>
              <a:ext cx="1919756" cy="369332"/>
            </a:xfrm>
            <a:prstGeom prst="rect">
              <a:avLst/>
            </a:prstGeom>
          </p:spPr>
          <p:txBody>
            <a:bodyPr wrap="none">
              <a:spAutoFit/>
            </a:bodyPr>
            <a:lstStyle/>
            <a:p>
              <a:r>
                <a:rPr lang="en-US" sz="1200" b="1" dirty="0">
                  <a:solidFill>
                    <a:srgbClr val="97BF0D"/>
                  </a:solidFill>
                </a:rPr>
                <a:t>Great investment</a:t>
              </a:r>
              <a:endParaRPr lang="en-US" sz="1200" dirty="0">
                <a:solidFill>
                  <a:srgbClr val="97BF0D"/>
                </a:solidFill>
              </a:endParaRPr>
            </a:p>
          </p:txBody>
        </p:sp>
      </p:grpSp>
      <p:sp>
        <p:nvSpPr>
          <p:cNvPr id="58" name="TextBox 57"/>
          <p:cNvSpPr txBox="1"/>
          <p:nvPr/>
        </p:nvSpPr>
        <p:spPr>
          <a:xfrm>
            <a:off x="680395" y="3828815"/>
            <a:ext cx="1326004" cy="338554"/>
          </a:xfrm>
          <a:prstGeom prst="rect">
            <a:avLst/>
          </a:prstGeom>
          <a:noFill/>
        </p:spPr>
        <p:txBody>
          <a:bodyPr wrap="none" rtlCol="0">
            <a:spAutoFit/>
          </a:bodyPr>
          <a:lstStyle/>
          <a:p>
            <a:r>
              <a:rPr lang="en-US" sz="1600" b="1" dirty="0">
                <a:solidFill>
                  <a:schemeClr val="accent1"/>
                </a:solidFill>
              </a:rPr>
              <a:t>Mainstream</a:t>
            </a:r>
            <a:endParaRPr lang="fr-FR" sz="1600" b="1" dirty="0">
              <a:solidFill>
                <a:schemeClr val="accent1"/>
              </a:solidFill>
            </a:endParaRPr>
          </a:p>
        </p:txBody>
      </p:sp>
      <p:sp>
        <p:nvSpPr>
          <p:cNvPr id="59" name="TextBox 58"/>
          <p:cNvSpPr txBox="1"/>
          <p:nvPr/>
        </p:nvSpPr>
        <p:spPr>
          <a:xfrm>
            <a:off x="2479993" y="3904095"/>
            <a:ext cx="1109599" cy="600164"/>
          </a:xfrm>
          <a:prstGeom prst="rect">
            <a:avLst/>
          </a:prstGeom>
          <a:noFill/>
        </p:spPr>
        <p:txBody>
          <a:bodyPr wrap="none" rtlCol="0">
            <a:spAutoFit/>
          </a:bodyPr>
          <a:lstStyle/>
          <a:p>
            <a:r>
              <a:rPr lang="fr-FR" sz="1100" b="1" dirty="0">
                <a:solidFill>
                  <a:srgbClr val="002060"/>
                </a:solidFill>
              </a:rPr>
              <a:t>106 </a:t>
            </a:r>
            <a:r>
              <a:rPr lang="fr-FR" sz="1100" b="1" dirty="0" err="1">
                <a:solidFill>
                  <a:srgbClr val="002060"/>
                </a:solidFill>
              </a:rPr>
              <a:t>CoreMark</a:t>
            </a:r>
            <a:endParaRPr lang="fr-FR" sz="1100" b="1" dirty="0">
              <a:solidFill>
                <a:srgbClr val="002060"/>
              </a:solidFill>
            </a:endParaRPr>
          </a:p>
          <a:p>
            <a:r>
              <a:rPr lang="fr-FR" sz="1100" b="1" dirty="0">
                <a:solidFill>
                  <a:srgbClr val="002060"/>
                </a:solidFill>
              </a:rPr>
              <a:t>48 MHz</a:t>
            </a:r>
          </a:p>
          <a:p>
            <a:r>
              <a:rPr lang="fr-FR" sz="1100" b="1" dirty="0">
                <a:solidFill>
                  <a:srgbClr val="002060"/>
                </a:solidFill>
              </a:rPr>
              <a:t>38 DMIPS</a:t>
            </a:r>
            <a:endParaRPr lang="en-US" sz="1100" b="1" dirty="0">
              <a:solidFill>
                <a:srgbClr val="002060"/>
              </a:solidFill>
            </a:endParaRPr>
          </a:p>
        </p:txBody>
      </p:sp>
      <p:pic>
        <p:nvPicPr>
          <p:cNvPr id="60" name="Picture 59"/>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3378560" y="3477030"/>
            <a:ext cx="507173" cy="557361"/>
          </a:xfrm>
          <a:prstGeom prst="rect">
            <a:avLst/>
          </a:prstGeom>
        </p:spPr>
      </p:pic>
      <p:sp>
        <p:nvSpPr>
          <p:cNvPr id="68" name="Rectangle 67"/>
          <p:cNvSpPr/>
          <p:nvPr/>
        </p:nvSpPr>
        <p:spPr>
          <a:xfrm>
            <a:off x="3851360" y="3489902"/>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4</a:t>
            </a:r>
          </a:p>
        </p:txBody>
      </p:sp>
      <p:sp>
        <p:nvSpPr>
          <p:cNvPr id="69" name="Rectangle 68"/>
          <p:cNvSpPr/>
          <p:nvPr/>
        </p:nvSpPr>
        <p:spPr>
          <a:xfrm>
            <a:off x="3828294" y="3928980"/>
            <a:ext cx="1174561" cy="600164"/>
          </a:xfrm>
          <a:prstGeom prst="rect">
            <a:avLst/>
          </a:prstGeom>
        </p:spPr>
        <p:txBody>
          <a:bodyPr wrap="square">
            <a:spAutoFit/>
          </a:bodyPr>
          <a:lstStyle/>
          <a:p>
            <a:r>
              <a:rPr lang="en-US" sz="1100" b="1" dirty="0">
                <a:solidFill>
                  <a:srgbClr val="002060"/>
                </a:solidFill>
              </a:rPr>
              <a:t>177 </a:t>
            </a:r>
            <a:r>
              <a:rPr lang="en-US" sz="1100" b="1" dirty="0" err="1">
                <a:solidFill>
                  <a:srgbClr val="002060"/>
                </a:solidFill>
              </a:rPr>
              <a:t>CoreMark</a:t>
            </a:r>
            <a:endParaRPr lang="en-US" sz="1100" b="1" dirty="0">
              <a:solidFill>
                <a:srgbClr val="002060"/>
              </a:solidFill>
            </a:endParaRPr>
          </a:p>
          <a:p>
            <a:r>
              <a:rPr lang="en-US" sz="1100" b="1" dirty="0">
                <a:solidFill>
                  <a:srgbClr val="002060"/>
                </a:solidFill>
              </a:rPr>
              <a:t>72 MHz</a:t>
            </a:r>
          </a:p>
          <a:p>
            <a:r>
              <a:rPr lang="en-US" sz="1100" b="1" dirty="0">
                <a:solidFill>
                  <a:srgbClr val="002060"/>
                </a:solidFill>
              </a:rPr>
              <a:t>61 DMIPS</a:t>
            </a:r>
          </a:p>
        </p:txBody>
      </p:sp>
      <p:sp>
        <p:nvSpPr>
          <p:cNvPr id="70" name="Rectangle 69"/>
          <p:cNvSpPr/>
          <p:nvPr/>
        </p:nvSpPr>
        <p:spPr>
          <a:xfrm>
            <a:off x="5168826" y="3483820"/>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5</a:t>
            </a:r>
          </a:p>
        </p:txBody>
      </p:sp>
      <p:pic>
        <p:nvPicPr>
          <p:cNvPr id="71" name="Picture 70"/>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4644801" y="3453397"/>
            <a:ext cx="528678" cy="580994"/>
          </a:xfrm>
          <a:prstGeom prst="rect">
            <a:avLst/>
          </a:prstGeom>
        </p:spPr>
      </p:pic>
      <p:sp>
        <p:nvSpPr>
          <p:cNvPr id="72" name="TextBox 71"/>
          <p:cNvSpPr txBox="1"/>
          <p:nvPr/>
        </p:nvSpPr>
        <p:spPr>
          <a:xfrm>
            <a:off x="5148079" y="3819826"/>
            <a:ext cx="1236236" cy="907941"/>
          </a:xfrm>
          <a:prstGeom prst="rect">
            <a:avLst/>
          </a:prstGeom>
          <a:noFill/>
        </p:spPr>
        <p:txBody>
          <a:bodyPr wrap="none" rtlCol="0">
            <a:spAutoFit/>
          </a:bodyPr>
          <a:lstStyle/>
          <a:p>
            <a:r>
              <a:rPr lang="en-US" sz="1100" b="1" dirty="0">
                <a:solidFill>
                  <a:srgbClr val="002060"/>
                </a:solidFill>
              </a:rPr>
              <a:t>245 </a:t>
            </a:r>
            <a:r>
              <a:rPr lang="en-US" sz="1100" b="1" dirty="0" err="1">
                <a:solidFill>
                  <a:srgbClr val="002060"/>
                </a:solidFill>
              </a:rPr>
              <a:t>CoreMark</a:t>
            </a:r>
            <a:r>
              <a:rPr lang="en-US" sz="1100" b="1" dirty="0">
                <a:solidFill>
                  <a:srgbClr val="002060"/>
                </a:solidFill>
              </a:rPr>
              <a:t>*</a:t>
            </a:r>
          </a:p>
          <a:p>
            <a:r>
              <a:rPr lang="en-US" sz="1100" b="1" dirty="0">
                <a:solidFill>
                  <a:srgbClr val="002060"/>
                </a:solidFill>
              </a:rPr>
              <a:t>72 MHz</a:t>
            </a:r>
          </a:p>
          <a:p>
            <a:r>
              <a:rPr lang="en-US" sz="1100" b="1" dirty="0">
                <a:solidFill>
                  <a:srgbClr val="002060"/>
                </a:solidFill>
              </a:rPr>
              <a:t>90 DMIPS</a:t>
            </a:r>
          </a:p>
          <a:p>
            <a:r>
              <a:rPr lang="en-US" sz="900" dirty="0">
                <a:solidFill>
                  <a:srgbClr val="002060"/>
                </a:solidFill>
              </a:rPr>
              <a:t>(*) from CCM-SRAM</a:t>
            </a:r>
          </a:p>
          <a:p>
            <a:endParaRPr lang="en-US" sz="1100" b="1" dirty="0">
              <a:solidFill>
                <a:schemeClr val="accent1"/>
              </a:solidFill>
            </a:endParaRPr>
          </a:p>
        </p:txBody>
      </p:sp>
      <p:pic>
        <p:nvPicPr>
          <p:cNvPr id="73" name="Picture 72"/>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37256" y="3367220"/>
            <a:ext cx="663990" cy="650328"/>
          </a:xfrm>
          <a:prstGeom prst="rect">
            <a:avLst/>
          </a:prstGeom>
        </p:spPr>
      </p:pic>
      <p:sp>
        <p:nvSpPr>
          <p:cNvPr id="75" name="Rectangle 74"/>
          <p:cNvSpPr/>
          <p:nvPr/>
        </p:nvSpPr>
        <p:spPr>
          <a:xfrm>
            <a:off x="6643216" y="3473608"/>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6</a:t>
            </a:r>
          </a:p>
        </p:txBody>
      </p:sp>
      <p:sp>
        <p:nvSpPr>
          <p:cNvPr id="76" name="TextBox 75"/>
          <p:cNvSpPr txBox="1"/>
          <p:nvPr/>
        </p:nvSpPr>
        <p:spPr>
          <a:xfrm>
            <a:off x="2120822" y="5549274"/>
            <a:ext cx="1024639" cy="461665"/>
          </a:xfrm>
          <a:prstGeom prst="rect">
            <a:avLst/>
          </a:prstGeom>
          <a:noFill/>
        </p:spPr>
        <p:txBody>
          <a:bodyPr wrap="none" rtlCol="0">
            <a:spAutoFit/>
          </a:bodyPr>
          <a:lstStyle>
            <a:defPPr>
              <a:defRPr lang="fr-FR"/>
            </a:defPPr>
            <a:lvl1pPr>
              <a:defRPr sz="1200" b="1">
                <a:solidFill>
                  <a:schemeClr val="accent1">
                    <a:lumMod val="60000"/>
                    <a:lumOff val="40000"/>
                  </a:schemeClr>
                </a:solidFill>
              </a:defRPr>
            </a:lvl1pPr>
          </a:lstStyle>
          <a:p>
            <a:r>
              <a:rPr lang="fr-FR" dirty="0">
                <a:solidFill>
                  <a:schemeClr val="bg1">
                    <a:lumMod val="50000"/>
                  </a:schemeClr>
                </a:solidFill>
              </a:rPr>
              <a:t>Cortex-M0</a:t>
            </a:r>
          </a:p>
          <a:p>
            <a:r>
              <a:rPr lang="fr-FR" dirty="0">
                <a:solidFill>
                  <a:schemeClr val="bg1">
                    <a:lumMod val="50000"/>
                  </a:schemeClr>
                </a:solidFill>
              </a:rPr>
              <a:t>Cortex-M0+</a:t>
            </a:r>
          </a:p>
        </p:txBody>
      </p:sp>
      <p:sp>
        <p:nvSpPr>
          <p:cNvPr id="77" name="TextBox 76"/>
          <p:cNvSpPr txBox="1"/>
          <p:nvPr/>
        </p:nvSpPr>
        <p:spPr>
          <a:xfrm>
            <a:off x="3546004" y="5627327"/>
            <a:ext cx="934871" cy="276999"/>
          </a:xfrm>
          <a:prstGeom prst="rect">
            <a:avLst/>
          </a:prstGeom>
          <a:noFill/>
        </p:spPr>
        <p:txBody>
          <a:bodyPr wrap="none" rtlCol="0">
            <a:spAutoFit/>
          </a:bodyPr>
          <a:lstStyle>
            <a:defPPr>
              <a:defRPr lang="fr-FR"/>
            </a:defPPr>
            <a:lvl1pPr>
              <a:defRPr sz="1200" b="1">
                <a:solidFill>
                  <a:schemeClr val="accent1">
                    <a:lumMod val="60000"/>
                    <a:lumOff val="40000"/>
                  </a:schemeClr>
                </a:solidFill>
              </a:defRPr>
            </a:lvl1pPr>
          </a:lstStyle>
          <a:p>
            <a:r>
              <a:rPr lang="fr-FR" dirty="0">
                <a:solidFill>
                  <a:schemeClr val="bg1">
                    <a:lumMod val="50000"/>
                  </a:schemeClr>
                </a:solidFill>
              </a:rPr>
              <a:t>Cortex-M3</a:t>
            </a:r>
          </a:p>
        </p:txBody>
      </p:sp>
      <p:sp>
        <p:nvSpPr>
          <p:cNvPr id="79" name="TextBox 78"/>
          <p:cNvSpPr txBox="1"/>
          <p:nvPr/>
        </p:nvSpPr>
        <p:spPr>
          <a:xfrm>
            <a:off x="4887143" y="5627327"/>
            <a:ext cx="934871" cy="276999"/>
          </a:xfrm>
          <a:prstGeom prst="rect">
            <a:avLst/>
          </a:prstGeom>
          <a:noFill/>
        </p:spPr>
        <p:txBody>
          <a:bodyPr wrap="none" rtlCol="0">
            <a:spAutoFit/>
          </a:bodyPr>
          <a:lstStyle>
            <a:defPPr>
              <a:defRPr lang="fr-FR"/>
            </a:defPPr>
            <a:lvl1pPr>
              <a:defRPr sz="1200" b="1">
                <a:solidFill>
                  <a:schemeClr val="accent1">
                    <a:lumMod val="60000"/>
                    <a:lumOff val="40000"/>
                  </a:schemeClr>
                </a:solidFill>
              </a:defRPr>
            </a:lvl1pPr>
          </a:lstStyle>
          <a:p>
            <a:r>
              <a:rPr lang="fr-FR" dirty="0">
                <a:solidFill>
                  <a:schemeClr val="bg1">
                    <a:lumMod val="50000"/>
                  </a:schemeClr>
                </a:solidFill>
              </a:rPr>
              <a:t>Cortex-M4</a:t>
            </a:r>
          </a:p>
        </p:txBody>
      </p:sp>
      <p:sp>
        <p:nvSpPr>
          <p:cNvPr id="80" name="TextBox 79"/>
          <p:cNvSpPr txBox="1"/>
          <p:nvPr/>
        </p:nvSpPr>
        <p:spPr>
          <a:xfrm>
            <a:off x="6403308" y="5627327"/>
            <a:ext cx="934871" cy="276999"/>
          </a:xfrm>
          <a:prstGeom prst="rect">
            <a:avLst/>
          </a:prstGeom>
          <a:noFill/>
        </p:spPr>
        <p:txBody>
          <a:bodyPr wrap="none" rtlCol="0">
            <a:spAutoFit/>
          </a:bodyPr>
          <a:lstStyle>
            <a:defPPr>
              <a:defRPr lang="fr-FR"/>
            </a:defPPr>
            <a:lvl1pPr>
              <a:defRPr sz="1200" b="1">
                <a:solidFill>
                  <a:schemeClr val="accent1">
                    <a:lumMod val="60000"/>
                    <a:lumOff val="40000"/>
                  </a:schemeClr>
                </a:solidFill>
              </a:defRPr>
            </a:lvl1pPr>
          </a:lstStyle>
          <a:p>
            <a:r>
              <a:rPr lang="fr-FR" dirty="0">
                <a:solidFill>
                  <a:schemeClr val="bg1">
                    <a:lumMod val="50000"/>
                  </a:schemeClr>
                </a:solidFill>
              </a:rPr>
              <a:t>Cortex-M7</a:t>
            </a:r>
          </a:p>
        </p:txBody>
      </p:sp>
      <p:pic>
        <p:nvPicPr>
          <p:cNvPr id="81" name="Picture 80"/>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733335" y="3848552"/>
            <a:ext cx="1323720" cy="1323720"/>
          </a:xfrm>
          <a:prstGeom prst="rect">
            <a:avLst/>
          </a:prstGeom>
        </p:spPr>
      </p:pic>
      <p:sp>
        <p:nvSpPr>
          <p:cNvPr id="82" name="TextBox 81"/>
          <p:cNvSpPr txBox="1"/>
          <p:nvPr/>
        </p:nvSpPr>
        <p:spPr>
          <a:xfrm>
            <a:off x="365698" y="4860998"/>
            <a:ext cx="1737976" cy="338554"/>
          </a:xfrm>
          <a:prstGeom prst="rect">
            <a:avLst/>
          </a:prstGeom>
          <a:noFill/>
        </p:spPr>
        <p:txBody>
          <a:bodyPr wrap="none" rtlCol="0">
            <a:spAutoFit/>
          </a:bodyPr>
          <a:lstStyle>
            <a:defPPr>
              <a:defRPr lang="fr-FR"/>
            </a:defPPr>
            <a:lvl1pPr>
              <a:defRPr sz="1200" b="1">
                <a:solidFill>
                  <a:schemeClr val="accent1">
                    <a:lumMod val="60000"/>
                    <a:lumOff val="40000"/>
                  </a:schemeClr>
                </a:solidFill>
              </a:defRPr>
            </a:lvl1pPr>
          </a:lstStyle>
          <a:p>
            <a:r>
              <a:rPr lang="en-US" sz="1600" dirty="0">
                <a:solidFill>
                  <a:schemeClr val="accent1"/>
                </a:solidFill>
              </a:rPr>
              <a:t>Ultra-low-power</a:t>
            </a:r>
            <a:endParaRPr lang="fr-FR" sz="1600" dirty="0">
              <a:solidFill>
                <a:schemeClr val="accent1"/>
              </a:solidFill>
            </a:endParaRPr>
          </a:p>
        </p:txBody>
      </p:sp>
      <p:grpSp>
        <p:nvGrpSpPr>
          <p:cNvPr id="132" name="Group 131"/>
          <p:cNvGrpSpPr/>
          <p:nvPr/>
        </p:nvGrpSpPr>
        <p:grpSpPr>
          <a:xfrm>
            <a:off x="2124160" y="4536265"/>
            <a:ext cx="1355131" cy="1003253"/>
            <a:chOff x="2517637" y="3232561"/>
            <a:chExt cx="1355131" cy="1003253"/>
          </a:xfrm>
        </p:grpSpPr>
        <p:sp>
          <p:nvSpPr>
            <p:cNvPr id="134" name="TextBox 133"/>
            <p:cNvSpPr txBox="1"/>
            <p:nvPr/>
          </p:nvSpPr>
          <p:spPr>
            <a:xfrm>
              <a:off x="2517637" y="3635650"/>
              <a:ext cx="1031051" cy="600164"/>
            </a:xfrm>
            <a:prstGeom prst="rect">
              <a:avLst/>
            </a:prstGeom>
            <a:noFill/>
          </p:spPr>
          <p:txBody>
            <a:bodyPr wrap="none" rtlCol="0">
              <a:spAutoFit/>
            </a:bodyPr>
            <a:lstStyle/>
            <a:p>
              <a:r>
                <a:rPr lang="fr-FR" sz="1100" b="1" dirty="0">
                  <a:solidFill>
                    <a:srgbClr val="002060"/>
                  </a:solidFill>
                </a:rPr>
                <a:t>75 </a:t>
              </a:r>
              <a:r>
                <a:rPr lang="fr-FR" sz="1100" b="1" dirty="0" err="1">
                  <a:solidFill>
                    <a:srgbClr val="002060"/>
                  </a:solidFill>
                </a:rPr>
                <a:t>CoreMark</a:t>
              </a:r>
              <a:endParaRPr lang="fr-FR" sz="1100" b="1" dirty="0">
                <a:solidFill>
                  <a:srgbClr val="002060"/>
                </a:solidFill>
              </a:endParaRPr>
            </a:p>
            <a:p>
              <a:r>
                <a:rPr lang="fr-FR" sz="1100" b="1" dirty="0">
                  <a:solidFill>
                    <a:srgbClr val="002060"/>
                  </a:solidFill>
                </a:rPr>
                <a:t>32 MHz</a:t>
              </a:r>
            </a:p>
            <a:p>
              <a:r>
                <a:rPr lang="fr-FR" sz="1100" b="1" dirty="0">
                  <a:solidFill>
                    <a:srgbClr val="002060"/>
                  </a:solidFill>
                </a:rPr>
                <a:t>26 DMIPS</a:t>
              </a:r>
            </a:p>
          </p:txBody>
        </p:sp>
        <p:pic>
          <p:nvPicPr>
            <p:cNvPr id="135" name="Picture 134"/>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3358707" y="3232561"/>
              <a:ext cx="514061" cy="564932"/>
            </a:xfrm>
            <a:prstGeom prst="rect">
              <a:avLst/>
            </a:prstGeom>
          </p:spPr>
        </p:pic>
      </p:grpSp>
      <p:sp>
        <p:nvSpPr>
          <p:cNvPr id="140" name="Rectangle 139"/>
          <p:cNvSpPr/>
          <p:nvPr/>
        </p:nvSpPr>
        <p:spPr>
          <a:xfrm>
            <a:off x="3532810" y="4597774"/>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3</a:t>
            </a:r>
          </a:p>
        </p:txBody>
      </p:sp>
      <p:sp>
        <p:nvSpPr>
          <p:cNvPr id="141" name="TextBox 140"/>
          <p:cNvSpPr txBox="1"/>
          <p:nvPr/>
        </p:nvSpPr>
        <p:spPr>
          <a:xfrm>
            <a:off x="3541001" y="4967697"/>
            <a:ext cx="1031051" cy="600164"/>
          </a:xfrm>
          <a:prstGeom prst="rect">
            <a:avLst/>
          </a:prstGeom>
          <a:noFill/>
        </p:spPr>
        <p:txBody>
          <a:bodyPr wrap="none" rtlCol="0">
            <a:spAutoFit/>
          </a:bodyPr>
          <a:lstStyle/>
          <a:p>
            <a:r>
              <a:rPr lang="fr-FR" sz="1100" b="1" dirty="0">
                <a:solidFill>
                  <a:schemeClr val="accent4"/>
                </a:solidFill>
              </a:rPr>
              <a:t>93 </a:t>
            </a:r>
            <a:r>
              <a:rPr lang="fr-FR" sz="1100" b="1" dirty="0" err="1">
                <a:solidFill>
                  <a:schemeClr val="accent4"/>
                </a:solidFill>
              </a:rPr>
              <a:t>CoreMark</a:t>
            </a:r>
            <a:endParaRPr lang="fr-FR" sz="1100" b="1" dirty="0">
              <a:solidFill>
                <a:schemeClr val="accent4"/>
              </a:solidFill>
            </a:endParaRPr>
          </a:p>
          <a:p>
            <a:r>
              <a:rPr lang="fr-FR" sz="1100" b="1" dirty="0">
                <a:solidFill>
                  <a:schemeClr val="accent4"/>
                </a:solidFill>
              </a:rPr>
              <a:t>32 MHz</a:t>
            </a:r>
          </a:p>
          <a:p>
            <a:r>
              <a:rPr lang="fr-FR" sz="1100" b="1" dirty="0">
                <a:solidFill>
                  <a:schemeClr val="accent4"/>
                </a:solidFill>
              </a:rPr>
              <a:t>33 DMIPS</a:t>
            </a:r>
          </a:p>
        </p:txBody>
      </p:sp>
      <p:pic>
        <p:nvPicPr>
          <p:cNvPr id="142" name="Picture 141"/>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4310880" y="4529304"/>
            <a:ext cx="499874" cy="549340"/>
          </a:xfrm>
          <a:prstGeom prst="rect">
            <a:avLst/>
          </a:prstGeom>
        </p:spPr>
      </p:pic>
      <p:sp>
        <p:nvSpPr>
          <p:cNvPr id="144" name="Rectangle 143"/>
          <p:cNvSpPr/>
          <p:nvPr/>
        </p:nvSpPr>
        <p:spPr>
          <a:xfrm>
            <a:off x="4835242" y="4610474"/>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t>3</a:t>
            </a:r>
            <a:endParaRPr lang="en-US" sz="750" b="1" dirty="0"/>
          </a:p>
        </p:txBody>
      </p:sp>
      <p:sp>
        <p:nvSpPr>
          <p:cNvPr id="145" name="TextBox 144"/>
          <p:cNvSpPr txBox="1"/>
          <p:nvPr/>
        </p:nvSpPr>
        <p:spPr>
          <a:xfrm>
            <a:off x="5000214" y="4967697"/>
            <a:ext cx="1109599" cy="600164"/>
          </a:xfrm>
          <a:prstGeom prst="rect">
            <a:avLst/>
          </a:prstGeom>
          <a:noFill/>
        </p:spPr>
        <p:txBody>
          <a:bodyPr wrap="none" rtlCol="0">
            <a:spAutoFit/>
          </a:bodyPr>
          <a:lstStyle/>
          <a:p>
            <a:r>
              <a:rPr lang="fr-FR" sz="1100" b="1" dirty="0">
                <a:solidFill>
                  <a:schemeClr val="accent4"/>
                </a:solidFill>
              </a:rPr>
              <a:t>273 </a:t>
            </a:r>
            <a:r>
              <a:rPr lang="fr-FR" sz="1100" b="1" dirty="0" err="1">
                <a:solidFill>
                  <a:schemeClr val="accent4"/>
                </a:solidFill>
              </a:rPr>
              <a:t>CoreMark</a:t>
            </a:r>
            <a:endParaRPr lang="fr-FR" sz="1100" b="1" dirty="0">
              <a:solidFill>
                <a:schemeClr val="accent4"/>
              </a:solidFill>
            </a:endParaRPr>
          </a:p>
          <a:p>
            <a:r>
              <a:rPr lang="fr-FR" sz="1100" b="1" dirty="0">
                <a:solidFill>
                  <a:schemeClr val="accent4"/>
                </a:solidFill>
              </a:rPr>
              <a:t>80 MHz</a:t>
            </a:r>
          </a:p>
          <a:p>
            <a:r>
              <a:rPr lang="fr-FR" sz="1100" b="1" dirty="0">
                <a:solidFill>
                  <a:schemeClr val="accent4"/>
                </a:solidFill>
              </a:rPr>
              <a:t>100 DMIPS</a:t>
            </a:r>
          </a:p>
        </p:txBody>
      </p:sp>
      <p:sp>
        <p:nvSpPr>
          <p:cNvPr id="146" name="Parallelogram 1"/>
          <p:cNvSpPr/>
          <p:nvPr/>
        </p:nvSpPr>
        <p:spPr>
          <a:xfrm>
            <a:off x="4740195" y="4549376"/>
            <a:ext cx="1762703" cy="1018486"/>
          </a:xfrm>
          <a:custGeom>
            <a:avLst/>
            <a:gdLst>
              <a:gd name="connsiteX0" fmla="*/ 0 w 1959175"/>
              <a:gd name="connsiteY0" fmla="*/ 1153051 h 1153051"/>
              <a:gd name="connsiteX1" fmla="*/ 288263 w 1959175"/>
              <a:gd name="connsiteY1" fmla="*/ 0 h 1153051"/>
              <a:gd name="connsiteX2" fmla="*/ 1959175 w 1959175"/>
              <a:gd name="connsiteY2" fmla="*/ 0 h 1153051"/>
              <a:gd name="connsiteX3" fmla="*/ 1670912 w 1959175"/>
              <a:gd name="connsiteY3" fmla="*/ 1153051 h 1153051"/>
              <a:gd name="connsiteX4" fmla="*/ 0 w 1959175"/>
              <a:gd name="connsiteY4" fmla="*/ 1153051 h 1153051"/>
              <a:gd name="connsiteX0" fmla="*/ 0 w 1959175"/>
              <a:gd name="connsiteY0" fmla="*/ 1153051 h 1153051"/>
              <a:gd name="connsiteX1" fmla="*/ 288263 w 1959175"/>
              <a:gd name="connsiteY1" fmla="*/ 0 h 1153051"/>
              <a:gd name="connsiteX2" fmla="*/ 1959175 w 1959175"/>
              <a:gd name="connsiteY2" fmla="*/ 0 h 1153051"/>
              <a:gd name="connsiteX3" fmla="*/ 1624019 w 1959175"/>
              <a:gd name="connsiteY3" fmla="*/ 1153051 h 1153051"/>
              <a:gd name="connsiteX4" fmla="*/ 0 w 1959175"/>
              <a:gd name="connsiteY4" fmla="*/ 1153051 h 1153051"/>
              <a:gd name="connsiteX0" fmla="*/ 0 w 1935729"/>
              <a:gd name="connsiteY0" fmla="*/ 1129605 h 1153051"/>
              <a:gd name="connsiteX1" fmla="*/ 264817 w 1935729"/>
              <a:gd name="connsiteY1" fmla="*/ 0 h 1153051"/>
              <a:gd name="connsiteX2" fmla="*/ 1935729 w 1935729"/>
              <a:gd name="connsiteY2" fmla="*/ 0 h 1153051"/>
              <a:gd name="connsiteX3" fmla="*/ 1600573 w 1935729"/>
              <a:gd name="connsiteY3" fmla="*/ 1153051 h 1153051"/>
              <a:gd name="connsiteX4" fmla="*/ 0 w 1935729"/>
              <a:gd name="connsiteY4" fmla="*/ 1129605 h 1153051"/>
              <a:gd name="connsiteX0" fmla="*/ 0 w 1935729"/>
              <a:gd name="connsiteY0" fmla="*/ 1129605 h 1153051"/>
              <a:gd name="connsiteX1" fmla="*/ 311710 w 1935729"/>
              <a:gd name="connsiteY1" fmla="*/ 0 h 1153051"/>
              <a:gd name="connsiteX2" fmla="*/ 1935729 w 1935729"/>
              <a:gd name="connsiteY2" fmla="*/ 0 h 1153051"/>
              <a:gd name="connsiteX3" fmla="*/ 1600573 w 1935729"/>
              <a:gd name="connsiteY3" fmla="*/ 1153051 h 1153051"/>
              <a:gd name="connsiteX4" fmla="*/ 0 w 1935729"/>
              <a:gd name="connsiteY4" fmla="*/ 1129605 h 1153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729" h="1153051">
                <a:moveTo>
                  <a:pt x="0" y="1129605"/>
                </a:moveTo>
                <a:lnTo>
                  <a:pt x="311710" y="0"/>
                </a:lnTo>
                <a:lnTo>
                  <a:pt x="1935729" y="0"/>
                </a:lnTo>
                <a:lnTo>
                  <a:pt x="1600573" y="1153051"/>
                </a:lnTo>
                <a:lnTo>
                  <a:pt x="0" y="1129605"/>
                </a:lnTo>
                <a:close/>
              </a:path>
            </a:pathLst>
          </a:custGeom>
          <a:noFill/>
          <a:ln w="28575">
            <a:solidFill>
              <a:srgbClr val="97B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Rectangle 146"/>
          <p:cNvSpPr/>
          <p:nvPr/>
        </p:nvSpPr>
        <p:spPr>
          <a:xfrm>
            <a:off x="6321555" y="4588973"/>
            <a:ext cx="102224" cy="9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t>1</a:t>
            </a:r>
          </a:p>
        </p:txBody>
      </p:sp>
      <p:pic>
        <p:nvPicPr>
          <p:cNvPr id="148" name="Picture 147"/>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5786244" y="4508261"/>
            <a:ext cx="491100" cy="539700"/>
          </a:xfrm>
          <a:prstGeom prst="rect">
            <a:avLst/>
          </a:prstGeom>
        </p:spPr>
      </p:pic>
    </p:spTree>
    <p:extLst>
      <p:ext uri="{BB962C8B-B14F-4D97-AF65-F5344CB8AC3E}">
        <p14:creationId xmlns:p14="http://schemas.microsoft.com/office/powerpoint/2010/main" val="799346740"/>
      </p:ext>
    </p:extLst>
  </p:cSld>
  <p:clrMapOvr>
    <a:masterClrMapping/>
  </p:clrMapOvr>
  <p:transition spd="slow">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495" y="1146928"/>
            <a:ext cx="3292543" cy="5115784"/>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90</a:t>
            </a:fld>
            <a:endParaRPr lang="fr-FR" dirty="0"/>
          </a:p>
        </p:txBody>
      </p:sp>
      <p:sp>
        <p:nvSpPr>
          <p:cNvPr id="78" name="Slide Number Placeholder 3"/>
          <p:cNvSpPr txBox="1">
            <a:spLocks/>
          </p:cNvSpPr>
          <p:nvPr/>
        </p:nvSpPr>
        <p:spPr>
          <a:xfrm>
            <a:off x="4569989" y="6549466"/>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90</a:t>
            </a:fld>
            <a:endParaRPr lang="en-US">
              <a:solidFill>
                <a:prstClr val="white"/>
              </a:solidFill>
            </a:endParaRPr>
          </a:p>
        </p:txBody>
      </p:sp>
      <p:sp>
        <p:nvSpPr>
          <p:cNvPr id="86" name="Rounded Rectangle 85"/>
          <p:cNvSpPr/>
          <p:nvPr/>
        </p:nvSpPr>
        <p:spPr>
          <a:xfrm>
            <a:off x="2807804" y="6262712"/>
            <a:ext cx="3960440" cy="370648"/>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r>
              <a:rPr lang="en-US" sz="1600" dirty="0" smtClean="0">
                <a:solidFill>
                  <a:schemeClr val="bg1"/>
                </a:solidFill>
              </a:rPr>
              <a:t>Internal L4 ADC / TIM / DMA peripherals</a:t>
            </a:r>
            <a:endParaRPr lang="fr-FR" sz="1600" dirty="0">
              <a:solidFill>
                <a:schemeClr val="bg1"/>
              </a:solidFill>
            </a:endParaRPr>
          </a:p>
        </p:txBody>
      </p:sp>
      <p:sp>
        <p:nvSpPr>
          <p:cNvPr id="87" name="Rounded Rectangle 86"/>
          <p:cNvSpPr/>
          <p:nvPr/>
        </p:nvSpPr>
        <p:spPr>
          <a:xfrm>
            <a:off x="1622778" y="3356992"/>
            <a:ext cx="788982" cy="792088"/>
          </a:xfrm>
          <a:prstGeom prst="roundRect">
            <a:avLst/>
          </a:prstGeom>
          <a:solidFill>
            <a:schemeClr val="bg1">
              <a:alpha val="71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p:cNvCxnSpPr>
            <a:stCxn id="86" idx="1"/>
            <a:endCxn id="87" idx="3"/>
          </p:cNvCxnSpPr>
          <p:nvPr/>
        </p:nvCxnSpPr>
        <p:spPr>
          <a:xfrm flipH="1" flipV="1">
            <a:off x="2411760" y="3753036"/>
            <a:ext cx="396044" cy="26950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532369" y="84047"/>
            <a:ext cx="8075240" cy="5715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Hands-On Lab #5:   ADC-TIM-DMA functionality</a:t>
            </a:r>
            <a:endParaRPr lang="fr-FR" sz="2400" b="1" i="1" u="sng" dirty="0">
              <a:solidFill>
                <a:srgbClr val="00B050"/>
              </a:soli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
        <p:nvSpPr>
          <p:cNvPr id="6" name="TextBox 5"/>
          <p:cNvSpPr txBox="1"/>
          <p:nvPr/>
        </p:nvSpPr>
        <p:spPr>
          <a:xfrm>
            <a:off x="2990986" y="702623"/>
            <a:ext cx="5973502" cy="5047536"/>
          </a:xfrm>
          <a:prstGeom prst="rect">
            <a:avLst/>
          </a:prstGeom>
          <a:noFill/>
        </p:spPr>
        <p:txBody>
          <a:bodyPr wrap="square" rtlCol="0">
            <a:spAutoFit/>
          </a:bodyPr>
          <a:lstStyle/>
          <a:p>
            <a:r>
              <a:rPr lang="en-US" sz="1400" u="sng" dirty="0" smtClean="0"/>
              <a:t>Set </a:t>
            </a:r>
            <a:r>
              <a:rPr lang="en-US" sz="1400" u="sng" dirty="0"/>
              <a:t>up additional GPIO / Clocks:</a:t>
            </a:r>
          </a:p>
          <a:p>
            <a:r>
              <a:rPr lang="en-US" sz="1400" dirty="0" smtClean="0"/>
              <a:t>PA7 – ADC1_IN12 – Analog Input, Single-Ended</a:t>
            </a:r>
          </a:p>
          <a:p>
            <a:r>
              <a:rPr lang="en-US" sz="1400" dirty="0" smtClean="0"/>
              <a:t>ADC </a:t>
            </a:r>
            <a:r>
              <a:rPr lang="en-US" sz="1400" dirty="0"/>
              <a:t>Clock = </a:t>
            </a:r>
            <a:r>
              <a:rPr lang="en-US" sz="1400" dirty="0" smtClean="0"/>
              <a:t>SYSCLK/4 (20MHz</a:t>
            </a:r>
            <a:r>
              <a:rPr lang="en-US" sz="1400" dirty="0"/>
              <a:t>)</a:t>
            </a:r>
          </a:p>
          <a:p>
            <a:r>
              <a:rPr lang="en-US" sz="1400" dirty="0" smtClean="0"/>
              <a:t>PD15 – TIM4CH4 Alt </a:t>
            </a:r>
            <a:r>
              <a:rPr lang="en-US" sz="1400" dirty="0" err="1" smtClean="0"/>
              <a:t>Fn</a:t>
            </a:r>
            <a:r>
              <a:rPr lang="en-US" sz="1400" dirty="0" smtClean="0"/>
              <a:t> output – PWM Generation CH4</a:t>
            </a:r>
          </a:p>
          <a:p>
            <a:endParaRPr lang="en-US" sz="1400" dirty="0" smtClean="0"/>
          </a:p>
          <a:p>
            <a:r>
              <a:rPr lang="en-US" sz="1400" u="sng" dirty="0" smtClean="0"/>
              <a:t>ADC1 settings:</a:t>
            </a:r>
          </a:p>
          <a:p>
            <a:r>
              <a:rPr lang="en-US" sz="1400" dirty="0" smtClean="0"/>
              <a:t>Clock </a:t>
            </a:r>
            <a:r>
              <a:rPr lang="en-US" sz="1400" dirty="0" err="1" smtClean="0"/>
              <a:t>Prescaler</a:t>
            </a:r>
            <a:r>
              <a:rPr lang="en-US" sz="1400" dirty="0" smtClean="0"/>
              <a:t> = Synch /4</a:t>
            </a:r>
          </a:p>
          <a:p>
            <a:r>
              <a:rPr lang="en-US" sz="1400" dirty="0" smtClean="0"/>
              <a:t>12-bit, Right aligned, No Scan, Scan/Continuous modes disabled</a:t>
            </a:r>
          </a:p>
          <a:p>
            <a:r>
              <a:rPr lang="en-US" sz="1400" dirty="0" smtClean="0"/>
              <a:t>x16 oversampling, 4-bit shift, continued mode</a:t>
            </a:r>
          </a:p>
          <a:p>
            <a:r>
              <a:rPr lang="en-US" sz="1400" dirty="0" smtClean="0"/>
              <a:t>Trigger on TIM4CC4, Rising edge</a:t>
            </a:r>
          </a:p>
          <a:p>
            <a:r>
              <a:rPr lang="en-US" sz="1400" dirty="0" smtClean="0"/>
              <a:t>Enable DMA,  1 conversion</a:t>
            </a:r>
          </a:p>
          <a:p>
            <a:r>
              <a:rPr lang="en-US" sz="1400" dirty="0" smtClean="0"/>
              <a:t>Channel 12: Rank1, 6.5 cycle sampling, no offset</a:t>
            </a:r>
          </a:p>
          <a:p>
            <a:endParaRPr lang="en-US" sz="1400" dirty="0" smtClean="0"/>
          </a:p>
          <a:p>
            <a:r>
              <a:rPr lang="en-US" sz="1400" u="sng" dirty="0" smtClean="0"/>
              <a:t>DMA settings:</a:t>
            </a:r>
          </a:p>
          <a:p>
            <a:r>
              <a:rPr lang="en-US" sz="1400" dirty="0" smtClean="0"/>
              <a:t>DMA1CH1, Circular mode, Increment memory address, Word data width</a:t>
            </a:r>
          </a:p>
          <a:p>
            <a:r>
              <a:rPr lang="en-US" sz="1400" dirty="0" smtClean="0"/>
              <a:t>DMA1CH1 interrupt enabled, preempt priority = 3</a:t>
            </a:r>
          </a:p>
          <a:p>
            <a:endParaRPr lang="en-US" sz="1400" dirty="0"/>
          </a:p>
          <a:p>
            <a:r>
              <a:rPr lang="en-US" sz="1400" u="sng" dirty="0" smtClean="0"/>
              <a:t>TIM4 settings:</a:t>
            </a:r>
          </a:p>
          <a:p>
            <a:r>
              <a:rPr lang="en-US" sz="1400" dirty="0" smtClean="0"/>
              <a:t>Counting UP, </a:t>
            </a:r>
            <a:r>
              <a:rPr lang="en-US" sz="1400" dirty="0" err="1" smtClean="0"/>
              <a:t>Prescaler</a:t>
            </a:r>
            <a:r>
              <a:rPr lang="en-US" sz="1400" dirty="0" smtClean="0"/>
              <a:t>=79, Counter Period = 1000, No CKD</a:t>
            </a:r>
          </a:p>
          <a:p>
            <a:r>
              <a:rPr lang="en-US" sz="1400" dirty="0" smtClean="0"/>
              <a:t>PWM Mode 1, Pulse = 200, Fast Mode enabled, Polarity High</a:t>
            </a:r>
          </a:p>
          <a:p>
            <a:endParaRPr lang="en-US" sz="1400" dirty="0" smtClean="0"/>
          </a:p>
          <a:p>
            <a:r>
              <a:rPr lang="en-US" sz="1400" u="sng" dirty="0" smtClean="0"/>
              <a:t>User </a:t>
            </a:r>
            <a:r>
              <a:rPr lang="en-US" sz="1400" u="sng" dirty="0"/>
              <a:t>Code HAL function calls required:</a:t>
            </a:r>
          </a:p>
          <a:p>
            <a:r>
              <a:rPr lang="en-US" sz="1400" dirty="0"/>
              <a:t>C:\</a:t>
            </a:r>
            <a:r>
              <a:rPr lang="en-US" sz="1400" dirty="0" smtClean="0"/>
              <a:t>STM32L4Seminar\Labs\</a:t>
            </a:r>
            <a:r>
              <a:rPr lang="en-US" sz="1400" b="1" dirty="0" smtClean="0"/>
              <a:t>lab5_adc_tim_dma.c</a:t>
            </a:r>
            <a:endParaRPr lang="en-US" sz="1400" b="1" dirty="0"/>
          </a:p>
        </p:txBody>
      </p:sp>
    </p:spTree>
    <p:extLst>
      <p:ext uri="{BB962C8B-B14F-4D97-AF65-F5344CB8AC3E}">
        <p14:creationId xmlns:p14="http://schemas.microsoft.com/office/powerpoint/2010/main" val="190190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100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95536" y="116632"/>
            <a:ext cx="3657893"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495" y="2276872"/>
            <a:ext cx="1504178" cy="96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7" y="4054513"/>
            <a:ext cx="1269640" cy="18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7544" y="116632"/>
            <a:ext cx="8075240" cy="576064"/>
          </a:xfrm>
        </p:spPr>
        <p:txBody>
          <a:bodyPr>
            <a:normAutofit fontScale="90000"/>
          </a:bodyPr>
          <a:lstStyle/>
          <a:p>
            <a:r>
              <a:rPr lang="en-US" dirty="0" smtClean="0"/>
              <a:t>TIM / ADC / DMA setup:</a:t>
            </a:r>
            <a:endParaRPr lang="en-US"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91</a:t>
            </a:fld>
            <a:endParaRPr lang="fr-F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1035451"/>
            <a:ext cx="41529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971600" y="3356992"/>
            <a:ext cx="3561721" cy="259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5733256"/>
            <a:ext cx="4123928" cy="83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97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075240" cy="576064"/>
          </a:xfrm>
        </p:spPr>
        <p:txBody>
          <a:bodyPr>
            <a:normAutofit fontScale="90000"/>
          </a:bodyPr>
          <a:lstStyle/>
          <a:p>
            <a:r>
              <a:rPr lang="en-US" dirty="0" smtClean="0"/>
              <a:t>Autonomous Peripherals</a:t>
            </a:r>
            <a:endParaRPr lang="en-US" dirty="0"/>
          </a:p>
        </p:txBody>
      </p:sp>
      <p:sp>
        <p:nvSpPr>
          <p:cNvPr id="18" name="Slide Number Placeholder 2"/>
          <p:cNvSpPr>
            <a:spLocks noGrp="1"/>
          </p:cNvSpPr>
          <p:nvPr>
            <p:ph type="sldNum" sz="quarter" idx="4294967295"/>
          </p:nvPr>
        </p:nvSpPr>
        <p:spPr>
          <a:xfrm>
            <a:off x="8617744" y="716400"/>
            <a:ext cx="544994" cy="198000"/>
          </a:xfrm>
          <a:prstGeom prst="rect">
            <a:avLst/>
          </a:prstGeom>
        </p:spPr>
        <p:txBody>
          <a:bodyPr/>
          <a:lstStyle/>
          <a:p>
            <a:fld id="{5B31B9E4-8E4D-4C86-BFD7-412B282B373B}" type="slidenum">
              <a:rPr lang="fr-FR" smtClean="0"/>
              <a:pPr/>
              <a:t>92</a:t>
            </a:fld>
            <a:endParaRPr lang="fr-FR"/>
          </a:p>
        </p:txBody>
      </p:sp>
      <p:sp>
        <p:nvSpPr>
          <p:cNvPr id="14" name="Content Placeholder 2"/>
          <p:cNvSpPr txBox="1">
            <a:spLocks/>
          </p:cNvSpPr>
          <p:nvPr/>
        </p:nvSpPr>
        <p:spPr>
          <a:xfrm>
            <a:off x="755576" y="1052736"/>
            <a:ext cx="8179387" cy="5439951"/>
          </a:xfrm>
          <a:prstGeom prst="rect">
            <a:avLst/>
          </a:prstGeom>
        </p:spPr>
        <p:txBody>
          <a:bodyPr vert="horz" wrap="square" lIns="91440" tIns="45720" rIns="91440" bIns="45720" rtlCol="0">
            <a:spAutoFit/>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baseline="0">
                <a:solidFill>
                  <a:schemeClr val="accent4"/>
                </a:solidFill>
                <a:latin typeface="Arial" pitchFamily="34" charset="0"/>
                <a:ea typeface="+mn-ea"/>
                <a:cs typeface="Arial" pitchFamily="34" charset="0"/>
              </a:defRPr>
            </a:lvl1pPr>
            <a:lvl2pPr marL="533400" indent="-177800" algn="l" defTabSz="914400" rtl="0" eaLnBrk="1" latinLnBrk="0" hangingPunct="1">
              <a:lnSpc>
                <a:spcPct val="10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10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10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Needed code bits </a:t>
            </a:r>
            <a:r>
              <a:rPr lang="en-US" sz="1600" dirty="0"/>
              <a:t>from </a:t>
            </a:r>
            <a:r>
              <a:rPr lang="en-US" sz="1600" dirty="0">
                <a:solidFill>
                  <a:srgbClr val="0070C0"/>
                </a:solidFill>
              </a:rPr>
              <a:t>C:\</a:t>
            </a:r>
            <a:r>
              <a:rPr lang="en-US" sz="1600" dirty="0" smtClean="0">
                <a:solidFill>
                  <a:srgbClr val="0070C0"/>
                </a:solidFill>
              </a:rPr>
              <a:t>STM32L4Seminar\Labs\</a:t>
            </a:r>
            <a:r>
              <a:rPr lang="en-US" sz="1600" b="1" dirty="0" smtClean="0">
                <a:solidFill>
                  <a:srgbClr val="0070C0"/>
                </a:solidFill>
              </a:rPr>
              <a:t>lab5_adc_tim_dma.c</a:t>
            </a:r>
            <a:r>
              <a:rPr lang="en-US" sz="1600" dirty="0" smtClean="0">
                <a:solidFill>
                  <a:srgbClr val="0070C0"/>
                </a:solidFill>
              </a:rPr>
              <a:t> </a:t>
            </a:r>
            <a:r>
              <a:rPr lang="en-US" sz="1600" dirty="0" smtClean="0"/>
              <a:t>into </a:t>
            </a:r>
            <a:r>
              <a:rPr lang="en-US" sz="1600" dirty="0" err="1" smtClean="0"/>
              <a:t>main.c</a:t>
            </a:r>
            <a:r>
              <a:rPr lang="en-US" sz="1600" dirty="0" smtClean="0"/>
              <a:t>:</a:t>
            </a:r>
          </a:p>
          <a:p>
            <a:pPr lvl="2"/>
            <a:r>
              <a:rPr lang="en-US" sz="1200" b="1" dirty="0" smtClean="0"/>
              <a:t>Add code bits between:   </a:t>
            </a:r>
            <a:r>
              <a:rPr lang="en-US" sz="1200" b="1" dirty="0" smtClean="0">
                <a:solidFill>
                  <a:srgbClr val="FF0000"/>
                </a:solidFill>
              </a:rPr>
              <a:t>/* USER CODE BEGIN PV */</a:t>
            </a:r>
            <a:r>
              <a:rPr lang="en-US" sz="1200" b="1" dirty="0" smtClean="0"/>
              <a:t>              </a:t>
            </a:r>
            <a:r>
              <a:rPr lang="en-US" sz="1200" b="1" dirty="0" smtClean="0">
                <a:solidFill>
                  <a:srgbClr val="00B050"/>
                </a:solidFill>
              </a:rPr>
              <a:t>/* USER CODE END PV */</a:t>
            </a:r>
          </a:p>
          <a:p>
            <a:pPr lvl="2"/>
            <a:r>
              <a:rPr lang="en-US" sz="1200" b="1" dirty="0" smtClean="0"/>
              <a:t>Add </a:t>
            </a:r>
            <a:r>
              <a:rPr lang="en-US" sz="1200" b="1" dirty="0"/>
              <a:t>code bits between:   </a:t>
            </a:r>
            <a:r>
              <a:rPr lang="en-US" sz="1200" b="1" dirty="0">
                <a:solidFill>
                  <a:srgbClr val="FF0000"/>
                </a:solidFill>
              </a:rPr>
              <a:t>/* USER CODE BEGIN </a:t>
            </a:r>
            <a:r>
              <a:rPr lang="en-US" sz="1200" b="1" dirty="0" smtClean="0">
                <a:solidFill>
                  <a:srgbClr val="FF0000"/>
                </a:solidFill>
              </a:rPr>
              <a:t>2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2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WHILE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WHILE */</a:t>
            </a:r>
          </a:p>
          <a:p>
            <a:pPr lvl="2"/>
            <a:r>
              <a:rPr lang="en-US" sz="1200" b="1" dirty="0"/>
              <a:t>Add code bits between:   </a:t>
            </a:r>
            <a:r>
              <a:rPr lang="en-US" sz="1200" b="1" dirty="0">
                <a:solidFill>
                  <a:srgbClr val="FF0000"/>
                </a:solidFill>
              </a:rPr>
              <a:t>/* USER CODE BEGIN </a:t>
            </a:r>
            <a:r>
              <a:rPr lang="en-US" sz="1200" b="1" dirty="0" smtClean="0">
                <a:solidFill>
                  <a:srgbClr val="FF0000"/>
                </a:solidFill>
              </a:rPr>
              <a:t>4 </a:t>
            </a:r>
            <a:r>
              <a:rPr lang="en-US" sz="1200" b="1" dirty="0">
                <a:solidFill>
                  <a:srgbClr val="FF0000"/>
                </a:solidFill>
              </a:rPr>
              <a:t>*/</a:t>
            </a:r>
            <a:r>
              <a:rPr lang="en-US" sz="1200" b="1" dirty="0"/>
              <a:t>            </a:t>
            </a:r>
            <a:r>
              <a:rPr lang="en-US" sz="1200" b="1" dirty="0" smtClean="0"/>
              <a:t>     </a:t>
            </a:r>
            <a:r>
              <a:rPr lang="en-US" sz="1200" b="1" dirty="0" smtClean="0">
                <a:solidFill>
                  <a:srgbClr val="00B050"/>
                </a:solidFill>
              </a:rPr>
              <a:t>/* </a:t>
            </a:r>
            <a:r>
              <a:rPr lang="en-US" sz="1200" b="1" dirty="0">
                <a:solidFill>
                  <a:srgbClr val="00B050"/>
                </a:solidFill>
              </a:rPr>
              <a:t>USER CODE END </a:t>
            </a:r>
            <a:r>
              <a:rPr lang="en-US" sz="1200" b="1" dirty="0" smtClean="0">
                <a:solidFill>
                  <a:srgbClr val="00B050"/>
                </a:solidFill>
              </a:rPr>
              <a:t>4 </a:t>
            </a:r>
            <a:r>
              <a:rPr lang="en-US" sz="1200" b="1" dirty="0">
                <a:solidFill>
                  <a:srgbClr val="00B050"/>
                </a:solidFill>
              </a:rPr>
              <a:t>*/</a:t>
            </a:r>
          </a:p>
          <a:p>
            <a:pPr lvl="2"/>
            <a:endParaRPr lang="en-US" sz="1200" b="1" dirty="0">
              <a:solidFill>
                <a:srgbClr val="00B050"/>
              </a:solidFill>
            </a:endParaRPr>
          </a:p>
          <a:p>
            <a:pPr lvl="1"/>
            <a:r>
              <a:rPr lang="en-US" sz="1400" dirty="0" smtClean="0"/>
              <a:t>Open a terminal emulator, using USART2 settings, Virtual COM port xx</a:t>
            </a:r>
          </a:p>
          <a:p>
            <a:pPr lvl="1"/>
            <a:r>
              <a:rPr lang="en-US" sz="1400" dirty="0" smtClean="0"/>
              <a:t>Rebuild, Program/Debug, Run!</a:t>
            </a:r>
          </a:p>
          <a:p>
            <a:pPr lvl="1"/>
            <a:endParaRPr lang="en-US" sz="1200" dirty="0"/>
          </a:p>
          <a:p>
            <a:r>
              <a:rPr lang="en-US" sz="1400" dirty="0" smtClean="0"/>
              <a:t>On the rising edge of each TIM4 PWM cycle, the ADC is triggered.</a:t>
            </a:r>
          </a:p>
          <a:p>
            <a:r>
              <a:rPr lang="en-US" sz="1400" dirty="0" smtClean="0"/>
              <a:t>The ADC input is oversampled 16 times</a:t>
            </a:r>
          </a:p>
          <a:p>
            <a:r>
              <a:rPr lang="en-US" sz="1400" dirty="0" smtClean="0"/>
              <a:t>The summed result is shifted right 4 places, performing a hardware averaging</a:t>
            </a:r>
          </a:p>
          <a:p>
            <a:r>
              <a:rPr lang="en-US" sz="1400" dirty="0" smtClean="0"/>
              <a:t>A DMA transfer moves this result into a data array and the array pointer is incremented</a:t>
            </a:r>
          </a:p>
          <a:p>
            <a:r>
              <a:rPr lang="en-US" sz="1400" dirty="0" smtClean="0"/>
              <a:t>10 data elements are transferred and then the cycle repeats</a:t>
            </a:r>
          </a:p>
          <a:p>
            <a:r>
              <a:rPr lang="en-US" sz="1400" dirty="0" smtClean="0"/>
              <a:t>Add the array </a:t>
            </a:r>
            <a:r>
              <a:rPr lang="en-US" sz="1400" b="1" dirty="0" err="1" smtClean="0"/>
              <a:t>ADC_Result</a:t>
            </a:r>
            <a:r>
              <a:rPr lang="en-US" sz="1400" b="1" dirty="0" smtClean="0"/>
              <a:t> </a:t>
            </a:r>
            <a:r>
              <a:rPr lang="en-US" sz="1400" dirty="0" smtClean="0"/>
              <a:t>to the Live Watch debug window to see updates!</a:t>
            </a:r>
            <a:endParaRPr lang="en-US" sz="1400" dirty="0"/>
          </a:p>
        </p:txBody>
      </p:sp>
    </p:spTree>
    <p:extLst>
      <p:ext uri="{BB962C8B-B14F-4D97-AF65-F5344CB8AC3E}">
        <p14:creationId xmlns:p14="http://schemas.microsoft.com/office/powerpoint/2010/main" val="403513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6CB2E6"/>
                </a:solidFill>
                <a:ea typeface="Arial" pitchFamily="34" charset="0"/>
                <a:cs typeface="Times New Roman" pitchFamily="18" charset="0"/>
              </a:rPr>
              <a:t>STM32</a:t>
            </a:r>
            <a:r>
              <a:rPr lang="en-US" b="1" dirty="0">
                <a:solidFill>
                  <a:srgbClr val="6CB2E6"/>
                </a:solidFill>
                <a:ea typeface="Arial" pitchFamily="34" charset="0"/>
                <a:cs typeface="Times New Roman" pitchFamily="18" charset="0"/>
              </a:rPr>
              <a:t> </a:t>
            </a:r>
            <a:r>
              <a:rPr lang="en-US" dirty="0" smtClean="0">
                <a:solidFill>
                  <a:srgbClr val="6CB2E6"/>
                </a:solidFill>
                <a:ea typeface="Arial" pitchFamily="34" charset="0"/>
                <a:cs typeface="Times New Roman" pitchFamily="18" charset="0"/>
              </a:rPr>
              <a:t>apps </a:t>
            </a:r>
            <a:r>
              <a:rPr lang="en-US" dirty="0">
                <a:solidFill>
                  <a:srgbClr val="6CB2E6"/>
                </a:solidFill>
                <a:ea typeface="Arial" pitchFamily="34" charset="0"/>
                <a:cs typeface="Times New Roman" pitchFamily="18" charset="0"/>
              </a:rPr>
              <a:t>&amp; social media</a:t>
            </a:r>
            <a:endParaRPr lang="en-US" dirty="0">
              <a:solidFill>
                <a:srgbClr val="6CB2E6"/>
              </a:solidFill>
            </a:endParaRPr>
          </a:p>
        </p:txBody>
      </p:sp>
      <p:sp>
        <p:nvSpPr>
          <p:cNvPr id="21" name="Espace réservé du contenu 2"/>
          <p:cNvSpPr txBox="1">
            <a:spLocks/>
          </p:cNvSpPr>
          <p:nvPr/>
        </p:nvSpPr>
        <p:spPr>
          <a:xfrm>
            <a:off x="934008" y="1220223"/>
            <a:ext cx="4413226" cy="2760165"/>
          </a:xfrm>
          <a:prstGeom prst="rect">
            <a:avLst/>
          </a:prstGeom>
        </p:spPr>
        <p:txBody>
          <a:bodyPr lIns="49626" tIns="24813" rIns="49626" bIns="24813"/>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CB2E6"/>
              </a:buClr>
            </a:pPr>
            <a:endParaRPr lang="en-US" sz="1350" dirty="0" smtClean="0">
              <a:solidFill>
                <a:srgbClr val="1C2A57"/>
              </a:solidFill>
            </a:endParaRPr>
          </a:p>
          <a:p>
            <a:pPr>
              <a:buClr>
                <a:srgbClr val="6CB2E6"/>
              </a:buClr>
            </a:pPr>
            <a:r>
              <a:rPr lang="en-US" sz="1350" dirty="0" smtClean="0">
                <a:solidFill>
                  <a:srgbClr val="1C2A57"/>
                </a:solidFill>
              </a:rPr>
              <a:t>Find more about STM32 products and solutions:</a:t>
            </a:r>
            <a:endParaRPr lang="en-US" sz="1350" dirty="0">
              <a:solidFill>
                <a:srgbClr val="1C2A57"/>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1673" y="3076030"/>
            <a:ext cx="2591414" cy="2533733"/>
          </a:xfrm>
          <a:prstGeom prst="rect">
            <a:avLst/>
          </a:prstGeom>
        </p:spPr>
      </p:pic>
      <p:sp>
        <p:nvSpPr>
          <p:cNvPr id="12" name="TextBox 11"/>
          <p:cNvSpPr txBox="1"/>
          <p:nvPr/>
        </p:nvSpPr>
        <p:spPr>
          <a:xfrm>
            <a:off x="1231673" y="2493947"/>
            <a:ext cx="2556866" cy="234777"/>
          </a:xfrm>
          <a:prstGeom prst="rect">
            <a:avLst/>
          </a:prstGeom>
          <a:noFill/>
          <a:ln w="25400">
            <a:solidFill>
              <a:srgbClr val="B7007C"/>
            </a:solidFill>
          </a:ln>
        </p:spPr>
        <p:txBody>
          <a:bodyPr wrap="square" lIns="49626" tIns="24813" rIns="49626" bIns="24813" rtlCol="0">
            <a:spAutoFit/>
          </a:bodyPr>
          <a:lstStyle/>
          <a:p>
            <a:pPr algn="ctr"/>
            <a:r>
              <a:rPr lang="en-US" sz="1200" dirty="0" smtClean="0">
                <a:solidFill>
                  <a:srgbClr val="1C2A57"/>
                </a:solidFill>
              </a:rPr>
              <a:t>ST MCU Finder mobile application</a:t>
            </a:r>
            <a:endParaRPr lang="en-US" sz="1200" dirty="0">
              <a:solidFill>
                <a:srgbClr val="1C2A57"/>
              </a:solidFill>
            </a:endParaRPr>
          </a:p>
        </p:txBody>
      </p:sp>
      <p:sp>
        <p:nvSpPr>
          <p:cNvPr id="5" name="TextBox 4"/>
          <p:cNvSpPr txBox="1"/>
          <p:nvPr/>
        </p:nvSpPr>
        <p:spPr>
          <a:xfrm>
            <a:off x="1779863" y="5811545"/>
            <a:ext cx="3001484" cy="265457"/>
          </a:xfrm>
          <a:prstGeom prst="rect">
            <a:avLst/>
          </a:prstGeom>
          <a:noFill/>
        </p:spPr>
        <p:txBody>
          <a:bodyPr wrap="square" rtlCol="0">
            <a:spAutoFit/>
          </a:bodyPr>
          <a:lstStyle/>
          <a:p>
            <a:r>
              <a:rPr lang="en-US" sz="1125" u="sng" dirty="0">
                <a:hlinkClick r:id="rId5"/>
              </a:rPr>
              <a:t>www.st.com/stmcufinder</a:t>
            </a:r>
            <a:endParaRPr lang="en-US" sz="1125" dirty="0">
              <a:solidFill>
                <a:srgbClr val="1C2A57"/>
              </a:solidFill>
            </a:endParaRPr>
          </a:p>
        </p:txBody>
      </p:sp>
      <p:sp>
        <p:nvSpPr>
          <p:cNvPr id="13" name="TextBox 12"/>
          <p:cNvSpPr txBox="1"/>
          <p:nvPr/>
        </p:nvSpPr>
        <p:spPr>
          <a:xfrm>
            <a:off x="5668802" y="2493947"/>
            <a:ext cx="1757514" cy="234777"/>
          </a:xfrm>
          <a:prstGeom prst="rect">
            <a:avLst/>
          </a:prstGeom>
          <a:noFill/>
          <a:ln w="25400">
            <a:solidFill>
              <a:srgbClr val="BBCC00"/>
            </a:solidFill>
          </a:ln>
        </p:spPr>
        <p:txBody>
          <a:bodyPr wrap="square" lIns="49626" tIns="24813" rIns="49626" bIns="24813" rtlCol="0">
            <a:spAutoFit/>
          </a:bodyPr>
          <a:lstStyle/>
          <a:p>
            <a:pPr algn="ctr"/>
            <a:r>
              <a:rPr lang="en-US" sz="1200" dirty="0" smtClean="0">
                <a:solidFill>
                  <a:srgbClr val="1C2A57"/>
                </a:solidFill>
              </a:rPr>
              <a:t>Social media</a:t>
            </a:r>
            <a:endParaRPr lang="en-US" sz="1200" dirty="0">
              <a:solidFill>
                <a:srgbClr val="1C2A57"/>
              </a:solidFill>
            </a:endParaRPr>
          </a:p>
        </p:txBody>
      </p:sp>
      <p:sp>
        <p:nvSpPr>
          <p:cNvPr id="16" name="Rectangle 15"/>
          <p:cNvSpPr/>
          <p:nvPr/>
        </p:nvSpPr>
        <p:spPr>
          <a:xfrm>
            <a:off x="5266842" y="3055048"/>
            <a:ext cx="3156162" cy="2197237"/>
          </a:xfrm>
          <a:prstGeom prst="rect">
            <a:avLst/>
          </a:prstGeom>
        </p:spPr>
        <p:txBody>
          <a:bodyPr wrap="square" lIns="49626" tIns="24813" rIns="49626" bIns="24813">
            <a:spAutoFit/>
          </a:bodyPr>
          <a:lstStyle/>
          <a:p>
            <a:pPr lvl="1"/>
            <a:r>
              <a:rPr lang="en-US" sz="1125" dirty="0">
                <a:hlinkClick r:id="rId6"/>
              </a:rPr>
              <a:t>ST Forums on microcontrollers</a:t>
            </a:r>
            <a:endParaRPr lang="en-US" sz="1125" dirty="0"/>
          </a:p>
          <a:p>
            <a:pPr lvl="1"/>
            <a:endParaRPr lang="en-US" sz="1125" dirty="0"/>
          </a:p>
          <a:p>
            <a:pPr lvl="1"/>
            <a:r>
              <a:rPr lang="en-US" sz="1125" dirty="0">
                <a:hlinkClick r:id="rId7"/>
              </a:rPr>
              <a:t>facebook.com/stm32</a:t>
            </a:r>
            <a:endParaRPr lang="en-US" sz="1125" dirty="0"/>
          </a:p>
          <a:p>
            <a:pPr lvl="1"/>
            <a:endParaRPr lang="en-US" sz="1125" dirty="0"/>
          </a:p>
          <a:p>
            <a:pPr lvl="1"/>
            <a:r>
              <a:rPr lang="en-US" sz="1125" dirty="0">
                <a:hlinkClick r:id="rId8"/>
              </a:rPr>
              <a:t>youtube.com/</a:t>
            </a:r>
            <a:r>
              <a:rPr lang="en-US" sz="1125" dirty="0" err="1">
                <a:hlinkClick r:id="rId8"/>
              </a:rPr>
              <a:t>STonlineMedia</a:t>
            </a:r>
            <a:endParaRPr lang="en-US" sz="1125" dirty="0"/>
          </a:p>
          <a:p>
            <a:pPr lvl="1"/>
            <a:endParaRPr lang="en-US" sz="1125" dirty="0"/>
          </a:p>
          <a:p>
            <a:pPr lvl="1"/>
            <a:r>
              <a:rPr lang="en-US" sz="1125" dirty="0">
                <a:hlinkClick r:id="rId9"/>
              </a:rPr>
              <a:t>twitter.com/@</a:t>
            </a:r>
            <a:r>
              <a:rPr lang="en-US" sz="1125" dirty="0" err="1">
                <a:hlinkClick r:id="rId9"/>
              </a:rPr>
              <a:t>ST_World</a:t>
            </a:r>
            <a:endParaRPr lang="en-US" sz="1125" dirty="0"/>
          </a:p>
          <a:p>
            <a:pPr lvl="1"/>
            <a:endParaRPr lang="en-US" sz="1013" dirty="0">
              <a:hlinkClick r:id=""/>
            </a:endParaRPr>
          </a:p>
          <a:p>
            <a:pPr lvl="1"/>
            <a:endParaRPr lang="en-US" sz="1013" dirty="0">
              <a:hlinkClick r:id=""/>
            </a:endParaRPr>
          </a:p>
          <a:p>
            <a:pPr lvl="1"/>
            <a:r>
              <a:rPr lang="en-US" sz="1013" dirty="0">
                <a:hlinkClick r:id=""/>
              </a:rPr>
              <a:t>Mbed.org</a:t>
            </a:r>
            <a:endParaRPr lang="en-US" sz="1013" dirty="0"/>
          </a:p>
          <a:p>
            <a:pPr lvl="1"/>
            <a:endParaRPr lang="en-US" sz="1013" dirty="0"/>
          </a:p>
          <a:p>
            <a:pPr lvl="1"/>
            <a:endParaRPr lang="en-US" sz="1013" dirty="0">
              <a:hlinkClick r:id=""/>
            </a:endParaRPr>
          </a:p>
          <a:p>
            <a:pPr lvl="1"/>
            <a:endParaRPr lang="en-US" sz="1013" dirty="0">
              <a:hlinkClick r:id=""/>
            </a:endParaRPr>
          </a:p>
        </p:txBody>
      </p:sp>
      <p:pic>
        <p:nvPicPr>
          <p:cNvPr id="17" name="Picture 16" descr="http://www.prnewsonline.com/wp-content/uploads/2013/12/Facebook-Icon.png"/>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5347235" y="3462409"/>
            <a:ext cx="151077" cy="233516"/>
          </a:xfrm>
          <a:prstGeom prst="rect">
            <a:avLst/>
          </a:prstGeom>
          <a:noFill/>
          <a:extLst/>
        </p:spPr>
      </p:pic>
      <p:pic>
        <p:nvPicPr>
          <p:cNvPr id="18" name="Picture 17" descr="http://www.eco.on.ca/blog/wp-content/uploads/2013/10/Youtube-icon.pn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61372" y="3990014"/>
            <a:ext cx="151830" cy="233921"/>
          </a:xfrm>
          <a:prstGeom prst="rect">
            <a:avLst/>
          </a:prstGeom>
          <a:noFill/>
          <a:extLst/>
        </p:spPr>
      </p:pic>
      <p:pic>
        <p:nvPicPr>
          <p:cNvPr id="19" name="Picture 18" descr="http://blog.dormify.com/wp-content/uploads/2013/03/Twitter_icon-140q8bh.jpg"/>
          <p:cNvPicPr/>
          <p:nvPr/>
        </p:nvPicPr>
        <p:blipFill rotWithShape="1">
          <a:blip r:embed="rId12" cstate="screen">
            <a:extLst>
              <a:ext uri="{28A0092B-C50C-407E-A947-70E740481C1C}">
                <a14:useLocalDpi xmlns:a14="http://schemas.microsoft.com/office/drawing/2010/main" val="0"/>
              </a:ext>
            </a:extLst>
          </a:blip>
          <a:srcRect l="16026" t="4413" r="15863" b="3774"/>
          <a:stretch/>
        </p:blipFill>
        <p:spPr bwMode="auto">
          <a:xfrm>
            <a:off x="5342346" y="4437599"/>
            <a:ext cx="160854" cy="231624"/>
          </a:xfrm>
          <a:prstGeom prst="rect">
            <a:avLst/>
          </a:prstGeom>
          <a:noFill/>
          <a:extLst/>
        </p:spPr>
      </p:pic>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89929" y="3090788"/>
            <a:ext cx="254462" cy="288824"/>
          </a:xfrm>
          <a:prstGeom prst="rect">
            <a:avLst/>
          </a:prstGeom>
        </p:spPr>
      </p:pic>
      <p:pic>
        <p:nvPicPr>
          <p:cNvPr id="24" name="Picture 23"/>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37744" y="5100315"/>
            <a:ext cx="723237" cy="263643"/>
          </a:xfrm>
          <a:prstGeom prst="rect">
            <a:avLst/>
          </a:prstGeom>
        </p:spPr>
      </p:pic>
      <p:pic>
        <p:nvPicPr>
          <p:cNvPr id="20" name="Picture 19"/>
          <p:cNvPicPr>
            <a:picLocks noChangeAspect="1"/>
          </p:cNvPicPr>
          <p:nvPr/>
        </p:nvPicPr>
        <p:blipFill rotWithShape="1">
          <a:blip r:embed="rId15"/>
          <a:srcRect l="461" t="8081" r="1844" b="4646"/>
          <a:stretch/>
        </p:blipFill>
        <p:spPr>
          <a:xfrm>
            <a:off x="4945420" y="5425710"/>
            <a:ext cx="1691749" cy="255357"/>
          </a:xfrm>
          <a:prstGeom prst="rect">
            <a:avLst/>
          </a:prstGeom>
        </p:spPr>
      </p:pic>
      <p:sp>
        <p:nvSpPr>
          <p:cNvPr id="3" name="Rectangle 2"/>
          <p:cNvSpPr/>
          <p:nvPr/>
        </p:nvSpPr>
        <p:spPr>
          <a:xfrm>
            <a:off x="4494869" y="5811545"/>
            <a:ext cx="3140603" cy="265457"/>
          </a:xfrm>
          <a:prstGeom prst="rect">
            <a:avLst/>
          </a:prstGeom>
        </p:spPr>
        <p:txBody>
          <a:bodyPr wrap="none">
            <a:spAutoFit/>
          </a:bodyPr>
          <a:lstStyle/>
          <a:p>
            <a:pPr lvl="1"/>
            <a:r>
              <a:rPr lang="en-US" sz="1125" dirty="0">
                <a:hlinkClick r:id="rId16"/>
              </a:rPr>
              <a:t>STM32  @ ARM connected community</a:t>
            </a:r>
            <a:endParaRPr lang="en-US" sz="1125" dirty="0"/>
          </a:p>
        </p:txBody>
      </p:sp>
      <p:sp>
        <p:nvSpPr>
          <p:cNvPr id="6" name="Rectangle 5"/>
          <p:cNvSpPr/>
          <p:nvPr/>
        </p:nvSpPr>
        <p:spPr>
          <a:xfrm>
            <a:off x="4800601" y="4893722"/>
            <a:ext cx="2913922" cy="14308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Slide Number Placeholder 1"/>
          <p:cNvSpPr>
            <a:spLocks noGrp="1"/>
          </p:cNvSpPr>
          <p:nvPr>
            <p:ph type="sldNum" sz="quarter" idx="12"/>
          </p:nvPr>
        </p:nvSpPr>
        <p:spPr>
          <a:xfrm>
            <a:off x="8615229" y="678629"/>
            <a:ext cx="544655" cy="198000"/>
          </a:xfrm>
          <a:solidFill>
            <a:srgbClr val="B7007C"/>
          </a:solidFill>
        </p:spPr>
        <p:txBody>
          <a:bodyPr/>
          <a:lstStyle/>
          <a:p>
            <a:r>
              <a:rPr lang="en-US" dirty="0" smtClean="0"/>
              <a:t>30</a:t>
            </a:r>
            <a:endParaRPr lang="en-US" dirty="0"/>
          </a:p>
        </p:txBody>
      </p:sp>
      <p:pic>
        <p:nvPicPr>
          <p:cNvPr id="22" name="Picture 21"/>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a:xfrm>
            <a:off x="134608" y="84407"/>
            <a:ext cx="822126" cy="1204644"/>
          </a:xfrm>
          <a:prstGeom prst="rect">
            <a:avLst/>
          </a:prstGeom>
        </p:spPr>
      </p:pic>
    </p:spTree>
    <p:custDataLst>
      <p:tags r:id="rId1"/>
    </p:custDataLst>
    <p:extLst>
      <p:ext uri="{BB962C8B-B14F-4D97-AF65-F5344CB8AC3E}">
        <p14:creationId xmlns:p14="http://schemas.microsoft.com/office/powerpoint/2010/main" val="252397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1000"/>
                                        <p:tgtEl>
                                          <p:spTgt spid="21">
                                            <p:txEl>
                                              <p:pRg st="1" end="1"/>
                                            </p:txEl>
                                          </p:spTgt>
                                        </p:tgtEl>
                                      </p:cBhvr>
                                    </p:animEffect>
                                    <p:anim calcmode="lin" valueType="num">
                                      <p:cBhvr>
                                        <p:cTn id="8"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3" grpId="0" animBg="1"/>
      <p:bldP spid="16" grpId="0"/>
      <p:bldP spid="3" grpId="0"/>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t>94</a:t>
            </a:fld>
            <a:endParaRPr lang="fr-FR"/>
          </a:p>
        </p:txBody>
      </p:sp>
      <p:sp>
        <p:nvSpPr>
          <p:cNvPr id="7" name="TextBox 6"/>
          <p:cNvSpPr txBox="1"/>
          <p:nvPr/>
        </p:nvSpPr>
        <p:spPr>
          <a:xfrm>
            <a:off x="2699792" y="5949280"/>
            <a:ext cx="3460627" cy="523220"/>
          </a:xfrm>
          <a:prstGeom prst="rect">
            <a:avLst/>
          </a:prstGeom>
          <a:noFill/>
        </p:spPr>
        <p:txBody>
          <a:bodyPr wrap="none" rtlCol="0">
            <a:spAutoFit/>
          </a:bodyPr>
          <a:lstStyle/>
          <a:p>
            <a:r>
              <a:rPr lang="en-US" sz="2800" dirty="0" smtClean="0">
                <a:hlinkClick r:id="rId2"/>
              </a:rPr>
              <a:t>www.st.com/stm32l4</a:t>
            </a:r>
            <a:endParaRPr lang="en-US" sz="2800" dirty="0"/>
          </a:p>
        </p:txBody>
      </p:sp>
      <p:grpSp>
        <p:nvGrpSpPr>
          <p:cNvPr id="5" name="Group 4"/>
          <p:cNvGrpSpPr/>
          <p:nvPr/>
        </p:nvGrpSpPr>
        <p:grpSpPr>
          <a:xfrm>
            <a:off x="0" y="1459836"/>
            <a:ext cx="9144000" cy="3697356"/>
            <a:chOff x="0" y="1459836"/>
            <a:chExt cx="9144000" cy="369735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59836"/>
              <a:ext cx="9144000" cy="369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09" y="2048668"/>
              <a:ext cx="2153791" cy="2366927"/>
            </a:xfrm>
            <a:prstGeom prst="rect">
              <a:avLst/>
            </a:prstGeom>
          </p:spPr>
        </p:pic>
      </p:grpSp>
      <p:sp>
        <p:nvSpPr>
          <p:cNvPr id="13" name="Rectangle 12"/>
          <p:cNvSpPr/>
          <p:nvPr/>
        </p:nvSpPr>
        <p:spPr>
          <a:xfrm>
            <a:off x="18738" y="4930202"/>
            <a:ext cx="9144000" cy="587030"/>
          </a:xfrm>
          <a:prstGeom prst="rect">
            <a:avLst/>
          </a:pr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thomas borowczak\Documents\MCD Marketing\Social Media\Logo_FB.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01227" y="5200416"/>
            <a:ext cx="228004" cy="2280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thomas borowczak\Documents\MCD Marketing\Social Media\Logo_Twitter.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3916762" y="5189725"/>
            <a:ext cx="249390" cy="2493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99737" y="5183614"/>
            <a:ext cx="678391" cy="261610"/>
          </a:xfrm>
          <a:prstGeom prst="rect">
            <a:avLst/>
          </a:prstGeom>
          <a:noFill/>
        </p:spPr>
        <p:txBody>
          <a:bodyPr wrap="none" rtlCol="0">
            <a:spAutoFit/>
          </a:bodyPr>
          <a:lstStyle/>
          <a:p>
            <a:r>
              <a:rPr lang="en-US" sz="1100" dirty="0" smtClean="0">
                <a:solidFill>
                  <a:schemeClr val="accent1"/>
                </a:solidFill>
                <a:latin typeface="Arial" pitchFamily="34" charset="0"/>
                <a:cs typeface="Arial" pitchFamily="34" charset="0"/>
              </a:rPr>
              <a:t>/STM32</a:t>
            </a:r>
            <a:endParaRPr lang="en-US" sz="1100" dirty="0">
              <a:solidFill>
                <a:schemeClr val="accent1"/>
              </a:solidFill>
              <a:latin typeface="Arial" pitchFamily="34" charset="0"/>
              <a:cs typeface="Arial" pitchFamily="34" charset="0"/>
            </a:endParaRPr>
          </a:p>
        </p:txBody>
      </p:sp>
      <p:sp>
        <p:nvSpPr>
          <p:cNvPr id="10" name="TextBox 9"/>
          <p:cNvSpPr txBox="1"/>
          <p:nvPr/>
        </p:nvSpPr>
        <p:spPr>
          <a:xfrm>
            <a:off x="4094144" y="5183614"/>
            <a:ext cx="955711" cy="261610"/>
          </a:xfrm>
          <a:prstGeom prst="rect">
            <a:avLst/>
          </a:prstGeom>
          <a:noFill/>
        </p:spPr>
        <p:txBody>
          <a:bodyPr wrap="none" rtlCol="0">
            <a:spAutoFit/>
          </a:bodyPr>
          <a:lstStyle/>
          <a:p>
            <a:r>
              <a:rPr lang="en-US" sz="1100" dirty="0">
                <a:solidFill>
                  <a:schemeClr val="accent1"/>
                </a:solidFill>
                <a:latin typeface="Arial" pitchFamily="34" charset="0"/>
                <a:cs typeface="Arial" pitchFamily="34" charset="0"/>
              </a:rPr>
              <a:t>@</a:t>
            </a:r>
            <a:r>
              <a:rPr lang="en-US" sz="1100" dirty="0" err="1">
                <a:solidFill>
                  <a:schemeClr val="accent1"/>
                </a:solidFill>
                <a:latin typeface="Arial" pitchFamily="34" charset="0"/>
                <a:cs typeface="Arial" pitchFamily="34" charset="0"/>
              </a:rPr>
              <a:t>ST_World</a:t>
            </a:r>
            <a:endParaRPr lang="en-US" sz="1100" dirty="0">
              <a:solidFill>
                <a:schemeClr val="accent1"/>
              </a:solidFill>
              <a:latin typeface="Arial" pitchFamily="34" charset="0"/>
              <a:cs typeface="Arial" pitchFamily="34" charset="0"/>
            </a:endParaRPr>
          </a:p>
        </p:txBody>
      </p:sp>
      <p:sp>
        <p:nvSpPr>
          <p:cNvPr id="11" name="TextBox 10"/>
          <p:cNvSpPr txBox="1"/>
          <p:nvPr/>
        </p:nvSpPr>
        <p:spPr>
          <a:xfrm>
            <a:off x="7933048" y="5183614"/>
            <a:ext cx="872355" cy="261610"/>
          </a:xfrm>
          <a:prstGeom prst="rect">
            <a:avLst/>
          </a:prstGeom>
          <a:noFill/>
        </p:spPr>
        <p:txBody>
          <a:bodyPr wrap="none" rtlCol="0">
            <a:spAutoFit/>
          </a:bodyPr>
          <a:lstStyle/>
          <a:p>
            <a:r>
              <a:rPr lang="en-US" sz="1100" dirty="0">
                <a:solidFill>
                  <a:schemeClr val="accent1"/>
                </a:solidFill>
                <a:latin typeface="Arial" pitchFamily="34" charset="0"/>
                <a:cs typeface="Arial" pitchFamily="34" charset="0"/>
              </a:rPr>
              <a:t>st.com/e2e</a:t>
            </a:r>
          </a:p>
        </p:txBody>
      </p:sp>
      <p:pic>
        <p:nvPicPr>
          <p:cNvPr id="12" name="Picture 5"/>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740352" y="5212303"/>
            <a:ext cx="234868" cy="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16784"/>
      </p:ext>
    </p:extLst>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PPVER" val="఼షహ"/>
  <p:tag name="RANDOM" val="9"/>
  <p:tag name="ISPRING_RESOURCE_PATHS_HASH_2" val="fe7b316d8ad3290c138987a204156837876f123"/>
  <p:tag name="CLINAME" val="౞౷ౌ౵౪౼౼౲౯౲౮౭!౜ౝ఩ౌ౸౷౯౲౭౮౷౽౲౪౵!౞౷ౌ౵౪౼౼౲౯౲౮౭"/>
  <p:tag name="DATETIME" val="఻స఺఼స఻హ఺఻఩఩఺ిృఽ఼ౙౖ఩ఱ౐ౖౝఴ఺ృహల!ిస఺ీస఻హ఺ఽ఩఩఺ఽృా఻ౙౖ఩ఱ౐ౖౝఴ఻ృహల!఻సుస఻హ఺ా఩఩఺ీృ఻఼ౙౖ఩ఱ౐ౖౝఴ఺ృహల"/>
  <p:tag name="DONEBY" val="౜ౝ౥౬౵౪౲౻౮఩౵౸౷౰!౜ౝ౥౫౮౻౽౻౪౷౭఩౭౮౷౲౼!౜ౝ౥౫౮౻౽౻౪౷౭఩౭౮౷౲౼"/>
  <p:tag name="IPADDRESS" val="౛ౘ౞఺఻ీిహ!౛ౘ౞఺఻ాాీ!౛ౘ౞఺఻ాాీ"/>
  <p:tag name="CHECKSUM" val="ఽా఻ు!ాహుీ!ఽు఺ా"/>
</p:tagLst>
</file>

<file path=ppt/tags/tag2.xml><?xml version="1.0" encoding="utf-8"?>
<p:tagLst xmlns:a="http://schemas.openxmlformats.org/drawingml/2006/main" xmlns:r="http://schemas.openxmlformats.org/officeDocument/2006/relationships" xmlns:p="http://schemas.openxmlformats.org/presentationml/2006/main">
  <p:tag name="GENSWF_ADVANCE_TIME" val="62.822"/>
  <p:tag name="TIMING" val="|0.55|12.291|10.515|18.697"/>
  <p:tag name="ISPRING_CUSTOM_TIMING_USED" val="1"/>
  <p:tag name="ISPRING_SLIDE_ID" val="{DD6C2DF1-413D-4AA1-9C48-01611928E1CB}"/>
</p:tagLst>
</file>

<file path=ppt/tags/tag3.xml><?xml version="1.0" encoding="utf-8"?>
<p:tagLst xmlns:a="http://schemas.openxmlformats.org/drawingml/2006/main" xmlns:r="http://schemas.openxmlformats.org/officeDocument/2006/relationships" xmlns:p="http://schemas.openxmlformats.org/presentationml/2006/main">
  <p:tag name="TIMING" val="|0.7|3.5|1.1|6.8|0.9|1.1|13.6"/>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TIMING" val="|0.584|2.438|14.844"/>
  <p:tag name="GENSWF_ADVANCE_TIME" val="42.945"/>
  <p:tag name="ISPRING_SLIDE_ID" val="{07389A58-90C0-4FE0-9ACA-472539061A74}"/>
</p:tagLst>
</file>

<file path=ppt/theme/theme1.xml><?xml version="1.0" encoding="utf-8"?>
<a:theme xmlns:a="http://schemas.openxmlformats.org/drawingml/2006/main" name="ST Template_43">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Important xmlns="ff3de6e6-19ed-4d14-8232-1a26aab3ddf4">false</IsImporta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308A549CA3C847AFC94E14D552AB94" ma:contentTypeVersion="1" ma:contentTypeDescription="Create a new document." ma:contentTypeScope="" ma:versionID="4a5c1c038f7bb347bca3831749043627">
  <xsd:schema xmlns:xsd="http://www.w3.org/2001/XMLSchema" xmlns:p="http://schemas.microsoft.com/office/2006/metadata/properties" xmlns:ns2="ff3de6e6-19ed-4d14-8232-1a26aab3ddf4" targetNamespace="http://schemas.microsoft.com/office/2006/metadata/properties" ma:root="true" ma:fieldsID="04c48381eff5f9b08dd73de8e18efb3c" ns2:_="">
    <xsd:import namespace="ff3de6e6-19ed-4d14-8232-1a26aab3ddf4"/>
    <xsd:element name="properties">
      <xsd:complexType>
        <xsd:sequence>
          <xsd:element name="documentManagement">
            <xsd:complexType>
              <xsd:all>
                <xsd:element ref="ns2:IsImportant" minOccurs="0"/>
              </xsd:all>
            </xsd:complexType>
          </xsd:element>
        </xsd:sequence>
      </xsd:complexType>
    </xsd:element>
  </xsd:schema>
  <xsd:schema xmlns:xsd="http://www.w3.org/2001/XMLSchema" xmlns:dms="http://schemas.microsoft.com/office/2006/documentManagement/types" targetNamespace="ff3de6e6-19ed-4d14-8232-1a26aab3ddf4" elementFormDefault="qualified">
    <xsd:import namespace="http://schemas.microsoft.com/office/2006/documentManagement/types"/>
    <xsd:element name="IsImportant" ma:index="8" nillable="true" ma:displayName="IsImportant" ma:default="0" ma:internalName="IsImportant">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4578E51-F567-4265-8DFD-B159E0FBC4F3}">
  <ds:schemaRefs>
    <ds:schemaRef ds:uri="http://schemas.microsoft.com/sharepoint/v3/contenttype/forms"/>
  </ds:schemaRefs>
</ds:datastoreItem>
</file>

<file path=customXml/itemProps2.xml><?xml version="1.0" encoding="utf-8"?>
<ds:datastoreItem xmlns:ds="http://schemas.openxmlformats.org/officeDocument/2006/customXml" ds:itemID="{4462EEAC-5282-4C3D-A1DE-F79AD64380EA}">
  <ds:schemaRefs>
    <ds:schemaRef ds:uri="http://purl.org/dc/elements/1.1/"/>
    <ds:schemaRef ds:uri="http://schemas.microsoft.com/office/2006/metadata/properties"/>
    <ds:schemaRef ds:uri="http://schemas.microsoft.com/office/2006/documentManagement/types"/>
    <ds:schemaRef ds:uri="ff3de6e6-19ed-4d14-8232-1a26aab3ddf4"/>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EF7B54F-3B50-4F1C-9701-869152FC44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3de6e6-19ed-4d14-8232-1a26aab3ddf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ST Template_43</Template>
  <TotalTime>60213</TotalTime>
  <Words>8287</Words>
  <Application>Microsoft Office PowerPoint</Application>
  <PresentationFormat>On-screen Show (4:3)</PresentationFormat>
  <Paragraphs>2358</Paragraphs>
  <Slides>94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ＭＳ Ｐゴシック</vt:lpstr>
      <vt:lpstr>Aharoni</vt:lpstr>
      <vt:lpstr>Arial</vt:lpstr>
      <vt:lpstr>Bookman Old Style</vt:lpstr>
      <vt:lpstr>Calibri</vt:lpstr>
      <vt:lpstr>Courier New</vt:lpstr>
      <vt:lpstr>Times New Roman</vt:lpstr>
      <vt:lpstr>Verdana</vt:lpstr>
      <vt:lpstr>Wingdings</vt:lpstr>
      <vt:lpstr>ST Template_43</vt:lpstr>
      <vt:lpstr>STM32L4 MCU series Excellence in ultra-low-power with performance</vt:lpstr>
      <vt:lpstr>Agenda</vt:lpstr>
      <vt:lpstr>Birth of the STM32 L4</vt:lpstr>
      <vt:lpstr>Ultra-Low-Power and Flexibility</vt:lpstr>
      <vt:lpstr>Ultra-low-power modes</vt:lpstr>
      <vt:lpstr> STM32L4 </vt:lpstr>
      <vt:lpstr>High integration</vt:lpstr>
      <vt:lpstr>Safety and security</vt:lpstr>
      <vt:lpstr>PowerPoint Presentation</vt:lpstr>
      <vt:lpstr>STM32L4 portfolio </vt:lpstr>
      <vt:lpstr>Hands-On Session:  Out-of-the-box demos  </vt:lpstr>
      <vt:lpstr>PowerPoint Presentation</vt:lpstr>
      <vt:lpstr>PowerPoint Presentation</vt:lpstr>
      <vt:lpstr>STM32L476 Discovery - back side</vt:lpstr>
      <vt:lpstr>Out-of-the-Box Demos</vt:lpstr>
      <vt:lpstr>IDD / VDD Measurement apps</vt:lpstr>
      <vt:lpstr>Audio demonstrations</vt:lpstr>
      <vt:lpstr>Compass and sound meter demonstrations</vt:lpstr>
      <vt:lpstr>Guitar tuner demonstration</vt:lpstr>
      <vt:lpstr>Option app</vt:lpstr>
      <vt:lpstr>Hands-On Lab #1:  Getting Started with CubeMX LED Blinky in Five Easy Steps! </vt:lpstr>
      <vt:lpstr>Run STM32CubeMX</vt:lpstr>
      <vt:lpstr>Step 1: Create New Project </vt:lpstr>
      <vt:lpstr>Step 2: Pin Configuration</vt:lpstr>
      <vt:lpstr>Step 3: Generate Source Code </vt:lpstr>
      <vt:lpstr>Step 4: Toggle The LED</vt:lpstr>
      <vt:lpstr>Step 5: Build the Project</vt:lpstr>
      <vt:lpstr>In case it fails</vt:lpstr>
      <vt:lpstr>STM32L4 Overview  Architecture, Memory, Clocks, Power</vt:lpstr>
      <vt:lpstr>STM32L476 block diagram</vt:lpstr>
      <vt:lpstr>Flash organization</vt:lpstr>
      <vt:lpstr>Program / Erase</vt:lpstr>
      <vt:lpstr>Flash protections </vt:lpstr>
      <vt:lpstr>Readout Protections </vt:lpstr>
      <vt:lpstr>Proprietary Code (PCROP) / Write Protections </vt:lpstr>
      <vt:lpstr>STM32 Firewall (FW)</vt:lpstr>
      <vt:lpstr>Clocks: MSI (Multi-Speed Internal) </vt:lpstr>
      <vt:lpstr>HSI vs. MSI (design spec)</vt:lpstr>
      <vt:lpstr>Clocks: LSE (Low-Speed External) </vt:lpstr>
      <vt:lpstr>Clocks: LSI (Low-Speed Internal) </vt:lpstr>
      <vt:lpstr>Power schemes (1/3)</vt:lpstr>
      <vt:lpstr>Peripheral Voltage Monitor</vt:lpstr>
      <vt:lpstr>VCORE Voltage Regulator</vt:lpstr>
      <vt:lpstr>Hands-On Lab #2:  printf() debugging</vt:lpstr>
      <vt:lpstr>PowerPoint Presentation</vt:lpstr>
      <vt:lpstr>GPIO Configuration additions</vt:lpstr>
      <vt:lpstr>Clock Configuration</vt:lpstr>
      <vt:lpstr>USART2 Configuration</vt:lpstr>
      <vt:lpstr>NVIC Configuration</vt:lpstr>
      <vt:lpstr>Regenerate Source Code for Lab1 </vt:lpstr>
      <vt:lpstr>STM32L4  Low Power details </vt:lpstr>
      <vt:lpstr>STM32L4 Power Mode Run mode</vt:lpstr>
      <vt:lpstr>STM32L4 Power Mode Low-power run mode</vt:lpstr>
      <vt:lpstr>STM32L4 Power Mode Sleep mode</vt:lpstr>
      <vt:lpstr>STM32L4 Power Mode Low-power sleep mode</vt:lpstr>
      <vt:lpstr>STM32L4 Power Mode Stop 1 Mode </vt:lpstr>
      <vt:lpstr>STM32L4 Power Mode Stop 2 Mode </vt:lpstr>
      <vt:lpstr>STM32L4 Power Mode Standby Mode </vt:lpstr>
      <vt:lpstr>STM32L4 Power Mode Standby Mode </vt:lpstr>
      <vt:lpstr>STM32L4 Power Mode Standby Mode </vt:lpstr>
      <vt:lpstr>STM32L4 Power Mode Shutdown Mode </vt:lpstr>
      <vt:lpstr>STM32L4 Power Mode Shutdown Mode </vt:lpstr>
      <vt:lpstr>Low-power modes summary</vt:lpstr>
      <vt:lpstr>Low-power modes transitions</vt:lpstr>
      <vt:lpstr>Hands-On Lab #3:  Power Consumption Calculator</vt:lpstr>
      <vt:lpstr>Power Consumption Calculator Lab</vt:lpstr>
      <vt:lpstr>Power Consumption Calculator Lab</vt:lpstr>
      <vt:lpstr>Power Consumption Calculator Lab</vt:lpstr>
      <vt:lpstr>VBAT backup domain</vt:lpstr>
      <vt:lpstr>STM32L4  Peripheral details 1/2 </vt:lpstr>
      <vt:lpstr>Smart peripherals Δ Metering</vt:lpstr>
      <vt:lpstr>Smart Peripherals Industrial Sensors</vt:lpstr>
      <vt:lpstr>Smart peripherals Fitness tracker application</vt:lpstr>
      <vt:lpstr>Smart peripherals - SPI </vt:lpstr>
      <vt:lpstr>Hands-On Lab #4:  SPI communications to MEMS Gyro  </vt:lpstr>
      <vt:lpstr>PowerPoint Presentation</vt:lpstr>
      <vt:lpstr>Regenerate Source Code for Lab1 </vt:lpstr>
      <vt:lpstr>STM32L4  Peripherals details 2/2 </vt:lpstr>
      <vt:lpstr>Smart peripherals - QuadSPI </vt:lpstr>
      <vt:lpstr>Smart peripherals Sensor Hub scenario</vt:lpstr>
      <vt:lpstr>Smart peripherals – USB OTG FS 2.0 </vt:lpstr>
      <vt:lpstr>Smart peripherals </vt:lpstr>
      <vt:lpstr>Sample &amp; Hold feature</vt:lpstr>
      <vt:lpstr>Oversampler</vt:lpstr>
      <vt:lpstr>COMP low power features</vt:lpstr>
      <vt:lpstr>LPTIM Features Summary</vt:lpstr>
      <vt:lpstr>LPTIM Features </vt:lpstr>
      <vt:lpstr>LPTIM Features </vt:lpstr>
      <vt:lpstr>Hands-On Lab #5:  Autonomous peripherals:  ADC/TIM/DMA</vt:lpstr>
      <vt:lpstr>PowerPoint Presentation</vt:lpstr>
      <vt:lpstr>TIM / ADC / DMA setup:</vt:lpstr>
      <vt:lpstr>Autonomous Peripherals</vt:lpstr>
      <vt:lpstr>STM32 apps &amp; social media</vt:lpstr>
      <vt:lpstr>Thank you</vt:lpstr>
    </vt:vector>
  </TitlesOfParts>
  <Company>ST Microelectronics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STM32L4 Seminar - Fall 2015</dc:title>
  <dc:creator>alec.bath@st.com</dc:creator>
  <cp:lastModifiedBy>Bruno Fontes MONTANARI</cp:lastModifiedBy>
  <cp:revision>1694</cp:revision>
  <cp:lastPrinted>2015-10-13T14:49:01Z</cp:lastPrinted>
  <dcterms:created xsi:type="dcterms:W3CDTF">2012-02-13T15:42:42Z</dcterms:created>
  <dcterms:modified xsi:type="dcterms:W3CDTF">2016-04-26T09:55:34Z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0x01010076308A549CA3C847AFC94E14D552AB94</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ies>
</file>