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56" r:id="rId2"/>
    <p:sldId id="314" r:id="rId3"/>
    <p:sldId id="556" r:id="rId4"/>
    <p:sldId id="562" r:id="rId5"/>
    <p:sldId id="570" r:id="rId6"/>
    <p:sldId id="572" r:id="rId7"/>
    <p:sldId id="575" r:id="rId8"/>
    <p:sldId id="573" r:id="rId9"/>
    <p:sldId id="574" r:id="rId10"/>
    <p:sldId id="576" r:id="rId11"/>
    <p:sldId id="577" r:id="rId12"/>
    <p:sldId id="555" r:id="rId13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4660"/>
  </p:normalViewPr>
  <p:slideViewPr>
    <p:cSldViewPr>
      <p:cViewPr varScale="1">
        <p:scale>
          <a:sx n="75" d="100"/>
          <a:sy n="75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AAB6B8-3A37-4DAB-A778-54C60807FB4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0FC0CA-9E1D-4069-BAF6-5A8688DC5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86239BD-2891-470A-A48B-D1140734DFAA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6565058-DC6A-4E4F-9CDA-36CB1EF97A43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EE0208-1BA8-4FD9-B204-5F25F56B0794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6471282-26A7-4C44-8A52-D9B4D7AEF947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8996B-E060-46F7-B1B6-9E9516517BF8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5851F1-4DA6-4C9A-9A75-3DE9AC860323}" type="datetime1">
              <a:rPr lang="fr-FR" smtClean="0"/>
              <a:pPr/>
              <a:t>25/09/2016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ontanari9?tab=reposit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.com/content/ccc/resource/technical/document/datasheet/cb/08/7a/32/32/d8/4d/23/CD00220591.pdf/files/CD00220591.pdf/jcr:content/translations/en.CD00220591.pdf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resource/en/datasheet/stm8s003f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STM8 8-bit MCU 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28" y="5562600"/>
            <a:ext cx="15240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28" y="5585208"/>
            <a:ext cx="152400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190" y="4191000"/>
            <a:ext cx="1438275" cy="1219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HW &amp; FW Example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323439"/>
          </a:xfrm>
        </p:spPr>
        <p:txBody>
          <a:bodyPr/>
          <a:lstStyle/>
          <a:p>
            <a:r>
              <a:rPr lang="pt-BR" dirty="0" smtClean="0"/>
              <a:t>Upon request, ST can share the 6p20 emulation code for transmittion and reception</a:t>
            </a:r>
          </a:p>
          <a:p>
            <a:r>
              <a:rPr lang="pt-BR" dirty="0" smtClean="0"/>
              <a:t>Usual hardware example with STM8L101 with a 3V battery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4910137" cy="3735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98" y="2819400"/>
            <a:ext cx="874203" cy="9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150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HW &amp; FW example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00110"/>
          </a:xfrm>
        </p:spPr>
        <p:txBody>
          <a:bodyPr/>
          <a:lstStyle/>
          <a:p>
            <a:r>
              <a:rPr lang="pt-BR" dirty="0" smtClean="0"/>
              <a:t>HW example with STM8S003 + seal feature with a 12V battery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215187" cy="34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5078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5B31B9E4-8E4D-4C86-BFD7-412B282B373B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91" y="1196752"/>
            <a:ext cx="7836386" cy="50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83333" y="1617982"/>
            <a:ext cx="7749107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00"/>
              </a:lnSpc>
            </a:pPr>
            <a:r>
              <a:rPr sz="2000" spc="-165" dirty="0">
                <a:solidFill>
                  <a:srgbClr val="36A9E1"/>
                </a:solidFill>
                <a:latin typeface="Arial"/>
                <a:cs typeface="Arial"/>
              </a:rPr>
              <a:t>Mo</a:t>
            </a:r>
            <a:r>
              <a:rPr sz="2000" spc="-95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75" dirty="0">
                <a:solidFill>
                  <a:srgbClr val="36A9E1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6A9E1"/>
                </a:solidFill>
                <a:latin typeface="Arial"/>
                <a:cs typeface="Arial"/>
              </a:rPr>
              <a:t>than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36A9E1"/>
                </a:solidFill>
                <a:latin typeface="Arial"/>
                <a:cs typeface="Arial"/>
              </a:rPr>
              <a:t>one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6A9E1"/>
                </a:solidFill>
                <a:latin typeface="Arial"/>
                <a:cs typeface="Arial"/>
              </a:rPr>
              <a:t>million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36A9E1"/>
                </a:solidFill>
                <a:latin typeface="Arial"/>
                <a:cs typeface="Arial"/>
              </a:rPr>
              <a:t>units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6A9E1"/>
                </a:solidFill>
                <a:latin typeface="Arial"/>
                <a:cs typeface="Arial"/>
              </a:rPr>
              <a:t>delive</a:t>
            </a:r>
            <a:r>
              <a:rPr sz="2000" spc="-90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65" dirty="0">
                <a:solidFill>
                  <a:srgbClr val="36A9E1"/>
                </a:solidFill>
                <a:latin typeface="Arial"/>
                <a:cs typeface="Arial"/>
              </a:rPr>
              <a:t>ed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6A9E1"/>
                </a:solidFill>
                <a:latin typeface="Arial"/>
                <a:cs typeface="Arial"/>
              </a:rPr>
              <a:t>worldwide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36A9E1"/>
                </a:solidFill>
                <a:latin typeface="Arial"/>
                <a:cs typeface="Arial"/>
              </a:rPr>
              <a:t>eve</a:t>
            </a:r>
            <a:r>
              <a:rPr sz="2000" spc="-60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35" dirty="0">
                <a:solidFill>
                  <a:srgbClr val="36A9E1"/>
                </a:solidFill>
                <a:latin typeface="Arial"/>
                <a:cs typeface="Arial"/>
              </a:rPr>
              <a:t>y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6A9E1"/>
                </a:solidFill>
                <a:latin typeface="Arial"/>
                <a:cs typeface="Arial"/>
              </a:rPr>
              <a:t>day!</a:t>
            </a:r>
            <a:r>
              <a:rPr sz="2000" spc="-65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409" dirty="0">
                <a:solidFill>
                  <a:srgbClr val="36A9E1"/>
                </a:solidFill>
                <a:latin typeface="Arial"/>
                <a:cs typeface="Arial"/>
              </a:rPr>
              <a:t>W</a:t>
            </a:r>
            <a:r>
              <a:rPr sz="2000" spc="-175" dirty="0">
                <a:solidFill>
                  <a:srgbClr val="36A9E1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6A9E1"/>
                </a:solidFill>
                <a:latin typeface="Arial"/>
                <a:cs typeface="Arial"/>
              </a:rPr>
              <a:t>plan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for </a:t>
            </a:r>
            <a:r>
              <a:rPr sz="2000" spc="-105" dirty="0">
                <a:solidFill>
                  <a:srgbClr val="36A9E1"/>
                </a:solidFill>
                <a:latin typeface="Arial"/>
                <a:cs typeface="Arial"/>
              </a:rPr>
              <a:t>longevity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36A9E1"/>
                </a:solidFill>
                <a:latin typeface="Arial"/>
                <a:cs typeface="Arial"/>
              </a:rPr>
              <a:t>with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36A9E1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36A9E1"/>
                </a:solidFill>
                <a:latin typeface="Arial"/>
                <a:cs typeface="Arial"/>
              </a:rPr>
              <a:t>sustainable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36A9E1"/>
                </a:solidFill>
                <a:latin typeface="Arial"/>
                <a:cs typeface="Arial"/>
              </a:rPr>
              <a:t>g</a:t>
            </a:r>
            <a:r>
              <a:rPr sz="2000" spc="-80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50" dirty="0">
                <a:solidFill>
                  <a:srgbClr val="36A9E1"/>
                </a:solidFill>
                <a:latin typeface="Arial"/>
                <a:cs typeface="Arial"/>
              </a:rPr>
              <a:t>o</a:t>
            </a:r>
            <a:r>
              <a:rPr sz="2000" spc="-75" dirty="0">
                <a:solidFill>
                  <a:srgbClr val="36A9E1"/>
                </a:solidFill>
                <a:latin typeface="Arial"/>
                <a:cs typeface="Arial"/>
              </a:rPr>
              <a:t>wth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5706810" y="487680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583874" y="0"/>
                </a:moveTo>
                <a:lnTo>
                  <a:pt x="535986" y="1935"/>
                </a:lnTo>
                <a:lnTo>
                  <a:pt x="489164" y="7641"/>
                </a:lnTo>
                <a:lnTo>
                  <a:pt x="443558" y="16968"/>
                </a:lnTo>
                <a:lnTo>
                  <a:pt x="399320" y="29765"/>
                </a:lnTo>
                <a:lnTo>
                  <a:pt x="356598" y="45883"/>
                </a:lnTo>
                <a:lnTo>
                  <a:pt x="315544" y="65170"/>
                </a:lnTo>
                <a:lnTo>
                  <a:pt x="276308" y="87476"/>
                </a:lnTo>
                <a:lnTo>
                  <a:pt x="239040" y="112652"/>
                </a:lnTo>
                <a:lnTo>
                  <a:pt x="203889" y="140547"/>
                </a:lnTo>
                <a:lnTo>
                  <a:pt x="171008" y="171011"/>
                </a:lnTo>
                <a:lnTo>
                  <a:pt x="140544" y="203893"/>
                </a:lnTo>
                <a:lnTo>
                  <a:pt x="112650" y="239044"/>
                </a:lnTo>
                <a:lnTo>
                  <a:pt x="87474" y="276312"/>
                </a:lnTo>
                <a:lnTo>
                  <a:pt x="65168" y="315548"/>
                </a:lnTo>
                <a:lnTo>
                  <a:pt x="45881" y="356602"/>
                </a:lnTo>
                <a:lnTo>
                  <a:pt x="29765" y="399323"/>
                </a:lnTo>
                <a:lnTo>
                  <a:pt x="16968" y="443561"/>
                </a:lnTo>
                <a:lnTo>
                  <a:pt x="7641" y="489166"/>
                </a:lnTo>
                <a:lnTo>
                  <a:pt x="1935" y="535987"/>
                </a:lnTo>
                <a:lnTo>
                  <a:pt x="0" y="583874"/>
                </a:lnTo>
                <a:lnTo>
                  <a:pt x="1935" y="631762"/>
                </a:lnTo>
                <a:lnTo>
                  <a:pt x="7641" y="678583"/>
                </a:lnTo>
                <a:lnTo>
                  <a:pt x="16968" y="724187"/>
                </a:lnTo>
                <a:lnTo>
                  <a:pt x="29765" y="768425"/>
                </a:lnTo>
                <a:lnTo>
                  <a:pt x="45881" y="811146"/>
                </a:lnTo>
                <a:lnTo>
                  <a:pt x="65168" y="852199"/>
                </a:lnTo>
                <a:lnTo>
                  <a:pt x="87474" y="891435"/>
                </a:lnTo>
                <a:lnTo>
                  <a:pt x="112650" y="928703"/>
                </a:lnTo>
                <a:lnTo>
                  <a:pt x="140544" y="963853"/>
                </a:lnTo>
                <a:lnTo>
                  <a:pt x="171008" y="996735"/>
                </a:lnTo>
                <a:lnTo>
                  <a:pt x="203889" y="1027198"/>
                </a:lnTo>
                <a:lnTo>
                  <a:pt x="239040" y="1055092"/>
                </a:lnTo>
                <a:lnTo>
                  <a:pt x="276308" y="1080268"/>
                </a:lnTo>
                <a:lnTo>
                  <a:pt x="315544" y="1102574"/>
                </a:lnTo>
                <a:lnTo>
                  <a:pt x="356598" y="1121861"/>
                </a:lnTo>
                <a:lnTo>
                  <a:pt x="399320" y="1137978"/>
                </a:lnTo>
                <a:lnTo>
                  <a:pt x="443558" y="1150775"/>
                </a:lnTo>
                <a:lnTo>
                  <a:pt x="489164" y="1160101"/>
                </a:lnTo>
                <a:lnTo>
                  <a:pt x="535986" y="1165808"/>
                </a:lnTo>
                <a:lnTo>
                  <a:pt x="583874" y="1167743"/>
                </a:lnTo>
                <a:lnTo>
                  <a:pt x="631759" y="1165808"/>
                </a:lnTo>
                <a:lnTo>
                  <a:pt x="678577" y="1160101"/>
                </a:lnTo>
                <a:lnTo>
                  <a:pt x="724179" y="1150775"/>
                </a:lnTo>
                <a:lnTo>
                  <a:pt x="768414" y="1137978"/>
                </a:lnTo>
                <a:lnTo>
                  <a:pt x="811133" y="1121861"/>
                </a:lnTo>
                <a:lnTo>
                  <a:pt x="852184" y="1102574"/>
                </a:lnTo>
                <a:lnTo>
                  <a:pt x="891418" y="1080268"/>
                </a:lnTo>
                <a:lnTo>
                  <a:pt x="928685" y="1055092"/>
                </a:lnTo>
                <a:lnTo>
                  <a:pt x="963834" y="1027198"/>
                </a:lnTo>
                <a:lnTo>
                  <a:pt x="996715" y="996735"/>
                </a:lnTo>
                <a:lnTo>
                  <a:pt x="1027177" y="963853"/>
                </a:lnTo>
                <a:lnTo>
                  <a:pt x="1055071" y="928703"/>
                </a:lnTo>
                <a:lnTo>
                  <a:pt x="1080245" y="891435"/>
                </a:lnTo>
                <a:lnTo>
                  <a:pt x="1102551" y="852199"/>
                </a:lnTo>
                <a:lnTo>
                  <a:pt x="1121837" y="811146"/>
                </a:lnTo>
                <a:lnTo>
                  <a:pt x="1137954" y="768425"/>
                </a:lnTo>
                <a:lnTo>
                  <a:pt x="1150751" y="724187"/>
                </a:lnTo>
                <a:lnTo>
                  <a:pt x="1160077" y="678583"/>
                </a:lnTo>
                <a:lnTo>
                  <a:pt x="1165783" y="631762"/>
                </a:lnTo>
                <a:lnTo>
                  <a:pt x="1167719" y="583874"/>
                </a:lnTo>
                <a:lnTo>
                  <a:pt x="1165783" y="535987"/>
                </a:lnTo>
                <a:lnTo>
                  <a:pt x="1160077" y="489166"/>
                </a:lnTo>
                <a:lnTo>
                  <a:pt x="1150751" y="443561"/>
                </a:lnTo>
                <a:lnTo>
                  <a:pt x="1137954" y="399323"/>
                </a:lnTo>
                <a:lnTo>
                  <a:pt x="1121837" y="356602"/>
                </a:lnTo>
                <a:lnTo>
                  <a:pt x="1102551" y="315548"/>
                </a:lnTo>
                <a:lnTo>
                  <a:pt x="1080245" y="276312"/>
                </a:lnTo>
                <a:lnTo>
                  <a:pt x="1055071" y="239044"/>
                </a:lnTo>
                <a:lnTo>
                  <a:pt x="1027177" y="203893"/>
                </a:lnTo>
                <a:lnTo>
                  <a:pt x="996715" y="171011"/>
                </a:lnTo>
                <a:lnTo>
                  <a:pt x="963834" y="140547"/>
                </a:lnTo>
                <a:lnTo>
                  <a:pt x="928685" y="112652"/>
                </a:lnTo>
                <a:lnTo>
                  <a:pt x="891418" y="87476"/>
                </a:lnTo>
                <a:lnTo>
                  <a:pt x="852184" y="65170"/>
                </a:lnTo>
                <a:lnTo>
                  <a:pt x="811133" y="45883"/>
                </a:lnTo>
                <a:lnTo>
                  <a:pt x="768414" y="29765"/>
                </a:lnTo>
                <a:lnTo>
                  <a:pt x="724179" y="16968"/>
                </a:lnTo>
                <a:lnTo>
                  <a:pt x="678577" y="7641"/>
                </a:lnTo>
                <a:lnTo>
                  <a:pt x="631759" y="1935"/>
                </a:lnTo>
                <a:lnTo>
                  <a:pt x="583874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5533958" y="4938025"/>
            <a:ext cx="657860" cy="742315"/>
          </a:xfrm>
          <a:custGeom>
            <a:avLst/>
            <a:gdLst/>
            <a:ahLst/>
            <a:cxnLst/>
            <a:rect l="l" t="t" r="r" b="b"/>
            <a:pathLst>
              <a:path w="657859" h="742315">
                <a:moveTo>
                  <a:pt x="222808" y="0"/>
                </a:moveTo>
                <a:lnTo>
                  <a:pt x="0" y="416993"/>
                </a:lnTo>
                <a:lnTo>
                  <a:pt x="577169" y="742273"/>
                </a:lnTo>
                <a:lnTo>
                  <a:pt x="657545" y="231971"/>
                </a:lnTo>
                <a:lnTo>
                  <a:pt x="222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5525057" y="4929073"/>
            <a:ext cx="673735" cy="762000"/>
          </a:xfrm>
          <a:custGeom>
            <a:avLst/>
            <a:gdLst/>
            <a:ahLst/>
            <a:cxnLst/>
            <a:rect l="l" t="t" r="r" b="b"/>
            <a:pathLst>
              <a:path w="673734" h="762000">
                <a:moveTo>
                  <a:pt x="228965" y="0"/>
                </a:moveTo>
                <a:lnTo>
                  <a:pt x="0" y="428539"/>
                </a:lnTo>
                <a:lnTo>
                  <a:pt x="591159" y="761689"/>
                </a:lnTo>
                <a:lnTo>
                  <a:pt x="594453" y="740770"/>
                </a:lnTo>
                <a:lnTo>
                  <a:pt x="581009" y="740770"/>
                </a:lnTo>
                <a:lnTo>
                  <a:pt x="17800" y="423361"/>
                </a:lnTo>
                <a:lnTo>
                  <a:pt x="234421" y="17919"/>
                </a:lnTo>
                <a:lnTo>
                  <a:pt x="262550" y="17919"/>
                </a:lnTo>
                <a:lnTo>
                  <a:pt x="228965" y="0"/>
                </a:lnTo>
                <a:close/>
              </a:path>
              <a:path w="673734" h="762000">
                <a:moveTo>
                  <a:pt x="262550" y="17919"/>
                </a:moveTo>
                <a:lnTo>
                  <a:pt x="234421" y="17919"/>
                </a:lnTo>
                <a:lnTo>
                  <a:pt x="659190" y="244541"/>
                </a:lnTo>
                <a:lnTo>
                  <a:pt x="581009" y="740770"/>
                </a:lnTo>
                <a:lnTo>
                  <a:pt x="594453" y="740770"/>
                </a:lnTo>
                <a:lnTo>
                  <a:pt x="673729" y="237302"/>
                </a:lnTo>
                <a:lnTo>
                  <a:pt x="262550" y="1791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6096253" y="5659115"/>
            <a:ext cx="649605" cy="260985"/>
          </a:xfrm>
          <a:custGeom>
            <a:avLst/>
            <a:gdLst/>
            <a:ahLst/>
            <a:cxnLst/>
            <a:rect l="l" t="t" r="r" b="b"/>
            <a:pathLst>
              <a:path w="649605" h="260984">
                <a:moveTo>
                  <a:pt x="11216" y="0"/>
                </a:moveTo>
                <a:lnTo>
                  <a:pt x="16686" y="47656"/>
                </a:lnTo>
                <a:lnTo>
                  <a:pt x="32065" y="86066"/>
                </a:lnTo>
                <a:lnTo>
                  <a:pt x="60656" y="150349"/>
                </a:lnTo>
                <a:lnTo>
                  <a:pt x="89296" y="198829"/>
                </a:lnTo>
                <a:lnTo>
                  <a:pt x="121504" y="232605"/>
                </a:lnTo>
                <a:lnTo>
                  <a:pt x="160804" y="252777"/>
                </a:lnTo>
                <a:lnTo>
                  <a:pt x="210717" y="260443"/>
                </a:lnTo>
                <a:lnTo>
                  <a:pt x="240753" y="259929"/>
                </a:lnTo>
                <a:lnTo>
                  <a:pt x="313187" y="250897"/>
                </a:lnTo>
                <a:lnTo>
                  <a:pt x="356465" y="242652"/>
                </a:lnTo>
                <a:lnTo>
                  <a:pt x="405038" y="232105"/>
                </a:lnTo>
                <a:lnTo>
                  <a:pt x="521276" y="204295"/>
                </a:lnTo>
                <a:lnTo>
                  <a:pt x="399487" y="204295"/>
                </a:lnTo>
                <a:lnTo>
                  <a:pt x="348452" y="203550"/>
                </a:lnTo>
                <a:lnTo>
                  <a:pt x="301727" y="198749"/>
                </a:lnTo>
                <a:lnTo>
                  <a:pt x="259154" y="190422"/>
                </a:lnTo>
                <a:lnTo>
                  <a:pt x="220577" y="179099"/>
                </a:lnTo>
                <a:lnTo>
                  <a:pt x="154781" y="149578"/>
                </a:lnTo>
                <a:lnTo>
                  <a:pt x="103082" y="114421"/>
                </a:lnTo>
                <a:lnTo>
                  <a:pt x="64225" y="77863"/>
                </a:lnTo>
                <a:lnTo>
                  <a:pt x="36953" y="44136"/>
                </a:lnTo>
                <a:lnTo>
                  <a:pt x="15020" y="8120"/>
                </a:lnTo>
                <a:lnTo>
                  <a:pt x="12141" y="2118"/>
                </a:lnTo>
                <a:lnTo>
                  <a:pt x="11216" y="0"/>
                </a:lnTo>
                <a:close/>
              </a:path>
              <a:path w="649605" h="260984">
                <a:moveTo>
                  <a:pt x="649284" y="167639"/>
                </a:moveTo>
                <a:lnTo>
                  <a:pt x="597404" y="173723"/>
                </a:lnTo>
                <a:lnTo>
                  <a:pt x="515113" y="191502"/>
                </a:lnTo>
                <a:lnTo>
                  <a:pt x="454988" y="200455"/>
                </a:lnTo>
                <a:lnTo>
                  <a:pt x="399487" y="204295"/>
                </a:lnTo>
                <a:lnTo>
                  <a:pt x="521276" y="204295"/>
                </a:lnTo>
                <a:lnTo>
                  <a:pt x="586922" y="188025"/>
                </a:lnTo>
                <a:lnTo>
                  <a:pt x="598710" y="185337"/>
                </a:lnTo>
                <a:lnTo>
                  <a:pt x="607846" y="183599"/>
                </a:lnTo>
                <a:lnTo>
                  <a:pt x="618674" y="182132"/>
                </a:lnTo>
                <a:lnTo>
                  <a:pt x="635538" y="180259"/>
                </a:lnTo>
                <a:lnTo>
                  <a:pt x="649284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5535939" y="4940884"/>
            <a:ext cx="657225" cy="723265"/>
          </a:xfrm>
          <a:custGeom>
            <a:avLst/>
            <a:gdLst/>
            <a:ahLst/>
            <a:cxnLst/>
            <a:rect l="l" t="t" r="r" b="b"/>
            <a:pathLst>
              <a:path w="657225" h="723265">
                <a:moveTo>
                  <a:pt x="379714" y="317836"/>
                </a:moveTo>
                <a:lnTo>
                  <a:pt x="365089" y="317836"/>
                </a:lnTo>
                <a:lnTo>
                  <a:pt x="560283" y="723113"/>
                </a:lnTo>
                <a:lnTo>
                  <a:pt x="572201" y="717456"/>
                </a:lnTo>
                <a:lnTo>
                  <a:pt x="379714" y="317836"/>
                </a:lnTo>
                <a:close/>
              </a:path>
              <a:path w="657225" h="723265">
                <a:moveTo>
                  <a:pt x="228417" y="0"/>
                </a:moveTo>
                <a:lnTo>
                  <a:pt x="216499" y="5666"/>
                </a:lnTo>
                <a:lnTo>
                  <a:pt x="359328" y="305738"/>
                </a:lnTo>
                <a:lnTo>
                  <a:pt x="0" y="405917"/>
                </a:lnTo>
                <a:lnTo>
                  <a:pt x="3535" y="418621"/>
                </a:lnTo>
                <a:lnTo>
                  <a:pt x="365089" y="317836"/>
                </a:lnTo>
                <a:lnTo>
                  <a:pt x="379714" y="317836"/>
                </a:lnTo>
                <a:lnTo>
                  <a:pt x="377982" y="314239"/>
                </a:lnTo>
                <a:lnTo>
                  <a:pt x="421288" y="302166"/>
                </a:lnTo>
                <a:lnTo>
                  <a:pt x="372221" y="302166"/>
                </a:lnTo>
                <a:lnTo>
                  <a:pt x="228417" y="0"/>
                </a:lnTo>
                <a:close/>
              </a:path>
              <a:path w="657225" h="723265">
                <a:moveTo>
                  <a:pt x="653582" y="223729"/>
                </a:moveTo>
                <a:lnTo>
                  <a:pt x="372221" y="302166"/>
                </a:lnTo>
                <a:lnTo>
                  <a:pt x="421288" y="302166"/>
                </a:lnTo>
                <a:lnTo>
                  <a:pt x="657118" y="236421"/>
                </a:lnTo>
                <a:lnTo>
                  <a:pt x="653582" y="22372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6074916" y="5760437"/>
            <a:ext cx="77470" cy="80010"/>
          </a:xfrm>
          <a:custGeom>
            <a:avLst/>
            <a:gdLst/>
            <a:ahLst/>
            <a:cxnLst/>
            <a:rect l="l" t="t" r="r" b="b"/>
            <a:pathLst>
              <a:path w="77469" h="80009">
                <a:moveTo>
                  <a:pt x="77480" y="0"/>
                </a:moveTo>
                <a:lnTo>
                  <a:pt x="0" y="21064"/>
                </a:lnTo>
                <a:lnTo>
                  <a:pt x="70195" y="79952"/>
                </a:lnTo>
                <a:lnTo>
                  <a:pt x="7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6174099" y="5658688"/>
            <a:ext cx="77470" cy="80010"/>
          </a:xfrm>
          <a:custGeom>
            <a:avLst/>
            <a:gdLst/>
            <a:ahLst/>
            <a:cxnLst/>
            <a:rect l="l" t="t" r="r" b="b"/>
            <a:pathLst>
              <a:path w="77469" h="80009">
                <a:moveTo>
                  <a:pt x="7284" y="0"/>
                </a:moveTo>
                <a:lnTo>
                  <a:pt x="0" y="79924"/>
                </a:lnTo>
                <a:lnTo>
                  <a:pt x="77449" y="58887"/>
                </a:lnTo>
                <a:lnTo>
                  <a:pt x="7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6306655" y="5759760"/>
            <a:ext cx="90170" cy="74295"/>
          </a:xfrm>
          <a:custGeom>
            <a:avLst/>
            <a:gdLst/>
            <a:ahLst/>
            <a:cxnLst/>
            <a:rect l="l" t="t" r="r" b="b"/>
            <a:pathLst>
              <a:path w="90169" h="74295">
                <a:moveTo>
                  <a:pt x="0" y="0"/>
                </a:moveTo>
                <a:lnTo>
                  <a:pt x="31120" y="74008"/>
                </a:lnTo>
                <a:lnTo>
                  <a:pt x="89641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6273312" y="5864404"/>
            <a:ext cx="90170" cy="74295"/>
          </a:xfrm>
          <a:custGeom>
            <a:avLst/>
            <a:gdLst/>
            <a:ahLst/>
            <a:cxnLst/>
            <a:rect l="l" t="t" r="r" b="b"/>
            <a:pathLst>
              <a:path w="90169" h="74295">
                <a:moveTo>
                  <a:pt x="58521" y="0"/>
                </a:moveTo>
                <a:lnTo>
                  <a:pt x="0" y="54946"/>
                </a:lnTo>
                <a:lnTo>
                  <a:pt x="89611" y="73996"/>
                </a:lnTo>
                <a:lnTo>
                  <a:pt x="58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6457197" y="5786750"/>
            <a:ext cx="91440" cy="69850"/>
          </a:xfrm>
          <a:custGeom>
            <a:avLst/>
            <a:gdLst/>
            <a:ahLst/>
            <a:cxnLst/>
            <a:rect l="l" t="t" r="r" b="b"/>
            <a:pathLst>
              <a:path w="91440" h="69850">
                <a:moveTo>
                  <a:pt x="91318" y="0"/>
                </a:moveTo>
                <a:lnTo>
                  <a:pt x="0" y="7336"/>
                </a:lnTo>
                <a:lnTo>
                  <a:pt x="50932" y="69354"/>
                </a:lnTo>
                <a:lnTo>
                  <a:pt x="91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6658304" y="5749497"/>
            <a:ext cx="89535" cy="74930"/>
          </a:xfrm>
          <a:custGeom>
            <a:avLst/>
            <a:gdLst/>
            <a:ahLst/>
            <a:cxnLst/>
            <a:rect l="l" t="t" r="r" b="b"/>
            <a:pathLst>
              <a:path w="89534" h="74929">
                <a:moveTo>
                  <a:pt x="89275" y="0"/>
                </a:moveTo>
                <a:lnTo>
                  <a:pt x="0" y="20573"/>
                </a:lnTo>
                <a:lnTo>
                  <a:pt x="59435" y="74520"/>
                </a:lnTo>
                <a:lnTo>
                  <a:pt x="892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6469876" y="5880824"/>
            <a:ext cx="91440" cy="69850"/>
          </a:xfrm>
          <a:custGeom>
            <a:avLst/>
            <a:gdLst/>
            <a:ahLst/>
            <a:cxnLst/>
            <a:rect l="l" t="t" r="r" b="b"/>
            <a:pathLst>
              <a:path w="91440" h="69850">
                <a:moveTo>
                  <a:pt x="40385" y="0"/>
                </a:moveTo>
                <a:lnTo>
                  <a:pt x="0" y="69351"/>
                </a:lnTo>
                <a:lnTo>
                  <a:pt x="91318" y="62029"/>
                </a:lnTo>
                <a:lnTo>
                  <a:pt x="40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6685948" y="5850508"/>
            <a:ext cx="113664" cy="95885"/>
          </a:xfrm>
          <a:custGeom>
            <a:avLst/>
            <a:gdLst/>
            <a:ahLst/>
            <a:cxnLst/>
            <a:rect l="l" t="t" r="r" b="b"/>
            <a:pathLst>
              <a:path w="113665" h="95884">
                <a:moveTo>
                  <a:pt x="36332" y="0"/>
                </a:moveTo>
                <a:lnTo>
                  <a:pt x="0" y="95704"/>
                </a:lnTo>
                <a:lnTo>
                  <a:pt x="37899" y="86249"/>
                </a:lnTo>
                <a:lnTo>
                  <a:pt x="10607" y="86249"/>
                </a:lnTo>
                <a:lnTo>
                  <a:pt x="39136" y="11204"/>
                </a:lnTo>
                <a:lnTo>
                  <a:pt x="49131" y="11204"/>
                </a:lnTo>
                <a:lnTo>
                  <a:pt x="36332" y="0"/>
                </a:lnTo>
                <a:close/>
              </a:path>
              <a:path w="113665" h="95884">
                <a:moveTo>
                  <a:pt x="49131" y="11204"/>
                </a:moveTo>
                <a:lnTo>
                  <a:pt x="39136" y="11204"/>
                </a:lnTo>
                <a:lnTo>
                  <a:pt x="99517" y="64093"/>
                </a:lnTo>
                <a:lnTo>
                  <a:pt x="10607" y="86249"/>
                </a:lnTo>
                <a:lnTo>
                  <a:pt x="37899" y="86249"/>
                </a:lnTo>
                <a:lnTo>
                  <a:pt x="113355" y="67424"/>
                </a:lnTo>
                <a:lnTo>
                  <a:pt x="49131" y="1120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6735418" y="5824841"/>
            <a:ext cx="427355" cy="312420"/>
          </a:xfrm>
          <a:custGeom>
            <a:avLst/>
            <a:gdLst/>
            <a:ahLst/>
            <a:cxnLst/>
            <a:rect l="l" t="t" r="r" b="b"/>
            <a:pathLst>
              <a:path w="427355" h="312420">
                <a:moveTo>
                  <a:pt x="168935" y="10510"/>
                </a:moveTo>
                <a:lnTo>
                  <a:pt x="61850" y="10510"/>
                </a:lnTo>
                <a:lnTo>
                  <a:pt x="85761" y="10794"/>
                </a:lnTo>
                <a:lnTo>
                  <a:pt x="110809" y="12183"/>
                </a:lnTo>
                <a:lnTo>
                  <a:pt x="163093" y="19145"/>
                </a:lnTo>
                <a:lnTo>
                  <a:pt x="216253" y="33118"/>
                </a:lnTo>
                <a:lnTo>
                  <a:pt x="267839" y="55829"/>
                </a:lnTo>
                <a:lnTo>
                  <a:pt x="315405" y="89000"/>
                </a:lnTo>
                <a:lnTo>
                  <a:pt x="356500" y="134358"/>
                </a:lnTo>
                <a:lnTo>
                  <a:pt x="388676" y="193626"/>
                </a:lnTo>
                <a:lnTo>
                  <a:pt x="409486" y="268529"/>
                </a:lnTo>
                <a:lnTo>
                  <a:pt x="414863" y="312383"/>
                </a:lnTo>
                <a:lnTo>
                  <a:pt x="427055" y="312383"/>
                </a:lnTo>
                <a:lnTo>
                  <a:pt x="421855" y="269008"/>
                </a:lnTo>
                <a:lnTo>
                  <a:pt x="413304" y="229732"/>
                </a:lnTo>
                <a:lnTo>
                  <a:pt x="387284" y="162695"/>
                </a:lnTo>
                <a:lnTo>
                  <a:pt x="351266" y="109718"/>
                </a:lnTo>
                <a:lnTo>
                  <a:pt x="307523" y="69244"/>
                </a:lnTo>
                <a:lnTo>
                  <a:pt x="258329" y="39719"/>
                </a:lnTo>
                <a:lnTo>
                  <a:pt x="205955" y="19587"/>
                </a:lnTo>
                <a:lnTo>
                  <a:pt x="179286" y="12558"/>
                </a:lnTo>
                <a:lnTo>
                  <a:pt x="168935" y="10510"/>
                </a:lnTo>
                <a:close/>
              </a:path>
              <a:path w="427355" h="312420">
                <a:moveTo>
                  <a:pt x="52484" y="0"/>
                </a:moveTo>
                <a:lnTo>
                  <a:pt x="30420" y="645"/>
                </a:lnTo>
                <a:lnTo>
                  <a:pt x="10119" y="1889"/>
                </a:lnTo>
                <a:lnTo>
                  <a:pt x="0" y="14142"/>
                </a:lnTo>
                <a:lnTo>
                  <a:pt x="18663" y="12400"/>
                </a:lnTo>
                <a:lnTo>
                  <a:pt x="39382" y="11117"/>
                </a:lnTo>
                <a:lnTo>
                  <a:pt x="61850" y="10510"/>
                </a:lnTo>
                <a:lnTo>
                  <a:pt x="168935" y="10510"/>
                </a:lnTo>
                <a:lnTo>
                  <a:pt x="152674" y="7293"/>
                </a:lnTo>
                <a:lnTo>
                  <a:pt x="126404" y="3600"/>
                </a:lnTo>
                <a:lnTo>
                  <a:pt x="100760" y="1283"/>
                </a:lnTo>
                <a:lnTo>
                  <a:pt x="76025" y="147"/>
                </a:lnTo>
                <a:lnTo>
                  <a:pt x="52484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36" name="object 87"/>
          <p:cNvSpPr txBox="1"/>
          <p:nvPr/>
        </p:nvSpPr>
        <p:spPr>
          <a:xfrm>
            <a:off x="801849" y="2438326"/>
            <a:ext cx="4142740" cy="350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solidFill>
                  <a:srgbClr val="0E2050"/>
                </a:solidFill>
                <a:latin typeface="Arial"/>
                <a:cs typeface="Arial"/>
              </a:rPr>
              <a:t>STM8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95" dirty="0">
                <a:solidFill>
                  <a:srgbClr val="0E2050"/>
                </a:solidFill>
                <a:latin typeface="Arial"/>
                <a:cs typeface="Arial"/>
              </a:rPr>
              <a:t>MCU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85" dirty="0">
                <a:solidFill>
                  <a:srgbClr val="0E2050"/>
                </a:solidFill>
                <a:latin typeface="Arial"/>
                <a:cs typeface="Arial"/>
              </a:rPr>
              <a:t>LONGEVITY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60" dirty="0">
                <a:solidFill>
                  <a:srgbClr val="0E2050"/>
                </a:solidFill>
                <a:latin typeface="Arial"/>
                <a:cs typeface="Arial"/>
              </a:rPr>
              <a:t>COMMITMENT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STMicroelectronics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provides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4E514F"/>
                </a:solidFill>
                <a:latin typeface="Arial"/>
                <a:cs typeface="Arial"/>
              </a:rPr>
              <a:t>minimum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longevity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10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4E514F"/>
                </a:solidFill>
                <a:latin typeface="Arial"/>
                <a:cs typeface="Arial"/>
              </a:rPr>
              <a:t>years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4E514F"/>
                </a:solidFill>
                <a:latin typeface="Arial"/>
                <a:cs typeface="Arial"/>
              </a:rPr>
              <a:t>its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50" dirty="0">
                <a:solidFill>
                  <a:srgbClr val="4E514F"/>
                </a:solidFill>
                <a:latin typeface="Arial"/>
                <a:cs typeface="Arial"/>
              </a:rPr>
              <a:t>STM8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microcontrollers!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60" dirty="0">
                <a:solidFill>
                  <a:srgbClr val="4E514F"/>
                </a:solidFill>
                <a:latin typeface="Arial"/>
                <a:cs typeface="Arial"/>
              </a:rPr>
              <a:t>STM8AF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4E514F"/>
                </a:solidFill>
                <a:latin typeface="Arial"/>
                <a:cs typeface="Arial"/>
              </a:rPr>
              <a:t>multi‑purpose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automotive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50" dirty="0">
                <a:solidFill>
                  <a:srgbClr val="4E514F"/>
                </a:solidFill>
                <a:latin typeface="Arial"/>
                <a:cs typeface="Arial"/>
              </a:rPr>
              <a:t>STM8AL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75" dirty="0">
                <a:solidFill>
                  <a:srgbClr val="4E514F"/>
                </a:solidFill>
                <a:latin typeface="Arial"/>
                <a:cs typeface="Arial"/>
              </a:rPr>
              <a:t>ultra‑low‑power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automotive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45" dirty="0">
                <a:solidFill>
                  <a:srgbClr val="4E514F"/>
                </a:solidFill>
                <a:latin typeface="Arial"/>
                <a:cs typeface="Arial"/>
              </a:rPr>
              <a:t>STM8L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75" dirty="0">
                <a:solidFill>
                  <a:srgbClr val="4E514F"/>
                </a:solidFill>
                <a:latin typeface="Arial"/>
                <a:cs typeface="Arial"/>
              </a:rPr>
              <a:t>ultra‑low‑power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55" dirty="0">
                <a:solidFill>
                  <a:srgbClr val="4E514F"/>
                </a:solidFill>
                <a:latin typeface="Arial"/>
                <a:cs typeface="Arial"/>
              </a:rPr>
              <a:t>STM8S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mainstream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88"/>
          <p:cNvSpPr/>
          <p:nvPr/>
        </p:nvSpPr>
        <p:spPr>
          <a:xfrm>
            <a:off x="5535943" y="2316998"/>
            <a:ext cx="1440180" cy="1440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7"/>
          <p:cNvSpPr txBox="1"/>
          <p:nvPr/>
        </p:nvSpPr>
        <p:spPr>
          <a:xfrm>
            <a:off x="5063835" y="5127440"/>
            <a:ext cx="159617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500" spc="-204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5"/>
          <p:cNvSpPr txBox="1"/>
          <p:nvPr/>
        </p:nvSpPr>
        <p:spPr>
          <a:xfrm>
            <a:off x="609600" y="1524000"/>
            <a:ext cx="8153400" cy="328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40" dirty="0">
                <a:solidFill>
                  <a:srgbClr val="0E2050"/>
                </a:solidFill>
                <a:latin typeface="Arial"/>
                <a:cs typeface="Arial"/>
              </a:rPr>
              <a:t>STM8</a:t>
            </a:r>
            <a:r>
              <a:rPr sz="20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0E2050"/>
                </a:solidFill>
                <a:latin typeface="Arial"/>
                <a:cs typeface="Arial"/>
              </a:rPr>
              <a:t>CORE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ST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’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microcontroller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platform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implemented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around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high‑performance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core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00" dirty="0">
                <a:solidFill>
                  <a:srgbClr val="4E514F"/>
                </a:solidFill>
                <a:latin typeface="Arial"/>
                <a:cs typeface="Arial"/>
              </a:rPr>
              <a:t>state‑of‑the‑art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set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peripherals.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platform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manufactured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using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S</a:t>
            </a:r>
            <a:r>
              <a:rPr sz="1600" spc="-235" dirty="0">
                <a:solidFill>
                  <a:srgbClr val="4E514F"/>
                </a:solidFill>
                <a:latin typeface="Arial"/>
                <a:cs typeface="Arial"/>
              </a:rPr>
              <a:t>T</a:t>
            </a: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‑proprieta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130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nm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embedded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non‑volatile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technolog</a:t>
            </a:r>
            <a:r>
              <a:rPr sz="1600" spc="-17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.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able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reach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1.6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cycles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per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instruction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24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MHz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frequenc</a:t>
            </a:r>
            <a:r>
              <a:rPr sz="1600" spc="-165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allowing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customers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run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their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at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low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speed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high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performance.</a:t>
            </a:r>
            <a:endParaRPr sz="1600" dirty="0">
              <a:latin typeface="Arial"/>
              <a:cs typeface="Arial"/>
            </a:endParaRPr>
          </a:p>
          <a:p>
            <a:pPr marL="12700" marR="212090">
              <a:lnSpc>
                <a:spcPct val="100000"/>
              </a:lnSpc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E514F"/>
                </a:solidFill>
                <a:latin typeface="Arial"/>
                <a:cs typeface="Arial"/>
              </a:rPr>
              <a:t>lexibility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architecture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minimizes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switching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noise,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resulting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improved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system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robustness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lower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power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consumption.</a:t>
            </a:r>
            <a:endParaRPr sz="1600" dirty="0">
              <a:latin typeface="Arial"/>
              <a:cs typeface="Arial"/>
            </a:endParaRPr>
          </a:p>
          <a:p>
            <a:pPr marL="12700" marR="136525">
              <a:lnSpc>
                <a:spcPct val="100000"/>
              </a:lnSpc>
            </a:pP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An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innovative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implementation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provides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strong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beneits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such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fast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5" dirty="0">
                <a:solidFill>
                  <a:srgbClr val="4E514F"/>
                </a:solidFill>
                <a:latin typeface="Arial"/>
                <a:cs typeface="Arial"/>
              </a:rPr>
              <a:t>wake‑ups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only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μs.</a:t>
            </a:r>
            <a:endParaRPr sz="1600" dirty="0">
              <a:latin typeface="Arial"/>
              <a:cs typeface="Arial"/>
            </a:endParaRPr>
          </a:p>
          <a:p>
            <a:pPr marL="12700" marR="292100">
              <a:lnSpc>
                <a:spcPct val="100000"/>
              </a:lnSpc>
            </a:pP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enables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immediate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switching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E514F"/>
                </a:solidFill>
                <a:latin typeface="Arial"/>
                <a:cs typeface="Arial"/>
              </a:rPr>
              <a:t>ly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allow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accelerations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PWM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 calculation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routines.</a:t>
            </a:r>
            <a:endParaRPr sz="1600" dirty="0">
              <a:latin typeface="Arial"/>
              <a:cs typeface="Arial"/>
            </a:endParaRPr>
          </a:p>
          <a:p>
            <a:pPr marL="12700" marR="212090">
              <a:lnSpc>
                <a:spcPct val="100000"/>
              </a:lnSpc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0" dirty="0">
                <a:solidFill>
                  <a:srgbClr val="4E514F"/>
                </a:solidFill>
                <a:latin typeface="Arial"/>
                <a:cs typeface="Arial"/>
              </a:rPr>
              <a:t>32‑bit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robust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NVM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addressed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through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85" dirty="0">
                <a:solidFill>
                  <a:srgbClr val="4E514F"/>
                </a:solidFill>
                <a:latin typeface="Arial"/>
                <a:cs typeface="Arial"/>
              </a:rPr>
              <a:t>3‑stage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pipeline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interface,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0" dirty="0">
                <a:solidFill>
                  <a:srgbClr val="4E514F"/>
                </a:solidFill>
                <a:latin typeface="Arial"/>
                <a:cs typeface="Arial"/>
              </a:rPr>
              <a:t>16‑bit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index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registers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stack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pointers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advanced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instruction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set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hardware</a:t>
            </a:r>
            <a:endParaRPr sz="1600" dirty="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multiplication/division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key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elements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that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signiicantly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improve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eficiency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device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famil</a:t>
            </a:r>
            <a:r>
              <a:rPr sz="1600" spc="-155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9" name="object 89"/>
          <p:cNvSpPr/>
          <p:nvPr/>
        </p:nvSpPr>
        <p:spPr>
          <a:xfrm>
            <a:off x="7026204" y="6058629"/>
            <a:ext cx="1320165" cy="528955"/>
          </a:xfrm>
          <a:custGeom>
            <a:avLst/>
            <a:gdLst/>
            <a:ahLst/>
            <a:cxnLst/>
            <a:rect l="l" t="t" r="r" b="b"/>
            <a:pathLst>
              <a:path w="1320165" h="528954">
                <a:moveTo>
                  <a:pt x="0" y="528386"/>
                </a:moveTo>
                <a:lnTo>
                  <a:pt x="1319640" y="528386"/>
                </a:lnTo>
                <a:lnTo>
                  <a:pt x="1319640" y="0"/>
                </a:lnTo>
                <a:lnTo>
                  <a:pt x="0" y="0"/>
                </a:lnTo>
                <a:lnTo>
                  <a:pt x="0" y="52838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0"/>
          <p:cNvSpPr txBox="1"/>
          <p:nvPr/>
        </p:nvSpPr>
        <p:spPr>
          <a:xfrm>
            <a:off x="7807357" y="6430758"/>
            <a:ext cx="4629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14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850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50" spc="-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7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91"/>
          <p:cNvSpPr/>
          <p:nvPr/>
        </p:nvSpPr>
        <p:spPr>
          <a:xfrm>
            <a:off x="7159492" y="6099542"/>
            <a:ext cx="479425" cy="382270"/>
          </a:xfrm>
          <a:custGeom>
            <a:avLst/>
            <a:gdLst/>
            <a:ahLst/>
            <a:cxnLst/>
            <a:rect l="l" t="t" r="r" b="b"/>
            <a:pathLst>
              <a:path w="479425" h="382270">
                <a:moveTo>
                  <a:pt x="0" y="381798"/>
                </a:moveTo>
                <a:lnTo>
                  <a:pt x="479191" y="381798"/>
                </a:lnTo>
                <a:lnTo>
                  <a:pt x="479191" y="0"/>
                </a:lnTo>
                <a:lnTo>
                  <a:pt x="0" y="0"/>
                </a:lnTo>
                <a:lnTo>
                  <a:pt x="0" y="381798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2"/>
          <p:cNvSpPr/>
          <p:nvPr/>
        </p:nvSpPr>
        <p:spPr>
          <a:xfrm>
            <a:off x="7189424" y="6119603"/>
            <a:ext cx="419734" cy="95250"/>
          </a:xfrm>
          <a:custGeom>
            <a:avLst/>
            <a:gdLst/>
            <a:ahLst/>
            <a:cxnLst/>
            <a:rect l="l" t="t" r="r" b="b"/>
            <a:pathLst>
              <a:path w="419734" h="95250">
                <a:moveTo>
                  <a:pt x="0" y="95190"/>
                </a:moveTo>
                <a:lnTo>
                  <a:pt x="419301" y="95190"/>
                </a:lnTo>
                <a:lnTo>
                  <a:pt x="419301" y="0"/>
                </a:lnTo>
                <a:lnTo>
                  <a:pt x="0" y="0"/>
                </a:lnTo>
                <a:lnTo>
                  <a:pt x="0" y="95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3"/>
          <p:cNvSpPr txBox="1"/>
          <p:nvPr/>
        </p:nvSpPr>
        <p:spPr>
          <a:xfrm>
            <a:off x="7284497" y="6099644"/>
            <a:ext cx="24828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45" dirty="0">
                <a:solidFill>
                  <a:srgbClr val="0E2050"/>
                </a:solidFill>
                <a:latin typeface="Arial"/>
                <a:cs typeface="Arial"/>
              </a:rPr>
              <a:t>F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6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h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94"/>
          <p:cNvSpPr/>
          <p:nvPr/>
        </p:nvSpPr>
        <p:spPr>
          <a:xfrm>
            <a:off x="7189455" y="6240632"/>
            <a:ext cx="419734" cy="95250"/>
          </a:xfrm>
          <a:custGeom>
            <a:avLst/>
            <a:gdLst/>
            <a:ahLst/>
            <a:cxnLst/>
            <a:rect l="l" t="t" r="r" b="b"/>
            <a:pathLst>
              <a:path w="419734" h="95250">
                <a:moveTo>
                  <a:pt x="0" y="95166"/>
                </a:moveTo>
                <a:lnTo>
                  <a:pt x="419292" y="95166"/>
                </a:lnTo>
                <a:lnTo>
                  <a:pt x="419292" y="0"/>
                </a:lnTo>
                <a:lnTo>
                  <a:pt x="0" y="0"/>
                </a:lnTo>
                <a:lnTo>
                  <a:pt x="0" y="95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5"/>
          <p:cNvSpPr txBox="1"/>
          <p:nvPr/>
        </p:nvSpPr>
        <p:spPr>
          <a:xfrm>
            <a:off x="7247667" y="6220624"/>
            <a:ext cx="3289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30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850" spc="-10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6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96"/>
          <p:cNvSpPr/>
          <p:nvPr/>
        </p:nvSpPr>
        <p:spPr>
          <a:xfrm>
            <a:off x="7189424" y="6361565"/>
            <a:ext cx="419734" cy="95250"/>
          </a:xfrm>
          <a:custGeom>
            <a:avLst/>
            <a:gdLst/>
            <a:ahLst/>
            <a:cxnLst/>
            <a:rect l="l" t="t" r="r" b="b"/>
            <a:pathLst>
              <a:path w="419734" h="95250">
                <a:moveTo>
                  <a:pt x="0" y="95178"/>
                </a:moveTo>
                <a:lnTo>
                  <a:pt x="419301" y="95178"/>
                </a:lnTo>
                <a:lnTo>
                  <a:pt x="419301" y="0"/>
                </a:lnTo>
                <a:lnTo>
                  <a:pt x="0" y="0"/>
                </a:lnTo>
                <a:lnTo>
                  <a:pt x="0" y="95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7"/>
          <p:cNvSpPr txBox="1"/>
          <p:nvPr/>
        </p:nvSpPr>
        <p:spPr>
          <a:xfrm>
            <a:off x="7241444" y="6341591"/>
            <a:ext cx="34226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7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85" dirty="0">
                <a:solidFill>
                  <a:srgbClr val="0E2050"/>
                </a:solidFill>
                <a:latin typeface="Arial"/>
                <a:cs typeface="Arial"/>
              </a:rPr>
              <a:t>x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6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u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98"/>
          <p:cNvSpPr txBox="1"/>
          <p:nvPr/>
        </p:nvSpPr>
        <p:spPr>
          <a:xfrm>
            <a:off x="6542952" y="5745681"/>
            <a:ext cx="33655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60" dirty="0">
                <a:solidFill>
                  <a:srgbClr val="0E2050"/>
                </a:solidFill>
                <a:latin typeface="Arial"/>
                <a:cs typeface="Arial"/>
              </a:rPr>
              <a:t>3-stage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99"/>
          <p:cNvSpPr txBox="1"/>
          <p:nvPr/>
        </p:nvSpPr>
        <p:spPr>
          <a:xfrm>
            <a:off x="6542952" y="5876531"/>
            <a:ext cx="3409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60" dirty="0">
                <a:solidFill>
                  <a:srgbClr val="0E2050"/>
                </a:solidFill>
                <a:latin typeface="Arial"/>
                <a:cs typeface="Arial"/>
              </a:rPr>
              <a:t>pipeline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100"/>
          <p:cNvSpPr txBox="1"/>
          <p:nvPr/>
        </p:nvSpPr>
        <p:spPr>
          <a:xfrm>
            <a:off x="6985997" y="4912828"/>
            <a:ext cx="89598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80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om</a:t>
            </a:r>
            <a:r>
              <a:rPr sz="850" spc="-75" dirty="0">
                <a:solidFill>
                  <a:srgbClr val="0E2050"/>
                </a:solidFill>
                <a:latin typeface="Arial"/>
                <a:cs typeface="Arial"/>
              </a:rPr>
              <a:t>p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l</a:t>
            </a:r>
            <a:r>
              <a:rPr sz="850" spc="-7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5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3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i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n</a:t>
            </a:r>
            <a:r>
              <a:rPr sz="850" spc="-45" dirty="0">
                <a:solidFill>
                  <a:srgbClr val="0E2050"/>
                </a:solidFill>
                <a:latin typeface="Arial"/>
                <a:cs typeface="Arial"/>
              </a:rPr>
              <a:t>str</a:t>
            </a:r>
            <a:r>
              <a:rPr sz="850" spc="-85" dirty="0">
                <a:solidFill>
                  <a:srgbClr val="0E2050"/>
                </a:solidFill>
                <a:latin typeface="Arial"/>
                <a:cs typeface="Arial"/>
              </a:rPr>
              <a:t>u</a:t>
            </a:r>
            <a:r>
              <a:rPr sz="850" spc="-5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4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20" dirty="0">
                <a:solidFill>
                  <a:srgbClr val="0E2050"/>
                </a:solidFill>
                <a:latin typeface="Arial"/>
                <a:cs typeface="Arial"/>
              </a:rPr>
              <a:t>i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850" spc="-85" dirty="0">
                <a:solidFill>
                  <a:srgbClr val="0E2050"/>
                </a:solidFill>
                <a:latin typeface="Arial"/>
                <a:cs typeface="Arial"/>
              </a:rPr>
              <a:t>n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101"/>
          <p:cNvSpPr/>
          <p:nvPr/>
        </p:nvSpPr>
        <p:spPr>
          <a:xfrm>
            <a:off x="6987463" y="5452946"/>
            <a:ext cx="832485" cy="582930"/>
          </a:xfrm>
          <a:custGeom>
            <a:avLst/>
            <a:gdLst/>
            <a:ahLst/>
            <a:cxnLst/>
            <a:rect l="l" t="t" r="r" b="b"/>
            <a:pathLst>
              <a:path w="832484" h="582929">
                <a:moveTo>
                  <a:pt x="832043" y="0"/>
                </a:moveTo>
                <a:lnTo>
                  <a:pt x="0" y="0"/>
                </a:lnTo>
                <a:lnTo>
                  <a:pt x="416051" y="582686"/>
                </a:lnTo>
                <a:lnTo>
                  <a:pt x="832043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2"/>
          <p:cNvSpPr txBox="1"/>
          <p:nvPr/>
        </p:nvSpPr>
        <p:spPr>
          <a:xfrm>
            <a:off x="7225340" y="5536207"/>
            <a:ext cx="35687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180">
              <a:lnSpc>
                <a:spcPct val="101000"/>
              </a:lnSpc>
            </a:pP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32-bit </a:t>
            </a:r>
            <a:r>
              <a:rPr sz="850" spc="-8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104"/>
          <p:cNvSpPr/>
          <p:nvPr/>
        </p:nvSpPr>
        <p:spPr>
          <a:xfrm>
            <a:off x="7711150" y="5452946"/>
            <a:ext cx="674370" cy="585470"/>
          </a:xfrm>
          <a:custGeom>
            <a:avLst/>
            <a:gdLst/>
            <a:ahLst/>
            <a:cxnLst/>
            <a:rect l="l" t="t" r="r" b="b"/>
            <a:pathLst>
              <a:path w="674369" h="585470">
                <a:moveTo>
                  <a:pt x="674339" y="370027"/>
                </a:moveTo>
                <a:lnTo>
                  <a:pt x="0" y="370027"/>
                </a:lnTo>
                <a:lnTo>
                  <a:pt x="0" y="372221"/>
                </a:lnTo>
                <a:lnTo>
                  <a:pt x="337169" y="585185"/>
                </a:lnTo>
                <a:lnTo>
                  <a:pt x="674339" y="372221"/>
                </a:lnTo>
                <a:lnTo>
                  <a:pt x="674339" y="370027"/>
                </a:lnTo>
                <a:close/>
              </a:path>
              <a:path w="674369" h="585470">
                <a:moveTo>
                  <a:pt x="510844" y="0"/>
                </a:moveTo>
                <a:lnTo>
                  <a:pt x="161574" y="0"/>
                </a:lnTo>
                <a:lnTo>
                  <a:pt x="161574" y="370027"/>
                </a:lnTo>
                <a:lnTo>
                  <a:pt x="510844" y="370027"/>
                </a:lnTo>
                <a:lnTo>
                  <a:pt x="510844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5"/>
          <p:cNvSpPr txBox="1"/>
          <p:nvPr/>
        </p:nvSpPr>
        <p:spPr>
          <a:xfrm>
            <a:off x="7870206" y="5549606"/>
            <a:ext cx="35687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000"/>
              </a:lnSpc>
            </a:pPr>
            <a:r>
              <a:rPr sz="850" spc="-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850" spc="-8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106"/>
          <p:cNvSpPr/>
          <p:nvPr/>
        </p:nvSpPr>
        <p:spPr>
          <a:xfrm>
            <a:off x="7332528" y="5040003"/>
            <a:ext cx="128905" cy="158750"/>
          </a:xfrm>
          <a:custGeom>
            <a:avLst/>
            <a:gdLst/>
            <a:ahLst/>
            <a:cxnLst/>
            <a:rect l="l" t="t" r="r" b="b"/>
            <a:pathLst>
              <a:path w="128905" h="158750">
                <a:moveTo>
                  <a:pt x="128442" y="117165"/>
                </a:moveTo>
                <a:lnTo>
                  <a:pt x="0" y="117165"/>
                </a:lnTo>
                <a:lnTo>
                  <a:pt x="0" y="117591"/>
                </a:lnTo>
                <a:lnTo>
                  <a:pt x="64221" y="158160"/>
                </a:lnTo>
                <a:lnTo>
                  <a:pt x="128442" y="117591"/>
                </a:lnTo>
                <a:lnTo>
                  <a:pt x="128442" y="117165"/>
                </a:lnTo>
                <a:close/>
              </a:path>
              <a:path w="128905" h="158750">
                <a:moveTo>
                  <a:pt x="88971" y="0"/>
                </a:moveTo>
                <a:lnTo>
                  <a:pt x="39105" y="0"/>
                </a:lnTo>
                <a:lnTo>
                  <a:pt x="39105" y="117165"/>
                </a:lnTo>
                <a:lnTo>
                  <a:pt x="88971" y="117165"/>
                </a:lnTo>
                <a:lnTo>
                  <a:pt x="88971" y="0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93237"/>
              </p:ext>
            </p:extLst>
          </p:nvPr>
        </p:nvGraphicFramePr>
        <p:xfrm>
          <a:off x="6989921" y="5224456"/>
          <a:ext cx="815314" cy="192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52"/>
                <a:gridCol w="205587"/>
                <a:gridCol w="205618"/>
                <a:gridCol w="198857"/>
              </a:tblGrid>
              <a:tr h="192023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67"/>
          <p:cNvSpPr txBox="1"/>
          <p:nvPr/>
        </p:nvSpPr>
        <p:spPr>
          <a:xfrm>
            <a:off x="609600" y="5007017"/>
            <a:ext cx="76174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5305">
              <a:lnSpc>
                <a:spcPct val="100000"/>
              </a:lnSpc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STM8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allows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fast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safe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development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through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enhanced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stack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pointer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operations,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advanced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addressing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modes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new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instructions</a:t>
            </a:r>
            <a:r>
              <a:rPr sz="1600" spc="-85" dirty="0" smtClean="0">
                <a:solidFill>
                  <a:srgbClr val="4E514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84151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74"/>
          <p:cNvSpPr/>
          <p:nvPr/>
        </p:nvSpPr>
        <p:spPr>
          <a:xfrm>
            <a:off x="6922360" y="2741423"/>
            <a:ext cx="887790" cy="166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5"/>
          <p:cNvSpPr txBox="1"/>
          <p:nvPr/>
        </p:nvSpPr>
        <p:spPr>
          <a:xfrm>
            <a:off x="2291619" y="4538127"/>
            <a:ext cx="69850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29000"/>
              </a:lnSpc>
            </a:pPr>
            <a:r>
              <a:rPr sz="700" spc="-155" dirty="0">
                <a:solidFill>
                  <a:srgbClr val="0E2050"/>
                </a:solidFill>
                <a:latin typeface="Arial"/>
                <a:cs typeface="Arial"/>
              </a:rPr>
              <a:t>STM8S‑DISCOVE</a:t>
            </a:r>
            <a:r>
              <a:rPr sz="700" spc="-180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r>
              <a:rPr sz="7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125" dirty="0">
                <a:solidFill>
                  <a:srgbClr val="0E2050"/>
                </a:solidFill>
                <a:latin typeface="Arial"/>
                <a:cs typeface="Arial"/>
              </a:rPr>
              <a:t>STM8SVLDISCOVE</a:t>
            </a:r>
            <a:r>
              <a:rPr sz="700" spc="-15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76"/>
          <p:cNvSpPr/>
          <p:nvPr/>
        </p:nvSpPr>
        <p:spPr>
          <a:xfrm>
            <a:off x="1797514" y="2638583"/>
            <a:ext cx="831524" cy="18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7"/>
          <p:cNvSpPr txBox="1"/>
          <p:nvPr/>
        </p:nvSpPr>
        <p:spPr>
          <a:xfrm>
            <a:off x="4831046" y="4538127"/>
            <a:ext cx="6508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0" dirty="0">
                <a:solidFill>
                  <a:srgbClr val="0E2050"/>
                </a:solidFill>
                <a:latin typeface="Arial"/>
                <a:cs typeface="Arial"/>
              </a:rPr>
              <a:t>STM8A‑DISCOVE</a:t>
            </a:r>
            <a:r>
              <a:rPr sz="700" spc="-17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78"/>
          <p:cNvSpPr/>
          <p:nvPr/>
        </p:nvSpPr>
        <p:spPr>
          <a:xfrm>
            <a:off x="4324215" y="2743200"/>
            <a:ext cx="1664040" cy="1722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9"/>
          <p:cNvSpPr/>
          <p:nvPr/>
        </p:nvSpPr>
        <p:spPr>
          <a:xfrm>
            <a:off x="4645200" y="2800432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20" h="38735">
                <a:moveTo>
                  <a:pt x="14234" y="0"/>
                </a:moveTo>
                <a:lnTo>
                  <a:pt x="0" y="38343"/>
                </a:lnTo>
                <a:lnTo>
                  <a:pt x="45506" y="27675"/>
                </a:lnTo>
                <a:lnTo>
                  <a:pt x="14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0"/>
          <p:cNvSpPr/>
          <p:nvPr/>
        </p:nvSpPr>
        <p:spPr>
          <a:xfrm>
            <a:off x="4186110" y="2344299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4">
                <a:moveTo>
                  <a:pt x="513564" y="396929"/>
                </a:moveTo>
                <a:lnTo>
                  <a:pt x="30357" y="396929"/>
                </a:lnTo>
                <a:lnTo>
                  <a:pt x="40748" y="415205"/>
                </a:lnTo>
                <a:lnTo>
                  <a:pt x="65469" y="448939"/>
                </a:lnTo>
                <a:lnTo>
                  <a:pt x="94976" y="478446"/>
                </a:lnTo>
                <a:lnTo>
                  <a:pt x="128709" y="503167"/>
                </a:lnTo>
                <a:lnTo>
                  <a:pt x="166109" y="522542"/>
                </a:lnTo>
                <a:lnTo>
                  <a:pt x="206615" y="536011"/>
                </a:lnTo>
                <a:lnTo>
                  <a:pt x="249667" y="543013"/>
                </a:lnTo>
                <a:lnTo>
                  <a:pt x="271973" y="543915"/>
                </a:lnTo>
                <a:lnTo>
                  <a:pt x="294278" y="543013"/>
                </a:lnTo>
                <a:lnTo>
                  <a:pt x="337329" y="536011"/>
                </a:lnTo>
                <a:lnTo>
                  <a:pt x="377831" y="522542"/>
                </a:lnTo>
                <a:lnTo>
                  <a:pt x="415227" y="503167"/>
                </a:lnTo>
                <a:lnTo>
                  <a:pt x="448956" y="478446"/>
                </a:lnTo>
                <a:lnTo>
                  <a:pt x="478459" y="448939"/>
                </a:lnTo>
                <a:lnTo>
                  <a:pt x="503176" y="415205"/>
                </a:lnTo>
                <a:lnTo>
                  <a:pt x="513564" y="396929"/>
                </a:lnTo>
                <a:close/>
              </a:path>
              <a:path w="544195" h="544194">
                <a:moveTo>
                  <a:pt x="491450" y="111330"/>
                </a:moveTo>
                <a:lnTo>
                  <a:pt x="52475" y="111330"/>
                </a:lnTo>
                <a:lnTo>
                  <a:pt x="30357" y="146962"/>
                </a:lnTo>
                <a:lnTo>
                  <a:pt x="13865" y="185981"/>
                </a:lnTo>
                <a:lnTo>
                  <a:pt x="3559" y="227828"/>
                </a:lnTo>
                <a:lnTo>
                  <a:pt x="0" y="271942"/>
                </a:lnTo>
                <a:lnTo>
                  <a:pt x="901" y="294248"/>
                </a:lnTo>
                <a:lnTo>
                  <a:pt x="7904" y="337300"/>
                </a:lnTo>
                <a:lnTo>
                  <a:pt x="21373" y="377806"/>
                </a:lnTo>
                <a:lnTo>
                  <a:pt x="522547" y="377806"/>
                </a:lnTo>
                <a:lnTo>
                  <a:pt x="530053" y="357906"/>
                </a:lnTo>
                <a:lnTo>
                  <a:pt x="536013" y="337300"/>
                </a:lnTo>
                <a:lnTo>
                  <a:pt x="540356" y="316057"/>
                </a:lnTo>
                <a:lnTo>
                  <a:pt x="543014" y="294248"/>
                </a:lnTo>
                <a:lnTo>
                  <a:pt x="543915" y="271942"/>
                </a:lnTo>
                <a:lnTo>
                  <a:pt x="543014" y="249636"/>
                </a:lnTo>
                <a:lnTo>
                  <a:pt x="536013" y="206586"/>
                </a:lnTo>
                <a:lnTo>
                  <a:pt x="522547" y="166083"/>
                </a:lnTo>
                <a:lnTo>
                  <a:pt x="503176" y="128687"/>
                </a:lnTo>
                <a:lnTo>
                  <a:pt x="491450" y="111330"/>
                </a:lnTo>
                <a:close/>
              </a:path>
              <a:path w="544195" h="544194">
                <a:moveTo>
                  <a:pt x="271973" y="0"/>
                </a:moveTo>
                <a:lnTo>
                  <a:pt x="227857" y="3558"/>
                </a:lnTo>
                <a:lnTo>
                  <a:pt x="186008" y="13862"/>
                </a:lnTo>
                <a:lnTo>
                  <a:pt x="146986" y="30350"/>
                </a:lnTo>
                <a:lnTo>
                  <a:pt x="111349" y="52464"/>
                </a:lnTo>
                <a:lnTo>
                  <a:pt x="79659" y="79644"/>
                </a:lnTo>
                <a:lnTo>
                  <a:pt x="65469" y="94958"/>
                </a:lnTo>
                <a:lnTo>
                  <a:pt x="478459" y="94958"/>
                </a:lnTo>
                <a:lnTo>
                  <a:pt x="448956" y="65456"/>
                </a:lnTo>
                <a:lnTo>
                  <a:pt x="415227" y="40739"/>
                </a:lnTo>
                <a:lnTo>
                  <a:pt x="377831" y="21368"/>
                </a:lnTo>
                <a:lnTo>
                  <a:pt x="337329" y="7902"/>
                </a:lnTo>
                <a:lnTo>
                  <a:pt x="294278" y="901"/>
                </a:lnTo>
                <a:lnTo>
                  <a:pt x="27197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1"/>
          <p:cNvSpPr/>
          <p:nvPr/>
        </p:nvSpPr>
        <p:spPr>
          <a:xfrm>
            <a:off x="4105581" y="2372798"/>
            <a:ext cx="306705" cy="346075"/>
          </a:xfrm>
          <a:custGeom>
            <a:avLst/>
            <a:gdLst/>
            <a:ahLst/>
            <a:cxnLst/>
            <a:rect l="l" t="t" r="r" b="b"/>
            <a:pathLst>
              <a:path w="306704" h="346075">
                <a:moveTo>
                  <a:pt x="103784" y="0"/>
                </a:moveTo>
                <a:lnTo>
                  <a:pt x="0" y="194249"/>
                </a:lnTo>
                <a:lnTo>
                  <a:pt x="268864" y="345765"/>
                </a:lnTo>
                <a:lnTo>
                  <a:pt x="306293" y="108051"/>
                </a:lnTo>
                <a:lnTo>
                  <a:pt x="103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2"/>
          <p:cNvSpPr/>
          <p:nvPr/>
        </p:nvSpPr>
        <p:spPr>
          <a:xfrm>
            <a:off x="4101437" y="2368652"/>
            <a:ext cx="314325" cy="354965"/>
          </a:xfrm>
          <a:custGeom>
            <a:avLst/>
            <a:gdLst/>
            <a:ahLst/>
            <a:cxnLst/>
            <a:rect l="l" t="t" r="r" b="b"/>
            <a:pathLst>
              <a:path w="314325" h="354964">
                <a:moveTo>
                  <a:pt x="106679" y="0"/>
                </a:moveTo>
                <a:lnTo>
                  <a:pt x="0" y="199583"/>
                </a:lnTo>
                <a:lnTo>
                  <a:pt x="275356" y="354756"/>
                </a:lnTo>
                <a:lnTo>
                  <a:pt x="276893" y="345003"/>
                </a:lnTo>
                <a:lnTo>
                  <a:pt x="270662" y="345003"/>
                </a:lnTo>
                <a:lnTo>
                  <a:pt x="8321" y="197175"/>
                </a:lnTo>
                <a:lnTo>
                  <a:pt x="109209" y="8321"/>
                </a:lnTo>
                <a:lnTo>
                  <a:pt x="122277" y="8321"/>
                </a:lnTo>
                <a:lnTo>
                  <a:pt x="106679" y="0"/>
                </a:lnTo>
                <a:close/>
              </a:path>
              <a:path w="314325" h="354964">
                <a:moveTo>
                  <a:pt x="122277" y="8321"/>
                </a:moveTo>
                <a:lnTo>
                  <a:pt x="109209" y="8321"/>
                </a:lnTo>
                <a:lnTo>
                  <a:pt x="307055" y="113903"/>
                </a:lnTo>
                <a:lnTo>
                  <a:pt x="270662" y="345003"/>
                </a:lnTo>
                <a:lnTo>
                  <a:pt x="276893" y="345003"/>
                </a:lnTo>
                <a:lnTo>
                  <a:pt x="313852" y="110520"/>
                </a:lnTo>
                <a:lnTo>
                  <a:pt x="122277" y="8321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3"/>
          <p:cNvSpPr/>
          <p:nvPr/>
        </p:nvSpPr>
        <p:spPr>
          <a:xfrm>
            <a:off x="4367496" y="2708687"/>
            <a:ext cx="302895" cy="121920"/>
          </a:xfrm>
          <a:custGeom>
            <a:avLst/>
            <a:gdLst/>
            <a:ahLst/>
            <a:cxnLst/>
            <a:rect l="l" t="t" r="r" b="b"/>
            <a:pathLst>
              <a:path w="302895" h="121919">
                <a:moveTo>
                  <a:pt x="5242" y="0"/>
                </a:moveTo>
                <a:lnTo>
                  <a:pt x="14938" y="40073"/>
                </a:lnTo>
                <a:lnTo>
                  <a:pt x="34823" y="82198"/>
                </a:lnTo>
                <a:lnTo>
                  <a:pt x="65240" y="113794"/>
                </a:lnTo>
                <a:lnTo>
                  <a:pt x="98156" y="121303"/>
                </a:lnTo>
                <a:lnTo>
                  <a:pt x="112145" y="121064"/>
                </a:lnTo>
                <a:lnTo>
                  <a:pt x="166039" y="113016"/>
                </a:lnTo>
                <a:lnTo>
                  <a:pt x="243955" y="94861"/>
                </a:lnTo>
                <a:lnTo>
                  <a:pt x="187526" y="94861"/>
                </a:lnTo>
                <a:lnTo>
                  <a:pt x="163516" y="94564"/>
                </a:lnTo>
                <a:lnTo>
                  <a:pt x="121528" y="88531"/>
                </a:lnTo>
                <a:lnTo>
                  <a:pt x="72500" y="69591"/>
                </a:lnTo>
                <a:lnTo>
                  <a:pt x="38420" y="44709"/>
                </a:lnTo>
                <a:lnTo>
                  <a:pt x="12738" y="13810"/>
                </a:lnTo>
                <a:lnTo>
                  <a:pt x="5673" y="986"/>
                </a:lnTo>
                <a:lnTo>
                  <a:pt x="5242" y="0"/>
                </a:lnTo>
                <a:close/>
              </a:path>
              <a:path w="302895" h="121919">
                <a:moveTo>
                  <a:pt x="302453" y="78089"/>
                </a:moveTo>
                <a:lnTo>
                  <a:pt x="283738" y="80097"/>
                </a:lnTo>
                <a:lnTo>
                  <a:pt x="272515" y="81917"/>
                </a:lnTo>
                <a:lnTo>
                  <a:pt x="241950" y="88785"/>
                </a:lnTo>
                <a:lnTo>
                  <a:pt x="213645" y="93017"/>
                </a:lnTo>
                <a:lnTo>
                  <a:pt x="187526" y="94861"/>
                </a:lnTo>
                <a:lnTo>
                  <a:pt x="243955" y="94861"/>
                </a:lnTo>
                <a:lnTo>
                  <a:pt x="273375" y="87569"/>
                </a:lnTo>
                <a:lnTo>
                  <a:pt x="282793" y="85374"/>
                </a:lnTo>
                <a:lnTo>
                  <a:pt x="297728" y="83789"/>
                </a:lnTo>
                <a:lnTo>
                  <a:pt x="302453" y="7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4"/>
          <p:cNvSpPr/>
          <p:nvPr/>
        </p:nvSpPr>
        <p:spPr>
          <a:xfrm>
            <a:off x="4106526" y="2374139"/>
            <a:ext cx="306070" cy="337185"/>
          </a:xfrm>
          <a:custGeom>
            <a:avLst/>
            <a:gdLst/>
            <a:ahLst/>
            <a:cxnLst/>
            <a:rect l="l" t="t" r="r" b="b"/>
            <a:pathLst>
              <a:path w="306070" h="337185">
                <a:moveTo>
                  <a:pt x="176859" y="148041"/>
                </a:moveTo>
                <a:lnTo>
                  <a:pt x="170078" y="148041"/>
                </a:lnTo>
                <a:lnTo>
                  <a:pt x="260969" y="336803"/>
                </a:lnTo>
                <a:lnTo>
                  <a:pt x="266517" y="334182"/>
                </a:lnTo>
                <a:lnTo>
                  <a:pt x="176859" y="148041"/>
                </a:lnTo>
                <a:close/>
              </a:path>
              <a:path w="306070" h="337185">
                <a:moveTo>
                  <a:pt x="106375" y="0"/>
                </a:moveTo>
                <a:lnTo>
                  <a:pt x="100827" y="2621"/>
                </a:lnTo>
                <a:lnTo>
                  <a:pt x="167396" y="142402"/>
                </a:lnTo>
                <a:lnTo>
                  <a:pt x="0" y="189067"/>
                </a:lnTo>
                <a:lnTo>
                  <a:pt x="1645" y="194980"/>
                </a:lnTo>
                <a:lnTo>
                  <a:pt x="170078" y="148041"/>
                </a:lnTo>
                <a:lnTo>
                  <a:pt x="176859" y="148041"/>
                </a:lnTo>
                <a:lnTo>
                  <a:pt x="176052" y="146364"/>
                </a:lnTo>
                <a:lnTo>
                  <a:pt x="196283" y="140726"/>
                </a:lnTo>
                <a:lnTo>
                  <a:pt x="173370" y="140726"/>
                </a:lnTo>
                <a:lnTo>
                  <a:pt x="106375" y="0"/>
                </a:lnTo>
                <a:close/>
              </a:path>
              <a:path w="306070" h="337185">
                <a:moveTo>
                  <a:pt x="304434" y="104211"/>
                </a:moveTo>
                <a:lnTo>
                  <a:pt x="173370" y="140726"/>
                </a:lnTo>
                <a:lnTo>
                  <a:pt x="196283" y="140726"/>
                </a:lnTo>
                <a:lnTo>
                  <a:pt x="306080" y="110124"/>
                </a:lnTo>
                <a:lnTo>
                  <a:pt x="304434" y="104211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5"/>
          <p:cNvSpPr/>
          <p:nvPr/>
        </p:nvSpPr>
        <p:spPr>
          <a:xfrm>
            <a:off x="4357590" y="2755870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6057" y="0"/>
                </a:moveTo>
                <a:lnTo>
                  <a:pt x="0" y="9814"/>
                </a:lnTo>
                <a:lnTo>
                  <a:pt x="32674" y="37246"/>
                </a:lnTo>
                <a:lnTo>
                  <a:pt x="36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6"/>
          <p:cNvSpPr/>
          <p:nvPr/>
        </p:nvSpPr>
        <p:spPr>
          <a:xfrm>
            <a:off x="4403768" y="2708474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413" y="0"/>
                </a:moveTo>
                <a:lnTo>
                  <a:pt x="0" y="37246"/>
                </a:lnTo>
                <a:lnTo>
                  <a:pt x="36088" y="27431"/>
                </a:lnTo>
                <a:lnTo>
                  <a:pt x="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7"/>
          <p:cNvSpPr/>
          <p:nvPr/>
        </p:nvSpPr>
        <p:spPr>
          <a:xfrm>
            <a:off x="4465520" y="275556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0" y="0"/>
                </a:moveTo>
                <a:lnTo>
                  <a:pt x="14477" y="34472"/>
                </a:lnTo>
                <a:lnTo>
                  <a:pt x="41757" y="88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8"/>
          <p:cNvSpPr/>
          <p:nvPr/>
        </p:nvSpPr>
        <p:spPr>
          <a:xfrm>
            <a:off x="4449975" y="2804303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27249" y="0"/>
                </a:moveTo>
                <a:lnTo>
                  <a:pt x="0" y="25603"/>
                </a:lnTo>
                <a:lnTo>
                  <a:pt x="41757" y="34472"/>
                </a:lnTo>
                <a:lnTo>
                  <a:pt x="2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9"/>
          <p:cNvSpPr/>
          <p:nvPr/>
        </p:nvSpPr>
        <p:spPr>
          <a:xfrm>
            <a:off x="4535624" y="276812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42550" y="0"/>
                </a:moveTo>
                <a:lnTo>
                  <a:pt x="0" y="3413"/>
                </a:lnTo>
                <a:lnTo>
                  <a:pt x="23713" y="32308"/>
                </a:lnTo>
                <a:lnTo>
                  <a:pt x="4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0"/>
          <p:cNvSpPr/>
          <p:nvPr/>
        </p:nvSpPr>
        <p:spPr>
          <a:xfrm>
            <a:off x="4629319" y="2750780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41574" y="0"/>
                </a:moveTo>
                <a:lnTo>
                  <a:pt x="0" y="9601"/>
                </a:lnTo>
                <a:lnTo>
                  <a:pt x="27675" y="34716"/>
                </a:lnTo>
                <a:lnTo>
                  <a:pt x="4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1"/>
          <p:cNvSpPr/>
          <p:nvPr/>
        </p:nvSpPr>
        <p:spPr>
          <a:xfrm>
            <a:off x="4541537" y="281195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18806" y="0"/>
                </a:moveTo>
                <a:lnTo>
                  <a:pt x="0" y="32278"/>
                </a:lnTo>
                <a:lnTo>
                  <a:pt x="42550" y="28895"/>
                </a:lnTo>
                <a:lnTo>
                  <a:pt x="18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2"/>
          <p:cNvSpPr/>
          <p:nvPr/>
        </p:nvSpPr>
        <p:spPr>
          <a:xfrm>
            <a:off x="4642182" y="2797841"/>
            <a:ext cx="53340" cy="45085"/>
          </a:xfrm>
          <a:custGeom>
            <a:avLst/>
            <a:gdLst/>
            <a:ahLst/>
            <a:cxnLst/>
            <a:rect l="l" t="t" r="r" b="b"/>
            <a:pathLst>
              <a:path w="53340" h="45085">
                <a:moveTo>
                  <a:pt x="16946" y="0"/>
                </a:moveTo>
                <a:lnTo>
                  <a:pt x="0" y="44561"/>
                </a:lnTo>
                <a:lnTo>
                  <a:pt x="17719" y="40142"/>
                </a:lnTo>
                <a:lnTo>
                  <a:pt x="4968" y="40142"/>
                </a:lnTo>
                <a:lnTo>
                  <a:pt x="18257" y="5212"/>
                </a:lnTo>
                <a:lnTo>
                  <a:pt x="22897" y="5212"/>
                </a:lnTo>
                <a:lnTo>
                  <a:pt x="16946" y="0"/>
                </a:lnTo>
                <a:close/>
              </a:path>
              <a:path w="53340" h="45085">
                <a:moveTo>
                  <a:pt x="22897" y="5212"/>
                </a:moveTo>
                <a:lnTo>
                  <a:pt x="18257" y="5212"/>
                </a:lnTo>
                <a:lnTo>
                  <a:pt x="46390" y="29839"/>
                </a:lnTo>
                <a:lnTo>
                  <a:pt x="4968" y="40142"/>
                </a:lnTo>
                <a:lnTo>
                  <a:pt x="17719" y="40142"/>
                </a:lnTo>
                <a:lnTo>
                  <a:pt x="52791" y="31394"/>
                </a:lnTo>
                <a:lnTo>
                  <a:pt x="22897" y="5212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93"/>
          <p:cNvSpPr/>
          <p:nvPr/>
        </p:nvSpPr>
        <p:spPr>
          <a:xfrm>
            <a:off x="4665225" y="2785881"/>
            <a:ext cx="199390" cy="146050"/>
          </a:xfrm>
          <a:custGeom>
            <a:avLst/>
            <a:gdLst/>
            <a:ahLst/>
            <a:cxnLst/>
            <a:rect l="l" t="t" r="r" b="b"/>
            <a:pathLst>
              <a:path w="199390" h="146050">
                <a:moveTo>
                  <a:pt x="79032" y="4891"/>
                </a:moveTo>
                <a:lnTo>
                  <a:pt x="30002" y="4891"/>
                </a:lnTo>
                <a:lnTo>
                  <a:pt x="41624" y="5089"/>
                </a:lnTo>
                <a:lnTo>
                  <a:pt x="53792" y="5856"/>
                </a:lnTo>
                <a:lnTo>
                  <a:pt x="91986" y="12693"/>
                </a:lnTo>
                <a:lnTo>
                  <a:pt x="129384" y="28678"/>
                </a:lnTo>
                <a:lnTo>
                  <a:pt x="161704" y="56829"/>
                </a:lnTo>
                <a:lnTo>
                  <a:pt x="184662" y="100166"/>
                </a:lnTo>
                <a:lnTo>
                  <a:pt x="192651" y="138983"/>
                </a:lnTo>
                <a:lnTo>
                  <a:pt x="198942" y="145493"/>
                </a:lnTo>
                <a:lnTo>
                  <a:pt x="192292" y="106122"/>
                </a:lnTo>
                <a:lnTo>
                  <a:pt x="171464" y="61121"/>
                </a:lnTo>
                <a:lnTo>
                  <a:pt x="141035" y="30642"/>
                </a:lnTo>
                <a:lnTo>
                  <a:pt x="104855" y="12053"/>
                </a:lnTo>
                <a:lnTo>
                  <a:pt x="79441" y="4963"/>
                </a:lnTo>
                <a:lnTo>
                  <a:pt x="79032" y="4891"/>
                </a:lnTo>
                <a:close/>
              </a:path>
              <a:path w="199390" h="146050">
                <a:moveTo>
                  <a:pt x="30638" y="0"/>
                </a:moveTo>
                <a:lnTo>
                  <a:pt x="19691" y="109"/>
                </a:lnTo>
                <a:lnTo>
                  <a:pt x="9531" y="564"/>
                </a:lnTo>
                <a:lnTo>
                  <a:pt x="0" y="6595"/>
                </a:lnTo>
                <a:lnTo>
                  <a:pt x="9031" y="5756"/>
                </a:lnTo>
                <a:lnTo>
                  <a:pt x="19085" y="5150"/>
                </a:lnTo>
                <a:lnTo>
                  <a:pt x="30002" y="4891"/>
                </a:lnTo>
                <a:lnTo>
                  <a:pt x="79032" y="4891"/>
                </a:lnTo>
                <a:lnTo>
                  <a:pt x="66773" y="2717"/>
                </a:lnTo>
                <a:lnTo>
                  <a:pt x="54322" y="1206"/>
                </a:lnTo>
                <a:lnTo>
                  <a:pt x="42229" y="332"/>
                </a:lnTo>
                <a:lnTo>
                  <a:pt x="30638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4"/>
          <p:cNvSpPr txBox="1"/>
          <p:nvPr/>
        </p:nvSpPr>
        <p:spPr>
          <a:xfrm>
            <a:off x="4417686" y="2557766"/>
            <a:ext cx="2921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5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95"/>
          <p:cNvSpPr txBox="1"/>
          <p:nvPr/>
        </p:nvSpPr>
        <p:spPr>
          <a:xfrm>
            <a:off x="7004728" y="4538127"/>
            <a:ext cx="64389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0" dirty="0">
                <a:solidFill>
                  <a:srgbClr val="0E2050"/>
                </a:solidFill>
                <a:latin typeface="Arial"/>
                <a:cs typeface="Arial"/>
              </a:rPr>
              <a:t>STM8L‑DISCOVE</a:t>
            </a:r>
            <a:r>
              <a:rPr sz="700" spc="-17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96"/>
          <p:cNvSpPr/>
          <p:nvPr/>
        </p:nvSpPr>
        <p:spPr>
          <a:xfrm>
            <a:off x="7162024" y="2800432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19" h="38735">
                <a:moveTo>
                  <a:pt x="14234" y="0"/>
                </a:moveTo>
                <a:lnTo>
                  <a:pt x="0" y="38343"/>
                </a:lnTo>
                <a:lnTo>
                  <a:pt x="45506" y="27675"/>
                </a:lnTo>
                <a:lnTo>
                  <a:pt x="14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97"/>
          <p:cNvSpPr/>
          <p:nvPr/>
        </p:nvSpPr>
        <p:spPr>
          <a:xfrm>
            <a:off x="6702934" y="2344299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4" h="544194">
                <a:moveTo>
                  <a:pt x="513564" y="396929"/>
                </a:moveTo>
                <a:lnTo>
                  <a:pt x="30357" y="396929"/>
                </a:lnTo>
                <a:lnTo>
                  <a:pt x="40748" y="415205"/>
                </a:lnTo>
                <a:lnTo>
                  <a:pt x="65469" y="448939"/>
                </a:lnTo>
                <a:lnTo>
                  <a:pt x="94976" y="478446"/>
                </a:lnTo>
                <a:lnTo>
                  <a:pt x="128709" y="503167"/>
                </a:lnTo>
                <a:lnTo>
                  <a:pt x="166109" y="522542"/>
                </a:lnTo>
                <a:lnTo>
                  <a:pt x="206615" y="536011"/>
                </a:lnTo>
                <a:lnTo>
                  <a:pt x="249667" y="543013"/>
                </a:lnTo>
                <a:lnTo>
                  <a:pt x="271973" y="543915"/>
                </a:lnTo>
                <a:lnTo>
                  <a:pt x="294278" y="543013"/>
                </a:lnTo>
                <a:lnTo>
                  <a:pt x="337329" y="536011"/>
                </a:lnTo>
                <a:lnTo>
                  <a:pt x="377831" y="522542"/>
                </a:lnTo>
                <a:lnTo>
                  <a:pt x="415227" y="503167"/>
                </a:lnTo>
                <a:lnTo>
                  <a:pt x="448956" y="478446"/>
                </a:lnTo>
                <a:lnTo>
                  <a:pt x="478459" y="448939"/>
                </a:lnTo>
                <a:lnTo>
                  <a:pt x="503176" y="415205"/>
                </a:lnTo>
                <a:lnTo>
                  <a:pt x="513564" y="396929"/>
                </a:lnTo>
                <a:close/>
              </a:path>
              <a:path w="544194" h="544194">
                <a:moveTo>
                  <a:pt x="491450" y="111330"/>
                </a:moveTo>
                <a:lnTo>
                  <a:pt x="52475" y="111330"/>
                </a:lnTo>
                <a:lnTo>
                  <a:pt x="30357" y="146962"/>
                </a:lnTo>
                <a:lnTo>
                  <a:pt x="13865" y="185981"/>
                </a:lnTo>
                <a:lnTo>
                  <a:pt x="3559" y="227828"/>
                </a:lnTo>
                <a:lnTo>
                  <a:pt x="0" y="271942"/>
                </a:lnTo>
                <a:lnTo>
                  <a:pt x="901" y="294248"/>
                </a:lnTo>
                <a:lnTo>
                  <a:pt x="7904" y="337300"/>
                </a:lnTo>
                <a:lnTo>
                  <a:pt x="21373" y="377806"/>
                </a:lnTo>
                <a:lnTo>
                  <a:pt x="522547" y="377806"/>
                </a:lnTo>
                <a:lnTo>
                  <a:pt x="530053" y="357906"/>
                </a:lnTo>
                <a:lnTo>
                  <a:pt x="536013" y="337300"/>
                </a:lnTo>
                <a:lnTo>
                  <a:pt x="540356" y="316057"/>
                </a:lnTo>
                <a:lnTo>
                  <a:pt x="543014" y="294248"/>
                </a:lnTo>
                <a:lnTo>
                  <a:pt x="543915" y="271942"/>
                </a:lnTo>
                <a:lnTo>
                  <a:pt x="543014" y="249636"/>
                </a:lnTo>
                <a:lnTo>
                  <a:pt x="536013" y="206586"/>
                </a:lnTo>
                <a:lnTo>
                  <a:pt x="522547" y="166083"/>
                </a:lnTo>
                <a:lnTo>
                  <a:pt x="503176" y="128687"/>
                </a:lnTo>
                <a:lnTo>
                  <a:pt x="491450" y="111330"/>
                </a:lnTo>
                <a:close/>
              </a:path>
              <a:path w="544194" h="544194">
                <a:moveTo>
                  <a:pt x="271973" y="0"/>
                </a:moveTo>
                <a:lnTo>
                  <a:pt x="227857" y="3558"/>
                </a:lnTo>
                <a:lnTo>
                  <a:pt x="186008" y="13862"/>
                </a:lnTo>
                <a:lnTo>
                  <a:pt x="146986" y="30350"/>
                </a:lnTo>
                <a:lnTo>
                  <a:pt x="111349" y="52464"/>
                </a:lnTo>
                <a:lnTo>
                  <a:pt x="79659" y="79644"/>
                </a:lnTo>
                <a:lnTo>
                  <a:pt x="65469" y="94958"/>
                </a:lnTo>
                <a:lnTo>
                  <a:pt x="478459" y="94958"/>
                </a:lnTo>
                <a:lnTo>
                  <a:pt x="448956" y="65456"/>
                </a:lnTo>
                <a:lnTo>
                  <a:pt x="415227" y="40739"/>
                </a:lnTo>
                <a:lnTo>
                  <a:pt x="377831" y="21368"/>
                </a:lnTo>
                <a:lnTo>
                  <a:pt x="337329" y="7902"/>
                </a:lnTo>
                <a:lnTo>
                  <a:pt x="294278" y="901"/>
                </a:lnTo>
                <a:lnTo>
                  <a:pt x="271973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8"/>
          <p:cNvSpPr/>
          <p:nvPr/>
        </p:nvSpPr>
        <p:spPr>
          <a:xfrm>
            <a:off x="6622406" y="2372798"/>
            <a:ext cx="306705" cy="346075"/>
          </a:xfrm>
          <a:custGeom>
            <a:avLst/>
            <a:gdLst/>
            <a:ahLst/>
            <a:cxnLst/>
            <a:rect l="l" t="t" r="r" b="b"/>
            <a:pathLst>
              <a:path w="306705" h="346075">
                <a:moveTo>
                  <a:pt x="103784" y="0"/>
                </a:moveTo>
                <a:lnTo>
                  <a:pt x="0" y="194249"/>
                </a:lnTo>
                <a:lnTo>
                  <a:pt x="268894" y="345765"/>
                </a:lnTo>
                <a:lnTo>
                  <a:pt x="306293" y="108051"/>
                </a:lnTo>
                <a:lnTo>
                  <a:pt x="103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99"/>
          <p:cNvSpPr/>
          <p:nvPr/>
        </p:nvSpPr>
        <p:spPr>
          <a:xfrm>
            <a:off x="6618261" y="2368652"/>
            <a:ext cx="314325" cy="354965"/>
          </a:xfrm>
          <a:custGeom>
            <a:avLst/>
            <a:gdLst/>
            <a:ahLst/>
            <a:cxnLst/>
            <a:rect l="l" t="t" r="r" b="b"/>
            <a:pathLst>
              <a:path w="314325" h="354964">
                <a:moveTo>
                  <a:pt x="106679" y="0"/>
                </a:moveTo>
                <a:lnTo>
                  <a:pt x="0" y="199583"/>
                </a:lnTo>
                <a:lnTo>
                  <a:pt x="275356" y="354756"/>
                </a:lnTo>
                <a:lnTo>
                  <a:pt x="276893" y="345003"/>
                </a:lnTo>
                <a:lnTo>
                  <a:pt x="270662" y="345003"/>
                </a:lnTo>
                <a:lnTo>
                  <a:pt x="8321" y="197175"/>
                </a:lnTo>
                <a:lnTo>
                  <a:pt x="109209" y="8321"/>
                </a:lnTo>
                <a:lnTo>
                  <a:pt x="122277" y="8321"/>
                </a:lnTo>
                <a:lnTo>
                  <a:pt x="106679" y="0"/>
                </a:lnTo>
                <a:close/>
              </a:path>
              <a:path w="314325" h="354964">
                <a:moveTo>
                  <a:pt x="122277" y="8321"/>
                </a:moveTo>
                <a:lnTo>
                  <a:pt x="109209" y="8321"/>
                </a:lnTo>
                <a:lnTo>
                  <a:pt x="307055" y="113903"/>
                </a:lnTo>
                <a:lnTo>
                  <a:pt x="270662" y="345003"/>
                </a:lnTo>
                <a:lnTo>
                  <a:pt x="276893" y="345003"/>
                </a:lnTo>
                <a:lnTo>
                  <a:pt x="313852" y="110520"/>
                </a:lnTo>
                <a:lnTo>
                  <a:pt x="122277" y="8321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00"/>
          <p:cNvSpPr/>
          <p:nvPr/>
        </p:nvSpPr>
        <p:spPr>
          <a:xfrm>
            <a:off x="6884322" y="2708687"/>
            <a:ext cx="302895" cy="121920"/>
          </a:xfrm>
          <a:custGeom>
            <a:avLst/>
            <a:gdLst/>
            <a:ahLst/>
            <a:cxnLst/>
            <a:rect l="l" t="t" r="r" b="b"/>
            <a:pathLst>
              <a:path w="302894" h="121919">
                <a:moveTo>
                  <a:pt x="5242" y="0"/>
                </a:moveTo>
                <a:lnTo>
                  <a:pt x="14938" y="40073"/>
                </a:lnTo>
                <a:lnTo>
                  <a:pt x="34824" y="82198"/>
                </a:lnTo>
                <a:lnTo>
                  <a:pt x="65243" y="113794"/>
                </a:lnTo>
                <a:lnTo>
                  <a:pt x="98162" y="121303"/>
                </a:lnTo>
                <a:lnTo>
                  <a:pt x="112154" y="121064"/>
                </a:lnTo>
                <a:lnTo>
                  <a:pt x="166055" y="113016"/>
                </a:lnTo>
                <a:lnTo>
                  <a:pt x="243987" y="94860"/>
                </a:lnTo>
                <a:lnTo>
                  <a:pt x="187539" y="94860"/>
                </a:lnTo>
                <a:lnTo>
                  <a:pt x="163527" y="94563"/>
                </a:lnTo>
                <a:lnTo>
                  <a:pt x="121536" y="88530"/>
                </a:lnTo>
                <a:lnTo>
                  <a:pt x="72504" y="69591"/>
                </a:lnTo>
                <a:lnTo>
                  <a:pt x="38422" y="44709"/>
                </a:lnTo>
                <a:lnTo>
                  <a:pt x="12738" y="13810"/>
                </a:lnTo>
                <a:lnTo>
                  <a:pt x="5673" y="986"/>
                </a:lnTo>
                <a:lnTo>
                  <a:pt x="5242" y="0"/>
                </a:lnTo>
                <a:close/>
              </a:path>
              <a:path w="302894" h="121919">
                <a:moveTo>
                  <a:pt x="302453" y="78089"/>
                </a:moveTo>
                <a:lnTo>
                  <a:pt x="283752" y="80095"/>
                </a:lnTo>
                <a:lnTo>
                  <a:pt x="272536" y="81914"/>
                </a:lnTo>
                <a:lnTo>
                  <a:pt x="241968" y="88783"/>
                </a:lnTo>
                <a:lnTo>
                  <a:pt x="213661" y="93016"/>
                </a:lnTo>
                <a:lnTo>
                  <a:pt x="187539" y="94860"/>
                </a:lnTo>
                <a:lnTo>
                  <a:pt x="243987" y="94860"/>
                </a:lnTo>
                <a:lnTo>
                  <a:pt x="273405" y="87569"/>
                </a:lnTo>
                <a:lnTo>
                  <a:pt x="282823" y="85374"/>
                </a:lnTo>
                <a:lnTo>
                  <a:pt x="297728" y="83789"/>
                </a:lnTo>
                <a:lnTo>
                  <a:pt x="302453" y="7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1"/>
          <p:cNvSpPr/>
          <p:nvPr/>
        </p:nvSpPr>
        <p:spPr>
          <a:xfrm>
            <a:off x="6623352" y="2374139"/>
            <a:ext cx="306070" cy="337185"/>
          </a:xfrm>
          <a:custGeom>
            <a:avLst/>
            <a:gdLst/>
            <a:ahLst/>
            <a:cxnLst/>
            <a:rect l="l" t="t" r="r" b="b"/>
            <a:pathLst>
              <a:path w="306069" h="337185">
                <a:moveTo>
                  <a:pt x="176859" y="148041"/>
                </a:moveTo>
                <a:lnTo>
                  <a:pt x="170047" y="148041"/>
                </a:lnTo>
                <a:lnTo>
                  <a:pt x="260969" y="336803"/>
                </a:lnTo>
                <a:lnTo>
                  <a:pt x="266517" y="334182"/>
                </a:lnTo>
                <a:lnTo>
                  <a:pt x="176859" y="148041"/>
                </a:lnTo>
                <a:close/>
              </a:path>
              <a:path w="306069" h="337185">
                <a:moveTo>
                  <a:pt x="106375" y="0"/>
                </a:moveTo>
                <a:lnTo>
                  <a:pt x="100827" y="2621"/>
                </a:lnTo>
                <a:lnTo>
                  <a:pt x="167365" y="142402"/>
                </a:lnTo>
                <a:lnTo>
                  <a:pt x="0" y="189067"/>
                </a:lnTo>
                <a:lnTo>
                  <a:pt x="1645" y="194980"/>
                </a:lnTo>
                <a:lnTo>
                  <a:pt x="170047" y="148041"/>
                </a:lnTo>
                <a:lnTo>
                  <a:pt x="176859" y="148041"/>
                </a:lnTo>
                <a:lnTo>
                  <a:pt x="176052" y="146364"/>
                </a:lnTo>
                <a:lnTo>
                  <a:pt x="196283" y="140726"/>
                </a:lnTo>
                <a:lnTo>
                  <a:pt x="173370" y="140726"/>
                </a:lnTo>
                <a:lnTo>
                  <a:pt x="106375" y="0"/>
                </a:lnTo>
                <a:close/>
              </a:path>
              <a:path w="306069" h="337185">
                <a:moveTo>
                  <a:pt x="304434" y="104211"/>
                </a:moveTo>
                <a:lnTo>
                  <a:pt x="173370" y="140726"/>
                </a:lnTo>
                <a:lnTo>
                  <a:pt x="196283" y="140726"/>
                </a:lnTo>
                <a:lnTo>
                  <a:pt x="306080" y="110124"/>
                </a:lnTo>
                <a:lnTo>
                  <a:pt x="304434" y="104211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2"/>
          <p:cNvSpPr/>
          <p:nvPr/>
        </p:nvSpPr>
        <p:spPr>
          <a:xfrm>
            <a:off x="6874415" y="2755870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36057" y="0"/>
                </a:moveTo>
                <a:lnTo>
                  <a:pt x="0" y="9814"/>
                </a:lnTo>
                <a:lnTo>
                  <a:pt x="32674" y="37246"/>
                </a:lnTo>
                <a:lnTo>
                  <a:pt x="36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3"/>
          <p:cNvSpPr/>
          <p:nvPr/>
        </p:nvSpPr>
        <p:spPr>
          <a:xfrm>
            <a:off x="6920592" y="2708474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3413" y="0"/>
                </a:moveTo>
                <a:lnTo>
                  <a:pt x="0" y="37246"/>
                </a:lnTo>
                <a:lnTo>
                  <a:pt x="36088" y="27431"/>
                </a:lnTo>
                <a:lnTo>
                  <a:pt x="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4"/>
          <p:cNvSpPr/>
          <p:nvPr/>
        </p:nvSpPr>
        <p:spPr>
          <a:xfrm>
            <a:off x="6982345" y="275556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0" y="0"/>
                </a:moveTo>
                <a:lnTo>
                  <a:pt x="14477" y="34472"/>
                </a:lnTo>
                <a:lnTo>
                  <a:pt x="41757" y="88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05"/>
          <p:cNvSpPr/>
          <p:nvPr/>
        </p:nvSpPr>
        <p:spPr>
          <a:xfrm>
            <a:off x="6966800" y="2804303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27249" y="0"/>
                </a:moveTo>
                <a:lnTo>
                  <a:pt x="0" y="25603"/>
                </a:lnTo>
                <a:lnTo>
                  <a:pt x="41757" y="34472"/>
                </a:lnTo>
                <a:lnTo>
                  <a:pt x="2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6"/>
          <p:cNvSpPr/>
          <p:nvPr/>
        </p:nvSpPr>
        <p:spPr>
          <a:xfrm>
            <a:off x="7052450" y="276812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4" h="32385">
                <a:moveTo>
                  <a:pt x="42550" y="0"/>
                </a:moveTo>
                <a:lnTo>
                  <a:pt x="0" y="3413"/>
                </a:lnTo>
                <a:lnTo>
                  <a:pt x="23743" y="32308"/>
                </a:lnTo>
                <a:lnTo>
                  <a:pt x="4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7"/>
          <p:cNvSpPr/>
          <p:nvPr/>
        </p:nvSpPr>
        <p:spPr>
          <a:xfrm>
            <a:off x="7146145" y="2750780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41605" y="0"/>
                </a:moveTo>
                <a:lnTo>
                  <a:pt x="0" y="9601"/>
                </a:lnTo>
                <a:lnTo>
                  <a:pt x="27675" y="34716"/>
                </a:lnTo>
                <a:lnTo>
                  <a:pt x="41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08"/>
          <p:cNvSpPr/>
          <p:nvPr/>
        </p:nvSpPr>
        <p:spPr>
          <a:xfrm>
            <a:off x="7058362" y="281195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4" h="32385">
                <a:moveTo>
                  <a:pt x="18806" y="0"/>
                </a:moveTo>
                <a:lnTo>
                  <a:pt x="0" y="32278"/>
                </a:lnTo>
                <a:lnTo>
                  <a:pt x="42550" y="28895"/>
                </a:lnTo>
                <a:lnTo>
                  <a:pt x="18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09"/>
          <p:cNvSpPr/>
          <p:nvPr/>
        </p:nvSpPr>
        <p:spPr>
          <a:xfrm>
            <a:off x="7159007" y="2797841"/>
            <a:ext cx="53340" cy="45085"/>
          </a:xfrm>
          <a:custGeom>
            <a:avLst/>
            <a:gdLst/>
            <a:ahLst/>
            <a:cxnLst/>
            <a:rect l="l" t="t" r="r" b="b"/>
            <a:pathLst>
              <a:path w="53340" h="45085">
                <a:moveTo>
                  <a:pt x="16946" y="0"/>
                </a:moveTo>
                <a:lnTo>
                  <a:pt x="0" y="44561"/>
                </a:lnTo>
                <a:lnTo>
                  <a:pt x="17729" y="40142"/>
                </a:lnTo>
                <a:lnTo>
                  <a:pt x="4968" y="40142"/>
                </a:lnTo>
                <a:lnTo>
                  <a:pt x="18257" y="5212"/>
                </a:lnTo>
                <a:lnTo>
                  <a:pt x="22902" y="5212"/>
                </a:lnTo>
                <a:lnTo>
                  <a:pt x="16946" y="0"/>
                </a:lnTo>
                <a:close/>
              </a:path>
              <a:path w="53340" h="45085">
                <a:moveTo>
                  <a:pt x="22902" y="5212"/>
                </a:moveTo>
                <a:lnTo>
                  <a:pt x="18257" y="5212"/>
                </a:lnTo>
                <a:lnTo>
                  <a:pt x="46360" y="29839"/>
                </a:lnTo>
                <a:lnTo>
                  <a:pt x="4968" y="40142"/>
                </a:lnTo>
                <a:lnTo>
                  <a:pt x="17729" y="40142"/>
                </a:lnTo>
                <a:lnTo>
                  <a:pt x="52821" y="31394"/>
                </a:lnTo>
                <a:lnTo>
                  <a:pt x="22902" y="5212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0"/>
          <p:cNvSpPr/>
          <p:nvPr/>
        </p:nvSpPr>
        <p:spPr>
          <a:xfrm>
            <a:off x="7182049" y="2785881"/>
            <a:ext cx="199390" cy="146050"/>
          </a:xfrm>
          <a:custGeom>
            <a:avLst/>
            <a:gdLst/>
            <a:ahLst/>
            <a:cxnLst/>
            <a:rect l="l" t="t" r="r" b="b"/>
            <a:pathLst>
              <a:path w="199390" h="146050">
                <a:moveTo>
                  <a:pt x="79032" y="4891"/>
                </a:moveTo>
                <a:lnTo>
                  <a:pt x="30002" y="4891"/>
                </a:lnTo>
                <a:lnTo>
                  <a:pt x="41624" y="5089"/>
                </a:lnTo>
                <a:lnTo>
                  <a:pt x="53792" y="5856"/>
                </a:lnTo>
                <a:lnTo>
                  <a:pt x="91986" y="12693"/>
                </a:lnTo>
                <a:lnTo>
                  <a:pt x="129384" y="28678"/>
                </a:lnTo>
                <a:lnTo>
                  <a:pt x="161704" y="56829"/>
                </a:lnTo>
                <a:lnTo>
                  <a:pt x="184662" y="100166"/>
                </a:lnTo>
                <a:lnTo>
                  <a:pt x="192651" y="138983"/>
                </a:lnTo>
                <a:lnTo>
                  <a:pt x="198942" y="145493"/>
                </a:lnTo>
                <a:lnTo>
                  <a:pt x="192292" y="106122"/>
                </a:lnTo>
                <a:lnTo>
                  <a:pt x="171464" y="61121"/>
                </a:lnTo>
                <a:lnTo>
                  <a:pt x="141035" y="30642"/>
                </a:lnTo>
                <a:lnTo>
                  <a:pt x="104855" y="12053"/>
                </a:lnTo>
                <a:lnTo>
                  <a:pt x="79441" y="4963"/>
                </a:lnTo>
                <a:lnTo>
                  <a:pt x="79032" y="4891"/>
                </a:lnTo>
                <a:close/>
              </a:path>
              <a:path w="199390" h="146050">
                <a:moveTo>
                  <a:pt x="30638" y="0"/>
                </a:moveTo>
                <a:lnTo>
                  <a:pt x="19691" y="109"/>
                </a:lnTo>
                <a:lnTo>
                  <a:pt x="9531" y="564"/>
                </a:lnTo>
                <a:lnTo>
                  <a:pt x="0" y="6595"/>
                </a:lnTo>
                <a:lnTo>
                  <a:pt x="9031" y="5756"/>
                </a:lnTo>
                <a:lnTo>
                  <a:pt x="19085" y="5150"/>
                </a:lnTo>
                <a:lnTo>
                  <a:pt x="30002" y="4891"/>
                </a:lnTo>
                <a:lnTo>
                  <a:pt x="79032" y="4891"/>
                </a:lnTo>
                <a:lnTo>
                  <a:pt x="66773" y="2717"/>
                </a:lnTo>
                <a:lnTo>
                  <a:pt x="54322" y="1206"/>
                </a:lnTo>
                <a:lnTo>
                  <a:pt x="42229" y="332"/>
                </a:lnTo>
                <a:lnTo>
                  <a:pt x="30638" y="0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11"/>
          <p:cNvSpPr txBox="1"/>
          <p:nvPr/>
        </p:nvSpPr>
        <p:spPr>
          <a:xfrm>
            <a:off x="6934497" y="2557766"/>
            <a:ext cx="2838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5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112"/>
          <p:cNvSpPr/>
          <p:nvPr/>
        </p:nvSpPr>
        <p:spPr>
          <a:xfrm>
            <a:off x="1972073" y="2800432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20" h="38735">
                <a:moveTo>
                  <a:pt x="14264" y="0"/>
                </a:moveTo>
                <a:lnTo>
                  <a:pt x="0" y="38343"/>
                </a:lnTo>
                <a:lnTo>
                  <a:pt x="45506" y="27675"/>
                </a:lnTo>
                <a:lnTo>
                  <a:pt x="14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13"/>
          <p:cNvSpPr/>
          <p:nvPr/>
        </p:nvSpPr>
        <p:spPr>
          <a:xfrm>
            <a:off x="1513014" y="2344299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4">
                <a:moveTo>
                  <a:pt x="513558" y="396929"/>
                </a:moveTo>
                <a:lnTo>
                  <a:pt x="30350" y="396929"/>
                </a:lnTo>
                <a:lnTo>
                  <a:pt x="40739" y="415205"/>
                </a:lnTo>
                <a:lnTo>
                  <a:pt x="65456" y="448939"/>
                </a:lnTo>
                <a:lnTo>
                  <a:pt x="94958" y="478446"/>
                </a:lnTo>
                <a:lnTo>
                  <a:pt x="128687" y="503167"/>
                </a:lnTo>
                <a:lnTo>
                  <a:pt x="166083" y="522542"/>
                </a:lnTo>
                <a:lnTo>
                  <a:pt x="206586" y="536011"/>
                </a:lnTo>
                <a:lnTo>
                  <a:pt x="249636" y="543013"/>
                </a:lnTo>
                <a:lnTo>
                  <a:pt x="271942" y="543915"/>
                </a:lnTo>
                <a:lnTo>
                  <a:pt x="294248" y="543013"/>
                </a:lnTo>
                <a:lnTo>
                  <a:pt x="337300" y="536011"/>
                </a:lnTo>
                <a:lnTo>
                  <a:pt x="377806" y="522542"/>
                </a:lnTo>
                <a:lnTo>
                  <a:pt x="415205" y="503167"/>
                </a:lnTo>
                <a:lnTo>
                  <a:pt x="448939" y="478446"/>
                </a:lnTo>
                <a:lnTo>
                  <a:pt x="478446" y="448939"/>
                </a:lnTo>
                <a:lnTo>
                  <a:pt x="503167" y="415205"/>
                </a:lnTo>
                <a:lnTo>
                  <a:pt x="513558" y="396929"/>
                </a:lnTo>
                <a:close/>
              </a:path>
              <a:path w="544195" h="544194">
                <a:moveTo>
                  <a:pt x="491440" y="111330"/>
                </a:moveTo>
                <a:lnTo>
                  <a:pt x="52464" y="111330"/>
                </a:lnTo>
                <a:lnTo>
                  <a:pt x="30350" y="146962"/>
                </a:lnTo>
                <a:lnTo>
                  <a:pt x="13862" y="185981"/>
                </a:lnTo>
                <a:lnTo>
                  <a:pt x="3558" y="227828"/>
                </a:lnTo>
                <a:lnTo>
                  <a:pt x="0" y="271942"/>
                </a:lnTo>
                <a:lnTo>
                  <a:pt x="901" y="294248"/>
                </a:lnTo>
                <a:lnTo>
                  <a:pt x="7902" y="337300"/>
                </a:lnTo>
                <a:lnTo>
                  <a:pt x="21368" y="377806"/>
                </a:lnTo>
                <a:lnTo>
                  <a:pt x="522542" y="377806"/>
                </a:lnTo>
                <a:lnTo>
                  <a:pt x="530050" y="357906"/>
                </a:lnTo>
                <a:lnTo>
                  <a:pt x="536011" y="337300"/>
                </a:lnTo>
                <a:lnTo>
                  <a:pt x="540355" y="316057"/>
                </a:lnTo>
                <a:lnTo>
                  <a:pt x="543013" y="294248"/>
                </a:lnTo>
                <a:lnTo>
                  <a:pt x="543915" y="271942"/>
                </a:lnTo>
                <a:lnTo>
                  <a:pt x="543013" y="249636"/>
                </a:lnTo>
                <a:lnTo>
                  <a:pt x="536011" y="206586"/>
                </a:lnTo>
                <a:lnTo>
                  <a:pt x="522542" y="166083"/>
                </a:lnTo>
                <a:lnTo>
                  <a:pt x="503167" y="128687"/>
                </a:lnTo>
                <a:lnTo>
                  <a:pt x="491440" y="111330"/>
                </a:lnTo>
                <a:close/>
              </a:path>
              <a:path w="544195" h="544194">
                <a:moveTo>
                  <a:pt x="271942" y="0"/>
                </a:moveTo>
                <a:lnTo>
                  <a:pt x="227828" y="3558"/>
                </a:lnTo>
                <a:lnTo>
                  <a:pt x="185981" y="13862"/>
                </a:lnTo>
                <a:lnTo>
                  <a:pt x="146962" y="30350"/>
                </a:lnTo>
                <a:lnTo>
                  <a:pt x="111330" y="52464"/>
                </a:lnTo>
                <a:lnTo>
                  <a:pt x="79644" y="79644"/>
                </a:lnTo>
                <a:lnTo>
                  <a:pt x="65456" y="94958"/>
                </a:lnTo>
                <a:lnTo>
                  <a:pt x="478446" y="94958"/>
                </a:lnTo>
                <a:lnTo>
                  <a:pt x="448939" y="65456"/>
                </a:lnTo>
                <a:lnTo>
                  <a:pt x="415205" y="40739"/>
                </a:lnTo>
                <a:lnTo>
                  <a:pt x="377806" y="21368"/>
                </a:lnTo>
                <a:lnTo>
                  <a:pt x="337300" y="7902"/>
                </a:lnTo>
                <a:lnTo>
                  <a:pt x="294248" y="901"/>
                </a:lnTo>
                <a:lnTo>
                  <a:pt x="271942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14"/>
          <p:cNvSpPr/>
          <p:nvPr/>
        </p:nvSpPr>
        <p:spPr>
          <a:xfrm>
            <a:off x="1432486" y="2372798"/>
            <a:ext cx="306705" cy="346075"/>
          </a:xfrm>
          <a:custGeom>
            <a:avLst/>
            <a:gdLst/>
            <a:ahLst/>
            <a:cxnLst/>
            <a:rect l="l" t="t" r="r" b="b"/>
            <a:pathLst>
              <a:path w="306704" h="346075">
                <a:moveTo>
                  <a:pt x="103784" y="0"/>
                </a:moveTo>
                <a:lnTo>
                  <a:pt x="0" y="194249"/>
                </a:lnTo>
                <a:lnTo>
                  <a:pt x="268864" y="345765"/>
                </a:lnTo>
                <a:lnTo>
                  <a:pt x="306293" y="108051"/>
                </a:lnTo>
                <a:lnTo>
                  <a:pt x="103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15"/>
          <p:cNvSpPr/>
          <p:nvPr/>
        </p:nvSpPr>
        <p:spPr>
          <a:xfrm>
            <a:off x="1428340" y="2368652"/>
            <a:ext cx="314325" cy="354965"/>
          </a:xfrm>
          <a:custGeom>
            <a:avLst/>
            <a:gdLst/>
            <a:ahLst/>
            <a:cxnLst/>
            <a:rect l="l" t="t" r="r" b="b"/>
            <a:pathLst>
              <a:path w="314325" h="354964">
                <a:moveTo>
                  <a:pt x="106649" y="0"/>
                </a:moveTo>
                <a:lnTo>
                  <a:pt x="0" y="199583"/>
                </a:lnTo>
                <a:lnTo>
                  <a:pt x="275356" y="354756"/>
                </a:lnTo>
                <a:lnTo>
                  <a:pt x="276892" y="345003"/>
                </a:lnTo>
                <a:lnTo>
                  <a:pt x="270631" y="345003"/>
                </a:lnTo>
                <a:lnTo>
                  <a:pt x="8290" y="197175"/>
                </a:lnTo>
                <a:lnTo>
                  <a:pt x="109179" y="8321"/>
                </a:lnTo>
                <a:lnTo>
                  <a:pt x="122247" y="8321"/>
                </a:lnTo>
                <a:lnTo>
                  <a:pt x="106649" y="0"/>
                </a:lnTo>
                <a:close/>
              </a:path>
              <a:path w="314325" h="354964">
                <a:moveTo>
                  <a:pt x="122247" y="8321"/>
                </a:moveTo>
                <a:lnTo>
                  <a:pt x="109179" y="8321"/>
                </a:lnTo>
                <a:lnTo>
                  <a:pt x="307025" y="113903"/>
                </a:lnTo>
                <a:lnTo>
                  <a:pt x="270631" y="345003"/>
                </a:lnTo>
                <a:lnTo>
                  <a:pt x="276892" y="345003"/>
                </a:lnTo>
                <a:lnTo>
                  <a:pt x="313822" y="110520"/>
                </a:lnTo>
                <a:lnTo>
                  <a:pt x="122247" y="832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16"/>
          <p:cNvSpPr/>
          <p:nvPr/>
        </p:nvSpPr>
        <p:spPr>
          <a:xfrm>
            <a:off x="1694401" y="2708687"/>
            <a:ext cx="302895" cy="121920"/>
          </a:xfrm>
          <a:custGeom>
            <a:avLst/>
            <a:gdLst/>
            <a:ahLst/>
            <a:cxnLst/>
            <a:rect l="l" t="t" r="r" b="b"/>
            <a:pathLst>
              <a:path w="302895" h="121919">
                <a:moveTo>
                  <a:pt x="5212" y="0"/>
                </a:moveTo>
                <a:lnTo>
                  <a:pt x="14938" y="40073"/>
                </a:lnTo>
                <a:lnTo>
                  <a:pt x="34823" y="82198"/>
                </a:lnTo>
                <a:lnTo>
                  <a:pt x="65240" y="113794"/>
                </a:lnTo>
                <a:lnTo>
                  <a:pt x="98156" y="121303"/>
                </a:lnTo>
                <a:lnTo>
                  <a:pt x="112145" y="121064"/>
                </a:lnTo>
                <a:lnTo>
                  <a:pt x="166039" y="113016"/>
                </a:lnTo>
                <a:lnTo>
                  <a:pt x="243966" y="94859"/>
                </a:lnTo>
                <a:lnTo>
                  <a:pt x="187519" y="94859"/>
                </a:lnTo>
                <a:lnTo>
                  <a:pt x="163506" y="94561"/>
                </a:lnTo>
                <a:lnTo>
                  <a:pt x="121511" y="88529"/>
                </a:lnTo>
                <a:lnTo>
                  <a:pt x="72477" y="69591"/>
                </a:lnTo>
                <a:lnTo>
                  <a:pt x="38393" y="44709"/>
                </a:lnTo>
                <a:lnTo>
                  <a:pt x="12708" y="13810"/>
                </a:lnTo>
                <a:lnTo>
                  <a:pt x="5643" y="986"/>
                </a:lnTo>
                <a:lnTo>
                  <a:pt x="5212" y="0"/>
                </a:lnTo>
                <a:close/>
              </a:path>
              <a:path w="302895" h="121919">
                <a:moveTo>
                  <a:pt x="302453" y="78089"/>
                </a:moveTo>
                <a:lnTo>
                  <a:pt x="283756" y="80093"/>
                </a:lnTo>
                <a:lnTo>
                  <a:pt x="272524" y="81912"/>
                </a:lnTo>
                <a:lnTo>
                  <a:pt x="241953" y="88781"/>
                </a:lnTo>
                <a:lnTo>
                  <a:pt x="213644" y="93014"/>
                </a:lnTo>
                <a:lnTo>
                  <a:pt x="187519" y="94859"/>
                </a:lnTo>
                <a:lnTo>
                  <a:pt x="243966" y="94859"/>
                </a:lnTo>
                <a:lnTo>
                  <a:pt x="273375" y="87569"/>
                </a:lnTo>
                <a:lnTo>
                  <a:pt x="282793" y="85374"/>
                </a:lnTo>
                <a:lnTo>
                  <a:pt x="297728" y="83789"/>
                </a:lnTo>
                <a:lnTo>
                  <a:pt x="302453" y="7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17"/>
          <p:cNvSpPr/>
          <p:nvPr/>
        </p:nvSpPr>
        <p:spPr>
          <a:xfrm>
            <a:off x="1433400" y="2374139"/>
            <a:ext cx="306070" cy="337185"/>
          </a:xfrm>
          <a:custGeom>
            <a:avLst/>
            <a:gdLst/>
            <a:ahLst/>
            <a:cxnLst/>
            <a:rect l="l" t="t" r="r" b="b"/>
            <a:pathLst>
              <a:path w="306070" h="337185">
                <a:moveTo>
                  <a:pt x="176890" y="148041"/>
                </a:moveTo>
                <a:lnTo>
                  <a:pt x="170078" y="148041"/>
                </a:lnTo>
                <a:lnTo>
                  <a:pt x="261000" y="336803"/>
                </a:lnTo>
                <a:lnTo>
                  <a:pt x="266547" y="334182"/>
                </a:lnTo>
                <a:lnTo>
                  <a:pt x="176890" y="148041"/>
                </a:lnTo>
                <a:close/>
              </a:path>
              <a:path w="306070" h="337185">
                <a:moveTo>
                  <a:pt x="106405" y="0"/>
                </a:moveTo>
                <a:lnTo>
                  <a:pt x="100858" y="2621"/>
                </a:lnTo>
                <a:lnTo>
                  <a:pt x="167396" y="142402"/>
                </a:lnTo>
                <a:lnTo>
                  <a:pt x="0" y="189067"/>
                </a:lnTo>
                <a:lnTo>
                  <a:pt x="1645" y="194980"/>
                </a:lnTo>
                <a:lnTo>
                  <a:pt x="170078" y="148041"/>
                </a:lnTo>
                <a:lnTo>
                  <a:pt x="176890" y="148041"/>
                </a:lnTo>
                <a:lnTo>
                  <a:pt x="176082" y="146364"/>
                </a:lnTo>
                <a:lnTo>
                  <a:pt x="196309" y="140726"/>
                </a:lnTo>
                <a:lnTo>
                  <a:pt x="173400" y="140726"/>
                </a:lnTo>
                <a:lnTo>
                  <a:pt x="106405" y="0"/>
                </a:lnTo>
                <a:close/>
              </a:path>
              <a:path w="306070" h="337185">
                <a:moveTo>
                  <a:pt x="304434" y="104211"/>
                </a:moveTo>
                <a:lnTo>
                  <a:pt x="173400" y="140726"/>
                </a:lnTo>
                <a:lnTo>
                  <a:pt x="196309" y="140726"/>
                </a:lnTo>
                <a:lnTo>
                  <a:pt x="306080" y="110124"/>
                </a:lnTo>
                <a:lnTo>
                  <a:pt x="304434" y="10421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18"/>
          <p:cNvSpPr/>
          <p:nvPr/>
        </p:nvSpPr>
        <p:spPr>
          <a:xfrm>
            <a:off x="1684464" y="2755870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6088" y="0"/>
                </a:moveTo>
                <a:lnTo>
                  <a:pt x="0" y="9814"/>
                </a:lnTo>
                <a:lnTo>
                  <a:pt x="32674" y="37246"/>
                </a:lnTo>
                <a:lnTo>
                  <a:pt x="36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19"/>
          <p:cNvSpPr/>
          <p:nvPr/>
        </p:nvSpPr>
        <p:spPr>
          <a:xfrm>
            <a:off x="1730671" y="2708474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383" y="0"/>
                </a:moveTo>
                <a:lnTo>
                  <a:pt x="0" y="37246"/>
                </a:lnTo>
                <a:lnTo>
                  <a:pt x="36057" y="27431"/>
                </a:lnTo>
                <a:lnTo>
                  <a:pt x="3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20"/>
          <p:cNvSpPr/>
          <p:nvPr/>
        </p:nvSpPr>
        <p:spPr>
          <a:xfrm>
            <a:off x="1792424" y="275556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0" y="0"/>
                </a:moveTo>
                <a:lnTo>
                  <a:pt x="14477" y="34472"/>
                </a:lnTo>
                <a:lnTo>
                  <a:pt x="41727" y="88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21"/>
          <p:cNvSpPr/>
          <p:nvPr/>
        </p:nvSpPr>
        <p:spPr>
          <a:xfrm>
            <a:off x="1776879" y="2804303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27249" y="0"/>
                </a:moveTo>
                <a:lnTo>
                  <a:pt x="0" y="25603"/>
                </a:lnTo>
                <a:lnTo>
                  <a:pt x="41727" y="34472"/>
                </a:lnTo>
                <a:lnTo>
                  <a:pt x="2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22"/>
          <p:cNvSpPr/>
          <p:nvPr/>
        </p:nvSpPr>
        <p:spPr>
          <a:xfrm>
            <a:off x="1862528" y="276812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42550" y="0"/>
                </a:moveTo>
                <a:lnTo>
                  <a:pt x="0" y="3413"/>
                </a:lnTo>
                <a:lnTo>
                  <a:pt x="23713" y="32308"/>
                </a:lnTo>
                <a:lnTo>
                  <a:pt x="4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23"/>
          <p:cNvSpPr/>
          <p:nvPr/>
        </p:nvSpPr>
        <p:spPr>
          <a:xfrm>
            <a:off x="1956193" y="2750780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41574" y="0"/>
                </a:moveTo>
                <a:lnTo>
                  <a:pt x="0" y="9601"/>
                </a:lnTo>
                <a:lnTo>
                  <a:pt x="27706" y="34716"/>
                </a:lnTo>
                <a:lnTo>
                  <a:pt x="4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24"/>
          <p:cNvSpPr/>
          <p:nvPr/>
        </p:nvSpPr>
        <p:spPr>
          <a:xfrm>
            <a:off x="1868411" y="281195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18836" y="0"/>
                </a:moveTo>
                <a:lnTo>
                  <a:pt x="0" y="32278"/>
                </a:lnTo>
                <a:lnTo>
                  <a:pt x="42550" y="28895"/>
                </a:lnTo>
                <a:lnTo>
                  <a:pt x="18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25"/>
          <p:cNvSpPr/>
          <p:nvPr/>
        </p:nvSpPr>
        <p:spPr>
          <a:xfrm>
            <a:off x="1969086" y="2797841"/>
            <a:ext cx="53340" cy="45085"/>
          </a:xfrm>
          <a:custGeom>
            <a:avLst/>
            <a:gdLst/>
            <a:ahLst/>
            <a:cxnLst/>
            <a:rect l="l" t="t" r="r" b="b"/>
            <a:pathLst>
              <a:path w="53340" h="45085">
                <a:moveTo>
                  <a:pt x="16916" y="0"/>
                </a:moveTo>
                <a:lnTo>
                  <a:pt x="0" y="44561"/>
                </a:lnTo>
                <a:lnTo>
                  <a:pt x="17719" y="40142"/>
                </a:lnTo>
                <a:lnTo>
                  <a:pt x="4937" y="40142"/>
                </a:lnTo>
                <a:lnTo>
                  <a:pt x="18227" y="5212"/>
                </a:lnTo>
                <a:lnTo>
                  <a:pt x="22872" y="5212"/>
                </a:lnTo>
                <a:lnTo>
                  <a:pt x="16916" y="0"/>
                </a:lnTo>
                <a:close/>
              </a:path>
              <a:path w="53340" h="45085">
                <a:moveTo>
                  <a:pt x="22872" y="5212"/>
                </a:moveTo>
                <a:lnTo>
                  <a:pt x="18227" y="5212"/>
                </a:lnTo>
                <a:lnTo>
                  <a:pt x="46360" y="29839"/>
                </a:lnTo>
                <a:lnTo>
                  <a:pt x="4937" y="40142"/>
                </a:lnTo>
                <a:lnTo>
                  <a:pt x="17719" y="40142"/>
                </a:lnTo>
                <a:lnTo>
                  <a:pt x="52791" y="31394"/>
                </a:lnTo>
                <a:lnTo>
                  <a:pt x="22872" y="5212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26"/>
          <p:cNvSpPr/>
          <p:nvPr/>
        </p:nvSpPr>
        <p:spPr>
          <a:xfrm>
            <a:off x="1992129" y="2785881"/>
            <a:ext cx="199390" cy="146050"/>
          </a:xfrm>
          <a:custGeom>
            <a:avLst/>
            <a:gdLst/>
            <a:ahLst/>
            <a:cxnLst/>
            <a:rect l="l" t="t" r="r" b="b"/>
            <a:pathLst>
              <a:path w="199390" h="146050">
                <a:moveTo>
                  <a:pt x="79013" y="4891"/>
                </a:moveTo>
                <a:lnTo>
                  <a:pt x="29995" y="4891"/>
                </a:lnTo>
                <a:lnTo>
                  <a:pt x="41616" y="5089"/>
                </a:lnTo>
                <a:lnTo>
                  <a:pt x="53784" y="5857"/>
                </a:lnTo>
                <a:lnTo>
                  <a:pt x="91981" y="12696"/>
                </a:lnTo>
                <a:lnTo>
                  <a:pt x="129382" y="28686"/>
                </a:lnTo>
                <a:lnTo>
                  <a:pt x="161700" y="56846"/>
                </a:lnTo>
                <a:lnTo>
                  <a:pt x="184649" y="100195"/>
                </a:lnTo>
                <a:lnTo>
                  <a:pt x="192626" y="139023"/>
                </a:lnTo>
                <a:lnTo>
                  <a:pt x="198912" y="145493"/>
                </a:lnTo>
                <a:lnTo>
                  <a:pt x="192261" y="106119"/>
                </a:lnTo>
                <a:lnTo>
                  <a:pt x="171430" y="61115"/>
                </a:lnTo>
                <a:lnTo>
                  <a:pt x="140998" y="30636"/>
                </a:lnTo>
                <a:lnTo>
                  <a:pt x="104817" y="12048"/>
                </a:lnTo>
                <a:lnTo>
                  <a:pt x="79403" y="4960"/>
                </a:lnTo>
                <a:lnTo>
                  <a:pt x="79013" y="4891"/>
                </a:lnTo>
                <a:close/>
              </a:path>
              <a:path w="199390" h="146050">
                <a:moveTo>
                  <a:pt x="30609" y="0"/>
                </a:moveTo>
                <a:lnTo>
                  <a:pt x="19666" y="110"/>
                </a:lnTo>
                <a:lnTo>
                  <a:pt x="9511" y="565"/>
                </a:lnTo>
                <a:lnTo>
                  <a:pt x="0" y="6595"/>
                </a:lnTo>
                <a:lnTo>
                  <a:pt x="9028" y="5756"/>
                </a:lnTo>
                <a:lnTo>
                  <a:pt x="19079" y="5150"/>
                </a:lnTo>
                <a:lnTo>
                  <a:pt x="29995" y="4891"/>
                </a:lnTo>
                <a:lnTo>
                  <a:pt x="79013" y="4891"/>
                </a:lnTo>
                <a:lnTo>
                  <a:pt x="66737" y="2714"/>
                </a:lnTo>
                <a:lnTo>
                  <a:pt x="54287" y="1204"/>
                </a:lnTo>
                <a:lnTo>
                  <a:pt x="42197" y="332"/>
                </a:lnTo>
                <a:lnTo>
                  <a:pt x="30609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27"/>
          <p:cNvSpPr txBox="1"/>
          <p:nvPr/>
        </p:nvSpPr>
        <p:spPr>
          <a:xfrm>
            <a:off x="1744575" y="2557766"/>
            <a:ext cx="28892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5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72" name="object 128"/>
          <p:cNvSpPr/>
          <p:nvPr/>
        </p:nvSpPr>
        <p:spPr>
          <a:xfrm>
            <a:off x="2503370" y="2637852"/>
            <a:ext cx="968075" cy="1817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29"/>
          <p:cNvSpPr txBox="1"/>
          <p:nvPr/>
        </p:nvSpPr>
        <p:spPr>
          <a:xfrm>
            <a:off x="1415645" y="4879893"/>
            <a:ext cx="23181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95" dirty="0">
                <a:solidFill>
                  <a:srgbClr val="0E2050"/>
                </a:solidFill>
                <a:latin typeface="Arial"/>
                <a:cs typeface="Arial"/>
              </a:rPr>
              <a:t>ORDERING</a:t>
            </a:r>
            <a:r>
              <a:rPr sz="14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INFORM</a:t>
            </a:r>
            <a:r>
              <a:rPr sz="1400" spc="-229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TION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74" name="object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8466"/>
              </p:ext>
            </p:extLst>
          </p:nvPr>
        </p:nvGraphicFramePr>
        <p:xfrm>
          <a:off x="1428335" y="5125416"/>
          <a:ext cx="6473257" cy="86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465"/>
                <a:gridCol w="5310792"/>
              </a:tblGrid>
              <a:tr h="174132"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tabLst>
                          <a:tab pos="3510279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	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solidFill>
                      <a:srgbClr val="36A9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09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STM8S‑DISCOVE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8783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STM8S105C6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17413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STM8SVLDISCOVE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0845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</a:t>
                      </a:r>
                      <a:r>
                        <a:rPr sz="800" spc="-6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STM8S105C6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1741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STM8L‑DISCOVE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935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STM8L152C6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17413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STM8A‑DISCOVE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10109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</a:t>
                      </a:r>
                      <a:r>
                        <a:rPr sz="800" spc="-6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Automotive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STM8AF52C6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STM8AL3L68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5" name="object 92"/>
          <p:cNvSpPr txBox="1"/>
          <p:nvPr/>
        </p:nvSpPr>
        <p:spPr>
          <a:xfrm>
            <a:off x="715321" y="1650226"/>
            <a:ext cx="33994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 smtClean="0">
                <a:solidFill>
                  <a:srgbClr val="0E2050"/>
                </a:solidFill>
                <a:latin typeface="Arial"/>
                <a:cs typeface="Arial"/>
              </a:rPr>
              <a:t>STM8</a:t>
            </a:r>
            <a:r>
              <a:rPr lang="pt-BR" spc="-135" dirty="0" smtClean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lang="pt-BR" spc="-204" dirty="0" smtClean="0">
                <a:solidFill>
                  <a:srgbClr val="0E2050"/>
                </a:solidFill>
                <a:latin typeface="Arial"/>
                <a:cs typeface="Arial"/>
              </a:rPr>
              <a:t>TOOLS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761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75" name="object 92"/>
          <p:cNvSpPr txBox="1"/>
          <p:nvPr/>
        </p:nvSpPr>
        <p:spPr>
          <a:xfrm>
            <a:off x="715321" y="1650226"/>
            <a:ext cx="58378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135" dirty="0" smtClean="0">
                <a:solidFill>
                  <a:srgbClr val="0E2050"/>
                </a:solidFill>
                <a:latin typeface="Arial"/>
                <a:cs typeface="Arial"/>
              </a:rPr>
              <a:t>FREE TOOLS, SOFTWARE LIBRARIES AND EXAMPLES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5" y="2133600"/>
            <a:ext cx="7757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88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75" name="object 92"/>
          <p:cNvSpPr txBox="1"/>
          <p:nvPr/>
        </p:nvSpPr>
        <p:spPr>
          <a:xfrm>
            <a:off x="715321" y="1650226"/>
            <a:ext cx="58378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135" dirty="0" smtClean="0">
                <a:solidFill>
                  <a:srgbClr val="0E2050"/>
                </a:solidFill>
                <a:latin typeface="Arial"/>
                <a:cs typeface="Arial"/>
              </a:rPr>
              <a:t>WEB TRAINING AND MATERIAL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040170"/>
            <a:ext cx="763679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pc="-130" dirty="0" smtClean="0">
                <a:solidFill>
                  <a:srgbClr val="4E514F"/>
                </a:solidFill>
                <a:cs typeface="Arial"/>
              </a:rPr>
              <a:t>Aside from all the available material from st.com/stm8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pc="-130" dirty="0" smtClean="0">
                <a:solidFill>
                  <a:srgbClr val="4E514F"/>
                </a:solidFill>
                <a:cs typeface="Arial"/>
              </a:rPr>
              <a:t>There is also some different  Hands On trainings under our FAE’s repository </a:t>
            </a:r>
            <a:r>
              <a:rPr lang="en-US" spc="-130" dirty="0" smtClean="0">
                <a:solidFill>
                  <a:srgbClr val="4E514F"/>
                </a:solidFill>
                <a:cs typeface="Arial"/>
                <a:hlinkClick r:id="rId2"/>
              </a:rPr>
              <a:t>here</a:t>
            </a:r>
            <a:endParaRPr lang="en-US" dirty="0"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4" y="2440905"/>
            <a:ext cx="3792766" cy="31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23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Suggested MCUs for TX &amp; RX application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STM8L101FX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36948"/>
          </a:xfrm>
        </p:spPr>
        <p:txBody>
          <a:bodyPr/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Main </a:t>
            </a:r>
            <a:r>
              <a:rPr lang="pt-BR" sz="1200" dirty="0"/>
              <a:t>microcontroller features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Supply voltage range 1.65 V to 3.6 V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Low power consumption (Halt: 0.3 </a:t>
            </a:r>
            <a:r>
              <a:rPr lang="el-GR" sz="1200" dirty="0"/>
              <a:t>μ</a:t>
            </a:r>
            <a:r>
              <a:rPr lang="pt-BR" sz="1200" dirty="0"/>
              <a:t>A, Active-halt: 0.8 </a:t>
            </a:r>
            <a:r>
              <a:rPr lang="el-GR" sz="1200" dirty="0"/>
              <a:t>μ</a:t>
            </a:r>
            <a:r>
              <a:rPr lang="pt-BR" sz="1200" dirty="0"/>
              <a:t>A, Dynamic Run: 150 </a:t>
            </a:r>
            <a:r>
              <a:rPr lang="el-GR" sz="1200" dirty="0"/>
              <a:t>μ</a:t>
            </a:r>
            <a:r>
              <a:rPr lang="pt-BR" sz="1200" dirty="0"/>
              <a:t>A/MHz)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STM8 Core with up to 16 CISC MIPS throughput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Temp. range: -40 to 85 °C and 125 °C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Memories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Up to 8 Kbytes of Flash program including up to 2 Kbytes of data EEPROM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Flexible </a:t>
            </a:r>
            <a:r>
              <a:rPr lang="pt-BR" sz="1200" dirty="0"/>
              <a:t>write and read protection modes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1.5 </a:t>
            </a:r>
            <a:r>
              <a:rPr lang="pt-BR" sz="1200" dirty="0"/>
              <a:t>Kbytes of static RAM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Clock management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Internal 16 MHz RC with fast wakeup time (typ. 4 </a:t>
            </a:r>
            <a:r>
              <a:rPr lang="el-GR" sz="1200" dirty="0"/>
              <a:t>μ</a:t>
            </a:r>
            <a:r>
              <a:rPr lang="pt-BR" sz="1200" dirty="0"/>
              <a:t>s)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Internal low consumption 38 kHz RC driving both the IWDG and the AWU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endParaRPr lang="pt-BR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4724400" y="1905000"/>
            <a:ext cx="4038600" cy="5421997"/>
          </a:xfrm>
        </p:spPr>
        <p:txBody>
          <a:bodyPr/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Reset and supply management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Ultra-low power POR/PDR with three low-power modes: Wait, Active-halt, Halt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I/Os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18 I/Os, all mappable on external interrupt vectors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I/Os with programmable input pull-ups, high sink/source capability and one LED driver infrared output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Peripherals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Two 16-bit general purpose timers (TIM2 and TIM3) with up and down counter and 2 channels (used as IC, OC, PWM)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One 8-bit timer (TIM4) with 7-bit prescaler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Infrared remote control (IR)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Independent watchdog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Auto-wakeup unit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Beeper timer with 1, 2 or 4 kHz frequencies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SPI synchronous serial interface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Fast I2C Multimaster/slave 400 kHz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USART with fractional baud rate generator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2 comparators with 4 inputs each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96-bit unique ID</a:t>
            </a:r>
          </a:p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571500" y="1259632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Aft>
                <a:spcPts val="0"/>
              </a:spcAft>
            </a:pPr>
            <a:r>
              <a:rPr lang="en-US" spc="-135" dirty="0">
                <a:solidFill>
                  <a:srgbClr val="0E2050"/>
                </a:solidFill>
                <a:latin typeface="Arial"/>
                <a:cs typeface="Arial"/>
              </a:rPr>
              <a:t>Ultra-low-power 8-bit MCU with </a:t>
            </a:r>
            <a:r>
              <a:rPr lang="en-US" spc="-135" dirty="0" smtClean="0">
                <a:solidFill>
                  <a:srgbClr val="0E2050"/>
                </a:solidFill>
                <a:latin typeface="Arial"/>
                <a:cs typeface="Arial"/>
              </a:rPr>
              <a:t>up to 8 </a:t>
            </a:r>
            <a:r>
              <a:rPr lang="en-US" spc="-135" dirty="0">
                <a:solidFill>
                  <a:srgbClr val="0E2050"/>
                </a:solidFill>
                <a:latin typeface="Arial"/>
                <a:cs typeface="Arial"/>
              </a:rPr>
              <a:t>Kbytes Flash, 16 MHz CPU, up to 2-Kbyte of EEPROM</a:t>
            </a:r>
            <a:r>
              <a:rPr lang="pt-BR" spc="-135" dirty="0">
                <a:solidFill>
                  <a:srgbClr val="0E2050"/>
                </a:solidFill>
                <a:latin typeface="Arial"/>
                <a:cs typeface="Arial"/>
              </a:rPr>
              <a:t>Key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89789"/>
            <a:ext cx="1066800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280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STM8S003F3</a:t>
            </a:r>
            <a:endParaRPr lang="pt-BR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14056"/>
          </a:xfrm>
        </p:spPr>
        <p:txBody>
          <a:bodyPr/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Main </a:t>
            </a:r>
            <a:r>
              <a:rPr lang="pt-BR" sz="1200" dirty="0"/>
              <a:t>microcontroller features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Supply voltage range 2.95 V to 5.5 V</a:t>
            </a:r>
          </a:p>
          <a:p>
            <a:pPr lvl="1"/>
            <a:r>
              <a:rPr lang="en-US" sz="1200" dirty="0"/>
              <a:t>16 MHz advanced STM8 core with Harvard architecture and 3-stage pipeline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Memories</a:t>
            </a:r>
            <a:endParaRPr lang="pt-BR" sz="1200" dirty="0"/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Up to 8 Kbytes of Flash program including up to </a:t>
            </a:r>
            <a:r>
              <a:rPr lang="pt-BR" sz="1200" dirty="0" smtClean="0"/>
              <a:t>128 bytes </a:t>
            </a:r>
            <a:r>
              <a:rPr lang="pt-BR" sz="1200" dirty="0"/>
              <a:t>of data EEPROM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1 Kbyte </a:t>
            </a:r>
            <a:r>
              <a:rPr lang="pt-BR" sz="1200" dirty="0"/>
              <a:t>of static RAM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Clock management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4 </a:t>
            </a:r>
            <a:r>
              <a:rPr lang="pt-BR" sz="1200" dirty="0"/>
              <a:t>master clock sourcesLow-power crystal resonator oscillatorExternal clock inputInternal, user-trimmable 16 MHz RCInternal low-power 128 kHz </a:t>
            </a:r>
            <a:r>
              <a:rPr lang="pt-BR" sz="1200" dirty="0" smtClean="0"/>
              <a:t>RC</a:t>
            </a:r>
            <a:endParaRPr lang="pt-BR" sz="1200" dirty="0"/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/>
              <a:t>Reset and supply management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en-US" sz="1200" dirty="0"/>
              <a:t>Power </a:t>
            </a:r>
            <a:r>
              <a:rPr lang="en-US" sz="1200" dirty="0" err="1"/>
              <a:t>managementLow</a:t>
            </a:r>
            <a:r>
              <a:rPr lang="en-US" sz="1200" dirty="0"/>
              <a:t>-power modes (wait, active-halt, halt)Switch-off peripheral clocks </a:t>
            </a:r>
            <a:r>
              <a:rPr lang="en-US" sz="1200" dirty="0" err="1"/>
              <a:t>individuallyPermanently</a:t>
            </a:r>
            <a:r>
              <a:rPr lang="en-US" sz="1200" dirty="0"/>
              <a:t> active, low-consumption power-on and power-down reset</a:t>
            </a:r>
            <a:endParaRPr lang="pt-BR" sz="1200" dirty="0"/>
          </a:p>
          <a:p>
            <a:pPr>
              <a:lnSpc>
                <a:spcPts val="1400"/>
              </a:lnSpc>
              <a:spcAft>
                <a:spcPts val="0"/>
              </a:spcAft>
            </a:pPr>
            <a:endParaRPr lang="pt-BR" sz="12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724400" y="1905000"/>
            <a:ext cx="4038600" cy="5421997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I/Os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16 I/Os, all mappable on external interrupt vectors</a:t>
            </a:r>
          </a:p>
          <a:p>
            <a:pPr lvl="1">
              <a:lnSpc>
                <a:spcPts val="1400"/>
              </a:lnSpc>
              <a:spcAft>
                <a:spcPts val="0"/>
              </a:spcAft>
            </a:pPr>
            <a:r>
              <a:rPr lang="en-US" sz="1200" dirty="0" smtClean="0"/>
              <a:t>Highly </a:t>
            </a:r>
            <a:r>
              <a:rPr lang="en-US" sz="1200" dirty="0"/>
              <a:t>robust I/O design, immune against current </a:t>
            </a:r>
            <a:r>
              <a:rPr lang="en-US" sz="1200" dirty="0" smtClean="0"/>
              <a:t>injection</a:t>
            </a:r>
            <a:endParaRPr lang="pt-BR" sz="1200" dirty="0" smtClean="0"/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pt-BR" sz="1200" dirty="0" smtClean="0"/>
              <a:t>Peripherals</a:t>
            </a:r>
          </a:p>
          <a:p>
            <a:pPr lvl="1"/>
            <a:r>
              <a:rPr lang="en-US" sz="1200" dirty="0"/>
              <a:t>10-bit ADC, ± 1 LSB ADC with up to 5 multiplexed channels, scan mode and analog </a:t>
            </a:r>
            <a:r>
              <a:rPr lang="en-US" sz="1200" dirty="0" smtClean="0"/>
              <a:t>watchdog</a:t>
            </a:r>
            <a:endParaRPr lang="pt-BR" dirty="0"/>
          </a:p>
          <a:p>
            <a:pPr lvl="1"/>
            <a:r>
              <a:rPr lang="pt-BR" sz="1200" dirty="0"/>
              <a:t>Advanced control timer: 16-bit, 4 CAPCOM channels, 3 complementary outputs, dead-time insertion and flexible synchronization</a:t>
            </a:r>
          </a:p>
          <a:p>
            <a:pPr lvl="1"/>
            <a:r>
              <a:rPr lang="pt-BR" sz="1200" dirty="0"/>
              <a:t>16-bit general purpose timers, with 3 CAPCOM channels (IC, OC or PWM)</a:t>
            </a:r>
          </a:p>
          <a:p>
            <a:pPr lvl="1"/>
            <a:r>
              <a:rPr lang="pt-BR" sz="1200" dirty="0"/>
              <a:t>8-bit basic timer with 8-bit prescaler</a:t>
            </a:r>
          </a:p>
          <a:p>
            <a:pPr lvl="1"/>
            <a:r>
              <a:rPr lang="pt-BR" sz="1200" dirty="0"/>
              <a:t>Auto wakeup timer</a:t>
            </a:r>
          </a:p>
          <a:p>
            <a:pPr lvl="1"/>
            <a:r>
              <a:rPr lang="pt-BR" sz="1200" dirty="0"/>
              <a:t>Window and independent watchdog timers</a:t>
            </a:r>
          </a:p>
          <a:p>
            <a:pPr lvl="1"/>
            <a:r>
              <a:rPr lang="pt-BR" sz="1200" dirty="0" smtClean="0"/>
              <a:t>UART </a:t>
            </a:r>
            <a:r>
              <a:rPr lang="pt-BR" sz="1200" dirty="0"/>
              <a:t>with clock output for synchronous operation, SmartCard, IrDA, LIN master mode</a:t>
            </a:r>
          </a:p>
          <a:p>
            <a:pPr lvl="1"/>
            <a:r>
              <a:rPr lang="pt-BR" sz="1200" dirty="0"/>
              <a:t>SPI interface up to 8 Mbit/s</a:t>
            </a:r>
          </a:p>
          <a:p>
            <a:pPr lvl="1"/>
            <a:r>
              <a:rPr lang="pt-BR" sz="1200" dirty="0"/>
              <a:t>I2 C interface up to 400 Kbit/s</a:t>
            </a:r>
          </a:p>
          <a:p>
            <a:pPr lvl="1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1500" y="1259632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pc="-135" dirty="0">
                <a:solidFill>
                  <a:srgbClr val="0E2050"/>
                </a:solidFill>
                <a:latin typeface="Arial"/>
                <a:cs typeface="Arial"/>
              </a:rPr>
              <a:t>Mainstream Value line 8-bit MCU with 8 Kbytes Flash, 16 MHz CPU, integrated </a:t>
            </a:r>
            <a:r>
              <a:rPr lang="en-US" spc="-135" dirty="0" smtClean="0">
                <a:solidFill>
                  <a:srgbClr val="0E2050"/>
                </a:solidFill>
                <a:latin typeface="Arial"/>
                <a:cs typeface="Arial"/>
              </a:rPr>
              <a:t>EEPROM</a:t>
            </a:r>
            <a:endParaRPr lang="pt-BR" spc="-135" dirty="0">
              <a:solidFill>
                <a:srgbClr val="0E2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78809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ज़ॴॉॲ१ॹॹ९६९५४"/>
  <p:tag name="DATETIME" val="षवहषवसशषषददषशीशऽे॓दम्॓ग़ळसीशय"/>
  <p:tag name="DONEBY" val="ख़ग़ॢ२ॸॻॴॵदॳॵॴॺ१ॴ१ॸ९"/>
  <p:tag name="IPADDRESS" val="ख़ेॕ॒ग़ख़॓॑ग़॓ॕ॔ग़ेै"/>
  <p:tag name="APPVER" val="हऴश"/>
  <p:tag name="RANDOM" val="6"/>
  <p:tag name="CHECKSUM" val="ऻ़सऺ"/>
</p:tagLst>
</file>

<file path=ppt/theme/theme1.xml><?xml version="1.0" encoding="utf-8"?>
<a:theme xmlns:a="http://schemas.openxmlformats.org/drawingml/2006/main" name="ST Template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887</Words>
  <Application>Microsoft Office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PMingLiU</vt:lpstr>
      <vt:lpstr>Arial</vt:lpstr>
      <vt:lpstr>Calibri</vt:lpstr>
      <vt:lpstr>Lucida Sans Unicode</vt:lpstr>
      <vt:lpstr>Times New Roman</vt:lpstr>
      <vt:lpstr>ST Template</vt:lpstr>
      <vt:lpstr>STM8 8-bit MCU Family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MCUs for TX &amp; RX application </vt:lpstr>
      <vt:lpstr>STM8L101FX</vt:lpstr>
      <vt:lpstr>STM8S003F3</vt:lpstr>
      <vt:lpstr>HW &amp; FW Example</vt:lpstr>
      <vt:lpstr>HW &amp; FW 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STM8 Discovery - Training</dc:title>
  <dc:creator/>
  <cp:lastModifiedBy>Bruno Fontes MONTANARI</cp:lastModifiedBy>
  <cp:revision>428</cp:revision>
  <cp:lastPrinted>2013-10-17T21:36:28Z</cp:lastPrinted>
  <dcterms:created xsi:type="dcterms:W3CDTF">2006-08-16T00:00:00Z</dcterms:created>
  <dcterms:modified xsi:type="dcterms:W3CDTF">2016-09-25T19:21:09Z</dcterms:modified>
</cp:coreProperties>
</file>