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71"/>
  </p:notesMasterIdLst>
  <p:sldIdLst>
    <p:sldId id="256" r:id="rId2"/>
    <p:sldId id="314" r:id="rId3"/>
    <p:sldId id="329" r:id="rId4"/>
    <p:sldId id="560" r:id="rId5"/>
    <p:sldId id="332" r:id="rId6"/>
    <p:sldId id="558" r:id="rId7"/>
    <p:sldId id="559" r:id="rId8"/>
    <p:sldId id="468" r:id="rId9"/>
    <p:sldId id="463" r:id="rId10"/>
    <p:sldId id="462" r:id="rId11"/>
    <p:sldId id="310" r:id="rId12"/>
    <p:sldId id="287" r:id="rId13"/>
    <p:sldId id="464" r:id="rId14"/>
    <p:sldId id="465" r:id="rId15"/>
    <p:sldId id="466" r:id="rId16"/>
    <p:sldId id="311" r:id="rId17"/>
    <p:sldId id="312" r:id="rId18"/>
    <p:sldId id="467" r:id="rId19"/>
    <p:sldId id="286" r:id="rId20"/>
    <p:sldId id="469" r:id="rId21"/>
    <p:sldId id="470" r:id="rId22"/>
    <p:sldId id="472" r:id="rId23"/>
    <p:sldId id="473" r:id="rId24"/>
    <p:sldId id="474" r:id="rId25"/>
    <p:sldId id="475" r:id="rId26"/>
    <p:sldId id="476" r:id="rId27"/>
    <p:sldId id="477" r:id="rId28"/>
    <p:sldId id="480" r:id="rId29"/>
    <p:sldId id="263" r:id="rId30"/>
    <p:sldId id="264" r:id="rId31"/>
    <p:sldId id="265" r:id="rId32"/>
    <p:sldId id="266" r:id="rId33"/>
    <p:sldId id="481" r:id="rId34"/>
    <p:sldId id="483" r:id="rId35"/>
    <p:sldId id="267" r:id="rId36"/>
    <p:sldId id="484" r:id="rId37"/>
    <p:sldId id="269" r:id="rId38"/>
    <p:sldId id="438" r:id="rId39"/>
    <p:sldId id="436" r:id="rId40"/>
    <p:sldId id="439" r:id="rId41"/>
    <p:sldId id="566" r:id="rId42"/>
    <p:sldId id="485" r:id="rId43"/>
    <p:sldId id="486" r:id="rId44"/>
    <p:sldId id="561" r:id="rId45"/>
    <p:sldId id="494" r:id="rId46"/>
    <p:sldId id="567" r:id="rId47"/>
    <p:sldId id="553" r:id="rId48"/>
    <p:sldId id="562" r:id="rId49"/>
    <p:sldId id="568" r:id="rId50"/>
    <p:sldId id="570" r:id="rId51"/>
    <p:sldId id="572" r:id="rId52"/>
    <p:sldId id="569" r:id="rId53"/>
    <p:sldId id="571" r:id="rId54"/>
    <p:sldId id="573" r:id="rId55"/>
    <p:sldId id="563" r:id="rId56"/>
    <p:sldId id="575" r:id="rId57"/>
    <p:sldId id="576" r:id="rId58"/>
    <p:sldId id="577" r:id="rId59"/>
    <p:sldId id="578" r:id="rId60"/>
    <p:sldId id="579" r:id="rId61"/>
    <p:sldId id="574" r:id="rId62"/>
    <p:sldId id="580" r:id="rId63"/>
    <p:sldId id="581" r:id="rId64"/>
    <p:sldId id="565" r:id="rId65"/>
    <p:sldId id="582" r:id="rId66"/>
    <p:sldId id="583" r:id="rId67"/>
    <p:sldId id="584" r:id="rId68"/>
    <p:sldId id="585" r:id="rId69"/>
    <p:sldId id="555" r:id="rId70"/>
  </p:sldIdLst>
  <p:sldSz cx="9144000" cy="6858000" type="screen4x3"/>
  <p:notesSz cx="7315200" cy="96012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94660"/>
  </p:normalViewPr>
  <p:slideViewPr>
    <p:cSldViewPr>
      <p:cViewPr varScale="1">
        <p:scale>
          <a:sx n="65" d="100"/>
          <a:sy n="65" d="100"/>
        </p:scale>
        <p:origin x="11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9AAB6B8-3A37-4DAB-A778-54C60807FB49}" type="datetimeFigureOut">
              <a:rPr lang="en-US" smtClean="0"/>
              <a:pPr/>
              <a:t>4/6/2016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30FC0CA-9E1D-4069-BAF6-5A8688DC55A8}" type="slidenum">
              <a:rPr lang="en-US" smtClean="0"/>
              <a:pPr/>
              <a:t>‹#›</a:t>
            </a:fld>
            <a:endParaRPr lang="en-US"/>
          </a:p>
        </p:txBody>
      </p:sp>
    </p:spTree>
    <p:extLst>
      <p:ext uri="{BB962C8B-B14F-4D97-AF65-F5344CB8AC3E}">
        <p14:creationId xmlns:p14="http://schemas.microsoft.com/office/powerpoint/2010/main" val="368856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451" y="-171400"/>
            <a:ext cx="9281195" cy="756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701284" y="1687556"/>
            <a:ext cx="77724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hasCustomPrompt="1"/>
          </p:nvPr>
        </p:nvSpPr>
        <p:spPr>
          <a:xfrm>
            <a:off x="701284" y="3402496"/>
            <a:ext cx="64008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pic>
        <p:nvPicPr>
          <p:cNvPr id="9" name="Picture 4" descr="D:\Le sel en +\Realisations\TBWA\120117 Microelectronics\ST_Bloc marque_Qi_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5878420"/>
            <a:ext cx="2448000" cy="79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smtClean="0"/>
              <a:t>Click to edit Master title style</a:t>
            </a:r>
            <a:endParaRPr lang="en-US" noProof="0"/>
          </a:p>
        </p:txBody>
      </p:sp>
      <p:sp>
        <p:nvSpPr>
          <p:cNvPr id="3" name="Espace réservé du contenu 2"/>
          <p:cNvSpPr>
            <a:spLocks noGrp="1"/>
          </p:cNvSpPr>
          <p:nvPr>
            <p:ph idx="1" hasCustomPrompt="1"/>
          </p:nvPr>
        </p:nvSpPr>
        <p:spPr>
          <a:xfrm>
            <a:off x="457200" y="1277496"/>
            <a:ext cx="8229600" cy="4680000"/>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B6F15528-21DE-4FAA-801E-634DDDAF4B2B}" type="slidenum">
              <a:rPr lang="en-US" smtClean="0"/>
              <a:pPr/>
              <a:t>‹#›</a:t>
            </a:fld>
            <a:endParaRPr lang="en-US"/>
          </a:p>
        </p:txBody>
      </p:sp>
      <p:sp>
        <p:nvSpPr>
          <p:cNvPr id="7"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86239BD-2891-470A-A48B-D1140734DFAA}" type="datetime1">
              <a:rPr lang="fr-FR" smtClean="0"/>
              <a:pPr/>
              <a:t>06/04/2016</a:t>
            </a:fld>
            <a:endParaRPr lang="fr-FR"/>
          </a:p>
        </p:txBody>
      </p:sp>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262" r="10397" b="48525"/>
          <a:stretch/>
        </p:blipFill>
        <p:spPr bwMode="auto">
          <a:xfrm>
            <a:off x="0" y="4104"/>
            <a:ext cx="9144000" cy="39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585056" y="4281115"/>
            <a:ext cx="77724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6565058-DC6A-4E4F-9CDA-36CB1EF97A43}" type="datetime1">
              <a:rPr lang="fr-FR" smtClean="0"/>
              <a:pPr/>
              <a:t>06/04/2016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457200"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pPr/>
              <a:t>‹#›</a:t>
            </a:fld>
            <a:endParaRPr lang="en-US"/>
          </a:p>
        </p:txBody>
      </p:sp>
      <p:sp>
        <p:nvSpPr>
          <p:cNvPr id="8" name="Espace réservé de la date 3"/>
          <p:cNvSpPr>
            <a:spLocks noGrp="1"/>
          </p:cNvSpPr>
          <p:nvPr>
            <p:ph type="dt" sz="half" idx="13"/>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17EE0208-1BA8-4FD9-B204-5F25F56B0794}" type="datetime1">
              <a:rPr lang="fr-FR" smtClean="0"/>
              <a:pPr/>
              <a:t>06/04/2016</a:t>
            </a:fld>
            <a:endParaRPr lang="fr-FR"/>
          </a:p>
        </p:txBody>
      </p:sp>
      <p:sp>
        <p:nvSpPr>
          <p:cNvPr id="9"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u contenu 2"/>
          <p:cNvSpPr>
            <a:spLocks noGrp="1"/>
          </p:cNvSpPr>
          <p:nvPr>
            <p:ph sz="half" idx="14" hasCustomPrompt="1"/>
          </p:nvPr>
        </p:nvSpPr>
        <p:spPr>
          <a:xfrm>
            <a:off x="4637856"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5" name="Espace réservé du numéro de diapositive 4"/>
          <p:cNvSpPr>
            <a:spLocks noGrp="1"/>
          </p:cNvSpPr>
          <p:nvPr>
            <p:ph type="sldNum" sz="quarter" idx="12"/>
          </p:nvPr>
        </p:nvSpPr>
        <p:spPr/>
        <p:txBody>
          <a:bodyPr/>
          <a:lstStyle/>
          <a:p>
            <a:fld id="{B6F15528-21DE-4FAA-801E-634DDDAF4B2B}" type="slidenum">
              <a:rPr lang="en-US" smtClean="0"/>
              <a:pPr/>
              <a:t>‹#›</a:t>
            </a:fld>
            <a:endParaRPr lang="en-US"/>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D6471282-26A7-4C44-8A52-D9B4D7AEF947}" type="datetime1">
              <a:rPr lang="fr-FR" smtClean="0"/>
              <a:pPr/>
              <a:t>06/04/2016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6F15528-21DE-4FAA-801E-634DDDAF4B2B}" type="slidenum">
              <a:rPr lang="en-US" smtClean="0"/>
              <a:pPr/>
              <a:t>‹#›</a:t>
            </a:fld>
            <a:endParaRPr lang="en-US"/>
          </a:p>
        </p:txBody>
      </p:sp>
      <p:sp>
        <p:nvSpPr>
          <p:cNvPr id="5"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4A68996B-E060-46F7-B1B6-9E9516517BF8}" type="datetime1">
              <a:rPr lang="fr-FR" smtClean="0"/>
              <a:pPr/>
              <a:t>06/04/2016</a:t>
            </a:fld>
            <a:endParaRPr lang="fr-FR"/>
          </a:p>
        </p:txBody>
      </p:sp>
      <p:sp>
        <p:nvSpPr>
          <p:cNvPr id="6"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250098650"/>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16632"/>
            <a:ext cx="8075240" cy="1143000"/>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Espace réservé du texte 2"/>
          <p:cNvSpPr>
            <a:spLocks noGrp="1"/>
          </p:cNvSpPr>
          <p:nvPr>
            <p:ph type="body" idx="1"/>
          </p:nvPr>
        </p:nvSpPr>
        <p:spPr>
          <a:xfrm>
            <a:off x="457200" y="1288150"/>
            <a:ext cx="8229600" cy="45259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8617744" y="678629"/>
            <a:ext cx="544994" cy="198000"/>
          </a:xfrm>
          <a:prstGeom prst="rect">
            <a:avLst/>
          </a:prstGeom>
          <a:solidFill>
            <a:schemeClr val="accent2"/>
          </a:solidFill>
        </p:spPr>
        <p:txBody>
          <a:bodyPr vert="horz" wrap="none" lIns="91440" tIns="45720" rIns="91440" bIns="45720" rtlCol="0" anchor="ctr"/>
          <a:lstStyle>
            <a:lvl1pPr algn="r">
              <a:defRPr sz="1200">
                <a:solidFill>
                  <a:schemeClr val="bg1"/>
                </a:solidFill>
                <a:latin typeface="Arial" pitchFamily="34" charset="0"/>
                <a:cs typeface="Arial" pitchFamily="34" charset="0"/>
              </a:defRPr>
            </a:lvl1pPr>
          </a:lstStyle>
          <a:p>
            <a:fld id="{B6F15528-21DE-4FAA-801E-634DDDAF4B2B}" type="slidenum">
              <a:rPr lang="en-US" smtClean="0"/>
              <a:pPr/>
              <a:t>‹#›</a:t>
            </a:fld>
            <a:endParaRPr lang="en-US"/>
          </a:p>
        </p:txBody>
      </p:sp>
      <p:pic>
        <p:nvPicPr>
          <p:cNvPr id="2051" name="Picture 3" descr="D:\Le sel en +\Realisations\TBWA\120117 Microelectronics\ST_Bloc marque_Qi_V.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6120" y="6235154"/>
            <a:ext cx="667138" cy="489992"/>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555851F1-4DA6-4C9A-9A75-3DE9AC860323}" type="datetime1">
              <a:rPr lang="fr-FR" smtClean="0"/>
              <a:pPr/>
              <a:t>06/04/2016</a:t>
            </a:fld>
            <a:endParaRPr lang="fr-FR"/>
          </a:p>
        </p:txBody>
      </p:sp>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iming>
    <p:tnLst>
      <p:par>
        <p:cTn id="1" dur="indefinite" restart="never" nodeType="tmRoot"/>
      </p:par>
    </p:tnLst>
  </p:timing>
  <p:txStyles>
    <p:title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www.st.com/web/en/catalog/tools/PF2579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st.com/web/en/catalog/tools/PF210567" TargetMode="External"/><Relationship Id="rId2" Type="http://schemas.openxmlformats.org/officeDocument/2006/relationships/hyperlink" Target="http://cosmicsoftware.com/download_stm8_free.php" TargetMode="External"/><Relationship Id="rId1" Type="http://schemas.openxmlformats.org/officeDocument/2006/relationships/slideLayout" Target="../slideLayouts/slideLayout2.xml"/><Relationship Id="rId5" Type="http://schemas.openxmlformats.org/officeDocument/2006/relationships/hyperlink" Target="http://www.st.com/web/catalog/tools/FM147/CL1794/SC1807/SS1754/PF257952?s_searchtype=partnumber" TargetMode="External"/><Relationship Id="rId4" Type="http://schemas.openxmlformats.org/officeDocument/2006/relationships/hyperlink" Target="http://www.st.com/web/catalog/tools/FM147/CL1794/SC1807/SS1754/PF257956?s_searchtype=partnum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a:t>
            </a:r>
            <a:r>
              <a:rPr lang="pt-BR" dirty="0"/>
              <a:t>Training </a:t>
            </a:r>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Supported Features</a:t>
            </a:r>
            <a:endParaRPr lang="pt-BR" dirty="0"/>
          </a:p>
        </p:txBody>
      </p:sp>
      <p:pic>
        <p:nvPicPr>
          <p:cNvPr id="4" name="Content Placeholder 3"/>
          <p:cNvPicPr>
            <a:picLocks noGrp="1" noChangeAspect="1"/>
          </p:cNvPicPr>
          <p:nvPr>
            <p:ph idx="1"/>
          </p:nvPr>
        </p:nvPicPr>
        <p:blipFill>
          <a:blip r:embed="rId2"/>
          <a:stretch>
            <a:fillRect/>
          </a:stretch>
        </p:blipFill>
        <p:spPr>
          <a:xfrm>
            <a:off x="1467761" y="1126509"/>
            <a:ext cx="6054118" cy="3648094"/>
          </a:xfrm>
          <a:prstGeom prst="rect">
            <a:avLst/>
          </a:prstGeom>
        </p:spPr>
      </p:pic>
      <p:pic>
        <p:nvPicPr>
          <p:cNvPr id="6" name="Picture 5"/>
          <p:cNvPicPr>
            <a:picLocks noChangeAspect="1"/>
          </p:cNvPicPr>
          <p:nvPr/>
        </p:nvPicPr>
        <p:blipFill>
          <a:blip r:embed="rId3"/>
          <a:stretch>
            <a:fillRect/>
          </a:stretch>
        </p:blipFill>
        <p:spPr>
          <a:xfrm>
            <a:off x="175846" y="4774603"/>
            <a:ext cx="8944708" cy="1494847"/>
          </a:xfrm>
          <a:prstGeom prst="rect">
            <a:avLst/>
          </a:prstGeom>
        </p:spPr>
      </p:pic>
    </p:spTree>
    <p:extLst>
      <p:ext uri="{BB962C8B-B14F-4D97-AF65-F5344CB8AC3E}">
        <p14:creationId xmlns:p14="http://schemas.microsoft.com/office/powerpoint/2010/main" val="647720347"/>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File Structure</a:t>
            </a:r>
            <a:endParaRPr lang="en-US" dirty="0"/>
          </a:p>
        </p:txBody>
      </p:sp>
      <p:pic>
        <p:nvPicPr>
          <p:cNvPr id="4" name="Content Placeholder 3"/>
          <p:cNvPicPr>
            <a:picLocks noGrp="1" noChangeAspect="1"/>
          </p:cNvPicPr>
          <p:nvPr>
            <p:ph idx="1"/>
          </p:nvPr>
        </p:nvPicPr>
        <p:blipFill>
          <a:blip r:embed="rId3"/>
          <a:stretch>
            <a:fillRect/>
          </a:stretch>
        </p:blipFill>
        <p:spPr>
          <a:xfrm>
            <a:off x="1066800" y="1143000"/>
            <a:ext cx="2274689" cy="467995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Library’s </a:t>
            </a:r>
            <a:r>
              <a:rPr lang="pt-BR" dirty="0" smtClean="0"/>
              <a:t>Help/User Manual</a:t>
            </a:r>
            <a:endParaRPr lang="en-US" dirty="0"/>
          </a:p>
        </p:txBody>
      </p:sp>
      <p:pic>
        <p:nvPicPr>
          <p:cNvPr id="4" name="Content Placeholder 3"/>
          <p:cNvPicPr>
            <a:picLocks noGrp="1" noChangeAspect="1"/>
          </p:cNvPicPr>
          <p:nvPr>
            <p:ph idx="1"/>
          </p:nvPr>
        </p:nvPicPr>
        <p:blipFill>
          <a:blip r:embed="rId3"/>
          <a:stretch>
            <a:fillRect/>
          </a:stretch>
        </p:blipFill>
        <p:spPr>
          <a:xfrm>
            <a:off x="457200" y="1281925"/>
            <a:ext cx="8229600" cy="4671976"/>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1/3 </a:t>
            </a:r>
            <a:r>
              <a:rPr lang="pt-BR" dirty="0" smtClean="0">
                <a:sym typeface="Wingdings" panose="05000000000000000000" pitchFamily="2" charset="2"/>
              </a:rPr>
              <a:t></a:t>
            </a:r>
            <a:endParaRPr lang="pt-BR" dirty="0"/>
          </a:p>
        </p:txBody>
      </p:sp>
      <p:pic>
        <p:nvPicPr>
          <p:cNvPr id="5" name="Content Placeholder 4"/>
          <p:cNvPicPr>
            <a:picLocks noGrp="1" noChangeAspect="1"/>
          </p:cNvPicPr>
          <p:nvPr>
            <p:ph idx="1"/>
          </p:nvPr>
        </p:nvPicPr>
        <p:blipFill>
          <a:blip r:embed="rId2"/>
          <a:stretch>
            <a:fillRect/>
          </a:stretch>
        </p:blipFill>
        <p:spPr>
          <a:xfrm>
            <a:off x="1955287" y="1277938"/>
            <a:ext cx="5233426" cy="4679950"/>
          </a:xfrm>
          <a:prstGeom prst="rect">
            <a:avLst/>
          </a:prstGeom>
        </p:spPr>
      </p:pic>
    </p:spTree>
    <p:extLst>
      <p:ext uri="{BB962C8B-B14F-4D97-AF65-F5344CB8AC3E}">
        <p14:creationId xmlns:p14="http://schemas.microsoft.com/office/powerpoint/2010/main" val="2578023827"/>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2/3 </a:t>
            </a:r>
            <a:r>
              <a:rPr lang="pt-BR" dirty="0" smtClean="0">
                <a:sym typeface="Wingdings" panose="05000000000000000000" pitchFamily="2" charset="2"/>
              </a:rPr>
              <a:t></a:t>
            </a:r>
            <a:endParaRPr lang="pt-BR" dirty="0"/>
          </a:p>
        </p:txBody>
      </p:sp>
      <p:sp>
        <p:nvSpPr>
          <p:cNvPr id="6" name="Content Placeholder 5"/>
          <p:cNvSpPr>
            <a:spLocks noGrp="1"/>
          </p:cNvSpPr>
          <p:nvPr>
            <p:ph idx="1"/>
          </p:nvPr>
        </p:nvSpPr>
        <p:spPr>
          <a:xfrm>
            <a:off x="457200" y="1144280"/>
            <a:ext cx="8229600" cy="5339923"/>
          </a:xfrm>
        </p:spPr>
        <p:txBody>
          <a:bodyPr/>
          <a:lstStyle/>
          <a:p>
            <a:r>
              <a:rPr lang="pt-BR" dirty="0" smtClean="0"/>
              <a:t>The library uses the following naming patern:</a:t>
            </a:r>
          </a:p>
          <a:p>
            <a:pPr lvl="1"/>
            <a:r>
              <a:rPr lang="en-US" sz="1400" b="1" i="1" dirty="0"/>
              <a:t>PPP</a:t>
            </a:r>
            <a:r>
              <a:rPr lang="en-US" sz="1400" i="1" dirty="0"/>
              <a:t> </a:t>
            </a:r>
            <a:r>
              <a:rPr lang="en-US" sz="1400" dirty="0"/>
              <a:t>refers to any peripheral acronym, for example TIM2 and </a:t>
            </a:r>
            <a:r>
              <a:rPr lang="en-US" sz="1400" dirty="0" smtClean="0"/>
              <a:t>TIM3</a:t>
            </a:r>
          </a:p>
          <a:p>
            <a:pPr lvl="1"/>
            <a:r>
              <a:rPr lang="en-US" sz="1400" dirty="0"/>
              <a:t>System and source/header file names are preceded by the prefix </a:t>
            </a:r>
            <a:r>
              <a:rPr lang="en-US" sz="1400" dirty="0" smtClean="0"/>
              <a:t>‘</a:t>
            </a:r>
            <a:r>
              <a:rPr lang="en-US" sz="1400" b="1" i="1" dirty="0" smtClean="0"/>
              <a:t>STM8L_</a:t>
            </a:r>
            <a:r>
              <a:rPr lang="en-US" sz="1400" dirty="0" smtClean="0"/>
              <a:t>’. </a:t>
            </a:r>
            <a:endParaRPr lang="en-US" sz="1400" dirty="0" smtClean="0"/>
          </a:p>
          <a:p>
            <a:pPr lvl="1"/>
            <a:r>
              <a:rPr lang="en-US" sz="1400" dirty="0" smtClean="0"/>
              <a:t>Names </a:t>
            </a:r>
            <a:r>
              <a:rPr lang="en-US" sz="1400" dirty="0"/>
              <a:t>of peripheral functions are preceded by the corresponding peripheral acronym in upper case followed by an </a:t>
            </a:r>
            <a:r>
              <a:rPr lang="en-US" sz="1400" dirty="0" smtClean="0"/>
              <a:t>underscore, for </a:t>
            </a:r>
            <a:r>
              <a:rPr lang="en-US" sz="1400" dirty="0"/>
              <a:t>example </a:t>
            </a:r>
            <a:r>
              <a:rPr lang="en-US" sz="1400" b="1" i="1" dirty="0" err="1"/>
              <a:t>SPI_SendData</a:t>
            </a:r>
            <a:r>
              <a:rPr lang="en-US" sz="1400" dirty="0"/>
              <a:t>. </a:t>
            </a:r>
            <a:endParaRPr lang="en-US" sz="1400" dirty="0" smtClean="0"/>
          </a:p>
          <a:p>
            <a:pPr lvl="1"/>
            <a:r>
              <a:rPr lang="en-US" sz="1400" dirty="0"/>
              <a:t>Functions used to initialize the PPP peripheral according to parameters specified in the header file are named </a:t>
            </a:r>
            <a:r>
              <a:rPr lang="en-US" sz="1400" b="1" i="1" dirty="0" err="1"/>
              <a:t>PPP_Init</a:t>
            </a:r>
            <a:r>
              <a:rPr lang="en-US" sz="1400" dirty="0"/>
              <a:t>, for example </a:t>
            </a:r>
            <a:r>
              <a:rPr lang="en-US" sz="1400" b="1" i="1" dirty="0" smtClean="0"/>
              <a:t>TIM2_Init</a:t>
            </a:r>
          </a:p>
          <a:p>
            <a:pPr lvl="1"/>
            <a:r>
              <a:rPr lang="en-US" sz="1400" dirty="0"/>
              <a:t>Functions used to reset the PPP peripheral registers to their default values are named </a:t>
            </a:r>
            <a:r>
              <a:rPr lang="en-US" sz="1400" b="1" i="1" dirty="0" err="1"/>
              <a:t>PPP_DeInit</a:t>
            </a:r>
            <a:r>
              <a:rPr lang="en-US" sz="1400" dirty="0"/>
              <a:t>, for example </a:t>
            </a:r>
            <a:r>
              <a:rPr lang="en-US" sz="1400" b="1" i="1" dirty="0" smtClean="0"/>
              <a:t>TIM2_DeInit</a:t>
            </a:r>
          </a:p>
          <a:p>
            <a:pPr lvl="1"/>
            <a:r>
              <a:rPr lang="en-US" sz="1400" dirty="0" smtClean="0"/>
              <a:t>Functions </a:t>
            </a:r>
            <a:r>
              <a:rPr lang="en-US" sz="1400" dirty="0"/>
              <a:t>used to enable or disable the specified PPP peripheral are named </a:t>
            </a:r>
            <a:r>
              <a:rPr lang="en-US" sz="1400" b="1" i="1" dirty="0" err="1"/>
              <a:t>PPP_Cmd</a:t>
            </a:r>
            <a:r>
              <a:rPr lang="en-US" sz="1400" dirty="0"/>
              <a:t>, for example</a:t>
            </a:r>
            <a:r>
              <a:rPr lang="en-US" sz="1400" b="1" i="1" dirty="0"/>
              <a:t> </a:t>
            </a:r>
            <a:r>
              <a:rPr lang="en-US" sz="1400" b="1" i="1" dirty="0" err="1" smtClean="0"/>
              <a:t>SPI_Cmd</a:t>
            </a:r>
            <a:endParaRPr lang="en-US" sz="1400" b="1" i="1" dirty="0" smtClean="0"/>
          </a:p>
          <a:p>
            <a:pPr lvl="1"/>
            <a:r>
              <a:rPr lang="en-US" sz="1400" dirty="0"/>
              <a:t>Functions used to enable or disable an interrupt source of the specified PPP peripheral are named </a:t>
            </a:r>
            <a:r>
              <a:rPr lang="en-US" sz="1400" b="1" i="1" dirty="0" err="1"/>
              <a:t>PPP_ITConfig</a:t>
            </a:r>
            <a:r>
              <a:rPr lang="en-US" sz="1400" dirty="0"/>
              <a:t>, for example </a:t>
            </a:r>
            <a:r>
              <a:rPr lang="en-US" sz="1400" b="1" i="1" dirty="0" err="1" smtClean="0"/>
              <a:t>SPI_ITConfig</a:t>
            </a:r>
            <a:endParaRPr lang="en-US" sz="1400" b="1" i="1" dirty="0" smtClean="0"/>
          </a:p>
          <a:p>
            <a:pPr lvl="1"/>
            <a:r>
              <a:rPr lang="en-US" sz="1400" dirty="0"/>
              <a:t>Functions used to check whether the specified PPP flag is set or reset are named </a:t>
            </a:r>
            <a:r>
              <a:rPr lang="en-US" sz="1400" b="1" i="1" dirty="0" err="1"/>
              <a:t>PPP_GetFlagStatus</a:t>
            </a:r>
            <a:r>
              <a:rPr lang="en-US" sz="1400" dirty="0"/>
              <a:t>, for example </a:t>
            </a:r>
            <a:r>
              <a:rPr lang="en-US" sz="1400" b="1" i="1" dirty="0" smtClean="0"/>
              <a:t>I2C_GetFlagStatus</a:t>
            </a:r>
          </a:p>
          <a:p>
            <a:pPr lvl="1"/>
            <a:r>
              <a:rPr lang="en-US" sz="1400" dirty="0"/>
              <a:t>Functions used to clear a PPP flag are named </a:t>
            </a:r>
            <a:r>
              <a:rPr lang="en-US" sz="1400" b="1" i="1" dirty="0" err="1"/>
              <a:t>PPP_ClearFlag</a:t>
            </a:r>
            <a:r>
              <a:rPr lang="en-US" sz="1400" dirty="0"/>
              <a:t>, for example </a:t>
            </a:r>
            <a:r>
              <a:rPr lang="en-US" sz="1400" b="1" i="1" dirty="0" smtClean="0"/>
              <a:t>I2C_ClearFlag</a:t>
            </a:r>
          </a:p>
          <a:p>
            <a:pPr lvl="1"/>
            <a:r>
              <a:rPr lang="en-US" sz="1400" dirty="0"/>
              <a:t>Functions used to check whether the specified PPP interrupt has occurred or not are named </a:t>
            </a:r>
            <a:r>
              <a:rPr lang="en-US" sz="1400" b="1" i="1" dirty="0" err="1"/>
              <a:t>PPP_GetITStatus</a:t>
            </a:r>
            <a:r>
              <a:rPr lang="en-US" sz="1400" dirty="0"/>
              <a:t>, for example</a:t>
            </a:r>
            <a:r>
              <a:rPr lang="en-US" sz="1400" b="1" i="1" dirty="0"/>
              <a:t> TIM2_GetITStatus</a:t>
            </a:r>
            <a:endParaRPr lang="en-US" sz="1400" b="1" i="1" dirty="0" smtClean="0"/>
          </a:p>
          <a:p>
            <a:pPr lvl="1"/>
            <a:r>
              <a:rPr lang="en-US" sz="1400" dirty="0"/>
              <a:t>Functions used to clear a PPP interrupt pending bit are named </a:t>
            </a:r>
            <a:r>
              <a:rPr lang="en-US" sz="1400" b="1" i="1" dirty="0" err="1"/>
              <a:t>PPP_ClearITPendingBit</a:t>
            </a:r>
            <a:r>
              <a:rPr lang="en-US" sz="1400" dirty="0"/>
              <a:t>, for example </a:t>
            </a:r>
            <a:r>
              <a:rPr lang="en-US" sz="1400" b="1" i="1" dirty="0"/>
              <a:t>TIM2_ClearITPendingBit</a:t>
            </a:r>
            <a:endParaRPr lang="pt-BR" sz="1400" dirty="0"/>
          </a:p>
        </p:txBody>
      </p:sp>
    </p:spTree>
    <p:extLst>
      <p:ext uri="{BB962C8B-B14F-4D97-AF65-F5344CB8AC3E}">
        <p14:creationId xmlns:p14="http://schemas.microsoft.com/office/powerpoint/2010/main" val="4238141867"/>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3/3 </a:t>
            </a:r>
            <a:r>
              <a:rPr lang="pt-BR" dirty="0" smtClean="0">
                <a:sym typeface="Wingdings" panose="05000000000000000000" pitchFamily="2" charset="2"/>
              </a:rPr>
              <a:t></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Variable types:</a:t>
            </a:r>
            <a:endParaRPr lang="pt-BR" dirty="0"/>
          </a:p>
        </p:txBody>
      </p:sp>
      <p:sp>
        <p:nvSpPr>
          <p:cNvPr id="7" name="TextBox 6"/>
          <p:cNvSpPr txBox="1"/>
          <p:nvPr/>
        </p:nvSpPr>
        <p:spPr>
          <a:xfrm>
            <a:off x="609600" y="1677606"/>
            <a:ext cx="8077200" cy="3016210"/>
          </a:xfrm>
          <a:prstGeom prst="rect">
            <a:avLst/>
          </a:prstGeom>
          <a:noFill/>
        </p:spPr>
        <p:txBody>
          <a:bodyPr wrap="square" rtlCol="0">
            <a:spAutoFit/>
          </a:bodyPr>
          <a:lstStyle/>
          <a:p>
            <a:r>
              <a:rPr lang="pt-BR" sz="1000" dirty="0">
                <a:solidFill>
                  <a:schemeClr val="accent6">
                    <a:lumMod val="60000"/>
                    <a:lumOff val="40000"/>
                  </a:schemeClr>
                </a:solidFill>
              </a:rPr>
              <a:t>#define</a:t>
            </a:r>
            <a:r>
              <a:rPr lang="pt-BR" sz="1000" dirty="0"/>
              <a:t>     __I     </a:t>
            </a:r>
            <a:r>
              <a:rPr lang="pt-BR" sz="1000" dirty="0">
                <a:solidFill>
                  <a:schemeClr val="accent6">
                    <a:lumMod val="60000"/>
                    <a:lumOff val="40000"/>
                  </a:schemeClr>
                </a:solidFill>
              </a:rPr>
              <a:t>volatile</a:t>
            </a:r>
            <a:r>
              <a:rPr lang="pt-BR" sz="1000" dirty="0"/>
              <a:t> </a:t>
            </a:r>
            <a:r>
              <a:rPr lang="pt-BR" sz="1000" dirty="0">
                <a:solidFill>
                  <a:schemeClr val="accent6">
                    <a:lumMod val="60000"/>
                    <a:lumOff val="40000"/>
                  </a:schemeClr>
                </a:solidFill>
              </a:rPr>
              <a:t>const</a:t>
            </a:r>
            <a:r>
              <a:rPr lang="pt-BR" sz="1000" dirty="0"/>
              <a:t>   </a:t>
            </a:r>
            <a:r>
              <a:rPr lang="pt-BR" sz="1000" dirty="0">
                <a:solidFill>
                  <a:srgbClr val="00B050"/>
                </a:solidFill>
              </a:rPr>
              <a:t>/*!&lt; defines 'read only' permissions     */</a:t>
            </a:r>
          </a:p>
          <a:p>
            <a:r>
              <a:rPr lang="pt-BR" sz="1000" dirty="0">
                <a:solidFill>
                  <a:schemeClr val="accent6">
                    <a:lumMod val="60000"/>
                    <a:lumOff val="40000"/>
                  </a:schemeClr>
                </a:solidFill>
              </a:rPr>
              <a:t>#define     </a:t>
            </a:r>
            <a:r>
              <a:rPr lang="pt-BR" sz="1000" dirty="0"/>
              <a:t>__O     </a:t>
            </a:r>
            <a:r>
              <a:rPr lang="pt-BR" sz="1000" dirty="0">
                <a:solidFill>
                  <a:schemeClr val="accent6">
                    <a:lumMod val="60000"/>
                    <a:lumOff val="40000"/>
                  </a:schemeClr>
                </a:solidFill>
              </a:rPr>
              <a:t>volatile</a:t>
            </a:r>
            <a:r>
              <a:rPr lang="pt-BR" sz="1000" dirty="0"/>
              <a:t>         </a:t>
            </a:r>
            <a:r>
              <a:rPr lang="pt-BR" sz="1000" dirty="0">
                <a:solidFill>
                  <a:srgbClr val="00B050"/>
                </a:solidFill>
              </a:rPr>
              <a:t>/*!&lt; defines 'write only' permissions    */</a:t>
            </a:r>
          </a:p>
          <a:p>
            <a:r>
              <a:rPr lang="pt-BR" sz="1000" dirty="0">
                <a:solidFill>
                  <a:schemeClr val="accent6">
                    <a:lumMod val="60000"/>
                    <a:lumOff val="40000"/>
                  </a:schemeClr>
                </a:solidFill>
              </a:rPr>
              <a:t>#define     </a:t>
            </a:r>
            <a:r>
              <a:rPr lang="pt-BR" sz="1000" dirty="0"/>
              <a:t>__IO    </a:t>
            </a:r>
            <a:r>
              <a:rPr lang="pt-BR" sz="1000" dirty="0">
                <a:solidFill>
                  <a:schemeClr val="accent6">
                    <a:lumMod val="60000"/>
                    <a:lumOff val="40000"/>
                  </a:schemeClr>
                </a:solidFill>
              </a:rPr>
              <a:t>volatile</a:t>
            </a:r>
            <a:r>
              <a:rPr lang="pt-BR" sz="1000" dirty="0"/>
              <a:t>         </a:t>
            </a:r>
            <a:r>
              <a:rPr lang="pt-BR" sz="1000" dirty="0">
                <a:solidFill>
                  <a:srgbClr val="00B050"/>
                </a:solidFill>
              </a:rPr>
              <a:t>/*!&lt; defines 'read / write' permissions  */</a:t>
            </a:r>
          </a:p>
          <a:p>
            <a:endParaRPr lang="pt-BR" sz="1000" dirty="0"/>
          </a:p>
          <a:p>
            <a:r>
              <a:rPr lang="pt-BR" sz="1000" dirty="0">
                <a:solidFill>
                  <a:srgbClr val="00B050"/>
                </a:solidFill>
              </a:rPr>
              <a:t>/*!&lt; Signed integer types  */</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signed</a:t>
            </a:r>
            <a:r>
              <a:rPr lang="pt-BR" sz="1000" dirty="0"/>
              <a:t> </a:t>
            </a:r>
            <a:r>
              <a:rPr lang="pt-BR" sz="1000" dirty="0">
                <a:solidFill>
                  <a:schemeClr val="accent6">
                    <a:lumMod val="60000"/>
                    <a:lumOff val="40000"/>
                  </a:schemeClr>
                </a:solidFill>
              </a:rPr>
              <a:t>char</a:t>
            </a:r>
            <a:r>
              <a:rPr lang="pt-BR" sz="1000" dirty="0"/>
              <a:t>     int8_t;</a:t>
            </a:r>
          </a:p>
          <a:p>
            <a:r>
              <a:rPr lang="pt-BR" sz="1000" dirty="0" smtClean="0">
                <a:solidFill>
                  <a:schemeClr val="accent6">
                    <a:lumMod val="60000"/>
                    <a:lumOff val="40000"/>
                  </a:schemeClr>
                </a:solidFill>
              </a:rPr>
              <a:t>typedef</a:t>
            </a:r>
            <a:r>
              <a:rPr lang="pt-BR" sz="1000" dirty="0" smtClean="0"/>
              <a:t>   </a:t>
            </a:r>
            <a:r>
              <a:rPr lang="pt-BR" sz="1000" dirty="0" smtClean="0">
                <a:solidFill>
                  <a:schemeClr val="accent6">
                    <a:lumMod val="60000"/>
                    <a:lumOff val="40000"/>
                  </a:schemeClr>
                </a:solidFill>
              </a:rPr>
              <a:t>signed</a:t>
            </a:r>
            <a:r>
              <a:rPr lang="pt-BR" sz="1000" dirty="0" smtClean="0"/>
              <a:t> </a:t>
            </a:r>
            <a:r>
              <a:rPr lang="pt-BR" sz="1000" dirty="0">
                <a:solidFill>
                  <a:schemeClr val="accent6">
                    <a:lumMod val="60000"/>
                    <a:lumOff val="40000"/>
                  </a:schemeClr>
                </a:solidFill>
              </a:rPr>
              <a:t>short</a:t>
            </a:r>
            <a:r>
              <a:rPr lang="pt-BR" sz="1000" dirty="0"/>
              <a:t>    int16_t;</a:t>
            </a:r>
          </a:p>
          <a:p>
            <a:r>
              <a:rPr lang="pt-BR" sz="1000" dirty="0" smtClean="0">
                <a:solidFill>
                  <a:schemeClr val="accent6">
                    <a:lumMod val="60000"/>
                    <a:lumOff val="40000"/>
                  </a:schemeClr>
                </a:solidFill>
              </a:rPr>
              <a:t>typedef</a:t>
            </a:r>
            <a:r>
              <a:rPr lang="pt-BR" sz="1000" dirty="0" smtClean="0"/>
              <a:t>   </a:t>
            </a:r>
            <a:r>
              <a:rPr lang="pt-BR" sz="1000" dirty="0">
                <a:solidFill>
                  <a:schemeClr val="accent6">
                    <a:lumMod val="60000"/>
                    <a:lumOff val="40000"/>
                  </a:schemeClr>
                </a:solidFill>
              </a:rPr>
              <a:t>signed</a:t>
            </a:r>
            <a:r>
              <a:rPr lang="pt-BR" sz="1000" dirty="0"/>
              <a:t> </a:t>
            </a:r>
            <a:r>
              <a:rPr lang="pt-BR" sz="1000" dirty="0">
                <a:solidFill>
                  <a:schemeClr val="accent6">
                    <a:lumMod val="60000"/>
                    <a:lumOff val="40000"/>
                  </a:schemeClr>
                </a:solidFill>
              </a:rPr>
              <a:t>long</a:t>
            </a:r>
            <a:r>
              <a:rPr lang="pt-BR" sz="1000" dirty="0"/>
              <a:t>     int32_t;</a:t>
            </a:r>
          </a:p>
          <a:p>
            <a:endParaRPr lang="pt-BR" sz="1000" dirty="0"/>
          </a:p>
          <a:p>
            <a:r>
              <a:rPr lang="pt-BR" sz="1000" dirty="0">
                <a:solidFill>
                  <a:srgbClr val="00B050"/>
                </a:solidFill>
              </a:rPr>
              <a:t>/*!&lt; Unsigned integer types  */</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char</a:t>
            </a:r>
            <a:r>
              <a:rPr lang="pt-BR" sz="1000" dirty="0"/>
              <a:t>     uint8_t;</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short</a:t>
            </a:r>
            <a:r>
              <a:rPr lang="pt-BR" sz="1000" dirty="0"/>
              <a:t>    uint16_t;</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long</a:t>
            </a:r>
            <a:r>
              <a:rPr lang="pt-BR" sz="1000" dirty="0"/>
              <a:t>     uint32_t;</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{FALSE = 0, TRUE = !FALSE} bool;</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{RESET = 0, SET = !RESET} FlagStatus, ITStatus, BitStatus, BitAction;</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{DISABLE = 0, ENABLE = !DISABLE} FunctionalState;</a:t>
            </a:r>
          </a:p>
        </p:txBody>
      </p:sp>
    </p:spTree>
    <p:extLst>
      <p:ext uri="{BB962C8B-B14F-4D97-AF65-F5344CB8AC3E}">
        <p14:creationId xmlns:p14="http://schemas.microsoft.com/office/powerpoint/2010/main" val="138634787"/>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981500" y="1277938"/>
            <a:ext cx="7180999" cy="4679950"/>
          </a:xfrm>
          <a:prstGeom prst="rect">
            <a:avLst/>
          </a:prstGeom>
        </p:spPr>
      </p:pic>
      <p:sp>
        <p:nvSpPr>
          <p:cNvPr id="2" name="Title 1"/>
          <p:cNvSpPr>
            <a:spLocks noGrp="1"/>
          </p:cNvSpPr>
          <p:nvPr>
            <p:ph type="title"/>
          </p:nvPr>
        </p:nvSpPr>
        <p:spPr/>
        <p:txBody>
          <a:bodyPr/>
          <a:lstStyle/>
          <a:p>
            <a:r>
              <a:rPr lang="pt-BR" dirty="0" smtClean="0"/>
              <a:t>How to find the available functions</a:t>
            </a:r>
            <a:endParaRPr lang="en-US" dirty="0"/>
          </a:p>
        </p:txBody>
      </p:sp>
      <p:sp>
        <p:nvSpPr>
          <p:cNvPr id="4" name="Down Arrow 3"/>
          <p:cNvSpPr/>
          <p:nvPr/>
        </p:nvSpPr>
        <p:spPr bwMode="auto">
          <a:xfrm rot="18691912">
            <a:off x="1288084" y="3480908"/>
            <a:ext cx="381000" cy="990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81500" y="1277938"/>
            <a:ext cx="7180999" cy="4679950"/>
          </a:xfrm>
          <a:prstGeom prst="rect">
            <a:avLst/>
          </a:prstGeom>
        </p:spPr>
      </p:pic>
      <p:sp>
        <p:nvSpPr>
          <p:cNvPr id="2" name="Title 1"/>
          <p:cNvSpPr>
            <a:spLocks noGrp="1"/>
          </p:cNvSpPr>
          <p:nvPr>
            <p:ph type="title"/>
          </p:nvPr>
        </p:nvSpPr>
        <p:spPr/>
        <p:txBody>
          <a:bodyPr/>
          <a:lstStyle/>
          <a:p>
            <a:r>
              <a:rPr lang="pt-BR" dirty="0" smtClean="0"/>
              <a:t>How to get more info?</a:t>
            </a:r>
            <a:endParaRPr lang="en-US" dirty="0"/>
          </a:p>
        </p:txBody>
      </p:sp>
      <p:sp>
        <p:nvSpPr>
          <p:cNvPr id="4" name="Down Arrow 3"/>
          <p:cNvSpPr/>
          <p:nvPr/>
        </p:nvSpPr>
        <p:spPr bwMode="auto">
          <a:xfrm rot="19093043">
            <a:off x="3253374" y="2363166"/>
            <a:ext cx="381000" cy="990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How to get more info?</a:t>
            </a:r>
          </a:p>
        </p:txBody>
      </p:sp>
      <p:pic>
        <p:nvPicPr>
          <p:cNvPr id="5" name="Content Placeholder 4"/>
          <p:cNvPicPr>
            <a:picLocks noGrp="1" noChangeAspect="1"/>
          </p:cNvPicPr>
          <p:nvPr>
            <p:ph idx="1"/>
          </p:nvPr>
        </p:nvPicPr>
        <p:blipFill>
          <a:blip r:embed="rId2"/>
          <a:stretch>
            <a:fillRect/>
          </a:stretch>
        </p:blipFill>
        <p:spPr>
          <a:xfrm>
            <a:off x="981500" y="1277938"/>
            <a:ext cx="7180999" cy="4679950"/>
          </a:xfrm>
          <a:prstGeom prst="rect">
            <a:avLst/>
          </a:prstGeom>
        </p:spPr>
      </p:pic>
    </p:spTree>
    <p:extLst>
      <p:ext uri="{BB962C8B-B14F-4D97-AF65-F5344CB8AC3E}">
        <p14:creationId xmlns:p14="http://schemas.microsoft.com/office/powerpoint/2010/main" val="2133060750"/>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Architecture</a:t>
            </a:r>
            <a:endParaRPr lang="en-US" dirty="0"/>
          </a:p>
        </p:txBody>
      </p:sp>
      <p:pic>
        <p:nvPicPr>
          <p:cNvPr id="4" name="Content Placeholder 3"/>
          <p:cNvPicPr>
            <a:picLocks noGrp="1" noChangeAspect="1"/>
          </p:cNvPicPr>
          <p:nvPr>
            <p:ph idx="1"/>
          </p:nvPr>
        </p:nvPicPr>
        <p:blipFill>
          <a:blip r:embed="rId3"/>
          <a:stretch>
            <a:fillRect/>
          </a:stretch>
        </p:blipFill>
        <p:spPr>
          <a:xfrm>
            <a:off x="1053072" y="1277938"/>
            <a:ext cx="7037855" cy="467995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en-US" dirty="0"/>
          </a:p>
        </p:txBody>
      </p:sp>
      <p:sp>
        <p:nvSpPr>
          <p:cNvPr id="3" name="Content Placeholder 2"/>
          <p:cNvSpPr>
            <a:spLocks noGrp="1"/>
          </p:cNvSpPr>
          <p:nvPr>
            <p:ph idx="1"/>
          </p:nvPr>
        </p:nvSpPr>
        <p:spPr>
          <a:xfrm>
            <a:off x="457200" y="1277496"/>
            <a:ext cx="8229600" cy="3508653"/>
          </a:xfrm>
        </p:spPr>
        <p:txBody>
          <a:bodyPr/>
          <a:lstStyle/>
          <a:p>
            <a:r>
              <a:rPr lang="pt-BR" dirty="0" smtClean="0"/>
              <a:t>STM8 Basics &amp; Portifolio</a:t>
            </a:r>
          </a:p>
          <a:p>
            <a:r>
              <a:rPr lang="pt-BR" dirty="0" smtClean="0"/>
              <a:t>Available Peripherals</a:t>
            </a:r>
          </a:p>
          <a:p>
            <a:r>
              <a:rPr lang="pt-BR" dirty="0" smtClean="0"/>
              <a:t>Getting Started with the Software and Firmware</a:t>
            </a:r>
          </a:p>
          <a:p>
            <a:pPr lvl="1"/>
            <a:r>
              <a:rPr lang="pt-BR" dirty="0" smtClean="0"/>
              <a:t>Compiler and IDE</a:t>
            </a:r>
          </a:p>
          <a:p>
            <a:pPr lvl="1"/>
            <a:r>
              <a:rPr lang="pt-BR" dirty="0" smtClean="0"/>
              <a:t>Library</a:t>
            </a:r>
          </a:p>
          <a:p>
            <a:r>
              <a:rPr lang="pt-BR" dirty="0" smtClean="0"/>
              <a:t>Eval Board</a:t>
            </a:r>
            <a:endParaRPr lang="pt-BR" dirty="0" smtClean="0"/>
          </a:p>
          <a:p>
            <a:r>
              <a:rPr lang="pt-BR" dirty="0" smtClean="0"/>
              <a:t>Hands-On </a:t>
            </a:r>
            <a:endParaRPr lang="en-US"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Architecture in files</a:t>
            </a:r>
            <a:endParaRPr lang="en-US" dirty="0"/>
          </a:p>
        </p:txBody>
      </p:sp>
      <p:pic>
        <p:nvPicPr>
          <p:cNvPr id="5" name="Content Placeholder 4"/>
          <p:cNvPicPr>
            <a:picLocks noGrp="1" noChangeAspect="1"/>
          </p:cNvPicPr>
          <p:nvPr>
            <p:ph idx="1"/>
          </p:nvPr>
        </p:nvPicPr>
        <p:blipFill>
          <a:blip r:embed="rId2"/>
          <a:stretch>
            <a:fillRect/>
          </a:stretch>
        </p:blipFill>
        <p:spPr>
          <a:xfrm>
            <a:off x="1709632" y="1277938"/>
            <a:ext cx="5724735" cy="4679950"/>
          </a:xfrm>
          <a:prstGeom prst="rect">
            <a:avLst/>
          </a:prstGeom>
        </p:spPr>
      </p:pic>
    </p:spTree>
    <p:extLst>
      <p:ext uri="{BB962C8B-B14F-4D97-AF65-F5344CB8AC3E}">
        <p14:creationId xmlns:p14="http://schemas.microsoft.com/office/powerpoint/2010/main" val="1198734172"/>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Getting Started from scratch!</a:t>
            </a:r>
            <a:endParaRPr lang="pt-BR" dirty="0"/>
          </a:p>
        </p:txBody>
      </p:sp>
      <p:pic>
        <p:nvPicPr>
          <p:cNvPr id="4" name="Picture 2"/>
          <p:cNvPicPr>
            <a:picLocks noGrp="1" noChangeAspect="1" noChangeArrowheads="1"/>
          </p:cNvPicPr>
          <p:nvPr>
            <p:ph idx="1"/>
          </p:nvPr>
        </p:nvPicPr>
        <p:blipFill>
          <a:blip r:embed="rId2" cstate="print"/>
          <a:stretch>
            <a:fillRect/>
          </a:stretch>
        </p:blipFill>
        <p:spPr bwMode="auto">
          <a:xfrm>
            <a:off x="1566140" y="1277938"/>
            <a:ext cx="6011719" cy="4679950"/>
          </a:xfrm>
          <a:prstGeom prst="rect">
            <a:avLst/>
          </a:prstGeom>
          <a:noFill/>
          <a:ln w="9525">
            <a:noFill/>
            <a:miter lim="800000"/>
            <a:headEnd/>
            <a:tailEnd/>
          </a:ln>
        </p:spPr>
      </p:pic>
    </p:spTree>
    <p:extLst>
      <p:ext uri="{BB962C8B-B14F-4D97-AF65-F5344CB8AC3E}">
        <p14:creationId xmlns:p14="http://schemas.microsoft.com/office/powerpoint/2010/main" val="16450837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dirty="0" smtClean="0"/>
              <a:t>Open the STVD</a:t>
            </a:r>
            <a:endParaRPr lang="en-US" dirty="0"/>
          </a:p>
        </p:txBody>
      </p:sp>
      <p:pic>
        <p:nvPicPr>
          <p:cNvPr id="12" name="Picture 2"/>
          <p:cNvPicPr>
            <a:picLocks noGrp="1" noChangeAspect="1" noChangeArrowheads="1"/>
          </p:cNvPicPr>
          <p:nvPr>
            <p:ph idx="1"/>
          </p:nvPr>
        </p:nvPicPr>
        <p:blipFill>
          <a:blip r:embed="rId2" cstate="print"/>
          <a:stretch>
            <a:fillRect/>
          </a:stretch>
        </p:blipFill>
        <p:spPr bwMode="auto">
          <a:xfrm>
            <a:off x="457200" y="1298443"/>
            <a:ext cx="8229600" cy="4638940"/>
          </a:xfrm>
          <a:prstGeom prst="rect">
            <a:avLst/>
          </a:prstGeom>
          <a:noFill/>
          <a:ln w="9525">
            <a:noFill/>
            <a:miter lim="800000"/>
            <a:headEnd/>
            <a:tailEnd/>
          </a:ln>
        </p:spPr>
      </p:pic>
    </p:spTree>
    <p:extLst>
      <p:ext uri="{BB962C8B-B14F-4D97-AF65-F5344CB8AC3E}">
        <p14:creationId xmlns:p14="http://schemas.microsoft.com/office/powerpoint/2010/main" val="4095778074"/>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Choose to create a New Workspace</a:t>
            </a:r>
            <a:endParaRPr lang="en-US" dirty="0"/>
          </a:p>
        </p:txBody>
      </p:sp>
      <p:sp>
        <p:nvSpPr>
          <p:cNvPr id="7" name="Content Placeholder 6"/>
          <p:cNvSpPr>
            <a:spLocks noGrp="1"/>
          </p:cNvSpPr>
          <p:nvPr>
            <p:ph idx="1"/>
          </p:nvPr>
        </p:nvSpPr>
        <p:spPr>
          <a:xfrm>
            <a:off x="457200" y="1277496"/>
            <a:ext cx="8229600" cy="400110"/>
          </a:xfrm>
        </p:spPr>
        <p:txBody>
          <a:bodyPr/>
          <a:lstStyle/>
          <a:p>
            <a:pPr lvl="5"/>
            <a:r>
              <a:rPr lang="en-US" dirty="0" smtClean="0"/>
              <a:t>And then, to create workspace and project</a:t>
            </a:r>
            <a:endParaRPr lang="en-US" dirty="0"/>
          </a:p>
        </p:txBody>
      </p:sp>
      <p:pic>
        <p:nvPicPr>
          <p:cNvPr id="11" name="Picture 3"/>
          <p:cNvPicPr>
            <a:picLocks noChangeAspect="1" noChangeArrowheads="1"/>
          </p:cNvPicPr>
          <p:nvPr/>
        </p:nvPicPr>
        <p:blipFill>
          <a:blip r:embed="rId2" cstate="print"/>
          <a:srcRect/>
          <a:stretch>
            <a:fillRect/>
          </a:stretch>
        </p:blipFill>
        <p:spPr bwMode="auto">
          <a:xfrm>
            <a:off x="3276600" y="1828800"/>
            <a:ext cx="4495800" cy="38481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81000" y="990600"/>
            <a:ext cx="2286000" cy="5085907"/>
          </a:xfrm>
          <a:prstGeom prst="rect">
            <a:avLst/>
          </a:prstGeom>
          <a:noFill/>
          <a:ln w="9525">
            <a:noFill/>
            <a:miter lim="800000"/>
            <a:headEnd/>
            <a:tailEnd/>
          </a:ln>
        </p:spPr>
      </p:pic>
    </p:spTree>
    <p:extLst>
      <p:ext uri="{BB962C8B-B14F-4D97-AF65-F5344CB8AC3E}">
        <p14:creationId xmlns:p14="http://schemas.microsoft.com/office/powerpoint/2010/main" val="2648473611"/>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pt-BR" dirty="0" smtClean="0"/>
              <a:t>Name the workspace and set it’s location</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1647825" y="1560513"/>
            <a:ext cx="5848350" cy="4114800"/>
          </a:xfrm>
          <a:prstGeom prst="rect">
            <a:avLst/>
          </a:prstGeom>
          <a:noFill/>
          <a:ln w="9525">
            <a:noFill/>
            <a:miter lim="800000"/>
            <a:headEnd/>
            <a:tailEnd/>
          </a:ln>
        </p:spPr>
      </p:pic>
    </p:spTree>
    <p:extLst>
      <p:ext uri="{BB962C8B-B14F-4D97-AF65-F5344CB8AC3E}">
        <p14:creationId xmlns:p14="http://schemas.microsoft.com/office/powerpoint/2010/main" val="151644762"/>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Select the proper Toolchain</a:t>
            </a:r>
            <a:endParaRPr lang="en-US" dirty="0"/>
          </a:p>
        </p:txBody>
      </p:sp>
      <p:pic>
        <p:nvPicPr>
          <p:cNvPr id="3" name="Content Placeholder 2"/>
          <p:cNvPicPr>
            <a:picLocks noGrp="1" noChangeAspect="1"/>
          </p:cNvPicPr>
          <p:nvPr>
            <p:ph idx="1"/>
          </p:nvPr>
        </p:nvPicPr>
        <p:blipFill>
          <a:blip r:embed="rId2"/>
          <a:stretch>
            <a:fillRect/>
          </a:stretch>
        </p:blipFill>
        <p:spPr>
          <a:xfrm>
            <a:off x="1590675" y="1527175"/>
            <a:ext cx="5962650" cy="4181475"/>
          </a:xfrm>
          <a:prstGeom prst="rect">
            <a:avLst/>
          </a:prstGeom>
        </p:spPr>
      </p:pic>
    </p:spTree>
    <p:extLst>
      <p:ext uri="{BB962C8B-B14F-4D97-AF65-F5344CB8AC3E}">
        <p14:creationId xmlns:p14="http://schemas.microsoft.com/office/powerpoint/2010/main" val="3482423750"/>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Select the </a:t>
            </a:r>
            <a:r>
              <a:rPr lang="pt-BR" dirty="0" smtClean="0"/>
              <a:t>STM8L152C6</a:t>
            </a:r>
            <a:endParaRPr lang="en-US" dirty="0"/>
          </a:p>
        </p:txBody>
      </p:sp>
      <p:pic>
        <p:nvPicPr>
          <p:cNvPr id="4" name="Content Placeholder 3"/>
          <p:cNvPicPr>
            <a:picLocks noGrp="1" noChangeAspect="1"/>
          </p:cNvPicPr>
          <p:nvPr>
            <p:ph idx="1"/>
          </p:nvPr>
        </p:nvPicPr>
        <p:blipFill>
          <a:blip r:embed="rId2"/>
          <a:stretch>
            <a:fillRect/>
          </a:stretch>
        </p:blipFill>
        <p:spPr>
          <a:xfrm>
            <a:off x="2333625" y="1384300"/>
            <a:ext cx="4476750" cy="4467225"/>
          </a:xfrm>
          <a:prstGeom prst="rect">
            <a:avLst/>
          </a:prstGeom>
        </p:spPr>
      </p:pic>
    </p:spTree>
    <p:extLst>
      <p:ext uri="{BB962C8B-B14F-4D97-AF65-F5344CB8AC3E}">
        <p14:creationId xmlns:p14="http://schemas.microsoft.com/office/powerpoint/2010/main" val="1702111834"/>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Your workspace should look like this</a:t>
            </a:r>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06208"/>
            <a:ext cx="8229600" cy="442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380520"/>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Giving a closer look</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3219450" y="1384300"/>
            <a:ext cx="2705100" cy="4467225"/>
          </a:xfrm>
          <a:prstGeom prst="rect">
            <a:avLst/>
          </a:prstGeom>
          <a:noFill/>
          <a:ln w="9525">
            <a:noFill/>
            <a:miter lim="800000"/>
            <a:headEnd/>
            <a:tailEnd/>
          </a:ln>
        </p:spPr>
      </p:pic>
    </p:spTree>
    <p:extLst>
      <p:ext uri="{BB962C8B-B14F-4D97-AF65-F5344CB8AC3E}">
        <p14:creationId xmlns:p14="http://schemas.microsoft.com/office/powerpoint/2010/main" val="3336633963"/>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Now, let’s add the library</a:t>
            </a:r>
            <a:endParaRPr lang="en-US" dirty="0"/>
          </a:p>
        </p:txBody>
      </p:sp>
      <p:pic>
        <p:nvPicPr>
          <p:cNvPr id="10" name="Picture 2"/>
          <p:cNvPicPr>
            <a:picLocks noGrp="1" noChangeAspect="1" noChangeArrowheads="1"/>
          </p:cNvPicPr>
          <p:nvPr>
            <p:ph idx="1"/>
          </p:nvPr>
        </p:nvPicPr>
        <p:blipFill>
          <a:blip r:embed="rId3" cstate="print"/>
          <a:srcRect/>
          <a:stretch>
            <a:fillRect/>
          </a:stretch>
        </p:blipFill>
        <p:spPr bwMode="auto">
          <a:xfrm>
            <a:off x="1905000" y="1447800"/>
            <a:ext cx="2918460" cy="412242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4495800" y="1676400"/>
            <a:ext cx="3543300" cy="12192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a:t>
            </a:r>
            <a:r>
              <a:rPr lang="pt-BR" dirty="0" smtClean="0"/>
              <a:t>Training</a:t>
            </a:r>
            <a:endParaRPr lang="en-US" dirty="0"/>
          </a:p>
        </p:txBody>
      </p:sp>
      <p:sp>
        <p:nvSpPr>
          <p:cNvPr id="3" name="Subtitle 2"/>
          <p:cNvSpPr>
            <a:spLocks noGrp="1"/>
          </p:cNvSpPr>
          <p:nvPr>
            <p:ph type="subTitle" idx="1"/>
          </p:nvPr>
        </p:nvSpPr>
        <p:spPr/>
        <p:txBody>
          <a:bodyPr/>
          <a:lstStyle/>
          <a:p>
            <a:r>
              <a:rPr lang="pt-BR" dirty="0" smtClean="0"/>
              <a:t>STM8 Basics &amp; Portifolio</a:t>
            </a:r>
          </a:p>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a:t>Now, let’s add the library</a:t>
            </a:r>
            <a:endParaRPr lang="en-US" dirty="0"/>
          </a:p>
        </p:txBody>
      </p:sp>
      <p:pic>
        <p:nvPicPr>
          <p:cNvPr id="8" name="Picture 2"/>
          <p:cNvPicPr>
            <a:picLocks noGrp="1" noChangeAspect="1" noChangeArrowheads="1"/>
          </p:cNvPicPr>
          <p:nvPr>
            <p:ph idx="1"/>
          </p:nvPr>
        </p:nvPicPr>
        <p:blipFill>
          <a:blip r:embed="rId3" cstate="print"/>
          <a:srcRect/>
          <a:stretch>
            <a:fillRect/>
          </a:stretch>
        </p:blipFill>
        <p:spPr bwMode="auto">
          <a:xfrm>
            <a:off x="457200" y="1295400"/>
            <a:ext cx="2727960" cy="402336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3048000" y="1295400"/>
            <a:ext cx="5903791" cy="4110037"/>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a:t>Now, let’s add the library</a:t>
            </a:r>
            <a:endParaRPr lang="en-US" dirty="0"/>
          </a:p>
        </p:txBody>
      </p:sp>
      <p:pic>
        <p:nvPicPr>
          <p:cNvPr id="7" name="Content Placeholder 6"/>
          <p:cNvPicPr>
            <a:picLocks noGrp="1" noChangeAspect="1"/>
          </p:cNvPicPr>
          <p:nvPr>
            <p:ph idx="1"/>
          </p:nvPr>
        </p:nvPicPr>
        <p:blipFill>
          <a:blip r:embed="rId3"/>
          <a:stretch>
            <a:fillRect/>
          </a:stretch>
        </p:blipFill>
        <p:spPr>
          <a:xfrm>
            <a:off x="427892" y="1259632"/>
            <a:ext cx="3332953" cy="4679950"/>
          </a:xfrm>
          <a:prstGeom prst="rect">
            <a:avLst/>
          </a:prstGeom>
        </p:spPr>
      </p:pic>
      <p:pic>
        <p:nvPicPr>
          <p:cNvPr id="3" name="Picture 2"/>
          <p:cNvPicPr>
            <a:picLocks noChangeAspect="1"/>
          </p:cNvPicPr>
          <p:nvPr/>
        </p:nvPicPr>
        <p:blipFill>
          <a:blip r:embed="rId4"/>
          <a:stretch>
            <a:fillRect/>
          </a:stretch>
        </p:blipFill>
        <p:spPr>
          <a:xfrm>
            <a:off x="3160555" y="1447800"/>
            <a:ext cx="5972175" cy="4097007"/>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686800" cy="1523494"/>
          </a:xfrm>
        </p:spPr>
        <p:txBody>
          <a:bodyPr/>
          <a:lstStyle/>
          <a:p>
            <a:r>
              <a:rPr lang="pt-BR" dirty="0" smtClean="0"/>
              <a:t>Once the basic files are imported, we need to add the files responsibles to manage the interrupt vector</a:t>
            </a:r>
          </a:p>
          <a:p>
            <a:pPr lvl="1"/>
            <a:r>
              <a:rPr lang="pt-BR" dirty="0" smtClean="0"/>
              <a:t>Copy the 3 highlighted files to our project folder, these files are available under </a:t>
            </a:r>
            <a:r>
              <a:rPr lang="pt-BR" dirty="0"/>
              <a:t>the unzip library folder: </a:t>
            </a:r>
            <a:r>
              <a:rPr lang="pt-BR" dirty="0" smtClean="0"/>
              <a:t>STM8L15x-16x-05x-AL31-L_StdPeriph_Lib\Project\STM8L15x_StdPeriph_Template</a:t>
            </a:r>
            <a:endParaRPr lang="pt-BR" dirty="0"/>
          </a:p>
        </p:txBody>
      </p:sp>
      <p:pic>
        <p:nvPicPr>
          <p:cNvPr id="4" name="Picture 3"/>
          <p:cNvPicPr>
            <a:picLocks noChangeAspect="1"/>
          </p:cNvPicPr>
          <p:nvPr/>
        </p:nvPicPr>
        <p:blipFill>
          <a:blip r:embed="rId3"/>
          <a:stretch>
            <a:fillRect/>
          </a:stretch>
        </p:blipFill>
        <p:spPr>
          <a:xfrm>
            <a:off x="2162175" y="2842765"/>
            <a:ext cx="4819650" cy="385572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229600" cy="1523494"/>
          </a:xfrm>
        </p:spPr>
        <p:txBody>
          <a:bodyPr/>
          <a:lstStyle/>
          <a:p>
            <a:r>
              <a:rPr lang="pt-BR" dirty="0" smtClean="0"/>
              <a:t>Since the interrupt vector file that is automatically generated is not asserted with the library’s names, we need to replace the file</a:t>
            </a:r>
          </a:p>
          <a:p>
            <a:pPr lvl="1"/>
            <a:r>
              <a:rPr lang="pt-BR" dirty="0" smtClean="0"/>
              <a:t>Copy the highlighted file to our project folder, this file is available under </a:t>
            </a:r>
            <a:r>
              <a:rPr lang="pt-BR" dirty="0"/>
              <a:t>the unzip library folder: </a:t>
            </a:r>
            <a:r>
              <a:rPr lang="pt-BR" dirty="0"/>
              <a:t>STM8L15x-16x-05x-AL31-L_StdPeriph_Lib\Project\STM8L15x_StdPeriph_Template\STVD\Cosmic</a:t>
            </a:r>
            <a:endParaRPr lang="pt-BR" dirty="0"/>
          </a:p>
        </p:txBody>
      </p:sp>
      <p:pic>
        <p:nvPicPr>
          <p:cNvPr id="3" name="Picture 2"/>
          <p:cNvPicPr>
            <a:picLocks noChangeAspect="1"/>
          </p:cNvPicPr>
          <p:nvPr/>
        </p:nvPicPr>
        <p:blipFill>
          <a:blip r:embed="rId2"/>
          <a:stretch>
            <a:fillRect/>
          </a:stretch>
        </p:blipFill>
        <p:spPr>
          <a:xfrm>
            <a:off x="2276475" y="2895600"/>
            <a:ext cx="4591050" cy="3672840"/>
          </a:xfrm>
          <a:prstGeom prst="rect">
            <a:avLst/>
          </a:prstGeom>
        </p:spPr>
      </p:pic>
    </p:spTree>
    <p:extLst>
      <p:ext uri="{BB962C8B-B14F-4D97-AF65-F5344CB8AC3E}">
        <p14:creationId xmlns:p14="http://schemas.microsoft.com/office/powerpoint/2010/main" val="3378927031"/>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229600" cy="4170372"/>
          </a:xfrm>
        </p:spPr>
        <p:txBody>
          <a:bodyPr/>
          <a:lstStyle/>
          <a:p>
            <a:r>
              <a:rPr lang="pt-BR" dirty="0" smtClean="0"/>
              <a:t>With all the preparations done, we just need to add the following files within our project:</a:t>
            </a:r>
          </a:p>
          <a:p>
            <a:pPr lvl="1"/>
            <a:r>
              <a:rPr lang="pt-BR" dirty="0" smtClean="0"/>
              <a:t>STM8L15x_it.c</a:t>
            </a:r>
            <a:endParaRPr lang="pt-BR" dirty="0" smtClean="0"/>
          </a:p>
          <a:p>
            <a:pPr lvl="1"/>
            <a:r>
              <a:rPr lang="pt-BR" dirty="0"/>
              <a:t>STM8L15x_it.h</a:t>
            </a:r>
            <a:endParaRPr lang="pt-BR" dirty="0"/>
          </a:p>
          <a:p>
            <a:pPr lvl="1"/>
            <a:r>
              <a:rPr lang="pt-BR" dirty="0"/>
              <a:t>STM8L15x_conf.h</a:t>
            </a:r>
            <a:endParaRPr lang="pt-BR" dirty="0" smtClean="0"/>
          </a:p>
          <a:p>
            <a:r>
              <a:rPr lang="pt-BR" dirty="0" smtClean="0"/>
              <a:t>The final result should be like this:</a:t>
            </a:r>
          </a:p>
          <a:p>
            <a:endParaRPr lang="pt-BR" dirty="0"/>
          </a:p>
          <a:p>
            <a:endParaRPr lang="pt-BR" dirty="0"/>
          </a:p>
          <a:p>
            <a:pPr lvl="1"/>
            <a:endParaRPr lang="pt-BR" dirty="0" smtClean="0"/>
          </a:p>
          <a:p>
            <a:pPr lvl="1"/>
            <a:endParaRPr lang="pt-BR" dirty="0"/>
          </a:p>
        </p:txBody>
      </p:sp>
      <p:pic>
        <p:nvPicPr>
          <p:cNvPr id="3" name="Picture 2"/>
          <p:cNvPicPr>
            <a:picLocks noChangeAspect="1"/>
          </p:cNvPicPr>
          <p:nvPr/>
        </p:nvPicPr>
        <p:blipFill>
          <a:blip r:embed="rId2"/>
          <a:stretch>
            <a:fillRect/>
          </a:stretch>
        </p:blipFill>
        <p:spPr>
          <a:xfrm>
            <a:off x="5181600" y="1819275"/>
            <a:ext cx="2876550" cy="5038725"/>
          </a:xfrm>
          <a:prstGeom prst="rect">
            <a:avLst/>
          </a:prstGeom>
        </p:spPr>
      </p:pic>
    </p:spTree>
    <p:extLst>
      <p:ext uri="{BB962C8B-B14F-4D97-AF65-F5344CB8AC3E}">
        <p14:creationId xmlns:p14="http://schemas.microsoft.com/office/powerpoint/2010/main" val="2651431247"/>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Configuring the library – STM8L15x.h</a:t>
            </a:r>
            <a:endParaRPr lang="en-US" dirty="0"/>
          </a:p>
        </p:txBody>
      </p:sp>
      <p:pic>
        <p:nvPicPr>
          <p:cNvPr id="8" name="Content Placeholder 7"/>
          <p:cNvPicPr>
            <a:picLocks noGrp="1" noChangeAspect="1"/>
          </p:cNvPicPr>
          <p:nvPr>
            <p:ph idx="1"/>
          </p:nvPr>
        </p:nvPicPr>
        <p:blipFill>
          <a:blip r:embed="rId3"/>
          <a:stretch>
            <a:fillRect/>
          </a:stretch>
        </p:blipFill>
        <p:spPr>
          <a:xfrm>
            <a:off x="457200" y="1437069"/>
            <a:ext cx="8229600" cy="4361688"/>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pt-BR" dirty="0" smtClean="0"/>
              <a:t>Configuring the library – </a:t>
            </a:r>
            <a:r>
              <a:rPr lang="pt-BR" dirty="0" smtClean="0"/>
              <a:t>STM8L_conf.h</a:t>
            </a:r>
            <a:endParaRPr lang="en-US" dirty="0"/>
          </a:p>
        </p:txBody>
      </p:sp>
      <p:sp>
        <p:nvSpPr>
          <p:cNvPr id="2" name="Content Placeholder 1"/>
          <p:cNvSpPr>
            <a:spLocks noGrp="1"/>
          </p:cNvSpPr>
          <p:nvPr>
            <p:ph idx="1"/>
          </p:nvPr>
        </p:nvSpPr>
        <p:spPr>
          <a:xfrm>
            <a:off x="457200" y="1277496"/>
            <a:ext cx="8229600" cy="4093428"/>
          </a:xfrm>
        </p:spPr>
        <p:txBody>
          <a:bodyPr/>
          <a:lstStyle/>
          <a:p>
            <a:r>
              <a:rPr lang="en-US" dirty="0"/>
              <a:t>The Standard Peripherals Library implements run-time failure detection by checking the input values of all library functions. The run-time checking is achieved by using an </a:t>
            </a:r>
            <a:r>
              <a:rPr lang="en-US" b="1" i="1" dirty="0" err="1"/>
              <a:t>assert_param</a:t>
            </a:r>
            <a:r>
              <a:rPr lang="en-US" dirty="0"/>
              <a:t> macro. This macro is used in all library functions which have at least an input parameter. It allows the user to check that the input value lies within the defined parameter values</a:t>
            </a:r>
            <a:endParaRPr lang="pt-BR" dirty="0" smtClean="0"/>
          </a:p>
          <a:p>
            <a:r>
              <a:rPr lang="pt-BR" dirty="0" smtClean="0"/>
              <a:t>For the purpouse of this training, we won’t use this feature, so it’s mandatory to comment the assert define:</a:t>
            </a:r>
          </a:p>
          <a:p>
            <a:endParaRPr lang="pt-BR" dirty="0"/>
          </a:p>
          <a:p>
            <a:endParaRPr lang="pt-BR" dirty="0"/>
          </a:p>
        </p:txBody>
      </p:sp>
      <p:pic>
        <p:nvPicPr>
          <p:cNvPr id="6" name="Picture 5"/>
          <p:cNvPicPr>
            <a:picLocks noChangeAspect="1"/>
          </p:cNvPicPr>
          <p:nvPr/>
        </p:nvPicPr>
        <p:blipFill>
          <a:blip r:embed="rId2"/>
          <a:stretch>
            <a:fillRect/>
          </a:stretch>
        </p:blipFill>
        <p:spPr>
          <a:xfrm>
            <a:off x="457200" y="4255313"/>
            <a:ext cx="8458200" cy="1133475"/>
          </a:xfrm>
          <a:prstGeom prst="rect">
            <a:avLst/>
          </a:prstGeom>
        </p:spPr>
      </p:pic>
    </p:spTree>
    <p:extLst>
      <p:ext uri="{BB962C8B-B14F-4D97-AF65-F5344CB8AC3E}">
        <p14:creationId xmlns:p14="http://schemas.microsoft.com/office/powerpoint/2010/main" val="697352454"/>
      </p:ext>
    </p:extLst>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Compile the project (F7 as short key)</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2228826"/>
            <a:ext cx="2333625" cy="2038350"/>
          </a:xfrm>
          <a:prstGeom prst="rect">
            <a:avLst/>
          </a:prstGeom>
          <a:noFill/>
          <a:ln w="9525">
            <a:noFill/>
            <a:miter lim="800000"/>
            <a:headEnd/>
            <a:tailEnd/>
          </a:ln>
        </p:spPr>
      </p:pic>
      <p:sp>
        <p:nvSpPr>
          <p:cNvPr id="2" name="Content Placeholder 1"/>
          <p:cNvSpPr>
            <a:spLocks noGrp="1"/>
          </p:cNvSpPr>
          <p:nvPr>
            <p:ph idx="1"/>
          </p:nvPr>
        </p:nvSpPr>
        <p:spPr>
          <a:xfrm>
            <a:off x="457200" y="1277496"/>
            <a:ext cx="8229600" cy="707886"/>
          </a:xfrm>
        </p:spPr>
        <p:txBody>
          <a:bodyPr/>
          <a:lstStyle/>
          <a:p>
            <a:r>
              <a:rPr lang="pt-BR" dirty="0" smtClean="0"/>
              <a:t>Once all is done, just compile and get the so desired 0 erros and 0 warnings</a:t>
            </a:r>
            <a:endParaRPr lang="pt-BR" dirty="0"/>
          </a:p>
        </p:txBody>
      </p:sp>
      <p:pic>
        <p:nvPicPr>
          <p:cNvPr id="3" name="Picture 2"/>
          <p:cNvPicPr>
            <a:picLocks noChangeAspect="1"/>
          </p:cNvPicPr>
          <p:nvPr/>
        </p:nvPicPr>
        <p:blipFill>
          <a:blip r:embed="rId4"/>
          <a:stretch>
            <a:fillRect/>
          </a:stretch>
        </p:blipFill>
        <p:spPr>
          <a:xfrm>
            <a:off x="457200" y="4556135"/>
            <a:ext cx="5219700" cy="1419225"/>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a:t>
            </a:r>
            <a:r>
              <a:rPr lang="pt-BR" dirty="0" smtClean="0"/>
              <a:t>Training</a:t>
            </a:r>
            <a:endParaRPr lang="en-US" dirty="0"/>
          </a:p>
        </p:txBody>
      </p:sp>
      <p:sp>
        <p:nvSpPr>
          <p:cNvPr id="4" name="Subtitle 3"/>
          <p:cNvSpPr>
            <a:spLocks noGrp="1"/>
          </p:cNvSpPr>
          <p:nvPr>
            <p:ph type="subTitle" idx="1"/>
          </p:nvPr>
        </p:nvSpPr>
        <p:spPr/>
        <p:txBody>
          <a:bodyPr/>
          <a:lstStyle/>
          <a:p>
            <a:r>
              <a:rPr lang="pt-BR" dirty="0" smtClean="0"/>
              <a:t>Eval Board</a:t>
            </a:r>
            <a:endParaRPr lang="en-US" dirty="0" smtClean="0"/>
          </a:p>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Eval Board</a:t>
            </a:r>
            <a:endParaRPr lang="en-US" dirty="0"/>
          </a:p>
        </p:txBody>
      </p:sp>
      <p:pic>
        <p:nvPicPr>
          <p:cNvPr id="6" name="Picture 5"/>
          <p:cNvPicPr>
            <a:picLocks noChangeAspect="1"/>
          </p:cNvPicPr>
          <p:nvPr/>
        </p:nvPicPr>
        <p:blipFill>
          <a:blip r:embed="rId3"/>
          <a:stretch>
            <a:fillRect/>
          </a:stretch>
        </p:blipFill>
        <p:spPr>
          <a:xfrm>
            <a:off x="700146" y="1339333"/>
            <a:ext cx="2338329" cy="4823342"/>
          </a:xfrm>
          <a:prstGeom prst="rect">
            <a:avLst/>
          </a:prstGeom>
        </p:spPr>
      </p:pic>
      <p:pic>
        <p:nvPicPr>
          <p:cNvPr id="8" name="Content Placeholder 7"/>
          <p:cNvPicPr>
            <a:picLocks noGrp="1" noChangeAspect="1"/>
          </p:cNvPicPr>
          <p:nvPr>
            <p:ph idx="1"/>
          </p:nvPr>
        </p:nvPicPr>
        <p:blipFill>
          <a:blip r:embed="rId4"/>
          <a:stretch>
            <a:fillRect/>
          </a:stretch>
        </p:blipFill>
        <p:spPr>
          <a:xfrm>
            <a:off x="3443242" y="1490686"/>
            <a:ext cx="5089198" cy="467995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Portfolio</a:t>
            </a:r>
            <a:endParaRPr lang="pt-BR" dirty="0"/>
          </a:p>
        </p:txBody>
      </p:sp>
      <p:pic>
        <p:nvPicPr>
          <p:cNvPr id="5122" name="Picture 2" descr="http://www.emcu.it/STM8/STM8L/PortFolio/por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099" y="1277938"/>
            <a:ext cx="7687802" cy="467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240427"/>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Idd measurement circuitry</a:t>
            </a:r>
            <a:endParaRPr lang="en-US" dirty="0"/>
          </a:p>
        </p:txBody>
      </p:sp>
      <p:pic>
        <p:nvPicPr>
          <p:cNvPr id="5" name="Content Placeholder 4"/>
          <p:cNvPicPr>
            <a:picLocks noGrp="1" noChangeAspect="1"/>
          </p:cNvPicPr>
          <p:nvPr>
            <p:ph idx="1"/>
          </p:nvPr>
        </p:nvPicPr>
        <p:blipFill>
          <a:blip r:embed="rId3"/>
          <a:stretch>
            <a:fillRect/>
          </a:stretch>
        </p:blipFill>
        <p:spPr>
          <a:xfrm>
            <a:off x="4129473" y="1981200"/>
            <a:ext cx="4429125" cy="3305175"/>
          </a:xfrm>
          <a:prstGeom prst="rect">
            <a:avLst/>
          </a:prstGeom>
        </p:spPr>
      </p:pic>
      <p:pic>
        <p:nvPicPr>
          <p:cNvPr id="6" name="Picture 5"/>
          <p:cNvPicPr>
            <a:picLocks noChangeAspect="1"/>
          </p:cNvPicPr>
          <p:nvPr/>
        </p:nvPicPr>
        <p:blipFill>
          <a:blip r:embed="rId4"/>
          <a:stretch>
            <a:fillRect/>
          </a:stretch>
        </p:blipFill>
        <p:spPr>
          <a:xfrm>
            <a:off x="0" y="2438400"/>
            <a:ext cx="2981325" cy="1838325"/>
          </a:xfrm>
          <a:prstGeom prst="rect">
            <a:avLst/>
          </a:prstGeom>
        </p:spPr>
      </p:pic>
      <p:sp>
        <p:nvSpPr>
          <p:cNvPr id="7" name="Right Arrow 6"/>
          <p:cNvSpPr/>
          <p:nvPr/>
        </p:nvSpPr>
        <p:spPr>
          <a:xfrm>
            <a:off x="3174399" y="2938462"/>
            <a:ext cx="7620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LCD segment mapping</a:t>
            </a:r>
            <a:endParaRPr lang="pt-BR" dirty="0"/>
          </a:p>
        </p:txBody>
      </p:sp>
      <p:pic>
        <p:nvPicPr>
          <p:cNvPr id="4" name="Content Placeholder 3"/>
          <p:cNvPicPr>
            <a:picLocks noGrp="1" noChangeAspect="1"/>
          </p:cNvPicPr>
          <p:nvPr>
            <p:ph idx="1"/>
          </p:nvPr>
        </p:nvPicPr>
        <p:blipFill>
          <a:blip r:embed="rId2"/>
          <a:stretch>
            <a:fillRect/>
          </a:stretch>
        </p:blipFill>
        <p:spPr>
          <a:xfrm>
            <a:off x="0" y="1134371"/>
            <a:ext cx="4352925" cy="3667125"/>
          </a:xfrm>
          <a:prstGeom prst="rect">
            <a:avLst/>
          </a:prstGeom>
        </p:spPr>
      </p:pic>
      <p:pic>
        <p:nvPicPr>
          <p:cNvPr id="5" name="Picture 4"/>
          <p:cNvPicPr>
            <a:picLocks noChangeAspect="1"/>
          </p:cNvPicPr>
          <p:nvPr/>
        </p:nvPicPr>
        <p:blipFill>
          <a:blip r:embed="rId3"/>
          <a:stretch>
            <a:fillRect/>
          </a:stretch>
        </p:blipFill>
        <p:spPr>
          <a:xfrm>
            <a:off x="4090987" y="1067798"/>
            <a:ext cx="4650551" cy="3453540"/>
          </a:xfrm>
          <a:prstGeom prst="rect">
            <a:avLst/>
          </a:prstGeom>
        </p:spPr>
      </p:pic>
      <p:pic>
        <p:nvPicPr>
          <p:cNvPr id="6" name="Picture 5"/>
          <p:cNvPicPr>
            <a:picLocks noChangeAspect="1"/>
          </p:cNvPicPr>
          <p:nvPr/>
        </p:nvPicPr>
        <p:blipFill>
          <a:blip r:embed="rId4"/>
          <a:stretch>
            <a:fillRect/>
          </a:stretch>
        </p:blipFill>
        <p:spPr>
          <a:xfrm>
            <a:off x="4068241" y="4461435"/>
            <a:ext cx="4464199" cy="2244165"/>
          </a:xfrm>
          <a:prstGeom prst="rect">
            <a:avLst/>
          </a:prstGeom>
        </p:spPr>
      </p:pic>
    </p:spTree>
    <p:extLst>
      <p:ext uri="{BB962C8B-B14F-4D97-AF65-F5344CB8AC3E}">
        <p14:creationId xmlns:p14="http://schemas.microsoft.com/office/powerpoint/2010/main" val="3584058427"/>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a:t>
            </a:r>
            <a:r>
              <a:rPr lang="pt-BR" dirty="0" smtClean="0"/>
              <a:t>Training</a:t>
            </a:r>
            <a:endParaRPr lang="en-US" dirty="0"/>
          </a:p>
        </p:txBody>
      </p:sp>
      <p:sp>
        <p:nvSpPr>
          <p:cNvPr id="4" name="Subtitle 3"/>
          <p:cNvSpPr>
            <a:spLocks noGrp="1"/>
          </p:cNvSpPr>
          <p:nvPr>
            <p:ph type="subTitle" idx="1"/>
          </p:nvPr>
        </p:nvSpPr>
        <p:spPr/>
        <p:txBody>
          <a:bodyPr/>
          <a:lstStyle/>
          <a:p>
            <a:r>
              <a:rPr lang="pt-BR" dirty="0" smtClean="0"/>
              <a:t>Hands-On</a:t>
            </a:r>
            <a:endParaRPr lang="en-US" dirty="0" smtClean="0"/>
          </a:p>
          <a:p>
            <a:endParaRPr lang="en-US" dirty="0"/>
          </a:p>
        </p:txBody>
      </p:sp>
    </p:spTree>
    <p:extLst>
      <p:ext uri="{BB962C8B-B14F-4D97-AF65-F5344CB8AC3E}">
        <p14:creationId xmlns:p14="http://schemas.microsoft.com/office/powerpoint/2010/main" val="210770763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39430"/>
          </a:xfrm>
        </p:spPr>
        <p:txBody>
          <a:bodyPr/>
          <a:lstStyle/>
          <a:p>
            <a:r>
              <a:rPr lang="pt-BR" dirty="0" smtClean="0"/>
              <a:t>GPIO</a:t>
            </a:r>
          </a:p>
          <a:p>
            <a:r>
              <a:rPr lang="pt-BR" dirty="0" smtClean="0"/>
              <a:t>LCD</a:t>
            </a:r>
          </a:p>
          <a:p>
            <a:r>
              <a:rPr lang="pt-BR" dirty="0" smtClean="0"/>
              <a:t>ADC to measure VDD</a:t>
            </a:r>
            <a:endParaRPr lang="pt-BR" dirty="0" smtClean="0"/>
          </a:p>
          <a:p>
            <a:r>
              <a:rPr lang="pt-BR" dirty="0" smtClean="0"/>
              <a:t>Run / Low Power Modes measurement</a:t>
            </a:r>
            <a:endParaRPr lang="pt-BR" dirty="0" smtClean="0"/>
          </a:p>
          <a:p>
            <a:pPr lvl="1"/>
            <a:r>
              <a:rPr lang="pt-BR" dirty="0" smtClean="0"/>
              <a:t>Run Mode IDD</a:t>
            </a:r>
          </a:p>
          <a:p>
            <a:pPr lvl="1"/>
            <a:r>
              <a:rPr lang="pt-BR" dirty="0" smtClean="0"/>
              <a:t>Low Power with LCD IDD</a:t>
            </a:r>
          </a:p>
          <a:p>
            <a:pPr lvl="1"/>
            <a:r>
              <a:rPr lang="pt-BR" dirty="0" smtClean="0"/>
              <a:t>Powe Power without LCD IDD</a:t>
            </a:r>
          </a:p>
          <a:p>
            <a:pPr lvl="1"/>
            <a:r>
              <a:rPr lang="pt-BR" dirty="0" smtClean="0"/>
              <a:t>Halt mode IDD</a:t>
            </a:r>
            <a:endParaRPr lang="pt-BR" dirty="0" smtClean="0"/>
          </a:p>
        </p:txBody>
      </p:sp>
    </p:spTree>
    <p:extLst>
      <p:ext uri="{BB962C8B-B14F-4D97-AF65-F5344CB8AC3E}">
        <p14:creationId xmlns:p14="http://schemas.microsoft.com/office/powerpoint/2010/main" val="1067432287"/>
      </p:ext>
    </p:extLst>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39430"/>
          </a:xfrm>
        </p:spPr>
        <p:txBody>
          <a:bodyPr/>
          <a:lstStyle/>
          <a:p>
            <a:r>
              <a:rPr lang="pt-BR" dirty="0" smtClean="0"/>
              <a:t>GPIO</a:t>
            </a:r>
          </a:p>
          <a:p>
            <a:r>
              <a:rPr lang="pt-BR" dirty="0" smtClean="0">
                <a:solidFill>
                  <a:schemeClr val="bg1">
                    <a:lumMod val="50000"/>
                  </a:schemeClr>
                </a:solidFill>
              </a:rPr>
              <a:t>LCD</a:t>
            </a:r>
          </a:p>
          <a:p>
            <a:r>
              <a:rPr lang="pt-BR" dirty="0" smtClean="0">
                <a:solidFill>
                  <a:schemeClr val="bg1">
                    <a:lumMod val="50000"/>
                  </a:schemeClr>
                </a:solidFill>
              </a:rPr>
              <a:t>ADC to measure VDD</a:t>
            </a:r>
            <a:endParaRPr lang="pt-BR" dirty="0" smtClean="0">
              <a:solidFill>
                <a:schemeClr val="bg1">
                  <a:lumMod val="50000"/>
                </a:schemeClr>
              </a:solidFill>
            </a:endParaRPr>
          </a:p>
          <a:p>
            <a:r>
              <a:rPr lang="pt-BR" dirty="0" smtClean="0">
                <a:solidFill>
                  <a:schemeClr val="bg1">
                    <a:lumMod val="50000"/>
                  </a:schemeClr>
                </a:solidFill>
              </a:rPr>
              <a:t>Run / Low Power Modes measurement</a:t>
            </a:r>
            <a:endParaRPr lang="pt-BR" dirty="0" smtClean="0">
              <a:solidFill>
                <a:schemeClr val="bg1">
                  <a:lumMod val="50000"/>
                </a:schemeClr>
              </a:solidFill>
            </a:endParaRPr>
          </a:p>
          <a:p>
            <a:pPr lvl="1"/>
            <a:r>
              <a:rPr lang="pt-BR" dirty="0" smtClean="0">
                <a:solidFill>
                  <a:schemeClr val="bg1">
                    <a:lumMod val="50000"/>
                  </a:schemeClr>
                </a:solidFill>
              </a:rPr>
              <a:t>Run Mode IDD</a:t>
            </a:r>
          </a:p>
          <a:p>
            <a:pPr lvl="1"/>
            <a:r>
              <a:rPr lang="pt-BR" dirty="0" smtClean="0">
                <a:solidFill>
                  <a:schemeClr val="bg1">
                    <a:lumMod val="50000"/>
                  </a:schemeClr>
                </a:solidFill>
              </a:rPr>
              <a:t>Low Power with LCD IDD</a:t>
            </a:r>
          </a:p>
          <a:p>
            <a:pPr lvl="1"/>
            <a:r>
              <a:rPr lang="pt-BR" dirty="0" smtClean="0">
                <a:solidFill>
                  <a:schemeClr val="bg1">
                    <a:lumMod val="50000"/>
                  </a:schemeClr>
                </a:solidFill>
              </a:rPr>
              <a:t>Powe Power without LCD IDD</a:t>
            </a:r>
          </a:p>
          <a:p>
            <a:pPr lvl="1"/>
            <a:r>
              <a:rPr lang="pt-BR" dirty="0" smtClean="0">
                <a:solidFill>
                  <a:schemeClr val="bg1">
                    <a:lumMod val="50000"/>
                  </a:schemeClr>
                </a:solidFill>
              </a:rPr>
              <a:t>Halt mode IDD</a:t>
            </a:r>
            <a:endParaRPr lang="pt-BR" dirty="0" smtClean="0">
              <a:solidFill>
                <a:schemeClr val="bg1">
                  <a:lumMod val="50000"/>
                </a:schemeClr>
              </a:solidFill>
            </a:endParaRPr>
          </a:p>
        </p:txBody>
      </p:sp>
    </p:spTree>
    <p:extLst>
      <p:ext uri="{BB962C8B-B14F-4D97-AF65-F5344CB8AC3E}">
        <p14:creationId xmlns:p14="http://schemas.microsoft.com/office/powerpoint/2010/main" val="735125032"/>
      </p:ext>
    </p:extLst>
  </p:cSld>
  <p:clrMapOvr>
    <a:masterClrMapping/>
  </p:clrMapOvr>
  <p:transition spd="slow">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GPIO</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t>Turn on and off a simple LED</a:t>
            </a:r>
          </a:p>
          <a:p>
            <a:endParaRPr lang="pt-BR" dirty="0"/>
          </a:p>
          <a:p>
            <a:endParaRPr lang="pt-BR" dirty="0" smtClean="0"/>
          </a:p>
          <a:p>
            <a:pPr>
              <a:buNone/>
            </a:pPr>
            <a:endParaRPr lang="en-US" dirty="0"/>
          </a:p>
        </p:txBody>
      </p:sp>
      <p:sp>
        <p:nvSpPr>
          <p:cNvPr id="6" name="TextBox 5"/>
          <p:cNvSpPr txBox="1"/>
          <p:nvPr/>
        </p:nvSpPr>
        <p:spPr>
          <a:xfrm>
            <a:off x="3581400" y="1856870"/>
            <a:ext cx="5562600" cy="3600986"/>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smtClean="0">
                <a:solidFill>
                  <a:srgbClr val="00B050"/>
                </a:solidFill>
              </a:rPr>
              <a:t>"STM8L15x.h</a:t>
            </a:r>
            <a:r>
              <a:rPr lang="pt-BR" sz="1200" dirty="0">
                <a:solidFill>
                  <a:srgbClr val="00B050"/>
                </a:solidFill>
              </a:rPr>
              <a:t>"</a:t>
            </a:r>
          </a:p>
          <a:p>
            <a:endParaRPr lang="pt-BR" sz="1200" dirty="0"/>
          </a:p>
          <a:p>
            <a:r>
              <a:rPr lang="pt-BR" sz="1200" dirty="0">
                <a:solidFill>
                  <a:schemeClr val="tx2"/>
                </a:solidFill>
              </a:rPr>
              <a:t>void</a:t>
            </a:r>
            <a:r>
              <a:rPr lang="pt-BR" sz="1200" dirty="0"/>
              <a:t> Delay(u16 nCount)</a:t>
            </a:r>
          </a:p>
          <a:p>
            <a:r>
              <a:rPr lang="pt-BR" sz="1200" dirty="0"/>
              <a:t>{</a:t>
            </a:r>
          </a:p>
          <a:p>
            <a:r>
              <a:rPr lang="pt-BR" sz="1200" dirty="0"/>
              <a:t>  </a:t>
            </a:r>
            <a:r>
              <a:rPr lang="pt-BR" sz="1200" dirty="0">
                <a:solidFill>
                  <a:srgbClr val="00B050"/>
                </a:solidFill>
              </a:rPr>
              <a:t>/* Decrement nCount value */</a:t>
            </a:r>
          </a:p>
          <a:p>
            <a:r>
              <a:rPr lang="pt-BR" sz="1200" dirty="0"/>
              <a:t>  </a:t>
            </a:r>
            <a:r>
              <a:rPr lang="pt-BR" sz="1200" dirty="0">
                <a:solidFill>
                  <a:schemeClr val="tx2"/>
                </a:solidFill>
              </a:rPr>
              <a:t>while</a:t>
            </a:r>
            <a:r>
              <a:rPr lang="pt-BR" sz="1200" dirty="0"/>
              <a:t> (nCount != </a:t>
            </a:r>
            <a:r>
              <a:rPr lang="pt-BR" sz="1200" dirty="0">
                <a:solidFill>
                  <a:srgbClr val="FF0000"/>
                </a:solidFill>
              </a:rPr>
              <a:t>0</a:t>
            </a:r>
            <a:r>
              <a:rPr lang="pt-BR" sz="1200" dirty="0"/>
              <a:t>)</a:t>
            </a:r>
          </a:p>
          <a:p>
            <a:r>
              <a:rPr lang="pt-BR" sz="1200" dirty="0"/>
              <a:t>  {</a:t>
            </a:r>
          </a:p>
          <a:p>
            <a:r>
              <a:rPr lang="pt-BR" sz="1200" dirty="0"/>
              <a:t>    nCount--;</a:t>
            </a:r>
          </a:p>
          <a:p>
            <a:r>
              <a:rPr lang="pt-BR" sz="1200" dirty="0"/>
              <a:t>  }</a:t>
            </a:r>
          </a:p>
          <a:p>
            <a:r>
              <a:rPr lang="pt-BR" sz="1200" dirty="0"/>
              <a:t>}</a:t>
            </a:r>
          </a:p>
          <a:p>
            <a:endParaRPr lang="pt-BR" sz="1200" dirty="0"/>
          </a:p>
          <a:p>
            <a:r>
              <a:rPr lang="pt-BR" sz="1200" dirty="0"/>
              <a:t>main()</a:t>
            </a:r>
          </a:p>
          <a:p>
            <a:r>
              <a:rPr lang="pt-BR" sz="1200" dirty="0"/>
              <a:t>{</a:t>
            </a:r>
          </a:p>
          <a:p>
            <a:pPr defTabSz="360000"/>
            <a:r>
              <a:rPr lang="pt-BR" sz="1200" dirty="0"/>
              <a:t>	GPIO_Init(GPIOC,GPIO_Pin_7,GPIO_Mode_Out_PP_Low_Fast);</a:t>
            </a:r>
          </a:p>
          <a:p>
            <a:pPr defTabSz="360000"/>
            <a:r>
              <a:rPr lang="pt-BR" sz="1200" dirty="0"/>
              <a:t>	</a:t>
            </a:r>
            <a:r>
              <a:rPr lang="pt-BR" sz="1200" dirty="0">
                <a:solidFill>
                  <a:schemeClr val="tx2"/>
                </a:solidFill>
              </a:rPr>
              <a:t>while</a:t>
            </a:r>
            <a:r>
              <a:rPr lang="pt-BR" sz="1200" dirty="0"/>
              <a:t> (</a:t>
            </a:r>
            <a:r>
              <a:rPr lang="pt-BR" sz="1200" dirty="0">
                <a:solidFill>
                  <a:srgbClr val="FF0000"/>
                </a:solidFill>
              </a:rPr>
              <a:t>1</a:t>
            </a:r>
            <a:r>
              <a:rPr lang="pt-BR" sz="1200" dirty="0"/>
              <a:t>){</a:t>
            </a:r>
          </a:p>
          <a:p>
            <a:pPr defTabSz="360000"/>
            <a:r>
              <a:rPr lang="pt-BR" sz="1200" dirty="0"/>
              <a:t>		GPIO_ToggleBits(GPIOC,GPIO_Pin_7);</a:t>
            </a:r>
          </a:p>
          <a:p>
            <a:pPr defTabSz="360000"/>
            <a:r>
              <a:rPr lang="pt-BR" sz="1200" dirty="0"/>
              <a:t>		Delay(</a:t>
            </a:r>
            <a:r>
              <a:rPr lang="pt-BR" sz="1200" dirty="0">
                <a:solidFill>
                  <a:srgbClr val="FF0000"/>
                </a:solidFill>
              </a:rPr>
              <a:t>20000</a:t>
            </a:r>
            <a:r>
              <a:rPr lang="pt-BR" sz="1200" dirty="0"/>
              <a:t>);</a:t>
            </a:r>
          </a:p>
          <a:p>
            <a:pPr defTabSz="360000"/>
            <a:r>
              <a:rPr lang="pt-BR" sz="1200" dirty="0"/>
              <a:t>	}</a:t>
            </a:r>
          </a:p>
          <a:p>
            <a:r>
              <a:rPr lang="pt-BR" sz="1200" dirty="0"/>
              <a:t>}</a:t>
            </a:r>
            <a:endParaRPr lang="pt-BR" sz="1200" dirty="0"/>
          </a:p>
        </p:txBody>
      </p:sp>
      <p:pic>
        <p:nvPicPr>
          <p:cNvPr id="4" name="Picture 3"/>
          <p:cNvPicPr>
            <a:picLocks noChangeAspect="1"/>
          </p:cNvPicPr>
          <p:nvPr/>
        </p:nvPicPr>
        <p:blipFill>
          <a:blip r:embed="rId2"/>
          <a:stretch>
            <a:fillRect/>
          </a:stretch>
        </p:blipFill>
        <p:spPr>
          <a:xfrm>
            <a:off x="309663" y="2895600"/>
            <a:ext cx="2814537" cy="1537116"/>
          </a:xfrm>
          <a:prstGeom prst="rect">
            <a:avLst/>
          </a:prstGeom>
        </p:spPr>
      </p:pic>
    </p:spTree>
    <p:extLst>
      <p:ext uri="{BB962C8B-B14F-4D97-AF65-F5344CB8AC3E}">
        <p14:creationId xmlns:p14="http://schemas.microsoft.com/office/powerpoint/2010/main" val="33747226"/>
      </p:ext>
    </p:extLst>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GPIO</a:t>
            </a:r>
            <a:endParaRPr lang="pt-BR" dirty="0"/>
          </a:p>
        </p:txBody>
      </p:sp>
      <p:pic>
        <p:nvPicPr>
          <p:cNvPr id="6" name="Picture 5"/>
          <p:cNvPicPr>
            <a:picLocks noChangeAspect="1"/>
          </p:cNvPicPr>
          <p:nvPr/>
        </p:nvPicPr>
        <p:blipFill>
          <a:blip r:embed="rId2"/>
          <a:stretch>
            <a:fillRect/>
          </a:stretch>
        </p:blipFill>
        <p:spPr>
          <a:xfrm>
            <a:off x="3659079" y="2438400"/>
            <a:ext cx="2323927" cy="2316155"/>
          </a:xfrm>
          <a:prstGeom prst="rect">
            <a:avLst/>
          </a:prstGeom>
        </p:spPr>
      </p:pic>
      <p:pic>
        <p:nvPicPr>
          <p:cNvPr id="5" name="Picture 4"/>
          <p:cNvPicPr>
            <a:picLocks noChangeAspect="1"/>
          </p:cNvPicPr>
          <p:nvPr/>
        </p:nvPicPr>
        <p:blipFill>
          <a:blip r:embed="rId3"/>
          <a:stretch>
            <a:fillRect/>
          </a:stretch>
        </p:blipFill>
        <p:spPr>
          <a:xfrm>
            <a:off x="4831654" y="4085005"/>
            <a:ext cx="3855146" cy="2644691"/>
          </a:xfrm>
          <a:prstGeom prst="rect">
            <a:avLst/>
          </a:prstGeom>
        </p:spPr>
      </p:pic>
      <p:sp>
        <p:nvSpPr>
          <p:cNvPr id="8" name="Content Placeholder 7"/>
          <p:cNvSpPr>
            <a:spLocks noGrp="1"/>
          </p:cNvSpPr>
          <p:nvPr>
            <p:ph idx="1"/>
          </p:nvPr>
        </p:nvSpPr>
        <p:spPr>
          <a:xfrm>
            <a:off x="457200" y="1277496"/>
            <a:ext cx="8229600" cy="1646605"/>
          </a:xfrm>
        </p:spPr>
        <p:txBody>
          <a:bodyPr/>
          <a:lstStyle/>
          <a:p>
            <a:r>
              <a:rPr lang="pt-BR" dirty="0"/>
              <a:t>Blink a simple LED, depending on the key status, using external interrupt</a:t>
            </a:r>
          </a:p>
          <a:p>
            <a:pPr lvl="1"/>
            <a:r>
              <a:rPr lang="pt-BR" dirty="0"/>
              <a:t>To accomplish this task, we’ll need to add the STM8L_exti.c/h in the project</a:t>
            </a:r>
          </a:p>
          <a:p>
            <a:endParaRPr lang="pt-BR" dirty="0"/>
          </a:p>
        </p:txBody>
      </p:sp>
      <p:pic>
        <p:nvPicPr>
          <p:cNvPr id="9" name="Content Placeholder 3"/>
          <p:cNvPicPr>
            <a:picLocks noChangeAspect="1"/>
          </p:cNvPicPr>
          <p:nvPr/>
        </p:nvPicPr>
        <p:blipFill>
          <a:blip r:embed="rId4"/>
          <a:stretch>
            <a:fillRect/>
          </a:stretch>
        </p:blipFill>
        <p:spPr>
          <a:xfrm>
            <a:off x="169460" y="2438400"/>
            <a:ext cx="3485070" cy="3590925"/>
          </a:xfrm>
          <a:prstGeom prst="rect">
            <a:avLst/>
          </a:prstGeom>
        </p:spPr>
      </p:pic>
    </p:spTree>
    <p:extLst>
      <p:ext uri="{BB962C8B-B14F-4D97-AF65-F5344CB8AC3E}">
        <p14:creationId xmlns:p14="http://schemas.microsoft.com/office/powerpoint/2010/main" val="3674787810"/>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GPIO</a:t>
            </a:r>
            <a:endParaRPr lang="en-US" dirty="0"/>
          </a:p>
        </p:txBody>
      </p:sp>
      <p:sp>
        <p:nvSpPr>
          <p:cNvPr id="3" name="Content Placeholder 2"/>
          <p:cNvSpPr>
            <a:spLocks noGrp="1"/>
          </p:cNvSpPr>
          <p:nvPr>
            <p:ph idx="1"/>
          </p:nvPr>
        </p:nvSpPr>
        <p:spPr>
          <a:xfrm>
            <a:off x="457200" y="1277496"/>
            <a:ext cx="8229600" cy="3539430"/>
          </a:xfrm>
        </p:spPr>
        <p:txBody>
          <a:bodyPr/>
          <a:lstStyle/>
          <a:p>
            <a:pPr lvl="1"/>
            <a:r>
              <a:rPr lang="pt-BR" dirty="0" smtClean="0"/>
              <a:t>main.c</a:t>
            </a:r>
            <a:endParaRPr lang="pt-BR" dirty="0" smtClean="0"/>
          </a:p>
          <a:p>
            <a:pPr lvl="1"/>
            <a:endParaRPr lang="pt-BR" dirty="0"/>
          </a:p>
          <a:p>
            <a:pPr marL="355600" lvl="1" indent="0">
              <a:buNone/>
            </a:pPr>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r>
              <a:rPr lang="pt-BR" dirty="0" smtClean="0"/>
              <a:t>STM8L15x_it.c</a:t>
            </a:r>
            <a:endParaRPr lang="pt-BR" dirty="0" smtClean="0"/>
          </a:p>
          <a:p>
            <a:pPr>
              <a:buNone/>
            </a:pPr>
            <a:endParaRPr lang="en-US" dirty="0"/>
          </a:p>
        </p:txBody>
      </p:sp>
      <p:sp>
        <p:nvSpPr>
          <p:cNvPr id="4" name="TextBox 3"/>
          <p:cNvSpPr txBox="1"/>
          <p:nvPr/>
        </p:nvSpPr>
        <p:spPr>
          <a:xfrm>
            <a:off x="876300" y="1600661"/>
            <a:ext cx="7391400" cy="2308324"/>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smtClean="0">
                <a:solidFill>
                  <a:srgbClr val="00B050"/>
                </a:solidFill>
              </a:rPr>
              <a:t>"STM8L15x.h</a:t>
            </a:r>
            <a:r>
              <a:rPr lang="pt-BR" sz="1200" dirty="0">
                <a:solidFill>
                  <a:srgbClr val="00B050"/>
                </a:solidFill>
              </a:rPr>
              <a:t>"</a:t>
            </a:r>
          </a:p>
          <a:p>
            <a:endParaRPr lang="pt-BR" sz="1200" dirty="0"/>
          </a:p>
          <a:p>
            <a:r>
              <a:rPr lang="pt-BR" sz="1200" dirty="0"/>
              <a:t>main()</a:t>
            </a:r>
          </a:p>
          <a:p>
            <a:r>
              <a:rPr lang="pt-BR" sz="1200" dirty="0"/>
              <a:t>{</a:t>
            </a:r>
          </a:p>
          <a:p>
            <a:r>
              <a:rPr lang="pt-BR" sz="1200" dirty="0" smtClean="0"/>
              <a:t>    GPIO_Init(GPIOC,GPIO_Pin_7,GPIO_Mode_Out_PP_Low_Fast</a:t>
            </a:r>
            <a:r>
              <a:rPr lang="pt-BR" sz="1200" dirty="0"/>
              <a:t>);</a:t>
            </a:r>
          </a:p>
          <a:p>
            <a:r>
              <a:rPr lang="pt-BR" sz="1200" dirty="0" smtClean="0"/>
              <a:t>    GPIO_Init(GPIOC,GPIO_Pin_1,GPIO_Mode_In_PU_IT</a:t>
            </a:r>
            <a:r>
              <a:rPr lang="pt-BR" sz="1200" dirty="0"/>
              <a:t>);</a:t>
            </a:r>
          </a:p>
          <a:p>
            <a:r>
              <a:rPr lang="pt-BR" sz="1200" dirty="0" smtClean="0"/>
              <a:t>    EXTI_SetPinSensitivity(EXTI_Pin_1,EXTI_Trigger_Falling);</a:t>
            </a:r>
          </a:p>
          <a:p>
            <a:r>
              <a:rPr lang="pt-BR" sz="1200" dirty="0" smtClean="0"/>
              <a:t>    </a:t>
            </a:r>
            <a:r>
              <a:rPr lang="pt-BR" sz="1200" dirty="0" smtClean="0"/>
              <a:t>enableInterrupts</a:t>
            </a:r>
            <a:r>
              <a:rPr lang="pt-BR" sz="1200" dirty="0"/>
              <a:t>();</a:t>
            </a:r>
            <a:r>
              <a:rPr lang="pt-BR" sz="1200" dirty="0" smtClean="0">
                <a:solidFill>
                  <a:schemeClr val="tx2"/>
                </a:solidFill>
              </a:rPr>
              <a:t>     </a:t>
            </a:r>
          </a:p>
          <a:p>
            <a:r>
              <a:rPr lang="pt-BR" sz="1200" dirty="0" smtClean="0">
                <a:solidFill>
                  <a:schemeClr val="tx2"/>
                </a:solidFill>
              </a:rPr>
              <a:t>    while</a:t>
            </a:r>
            <a:r>
              <a:rPr lang="pt-BR" sz="1200" dirty="0" smtClean="0"/>
              <a:t> (</a:t>
            </a:r>
            <a:r>
              <a:rPr lang="pt-BR" sz="1200" dirty="0" smtClean="0">
                <a:solidFill>
                  <a:srgbClr val="FF0000"/>
                </a:solidFill>
              </a:rPr>
              <a:t>1</a:t>
            </a:r>
            <a:r>
              <a:rPr lang="pt-BR" sz="1200" dirty="0" smtClean="0"/>
              <a:t>)</a:t>
            </a:r>
          </a:p>
          <a:p>
            <a:r>
              <a:rPr lang="pt-BR" sz="1200" dirty="0" smtClean="0"/>
              <a:t>    {</a:t>
            </a:r>
          </a:p>
          <a:p>
            <a:r>
              <a:rPr lang="pt-BR" sz="1200" dirty="0" smtClean="0"/>
              <a:t>    }</a:t>
            </a:r>
            <a:endParaRPr lang="pt-BR" sz="1200" dirty="0"/>
          </a:p>
          <a:p>
            <a:r>
              <a:rPr lang="pt-BR" sz="1200" dirty="0"/>
              <a:t>}</a:t>
            </a:r>
          </a:p>
        </p:txBody>
      </p:sp>
      <p:sp>
        <p:nvSpPr>
          <p:cNvPr id="5" name="TextBox 4"/>
          <p:cNvSpPr txBox="1"/>
          <p:nvPr/>
        </p:nvSpPr>
        <p:spPr>
          <a:xfrm>
            <a:off x="876300" y="4343400"/>
            <a:ext cx="5943600" cy="1569660"/>
          </a:xfrm>
          <a:prstGeom prst="rect">
            <a:avLst/>
          </a:prstGeom>
          <a:noFill/>
        </p:spPr>
        <p:txBody>
          <a:bodyPr wrap="square" rtlCol="0">
            <a:spAutoFit/>
          </a:bodyPr>
          <a:lstStyle/>
          <a:p>
            <a:r>
              <a:rPr lang="pt-BR" sz="1200" dirty="0"/>
              <a:t>INTERRUPT_HANDLER(EXTI1_IRQHandler,</a:t>
            </a:r>
            <a:r>
              <a:rPr lang="pt-BR" sz="1200" dirty="0">
                <a:solidFill>
                  <a:srgbClr val="FF0000"/>
                </a:solidFill>
              </a:rPr>
              <a:t>9</a:t>
            </a:r>
            <a:r>
              <a:rPr lang="pt-BR" sz="1200" dirty="0"/>
              <a:t>)</a:t>
            </a:r>
          </a:p>
          <a:p>
            <a:r>
              <a:rPr lang="pt-BR" sz="1200" dirty="0"/>
              <a:t>{</a:t>
            </a:r>
          </a:p>
          <a:p>
            <a:r>
              <a:rPr lang="pt-BR" sz="1200" dirty="0">
                <a:solidFill>
                  <a:srgbClr val="00B050"/>
                </a:solidFill>
              </a:rPr>
              <a:t>    /* In order to detect unexpected events during development,</a:t>
            </a:r>
          </a:p>
          <a:p>
            <a:r>
              <a:rPr lang="pt-BR" sz="1200" dirty="0">
                <a:solidFill>
                  <a:srgbClr val="00B050"/>
                </a:solidFill>
              </a:rPr>
              <a:t>       it is recommended to set a breakpoint on the following instruction.</a:t>
            </a:r>
          </a:p>
          <a:p>
            <a:r>
              <a:rPr lang="pt-BR" sz="1200" dirty="0">
                <a:solidFill>
                  <a:srgbClr val="00B050"/>
                </a:solidFill>
              </a:rPr>
              <a:t>    */</a:t>
            </a:r>
          </a:p>
          <a:p>
            <a:r>
              <a:rPr lang="pt-BR" sz="1200" dirty="0"/>
              <a:t>	EXTI_ClearITPendingBit(EXTI_IT_Pin1);</a:t>
            </a:r>
          </a:p>
          <a:p>
            <a:r>
              <a:rPr lang="pt-BR" sz="1200" dirty="0"/>
              <a:t>	GPIO_ToggleBits(GPIOC,GPIO_Pin_7);	</a:t>
            </a:r>
          </a:p>
          <a:p>
            <a:r>
              <a:rPr lang="pt-BR" sz="1200" dirty="0"/>
              <a:t>}</a:t>
            </a:r>
          </a:p>
        </p:txBody>
      </p:sp>
    </p:spTree>
    <p:extLst>
      <p:ext uri="{BB962C8B-B14F-4D97-AF65-F5344CB8AC3E}">
        <p14:creationId xmlns:p14="http://schemas.microsoft.com/office/powerpoint/2010/main" val="996136758"/>
      </p:ext>
    </p:extLst>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39430"/>
          </a:xfrm>
        </p:spPr>
        <p:txBody>
          <a:bodyPr/>
          <a:lstStyle/>
          <a:p>
            <a:r>
              <a:rPr lang="pt-BR" dirty="0" smtClean="0">
                <a:solidFill>
                  <a:schemeClr val="bg1">
                    <a:lumMod val="50000"/>
                  </a:schemeClr>
                </a:solidFill>
              </a:rPr>
              <a:t>GPIO</a:t>
            </a:r>
          </a:p>
          <a:p>
            <a:r>
              <a:rPr lang="pt-BR" dirty="0"/>
              <a:t>LCD</a:t>
            </a:r>
          </a:p>
          <a:p>
            <a:r>
              <a:rPr lang="pt-BR" dirty="0" smtClean="0">
                <a:solidFill>
                  <a:schemeClr val="bg1">
                    <a:lumMod val="50000"/>
                  </a:schemeClr>
                </a:solidFill>
              </a:rPr>
              <a:t>ADC to measure VDD</a:t>
            </a:r>
            <a:endParaRPr lang="pt-BR" dirty="0" smtClean="0">
              <a:solidFill>
                <a:schemeClr val="bg1">
                  <a:lumMod val="50000"/>
                </a:schemeClr>
              </a:solidFill>
            </a:endParaRPr>
          </a:p>
          <a:p>
            <a:r>
              <a:rPr lang="pt-BR" dirty="0" smtClean="0">
                <a:solidFill>
                  <a:schemeClr val="bg1">
                    <a:lumMod val="50000"/>
                  </a:schemeClr>
                </a:solidFill>
              </a:rPr>
              <a:t>Run / Low Power Modes measurement</a:t>
            </a:r>
            <a:endParaRPr lang="pt-BR" dirty="0" smtClean="0">
              <a:solidFill>
                <a:schemeClr val="bg1">
                  <a:lumMod val="50000"/>
                </a:schemeClr>
              </a:solidFill>
            </a:endParaRPr>
          </a:p>
          <a:p>
            <a:pPr lvl="1"/>
            <a:r>
              <a:rPr lang="pt-BR" dirty="0" smtClean="0">
                <a:solidFill>
                  <a:schemeClr val="bg1">
                    <a:lumMod val="50000"/>
                  </a:schemeClr>
                </a:solidFill>
              </a:rPr>
              <a:t>Run Mode IDD</a:t>
            </a:r>
          </a:p>
          <a:p>
            <a:pPr lvl="1"/>
            <a:r>
              <a:rPr lang="pt-BR" dirty="0" smtClean="0">
                <a:solidFill>
                  <a:schemeClr val="bg1">
                    <a:lumMod val="50000"/>
                  </a:schemeClr>
                </a:solidFill>
              </a:rPr>
              <a:t>Low Power with LCD IDD</a:t>
            </a:r>
          </a:p>
          <a:p>
            <a:pPr lvl="1"/>
            <a:r>
              <a:rPr lang="pt-BR" dirty="0" smtClean="0">
                <a:solidFill>
                  <a:schemeClr val="bg1">
                    <a:lumMod val="50000"/>
                  </a:schemeClr>
                </a:solidFill>
              </a:rPr>
              <a:t>Powe Power without LCD IDD</a:t>
            </a:r>
          </a:p>
          <a:p>
            <a:pPr lvl="1"/>
            <a:r>
              <a:rPr lang="pt-BR" dirty="0" smtClean="0">
                <a:solidFill>
                  <a:schemeClr val="bg1">
                    <a:lumMod val="50000"/>
                  </a:schemeClr>
                </a:solidFill>
              </a:rPr>
              <a:t>Halt mode IDD</a:t>
            </a:r>
            <a:endParaRPr lang="pt-BR" dirty="0" smtClean="0">
              <a:solidFill>
                <a:schemeClr val="bg1">
                  <a:lumMod val="50000"/>
                </a:schemeClr>
              </a:solidFill>
            </a:endParaRPr>
          </a:p>
        </p:txBody>
      </p:sp>
    </p:spTree>
    <p:extLst>
      <p:ext uri="{BB962C8B-B14F-4D97-AF65-F5344CB8AC3E}">
        <p14:creationId xmlns:p14="http://schemas.microsoft.com/office/powerpoint/2010/main" val="2091457280"/>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LCD</a:t>
            </a:r>
            <a:endParaRPr lang="pt-BR" dirty="0"/>
          </a:p>
        </p:txBody>
      </p:sp>
      <p:sp>
        <p:nvSpPr>
          <p:cNvPr id="3" name="Content Placeholder 2"/>
          <p:cNvSpPr>
            <a:spLocks noGrp="1"/>
          </p:cNvSpPr>
          <p:nvPr>
            <p:ph idx="1"/>
          </p:nvPr>
        </p:nvSpPr>
        <p:spPr>
          <a:xfrm>
            <a:off x="457200" y="1277496"/>
            <a:ext cx="8229600" cy="2585323"/>
          </a:xfrm>
        </p:spPr>
        <p:txBody>
          <a:bodyPr/>
          <a:lstStyle/>
          <a:p>
            <a:r>
              <a:rPr lang="pt-BR" dirty="0" smtClean="0"/>
              <a:t>First we’ll add the necessary drivers and BSP files</a:t>
            </a:r>
          </a:p>
          <a:p>
            <a:pPr lvl="1"/>
            <a:r>
              <a:rPr lang="pt-BR" dirty="0" smtClean="0"/>
              <a:t>Download this package:</a:t>
            </a:r>
          </a:p>
          <a:p>
            <a:pPr lvl="1"/>
            <a:endParaRPr lang="pt-BR" dirty="0"/>
          </a:p>
          <a:p>
            <a:pPr lvl="1"/>
            <a:endParaRPr lang="pt-BR" dirty="0" smtClean="0"/>
          </a:p>
          <a:p>
            <a:pPr lvl="1"/>
            <a:r>
              <a:rPr lang="pt-BR" dirty="0" smtClean="0"/>
              <a:t>Unzip the package and copy the following files from the: STM8L-Discovery_dev\Project\Discover\src</a:t>
            </a:r>
            <a:endParaRPr lang="pt-BR" dirty="0"/>
          </a:p>
          <a:p>
            <a:pPr lvl="1"/>
            <a:endParaRPr lang="pt-BR" dirty="0" smtClean="0"/>
          </a:p>
          <a:p>
            <a:pPr lvl="1"/>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2378713540"/>
              </p:ext>
            </p:extLst>
          </p:nvPr>
        </p:nvGraphicFramePr>
        <p:xfrm>
          <a:off x="1066800" y="2037000"/>
          <a:ext cx="6096000" cy="609600"/>
        </p:xfrm>
        <a:graphic>
          <a:graphicData uri="http://schemas.openxmlformats.org/drawingml/2006/table">
            <a:tbl>
              <a:tblPr/>
              <a:tblGrid>
                <a:gridCol w="1524000"/>
                <a:gridCol w="1524000"/>
                <a:gridCol w="1524000"/>
                <a:gridCol w="1524000"/>
              </a:tblGrid>
              <a:tr h="0">
                <a:tc>
                  <a:txBody>
                    <a:bodyPr/>
                    <a:lstStyle/>
                    <a:p>
                      <a:pPr fontAlgn="t"/>
                      <a:r>
                        <a:rPr lang="pt-BR" b="1" dirty="0">
                          <a:solidFill>
                            <a:srgbClr val="3D3D3D"/>
                          </a:solidFill>
                          <a:effectLst/>
                        </a:rPr>
                        <a:t>STSW-STM8008</a:t>
                      </a:r>
                      <a:endParaRPr lang="pt-BR" dirty="0">
                        <a:solidFill>
                          <a:srgbClr val="3D3D3D"/>
                        </a:solidFill>
                        <a:effectLst/>
                      </a:endParaRPr>
                    </a:p>
                  </a:txBody>
                  <a:tcPr marL="30480" marR="30480" marT="30480" marB="30480">
                    <a:lnL w="15240" cap="flat" cmpd="sng" algn="ctr">
                      <a:solidFill>
                        <a:srgbClr val="F1F1F1"/>
                      </a:solidFill>
                      <a:prstDash val="solid"/>
                      <a:round/>
                      <a:headEnd type="none" w="med" len="med"/>
                      <a:tailEnd type="none" w="med" len="med"/>
                    </a:lnL>
                    <a:lnR w="15240" cap="flat" cmpd="sng" algn="ctr">
                      <a:solidFill>
                        <a:srgbClr val="F1F1F1"/>
                      </a:solidFill>
                      <a:prstDash val="solid"/>
                      <a:round/>
                      <a:headEnd type="none" w="med" len="med"/>
                      <a:tailEnd type="none" w="med" len="med"/>
                    </a:lnR>
                    <a:lnT>
                      <a:noFill/>
                    </a:lnT>
                    <a:lnB w="15240" cap="flat" cmpd="sng" algn="ctr">
                      <a:solidFill>
                        <a:srgbClr val="F1F1F1"/>
                      </a:solidFill>
                      <a:prstDash val="solid"/>
                      <a:round/>
                      <a:headEnd type="none" w="med" len="med"/>
                      <a:tailEnd type="none" w="med" len="med"/>
                    </a:lnB>
                    <a:solidFill>
                      <a:srgbClr val="EEFAFF"/>
                    </a:solidFill>
                  </a:tcPr>
                </a:tc>
                <a:tc>
                  <a:txBody>
                    <a:bodyPr/>
                    <a:lstStyle/>
                    <a:p>
                      <a:pPr fontAlgn="t"/>
                      <a:r>
                        <a:rPr lang="pt-BR" dirty="0" smtClean="0">
                          <a:solidFill>
                            <a:srgbClr val="3D3D3D"/>
                          </a:solidFill>
                          <a:effectLst/>
                        </a:rPr>
                        <a:t>2.0.1</a:t>
                      </a:r>
                      <a:endParaRPr lang="pt-BR" dirty="0">
                        <a:solidFill>
                          <a:srgbClr val="3D3D3D"/>
                        </a:solidFill>
                        <a:effectLst/>
                      </a:endParaRPr>
                    </a:p>
                  </a:txBody>
                  <a:tcPr marL="30480" marR="30480" marT="30480" marB="30480">
                    <a:lnL w="15240" cap="flat" cmpd="sng" algn="ctr">
                      <a:solidFill>
                        <a:srgbClr val="F1F1F1"/>
                      </a:solidFill>
                      <a:prstDash val="solid"/>
                      <a:round/>
                      <a:headEnd type="none" w="med" len="med"/>
                      <a:tailEnd type="none" w="med" len="med"/>
                    </a:lnL>
                    <a:lnR w="15240" cap="flat" cmpd="sng" algn="ctr">
                      <a:solidFill>
                        <a:srgbClr val="F1F1F1"/>
                      </a:solidFill>
                      <a:prstDash val="solid"/>
                      <a:round/>
                      <a:headEnd type="none" w="med" len="med"/>
                      <a:tailEnd type="none" w="med" len="med"/>
                    </a:lnR>
                    <a:lnT>
                      <a:noFill/>
                    </a:lnT>
                    <a:lnB w="15240" cap="flat" cmpd="sng" algn="ctr">
                      <a:solidFill>
                        <a:srgbClr val="F1F1F1"/>
                      </a:solidFill>
                      <a:prstDash val="solid"/>
                      <a:round/>
                      <a:headEnd type="none" w="med" len="med"/>
                      <a:tailEnd type="none" w="med" len="med"/>
                    </a:lnB>
                    <a:solidFill>
                      <a:srgbClr val="EEFAFF"/>
                    </a:solidFill>
                  </a:tcPr>
                </a:tc>
                <a:tc>
                  <a:txBody>
                    <a:bodyPr/>
                    <a:lstStyle/>
                    <a:p>
                      <a:pPr fontAlgn="t"/>
                      <a:r>
                        <a:rPr lang="pt-BR">
                          <a:solidFill>
                            <a:srgbClr val="000000"/>
                          </a:solidFill>
                          <a:effectLst/>
                        </a:rPr>
                        <a:t>Active</a:t>
                      </a:r>
                      <a:endParaRPr lang="pt-BR">
                        <a:solidFill>
                          <a:srgbClr val="3D3D3D"/>
                        </a:solidFill>
                        <a:effectLst/>
                      </a:endParaRPr>
                    </a:p>
                  </a:txBody>
                  <a:tcPr marL="30480" marR="30480" marT="30480" marB="30480">
                    <a:lnL w="15240" cap="flat" cmpd="sng" algn="ctr">
                      <a:solidFill>
                        <a:srgbClr val="F1F1F1"/>
                      </a:solidFill>
                      <a:prstDash val="solid"/>
                      <a:round/>
                      <a:headEnd type="none" w="med" len="med"/>
                      <a:tailEnd type="none" w="med" len="med"/>
                    </a:lnL>
                    <a:lnR w="15240" cap="flat" cmpd="sng" algn="ctr">
                      <a:solidFill>
                        <a:srgbClr val="F1F1F1"/>
                      </a:solidFill>
                      <a:prstDash val="solid"/>
                      <a:round/>
                      <a:headEnd type="none" w="med" len="med"/>
                      <a:tailEnd type="none" w="med" len="med"/>
                    </a:lnR>
                    <a:lnT>
                      <a:noFill/>
                    </a:lnT>
                    <a:lnB w="15240" cap="flat" cmpd="sng" algn="ctr">
                      <a:solidFill>
                        <a:srgbClr val="F1F1F1"/>
                      </a:solidFill>
                      <a:prstDash val="solid"/>
                      <a:round/>
                      <a:headEnd type="none" w="med" len="med"/>
                      <a:tailEnd type="none" w="med" len="med"/>
                    </a:lnB>
                    <a:solidFill>
                      <a:srgbClr val="EEFAFF"/>
                    </a:solidFill>
                  </a:tcPr>
                </a:tc>
                <a:tc>
                  <a:txBody>
                    <a:bodyPr/>
                    <a:lstStyle/>
                    <a:p>
                      <a:pPr fontAlgn="t"/>
                      <a:r>
                        <a:rPr lang="pt-BR" b="1" u="none" strike="noStrike" dirty="0">
                          <a:solidFill>
                            <a:srgbClr val="FFFFFF"/>
                          </a:solidFill>
                          <a:effectLst/>
                          <a:latin typeface="arial" panose="020B0604020202020204" pitchFamily="34" charset="0"/>
                          <a:hlinkClick r:id="rId2"/>
                        </a:rPr>
                        <a:t>Download</a:t>
                      </a:r>
                      <a:endParaRPr lang="pt-BR" dirty="0">
                        <a:solidFill>
                          <a:srgbClr val="3D3D3D"/>
                        </a:solidFill>
                        <a:effectLst/>
                      </a:endParaRPr>
                    </a:p>
                  </a:txBody>
                  <a:tcPr marL="30480" marR="30480" marT="30480" marB="30480">
                    <a:lnL w="15240" cap="flat" cmpd="sng" algn="ctr">
                      <a:solidFill>
                        <a:srgbClr val="F1F1F1"/>
                      </a:solidFill>
                      <a:prstDash val="solid"/>
                      <a:round/>
                      <a:headEnd type="none" w="med" len="med"/>
                      <a:tailEnd type="none" w="med" len="med"/>
                    </a:lnL>
                    <a:lnR w="15240" cap="flat" cmpd="sng" algn="ctr">
                      <a:solidFill>
                        <a:srgbClr val="F1F1F1"/>
                      </a:solidFill>
                      <a:prstDash val="solid"/>
                      <a:round/>
                      <a:headEnd type="none" w="med" len="med"/>
                      <a:tailEnd type="none" w="med" len="med"/>
                    </a:lnR>
                    <a:lnT>
                      <a:noFill/>
                    </a:lnT>
                    <a:lnB w="15240" cap="flat" cmpd="sng" algn="ctr">
                      <a:solidFill>
                        <a:srgbClr val="F1F1F1"/>
                      </a:solidFill>
                      <a:prstDash val="solid"/>
                      <a:round/>
                      <a:headEnd type="none" w="med" len="med"/>
                      <a:tailEnd type="none" w="med" len="med"/>
                    </a:lnB>
                    <a:solidFill>
                      <a:srgbClr val="EEFAFF"/>
                    </a:solidFill>
                  </a:tcPr>
                </a:tc>
              </a:tr>
            </a:tbl>
          </a:graphicData>
        </a:graphic>
      </p:graphicFrame>
      <p:pic>
        <p:nvPicPr>
          <p:cNvPr id="5" name="Picture 4"/>
          <p:cNvPicPr>
            <a:picLocks noChangeAspect="1"/>
          </p:cNvPicPr>
          <p:nvPr/>
        </p:nvPicPr>
        <p:blipFill>
          <a:blip r:embed="rId3"/>
          <a:stretch>
            <a:fillRect/>
          </a:stretch>
        </p:blipFill>
        <p:spPr>
          <a:xfrm>
            <a:off x="1066800" y="3276600"/>
            <a:ext cx="2871788" cy="3229185"/>
          </a:xfrm>
          <a:prstGeom prst="rect">
            <a:avLst/>
          </a:prstGeom>
        </p:spPr>
      </p:pic>
    </p:spTree>
    <p:extLst>
      <p:ext uri="{BB962C8B-B14F-4D97-AF65-F5344CB8AC3E}">
        <p14:creationId xmlns:p14="http://schemas.microsoft.com/office/powerpoint/2010/main" val="176050812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Internal block Diagram</a:t>
            </a:r>
            <a:endParaRPr lang="en-US" dirty="0"/>
          </a:p>
        </p:txBody>
      </p:sp>
      <p:pic>
        <p:nvPicPr>
          <p:cNvPr id="2050" name="Picture 2" descr="http://www.emcu.it/STM8/STM8L/PortFolio/port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1142" y="1277938"/>
            <a:ext cx="7581715" cy="46799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LCD</a:t>
            </a:r>
            <a:endParaRPr lang="pt-BR" dirty="0"/>
          </a:p>
        </p:txBody>
      </p:sp>
      <p:sp>
        <p:nvSpPr>
          <p:cNvPr id="3" name="Content Placeholder 2"/>
          <p:cNvSpPr>
            <a:spLocks noGrp="1"/>
          </p:cNvSpPr>
          <p:nvPr>
            <p:ph idx="1"/>
          </p:nvPr>
        </p:nvSpPr>
        <p:spPr>
          <a:xfrm>
            <a:off x="457200" y="1277496"/>
            <a:ext cx="8229600" cy="5586145"/>
          </a:xfrm>
        </p:spPr>
        <p:txBody>
          <a:bodyPr/>
          <a:lstStyle/>
          <a:p>
            <a:r>
              <a:rPr lang="pt-BR" dirty="0" smtClean="0"/>
              <a:t>Get the BSP files from the unziped file:</a:t>
            </a:r>
          </a:p>
          <a:p>
            <a:pPr lvl="1"/>
            <a:r>
              <a:rPr lang="pt-BR" dirty="0" smtClean="0"/>
              <a:t>STM8L-Discovery_dev\Project\Discover\inc</a:t>
            </a:r>
          </a:p>
          <a:p>
            <a:pPr lvl="1"/>
            <a:endParaRPr lang="pt-BR" dirty="0"/>
          </a:p>
          <a:p>
            <a:pPr lvl="7"/>
            <a:endParaRPr lang="pt-BR" dirty="0" smtClean="0"/>
          </a:p>
          <a:p>
            <a:pPr lvl="7"/>
            <a:endParaRPr lang="pt-BR" dirty="0"/>
          </a:p>
          <a:p>
            <a:pPr lvl="7"/>
            <a:endParaRPr lang="pt-BR" dirty="0" smtClean="0"/>
          </a:p>
          <a:p>
            <a:pPr lvl="7"/>
            <a:endParaRPr lang="pt-BR" dirty="0"/>
          </a:p>
          <a:p>
            <a:pPr lvl="7"/>
            <a:endParaRPr lang="pt-BR" dirty="0" smtClean="0"/>
          </a:p>
          <a:p>
            <a:pPr lvl="7"/>
            <a:endParaRPr lang="pt-BR" dirty="0"/>
          </a:p>
          <a:p>
            <a:pPr lvl="7"/>
            <a:endParaRPr lang="pt-BR" dirty="0" smtClean="0"/>
          </a:p>
          <a:p>
            <a:pPr lvl="7"/>
            <a:endParaRPr lang="pt-BR" dirty="0"/>
          </a:p>
          <a:p>
            <a:r>
              <a:rPr lang="pt-BR" dirty="0" smtClean="0"/>
              <a:t>These BSP files use the following driver files:</a:t>
            </a:r>
          </a:p>
          <a:p>
            <a:pPr lvl="1"/>
            <a:r>
              <a:rPr lang="pt-BR" dirty="0" smtClean="0"/>
              <a:t>stm8l15x_clk.c</a:t>
            </a:r>
          </a:p>
          <a:p>
            <a:pPr lvl="1"/>
            <a:r>
              <a:rPr lang="pt-BR" dirty="0" smtClean="0"/>
              <a:t>stm8l15x_tim4.c</a:t>
            </a:r>
          </a:p>
          <a:p>
            <a:pPr lvl="1"/>
            <a:r>
              <a:rPr lang="pt-BR" dirty="0"/>
              <a:t>stm8l15x_lcd.c</a:t>
            </a:r>
          </a:p>
        </p:txBody>
      </p:sp>
      <p:pic>
        <p:nvPicPr>
          <p:cNvPr id="5" name="Picture 4"/>
          <p:cNvPicPr>
            <a:picLocks noChangeAspect="1"/>
          </p:cNvPicPr>
          <p:nvPr/>
        </p:nvPicPr>
        <p:blipFill>
          <a:blip r:embed="rId2"/>
          <a:stretch>
            <a:fillRect/>
          </a:stretch>
        </p:blipFill>
        <p:spPr>
          <a:xfrm>
            <a:off x="914400" y="2018635"/>
            <a:ext cx="2877001" cy="3235047"/>
          </a:xfrm>
          <a:prstGeom prst="rect">
            <a:avLst/>
          </a:prstGeom>
        </p:spPr>
      </p:pic>
    </p:spTree>
    <p:extLst>
      <p:ext uri="{BB962C8B-B14F-4D97-AF65-F5344CB8AC3E}">
        <p14:creationId xmlns:p14="http://schemas.microsoft.com/office/powerpoint/2010/main" val="1022652222"/>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LCD</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Your workspace should be like this:</a:t>
            </a:r>
            <a:endParaRPr lang="pt-BR" dirty="0"/>
          </a:p>
        </p:txBody>
      </p:sp>
      <p:pic>
        <p:nvPicPr>
          <p:cNvPr id="4" name="Picture 3"/>
          <p:cNvPicPr>
            <a:picLocks noChangeAspect="1"/>
          </p:cNvPicPr>
          <p:nvPr/>
        </p:nvPicPr>
        <p:blipFill>
          <a:blip r:embed="rId2"/>
          <a:stretch>
            <a:fillRect/>
          </a:stretch>
        </p:blipFill>
        <p:spPr>
          <a:xfrm>
            <a:off x="609600" y="1828800"/>
            <a:ext cx="3162300" cy="4114800"/>
          </a:xfrm>
          <a:prstGeom prst="rect">
            <a:avLst/>
          </a:prstGeom>
        </p:spPr>
      </p:pic>
    </p:spTree>
    <p:extLst>
      <p:ext uri="{BB962C8B-B14F-4D97-AF65-F5344CB8AC3E}">
        <p14:creationId xmlns:p14="http://schemas.microsoft.com/office/powerpoint/2010/main" val="306224412"/>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LCD</a:t>
            </a:r>
            <a:endParaRPr lang="pt-BR" dirty="0"/>
          </a:p>
        </p:txBody>
      </p:sp>
      <p:sp>
        <p:nvSpPr>
          <p:cNvPr id="5" name="Content Placeholder 4"/>
          <p:cNvSpPr>
            <a:spLocks noGrp="1"/>
          </p:cNvSpPr>
          <p:nvPr>
            <p:ph idx="1"/>
          </p:nvPr>
        </p:nvSpPr>
        <p:spPr>
          <a:xfrm>
            <a:off x="457200" y="1277496"/>
            <a:ext cx="8229600" cy="3631763"/>
          </a:xfrm>
        </p:spPr>
        <p:txBody>
          <a:bodyPr/>
          <a:lstStyle/>
          <a:p>
            <a:r>
              <a:rPr lang="pt-BR" dirty="0" smtClean="0"/>
              <a:t>Little adjustment:</a:t>
            </a:r>
          </a:p>
          <a:p>
            <a:pPr lvl="1"/>
            <a:r>
              <a:rPr lang="pt-BR" dirty="0" smtClean="0"/>
              <a:t>Under the BSP stm8l_discovery_lcd.c we need to add a include file</a:t>
            </a:r>
          </a:p>
          <a:p>
            <a:pPr lvl="1"/>
            <a:endParaRPr lang="pt-BR" dirty="0"/>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endParaRPr lang="pt-BR" dirty="0" smtClean="0"/>
          </a:p>
          <a:p>
            <a:pPr lvl="1"/>
            <a:r>
              <a:rPr lang="pt-BR" dirty="0" smtClean="0"/>
              <a:t>To use the BSP in our app we need to add these headers:</a:t>
            </a:r>
            <a:endParaRPr lang="pt-BR" dirty="0"/>
          </a:p>
        </p:txBody>
      </p:sp>
      <p:pic>
        <p:nvPicPr>
          <p:cNvPr id="6" name="Picture 5"/>
          <p:cNvPicPr>
            <a:picLocks noChangeAspect="1"/>
          </p:cNvPicPr>
          <p:nvPr/>
        </p:nvPicPr>
        <p:blipFill>
          <a:blip r:embed="rId2"/>
          <a:stretch>
            <a:fillRect/>
          </a:stretch>
        </p:blipFill>
        <p:spPr>
          <a:xfrm>
            <a:off x="357187" y="2000771"/>
            <a:ext cx="8429625" cy="2066925"/>
          </a:xfrm>
          <a:prstGeom prst="rect">
            <a:avLst/>
          </a:prstGeom>
        </p:spPr>
      </p:pic>
      <p:pic>
        <p:nvPicPr>
          <p:cNvPr id="7" name="Picture 6"/>
          <p:cNvPicPr>
            <a:picLocks noChangeAspect="1"/>
          </p:cNvPicPr>
          <p:nvPr/>
        </p:nvPicPr>
        <p:blipFill>
          <a:blip r:embed="rId3"/>
          <a:stretch>
            <a:fillRect/>
          </a:stretch>
        </p:blipFill>
        <p:spPr>
          <a:xfrm>
            <a:off x="457200" y="5105400"/>
            <a:ext cx="4162425" cy="790575"/>
          </a:xfrm>
          <a:prstGeom prst="rect">
            <a:avLst/>
          </a:prstGeom>
        </p:spPr>
      </p:pic>
    </p:spTree>
    <p:extLst>
      <p:ext uri="{BB962C8B-B14F-4D97-AF65-F5344CB8AC3E}">
        <p14:creationId xmlns:p14="http://schemas.microsoft.com/office/powerpoint/2010/main" val="628380244"/>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LCD</a:t>
            </a:r>
            <a:endParaRPr lang="pt-BR" dirty="0"/>
          </a:p>
        </p:txBody>
      </p:sp>
      <p:sp>
        <p:nvSpPr>
          <p:cNvPr id="3" name="Content Placeholder 2"/>
          <p:cNvSpPr>
            <a:spLocks noGrp="1"/>
          </p:cNvSpPr>
          <p:nvPr>
            <p:ph idx="1"/>
          </p:nvPr>
        </p:nvSpPr>
        <p:spPr>
          <a:xfrm>
            <a:off x="457200" y="1277496"/>
            <a:ext cx="5257800" cy="2816156"/>
          </a:xfrm>
        </p:spPr>
        <p:txBody>
          <a:bodyPr/>
          <a:lstStyle/>
          <a:p>
            <a:r>
              <a:rPr lang="pt-BR" dirty="0" smtClean="0"/>
              <a:t>Now our code to write “OLA” in the display</a:t>
            </a:r>
          </a:p>
          <a:p>
            <a:endParaRPr lang="pt-BR" dirty="0"/>
          </a:p>
          <a:p>
            <a:endParaRPr lang="pt-BR" dirty="0" smtClean="0"/>
          </a:p>
          <a:p>
            <a:pPr marL="0" indent="0">
              <a:buNone/>
            </a:pPr>
            <a:endParaRPr lang="pt-BR" dirty="0" smtClean="0"/>
          </a:p>
          <a:p>
            <a:pPr lvl="1"/>
            <a:r>
              <a:rPr lang="pt-BR" dirty="0" smtClean="0"/>
              <a:t>Please use capital letters only, since the driver was made this way</a:t>
            </a:r>
          </a:p>
        </p:txBody>
      </p:sp>
      <p:sp>
        <p:nvSpPr>
          <p:cNvPr id="4" name="TextBox 3"/>
          <p:cNvSpPr txBox="1"/>
          <p:nvPr/>
        </p:nvSpPr>
        <p:spPr>
          <a:xfrm>
            <a:off x="685800" y="1743646"/>
            <a:ext cx="5257800" cy="1815882"/>
          </a:xfrm>
          <a:prstGeom prst="rect">
            <a:avLst/>
          </a:prstGeom>
          <a:noFill/>
        </p:spPr>
        <p:txBody>
          <a:bodyPr wrap="square" rtlCol="0">
            <a:spAutoFit/>
          </a:bodyPr>
          <a:lstStyle/>
          <a:p>
            <a:r>
              <a:rPr lang="en-US" sz="1600" dirty="0"/>
              <a:t>main()</a:t>
            </a:r>
          </a:p>
          <a:p>
            <a:r>
              <a:rPr lang="en-US" sz="1600" dirty="0"/>
              <a:t>{</a:t>
            </a:r>
          </a:p>
          <a:p>
            <a:r>
              <a:rPr lang="en-US" sz="1600" dirty="0"/>
              <a:t>	</a:t>
            </a:r>
            <a:r>
              <a:rPr lang="en-US" sz="1600" dirty="0" err="1"/>
              <a:t>LCD_GLASS_Init</a:t>
            </a:r>
            <a:r>
              <a:rPr lang="en-US" sz="1600" dirty="0"/>
              <a:t>();</a:t>
            </a:r>
          </a:p>
          <a:p>
            <a:r>
              <a:rPr lang="en-US" sz="1600" dirty="0"/>
              <a:t>	</a:t>
            </a:r>
            <a:r>
              <a:rPr lang="en-US" sz="1600" dirty="0" err="1"/>
              <a:t>LCD_GLASS_DisplayString</a:t>
            </a:r>
            <a:r>
              <a:rPr lang="en-US" sz="1600" dirty="0"/>
              <a:t>(</a:t>
            </a:r>
            <a:r>
              <a:rPr lang="en-US" sz="1600" dirty="0">
                <a:solidFill>
                  <a:srgbClr val="00B050"/>
                </a:solidFill>
              </a:rPr>
              <a:t>"OLA"</a:t>
            </a:r>
            <a:r>
              <a:rPr lang="en-US" sz="1600" dirty="0"/>
              <a:t>);</a:t>
            </a:r>
          </a:p>
          <a:p>
            <a:r>
              <a:rPr lang="en-US" sz="1600" dirty="0"/>
              <a:t>	</a:t>
            </a:r>
            <a:r>
              <a:rPr lang="en-US" sz="1600" dirty="0">
                <a:solidFill>
                  <a:srgbClr val="002060"/>
                </a:solidFill>
              </a:rPr>
              <a:t>while</a:t>
            </a:r>
            <a:r>
              <a:rPr lang="en-US" sz="1600" dirty="0"/>
              <a:t> (</a:t>
            </a:r>
            <a:r>
              <a:rPr lang="en-US" sz="1600" dirty="0">
                <a:solidFill>
                  <a:srgbClr val="FF0000"/>
                </a:solidFill>
              </a:rPr>
              <a:t>1</a:t>
            </a:r>
            <a:r>
              <a:rPr lang="en-US" sz="1600" dirty="0"/>
              <a:t>){</a:t>
            </a:r>
          </a:p>
          <a:p>
            <a:r>
              <a:rPr lang="en-US" sz="1600" dirty="0"/>
              <a:t>	}</a:t>
            </a:r>
          </a:p>
          <a:p>
            <a:r>
              <a:rPr lang="en-US" sz="1600" dirty="0"/>
              <a:t>}</a:t>
            </a:r>
            <a:endParaRPr lang="pt-BR" sz="1600" dirty="0"/>
          </a:p>
        </p:txBody>
      </p:sp>
      <p:pic>
        <p:nvPicPr>
          <p:cNvPr id="5" name="Picture 4"/>
          <p:cNvPicPr>
            <a:picLocks noChangeAspect="1"/>
          </p:cNvPicPr>
          <p:nvPr/>
        </p:nvPicPr>
        <p:blipFill>
          <a:blip r:embed="rId2"/>
          <a:stretch>
            <a:fillRect/>
          </a:stretch>
        </p:blipFill>
        <p:spPr>
          <a:xfrm>
            <a:off x="304799" y="4281096"/>
            <a:ext cx="6226391" cy="1510104"/>
          </a:xfrm>
          <a:prstGeom prst="rect">
            <a:avLst/>
          </a:prstGeom>
        </p:spPr>
      </p:pic>
      <p:pic>
        <p:nvPicPr>
          <p:cNvPr id="7171" name="F24F9E4A-6746-423B-8EAF-10C49E34CB2F" descr="F24F9E4A-6746-423B-8EAF-10C49E34CB2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38067" y="3324225"/>
            <a:ext cx="40386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43935"/>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LCD</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Just to add some effects </a:t>
            </a:r>
            <a:r>
              <a:rPr lang="pt-BR" dirty="0" smtClean="0">
                <a:sym typeface="Wingdings" panose="05000000000000000000" pitchFamily="2" charset="2"/>
              </a:rPr>
              <a:t> </a:t>
            </a:r>
            <a:endParaRPr lang="pt-BR" dirty="0"/>
          </a:p>
        </p:txBody>
      </p:sp>
      <p:sp>
        <p:nvSpPr>
          <p:cNvPr id="4" name="TextBox 3"/>
          <p:cNvSpPr txBox="1"/>
          <p:nvPr/>
        </p:nvSpPr>
        <p:spPr>
          <a:xfrm>
            <a:off x="457200" y="2133600"/>
            <a:ext cx="8686800" cy="1815882"/>
          </a:xfrm>
          <a:prstGeom prst="rect">
            <a:avLst/>
          </a:prstGeom>
          <a:noFill/>
        </p:spPr>
        <p:txBody>
          <a:bodyPr wrap="square" rtlCol="0">
            <a:spAutoFit/>
          </a:bodyPr>
          <a:lstStyle/>
          <a:p>
            <a:pPr defTabSz="360000"/>
            <a:r>
              <a:rPr lang="pt-BR" sz="1600" dirty="0"/>
              <a:t>main()</a:t>
            </a:r>
          </a:p>
          <a:p>
            <a:pPr defTabSz="360000"/>
            <a:r>
              <a:rPr lang="pt-BR" sz="1600" dirty="0"/>
              <a:t>{</a:t>
            </a:r>
          </a:p>
          <a:p>
            <a:pPr defTabSz="360000"/>
            <a:r>
              <a:rPr lang="pt-BR" sz="1600" dirty="0"/>
              <a:t>	LCD_GLASS_Init();</a:t>
            </a:r>
          </a:p>
          <a:p>
            <a:pPr defTabSz="360000"/>
            <a:r>
              <a:rPr lang="pt-BR" sz="1600" dirty="0"/>
              <a:t>	</a:t>
            </a:r>
            <a:r>
              <a:rPr lang="pt-BR" sz="1600" dirty="0">
                <a:solidFill>
                  <a:srgbClr val="002060"/>
                </a:solidFill>
              </a:rPr>
              <a:t>while</a:t>
            </a:r>
            <a:r>
              <a:rPr lang="pt-BR" sz="1600" dirty="0"/>
              <a:t> (</a:t>
            </a:r>
            <a:r>
              <a:rPr lang="pt-BR" sz="1600" dirty="0">
                <a:solidFill>
                  <a:srgbClr val="FF0000"/>
                </a:solidFill>
              </a:rPr>
              <a:t>1</a:t>
            </a:r>
            <a:r>
              <a:rPr lang="pt-BR" sz="1600" dirty="0"/>
              <a:t>){</a:t>
            </a:r>
          </a:p>
          <a:p>
            <a:pPr defTabSz="360000"/>
            <a:r>
              <a:rPr lang="pt-BR" sz="1600" dirty="0"/>
              <a:t>		LCD_GLASS_ScrollSentence(</a:t>
            </a:r>
            <a:r>
              <a:rPr lang="pt-BR" sz="1600" dirty="0">
                <a:solidFill>
                  <a:srgbClr val="00B050"/>
                </a:solidFill>
              </a:rPr>
              <a:t>"      ** OLA **"</a:t>
            </a:r>
            <a:r>
              <a:rPr lang="pt-BR" sz="1600" dirty="0"/>
              <a:t>,1,SCROLL_SPEED);</a:t>
            </a:r>
          </a:p>
          <a:p>
            <a:pPr defTabSz="360000"/>
            <a:r>
              <a:rPr lang="pt-BR" sz="1600" dirty="0"/>
              <a:t>	}</a:t>
            </a:r>
          </a:p>
          <a:p>
            <a:pPr defTabSz="360000"/>
            <a:r>
              <a:rPr lang="pt-BR" sz="1600" dirty="0"/>
              <a:t>}</a:t>
            </a:r>
          </a:p>
        </p:txBody>
      </p:sp>
    </p:spTree>
    <p:extLst>
      <p:ext uri="{BB962C8B-B14F-4D97-AF65-F5344CB8AC3E}">
        <p14:creationId xmlns:p14="http://schemas.microsoft.com/office/powerpoint/2010/main" val="3596878628"/>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39430"/>
          </a:xfrm>
        </p:spPr>
        <p:txBody>
          <a:bodyPr/>
          <a:lstStyle/>
          <a:p>
            <a:r>
              <a:rPr lang="pt-BR" dirty="0" smtClean="0">
                <a:solidFill>
                  <a:schemeClr val="bg1">
                    <a:lumMod val="50000"/>
                  </a:schemeClr>
                </a:solidFill>
              </a:rPr>
              <a:t>GPIO</a:t>
            </a:r>
          </a:p>
          <a:p>
            <a:r>
              <a:rPr lang="pt-BR" dirty="0" smtClean="0">
                <a:solidFill>
                  <a:schemeClr val="bg1">
                    <a:lumMod val="50000"/>
                  </a:schemeClr>
                </a:solidFill>
              </a:rPr>
              <a:t>LCD</a:t>
            </a:r>
          </a:p>
          <a:p>
            <a:r>
              <a:rPr lang="pt-BR" dirty="0"/>
              <a:t>ADC to measure VDD</a:t>
            </a:r>
          </a:p>
          <a:p>
            <a:r>
              <a:rPr lang="pt-BR" dirty="0" smtClean="0">
                <a:solidFill>
                  <a:schemeClr val="bg1">
                    <a:lumMod val="50000"/>
                  </a:schemeClr>
                </a:solidFill>
              </a:rPr>
              <a:t>Run / Low Power Modes measurement</a:t>
            </a:r>
            <a:endParaRPr lang="pt-BR" dirty="0" smtClean="0">
              <a:solidFill>
                <a:schemeClr val="bg1">
                  <a:lumMod val="50000"/>
                </a:schemeClr>
              </a:solidFill>
            </a:endParaRPr>
          </a:p>
          <a:p>
            <a:pPr lvl="1"/>
            <a:r>
              <a:rPr lang="pt-BR" dirty="0" smtClean="0">
                <a:solidFill>
                  <a:schemeClr val="bg1">
                    <a:lumMod val="50000"/>
                  </a:schemeClr>
                </a:solidFill>
              </a:rPr>
              <a:t>Run Mode IDD</a:t>
            </a:r>
          </a:p>
          <a:p>
            <a:pPr lvl="1"/>
            <a:r>
              <a:rPr lang="pt-BR" dirty="0" smtClean="0">
                <a:solidFill>
                  <a:schemeClr val="bg1">
                    <a:lumMod val="50000"/>
                  </a:schemeClr>
                </a:solidFill>
              </a:rPr>
              <a:t>Low Power with LCD IDD</a:t>
            </a:r>
          </a:p>
          <a:p>
            <a:pPr lvl="1"/>
            <a:r>
              <a:rPr lang="pt-BR" dirty="0" smtClean="0">
                <a:solidFill>
                  <a:schemeClr val="bg1">
                    <a:lumMod val="50000"/>
                  </a:schemeClr>
                </a:solidFill>
              </a:rPr>
              <a:t>Powe Power without LCD IDD</a:t>
            </a:r>
          </a:p>
          <a:p>
            <a:pPr lvl="1"/>
            <a:r>
              <a:rPr lang="pt-BR" dirty="0" smtClean="0">
                <a:solidFill>
                  <a:schemeClr val="bg1">
                    <a:lumMod val="50000"/>
                  </a:schemeClr>
                </a:solidFill>
              </a:rPr>
              <a:t>Halt mode IDD</a:t>
            </a:r>
            <a:endParaRPr lang="pt-BR" dirty="0" smtClean="0">
              <a:solidFill>
                <a:schemeClr val="bg1">
                  <a:lumMod val="50000"/>
                </a:schemeClr>
              </a:solidFill>
            </a:endParaRPr>
          </a:p>
        </p:txBody>
      </p:sp>
    </p:spTree>
    <p:extLst>
      <p:ext uri="{BB962C8B-B14F-4D97-AF65-F5344CB8AC3E}">
        <p14:creationId xmlns:p14="http://schemas.microsoft.com/office/powerpoint/2010/main" val="3530844755"/>
      </p:ext>
    </p:extLst>
  </p:cSld>
  <p:clrMapOvr>
    <a:masterClrMapping/>
  </p:clrMapOvr>
  <p:transition spd="slow">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ADC – internal reference</a:t>
            </a:r>
            <a:endParaRPr lang="pt-BR" dirty="0"/>
          </a:p>
        </p:txBody>
      </p:sp>
      <p:sp>
        <p:nvSpPr>
          <p:cNvPr id="3" name="Content Placeholder 2"/>
          <p:cNvSpPr>
            <a:spLocks noGrp="1"/>
          </p:cNvSpPr>
          <p:nvPr>
            <p:ph idx="1"/>
          </p:nvPr>
        </p:nvSpPr>
        <p:spPr>
          <a:xfrm>
            <a:off x="457200" y="1277496"/>
            <a:ext cx="8229600" cy="3554819"/>
          </a:xfrm>
        </p:spPr>
        <p:txBody>
          <a:bodyPr/>
          <a:lstStyle/>
          <a:p>
            <a:r>
              <a:rPr lang="pt-BR" dirty="0" smtClean="0"/>
              <a:t>First, we need to add the ADC file driver:	</a:t>
            </a:r>
          </a:p>
          <a:p>
            <a:pPr lvl="1"/>
            <a:r>
              <a:rPr lang="pt-BR" dirty="0" smtClean="0"/>
              <a:t>stm8l15x_adc.c</a:t>
            </a:r>
          </a:p>
          <a:p>
            <a:r>
              <a:rPr lang="pt-BR" dirty="0" smtClean="0"/>
              <a:t>Now, since this a low power micro, we need to provide clock to the ADC, so we’ll also need to add the CLK driver:</a:t>
            </a:r>
          </a:p>
          <a:p>
            <a:pPr lvl="1"/>
            <a:r>
              <a:rPr lang="pt-BR" dirty="0" smtClean="0"/>
              <a:t>stm8l15x_clk.c</a:t>
            </a:r>
          </a:p>
          <a:p>
            <a:pPr lvl="1"/>
            <a:endParaRPr lang="pt-BR" dirty="0"/>
          </a:p>
          <a:p>
            <a:pPr lvl="1"/>
            <a:endParaRPr lang="pt-BR" dirty="0" smtClean="0"/>
          </a:p>
          <a:p>
            <a:pPr lvl="1"/>
            <a:endParaRPr lang="pt-BR" dirty="0"/>
          </a:p>
          <a:p>
            <a:r>
              <a:rPr lang="pt-BR" dirty="0" smtClean="0"/>
              <a:t>For this hands on, we’ll also use these global variables:</a:t>
            </a:r>
            <a:endParaRPr lang="pt-BR" dirty="0"/>
          </a:p>
        </p:txBody>
      </p:sp>
      <p:sp>
        <p:nvSpPr>
          <p:cNvPr id="4" name="TextBox 3"/>
          <p:cNvSpPr txBox="1"/>
          <p:nvPr/>
        </p:nvSpPr>
        <p:spPr>
          <a:xfrm>
            <a:off x="457200" y="3348763"/>
            <a:ext cx="8229600" cy="954107"/>
          </a:xfrm>
          <a:prstGeom prst="rect">
            <a:avLst/>
          </a:prstGeom>
          <a:noFill/>
        </p:spPr>
        <p:txBody>
          <a:bodyPr wrap="square" rtlCol="0">
            <a:spAutoFit/>
          </a:bodyPr>
          <a:lstStyle/>
          <a:p>
            <a:r>
              <a:rPr lang="pt-BR" sz="1400" dirty="0"/>
              <a:t>main()</a:t>
            </a:r>
          </a:p>
          <a:p>
            <a:r>
              <a:rPr lang="pt-BR" sz="1400" dirty="0"/>
              <a:t>{</a:t>
            </a:r>
          </a:p>
          <a:p>
            <a:r>
              <a:rPr lang="pt-BR" sz="1400" dirty="0" smtClean="0"/>
              <a:t>  </a:t>
            </a:r>
            <a:r>
              <a:rPr lang="pt-BR" sz="1400" dirty="0" smtClean="0">
                <a:solidFill>
                  <a:srgbClr val="00B050"/>
                </a:solidFill>
              </a:rPr>
              <a:t>/* </a:t>
            </a:r>
            <a:r>
              <a:rPr lang="pt-BR" sz="1400" dirty="0">
                <a:solidFill>
                  <a:srgbClr val="00B050"/>
                </a:solidFill>
              </a:rPr>
              <a:t>Enable ADC clock */</a:t>
            </a:r>
          </a:p>
          <a:p>
            <a:r>
              <a:rPr lang="pt-BR" sz="1400" dirty="0"/>
              <a:t>  CLK_PeripheralClockConfig(CLK_Peripheral_ADC1, ENABLE);</a:t>
            </a:r>
          </a:p>
        </p:txBody>
      </p:sp>
      <p:sp>
        <p:nvSpPr>
          <p:cNvPr id="5" name="TextBox 4"/>
          <p:cNvSpPr txBox="1"/>
          <p:nvPr/>
        </p:nvSpPr>
        <p:spPr>
          <a:xfrm>
            <a:off x="685800" y="4861902"/>
            <a:ext cx="6324600" cy="830997"/>
          </a:xfrm>
          <a:prstGeom prst="rect">
            <a:avLst/>
          </a:prstGeom>
          <a:noFill/>
        </p:spPr>
        <p:txBody>
          <a:bodyPr wrap="square" rtlCol="0">
            <a:spAutoFit/>
          </a:bodyPr>
          <a:lstStyle/>
          <a:p>
            <a:r>
              <a:rPr lang="fr-FR" sz="1600" dirty="0"/>
              <a:t>uint8_t i;</a:t>
            </a:r>
          </a:p>
          <a:p>
            <a:r>
              <a:rPr lang="fr-FR" sz="1600" dirty="0"/>
              <a:t>uint16_t </a:t>
            </a:r>
            <a:r>
              <a:rPr lang="fr-FR" sz="1600" dirty="0" err="1"/>
              <a:t>res</a:t>
            </a:r>
            <a:r>
              <a:rPr lang="fr-FR" sz="1600" dirty="0"/>
              <a:t>;</a:t>
            </a:r>
          </a:p>
          <a:p>
            <a:r>
              <a:rPr lang="fr-FR" sz="1600" dirty="0" err="1">
                <a:solidFill>
                  <a:srgbClr val="002060"/>
                </a:solidFill>
              </a:rPr>
              <a:t>float</a:t>
            </a:r>
            <a:r>
              <a:rPr lang="fr-FR" sz="1600" dirty="0"/>
              <a:t> </a:t>
            </a:r>
            <a:r>
              <a:rPr lang="fr-FR" sz="1600" dirty="0" err="1"/>
              <a:t>f_Vdd_appli</a:t>
            </a:r>
            <a:r>
              <a:rPr lang="fr-FR" sz="1600" dirty="0"/>
              <a:t> ;</a:t>
            </a:r>
            <a:endParaRPr lang="pt-BR" sz="1600" dirty="0"/>
          </a:p>
        </p:txBody>
      </p:sp>
    </p:spTree>
    <p:extLst>
      <p:ext uri="{BB962C8B-B14F-4D97-AF65-F5344CB8AC3E}">
        <p14:creationId xmlns:p14="http://schemas.microsoft.com/office/powerpoint/2010/main" val="2780402301"/>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ADC – internal Reference</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Now that the ADC has it’s clock enable, we can configure it</a:t>
            </a:r>
            <a:endParaRPr lang="pt-BR" dirty="0"/>
          </a:p>
        </p:txBody>
      </p:sp>
      <p:sp>
        <p:nvSpPr>
          <p:cNvPr id="4" name="TextBox 3"/>
          <p:cNvSpPr txBox="1"/>
          <p:nvPr/>
        </p:nvSpPr>
        <p:spPr>
          <a:xfrm>
            <a:off x="457200" y="1701332"/>
            <a:ext cx="8991600" cy="4524315"/>
          </a:xfrm>
          <a:prstGeom prst="rect">
            <a:avLst/>
          </a:prstGeom>
          <a:noFill/>
        </p:spPr>
        <p:txBody>
          <a:bodyPr wrap="square" rtlCol="0">
            <a:spAutoFit/>
          </a:bodyPr>
          <a:lstStyle/>
          <a:p>
            <a:r>
              <a:rPr lang="pt-BR" sz="1600" dirty="0"/>
              <a:t>main()</a:t>
            </a:r>
          </a:p>
          <a:p>
            <a:r>
              <a:rPr lang="pt-BR" sz="1600" dirty="0"/>
              <a:t>{</a:t>
            </a:r>
          </a:p>
          <a:p>
            <a:r>
              <a:rPr lang="pt-BR" sz="1600" dirty="0" smtClean="0"/>
              <a:t>  </a:t>
            </a:r>
            <a:r>
              <a:rPr lang="pt-BR" sz="1600" dirty="0" smtClean="0">
                <a:solidFill>
                  <a:srgbClr val="00B050"/>
                </a:solidFill>
              </a:rPr>
              <a:t>/* </a:t>
            </a:r>
            <a:r>
              <a:rPr lang="pt-BR" sz="1600" dirty="0">
                <a:solidFill>
                  <a:srgbClr val="00B050"/>
                </a:solidFill>
              </a:rPr>
              <a:t>Enable ADC clock */</a:t>
            </a:r>
          </a:p>
          <a:p>
            <a:r>
              <a:rPr lang="pt-BR" sz="1600" dirty="0"/>
              <a:t>  CLK_PeripheralClockConfig(CLK_Peripheral_ADC1, ENABLE</a:t>
            </a:r>
            <a:r>
              <a:rPr lang="pt-BR" sz="1600" dirty="0" smtClean="0"/>
              <a:t>);</a:t>
            </a:r>
            <a:endParaRPr lang="pt-BR" sz="1600" dirty="0"/>
          </a:p>
          <a:p>
            <a:r>
              <a:rPr lang="pt-BR" sz="1600" dirty="0">
                <a:solidFill>
                  <a:srgbClr val="00B050"/>
                </a:solidFill>
              </a:rPr>
              <a:t>/*ADC configuration</a:t>
            </a:r>
          </a:p>
          <a:p>
            <a:r>
              <a:rPr lang="pt-BR" sz="1600" dirty="0">
                <a:solidFill>
                  <a:srgbClr val="00B050"/>
                </a:solidFill>
              </a:rPr>
              <a:t>  ADC configured as follow</a:t>
            </a:r>
            <a:r>
              <a:rPr lang="pt-BR" sz="1600" dirty="0" smtClean="0">
                <a:solidFill>
                  <a:srgbClr val="00B050"/>
                </a:solidFill>
              </a:rPr>
              <a:t>:   </a:t>
            </a:r>
            <a:r>
              <a:rPr lang="pt-BR" sz="1600" dirty="0">
                <a:solidFill>
                  <a:srgbClr val="00B050"/>
                </a:solidFill>
              </a:rPr>
              <a:t>- Channel </a:t>
            </a:r>
            <a:r>
              <a:rPr lang="pt-BR" sz="1600" dirty="0" smtClean="0">
                <a:solidFill>
                  <a:srgbClr val="00B050"/>
                </a:solidFill>
              </a:rPr>
              <a:t>VREF   </a:t>
            </a:r>
            <a:r>
              <a:rPr lang="pt-BR" sz="1600" dirty="0">
                <a:solidFill>
                  <a:srgbClr val="00B050"/>
                </a:solidFill>
              </a:rPr>
              <a:t>- Mode = Single ConversionMode(ContinuousConvMode disabled</a:t>
            </a:r>
            <a:r>
              <a:rPr lang="pt-BR" sz="1600" dirty="0" smtClean="0">
                <a:solidFill>
                  <a:srgbClr val="00B050"/>
                </a:solidFill>
              </a:rPr>
              <a:t>)   </a:t>
            </a:r>
            <a:r>
              <a:rPr lang="pt-BR" sz="1600" dirty="0">
                <a:solidFill>
                  <a:srgbClr val="00B050"/>
                </a:solidFill>
              </a:rPr>
              <a:t>- Resolution = </a:t>
            </a:r>
            <a:r>
              <a:rPr lang="pt-BR" sz="1600" dirty="0" smtClean="0">
                <a:solidFill>
                  <a:srgbClr val="00B050"/>
                </a:solidFill>
              </a:rPr>
              <a:t>12Bit   </a:t>
            </a:r>
            <a:r>
              <a:rPr lang="pt-BR" sz="1600" dirty="0">
                <a:solidFill>
                  <a:srgbClr val="00B050"/>
                </a:solidFill>
              </a:rPr>
              <a:t>- Prescaler = /1</a:t>
            </a:r>
          </a:p>
          <a:p>
            <a:r>
              <a:rPr lang="pt-BR" sz="1600" dirty="0">
                <a:solidFill>
                  <a:srgbClr val="00B050"/>
                </a:solidFill>
              </a:rPr>
              <a:t>  - sampling time 9 </a:t>
            </a:r>
            <a:r>
              <a:rPr lang="pt-BR" sz="1600" dirty="0" smtClean="0">
                <a:solidFill>
                  <a:srgbClr val="00B050"/>
                </a:solidFill>
              </a:rPr>
              <a:t>*/</a:t>
            </a:r>
            <a:r>
              <a:rPr lang="pt-BR" sz="1600" dirty="0"/>
              <a:t>	</a:t>
            </a:r>
          </a:p>
          <a:p>
            <a:r>
              <a:rPr lang="pt-BR" sz="1600" dirty="0" smtClean="0"/>
              <a:t>   ADC_VrefintCmd(ENABLE</a:t>
            </a:r>
            <a:r>
              <a:rPr lang="pt-BR" sz="1600" dirty="0"/>
              <a:t>);</a:t>
            </a:r>
          </a:p>
          <a:p>
            <a:r>
              <a:rPr lang="pt-BR" sz="1600" dirty="0"/>
              <a:t>  delay_10us(</a:t>
            </a:r>
            <a:r>
              <a:rPr lang="pt-BR" sz="1600" dirty="0">
                <a:solidFill>
                  <a:srgbClr val="FF0000"/>
                </a:solidFill>
              </a:rPr>
              <a:t>3</a:t>
            </a:r>
            <a:r>
              <a:rPr lang="pt-BR" sz="1600" dirty="0"/>
              <a:t>);</a:t>
            </a:r>
          </a:p>
          <a:p>
            <a:r>
              <a:rPr lang="pt-BR" sz="1600" dirty="0"/>
              <a:t> </a:t>
            </a:r>
            <a:r>
              <a:rPr lang="pt-BR" sz="1600" dirty="0" smtClean="0"/>
              <a:t>  </a:t>
            </a:r>
            <a:endParaRPr lang="pt-BR" sz="1600" dirty="0"/>
          </a:p>
          <a:p>
            <a:r>
              <a:rPr lang="pt-BR" sz="1600" dirty="0"/>
              <a:t>  ADC_Cmd(ADC1, ENABLE);	 </a:t>
            </a:r>
          </a:p>
          <a:p>
            <a:r>
              <a:rPr lang="pt-BR" sz="1600" dirty="0"/>
              <a:t>  ADC_Init(ADC1, ADC_ConversionMode_Single,</a:t>
            </a:r>
          </a:p>
          <a:p>
            <a:r>
              <a:rPr lang="pt-BR" sz="1600" dirty="0"/>
              <a:t>  ADC_Resolution_12Bit, ADC_Prescaler_1);</a:t>
            </a:r>
          </a:p>
          <a:p>
            <a:r>
              <a:rPr lang="pt-BR" sz="1600" dirty="0"/>
              <a:t>  </a:t>
            </a:r>
          </a:p>
          <a:p>
            <a:r>
              <a:rPr lang="pt-BR" sz="1600" dirty="0"/>
              <a:t>  ADC_SamplingTimeConfig(ADC1, </a:t>
            </a:r>
            <a:r>
              <a:rPr lang="pt-BR" sz="1600" dirty="0" smtClean="0"/>
              <a:t>ADC_Group_FastChannels, ADC_SamplingTime_9Cycles</a:t>
            </a:r>
            <a:r>
              <a:rPr lang="pt-BR" sz="1600" dirty="0"/>
              <a:t>);</a:t>
            </a:r>
          </a:p>
          <a:p>
            <a:r>
              <a:rPr lang="pt-BR" sz="1600" dirty="0"/>
              <a:t>  ADC_ChannelCmd(ADC1, ADC_Channel_Vrefint, ENABLE);</a:t>
            </a:r>
          </a:p>
          <a:p>
            <a:r>
              <a:rPr lang="pt-BR" sz="1600" dirty="0"/>
              <a:t>  delay_10us(</a:t>
            </a:r>
            <a:r>
              <a:rPr lang="pt-BR" sz="1600" dirty="0">
                <a:solidFill>
                  <a:srgbClr val="FF0000"/>
                </a:solidFill>
              </a:rPr>
              <a:t>3</a:t>
            </a:r>
            <a:r>
              <a:rPr lang="pt-BR" sz="1600" dirty="0"/>
              <a:t>);</a:t>
            </a:r>
          </a:p>
        </p:txBody>
      </p:sp>
    </p:spTree>
    <p:extLst>
      <p:ext uri="{BB962C8B-B14F-4D97-AF65-F5344CB8AC3E}">
        <p14:creationId xmlns:p14="http://schemas.microsoft.com/office/powerpoint/2010/main" val="975409752"/>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ADC -  Internal Reference</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In the main loop:</a:t>
            </a:r>
            <a:endParaRPr lang="pt-BR" dirty="0"/>
          </a:p>
        </p:txBody>
      </p:sp>
      <p:sp>
        <p:nvSpPr>
          <p:cNvPr id="4" name="TextBox 3"/>
          <p:cNvSpPr txBox="1"/>
          <p:nvPr/>
        </p:nvSpPr>
        <p:spPr>
          <a:xfrm>
            <a:off x="896815" y="1654160"/>
            <a:ext cx="8229600" cy="4524315"/>
          </a:xfrm>
          <a:prstGeom prst="rect">
            <a:avLst/>
          </a:prstGeom>
          <a:noFill/>
        </p:spPr>
        <p:txBody>
          <a:bodyPr wrap="square" rtlCol="0">
            <a:spAutoFit/>
          </a:bodyPr>
          <a:lstStyle/>
          <a:p>
            <a:pPr defTabSz="360000"/>
            <a:r>
              <a:rPr lang="pt-BR" sz="1600" dirty="0">
                <a:solidFill>
                  <a:srgbClr val="002060"/>
                </a:solidFill>
              </a:rPr>
              <a:t>while</a:t>
            </a:r>
            <a:r>
              <a:rPr lang="pt-BR" sz="1600" dirty="0"/>
              <a:t> (</a:t>
            </a:r>
            <a:r>
              <a:rPr lang="pt-BR" sz="1600" dirty="0">
                <a:solidFill>
                  <a:srgbClr val="FF0000"/>
                </a:solidFill>
              </a:rPr>
              <a:t>1</a:t>
            </a:r>
            <a:r>
              <a:rPr lang="pt-BR" sz="1600" dirty="0"/>
              <a:t>){</a:t>
            </a:r>
          </a:p>
          <a:p>
            <a:pPr defTabSz="360000"/>
            <a:r>
              <a:rPr lang="pt-BR" sz="1600" dirty="0" smtClean="0"/>
              <a:t>   </a:t>
            </a:r>
            <a:r>
              <a:rPr lang="pt-BR" sz="1600" dirty="0" smtClean="0">
                <a:solidFill>
                  <a:srgbClr val="00B050"/>
                </a:solidFill>
              </a:rPr>
              <a:t>/* </a:t>
            </a:r>
            <a:r>
              <a:rPr lang="pt-BR" sz="1600" dirty="0">
                <a:solidFill>
                  <a:srgbClr val="00B050"/>
                </a:solidFill>
              </a:rPr>
              <a:t>initialize result */</a:t>
            </a:r>
          </a:p>
          <a:p>
            <a:pPr defTabSz="360000"/>
            <a:r>
              <a:rPr lang="pt-BR" sz="1600" dirty="0"/>
              <a:t>    res = </a:t>
            </a:r>
            <a:r>
              <a:rPr lang="pt-BR" sz="1600" dirty="0">
                <a:solidFill>
                  <a:srgbClr val="FF0000"/>
                </a:solidFill>
              </a:rPr>
              <a:t>0</a:t>
            </a:r>
            <a:r>
              <a:rPr lang="pt-BR" sz="1600" dirty="0"/>
              <a:t>;</a:t>
            </a:r>
          </a:p>
          <a:p>
            <a:pPr defTabSz="360000"/>
            <a:r>
              <a:rPr lang="pt-BR" sz="1600" dirty="0"/>
              <a:t>		</a:t>
            </a:r>
            <a:r>
              <a:rPr lang="pt-BR" sz="1600" dirty="0">
                <a:solidFill>
                  <a:srgbClr val="002060"/>
                </a:solidFill>
              </a:rPr>
              <a:t>for</a:t>
            </a:r>
            <a:r>
              <a:rPr lang="pt-BR" sz="1600" dirty="0"/>
              <a:t>(i=</a:t>
            </a:r>
            <a:r>
              <a:rPr lang="pt-BR" sz="1600" dirty="0">
                <a:solidFill>
                  <a:srgbClr val="FF0000"/>
                </a:solidFill>
              </a:rPr>
              <a:t>8</a:t>
            </a:r>
            <a:r>
              <a:rPr lang="pt-BR" sz="1600" dirty="0"/>
              <a:t>; i&gt;</a:t>
            </a:r>
            <a:r>
              <a:rPr lang="pt-BR" sz="1600" dirty="0">
                <a:solidFill>
                  <a:srgbClr val="FF0000"/>
                </a:solidFill>
              </a:rPr>
              <a:t>0</a:t>
            </a:r>
            <a:r>
              <a:rPr lang="pt-BR" sz="1600" dirty="0"/>
              <a:t>; i--)</a:t>
            </a:r>
          </a:p>
          <a:p>
            <a:pPr defTabSz="360000"/>
            <a:r>
              <a:rPr lang="pt-BR" sz="1600" dirty="0"/>
              <a:t>		{</a:t>
            </a:r>
          </a:p>
          <a:p>
            <a:pPr defTabSz="360000"/>
            <a:r>
              <a:rPr lang="pt-BR" sz="1600" dirty="0"/>
              <a:t>			</a:t>
            </a:r>
            <a:r>
              <a:rPr lang="pt-BR" sz="1600" dirty="0">
                <a:solidFill>
                  <a:srgbClr val="00B050"/>
                </a:solidFill>
              </a:rPr>
              <a:t>/* start ADC convertion by software */</a:t>
            </a:r>
          </a:p>
          <a:p>
            <a:pPr defTabSz="360000"/>
            <a:r>
              <a:rPr lang="pt-BR" sz="1600" dirty="0"/>
              <a:t>			ADC_SoftwareStartConv(ADC1);</a:t>
            </a:r>
          </a:p>
          <a:p>
            <a:pPr defTabSz="360000"/>
            <a:r>
              <a:rPr lang="pt-BR" sz="1600" dirty="0"/>
              <a:t>			</a:t>
            </a:r>
            <a:r>
              <a:rPr lang="pt-BR" sz="1600" dirty="0">
                <a:solidFill>
                  <a:srgbClr val="00B050"/>
                </a:solidFill>
              </a:rPr>
              <a:t>/* wait until end-of-covertion */</a:t>
            </a:r>
          </a:p>
          <a:p>
            <a:pPr defTabSz="360000"/>
            <a:r>
              <a:rPr lang="pt-BR" sz="1600" dirty="0"/>
              <a:t>			</a:t>
            </a:r>
            <a:r>
              <a:rPr lang="pt-BR" sz="1600" dirty="0">
                <a:solidFill>
                  <a:srgbClr val="002060"/>
                </a:solidFill>
              </a:rPr>
              <a:t>while</a:t>
            </a:r>
            <a:r>
              <a:rPr lang="pt-BR" sz="1600" dirty="0"/>
              <a:t>( ADC_GetFlagStatus(ADC1, ADC_FLAG_EOC) == </a:t>
            </a:r>
            <a:r>
              <a:rPr lang="pt-BR" sz="1600" dirty="0">
                <a:solidFill>
                  <a:srgbClr val="FF0000"/>
                </a:solidFill>
              </a:rPr>
              <a:t>0</a:t>
            </a:r>
            <a:r>
              <a:rPr lang="pt-BR" sz="1600" dirty="0"/>
              <a:t> );</a:t>
            </a:r>
          </a:p>
          <a:p>
            <a:pPr defTabSz="360000"/>
            <a:r>
              <a:rPr lang="pt-BR" sz="1600" dirty="0"/>
              <a:t>			</a:t>
            </a:r>
            <a:r>
              <a:rPr lang="pt-BR" sz="1600" dirty="0">
                <a:solidFill>
                  <a:srgbClr val="00B050"/>
                </a:solidFill>
              </a:rPr>
              <a:t>/* read ADC convertion result */</a:t>
            </a:r>
          </a:p>
          <a:p>
            <a:pPr defTabSz="360000"/>
            <a:r>
              <a:rPr lang="pt-BR" sz="1600" dirty="0"/>
              <a:t>			res += ADC_GetConversionValue(ADC1);</a:t>
            </a:r>
          </a:p>
          <a:p>
            <a:pPr defTabSz="360000"/>
            <a:r>
              <a:rPr lang="pt-BR" sz="1600" dirty="0"/>
              <a:t>		}</a:t>
            </a:r>
          </a:p>
          <a:p>
            <a:pPr defTabSz="360000"/>
            <a:r>
              <a:rPr lang="pt-BR" sz="1600" dirty="0" smtClean="0"/>
              <a:t>    res </a:t>
            </a:r>
            <a:r>
              <a:rPr lang="pt-BR" sz="1600" dirty="0"/>
              <a:t>= res&gt;&gt;</a:t>
            </a:r>
            <a:r>
              <a:rPr lang="pt-BR" sz="1600" dirty="0">
                <a:solidFill>
                  <a:srgbClr val="FF0000"/>
                </a:solidFill>
              </a:rPr>
              <a:t>3</a:t>
            </a:r>
            <a:r>
              <a:rPr lang="pt-BR" sz="1600" dirty="0" smtClean="0"/>
              <a:t>;</a:t>
            </a:r>
            <a:r>
              <a:rPr lang="pt-BR" sz="1600" dirty="0"/>
              <a:t>	</a:t>
            </a:r>
          </a:p>
          <a:p>
            <a:pPr defTabSz="360000"/>
            <a:r>
              <a:rPr lang="pt-BR" sz="1600" dirty="0"/>
              <a:t>    </a:t>
            </a:r>
            <a:r>
              <a:rPr lang="pt-BR" sz="1600" dirty="0">
                <a:solidFill>
                  <a:srgbClr val="00B050"/>
                </a:solidFill>
              </a:rPr>
              <a:t>/* The theorical value 1.224 volt */</a:t>
            </a:r>
          </a:p>
          <a:p>
            <a:pPr defTabSz="360000"/>
            <a:r>
              <a:rPr lang="pt-BR" sz="1600" dirty="0"/>
              <a:t>    f_Vdd_appli = (</a:t>
            </a:r>
            <a:r>
              <a:rPr lang="pt-BR" sz="1600" dirty="0">
                <a:solidFill>
                  <a:srgbClr val="FF0000"/>
                </a:solidFill>
              </a:rPr>
              <a:t>1.224</a:t>
            </a:r>
            <a:r>
              <a:rPr lang="pt-BR" sz="1600" dirty="0"/>
              <a:t>/res) * </a:t>
            </a:r>
            <a:r>
              <a:rPr lang="pt-BR" sz="1600" dirty="0">
                <a:solidFill>
                  <a:srgbClr val="FF0000"/>
                </a:solidFill>
              </a:rPr>
              <a:t>4096</a:t>
            </a:r>
            <a:r>
              <a:rPr lang="pt-BR" sz="1600" dirty="0"/>
              <a:t>;			</a:t>
            </a:r>
          </a:p>
          <a:p>
            <a:pPr defTabSz="360000"/>
            <a:r>
              <a:rPr lang="pt-BR" sz="1600" dirty="0" smtClean="0">
                <a:solidFill>
                  <a:srgbClr val="00B050"/>
                </a:solidFill>
              </a:rPr>
              <a:t>    /* </a:t>
            </a:r>
            <a:r>
              <a:rPr lang="pt-BR" sz="1600" dirty="0">
                <a:solidFill>
                  <a:srgbClr val="00B050"/>
                </a:solidFill>
              </a:rPr>
              <a:t>Vdd_appli in mV */  </a:t>
            </a:r>
          </a:p>
          <a:p>
            <a:pPr defTabSz="360000"/>
            <a:r>
              <a:rPr lang="pt-BR" sz="1600" dirty="0" smtClean="0"/>
              <a:t>    f_Vdd_appli </a:t>
            </a:r>
            <a:r>
              <a:rPr lang="pt-BR" sz="1600" dirty="0"/>
              <a:t>*= </a:t>
            </a:r>
            <a:r>
              <a:rPr lang="pt-BR" sz="1600" dirty="0" smtClean="0">
                <a:solidFill>
                  <a:srgbClr val="FF0000"/>
                </a:solidFill>
              </a:rPr>
              <a:t>1000L</a:t>
            </a:r>
            <a:r>
              <a:rPr lang="pt-BR" sz="1600" dirty="0" smtClean="0"/>
              <a:t>;</a:t>
            </a:r>
          </a:p>
          <a:p>
            <a:pPr defTabSz="360000"/>
            <a:r>
              <a:rPr lang="pt-BR" sz="1600" dirty="0"/>
              <a:t>}</a:t>
            </a:r>
          </a:p>
        </p:txBody>
      </p:sp>
    </p:spTree>
    <p:extLst>
      <p:ext uri="{BB962C8B-B14F-4D97-AF65-F5344CB8AC3E}">
        <p14:creationId xmlns:p14="http://schemas.microsoft.com/office/powerpoint/2010/main" val="4001721522"/>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ADC – Internal Reference</a:t>
            </a:r>
            <a:endParaRPr lang="pt-BR" dirty="0"/>
          </a:p>
        </p:txBody>
      </p:sp>
      <p:sp>
        <p:nvSpPr>
          <p:cNvPr id="3" name="Content Placeholder 2"/>
          <p:cNvSpPr>
            <a:spLocks noGrp="1"/>
          </p:cNvSpPr>
          <p:nvPr>
            <p:ph idx="1"/>
          </p:nvPr>
        </p:nvSpPr>
        <p:spPr>
          <a:xfrm>
            <a:off x="457200" y="1277496"/>
            <a:ext cx="8229600" cy="707886"/>
          </a:xfrm>
        </p:spPr>
        <p:txBody>
          <a:bodyPr/>
          <a:lstStyle/>
          <a:p>
            <a:r>
              <a:rPr lang="pt-BR" dirty="0" smtClean="0"/>
              <a:t>Let’s check the correct VDD, assuming the internal reference fixed at 1.224V under the debug!</a:t>
            </a:r>
          </a:p>
        </p:txBody>
      </p:sp>
      <p:pic>
        <p:nvPicPr>
          <p:cNvPr id="4" name="Picture 3"/>
          <p:cNvPicPr>
            <a:picLocks noChangeAspect="1"/>
          </p:cNvPicPr>
          <p:nvPr/>
        </p:nvPicPr>
        <p:blipFill>
          <a:blip r:embed="rId2"/>
          <a:stretch>
            <a:fillRect/>
          </a:stretch>
        </p:blipFill>
        <p:spPr>
          <a:xfrm>
            <a:off x="156182" y="2133600"/>
            <a:ext cx="8677275" cy="1428750"/>
          </a:xfrm>
          <a:prstGeom prst="rect">
            <a:avLst/>
          </a:prstGeom>
        </p:spPr>
      </p:pic>
    </p:spTree>
    <p:extLst>
      <p:ext uri="{BB962C8B-B14F-4D97-AF65-F5344CB8AC3E}">
        <p14:creationId xmlns:p14="http://schemas.microsoft.com/office/powerpoint/2010/main" val="152293559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Highlight – Consumption!!</a:t>
            </a:r>
            <a:endParaRPr lang="en-US" dirty="0"/>
          </a:p>
        </p:txBody>
      </p:sp>
      <p:pic>
        <p:nvPicPr>
          <p:cNvPr id="4098" name="Picture 2" descr="http://www.emcu.it/STM8/STM8L/PortFolio/Consumi.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8913" y="1277938"/>
            <a:ext cx="7166173" cy="467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36176"/>
      </p:ext>
    </p:extLst>
  </p:cSld>
  <p:clrMapOvr>
    <a:masterClrMapping/>
  </p:clrMapOvr>
  <p:transition spd="slow">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ADC – Internal Reference</a:t>
            </a:r>
            <a:endParaRPr lang="pt-BR" dirty="0"/>
          </a:p>
        </p:txBody>
      </p:sp>
      <p:sp>
        <p:nvSpPr>
          <p:cNvPr id="3" name="Content Placeholder 2"/>
          <p:cNvSpPr>
            <a:spLocks noGrp="1"/>
          </p:cNvSpPr>
          <p:nvPr>
            <p:ph idx="1"/>
          </p:nvPr>
        </p:nvSpPr>
        <p:spPr>
          <a:xfrm>
            <a:off x="457200" y="1277496"/>
            <a:ext cx="8229600" cy="2923877"/>
          </a:xfrm>
        </p:spPr>
        <p:txBody>
          <a:bodyPr/>
          <a:lstStyle/>
          <a:p>
            <a:r>
              <a:rPr lang="pt-BR" dirty="0" smtClean="0"/>
              <a:t>Let’s add this number in the display!</a:t>
            </a:r>
          </a:p>
          <a:p>
            <a:r>
              <a:rPr lang="pt-BR" dirty="0" smtClean="0"/>
              <a:t>We’ll need to add the following drivers:</a:t>
            </a:r>
          </a:p>
          <a:p>
            <a:pPr lvl="1"/>
            <a:r>
              <a:rPr lang="pt-BR" dirty="0" smtClean="0"/>
              <a:t>stm8l15x_exti.c</a:t>
            </a:r>
          </a:p>
          <a:p>
            <a:pPr lvl="1"/>
            <a:r>
              <a:rPr lang="pt-BR" dirty="0" smtClean="0"/>
              <a:t>stm8l15x_flash.c</a:t>
            </a:r>
          </a:p>
          <a:p>
            <a:r>
              <a:rPr lang="pt-BR" dirty="0" smtClean="0"/>
              <a:t>We’ll add the following BSP</a:t>
            </a:r>
          </a:p>
          <a:p>
            <a:pPr lvl="1"/>
            <a:r>
              <a:rPr lang="pt-BR" dirty="0" smtClean="0"/>
              <a:t>Discover_functions.c</a:t>
            </a:r>
          </a:p>
          <a:p>
            <a:pPr lvl="1"/>
            <a:r>
              <a:rPr lang="pt-BR" dirty="0" smtClean="0"/>
              <a:t>Icc_measure.c</a:t>
            </a:r>
          </a:p>
        </p:txBody>
      </p:sp>
    </p:spTree>
    <p:extLst>
      <p:ext uri="{BB962C8B-B14F-4D97-AF65-F5344CB8AC3E}">
        <p14:creationId xmlns:p14="http://schemas.microsoft.com/office/powerpoint/2010/main" val="382035189"/>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ADC – Internal Reference</a:t>
            </a:r>
          </a:p>
        </p:txBody>
      </p:sp>
      <p:sp>
        <p:nvSpPr>
          <p:cNvPr id="5" name="Content Placeholder 4"/>
          <p:cNvSpPr>
            <a:spLocks noGrp="1"/>
          </p:cNvSpPr>
          <p:nvPr>
            <p:ph idx="1"/>
          </p:nvPr>
        </p:nvSpPr>
        <p:spPr>
          <a:xfrm>
            <a:off x="457200" y="1277496"/>
            <a:ext cx="8229600" cy="1015663"/>
          </a:xfrm>
        </p:spPr>
        <p:txBody>
          <a:bodyPr/>
          <a:lstStyle/>
          <a:p>
            <a:r>
              <a:rPr lang="pt-BR" dirty="0" smtClean="0"/>
              <a:t>The BSP uses specific linker pragmas, so we’ll have to add them:</a:t>
            </a:r>
          </a:p>
          <a:p>
            <a:endParaRPr lang="pt-BR" dirty="0"/>
          </a:p>
        </p:txBody>
      </p:sp>
      <p:pic>
        <p:nvPicPr>
          <p:cNvPr id="6" name="Content Placeholder 3"/>
          <p:cNvPicPr>
            <a:picLocks noChangeAspect="1"/>
          </p:cNvPicPr>
          <p:nvPr/>
        </p:nvPicPr>
        <p:blipFill>
          <a:blip r:embed="rId2"/>
          <a:stretch>
            <a:fillRect/>
          </a:stretch>
        </p:blipFill>
        <p:spPr>
          <a:xfrm>
            <a:off x="1298502" y="1785327"/>
            <a:ext cx="6546995" cy="4679950"/>
          </a:xfrm>
          <a:prstGeom prst="rect">
            <a:avLst/>
          </a:prstGeom>
        </p:spPr>
      </p:pic>
    </p:spTree>
    <p:extLst>
      <p:ext uri="{BB962C8B-B14F-4D97-AF65-F5344CB8AC3E}">
        <p14:creationId xmlns:p14="http://schemas.microsoft.com/office/powerpoint/2010/main" val="309852358"/>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ADC – Internal Reference</a:t>
            </a:r>
          </a:p>
        </p:txBody>
      </p:sp>
      <p:sp>
        <p:nvSpPr>
          <p:cNvPr id="3" name="Content Placeholder 2"/>
          <p:cNvSpPr>
            <a:spLocks noGrp="1"/>
          </p:cNvSpPr>
          <p:nvPr>
            <p:ph idx="1"/>
          </p:nvPr>
        </p:nvSpPr>
        <p:spPr>
          <a:xfrm>
            <a:off x="457200" y="1277496"/>
            <a:ext cx="8229600" cy="3385542"/>
          </a:xfrm>
        </p:spPr>
        <p:txBody>
          <a:bodyPr/>
          <a:lstStyle/>
          <a:p>
            <a:r>
              <a:rPr lang="pt-BR" dirty="0" smtClean="0"/>
              <a:t>Let’s add the necessary header file in our main.c:</a:t>
            </a:r>
          </a:p>
          <a:p>
            <a:pPr lvl="1"/>
            <a:r>
              <a:rPr lang="pt-BR" dirty="0"/>
              <a:t>#include "</a:t>
            </a:r>
            <a:r>
              <a:rPr lang="pt-BR" dirty="0" smtClean="0"/>
              <a:t>discover_functions.h“</a:t>
            </a:r>
          </a:p>
          <a:p>
            <a:pPr lvl="1"/>
            <a:r>
              <a:rPr lang="pt-BR" dirty="0" smtClean="0"/>
              <a:t>Add the function that will plot the value readed</a:t>
            </a:r>
          </a:p>
          <a:p>
            <a:pPr lvl="1"/>
            <a:endParaRPr lang="pt-BR" dirty="0"/>
          </a:p>
          <a:p>
            <a:pPr lvl="1"/>
            <a:endParaRPr lang="pt-BR" dirty="0" smtClean="0"/>
          </a:p>
          <a:p>
            <a:pPr lvl="1"/>
            <a:endParaRPr lang="pt-BR" dirty="0" smtClean="0"/>
          </a:p>
          <a:p>
            <a:pPr marL="355600" lvl="1" indent="0">
              <a:buNone/>
            </a:pPr>
            <a:endParaRPr lang="pt-BR" dirty="0" smtClean="0"/>
          </a:p>
          <a:p>
            <a:pPr marL="355600" lvl="1" indent="0">
              <a:buNone/>
            </a:pPr>
            <a:endParaRPr lang="pt-BR" dirty="0"/>
          </a:p>
          <a:p>
            <a:pPr marL="355600" lvl="1" indent="0">
              <a:buNone/>
            </a:pPr>
            <a:endParaRPr lang="pt-BR" dirty="0" smtClean="0"/>
          </a:p>
          <a:p>
            <a:pPr marL="355600" lvl="1" indent="0">
              <a:buNone/>
            </a:pPr>
            <a:endParaRPr lang="pt-BR" dirty="0"/>
          </a:p>
        </p:txBody>
      </p:sp>
      <p:sp>
        <p:nvSpPr>
          <p:cNvPr id="4" name="TextBox 3"/>
          <p:cNvSpPr txBox="1"/>
          <p:nvPr/>
        </p:nvSpPr>
        <p:spPr>
          <a:xfrm>
            <a:off x="799120" y="2403355"/>
            <a:ext cx="7391400" cy="3785652"/>
          </a:xfrm>
          <a:prstGeom prst="rect">
            <a:avLst/>
          </a:prstGeom>
          <a:noFill/>
        </p:spPr>
        <p:txBody>
          <a:bodyPr wrap="square" rtlCol="0">
            <a:spAutoFit/>
          </a:bodyPr>
          <a:lstStyle/>
          <a:p>
            <a:pPr defTabSz="360000"/>
            <a:r>
              <a:rPr lang="pt-BR" sz="1600" dirty="0"/>
              <a:t>void Vref_show(</a:t>
            </a:r>
            <a:r>
              <a:rPr lang="pt-BR" sz="1600" dirty="0">
                <a:solidFill>
                  <a:srgbClr val="002060"/>
                </a:solidFill>
              </a:rPr>
              <a:t>float</a:t>
            </a:r>
            <a:r>
              <a:rPr lang="pt-BR" sz="1600" dirty="0"/>
              <a:t> vdd)</a:t>
            </a:r>
          </a:p>
          <a:p>
            <a:pPr defTabSz="360000"/>
            <a:r>
              <a:rPr lang="pt-BR" sz="1600" dirty="0"/>
              <a:t>{</a:t>
            </a:r>
          </a:p>
          <a:p>
            <a:pPr defTabSz="360000"/>
            <a:r>
              <a:rPr lang="pt-BR" sz="1600" dirty="0"/>
              <a:t>  uint16_t tab[</a:t>
            </a:r>
            <a:r>
              <a:rPr lang="pt-BR" sz="1600" dirty="0">
                <a:solidFill>
                  <a:srgbClr val="FF0000"/>
                </a:solidFill>
              </a:rPr>
              <a:t>6</a:t>
            </a:r>
            <a:r>
              <a:rPr lang="pt-BR" sz="1600" dirty="0"/>
              <a:t>];	</a:t>
            </a:r>
          </a:p>
          <a:p>
            <a:pPr defTabSz="360000"/>
            <a:r>
              <a:rPr lang="pt-BR" sz="1600" dirty="0"/>
              <a:t>  uint16_t Vdd_mV </a:t>
            </a:r>
            <a:r>
              <a:rPr lang="pt-BR" sz="1600" dirty="0" smtClean="0"/>
              <a:t>;</a:t>
            </a:r>
            <a:endParaRPr lang="pt-BR" sz="1600" dirty="0"/>
          </a:p>
          <a:p>
            <a:pPr defTabSz="360000"/>
            <a:r>
              <a:rPr lang="pt-BR" sz="1600" dirty="0"/>
              <a:t>  Vdd_mV = (uint16_t)vdd;</a:t>
            </a:r>
          </a:p>
          <a:p>
            <a:pPr defTabSz="360000"/>
            <a:r>
              <a:rPr lang="pt-BR" sz="1600" dirty="0" smtClean="0"/>
              <a:t>  </a:t>
            </a:r>
            <a:r>
              <a:rPr lang="pt-BR" sz="1600" dirty="0"/>
              <a:t>convert_into_char (Vdd_mV, tab</a:t>
            </a:r>
            <a:r>
              <a:rPr lang="pt-BR" sz="1600" dirty="0" smtClean="0"/>
              <a:t>);</a:t>
            </a:r>
            <a:endParaRPr lang="pt-BR" sz="1600" dirty="0"/>
          </a:p>
          <a:p>
            <a:pPr defTabSz="360000"/>
            <a:r>
              <a:rPr lang="pt-BR" sz="1600" dirty="0"/>
              <a:t>  </a:t>
            </a:r>
            <a:r>
              <a:rPr lang="pt-BR" sz="1600" dirty="0">
                <a:solidFill>
                  <a:srgbClr val="00B050"/>
                </a:solidFill>
              </a:rPr>
              <a:t>/* To add unit and decimal point  */</a:t>
            </a:r>
          </a:p>
          <a:p>
            <a:pPr defTabSz="360000"/>
            <a:r>
              <a:rPr lang="pt-BR" sz="1600" dirty="0"/>
              <a:t>  tab[</a:t>
            </a:r>
            <a:r>
              <a:rPr lang="pt-BR" sz="1600" dirty="0">
                <a:solidFill>
                  <a:srgbClr val="FF0000"/>
                </a:solidFill>
              </a:rPr>
              <a:t>5</a:t>
            </a:r>
            <a:r>
              <a:rPr lang="pt-BR" sz="1600" dirty="0"/>
              <a:t>] = </a:t>
            </a:r>
            <a:r>
              <a:rPr lang="pt-BR" sz="1600" dirty="0">
                <a:solidFill>
                  <a:srgbClr val="00B050"/>
                </a:solidFill>
              </a:rPr>
              <a:t>'V'</a:t>
            </a:r>
            <a:r>
              <a:rPr lang="pt-BR" sz="1600" dirty="0"/>
              <a:t>;</a:t>
            </a:r>
          </a:p>
          <a:p>
            <a:pPr defTabSz="360000"/>
            <a:r>
              <a:rPr lang="pt-BR" sz="1600" dirty="0"/>
              <a:t>  tab[</a:t>
            </a:r>
            <a:r>
              <a:rPr lang="pt-BR" sz="1600" dirty="0">
                <a:solidFill>
                  <a:srgbClr val="FF0000"/>
                </a:solidFill>
              </a:rPr>
              <a:t>4</a:t>
            </a:r>
            <a:r>
              <a:rPr lang="pt-BR" sz="1600" dirty="0"/>
              <a:t>] = </a:t>
            </a:r>
            <a:r>
              <a:rPr lang="pt-BR" sz="1600" dirty="0">
                <a:solidFill>
                  <a:srgbClr val="00B050"/>
                </a:solidFill>
              </a:rPr>
              <a:t>' '</a:t>
            </a:r>
            <a:r>
              <a:rPr lang="pt-BR" sz="1600" dirty="0"/>
              <a:t>;</a:t>
            </a:r>
          </a:p>
          <a:p>
            <a:pPr defTabSz="360000"/>
            <a:r>
              <a:rPr lang="pt-BR" sz="1600" dirty="0"/>
              <a:t>  tab[</a:t>
            </a:r>
            <a:r>
              <a:rPr lang="pt-BR" sz="1600" dirty="0">
                <a:solidFill>
                  <a:srgbClr val="FF0000"/>
                </a:solidFill>
              </a:rPr>
              <a:t>1</a:t>
            </a:r>
            <a:r>
              <a:rPr lang="pt-BR" sz="1600" dirty="0"/>
              <a:t>] |= DOT; </a:t>
            </a:r>
            <a:r>
              <a:rPr lang="pt-BR" sz="1600" dirty="0">
                <a:solidFill>
                  <a:srgbClr val="00B050"/>
                </a:solidFill>
              </a:rPr>
              <a:t>/* To add decimal point for display in volt */</a:t>
            </a:r>
          </a:p>
          <a:p>
            <a:pPr defTabSz="360000"/>
            <a:r>
              <a:rPr lang="pt-BR" sz="1600" dirty="0"/>
              <a:t>  tab[</a:t>
            </a:r>
            <a:r>
              <a:rPr lang="pt-BR" sz="1600" dirty="0">
                <a:solidFill>
                  <a:srgbClr val="FF0000"/>
                </a:solidFill>
              </a:rPr>
              <a:t>0</a:t>
            </a:r>
            <a:r>
              <a:rPr lang="pt-BR" sz="1600" dirty="0"/>
              <a:t>] = </a:t>
            </a:r>
            <a:r>
              <a:rPr lang="pt-BR" sz="1600" dirty="0">
                <a:solidFill>
                  <a:srgbClr val="00B050"/>
                </a:solidFill>
              </a:rPr>
              <a:t>' '</a:t>
            </a:r>
            <a:r>
              <a:rPr lang="pt-BR" sz="1600" dirty="0"/>
              <a:t>;</a:t>
            </a:r>
          </a:p>
          <a:p>
            <a:pPr defTabSz="360000"/>
            <a:r>
              <a:rPr lang="pt-BR" sz="1600" dirty="0"/>
              <a:t>	</a:t>
            </a:r>
          </a:p>
          <a:p>
            <a:pPr defTabSz="360000"/>
            <a:r>
              <a:rPr lang="pt-BR" sz="1600" dirty="0"/>
              <a:t>  LCD_GLASS_DisplayStrDeci(tab);</a:t>
            </a:r>
          </a:p>
          <a:p>
            <a:pPr defTabSz="360000"/>
            <a:endParaRPr lang="pt-BR" sz="1600" dirty="0"/>
          </a:p>
          <a:p>
            <a:pPr defTabSz="360000"/>
            <a:r>
              <a:rPr lang="pt-BR" sz="1600" dirty="0"/>
              <a:t>}</a:t>
            </a:r>
          </a:p>
        </p:txBody>
      </p:sp>
    </p:spTree>
    <p:extLst>
      <p:ext uri="{BB962C8B-B14F-4D97-AF65-F5344CB8AC3E}">
        <p14:creationId xmlns:p14="http://schemas.microsoft.com/office/powerpoint/2010/main" val="324301465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ADC – Internal Reference</a:t>
            </a:r>
          </a:p>
        </p:txBody>
      </p:sp>
      <p:sp>
        <p:nvSpPr>
          <p:cNvPr id="3" name="Content Placeholder 2"/>
          <p:cNvSpPr>
            <a:spLocks noGrp="1"/>
          </p:cNvSpPr>
          <p:nvPr>
            <p:ph idx="1"/>
          </p:nvPr>
        </p:nvSpPr>
        <p:spPr>
          <a:xfrm>
            <a:off x="457200" y="1277496"/>
            <a:ext cx="8229600" cy="3216265"/>
          </a:xfrm>
        </p:spPr>
        <p:txBody>
          <a:bodyPr/>
          <a:lstStyle/>
          <a:p>
            <a:r>
              <a:rPr lang="pt-BR" dirty="0" smtClean="0"/>
              <a:t>Under </a:t>
            </a:r>
            <a:r>
              <a:rPr lang="pt-BR" dirty="0"/>
              <a:t>the BSP file discovery_functions.c:</a:t>
            </a:r>
          </a:p>
          <a:p>
            <a:pPr lvl="1"/>
            <a:r>
              <a:rPr lang="pt-BR" dirty="0"/>
              <a:t>#include "delay.h"</a:t>
            </a:r>
          </a:p>
          <a:p>
            <a:pPr lvl="1"/>
            <a:r>
              <a:rPr lang="pt-BR" dirty="0"/>
              <a:t>#include "</a:t>
            </a:r>
            <a:r>
              <a:rPr lang="pt-BR" dirty="0" smtClean="0"/>
              <a:t>icc_measure.h“</a:t>
            </a:r>
          </a:p>
          <a:p>
            <a:pPr lvl="1"/>
            <a:endParaRPr lang="pt-BR" dirty="0"/>
          </a:p>
          <a:p>
            <a:r>
              <a:rPr lang="pt-BR" dirty="0" smtClean="0"/>
              <a:t>In our main loop, add these 2 linse in the end:</a:t>
            </a:r>
          </a:p>
          <a:p>
            <a:endParaRPr lang="pt-BR" dirty="0"/>
          </a:p>
          <a:p>
            <a:endParaRPr lang="pt-BR" dirty="0"/>
          </a:p>
        </p:txBody>
      </p:sp>
      <p:sp>
        <p:nvSpPr>
          <p:cNvPr id="4" name="TextBox 3"/>
          <p:cNvSpPr txBox="1"/>
          <p:nvPr/>
        </p:nvSpPr>
        <p:spPr>
          <a:xfrm>
            <a:off x="-914400" y="3429000"/>
            <a:ext cx="5791200" cy="861774"/>
          </a:xfrm>
          <a:prstGeom prst="rect">
            <a:avLst/>
          </a:prstGeom>
          <a:noFill/>
        </p:spPr>
        <p:txBody>
          <a:bodyPr wrap="square" rtlCol="0">
            <a:spAutoFit/>
          </a:bodyPr>
          <a:lstStyle/>
          <a:p>
            <a:r>
              <a:rPr lang="en-US" dirty="0"/>
              <a:t>	</a:t>
            </a:r>
            <a:r>
              <a:rPr lang="en-US" sz="1600" dirty="0"/>
              <a:t>	</a:t>
            </a:r>
            <a:r>
              <a:rPr lang="en-US" sz="1600" dirty="0" err="1"/>
              <a:t>Vref_show</a:t>
            </a:r>
            <a:r>
              <a:rPr lang="en-US" sz="1600" dirty="0"/>
              <a:t>(</a:t>
            </a:r>
            <a:r>
              <a:rPr lang="en-US" sz="1600" dirty="0" err="1"/>
              <a:t>f_Vdd_appli</a:t>
            </a:r>
            <a:r>
              <a:rPr lang="en-US" sz="1600" dirty="0"/>
              <a:t>);</a:t>
            </a:r>
          </a:p>
          <a:p>
            <a:r>
              <a:rPr lang="en-US" sz="1600" dirty="0"/>
              <a:t>		</a:t>
            </a:r>
            <a:r>
              <a:rPr lang="en-US" sz="1600" dirty="0">
                <a:solidFill>
                  <a:srgbClr val="00B050"/>
                </a:solidFill>
              </a:rPr>
              <a:t>/* Tempo for display values*/</a:t>
            </a:r>
          </a:p>
          <a:p>
            <a:r>
              <a:rPr lang="en-US" sz="1600" dirty="0"/>
              <a:t>		</a:t>
            </a:r>
            <a:r>
              <a:rPr lang="en-US" sz="1600" dirty="0" err="1"/>
              <a:t>delay_ms</a:t>
            </a:r>
            <a:r>
              <a:rPr lang="en-US" sz="1600" dirty="0"/>
              <a:t>(</a:t>
            </a:r>
            <a:r>
              <a:rPr lang="en-US" sz="1600" dirty="0">
                <a:solidFill>
                  <a:srgbClr val="FF0000"/>
                </a:solidFill>
              </a:rPr>
              <a:t>100</a:t>
            </a:r>
            <a:r>
              <a:rPr lang="en-US" sz="1600" dirty="0"/>
              <a:t>);</a:t>
            </a:r>
            <a:endParaRPr lang="pt-BR" sz="1600" dirty="0"/>
          </a:p>
        </p:txBody>
      </p:sp>
    </p:spTree>
    <p:extLst>
      <p:ext uri="{BB962C8B-B14F-4D97-AF65-F5344CB8AC3E}">
        <p14:creationId xmlns:p14="http://schemas.microsoft.com/office/powerpoint/2010/main" val="723763935"/>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39430"/>
          </a:xfrm>
        </p:spPr>
        <p:txBody>
          <a:bodyPr/>
          <a:lstStyle/>
          <a:p>
            <a:r>
              <a:rPr lang="pt-BR" dirty="0">
                <a:solidFill>
                  <a:schemeClr val="bg1">
                    <a:lumMod val="50000"/>
                  </a:schemeClr>
                </a:solidFill>
              </a:rPr>
              <a:t>GPIO</a:t>
            </a:r>
          </a:p>
          <a:p>
            <a:r>
              <a:rPr lang="pt-BR" dirty="0" smtClean="0">
                <a:solidFill>
                  <a:schemeClr val="bg1">
                    <a:lumMod val="50000"/>
                  </a:schemeClr>
                </a:solidFill>
              </a:rPr>
              <a:t>LCD</a:t>
            </a:r>
          </a:p>
          <a:p>
            <a:r>
              <a:rPr lang="pt-BR" dirty="0" smtClean="0">
                <a:solidFill>
                  <a:schemeClr val="bg1">
                    <a:lumMod val="50000"/>
                  </a:schemeClr>
                </a:solidFill>
              </a:rPr>
              <a:t>ADC to measure VDD</a:t>
            </a:r>
            <a:endParaRPr lang="pt-BR" dirty="0" smtClean="0">
              <a:solidFill>
                <a:schemeClr val="bg1">
                  <a:lumMod val="50000"/>
                </a:schemeClr>
              </a:solidFill>
            </a:endParaRPr>
          </a:p>
          <a:p>
            <a:r>
              <a:rPr lang="pt-BR" dirty="0"/>
              <a:t>Run / Low Power Modes measurement</a:t>
            </a:r>
          </a:p>
          <a:p>
            <a:pPr lvl="1"/>
            <a:r>
              <a:rPr lang="pt-BR" dirty="0" smtClean="0">
                <a:solidFill>
                  <a:schemeClr val="accent1">
                    <a:lumMod val="60000"/>
                    <a:lumOff val="40000"/>
                  </a:schemeClr>
                </a:solidFill>
              </a:rPr>
              <a:t>Run Mode IDD</a:t>
            </a:r>
          </a:p>
          <a:p>
            <a:pPr lvl="1"/>
            <a:r>
              <a:rPr lang="pt-BR" dirty="0" smtClean="0">
                <a:solidFill>
                  <a:schemeClr val="accent1">
                    <a:lumMod val="60000"/>
                    <a:lumOff val="40000"/>
                  </a:schemeClr>
                </a:solidFill>
              </a:rPr>
              <a:t>Low Power with LCD IDD</a:t>
            </a:r>
          </a:p>
          <a:p>
            <a:pPr lvl="1"/>
            <a:r>
              <a:rPr lang="pt-BR" dirty="0" smtClean="0">
                <a:solidFill>
                  <a:schemeClr val="accent1">
                    <a:lumMod val="60000"/>
                    <a:lumOff val="40000"/>
                  </a:schemeClr>
                </a:solidFill>
              </a:rPr>
              <a:t>Powe Power without LCD IDD</a:t>
            </a:r>
          </a:p>
          <a:p>
            <a:pPr lvl="1"/>
            <a:r>
              <a:rPr lang="pt-BR" dirty="0" smtClean="0">
                <a:solidFill>
                  <a:schemeClr val="accent1">
                    <a:lumMod val="60000"/>
                    <a:lumOff val="40000"/>
                  </a:schemeClr>
                </a:solidFill>
              </a:rPr>
              <a:t>Halt mode IDD</a:t>
            </a:r>
            <a:endParaRPr lang="pt-BR" dirty="0" smtClean="0">
              <a:solidFill>
                <a:schemeClr val="accent1">
                  <a:lumMod val="60000"/>
                  <a:lumOff val="40000"/>
                </a:schemeClr>
              </a:solidFill>
            </a:endParaRPr>
          </a:p>
        </p:txBody>
      </p:sp>
    </p:spTree>
    <p:extLst>
      <p:ext uri="{BB962C8B-B14F-4D97-AF65-F5344CB8AC3E}">
        <p14:creationId xmlns:p14="http://schemas.microsoft.com/office/powerpoint/2010/main" val="1453509714"/>
      </p:ext>
    </p:extLst>
  </p:cSld>
  <p:clrMapOvr>
    <a:masterClrMapping/>
  </p:clrMapOvr>
  <p:transition spd="slow">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Low Power Modes</a:t>
            </a:r>
            <a:endParaRPr lang="pt-BR" dirty="0"/>
          </a:p>
        </p:txBody>
      </p:sp>
      <p:sp>
        <p:nvSpPr>
          <p:cNvPr id="3" name="Content Placeholder 2"/>
          <p:cNvSpPr>
            <a:spLocks noGrp="1"/>
          </p:cNvSpPr>
          <p:nvPr>
            <p:ph idx="1"/>
          </p:nvPr>
        </p:nvSpPr>
        <p:spPr>
          <a:xfrm>
            <a:off x="457200" y="1277496"/>
            <a:ext cx="8229600" cy="1338828"/>
          </a:xfrm>
        </p:spPr>
        <p:txBody>
          <a:bodyPr/>
          <a:lstStyle/>
          <a:p>
            <a:r>
              <a:rPr lang="pt-BR" dirty="0" smtClean="0"/>
              <a:t>Use the available demo that were downloaded previously</a:t>
            </a:r>
          </a:p>
          <a:p>
            <a:pPr lvl="1"/>
            <a:r>
              <a:rPr lang="pt-BR" dirty="0"/>
              <a:t>Open the project&gt; </a:t>
            </a:r>
            <a:r>
              <a:rPr lang="pt-BR" dirty="0" smtClean="0"/>
              <a:t>STM8L-Discovery_dev\Project\Discover\STVD\Cosmic</a:t>
            </a:r>
          </a:p>
          <a:p>
            <a:r>
              <a:rPr lang="pt-BR" dirty="0" smtClean="0"/>
              <a:t>This is how the demo works:</a:t>
            </a:r>
            <a:endParaRPr lang="pt-BR" dirty="0"/>
          </a:p>
        </p:txBody>
      </p:sp>
      <p:pic>
        <p:nvPicPr>
          <p:cNvPr id="4" name="Picture 3"/>
          <p:cNvPicPr>
            <a:picLocks noChangeAspect="1"/>
          </p:cNvPicPr>
          <p:nvPr/>
        </p:nvPicPr>
        <p:blipFill>
          <a:blip r:embed="rId2"/>
          <a:stretch>
            <a:fillRect/>
          </a:stretch>
        </p:blipFill>
        <p:spPr>
          <a:xfrm>
            <a:off x="2637445" y="2514600"/>
            <a:ext cx="3714750" cy="4181475"/>
          </a:xfrm>
          <a:prstGeom prst="rect">
            <a:avLst/>
          </a:prstGeom>
        </p:spPr>
      </p:pic>
    </p:spTree>
    <p:extLst>
      <p:ext uri="{BB962C8B-B14F-4D97-AF65-F5344CB8AC3E}">
        <p14:creationId xmlns:p14="http://schemas.microsoft.com/office/powerpoint/2010/main" val="576429936"/>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Low Power Modes</a:t>
            </a:r>
          </a:p>
        </p:txBody>
      </p:sp>
      <p:sp>
        <p:nvSpPr>
          <p:cNvPr id="3" name="Content Placeholder 2"/>
          <p:cNvSpPr>
            <a:spLocks noGrp="1"/>
          </p:cNvSpPr>
          <p:nvPr>
            <p:ph idx="1"/>
          </p:nvPr>
        </p:nvSpPr>
        <p:spPr>
          <a:xfrm>
            <a:off x="457200" y="1277496"/>
            <a:ext cx="8229600" cy="707886"/>
          </a:xfrm>
        </p:spPr>
        <p:txBody>
          <a:bodyPr/>
          <a:lstStyle/>
          <a:p>
            <a:r>
              <a:rPr lang="pt-BR" dirty="0" smtClean="0"/>
              <a:t>The demo will show the bar in the display depending on the mode it’s running:</a:t>
            </a:r>
            <a:endParaRPr lang="pt-BR" dirty="0"/>
          </a:p>
        </p:txBody>
      </p:sp>
      <p:pic>
        <p:nvPicPr>
          <p:cNvPr id="4" name="Picture 3"/>
          <p:cNvPicPr>
            <a:picLocks noChangeAspect="1"/>
          </p:cNvPicPr>
          <p:nvPr/>
        </p:nvPicPr>
        <p:blipFill>
          <a:blip r:embed="rId2"/>
          <a:stretch>
            <a:fillRect/>
          </a:stretch>
        </p:blipFill>
        <p:spPr>
          <a:xfrm>
            <a:off x="990600" y="2003246"/>
            <a:ext cx="6800850" cy="4222059"/>
          </a:xfrm>
          <a:prstGeom prst="rect">
            <a:avLst/>
          </a:prstGeom>
        </p:spPr>
      </p:pic>
    </p:spTree>
    <p:extLst>
      <p:ext uri="{BB962C8B-B14F-4D97-AF65-F5344CB8AC3E}">
        <p14:creationId xmlns:p14="http://schemas.microsoft.com/office/powerpoint/2010/main" val="2233471072"/>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Low Power Modes</a:t>
            </a:r>
          </a:p>
        </p:txBody>
      </p:sp>
      <p:sp>
        <p:nvSpPr>
          <p:cNvPr id="3" name="Content Placeholder 2"/>
          <p:cNvSpPr>
            <a:spLocks noGrp="1"/>
          </p:cNvSpPr>
          <p:nvPr>
            <p:ph idx="1"/>
          </p:nvPr>
        </p:nvSpPr>
        <p:spPr>
          <a:xfrm>
            <a:off x="457200" y="1277496"/>
            <a:ext cx="8229600" cy="707886"/>
          </a:xfrm>
        </p:spPr>
        <p:txBody>
          <a:bodyPr/>
          <a:lstStyle/>
          <a:p>
            <a:r>
              <a:rPr lang="pt-BR" dirty="0" smtClean="0"/>
              <a:t>Every time the key is pressed, it changes it’s state and uses the ICC hardware to check the power consumption</a:t>
            </a:r>
            <a:endParaRPr lang="pt-BR" dirty="0"/>
          </a:p>
        </p:txBody>
      </p:sp>
      <p:pic>
        <p:nvPicPr>
          <p:cNvPr id="4" name="Picture 3"/>
          <p:cNvPicPr>
            <a:picLocks noChangeAspect="1"/>
          </p:cNvPicPr>
          <p:nvPr/>
        </p:nvPicPr>
        <p:blipFill>
          <a:blip r:embed="rId2"/>
          <a:stretch>
            <a:fillRect/>
          </a:stretch>
        </p:blipFill>
        <p:spPr>
          <a:xfrm>
            <a:off x="1295400" y="2286000"/>
            <a:ext cx="6553200" cy="3362325"/>
          </a:xfrm>
          <a:prstGeom prst="rect">
            <a:avLst/>
          </a:prstGeom>
        </p:spPr>
      </p:pic>
    </p:spTree>
    <p:extLst>
      <p:ext uri="{BB962C8B-B14F-4D97-AF65-F5344CB8AC3E}">
        <p14:creationId xmlns:p14="http://schemas.microsoft.com/office/powerpoint/2010/main" val="1803076980"/>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Low Power Modes</a:t>
            </a:r>
            <a:endParaRPr lang="pt-BR" dirty="0"/>
          </a:p>
        </p:txBody>
      </p:sp>
      <p:sp>
        <p:nvSpPr>
          <p:cNvPr id="3" name="Content Placeholder 2"/>
          <p:cNvSpPr>
            <a:spLocks noGrp="1"/>
          </p:cNvSpPr>
          <p:nvPr>
            <p:ph idx="1"/>
          </p:nvPr>
        </p:nvSpPr>
        <p:spPr>
          <a:xfrm>
            <a:off x="457200" y="1277496"/>
            <a:ext cx="8229600" cy="4670509"/>
          </a:xfrm>
        </p:spPr>
        <p:txBody>
          <a:bodyPr/>
          <a:lstStyle/>
          <a:p>
            <a:r>
              <a:rPr lang="pt-BR" dirty="0" smtClean="0"/>
              <a:t>Check the power consumption of each mode!</a:t>
            </a:r>
          </a:p>
          <a:p>
            <a:r>
              <a:rPr lang="pt-BR" dirty="0" smtClean="0"/>
              <a:t>The code example demonstrate how to enter and exit each low power mode available</a:t>
            </a:r>
          </a:p>
          <a:p>
            <a:pPr lvl="1"/>
            <a:r>
              <a:rPr lang="pt-BR" dirty="0" smtClean="0"/>
              <a:t>RUN</a:t>
            </a:r>
          </a:p>
          <a:p>
            <a:pPr lvl="2"/>
            <a:r>
              <a:rPr lang="pt-BR" dirty="0"/>
              <a:t>Icc_measure_RUN();</a:t>
            </a:r>
          </a:p>
          <a:p>
            <a:pPr lvl="1"/>
            <a:endParaRPr lang="pt-BR" dirty="0" smtClean="0"/>
          </a:p>
          <a:p>
            <a:pPr lvl="1"/>
            <a:r>
              <a:rPr lang="pt-BR" dirty="0" smtClean="0"/>
              <a:t>LOW POWER WITH LCD</a:t>
            </a:r>
          </a:p>
          <a:p>
            <a:pPr lvl="2"/>
            <a:r>
              <a:rPr lang="pt-BR" dirty="0"/>
              <a:t>Icc_measure_LPR_LCD</a:t>
            </a:r>
            <a:r>
              <a:rPr lang="pt-BR" dirty="0" smtClean="0"/>
              <a:t>();</a:t>
            </a:r>
            <a:endParaRPr lang="pt-BR" dirty="0"/>
          </a:p>
          <a:p>
            <a:pPr lvl="1"/>
            <a:endParaRPr lang="pt-BR" dirty="0" smtClean="0"/>
          </a:p>
          <a:p>
            <a:pPr lvl="1"/>
            <a:r>
              <a:rPr lang="pt-BR" dirty="0" smtClean="0"/>
              <a:t>LOW POWER WITHOUT LCD</a:t>
            </a:r>
          </a:p>
          <a:p>
            <a:pPr lvl="2"/>
            <a:r>
              <a:rPr lang="pt-BR" dirty="0"/>
              <a:t>Icc_measure_LPR();</a:t>
            </a:r>
          </a:p>
          <a:p>
            <a:pPr lvl="1"/>
            <a:endParaRPr lang="pt-BR" dirty="0" smtClean="0"/>
          </a:p>
          <a:p>
            <a:pPr lvl="1"/>
            <a:r>
              <a:rPr lang="pt-BR" dirty="0" smtClean="0"/>
              <a:t>HALT WITHOUT LCD</a:t>
            </a:r>
          </a:p>
          <a:p>
            <a:pPr lvl="2"/>
            <a:r>
              <a:rPr lang="pt-BR" dirty="0"/>
              <a:t>Icc_measure_HALT();	</a:t>
            </a:r>
          </a:p>
        </p:txBody>
      </p:sp>
    </p:spTree>
    <p:extLst>
      <p:ext uri="{BB962C8B-B14F-4D97-AF65-F5344CB8AC3E}">
        <p14:creationId xmlns:p14="http://schemas.microsoft.com/office/powerpoint/2010/main" val="617310322"/>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Thank You</a:t>
            </a:r>
            <a:endParaRPr lang="en-US" dirty="0"/>
          </a:p>
        </p:txBody>
      </p:sp>
      <p:sp>
        <p:nvSpPr>
          <p:cNvPr id="3" name="Slide Number Placeholder 2"/>
          <p:cNvSpPr>
            <a:spLocks noGrp="1"/>
          </p:cNvSpPr>
          <p:nvPr>
            <p:ph type="sldNum" sz="quarter" idx="4294967295"/>
          </p:nvPr>
        </p:nvSpPr>
        <p:spPr>
          <a:xfrm>
            <a:off x="8618538" y="677863"/>
            <a:ext cx="544512" cy="198437"/>
          </a:xfrm>
          <a:prstGeom prst="rect">
            <a:avLst/>
          </a:prstGeom>
        </p:spPr>
        <p:txBody>
          <a:bodyPr/>
          <a:lstStyle/>
          <a:p>
            <a:fld id="{5B31B9E4-8E4D-4C86-BFD7-412B282B373B}" type="slidenum">
              <a:rPr lang="en-US" smtClean="0"/>
              <a:t>69</a:t>
            </a:fld>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9891" y="1196752"/>
            <a:ext cx="7836386" cy="5012945"/>
          </a:xfrm>
          <a:prstGeom prst="rect">
            <a:avLst/>
          </a:prstGeom>
        </p:spPr>
      </p:pic>
    </p:spTree>
    <p:extLst>
      <p:ext uri="{BB962C8B-B14F-4D97-AF65-F5344CB8AC3E}">
        <p14:creationId xmlns:p14="http://schemas.microsoft.com/office/powerpoint/2010/main" val="179085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t>Consumption per family and how to calculate it </a:t>
            </a:r>
            <a:endParaRPr lang="pt-BR" dirty="0"/>
          </a:p>
        </p:txBody>
      </p:sp>
      <p:sp>
        <p:nvSpPr>
          <p:cNvPr id="3" name="Content Placeholder 2"/>
          <p:cNvSpPr>
            <a:spLocks noGrp="1"/>
          </p:cNvSpPr>
          <p:nvPr>
            <p:ph idx="1"/>
          </p:nvPr>
        </p:nvSpPr>
        <p:spPr>
          <a:xfrm>
            <a:off x="457200" y="1277496"/>
            <a:ext cx="8229600" cy="3585597"/>
          </a:xfrm>
        </p:spPr>
        <p:txBody>
          <a:bodyPr/>
          <a:lstStyle/>
          <a:p>
            <a:r>
              <a:rPr lang="en-US" b="1" dirty="0" smtClean="0"/>
              <a:t>Formulas </a:t>
            </a:r>
            <a:r>
              <a:rPr lang="en-US" b="1" dirty="0"/>
              <a:t>for calculate consumption for STM8L15x </a:t>
            </a:r>
            <a:r>
              <a:rPr lang="en-US" b="1" dirty="0" smtClean="0"/>
              <a:t>family</a:t>
            </a:r>
          </a:p>
          <a:p>
            <a:pPr lvl="1"/>
            <a:r>
              <a:rPr lang="en-US" dirty="0" smtClean="0"/>
              <a:t>The RUN </a:t>
            </a:r>
            <a:r>
              <a:rPr lang="en-US" dirty="0"/>
              <a:t>from </a:t>
            </a:r>
            <a:r>
              <a:rPr lang="en-US" b="1" dirty="0"/>
              <a:t>RAM</a:t>
            </a:r>
            <a:r>
              <a:rPr lang="en-US" dirty="0"/>
              <a:t> consumption can be approximated with the linear formula: </a:t>
            </a:r>
            <a:br>
              <a:rPr lang="en-US" dirty="0"/>
            </a:br>
            <a:r>
              <a:rPr lang="en-US" dirty="0"/>
              <a:t>IDD(</a:t>
            </a:r>
            <a:r>
              <a:rPr lang="en-US" dirty="0" err="1"/>
              <a:t>run_from_RAM</a:t>
            </a:r>
            <a:r>
              <a:rPr lang="en-US" dirty="0"/>
              <a:t>) = Freq. * 95 </a:t>
            </a:r>
            <a:r>
              <a:rPr lang="en-US" dirty="0" err="1"/>
              <a:t>μA</a:t>
            </a:r>
            <a:r>
              <a:rPr lang="en-US" dirty="0"/>
              <a:t>/MHz + 250 </a:t>
            </a:r>
            <a:r>
              <a:rPr lang="en-US" dirty="0" err="1"/>
              <a:t>μA</a:t>
            </a:r>
            <a:endParaRPr lang="en-US" dirty="0"/>
          </a:p>
          <a:p>
            <a:pPr lvl="1"/>
            <a:r>
              <a:rPr lang="en-US" dirty="0"/>
              <a:t>The run from </a:t>
            </a:r>
            <a:r>
              <a:rPr lang="en-US" b="1" dirty="0"/>
              <a:t>FLASH</a:t>
            </a:r>
            <a:r>
              <a:rPr lang="en-US" dirty="0"/>
              <a:t> consumption can be approximated with the linear formula: </a:t>
            </a:r>
            <a:br>
              <a:rPr lang="en-US" dirty="0"/>
            </a:br>
            <a:r>
              <a:rPr lang="en-US" dirty="0"/>
              <a:t>IDD(</a:t>
            </a:r>
            <a:r>
              <a:rPr lang="en-US" dirty="0" err="1"/>
              <a:t>run_from_Flash</a:t>
            </a:r>
            <a:r>
              <a:rPr lang="en-US" dirty="0"/>
              <a:t>) = Freq. * 200 </a:t>
            </a:r>
            <a:r>
              <a:rPr lang="en-US" dirty="0" err="1"/>
              <a:t>μA</a:t>
            </a:r>
            <a:r>
              <a:rPr lang="en-US" dirty="0"/>
              <a:t>/MHz + 330 </a:t>
            </a:r>
            <a:r>
              <a:rPr lang="en-US" dirty="0" err="1"/>
              <a:t>μA</a:t>
            </a:r>
            <a:endParaRPr lang="en-US" dirty="0"/>
          </a:p>
          <a:p>
            <a:r>
              <a:rPr lang="en-US" b="1" dirty="0" smtClean="0"/>
              <a:t>Formulas </a:t>
            </a:r>
            <a:r>
              <a:rPr lang="en-US" b="1" dirty="0"/>
              <a:t>for calculate consumption for STM8L10x </a:t>
            </a:r>
            <a:r>
              <a:rPr lang="en-US" b="1" dirty="0" smtClean="0"/>
              <a:t>family</a:t>
            </a:r>
          </a:p>
          <a:p>
            <a:pPr lvl="1"/>
            <a:r>
              <a:rPr lang="en-US" dirty="0" smtClean="0"/>
              <a:t>An </a:t>
            </a:r>
            <a:r>
              <a:rPr lang="en-US" dirty="0"/>
              <a:t>approximate value of IDD(</a:t>
            </a:r>
            <a:r>
              <a:rPr lang="en-US" dirty="0" err="1"/>
              <a:t>run_from_</a:t>
            </a:r>
            <a:r>
              <a:rPr lang="en-US" b="1" dirty="0" err="1"/>
              <a:t>Flash</a:t>
            </a:r>
            <a:r>
              <a:rPr lang="en-US" b="1" dirty="0"/>
              <a:t>)</a:t>
            </a:r>
            <a:r>
              <a:rPr lang="en-US" dirty="0"/>
              <a:t> can be given by the following formula: </a:t>
            </a:r>
            <a:br>
              <a:rPr lang="en-US" dirty="0"/>
            </a:br>
            <a:r>
              <a:rPr lang="en-US" dirty="0"/>
              <a:t>IDD(</a:t>
            </a:r>
            <a:r>
              <a:rPr lang="en-US" dirty="0" err="1"/>
              <a:t>run_from_Flash</a:t>
            </a:r>
            <a:r>
              <a:rPr lang="en-US" dirty="0"/>
              <a:t>) = Freq. * 150 </a:t>
            </a:r>
            <a:r>
              <a:rPr lang="en-US" dirty="0" err="1"/>
              <a:t>μA</a:t>
            </a:r>
            <a:r>
              <a:rPr lang="en-US" dirty="0"/>
              <a:t>/MHz + 215 </a:t>
            </a:r>
            <a:r>
              <a:rPr lang="en-US" dirty="0" err="1"/>
              <a:t>μA</a:t>
            </a:r>
            <a:r>
              <a:rPr lang="en-US" dirty="0"/>
              <a:t>.</a:t>
            </a:r>
          </a:p>
          <a:p>
            <a:endParaRPr lang="pt-BR" dirty="0"/>
          </a:p>
        </p:txBody>
      </p:sp>
      <p:sp>
        <p:nvSpPr>
          <p:cNvPr id="4" name="TextBox 3"/>
          <p:cNvSpPr txBox="1"/>
          <p:nvPr/>
        </p:nvSpPr>
        <p:spPr>
          <a:xfrm>
            <a:off x="457200" y="4419600"/>
            <a:ext cx="3962400" cy="2277547"/>
          </a:xfrm>
          <a:prstGeom prst="rect">
            <a:avLst/>
          </a:prstGeom>
          <a:noFill/>
        </p:spPr>
        <p:txBody>
          <a:bodyPr wrap="square" rtlCol="0">
            <a:spAutoFit/>
          </a:bodyPr>
          <a:lstStyle/>
          <a:p>
            <a:pPr marL="107950" indent="-177800">
              <a:spcAft>
                <a:spcPts val="600"/>
              </a:spcAft>
              <a:buFont typeface="Arial" pitchFamily="34" charset="0"/>
              <a:buChar char="•"/>
            </a:pPr>
            <a:r>
              <a:rPr lang="en-US" sz="2000" b="1" dirty="0">
                <a:solidFill>
                  <a:schemeClr val="accent4"/>
                </a:solidFill>
                <a:latin typeface="Arial" pitchFamily="34" charset="0"/>
                <a:cs typeface="Arial" pitchFamily="34" charset="0"/>
              </a:rPr>
              <a:t>STM8L101 line:</a:t>
            </a:r>
          </a:p>
          <a:p>
            <a:pPr marL="565150" lvl="1" indent="-177800">
              <a:spcAft>
                <a:spcPts val="600"/>
              </a:spcAft>
              <a:buFont typeface="Arial" pitchFamily="34" charset="0"/>
              <a:buChar char="•"/>
            </a:pPr>
            <a:r>
              <a:rPr lang="en-US" sz="1600" dirty="0">
                <a:solidFill>
                  <a:schemeClr val="accent1"/>
                </a:solidFill>
                <a:latin typeface="Arial" pitchFamily="34" charset="0"/>
                <a:cs typeface="Arial" pitchFamily="34" charset="0"/>
              </a:rPr>
              <a:t>Lowest power mode: 0.30 µA / Dynamic run mode: 150 </a:t>
            </a:r>
            <a:r>
              <a:rPr lang="en-US" sz="1600" dirty="0" smtClean="0">
                <a:solidFill>
                  <a:schemeClr val="accent1"/>
                </a:solidFill>
                <a:latin typeface="Arial" pitchFamily="34" charset="0"/>
                <a:cs typeface="Arial" pitchFamily="34" charset="0"/>
              </a:rPr>
              <a:t>µA/MHz</a:t>
            </a:r>
            <a:endParaRPr lang="en-US" sz="1600" dirty="0">
              <a:solidFill>
                <a:schemeClr val="accent1"/>
              </a:solidFill>
              <a:latin typeface="Arial" pitchFamily="34" charset="0"/>
              <a:cs typeface="Arial" pitchFamily="34" charset="0"/>
            </a:endParaRPr>
          </a:p>
          <a:p>
            <a:pPr marL="107950" indent="-177800">
              <a:spcAft>
                <a:spcPts val="600"/>
              </a:spcAft>
              <a:buFont typeface="Arial" pitchFamily="34" charset="0"/>
              <a:buChar char="•"/>
            </a:pPr>
            <a:r>
              <a:rPr lang="en-US" sz="2000" b="1" dirty="0">
                <a:solidFill>
                  <a:schemeClr val="accent4"/>
                </a:solidFill>
                <a:latin typeface="Arial" pitchFamily="34" charset="0"/>
                <a:cs typeface="Arial" pitchFamily="34" charset="0"/>
              </a:rPr>
              <a:t>STM8L151/152 line:</a:t>
            </a:r>
          </a:p>
          <a:p>
            <a:pPr marL="565150" lvl="1" indent="-177800">
              <a:spcAft>
                <a:spcPts val="600"/>
              </a:spcAft>
              <a:buFont typeface="Arial" pitchFamily="34" charset="0"/>
              <a:buChar char="•"/>
            </a:pPr>
            <a:r>
              <a:rPr lang="en-US" sz="1600" dirty="0">
                <a:solidFill>
                  <a:schemeClr val="accent1"/>
                </a:solidFill>
                <a:latin typeface="Arial" pitchFamily="34" charset="0"/>
                <a:cs typeface="Arial" pitchFamily="34" charset="0"/>
              </a:rPr>
              <a:t>Lowest power mode: 0.35 µA / Dynamic run mode: 180 µA/MHz</a:t>
            </a:r>
          </a:p>
          <a:p>
            <a:endParaRPr lang="pt-BR" dirty="0"/>
          </a:p>
        </p:txBody>
      </p:sp>
      <p:sp>
        <p:nvSpPr>
          <p:cNvPr id="5" name="TextBox 4"/>
          <p:cNvSpPr txBox="1"/>
          <p:nvPr/>
        </p:nvSpPr>
        <p:spPr>
          <a:xfrm>
            <a:off x="4419600" y="4419600"/>
            <a:ext cx="4419600" cy="2046714"/>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accent4"/>
                </a:solidFill>
                <a:latin typeface="Arial" pitchFamily="34" charset="0"/>
                <a:cs typeface="Arial" pitchFamily="34" charset="0"/>
              </a:rPr>
              <a:t>STM8L162 </a:t>
            </a:r>
            <a:r>
              <a:rPr lang="en-US" sz="2000" b="1" dirty="0" smtClean="0">
                <a:solidFill>
                  <a:schemeClr val="accent4"/>
                </a:solidFill>
                <a:latin typeface="Arial" pitchFamily="34" charset="0"/>
                <a:cs typeface="Arial" pitchFamily="34" charset="0"/>
              </a:rPr>
              <a:t>line:</a:t>
            </a:r>
          </a:p>
          <a:p>
            <a:pPr marL="800100" lvl="1" indent="-342900">
              <a:spcAft>
                <a:spcPts val="600"/>
              </a:spcAft>
              <a:buFont typeface="Arial" panose="020B0604020202020204" pitchFamily="34" charset="0"/>
              <a:buChar char="•"/>
            </a:pPr>
            <a:r>
              <a:rPr lang="en-US" sz="1600" dirty="0" smtClean="0">
                <a:solidFill>
                  <a:schemeClr val="accent1"/>
                </a:solidFill>
                <a:latin typeface="Arial" pitchFamily="34" charset="0"/>
                <a:cs typeface="Arial" pitchFamily="34" charset="0"/>
              </a:rPr>
              <a:t>Lowest </a:t>
            </a:r>
            <a:r>
              <a:rPr lang="en-US" sz="1600" dirty="0">
                <a:solidFill>
                  <a:schemeClr val="accent1"/>
                </a:solidFill>
                <a:latin typeface="Arial" pitchFamily="34" charset="0"/>
                <a:cs typeface="Arial" pitchFamily="34" charset="0"/>
              </a:rPr>
              <a:t>power mode: 0.35 µA</a:t>
            </a:r>
            <a:br>
              <a:rPr lang="en-US" sz="1600" dirty="0">
                <a:solidFill>
                  <a:schemeClr val="accent1"/>
                </a:solidFill>
                <a:latin typeface="Arial" pitchFamily="34" charset="0"/>
                <a:cs typeface="Arial" pitchFamily="34" charset="0"/>
              </a:rPr>
            </a:br>
            <a:r>
              <a:rPr lang="en-US" sz="1600" dirty="0">
                <a:solidFill>
                  <a:schemeClr val="accent1"/>
                </a:solidFill>
                <a:latin typeface="Arial" pitchFamily="34" charset="0"/>
                <a:cs typeface="Arial" pitchFamily="34" charset="0"/>
              </a:rPr>
              <a:t>Dynamic run mode: 180 </a:t>
            </a:r>
            <a:r>
              <a:rPr lang="en-US" sz="1600" dirty="0" smtClean="0">
                <a:solidFill>
                  <a:schemeClr val="accent1"/>
                </a:solidFill>
                <a:latin typeface="Arial" pitchFamily="34" charset="0"/>
                <a:cs typeface="Arial" pitchFamily="34" charset="0"/>
              </a:rPr>
              <a:t>µA/MHz</a:t>
            </a:r>
            <a:endParaRPr lang="en-US" sz="1600" dirty="0">
              <a:solidFill>
                <a:schemeClr val="accent1"/>
              </a:solidFill>
              <a:latin typeface="Arial" pitchFamily="34" charset="0"/>
              <a:cs typeface="Arial" pitchFamily="34" charset="0"/>
            </a:endParaRPr>
          </a:p>
          <a:p>
            <a:pPr marL="342900" indent="-342900">
              <a:buFont typeface="Arial" panose="020B0604020202020204" pitchFamily="34" charset="0"/>
              <a:buChar char="•"/>
            </a:pPr>
            <a:r>
              <a:rPr lang="en-US" sz="2000" b="1" dirty="0">
                <a:solidFill>
                  <a:schemeClr val="accent4"/>
                </a:solidFill>
                <a:latin typeface="Arial" pitchFamily="34" charset="0"/>
                <a:cs typeface="Arial" pitchFamily="34" charset="0"/>
              </a:rPr>
              <a:t>STM8L051/052 Value </a:t>
            </a:r>
            <a:r>
              <a:rPr lang="en-US" sz="2000" b="1" dirty="0" smtClean="0">
                <a:solidFill>
                  <a:schemeClr val="accent4"/>
                </a:solidFill>
                <a:latin typeface="Arial" pitchFamily="34" charset="0"/>
                <a:cs typeface="Arial" pitchFamily="34" charset="0"/>
              </a:rPr>
              <a:t>line</a:t>
            </a:r>
          </a:p>
          <a:p>
            <a:pPr marL="800100" lvl="1" indent="-342900">
              <a:buFont typeface="Arial" panose="020B0604020202020204" pitchFamily="34" charset="0"/>
              <a:buChar char="•"/>
            </a:pPr>
            <a:r>
              <a:rPr lang="en-US" sz="1600" dirty="0">
                <a:solidFill>
                  <a:schemeClr val="accent1"/>
                </a:solidFill>
                <a:latin typeface="Arial" pitchFamily="34" charset="0"/>
                <a:cs typeface="Arial" pitchFamily="34" charset="0"/>
              </a:rPr>
              <a:t>Lowest </a:t>
            </a:r>
            <a:r>
              <a:rPr lang="en-US" sz="1600" dirty="0">
                <a:solidFill>
                  <a:schemeClr val="accent1"/>
                </a:solidFill>
                <a:latin typeface="Arial" pitchFamily="34" charset="0"/>
                <a:cs typeface="Arial" pitchFamily="34" charset="0"/>
              </a:rPr>
              <a:t>power mode: 0.35 µA</a:t>
            </a:r>
            <a:br>
              <a:rPr lang="en-US" sz="1600" dirty="0">
                <a:solidFill>
                  <a:schemeClr val="accent1"/>
                </a:solidFill>
                <a:latin typeface="Arial" pitchFamily="34" charset="0"/>
                <a:cs typeface="Arial" pitchFamily="34" charset="0"/>
              </a:rPr>
            </a:br>
            <a:r>
              <a:rPr lang="en-US" sz="1600" dirty="0">
                <a:solidFill>
                  <a:schemeClr val="accent1"/>
                </a:solidFill>
                <a:latin typeface="Arial" pitchFamily="34" charset="0"/>
                <a:cs typeface="Arial" pitchFamily="34" charset="0"/>
              </a:rPr>
              <a:t>Dynamic run mode: 180 µA/MHz</a:t>
            </a:r>
          </a:p>
          <a:p>
            <a:endParaRPr lang="pt-BR" dirty="0"/>
          </a:p>
        </p:txBody>
      </p:sp>
    </p:spTree>
    <p:extLst>
      <p:ext uri="{BB962C8B-B14F-4D97-AF65-F5344CB8AC3E}">
        <p14:creationId xmlns:p14="http://schemas.microsoft.com/office/powerpoint/2010/main" val="1577351236"/>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a:t>
            </a:r>
            <a:r>
              <a:rPr lang="pt-BR" dirty="0" smtClean="0"/>
              <a:t>Training</a:t>
            </a:r>
            <a:endParaRPr lang="en-US" dirty="0"/>
          </a:p>
        </p:txBody>
      </p:sp>
      <p:sp>
        <p:nvSpPr>
          <p:cNvPr id="4" name="Subtitle 3"/>
          <p:cNvSpPr>
            <a:spLocks noGrp="1"/>
          </p:cNvSpPr>
          <p:nvPr>
            <p:ph type="subTitle" idx="1"/>
          </p:nvPr>
        </p:nvSpPr>
        <p:spPr/>
        <p:txBody>
          <a:bodyPr/>
          <a:lstStyle/>
          <a:p>
            <a:r>
              <a:rPr lang="pt-BR" dirty="0" smtClean="0"/>
              <a:t>Getting Started</a:t>
            </a:r>
            <a:endParaRPr lang="en-US" dirty="0" smtClean="0"/>
          </a:p>
          <a:p>
            <a:endParaRPr lang="en-US" dirty="0"/>
          </a:p>
        </p:txBody>
      </p:sp>
    </p:spTree>
    <p:extLst>
      <p:ext uri="{BB962C8B-B14F-4D97-AF65-F5344CB8AC3E}">
        <p14:creationId xmlns:p14="http://schemas.microsoft.com/office/powerpoint/2010/main" val="414353805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Where can I find the library and SW?</a:t>
            </a:r>
            <a:endParaRPr lang="pt-BR" dirty="0"/>
          </a:p>
        </p:txBody>
      </p:sp>
      <p:sp>
        <p:nvSpPr>
          <p:cNvPr id="3" name="Content Placeholder 2"/>
          <p:cNvSpPr>
            <a:spLocks noGrp="1"/>
          </p:cNvSpPr>
          <p:nvPr>
            <p:ph idx="1"/>
          </p:nvPr>
        </p:nvSpPr>
        <p:spPr>
          <a:xfrm>
            <a:off x="457200" y="1277496"/>
            <a:ext cx="8229600" cy="4801314"/>
          </a:xfrm>
        </p:spPr>
        <p:txBody>
          <a:bodyPr/>
          <a:lstStyle/>
          <a:p>
            <a:r>
              <a:rPr lang="pt-BR" dirty="0" smtClean="0"/>
              <a:t>The </a:t>
            </a:r>
            <a:r>
              <a:rPr lang="pt-BR" dirty="0" smtClean="0"/>
              <a:t>libraries are </a:t>
            </a:r>
            <a:r>
              <a:rPr lang="pt-BR" dirty="0" smtClean="0"/>
              <a:t>available </a:t>
            </a:r>
            <a:r>
              <a:rPr lang="pt-BR" dirty="0" smtClean="0"/>
              <a:t>here:</a:t>
            </a:r>
            <a:endParaRPr lang="pt-BR" dirty="0" smtClean="0"/>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smtClean="0"/>
          </a:p>
          <a:p>
            <a:r>
              <a:rPr lang="pt-BR" dirty="0" smtClean="0"/>
              <a:t>The STVD (our IDE!) is available here</a:t>
            </a:r>
          </a:p>
          <a:p>
            <a:endParaRPr lang="pt-BR" dirty="0"/>
          </a:p>
          <a:p>
            <a:r>
              <a:rPr lang="pt-BR" dirty="0" smtClean="0"/>
              <a:t>The compiler is a 3rd part and has no limitation and it’s free!!</a:t>
            </a:r>
          </a:p>
          <a:p>
            <a:r>
              <a:rPr lang="pt-BR" dirty="0">
                <a:hlinkClick r:id="rId2"/>
              </a:rPr>
              <a:t>http://</a:t>
            </a:r>
            <a:r>
              <a:rPr lang="pt-BR" dirty="0" smtClean="0">
                <a:hlinkClick r:id="rId2"/>
              </a:rPr>
              <a:t>cosmicsoftware.com/download_stm8_free.php</a:t>
            </a:r>
            <a:r>
              <a:rPr lang="pt-BR" dirty="0" smtClean="0"/>
              <a:t> </a:t>
            </a:r>
            <a:endParaRPr lang="pt-BR" dirty="0"/>
          </a:p>
        </p:txBody>
      </p:sp>
      <p:graphicFrame>
        <p:nvGraphicFramePr>
          <p:cNvPr id="5" name="Table 4"/>
          <p:cNvGraphicFramePr>
            <a:graphicFrameLocks noGrp="1"/>
          </p:cNvGraphicFramePr>
          <p:nvPr>
            <p:extLst>
              <p:ext uri="{D42A27DB-BD31-4B8C-83A1-F6EECF244321}">
                <p14:modId xmlns:p14="http://schemas.microsoft.com/office/powerpoint/2010/main" val="692094633"/>
              </p:ext>
            </p:extLst>
          </p:nvPr>
        </p:nvGraphicFramePr>
        <p:xfrm>
          <a:off x="474562" y="4343400"/>
          <a:ext cx="8040516" cy="624840"/>
        </p:xfrm>
        <a:graphic>
          <a:graphicData uri="http://schemas.openxmlformats.org/drawingml/2006/table">
            <a:tbl>
              <a:tblPr/>
              <a:tblGrid>
                <a:gridCol w="1794056"/>
                <a:gridCol w="6246460"/>
              </a:tblGrid>
              <a:tr h="0">
                <a:tc>
                  <a:txBody>
                    <a:bodyPr/>
                    <a:lstStyle/>
                    <a:p>
                      <a:r>
                        <a:rPr lang="pt-BR" b="0" i="0" u="none" strike="noStrike" dirty="0">
                          <a:solidFill>
                            <a:srgbClr val="39A9DC"/>
                          </a:solidFill>
                          <a:effectLst/>
                          <a:latin typeface="Arial" panose="020B0604020202020204" pitchFamily="34" charset="0"/>
                          <a:hlinkClick r:id="rId3"/>
                        </a:rPr>
                        <a:t>STVD</a:t>
                      </a:r>
                      <a:endParaRPr lang="pt-BR" dirty="0">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c>
                  <a:txBody>
                    <a:bodyPr/>
                    <a:lstStyle/>
                    <a:p>
                      <a:r>
                        <a:rPr lang="en-US" b="0" i="0" dirty="0">
                          <a:solidFill>
                            <a:srgbClr val="828283"/>
                          </a:solidFill>
                          <a:effectLst/>
                          <a:latin typeface="Arial" panose="020B0604020202020204" pitchFamily="34" charset="0"/>
                        </a:rPr>
                        <a:t>ST Visual develop IDE for developing ST7 and STM8 applications</a:t>
                      </a:r>
                      <a:endParaRPr lang="en-US" dirty="0">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2149578"/>
              </p:ext>
            </p:extLst>
          </p:nvPr>
        </p:nvGraphicFramePr>
        <p:xfrm>
          <a:off x="521232" y="1923946"/>
          <a:ext cx="8165569" cy="594360"/>
        </p:xfrm>
        <a:graphic>
          <a:graphicData uri="http://schemas.openxmlformats.org/drawingml/2006/table">
            <a:tbl>
              <a:tblPr/>
              <a:tblGrid>
                <a:gridCol w="2221547"/>
                <a:gridCol w="76621"/>
                <a:gridCol w="5867401"/>
              </a:tblGrid>
              <a:tr h="190500">
                <a:tc>
                  <a:txBody>
                    <a:bodyPr/>
                    <a:lstStyle/>
                    <a:p>
                      <a:r>
                        <a:rPr lang="pt-BR" u="none" strike="noStrike" dirty="0">
                          <a:solidFill>
                            <a:srgbClr val="39A9DC"/>
                          </a:solidFill>
                          <a:effectLst/>
                          <a:hlinkClick r:id="rId4"/>
                        </a:rPr>
                        <a:t>STSW-STM8016</a:t>
                      </a:r>
                      <a:endParaRPr lang="pt-BR" dirty="0">
                        <a:solidFill>
                          <a:srgbClr val="39A9DC"/>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pPr algn="ctr"/>
                      <a:endParaRPr lang="pt-BR" dirty="0">
                        <a:solidFill>
                          <a:srgbClr val="333333"/>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r>
                        <a:rPr lang="pt-BR" dirty="0">
                          <a:solidFill>
                            <a:srgbClr val="333333"/>
                          </a:solidFill>
                          <a:effectLst/>
                        </a:rPr>
                        <a:t>STM8L15x/16x/05x/AL3Lx/AL31x standard peripheral library</a:t>
                      </a: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98724353"/>
              </p:ext>
            </p:extLst>
          </p:nvPr>
        </p:nvGraphicFramePr>
        <p:xfrm>
          <a:off x="521232" y="2935650"/>
          <a:ext cx="8165569" cy="320040"/>
        </p:xfrm>
        <a:graphic>
          <a:graphicData uri="http://schemas.openxmlformats.org/drawingml/2006/table">
            <a:tbl>
              <a:tblPr/>
              <a:tblGrid>
                <a:gridCol w="2221968"/>
                <a:gridCol w="76200"/>
                <a:gridCol w="5867401"/>
              </a:tblGrid>
              <a:tr h="190500">
                <a:tc>
                  <a:txBody>
                    <a:bodyPr/>
                    <a:lstStyle/>
                    <a:p>
                      <a:r>
                        <a:rPr lang="pt-BR" u="none" strike="noStrike">
                          <a:solidFill>
                            <a:srgbClr val="39A9DC"/>
                          </a:solidFill>
                          <a:effectLst/>
                          <a:hlinkClick r:id="rId5"/>
                        </a:rPr>
                        <a:t>STSW-STM8012</a:t>
                      </a:r>
                      <a:endParaRPr lang="pt-BR">
                        <a:solidFill>
                          <a:srgbClr val="39A9DC"/>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pPr algn="ctr"/>
                      <a:endParaRPr lang="pt-BR" dirty="0">
                        <a:solidFill>
                          <a:srgbClr val="333333"/>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r>
                        <a:rPr lang="pt-BR" dirty="0">
                          <a:solidFill>
                            <a:srgbClr val="333333"/>
                          </a:solidFill>
                          <a:effectLst/>
                        </a:rPr>
                        <a:t>STM8L10x standard peripheral library</a:t>
                      </a: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67179785"/>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CLINAME" val="ज़ॴॉॲ१ॹॹ९६९५४"/>
  <p:tag name="DATETIME" val="षवहषवसशषषददषशीशऽे॓दम्॓ग़ळसीशय"/>
  <p:tag name="DONEBY" val="ख़ग़ॢ२ॸॻॴॵदॳॵॴॺ१ॴ१ॸ९"/>
  <p:tag name="IPADDRESS" val="ख़ेॕ॒ग़ख़॓॑ग़॓ॕ॔ग़ेै"/>
  <p:tag name="APPVER" val="हऴश"/>
  <p:tag name="RANDOM" val="6"/>
  <p:tag name="CHECKSUM" val="ऻ़सऺ"/>
</p:tagLst>
</file>

<file path=ppt/theme/theme1.xml><?xml version="1.0" encoding="utf-8"?>
<a:theme xmlns:a="http://schemas.openxmlformats.org/drawingml/2006/main" name="ST Template">
  <a:themeElements>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0.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1.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2.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3.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4.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5.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6.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7.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8.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2.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3.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4.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5.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6.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7.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8.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9.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docProps/app.xml><?xml version="1.0" encoding="utf-8"?>
<Properties xmlns="http://schemas.openxmlformats.org/officeDocument/2006/extended-properties" xmlns:vt="http://schemas.openxmlformats.org/officeDocument/2006/docPropsVTypes">
  <Template/>
  <TotalTime>6046</TotalTime>
  <Words>1615</Words>
  <Application>Microsoft Office PowerPoint</Application>
  <PresentationFormat>On-screen Show (4:3)</PresentationFormat>
  <Paragraphs>416</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MS PGothic</vt:lpstr>
      <vt:lpstr>Arial</vt:lpstr>
      <vt:lpstr>Arial</vt:lpstr>
      <vt:lpstr>Calibri</vt:lpstr>
      <vt:lpstr>Wingdings</vt:lpstr>
      <vt:lpstr>ST Template</vt:lpstr>
      <vt:lpstr>STM8L Training </vt:lpstr>
      <vt:lpstr>Agenda</vt:lpstr>
      <vt:lpstr>STM8L Training</vt:lpstr>
      <vt:lpstr>Portfolio</vt:lpstr>
      <vt:lpstr>Internal block Diagram</vt:lpstr>
      <vt:lpstr>Highlight – Consumption!!</vt:lpstr>
      <vt:lpstr>Consumption per family and how to calculate it </vt:lpstr>
      <vt:lpstr>STM8L Training</vt:lpstr>
      <vt:lpstr>Where can I find the library and SW?</vt:lpstr>
      <vt:lpstr>Library’s Supported Features</vt:lpstr>
      <vt:lpstr>File Structure</vt:lpstr>
      <vt:lpstr>Library’s Help/User Manual</vt:lpstr>
      <vt:lpstr>Conventions 1/3 </vt:lpstr>
      <vt:lpstr>Conventions 2/3 </vt:lpstr>
      <vt:lpstr>Conventions 3/3 </vt:lpstr>
      <vt:lpstr>How to find the available functions</vt:lpstr>
      <vt:lpstr>How to get more info?</vt:lpstr>
      <vt:lpstr>How to get more info?</vt:lpstr>
      <vt:lpstr>Library’s Architecture</vt:lpstr>
      <vt:lpstr>Library’s Architecture in files</vt:lpstr>
      <vt:lpstr>Getting Started from scratch!</vt:lpstr>
      <vt:lpstr>Open the STVD</vt:lpstr>
      <vt:lpstr>Choose to create a New Workspace</vt:lpstr>
      <vt:lpstr>Name the workspace and set it’s location</vt:lpstr>
      <vt:lpstr>Select the proper Toolchain</vt:lpstr>
      <vt:lpstr>Select the STM8L152C6</vt:lpstr>
      <vt:lpstr>Your workspace should look like this</vt:lpstr>
      <vt:lpstr>Giving a closer look</vt:lpstr>
      <vt:lpstr>Now, let’s add the library</vt:lpstr>
      <vt:lpstr>Now, let’s add the library</vt:lpstr>
      <vt:lpstr>Now, let’s add the library</vt:lpstr>
      <vt:lpstr>Now, let’s add the library</vt:lpstr>
      <vt:lpstr>Now, let’s add the library</vt:lpstr>
      <vt:lpstr>Now, let’s add the library</vt:lpstr>
      <vt:lpstr>Configuring the library – STM8L15x.h</vt:lpstr>
      <vt:lpstr>Configuring the library – STM8L_conf.h</vt:lpstr>
      <vt:lpstr>Compile the project (F7 as short key)</vt:lpstr>
      <vt:lpstr>STM8L Training</vt:lpstr>
      <vt:lpstr>Eval Board</vt:lpstr>
      <vt:lpstr>Idd measurement circuitry</vt:lpstr>
      <vt:lpstr>LCD segment mapping</vt:lpstr>
      <vt:lpstr>STM8L Training</vt:lpstr>
      <vt:lpstr>Hands On</vt:lpstr>
      <vt:lpstr>Hands On</vt:lpstr>
      <vt:lpstr>GPIO</vt:lpstr>
      <vt:lpstr>GPIO</vt:lpstr>
      <vt:lpstr>GPIO</vt:lpstr>
      <vt:lpstr>Hands On</vt:lpstr>
      <vt:lpstr>LCD</vt:lpstr>
      <vt:lpstr>LCD</vt:lpstr>
      <vt:lpstr>LCD</vt:lpstr>
      <vt:lpstr>LCD</vt:lpstr>
      <vt:lpstr>LCD</vt:lpstr>
      <vt:lpstr>LCD</vt:lpstr>
      <vt:lpstr>Hands On</vt:lpstr>
      <vt:lpstr>ADC – internal reference</vt:lpstr>
      <vt:lpstr>ADC – internal Reference</vt:lpstr>
      <vt:lpstr>ADC -  Internal Reference</vt:lpstr>
      <vt:lpstr>ADC – Internal Reference</vt:lpstr>
      <vt:lpstr>ADC – Internal Reference</vt:lpstr>
      <vt:lpstr>ADC – Internal Reference</vt:lpstr>
      <vt:lpstr>ADC – Internal Reference</vt:lpstr>
      <vt:lpstr>ADC – Internal Reference</vt:lpstr>
      <vt:lpstr>Hands On</vt:lpstr>
      <vt:lpstr>Low Power Modes</vt:lpstr>
      <vt:lpstr>Low Power Modes</vt:lpstr>
      <vt:lpstr>Low Power Modes</vt:lpstr>
      <vt:lpstr>Low Power Modes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STM8 Discovery - Training</dc:title>
  <dc:creator/>
  <cp:lastModifiedBy>Bruno Fontes MONTANARI</cp:lastModifiedBy>
  <cp:revision>373</cp:revision>
  <cp:lastPrinted>2013-10-17T21:36:28Z</cp:lastPrinted>
  <dcterms:created xsi:type="dcterms:W3CDTF">2006-08-16T00:00:00Z</dcterms:created>
  <dcterms:modified xsi:type="dcterms:W3CDTF">2016-04-07T18:16:13Z</dcterms:modified>
</cp:coreProperties>
</file>