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67"/>
  </p:notesMasterIdLst>
  <p:sldIdLst>
    <p:sldId id="256" r:id="rId2"/>
    <p:sldId id="314" r:id="rId3"/>
    <p:sldId id="329" r:id="rId4"/>
    <p:sldId id="587" r:id="rId5"/>
    <p:sldId id="332" r:id="rId6"/>
    <p:sldId id="558" r:id="rId7"/>
    <p:sldId id="559" r:id="rId8"/>
    <p:sldId id="586" r:id="rId9"/>
    <p:sldId id="468" r:id="rId10"/>
    <p:sldId id="463" r:id="rId11"/>
    <p:sldId id="462" r:id="rId12"/>
    <p:sldId id="310" r:id="rId13"/>
    <p:sldId id="287" r:id="rId14"/>
    <p:sldId id="464" r:id="rId15"/>
    <p:sldId id="465" r:id="rId16"/>
    <p:sldId id="466" r:id="rId17"/>
    <p:sldId id="311" r:id="rId18"/>
    <p:sldId id="312" r:id="rId19"/>
    <p:sldId id="467" r:id="rId20"/>
    <p:sldId id="286" r:id="rId21"/>
    <p:sldId id="469" r:id="rId22"/>
    <p:sldId id="470" r:id="rId23"/>
    <p:sldId id="472" r:id="rId24"/>
    <p:sldId id="473" r:id="rId25"/>
    <p:sldId id="474" r:id="rId26"/>
    <p:sldId id="475" r:id="rId27"/>
    <p:sldId id="476" r:id="rId28"/>
    <p:sldId id="477" r:id="rId29"/>
    <p:sldId id="480" r:id="rId30"/>
    <p:sldId id="263" r:id="rId31"/>
    <p:sldId id="264" r:id="rId32"/>
    <p:sldId id="265" r:id="rId33"/>
    <p:sldId id="266" r:id="rId34"/>
    <p:sldId id="481" r:id="rId35"/>
    <p:sldId id="483" r:id="rId36"/>
    <p:sldId id="484" r:id="rId37"/>
    <p:sldId id="269" r:id="rId38"/>
    <p:sldId id="595" r:id="rId39"/>
    <p:sldId id="594" r:id="rId40"/>
    <p:sldId id="593" r:id="rId41"/>
    <p:sldId id="596" r:id="rId42"/>
    <p:sldId id="597" r:id="rId43"/>
    <p:sldId id="598" r:id="rId44"/>
    <p:sldId id="438" r:id="rId45"/>
    <p:sldId id="436" r:id="rId46"/>
    <p:sldId id="599" r:id="rId47"/>
    <p:sldId id="485" r:id="rId48"/>
    <p:sldId id="486" r:id="rId49"/>
    <p:sldId id="561" r:id="rId50"/>
    <p:sldId id="494" r:id="rId51"/>
    <p:sldId id="589" r:id="rId52"/>
    <p:sldId id="567" r:id="rId53"/>
    <p:sldId id="553" r:id="rId54"/>
    <p:sldId id="601" r:id="rId55"/>
    <p:sldId id="600" r:id="rId56"/>
    <p:sldId id="602" r:id="rId57"/>
    <p:sldId id="563" r:id="rId58"/>
    <p:sldId id="603" r:id="rId59"/>
    <p:sldId id="604" r:id="rId60"/>
    <p:sldId id="588" r:id="rId61"/>
    <p:sldId id="585" r:id="rId62"/>
    <p:sldId id="590" r:id="rId63"/>
    <p:sldId id="591" r:id="rId64"/>
    <p:sldId id="592" r:id="rId65"/>
    <p:sldId id="555" r:id="rId66"/>
  </p:sldIdLst>
  <p:sldSz cx="9144000" cy="6858000" type="screen4x3"/>
  <p:notesSz cx="7315200" cy="96012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94660"/>
  </p:normalViewPr>
  <p:slideViewPr>
    <p:cSldViewPr>
      <p:cViewPr varScale="1">
        <p:scale>
          <a:sx n="65" d="100"/>
          <a:sy n="65" d="100"/>
        </p:scale>
        <p:origin x="11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9AAB6B8-3A37-4DAB-A778-54C60807FB49}" type="datetimeFigureOut">
              <a:rPr lang="en-US" smtClean="0"/>
              <a:pPr/>
              <a:t>4/20/2018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30FC0CA-9E1D-4069-BAF6-5A8688DC55A8}" type="slidenum">
              <a:rPr lang="en-US" smtClean="0"/>
              <a:pPr/>
              <a:t>‹#›</a:t>
            </a:fld>
            <a:endParaRPr lang="en-US"/>
          </a:p>
        </p:txBody>
      </p:sp>
    </p:spTree>
    <p:extLst>
      <p:ext uri="{BB962C8B-B14F-4D97-AF65-F5344CB8AC3E}">
        <p14:creationId xmlns:p14="http://schemas.microsoft.com/office/powerpoint/2010/main" val="368856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451" y="-171400"/>
            <a:ext cx="9281195" cy="756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701284" y="1687556"/>
            <a:ext cx="7772400" cy="1470025"/>
          </a:xfrm>
        </p:spPr>
        <p:txBody>
          <a:bodyPr anchor="b"/>
          <a:lstStyle>
            <a:lvl1pPr algn="l">
              <a:defRPr/>
            </a:lvl1pPr>
          </a:lstStyle>
          <a:p>
            <a:r>
              <a:rPr lang="en-US" noProof="0" smtClean="0"/>
              <a:t>Click to edit Master title style</a:t>
            </a:r>
            <a:endParaRPr lang="en-US" noProof="0"/>
          </a:p>
        </p:txBody>
      </p:sp>
      <p:sp>
        <p:nvSpPr>
          <p:cNvPr id="3" name="Sous-titre 2"/>
          <p:cNvSpPr>
            <a:spLocks noGrp="1"/>
          </p:cNvSpPr>
          <p:nvPr>
            <p:ph type="subTitle" idx="1" hasCustomPrompt="1"/>
          </p:nvPr>
        </p:nvSpPr>
        <p:spPr>
          <a:xfrm>
            <a:off x="701284" y="3402496"/>
            <a:ext cx="6400800" cy="1752600"/>
          </a:xfrm>
        </p:spPr>
        <p:txBody>
          <a:bodyPr>
            <a:normAutofit/>
          </a:bodyPr>
          <a:lstStyle>
            <a:lvl1pPr marL="0" indent="0" algn="l">
              <a:buNone/>
              <a:defRPr sz="1400" baseline="0">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pic>
        <p:nvPicPr>
          <p:cNvPr id="9" name="Picture 4" descr="D:\Le sel en +\Realisations\TBWA\120117 Microelectronics\ST_Bloc marque_Qi_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5878420"/>
            <a:ext cx="2448000" cy="79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US" noProof="0" smtClean="0"/>
              <a:t>Click to edit Master title style</a:t>
            </a:r>
            <a:endParaRPr lang="en-US" noProof="0"/>
          </a:p>
        </p:txBody>
      </p:sp>
      <p:sp>
        <p:nvSpPr>
          <p:cNvPr id="3" name="Espace réservé du contenu 2"/>
          <p:cNvSpPr>
            <a:spLocks noGrp="1"/>
          </p:cNvSpPr>
          <p:nvPr>
            <p:ph idx="1" hasCustomPrompt="1"/>
          </p:nvPr>
        </p:nvSpPr>
        <p:spPr>
          <a:xfrm>
            <a:off x="457200" y="1277496"/>
            <a:ext cx="8229600" cy="4680000"/>
          </a:xfrm>
        </p:spPr>
        <p:txBody>
          <a:bodyPr>
            <a:spAutoFit/>
          </a:bodyPr>
          <a:lstStyle>
            <a:lvl1pPr>
              <a:lnSpc>
                <a:spcPct val="100000"/>
              </a:lnSpc>
              <a:spcBef>
                <a:spcPts val="1800"/>
              </a:spcBef>
              <a:defRPr baseline="0"/>
            </a:lvl1pPr>
            <a:lvl2pPr>
              <a:lnSpc>
                <a:spcPct val="100000"/>
              </a:lnSpc>
              <a:defRPr/>
            </a:lvl2pPr>
            <a:lvl3pPr>
              <a:lnSpc>
                <a:spcPct val="100000"/>
              </a:lnSpc>
              <a:defRPr/>
            </a:lvl3pPr>
            <a:lvl4pPr>
              <a:lnSpc>
                <a:spcPct val="100000"/>
              </a:lnSpc>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numéro de diapositive 5"/>
          <p:cNvSpPr>
            <a:spLocks noGrp="1"/>
          </p:cNvSpPr>
          <p:nvPr>
            <p:ph type="sldNum" sz="quarter" idx="12"/>
          </p:nvPr>
        </p:nvSpPr>
        <p:spPr/>
        <p:txBody>
          <a:bodyPr/>
          <a:lstStyle>
            <a:lvl1pPr>
              <a:defRPr b="0"/>
            </a:lvl1pPr>
          </a:lstStyle>
          <a:p>
            <a:fld id="{B6F15528-21DE-4FAA-801E-634DDDAF4B2B}" type="slidenum">
              <a:rPr lang="en-US" smtClean="0"/>
              <a:pPr/>
              <a:t>‹#›</a:t>
            </a:fld>
            <a:endParaRPr lang="en-US"/>
          </a:p>
        </p:txBody>
      </p:sp>
      <p:sp>
        <p:nvSpPr>
          <p:cNvPr id="7"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86239BD-2891-470A-A48B-D1140734DFAA}" type="datetime1">
              <a:rPr lang="fr-FR" smtClean="0"/>
              <a:pPr/>
              <a:t>20/04/2018</a:t>
            </a:fld>
            <a:endParaRPr lang="fr-FR"/>
          </a:p>
        </p:txBody>
      </p:sp>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2578274968"/>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262" r="10397" b="48525"/>
          <a:stretch/>
        </p:blipFill>
        <p:spPr bwMode="auto">
          <a:xfrm>
            <a:off x="0" y="4104"/>
            <a:ext cx="9144000" cy="39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hasCustomPrompt="1"/>
          </p:nvPr>
        </p:nvSpPr>
        <p:spPr>
          <a:xfrm>
            <a:off x="585056" y="4281115"/>
            <a:ext cx="7772400" cy="1362075"/>
          </a:xfrm>
        </p:spPr>
        <p:txBody>
          <a:bodyPr anchor="t">
            <a:normAutofit/>
          </a:bodyPr>
          <a:lstStyle>
            <a:lvl1pPr algn="l">
              <a:defRPr sz="4000" b="0" cap="none"/>
            </a:lvl1pPr>
          </a:lstStyle>
          <a:p>
            <a:r>
              <a:rPr lang="en-US" noProof="0" smtClean="0"/>
              <a:t>Click to edit Master title style</a:t>
            </a:r>
            <a:endParaRPr lang="en-US" noProof="0"/>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E6565058-DC6A-4E4F-9CDA-36CB1EF97A43}" type="datetime1">
              <a:rPr lang="fr-FR" smtClean="0"/>
              <a:pPr/>
              <a:t>20/04/2018</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2915907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3" name="Espace réservé du contenu 2"/>
          <p:cNvSpPr>
            <a:spLocks noGrp="1"/>
          </p:cNvSpPr>
          <p:nvPr>
            <p:ph sz="half" idx="1" hasCustomPrompt="1"/>
          </p:nvPr>
        </p:nvSpPr>
        <p:spPr>
          <a:xfrm>
            <a:off x="457200"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
        <p:nvSpPr>
          <p:cNvPr id="7" name="Espace réservé du numéro de diapositive 6"/>
          <p:cNvSpPr>
            <a:spLocks noGrp="1"/>
          </p:cNvSpPr>
          <p:nvPr>
            <p:ph type="sldNum" sz="quarter" idx="12"/>
          </p:nvPr>
        </p:nvSpPr>
        <p:spPr/>
        <p:txBody>
          <a:bodyPr/>
          <a:lstStyle/>
          <a:p>
            <a:fld id="{B6F15528-21DE-4FAA-801E-634DDDAF4B2B}" type="slidenum">
              <a:rPr lang="en-US" smtClean="0"/>
              <a:pPr/>
              <a:t>‹#›</a:t>
            </a:fld>
            <a:endParaRPr lang="en-US"/>
          </a:p>
        </p:txBody>
      </p:sp>
      <p:sp>
        <p:nvSpPr>
          <p:cNvPr id="8" name="Espace réservé de la date 3"/>
          <p:cNvSpPr>
            <a:spLocks noGrp="1"/>
          </p:cNvSpPr>
          <p:nvPr>
            <p:ph type="dt" sz="half" idx="13"/>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17EE0208-1BA8-4FD9-B204-5F25F56B0794}" type="datetime1">
              <a:rPr lang="fr-FR" smtClean="0"/>
              <a:pPr/>
              <a:t>20/04/2018</a:t>
            </a:fld>
            <a:endParaRPr lang="fr-FR"/>
          </a:p>
        </p:txBody>
      </p:sp>
      <p:sp>
        <p:nvSpPr>
          <p:cNvPr id="9"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u contenu 2"/>
          <p:cNvSpPr>
            <a:spLocks noGrp="1"/>
          </p:cNvSpPr>
          <p:nvPr>
            <p:ph sz="half" idx="14" hasCustomPrompt="1"/>
          </p:nvPr>
        </p:nvSpPr>
        <p:spPr>
          <a:xfrm>
            <a:off x="4637856" y="1288148"/>
            <a:ext cx="4038600" cy="4680000"/>
          </a:xfrm>
        </p:spPr>
        <p:txBody>
          <a:bodyPr>
            <a:spAutoFit/>
          </a:bodyPr>
          <a:lstStyle>
            <a:lvl1pPr>
              <a:lnSpc>
                <a:spcPct val="100000"/>
              </a:lnSpc>
              <a:spcBef>
                <a:spcPts val="1800"/>
              </a:spcBef>
              <a:defRPr sz="1800"/>
            </a:lvl1pPr>
            <a:lvl2pPr>
              <a:lnSpc>
                <a:spcPct val="100000"/>
              </a:lnSpc>
              <a:defRPr sz="1600"/>
            </a:lvl2pPr>
            <a:lvl3pPr>
              <a:lnSpc>
                <a:spcPct val="100000"/>
              </a:lnSpc>
              <a:defRPr sz="14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sytles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876699190"/>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baseline="0"/>
            </a:lvl1pPr>
          </a:lstStyle>
          <a:p>
            <a:r>
              <a:rPr lang="en-US" noProof="0" smtClean="0"/>
              <a:t>Click to edit Master title style</a:t>
            </a:r>
            <a:endParaRPr lang="en-US" noProof="0"/>
          </a:p>
        </p:txBody>
      </p:sp>
      <p:sp>
        <p:nvSpPr>
          <p:cNvPr id="5" name="Espace réservé du numéro de diapositive 4"/>
          <p:cNvSpPr>
            <a:spLocks noGrp="1"/>
          </p:cNvSpPr>
          <p:nvPr>
            <p:ph type="sldNum" sz="quarter" idx="12"/>
          </p:nvPr>
        </p:nvSpPr>
        <p:spPr/>
        <p:txBody>
          <a:bodyPr/>
          <a:lstStyle/>
          <a:p>
            <a:fld id="{B6F15528-21DE-4FAA-801E-634DDDAF4B2B}" type="slidenum">
              <a:rPr lang="en-US" smtClean="0"/>
              <a:pPr/>
              <a:t>‹#›</a:t>
            </a:fld>
            <a:endParaRPr lang="en-US"/>
          </a:p>
        </p:txBody>
      </p:sp>
      <p:sp>
        <p:nvSpPr>
          <p:cNvPr id="6"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D6471282-26A7-4C44-8A52-D9B4D7AEF947}" type="datetime1">
              <a:rPr lang="fr-FR" smtClean="0"/>
              <a:pPr/>
              <a:t>20/04/2018</a:t>
            </a:fld>
            <a:endParaRPr lang="fr-FR"/>
          </a:p>
        </p:txBody>
      </p:sp>
      <p:sp>
        <p:nvSpPr>
          <p:cNvPr id="7"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104769617"/>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6F15528-21DE-4FAA-801E-634DDDAF4B2B}" type="slidenum">
              <a:rPr lang="en-US" smtClean="0"/>
              <a:pPr/>
              <a:t>‹#›</a:t>
            </a:fld>
            <a:endParaRPr lang="en-US"/>
          </a:p>
        </p:txBody>
      </p:sp>
      <p:sp>
        <p:nvSpPr>
          <p:cNvPr id="5"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4A68996B-E060-46F7-B1B6-9E9516517BF8}" type="datetime1">
              <a:rPr lang="fr-FR" smtClean="0"/>
              <a:pPr/>
              <a:t>20/04/2018</a:t>
            </a:fld>
            <a:endParaRPr lang="fr-FR"/>
          </a:p>
        </p:txBody>
      </p:sp>
      <p:sp>
        <p:nvSpPr>
          <p:cNvPr id="6"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Tree>
    <p:extLst>
      <p:ext uri="{BB962C8B-B14F-4D97-AF65-F5344CB8AC3E}">
        <p14:creationId xmlns:p14="http://schemas.microsoft.com/office/powerpoint/2010/main" val="1250098650"/>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16632"/>
            <a:ext cx="8075240" cy="1143000"/>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Espace réservé du texte 2"/>
          <p:cNvSpPr>
            <a:spLocks noGrp="1"/>
          </p:cNvSpPr>
          <p:nvPr>
            <p:ph type="body" idx="1"/>
          </p:nvPr>
        </p:nvSpPr>
        <p:spPr>
          <a:xfrm>
            <a:off x="457200" y="1288150"/>
            <a:ext cx="8229600" cy="45259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sp>
        <p:nvSpPr>
          <p:cNvPr id="6" name="Espace réservé du numéro de diapositive 5"/>
          <p:cNvSpPr>
            <a:spLocks noGrp="1"/>
          </p:cNvSpPr>
          <p:nvPr>
            <p:ph type="sldNum" sz="quarter" idx="4"/>
          </p:nvPr>
        </p:nvSpPr>
        <p:spPr>
          <a:xfrm>
            <a:off x="8617744" y="678629"/>
            <a:ext cx="544994" cy="198000"/>
          </a:xfrm>
          <a:prstGeom prst="rect">
            <a:avLst/>
          </a:prstGeom>
          <a:solidFill>
            <a:schemeClr val="accent2"/>
          </a:solidFill>
        </p:spPr>
        <p:txBody>
          <a:bodyPr vert="horz" wrap="none" lIns="91440" tIns="45720" rIns="91440" bIns="45720" rtlCol="0" anchor="ctr"/>
          <a:lstStyle>
            <a:lvl1pPr algn="r">
              <a:defRPr sz="1200">
                <a:solidFill>
                  <a:schemeClr val="bg1"/>
                </a:solidFill>
                <a:latin typeface="Arial" pitchFamily="34" charset="0"/>
                <a:cs typeface="Arial" pitchFamily="34" charset="0"/>
              </a:defRPr>
            </a:lvl1pPr>
          </a:lstStyle>
          <a:p>
            <a:fld id="{B6F15528-21DE-4FAA-801E-634DDDAF4B2B}" type="slidenum">
              <a:rPr lang="en-US" smtClean="0"/>
              <a:pPr/>
              <a:t>‹#›</a:t>
            </a:fld>
            <a:endParaRPr lang="en-US"/>
          </a:p>
        </p:txBody>
      </p:sp>
      <p:pic>
        <p:nvPicPr>
          <p:cNvPr id="2051" name="Picture 3" descr="D:\Le sel en +\Realisations\TBWA\120117 Microelectronics\ST_Bloc marque_Qi_V.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6120" y="6235154"/>
            <a:ext cx="667138" cy="489992"/>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pied de page 4"/>
          <p:cNvSpPr>
            <a:spLocks noGrp="1"/>
          </p:cNvSpPr>
          <p:nvPr>
            <p:ph type="ftr" sz="quarter" idx="3"/>
          </p:nvPr>
        </p:nvSpPr>
        <p:spPr>
          <a:xfrm>
            <a:off x="4644008" y="6546249"/>
            <a:ext cx="3414585" cy="123111"/>
          </a:xfrm>
          <a:prstGeom prst="rect">
            <a:avLst/>
          </a:prstGeom>
        </p:spPr>
        <p:txBody>
          <a:bodyPr vert="horz" wrap="square" lIns="0" tIns="0" rIns="0" bIns="0" rtlCol="0" anchor="ctr">
            <a:spAutoFit/>
          </a:bodyPr>
          <a:lstStyle>
            <a:lvl1pPr algn="r">
              <a:defRPr sz="800">
                <a:solidFill>
                  <a:schemeClr val="tx1">
                    <a:tint val="75000"/>
                  </a:schemeClr>
                </a:solidFill>
                <a:latin typeface="Arial" pitchFamily="34" charset="0"/>
                <a:cs typeface="Arial" pitchFamily="34" charset="0"/>
              </a:defRPr>
            </a:lvl1pPr>
          </a:lstStyle>
          <a:p>
            <a:r>
              <a:rPr lang="en-US" noProof="0" smtClean="0"/>
              <a:t>Presentation Title</a:t>
            </a:r>
            <a:endParaRPr lang="en-US" noProof="0"/>
          </a:p>
        </p:txBody>
      </p:sp>
      <p:sp>
        <p:nvSpPr>
          <p:cNvPr id="10" name="Espace réservé de la date 3"/>
          <p:cNvSpPr>
            <a:spLocks noGrp="1"/>
          </p:cNvSpPr>
          <p:nvPr>
            <p:ph type="dt" sz="half" idx="2"/>
          </p:nvPr>
        </p:nvSpPr>
        <p:spPr>
          <a:xfrm>
            <a:off x="8172400" y="6546249"/>
            <a:ext cx="519373" cy="123111"/>
          </a:xfrm>
          <a:prstGeom prst="rect">
            <a:avLst/>
          </a:prstGeom>
        </p:spPr>
        <p:txBody>
          <a:bodyPr vert="horz" wrap="none" lIns="0" tIns="0" rIns="0" bIns="0" rtlCol="0" anchor="ctr">
            <a:spAutoFit/>
          </a:bodyPr>
          <a:lstStyle>
            <a:lvl1pPr algn="l">
              <a:defRPr lang="fr-FR" sz="800" smtClean="0">
                <a:solidFill>
                  <a:schemeClr val="tx1">
                    <a:tint val="75000"/>
                  </a:schemeClr>
                </a:solidFill>
                <a:latin typeface="Arial" pitchFamily="34" charset="0"/>
                <a:cs typeface="Arial" pitchFamily="34" charset="0"/>
              </a:defRPr>
            </a:lvl1pPr>
          </a:lstStyle>
          <a:p>
            <a:fld id="{555851F1-4DA6-4C9A-9A75-3DE9AC860323}" type="datetime1">
              <a:rPr lang="fr-FR" smtClean="0"/>
              <a:pPr/>
              <a:t>20/04/2018</a:t>
            </a:fld>
            <a:endParaRPr lang="fr-FR"/>
          </a:p>
        </p:txBody>
      </p:sp>
    </p:spTree>
    <p:extLst>
      <p:ext uri="{BB962C8B-B14F-4D97-AF65-F5344CB8AC3E}">
        <p14:creationId xmlns:p14="http://schemas.microsoft.com/office/powerpoint/2010/main" val="16004892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Lst>
  <p:timing>
    <p:tnLst>
      <p:par>
        <p:cTn id="1" dur="indefinite" restart="never" nodeType="tmRoot"/>
      </p:par>
    </p:tnLst>
  </p:timing>
  <p:txStyles>
    <p:titleStyle>
      <a:lvl1pPr algn="r" defTabSz="914400" rtl="0" eaLnBrk="1" latinLnBrk="0" hangingPunct="1">
        <a:spcBef>
          <a:spcPct val="0"/>
        </a:spcBef>
        <a:buNone/>
        <a:defRPr sz="3600" kern="1200">
          <a:solidFill>
            <a:schemeClr val="accent1"/>
          </a:solidFill>
          <a:latin typeface="Arial" pitchFamily="34" charset="0"/>
          <a:ea typeface="+mj-ea"/>
          <a:cs typeface="Arial" pitchFamily="34" charset="0"/>
        </a:defRPr>
      </a:lvl1pPr>
    </p:titleStyle>
    <p:bodyStyle>
      <a:lvl1pPr marL="177800" indent="-177800" algn="l" defTabSz="914400" rtl="0" eaLnBrk="1" latinLnBrk="0" hangingPunct="1">
        <a:lnSpc>
          <a:spcPct val="100000"/>
        </a:lnSpc>
        <a:spcBef>
          <a:spcPts val="1800"/>
        </a:spcBef>
        <a:spcAft>
          <a:spcPts val="600"/>
        </a:spcAft>
        <a:buClr>
          <a:schemeClr val="accent1"/>
        </a:buClr>
        <a:buFont typeface="Arial" pitchFamily="34" charset="0"/>
        <a:buChar char="•"/>
        <a:defRPr sz="2000" kern="1200">
          <a:solidFill>
            <a:schemeClr val="accent4"/>
          </a:solidFill>
          <a:latin typeface="Arial" pitchFamily="34" charset="0"/>
          <a:ea typeface="+mn-ea"/>
          <a:cs typeface="Arial" pitchFamily="34" charset="0"/>
        </a:defRPr>
      </a:lvl1pPr>
      <a:lvl2pPr marL="533400" indent="-177800" algn="l" defTabSz="914400" rtl="0" eaLnBrk="1" latinLnBrk="0" hangingPunct="1">
        <a:lnSpc>
          <a:spcPct val="90000"/>
        </a:lnSpc>
        <a:spcBef>
          <a:spcPts val="0"/>
        </a:spcBef>
        <a:spcAft>
          <a:spcPts val="600"/>
        </a:spcAft>
        <a:buClr>
          <a:schemeClr val="accent4"/>
        </a:buClr>
        <a:buFont typeface="Arial" pitchFamily="34" charset="0"/>
        <a:buChar char="•"/>
        <a:defRPr sz="1600" kern="1200">
          <a:solidFill>
            <a:schemeClr val="accent1"/>
          </a:solidFill>
          <a:latin typeface="Arial" pitchFamily="34" charset="0"/>
          <a:ea typeface="+mn-ea"/>
          <a:cs typeface="Arial" pitchFamily="34" charset="0"/>
        </a:defRPr>
      </a:lvl2pPr>
      <a:lvl3pPr marL="901700" indent="-177800" algn="l" defTabSz="914400" rtl="0" eaLnBrk="1" latinLnBrk="0" hangingPunct="1">
        <a:lnSpc>
          <a:spcPct val="90000"/>
        </a:lnSpc>
        <a:spcBef>
          <a:spcPts val="0"/>
        </a:spcBef>
        <a:spcAft>
          <a:spcPts val="300"/>
        </a:spcAft>
        <a:buFont typeface="Arial" pitchFamily="34" charset="0"/>
        <a:buChar char="•"/>
        <a:defRPr sz="1400" kern="1200" baseline="0">
          <a:solidFill>
            <a:schemeClr val="accent3"/>
          </a:solidFill>
          <a:latin typeface="Arial" pitchFamily="34" charset="0"/>
          <a:ea typeface="+mn-ea"/>
          <a:cs typeface="Arial" pitchFamily="34" charset="0"/>
        </a:defRPr>
      </a:lvl3pPr>
      <a:lvl4pPr marL="1527175" indent="-155575" algn="l" defTabSz="914400" rtl="0" eaLnBrk="1" latinLnBrk="0" hangingPunct="1">
        <a:lnSpc>
          <a:spcPct val="90000"/>
        </a:lnSpc>
        <a:spcBef>
          <a:spcPts val="0"/>
        </a:spcBef>
        <a:spcAft>
          <a:spcPts val="300"/>
        </a:spcAft>
        <a:buFont typeface="Arial" pitchFamily="34" charset="0"/>
        <a:buChar char="•"/>
        <a:defRPr sz="1200" kern="1200" baseline="0">
          <a:solidFill>
            <a:srgbClr val="5F5F5F"/>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st.com/web/en/catalog/tools/PF210567" TargetMode="External"/><Relationship Id="rId2" Type="http://schemas.openxmlformats.org/officeDocument/2006/relationships/hyperlink" Target="http://cosmicsoftware.com/download_stm8_free.php" TargetMode="External"/><Relationship Id="rId1" Type="http://schemas.openxmlformats.org/officeDocument/2006/relationships/slideLayout" Target="../slideLayouts/slideLayout2.xml"/><Relationship Id="rId5" Type="http://schemas.openxmlformats.org/officeDocument/2006/relationships/hyperlink" Target="http://www.st.com/web/catalog/tools/FM147/CL1794/SC1807/SS1754/PF257952?s_searchtype=partnumber" TargetMode="External"/><Relationship Id="rId4" Type="http://schemas.openxmlformats.org/officeDocument/2006/relationships/hyperlink" Target="http://www.st.com/web/catalog/tools/FM147/CL1794/SC1807/SS1754/PF257956?s_searchtype=partnumb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4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41.jp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a:t>
            </a:r>
            <a:r>
              <a:rPr lang="pt-BR" dirty="0"/>
              <a:t>Training </a:t>
            </a:r>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Where can I find the library and SW?</a:t>
            </a:r>
            <a:endParaRPr lang="pt-BR" dirty="0"/>
          </a:p>
        </p:txBody>
      </p:sp>
      <p:sp>
        <p:nvSpPr>
          <p:cNvPr id="3" name="Content Placeholder 2"/>
          <p:cNvSpPr>
            <a:spLocks noGrp="1"/>
          </p:cNvSpPr>
          <p:nvPr>
            <p:ph idx="1"/>
          </p:nvPr>
        </p:nvSpPr>
        <p:spPr>
          <a:xfrm>
            <a:off x="457200" y="1277496"/>
            <a:ext cx="8229600" cy="4801314"/>
          </a:xfrm>
        </p:spPr>
        <p:txBody>
          <a:bodyPr/>
          <a:lstStyle/>
          <a:p>
            <a:r>
              <a:rPr lang="pt-BR" dirty="0" smtClean="0"/>
              <a:t>The libraries are available here:</a:t>
            </a:r>
          </a:p>
          <a:p>
            <a:pPr lvl="1"/>
            <a:endParaRPr lang="pt-BR" dirty="0" smtClean="0"/>
          </a:p>
          <a:p>
            <a:pPr lvl="1"/>
            <a:endParaRPr lang="pt-BR" dirty="0"/>
          </a:p>
          <a:p>
            <a:pPr lvl="1"/>
            <a:endParaRPr lang="pt-BR" dirty="0" smtClean="0"/>
          </a:p>
          <a:p>
            <a:pPr lvl="1"/>
            <a:endParaRPr lang="pt-BR" dirty="0"/>
          </a:p>
          <a:p>
            <a:pPr lvl="1"/>
            <a:endParaRPr lang="pt-BR" dirty="0" smtClean="0"/>
          </a:p>
          <a:p>
            <a:pPr lvl="1"/>
            <a:endParaRPr lang="pt-BR" dirty="0" smtClean="0"/>
          </a:p>
          <a:p>
            <a:r>
              <a:rPr lang="pt-BR" dirty="0" smtClean="0"/>
              <a:t>The STVD (our IDE!) is available here</a:t>
            </a:r>
          </a:p>
          <a:p>
            <a:endParaRPr lang="pt-BR" dirty="0"/>
          </a:p>
          <a:p>
            <a:r>
              <a:rPr lang="pt-BR" dirty="0" smtClean="0"/>
              <a:t>The compiler is a 3rd part and has no limitation and it’s free!!</a:t>
            </a:r>
          </a:p>
          <a:p>
            <a:r>
              <a:rPr lang="pt-BR" dirty="0">
                <a:hlinkClick r:id="rId2"/>
              </a:rPr>
              <a:t>http://</a:t>
            </a:r>
            <a:r>
              <a:rPr lang="pt-BR" dirty="0" smtClean="0">
                <a:hlinkClick r:id="rId2"/>
              </a:rPr>
              <a:t>cosmicsoftware.com/download_stm8_free.php</a:t>
            </a:r>
            <a:r>
              <a:rPr lang="pt-BR" dirty="0" smtClean="0"/>
              <a:t> </a:t>
            </a:r>
            <a:endParaRPr lang="pt-BR" dirty="0"/>
          </a:p>
        </p:txBody>
      </p:sp>
      <p:graphicFrame>
        <p:nvGraphicFramePr>
          <p:cNvPr id="5" name="Table 4"/>
          <p:cNvGraphicFramePr>
            <a:graphicFrameLocks noGrp="1"/>
          </p:cNvGraphicFramePr>
          <p:nvPr>
            <p:extLst>
              <p:ext uri="{D42A27DB-BD31-4B8C-83A1-F6EECF244321}">
                <p14:modId xmlns:p14="http://schemas.microsoft.com/office/powerpoint/2010/main" val="692094633"/>
              </p:ext>
            </p:extLst>
          </p:nvPr>
        </p:nvGraphicFramePr>
        <p:xfrm>
          <a:off x="474562" y="4343400"/>
          <a:ext cx="8040516" cy="624840"/>
        </p:xfrm>
        <a:graphic>
          <a:graphicData uri="http://schemas.openxmlformats.org/drawingml/2006/table">
            <a:tbl>
              <a:tblPr/>
              <a:tblGrid>
                <a:gridCol w="1794056"/>
                <a:gridCol w="6246460"/>
              </a:tblGrid>
              <a:tr h="0">
                <a:tc>
                  <a:txBody>
                    <a:bodyPr/>
                    <a:lstStyle/>
                    <a:p>
                      <a:r>
                        <a:rPr lang="pt-BR" b="0" i="0" u="none" strike="noStrike" dirty="0">
                          <a:solidFill>
                            <a:srgbClr val="39A9DC"/>
                          </a:solidFill>
                          <a:effectLst/>
                          <a:latin typeface="Arial" panose="020B0604020202020204" pitchFamily="34" charset="0"/>
                          <a:hlinkClick r:id="rId3"/>
                        </a:rPr>
                        <a:t>STVD</a:t>
                      </a:r>
                      <a:endParaRPr lang="pt-BR" dirty="0">
                        <a:effectLst/>
                      </a:endParaRPr>
                    </a:p>
                  </a:txBody>
                  <a:tcPr marL="274320" marT="38100" marB="38100" anchor="ctr">
                    <a:lnL>
                      <a:noFill/>
                    </a:lnL>
                    <a:lnR>
                      <a:noFill/>
                    </a:lnR>
                    <a:lnT>
                      <a:noFill/>
                    </a:lnT>
                    <a:lnB w="7620" cap="flat" cmpd="sng" algn="ctr">
                      <a:solidFill>
                        <a:srgbClr val="BCBDC0"/>
                      </a:solidFill>
                      <a:prstDash val="solid"/>
                      <a:round/>
                      <a:headEnd type="none" w="med" len="med"/>
                      <a:tailEnd type="none" w="med" len="med"/>
                    </a:lnB>
                    <a:solidFill>
                      <a:srgbClr val="FFFFFF"/>
                    </a:solidFill>
                  </a:tcPr>
                </a:tc>
                <a:tc>
                  <a:txBody>
                    <a:bodyPr/>
                    <a:lstStyle/>
                    <a:p>
                      <a:r>
                        <a:rPr lang="en-US" b="0" i="0" dirty="0">
                          <a:solidFill>
                            <a:srgbClr val="828283"/>
                          </a:solidFill>
                          <a:effectLst/>
                          <a:latin typeface="Arial" panose="020B0604020202020204" pitchFamily="34" charset="0"/>
                        </a:rPr>
                        <a:t>ST Visual develop IDE for developing ST7 and STM8 applications</a:t>
                      </a:r>
                      <a:endParaRPr lang="en-US" dirty="0">
                        <a:effectLst/>
                      </a:endParaRPr>
                    </a:p>
                  </a:txBody>
                  <a:tcPr marL="274320" marT="38100" marB="38100" anchor="ctr">
                    <a:lnL>
                      <a:noFill/>
                    </a:lnL>
                    <a:lnR>
                      <a:noFill/>
                    </a:lnR>
                    <a:lnT>
                      <a:noFill/>
                    </a:lnT>
                    <a:lnB w="7620" cap="flat" cmpd="sng" algn="ctr">
                      <a:solidFill>
                        <a:srgbClr val="BCBDC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82149578"/>
              </p:ext>
            </p:extLst>
          </p:nvPr>
        </p:nvGraphicFramePr>
        <p:xfrm>
          <a:off x="521232" y="1923946"/>
          <a:ext cx="8165569" cy="594360"/>
        </p:xfrm>
        <a:graphic>
          <a:graphicData uri="http://schemas.openxmlformats.org/drawingml/2006/table">
            <a:tbl>
              <a:tblPr/>
              <a:tblGrid>
                <a:gridCol w="2221547"/>
                <a:gridCol w="76621"/>
                <a:gridCol w="5867401"/>
              </a:tblGrid>
              <a:tr h="190500">
                <a:tc>
                  <a:txBody>
                    <a:bodyPr/>
                    <a:lstStyle/>
                    <a:p>
                      <a:r>
                        <a:rPr lang="pt-BR" u="none" strike="noStrike" dirty="0">
                          <a:solidFill>
                            <a:srgbClr val="39A9DC"/>
                          </a:solidFill>
                          <a:effectLst/>
                          <a:hlinkClick r:id="rId4"/>
                        </a:rPr>
                        <a:t>STSW-STM8016</a:t>
                      </a:r>
                      <a:endParaRPr lang="pt-BR" dirty="0">
                        <a:solidFill>
                          <a:srgbClr val="39A9DC"/>
                        </a:solidFill>
                        <a:effectLst/>
                      </a:endParaRP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c>
                  <a:txBody>
                    <a:bodyPr/>
                    <a:lstStyle/>
                    <a:p>
                      <a:pPr algn="ctr"/>
                      <a:endParaRPr lang="pt-BR" dirty="0">
                        <a:solidFill>
                          <a:srgbClr val="333333"/>
                        </a:solidFill>
                        <a:effectLst/>
                      </a:endParaRP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c>
                  <a:txBody>
                    <a:bodyPr/>
                    <a:lstStyle/>
                    <a:p>
                      <a:r>
                        <a:rPr lang="pt-BR" dirty="0">
                          <a:solidFill>
                            <a:srgbClr val="333333"/>
                          </a:solidFill>
                          <a:effectLst/>
                        </a:rPr>
                        <a:t>STM8L15x/16x/05x/AL3Lx/AL31x standard peripheral library</a:t>
                      </a: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98724353"/>
              </p:ext>
            </p:extLst>
          </p:nvPr>
        </p:nvGraphicFramePr>
        <p:xfrm>
          <a:off x="521232" y="2935650"/>
          <a:ext cx="8165569" cy="320040"/>
        </p:xfrm>
        <a:graphic>
          <a:graphicData uri="http://schemas.openxmlformats.org/drawingml/2006/table">
            <a:tbl>
              <a:tblPr/>
              <a:tblGrid>
                <a:gridCol w="2221968"/>
                <a:gridCol w="76200"/>
                <a:gridCol w="5867401"/>
              </a:tblGrid>
              <a:tr h="190500">
                <a:tc>
                  <a:txBody>
                    <a:bodyPr/>
                    <a:lstStyle/>
                    <a:p>
                      <a:r>
                        <a:rPr lang="pt-BR" u="none" strike="noStrike">
                          <a:solidFill>
                            <a:srgbClr val="39A9DC"/>
                          </a:solidFill>
                          <a:effectLst/>
                          <a:hlinkClick r:id="rId5"/>
                        </a:rPr>
                        <a:t>STSW-STM8012</a:t>
                      </a:r>
                      <a:endParaRPr lang="pt-BR">
                        <a:solidFill>
                          <a:srgbClr val="39A9DC"/>
                        </a:solidFill>
                        <a:effectLst/>
                      </a:endParaRP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c>
                  <a:txBody>
                    <a:bodyPr/>
                    <a:lstStyle/>
                    <a:p>
                      <a:pPr algn="ctr"/>
                      <a:endParaRPr lang="pt-BR" dirty="0">
                        <a:solidFill>
                          <a:srgbClr val="333333"/>
                        </a:solidFill>
                        <a:effectLst/>
                      </a:endParaRP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c>
                  <a:txBody>
                    <a:bodyPr/>
                    <a:lstStyle/>
                    <a:p>
                      <a:r>
                        <a:rPr lang="pt-BR" dirty="0">
                          <a:solidFill>
                            <a:srgbClr val="333333"/>
                          </a:solidFill>
                          <a:effectLst/>
                        </a:rPr>
                        <a:t>STM8L10x standard peripheral library</a:t>
                      </a:r>
                    </a:p>
                  </a:txBody>
                  <a:tcPr marL="22860" marR="22860" marT="22860" marB="22860" anchor="ctr">
                    <a:lnL w="7620" cap="flat" cmpd="sng" algn="ctr">
                      <a:solidFill>
                        <a:srgbClr val="A7C7D7"/>
                      </a:solidFill>
                      <a:prstDash val="solid"/>
                      <a:round/>
                      <a:headEnd type="none" w="med" len="med"/>
                      <a:tailEnd type="none" w="med" len="med"/>
                    </a:lnL>
                    <a:lnR w="7620" cap="flat" cmpd="sng" algn="ctr">
                      <a:solidFill>
                        <a:srgbClr val="A7C7D7"/>
                      </a:solidFill>
                      <a:prstDash val="solid"/>
                      <a:round/>
                      <a:headEnd type="none" w="med" len="med"/>
                      <a:tailEnd type="none" w="med" len="med"/>
                    </a:lnR>
                    <a:lnT w="7620" cap="flat" cmpd="sng" algn="ctr">
                      <a:solidFill>
                        <a:srgbClr val="A7C7D7"/>
                      </a:solidFill>
                      <a:prstDash val="solid"/>
                      <a:round/>
                      <a:headEnd type="none" w="med" len="med"/>
                      <a:tailEnd type="none" w="med" len="med"/>
                    </a:lnT>
                    <a:lnB w="7620" cap="flat" cmpd="sng" algn="ctr">
                      <a:solidFill>
                        <a:srgbClr val="A7C7D7"/>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67179785"/>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Supported Features</a:t>
            </a:r>
            <a:endParaRPr lang="pt-BR" dirty="0"/>
          </a:p>
        </p:txBody>
      </p:sp>
      <p:pic>
        <p:nvPicPr>
          <p:cNvPr id="4" name="Content Placeholder 3"/>
          <p:cNvPicPr>
            <a:picLocks noGrp="1" noChangeAspect="1"/>
          </p:cNvPicPr>
          <p:nvPr>
            <p:ph idx="1"/>
          </p:nvPr>
        </p:nvPicPr>
        <p:blipFill>
          <a:blip r:embed="rId2"/>
          <a:stretch>
            <a:fillRect/>
          </a:stretch>
        </p:blipFill>
        <p:spPr>
          <a:xfrm>
            <a:off x="1467761" y="1126509"/>
            <a:ext cx="6054118" cy="3648094"/>
          </a:xfrm>
          <a:prstGeom prst="rect">
            <a:avLst/>
          </a:prstGeom>
        </p:spPr>
      </p:pic>
      <p:pic>
        <p:nvPicPr>
          <p:cNvPr id="6" name="Picture 5"/>
          <p:cNvPicPr>
            <a:picLocks noChangeAspect="1"/>
          </p:cNvPicPr>
          <p:nvPr/>
        </p:nvPicPr>
        <p:blipFill>
          <a:blip r:embed="rId3"/>
          <a:stretch>
            <a:fillRect/>
          </a:stretch>
        </p:blipFill>
        <p:spPr>
          <a:xfrm>
            <a:off x="175846" y="4774603"/>
            <a:ext cx="8944708" cy="1494847"/>
          </a:xfrm>
          <a:prstGeom prst="rect">
            <a:avLst/>
          </a:prstGeom>
        </p:spPr>
      </p:pic>
    </p:spTree>
    <p:extLst>
      <p:ext uri="{BB962C8B-B14F-4D97-AF65-F5344CB8AC3E}">
        <p14:creationId xmlns:p14="http://schemas.microsoft.com/office/powerpoint/2010/main" val="647720347"/>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File Structure</a:t>
            </a:r>
            <a:endParaRPr lang="en-US" dirty="0"/>
          </a:p>
        </p:txBody>
      </p:sp>
      <p:pic>
        <p:nvPicPr>
          <p:cNvPr id="4" name="Content Placeholder 3"/>
          <p:cNvPicPr>
            <a:picLocks noGrp="1" noChangeAspect="1"/>
          </p:cNvPicPr>
          <p:nvPr>
            <p:ph idx="1"/>
          </p:nvPr>
        </p:nvPicPr>
        <p:blipFill>
          <a:blip r:embed="rId3"/>
          <a:stretch>
            <a:fillRect/>
          </a:stretch>
        </p:blipFill>
        <p:spPr>
          <a:xfrm>
            <a:off x="1066800" y="1143000"/>
            <a:ext cx="2274689" cy="467995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Library’s </a:t>
            </a:r>
            <a:r>
              <a:rPr lang="pt-BR" dirty="0" smtClean="0"/>
              <a:t>Help/User Manual</a:t>
            </a:r>
            <a:endParaRPr lang="en-US" dirty="0"/>
          </a:p>
        </p:txBody>
      </p:sp>
      <p:pic>
        <p:nvPicPr>
          <p:cNvPr id="4" name="Content Placeholder 3"/>
          <p:cNvPicPr>
            <a:picLocks noGrp="1" noChangeAspect="1"/>
          </p:cNvPicPr>
          <p:nvPr>
            <p:ph idx="1"/>
          </p:nvPr>
        </p:nvPicPr>
        <p:blipFill>
          <a:blip r:embed="rId3"/>
          <a:stretch>
            <a:fillRect/>
          </a:stretch>
        </p:blipFill>
        <p:spPr>
          <a:xfrm>
            <a:off x="457200" y="1281925"/>
            <a:ext cx="8229600" cy="4671976"/>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1/3 </a:t>
            </a:r>
            <a:r>
              <a:rPr lang="pt-BR" dirty="0" smtClean="0">
                <a:sym typeface="Wingdings" panose="05000000000000000000" pitchFamily="2" charset="2"/>
              </a:rPr>
              <a:t></a:t>
            </a:r>
            <a:endParaRPr lang="pt-BR" dirty="0"/>
          </a:p>
        </p:txBody>
      </p:sp>
      <p:pic>
        <p:nvPicPr>
          <p:cNvPr id="5" name="Content Placeholder 4"/>
          <p:cNvPicPr>
            <a:picLocks noGrp="1" noChangeAspect="1"/>
          </p:cNvPicPr>
          <p:nvPr>
            <p:ph idx="1"/>
          </p:nvPr>
        </p:nvPicPr>
        <p:blipFill>
          <a:blip r:embed="rId2"/>
          <a:stretch>
            <a:fillRect/>
          </a:stretch>
        </p:blipFill>
        <p:spPr>
          <a:xfrm>
            <a:off x="1955287" y="1277938"/>
            <a:ext cx="5233426" cy="4679950"/>
          </a:xfrm>
          <a:prstGeom prst="rect">
            <a:avLst/>
          </a:prstGeom>
        </p:spPr>
      </p:pic>
    </p:spTree>
    <p:extLst>
      <p:ext uri="{BB962C8B-B14F-4D97-AF65-F5344CB8AC3E}">
        <p14:creationId xmlns:p14="http://schemas.microsoft.com/office/powerpoint/2010/main" val="2578023827"/>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2/3 </a:t>
            </a:r>
            <a:r>
              <a:rPr lang="pt-BR" dirty="0" smtClean="0">
                <a:sym typeface="Wingdings" panose="05000000000000000000" pitchFamily="2" charset="2"/>
              </a:rPr>
              <a:t></a:t>
            </a:r>
            <a:endParaRPr lang="pt-BR" dirty="0"/>
          </a:p>
        </p:txBody>
      </p:sp>
      <p:sp>
        <p:nvSpPr>
          <p:cNvPr id="6" name="Content Placeholder 5"/>
          <p:cNvSpPr>
            <a:spLocks noGrp="1"/>
          </p:cNvSpPr>
          <p:nvPr>
            <p:ph idx="1"/>
          </p:nvPr>
        </p:nvSpPr>
        <p:spPr>
          <a:xfrm>
            <a:off x="457200" y="1144280"/>
            <a:ext cx="8229600" cy="5339923"/>
          </a:xfrm>
        </p:spPr>
        <p:txBody>
          <a:bodyPr/>
          <a:lstStyle/>
          <a:p>
            <a:r>
              <a:rPr lang="pt-BR" dirty="0" smtClean="0"/>
              <a:t>The library uses the following naming patern:</a:t>
            </a:r>
          </a:p>
          <a:p>
            <a:pPr lvl="1"/>
            <a:r>
              <a:rPr lang="en-US" sz="1400" b="1" i="1" dirty="0"/>
              <a:t>PPP</a:t>
            </a:r>
            <a:r>
              <a:rPr lang="en-US" sz="1400" i="1" dirty="0"/>
              <a:t> </a:t>
            </a:r>
            <a:r>
              <a:rPr lang="en-US" sz="1400" dirty="0"/>
              <a:t>refers to any peripheral acronym, for example TIM2 and </a:t>
            </a:r>
            <a:r>
              <a:rPr lang="en-US" sz="1400" dirty="0" smtClean="0"/>
              <a:t>TIM3</a:t>
            </a:r>
          </a:p>
          <a:p>
            <a:pPr lvl="1"/>
            <a:r>
              <a:rPr lang="en-US" sz="1400" dirty="0"/>
              <a:t>System and source/header file names are preceded by the prefix </a:t>
            </a:r>
            <a:r>
              <a:rPr lang="en-US" sz="1400" dirty="0" smtClean="0"/>
              <a:t>‘</a:t>
            </a:r>
            <a:r>
              <a:rPr lang="en-US" sz="1400" b="1" i="1" dirty="0" smtClean="0"/>
              <a:t>STM8L_</a:t>
            </a:r>
            <a:r>
              <a:rPr lang="en-US" sz="1400" dirty="0" smtClean="0"/>
              <a:t>’. </a:t>
            </a:r>
          </a:p>
          <a:p>
            <a:pPr lvl="1"/>
            <a:r>
              <a:rPr lang="en-US" sz="1400" dirty="0" smtClean="0"/>
              <a:t>Names </a:t>
            </a:r>
            <a:r>
              <a:rPr lang="en-US" sz="1400" dirty="0"/>
              <a:t>of peripheral functions are preceded by the corresponding peripheral acronym in upper case followed by an </a:t>
            </a:r>
            <a:r>
              <a:rPr lang="en-US" sz="1400" dirty="0" smtClean="0"/>
              <a:t>underscore, for </a:t>
            </a:r>
            <a:r>
              <a:rPr lang="en-US" sz="1400" dirty="0"/>
              <a:t>example </a:t>
            </a:r>
            <a:r>
              <a:rPr lang="en-US" sz="1400" b="1" i="1" dirty="0" err="1"/>
              <a:t>SPI_SendData</a:t>
            </a:r>
            <a:r>
              <a:rPr lang="en-US" sz="1400" dirty="0"/>
              <a:t>. </a:t>
            </a:r>
            <a:endParaRPr lang="en-US" sz="1400" dirty="0" smtClean="0"/>
          </a:p>
          <a:p>
            <a:pPr lvl="1"/>
            <a:r>
              <a:rPr lang="en-US" sz="1400" dirty="0"/>
              <a:t>Functions used to initialize the PPP peripheral according to parameters specified in the header file are named </a:t>
            </a:r>
            <a:r>
              <a:rPr lang="en-US" sz="1400" b="1" i="1" dirty="0" err="1"/>
              <a:t>PPP_Init</a:t>
            </a:r>
            <a:r>
              <a:rPr lang="en-US" sz="1400" dirty="0"/>
              <a:t>, for example </a:t>
            </a:r>
            <a:r>
              <a:rPr lang="en-US" sz="1400" b="1" i="1" dirty="0" smtClean="0"/>
              <a:t>TIM2_Init</a:t>
            </a:r>
          </a:p>
          <a:p>
            <a:pPr lvl="1"/>
            <a:r>
              <a:rPr lang="en-US" sz="1400" dirty="0"/>
              <a:t>Functions used to reset the PPP peripheral registers to their default values are named </a:t>
            </a:r>
            <a:r>
              <a:rPr lang="en-US" sz="1400" b="1" i="1" dirty="0" err="1"/>
              <a:t>PPP_DeInit</a:t>
            </a:r>
            <a:r>
              <a:rPr lang="en-US" sz="1400" dirty="0"/>
              <a:t>, for example </a:t>
            </a:r>
            <a:r>
              <a:rPr lang="en-US" sz="1400" b="1" i="1" dirty="0" smtClean="0"/>
              <a:t>TIM2_DeInit</a:t>
            </a:r>
          </a:p>
          <a:p>
            <a:pPr lvl="1"/>
            <a:r>
              <a:rPr lang="en-US" sz="1400" dirty="0" smtClean="0"/>
              <a:t>Functions </a:t>
            </a:r>
            <a:r>
              <a:rPr lang="en-US" sz="1400" dirty="0"/>
              <a:t>used to enable or disable the specified PPP peripheral are named </a:t>
            </a:r>
            <a:r>
              <a:rPr lang="en-US" sz="1400" b="1" i="1" dirty="0" err="1"/>
              <a:t>PPP_Cmd</a:t>
            </a:r>
            <a:r>
              <a:rPr lang="en-US" sz="1400" dirty="0"/>
              <a:t>, for example</a:t>
            </a:r>
            <a:r>
              <a:rPr lang="en-US" sz="1400" b="1" i="1" dirty="0"/>
              <a:t> </a:t>
            </a:r>
            <a:r>
              <a:rPr lang="en-US" sz="1400" b="1" i="1" dirty="0" err="1" smtClean="0"/>
              <a:t>SPI_Cmd</a:t>
            </a:r>
            <a:endParaRPr lang="en-US" sz="1400" b="1" i="1" dirty="0" smtClean="0"/>
          </a:p>
          <a:p>
            <a:pPr lvl="1"/>
            <a:r>
              <a:rPr lang="en-US" sz="1400" dirty="0"/>
              <a:t>Functions used to enable or disable an interrupt source of the specified PPP peripheral are named </a:t>
            </a:r>
            <a:r>
              <a:rPr lang="en-US" sz="1400" b="1" i="1" dirty="0" err="1"/>
              <a:t>PPP_ITConfig</a:t>
            </a:r>
            <a:r>
              <a:rPr lang="en-US" sz="1400" dirty="0"/>
              <a:t>, for example </a:t>
            </a:r>
            <a:r>
              <a:rPr lang="en-US" sz="1400" b="1" i="1" dirty="0" err="1" smtClean="0"/>
              <a:t>SPI_ITConfig</a:t>
            </a:r>
            <a:endParaRPr lang="en-US" sz="1400" b="1" i="1" dirty="0" smtClean="0"/>
          </a:p>
          <a:p>
            <a:pPr lvl="1"/>
            <a:r>
              <a:rPr lang="en-US" sz="1400" dirty="0"/>
              <a:t>Functions used to check whether the specified PPP flag is set or reset are named </a:t>
            </a:r>
            <a:r>
              <a:rPr lang="en-US" sz="1400" b="1" i="1" dirty="0" err="1"/>
              <a:t>PPP_GetFlagStatus</a:t>
            </a:r>
            <a:r>
              <a:rPr lang="en-US" sz="1400" dirty="0"/>
              <a:t>, for example </a:t>
            </a:r>
            <a:r>
              <a:rPr lang="en-US" sz="1400" b="1" i="1" dirty="0" smtClean="0"/>
              <a:t>I2C_GetFlagStatus</a:t>
            </a:r>
          </a:p>
          <a:p>
            <a:pPr lvl="1"/>
            <a:r>
              <a:rPr lang="en-US" sz="1400" dirty="0"/>
              <a:t>Functions used to clear a PPP flag are named </a:t>
            </a:r>
            <a:r>
              <a:rPr lang="en-US" sz="1400" b="1" i="1" dirty="0" err="1"/>
              <a:t>PPP_ClearFlag</a:t>
            </a:r>
            <a:r>
              <a:rPr lang="en-US" sz="1400" dirty="0"/>
              <a:t>, for example </a:t>
            </a:r>
            <a:r>
              <a:rPr lang="en-US" sz="1400" b="1" i="1" dirty="0" smtClean="0"/>
              <a:t>I2C_ClearFlag</a:t>
            </a:r>
          </a:p>
          <a:p>
            <a:pPr lvl="1"/>
            <a:r>
              <a:rPr lang="en-US" sz="1400" dirty="0"/>
              <a:t>Functions used to check whether the specified PPP interrupt has occurred or not are named </a:t>
            </a:r>
            <a:r>
              <a:rPr lang="en-US" sz="1400" b="1" i="1" dirty="0" err="1"/>
              <a:t>PPP_GetITStatus</a:t>
            </a:r>
            <a:r>
              <a:rPr lang="en-US" sz="1400" dirty="0"/>
              <a:t>, for example</a:t>
            </a:r>
            <a:r>
              <a:rPr lang="en-US" sz="1400" b="1" i="1" dirty="0"/>
              <a:t> TIM2_GetITStatus</a:t>
            </a:r>
            <a:endParaRPr lang="en-US" sz="1400" b="1" i="1" dirty="0" smtClean="0"/>
          </a:p>
          <a:p>
            <a:pPr lvl="1"/>
            <a:r>
              <a:rPr lang="en-US" sz="1400" dirty="0"/>
              <a:t>Functions used to clear a PPP interrupt pending bit are named </a:t>
            </a:r>
            <a:r>
              <a:rPr lang="en-US" sz="1400" b="1" i="1" dirty="0" err="1"/>
              <a:t>PPP_ClearITPendingBit</a:t>
            </a:r>
            <a:r>
              <a:rPr lang="en-US" sz="1400" dirty="0"/>
              <a:t>, for example </a:t>
            </a:r>
            <a:r>
              <a:rPr lang="en-US" sz="1400" b="1" i="1" dirty="0"/>
              <a:t>TIM2_ClearITPendingBit</a:t>
            </a:r>
            <a:endParaRPr lang="pt-BR" sz="1400" dirty="0"/>
          </a:p>
        </p:txBody>
      </p:sp>
    </p:spTree>
    <p:extLst>
      <p:ext uri="{BB962C8B-B14F-4D97-AF65-F5344CB8AC3E}">
        <p14:creationId xmlns:p14="http://schemas.microsoft.com/office/powerpoint/2010/main" val="4238141867"/>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Conventions 3/3 </a:t>
            </a:r>
            <a:r>
              <a:rPr lang="pt-BR" dirty="0" smtClean="0">
                <a:sym typeface="Wingdings" panose="05000000000000000000" pitchFamily="2" charset="2"/>
              </a:rPr>
              <a:t></a:t>
            </a:r>
            <a:endParaRPr lang="pt-BR" dirty="0"/>
          </a:p>
        </p:txBody>
      </p:sp>
      <p:sp>
        <p:nvSpPr>
          <p:cNvPr id="3" name="Content Placeholder 2"/>
          <p:cNvSpPr>
            <a:spLocks noGrp="1"/>
          </p:cNvSpPr>
          <p:nvPr>
            <p:ph idx="1"/>
          </p:nvPr>
        </p:nvSpPr>
        <p:spPr>
          <a:xfrm>
            <a:off x="457200" y="1277496"/>
            <a:ext cx="8229600" cy="400110"/>
          </a:xfrm>
        </p:spPr>
        <p:txBody>
          <a:bodyPr/>
          <a:lstStyle/>
          <a:p>
            <a:r>
              <a:rPr lang="pt-BR" dirty="0" smtClean="0"/>
              <a:t>Variable types:</a:t>
            </a:r>
            <a:endParaRPr lang="pt-BR" dirty="0"/>
          </a:p>
        </p:txBody>
      </p:sp>
      <p:sp>
        <p:nvSpPr>
          <p:cNvPr id="7" name="TextBox 6"/>
          <p:cNvSpPr txBox="1"/>
          <p:nvPr/>
        </p:nvSpPr>
        <p:spPr>
          <a:xfrm>
            <a:off x="609600" y="1677606"/>
            <a:ext cx="8077200" cy="3016210"/>
          </a:xfrm>
          <a:prstGeom prst="rect">
            <a:avLst/>
          </a:prstGeom>
          <a:noFill/>
        </p:spPr>
        <p:txBody>
          <a:bodyPr wrap="square" rtlCol="0">
            <a:spAutoFit/>
          </a:bodyPr>
          <a:lstStyle/>
          <a:p>
            <a:r>
              <a:rPr lang="pt-BR" sz="1000" dirty="0">
                <a:solidFill>
                  <a:schemeClr val="accent6">
                    <a:lumMod val="60000"/>
                    <a:lumOff val="40000"/>
                  </a:schemeClr>
                </a:solidFill>
              </a:rPr>
              <a:t>#define</a:t>
            </a:r>
            <a:r>
              <a:rPr lang="pt-BR" sz="1000" dirty="0"/>
              <a:t>     __I     </a:t>
            </a:r>
            <a:r>
              <a:rPr lang="pt-BR" sz="1000" dirty="0">
                <a:solidFill>
                  <a:schemeClr val="accent6">
                    <a:lumMod val="60000"/>
                    <a:lumOff val="40000"/>
                  </a:schemeClr>
                </a:solidFill>
              </a:rPr>
              <a:t>volatile</a:t>
            </a:r>
            <a:r>
              <a:rPr lang="pt-BR" sz="1000" dirty="0"/>
              <a:t> </a:t>
            </a:r>
            <a:r>
              <a:rPr lang="pt-BR" sz="1000" dirty="0">
                <a:solidFill>
                  <a:schemeClr val="accent6">
                    <a:lumMod val="60000"/>
                    <a:lumOff val="40000"/>
                  </a:schemeClr>
                </a:solidFill>
              </a:rPr>
              <a:t>const</a:t>
            </a:r>
            <a:r>
              <a:rPr lang="pt-BR" sz="1000" dirty="0"/>
              <a:t>   </a:t>
            </a:r>
            <a:r>
              <a:rPr lang="pt-BR" sz="1000" dirty="0">
                <a:solidFill>
                  <a:srgbClr val="00B050"/>
                </a:solidFill>
              </a:rPr>
              <a:t>/*!&lt; defines 'read only' permissions     */</a:t>
            </a:r>
          </a:p>
          <a:p>
            <a:r>
              <a:rPr lang="pt-BR" sz="1000" dirty="0">
                <a:solidFill>
                  <a:schemeClr val="accent6">
                    <a:lumMod val="60000"/>
                    <a:lumOff val="40000"/>
                  </a:schemeClr>
                </a:solidFill>
              </a:rPr>
              <a:t>#define     </a:t>
            </a:r>
            <a:r>
              <a:rPr lang="pt-BR" sz="1000" dirty="0"/>
              <a:t>__O     </a:t>
            </a:r>
            <a:r>
              <a:rPr lang="pt-BR" sz="1000" dirty="0">
                <a:solidFill>
                  <a:schemeClr val="accent6">
                    <a:lumMod val="60000"/>
                    <a:lumOff val="40000"/>
                  </a:schemeClr>
                </a:solidFill>
              </a:rPr>
              <a:t>volatile</a:t>
            </a:r>
            <a:r>
              <a:rPr lang="pt-BR" sz="1000" dirty="0"/>
              <a:t>         </a:t>
            </a:r>
            <a:r>
              <a:rPr lang="pt-BR" sz="1000" dirty="0">
                <a:solidFill>
                  <a:srgbClr val="00B050"/>
                </a:solidFill>
              </a:rPr>
              <a:t>/*!&lt; defines 'write only' permissions    */</a:t>
            </a:r>
          </a:p>
          <a:p>
            <a:r>
              <a:rPr lang="pt-BR" sz="1000" dirty="0">
                <a:solidFill>
                  <a:schemeClr val="accent6">
                    <a:lumMod val="60000"/>
                    <a:lumOff val="40000"/>
                  </a:schemeClr>
                </a:solidFill>
              </a:rPr>
              <a:t>#define     </a:t>
            </a:r>
            <a:r>
              <a:rPr lang="pt-BR" sz="1000" dirty="0"/>
              <a:t>__IO    </a:t>
            </a:r>
            <a:r>
              <a:rPr lang="pt-BR" sz="1000" dirty="0">
                <a:solidFill>
                  <a:schemeClr val="accent6">
                    <a:lumMod val="60000"/>
                    <a:lumOff val="40000"/>
                  </a:schemeClr>
                </a:solidFill>
              </a:rPr>
              <a:t>volatile</a:t>
            </a:r>
            <a:r>
              <a:rPr lang="pt-BR" sz="1000" dirty="0"/>
              <a:t>         </a:t>
            </a:r>
            <a:r>
              <a:rPr lang="pt-BR" sz="1000" dirty="0">
                <a:solidFill>
                  <a:srgbClr val="00B050"/>
                </a:solidFill>
              </a:rPr>
              <a:t>/*!&lt; defines 'read / write' permissions  */</a:t>
            </a:r>
          </a:p>
          <a:p>
            <a:endParaRPr lang="pt-BR" sz="1000" dirty="0"/>
          </a:p>
          <a:p>
            <a:r>
              <a:rPr lang="pt-BR" sz="1000" dirty="0">
                <a:solidFill>
                  <a:srgbClr val="00B050"/>
                </a:solidFill>
              </a:rPr>
              <a:t>/*!&lt; Signed integer types  */</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signed</a:t>
            </a:r>
            <a:r>
              <a:rPr lang="pt-BR" sz="1000" dirty="0"/>
              <a:t> </a:t>
            </a:r>
            <a:r>
              <a:rPr lang="pt-BR" sz="1000" dirty="0">
                <a:solidFill>
                  <a:schemeClr val="accent6">
                    <a:lumMod val="60000"/>
                    <a:lumOff val="40000"/>
                  </a:schemeClr>
                </a:solidFill>
              </a:rPr>
              <a:t>char</a:t>
            </a:r>
            <a:r>
              <a:rPr lang="pt-BR" sz="1000" dirty="0"/>
              <a:t>     int8_t;</a:t>
            </a:r>
          </a:p>
          <a:p>
            <a:r>
              <a:rPr lang="pt-BR" sz="1000" dirty="0" smtClean="0">
                <a:solidFill>
                  <a:schemeClr val="accent6">
                    <a:lumMod val="60000"/>
                    <a:lumOff val="40000"/>
                  </a:schemeClr>
                </a:solidFill>
              </a:rPr>
              <a:t>typedef</a:t>
            </a:r>
            <a:r>
              <a:rPr lang="pt-BR" sz="1000" dirty="0" smtClean="0"/>
              <a:t>   </a:t>
            </a:r>
            <a:r>
              <a:rPr lang="pt-BR" sz="1000" dirty="0" smtClean="0">
                <a:solidFill>
                  <a:schemeClr val="accent6">
                    <a:lumMod val="60000"/>
                    <a:lumOff val="40000"/>
                  </a:schemeClr>
                </a:solidFill>
              </a:rPr>
              <a:t>signed</a:t>
            </a:r>
            <a:r>
              <a:rPr lang="pt-BR" sz="1000" dirty="0" smtClean="0"/>
              <a:t> </a:t>
            </a:r>
            <a:r>
              <a:rPr lang="pt-BR" sz="1000" dirty="0">
                <a:solidFill>
                  <a:schemeClr val="accent6">
                    <a:lumMod val="60000"/>
                    <a:lumOff val="40000"/>
                  </a:schemeClr>
                </a:solidFill>
              </a:rPr>
              <a:t>short</a:t>
            </a:r>
            <a:r>
              <a:rPr lang="pt-BR" sz="1000" dirty="0"/>
              <a:t>    int16_t;</a:t>
            </a:r>
          </a:p>
          <a:p>
            <a:r>
              <a:rPr lang="pt-BR" sz="1000" dirty="0" smtClean="0">
                <a:solidFill>
                  <a:schemeClr val="accent6">
                    <a:lumMod val="60000"/>
                    <a:lumOff val="40000"/>
                  </a:schemeClr>
                </a:solidFill>
              </a:rPr>
              <a:t>typedef</a:t>
            </a:r>
            <a:r>
              <a:rPr lang="pt-BR" sz="1000" dirty="0" smtClean="0"/>
              <a:t>   </a:t>
            </a:r>
            <a:r>
              <a:rPr lang="pt-BR" sz="1000" dirty="0">
                <a:solidFill>
                  <a:schemeClr val="accent6">
                    <a:lumMod val="60000"/>
                    <a:lumOff val="40000"/>
                  </a:schemeClr>
                </a:solidFill>
              </a:rPr>
              <a:t>signed</a:t>
            </a:r>
            <a:r>
              <a:rPr lang="pt-BR" sz="1000" dirty="0"/>
              <a:t> </a:t>
            </a:r>
            <a:r>
              <a:rPr lang="pt-BR" sz="1000" dirty="0">
                <a:solidFill>
                  <a:schemeClr val="accent6">
                    <a:lumMod val="60000"/>
                    <a:lumOff val="40000"/>
                  </a:schemeClr>
                </a:solidFill>
              </a:rPr>
              <a:t>long</a:t>
            </a:r>
            <a:r>
              <a:rPr lang="pt-BR" sz="1000" dirty="0"/>
              <a:t>     int32_t;</a:t>
            </a:r>
          </a:p>
          <a:p>
            <a:endParaRPr lang="pt-BR" sz="1000" dirty="0"/>
          </a:p>
          <a:p>
            <a:r>
              <a:rPr lang="pt-BR" sz="1000" dirty="0">
                <a:solidFill>
                  <a:srgbClr val="00B050"/>
                </a:solidFill>
              </a:rPr>
              <a:t>/*!&lt; Unsigned integer types  */</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char</a:t>
            </a:r>
            <a:r>
              <a:rPr lang="pt-BR" sz="1000" dirty="0"/>
              <a:t>     uint8_t;</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short</a:t>
            </a:r>
            <a:r>
              <a:rPr lang="pt-BR" sz="1000" dirty="0"/>
              <a:t>    uint16_t;</a:t>
            </a:r>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unsigned</a:t>
            </a:r>
            <a:r>
              <a:rPr lang="pt-BR" sz="1000" dirty="0"/>
              <a:t> </a:t>
            </a:r>
            <a:r>
              <a:rPr lang="pt-BR" sz="1000" dirty="0">
                <a:solidFill>
                  <a:schemeClr val="accent6">
                    <a:lumMod val="60000"/>
                    <a:lumOff val="40000"/>
                  </a:schemeClr>
                </a:solidFill>
              </a:rPr>
              <a:t>long</a:t>
            </a:r>
            <a:r>
              <a:rPr lang="pt-BR" sz="1000" dirty="0"/>
              <a:t>     uint32_t;</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{FALSE = 0, TRUE = !FALSE} bool;</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{RESET = 0, SET = !RESET} FlagStatus, ITStatus, BitStatus, BitAction;</a:t>
            </a:r>
          </a:p>
          <a:p>
            <a:endParaRPr lang="pt-BR" sz="1000" dirty="0"/>
          </a:p>
          <a:p>
            <a:r>
              <a:rPr lang="pt-BR" sz="1000" dirty="0">
                <a:solidFill>
                  <a:schemeClr val="accent6">
                    <a:lumMod val="60000"/>
                    <a:lumOff val="40000"/>
                  </a:schemeClr>
                </a:solidFill>
              </a:rPr>
              <a:t>typedef</a:t>
            </a:r>
            <a:r>
              <a:rPr lang="pt-BR" sz="1000" dirty="0"/>
              <a:t> </a:t>
            </a:r>
            <a:r>
              <a:rPr lang="pt-BR" sz="1000" dirty="0">
                <a:solidFill>
                  <a:schemeClr val="accent6">
                    <a:lumMod val="60000"/>
                    <a:lumOff val="40000"/>
                  </a:schemeClr>
                </a:solidFill>
              </a:rPr>
              <a:t>enum</a:t>
            </a:r>
            <a:r>
              <a:rPr lang="pt-BR" sz="1000" dirty="0"/>
              <a:t> {DISABLE = 0, ENABLE = !DISABLE} FunctionalState;</a:t>
            </a:r>
          </a:p>
        </p:txBody>
      </p:sp>
    </p:spTree>
    <p:extLst>
      <p:ext uri="{BB962C8B-B14F-4D97-AF65-F5344CB8AC3E}">
        <p14:creationId xmlns:p14="http://schemas.microsoft.com/office/powerpoint/2010/main" val="138634787"/>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981500" y="1277938"/>
            <a:ext cx="7180999" cy="4679950"/>
          </a:xfrm>
          <a:prstGeom prst="rect">
            <a:avLst/>
          </a:prstGeom>
        </p:spPr>
      </p:pic>
      <p:sp>
        <p:nvSpPr>
          <p:cNvPr id="2" name="Title 1"/>
          <p:cNvSpPr>
            <a:spLocks noGrp="1"/>
          </p:cNvSpPr>
          <p:nvPr>
            <p:ph type="title"/>
          </p:nvPr>
        </p:nvSpPr>
        <p:spPr/>
        <p:txBody>
          <a:bodyPr/>
          <a:lstStyle/>
          <a:p>
            <a:r>
              <a:rPr lang="pt-BR" dirty="0" smtClean="0"/>
              <a:t>How to find the available functions</a:t>
            </a:r>
            <a:endParaRPr lang="en-US" dirty="0"/>
          </a:p>
        </p:txBody>
      </p:sp>
      <p:sp>
        <p:nvSpPr>
          <p:cNvPr id="4" name="Down Arrow 3"/>
          <p:cNvSpPr/>
          <p:nvPr/>
        </p:nvSpPr>
        <p:spPr bwMode="auto">
          <a:xfrm rot="18691912">
            <a:off x="1288084" y="3480908"/>
            <a:ext cx="381000" cy="990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81500" y="1277938"/>
            <a:ext cx="7180999" cy="4679950"/>
          </a:xfrm>
          <a:prstGeom prst="rect">
            <a:avLst/>
          </a:prstGeom>
        </p:spPr>
      </p:pic>
      <p:sp>
        <p:nvSpPr>
          <p:cNvPr id="2" name="Title 1"/>
          <p:cNvSpPr>
            <a:spLocks noGrp="1"/>
          </p:cNvSpPr>
          <p:nvPr>
            <p:ph type="title"/>
          </p:nvPr>
        </p:nvSpPr>
        <p:spPr/>
        <p:txBody>
          <a:bodyPr/>
          <a:lstStyle/>
          <a:p>
            <a:r>
              <a:rPr lang="pt-BR" dirty="0" smtClean="0"/>
              <a:t>How to get more info?</a:t>
            </a:r>
            <a:endParaRPr lang="en-US" dirty="0"/>
          </a:p>
        </p:txBody>
      </p:sp>
      <p:sp>
        <p:nvSpPr>
          <p:cNvPr id="4" name="Down Arrow 3"/>
          <p:cNvSpPr/>
          <p:nvPr/>
        </p:nvSpPr>
        <p:spPr bwMode="auto">
          <a:xfrm rot="19093043">
            <a:off x="3253374" y="2363166"/>
            <a:ext cx="381000" cy="9906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How to get more info?</a:t>
            </a:r>
          </a:p>
        </p:txBody>
      </p:sp>
      <p:pic>
        <p:nvPicPr>
          <p:cNvPr id="5" name="Content Placeholder 4"/>
          <p:cNvPicPr>
            <a:picLocks noGrp="1" noChangeAspect="1"/>
          </p:cNvPicPr>
          <p:nvPr>
            <p:ph idx="1"/>
          </p:nvPr>
        </p:nvPicPr>
        <p:blipFill>
          <a:blip r:embed="rId2"/>
          <a:stretch>
            <a:fillRect/>
          </a:stretch>
        </p:blipFill>
        <p:spPr>
          <a:xfrm>
            <a:off x="981500" y="1277938"/>
            <a:ext cx="7180999" cy="4679950"/>
          </a:xfrm>
          <a:prstGeom prst="rect">
            <a:avLst/>
          </a:prstGeom>
        </p:spPr>
      </p:pic>
    </p:spTree>
    <p:extLst>
      <p:ext uri="{BB962C8B-B14F-4D97-AF65-F5344CB8AC3E}">
        <p14:creationId xmlns:p14="http://schemas.microsoft.com/office/powerpoint/2010/main" val="2133060750"/>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en-US" dirty="0"/>
          </a:p>
        </p:txBody>
      </p:sp>
      <p:sp>
        <p:nvSpPr>
          <p:cNvPr id="3" name="Content Placeholder 2"/>
          <p:cNvSpPr>
            <a:spLocks noGrp="1"/>
          </p:cNvSpPr>
          <p:nvPr>
            <p:ph idx="1"/>
          </p:nvPr>
        </p:nvSpPr>
        <p:spPr>
          <a:xfrm>
            <a:off x="457200" y="1277496"/>
            <a:ext cx="8229600" cy="3508653"/>
          </a:xfrm>
        </p:spPr>
        <p:txBody>
          <a:bodyPr/>
          <a:lstStyle/>
          <a:p>
            <a:r>
              <a:rPr lang="pt-BR" dirty="0" smtClean="0"/>
              <a:t>STM8 Basics</a:t>
            </a:r>
          </a:p>
          <a:p>
            <a:r>
              <a:rPr lang="pt-BR" dirty="0" smtClean="0"/>
              <a:t>Available Peripherals</a:t>
            </a:r>
          </a:p>
          <a:p>
            <a:r>
              <a:rPr lang="pt-BR" dirty="0" smtClean="0"/>
              <a:t>Getting Started with the Software and Firmware</a:t>
            </a:r>
          </a:p>
          <a:p>
            <a:pPr lvl="1"/>
            <a:r>
              <a:rPr lang="pt-BR" dirty="0" smtClean="0"/>
              <a:t>Compiler and IDE</a:t>
            </a:r>
          </a:p>
          <a:p>
            <a:pPr lvl="1"/>
            <a:r>
              <a:rPr lang="pt-BR" dirty="0" smtClean="0"/>
              <a:t>Library</a:t>
            </a:r>
          </a:p>
          <a:p>
            <a:r>
              <a:rPr lang="pt-BR" dirty="0" smtClean="0"/>
              <a:t>Eval Board</a:t>
            </a:r>
          </a:p>
          <a:p>
            <a:r>
              <a:rPr lang="pt-BR" dirty="0" smtClean="0"/>
              <a:t>Hands-On </a:t>
            </a:r>
            <a:endParaRPr lang="en-US" dirty="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Architecture</a:t>
            </a:r>
            <a:endParaRPr lang="en-US" dirty="0"/>
          </a:p>
        </p:txBody>
      </p:sp>
      <p:pic>
        <p:nvPicPr>
          <p:cNvPr id="4" name="Content Placeholder 3"/>
          <p:cNvPicPr>
            <a:picLocks noGrp="1" noChangeAspect="1"/>
          </p:cNvPicPr>
          <p:nvPr>
            <p:ph idx="1"/>
          </p:nvPr>
        </p:nvPicPr>
        <p:blipFill>
          <a:blip r:embed="rId3"/>
          <a:stretch>
            <a:fillRect/>
          </a:stretch>
        </p:blipFill>
        <p:spPr>
          <a:xfrm>
            <a:off x="1053072" y="1277938"/>
            <a:ext cx="7037855" cy="467995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Library’s Architecture in files</a:t>
            </a:r>
            <a:endParaRPr lang="en-US" dirty="0"/>
          </a:p>
        </p:txBody>
      </p:sp>
      <p:pic>
        <p:nvPicPr>
          <p:cNvPr id="5" name="Content Placeholder 4"/>
          <p:cNvPicPr>
            <a:picLocks noGrp="1" noChangeAspect="1"/>
          </p:cNvPicPr>
          <p:nvPr>
            <p:ph idx="1"/>
          </p:nvPr>
        </p:nvPicPr>
        <p:blipFill>
          <a:blip r:embed="rId2"/>
          <a:stretch>
            <a:fillRect/>
          </a:stretch>
        </p:blipFill>
        <p:spPr>
          <a:xfrm>
            <a:off x="1709632" y="1277938"/>
            <a:ext cx="5724735" cy="4679950"/>
          </a:xfrm>
          <a:prstGeom prst="rect">
            <a:avLst/>
          </a:prstGeom>
        </p:spPr>
      </p:pic>
    </p:spTree>
    <p:extLst>
      <p:ext uri="{BB962C8B-B14F-4D97-AF65-F5344CB8AC3E}">
        <p14:creationId xmlns:p14="http://schemas.microsoft.com/office/powerpoint/2010/main" val="1198734172"/>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Getting Started from scratch!</a:t>
            </a:r>
            <a:endParaRPr lang="pt-BR" dirty="0"/>
          </a:p>
        </p:txBody>
      </p:sp>
      <p:pic>
        <p:nvPicPr>
          <p:cNvPr id="4" name="Picture 2"/>
          <p:cNvPicPr>
            <a:picLocks noGrp="1" noChangeAspect="1" noChangeArrowheads="1"/>
          </p:cNvPicPr>
          <p:nvPr>
            <p:ph idx="1"/>
          </p:nvPr>
        </p:nvPicPr>
        <p:blipFill>
          <a:blip r:embed="rId2" cstate="print"/>
          <a:stretch>
            <a:fillRect/>
          </a:stretch>
        </p:blipFill>
        <p:spPr bwMode="auto">
          <a:xfrm>
            <a:off x="1566140" y="1277938"/>
            <a:ext cx="6011719" cy="4679950"/>
          </a:xfrm>
          <a:prstGeom prst="rect">
            <a:avLst/>
          </a:prstGeom>
          <a:noFill/>
          <a:ln w="9525">
            <a:noFill/>
            <a:miter lim="800000"/>
            <a:headEnd/>
            <a:tailEnd/>
          </a:ln>
        </p:spPr>
      </p:pic>
    </p:spTree>
    <p:extLst>
      <p:ext uri="{BB962C8B-B14F-4D97-AF65-F5344CB8AC3E}">
        <p14:creationId xmlns:p14="http://schemas.microsoft.com/office/powerpoint/2010/main" val="164508378"/>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dirty="0" smtClean="0"/>
              <a:t>Open the STVD</a:t>
            </a:r>
            <a:endParaRPr lang="en-US" dirty="0"/>
          </a:p>
        </p:txBody>
      </p:sp>
      <p:pic>
        <p:nvPicPr>
          <p:cNvPr id="12" name="Picture 2"/>
          <p:cNvPicPr>
            <a:picLocks noGrp="1" noChangeAspect="1" noChangeArrowheads="1"/>
          </p:cNvPicPr>
          <p:nvPr>
            <p:ph idx="1"/>
          </p:nvPr>
        </p:nvPicPr>
        <p:blipFill>
          <a:blip r:embed="rId2" cstate="print"/>
          <a:stretch>
            <a:fillRect/>
          </a:stretch>
        </p:blipFill>
        <p:spPr bwMode="auto">
          <a:xfrm>
            <a:off x="457200" y="1298443"/>
            <a:ext cx="8229600" cy="4638940"/>
          </a:xfrm>
          <a:prstGeom prst="rect">
            <a:avLst/>
          </a:prstGeom>
          <a:noFill/>
          <a:ln w="9525">
            <a:noFill/>
            <a:miter lim="800000"/>
            <a:headEnd/>
            <a:tailEnd/>
          </a:ln>
        </p:spPr>
      </p:pic>
    </p:spTree>
    <p:extLst>
      <p:ext uri="{BB962C8B-B14F-4D97-AF65-F5344CB8AC3E}">
        <p14:creationId xmlns:p14="http://schemas.microsoft.com/office/powerpoint/2010/main" val="4095778074"/>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Choose to create a New Workspace</a:t>
            </a:r>
            <a:endParaRPr lang="en-US" dirty="0"/>
          </a:p>
        </p:txBody>
      </p:sp>
      <p:sp>
        <p:nvSpPr>
          <p:cNvPr id="7" name="Content Placeholder 6"/>
          <p:cNvSpPr>
            <a:spLocks noGrp="1"/>
          </p:cNvSpPr>
          <p:nvPr>
            <p:ph idx="1"/>
          </p:nvPr>
        </p:nvSpPr>
        <p:spPr>
          <a:xfrm>
            <a:off x="457200" y="1277496"/>
            <a:ext cx="8229600" cy="400110"/>
          </a:xfrm>
        </p:spPr>
        <p:txBody>
          <a:bodyPr/>
          <a:lstStyle/>
          <a:p>
            <a:pPr lvl="5"/>
            <a:r>
              <a:rPr lang="en-US" dirty="0" smtClean="0"/>
              <a:t>And then, to create workspace and project</a:t>
            </a:r>
            <a:endParaRPr lang="en-US" dirty="0"/>
          </a:p>
        </p:txBody>
      </p:sp>
      <p:pic>
        <p:nvPicPr>
          <p:cNvPr id="11" name="Picture 3"/>
          <p:cNvPicPr>
            <a:picLocks noChangeAspect="1" noChangeArrowheads="1"/>
          </p:cNvPicPr>
          <p:nvPr/>
        </p:nvPicPr>
        <p:blipFill>
          <a:blip r:embed="rId2" cstate="print"/>
          <a:srcRect/>
          <a:stretch>
            <a:fillRect/>
          </a:stretch>
        </p:blipFill>
        <p:spPr bwMode="auto">
          <a:xfrm>
            <a:off x="3276600" y="1828800"/>
            <a:ext cx="4495800" cy="38481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81000" y="990600"/>
            <a:ext cx="2286000" cy="5085907"/>
          </a:xfrm>
          <a:prstGeom prst="rect">
            <a:avLst/>
          </a:prstGeom>
          <a:noFill/>
          <a:ln w="9525">
            <a:noFill/>
            <a:miter lim="800000"/>
            <a:headEnd/>
            <a:tailEnd/>
          </a:ln>
        </p:spPr>
      </p:pic>
    </p:spTree>
    <p:extLst>
      <p:ext uri="{BB962C8B-B14F-4D97-AF65-F5344CB8AC3E}">
        <p14:creationId xmlns:p14="http://schemas.microsoft.com/office/powerpoint/2010/main" val="2648473611"/>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pt-BR" dirty="0" smtClean="0"/>
              <a:t>Name the workspace and set it’s location</a:t>
            </a:r>
            <a:endParaRPr lang="en-US" dirty="0"/>
          </a:p>
        </p:txBody>
      </p:sp>
      <p:pic>
        <p:nvPicPr>
          <p:cNvPr id="7" name="Picture 2"/>
          <p:cNvPicPr>
            <a:picLocks noGrp="1" noChangeAspect="1" noChangeArrowheads="1"/>
          </p:cNvPicPr>
          <p:nvPr>
            <p:ph idx="1"/>
          </p:nvPr>
        </p:nvPicPr>
        <p:blipFill>
          <a:blip r:embed="rId2" cstate="print"/>
          <a:stretch>
            <a:fillRect/>
          </a:stretch>
        </p:blipFill>
        <p:spPr bwMode="auto">
          <a:xfrm>
            <a:off x="1647825" y="1560513"/>
            <a:ext cx="5848350" cy="4114800"/>
          </a:xfrm>
          <a:prstGeom prst="rect">
            <a:avLst/>
          </a:prstGeom>
          <a:noFill/>
          <a:ln w="9525">
            <a:noFill/>
            <a:miter lim="800000"/>
            <a:headEnd/>
            <a:tailEnd/>
          </a:ln>
        </p:spPr>
      </p:pic>
    </p:spTree>
    <p:extLst>
      <p:ext uri="{BB962C8B-B14F-4D97-AF65-F5344CB8AC3E}">
        <p14:creationId xmlns:p14="http://schemas.microsoft.com/office/powerpoint/2010/main" val="151644762"/>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Select the proper Toolchain</a:t>
            </a:r>
            <a:endParaRPr lang="en-US" dirty="0"/>
          </a:p>
        </p:txBody>
      </p:sp>
      <p:pic>
        <p:nvPicPr>
          <p:cNvPr id="3" name="Content Placeholder 2"/>
          <p:cNvPicPr>
            <a:picLocks noGrp="1" noChangeAspect="1"/>
          </p:cNvPicPr>
          <p:nvPr>
            <p:ph idx="1"/>
          </p:nvPr>
        </p:nvPicPr>
        <p:blipFill>
          <a:blip r:embed="rId2"/>
          <a:stretch>
            <a:fillRect/>
          </a:stretch>
        </p:blipFill>
        <p:spPr>
          <a:xfrm>
            <a:off x="1590675" y="1527175"/>
            <a:ext cx="5962650" cy="4181475"/>
          </a:xfrm>
          <a:prstGeom prst="rect">
            <a:avLst/>
          </a:prstGeom>
        </p:spPr>
      </p:pic>
    </p:spTree>
    <p:extLst>
      <p:ext uri="{BB962C8B-B14F-4D97-AF65-F5344CB8AC3E}">
        <p14:creationId xmlns:p14="http://schemas.microsoft.com/office/powerpoint/2010/main" val="3482423750"/>
      </p:ext>
    </p:extLst>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Select the STM8L152C6</a:t>
            </a:r>
            <a:endParaRPr lang="en-US" dirty="0"/>
          </a:p>
        </p:txBody>
      </p:sp>
      <p:pic>
        <p:nvPicPr>
          <p:cNvPr id="3" name="Content Placeholder 2"/>
          <p:cNvPicPr>
            <a:picLocks noGrp="1" noChangeAspect="1"/>
          </p:cNvPicPr>
          <p:nvPr>
            <p:ph idx="1"/>
          </p:nvPr>
        </p:nvPicPr>
        <p:blipFill>
          <a:blip r:embed="rId2"/>
          <a:stretch>
            <a:fillRect/>
          </a:stretch>
        </p:blipFill>
        <p:spPr>
          <a:xfrm>
            <a:off x="2333625" y="1384300"/>
            <a:ext cx="4476750" cy="4467225"/>
          </a:xfrm>
          <a:prstGeom prst="rect">
            <a:avLst/>
          </a:prstGeom>
        </p:spPr>
      </p:pic>
    </p:spTree>
    <p:extLst>
      <p:ext uri="{BB962C8B-B14F-4D97-AF65-F5344CB8AC3E}">
        <p14:creationId xmlns:p14="http://schemas.microsoft.com/office/powerpoint/2010/main" val="1702111834"/>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Your workspace should look like this</a:t>
            </a:r>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06208"/>
            <a:ext cx="8229600" cy="442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380520"/>
      </p:ext>
    </p:extLst>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Giving a closer look</a:t>
            </a:r>
            <a:endParaRPr lang="en-US" dirty="0"/>
          </a:p>
        </p:txBody>
      </p:sp>
      <p:pic>
        <p:nvPicPr>
          <p:cNvPr id="7" name="Picture 2"/>
          <p:cNvPicPr>
            <a:picLocks noGrp="1" noChangeAspect="1" noChangeArrowheads="1"/>
          </p:cNvPicPr>
          <p:nvPr>
            <p:ph idx="1"/>
          </p:nvPr>
        </p:nvPicPr>
        <p:blipFill>
          <a:blip r:embed="rId2" cstate="print"/>
          <a:stretch>
            <a:fillRect/>
          </a:stretch>
        </p:blipFill>
        <p:spPr bwMode="auto">
          <a:xfrm>
            <a:off x="3219450" y="1384300"/>
            <a:ext cx="2705100" cy="4467225"/>
          </a:xfrm>
          <a:prstGeom prst="rect">
            <a:avLst/>
          </a:prstGeom>
          <a:noFill/>
          <a:ln w="9525">
            <a:noFill/>
            <a:miter lim="800000"/>
            <a:headEnd/>
            <a:tailEnd/>
          </a:ln>
        </p:spPr>
      </p:pic>
    </p:spTree>
    <p:extLst>
      <p:ext uri="{BB962C8B-B14F-4D97-AF65-F5344CB8AC3E}">
        <p14:creationId xmlns:p14="http://schemas.microsoft.com/office/powerpoint/2010/main" val="3336633963"/>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Training</a:t>
            </a:r>
            <a:endParaRPr lang="en-US" dirty="0"/>
          </a:p>
        </p:txBody>
      </p:sp>
      <p:sp>
        <p:nvSpPr>
          <p:cNvPr id="3" name="Subtitle 2"/>
          <p:cNvSpPr>
            <a:spLocks noGrp="1"/>
          </p:cNvSpPr>
          <p:nvPr>
            <p:ph type="subTitle" idx="1"/>
          </p:nvPr>
        </p:nvSpPr>
        <p:spPr/>
        <p:txBody>
          <a:bodyPr/>
          <a:lstStyle/>
          <a:p>
            <a:r>
              <a:rPr lang="pt-BR" dirty="0" smtClean="0"/>
              <a:t>STM8 Basics &amp; Portifolio</a:t>
            </a:r>
          </a:p>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Now, let’s add the library</a:t>
            </a:r>
            <a:endParaRPr lang="en-US" dirty="0"/>
          </a:p>
        </p:txBody>
      </p:sp>
      <p:pic>
        <p:nvPicPr>
          <p:cNvPr id="10" name="Picture 2"/>
          <p:cNvPicPr>
            <a:picLocks noGrp="1" noChangeAspect="1" noChangeArrowheads="1"/>
          </p:cNvPicPr>
          <p:nvPr>
            <p:ph idx="1"/>
          </p:nvPr>
        </p:nvPicPr>
        <p:blipFill>
          <a:blip r:embed="rId3" cstate="print"/>
          <a:srcRect/>
          <a:stretch>
            <a:fillRect/>
          </a:stretch>
        </p:blipFill>
        <p:spPr bwMode="auto">
          <a:xfrm>
            <a:off x="1905000" y="1447800"/>
            <a:ext cx="2918460" cy="4122420"/>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4495800" y="1676400"/>
            <a:ext cx="3543300" cy="12192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a:t>Now, let’s add the library</a:t>
            </a:r>
            <a:endParaRPr lang="en-US" dirty="0"/>
          </a:p>
        </p:txBody>
      </p:sp>
      <p:pic>
        <p:nvPicPr>
          <p:cNvPr id="8" name="Picture 2"/>
          <p:cNvPicPr>
            <a:picLocks noGrp="1" noChangeAspect="1" noChangeArrowheads="1"/>
          </p:cNvPicPr>
          <p:nvPr>
            <p:ph idx="1"/>
          </p:nvPr>
        </p:nvPicPr>
        <p:blipFill>
          <a:blip r:embed="rId3" cstate="print"/>
          <a:srcRect/>
          <a:stretch>
            <a:fillRect/>
          </a:stretch>
        </p:blipFill>
        <p:spPr bwMode="auto">
          <a:xfrm>
            <a:off x="457200" y="1295400"/>
            <a:ext cx="2727960" cy="402336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3185160" y="1447800"/>
            <a:ext cx="5763186" cy="4048892"/>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a:t>Now, let’s add the library</a:t>
            </a:r>
            <a:endParaRPr lang="en-US" dirty="0"/>
          </a:p>
        </p:txBody>
      </p:sp>
      <p:pic>
        <p:nvPicPr>
          <p:cNvPr id="7" name="Content Placeholder 6"/>
          <p:cNvPicPr>
            <a:picLocks noGrp="1" noChangeAspect="1"/>
          </p:cNvPicPr>
          <p:nvPr>
            <p:ph idx="1"/>
          </p:nvPr>
        </p:nvPicPr>
        <p:blipFill>
          <a:blip r:embed="rId3"/>
          <a:stretch>
            <a:fillRect/>
          </a:stretch>
        </p:blipFill>
        <p:spPr>
          <a:xfrm>
            <a:off x="427892" y="1259632"/>
            <a:ext cx="3332953" cy="4679950"/>
          </a:xfrm>
          <a:prstGeom prst="rect">
            <a:avLst/>
          </a:prstGeom>
        </p:spPr>
      </p:pic>
      <p:pic>
        <p:nvPicPr>
          <p:cNvPr id="2" name="Picture 1"/>
          <p:cNvPicPr>
            <a:picLocks noChangeAspect="1"/>
          </p:cNvPicPr>
          <p:nvPr/>
        </p:nvPicPr>
        <p:blipFill>
          <a:blip r:embed="rId4"/>
          <a:stretch>
            <a:fillRect/>
          </a:stretch>
        </p:blipFill>
        <p:spPr>
          <a:xfrm>
            <a:off x="3657600" y="1724480"/>
            <a:ext cx="5338105" cy="3750254"/>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686800" cy="1523494"/>
          </a:xfrm>
        </p:spPr>
        <p:txBody>
          <a:bodyPr/>
          <a:lstStyle/>
          <a:p>
            <a:r>
              <a:rPr lang="pt-BR" dirty="0" smtClean="0"/>
              <a:t>Once the basic files are imported, we need to add the files responsibles to manage the interrupt vector</a:t>
            </a:r>
          </a:p>
          <a:p>
            <a:pPr lvl="1"/>
            <a:r>
              <a:rPr lang="pt-BR" dirty="0" smtClean="0"/>
              <a:t>Copy the 3 highlighted files to our project folder, these files are available under </a:t>
            </a:r>
            <a:r>
              <a:rPr lang="pt-BR" dirty="0"/>
              <a:t>the unzip library folder: </a:t>
            </a:r>
            <a:r>
              <a:rPr lang="pt-BR" dirty="0" smtClean="0"/>
              <a:t>stm8l10x_stdperiph_lib\STM8L10x_StdPeriph_Lib_V1.1.0\Project\Template</a:t>
            </a:r>
            <a:endParaRPr lang="pt-BR" dirty="0"/>
          </a:p>
        </p:txBody>
      </p:sp>
      <p:pic>
        <p:nvPicPr>
          <p:cNvPr id="3" name="Picture 2"/>
          <p:cNvPicPr>
            <a:picLocks noChangeAspect="1"/>
          </p:cNvPicPr>
          <p:nvPr/>
        </p:nvPicPr>
        <p:blipFill>
          <a:blip r:embed="rId3"/>
          <a:stretch>
            <a:fillRect/>
          </a:stretch>
        </p:blipFill>
        <p:spPr>
          <a:xfrm>
            <a:off x="1905000" y="3429000"/>
            <a:ext cx="5334000" cy="2133600"/>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229600" cy="1769715"/>
          </a:xfrm>
        </p:spPr>
        <p:txBody>
          <a:bodyPr/>
          <a:lstStyle/>
          <a:p>
            <a:r>
              <a:rPr lang="pt-BR" dirty="0" smtClean="0"/>
              <a:t>Since the interrupt vector file that is automatically generated is not asserted with the library’s names, we need to replace the file</a:t>
            </a:r>
          </a:p>
          <a:p>
            <a:pPr lvl="1"/>
            <a:r>
              <a:rPr lang="pt-BR" dirty="0" smtClean="0"/>
              <a:t>Copy the highlighted file to our project folder, this file is available under </a:t>
            </a:r>
            <a:r>
              <a:rPr lang="pt-BR" dirty="0"/>
              <a:t>the unzip library folder: </a:t>
            </a:r>
            <a:r>
              <a:rPr lang="pt-BR" dirty="0" smtClean="0"/>
              <a:t>stm8l10x_stdperiph_lib\STM8L10x_StdPeriph_Lib_V1.1.0\Project\Template\STVD\Cosmic</a:t>
            </a:r>
            <a:endParaRPr lang="pt-BR" dirty="0"/>
          </a:p>
        </p:txBody>
      </p:sp>
      <p:pic>
        <p:nvPicPr>
          <p:cNvPr id="4" name="Picture 3"/>
          <p:cNvPicPr>
            <a:picLocks noChangeAspect="1"/>
          </p:cNvPicPr>
          <p:nvPr/>
        </p:nvPicPr>
        <p:blipFill>
          <a:blip r:embed="rId2"/>
          <a:stretch>
            <a:fillRect/>
          </a:stretch>
        </p:blipFill>
        <p:spPr>
          <a:xfrm>
            <a:off x="1876425" y="3733800"/>
            <a:ext cx="5391150" cy="1323975"/>
          </a:xfrm>
          <a:prstGeom prst="rect">
            <a:avLst/>
          </a:prstGeom>
        </p:spPr>
      </p:pic>
    </p:spTree>
    <p:extLst>
      <p:ext uri="{BB962C8B-B14F-4D97-AF65-F5344CB8AC3E}">
        <p14:creationId xmlns:p14="http://schemas.microsoft.com/office/powerpoint/2010/main" val="3378927031"/>
      </p:ext>
    </p:extLst>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a:t>Now, let’s add the library</a:t>
            </a:r>
            <a:endParaRPr lang="en-US" dirty="0"/>
          </a:p>
        </p:txBody>
      </p:sp>
      <p:sp>
        <p:nvSpPr>
          <p:cNvPr id="2" name="Content Placeholder 1"/>
          <p:cNvSpPr>
            <a:spLocks noGrp="1"/>
          </p:cNvSpPr>
          <p:nvPr>
            <p:ph idx="1"/>
          </p:nvPr>
        </p:nvSpPr>
        <p:spPr>
          <a:xfrm>
            <a:off x="457200" y="1277496"/>
            <a:ext cx="8229600" cy="4170372"/>
          </a:xfrm>
        </p:spPr>
        <p:txBody>
          <a:bodyPr/>
          <a:lstStyle/>
          <a:p>
            <a:r>
              <a:rPr lang="pt-BR" dirty="0" smtClean="0"/>
              <a:t>With all the preparations done, we just need to add the following files within our project:</a:t>
            </a:r>
          </a:p>
          <a:p>
            <a:pPr lvl="1"/>
            <a:r>
              <a:rPr lang="pt-BR" dirty="0" smtClean="0"/>
              <a:t>STM8L10x_it.c</a:t>
            </a:r>
          </a:p>
          <a:p>
            <a:pPr lvl="1"/>
            <a:r>
              <a:rPr lang="pt-BR" dirty="0" smtClean="0"/>
              <a:t>STM8L10x_it.h</a:t>
            </a:r>
            <a:endParaRPr lang="pt-BR" dirty="0"/>
          </a:p>
          <a:p>
            <a:pPr lvl="1"/>
            <a:r>
              <a:rPr lang="pt-BR" dirty="0" smtClean="0"/>
              <a:t>STM8L10x_conf.h</a:t>
            </a:r>
          </a:p>
          <a:p>
            <a:r>
              <a:rPr lang="pt-BR" dirty="0" smtClean="0"/>
              <a:t>The final result should be like this:</a:t>
            </a:r>
          </a:p>
          <a:p>
            <a:endParaRPr lang="pt-BR" dirty="0"/>
          </a:p>
          <a:p>
            <a:endParaRPr lang="pt-BR" dirty="0"/>
          </a:p>
          <a:p>
            <a:pPr lvl="1"/>
            <a:endParaRPr lang="pt-BR" dirty="0" smtClean="0"/>
          </a:p>
          <a:p>
            <a:pPr lvl="1"/>
            <a:endParaRPr lang="pt-BR" dirty="0"/>
          </a:p>
        </p:txBody>
      </p:sp>
      <p:pic>
        <p:nvPicPr>
          <p:cNvPr id="4" name="Picture 3"/>
          <p:cNvPicPr>
            <a:picLocks noChangeAspect="1"/>
          </p:cNvPicPr>
          <p:nvPr/>
        </p:nvPicPr>
        <p:blipFill>
          <a:blip r:embed="rId2"/>
          <a:stretch>
            <a:fillRect/>
          </a:stretch>
        </p:blipFill>
        <p:spPr>
          <a:xfrm>
            <a:off x="5029200" y="1828800"/>
            <a:ext cx="3276600" cy="4714875"/>
          </a:xfrm>
          <a:prstGeom prst="rect">
            <a:avLst/>
          </a:prstGeom>
        </p:spPr>
      </p:pic>
    </p:spTree>
    <p:extLst>
      <p:ext uri="{BB962C8B-B14F-4D97-AF65-F5344CB8AC3E}">
        <p14:creationId xmlns:p14="http://schemas.microsoft.com/office/powerpoint/2010/main" val="2651431247"/>
      </p:ext>
    </p:extLst>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pt-BR" dirty="0" smtClean="0"/>
              <a:t>Configuring the library – stm8l10x_conf.h</a:t>
            </a:r>
            <a:endParaRPr lang="en-US" dirty="0"/>
          </a:p>
        </p:txBody>
      </p:sp>
      <p:sp>
        <p:nvSpPr>
          <p:cNvPr id="2" name="Content Placeholder 1"/>
          <p:cNvSpPr>
            <a:spLocks noGrp="1"/>
          </p:cNvSpPr>
          <p:nvPr>
            <p:ph idx="1"/>
          </p:nvPr>
        </p:nvSpPr>
        <p:spPr>
          <a:xfrm>
            <a:off x="457200" y="1277496"/>
            <a:ext cx="8229600" cy="4093428"/>
          </a:xfrm>
        </p:spPr>
        <p:txBody>
          <a:bodyPr/>
          <a:lstStyle/>
          <a:p>
            <a:r>
              <a:rPr lang="en-US" dirty="0"/>
              <a:t>The Standard Peripherals Library implements run-time failure detection by checking the input values of all library functions. The run-time checking is achieved by using an </a:t>
            </a:r>
            <a:r>
              <a:rPr lang="en-US" b="1" i="1" dirty="0" err="1"/>
              <a:t>assert_param</a:t>
            </a:r>
            <a:r>
              <a:rPr lang="en-US" dirty="0"/>
              <a:t> macro. This macro is used in all library functions which have at least an input parameter. It allows the user to check that the input value lies within the defined parameter values</a:t>
            </a:r>
            <a:endParaRPr lang="pt-BR" dirty="0" smtClean="0"/>
          </a:p>
          <a:p>
            <a:r>
              <a:rPr lang="pt-BR" dirty="0" smtClean="0"/>
              <a:t>For the purpouse of this training, we won’t use this feature, so it’s mandatory to comment the assert define:</a:t>
            </a:r>
          </a:p>
          <a:p>
            <a:endParaRPr lang="pt-BR" dirty="0"/>
          </a:p>
          <a:p>
            <a:endParaRPr lang="pt-BR" dirty="0"/>
          </a:p>
        </p:txBody>
      </p:sp>
      <p:pic>
        <p:nvPicPr>
          <p:cNvPr id="3" name="Picture 2"/>
          <p:cNvPicPr>
            <a:picLocks noChangeAspect="1"/>
          </p:cNvPicPr>
          <p:nvPr/>
        </p:nvPicPr>
        <p:blipFill>
          <a:blip r:embed="rId2"/>
          <a:stretch>
            <a:fillRect/>
          </a:stretch>
        </p:blipFill>
        <p:spPr>
          <a:xfrm>
            <a:off x="457200" y="4198163"/>
            <a:ext cx="8277225" cy="1190625"/>
          </a:xfrm>
          <a:prstGeom prst="rect">
            <a:avLst/>
          </a:prstGeom>
        </p:spPr>
      </p:pic>
    </p:spTree>
    <p:extLst>
      <p:ext uri="{BB962C8B-B14F-4D97-AF65-F5344CB8AC3E}">
        <p14:creationId xmlns:p14="http://schemas.microsoft.com/office/powerpoint/2010/main" val="697352454"/>
      </p:ext>
    </p:extLst>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dirty="0" smtClean="0"/>
              <a:t>Compile the project (F7 as short key)</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2228826"/>
            <a:ext cx="2333625" cy="2038350"/>
          </a:xfrm>
          <a:prstGeom prst="rect">
            <a:avLst/>
          </a:prstGeom>
          <a:noFill/>
          <a:ln w="9525">
            <a:noFill/>
            <a:miter lim="800000"/>
            <a:headEnd/>
            <a:tailEnd/>
          </a:ln>
        </p:spPr>
      </p:pic>
      <p:sp>
        <p:nvSpPr>
          <p:cNvPr id="2" name="Content Placeholder 1"/>
          <p:cNvSpPr>
            <a:spLocks noGrp="1"/>
          </p:cNvSpPr>
          <p:nvPr>
            <p:ph idx="1"/>
          </p:nvPr>
        </p:nvSpPr>
        <p:spPr>
          <a:xfrm>
            <a:off x="457200" y="1277496"/>
            <a:ext cx="8229600" cy="707886"/>
          </a:xfrm>
        </p:spPr>
        <p:txBody>
          <a:bodyPr/>
          <a:lstStyle/>
          <a:p>
            <a:r>
              <a:rPr lang="pt-BR" dirty="0" smtClean="0"/>
              <a:t>Once all is done, just compile and get the so desired 0 erros and 0 warnings</a:t>
            </a:r>
            <a:endParaRPr lang="pt-BR" dirty="0"/>
          </a:p>
        </p:txBody>
      </p:sp>
      <p:pic>
        <p:nvPicPr>
          <p:cNvPr id="3" name="Picture 2"/>
          <p:cNvPicPr>
            <a:picLocks noChangeAspect="1"/>
          </p:cNvPicPr>
          <p:nvPr/>
        </p:nvPicPr>
        <p:blipFill>
          <a:blip r:embed="rId4"/>
          <a:stretch>
            <a:fillRect/>
          </a:stretch>
        </p:blipFill>
        <p:spPr>
          <a:xfrm>
            <a:off x="457200" y="4556135"/>
            <a:ext cx="5219700" cy="1419225"/>
          </a:xfrm>
          <a:prstGeom prst="rect">
            <a:avLst/>
          </a:prstGeom>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Tips and Tricks</a:t>
            </a:r>
            <a:endParaRPr lang="pt-BR" dirty="0"/>
          </a:p>
        </p:txBody>
      </p:sp>
      <p:sp>
        <p:nvSpPr>
          <p:cNvPr id="3" name="Content Placeholder 2"/>
          <p:cNvSpPr>
            <a:spLocks noGrp="1"/>
          </p:cNvSpPr>
          <p:nvPr>
            <p:ph idx="1"/>
          </p:nvPr>
        </p:nvSpPr>
        <p:spPr>
          <a:xfrm>
            <a:off x="457200" y="1277496"/>
            <a:ext cx="8229600" cy="3216265"/>
          </a:xfrm>
        </p:spPr>
        <p:txBody>
          <a:bodyPr/>
          <a:lstStyle/>
          <a:p>
            <a:r>
              <a:rPr lang="en-US" dirty="0"/>
              <a:t>Recommendation for STM8L001J3 and STM8L050J3 </a:t>
            </a:r>
            <a:r>
              <a:rPr lang="en-US" dirty="0" smtClean="0"/>
              <a:t>firmware</a:t>
            </a:r>
          </a:p>
          <a:p>
            <a:r>
              <a:rPr lang="en-US" dirty="0"/>
              <a:t>In order to successfully configure the startup code for STM8L001J3 and STM8L050J3 devices the user must: </a:t>
            </a:r>
            <a:endParaRPr lang="en-US" dirty="0" smtClean="0"/>
          </a:p>
          <a:p>
            <a:pPr lvl="1"/>
            <a:r>
              <a:rPr lang="en-US" dirty="0" smtClean="0"/>
              <a:t>Set </a:t>
            </a:r>
            <a:r>
              <a:rPr lang="en-US" dirty="0" err="1"/>
              <a:t>unbonded</a:t>
            </a:r>
            <a:r>
              <a:rPr lang="en-US" dirty="0"/>
              <a:t> GPIOS to safe state </a:t>
            </a:r>
            <a:endParaRPr lang="en-US" dirty="0" smtClean="0"/>
          </a:p>
          <a:p>
            <a:pPr lvl="1"/>
            <a:r>
              <a:rPr lang="en-US" dirty="0" smtClean="0"/>
              <a:t>Apply </a:t>
            </a:r>
            <a:r>
              <a:rPr lang="en-US" dirty="0"/>
              <a:t>a delay before reconfiguring the SWIM pin </a:t>
            </a:r>
            <a:endParaRPr lang="en-US" dirty="0" smtClean="0"/>
          </a:p>
          <a:p>
            <a:pPr lvl="1"/>
            <a:r>
              <a:rPr lang="en-US" dirty="0" smtClean="0"/>
              <a:t>Set </a:t>
            </a:r>
            <a:r>
              <a:rPr lang="en-US" dirty="0"/>
              <a:t>the proper modes for GPIOs </a:t>
            </a:r>
            <a:endParaRPr lang="en-US" dirty="0" smtClean="0"/>
          </a:p>
          <a:p>
            <a:r>
              <a:rPr lang="en-US" dirty="0" smtClean="0"/>
              <a:t>The next slides describes </a:t>
            </a:r>
            <a:r>
              <a:rPr lang="en-US" dirty="0"/>
              <a:t>in detail the recommendations listed above and presents an startup code example for reference. </a:t>
            </a:r>
            <a:endParaRPr lang="pt-BR" dirty="0"/>
          </a:p>
        </p:txBody>
      </p:sp>
    </p:spTree>
    <p:extLst>
      <p:ext uri="{BB962C8B-B14F-4D97-AF65-F5344CB8AC3E}">
        <p14:creationId xmlns:p14="http://schemas.microsoft.com/office/powerpoint/2010/main" val="2749740734"/>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Tips and Tricks</a:t>
            </a:r>
            <a:endParaRPr lang="pt-BR" dirty="0"/>
          </a:p>
        </p:txBody>
      </p:sp>
      <p:sp>
        <p:nvSpPr>
          <p:cNvPr id="3" name="Content Placeholder 2"/>
          <p:cNvSpPr>
            <a:spLocks noGrp="1"/>
          </p:cNvSpPr>
          <p:nvPr>
            <p:ph idx="1"/>
          </p:nvPr>
        </p:nvSpPr>
        <p:spPr>
          <a:xfrm>
            <a:off x="457200" y="1277496"/>
            <a:ext cx="8229600" cy="3093154"/>
          </a:xfrm>
        </p:spPr>
        <p:txBody>
          <a:bodyPr/>
          <a:lstStyle/>
          <a:p>
            <a:r>
              <a:rPr lang="en-US" dirty="0"/>
              <a:t>Setting </a:t>
            </a:r>
            <a:r>
              <a:rPr lang="en-US" dirty="0" err="1"/>
              <a:t>unbonded</a:t>
            </a:r>
            <a:r>
              <a:rPr lang="en-US" dirty="0"/>
              <a:t> GPIOS to safe state </a:t>
            </a:r>
            <a:endParaRPr lang="en-US" dirty="0" smtClean="0"/>
          </a:p>
          <a:p>
            <a:pPr lvl="1"/>
            <a:r>
              <a:rPr lang="en-US" dirty="0" smtClean="0"/>
              <a:t>On </a:t>
            </a:r>
            <a:r>
              <a:rPr lang="en-US" b="1" dirty="0"/>
              <a:t>STM8L001J3</a:t>
            </a:r>
            <a:r>
              <a:rPr lang="en-US" dirty="0"/>
              <a:t>: GPIOs PA1, PA3, PA5, PB0, PB1, PB2, PB4, PC5, PC6, PD1, PD2, PD3, PD4, PD5, PD6 and PD7 are only present internally; they are not bonded to pins. </a:t>
            </a:r>
            <a:endParaRPr lang="en-US" dirty="0" smtClean="0"/>
          </a:p>
          <a:p>
            <a:pPr lvl="1"/>
            <a:r>
              <a:rPr lang="en-US" dirty="0" smtClean="0"/>
              <a:t>On </a:t>
            </a:r>
            <a:r>
              <a:rPr lang="en-US" b="1" dirty="0"/>
              <a:t>STM8L050J3</a:t>
            </a:r>
            <a:r>
              <a:rPr lang="en-US" dirty="0"/>
              <a:t>: GPIOs PA1, PB0, PB1, PB2 and PB4 are only present internally; they are not bonded to pins. </a:t>
            </a:r>
            <a:endParaRPr lang="en-US" dirty="0" smtClean="0"/>
          </a:p>
          <a:p>
            <a:pPr lvl="1"/>
            <a:r>
              <a:rPr lang="en-US" dirty="0" smtClean="0"/>
              <a:t>After </a:t>
            </a:r>
            <a:r>
              <a:rPr lang="en-US" dirty="0"/>
              <a:t>the device reset, those GPIOs are configured by hardware into input-floating mode. It is recommended to set them into output-mode/low-output-level state in order to improve the EMC immunity (as GPIOs are grounded) and to lower the device's power consumption (as there are no input GPIOs with undefined logic level). </a:t>
            </a:r>
            <a:endParaRPr lang="pt-BR" dirty="0"/>
          </a:p>
        </p:txBody>
      </p:sp>
    </p:spTree>
    <p:extLst>
      <p:ext uri="{BB962C8B-B14F-4D97-AF65-F5344CB8AC3E}">
        <p14:creationId xmlns:p14="http://schemas.microsoft.com/office/powerpoint/2010/main" val="3849968789"/>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Newer MCUs!</a:t>
            </a:r>
            <a:endParaRPr lang="pt-BR" dirty="0"/>
          </a:p>
        </p:txBody>
      </p:sp>
      <p:pic>
        <p:nvPicPr>
          <p:cNvPr id="4" name="Content Placeholder 3"/>
          <p:cNvPicPr>
            <a:picLocks noGrp="1" noChangeAspect="1"/>
          </p:cNvPicPr>
          <p:nvPr>
            <p:ph idx="1"/>
          </p:nvPr>
        </p:nvPicPr>
        <p:blipFill>
          <a:blip r:embed="rId2"/>
          <a:stretch>
            <a:fillRect/>
          </a:stretch>
        </p:blipFill>
        <p:spPr>
          <a:xfrm>
            <a:off x="542925" y="2436813"/>
            <a:ext cx="8058150" cy="2362200"/>
          </a:xfrm>
          <a:prstGeom prst="rect">
            <a:avLst/>
          </a:prstGeom>
        </p:spPr>
      </p:pic>
    </p:spTree>
    <p:extLst>
      <p:ext uri="{BB962C8B-B14F-4D97-AF65-F5344CB8AC3E}">
        <p14:creationId xmlns:p14="http://schemas.microsoft.com/office/powerpoint/2010/main" val="2381942087"/>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Tips and Tricks</a:t>
            </a:r>
            <a:endParaRPr lang="pt-BR" dirty="0"/>
          </a:p>
        </p:txBody>
      </p:sp>
      <p:sp>
        <p:nvSpPr>
          <p:cNvPr id="3" name="Content Placeholder 2"/>
          <p:cNvSpPr>
            <a:spLocks noGrp="1"/>
          </p:cNvSpPr>
          <p:nvPr>
            <p:ph idx="1"/>
          </p:nvPr>
        </p:nvSpPr>
        <p:spPr>
          <a:xfrm>
            <a:off x="457200" y="1277496"/>
            <a:ext cx="8229600" cy="2846933"/>
          </a:xfrm>
        </p:spPr>
        <p:txBody>
          <a:bodyPr/>
          <a:lstStyle/>
          <a:p>
            <a:r>
              <a:rPr lang="en-US" dirty="0"/>
              <a:t>Applying a delay before the SWIM pin </a:t>
            </a:r>
            <a:r>
              <a:rPr lang="en-US" dirty="0" smtClean="0"/>
              <a:t>reconfiguration</a:t>
            </a:r>
          </a:p>
          <a:p>
            <a:pPr lvl="1"/>
            <a:r>
              <a:rPr lang="en-US" dirty="0" smtClean="0"/>
              <a:t>It </a:t>
            </a:r>
            <a:r>
              <a:rPr lang="en-US" dirty="0"/>
              <a:t>is recommended to add a delay of around 5 seconds in the firmware startup code in order to be able to debug the device through the SWIM interface. This delay can be removed in final/locked code (see an example of delay code in </a:t>
            </a:r>
            <a:r>
              <a:rPr lang="en-US" dirty="0" smtClean="0"/>
              <a:t>the next slide)</a:t>
            </a:r>
          </a:p>
          <a:p>
            <a:pPr lvl="1"/>
            <a:r>
              <a:rPr lang="en-US" dirty="0" smtClean="0"/>
              <a:t>The </a:t>
            </a:r>
            <a:r>
              <a:rPr lang="en-US" dirty="0"/>
              <a:t>SWIM pin functionality is kept during this delay. The user can connect to the device though the SWIM interface and reprogram the device. </a:t>
            </a:r>
            <a:endParaRPr lang="en-US" dirty="0" smtClean="0"/>
          </a:p>
          <a:p>
            <a:pPr lvl="1"/>
            <a:r>
              <a:rPr lang="en-US" dirty="0" smtClean="0"/>
              <a:t>If </a:t>
            </a:r>
            <a:r>
              <a:rPr lang="en-US" dirty="0"/>
              <a:t>the firmware does not implement this delay and immediately reconfigures some GPIOs on the pin 1 into output mode, it is then not possible to connect to the device through the SWIM interface (because this pin is now an output). The device is locked permanently (because firmware cannot be changed).</a:t>
            </a:r>
            <a:endParaRPr lang="pt-BR" dirty="0"/>
          </a:p>
        </p:txBody>
      </p:sp>
    </p:spTree>
    <p:extLst>
      <p:ext uri="{BB962C8B-B14F-4D97-AF65-F5344CB8AC3E}">
        <p14:creationId xmlns:p14="http://schemas.microsoft.com/office/powerpoint/2010/main" val="342934361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recommended startup code for STM8L001J3</a:t>
            </a:r>
            <a:endParaRPr lang="pt-BR" dirty="0"/>
          </a:p>
        </p:txBody>
      </p:sp>
      <p:sp>
        <p:nvSpPr>
          <p:cNvPr id="3" name="Content Placeholder 2"/>
          <p:cNvSpPr>
            <a:spLocks noGrp="1"/>
          </p:cNvSpPr>
          <p:nvPr>
            <p:ph idx="1"/>
          </p:nvPr>
        </p:nvSpPr>
        <p:spPr>
          <a:xfrm>
            <a:off x="457200" y="1277496"/>
            <a:ext cx="8229600" cy="400110"/>
          </a:xfrm>
        </p:spPr>
        <p:txBody>
          <a:bodyPr/>
          <a:lstStyle/>
          <a:p>
            <a:r>
              <a:rPr lang="en-US" dirty="0"/>
              <a:t>Example of recommended startup code for STM8L001J3</a:t>
            </a:r>
            <a:endParaRPr lang="pt-BR" dirty="0"/>
          </a:p>
        </p:txBody>
      </p:sp>
      <p:sp>
        <p:nvSpPr>
          <p:cNvPr id="5" name="Rectangle 4"/>
          <p:cNvSpPr/>
          <p:nvPr/>
        </p:nvSpPr>
        <p:spPr>
          <a:xfrm>
            <a:off x="1143000" y="1635594"/>
            <a:ext cx="6477000" cy="5078313"/>
          </a:xfrm>
          <a:prstGeom prst="rect">
            <a:avLst/>
          </a:prstGeom>
        </p:spPr>
        <p:txBody>
          <a:bodyPr wrap="square">
            <a:spAutoFit/>
          </a:bodyPr>
          <a:lstStyle/>
          <a:p>
            <a:r>
              <a:rPr lang="pt-BR" dirty="0">
                <a:solidFill>
                  <a:srgbClr val="008000"/>
                </a:solidFill>
                <a:highlight>
                  <a:srgbClr val="FFFFFF"/>
                </a:highlight>
                <a:latin typeface="Courier New" panose="02070309020205020404" pitchFamily="49" charset="0"/>
              </a:rPr>
              <a:t>/* MAIN.C file */</a:t>
            </a:r>
            <a:endParaRPr lang="pt-BR" dirty="0">
              <a:solidFill>
                <a:srgbClr val="000000"/>
              </a:solidFill>
              <a:highlight>
                <a:srgbClr val="FFFFFF"/>
              </a:highlight>
              <a:latin typeface="Courier New" panose="02070309020205020404" pitchFamily="49" charset="0"/>
            </a:endParaRPr>
          </a:p>
          <a:p>
            <a:r>
              <a:rPr lang="pt-BR" dirty="0" smtClean="0">
                <a:solidFill>
                  <a:srgbClr val="804000"/>
                </a:solidFill>
                <a:highlight>
                  <a:srgbClr val="FFFFFF"/>
                </a:highlight>
                <a:latin typeface="Courier New" panose="02070309020205020404" pitchFamily="49" charset="0"/>
              </a:rPr>
              <a:t>#</a:t>
            </a:r>
            <a:r>
              <a:rPr lang="pt-BR" dirty="0">
                <a:solidFill>
                  <a:srgbClr val="804000"/>
                </a:solidFill>
                <a:highlight>
                  <a:srgbClr val="FFFFFF"/>
                </a:highlight>
                <a:latin typeface="Courier New" panose="02070309020205020404" pitchFamily="49" charset="0"/>
              </a:rPr>
              <a:t>define ASM _</a:t>
            </a:r>
            <a:r>
              <a:rPr lang="pt-BR" dirty="0" smtClean="0">
                <a:solidFill>
                  <a:srgbClr val="804000"/>
                </a:solidFill>
                <a:highlight>
                  <a:srgbClr val="FFFFFF"/>
                </a:highlight>
                <a:latin typeface="Courier New" panose="02070309020205020404" pitchFamily="49" charset="0"/>
              </a:rPr>
              <a:t>asm </a:t>
            </a:r>
            <a:r>
              <a:rPr lang="pt-BR" dirty="0">
                <a:solidFill>
                  <a:srgbClr val="008000"/>
                </a:solidFill>
                <a:highlight>
                  <a:srgbClr val="FFFFFF"/>
                </a:highlight>
                <a:latin typeface="Courier New" panose="02070309020205020404" pitchFamily="49" charset="0"/>
              </a:rPr>
              <a:t>//define for COSMIC</a:t>
            </a:r>
          </a:p>
          <a:p>
            <a:r>
              <a:rPr lang="pt-BR" dirty="0" smtClean="0">
                <a:solidFill>
                  <a:srgbClr val="804000"/>
                </a:solidFill>
                <a:highlight>
                  <a:srgbClr val="FFFFFF"/>
                </a:highlight>
                <a:latin typeface="Courier New" panose="02070309020205020404" pitchFamily="49" charset="0"/>
              </a:rPr>
              <a:t>#</a:t>
            </a:r>
            <a:r>
              <a:rPr lang="pt-BR" dirty="0">
                <a:solidFill>
                  <a:srgbClr val="804000"/>
                </a:solidFill>
                <a:highlight>
                  <a:srgbClr val="FFFFFF"/>
                </a:highlight>
                <a:latin typeface="Courier New" panose="02070309020205020404" pitchFamily="49" charset="0"/>
              </a:rPr>
              <a:t>define STARTUP_SWIM_DELAY_5S \</a:t>
            </a:r>
          </a:p>
          <a:p>
            <a:r>
              <a:rPr lang="pt-BR" dirty="0">
                <a:solidFill>
                  <a:srgbClr val="804000"/>
                </a:solidFill>
                <a:highlight>
                  <a:srgbClr val="FFFFFF"/>
                </a:highlight>
                <a:latin typeface="Courier New" panose="02070309020205020404" pitchFamily="49" charset="0"/>
              </a:rPr>
              <a:t> { \</a:t>
            </a:r>
          </a:p>
          <a:p>
            <a:r>
              <a:rPr lang="pt-BR" dirty="0">
                <a:solidFill>
                  <a:srgbClr val="804000"/>
                </a:solidFill>
                <a:highlight>
                  <a:srgbClr val="FFFFFF"/>
                </a:highlight>
                <a:latin typeface="Courier New" panose="02070309020205020404" pitchFamily="49" charset="0"/>
              </a:rPr>
              <a:t> ASM(" PUSHW X \n" \</a:t>
            </a:r>
          </a:p>
          <a:p>
            <a:r>
              <a:rPr lang="pt-BR" dirty="0">
                <a:solidFill>
                  <a:srgbClr val="804000"/>
                </a:solidFill>
                <a:highlight>
                  <a:srgbClr val="FFFFFF"/>
                </a:highlight>
                <a:latin typeface="Courier New" panose="02070309020205020404" pitchFamily="49" charset="0"/>
              </a:rPr>
              <a:t> " PUSH A \n" \</a:t>
            </a:r>
          </a:p>
          <a:p>
            <a:r>
              <a:rPr lang="pt-BR" dirty="0">
                <a:solidFill>
                  <a:srgbClr val="804000"/>
                </a:solidFill>
                <a:highlight>
                  <a:srgbClr val="FFFFFF"/>
                </a:highlight>
                <a:latin typeface="Courier New" panose="02070309020205020404" pitchFamily="49" charset="0"/>
              </a:rPr>
              <a:t> " LDW X, #0xFFFF \n" \</a:t>
            </a:r>
          </a:p>
          <a:p>
            <a:r>
              <a:rPr lang="pt-BR" dirty="0">
                <a:solidFill>
                  <a:srgbClr val="804000"/>
                </a:solidFill>
                <a:highlight>
                  <a:srgbClr val="FFFFFF"/>
                </a:highlight>
                <a:latin typeface="Courier New" panose="02070309020205020404" pitchFamily="49" charset="0"/>
              </a:rPr>
              <a:t> "loop1: LD A, #50 \n" \</a:t>
            </a:r>
          </a:p>
          <a:p>
            <a:r>
              <a:rPr lang="pt-BR" dirty="0">
                <a:solidFill>
                  <a:srgbClr val="804000"/>
                </a:solidFill>
                <a:highlight>
                  <a:srgbClr val="FFFFFF"/>
                </a:highlight>
                <a:latin typeface="Courier New" panose="02070309020205020404" pitchFamily="49" charset="0"/>
              </a:rPr>
              <a:t> \</a:t>
            </a:r>
          </a:p>
          <a:p>
            <a:r>
              <a:rPr lang="pt-BR" dirty="0">
                <a:solidFill>
                  <a:srgbClr val="804000"/>
                </a:solidFill>
                <a:highlight>
                  <a:srgbClr val="FFFFFF"/>
                </a:highlight>
                <a:latin typeface="Courier New" panose="02070309020205020404" pitchFamily="49" charset="0"/>
              </a:rPr>
              <a:t> "loop2: DEC A \n" \</a:t>
            </a:r>
          </a:p>
          <a:p>
            <a:r>
              <a:rPr lang="pt-BR" dirty="0">
                <a:solidFill>
                  <a:srgbClr val="804000"/>
                </a:solidFill>
                <a:highlight>
                  <a:srgbClr val="FFFFFF"/>
                </a:highlight>
                <a:latin typeface="Courier New" panose="02070309020205020404" pitchFamily="49" charset="0"/>
              </a:rPr>
              <a:t> " JRNE loop2 \n" \</a:t>
            </a:r>
          </a:p>
          <a:p>
            <a:r>
              <a:rPr lang="pt-BR" dirty="0">
                <a:solidFill>
                  <a:srgbClr val="804000"/>
                </a:solidFill>
                <a:highlight>
                  <a:srgbClr val="FFFFFF"/>
                </a:highlight>
                <a:latin typeface="Courier New" panose="02070309020205020404" pitchFamily="49" charset="0"/>
              </a:rPr>
              <a:t> \</a:t>
            </a:r>
          </a:p>
          <a:p>
            <a:r>
              <a:rPr lang="pt-BR" dirty="0">
                <a:solidFill>
                  <a:srgbClr val="804000"/>
                </a:solidFill>
                <a:highlight>
                  <a:srgbClr val="FFFFFF"/>
                </a:highlight>
                <a:latin typeface="Courier New" panose="02070309020205020404" pitchFamily="49" charset="0"/>
              </a:rPr>
              <a:t> " DECW X \n" \</a:t>
            </a:r>
          </a:p>
          <a:p>
            <a:r>
              <a:rPr lang="pt-BR" dirty="0">
                <a:solidFill>
                  <a:srgbClr val="804000"/>
                </a:solidFill>
                <a:highlight>
                  <a:srgbClr val="FFFFFF"/>
                </a:highlight>
                <a:latin typeface="Courier New" panose="02070309020205020404" pitchFamily="49" charset="0"/>
              </a:rPr>
              <a:t> " JRNE loop1 \n" \</a:t>
            </a:r>
          </a:p>
          <a:p>
            <a:r>
              <a:rPr lang="pt-BR" dirty="0">
                <a:solidFill>
                  <a:srgbClr val="804000"/>
                </a:solidFill>
                <a:highlight>
                  <a:srgbClr val="FFFFFF"/>
                </a:highlight>
                <a:latin typeface="Courier New" panose="02070309020205020404" pitchFamily="49" charset="0"/>
              </a:rPr>
              <a:t> \</a:t>
            </a:r>
          </a:p>
          <a:p>
            <a:r>
              <a:rPr lang="pt-BR" dirty="0">
                <a:solidFill>
                  <a:srgbClr val="804000"/>
                </a:solidFill>
                <a:highlight>
                  <a:srgbClr val="FFFFFF"/>
                </a:highlight>
                <a:latin typeface="Courier New" panose="02070309020205020404" pitchFamily="49" charset="0"/>
              </a:rPr>
              <a:t> " POP A \n" \</a:t>
            </a:r>
          </a:p>
          <a:p>
            <a:r>
              <a:rPr lang="pt-BR" dirty="0">
                <a:solidFill>
                  <a:srgbClr val="804000"/>
                </a:solidFill>
                <a:highlight>
                  <a:srgbClr val="FFFFFF"/>
                </a:highlight>
                <a:latin typeface="Courier New" panose="02070309020205020404" pitchFamily="49" charset="0"/>
              </a:rPr>
              <a:t> " POPW X " );\</a:t>
            </a:r>
          </a:p>
          <a:p>
            <a:r>
              <a:rPr lang="pt-BR" dirty="0">
                <a:solidFill>
                  <a:srgbClr val="804000"/>
                </a:solidFill>
                <a:highlight>
                  <a:srgbClr val="FFFFFF"/>
                </a:highlight>
                <a:latin typeface="Courier New" panose="02070309020205020404" pitchFamily="49" charset="0"/>
              </a:rPr>
              <a:t> }</a:t>
            </a:r>
            <a:endParaRPr lang="pt-BR" dirty="0"/>
          </a:p>
        </p:txBody>
      </p:sp>
    </p:spTree>
    <p:extLst>
      <p:ext uri="{BB962C8B-B14F-4D97-AF65-F5344CB8AC3E}">
        <p14:creationId xmlns:p14="http://schemas.microsoft.com/office/powerpoint/2010/main" val="327984376"/>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recommended startup code for STM8L001J3</a:t>
            </a:r>
            <a:endParaRPr lang="pt-BR" dirty="0"/>
          </a:p>
        </p:txBody>
      </p:sp>
      <p:sp>
        <p:nvSpPr>
          <p:cNvPr id="4" name="Rectangle 3"/>
          <p:cNvSpPr/>
          <p:nvPr/>
        </p:nvSpPr>
        <p:spPr>
          <a:xfrm>
            <a:off x="265720" y="1981200"/>
            <a:ext cx="8458200" cy="3046988"/>
          </a:xfrm>
          <a:prstGeom prst="rect">
            <a:avLst/>
          </a:prstGeom>
        </p:spPr>
        <p:txBody>
          <a:bodyPr wrap="square">
            <a:spAutoFit/>
          </a:bodyPr>
          <a:lstStyle/>
          <a:p>
            <a:r>
              <a:rPr lang="en-US" sz="1600" dirty="0">
                <a:solidFill>
                  <a:srgbClr val="008000"/>
                </a:solidFill>
                <a:highlight>
                  <a:srgbClr val="FFFFFF"/>
                </a:highlight>
                <a:latin typeface="Courier New" panose="02070309020205020404" pitchFamily="49" charset="0"/>
              </a:rPr>
              <a:t>/* not connected pins as output low state (the best EMC immunity)</a:t>
            </a:r>
          </a:p>
          <a:p>
            <a:r>
              <a:rPr lang="pt-BR" sz="1600" dirty="0">
                <a:solidFill>
                  <a:srgbClr val="008000"/>
                </a:solidFill>
                <a:highlight>
                  <a:srgbClr val="FFFFFF"/>
                </a:highlight>
                <a:latin typeface="Courier New" panose="02070309020205020404" pitchFamily="49" charset="0"/>
              </a:rPr>
              <a:t>(PA1, PA3, PA5, PB0, PB1, PB2, PB4, PC5, PC6, PD1, PD2, PD3, PD4, PD5,</a:t>
            </a:r>
          </a:p>
          <a:p>
            <a:r>
              <a:rPr lang="pt-BR" sz="1600" dirty="0">
                <a:solidFill>
                  <a:srgbClr val="008000"/>
                </a:solidFill>
                <a:highlight>
                  <a:srgbClr val="FFFFFF"/>
                </a:highlight>
                <a:latin typeface="Courier New" panose="02070309020205020404" pitchFamily="49" charset="0"/>
              </a:rPr>
              <a:t> PD6, PD7)*/</a:t>
            </a:r>
            <a:endParaRPr lang="pt-BR" sz="1600" dirty="0">
              <a:solidFill>
                <a:srgbClr val="000000"/>
              </a:solidFill>
              <a:highlight>
                <a:srgbClr val="FFFFFF"/>
              </a:highlight>
              <a:latin typeface="Courier New" panose="02070309020205020404" pitchFamily="49" charset="0"/>
            </a:endParaRPr>
          </a:p>
          <a:p>
            <a:r>
              <a:rPr lang="pt-BR" sz="1600" dirty="0">
                <a:solidFill>
                  <a:srgbClr val="804000"/>
                </a:solidFill>
                <a:highlight>
                  <a:srgbClr val="FFFFFF"/>
                </a:highlight>
                <a:latin typeface="Courier New" panose="02070309020205020404" pitchFamily="49" charset="0"/>
              </a:rPr>
              <a:t>#define CONFIG_UNUSED_PINS_STM8L001 			</a:t>
            </a:r>
            <a:r>
              <a:rPr lang="pt-BR" sz="1600" dirty="0" smtClean="0">
                <a:solidFill>
                  <a:srgbClr val="804000"/>
                </a:solidFill>
                <a:highlight>
                  <a:srgbClr val="FFFFFF"/>
                </a:highlight>
                <a:latin typeface="Courier New" panose="02070309020205020404" pitchFamily="49" charset="0"/>
              </a:rPr>
              <a:t>      \</a:t>
            </a:r>
            <a:endParaRPr lang="pt-BR" sz="1600" dirty="0">
              <a:solidFill>
                <a:srgbClr val="804000"/>
              </a:solidFill>
              <a:highlight>
                <a:srgbClr val="FFFFFF"/>
              </a:highlight>
              <a:latin typeface="Courier New" panose="02070309020205020404" pitchFamily="49" charset="0"/>
            </a:endParaRPr>
          </a:p>
          <a:p>
            <a:r>
              <a:rPr lang="pt-BR" sz="1600" dirty="0">
                <a:solidFill>
                  <a:srgbClr val="804000"/>
                </a:solidFill>
                <a:highlight>
                  <a:srgbClr val="FFFFFF"/>
                </a:highlight>
                <a:latin typeface="Courier New" panose="02070309020205020404" pitchFamily="49" charset="0"/>
              </a:rPr>
              <a:t>{  							</a:t>
            </a:r>
            <a:r>
              <a:rPr lang="pt-BR" sz="1600" dirty="0" smtClean="0">
                <a:solidFill>
                  <a:srgbClr val="804000"/>
                </a:solidFill>
                <a:highlight>
                  <a:srgbClr val="FFFFFF"/>
                </a:highlight>
                <a:latin typeface="Courier New" panose="02070309020205020404" pitchFamily="49" charset="0"/>
              </a:rPr>
              <a:t>             \</a:t>
            </a:r>
            <a:endParaRPr lang="pt-BR" sz="1600" dirty="0">
              <a:solidFill>
                <a:srgbClr val="804000"/>
              </a:solidFill>
              <a:highlight>
                <a:srgbClr val="FFFFFF"/>
              </a:highlight>
              <a:latin typeface="Courier New" panose="02070309020205020404" pitchFamily="49" charset="0"/>
            </a:endParaRPr>
          </a:p>
          <a:p>
            <a:r>
              <a:rPr lang="pt-BR" sz="1600" dirty="0">
                <a:solidFill>
                  <a:srgbClr val="804000"/>
                </a:solidFill>
                <a:highlight>
                  <a:srgbClr val="FFFFFF"/>
                </a:highlight>
                <a:latin typeface="Courier New" panose="02070309020205020404" pitchFamily="49" charset="0"/>
              </a:rPr>
              <a:t> GPIOA-&gt;DDR |= GPIO_Pin_1 | GPIO_Pin_3 | GPIO_Pin_5; 	</a:t>
            </a:r>
            <a:r>
              <a:rPr lang="pt-BR" sz="1600" dirty="0" smtClean="0">
                <a:solidFill>
                  <a:srgbClr val="804000"/>
                </a:solidFill>
                <a:highlight>
                  <a:srgbClr val="FFFFFF"/>
                </a:highlight>
                <a:latin typeface="Courier New" panose="02070309020205020404" pitchFamily="49" charset="0"/>
              </a:rPr>
              <a:t>      \</a:t>
            </a:r>
            <a:endParaRPr lang="pt-BR" sz="1600" dirty="0">
              <a:solidFill>
                <a:srgbClr val="804000"/>
              </a:solidFill>
              <a:highlight>
                <a:srgbClr val="FFFFFF"/>
              </a:highlight>
              <a:latin typeface="Courier New" panose="02070309020205020404" pitchFamily="49" charset="0"/>
            </a:endParaRPr>
          </a:p>
          <a:p>
            <a:r>
              <a:rPr lang="pt-BR" sz="1600" dirty="0">
                <a:solidFill>
                  <a:srgbClr val="804000"/>
                </a:solidFill>
                <a:highlight>
                  <a:srgbClr val="FFFFFF"/>
                </a:highlight>
                <a:latin typeface="Courier New" panose="02070309020205020404" pitchFamily="49" charset="0"/>
              </a:rPr>
              <a:t> GPIOB-&gt;DDR |= GPIO_Pin_0 | GPIO_Pin_1 | GPIO_Pin_2 | GPIO_Pin_4; \</a:t>
            </a:r>
          </a:p>
          <a:p>
            <a:r>
              <a:rPr lang="pt-BR" sz="1600" dirty="0">
                <a:solidFill>
                  <a:srgbClr val="804000"/>
                </a:solidFill>
                <a:highlight>
                  <a:srgbClr val="FFFFFF"/>
                </a:highlight>
                <a:latin typeface="Courier New" panose="02070309020205020404" pitchFamily="49" charset="0"/>
              </a:rPr>
              <a:t> GPIOC-&gt;DDR |= GPIO_Pin_5 | GPIO_Pin_6; 			</a:t>
            </a:r>
            <a:r>
              <a:rPr lang="pt-BR" sz="1600" dirty="0" smtClean="0">
                <a:solidFill>
                  <a:srgbClr val="804000"/>
                </a:solidFill>
                <a:highlight>
                  <a:srgbClr val="FFFFFF"/>
                </a:highlight>
                <a:latin typeface="Courier New" panose="02070309020205020404" pitchFamily="49" charset="0"/>
              </a:rPr>
              <a:t>      \</a:t>
            </a:r>
            <a:endParaRPr lang="pt-BR" sz="1600" dirty="0">
              <a:solidFill>
                <a:srgbClr val="804000"/>
              </a:solidFill>
              <a:highlight>
                <a:srgbClr val="FFFFFF"/>
              </a:highlight>
              <a:latin typeface="Courier New" panose="02070309020205020404" pitchFamily="49" charset="0"/>
            </a:endParaRPr>
          </a:p>
          <a:p>
            <a:r>
              <a:rPr lang="pt-BR" sz="1600" dirty="0">
                <a:solidFill>
                  <a:srgbClr val="804000"/>
                </a:solidFill>
                <a:highlight>
                  <a:srgbClr val="FFFFFF"/>
                </a:highlight>
                <a:latin typeface="Courier New" panose="02070309020205020404" pitchFamily="49" charset="0"/>
              </a:rPr>
              <a:t> GPIOD-&gt;DDR |= GPIO_Pin_1 | GPIO_Pin_2 | GPIO_Pin_3 | GPIO_Pin_4 |\</a:t>
            </a:r>
          </a:p>
          <a:p>
            <a:r>
              <a:rPr lang="pt-BR" sz="1600" dirty="0">
                <a:solidFill>
                  <a:srgbClr val="804000"/>
                </a:solidFill>
                <a:highlight>
                  <a:srgbClr val="FFFFFF"/>
                </a:highlight>
                <a:latin typeface="Courier New" panose="02070309020205020404" pitchFamily="49" charset="0"/>
              </a:rPr>
              <a:t> GPIO_Pin_5 | GPIO_Pin_6 | GPIO_Pin_7; </a:t>
            </a:r>
            <a:r>
              <a:rPr lang="pt-BR" sz="1600" dirty="0" smtClean="0">
                <a:solidFill>
                  <a:srgbClr val="804000"/>
                </a:solidFill>
                <a:highlight>
                  <a:srgbClr val="FFFFFF"/>
                </a:highlight>
                <a:latin typeface="Courier New" panose="02070309020205020404" pitchFamily="49" charset="0"/>
              </a:rPr>
              <a:t>                           \</a:t>
            </a:r>
            <a:endParaRPr lang="pt-BR" sz="1600" dirty="0">
              <a:solidFill>
                <a:srgbClr val="804000"/>
              </a:solidFill>
              <a:highlight>
                <a:srgbClr val="FFFFFF"/>
              </a:highlight>
              <a:latin typeface="Courier New" panose="02070309020205020404" pitchFamily="49" charset="0"/>
            </a:endParaRPr>
          </a:p>
          <a:p>
            <a:r>
              <a:rPr lang="pt-BR" sz="1600" dirty="0">
                <a:solidFill>
                  <a:srgbClr val="804000"/>
                </a:solidFill>
                <a:highlight>
                  <a:srgbClr val="FFFFFF"/>
                </a:highlight>
                <a:latin typeface="Courier New" panose="02070309020205020404" pitchFamily="49" charset="0"/>
              </a:rPr>
              <a:t>}</a:t>
            </a:r>
            <a:endParaRPr lang="pt-BR" sz="1600" dirty="0"/>
          </a:p>
        </p:txBody>
      </p:sp>
    </p:spTree>
    <p:extLst>
      <p:ext uri="{BB962C8B-B14F-4D97-AF65-F5344CB8AC3E}">
        <p14:creationId xmlns:p14="http://schemas.microsoft.com/office/powerpoint/2010/main" val="63648271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recommended startup code for STM8L001J3</a:t>
            </a:r>
            <a:endParaRPr lang="pt-BR" dirty="0"/>
          </a:p>
        </p:txBody>
      </p:sp>
      <p:sp>
        <p:nvSpPr>
          <p:cNvPr id="4" name="Rectangle 3"/>
          <p:cNvSpPr/>
          <p:nvPr/>
        </p:nvSpPr>
        <p:spPr>
          <a:xfrm>
            <a:off x="457200" y="1676400"/>
            <a:ext cx="8077200" cy="3693319"/>
          </a:xfrm>
          <a:prstGeom prst="rect">
            <a:avLst/>
          </a:prstGeom>
        </p:spPr>
        <p:txBody>
          <a:bodyPr wrap="square">
            <a:spAutoFit/>
          </a:bodyPr>
          <a:lstStyle/>
          <a:p>
            <a:r>
              <a:rPr lang="en-US" dirty="0">
                <a:solidFill>
                  <a:srgbClr val="008000"/>
                </a:solidFill>
                <a:highlight>
                  <a:srgbClr val="FFFFFF"/>
                </a:highlight>
                <a:latin typeface="Courier New" panose="02070309020205020404" pitchFamily="49" charset="0"/>
              </a:rPr>
              <a:t>/* Example of firmware for STM8L001: recommended startup + test of pins</a:t>
            </a:r>
          </a:p>
          <a:p>
            <a:r>
              <a:rPr lang="pt-BR" dirty="0">
                <a:solidFill>
                  <a:srgbClr val="008000"/>
                </a:solidFill>
                <a:highlight>
                  <a:srgbClr val="FFFFFF"/>
                </a:highlight>
                <a:latin typeface="Courier New" panose="02070309020205020404" pitchFamily="49" charset="0"/>
              </a:rPr>
              <a:t> functionality */</a:t>
            </a:r>
            <a:endParaRPr lang="pt-BR"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main</a:t>
            </a:r>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a:t>
            </a:r>
            <a:r>
              <a:rPr lang="pt-BR" dirty="0">
                <a:solidFill>
                  <a:srgbClr val="8000FF"/>
                </a:solidFill>
                <a:highlight>
                  <a:srgbClr val="FFFFFF"/>
                </a:highlight>
                <a:latin typeface="Courier New" panose="02070309020205020404" pitchFamily="49" charset="0"/>
              </a:rPr>
              <a:t>uint16_t</a:t>
            </a:r>
            <a:r>
              <a:rPr lang="pt-BR" dirty="0">
                <a:solidFill>
                  <a:srgbClr val="000000"/>
                </a:solidFill>
                <a:highlight>
                  <a:srgbClr val="FFFFFF"/>
                </a:highlight>
                <a:latin typeface="Courier New" panose="02070309020205020404" pitchFamily="49" charset="0"/>
              </a:rPr>
              <a:t> i</a:t>
            </a:r>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a:t>
            </a:r>
            <a:r>
              <a:rPr lang="pt-BR" dirty="0">
                <a:solidFill>
                  <a:srgbClr val="008000"/>
                </a:solidFill>
                <a:highlight>
                  <a:srgbClr val="FFFFFF"/>
                </a:highlight>
                <a:latin typeface="Courier New" panose="02070309020205020404" pitchFamily="49" charset="0"/>
              </a:rPr>
              <a:t>/* -------------STM8L001 startup-------------- */</a:t>
            </a:r>
            <a:endParaRPr lang="pt-BR"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a:t>
            </a:r>
            <a:r>
              <a:rPr lang="pt-BR" dirty="0">
                <a:solidFill>
                  <a:srgbClr val="008000"/>
                </a:solidFill>
                <a:highlight>
                  <a:srgbClr val="FFFFFF"/>
                </a:highlight>
                <a:latin typeface="Courier New" panose="02070309020205020404" pitchFamily="49" charset="0"/>
              </a:rPr>
              <a:t>/* configure unbonded pins */</a:t>
            </a:r>
            <a:endParaRPr lang="pt-BR"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CONFIG_UNUSED_PINS_STM8L001</a:t>
            </a:r>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delay for SWIM connection: ~5seconds */</a:t>
            </a:r>
            <a:endParaRPr lang="en-US"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STARTUP_SWIM_DELAY_5S</a:t>
            </a:r>
            <a:r>
              <a:rPr lang="pt-BR" b="1" dirty="0">
                <a:solidFill>
                  <a:srgbClr val="000080"/>
                </a:solidFill>
                <a:highlight>
                  <a:srgbClr val="FFFFFF"/>
                </a:highlight>
                <a:latin typeface="Courier New" panose="02070309020205020404" pitchFamily="49" charset="0"/>
              </a:rPr>
              <a:t>;</a:t>
            </a:r>
            <a:endParaRPr lang="pt-BR"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a:t>
            </a:r>
            <a:r>
              <a:rPr lang="pt-BR" dirty="0">
                <a:solidFill>
                  <a:srgbClr val="008000"/>
                </a:solidFill>
                <a:highlight>
                  <a:srgbClr val="FFFFFF"/>
                </a:highlight>
                <a:latin typeface="Courier New" panose="02070309020205020404" pitchFamily="49" charset="0"/>
              </a:rPr>
              <a:t>/* ------------------------------------------- */</a:t>
            </a:r>
            <a:endParaRPr lang="pt-BR" dirty="0">
              <a:solidFill>
                <a:srgbClr val="000000"/>
              </a:solidFill>
              <a:highlight>
                <a:srgbClr val="FFFFFF"/>
              </a:highlight>
              <a:latin typeface="Courier New" panose="02070309020205020404" pitchFamily="49" charset="0"/>
            </a:endParaRPr>
          </a:p>
          <a:p>
            <a:r>
              <a:rPr lang="pt-BR" dirty="0">
                <a:solidFill>
                  <a:srgbClr val="000000"/>
                </a:solidFill>
                <a:highlight>
                  <a:srgbClr val="FFFFFF"/>
                </a:highlight>
                <a:latin typeface="Courier New" panose="02070309020205020404" pitchFamily="49" charset="0"/>
              </a:rPr>
              <a:t>    </a:t>
            </a:r>
            <a:r>
              <a:rPr lang="pt-BR" dirty="0">
                <a:solidFill>
                  <a:srgbClr val="008000"/>
                </a:solidFill>
                <a:highlight>
                  <a:srgbClr val="FFFFFF"/>
                </a:highlight>
                <a:latin typeface="Courier New" panose="02070309020205020404" pitchFamily="49" charset="0"/>
              </a:rPr>
              <a:t>/* Infinite loop */</a:t>
            </a:r>
            <a:endParaRPr lang="pt-BR" dirty="0"/>
          </a:p>
        </p:txBody>
      </p:sp>
    </p:spTree>
    <p:extLst>
      <p:ext uri="{BB962C8B-B14F-4D97-AF65-F5344CB8AC3E}">
        <p14:creationId xmlns:p14="http://schemas.microsoft.com/office/powerpoint/2010/main" val="4100269126"/>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Training</a:t>
            </a:r>
            <a:endParaRPr lang="en-US" dirty="0"/>
          </a:p>
        </p:txBody>
      </p:sp>
      <p:sp>
        <p:nvSpPr>
          <p:cNvPr id="4" name="Subtitle 3"/>
          <p:cNvSpPr>
            <a:spLocks noGrp="1"/>
          </p:cNvSpPr>
          <p:nvPr>
            <p:ph type="subTitle" idx="1"/>
          </p:nvPr>
        </p:nvSpPr>
        <p:spPr/>
        <p:txBody>
          <a:bodyPr/>
          <a:lstStyle/>
          <a:p>
            <a:r>
              <a:rPr lang="pt-BR" dirty="0" smtClean="0"/>
              <a:t>Eval Board</a:t>
            </a:r>
            <a:endParaRPr lang="en-US" dirty="0" smtClean="0"/>
          </a:p>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Eval Board</a:t>
            </a:r>
            <a:endParaRPr lang="en-US" dirty="0"/>
          </a:p>
        </p:txBody>
      </p:sp>
      <p:sp>
        <p:nvSpPr>
          <p:cNvPr id="5" name="Right Arrow 4"/>
          <p:cNvSpPr/>
          <p:nvPr/>
        </p:nvSpPr>
        <p:spPr>
          <a:xfrm>
            <a:off x="2895600" y="6096000"/>
            <a:ext cx="452846" cy="381000"/>
          </a:xfrm>
          <a:prstGeom prst="rightArrow">
            <a:avLst/>
          </a:prstGeom>
          <a:solidFill>
            <a:srgbClr val="0D1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040" y="5638800"/>
            <a:ext cx="350520" cy="417576"/>
          </a:xfrm>
          <a:prstGeom prst="rect">
            <a:avLst/>
          </a:prstGeom>
        </p:spPr>
      </p:pic>
      <p:sp>
        <p:nvSpPr>
          <p:cNvPr id="9" name="Rectangle 8"/>
          <p:cNvSpPr/>
          <p:nvPr/>
        </p:nvSpPr>
        <p:spPr>
          <a:xfrm>
            <a:off x="990600" y="4724400"/>
            <a:ext cx="1676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66800" y="4800600"/>
            <a:ext cx="1524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STLink</a:t>
            </a:r>
            <a:r>
              <a:rPr lang="en-US" sz="1400" dirty="0" smtClean="0">
                <a:solidFill>
                  <a:schemeClr val="tx1"/>
                </a:solidFill>
              </a:rPr>
              <a:t> (SWIM)</a:t>
            </a:r>
            <a:endParaRPr lang="en-US" sz="1400" dirty="0">
              <a:solidFill>
                <a:schemeClr val="tx1"/>
              </a:solidFill>
            </a:endParaRPr>
          </a:p>
        </p:txBody>
      </p:sp>
      <p:sp>
        <p:nvSpPr>
          <p:cNvPr id="11" name="Rectangle 10"/>
          <p:cNvSpPr/>
          <p:nvPr/>
        </p:nvSpPr>
        <p:spPr>
          <a:xfrm>
            <a:off x="1447800" y="5181600"/>
            <a:ext cx="457200"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DIP8</a:t>
            </a:r>
            <a:endParaRPr lang="en-US" sz="1200" dirty="0"/>
          </a:p>
        </p:txBody>
      </p:sp>
      <p:sp>
        <p:nvSpPr>
          <p:cNvPr id="12" name="Oval 11"/>
          <p:cNvSpPr/>
          <p:nvPr/>
        </p:nvSpPr>
        <p:spPr>
          <a:xfrm>
            <a:off x="1143000" y="5257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3000" y="5486400"/>
            <a:ext cx="152400" cy="1524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90600" y="5943600"/>
            <a:ext cx="457200" cy="533400"/>
          </a:xfrm>
          <a:prstGeom prst="rect">
            <a:avLst/>
          </a:prstGeom>
          <a:noFill/>
          <a:ln>
            <a:solidFill>
              <a:srgbClr val="277B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DIP8</a:t>
            </a:r>
            <a:endParaRPr lang="en-US" sz="1200" dirty="0">
              <a:solidFill>
                <a:schemeClr val="tx1"/>
              </a:solidFill>
            </a:endParaRPr>
          </a:p>
        </p:txBody>
      </p:sp>
      <p:sp>
        <p:nvSpPr>
          <p:cNvPr id="15" name="Rectangle 14"/>
          <p:cNvSpPr/>
          <p:nvPr/>
        </p:nvSpPr>
        <p:spPr>
          <a:xfrm>
            <a:off x="1600200" y="5943600"/>
            <a:ext cx="457200" cy="533400"/>
          </a:xfrm>
          <a:prstGeom prst="rect">
            <a:avLst/>
          </a:prstGeom>
          <a:noFill/>
          <a:ln>
            <a:solidFill>
              <a:srgbClr val="277B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DIP8</a:t>
            </a:r>
            <a:endParaRPr lang="en-US" sz="1200" dirty="0">
              <a:solidFill>
                <a:schemeClr val="tx1"/>
              </a:solidFill>
            </a:endParaRPr>
          </a:p>
        </p:txBody>
      </p:sp>
      <p:sp>
        <p:nvSpPr>
          <p:cNvPr id="16" name="Rectangle 15"/>
          <p:cNvSpPr/>
          <p:nvPr/>
        </p:nvSpPr>
        <p:spPr>
          <a:xfrm>
            <a:off x="2209800" y="5943600"/>
            <a:ext cx="457200" cy="533400"/>
          </a:xfrm>
          <a:prstGeom prst="rect">
            <a:avLst/>
          </a:prstGeom>
          <a:noFill/>
          <a:ln>
            <a:solidFill>
              <a:srgbClr val="277B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DIP8</a:t>
            </a:r>
            <a:endParaRPr lang="en-US" sz="1200" dirty="0">
              <a:solidFill>
                <a:schemeClr val="tx1"/>
              </a:solidFill>
            </a:endParaRPr>
          </a:p>
        </p:txBody>
      </p:sp>
      <p:sp>
        <p:nvSpPr>
          <p:cNvPr id="17" name="Rectangle 16"/>
          <p:cNvSpPr/>
          <p:nvPr/>
        </p:nvSpPr>
        <p:spPr>
          <a:xfrm>
            <a:off x="1143000" y="5867400"/>
            <a:ext cx="152400" cy="76200"/>
          </a:xfrm>
          <a:prstGeom prst="rect">
            <a:avLst/>
          </a:prstGeom>
          <a:noFill/>
          <a:ln>
            <a:solidFill>
              <a:srgbClr val="277B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Rectangle 17"/>
          <p:cNvSpPr/>
          <p:nvPr/>
        </p:nvSpPr>
        <p:spPr>
          <a:xfrm>
            <a:off x="1752600" y="5867400"/>
            <a:ext cx="152400" cy="76200"/>
          </a:xfrm>
          <a:prstGeom prst="rect">
            <a:avLst/>
          </a:prstGeom>
          <a:noFill/>
          <a:ln>
            <a:solidFill>
              <a:srgbClr val="277B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p:cNvSpPr/>
          <p:nvPr/>
        </p:nvSpPr>
        <p:spPr>
          <a:xfrm>
            <a:off x="2362200" y="5867400"/>
            <a:ext cx="152400" cy="76200"/>
          </a:xfrm>
          <a:prstGeom prst="rect">
            <a:avLst/>
          </a:prstGeom>
          <a:noFill/>
          <a:ln>
            <a:solidFill>
              <a:srgbClr val="277B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le 19"/>
          <p:cNvSpPr/>
          <p:nvPr/>
        </p:nvSpPr>
        <p:spPr>
          <a:xfrm>
            <a:off x="7239000" y="5462588"/>
            <a:ext cx="685800" cy="1190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1598" y="4318402"/>
            <a:ext cx="1475586" cy="2410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l="10133" t="12295" r="12644" b="4412"/>
          <a:stretch/>
        </p:blipFill>
        <p:spPr>
          <a:xfrm>
            <a:off x="3348446" y="5181600"/>
            <a:ext cx="2043877" cy="1654299"/>
          </a:xfrm>
          <a:prstGeom prst="rect">
            <a:avLst/>
          </a:prstGeom>
        </p:spPr>
      </p:pic>
      <p:graphicFrame>
        <p:nvGraphicFramePr>
          <p:cNvPr id="23" name="Content Placeholder 4"/>
          <p:cNvGraphicFramePr>
            <a:graphicFrameLocks/>
          </p:cNvGraphicFramePr>
          <p:nvPr>
            <p:extLst>
              <p:ext uri="{D42A27DB-BD31-4B8C-83A1-F6EECF244321}">
                <p14:modId xmlns:p14="http://schemas.microsoft.com/office/powerpoint/2010/main" val="3603300663"/>
              </p:ext>
            </p:extLst>
          </p:nvPr>
        </p:nvGraphicFramePr>
        <p:xfrm>
          <a:off x="381001" y="1066800"/>
          <a:ext cx="8511480" cy="3141662"/>
        </p:xfrm>
        <a:graphic>
          <a:graphicData uri="http://schemas.openxmlformats.org/drawingml/2006/table">
            <a:tbl>
              <a:tblPr firstRow="1" firstCol="1" bandRow="1">
                <a:tableStyleId>{5C22544A-7EE6-4342-B048-85BDC9FD1C3A}</a:tableStyleId>
              </a:tblPr>
              <a:tblGrid>
                <a:gridCol w="1730434"/>
                <a:gridCol w="757064"/>
                <a:gridCol w="4542385"/>
                <a:gridCol w="1481597"/>
              </a:tblGrid>
              <a:tr h="474426">
                <a:tc>
                  <a:txBody>
                    <a:bodyPr/>
                    <a:lstStyle/>
                    <a:p>
                      <a:endParaRPr lang="en-US" sz="1200" i="0" dirty="0"/>
                    </a:p>
                  </a:txBody>
                  <a:tcPr>
                    <a:noFill/>
                  </a:tcPr>
                </a:tc>
                <a:tc>
                  <a:txBody>
                    <a:bodyPr/>
                    <a:lstStyle/>
                    <a:p>
                      <a:pPr algn="ctr"/>
                      <a:r>
                        <a:rPr lang="fr-FR" sz="1200" i="0" dirty="0" smtClean="0"/>
                        <a:t>#</a:t>
                      </a:r>
                      <a:endParaRPr lang="en-US" sz="1200" i="0" dirty="0"/>
                    </a:p>
                  </a:txBody>
                  <a:tcPr anchor="ctr"/>
                </a:tc>
                <a:tc>
                  <a:txBody>
                    <a:bodyPr/>
                    <a:lstStyle/>
                    <a:p>
                      <a:pPr algn="ctr"/>
                      <a:r>
                        <a:rPr lang="en-US" sz="1200" i="0" dirty="0" smtClean="0"/>
                        <a:t>RPN: STM8-SO8-Disco</a:t>
                      </a:r>
                      <a:endParaRPr lang="en-US" sz="1200" i="0" dirty="0"/>
                    </a:p>
                  </a:txBody>
                  <a:tcPr anchor="ctr"/>
                </a:tc>
                <a:tc>
                  <a:txBody>
                    <a:bodyPr/>
                    <a:lstStyle/>
                    <a:p>
                      <a:pPr algn="ctr"/>
                      <a:r>
                        <a:rPr lang="en-US" sz="1200" i="0" dirty="0" smtClean="0"/>
                        <a:t>Delivery (To/By)</a:t>
                      </a:r>
                      <a:endParaRPr lang="en-US" sz="1200" i="0" dirty="0"/>
                    </a:p>
                  </a:txBody>
                  <a:tcPr anchor="ctr"/>
                </a:tc>
              </a:tr>
              <a:tr h="1830014">
                <a:tc>
                  <a:txBody>
                    <a:bodyPr/>
                    <a:lstStyle/>
                    <a:p>
                      <a:r>
                        <a:rPr lang="en-US" sz="1200" i="0" dirty="0" smtClean="0"/>
                        <a:t>Content</a:t>
                      </a:r>
                      <a:endParaRPr lang="en-US" sz="1200"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normalizeH="0" baseline="0" dirty="0" smtClean="0">
                          <a:ln>
                            <a:noFill/>
                          </a:ln>
                          <a:solidFill>
                            <a:schemeClr val="tx1"/>
                          </a:solidFill>
                          <a:effectLst/>
                          <a:latin typeface="+mn-lt"/>
                          <a:ea typeface="+mn-ea"/>
                          <a:cs typeface="+mn-cs"/>
                        </a:rPr>
                        <a:t>2.1.1</a:t>
                      </a:r>
                      <a:endParaRPr kumimoji="0" lang="fr-FR" sz="1200" b="0" i="0" u="none" strike="noStrike" kern="1200" cap="none" normalizeH="0" baseline="0" dirty="0" smtClean="0">
                        <a:ln>
                          <a:noFill/>
                        </a:ln>
                        <a:solidFill>
                          <a:schemeClr val="tx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normalizeH="0" baseline="0" dirty="0" smtClean="0">
                          <a:ln>
                            <a:noFill/>
                          </a:ln>
                          <a:solidFill>
                            <a:schemeClr val="tx1"/>
                          </a:solidFill>
                          <a:effectLst/>
                          <a:latin typeface="+mn-lt"/>
                          <a:ea typeface="+mn-ea"/>
                          <a:cs typeface="+mn-cs"/>
                        </a:rPr>
                        <a:t>Light </a:t>
                      </a:r>
                      <a:r>
                        <a:rPr kumimoji="0" lang="fr-FR" sz="1200" b="1" i="0" u="none" strike="noStrike" kern="1200" cap="none" normalizeH="0" baseline="0" dirty="0" err="1" smtClean="0">
                          <a:ln>
                            <a:noFill/>
                          </a:ln>
                          <a:solidFill>
                            <a:schemeClr val="tx1"/>
                          </a:solidFill>
                          <a:effectLst/>
                          <a:latin typeface="+mn-lt"/>
                          <a:ea typeface="+mn-ea"/>
                          <a:cs typeface="+mn-cs"/>
                        </a:rPr>
                        <a:t>Discoveries</a:t>
                      </a:r>
                      <a:endParaRPr kumimoji="0" lang="fr-FR" sz="1200" b="1" i="0" u="none" strike="noStrike" kern="1200" cap="none" normalizeH="0" baseline="0" dirty="0" smtClean="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1" i="0" u="none" strike="noStrike" kern="1200" cap="none" normalizeH="0" baseline="0" dirty="0" smtClean="0">
                        <a:ln>
                          <a:noFill/>
                        </a:ln>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normalizeH="0" baseline="0" dirty="0" err="1" smtClean="0">
                          <a:ln>
                            <a:noFill/>
                          </a:ln>
                          <a:solidFill>
                            <a:schemeClr val="tx1"/>
                          </a:solidFill>
                          <a:effectLst/>
                          <a:latin typeface="+mn-lt"/>
                          <a:ea typeface="+mn-ea"/>
                          <a:cs typeface="+mn-cs"/>
                        </a:rPr>
                        <a:t>Contain</a:t>
                      </a:r>
                      <a:r>
                        <a:rPr kumimoji="0" lang="fr-FR" sz="1200" b="0" i="0" u="none" strike="noStrike" kern="1200" cap="none" normalizeH="0" baseline="0" dirty="0" smtClean="0">
                          <a:ln>
                            <a:noFill/>
                          </a:ln>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fr-FR" sz="1200" b="0" i="0" u="none" strike="noStrike" kern="1200" cap="none" normalizeH="0" baseline="0" dirty="0" smtClean="0">
                          <a:ln>
                            <a:noFill/>
                          </a:ln>
                          <a:solidFill>
                            <a:schemeClr val="tx1"/>
                          </a:solidFill>
                          <a:effectLst/>
                          <a:latin typeface="+mn-lt"/>
                          <a:ea typeface="+mn-ea"/>
                          <a:cs typeface="+mn-cs"/>
                        </a:rPr>
                        <a:t>A DIP 8 pin socket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fr-FR" sz="1200" b="0" i="0" u="none" strike="noStrike" kern="1200" cap="none" normalizeH="0" baseline="0" dirty="0" err="1" smtClean="0">
                          <a:ln>
                            <a:noFill/>
                          </a:ln>
                          <a:solidFill>
                            <a:schemeClr val="tx1"/>
                          </a:solidFill>
                          <a:effectLst/>
                          <a:latin typeface="+mn-lt"/>
                          <a:ea typeface="+mn-ea"/>
                          <a:cs typeface="+mn-cs"/>
                        </a:rPr>
                        <a:t>STLink</a:t>
                      </a:r>
                      <a:r>
                        <a:rPr kumimoji="0" lang="fr-FR" sz="1200" b="0" i="0" u="none" strike="noStrike" kern="1200" cap="none" normalizeH="0" baseline="0" dirty="0" smtClean="0">
                          <a:ln>
                            <a:noFill/>
                          </a:ln>
                          <a:solidFill>
                            <a:schemeClr val="tx1"/>
                          </a:solidFill>
                          <a:effectLst/>
                          <a:latin typeface="+mn-lt"/>
                          <a:ea typeface="+mn-ea"/>
                          <a:cs typeface="+mn-cs"/>
                        </a:rPr>
                        <a:t> portion, </a:t>
                      </a:r>
                      <a:r>
                        <a:rPr kumimoji="0" lang="fr-FR" sz="1200" b="0" i="0" u="none" strike="noStrike" kern="1200" cap="none" normalizeH="0" baseline="0" dirty="0" err="1" smtClean="0">
                          <a:ln>
                            <a:noFill/>
                          </a:ln>
                          <a:solidFill>
                            <a:schemeClr val="tx1"/>
                          </a:solidFill>
                          <a:effectLst/>
                          <a:latin typeface="+mn-lt"/>
                          <a:ea typeface="+mn-ea"/>
                          <a:cs typeface="+mn-cs"/>
                        </a:rPr>
                        <a:t>conneced</a:t>
                      </a:r>
                      <a:r>
                        <a:rPr kumimoji="0" lang="fr-FR" sz="1200" b="0" i="0" u="none" strike="noStrike" kern="1200" cap="none" normalizeH="0" baseline="0" dirty="0" smtClean="0">
                          <a:ln>
                            <a:noFill/>
                          </a:ln>
                          <a:solidFill>
                            <a:schemeClr val="tx1"/>
                          </a:solidFill>
                          <a:effectLst/>
                          <a:latin typeface="+mn-lt"/>
                          <a:ea typeface="+mn-ea"/>
                          <a:cs typeface="+mn-cs"/>
                        </a:rPr>
                        <a:t> to DIP8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fr-FR" sz="1200" b="0" i="0" u="none" strike="noStrike" kern="1200" cap="none" normalizeH="0" baseline="0" dirty="0" smtClean="0">
                          <a:ln>
                            <a:noFill/>
                          </a:ln>
                          <a:solidFill>
                            <a:schemeClr val="tx1"/>
                          </a:solidFill>
                          <a:effectLst/>
                          <a:latin typeface="+mn-lt"/>
                          <a:ea typeface="+mn-ea"/>
                          <a:cs typeface="+mn-cs"/>
                        </a:rPr>
                        <a:t>1 </a:t>
                      </a:r>
                      <a:r>
                        <a:rPr kumimoji="0" lang="fr-FR" sz="1200" b="0" i="0" u="none" strike="noStrike" kern="1200" cap="none" normalizeH="0" baseline="0" dirty="0" err="1" smtClean="0">
                          <a:ln>
                            <a:noFill/>
                          </a:ln>
                          <a:solidFill>
                            <a:schemeClr val="tx1"/>
                          </a:solidFill>
                          <a:effectLst/>
                          <a:latin typeface="+mn-lt"/>
                          <a:ea typeface="+mn-ea"/>
                          <a:cs typeface="+mn-cs"/>
                        </a:rPr>
                        <a:t>button</a:t>
                      </a:r>
                      <a:r>
                        <a:rPr kumimoji="0" lang="fr-FR" sz="1200" b="0" i="0" u="none" strike="noStrike" kern="1200" cap="none" normalizeH="0" baseline="0" dirty="0" smtClean="0">
                          <a:ln>
                            <a:noFill/>
                          </a:ln>
                          <a:solidFill>
                            <a:schemeClr val="tx1"/>
                          </a:solidFill>
                          <a:effectLst/>
                          <a:latin typeface="+mn-lt"/>
                          <a:ea typeface="+mn-ea"/>
                          <a:cs typeface="+mn-cs"/>
                        </a:rPr>
                        <a:t>, 1 </a:t>
                      </a:r>
                      <a:r>
                        <a:rPr kumimoji="0" lang="fr-FR" sz="1200" b="0" i="0" u="none" strike="noStrike" kern="1200" cap="none" normalizeH="0" baseline="0" dirty="0" err="1" smtClean="0">
                          <a:ln>
                            <a:noFill/>
                          </a:ln>
                          <a:solidFill>
                            <a:schemeClr val="tx1"/>
                          </a:solidFill>
                          <a:effectLst/>
                          <a:latin typeface="+mn-lt"/>
                          <a:ea typeface="+mn-ea"/>
                          <a:cs typeface="+mn-cs"/>
                        </a:rPr>
                        <a:t>led</a:t>
                      </a:r>
                      <a:r>
                        <a:rPr kumimoji="0" lang="fr-FR" sz="1200" b="0" i="0" u="none" strike="noStrike" kern="1200" cap="none" normalizeH="0" baseline="0" dirty="0" smtClean="0">
                          <a:ln>
                            <a:noFill/>
                          </a:ln>
                          <a:solidFill>
                            <a:schemeClr val="tx1"/>
                          </a:solidFill>
                          <a:effectLst/>
                          <a:latin typeface="+mn-lt"/>
                          <a:ea typeface="+mn-ea"/>
                          <a:cs typeface="+mn-cs"/>
                        </a:rPr>
                        <a:t>, </a:t>
                      </a:r>
                      <a:r>
                        <a:rPr kumimoji="0" lang="fr-FR" sz="1200" b="0" i="0" u="none" strike="noStrike" kern="1200" cap="none" normalizeH="0" baseline="0" dirty="0" err="1" smtClean="0">
                          <a:ln>
                            <a:noFill/>
                          </a:ln>
                          <a:solidFill>
                            <a:schemeClr val="tx1"/>
                          </a:solidFill>
                          <a:effectLst/>
                          <a:latin typeface="+mn-lt"/>
                          <a:ea typeface="+mn-ea"/>
                          <a:cs typeface="+mn-cs"/>
                        </a:rPr>
                        <a:t>connected</a:t>
                      </a:r>
                      <a:r>
                        <a:rPr kumimoji="0" lang="fr-FR" sz="1200" b="0" i="0" u="none" strike="noStrike" kern="1200" cap="none" normalizeH="0" baseline="0" dirty="0" smtClean="0">
                          <a:ln>
                            <a:noFill/>
                          </a:ln>
                          <a:solidFill>
                            <a:schemeClr val="tx1"/>
                          </a:solidFill>
                          <a:effectLst/>
                          <a:latin typeface="+mn-lt"/>
                          <a:ea typeface="+mn-ea"/>
                          <a:cs typeface="+mn-cs"/>
                        </a:rPr>
                        <a:t> to DIP8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fr-FR" sz="1200" b="0" i="0" u="none" strike="noStrike" kern="1200" cap="none" normalizeH="0" baseline="0" dirty="0" smtClean="0">
                          <a:ln>
                            <a:noFill/>
                          </a:ln>
                          <a:solidFill>
                            <a:schemeClr val="tx1"/>
                          </a:solidFill>
                          <a:effectLst/>
                          <a:latin typeface="+mn-lt"/>
                          <a:ea typeface="+mn-ea"/>
                          <a:cs typeface="+mn-cs"/>
                        </a:rPr>
                        <a:t>3 </a:t>
                      </a:r>
                      <a:r>
                        <a:rPr kumimoji="0" lang="fr-FR" sz="1200" b="0" i="0" u="none" strike="noStrike" kern="1200" cap="none" normalizeH="0" baseline="0" dirty="0" err="1" smtClean="0">
                          <a:ln>
                            <a:noFill/>
                          </a:ln>
                          <a:solidFill>
                            <a:schemeClr val="tx1"/>
                          </a:solidFill>
                          <a:effectLst/>
                          <a:latin typeface="+mn-lt"/>
                          <a:ea typeface="+mn-ea"/>
                          <a:cs typeface="+mn-cs"/>
                        </a:rPr>
                        <a:t>breakable</a:t>
                      </a:r>
                      <a:r>
                        <a:rPr kumimoji="0" lang="fr-FR" sz="1200" b="0" i="0" u="none" strike="noStrike" kern="1200" cap="none" normalizeH="0" baseline="0" dirty="0" smtClean="0">
                          <a:ln>
                            <a:noFill/>
                          </a:ln>
                          <a:solidFill>
                            <a:schemeClr val="tx1"/>
                          </a:solidFill>
                          <a:effectLst/>
                          <a:latin typeface="+mn-lt"/>
                          <a:ea typeface="+mn-ea"/>
                          <a:cs typeface="+mn-cs"/>
                        </a:rPr>
                        <a:t> </a:t>
                      </a:r>
                      <a:r>
                        <a:rPr kumimoji="0" lang="fr-FR" sz="1200" b="0" i="0" u="none" strike="noStrike" kern="1200" cap="none" normalizeH="0" baseline="0" dirty="0" err="1" smtClean="0">
                          <a:ln>
                            <a:noFill/>
                          </a:ln>
                          <a:solidFill>
                            <a:schemeClr val="tx1"/>
                          </a:solidFill>
                          <a:effectLst/>
                          <a:latin typeface="+mn-lt"/>
                          <a:ea typeface="+mn-ea"/>
                          <a:cs typeface="+mn-cs"/>
                        </a:rPr>
                        <a:t>small</a:t>
                      </a:r>
                      <a:r>
                        <a:rPr kumimoji="0" lang="fr-FR" sz="1200" b="0" i="0" u="none" strike="noStrike" kern="1200" cap="none" normalizeH="0" baseline="0" dirty="0" smtClean="0">
                          <a:ln>
                            <a:noFill/>
                          </a:ln>
                          <a:solidFill>
                            <a:schemeClr val="tx1"/>
                          </a:solidFill>
                          <a:effectLst/>
                          <a:latin typeface="+mn-lt"/>
                          <a:ea typeface="+mn-ea"/>
                          <a:cs typeface="+mn-cs"/>
                        </a:rPr>
                        <a:t> </a:t>
                      </a:r>
                      <a:r>
                        <a:rPr kumimoji="0" lang="fr-FR" sz="1200" b="0" i="0" u="none" strike="noStrike" kern="1200" cap="none" normalizeH="0" baseline="0" dirty="0" err="1" smtClean="0">
                          <a:ln>
                            <a:noFill/>
                          </a:ln>
                          <a:solidFill>
                            <a:schemeClr val="tx1"/>
                          </a:solidFill>
                          <a:effectLst/>
                          <a:latin typeface="+mn-lt"/>
                          <a:ea typeface="+mn-ea"/>
                          <a:cs typeface="+mn-cs"/>
                        </a:rPr>
                        <a:t>boards</a:t>
                      </a:r>
                      <a:r>
                        <a:rPr kumimoji="0" lang="fr-FR" sz="1200" b="0" i="0" u="none" strike="noStrike" kern="1200" cap="none" normalizeH="0" baseline="0" dirty="0" smtClean="0">
                          <a:ln>
                            <a:noFill/>
                          </a:ln>
                          <a:solidFill>
                            <a:schemeClr val="tx1"/>
                          </a:solidFill>
                          <a:effectLst/>
                          <a:latin typeface="+mn-lt"/>
                          <a:ea typeface="+mn-ea"/>
                          <a:cs typeface="+mn-cs"/>
                        </a:rPr>
                        <a:t>, </a:t>
                      </a:r>
                      <a:r>
                        <a:rPr kumimoji="0" lang="fr-FR" sz="1200" b="0" i="0" u="none" strike="noStrike" kern="1200" cap="none" normalizeH="0" baseline="0" dirty="0" err="1" smtClean="0">
                          <a:ln>
                            <a:noFill/>
                          </a:ln>
                          <a:solidFill>
                            <a:schemeClr val="tx1"/>
                          </a:solidFill>
                          <a:effectLst/>
                          <a:latin typeface="+mn-lt"/>
                          <a:ea typeface="+mn-ea"/>
                          <a:cs typeface="+mn-cs"/>
                        </a:rPr>
                        <a:t>each</a:t>
                      </a:r>
                      <a:r>
                        <a:rPr kumimoji="0" lang="fr-FR" sz="1200" b="0" i="0" u="none" strike="noStrike" kern="1200" cap="none" normalizeH="0" baseline="0" dirty="0" smtClean="0">
                          <a:ln>
                            <a:noFill/>
                          </a:ln>
                          <a:solidFill>
                            <a:schemeClr val="tx1"/>
                          </a:solidFill>
                          <a:effectLst/>
                          <a:latin typeface="+mn-lt"/>
                          <a:ea typeface="+mn-ea"/>
                          <a:cs typeface="+mn-cs"/>
                        </a:rPr>
                        <a:t> </a:t>
                      </a:r>
                      <a:r>
                        <a:rPr kumimoji="0" lang="fr-FR" sz="1200" b="0" i="0" u="none" strike="noStrike" kern="1200" cap="none" normalizeH="0" baseline="0" dirty="0" err="1" smtClean="0">
                          <a:ln>
                            <a:noFill/>
                          </a:ln>
                          <a:solidFill>
                            <a:schemeClr val="tx1"/>
                          </a:solidFill>
                          <a:effectLst/>
                          <a:latin typeface="+mn-lt"/>
                          <a:ea typeface="+mn-ea"/>
                          <a:cs typeface="+mn-cs"/>
                        </a:rPr>
                        <a:t>with</a:t>
                      </a:r>
                      <a:r>
                        <a:rPr kumimoji="0" lang="fr-FR" sz="1200" b="0" i="0" u="none" strike="noStrike" kern="1200" cap="none" normalizeH="0" baseline="0" dirty="0" smtClean="0">
                          <a:ln>
                            <a:noFill/>
                          </a:ln>
                          <a:solidFill>
                            <a:schemeClr val="tx1"/>
                          </a:solidFill>
                          <a:effectLst/>
                          <a:latin typeface="+mn-lt"/>
                          <a:ea typeface="+mn-ea"/>
                          <a:cs typeface="+mn-cs"/>
                        </a:rPr>
                        <a:t> one </a:t>
                      </a:r>
                      <a:r>
                        <a:rPr kumimoji="0" lang="fr-FR" sz="1200" b="0" i="0" u="none" strike="noStrike" kern="1200" cap="none" normalizeH="0" baseline="0" dirty="0" err="1" smtClean="0">
                          <a:ln>
                            <a:noFill/>
                          </a:ln>
                          <a:solidFill>
                            <a:schemeClr val="tx1"/>
                          </a:solidFill>
                          <a:effectLst/>
                          <a:latin typeface="+mn-lt"/>
                          <a:ea typeface="+mn-ea"/>
                          <a:cs typeface="+mn-cs"/>
                        </a:rPr>
                        <a:t>different</a:t>
                      </a:r>
                      <a:r>
                        <a:rPr kumimoji="0" lang="fr-FR" sz="1200" b="0" i="0" u="none" strike="noStrike" kern="1200" cap="none" normalizeH="0" baseline="0" dirty="0" smtClean="0">
                          <a:ln>
                            <a:noFill/>
                          </a:ln>
                          <a:solidFill>
                            <a:schemeClr val="tx1"/>
                          </a:solidFill>
                          <a:effectLst/>
                          <a:latin typeface="+mn-lt"/>
                          <a:ea typeface="+mn-ea"/>
                          <a:cs typeface="+mn-cs"/>
                        </a:rPr>
                        <a:t> STM8 8-pin, </a:t>
                      </a:r>
                      <a:r>
                        <a:rPr kumimoji="0" lang="fr-FR" sz="1200" b="0" i="0" u="none" strike="noStrike" kern="1200" cap="none" normalizeH="0" baseline="0" dirty="0" err="1" smtClean="0">
                          <a:ln>
                            <a:noFill/>
                          </a:ln>
                          <a:solidFill>
                            <a:schemeClr val="tx1"/>
                          </a:solidFill>
                          <a:effectLst/>
                          <a:latin typeface="+mn-lt"/>
                          <a:ea typeface="+mn-ea"/>
                          <a:cs typeface="+mn-cs"/>
                        </a:rPr>
                        <a:t>with</a:t>
                      </a:r>
                      <a:r>
                        <a:rPr kumimoji="0" lang="fr-FR" sz="1200" b="0" i="0" u="none" strike="noStrike" kern="1200" cap="none" normalizeH="0" baseline="0" dirty="0" smtClean="0">
                          <a:ln>
                            <a:noFill/>
                          </a:ln>
                          <a:solidFill>
                            <a:schemeClr val="tx1"/>
                          </a:solidFill>
                          <a:effectLst/>
                          <a:latin typeface="+mn-lt"/>
                          <a:ea typeface="+mn-ea"/>
                          <a:cs typeface="+mn-cs"/>
                        </a:rPr>
                        <a:t> DIP </a:t>
                      </a:r>
                      <a:r>
                        <a:rPr kumimoji="0" lang="fr-FR" sz="1200" b="0" i="0" u="none" strike="noStrike" kern="1200" cap="none" normalizeH="0" baseline="0" dirty="0" err="1" smtClean="0">
                          <a:ln>
                            <a:noFill/>
                          </a:ln>
                          <a:solidFill>
                            <a:schemeClr val="tx1"/>
                          </a:solidFill>
                          <a:effectLst/>
                          <a:latin typeface="+mn-lt"/>
                          <a:ea typeface="+mn-ea"/>
                          <a:cs typeface="+mn-cs"/>
                        </a:rPr>
                        <a:t>connector</a:t>
                      </a:r>
                      <a:r>
                        <a:rPr kumimoji="0" lang="fr-FR" sz="1200" b="0" i="0" u="none" strike="noStrike" kern="1200" cap="none" normalizeH="0" baseline="0" dirty="0" smtClean="0">
                          <a:ln>
                            <a:noFill/>
                          </a:ln>
                          <a:solidFill>
                            <a:schemeClr val="tx1"/>
                          </a:solidFill>
                          <a:effectLst/>
                          <a:latin typeface="+mn-lt"/>
                          <a:ea typeface="+mn-ea"/>
                          <a:cs typeface="+mn-cs"/>
                        </a:rPr>
                        <a:t>: </a:t>
                      </a:r>
                      <a:r>
                        <a:rPr kumimoji="0" lang="fr-FR" sz="1200" b="0" i="0" u="none" strike="noStrike" kern="1200" cap="none" normalizeH="0" baseline="0" dirty="0" err="1" smtClean="0">
                          <a:ln>
                            <a:noFill/>
                          </a:ln>
                          <a:solidFill>
                            <a:schemeClr val="tx1"/>
                          </a:solidFill>
                          <a:effectLst/>
                          <a:latin typeface="+mn-lt"/>
                          <a:ea typeface="+mn-ea"/>
                          <a:cs typeface="+mn-cs"/>
                        </a:rPr>
                        <a:t>they</a:t>
                      </a:r>
                      <a:r>
                        <a:rPr kumimoji="0" lang="fr-FR" sz="1200" b="0" i="0" u="none" strike="noStrike" kern="1200" cap="none" normalizeH="0" baseline="0" dirty="0" smtClean="0">
                          <a:ln>
                            <a:noFill/>
                          </a:ln>
                          <a:solidFill>
                            <a:schemeClr val="tx1"/>
                          </a:solidFill>
                          <a:effectLst/>
                          <a:latin typeface="+mn-lt"/>
                          <a:ea typeface="+mn-ea"/>
                          <a:cs typeface="+mn-cs"/>
                        </a:rPr>
                        <a:t> </a:t>
                      </a:r>
                      <a:r>
                        <a:rPr kumimoji="0" lang="fr-FR" sz="1200" b="0" i="0" u="none" strike="noStrike" kern="1200" cap="none" normalizeH="0" baseline="0" dirty="0" err="1" smtClean="0">
                          <a:ln>
                            <a:noFill/>
                          </a:ln>
                          <a:solidFill>
                            <a:schemeClr val="tx1"/>
                          </a:solidFill>
                          <a:effectLst/>
                          <a:latin typeface="+mn-lt"/>
                          <a:ea typeface="+mn-ea"/>
                          <a:cs typeface="+mn-cs"/>
                        </a:rPr>
                        <a:t>can</a:t>
                      </a:r>
                      <a:r>
                        <a:rPr kumimoji="0" lang="fr-FR" sz="1200" b="0" i="0" u="none" strike="noStrike" kern="1200" cap="none" normalizeH="0" baseline="0" dirty="0" smtClean="0">
                          <a:ln>
                            <a:noFill/>
                          </a:ln>
                          <a:solidFill>
                            <a:schemeClr val="tx1"/>
                          </a:solidFill>
                          <a:effectLst/>
                          <a:latin typeface="+mn-lt"/>
                          <a:ea typeface="+mn-ea"/>
                          <a:cs typeface="+mn-cs"/>
                        </a:rPr>
                        <a:t> </a:t>
                      </a:r>
                      <a:r>
                        <a:rPr kumimoji="0" lang="fr-FR" sz="1200" b="0" i="0" u="none" strike="noStrike" kern="1200" cap="none" normalizeH="0" baseline="0" dirty="0" err="1" smtClean="0">
                          <a:ln>
                            <a:noFill/>
                          </a:ln>
                          <a:solidFill>
                            <a:schemeClr val="tx1"/>
                          </a:solidFill>
                          <a:effectLst/>
                          <a:latin typeface="+mn-lt"/>
                          <a:ea typeface="+mn-ea"/>
                          <a:cs typeface="+mn-cs"/>
                        </a:rPr>
                        <a:t>be</a:t>
                      </a:r>
                      <a:r>
                        <a:rPr kumimoji="0" lang="fr-FR" sz="1200" b="0" i="0" u="none" strike="noStrike" kern="1200" cap="none" normalizeH="0" baseline="0" dirty="0" smtClean="0">
                          <a:ln>
                            <a:noFill/>
                          </a:ln>
                          <a:solidFill>
                            <a:schemeClr val="tx1"/>
                          </a:solidFill>
                          <a:effectLst/>
                          <a:latin typeface="+mn-lt"/>
                          <a:ea typeface="+mn-ea"/>
                          <a:cs typeface="+mn-cs"/>
                        </a:rPr>
                        <a:t> put in </a:t>
                      </a:r>
                      <a:r>
                        <a:rPr kumimoji="0" lang="fr-FR" sz="1200" b="0" i="0" u="none" strike="noStrike" kern="1200" cap="none" normalizeH="0" baseline="0" dirty="0" err="1" smtClean="0">
                          <a:ln>
                            <a:noFill/>
                          </a:ln>
                          <a:solidFill>
                            <a:schemeClr val="tx1"/>
                          </a:solidFill>
                          <a:effectLst/>
                          <a:latin typeface="+mn-lt"/>
                          <a:ea typeface="+mn-ea"/>
                          <a:cs typeface="+mn-cs"/>
                        </a:rPr>
                        <a:t>uppder</a:t>
                      </a:r>
                      <a:r>
                        <a:rPr kumimoji="0" lang="fr-FR" sz="1200" b="0" i="0" u="none" strike="noStrike" kern="1200" cap="none" normalizeH="0" baseline="0" dirty="0" smtClean="0">
                          <a:ln>
                            <a:noFill/>
                          </a:ln>
                          <a:solidFill>
                            <a:schemeClr val="tx1"/>
                          </a:solidFill>
                          <a:effectLst/>
                          <a:latin typeface="+mn-lt"/>
                          <a:ea typeface="+mn-ea"/>
                          <a:cs typeface="+mn-cs"/>
                        </a:rPr>
                        <a:t> DIP8 </a:t>
                      </a:r>
                      <a:r>
                        <a:rPr kumimoji="0" lang="fr-FR" sz="1200" b="0" i="0" u="none" strike="noStrike" kern="1200" cap="none" normalizeH="0" baseline="0" dirty="0" err="1" smtClean="0">
                          <a:ln>
                            <a:noFill/>
                          </a:ln>
                          <a:solidFill>
                            <a:schemeClr val="tx1"/>
                          </a:solidFill>
                          <a:effectLst/>
                          <a:latin typeface="+mn-lt"/>
                          <a:ea typeface="+mn-ea"/>
                          <a:cs typeface="+mn-cs"/>
                        </a:rPr>
                        <a:t>connector</a:t>
                      </a:r>
                      <a:endParaRPr kumimoji="0" lang="fr-FR" sz="1200" b="0" i="0" u="none" strike="noStrike" kern="1200" cap="none" normalizeH="0" baseline="0" dirty="0" smtClean="0">
                        <a:ln>
                          <a:noFill/>
                        </a:ln>
                        <a:solidFill>
                          <a:schemeClr val="tx1"/>
                        </a:solidFill>
                        <a:effectLst/>
                        <a:latin typeface="+mn-lt"/>
                        <a:ea typeface="+mn-ea"/>
                        <a:cs typeface="+mn-cs"/>
                      </a:endParaRPr>
                    </a:p>
                  </a:txBody>
                  <a:tcPr anchor="ctr"/>
                </a:tc>
                <a:tc>
                  <a:txBody>
                    <a:bodyPr/>
                    <a:lstStyle/>
                    <a:p>
                      <a:pPr algn="ctr"/>
                      <a:r>
                        <a:rPr lang="en-US" sz="1200" dirty="0" smtClean="0"/>
                        <a:t>Web</a:t>
                      </a:r>
                    </a:p>
                  </a:txBody>
                  <a:tcPr anchor="ctr"/>
                </a:tc>
              </a:tr>
              <a:tr h="279074">
                <a:tc rowSpan="3">
                  <a:txBody>
                    <a:bodyPr/>
                    <a:lstStyle/>
                    <a:p>
                      <a:r>
                        <a:rPr kumimoji="0" lang="en-US" sz="1200" b="1" i="0" u="none" strike="noStrike" kern="1200" cap="none" normalizeH="0" baseline="0" dirty="0" smtClean="0">
                          <a:ln>
                            <a:noFill/>
                          </a:ln>
                          <a:solidFill>
                            <a:schemeClr val="bg1"/>
                          </a:solidFill>
                          <a:effectLst/>
                          <a:latin typeface="+mn-lt"/>
                          <a:ea typeface="+mn-ea"/>
                          <a:cs typeface="+mn-cs"/>
                        </a:rPr>
                        <a:t>Deliverables</a:t>
                      </a:r>
                      <a:endParaRPr kumimoji="0" lang="en-US" sz="1200" b="1" i="0" u="none" strike="noStrike" kern="1200" cap="none" normalizeH="0" baseline="0" dirty="0">
                        <a:ln>
                          <a:noFill/>
                        </a:ln>
                        <a:solidFill>
                          <a:schemeClr val="bg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normalizeH="0" baseline="0" dirty="0" smtClean="0">
                          <a:ln>
                            <a:noFill/>
                          </a:ln>
                          <a:solidFill>
                            <a:schemeClr val="tx1"/>
                          </a:solidFill>
                          <a:effectLst/>
                          <a:latin typeface="+mn-lt"/>
                          <a:ea typeface="+mn-ea"/>
                          <a:cs typeface="+mn-cs"/>
                        </a:rPr>
                        <a:t>2.1.2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normalizeH="0" baseline="0" dirty="0" err="1" smtClean="0">
                          <a:ln>
                            <a:noFill/>
                          </a:ln>
                          <a:solidFill>
                            <a:schemeClr val="tx1"/>
                          </a:solidFill>
                          <a:effectLst/>
                          <a:latin typeface="+mn-lt"/>
                          <a:ea typeface="+mn-ea"/>
                          <a:cs typeface="+mn-cs"/>
                        </a:rPr>
                        <a:t>Databrief</a:t>
                      </a:r>
                      <a:endParaRPr kumimoji="0" lang="fr-FR" sz="1200" b="1" i="0" u="none" strike="noStrike" kern="1200" cap="none" normalizeH="0" baseline="0" dirty="0" smtClean="0">
                        <a:ln>
                          <a:noFill/>
                        </a:ln>
                        <a:solidFill>
                          <a:schemeClr val="tx1"/>
                        </a:solidFill>
                        <a:effectLst/>
                        <a:latin typeface="+mn-lt"/>
                        <a:ea typeface="+mn-ea"/>
                        <a:cs typeface="+mn-cs"/>
                      </a:endParaRPr>
                    </a:p>
                  </a:txBody>
                  <a:tcPr anchor="ctr"/>
                </a:tc>
                <a:tc>
                  <a:txBody>
                    <a:bodyPr/>
                    <a:lstStyle/>
                    <a:p>
                      <a:pPr algn="ctr"/>
                      <a:r>
                        <a:rPr lang="en-US" sz="1200" dirty="0" smtClean="0"/>
                        <a:t>Web</a:t>
                      </a:r>
                    </a:p>
                  </a:txBody>
                  <a:tcPr anchor="ctr"/>
                </a:tc>
              </a:tr>
              <a:tr h="279074">
                <a:tc vMerge="1">
                  <a:txBody>
                    <a:bodyPr/>
                    <a:lstStyle/>
                    <a:p>
                      <a:endParaRPr kumimoji="0" lang="en-US" sz="1400" b="1" i="0" u="none" strike="noStrike" kern="1200" cap="none" normalizeH="0" baseline="0" dirty="0">
                        <a:ln>
                          <a:noFill/>
                        </a:ln>
                        <a:solidFill>
                          <a:schemeClr val="bg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normalizeH="0" baseline="0" dirty="0" smtClean="0">
                          <a:ln>
                            <a:noFill/>
                          </a:ln>
                          <a:solidFill>
                            <a:schemeClr val="tx1"/>
                          </a:solidFill>
                          <a:effectLst/>
                          <a:latin typeface="+mn-lt"/>
                          <a:ea typeface="+mn-ea"/>
                          <a:cs typeface="+mn-cs"/>
                        </a:rPr>
                        <a:t>2.1.3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normalizeH="0" baseline="0" dirty="0" err="1" smtClean="0">
                          <a:ln>
                            <a:noFill/>
                          </a:ln>
                          <a:solidFill>
                            <a:schemeClr val="tx1"/>
                          </a:solidFill>
                          <a:effectLst/>
                          <a:latin typeface="+mn-lt"/>
                          <a:ea typeface="+mn-ea"/>
                          <a:cs typeface="+mn-cs"/>
                        </a:rPr>
                        <a:t>Getting</a:t>
                      </a:r>
                      <a:r>
                        <a:rPr kumimoji="0" lang="fr-FR" sz="1200" b="1" i="0" u="none" strike="noStrike" kern="1200" cap="none" normalizeH="0" baseline="0" dirty="0" smtClean="0">
                          <a:ln>
                            <a:noFill/>
                          </a:ln>
                          <a:solidFill>
                            <a:schemeClr val="tx1"/>
                          </a:solidFill>
                          <a:effectLst/>
                          <a:latin typeface="+mn-lt"/>
                          <a:ea typeface="+mn-ea"/>
                          <a:cs typeface="+mn-cs"/>
                        </a:rPr>
                        <a:t> </a:t>
                      </a:r>
                      <a:r>
                        <a:rPr kumimoji="0" lang="fr-FR" sz="1200" b="1" i="0" u="none" strike="noStrike" kern="1200" cap="none" normalizeH="0" baseline="0" dirty="0" err="1" smtClean="0">
                          <a:ln>
                            <a:noFill/>
                          </a:ln>
                          <a:solidFill>
                            <a:schemeClr val="tx1"/>
                          </a:solidFill>
                          <a:effectLst/>
                          <a:latin typeface="+mn-lt"/>
                          <a:ea typeface="+mn-ea"/>
                          <a:cs typeface="+mn-cs"/>
                        </a:rPr>
                        <a:t>Started</a:t>
                      </a:r>
                      <a:endParaRPr kumimoji="0" lang="fr-FR" sz="1200" b="1" i="0" u="none" strike="noStrike" kern="1200" cap="none" normalizeH="0" baseline="0" dirty="0" smtClean="0">
                        <a:ln>
                          <a:noFill/>
                        </a:ln>
                        <a:solidFill>
                          <a:schemeClr val="tx1"/>
                        </a:solidFill>
                        <a:effectLst/>
                        <a:latin typeface="+mn-lt"/>
                        <a:ea typeface="+mn-ea"/>
                        <a:cs typeface="+mn-cs"/>
                      </a:endParaRPr>
                    </a:p>
                  </a:txBody>
                  <a:tcPr anchor="ctr"/>
                </a:tc>
                <a:tc>
                  <a:txBody>
                    <a:bodyPr/>
                    <a:lstStyle/>
                    <a:p>
                      <a:pPr algn="ctr"/>
                      <a:r>
                        <a:rPr lang="en-US" sz="1200" dirty="0" smtClean="0"/>
                        <a:t>Web</a:t>
                      </a:r>
                    </a:p>
                  </a:txBody>
                  <a:tcPr anchor="ctr"/>
                </a:tc>
              </a:tr>
              <a:tr h="279074">
                <a:tc vMerge="1">
                  <a:txBody>
                    <a:bodyPr/>
                    <a:lstStyle/>
                    <a:p>
                      <a:endParaRPr kumimoji="0" lang="en-US" sz="1400" b="1" i="0" u="none" strike="noStrike" kern="1200" cap="none" normalizeH="0" baseline="0" dirty="0">
                        <a:ln>
                          <a:noFill/>
                        </a:ln>
                        <a:solidFill>
                          <a:schemeClr val="bg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normalizeH="0" baseline="0" dirty="0" smtClean="0">
                          <a:ln>
                            <a:noFill/>
                          </a:ln>
                          <a:solidFill>
                            <a:schemeClr val="tx1"/>
                          </a:solidFill>
                          <a:effectLst/>
                          <a:latin typeface="+mn-lt"/>
                          <a:ea typeface="+mn-ea"/>
                          <a:cs typeface="+mn-cs"/>
                        </a:rPr>
                        <a:t>2.1.4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normalizeH="0" baseline="0" dirty="0" smtClean="0">
                          <a:ln>
                            <a:noFill/>
                          </a:ln>
                          <a:solidFill>
                            <a:schemeClr val="tx1"/>
                          </a:solidFill>
                          <a:effectLst/>
                          <a:latin typeface="+mn-lt"/>
                          <a:ea typeface="+mn-ea"/>
                          <a:cs typeface="+mn-cs"/>
                        </a:rPr>
                        <a:t>Gerber/BOM/</a:t>
                      </a:r>
                      <a:r>
                        <a:rPr kumimoji="0" lang="fr-FR" sz="1200" b="1" i="0" u="none" strike="noStrike" kern="1200" cap="none" normalizeH="0" baseline="0" dirty="0" err="1" smtClean="0">
                          <a:ln>
                            <a:noFill/>
                          </a:ln>
                          <a:solidFill>
                            <a:schemeClr val="tx1"/>
                          </a:solidFill>
                          <a:effectLst/>
                          <a:latin typeface="+mn-lt"/>
                          <a:ea typeface="+mn-ea"/>
                          <a:cs typeface="+mn-cs"/>
                        </a:rPr>
                        <a:t>Schematic</a:t>
                      </a:r>
                      <a:endParaRPr kumimoji="0" lang="fr-FR" sz="1200" b="1" i="0" u="none" strike="noStrike" kern="1200" cap="none" normalizeH="0" baseline="0" dirty="0" smtClean="0">
                        <a:ln>
                          <a:noFill/>
                        </a:ln>
                        <a:solidFill>
                          <a:schemeClr val="tx1"/>
                        </a:solidFill>
                        <a:effectLst/>
                        <a:latin typeface="+mn-lt"/>
                        <a:ea typeface="+mn-ea"/>
                        <a:cs typeface="+mn-cs"/>
                      </a:endParaRPr>
                    </a:p>
                  </a:txBody>
                  <a:tcPr anchor="ctr"/>
                </a:tc>
                <a:tc>
                  <a:txBody>
                    <a:bodyPr/>
                    <a:lstStyle/>
                    <a:p>
                      <a:pPr algn="ctr"/>
                      <a:r>
                        <a:rPr lang="en-US" sz="1200" dirty="0" smtClean="0"/>
                        <a:t>Web</a:t>
                      </a:r>
                    </a:p>
                  </a:txBody>
                  <a:tcPr anchor="ctr"/>
                </a:tc>
              </a:tr>
            </a:tbl>
          </a:graphicData>
        </a:graphic>
      </p:graphicFrame>
      <p:sp>
        <p:nvSpPr>
          <p:cNvPr id="24" name="Rectangle 23"/>
          <p:cNvSpPr/>
          <p:nvPr/>
        </p:nvSpPr>
        <p:spPr>
          <a:xfrm>
            <a:off x="4700587" y="1181382"/>
            <a:ext cx="1295401" cy="244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Pinout functionality overview </a:t>
            </a:r>
          </a:p>
        </p:txBody>
      </p:sp>
      <p:pic>
        <p:nvPicPr>
          <p:cNvPr id="6" name="Picture 5"/>
          <p:cNvPicPr>
            <a:picLocks noChangeAspect="1"/>
          </p:cNvPicPr>
          <p:nvPr/>
        </p:nvPicPr>
        <p:blipFill>
          <a:blip r:embed="rId2"/>
          <a:stretch>
            <a:fillRect/>
          </a:stretch>
        </p:blipFill>
        <p:spPr>
          <a:xfrm>
            <a:off x="2254064" y="3886200"/>
            <a:ext cx="4481512" cy="2723430"/>
          </a:xfrm>
          <a:prstGeom prst="rect">
            <a:avLst/>
          </a:prstGeom>
        </p:spPr>
      </p:pic>
      <p:pic>
        <p:nvPicPr>
          <p:cNvPr id="7" name="Picture 6"/>
          <p:cNvPicPr>
            <a:picLocks noChangeAspect="1"/>
          </p:cNvPicPr>
          <p:nvPr/>
        </p:nvPicPr>
        <p:blipFill>
          <a:blip r:embed="rId3"/>
          <a:stretch>
            <a:fillRect/>
          </a:stretch>
        </p:blipFill>
        <p:spPr>
          <a:xfrm>
            <a:off x="1918307" y="1582316"/>
            <a:ext cx="5153025" cy="1981200"/>
          </a:xfrm>
          <a:prstGeom prst="rect">
            <a:avLst/>
          </a:prstGeom>
        </p:spPr>
      </p:pic>
    </p:spTree>
    <p:extLst>
      <p:ext uri="{BB962C8B-B14F-4D97-AF65-F5344CB8AC3E}">
        <p14:creationId xmlns:p14="http://schemas.microsoft.com/office/powerpoint/2010/main" val="1358169754"/>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Training</a:t>
            </a:r>
            <a:endParaRPr lang="en-US" dirty="0"/>
          </a:p>
        </p:txBody>
      </p:sp>
      <p:sp>
        <p:nvSpPr>
          <p:cNvPr id="4" name="Subtitle 3"/>
          <p:cNvSpPr>
            <a:spLocks noGrp="1"/>
          </p:cNvSpPr>
          <p:nvPr>
            <p:ph type="subTitle" idx="1"/>
          </p:nvPr>
        </p:nvSpPr>
        <p:spPr/>
        <p:txBody>
          <a:bodyPr/>
          <a:lstStyle/>
          <a:p>
            <a:r>
              <a:rPr lang="pt-BR" dirty="0" smtClean="0"/>
              <a:t>Hands-On</a:t>
            </a:r>
            <a:endParaRPr lang="en-US" dirty="0" smtClean="0"/>
          </a:p>
          <a:p>
            <a:endParaRPr lang="en-US" dirty="0"/>
          </a:p>
        </p:txBody>
      </p:sp>
    </p:spTree>
    <p:extLst>
      <p:ext uri="{BB962C8B-B14F-4D97-AF65-F5344CB8AC3E}">
        <p14:creationId xmlns:p14="http://schemas.microsoft.com/office/powerpoint/2010/main" val="2107707636"/>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08653"/>
          </a:xfrm>
        </p:spPr>
        <p:txBody>
          <a:bodyPr/>
          <a:lstStyle/>
          <a:p>
            <a:r>
              <a:rPr lang="pt-BR" dirty="0" smtClean="0"/>
              <a:t>GPIO</a:t>
            </a:r>
          </a:p>
          <a:p>
            <a:r>
              <a:rPr lang="pt-BR" dirty="0" smtClean="0"/>
              <a:t>EXTI</a:t>
            </a:r>
          </a:p>
          <a:p>
            <a:r>
              <a:rPr lang="pt-BR" dirty="0" smtClean="0"/>
              <a:t>TIM4</a:t>
            </a:r>
          </a:p>
          <a:p>
            <a:r>
              <a:rPr lang="pt-BR" dirty="0" smtClean="0"/>
              <a:t>UART</a:t>
            </a:r>
          </a:p>
          <a:p>
            <a:r>
              <a:rPr lang="pt-BR" dirty="0" smtClean="0"/>
              <a:t>Run / Low Power Modes measurement</a:t>
            </a:r>
          </a:p>
          <a:p>
            <a:pPr lvl="1"/>
            <a:r>
              <a:rPr lang="pt-BR" dirty="0" smtClean="0"/>
              <a:t>Run Mode IDD</a:t>
            </a:r>
          </a:p>
          <a:p>
            <a:pPr lvl="1"/>
            <a:r>
              <a:rPr lang="pt-BR" dirty="0" smtClean="0"/>
              <a:t>AWU Halt mode IDD</a:t>
            </a:r>
          </a:p>
        </p:txBody>
      </p:sp>
    </p:spTree>
    <p:extLst>
      <p:ext uri="{BB962C8B-B14F-4D97-AF65-F5344CB8AC3E}">
        <p14:creationId xmlns:p14="http://schemas.microsoft.com/office/powerpoint/2010/main" val="1067432287"/>
      </p:ext>
    </p:extLst>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08653"/>
          </a:xfrm>
        </p:spPr>
        <p:txBody>
          <a:bodyPr/>
          <a:lstStyle/>
          <a:p>
            <a:r>
              <a:rPr lang="pt-BR" dirty="0" smtClean="0"/>
              <a:t>GPIO</a:t>
            </a:r>
          </a:p>
          <a:p>
            <a:r>
              <a:rPr lang="pt-BR" dirty="0" smtClean="0">
                <a:solidFill>
                  <a:schemeClr val="bg1">
                    <a:lumMod val="50000"/>
                  </a:schemeClr>
                </a:solidFill>
              </a:rPr>
              <a:t>EXTI</a:t>
            </a:r>
          </a:p>
          <a:p>
            <a:r>
              <a:rPr lang="pt-BR" dirty="0" smtClean="0">
                <a:solidFill>
                  <a:schemeClr val="bg1">
                    <a:lumMod val="50000"/>
                  </a:schemeClr>
                </a:solidFill>
              </a:rPr>
              <a:t>TIM4</a:t>
            </a:r>
          </a:p>
          <a:p>
            <a:r>
              <a:rPr lang="pt-BR" dirty="0" smtClean="0">
                <a:solidFill>
                  <a:schemeClr val="bg1">
                    <a:lumMod val="50000"/>
                  </a:schemeClr>
                </a:solidFill>
              </a:rPr>
              <a:t>UART</a:t>
            </a:r>
          </a:p>
          <a:p>
            <a:r>
              <a:rPr lang="pt-BR" dirty="0" smtClean="0">
                <a:solidFill>
                  <a:schemeClr val="bg1">
                    <a:lumMod val="50000"/>
                  </a:schemeClr>
                </a:solidFill>
              </a:rPr>
              <a:t>Run / Low Power Modes measurement</a:t>
            </a:r>
          </a:p>
          <a:p>
            <a:pPr lvl="1"/>
            <a:r>
              <a:rPr lang="pt-BR" dirty="0" smtClean="0">
                <a:solidFill>
                  <a:schemeClr val="bg1">
                    <a:lumMod val="50000"/>
                  </a:schemeClr>
                </a:solidFill>
              </a:rPr>
              <a:t>Run Mode IDD</a:t>
            </a:r>
          </a:p>
          <a:p>
            <a:pPr lvl="1"/>
            <a:r>
              <a:rPr lang="pt-BR" dirty="0">
                <a:solidFill>
                  <a:schemeClr val="bg1">
                    <a:lumMod val="50000"/>
                  </a:schemeClr>
                </a:solidFill>
              </a:rPr>
              <a:t>AWU Halt </a:t>
            </a:r>
            <a:r>
              <a:rPr lang="pt-BR" dirty="0" smtClean="0">
                <a:solidFill>
                  <a:schemeClr val="bg1">
                    <a:lumMod val="50000"/>
                  </a:schemeClr>
                </a:solidFill>
              </a:rPr>
              <a:t>mode IDD</a:t>
            </a:r>
          </a:p>
        </p:txBody>
      </p:sp>
    </p:spTree>
    <p:extLst>
      <p:ext uri="{BB962C8B-B14F-4D97-AF65-F5344CB8AC3E}">
        <p14:creationId xmlns:p14="http://schemas.microsoft.com/office/powerpoint/2010/main" val="735125032"/>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Internal block Diagram</a:t>
            </a:r>
            <a:endParaRPr lang="en-US" dirty="0"/>
          </a:p>
        </p:txBody>
      </p:sp>
      <p:pic>
        <p:nvPicPr>
          <p:cNvPr id="2050" name="Picture 2" descr="http://www.emcu.it/STM8/STM8L/PortFolio/port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1142" y="1277938"/>
            <a:ext cx="7581715" cy="46799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GPIO</a:t>
            </a:r>
            <a:endParaRPr lang="en-US" dirty="0"/>
          </a:p>
        </p:txBody>
      </p:sp>
      <p:sp>
        <p:nvSpPr>
          <p:cNvPr id="3" name="Content Placeholder 2"/>
          <p:cNvSpPr>
            <a:spLocks noGrp="1"/>
          </p:cNvSpPr>
          <p:nvPr>
            <p:ph idx="1"/>
          </p:nvPr>
        </p:nvSpPr>
        <p:spPr>
          <a:xfrm>
            <a:off x="457200" y="1277496"/>
            <a:ext cx="8229600" cy="2246769"/>
          </a:xfrm>
        </p:spPr>
        <p:txBody>
          <a:bodyPr/>
          <a:lstStyle/>
          <a:p>
            <a:r>
              <a:rPr lang="pt-BR" dirty="0" smtClean="0"/>
              <a:t>Turn on and off a simple LED</a:t>
            </a:r>
          </a:p>
          <a:p>
            <a:endParaRPr lang="pt-BR" dirty="0"/>
          </a:p>
          <a:p>
            <a:endParaRPr lang="pt-BR" dirty="0" smtClean="0"/>
          </a:p>
          <a:p>
            <a:pPr>
              <a:buNone/>
            </a:pPr>
            <a:endParaRPr lang="en-US" dirty="0"/>
          </a:p>
        </p:txBody>
      </p:sp>
      <p:sp>
        <p:nvSpPr>
          <p:cNvPr id="5" name="Rectangle 4"/>
          <p:cNvSpPr/>
          <p:nvPr/>
        </p:nvSpPr>
        <p:spPr>
          <a:xfrm>
            <a:off x="838200" y="1676400"/>
            <a:ext cx="8839200" cy="5232202"/>
          </a:xfrm>
          <a:prstGeom prst="rect">
            <a:avLst/>
          </a:prstGeom>
        </p:spPr>
        <p:txBody>
          <a:bodyPr wrap="square">
            <a:spAutoFit/>
          </a:bodyPr>
          <a:lstStyle/>
          <a:p>
            <a:r>
              <a:rPr lang="pt-BR" sz="1600" dirty="0">
                <a:solidFill>
                  <a:srgbClr val="008000"/>
                </a:solidFill>
                <a:highlight>
                  <a:srgbClr val="FFFFFF"/>
                </a:highlight>
                <a:latin typeface="Courier New" panose="02070309020205020404" pitchFamily="49" charset="0"/>
              </a:rPr>
              <a:t>/* pin for testing */</a:t>
            </a:r>
            <a:endParaRPr lang="pt-BR" sz="1600" dirty="0">
              <a:solidFill>
                <a:srgbClr val="000000"/>
              </a:solidFill>
              <a:highlight>
                <a:srgbClr val="FFFFFF"/>
              </a:highlight>
              <a:latin typeface="Courier New" panose="02070309020205020404" pitchFamily="49" charset="0"/>
            </a:endParaRPr>
          </a:p>
          <a:p>
            <a:r>
              <a:rPr lang="pt-BR" sz="1600" dirty="0">
                <a:solidFill>
                  <a:srgbClr val="804000"/>
                </a:solidFill>
                <a:highlight>
                  <a:srgbClr val="FFFFFF"/>
                </a:highlight>
                <a:latin typeface="Courier New" panose="02070309020205020404" pitchFamily="49" charset="0"/>
              </a:rPr>
              <a:t>#define TEST_PORT GPIOA</a:t>
            </a:r>
          </a:p>
          <a:p>
            <a:r>
              <a:rPr lang="pt-BR" sz="1600" dirty="0">
                <a:solidFill>
                  <a:srgbClr val="804000"/>
                </a:solidFill>
                <a:highlight>
                  <a:srgbClr val="FFFFFF"/>
                </a:highlight>
                <a:latin typeface="Courier New" panose="02070309020205020404" pitchFamily="49" charset="0"/>
              </a:rPr>
              <a:t>#define TEST_PIN GPIO_Pin_2</a:t>
            </a:r>
          </a:p>
          <a:p>
            <a:r>
              <a:rPr lang="pt-BR" sz="1600" dirty="0" smtClean="0">
                <a:solidFill>
                  <a:srgbClr val="000000"/>
                </a:solidFill>
                <a:highlight>
                  <a:srgbClr val="FFFFFF"/>
                </a:highlight>
                <a:latin typeface="Courier New" panose="02070309020205020404" pitchFamily="49" charset="0"/>
              </a:rPr>
              <a:t>main</a:t>
            </a:r>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dirty="0" smtClean="0">
                <a:solidFill>
                  <a:srgbClr val="000000"/>
                </a:solidFill>
                <a:highlight>
                  <a:srgbClr val="FFFFFF"/>
                </a:highlight>
                <a:latin typeface="Courier New" panose="02070309020205020404" pitchFamily="49" charset="0"/>
              </a:rPr>
              <a:t>    </a:t>
            </a:r>
            <a:r>
              <a:rPr lang="pt-BR" sz="1600" dirty="0" smtClean="0">
                <a:solidFill>
                  <a:srgbClr val="8000FF"/>
                </a:solidFill>
                <a:highlight>
                  <a:srgbClr val="FFFFFF"/>
                </a:highlight>
                <a:latin typeface="Courier New" panose="02070309020205020404" pitchFamily="49" charset="0"/>
              </a:rPr>
              <a:t>uint16_t</a:t>
            </a:r>
            <a:r>
              <a:rPr lang="pt-BR" sz="1600" dirty="0" smtClean="0">
                <a:solidFill>
                  <a:srgbClr val="000000"/>
                </a:solidFill>
                <a:highlight>
                  <a:srgbClr val="FFFFFF"/>
                </a:highlight>
                <a:latin typeface="Courier New" panose="02070309020205020404" pitchFamily="49" charset="0"/>
              </a:rPr>
              <a:t> </a:t>
            </a:r>
            <a:r>
              <a:rPr lang="pt-BR" sz="1600" dirty="0">
                <a:solidFill>
                  <a:srgbClr val="000000"/>
                </a:solidFill>
                <a:highlight>
                  <a:srgbClr val="FFFFFF"/>
                </a:highlight>
                <a:latin typeface="Courier New" panose="02070309020205020404" pitchFamily="49" charset="0"/>
              </a:rPr>
              <a:t>i</a:t>
            </a:r>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dirty="0" smtClean="0">
                <a:solidFill>
                  <a:srgbClr val="000000"/>
                </a:solidFill>
                <a:highlight>
                  <a:srgbClr val="FFFFFF"/>
                </a:highlight>
                <a:latin typeface="Courier New" panose="02070309020205020404" pitchFamily="49" charset="0"/>
              </a:rPr>
              <a:t>   </a:t>
            </a:r>
            <a:r>
              <a:rPr lang="pt-BR" sz="1600" dirty="0" smtClean="0">
                <a:solidFill>
                  <a:srgbClr val="008000"/>
                </a:solidFill>
                <a:highlight>
                  <a:srgbClr val="FFFFFF"/>
                </a:highlight>
                <a:latin typeface="Courier New" panose="02070309020205020404" pitchFamily="49" charset="0"/>
              </a:rPr>
              <a:t>/* </a:t>
            </a:r>
            <a:r>
              <a:rPr lang="pt-BR" sz="1600" dirty="0">
                <a:solidFill>
                  <a:srgbClr val="008000"/>
                </a:solidFill>
                <a:highlight>
                  <a:srgbClr val="FFFFFF"/>
                </a:highlight>
                <a:latin typeface="Courier New" panose="02070309020205020404" pitchFamily="49" charset="0"/>
              </a:rPr>
              <a:t>-------------STM8L001 startup-------------- */</a:t>
            </a:r>
            <a:endParaRPr lang="pt-BR" sz="1600" dirty="0">
              <a:solidFill>
                <a:srgbClr val="000000"/>
              </a:solidFill>
              <a:highlight>
                <a:srgbClr val="FFFFFF"/>
              </a:highlight>
              <a:latin typeface="Courier New" panose="02070309020205020404" pitchFamily="49" charset="0"/>
            </a:endParaRPr>
          </a:p>
          <a:p>
            <a:r>
              <a:rPr lang="pt-BR" sz="1600" dirty="0" smtClean="0">
                <a:solidFill>
                  <a:srgbClr val="000000"/>
                </a:solidFill>
                <a:highlight>
                  <a:srgbClr val="FFFFFF"/>
                </a:highlight>
                <a:latin typeface="Courier New" panose="02070309020205020404" pitchFamily="49" charset="0"/>
              </a:rPr>
              <a:t>    CONFIG_UNUSED_PINS_STM8L001</a:t>
            </a:r>
            <a:r>
              <a:rPr lang="pt-BR" sz="1600" b="1" dirty="0" smtClean="0">
                <a:solidFill>
                  <a:srgbClr val="000080"/>
                </a:solidFill>
                <a:highlight>
                  <a:srgbClr val="FFFFFF"/>
                </a:highlight>
                <a:latin typeface="Courier New" panose="02070309020205020404" pitchFamily="49" charset="0"/>
              </a:rPr>
              <a:t>; </a:t>
            </a:r>
            <a:r>
              <a:rPr lang="pt-BR" sz="1600" dirty="0">
                <a:solidFill>
                  <a:srgbClr val="008000"/>
                </a:solidFill>
                <a:highlight>
                  <a:srgbClr val="FFFFFF"/>
                </a:highlight>
                <a:latin typeface="Courier New" panose="02070309020205020404" pitchFamily="49" charset="0"/>
              </a:rPr>
              <a:t>/* configure unbonded pins */</a:t>
            </a:r>
            <a:endParaRPr lang="pt-BR"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rPr>
              <a:t>/* </a:t>
            </a:r>
            <a:r>
              <a:rPr lang="en-US" sz="1600" dirty="0">
                <a:solidFill>
                  <a:srgbClr val="008000"/>
                </a:solidFill>
                <a:highlight>
                  <a:srgbClr val="FFFFFF"/>
                </a:highlight>
                <a:latin typeface="Courier New" panose="02070309020205020404" pitchFamily="49" charset="0"/>
              </a:rPr>
              <a:t>delay for SWIM connection: ~5seconds */</a:t>
            </a:r>
            <a:endParaRPr lang="en-US" sz="1600" dirty="0">
              <a:solidFill>
                <a:srgbClr val="000000"/>
              </a:solidFill>
              <a:highlight>
                <a:srgbClr val="FFFFFF"/>
              </a:highlight>
              <a:latin typeface="Courier New" panose="02070309020205020404" pitchFamily="49" charset="0"/>
            </a:endParaRPr>
          </a:p>
          <a:p>
            <a:r>
              <a:rPr lang="pt-BR" sz="1600" dirty="0" smtClean="0">
                <a:solidFill>
                  <a:srgbClr val="000000"/>
                </a:solidFill>
                <a:highlight>
                  <a:srgbClr val="FFFFFF"/>
                </a:highlight>
                <a:latin typeface="Courier New" panose="02070309020205020404" pitchFamily="49" charset="0"/>
              </a:rPr>
              <a:t>    STARTUP_SWIM_DELAY_5S</a:t>
            </a:r>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dirty="0" smtClean="0">
                <a:solidFill>
                  <a:srgbClr val="008000"/>
                </a:solidFill>
                <a:highlight>
                  <a:srgbClr val="FFFFFF"/>
                </a:highlight>
                <a:latin typeface="Courier New" panose="02070309020205020404" pitchFamily="49" charset="0"/>
              </a:rPr>
              <a:t>    /* </a:t>
            </a:r>
            <a:r>
              <a:rPr lang="pt-BR" sz="1600" dirty="0">
                <a:solidFill>
                  <a:srgbClr val="008000"/>
                </a:solidFill>
                <a:highlight>
                  <a:srgbClr val="FFFFFF"/>
                </a:highlight>
                <a:latin typeface="Courier New" panose="02070309020205020404" pitchFamily="49" charset="0"/>
              </a:rPr>
              <a:t>initialize tested pin */</a:t>
            </a:r>
            <a:endParaRPr lang="pt-BR" sz="1600" dirty="0">
              <a:solidFill>
                <a:srgbClr val="000000"/>
              </a:solidFill>
              <a:highlight>
                <a:srgbClr val="FFFFFF"/>
              </a:highlight>
              <a:latin typeface="Courier New" panose="02070309020205020404" pitchFamily="49" charset="0"/>
            </a:endParaRPr>
          </a:p>
          <a:p>
            <a:r>
              <a:rPr lang="pt-BR" sz="1600" dirty="0" smtClean="0">
                <a:solidFill>
                  <a:srgbClr val="000000"/>
                </a:solidFill>
                <a:highlight>
                  <a:srgbClr val="FFFFFF"/>
                </a:highlight>
                <a:latin typeface="Courier New" panose="02070309020205020404" pitchFamily="49" charset="0"/>
              </a:rPr>
              <a:t>    GPIO_Init</a:t>
            </a:r>
            <a:r>
              <a:rPr lang="pt-BR" sz="1600" b="1" dirty="0" smtClean="0">
                <a:solidFill>
                  <a:srgbClr val="000080"/>
                </a:solidFill>
                <a:highlight>
                  <a:srgbClr val="FFFFFF"/>
                </a:highlight>
                <a:latin typeface="Courier New" panose="02070309020205020404" pitchFamily="49" charset="0"/>
              </a:rPr>
              <a:t>(</a:t>
            </a:r>
            <a:r>
              <a:rPr lang="pt-BR" sz="1600" dirty="0" smtClean="0">
                <a:solidFill>
                  <a:srgbClr val="000000"/>
                </a:solidFill>
                <a:highlight>
                  <a:srgbClr val="FFFFFF"/>
                </a:highlight>
                <a:latin typeface="Courier New" panose="02070309020205020404" pitchFamily="49" charset="0"/>
              </a:rPr>
              <a:t>TEST_PORT</a:t>
            </a:r>
            <a:r>
              <a:rPr lang="pt-BR" sz="1600" b="1" dirty="0">
                <a:solidFill>
                  <a:srgbClr val="000080"/>
                </a:solidFill>
                <a:highlight>
                  <a:srgbClr val="FFFFFF"/>
                </a:highlight>
                <a:latin typeface="Courier New" panose="02070309020205020404" pitchFamily="49" charset="0"/>
              </a:rPr>
              <a:t>,</a:t>
            </a:r>
            <a:r>
              <a:rPr lang="pt-BR" sz="1600" dirty="0">
                <a:solidFill>
                  <a:srgbClr val="000000"/>
                </a:solidFill>
                <a:highlight>
                  <a:srgbClr val="FFFFFF"/>
                </a:highlight>
                <a:latin typeface="Courier New" panose="02070309020205020404" pitchFamily="49" charset="0"/>
              </a:rPr>
              <a:t> TEST_PIN</a:t>
            </a:r>
            <a:r>
              <a:rPr lang="pt-BR" sz="1600" b="1" dirty="0">
                <a:solidFill>
                  <a:srgbClr val="000080"/>
                </a:solidFill>
                <a:highlight>
                  <a:srgbClr val="FFFFFF"/>
                </a:highlight>
                <a:latin typeface="Courier New" panose="02070309020205020404" pitchFamily="49" charset="0"/>
              </a:rPr>
              <a:t>,</a:t>
            </a:r>
            <a:r>
              <a:rPr lang="pt-BR" sz="1600" dirty="0">
                <a:solidFill>
                  <a:srgbClr val="000000"/>
                </a:solidFill>
                <a:highlight>
                  <a:srgbClr val="FFFFFF"/>
                </a:highlight>
                <a:latin typeface="Courier New" panose="02070309020205020404" pitchFamily="49" charset="0"/>
              </a:rPr>
              <a:t> GPIO_Mode_Out_PP_Low_Fast</a:t>
            </a:r>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dirty="0">
                <a:solidFill>
                  <a:srgbClr val="008000"/>
                </a:solidFill>
                <a:highlight>
                  <a:srgbClr val="FFFFFF"/>
                </a:highlight>
                <a:latin typeface="Courier New" panose="02070309020205020404" pitchFamily="49" charset="0"/>
              </a:rPr>
              <a:t>/* Infinite loop */</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b="1" dirty="0">
                <a:solidFill>
                  <a:srgbClr val="0000FF"/>
                </a:solidFill>
                <a:highlight>
                  <a:srgbClr val="FFFFFF"/>
                </a:highlight>
                <a:latin typeface="Courier New" panose="02070309020205020404" pitchFamily="49" charset="0"/>
              </a:rPr>
              <a:t>while</a:t>
            </a:r>
            <a:r>
              <a:rPr lang="pt-BR" sz="1600" dirty="0">
                <a:solidFill>
                  <a:srgbClr val="000000"/>
                </a:solidFill>
                <a:highlight>
                  <a:srgbClr val="FFFFFF"/>
                </a:highlight>
                <a:latin typeface="Courier New" panose="02070309020205020404" pitchFamily="49" charset="0"/>
              </a:rPr>
              <a:t> </a:t>
            </a:r>
            <a:r>
              <a:rPr lang="pt-BR" sz="1600" b="1" dirty="0">
                <a:solidFill>
                  <a:srgbClr val="000080"/>
                </a:solidFill>
                <a:highlight>
                  <a:srgbClr val="FFFFFF"/>
                </a:highlight>
                <a:latin typeface="Courier New" panose="02070309020205020404" pitchFamily="49" charset="0"/>
              </a:rPr>
              <a:t>(</a:t>
            </a:r>
            <a:r>
              <a:rPr lang="pt-BR" sz="1600" dirty="0">
                <a:solidFill>
                  <a:srgbClr val="FF8000"/>
                </a:solidFill>
                <a:highlight>
                  <a:srgbClr val="FFFFFF"/>
                </a:highlight>
                <a:latin typeface="Courier New" panose="02070309020205020404" pitchFamily="49" charset="0"/>
              </a:rPr>
              <a:t>1</a:t>
            </a:r>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dirty="0" smtClean="0">
                <a:solidFill>
                  <a:srgbClr val="008000"/>
                </a:solidFill>
                <a:highlight>
                  <a:srgbClr val="FFFFFF"/>
                </a:highlight>
                <a:latin typeface="Courier New" panose="02070309020205020404" pitchFamily="49" charset="0"/>
              </a:rPr>
              <a:t>/* </a:t>
            </a:r>
            <a:r>
              <a:rPr lang="pt-BR" sz="1600" dirty="0">
                <a:solidFill>
                  <a:srgbClr val="008000"/>
                </a:solidFill>
                <a:highlight>
                  <a:srgbClr val="FFFFFF"/>
                </a:highlight>
                <a:latin typeface="Courier New" panose="02070309020205020404" pitchFamily="49" charset="0"/>
              </a:rPr>
              <a:t>toggle with tested pin */</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dirty="0" smtClean="0">
                <a:solidFill>
                  <a:srgbClr val="000000"/>
                </a:solidFill>
                <a:highlight>
                  <a:srgbClr val="FFFFFF"/>
                </a:highlight>
                <a:latin typeface="Courier New" panose="02070309020205020404" pitchFamily="49" charset="0"/>
              </a:rPr>
              <a:t>GPIO_ToggleBits</a:t>
            </a:r>
            <a:r>
              <a:rPr lang="pt-BR" sz="1600" b="1" dirty="0" smtClean="0">
                <a:solidFill>
                  <a:srgbClr val="000080"/>
                </a:solidFill>
                <a:highlight>
                  <a:srgbClr val="FFFFFF"/>
                </a:highlight>
                <a:latin typeface="Courier New" panose="02070309020205020404" pitchFamily="49" charset="0"/>
              </a:rPr>
              <a:t>(</a:t>
            </a:r>
            <a:r>
              <a:rPr lang="pt-BR" sz="1600" dirty="0" smtClean="0">
                <a:solidFill>
                  <a:srgbClr val="000000"/>
                </a:solidFill>
                <a:highlight>
                  <a:srgbClr val="FFFFFF"/>
                </a:highlight>
                <a:latin typeface="Courier New" panose="02070309020205020404" pitchFamily="49" charset="0"/>
              </a:rPr>
              <a:t>TEST_PORT</a:t>
            </a:r>
            <a:r>
              <a:rPr lang="pt-BR" sz="1600" b="1" dirty="0">
                <a:solidFill>
                  <a:srgbClr val="000080"/>
                </a:solidFill>
                <a:highlight>
                  <a:srgbClr val="FFFFFF"/>
                </a:highlight>
                <a:latin typeface="Courier New" panose="02070309020205020404" pitchFamily="49" charset="0"/>
              </a:rPr>
              <a:t>,</a:t>
            </a:r>
            <a:r>
              <a:rPr lang="pt-BR" sz="1600" dirty="0">
                <a:solidFill>
                  <a:srgbClr val="000000"/>
                </a:solidFill>
                <a:highlight>
                  <a:srgbClr val="FFFFFF"/>
                </a:highlight>
                <a:latin typeface="Courier New" panose="02070309020205020404" pitchFamily="49" charset="0"/>
              </a:rPr>
              <a:t> TEST_PIN</a:t>
            </a:r>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dirty="0" smtClean="0">
                <a:solidFill>
                  <a:srgbClr val="008000"/>
                </a:solidFill>
                <a:highlight>
                  <a:srgbClr val="FFFFFF"/>
                </a:highlight>
                <a:latin typeface="Courier New" panose="02070309020205020404" pitchFamily="49" charset="0"/>
              </a:rPr>
              <a:t>/* </a:t>
            </a:r>
            <a:r>
              <a:rPr lang="pt-BR" sz="1600" dirty="0">
                <a:solidFill>
                  <a:srgbClr val="008000"/>
                </a:solidFill>
                <a:highlight>
                  <a:srgbClr val="FFFFFF"/>
                </a:highlight>
                <a:latin typeface="Courier New" panose="02070309020205020404" pitchFamily="49" charset="0"/>
              </a:rPr>
              <a:t>delay */</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b="1" dirty="0" smtClean="0">
                <a:solidFill>
                  <a:srgbClr val="0000FF"/>
                </a:solidFill>
                <a:highlight>
                  <a:srgbClr val="FFFFFF"/>
                </a:highlight>
                <a:latin typeface="Courier New" panose="02070309020205020404" pitchFamily="49" charset="0"/>
              </a:rPr>
              <a:t>for</a:t>
            </a:r>
            <a:r>
              <a:rPr lang="pt-BR" sz="1600" b="1" dirty="0" smtClean="0">
                <a:solidFill>
                  <a:srgbClr val="000080"/>
                </a:solidFill>
                <a:highlight>
                  <a:srgbClr val="FFFFFF"/>
                </a:highlight>
                <a:latin typeface="Courier New" panose="02070309020205020404" pitchFamily="49" charset="0"/>
              </a:rPr>
              <a:t>(</a:t>
            </a:r>
            <a:r>
              <a:rPr lang="pt-BR" sz="1600" dirty="0" smtClean="0">
                <a:solidFill>
                  <a:srgbClr val="000000"/>
                </a:solidFill>
                <a:highlight>
                  <a:srgbClr val="FFFFFF"/>
                </a:highlight>
                <a:latin typeface="Courier New" panose="02070309020205020404" pitchFamily="49" charset="0"/>
              </a:rPr>
              <a:t>i</a:t>
            </a:r>
            <a:r>
              <a:rPr lang="pt-BR" sz="1600" b="1" dirty="0" smtClean="0">
                <a:solidFill>
                  <a:srgbClr val="000080"/>
                </a:solidFill>
                <a:highlight>
                  <a:srgbClr val="FFFFFF"/>
                </a:highlight>
                <a:latin typeface="Courier New" panose="02070309020205020404" pitchFamily="49" charset="0"/>
              </a:rPr>
              <a:t>=</a:t>
            </a:r>
            <a:r>
              <a:rPr lang="pt-BR" sz="1600" dirty="0" smtClean="0">
                <a:solidFill>
                  <a:srgbClr val="FF8000"/>
                </a:solidFill>
                <a:highlight>
                  <a:srgbClr val="FFFFFF"/>
                </a:highlight>
                <a:latin typeface="Courier New" panose="02070309020205020404" pitchFamily="49" charset="0"/>
              </a:rPr>
              <a:t>0</a:t>
            </a:r>
            <a:r>
              <a:rPr lang="pt-BR" sz="1600" b="1" dirty="0">
                <a:solidFill>
                  <a:srgbClr val="000080"/>
                </a:solidFill>
                <a:highlight>
                  <a:srgbClr val="FFFFFF"/>
                </a:highlight>
                <a:latin typeface="Courier New" panose="02070309020205020404" pitchFamily="49" charset="0"/>
              </a:rPr>
              <a:t>;</a:t>
            </a:r>
            <a:r>
              <a:rPr lang="pt-BR" sz="1600" dirty="0">
                <a:solidFill>
                  <a:srgbClr val="000000"/>
                </a:solidFill>
                <a:highlight>
                  <a:srgbClr val="FFFFFF"/>
                </a:highlight>
                <a:latin typeface="Courier New" panose="02070309020205020404" pitchFamily="49" charset="0"/>
              </a:rPr>
              <a:t> i</a:t>
            </a:r>
            <a:r>
              <a:rPr lang="pt-BR" sz="1600" b="1" dirty="0">
                <a:solidFill>
                  <a:srgbClr val="000080"/>
                </a:solidFill>
                <a:highlight>
                  <a:srgbClr val="FFFFFF"/>
                </a:highlight>
                <a:latin typeface="Courier New" panose="02070309020205020404" pitchFamily="49" charset="0"/>
              </a:rPr>
              <a:t>&lt;</a:t>
            </a:r>
            <a:r>
              <a:rPr lang="pt-BR" sz="1600" dirty="0">
                <a:solidFill>
                  <a:srgbClr val="FF8000"/>
                </a:solidFill>
                <a:highlight>
                  <a:srgbClr val="FFFFFF"/>
                </a:highlight>
                <a:latin typeface="Courier New" panose="02070309020205020404" pitchFamily="49" charset="0"/>
              </a:rPr>
              <a:t>10000</a:t>
            </a:r>
            <a:r>
              <a:rPr lang="pt-BR" sz="1600" b="1" dirty="0">
                <a:solidFill>
                  <a:srgbClr val="000080"/>
                </a:solidFill>
                <a:highlight>
                  <a:srgbClr val="FFFFFF"/>
                </a:highlight>
                <a:latin typeface="Courier New" panose="02070309020205020404" pitchFamily="49" charset="0"/>
              </a:rPr>
              <a:t>;</a:t>
            </a:r>
            <a:r>
              <a:rPr lang="pt-BR" sz="1600" dirty="0">
                <a:solidFill>
                  <a:srgbClr val="000000"/>
                </a:solidFill>
                <a:highlight>
                  <a:srgbClr val="FFFFFF"/>
                </a:highlight>
                <a:latin typeface="Courier New" panose="02070309020205020404" pitchFamily="49" charset="0"/>
              </a:rPr>
              <a:t> i</a:t>
            </a:r>
            <a:r>
              <a:rPr lang="pt-BR" sz="1600" b="1" dirty="0">
                <a:solidFill>
                  <a:srgbClr val="000080"/>
                </a:solidFill>
                <a:highlight>
                  <a:srgbClr val="FFFFFF"/>
                </a:highlight>
                <a:latin typeface="Courier New" panose="02070309020205020404" pitchFamily="49" charset="0"/>
              </a:rPr>
              <a:t>++);</a:t>
            </a:r>
            <a:endParaRPr lang="pt-BR" sz="1600" dirty="0">
              <a:solidFill>
                <a:srgbClr val="000000"/>
              </a:solidFill>
              <a:highlight>
                <a:srgbClr val="FFFFFF"/>
              </a:highlight>
              <a:latin typeface="Courier New" panose="02070309020205020404" pitchFamily="49" charset="0"/>
            </a:endParaRPr>
          </a:p>
          <a:p>
            <a:r>
              <a:rPr lang="pt-BR" sz="1600" dirty="0">
                <a:solidFill>
                  <a:srgbClr val="000000"/>
                </a:solidFill>
                <a:highlight>
                  <a:srgbClr val="FFFFFF"/>
                </a:highlight>
                <a:latin typeface="Courier New" panose="02070309020205020404" pitchFamily="49" charset="0"/>
              </a:rPr>
              <a:t>    </a:t>
            </a:r>
            <a:r>
              <a:rPr lang="pt-BR" sz="1600" b="1" dirty="0" smtClean="0">
                <a:solidFill>
                  <a:srgbClr val="000080"/>
                </a:solidFill>
                <a:highlight>
                  <a:srgbClr val="FFFFFF"/>
                </a:highlight>
                <a:latin typeface="Courier New" panose="02070309020205020404" pitchFamily="49" charset="0"/>
              </a:rPr>
              <a:t>}</a:t>
            </a:r>
            <a:endParaRPr lang="pt-BR" sz="1400" dirty="0">
              <a:solidFill>
                <a:srgbClr val="000000"/>
              </a:solidFill>
              <a:highlight>
                <a:srgbClr val="FFFFFF"/>
              </a:highlight>
              <a:latin typeface="Courier New" panose="02070309020205020404" pitchFamily="49" charset="0"/>
            </a:endParaRPr>
          </a:p>
          <a:p>
            <a:r>
              <a:rPr lang="pt-BR" sz="1400" b="1" dirty="0">
                <a:solidFill>
                  <a:srgbClr val="000080"/>
                </a:solidFill>
                <a:highlight>
                  <a:srgbClr val="FFFFFF"/>
                </a:highlight>
                <a:latin typeface="Courier New" panose="02070309020205020404" pitchFamily="49" charset="0"/>
              </a:rPr>
              <a:t>}</a:t>
            </a:r>
            <a:endParaRPr lang="pt-BR" sz="1400" dirty="0"/>
          </a:p>
        </p:txBody>
      </p:sp>
    </p:spTree>
    <p:extLst>
      <p:ext uri="{BB962C8B-B14F-4D97-AF65-F5344CB8AC3E}">
        <p14:creationId xmlns:p14="http://schemas.microsoft.com/office/powerpoint/2010/main" val="33747226"/>
      </p:ext>
    </p:extLst>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2893100"/>
          </a:xfrm>
        </p:spPr>
        <p:txBody>
          <a:bodyPr/>
          <a:lstStyle/>
          <a:p>
            <a:r>
              <a:rPr lang="pt-BR" dirty="0" smtClean="0">
                <a:solidFill>
                  <a:schemeClr val="bg1">
                    <a:lumMod val="50000"/>
                  </a:schemeClr>
                </a:solidFill>
              </a:rPr>
              <a:t>GPIO</a:t>
            </a:r>
          </a:p>
          <a:p>
            <a:r>
              <a:rPr lang="pt-BR" dirty="0"/>
              <a:t>EXTI</a:t>
            </a:r>
          </a:p>
          <a:p>
            <a:r>
              <a:rPr lang="pt-BR" dirty="0">
                <a:solidFill>
                  <a:schemeClr val="bg1">
                    <a:lumMod val="50000"/>
                  </a:schemeClr>
                </a:solidFill>
              </a:rPr>
              <a:t>UART</a:t>
            </a:r>
          </a:p>
          <a:p>
            <a:r>
              <a:rPr lang="pt-BR" dirty="0" smtClean="0">
                <a:solidFill>
                  <a:schemeClr val="bg1">
                    <a:lumMod val="50000"/>
                  </a:schemeClr>
                </a:solidFill>
              </a:rPr>
              <a:t>Run / Low Power Modes measurement</a:t>
            </a:r>
          </a:p>
          <a:p>
            <a:pPr lvl="1"/>
            <a:r>
              <a:rPr lang="pt-BR" dirty="0" smtClean="0">
                <a:solidFill>
                  <a:schemeClr val="bg1">
                    <a:lumMod val="50000"/>
                  </a:schemeClr>
                </a:solidFill>
              </a:rPr>
              <a:t>Run Mode IDD</a:t>
            </a:r>
          </a:p>
          <a:p>
            <a:pPr lvl="1"/>
            <a:r>
              <a:rPr lang="pt-BR" dirty="0" smtClean="0">
                <a:solidFill>
                  <a:schemeClr val="bg1">
                    <a:lumMod val="50000"/>
                  </a:schemeClr>
                </a:solidFill>
              </a:rPr>
              <a:t>AWU Halt mode IDD</a:t>
            </a:r>
          </a:p>
        </p:txBody>
      </p:sp>
    </p:spTree>
    <p:extLst>
      <p:ext uri="{BB962C8B-B14F-4D97-AF65-F5344CB8AC3E}">
        <p14:creationId xmlns:p14="http://schemas.microsoft.com/office/powerpoint/2010/main" val="1593037432"/>
      </p:ext>
    </p:extLst>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EXTI</a:t>
            </a:r>
            <a:endParaRPr lang="pt-BR" dirty="0"/>
          </a:p>
        </p:txBody>
      </p:sp>
      <p:sp>
        <p:nvSpPr>
          <p:cNvPr id="8" name="Content Placeholder 7"/>
          <p:cNvSpPr>
            <a:spLocks noGrp="1"/>
          </p:cNvSpPr>
          <p:nvPr>
            <p:ph idx="1"/>
          </p:nvPr>
        </p:nvSpPr>
        <p:spPr>
          <a:xfrm>
            <a:off x="457200" y="1277496"/>
            <a:ext cx="8229600" cy="1646605"/>
          </a:xfrm>
        </p:spPr>
        <p:txBody>
          <a:bodyPr/>
          <a:lstStyle/>
          <a:p>
            <a:r>
              <a:rPr lang="pt-BR" dirty="0"/>
              <a:t>Blink a simple LED, depending on the key status, using external interrupt</a:t>
            </a:r>
          </a:p>
          <a:p>
            <a:pPr lvl="1"/>
            <a:r>
              <a:rPr lang="pt-BR" dirty="0"/>
              <a:t>To accomplish this task, we’ll need to add the STM8L_exti.c/h in the project</a:t>
            </a:r>
          </a:p>
          <a:p>
            <a:endParaRPr lang="pt-BR" dirty="0"/>
          </a:p>
        </p:txBody>
      </p:sp>
      <p:pic>
        <p:nvPicPr>
          <p:cNvPr id="4" name="Picture 3"/>
          <p:cNvPicPr>
            <a:picLocks noChangeAspect="1"/>
          </p:cNvPicPr>
          <p:nvPr/>
        </p:nvPicPr>
        <p:blipFill>
          <a:blip r:embed="rId2"/>
          <a:stretch>
            <a:fillRect/>
          </a:stretch>
        </p:blipFill>
        <p:spPr>
          <a:xfrm>
            <a:off x="3759077" y="2819400"/>
            <a:ext cx="4724400" cy="3355212"/>
          </a:xfrm>
          <a:prstGeom prst="rect">
            <a:avLst/>
          </a:prstGeom>
        </p:spPr>
      </p:pic>
      <p:pic>
        <p:nvPicPr>
          <p:cNvPr id="7" name="Picture 6"/>
          <p:cNvPicPr>
            <a:picLocks noChangeAspect="1"/>
          </p:cNvPicPr>
          <p:nvPr/>
        </p:nvPicPr>
        <p:blipFill>
          <a:blip r:embed="rId3"/>
          <a:stretch>
            <a:fillRect/>
          </a:stretch>
        </p:blipFill>
        <p:spPr>
          <a:xfrm>
            <a:off x="685800" y="2819400"/>
            <a:ext cx="2905125" cy="3343275"/>
          </a:xfrm>
          <a:prstGeom prst="rect">
            <a:avLst/>
          </a:prstGeom>
        </p:spPr>
      </p:pic>
    </p:spTree>
    <p:extLst>
      <p:ext uri="{BB962C8B-B14F-4D97-AF65-F5344CB8AC3E}">
        <p14:creationId xmlns:p14="http://schemas.microsoft.com/office/powerpoint/2010/main" val="3674787810"/>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EXTI</a:t>
            </a:r>
            <a:endParaRPr lang="en-US" dirty="0"/>
          </a:p>
        </p:txBody>
      </p:sp>
      <p:sp>
        <p:nvSpPr>
          <p:cNvPr id="3" name="Content Placeholder 2"/>
          <p:cNvSpPr>
            <a:spLocks noGrp="1"/>
          </p:cNvSpPr>
          <p:nvPr>
            <p:ph idx="1"/>
          </p:nvPr>
        </p:nvSpPr>
        <p:spPr>
          <a:xfrm>
            <a:off x="457200" y="1277496"/>
            <a:ext cx="8229600" cy="3539430"/>
          </a:xfrm>
        </p:spPr>
        <p:txBody>
          <a:bodyPr/>
          <a:lstStyle/>
          <a:p>
            <a:pPr lvl="1"/>
            <a:r>
              <a:rPr lang="pt-BR" dirty="0" smtClean="0"/>
              <a:t>main.c</a:t>
            </a:r>
          </a:p>
          <a:p>
            <a:pPr lvl="1"/>
            <a:endParaRPr lang="pt-BR" dirty="0"/>
          </a:p>
          <a:p>
            <a:pPr marL="355600" lvl="1" indent="0">
              <a:buNone/>
            </a:pPr>
            <a:endParaRPr lang="pt-BR" dirty="0" smtClean="0"/>
          </a:p>
          <a:p>
            <a:pPr lvl="1"/>
            <a:endParaRPr lang="pt-BR" dirty="0"/>
          </a:p>
          <a:p>
            <a:pPr lvl="1"/>
            <a:endParaRPr lang="pt-BR" dirty="0" smtClean="0"/>
          </a:p>
          <a:p>
            <a:pPr lvl="1"/>
            <a:endParaRPr lang="pt-BR" dirty="0"/>
          </a:p>
          <a:p>
            <a:pPr lvl="1"/>
            <a:endParaRPr lang="pt-BR" dirty="0" smtClean="0"/>
          </a:p>
          <a:p>
            <a:pPr lvl="1"/>
            <a:endParaRPr lang="pt-BR" dirty="0"/>
          </a:p>
          <a:p>
            <a:pPr lvl="1"/>
            <a:r>
              <a:rPr lang="pt-BR" dirty="0" smtClean="0"/>
              <a:t>STM8L10x_it.c</a:t>
            </a:r>
          </a:p>
          <a:p>
            <a:pPr>
              <a:buNone/>
            </a:pPr>
            <a:endParaRPr lang="en-US" dirty="0"/>
          </a:p>
        </p:txBody>
      </p:sp>
      <p:sp>
        <p:nvSpPr>
          <p:cNvPr id="4" name="TextBox 3"/>
          <p:cNvSpPr txBox="1"/>
          <p:nvPr/>
        </p:nvSpPr>
        <p:spPr>
          <a:xfrm>
            <a:off x="876300" y="1600661"/>
            <a:ext cx="7391400" cy="2308324"/>
          </a:xfrm>
          <a:prstGeom prst="rect">
            <a:avLst/>
          </a:prstGeom>
          <a:noFill/>
        </p:spPr>
        <p:txBody>
          <a:bodyPr wrap="square" rtlCol="0">
            <a:spAutoFit/>
          </a:bodyPr>
          <a:lstStyle/>
          <a:p>
            <a:r>
              <a:rPr lang="pt-BR" sz="1200" dirty="0">
                <a:solidFill>
                  <a:schemeClr val="tx2"/>
                </a:solidFill>
              </a:rPr>
              <a:t>#include</a:t>
            </a:r>
            <a:r>
              <a:rPr lang="pt-BR" sz="1200" dirty="0"/>
              <a:t> </a:t>
            </a:r>
            <a:r>
              <a:rPr lang="pt-BR" sz="1200" dirty="0" smtClean="0">
                <a:solidFill>
                  <a:srgbClr val="00B050"/>
                </a:solidFill>
              </a:rPr>
              <a:t>"STM8L10x.h</a:t>
            </a:r>
            <a:r>
              <a:rPr lang="pt-BR" sz="1200" dirty="0">
                <a:solidFill>
                  <a:srgbClr val="00B050"/>
                </a:solidFill>
              </a:rPr>
              <a:t>"</a:t>
            </a:r>
          </a:p>
          <a:p>
            <a:endParaRPr lang="pt-BR" sz="1200" dirty="0"/>
          </a:p>
          <a:p>
            <a:r>
              <a:rPr lang="pt-BR" sz="1200" dirty="0"/>
              <a:t>main()</a:t>
            </a:r>
          </a:p>
          <a:p>
            <a:r>
              <a:rPr lang="pt-BR" sz="1200" dirty="0" smtClean="0"/>
              <a:t>{</a:t>
            </a:r>
          </a:p>
          <a:p>
            <a:r>
              <a:rPr lang="pt-BR" sz="1200" dirty="0" smtClean="0"/>
              <a:t>    CONFIG_UNUSED_PINS_STM8L001;</a:t>
            </a:r>
          </a:p>
          <a:p>
            <a:r>
              <a:rPr lang="pt-BR" sz="1200" dirty="0"/>
              <a:t> </a:t>
            </a:r>
            <a:r>
              <a:rPr lang="pt-BR" sz="1200" dirty="0" smtClean="0"/>
              <a:t>   STARTUP_SWIM_DELAY_5S;</a:t>
            </a:r>
            <a:endParaRPr lang="pt-BR" sz="1200" dirty="0"/>
          </a:p>
          <a:p>
            <a:r>
              <a:rPr lang="pt-BR" sz="1200" dirty="0" smtClean="0"/>
              <a:t>    GPIO_Init(LED_PORT,LED_PIN,GPIO_Mode_Out_PP_Low_Fast</a:t>
            </a:r>
            <a:r>
              <a:rPr lang="pt-BR" sz="1200" dirty="0"/>
              <a:t>);</a:t>
            </a:r>
          </a:p>
          <a:p>
            <a:r>
              <a:rPr lang="pt-BR" sz="1200" dirty="0" smtClean="0"/>
              <a:t>    GPIO_Init(KEY_PORT,KEY_PIN,GPIO_Mode_In_FL_IT</a:t>
            </a:r>
            <a:r>
              <a:rPr lang="pt-BR" sz="1200" dirty="0"/>
              <a:t>);</a:t>
            </a:r>
          </a:p>
          <a:p>
            <a:r>
              <a:rPr lang="pt-BR" sz="1200" dirty="0" smtClean="0"/>
              <a:t>    EXTI_SetPinSensitivity(EXTI_Pin_7,EXTI_Trigger_Rising);</a:t>
            </a:r>
          </a:p>
          <a:p>
            <a:r>
              <a:rPr lang="pt-BR" sz="1200" dirty="0" smtClean="0"/>
              <a:t>    enableInterrupts</a:t>
            </a:r>
            <a:r>
              <a:rPr lang="pt-BR" sz="1200" dirty="0"/>
              <a:t>();</a:t>
            </a:r>
            <a:r>
              <a:rPr lang="pt-BR" sz="1200" dirty="0" smtClean="0">
                <a:solidFill>
                  <a:schemeClr val="tx2"/>
                </a:solidFill>
              </a:rPr>
              <a:t>     </a:t>
            </a:r>
          </a:p>
          <a:p>
            <a:r>
              <a:rPr lang="pt-BR" sz="1200" dirty="0" smtClean="0">
                <a:solidFill>
                  <a:schemeClr val="tx2"/>
                </a:solidFill>
              </a:rPr>
              <a:t>    while</a:t>
            </a:r>
            <a:r>
              <a:rPr lang="pt-BR" sz="1200" dirty="0" smtClean="0"/>
              <a:t> (</a:t>
            </a:r>
            <a:r>
              <a:rPr lang="pt-BR" sz="1200" dirty="0" smtClean="0">
                <a:solidFill>
                  <a:srgbClr val="FF0000"/>
                </a:solidFill>
              </a:rPr>
              <a:t>1</a:t>
            </a:r>
            <a:r>
              <a:rPr lang="pt-BR" sz="1200" dirty="0" smtClean="0"/>
              <a:t>);</a:t>
            </a:r>
          </a:p>
          <a:p>
            <a:r>
              <a:rPr lang="pt-BR" sz="1200" dirty="0" smtClean="0"/>
              <a:t>}</a:t>
            </a:r>
            <a:endParaRPr lang="pt-BR" sz="1200" dirty="0"/>
          </a:p>
        </p:txBody>
      </p:sp>
      <p:sp>
        <p:nvSpPr>
          <p:cNvPr id="5" name="TextBox 4"/>
          <p:cNvSpPr txBox="1"/>
          <p:nvPr/>
        </p:nvSpPr>
        <p:spPr>
          <a:xfrm>
            <a:off x="876300" y="4343400"/>
            <a:ext cx="5943600" cy="1569660"/>
          </a:xfrm>
          <a:prstGeom prst="rect">
            <a:avLst/>
          </a:prstGeom>
          <a:noFill/>
        </p:spPr>
        <p:txBody>
          <a:bodyPr wrap="square" rtlCol="0">
            <a:spAutoFit/>
          </a:bodyPr>
          <a:lstStyle/>
          <a:p>
            <a:r>
              <a:rPr lang="pt-BR" sz="1200" dirty="0" smtClean="0"/>
              <a:t>INTERRUPT_HANDLER(EXTI7_IRQHandler,</a:t>
            </a:r>
            <a:r>
              <a:rPr lang="pt-BR" sz="1200" dirty="0" smtClean="0">
                <a:solidFill>
                  <a:srgbClr val="FF0000"/>
                </a:solidFill>
              </a:rPr>
              <a:t>9</a:t>
            </a:r>
            <a:r>
              <a:rPr lang="pt-BR" sz="1200" dirty="0"/>
              <a:t>)</a:t>
            </a:r>
          </a:p>
          <a:p>
            <a:r>
              <a:rPr lang="pt-BR" sz="1200" dirty="0"/>
              <a:t>{</a:t>
            </a:r>
          </a:p>
          <a:p>
            <a:r>
              <a:rPr lang="pt-BR" sz="1200" dirty="0">
                <a:solidFill>
                  <a:srgbClr val="00B050"/>
                </a:solidFill>
              </a:rPr>
              <a:t>    /* In order to detect unexpected events during development,</a:t>
            </a:r>
          </a:p>
          <a:p>
            <a:r>
              <a:rPr lang="pt-BR" sz="1200" dirty="0">
                <a:solidFill>
                  <a:srgbClr val="00B050"/>
                </a:solidFill>
              </a:rPr>
              <a:t>       it is recommended to set a breakpoint on the following instruction.</a:t>
            </a:r>
          </a:p>
          <a:p>
            <a:r>
              <a:rPr lang="pt-BR" sz="1200" dirty="0">
                <a:solidFill>
                  <a:srgbClr val="00B050"/>
                </a:solidFill>
              </a:rPr>
              <a:t>    */</a:t>
            </a:r>
          </a:p>
          <a:p>
            <a:r>
              <a:rPr lang="pt-BR" sz="1200" dirty="0"/>
              <a:t>	</a:t>
            </a:r>
            <a:r>
              <a:rPr lang="pt-BR" sz="1200" dirty="0" smtClean="0"/>
              <a:t>EXTI_ClearITPendingBit(EXTI_IT_Pin7);</a:t>
            </a:r>
            <a:endParaRPr lang="pt-BR" sz="1200" dirty="0"/>
          </a:p>
          <a:p>
            <a:r>
              <a:rPr lang="pt-BR" sz="1200" dirty="0"/>
              <a:t>	</a:t>
            </a:r>
            <a:r>
              <a:rPr lang="pt-BR" sz="1200" dirty="0" smtClean="0"/>
              <a:t>GPIO_ToggleBits(LED_PORT,LED_PIN);</a:t>
            </a:r>
            <a:r>
              <a:rPr lang="pt-BR" sz="1200" dirty="0"/>
              <a:t>	</a:t>
            </a:r>
          </a:p>
          <a:p>
            <a:r>
              <a:rPr lang="pt-BR" sz="1200" dirty="0"/>
              <a:t>}</a:t>
            </a:r>
          </a:p>
        </p:txBody>
      </p:sp>
    </p:spTree>
    <p:extLst>
      <p:ext uri="{BB962C8B-B14F-4D97-AF65-F5344CB8AC3E}">
        <p14:creationId xmlns:p14="http://schemas.microsoft.com/office/powerpoint/2010/main" val="996136758"/>
      </p:ext>
    </p:extLst>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08653"/>
          </a:xfrm>
        </p:spPr>
        <p:txBody>
          <a:bodyPr/>
          <a:lstStyle/>
          <a:p>
            <a:r>
              <a:rPr lang="pt-BR" dirty="0" smtClean="0">
                <a:solidFill>
                  <a:schemeClr val="bg1">
                    <a:lumMod val="50000"/>
                  </a:schemeClr>
                </a:solidFill>
              </a:rPr>
              <a:t>GPIO</a:t>
            </a:r>
          </a:p>
          <a:p>
            <a:r>
              <a:rPr lang="pt-BR" dirty="0" smtClean="0">
                <a:solidFill>
                  <a:schemeClr val="bg1">
                    <a:lumMod val="50000"/>
                  </a:schemeClr>
                </a:solidFill>
              </a:rPr>
              <a:t>EXTI</a:t>
            </a:r>
          </a:p>
          <a:p>
            <a:r>
              <a:rPr lang="pt-BR" dirty="0"/>
              <a:t>TIM4</a:t>
            </a:r>
          </a:p>
          <a:p>
            <a:r>
              <a:rPr lang="pt-BR" dirty="0">
                <a:solidFill>
                  <a:schemeClr val="bg1">
                    <a:lumMod val="50000"/>
                  </a:schemeClr>
                </a:solidFill>
              </a:rPr>
              <a:t>UART</a:t>
            </a:r>
          </a:p>
          <a:p>
            <a:r>
              <a:rPr lang="pt-BR" dirty="0" smtClean="0">
                <a:solidFill>
                  <a:schemeClr val="bg1">
                    <a:lumMod val="50000"/>
                  </a:schemeClr>
                </a:solidFill>
              </a:rPr>
              <a:t>Run / Low Power Modes measurement</a:t>
            </a:r>
          </a:p>
          <a:p>
            <a:pPr lvl="1"/>
            <a:r>
              <a:rPr lang="pt-BR" dirty="0" smtClean="0">
                <a:solidFill>
                  <a:schemeClr val="bg1">
                    <a:lumMod val="50000"/>
                  </a:schemeClr>
                </a:solidFill>
              </a:rPr>
              <a:t>Run Mode IDD</a:t>
            </a:r>
          </a:p>
          <a:p>
            <a:pPr lvl="1"/>
            <a:r>
              <a:rPr lang="pt-BR" dirty="0" smtClean="0">
                <a:solidFill>
                  <a:schemeClr val="bg1">
                    <a:lumMod val="50000"/>
                  </a:schemeClr>
                </a:solidFill>
              </a:rPr>
              <a:t>AWU Halt mode IDD</a:t>
            </a:r>
          </a:p>
        </p:txBody>
      </p:sp>
    </p:spTree>
    <p:extLst>
      <p:ext uri="{BB962C8B-B14F-4D97-AF65-F5344CB8AC3E}">
        <p14:creationId xmlns:p14="http://schemas.microsoft.com/office/powerpoint/2010/main" val="1233939304"/>
      </p:ext>
    </p:extLst>
  </p:cSld>
  <p:clrMapOvr>
    <a:masterClrMapping/>
  </p:clrMapOvr>
  <p:transition spd="slow">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TIM4</a:t>
            </a:r>
            <a:endParaRPr lang="pt-BR" dirty="0"/>
          </a:p>
        </p:txBody>
      </p:sp>
      <p:sp>
        <p:nvSpPr>
          <p:cNvPr id="3" name="Content Placeholder 2"/>
          <p:cNvSpPr>
            <a:spLocks noGrp="1"/>
          </p:cNvSpPr>
          <p:nvPr>
            <p:ph idx="1"/>
          </p:nvPr>
        </p:nvSpPr>
        <p:spPr>
          <a:xfrm>
            <a:off x="457200" y="1277496"/>
            <a:ext cx="8229600" cy="1015663"/>
          </a:xfrm>
        </p:spPr>
        <p:txBody>
          <a:bodyPr/>
          <a:lstStyle/>
          <a:p>
            <a:r>
              <a:rPr lang="pt-BR" dirty="0" smtClean="0"/>
              <a:t>In order to use any peripheral, it’s mandatory to turn it’s clock on, so to run the TIM4, it’s needed to add two source files and their respective header file</a:t>
            </a:r>
            <a:endParaRPr lang="pt-BR" dirty="0"/>
          </a:p>
        </p:txBody>
      </p:sp>
      <p:pic>
        <p:nvPicPr>
          <p:cNvPr id="4" name="Picture 3"/>
          <p:cNvPicPr>
            <a:picLocks noChangeAspect="1"/>
          </p:cNvPicPr>
          <p:nvPr/>
        </p:nvPicPr>
        <p:blipFill>
          <a:blip r:embed="rId2"/>
          <a:stretch>
            <a:fillRect/>
          </a:stretch>
        </p:blipFill>
        <p:spPr>
          <a:xfrm>
            <a:off x="2889857" y="2334469"/>
            <a:ext cx="3209925" cy="4457700"/>
          </a:xfrm>
          <a:prstGeom prst="rect">
            <a:avLst/>
          </a:prstGeom>
        </p:spPr>
      </p:pic>
    </p:spTree>
    <p:extLst>
      <p:ext uri="{BB962C8B-B14F-4D97-AF65-F5344CB8AC3E}">
        <p14:creationId xmlns:p14="http://schemas.microsoft.com/office/powerpoint/2010/main" val="4214750391"/>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TIM4</a:t>
            </a:r>
            <a:endParaRPr lang="pt-BR" dirty="0"/>
          </a:p>
        </p:txBody>
      </p:sp>
      <p:sp>
        <p:nvSpPr>
          <p:cNvPr id="3" name="Content Placeholder 2"/>
          <p:cNvSpPr>
            <a:spLocks noGrp="1"/>
          </p:cNvSpPr>
          <p:nvPr>
            <p:ph idx="1"/>
          </p:nvPr>
        </p:nvSpPr>
        <p:spPr>
          <a:xfrm>
            <a:off x="457200" y="1277496"/>
            <a:ext cx="8229600" cy="2246769"/>
          </a:xfrm>
        </p:spPr>
        <p:txBody>
          <a:bodyPr/>
          <a:lstStyle/>
          <a:p>
            <a:r>
              <a:rPr lang="pt-BR" dirty="0" smtClean="0"/>
              <a:t>main.c</a:t>
            </a:r>
          </a:p>
          <a:p>
            <a:endParaRPr lang="pt-BR" dirty="0"/>
          </a:p>
          <a:p>
            <a:endParaRPr lang="pt-BR" dirty="0" smtClean="0"/>
          </a:p>
          <a:p>
            <a:r>
              <a:rPr lang="pt-BR" dirty="0" smtClean="0"/>
              <a:t>stm8l10x._it.c</a:t>
            </a:r>
            <a:endParaRPr lang="pt-BR" dirty="0"/>
          </a:p>
        </p:txBody>
      </p:sp>
      <p:sp>
        <p:nvSpPr>
          <p:cNvPr id="4" name="Rectangle 3"/>
          <p:cNvSpPr/>
          <p:nvPr/>
        </p:nvSpPr>
        <p:spPr>
          <a:xfrm>
            <a:off x="-343880" y="1713055"/>
            <a:ext cx="9677400" cy="1323439"/>
          </a:xfrm>
          <a:prstGeom prst="rect">
            <a:avLst/>
          </a:prstGeom>
        </p:spPr>
        <p:txBody>
          <a:bodyPr wrap="square">
            <a:spAutoFit/>
          </a:bodyPr>
          <a:lstStyle/>
          <a:p>
            <a:r>
              <a:rPr lang="pt-BR" sz="1600" dirty="0">
                <a:solidFill>
                  <a:srgbClr val="000000"/>
                </a:solidFill>
                <a:highlight>
                  <a:srgbClr val="FFFFFF"/>
                </a:highlight>
              </a:rPr>
              <a:t>	CLK_PeripheralClockConfig</a:t>
            </a:r>
            <a:r>
              <a:rPr lang="pt-BR" sz="1600" b="1" dirty="0">
                <a:solidFill>
                  <a:srgbClr val="000080"/>
                </a:solidFill>
                <a:highlight>
                  <a:srgbClr val="FFFFFF"/>
                </a:highlight>
              </a:rPr>
              <a:t>(</a:t>
            </a:r>
            <a:r>
              <a:rPr lang="pt-BR" sz="1600" dirty="0">
                <a:solidFill>
                  <a:srgbClr val="000000"/>
                </a:solidFill>
                <a:highlight>
                  <a:srgbClr val="FFFFFF"/>
                </a:highlight>
              </a:rPr>
              <a:t>CLK_Peripheral_TIM4</a:t>
            </a:r>
            <a:r>
              <a:rPr lang="pt-BR" sz="1600" b="1" dirty="0">
                <a:solidFill>
                  <a:srgbClr val="000080"/>
                </a:solidFill>
                <a:highlight>
                  <a:srgbClr val="FFFFFF"/>
                </a:highlight>
              </a:rPr>
              <a:t>,</a:t>
            </a:r>
            <a:r>
              <a:rPr lang="pt-BR" sz="1600" dirty="0">
                <a:solidFill>
                  <a:srgbClr val="000000"/>
                </a:solidFill>
                <a:highlight>
                  <a:srgbClr val="FFFFFF"/>
                </a:highlight>
              </a:rPr>
              <a:t> ENABLE</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008000"/>
                </a:solidFill>
                <a:highlight>
                  <a:srgbClr val="FFFFFF"/>
                </a:highlight>
              </a:rPr>
              <a:t>//enable TIM4 clock</a:t>
            </a:r>
          </a:p>
          <a:p>
            <a:r>
              <a:rPr lang="pt-BR" sz="1600" dirty="0">
                <a:solidFill>
                  <a:srgbClr val="000000"/>
                </a:solidFill>
                <a:highlight>
                  <a:srgbClr val="FFFFFF"/>
                </a:highlight>
              </a:rPr>
              <a:t>	TIM4_TimeBaseInit</a:t>
            </a:r>
            <a:r>
              <a:rPr lang="pt-BR" sz="1600" b="1" dirty="0">
                <a:solidFill>
                  <a:srgbClr val="000080"/>
                </a:solidFill>
                <a:highlight>
                  <a:srgbClr val="FFFFFF"/>
                </a:highlight>
              </a:rPr>
              <a:t>(</a:t>
            </a:r>
            <a:r>
              <a:rPr lang="pt-BR" sz="1600" dirty="0">
                <a:solidFill>
                  <a:srgbClr val="000000"/>
                </a:solidFill>
                <a:highlight>
                  <a:srgbClr val="FFFFFF"/>
                </a:highlight>
              </a:rPr>
              <a:t>TIM4_Prescaler_16</a:t>
            </a:r>
            <a:r>
              <a:rPr lang="pt-BR" sz="1600" b="1" dirty="0">
                <a:solidFill>
                  <a:srgbClr val="000080"/>
                </a:solidFill>
                <a:highlight>
                  <a:srgbClr val="FFFFFF"/>
                </a:highlight>
              </a:rPr>
              <a:t>,</a:t>
            </a:r>
            <a:r>
              <a:rPr lang="pt-BR" sz="1600" dirty="0">
                <a:solidFill>
                  <a:srgbClr val="FF8000"/>
                </a:solidFill>
                <a:highlight>
                  <a:srgbClr val="FFFFFF"/>
                </a:highlight>
              </a:rPr>
              <a:t>124</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008000"/>
                </a:solidFill>
                <a:highlight>
                  <a:srgbClr val="FFFFFF"/>
                </a:highlight>
              </a:rPr>
              <a:t>//1KHz Time base</a:t>
            </a:r>
          </a:p>
          <a:p>
            <a:r>
              <a:rPr lang="en-US" sz="1600" dirty="0">
                <a:solidFill>
                  <a:srgbClr val="000000"/>
                </a:solidFill>
                <a:highlight>
                  <a:srgbClr val="FFFFFF"/>
                </a:highlight>
              </a:rPr>
              <a:t>	TIM4_ITConfig</a:t>
            </a:r>
            <a:r>
              <a:rPr lang="en-US" sz="1600" b="1" dirty="0">
                <a:solidFill>
                  <a:srgbClr val="000080"/>
                </a:solidFill>
                <a:highlight>
                  <a:srgbClr val="FFFFFF"/>
                </a:highlight>
              </a:rPr>
              <a:t>(</a:t>
            </a:r>
            <a:r>
              <a:rPr lang="en-US" sz="1600" dirty="0">
                <a:solidFill>
                  <a:srgbClr val="000000"/>
                </a:solidFill>
                <a:highlight>
                  <a:srgbClr val="FFFFFF"/>
                </a:highlight>
              </a:rPr>
              <a:t>TIM4_IT_Update</a:t>
            </a:r>
            <a:r>
              <a:rPr lang="en-US" sz="1600" b="1" dirty="0">
                <a:solidFill>
                  <a:srgbClr val="000080"/>
                </a:solidFill>
                <a:highlight>
                  <a:srgbClr val="FFFFFF"/>
                </a:highlight>
              </a:rPr>
              <a:t>,</a:t>
            </a:r>
            <a:r>
              <a:rPr lang="en-US" sz="1600" dirty="0">
                <a:solidFill>
                  <a:srgbClr val="000000"/>
                </a:solidFill>
                <a:highlight>
                  <a:srgbClr val="FFFFFF"/>
                </a:highlight>
              </a:rPr>
              <a:t> ENABLE</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008000"/>
                </a:solidFill>
                <a:highlight>
                  <a:srgbClr val="FFFFFF"/>
                </a:highlight>
              </a:rPr>
              <a:t>//Enable overflow interrupt</a:t>
            </a:r>
          </a:p>
          <a:p>
            <a:r>
              <a:rPr lang="pt-BR" sz="1600" dirty="0">
                <a:solidFill>
                  <a:srgbClr val="000000"/>
                </a:solidFill>
                <a:highlight>
                  <a:srgbClr val="FFFFFF"/>
                </a:highlight>
              </a:rPr>
              <a:t>	TIM4_Cmd</a:t>
            </a:r>
            <a:r>
              <a:rPr lang="pt-BR" sz="1600" b="1" dirty="0">
                <a:solidFill>
                  <a:srgbClr val="000080"/>
                </a:solidFill>
                <a:highlight>
                  <a:srgbClr val="FFFFFF"/>
                </a:highlight>
              </a:rPr>
              <a:t>(</a:t>
            </a:r>
            <a:r>
              <a:rPr lang="pt-BR" sz="1600" dirty="0">
                <a:solidFill>
                  <a:srgbClr val="000000"/>
                </a:solidFill>
                <a:highlight>
                  <a:srgbClr val="FFFFFF"/>
                </a:highlight>
              </a:rPr>
              <a:t>ENABLE</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008000"/>
                </a:solidFill>
                <a:highlight>
                  <a:srgbClr val="FFFFFF"/>
                </a:highlight>
              </a:rPr>
              <a:t>//start timer counter</a:t>
            </a:r>
          </a:p>
          <a:p>
            <a:r>
              <a:rPr lang="pt-BR" sz="1600" dirty="0">
                <a:solidFill>
                  <a:srgbClr val="000000"/>
                </a:solidFill>
                <a:highlight>
                  <a:srgbClr val="FFFFFF"/>
                </a:highlight>
              </a:rPr>
              <a:t>	enableInterrupts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008000"/>
                </a:solidFill>
                <a:highlight>
                  <a:srgbClr val="FFFFFF"/>
                </a:highlight>
              </a:rPr>
              <a:t>//enable interrupts</a:t>
            </a:r>
            <a:endParaRPr lang="pt-BR" sz="1600" dirty="0"/>
          </a:p>
        </p:txBody>
      </p:sp>
      <p:sp>
        <p:nvSpPr>
          <p:cNvPr id="5" name="Rectangle 4"/>
          <p:cNvSpPr/>
          <p:nvPr/>
        </p:nvSpPr>
        <p:spPr>
          <a:xfrm>
            <a:off x="486508" y="3472053"/>
            <a:ext cx="9220200" cy="3046988"/>
          </a:xfrm>
          <a:prstGeom prst="rect">
            <a:avLst/>
          </a:prstGeom>
        </p:spPr>
        <p:txBody>
          <a:bodyPr wrap="square">
            <a:spAutoFit/>
          </a:bodyPr>
          <a:lstStyle/>
          <a:p>
            <a:r>
              <a:rPr lang="pt-BR" sz="1600" dirty="0">
                <a:solidFill>
                  <a:srgbClr val="000000"/>
                </a:solidFill>
                <a:highlight>
                  <a:srgbClr val="FFFFFF"/>
                </a:highlight>
              </a:rPr>
              <a:t>INTERRUPT_HANDLER</a:t>
            </a:r>
            <a:r>
              <a:rPr lang="pt-BR" sz="1600" b="1" dirty="0">
                <a:solidFill>
                  <a:srgbClr val="000080"/>
                </a:solidFill>
                <a:highlight>
                  <a:srgbClr val="FFFFFF"/>
                </a:highlight>
              </a:rPr>
              <a:t>(</a:t>
            </a:r>
            <a:r>
              <a:rPr lang="pt-BR" sz="1600" dirty="0">
                <a:solidFill>
                  <a:srgbClr val="000000"/>
                </a:solidFill>
                <a:highlight>
                  <a:srgbClr val="FFFFFF"/>
                </a:highlight>
              </a:rPr>
              <a:t>TIM4_UPD_OVF_IRQHandler</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8000"/>
                </a:solidFill>
                <a:highlight>
                  <a:srgbClr val="FFFFFF"/>
                </a:highlight>
              </a:rPr>
              <a:t>25</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smtClean="0">
                <a:solidFill>
                  <a:srgbClr val="000000"/>
                </a:solidFill>
                <a:highlight>
                  <a:srgbClr val="FFFFFF"/>
                </a:highlight>
              </a:rPr>
              <a:t>	</a:t>
            </a:r>
            <a:r>
              <a:rPr lang="pt-BR" sz="1600" dirty="0" smtClean="0">
                <a:solidFill>
                  <a:srgbClr val="8000FF"/>
                </a:solidFill>
                <a:highlight>
                  <a:srgbClr val="FFFFFF"/>
                </a:highlight>
              </a:rPr>
              <a:t>static</a:t>
            </a:r>
            <a:r>
              <a:rPr lang="pt-BR" sz="1600" dirty="0" smtClean="0">
                <a:solidFill>
                  <a:srgbClr val="000000"/>
                </a:solidFill>
                <a:highlight>
                  <a:srgbClr val="FFFFFF"/>
                </a:highlight>
              </a:rPr>
              <a:t> </a:t>
            </a:r>
            <a:r>
              <a:rPr lang="pt-BR" sz="1600" dirty="0">
                <a:solidFill>
                  <a:srgbClr val="000000"/>
                </a:solidFill>
                <a:highlight>
                  <a:srgbClr val="FFFFFF"/>
                </a:highlight>
              </a:rPr>
              <a:t>u16 TimerUpDate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8000"/>
                </a:solidFill>
                <a:highlight>
                  <a:srgbClr val="FFFFFF"/>
                </a:highlight>
              </a:rPr>
              <a:t>1000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smtClean="0">
                <a:solidFill>
                  <a:srgbClr val="000000"/>
                </a:solidFill>
                <a:highlight>
                  <a:srgbClr val="FFFFFF"/>
                </a:highlight>
              </a:rPr>
              <a:t>TIM4_ClearITPendingBit</a:t>
            </a:r>
            <a:r>
              <a:rPr lang="pt-BR" sz="1600" b="1" dirty="0" smtClean="0">
                <a:solidFill>
                  <a:srgbClr val="000080"/>
                </a:solidFill>
                <a:highlight>
                  <a:srgbClr val="FFFFFF"/>
                </a:highlight>
              </a:rPr>
              <a:t>(</a:t>
            </a:r>
            <a:r>
              <a:rPr lang="pt-BR" sz="1600" dirty="0" smtClean="0">
                <a:solidFill>
                  <a:srgbClr val="000000"/>
                </a:solidFill>
                <a:highlight>
                  <a:srgbClr val="FFFFFF"/>
                </a:highlight>
              </a:rPr>
              <a:t>TIM4_IT_Update</a:t>
            </a:r>
            <a:r>
              <a:rPr lang="pt-BR" sz="1600" b="1" dirty="0">
                <a:solidFill>
                  <a:srgbClr val="000080"/>
                </a:solidFill>
                <a:highlight>
                  <a:srgbClr val="FFFFFF"/>
                </a:highlight>
              </a:rPr>
              <a:t>);</a:t>
            </a:r>
            <a:r>
              <a:rPr lang="pt-BR" sz="1600" dirty="0">
                <a:solidFill>
                  <a:srgbClr val="008000"/>
                </a:solidFill>
                <a:highlight>
                  <a:srgbClr val="FFFFFF"/>
                </a:highlight>
              </a:rPr>
              <a:t>//clear interrupt request</a:t>
            </a:r>
          </a:p>
          <a:p>
            <a:r>
              <a:rPr lang="pt-BR" sz="1600" dirty="0">
                <a:solidFill>
                  <a:srgbClr val="000000"/>
                </a:solidFill>
                <a:highlight>
                  <a:srgbClr val="FFFFFF"/>
                </a:highlight>
              </a:rPr>
              <a:t>	</a:t>
            </a:r>
            <a:r>
              <a:rPr lang="pt-BR" sz="1600" b="1" dirty="0" smtClean="0">
                <a:solidFill>
                  <a:srgbClr val="0000FF"/>
                </a:solidFill>
                <a:highlight>
                  <a:srgbClr val="FFFFFF"/>
                </a:highlight>
              </a:rPr>
              <a:t>if</a:t>
            </a:r>
            <a:r>
              <a:rPr lang="pt-BR" sz="1600" b="1" dirty="0">
                <a:solidFill>
                  <a:srgbClr val="000080"/>
                </a:solidFill>
                <a:highlight>
                  <a:srgbClr val="FFFFFF"/>
                </a:highlight>
              </a:rPr>
              <a:t>(!</a:t>
            </a:r>
            <a:r>
              <a:rPr lang="pt-BR" sz="1600" dirty="0">
                <a:solidFill>
                  <a:srgbClr val="000000"/>
                </a:solidFill>
                <a:highlight>
                  <a:srgbClr val="FFFFFF"/>
                </a:highlight>
              </a:rPr>
              <a:t>TimerUpDate</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TimerUpDate </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FF8000"/>
                </a:solidFill>
                <a:highlight>
                  <a:srgbClr val="FFFFFF"/>
                </a:highlight>
              </a:rPr>
              <a:t>1000</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dirty="0">
                <a:solidFill>
                  <a:srgbClr val="008000"/>
                </a:solidFill>
                <a:highlight>
                  <a:srgbClr val="FFFFFF"/>
                </a:highlight>
              </a:rPr>
              <a:t>/* toggle with tested pin */</a:t>
            </a:r>
            <a:endParaRPr lang="pt-BR" sz="1600" dirty="0">
              <a:solidFill>
                <a:srgbClr val="000000"/>
              </a:solidFill>
              <a:highlight>
                <a:srgbClr val="FFFFFF"/>
              </a:highlight>
            </a:endParaRPr>
          </a:p>
          <a:p>
            <a:r>
              <a:rPr lang="pt-BR" sz="1600" dirty="0">
                <a:solidFill>
                  <a:srgbClr val="000000"/>
                </a:solidFill>
                <a:highlight>
                  <a:srgbClr val="FFFFFF"/>
                </a:highlight>
              </a:rPr>
              <a:t>		GPIO_ToggleBits</a:t>
            </a:r>
            <a:r>
              <a:rPr lang="pt-BR" sz="1600" b="1" dirty="0">
                <a:solidFill>
                  <a:srgbClr val="000080"/>
                </a:solidFill>
                <a:highlight>
                  <a:srgbClr val="FFFFFF"/>
                </a:highlight>
              </a:rPr>
              <a:t>(</a:t>
            </a:r>
            <a:r>
              <a:rPr lang="pt-BR" sz="1600" dirty="0">
                <a:solidFill>
                  <a:srgbClr val="000000"/>
                </a:solidFill>
                <a:highlight>
                  <a:srgbClr val="FFFFFF"/>
                </a:highlight>
              </a:rPr>
              <a:t>LED_PORT</a:t>
            </a:r>
            <a:r>
              <a:rPr lang="pt-BR" sz="1600" b="1" dirty="0">
                <a:solidFill>
                  <a:srgbClr val="000080"/>
                </a:solidFill>
                <a:highlight>
                  <a:srgbClr val="FFFFFF"/>
                </a:highlight>
              </a:rPr>
              <a:t>,</a:t>
            </a:r>
            <a:r>
              <a:rPr lang="pt-BR" sz="1600" dirty="0">
                <a:solidFill>
                  <a:srgbClr val="000000"/>
                </a:solidFill>
                <a:highlight>
                  <a:srgbClr val="FFFFFF"/>
                </a:highlight>
              </a:rPr>
              <a:t> LED_PIN</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smtClean="0">
                <a:solidFill>
                  <a:srgbClr val="000080"/>
                </a:solidFill>
                <a:highlight>
                  <a:srgbClr val="FFFFFF"/>
                </a:highlight>
              </a:rPr>
              <a:t>}</a:t>
            </a:r>
            <a:r>
              <a:rPr lang="pt-BR" sz="1600" b="1" dirty="0">
                <a:solidFill>
                  <a:srgbClr val="0000FF"/>
                </a:solidFill>
                <a:highlight>
                  <a:srgbClr val="FFFFFF"/>
                </a:highlight>
              </a:rPr>
              <a:t>else</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TimerUpDate</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a:t>
            </a:r>
            <a:r>
              <a:rPr lang="pt-BR" sz="1600" b="1" dirty="0" smtClean="0">
                <a:solidFill>
                  <a:srgbClr val="000080"/>
                </a:solidFill>
                <a:highlight>
                  <a:srgbClr val="FFFFFF"/>
                </a:highlight>
              </a:rPr>
              <a:t>}</a:t>
            </a:r>
            <a:endParaRPr lang="pt-BR" sz="1600" dirty="0">
              <a:solidFill>
                <a:srgbClr val="000000"/>
              </a:solidFill>
              <a:highlight>
                <a:srgbClr val="FFFFFF"/>
              </a:highlight>
            </a:endParaRPr>
          </a:p>
          <a:p>
            <a:r>
              <a:rPr lang="pt-BR" sz="1600" b="1" dirty="0">
                <a:solidFill>
                  <a:srgbClr val="000080"/>
                </a:solidFill>
                <a:highlight>
                  <a:srgbClr val="FFFFFF"/>
                </a:highlight>
              </a:rPr>
              <a:t>}</a:t>
            </a:r>
            <a:endParaRPr lang="pt-BR" sz="1600" dirty="0"/>
          </a:p>
        </p:txBody>
      </p:sp>
    </p:spTree>
    <p:extLst>
      <p:ext uri="{BB962C8B-B14F-4D97-AF65-F5344CB8AC3E}">
        <p14:creationId xmlns:p14="http://schemas.microsoft.com/office/powerpoint/2010/main" val="3100936379"/>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508653"/>
          </a:xfrm>
        </p:spPr>
        <p:txBody>
          <a:bodyPr/>
          <a:lstStyle/>
          <a:p>
            <a:r>
              <a:rPr lang="pt-BR" dirty="0" smtClean="0">
                <a:solidFill>
                  <a:schemeClr val="bg1">
                    <a:lumMod val="50000"/>
                  </a:schemeClr>
                </a:solidFill>
              </a:rPr>
              <a:t>GPIO</a:t>
            </a:r>
          </a:p>
          <a:p>
            <a:r>
              <a:rPr lang="pt-BR" dirty="0" smtClean="0">
                <a:solidFill>
                  <a:schemeClr val="bg1">
                    <a:lumMod val="50000"/>
                  </a:schemeClr>
                </a:solidFill>
              </a:rPr>
              <a:t>EXTI</a:t>
            </a:r>
          </a:p>
          <a:p>
            <a:r>
              <a:rPr lang="pt-BR" dirty="0" smtClean="0">
                <a:solidFill>
                  <a:schemeClr val="bg1">
                    <a:lumMod val="50000"/>
                  </a:schemeClr>
                </a:solidFill>
              </a:rPr>
              <a:t>TIM4</a:t>
            </a:r>
          </a:p>
          <a:p>
            <a:r>
              <a:rPr lang="pt-BR" dirty="0" smtClean="0"/>
              <a:t>UART</a:t>
            </a:r>
            <a:endParaRPr lang="pt-BR" dirty="0"/>
          </a:p>
          <a:p>
            <a:r>
              <a:rPr lang="pt-BR" dirty="0" smtClean="0">
                <a:solidFill>
                  <a:schemeClr val="bg1">
                    <a:lumMod val="50000"/>
                  </a:schemeClr>
                </a:solidFill>
              </a:rPr>
              <a:t>Run / Low Power Modes measurement</a:t>
            </a:r>
          </a:p>
          <a:p>
            <a:pPr lvl="1"/>
            <a:r>
              <a:rPr lang="pt-BR" dirty="0" smtClean="0">
                <a:solidFill>
                  <a:schemeClr val="bg1">
                    <a:lumMod val="50000"/>
                  </a:schemeClr>
                </a:solidFill>
              </a:rPr>
              <a:t>Run Mode IDD</a:t>
            </a:r>
          </a:p>
          <a:p>
            <a:pPr lvl="1"/>
            <a:r>
              <a:rPr lang="pt-BR" dirty="0" smtClean="0">
                <a:solidFill>
                  <a:schemeClr val="bg1">
                    <a:lumMod val="50000"/>
                  </a:schemeClr>
                </a:solidFill>
              </a:rPr>
              <a:t>AWU Halt mode IDD</a:t>
            </a:r>
          </a:p>
        </p:txBody>
      </p:sp>
    </p:spTree>
    <p:extLst>
      <p:ext uri="{BB962C8B-B14F-4D97-AF65-F5344CB8AC3E}">
        <p14:creationId xmlns:p14="http://schemas.microsoft.com/office/powerpoint/2010/main" val="3530844755"/>
      </p:ext>
    </p:extLst>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UART</a:t>
            </a:r>
            <a:endParaRPr lang="pt-BR" dirty="0"/>
          </a:p>
        </p:txBody>
      </p:sp>
      <p:sp>
        <p:nvSpPr>
          <p:cNvPr id="3" name="Content Placeholder 2"/>
          <p:cNvSpPr>
            <a:spLocks noGrp="1"/>
          </p:cNvSpPr>
          <p:nvPr>
            <p:ph idx="1"/>
          </p:nvPr>
        </p:nvSpPr>
        <p:spPr>
          <a:xfrm>
            <a:off x="457200" y="1277496"/>
            <a:ext cx="8229600" cy="1323439"/>
          </a:xfrm>
        </p:spPr>
        <p:txBody>
          <a:bodyPr/>
          <a:lstStyle/>
          <a:p>
            <a:r>
              <a:rPr lang="en-US" dirty="0"/>
              <a:t>Let’s Configure UART to enter in loopback mode and receive what we send! Receive using interrupt</a:t>
            </a:r>
            <a:endParaRPr lang="pt-BR" dirty="0"/>
          </a:p>
          <a:p>
            <a:endParaRPr lang="pt-BR" dirty="0"/>
          </a:p>
        </p:txBody>
      </p:sp>
      <p:pic>
        <p:nvPicPr>
          <p:cNvPr id="4" name="Picture 3"/>
          <p:cNvPicPr>
            <a:picLocks noChangeAspect="1"/>
          </p:cNvPicPr>
          <p:nvPr/>
        </p:nvPicPr>
        <p:blipFill>
          <a:blip r:embed="rId2"/>
          <a:stretch>
            <a:fillRect/>
          </a:stretch>
        </p:blipFill>
        <p:spPr>
          <a:xfrm>
            <a:off x="1066800" y="2125540"/>
            <a:ext cx="3057525" cy="4714875"/>
          </a:xfrm>
          <a:prstGeom prst="rect">
            <a:avLst/>
          </a:prstGeom>
        </p:spPr>
      </p:pic>
    </p:spTree>
    <p:extLst>
      <p:ext uri="{BB962C8B-B14F-4D97-AF65-F5344CB8AC3E}">
        <p14:creationId xmlns:p14="http://schemas.microsoft.com/office/powerpoint/2010/main" val="377298478"/>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UART</a:t>
            </a:r>
            <a:endParaRPr lang="en-US" dirty="0"/>
          </a:p>
        </p:txBody>
      </p:sp>
      <p:sp>
        <p:nvSpPr>
          <p:cNvPr id="3" name="Content Placeholder 2"/>
          <p:cNvSpPr>
            <a:spLocks noGrp="1"/>
          </p:cNvSpPr>
          <p:nvPr>
            <p:ph idx="1"/>
          </p:nvPr>
        </p:nvSpPr>
        <p:spPr>
          <a:xfrm>
            <a:off x="457200" y="1277496"/>
            <a:ext cx="8229600" cy="4108817"/>
          </a:xfrm>
        </p:spPr>
        <p:txBody>
          <a:bodyPr/>
          <a:lstStyle/>
          <a:p>
            <a:r>
              <a:rPr lang="en-US" dirty="0" smtClean="0"/>
              <a:t>Let’s Configure UART to enter in loopback mode and receive what we send! Receive using interrupt</a:t>
            </a:r>
          </a:p>
          <a:p>
            <a:r>
              <a:rPr lang="en-US" dirty="0" err="1" smtClean="0"/>
              <a:t>main.c</a:t>
            </a:r>
            <a:endParaRPr lang="en-US" dirty="0" smtClean="0"/>
          </a:p>
          <a:p>
            <a:endParaRPr lang="en-US" dirty="0"/>
          </a:p>
          <a:p>
            <a:endParaRPr lang="en-US" dirty="0" smtClean="0"/>
          </a:p>
          <a:p>
            <a:endParaRPr lang="en-US" dirty="0"/>
          </a:p>
          <a:p>
            <a:pPr lvl="1"/>
            <a:r>
              <a:rPr lang="en-US" dirty="0" smtClean="0"/>
              <a:t>Infinite loop</a:t>
            </a:r>
          </a:p>
          <a:p>
            <a:r>
              <a:rPr lang="pt-BR" dirty="0" smtClean="0"/>
              <a:t>stm8l10x_it.c</a:t>
            </a:r>
            <a:endParaRPr lang="en-US" dirty="0"/>
          </a:p>
        </p:txBody>
      </p:sp>
      <p:sp>
        <p:nvSpPr>
          <p:cNvPr id="4" name="Rectangle 3"/>
          <p:cNvSpPr/>
          <p:nvPr/>
        </p:nvSpPr>
        <p:spPr>
          <a:xfrm>
            <a:off x="468923" y="2667000"/>
            <a:ext cx="8991600" cy="1815882"/>
          </a:xfrm>
          <a:prstGeom prst="rect">
            <a:avLst/>
          </a:prstGeom>
        </p:spPr>
        <p:txBody>
          <a:bodyPr wrap="square">
            <a:spAutoFit/>
          </a:bodyPr>
          <a:lstStyle/>
          <a:p>
            <a:r>
              <a:rPr lang="pt-BR" sz="1400" dirty="0">
                <a:solidFill>
                  <a:srgbClr val="000000"/>
                </a:solidFill>
                <a:highlight>
                  <a:srgbClr val="FFFFFF"/>
                </a:highlight>
              </a:rPr>
              <a:t> </a:t>
            </a:r>
            <a:r>
              <a:rPr lang="pt-BR" sz="1400" dirty="0">
                <a:solidFill>
                  <a:srgbClr val="008000"/>
                </a:solidFill>
                <a:highlight>
                  <a:srgbClr val="FFFFFF"/>
                </a:highlight>
              </a:rPr>
              <a:t>/* initialize UART */</a:t>
            </a:r>
            <a:endParaRPr lang="pt-BR" sz="1400" dirty="0">
              <a:solidFill>
                <a:srgbClr val="000000"/>
              </a:solidFill>
              <a:highlight>
                <a:srgbClr val="FFFFFF"/>
              </a:highlight>
            </a:endParaRPr>
          </a:p>
          <a:p>
            <a:r>
              <a:rPr lang="pt-BR" sz="1400" dirty="0">
                <a:solidFill>
                  <a:srgbClr val="000000"/>
                </a:solidFill>
                <a:highlight>
                  <a:srgbClr val="FFFFFF"/>
                </a:highlight>
              </a:rPr>
              <a:t>	GPIO_Init</a:t>
            </a:r>
            <a:r>
              <a:rPr lang="pt-BR" sz="1400" b="1" dirty="0">
                <a:solidFill>
                  <a:srgbClr val="000080"/>
                </a:solidFill>
                <a:highlight>
                  <a:srgbClr val="FFFFFF"/>
                </a:highlight>
              </a:rPr>
              <a:t>(</a:t>
            </a:r>
            <a:r>
              <a:rPr lang="pt-BR" sz="1400" dirty="0">
                <a:solidFill>
                  <a:srgbClr val="000000"/>
                </a:solidFill>
                <a:highlight>
                  <a:srgbClr val="FFFFFF"/>
                </a:highlight>
              </a:rPr>
              <a:t>GPIOC</a:t>
            </a:r>
            <a:r>
              <a:rPr lang="pt-BR" sz="1400" b="1" dirty="0">
                <a:solidFill>
                  <a:srgbClr val="000080"/>
                </a:solidFill>
                <a:highlight>
                  <a:srgbClr val="FFFFFF"/>
                </a:highlight>
              </a:rPr>
              <a:t>,</a:t>
            </a:r>
            <a:r>
              <a:rPr lang="pt-BR" sz="1400" dirty="0">
                <a:solidFill>
                  <a:srgbClr val="000000"/>
                </a:solidFill>
                <a:highlight>
                  <a:srgbClr val="FFFFFF"/>
                </a:highlight>
              </a:rPr>
              <a:t>GPIO_Pin_2</a:t>
            </a:r>
            <a:r>
              <a:rPr lang="pt-BR" sz="1400" b="1" dirty="0">
                <a:solidFill>
                  <a:srgbClr val="000080"/>
                </a:solidFill>
                <a:highlight>
                  <a:srgbClr val="FFFFFF"/>
                </a:highlight>
              </a:rPr>
              <a:t>,</a:t>
            </a:r>
            <a:r>
              <a:rPr lang="pt-BR" sz="1400" dirty="0">
                <a:solidFill>
                  <a:srgbClr val="000000"/>
                </a:solidFill>
                <a:highlight>
                  <a:srgbClr val="FFFFFF"/>
                </a:highlight>
              </a:rPr>
              <a:t>GPIO_Mode_In_PU_No_IT</a:t>
            </a:r>
            <a:r>
              <a:rPr lang="pt-BR" sz="1400" b="1" dirty="0">
                <a:solidFill>
                  <a:srgbClr val="000080"/>
                </a:solidFill>
                <a:highlight>
                  <a:srgbClr val="FFFFFF"/>
                </a:highlight>
              </a:rPr>
              <a:t>);</a:t>
            </a:r>
            <a:r>
              <a:rPr lang="pt-BR" sz="1400" dirty="0">
                <a:solidFill>
                  <a:srgbClr val="008000"/>
                </a:solidFill>
                <a:highlight>
                  <a:srgbClr val="FFFFFF"/>
                </a:highlight>
              </a:rPr>
              <a:t>//Rx: Input</a:t>
            </a:r>
          </a:p>
          <a:p>
            <a:r>
              <a:rPr lang="pt-BR" sz="1400" dirty="0">
                <a:solidFill>
                  <a:srgbClr val="000000"/>
                </a:solidFill>
                <a:highlight>
                  <a:srgbClr val="FFFFFF"/>
                </a:highlight>
              </a:rPr>
              <a:t>	GPIO_Init</a:t>
            </a:r>
            <a:r>
              <a:rPr lang="pt-BR" sz="1400" b="1" dirty="0">
                <a:solidFill>
                  <a:srgbClr val="000080"/>
                </a:solidFill>
                <a:highlight>
                  <a:srgbClr val="FFFFFF"/>
                </a:highlight>
              </a:rPr>
              <a:t>(</a:t>
            </a:r>
            <a:r>
              <a:rPr lang="pt-BR" sz="1400" dirty="0">
                <a:solidFill>
                  <a:srgbClr val="000000"/>
                </a:solidFill>
                <a:highlight>
                  <a:srgbClr val="FFFFFF"/>
                </a:highlight>
              </a:rPr>
              <a:t>GPIOC</a:t>
            </a:r>
            <a:r>
              <a:rPr lang="pt-BR" sz="1400" b="1" dirty="0">
                <a:solidFill>
                  <a:srgbClr val="000080"/>
                </a:solidFill>
                <a:highlight>
                  <a:srgbClr val="FFFFFF"/>
                </a:highlight>
              </a:rPr>
              <a:t>,</a:t>
            </a:r>
            <a:r>
              <a:rPr lang="pt-BR" sz="1400" dirty="0">
                <a:solidFill>
                  <a:srgbClr val="000000"/>
                </a:solidFill>
                <a:highlight>
                  <a:srgbClr val="FFFFFF"/>
                </a:highlight>
              </a:rPr>
              <a:t> GPIO_Pin_3</a:t>
            </a:r>
            <a:r>
              <a:rPr lang="pt-BR" sz="1400" b="1" dirty="0">
                <a:solidFill>
                  <a:srgbClr val="000080"/>
                </a:solidFill>
                <a:highlight>
                  <a:srgbClr val="FFFFFF"/>
                </a:highlight>
              </a:rPr>
              <a:t>,</a:t>
            </a:r>
            <a:r>
              <a:rPr lang="pt-BR" sz="1400" dirty="0">
                <a:solidFill>
                  <a:srgbClr val="000000"/>
                </a:solidFill>
                <a:highlight>
                  <a:srgbClr val="FFFFFF"/>
                </a:highlight>
              </a:rPr>
              <a:t> GPIO_Mode_Out_PP_High_Fast</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008000"/>
                </a:solidFill>
                <a:highlight>
                  <a:srgbClr val="FFFFFF"/>
                </a:highlight>
              </a:rPr>
              <a:t>// TxD: output</a:t>
            </a:r>
          </a:p>
          <a:p>
            <a:r>
              <a:rPr lang="pt-BR" sz="1400" dirty="0">
                <a:solidFill>
                  <a:srgbClr val="000000"/>
                </a:solidFill>
                <a:highlight>
                  <a:srgbClr val="FFFFFF"/>
                </a:highlight>
              </a:rPr>
              <a:t>	CLK_PeripheralClockConfig</a:t>
            </a:r>
            <a:r>
              <a:rPr lang="pt-BR" sz="1400" b="1" dirty="0">
                <a:solidFill>
                  <a:srgbClr val="000080"/>
                </a:solidFill>
                <a:highlight>
                  <a:srgbClr val="FFFFFF"/>
                </a:highlight>
              </a:rPr>
              <a:t>(</a:t>
            </a:r>
            <a:r>
              <a:rPr lang="pt-BR" sz="1400" dirty="0">
                <a:solidFill>
                  <a:srgbClr val="000000"/>
                </a:solidFill>
                <a:highlight>
                  <a:srgbClr val="FFFFFF"/>
                </a:highlight>
              </a:rPr>
              <a:t>CLK_Peripheral_USART</a:t>
            </a:r>
            <a:r>
              <a:rPr lang="pt-BR" sz="1400" b="1" dirty="0">
                <a:solidFill>
                  <a:srgbClr val="000080"/>
                </a:solidFill>
                <a:highlight>
                  <a:srgbClr val="FFFFFF"/>
                </a:highlight>
              </a:rPr>
              <a:t>,</a:t>
            </a:r>
            <a:r>
              <a:rPr lang="pt-BR" sz="1400" dirty="0">
                <a:solidFill>
                  <a:srgbClr val="000000"/>
                </a:solidFill>
                <a:highlight>
                  <a:srgbClr val="FFFFFF"/>
                </a:highlight>
              </a:rPr>
              <a:t> ENABLE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USART_Init</a:t>
            </a:r>
            <a:r>
              <a:rPr lang="pt-BR" sz="1400" b="1" dirty="0">
                <a:solidFill>
                  <a:srgbClr val="000080"/>
                </a:solidFill>
                <a:highlight>
                  <a:srgbClr val="FFFFFF"/>
                </a:highlight>
              </a:rPr>
              <a:t>(</a:t>
            </a:r>
            <a:r>
              <a:rPr lang="pt-BR" sz="1400" dirty="0">
                <a:solidFill>
                  <a:srgbClr val="FF8000"/>
                </a:solidFill>
                <a:highlight>
                  <a:srgbClr val="FFFFFF"/>
                </a:highlight>
              </a:rPr>
              <a:t>9600</a:t>
            </a:r>
            <a:r>
              <a:rPr lang="pt-BR" sz="1400" b="1" dirty="0">
                <a:solidFill>
                  <a:srgbClr val="000080"/>
                </a:solidFill>
                <a:highlight>
                  <a:srgbClr val="FFFFFF"/>
                </a:highlight>
              </a:rPr>
              <a:t>,</a:t>
            </a:r>
            <a:r>
              <a:rPr lang="pt-BR" sz="1400" dirty="0">
                <a:solidFill>
                  <a:srgbClr val="000000"/>
                </a:solidFill>
                <a:highlight>
                  <a:srgbClr val="FFFFFF"/>
                </a:highlight>
              </a:rPr>
              <a:t> USART_WordLength_8D</a:t>
            </a:r>
            <a:r>
              <a:rPr lang="pt-BR" sz="1400" b="1" dirty="0">
                <a:solidFill>
                  <a:srgbClr val="000080"/>
                </a:solidFill>
                <a:highlight>
                  <a:srgbClr val="FFFFFF"/>
                </a:highlight>
              </a:rPr>
              <a:t>,</a:t>
            </a:r>
            <a:r>
              <a:rPr lang="pt-BR" sz="1400" dirty="0">
                <a:solidFill>
                  <a:srgbClr val="000000"/>
                </a:solidFill>
                <a:highlight>
                  <a:srgbClr val="FFFFFF"/>
                </a:highlight>
              </a:rPr>
              <a:t> USART_StopBits_1</a:t>
            </a:r>
            <a:r>
              <a:rPr lang="pt-BR" sz="1400" b="1" dirty="0">
                <a:solidFill>
                  <a:srgbClr val="000080"/>
                </a:solidFill>
                <a:highlight>
                  <a:srgbClr val="FFFFFF"/>
                </a:highlight>
              </a:rPr>
              <a:t>,</a:t>
            </a:r>
            <a:r>
              <a:rPr lang="pt-BR" sz="1400" dirty="0">
                <a:solidFill>
                  <a:srgbClr val="000000"/>
                </a:solidFill>
                <a:highlight>
                  <a:srgbClr val="FFFFFF"/>
                </a:highlight>
              </a:rPr>
              <a:t> USART_Parity_No</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USART_Mode_TypeDef</a:t>
            </a:r>
            <a:r>
              <a:rPr lang="pt-BR" sz="1400" b="1" dirty="0">
                <a:solidFill>
                  <a:srgbClr val="000080"/>
                </a:solidFill>
                <a:highlight>
                  <a:srgbClr val="FFFFFF"/>
                </a:highlight>
              </a:rPr>
              <a:t>)(</a:t>
            </a:r>
            <a:r>
              <a:rPr lang="pt-BR" sz="1400" dirty="0">
                <a:solidFill>
                  <a:srgbClr val="000000"/>
                </a:solidFill>
                <a:highlight>
                  <a:srgbClr val="FFFFFF"/>
                </a:highlight>
              </a:rPr>
              <a:t>USART_Mode_Rx </a:t>
            </a:r>
            <a:r>
              <a:rPr lang="pt-BR" sz="1400" b="1" dirty="0">
                <a:solidFill>
                  <a:srgbClr val="000080"/>
                </a:solidFill>
                <a:highlight>
                  <a:srgbClr val="FFFFFF"/>
                </a:highlight>
              </a:rPr>
              <a:t>|</a:t>
            </a:r>
            <a:r>
              <a:rPr lang="pt-BR" sz="1400" dirty="0">
                <a:solidFill>
                  <a:srgbClr val="000000"/>
                </a:solidFill>
                <a:highlight>
                  <a:srgbClr val="FFFFFF"/>
                </a:highlight>
              </a:rPr>
              <a:t> USART_Mode_Tx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USART_ITConfig</a:t>
            </a:r>
            <a:r>
              <a:rPr lang="pt-BR" sz="1400" b="1" dirty="0">
                <a:solidFill>
                  <a:srgbClr val="000080"/>
                </a:solidFill>
                <a:highlight>
                  <a:srgbClr val="FFFFFF"/>
                </a:highlight>
              </a:rPr>
              <a:t>(</a:t>
            </a:r>
            <a:r>
              <a:rPr lang="pt-BR" sz="1400" dirty="0">
                <a:solidFill>
                  <a:srgbClr val="000000"/>
                </a:solidFill>
                <a:highlight>
                  <a:srgbClr val="FFFFFF"/>
                </a:highlight>
              </a:rPr>
              <a:t>USART_IT_RXNE</a:t>
            </a:r>
            <a:r>
              <a:rPr lang="pt-BR" sz="1400" b="1" dirty="0">
                <a:solidFill>
                  <a:srgbClr val="000080"/>
                </a:solidFill>
                <a:highlight>
                  <a:srgbClr val="FFFFFF"/>
                </a:highlight>
              </a:rPr>
              <a:t>,</a:t>
            </a:r>
            <a:r>
              <a:rPr lang="pt-BR" sz="1400" dirty="0">
                <a:solidFill>
                  <a:srgbClr val="000000"/>
                </a:solidFill>
                <a:highlight>
                  <a:srgbClr val="FFFFFF"/>
                </a:highlight>
              </a:rPr>
              <a:t>ENABLE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USART_Cmd</a:t>
            </a:r>
            <a:r>
              <a:rPr lang="pt-BR" sz="1400" b="1" dirty="0">
                <a:solidFill>
                  <a:srgbClr val="000080"/>
                </a:solidFill>
                <a:highlight>
                  <a:srgbClr val="FFFFFF"/>
                </a:highlight>
              </a:rPr>
              <a:t>(</a:t>
            </a:r>
            <a:r>
              <a:rPr lang="pt-BR" sz="1400" dirty="0">
                <a:solidFill>
                  <a:srgbClr val="000000"/>
                </a:solidFill>
                <a:highlight>
                  <a:srgbClr val="FFFFFF"/>
                </a:highlight>
              </a:rPr>
              <a:t>ENABLE</a:t>
            </a:r>
            <a:r>
              <a:rPr lang="pt-BR" sz="1400" b="1" dirty="0" smtClean="0">
                <a:solidFill>
                  <a:srgbClr val="000080"/>
                </a:solidFill>
                <a:highlight>
                  <a:srgbClr val="FFFFFF"/>
                </a:highlight>
              </a:rPr>
              <a:t>);</a:t>
            </a:r>
            <a:endParaRPr lang="pt-BR" sz="1400" dirty="0"/>
          </a:p>
        </p:txBody>
      </p:sp>
      <p:sp>
        <p:nvSpPr>
          <p:cNvPr id="5" name="Rectangle 4"/>
          <p:cNvSpPr/>
          <p:nvPr/>
        </p:nvSpPr>
        <p:spPr>
          <a:xfrm>
            <a:off x="1371600" y="4760811"/>
            <a:ext cx="2351862" cy="307777"/>
          </a:xfrm>
          <a:prstGeom prst="rect">
            <a:avLst/>
          </a:prstGeom>
        </p:spPr>
        <p:txBody>
          <a:bodyPr wrap="none">
            <a:spAutoFit/>
          </a:bodyPr>
          <a:lstStyle/>
          <a:p>
            <a:r>
              <a:rPr lang="pt-BR" sz="1400" dirty="0">
                <a:solidFill>
                  <a:srgbClr val="000000"/>
                </a:solidFill>
                <a:highlight>
                  <a:srgbClr val="FFFFFF"/>
                </a:highlight>
              </a:rPr>
              <a:t>USART_SendData8</a:t>
            </a:r>
            <a:r>
              <a:rPr lang="pt-BR" sz="1400" b="1" dirty="0">
                <a:solidFill>
                  <a:srgbClr val="000080"/>
                </a:solidFill>
                <a:highlight>
                  <a:srgbClr val="FFFFFF"/>
                </a:highlight>
              </a:rPr>
              <a:t>(</a:t>
            </a:r>
            <a:r>
              <a:rPr lang="pt-BR" sz="1400" dirty="0">
                <a:solidFill>
                  <a:srgbClr val="FF8000"/>
                </a:solidFill>
                <a:highlight>
                  <a:srgbClr val="FFFFFF"/>
                </a:highlight>
              </a:rPr>
              <a:t>0x55</a:t>
            </a:r>
            <a:r>
              <a:rPr lang="pt-BR" sz="1400" b="1" dirty="0">
                <a:solidFill>
                  <a:srgbClr val="000080"/>
                </a:solidFill>
                <a:highlight>
                  <a:srgbClr val="FFFFFF"/>
                </a:highlight>
              </a:rPr>
              <a:t>);</a:t>
            </a:r>
            <a:endParaRPr lang="pt-BR" sz="1400" dirty="0"/>
          </a:p>
        </p:txBody>
      </p:sp>
      <p:sp>
        <p:nvSpPr>
          <p:cNvPr id="6" name="Rectangle 5"/>
          <p:cNvSpPr/>
          <p:nvPr/>
        </p:nvSpPr>
        <p:spPr>
          <a:xfrm>
            <a:off x="1371600" y="5404177"/>
            <a:ext cx="4572000" cy="1169551"/>
          </a:xfrm>
          <a:prstGeom prst="rect">
            <a:avLst/>
          </a:prstGeom>
        </p:spPr>
        <p:txBody>
          <a:bodyPr>
            <a:spAutoFit/>
          </a:bodyPr>
          <a:lstStyle/>
          <a:p>
            <a:r>
              <a:rPr lang="pt-BR" sz="1400" dirty="0">
                <a:solidFill>
                  <a:srgbClr val="000000"/>
                </a:solidFill>
                <a:highlight>
                  <a:srgbClr val="FFFFFF"/>
                </a:highlight>
              </a:rPr>
              <a:t>INTERRUPT_HANDLER</a:t>
            </a:r>
            <a:r>
              <a:rPr lang="pt-BR" sz="1400" b="1" dirty="0">
                <a:solidFill>
                  <a:srgbClr val="000080"/>
                </a:solidFill>
                <a:highlight>
                  <a:srgbClr val="FFFFFF"/>
                </a:highlight>
              </a:rPr>
              <a:t>(</a:t>
            </a:r>
            <a:r>
              <a:rPr lang="pt-BR" sz="1400" dirty="0">
                <a:solidFill>
                  <a:srgbClr val="000000"/>
                </a:solidFill>
                <a:highlight>
                  <a:srgbClr val="FFFFFF"/>
                </a:highlight>
              </a:rPr>
              <a:t>USART_RX_IRQHandler</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8000"/>
                </a:solidFill>
                <a:highlight>
                  <a:srgbClr val="FFFFFF"/>
                </a:highlight>
              </a:rPr>
              <a:t>28</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recebe</a:t>
            </a:r>
            <a:r>
              <a:rPr lang="pt-BR" sz="1400" b="1" dirty="0">
                <a:solidFill>
                  <a:srgbClr val="000080"/>
                </a:solidFill>
                <a:highlight>
                  <a:srgbClr val="FFFFFF"/>
                </a:highlight>
              </a:rPr>
              <a:t>[</a:t>
            </a:r>
            <a:r>
              <a:rPr lang="pt-BR" sz="1400" dirty="0">
                <a:solidFill>
                  <a:srgbClr val="FF8000"/>
                </a:solidFill>
                <a:highlight>
                  <a:srgbClr val="FFFFFF"/>
                </a:highlight>
              </a:rPr>
              <a:t>0</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 USART_ReceiveData8</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USART_ClearITPendingBit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endParaRPr lang="pt-BR" sz="1400" dirty="0">
              <a:solidFill>
                <a:srgbClr val="000000"/>
              </a:solidFill>
              <a:highlight>
                <a:srgbClr val="FFFFFF"/>
              </a:highlight>
            </a:endParaRPr>
          </a:p>
        </p:txBody>
      </p:sp>
    </p:spTree>
    <p:extLst>
      <p:ext uri="{BB962C8B-B14F-4D97-AF65-F5344CB8AC3E}">
        <p14:creationId xmlns:p14="http://schemas.microsoft.com/office/powerpoint/2010/main" val="2240580662"/>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Highlight – Consumption!!</a:t>
            </a:r>
            <a:endParaRPr lang="en-US" dirty="0"/>
          </a:p>
        </p:txBody>
      </p:sp>
      <p:pic>
        <p:nvPicPr>
          <p:cNvPr id="4098" name="Picture 2" descr="http://www.emcu.it/STM8/STM8L/PortFolio/Consumi.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8913" y="1277938"/>
            <a:ext cx="7166173" cy="467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36176"/>
      </p:ext>
    </p:extLst>
  </p:cSld>
  <p:clrMapOvr>
    <a:masterClrMapping/>
  </p:clrMapOvr>
  <p:transition spd="slow">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Hands On</a:t>
            </a:r>
            <a:endParaRPr lang="en-US" dirty="0"/>
          </a:p>
        </p:txBody>
      </p:sp>
      <p:sp>
        <p:nvSpPr>
          <p:cNvPr id="3" name="Content Placeholder 2"/>
          <p:cNvSpPr>
            <a:spLocks noGrp="1"/>
          </p:cNvSpPr>
          <p:nvPr>
            <p:ph idx="1"/>
          </p:nvPr>
        </p:nvSpPr>
        <p:spPr>
          <a:xfrm>
            <a:off x="457200" y="1277496"/>
            <a:ext cx="8229600" cy="3631763"/>
          </a:xfrm>
        </p:spPr>
        <p:txBody>
          <a:bodyPr/>
          <a:lstStyle/>
          <a:p>
            <a:r>
              <a:rPr lang="pt-BR" dirty="0" smtClean="0">
                <a:solidFill>
                  <a:schemeClr val="bg1">
                    <a:lumMod val="50000"/>
                  </a:schemeClr>
                </a:solidFill>
              </a:rPr>
              <a:t>GPIO</a:t>
            </a:r>
          </a:p>
          <a:p>
            <a:r>
              <a:rPr lang="pt-BR" dirty="0" smtClean="0">
                <a:solidFill>
                  <a:schemeClr val="bg1">
                    <a:lumMod val="50000"/>
                  </a:schemeClr>
                </a:solidFill>
              </a:rPr>
              <a:t>EXTI</a:t>
            </a:r>
          </a:p>
          <a:p>
            <a:r>
              <a:rPr lang="pt-BR" dirty="0" smtClean="0">
                <a:solidFill>
                  <a:schemeClr val="bg1">
                    <a:lumMod val="50000"/>
                  </a:schemeClr>
                </a:solidFill>
              </a:rPr>
              <a:t>TIM4</a:t>
            </a:r>
          </a:p>
          <a:p>
            <a:r>
              <a:rPr lang="pt-BR" dirty="0">
                <a:solidFill>
                  <a:schemeClr val="bg1">
                    <a:lumMod val="50000"/>
                  </a:schemeClr>
                </a:solidFill>
              </a:rPr>
              <a:t>UART</a:t>
            </a:r>
          </a:p>
          <a:p>
            <a:r>
              <a:rPr lang="pt-BR" dirty="0"/>
              <a:t>Run / Low Power Modes measurement</a:t>
            </a:r>
          </a:p>
          <a:p>
            <a:pPr lvl="1"/>
            <a:r>
              <a:rPr lang="pt-BR" sz="2000" dirty="0">
                <a:solidFill>
                  <a:schemeClr val="accent4"/>
                </a:solidFill>
              </a:rPr>
              <a:t>Run Mode IDD</a:t>
            </a:r>
          </a:p>
          <a:p>
            <a:pPr lvl="1"/>
            <a:r>
              <a:rPr lang="pt-BR" sz="2000" dirty="0" smtClean="0">
                <a:solidFill>
                  <a:schemeClr val="accent4"/>
                </a:solidFill>
              </a:rPr>
              <a:t>Halt </a:t>
            </a:r>
            <a:r>
              <a:rPr lang="pt-BR" sz="2000" dirty="0">
                <a:solidFill>
                  <a:schemeClr val="accent4"/>
                </a:solidFill>
              </a:rPr>
              <a:t>mode IDD</a:t>
            </a:r>
          </a:p>
        </p:txBody>
      </p:sp>
    </p:spTree>
    <p:extLst>
      <p:ext uri="{BB962C8B-B14F-4D97-AF65-F5344CB8AC3E}">
        <p14:creationId xmlns:p14="http://schemas.microsoft.com/office/powerpoint/2010/main" val="214731801"/>
      </p:ext>
    </p:extLst>
  </p:cSld>
  <p:clrMapOvr>
    <a:masterClrMapping/>
  </p:clrMapOvr>
  <p:transition spd="slow">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Low Power Modes</a:t>
            </a:r>
            <a:endParaRPr lang="pt-BR" dirty="0"/>
          </a:p>
        </p:txBody>
      </p:sp>
      <p:sp>
        <p:nvSpPr>
          <p:cNvPr id="3" name="Content Placeholder 2"/>
          <p:cNvSpPr>
            <a:spLocks noGrp="1"/>
          </p:cNvSpPr>
          <p:nvPr>
            <p:ph idx="1"/>
          </p:nvPr>
        </p:nvSpPr>
        <p:spPr>
          <a:xfrm>
            <a:off x="457200" y="1277496"/>
            <a:ext cx="8229600" cy="3670236"/>
          </a:xfrm>
        </p:spPr>
        <p:txBody>
          <a:bodyPr/>
          <a:lstStyle/>
          <a:p>
            <a:r>
              <a:rPr lang="pt-BR" dirty="0" smtClean="0"/>
              <a:t>Check the power consumption of each mode!</a:t>
            </a:r>
          </a:p>
          <a:p>
            <a:r>
              <a:rPr lang="pt-BR" dirty="0" smtClean="0"/>
              <a:t>The code example demonstrate how to enter and exit each low power mode available</a:t>
            </a:r>
          </a:p>
          <a:p>
            <a:pPr lvl="1"/>
            <a:r>
              <a:rPr lang="pt-BR" dirty="0" smtClean="0"/>
              <a:t>RUN</a:t>
            </a:r>
          </a:p>
          <a:p>
            <a:pPr lvl="2"/>
            <a:r>
              <a:rPr lang="pt-BR" dirty="0"/>
              <a:t>Icc_measure_RUN</a:t>
            </a:r>
            <a:r>
              <a:rPr lang="pt-BR" dirty="0" smtClean="0"/>
              <a:t>(); @8mA in the eval board</a:t>
            </a:r>
            <a:endParaRPr lang="pt-BR" dirty="0"/>
          </a:p>
          <a:p>
            <a:pPr marL="355600" lvl="1" indent="0">
              <a:buNone/>
            </a:pPr>
            <a:endParaRPr lang="pt-BR" dirty="0" smtClean="0"/>
          </a:p>
          <a:p>
            <a:pPr lvl="1"/>
            <a:r>
              <a:rPr lang="pt-BR" dirty="0" smtClean="0"/>
              <a:t>AWU HALT </a:t>
            </a:r>
          </a:p>
          <a:p>
            <a:pPr lvl="2"/>
            <a:r>
              <a:rPr lang="pt-BR" dirty="0" smtClean="0"/>
              <a:t>Icc_measure_HALT(); </a:t>
            </a:r>
          </a:p>
          <a:p>
            <a:pPr lvl="2"/>
            <a:endParaRPr lang="pt-BR" dirty="0"/>
          </a:p>
          <a:p>
            <a:pPr lvl="1"/>
            <a:r>
              <a:rPr lang="pt-BR" dirty="0" smtClean="0"/>
              <a:t>HALT MODE</a:t>
            </a:r>
          </a:p>
          <a:p>
            <a:pPr lvl="2"/>
            <a:r>
              <a:rPr lang="pt-BR" dirty="0" smtClean="0"/>
              <a:t>Withou the AWU, waking up only from Exti: 380nA</a:t>
            </a:r>
            <a:endParaRPr lang="pt-BR" dirty="0"/>
          </a:p>
        </p:txBody>
      </p:sp>
      <p:pic>
        <p:nvPicPr>
          <p:cNvPr id="1026" name="Imagem 4" descr="image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956503"/>
            <a:ext cx="2209800" cy="390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310322"/>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Annex: Impacted ANs (1/3)</a:t>
            </a:r>
            <a:endParaRPr lang="en-US" dirty="0"/>
          </a:p>
        </p:txBody>
      </p:sp>
      <p:sp>
        <p:nvSpPr>
          <p:cNvPr id="6" name="Content Placeholder 5"/>
          <p:cNvSpPr>
            <a:spLocks noGrp="1"/>
          </p:cNvSpPr>
          <p:nvPr>
            <p:ph idx="1"/>
          </p:nvPr>
        </p:nvSpPr>
        <p:spPr>
          <a:xfrm>
            <a:off x="457200" y="1277496"/>
            <a:ext cx="8229600" cy="5386090"/>
          </a:xfrm>
        </p:spPr>
        <p:txBody>
          <a:bodyPr/>
          <a:lstStyle/>
          <a:p>
            <a:r>
              <a:rPr lang="en-US" dirty="0"/>
              <a:t>Relative to STM8S001J3 </a:t>
            </a:r>
          </a:p>
          <a:p>
            <a:pPr lvl="1"/>
            <a:r>
              <a:rPr lang="en-US" dirty="0" smtClean="0"/>
              <a:t>AN3259 </a:t>
            </a:r>
            <a:r>
              <a:rPr lang="en-US" dirty="0"/>
              <a:t>... RS232 communications with a terminal using the STM8S-DISCOVERY</a:t>
            </a:r>
          </a:p>
          <a:p>
            <a:pPr lvl="1"/>
            <a:r>
              <a:rPr lang="en-US" dirty="0"/>
              <a:t>AN1709 ... EMC design guide for ST microcontrollers</a:t>
            </a:r>
          </a:p>
          <a:p>
            <a:pPr lvl="1"/>
            <a:r>
              <a:rPr lang="en-US" dirty="0"/>
              <a:t>AN2822 ... STM8S and STM8A high speed internal oscillator calibration</a:t>
            </a:r>
          </a:p>
          <a:p>
            <a:pPr lvl="1"/>
            <a:r>
              <a:rPr lang="en-US" dirty="0"/>
              <a:t>AN3298 ... STM8S DALI slave library</a:t>
            </a:r>
          </a:p>
          <a:p>
            <a:pPr lvl="1"/>
            <a:r>
              <a:rPr lang="en-US" dirty="0"/>
              <a:t>AN2857 ... STM8S and STM8A family power management</a:t>
            </a:r>
          </a:p>
          <a:p>
            <a:pPr lvl="1"/>
            <a:r>
              <a:rPr lang="en-US" dirty="0"/>
              <a:t>AN3143 ... Audio software codec for the STM8S</a:t>
            </a:r>
          </a:p>
          <a:p>
            <a:pPr lvl="1"/>
            <a:r>
              <a:rPr lang="en-US" dirty="0"/>
              <a:t>AN1181 ... Electrostatic discharge sensitivity measurement</a:t>
            </a:r>
          </a:p>
          <a:p>
            <a:pPr lvl="1"/>
            <a:r>
              <a:rPr lang="en-US" dirty="0"/>
              <a:t>AN2860 ... EMC guidelines for STM8 microcontrollers</a:t>
            </a:r>
          </a:p>
          <a:p>
            <a:pPr lvl="1"/>
            <a:r>
              <a:rPr lang="en-US" dirty="0"/>
              <a:t>AN3208 ... </a:t>
            </a:r>
            <a:r>
              <a:rPr lang="en-US" dirty="0" err="1"/>
              <a:t>Microstepping</a:t>
            </a:r>
            <a:r>
              <a:rPr lang="en-US" dirty="0"/>
              <a:t> motor drive with STM8A and STM8S microcontrollers</a:t>
            </a:r>
          </a:p>
          <a:p>
            <a:pPr lvl="1"/>
            <a:r>
              <a:rPr lang="en-US" dirty="0"/>
              <a:t>AN2752 ... Getting started with the STM8S and STM8A</a:t>
            </a:r>
          </a:p>
          <a:p>
            <a:pPr lvl="1"/>
            <a:r>
              <a:rPr lang="en-US" dirty="0"/>
              <a:t>AN3258 ... STM8AF and STM8S series HSI oscillator calibration using LIN automatic resynchronization</a:t>
            </a:r>
          </a:p>
          <a:p>
            <a:pPr lvl="1"/>
            <a:r>
              <a:rPr lang="en-US" dirty="0"/>
              <a:t>AN2945 ... STM8S and STM32™ MCUs: a consistent 8/32-bit product line for painless migration</a:t>
            </a:r>
          </a:p>
          <a:p>
            <a:endParaRPr lang="en-US" dirty="0"/>
          </a:p>
        </p:txBody>
      </p:sp>
      <p:sp>
        <p:nvSpPr>
          <p:cNvPr id="3" name="Slide Number Placeholder 2"/>
          <p:cNvSpPr>
            <a:spLocks noGrp="1"/>
          </p:cNvSpPr>
          <p:nvPr>
            <p:ph type="sldNum" sz="quarter" idx="12"/>
          </p:nvPr>
        </p:nvSpPr>
        <p:spPr/>
        <p:txBody>
          <a:bodyPr/>
          <a:lstStyle/>
          <a:p>
            <a:fld id="{5B31B9E4-8E4D-4C86-BFD7-412B282B373B}" type="slidenum">
              <a:rPr lang="fr-FR" smtClean="0"/>
              <a:t>62</a:t>
            </a:fld>
            <a:endParaRPr lang="fr-FR"/>
          </a:p>
        </p:txBody>
      </p:sp>
    </p:spTree>
    <p:extLst>
      <p:ext uri="{BB962C8B-B14F-4D97-AF65-F5344CB8AC3E}">
        <p14:creationId xmlns:p14="http://schemas.microsoft.com/office/powerpoint/2010/main" val="3572031413"/>
      </p:ext>
    </p:extLst>
  </p:cSld>
  <p:clrMapOvr>
    <a:masterClrMapping/>
  </p:clrMapOvr>
  <p:transition spd="slow">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Annex: Impacted ANs (1/3)</a:t>
            </a:r>
            <a:endParaRPr lang="en-US" dirty="0"/>
          </a:p>
        </p:txBody>
      </p:sp>
      <p:sp>
        <p:nvSpPr>
          <p:cNvPr id="6" name="Content Placeholder 5"/>
          <p:cNvSpPr>
            <a:spLocks noGrp="1"/>
          </p:cNvSpPr>
          <p:nvPr>
            <p:ph idx="1"/>
          </p:nvPr>
        </p:nvSpPr>
        <p:spPr>
          <a:xfrm>
            <a:off x="457200" y="1277496"/>
            <a:ext cx="8229600" cy="4016484"/>
          </a:xfrm>
        </p:spPr>
        <p:txBody>
          <a:bodyPr/>
          <a:lstStyle/>
          <a:p>
            <a:r>
              <a:rPr lang="en-US" dirty="0"/>
              <a:t>Relative to STM8L001J3 </a:t>
            </a:r>
          </a:p>
          <a:p>
            <a:pPr lvl="1"/>
            <a:r>
              <a:rPr lang="en-US" dirty="0"/>
              <a:t>AN2957 ... Implementing an RC5 infrared transmitter using the IR timer modulator of the STM8L10x microcontroller</a:t>
            </a:r>
          </a:p>
          <a:p>
            <a:pPr lvl="1"/>
            <a:r>
              <a:rPr lang="en-US" dirty="0"/>
              <a:t>AN3029 ... Getting started with STM8L and STM8AL</a:t>
            </a:r>
          </a:p>
          <a:p>
            <a:pPr lvl="1"/>
            <a:r>
              <a:rPr lang="en-US" dirty="0"/>
              <a:t>AN1181 ... Electrostatic discharge sensitivity measurement</a:t>
            </a:r>
          </a:p>
          <a:p>
            <a:pPr lvl="1"/>
            <a:r>
              <a:rPr lang="en-US" dirty="0"/>
              <a:t>AN1709 ... EMC design guide for ST microcontrollers</a:t>
            </a:r>
          </a:p>
          <a:p>
            <a:pPr lvl="1"/>
            <a:r>
              <a:rPr lang="en-US" dirty="0"/>
              <a:t>AN2860 ... EMC guidelines for STM8 microcontrollers</a:t>
            </a:r>
          </a:p>
          <a:p>
            <a:pPr lvl="1"/>
            <a:r>
              <a:rPr lang="en-US" dirty="0"/>
              <a:t>AN3133 ... Using the STM8L05xxx/STM8L101xx/STM8L15xxx/STM8L162xx/STM8AL31xx/STM8AL3Lxx real-time clock</a:t>
            </a:r>
          </a:p>
          <a:p>
            <a:pPr lvl="1"/>
            <a:r>
              <a:rPr lang="en-US" dirty="0"/>
              <a:t>AN3147 ... Power management in STM8L and STM8AL</a:t>
            </a:r>
          </a:p>
          <a:p>
            <a:endParaRPr lang="en-US" dirty="0"/>
          </a:p>
        </p:txBody>
      </p:sp>
      <p:sp>
        <p:nvSpPr>
          <p:cNvPr id="3" name="Slide Number Placeholder 2"/>
          <p:cNvSpPr>
            <a:spLocks noGrp="1"/>
          </p:cNvSpPr>
          <p:nvPr>
            <p:ph type="sldNum" sz="quarter" idx="12"/>
          </p:nvPr>
        </p:nvSpPr>
        <p:spPr/>
        <p:txBody>
          <a:bodyPr/>
          <a:lstStyle/>
          <a:p>
            <a:fld id="{5B31B9E4-8E4D-4C86-BFD7-412B282B373B}" type="slidenum">
              <a:rPr lang="fr-FR" smtClean="0"/>
              <a:t>63</a:t>
            </a:fld>
            <a:endParaRPr lang="fr-FR"/>
          </a:p>
        </p:txBody>
      </p:sp>
    </p:spTree>
    <p:extLst>
      <p:ext uri="{BB962C8B-B14F-4D97-AF65-F5344CB8AC3E}">
        <p14:creationId xmlns:p14="http://schemas.microsoft.com/office/powerpoint/2010/main" val="1564533872"/>
      </p:ext>
    </p:extLst>
  </p:cSld>
  <p:clrMapOvr>
    <a:masterClrMapping/>
  </p:clrMapOvr>
  <p:transition spd="slow">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Annex: Impacted ANs (1/3)</a:t>
            </a:r>
            <a:endParaRPr lang="en-US" dirty="0"/>
          </a:p>
        </p:txBody>
      </p:sp>
      <p:sp>
        <p:nvSpPr>
          <p:cNvPr id="6" name="Content Placeholder 5"/>
          <p:cNvSpPr>
            <a:spLocks noGrp="1"/>
          </p:cNvSpPr>
          <p:nvPr>
            <p:ph idx="1"/>
          </p:nvPr>
        </p:nvSpPr>
        <p:spPr>
          <a:xfrm>
            <a:off x="457200" y="1277496"/>
            <a:ext cx="8229600" cy="4585871"/>
          </a:xfrm>
        </p:spPr>
        <p:txBody>
          <a:bodyPr/>
          <a:lstStyle/>
          <a:p>
            <a:r>
              <a:rPr lang="en-US" dirty="0"/>
              <a:t>Relative to STM8L050J3 </a:t>
            </a:r>
          </a:p>
          <a:p>
            <a:pPr lvl="1"/>
            <a:r>
              <a:rPr lang="en-US" dirty="0"/>
              <a:t>AN3133 ... Using the STM8L05xxx/STM8L101xx/STM8L15xxx/STM8L162xx/STM8AL31xx/STM8AL3Lxx real-time clock</a:t>
            </a:r>
          </a:p>
          <a:p>
            <a:pPr lvl="1"/>
            <a:r>
              <a:rPr lang="en-US" dirty="0"/>
              <a:t>AN3117 ... Using the STM8L05xxx/15xxx, STM8L162xx, STM8AL31xx/3Lxx DMA controller</a:t>
            </a:r>
          </a:p>
          <a:p>
            <a:pPr lvl="1"/>
            <a:r>
              <a:rPr lang="en-US" dirty="0"/>
              <a:t>AN2860 ... EMC guidelines for STM8 microcontrollers</a:t>
            </a:r>
          </a:p>
          <a:p>
            <a:pPr lvl="1"/>
            <a:r>
              <a:rPr lang="en-US" dirty="0"/>
              <a:t>AN1709 ... EMC design guide for ST microcontrollers</a:t>
            </a:r>
          </a:p>
          <a:p>
            <a:pPr lvl="1"/>
            <a:r>
              <a:rPr lang="en-US" dirty="0"/>
              <a:t>AN3147 ... Power management in STM8L and STM8AL</a:t>
            </a:r>
          </a:p>
          <a:p>
            <a:pPr lvl="1"/>
            <a:r>
              <a:rPr lang="en-US" dirty="0"/>
              <a:t>AN3101 ... STM8L05xxx/15xxx, STM8L162xx and STM8AL31xx/3Lxx internal RC oscillator calibration</a:t>
            </a:r>
          </a:p>
          <a:p>
            <a:pPr lvl="1"/>
            <a:r>
              <a:rPr lang="en-US" dirty="0"/>
              <a:t>AN1181 ... Electrostatic discharge sensitivity measurement</a:t>
            </a:r>
          </a:p>
          <a:p>
            <a:pPr lvl="1"/>
            <a:r>
              <a:rPr lang="en-US" dirty="0"/>
              <a:t>AN3029 ... Getting started with STM8L and STM8AL</a:t>
            </a:r>
          </a:p>
          <a:p>
            <a:endParaRPr lang="en-US" dirty="0"/>
          </a:p>
        </p:txBody>
      </p:sp>
      <p:sp>
        <p:nvSpPr>
          <p:cNvPr id="3" name="Slide Number Placeholder 2"/>
          <p:cNvSpPr>
            <a:spLocks noGrp="1"/>
          </p:cNvSpPr>
          <p:nvPr>
            <p:ph type="sldNum" sz="quarter" idx="12"/>
          </p:nvPr>
        </p:nvSpPr>
        <p:spPr/>
        <p:txBody>
          <a:bodyPr/>
          <a:lstStyle/>
          <a:p>
            <a:fld id="{5B31B9E4-8E4D-4C86-BFD7-412B282B373B}" type="slidenum">
              <a:rPr lang="fr-FR" smtClean="0"/>
              <a:t>64</a:t>
            </a:fld>
            <a:endParaRPr lang="fr-FR"/>
          </a:p>
        </p:txBody>
      </p:sp>
    </p:spTree>
    <p:extLst>
      <p:ext uri="{BB962C8B-B14F-4D97-AF65-F5344CB8AC3E}">
        <p14:creationId xmlns:p14="http://schemas.microsoft.com/office/powerpoint/2010/main" val="1860220853"/>
      </p:ext>
    </p:extLst>
  </p:cSld>
  <p:clrMapOvr>
    <a:masterClrMapping/>
  </p:clrMapOvr>
  <p:transition spd="slow">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Thank You</a:t>
            </a:r>
            <a:endParaRPr lang="en-US" dirty="0"/>
          </a:p>
        </p:txBody>
      </p:sp>
      <p:sp>
        <p:nvSpPr>
          <p:cNvPr id="3" name="Slide Number Placeholder 2"/>
          <p:cNvSpPr>
            <a:spLocks noGrp="1"/>
          </p:cNvSpPr>
          <p:nvPr>
            <p:ph type="sldNum" sz="quarter" idx="4294967295"/>
          </p:nvPr>
        </p:nvSpPr>
        <p:spPr>
          <a:xfrm>
            <a:off x="8618538" y="677863"/>
            <a:ext cx="544512" cy="198437"/>
          </a:xfrm>
          <a:prstGeom prst="rect">
            <a:avLst/>
          </a:prstGeom>
        </p:spPr>
        <p:txBody>
          <a:bodyPr/>
          <a:lstStyle/>
          <a:p>
            <a:fld id="{5B31B9E4-8E4D-4C86-BFD7-412B282B373B}" type="slidenum">
              <a:rPr lang="en-US" smtClean="0"/>
              <a:t>65</a:t>
            </a:fld>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9891" y="1196752"/>
            <a:ext cx="7836386" cy="5012945"/>
          </a:xfrm>
          <a:prstGeom prst="rect">
            <a:avLst/>
          </a:prstGeom>
        </p:spPr>
      </p:pic>
    </p:spTree>
    <p:extLst>
      <p:ext uri="{BB962C8B-B14F-4D97-AF65-F5344CB8AC3E}">
        <p14:creationId xmlns:p14="http://schemas.microsoft.com/office/powerpoint/2010/main" val="179085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smtClean="0"/>
              <a:t>Consumption per family and how to calculate it </a:t>
            </a:r>
            <a:endParaRPr lang="pt-BR" dirty="0"/>
          </a:p>
        </p:txBody>
      </p:sp>
      <p:sp>
        <p:nvSpPr>
          <p:cNvPr id="3" name="Content Placeholder 2"/>
          <p:cNvSpPr>
            <a:spLocks noGrp="1"/>
          </p:cNvSpPr>
          <p:nvPr>
            <p:ph idx="1"/>
          </p:nvPr>
        </p:nvSpPr>
        <p:spPr>
          <a:xfrm>
            <a:off x="457200" y="1277496"/>
            <a:ext cx="8229600" cy="3585597"/>
          </a:xfrm>
        </p:spPr>
        <p:txBody>
          <a:bodyPr/>
          <a:lstStyle/>
          <a:p>
            <a:r>
              <a:rPr lang="en-US" b="1" dirty="0" smtClean="0"/>
              <a:t>Formulas </a:t>
            </a:r>
            <a:r>
              <a:rPr lang="en-US" b="1" dirty="0"/>
              <a:t>for calculate consumption for STM8L15x </a:t>
            </a:r>
            <a:r>
              <a:rPr lang="en-US" b="1" dirty="0" smtClean="0"/>
              <a:t>family</a:t>
            </a:r>
          </a:p>
          <a:p>
            <a:pPr lvl="1"/>
            <a:r>
              <a:rPr lang="en-US" dirty="0" smtClean="0"/>
              <a:t>The RUN </a:t>
            </a:r>
            <a:r>
              <a:rPr lang="en-US" dirty="0"/>
              <a:t>from </a:t>
            </a:r>
            <a:r>
              <a:rPr lang="en-US" b="1" dirty="0"/>
              <a:t>RAM</a:t>
            </a:r>
            <a:r>
              <a:rPr lang="en-US" dirty="0"/>
              <a:t> consumption can be approximated with the linear formula: </a:t>
            </a:r>
            <a:br>
              <a:rPr lang="en-US" dirty="0"/>
            </a:br>
            <a:r>
              <a:rPr lang="en-US" dirty="0"/>
              <a:t>IDD(</a:t>
            </a:r>
            <a:r>
              <a:rPr lang="en-US" dirty="0" err="1"/>
              <a:t>run_from_RAM</a:t>
            </a:r>
            <a:r>
              <a:rPr lang="en-US" dirty="0"/>
              <a:t>) = Freq. * 95 </a:t>
            </a:r>
            <a:r>
              <a:rPr lang="en-US" dirty="0" err="1"/>
              <a:t>μA</a:t>
            </a:r>
            <a:r>
              <a:rPr lang="en-US" dirty="0"/>
              <a:t>/MHz + 250 </a:t>
            </a:r>
            <a:r>
              <a:rPr lang="en-US" dirty="0" err="1"/>
              <a:t>μA</a:t>
            </a:r>
            <a:endParaRPr lang="en-US" dirty="0"/>
          </a:p>
          <a:p>
            <a:pPr lvl="1"/>
            <a:r>
              <a:rPr lang="en-US" dirty="0"/>
              <a:t>The run from </a:t>
            </a:r>
            <a:r>
              <a:rPr lang="en-US" b="1" dirty="0"/>
              <a:t>FLASH</a:t>
            </a:r>
            <a:r>
              <a:rPr lang="en-US" dirty="0"/>
              <a:t> consumption can be approximated with the linear formula: </a:t>
            </a:r>
            <a:br>
              <a:rPr lang="en-US" dirty="0"/>
            </a:br>
            <a:r>
              <a:rPr lang="en-US" dirty="0"/>
              <a:t>IDD(</a:t>
            </a:r>
            <a:r>
              <a:rPr lang="en-US" dirty="0" err="1"/>
              <a:t>run_from_Flash</a:t>
            </a:r>
            <a:r>
              <a:rPr lang="en-US" dirty="0"/>
              <a:t>) = Freq. * 200 </a:t>
            </a:r>
            <a:r>
              <a:rPr lang="en-US" dirty="0" err="1"/>
              <a:t>μA</a:t>
            </a:r>
            <a:r>
              <a:rPr lang="en-US" dirty="0"/>
              <a:t>/MHz + 330 </a:t>
            </a:r>
            <a:r>
              <a:rPr lang="en-US" dirty="0" err="1"/>
              <a:t>μA</a:t>
            </a:r>
            <a:endParaRPr lang="en-US" dirty="0"/>
          </a:p>
          <a:p>
            <a:r>
              <a:rPr lang="en-US" b="1" dirty="0" smtClean="0"/>
              <a:t>Formulas </a:t>
            </a:r>
            <a:r>
              <a:rPr lang="en-US" b="1" dirty="0"/>
              <a:t>for calculate consumption for STM8L10x </a:t>
            </a:r>
            <a:r>
              <a:rPr lang="en-US" b="1" dirty="0" smtClean="0"/>
              <a:t>family</a:t>
            </a:r>
          </a:p>
          <a:p>
            <a:pPr lvl="1"/>
            <a:r>
              <a:rPr lang="en-US" dirty="0" smtClean="0"/>
              <a:t>An </a:t>
            </a:r>
            <a:r>
              <a:rPr lang="en-US" dirty="0"/>
              <a:t>approximate value of IDD(</a:t>
            </a:r>
            <a:r>
              <a:rPr lang="en-US" dirty="0" err="1"/>
              <a:t>run_from_</a:t>
            </a:r>
            <a:r>
              <a:rPr lang="en-US" b="1" dirty="0" err="1"/>
              <a:t>Flash</a:t>
            </a:r>
            <a:r>
              <a:rPr lang="en-US" b="1" dirty="0"/>
              <a:t>)</a:t>
            </a:r>
            <a:r>
              <a:rPr lang="en-US" dirty="0"/>
              <a:t> can be given by the following formula: </a:t>
            </a:r>
            <a:br>
              <a:rPr lang="en-US" dirty="0"/>
            </a:br>
            <a:r>
              <a:rPr lang="en-US" dirty="0"/>
              <a:t>IDD(</a:t>
            </a:r>
            <a:r>
              <a:rPr lang="en-US" dirty="0" err="1"/>
              <a:t>run_from_Flash</a:t>
            </a:r>
            <a:r>
              <a:rPr lang="en-US" dirty="0"/>
              <a:t>) = Freq. * 150 </a:t>
            </a:r>
            <a:r>
              <a:rPr lang="en-US" dirty="0" err="1"/>
              <a:t>μA</a:t>
            </a:r>
            <a:r>
              <a:rPr lang="en-US" dirty="0"/>
              <a:t>/MHz + 215 </a:t>
            </a:r>
            <a:r>
              <a:rPr lang="en-US" dirty="0" err="1"/>
              <a:t>μA</a:t>
            </a:r>
            <a:r>
              <a:rPr lang="en-US" dirty="0"/>
              <a:t>.</a:t>
            </a:r>
          </a:p>
          <a:p>
            <a:endParaRPr lang="pt-BR" dirty="0"/>
          </a:p>
        </p:txBody>
      </p:sp>
      <p:sp>
        <p:nvSpPr>
          <p:cNvPr id="4" name="TextBox 3"/>
          <p:cNvSpPr txBox="1"/>
          <p:nvPr/>
        </p:nvSpPr>
        <p:spPr>
          <a:xfrm>
            <a:off x="457200" y="4419600"/>
            <a:ext cx="3962400" cy="2277547"/>
          </a:xfrm>
          <a:prstGeom prst="rect">
            <a:avLst/>
          </a:prstGeom>
          <a:noFill/>
        </p:spPr>
        <p:txBody>
          <a:bodyPr wrap="square" rtlCol="0">
            <a:spAutoFit/>
          </a:bodyPr>
          <a:lstStyle/>
          <a:p>
            <a:pPr marL="107950" indent="-177800">
              <a:spcAft>
                <a:spcPts val="600"/>
              </a:spcAft>
              <a:buFont typeface="Arial" pitchFamily="34" charset="0"/>
              <a:buChar char="•"/>
            </a:pPr>
            <a:r>
              <a:rPr lang="en-US" sz="2000" b="1" dirty="0" smtClean="0">
                <a:solidFill>
                  <a:schemeClr val="accent4"/>
                </a:solidFill>
                <a:latin typeface="Arial" pitchFamily="34" charset="0"/>
                <a:cs typeface="Arial" pitchFamily="34" charset="0"/>
              </a:rPr>
              <a:t>STM8Lx01</a:t>
            </a:r>
            <a:r>
              <a:rPr lang="en-US" sz="2000" b="1" dirty="0">
                <a:solidFill>
                  <a:schemeClr val="accent4"/>
                </a:solidFill>
                <a:latin typeface="Arial" pitchFamily="34" charset="0"/>
                <a:cs typeface="Arial" pitchFamily="34" charset="0"/>
              </a:rPr>
              <a:t> line:</a:t>
            </a:r>
          </a:p>
          <a:p>
            <a:pPr marL="565150" lvl="1" indent="-177800">
              <a:spcAft>
                <a:spcPts val="600"/>
              </a:spcAft>
              <a:buFont typeface="Arial" pitchFamily="34" charset="0"/>
              <a:buChar char="•"/>
            </a:pPr>
            <a:r>
              <a:rPr lang="en-US" sz="1600" dirty="0">
                <a:solidFill>
                  <a:schemeClr val="accent1"/>
                </a:solidFill>
                <a:latin typeface="Arial" pitchFamily="34" charset="0"/>
                <a:cs typeface="Arial" pitchFamily="34" charset="0"/>
              </a:rPr>
              <a:t>Lowest power mode: 0.30 µA / Dynamic run mode: 150 </a:t>
            </a:r>
            <a:r>
              <a:rPr lang="en-US" sz="1600" dirty="0" smtClean="0">
                <a:solidFill>
                  <a:schemeClr val="accent1"/>
                </a:solidFill>
                <a:latin typeface="Arial" pitchFamily="34" charset="0"/>
                <a:cs typeface="Arial" pitchFamily="34" charset="0"/>
              </a:rPr>
              <a:t>µA/MHz</a:t>
            </a:r>
            <a:endParaRPr lang="en-US" sz="1600" dirty="0">
              <a:solidFill>
                <a:schemeClr val="accent1"/>
              </a:solidFill>
              <a:latin typeface="Arial" pitchFamily="34" charset="0"/>
              <a:cs typeface="Arial" pitchFamily="34" charset="0"/>
            </a:endParaRPr>
          </a:p>
          <a:p>
            <a:pPr marL="107950" indent="-177800">
              <a:spcAft>
                <a:spcPts val="600"/>
              </a:spcAft>
              <a:buFont typeface="Arial" pitchFamily="34" charset="0"/>
              <a:buChar char="•"/>
            </a:pPr>
            <a:r>
              <a:rPr lang="en-US" sz="2000" b="1" dirty="0" smtClean="0">
                <a:solidFill>
                  <a:schemeClr val="accent4"/>
                </a:solidFill>
                <a:latin typeface="Arial" pitchFamily="34" charset="0"/>
                <a:cs typeface="Arial" pitchFamily="34" charset="0"/>
              </a:rPr>
              <a:t>STM8Lx5x</a:t>
            </a:r>
            <a:r>
              <a:rPr lang="en-US" sz="2000" b="1" dirty="0">
                <a:solidFill>
                  <a:schemeClr val="accent4"/>
                </a:solidFill>
                <a:latin typeface="Arial" pitchFamily="34" charset="0"/>
                <a:cs typeface="Arial" pitchFamily="34" charset="0"/>
              </a:rPr>
              <a:t> line:</a:t>
            </a:r>
          </a:p>
          <a:p>
            <a:pPr marL="565150" lvl="1" indent="-177800">
              <a:spcAft>
                <a:spcPts val="600"/>
              </a:spcAft>
              <a:buFont typeface="Arial" pitchFamily="34" charset="0"/>
              <a:buChar char="•"/>
            </a:pPr>
            <a:r>
              <a:rPr lang="en-US" sz="1600" dirty="0">
                <a:solidFill>
                  <a:schemeClr val="accent1"/>
                </a:solidFill>
                <a:latin typeface="Arial" pitchFamily="34" charset="0"/>
                <a:cs typeface="Arial" pitchFamily="34" charset="0"/>
              </a:rPr>
              <a:t>Lowest power mode: 0.35 µA / Dynamic run mode: 180 µA/MHz</a:t>
            </a:r>
          </a:p>
          <a:p>
            <a:endParaRPr lang="pt-BR" dirty="0"/>
          </a:p>
        </p:txBody>
      </p:sp>
      <p:sp>
        <p:nvSpPr>
          <p:cNvPr id="5" name="TextBox 4"/>
          <p:cNvSpPr txBox="1"/>
          <p:nvPr/>
        </p:nvSpPr>
        <p:spPr>
          <a:xfrm>
            <a:off x="4419600" y="4419600"/>
            <a:ext cx="4419600" cy="124649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accent4"/>
                </a:solidFill>
                <a:latin typeface="Arial" pitchFamily="34" charset="0"/>
                <a:cs typeface="Arial" pitchFamily="34" charset="0"/>
              </a:rPr>
              <a:t>STM8L162 </a:t>
            </a:r>
            <a:r>
              <a:rPr lang="en-US" sz="2000" b="1" dirty="0" smtClean="0">
                <a:solidFill>
                  <a:schemeClr val="accent4"/>
                </a:solidFill>
                <a:latin typeface="Arial" pitchFamily="34" charset="0"/>
                <a:cs typeface="Arial" pitchFamily="34" charset="0"/>
              </a:rPr>
              <a:t>line:</a:t>
            </a:r>
          </a:p>
          <a:p>
            <a:pPr marL="800100" lvl="1" indent="-342900">
              <a:spcAft>
                <a:spcPts val="600"/>
              </a:spcAft>
              <a:buFont typeface="Arial" panose="020B0604020202020204" pitchFamily="34" charset="0"/>
              <a:buChar char="•"/>
            </a:pPr>
            <a:r>
              <a:rPr lang="en-US" sz="1600" dirty="0" smtClean="0">
                <a:solidFill>
                  <a:schemeClr val="accent1"/>
                </a:solidFill>
                <a:latin typeface="Arial" pitchFamily="34" charset="0"/>
                <a:cs typeface="Arial" pitchFamily="34" charset="0"/>
              </a:rPr>
              <a:t>Lowest </a:t>
            </a:r>
            <a:r>
              <a:rPr lang="en-US" sz="1600" dirty="0">
                <a:solidFill>
                  <a:schemeClr val="accent1"/>
                </a:solidFill>
                <a:latin typeface="Arial" pitchFamily="34" charset="0"/>
                <a:cs typeface="Arial" pitchFamily="34" charset="0"/>
              </a:rPr>
              <a:t>power mode: 0.35 µA</a:t>
            </a:r>
            <a:br>
              <a:rPr lang="en-US" sz="1600" dirty="0">
                <a:solidFill>
                  <a:schemeClr val="accent1"/>
                </a:solidFill>
                <a:latin typeface="Arial" pitchFamily="34" charset="0"/>
                <a:cs typeface="Arial" pitchFamily="34" charset="0"/>
              </a:rPr>
            </a:br>
            <a:r>
              <a:rPr lang="en-US" sz="1600" dirty="0">
                <a:solidFill>
                  <a:schemeClr val="accent1"/>
                </a:solidFill>
                <a:latin typeface="Arial" pitchFamily="34" charset="0"/>
                <a:cs typeface="Arial" pitchFamily="34" charset="0"/>
              </a:rPr>
              <a:t>Dynamic run mode: 180 </a:t>
            </a:r>
            <a:r>
              <a:rPr lang="en-US" sz="1600" dirty="0" smtClean="0">
                <a:solidFill>
                  <a:schemeClr val="accent1"/>
                </a:solidFill>
                <a:latin typeface="Arial" pitchFamily="34" charset="0"/>
                <a:cs typeface="Arial" pitchFamily="34" charset="0"/>
              </a:rPr>
              <a:t>µA/MHz</a:t>
            </a:r>
            <a:endParaRPr lang="en-US" sz="1600" dirty="0">
              <a:solidFill>
                <a:schemeClr val="accent1"/>
              </a:solidFill>
              <a:latin typeface="Arial" pitchFamily="34" charset="0"/>
              <a:cs typeface="Arial" pitchFamily="34" charset="0"/>
            </a:endParaRPr>
          </a:p>
          <a:p>
            <a:endParaRPr lang="pt-BR" dirty="0"/>
          </a:p>
        </p:txBody>
      </p:sp>
    </p:spTree>
    <p:extLst>
      <p:ext uri="{BB962C8B-B14F-4D97-AF65-F5344CB8AC3E}">
        <p14:creationId xmlns:p14="http://schemas.microsoft.com/office/powerpoint/2010/main" val="1577351236"/>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STM8L001J3</a:t>
            </a:r>
            <a:endParaRPr lang="pt-BR" dirty="0"/>
          </a:p>
        </p:txBody>
      </p:sp>
      <p:sp>
        <p:nvSpPr>
          <p:cNvPr id="3" name="Content Placeholder 2"/>
          <p:cNvSpPr>
            <a:spLocks noGrp="1"/>
          </p:cNvSpPr>
          <p:nvPr>
            <p:ph idx="1"/>
          </p:nvPr>
        </p:nvSpPr>
        <p:spPr>
          <a:xfrm>
            <a:off x="457200" y="1277496"/>
            <a:ext cx="8229600" cy="6255559"/>
          </a:xfrm>
        </p:spPr>
        <p:txBody>
          <a:bodyPr/>
          <a:lstStyle/>
          <a:p>
            <a:pPr fontAlgn="base"/>
            <a:r>
              <a:rPr lang="pt-BR" dirty="0"/>
              <a:t>Some of important features of STM8L001J3</a:t>
            </a:r>
            <a:r>
              <a:rPr lang="pt-BR" dirty="0" smtClean="0"/>
              <a:t>:</a:t>
            </a:r>
            <a:endParaRPr lang="pt-BR" dirty="0"/>
          </a:p>
          <a:p>
            <a:pPr lvl="1" fontAlgn="base"/>
            <a:r>
              <a:rPr lang="pt-BR" dirty="0"/>
              <a:t>Core and system</a:t>
            </a:r>
          </a:p>
          <a:p>
            <a:pPr lvl="2" fontAlgn="base"/>
            <a:r>
              <a:rPr lang="pt-BR" dirty="0"/>
              <a:t>2 internal clock sources (HSI 16MHz, LSI 38kHz)</a:t>
            </a:r>
          </a:p>
          <a:p>
            <a:pPr lvl="2" fontAlgn="base"/>
            <a:r>
              <a:rPr lang="pt-BR" dirty="0"/>
              <a:t>Suply voltage range: from 1.8V to 3.6V</a:t>
            </a:r>
          </a:p>
          <a:p>
            <a:pPr lvl="2" fontAlgn="base"/>
            <a:r>
              <a:rPr lang="pt-BR" dirty="0"/>
              <a:t>6 I/Os</a:t>
            </a:r>
          </a:p>
          <a:p>
            <a:pPr lvl="1" fontAlgn="base"/>
            <a:r>
              <a:rPr lang="pt-BR" dirty="0"/>
              <a:t>Timing peripherals</a:t>
            </a:r>
          </a:p>
          <a:p>
            <a:pPr lvl="2" fontAlgn="base"/>
            <a:r>
              <a:rPr lang="pt-BR" dirty="0"/>
              <a:t>8- and 16-bit general purpose timers</a:t>
            </a:r>
          </a:p>
          <a:p>
            <a:pPr lvl="2" fontAlgn="base"/>
            <a:r>
              <a:rPr lang="pt-BR" dirty="0"/>
              <a:t>Auto-wakeup unit</a:t>
            </a:r>
          </a:p>
          <a:p>
            <a:pPr lvl="2" fontAlgn="base"/>
            <a:r>
              <a:rPr lang="pt-BR" dirty="0"/>
              <a:t>Watchdog</a:t>
            </a:r>
          </a:p>
          <a:p>
            <a:pPr lvl="1" fontAlgn="base"/>
            <a:r>
              <a:rPr lang="pt-BR" dirty="0"/>
              <a:t>Memories</a:t>
            </a:r>
          </a:p>
          <a:p>
            <a:pPr lvl="2" fontAlgn="base"/>
            <a:r>
              <a:rPr lang="pt-BR" dirty="0"/>
              <a:t>8k Flash</a:t>
            </a:r>
          </a:p>
          <a:p>
            <a:pPr lvl="2" fontAlgn="base"/>
            <a:r>
              <a:rPr lang="pt-BR" dirty="0"/>
              <a:t>1.5k RAM</a:t>
            </a:r>
          </a:p>
          <a:p>
            <a:pPr lvl="2" fontAlgn="base"/>
            <a:r>
              <a:rPr lang="pt-BR" dirty="0"/>
              <a:t>2k EEPROM</a:t>
            </a:r>
          </a:p>
          <a:p>
            <a:pPr lvl="1" fontAlgn="base"/>
            <a:r>
              <a:rPr lang="pt-BR" dirty="0"/>
              <a:t>Conenctivity and debug</a:t>
            </a:r>
          </a:p>
          <a:p>
            <a:pPr lvl="2" fontAlgn="base"/>
            <a:r>
              <a:rPr lang="pt-BR" dirty="0"/>
              <a:t>UART</a:t>
            </a:r>
          </a:p>
          <a:p>
            <a:pPr lvl="2" fontAlgn="base"/>
            <a:r>
              <a:rPr lang="pt-BR" dirty="0"/>
              <a:t>SPI</a:t>
            </a:r>
          </a:p>
          <a:p>
            <a:pPr lvl="2" fontAlgn="base"/>
            <a:r>
              <a:rPr lang="pt-BR" dirty="0"/>
              <a:t>I2C</a:t>
            </a:r>
          </a:p>
          <a:p>
            <a:pPr lvl="2" fontAlgn="base"/>
            <a:r>
              <a:rPr lang="pt-BR" dirty="0"/>
              <a:t>Single Wire Interface Module (SWIM)</a:t>
            </a:r>
          </a:p>
          <a:p>
            <a:pPr lvl="1" fontAlgn="base"/>
            <a:r>
              <a:rPr lang="pt-BR" dirty="0"/>
              <a:t>Analog</a:t>
            </a:r>
          </a:p>
          <a:p>
            <a:pPr lvl="2" fontAlgn="base"/>
            <a:r>
              <a:rPr lang="pt-BR" dirty="0"/>
              <a:t>2 comparators</a:t>
            </a:r>
          </a:p>
          <a:p>
            <a:endParaRPr lang="pt-BR" dirty="0"/>
          </a:p>
        </p:txBody>
      </p:sp>
      <p:pic>
        <p:nvPicPr>
          <p:cNvPr id="4" name="Picture 3"/>
          <p:cNvPicPr>
            <a:picLocks noChangeAspect="1"/>
          </p:cNvPicPr>
          <p:nvPr/>
        </p:nvPicPr>
        <p:blipFill>
          <a:blip r:embed="rId2"/>
          <a:stretch>
            <a:fillRect/>
          </a:stretch>
        </p:blipFill>
        <p:spPr>
          <a:xfrm>
            <a:off x="4460631" y="3124200"/>
            <a:ext cx="4683369" cy="2852052"/>
          </a:xfrm>
          <a:prstGeom prst="rect">
            <a:avLst/>
          </a:prstGeom>
        </p:spPr>
      </p:pic>
    </p:spTree>
    <p:extLst>
      <p:ext uri="{BB962C8B-B14F-4D97-AF65-F5344CB8AC3E}">
        <p14:creationId xmlns:p14="http://schemas.microsoft.com/office/powerpoint/2010/main" val="4009786213"/>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STM8L Training</a:t>
            </a:r>
            <a:endParaRPr lang="en-US" dirty="0"/>
          </a:p>
        </p:txBody>
      </p:sp>
      <p:sp>
        <p:nvSpPr>
          <p:cNvPr id="4" name="Subtitle 3"/>
          <p:cNvSpPr>
            <a:spLocks noGrp="1"/>
          </p:cNvSpPr>
          <p:nvPr>
            <p:ph type="subTitle" idx="1"/>
          </p:nvPr>
        </p:nvSpPr>
        <p:spPr/>
        <p:txBody>
          <a:bodyPr/>
          <a:lstStyle/>
          <a:p>
            <a:r>
              <a:rPr lang="pt-BR" dirty="0" smtClean="0"/>
              <a:t>Getting Started</a:t>
            </a:r>
            <a:endParaRPr lang="en-US" dirty="0" smtClean="0"/>
          </a:p>
          <a:p>
            <a:endParaRPr lang="en-US" dirty="0"/>
          </a:p>
        </p:txBody>
      </p:sp>
    </p:spTree>
    <p:extLst>
      <p:ext uri="{BB962C8B-B14F-4D97-AF65-F5344CB8AC3E}">
        <p14:creationId xmlns:p14="http://schemas.microsoft.com/office/powerpoint/2010/main" val="4143538052"/>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INAME" val="ज़ॴॉॲ१ॹॹ९६९५४"/>
  <p:tag name="DATETIME" val="षवहषवसशषषददषशीशऽे॓दम्॓ग़ळसीशय"/>
  <p:tag name="DONEBY" val="ख़ग़ॢ२ॸॻॴॵदॳॵॴॺ१ॴ१ॸ९"/>
  <p:tag name="IPADDRESS" val="ख़ेॕ॒ग़ख़॓॑ग़॓ॕ॔ग़ेै"/>
  <p:tag name="APPVER" val="हऴश"/>
  <p:tag name="RANDOM" val="6"/>
  <p:tag name="CHECKSUM" val="ऻ़सऺ"/>
</p:tagLst>
</file>

<file path=ppt/theme/theme1.xml><?xml version="1.0" encoding="utf-8"?>
<a:theme xmlns:a="http://schemas.openxmlformats.org/drawingml/2006/main" name="ST Template">
  <a:themeElements>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0.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1.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2.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3.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4.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5.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16.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2.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3.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4.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5.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6.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7.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8.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ppt/theme/themeOverride9.xml><?xml version="1.0" encoding="utf-8"?>
<a:themeOverride xmlns:a="http://schemas.openxmlformats.org/drawingml/2006/main">
  <a:clrScheme name="Microelectronics">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152"/>
    </a:accent4>
    <a:accent5>
      <a:srgbClr val="BBCC00"/>
    </a:accent5>
    <a:accent6>
      <a:srgbClr val="13235B"/>
    </a:accent6>
    <a:hlink>
      <a:srgbClr val="580D58"/>
    </a:hlink>
    <a:folHlink>
      <a:srgbClr val="003D14"/>
    </a:folHlink>
  </a:clrScheme>
</a:themeOverride>
</file>

<file path=docProps/app.xml><?xml version="1.0" encoding="utf-8"?>
<Properties xmlns="http://schemas.openxmlformats.org/officeDocument/2006/extended-properties" xmlns:vt="http://schemas.openxmlformats.org/officeDocument/2006/docPropsVTypes">
  <Template/>
  <TotalTime>6263</TotalTime>
  <Words>2228</Words>
  <Application>Microsoft Office PowerPoint</Application>
  <PresentationFormat>On-screen Show (4:3)</PresentationFormat>
  <Paragraphs>438</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ＭＳ Ｐゴシック</vt:lpstr>
      <vt:lpstr>Arial</vt:lpstr>
      <vt:lpstr>Calibri</vt:lpstr>
      <vt:lpstr>Courier New</vt:lpstr>
      <vt:lpstr>Wingdings</vt:lpstr>
      <vt:lpstr>ST Template</vt:lpstr>
      <vt:lpstr>STM8L Training </vt:lpstr>
      <vt:lpstr>Agenda</vt:lpstr>
      <vt:lpstr>STM8L Training</vt:lpstr>
      <vt:lpstr>Newer MCUs!</vt:lpstr>
      <vt:lpstr>Internal block Diagram</vt:lpstr>
      <vt:lpstr>Highlight – Consumption!!</vt:lpstr>
      <vt:lpstr>Consumption per family and how to calculate it </vt:lpstr>
      <vt:lpstr>STM8L001J3</vt:lpstr>
      <vt:lpstr>STM8L Training</vt:lpstr>
      <vt:lpstr>Where can I find the library and SW?</vt:lpstr>
      <vt:lpstr>Library’s Supported Features</vt:lpstr>
      <vt:lpstr>File Structure</vt:lpstr>
      <vt:lpstr>Library’s Help/User Manual</vt:lpstr>
      <vt:lpstr>Conventions 1/3 </vt:lpstr>
      <vt:lpstr>Conventions 2/3 </vt:lpstr>
      <vt:lpstr>Conventions 3/3 </vt:lpstr>
      <vt:lpstr>How to find the available functions</vt:lpstr>
      <vt:lpstr>How to get more info?</vt:lpstr>
      <vt:lpstr>How to get more info?</vt:lpstr>
      <vt:lpstr>Library’s Architecture</vt:lpstr>
      <vt:lpstr>Library’s Architecture in files</vt:lpstr>
      <vt:lpstr>Getting Started from scratch!</vt:lpstr>
      <vt:lpstr>Open the STVD</vt:lpstr>
      <vt:lpstr>Choose to create a New Workspace</vt:lpstr>
      <vt:lpstr>Name the workspace and set it’s location</vt:lpstr>
      <vt:lpstr>Select the proper Toolchain</vt:lpstr>
      <vt:lpstr>Select the STM8L152C6</vt:lpstr>
      <vt:lpstr>Your workspace should look like this</vt:lpstr>
      <vt:lpstr>Giving a closer look</vt:lpstr>
      <vt:lpstr>Now, let’s add the library</vt:lpstr>
      <vt:lpstr>Now, let’s add the library</vt:lpstr>
      <vt:lpstr>Now, let’s add the library</vt:lpstr>
      <vt:lpstr>Now, let’s add the library</vt:lpstr>
      <vt:lpstr>Now, let’s add the library</vt:lpstr>
      <vt:lpstr>Now, let’s add the library</vt:lpstr>
      <vt:lpstr>Configuring the library – stm8l10x_conf.h</vt:lpstr>
      <vt:lpstr>Compile the project (F7 as short key)</vt:lpstr>
      <vt:lpstr>Tips and Tricks</vt:lpstr>
      <vt:lpstr>Tips and Tricks</vt:lpstr>
      <vt:lpstr>Tips and Tricks</vt:lpstr>
      <vt:lpstr>Example of recommended startup code for STM8L001J3</vt:lpstr>
      <vt:lpstr>Example of recommended startup code for STM8L001J3</vt:lpstr>
      <vt:lpstr>Example of recommended startup code for STM8L001J3</vt:lpstr>
      <vt:lpstr>STM8L Training</vt:lpstr>
      <vt:lpstr>Eval Board</vt:lpstr>
      <vt:lpstr>Pinout functionality overview </vt:lpstr>
      <vt:lpstr>STM8L Training</vt:lpstr>
      <vt:lpstr>Hands On</vt:lpstr>
      <vt:lpstr>Hands On</vt:lpstr>
      <vt:lpstr>GPIO</vt:lpstr>
      <vt:lpstr>Hands On</vt:lpstr>
      <vt:lpstr>EXTI</vt:lpstr>
      <vt:lpstr>EXTI</vt:lpstr>
      <vt:lpstr>Hands On</vt:lpstr>
      <vt:lpstr>TIM4</vt:lpstr>
      <vt:lpstr>TIM4</vt:lpstr>
      <vt:lpstr>Hands On</vt:lpstr>
      <vt:lpstr>UART</vt:lpstr>
      <vt:lpstr>UART</vt:lpstr>
      <vt:lpstr>Hands On</vt:lpstr>
      <vt:lpstr>Low Power Modes</vt:lpstr>
      <vt:lpstr>Annex: Impacted ANs (1/3)</vt:lpstr>
      <vt:lpstr>Annex: Impacted ANs (1/3)</vt:lpstr>
      <vt:lpstr>Annex: Impacted ANs (1/3)</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STM8 Discovery - Training</dc:title>
  <dc:creator/>
  <cp:lastModifiedBy>Bruno Fontes MONTANARI</cp:lastModifiedBy>
  <cp:revision>396</cp:revision>
  <cp:lastPrinted>2013-10-17T21:36:28Z</cp:lastPrinted>
  <dcterms:created xsi:type="dcterms:W3CDTF">2006-08-16T00:00:00Z</dcterms:created>
  <dcterms:modified xsi:type="dcterms:W3CDTF">2018-04-20T11:50:41Z</dcterms:modified>
</cp:coreProperties>
</file>