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17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custDataLst>
    <p:tags r:id="rId18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251"/>
    <a:srgbClr val="002052"/>
    <a:srgbClr val="002A0A"/>
    <a:srgbClr val="001405"/>
    <a:srgbClr val="003D14"/>
    <a:srgbClr val="646464"/>
    <a:srgbClr val="B9C4CA"/>
    <a:srgbClr val="90989E"/>
    <a:srgbClr val="3F050D"/>
    <a:srgbClr val="5C0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1702" autoAdjust="0"/>
  </p:normalViewPr>
  <p:slideViewPr>
    <p:cSldViewPr showGuides="1">
      <p:cViewPr varScale="1">
        <p:scale>
          <a:sx n="84" d="100"/>
          <a:sy n="84" d="100"/>
        </p:scale>
        <p:origin x="1374" y="108"/>
      </p:cViewPr>
      <p:guideLst>
        <p:guide orient="horz" pos="2160"/>
        <p:guide orient="horz" pos="8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DC714-B8C8-41CC-8B32-1E23D8396FA6}" type="datetimeFigureOut">
              <a:rPr lang="fr-FR" smtClean="0"/>
              <a:t>01/11/2016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40946-B3FE-4062-9BAE-4125F5E6CB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26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637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093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763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883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575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461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659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765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33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-171400"/>
            <a:ext cx="9281195" cy="756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01284" y="1687556"/>
            <a:ext cx="7772400" cy="147002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01284" y="3402496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9" name="Picture 4" descr="D:\Le sel en +\Realisations\TBWA\120117 Microelectronics\ST_Bloc marque_Qi_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878420"/>
            <a:ext cx="2448000" cy="7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277496"/>
            <a:ext cx="8229600" cy="123880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baseline="0"/>
            </a:lvl1pPr>
            <a:lvl2pPr>
              <a:lnSpc>
                <a:spcPct val="100000"/>
              </a:lnSpc>
              <a:buClr>
                <a:schemeClr val="accent4">
                  <a:lumMod val="90000"/>
                  <a:lumOff val="10000"/>
                </a:schemeClr>
              </a:buClr>
              <a:defRPr>
                <a:solidFill>
                  <a:schemeClr val="accent4">
                    <a:lumMod val="90000"/>
                    <a:lumOff val="10000"/>
                  </a:schemeClr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3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E8DDD64-71C5-400C-82FC-43022155770F}" type="datetime1">
              <a:rPr lang="fr-FR" smtClean="0"/>
              <a:t>01/11/2016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749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075240" cy="797768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356BC70-7CEE-40A3-B0E7-C3CF3E064629}" type="datetime1">
              <a:rPr lang="fr-FR" smtClean="0"/>
              <a:t>01/11/2016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351999"/>
            <a:ext cx="8229600" cy="123880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>
                <a:solidFill>
                  <a:srgbClr val="646464"/>
                </a:solidFill>
              </a:defRPr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57200" y="990600"/>
            <a:ext cx="8077200" cy="304800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 smtClean="0"/>
              <a:t>Click to edit Master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8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8" r="11042"/>
          <a:stretch/>
        </p:blipFill>
        <p:spPr bwMode="auto">
          <a:xfrm>
            <a:off x="0" y="228600"/>
            <a:ext cx="9143999" cy="390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85056" y="4281115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6F07D-9358-421A-A361-031971621BE1}" type="datetime1">
              <a:rPr lang="fr-FR" smtClean="0"/>
              <a:t>01/11/2016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9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</a:t>
            </a:r>
            <a:r>
              <a:rPr lang="en-US" noProof="0" dirty="0" err="1" smtClean="0"/>
              <a:t>sytles</a:t>
            </a: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4637856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C14C0B4-B6C6-493B-AF49-CF601917093D}" type="datetime1">
              <a:rPr lang="fr-FR" smtClean="0"/>
              <a:t>01/11/2016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6991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98C4145-E662-4661-8E87-CFD806B22EBB}" type="datetime1">
              <a:rPr lang="fr-FR" smtClean="0"/>
              <a:t>01/11/2016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7696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BCDA36E-892F-42E3-9FFA-082033406B05}" type="datetime1">
              <a:rPr lang="fr-FR" smtClean="0"/>
              <a:t>01/11/2016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098650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81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7744" y="678629"/>
            <a:ext cx="544994" cy="19800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2051" name="Picture 3" descr="D:\Le sel en +\Realisations\TBWA\120117 Microelectronics\ST_Bloc marque_Qi_V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20" y="6235154"/>
            <a:ext cx="667138" cy="4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CECF462-CC52-41A0-B75C-654FB56E3FF5}" type="datetime1">
              <a:rPr lang="fr-FR" smtClean="0"/>
              <a:t>01/11/2016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4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52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5334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4">
            <a:lumMod val="90000"/>
            <a:lumOff val="10000"/>
          </a:schemeClr>
        </a:buClr>
        <a:buFont typeface="Arial" pitchFamily="34" charset="0"/>
        <a:buChar char="•"/>
        <a:defRPr sz="1600" kern="1200">
          <a:solidFill>
            <a:schemeClr val="accent4">
              <a:lumMod val="90000"/>
              <a:lumOff val="1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017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400" kern="1200" baseline="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527175" indent="-155575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200" kern="1200" baseline="0">
          <a:solidFill>
            <a:schemeClr val="accent3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MSP Host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9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MSP Host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369880"/>
          </a:xfrm>
        </p:spPr>
        <p:txBody>
          <a:bodyPr/>
          <a:lstStyle/>
          <a:p>
            <a:r>
              <a:rPr lang="en-US" sz="1800" dirty="0" smtClean="0"/>
              <a:t>From the past we know that some flash sticks can have problems with out library(STD)</a:t>
            </a:r>
          </a:p>
          <a:p>
            <a:r>
              <a:rPr lang="en-US" sz="1800" dirty="0" smtClean="0"/>
              <a:t>The USB MSP library is now only interface between flash drive and file system</a:t>
            </a:r>
          </a:p>
          <a:p>
            <a:r>
              <a:rPr lang="en-US" sz="1800" dirty="0" smtClean="0"/>
              <a:t>The basic operation which are done with MSP USB part is calling two BULK transfer one for READ BLOCK and second WRITE BLOCK</a:t>
            </a:r>
            <a:endParaRPr lang="en-GB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190194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MSP </a:t>
            </a:r>
            <a:r>
              <a:rPr lang="en-US"/>
              <a:t>Host </a:t>
            </a:r>
            <a:r>
              <a:rPr lang="en-US" smtClean="0"/>
              <a:t>lab1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5555367"/>
          </a:xfrm>
        </p:spPr>
        <p:txBody>
          <a:bodyPr/>
          <a:lstStyle/>
          <a:p>
            <a:r>
              <a:rPr lang="en-GB" sz="1800" dirty="0"/>
              <a:t>Create project in CubeMX</a:t>
            </a:r>
          </a:p>
          <a:p>
            <a:pPr lvl="1"/>
            <a:r>
              <a:rPr lang="en-GB" sz="1400" dirty="0"/>
              <a:t>Menu &gt; File &gt; New Project</a:t>
            </a:r>
          </a:p>
          <a:p>
            <a:pPr lvl="1"/>
            <a:r>
              <a:rPr lang="en-GB" sz="1400" dirty="0"/>
              <a:t>Select STM32F4 &gt; STM32F429/439 &gt; LQFP144 &gt; STM32F439ZITx</a:t>
            </a:r>
            <a:endParaRPr lang="en-GB" sz="1800" dirty="0"/>
          </a:p>
          <a:p>
            <a:r>
              <a:rPr lang="en-US" sz="1800" dirty="0" smtClean="0"/>
              <a:t>Select USB HS OTG internal PHY(FS)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Select HSE clock </a:t>
            </a:r>
          </a:p>
          <a:p>
            <a:pPr lvl="1"/>
            <a:r>
              <a:rPr lang="en-US" sz="1400" dirty="0" smtClean="0"/>
              <a:t>(HSI cannot be used and STM32F4 have</a:t>
            </a:r>
            <a:br>
              <a:rPr lang="en-US" sz="1400" dirty="0" smtClean="0"/>
            </a:br>
            <a:r>
              <a:rPr lang="en-US" sz="1400" dirty="0" smtClean="0"/>
              <a:t> no clock synchronization)</a:t>
            </a:r>
            <a:endParaRPr lang="en-US" dirty="0"/>
          </a:p>
          <a:p>
            <a:pPr lvl="1"/>
            <a:endParaRPr lang="en-US" sz="2400" dirty="0" smtClean="0"/>
          </a:p>
          <a:p>
            <a:pPr marL="355600" lvl="1" indent="0">
              <a:buNone/>
            </a:pPr>
            <a:endParaRPr lang="en-US" sz="2400" dirty="0" smtClean="0"/>
          </a:p>
          <a:p>
            <a:r>
              <a:rPr lang="en-US" sz="1800" dirty="0" smtClean="0"/>
              <a:t>Select MSP class in </a:t>
            </a:r>
            <a:r>
              <a:rPr lang="en-US" sz="1800" dirty="0" err="1" smtClean="0"/>
              <a:t>MiddleWares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FATFS USB Disk</a:t>
            </a:r>
            <a:endParaRPr lang="en-GB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922" y="2768597"/>
            <a:ext cx="3210373" cy="12193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721" y="4941168"/>
            <a:ext cx="2847176" cy="11771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754873"/>
            <a:ext cx="2829320" cy="9621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024" y="4107898"/>
            <a:ext cx="3124636" cy="27054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86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8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8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8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8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88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88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89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MSP Host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092881"/>
          </a:xfrm>
        </p:spPr>
        <p:txBody>
          <a:bodyPr/>
          <a:lstStyle/>
          <a:p>
            <a:r>
              <a:rPr lang="en-GB" sz="1800" dirty="0" smtClean="0"/>
              <a:t>Because HOST must also power the device we need to enable voltage regulator connected to VBUS line</a:t>
            </a:r>
          </a:p>
          <a:p>
            <a:r>
              <a:rPr lang="en-US" sz="1800" dirty="0" smtClean="0"/>
              <a:t>Regulator enable pin is on PC4(only select as output is enough because default state then will be LOW)</a:t>
            </a:r>
            <a:endParaRPr lang="en-GB" sz="1800" dirty="0" smtClean="0"/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307" y="2708920"/>
            <a:ext cx="1019317" cy="21053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859" y="5301368"/>
            <a:ext cx="2543530" cy="9621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3103226"/>
            <a:ext cx="4171414" cy="29180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Rounded Rectangular Callout 11"/>
          <p:cNvSpPr/>
          <p:nvPr/>
        </p:nvSpPr>
        <p:spPr>
          <a:xfrm>
            <a:off x="35259" y="2701129"/>
            <a:ext cx="3096344" cy="772196"/>
          </a:xfrm>
          <a:prstGeom prst="wedgeRoundRectCallout">
            <a:avLst>
              <a:gd name="adj1" fmla="val -18742"/>
              <a:gd name="adj2" fmla="val 8555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Connected to PC4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6387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8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89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MSP Host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293209"/>
          </a:xfrm>
        </p:spPr>
        <p:txBody>
          <a:bodyPr/>
          <a:lstStyle/>
          <a:p>
            <a:r>
              <a:rPr lang="en-US" sz="1800" dirty="0" smtClean="0"/>
              <a:t>We also enable PA0 where is button only for demo purpose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USB clock set to 48MHz and core clock at maximum</a:t>
            </a:r>
            <a:endParaRPr lang="en-GB" sz="1800" dirty="0" smtClean="0"/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58672"/>
            <a:ext cx="2543530" cy="9621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7853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8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89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906" y="2182832"/>
            <a:ext cx="6931590" cy="45232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MSP Host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123658"/>
          </a:xfrm>
        </p:spPr>
        <p:txBody>
          <a:bodyPr/>
          <a:lstStyle/>
          <a:p>
            <a:r>
              <a:rPr lang="en-US" sz="1800" dirty="0" smtClean="0"/>
              <a:t>In Configuration tab select USB_HS in Connectivity</a:t>
            </a:r>
          </a:p>
          <a:p>
            <a:r>
              <a:rPr lang="en-US" sz="1800" dirty="0" smtClean="0"/>
              <a:t>Disable option use internal DMA</a:t>
            </a:r>
          </a:p>
          <a:p>
            <a:r>
              <a:rPr lang="en-US" sz="1800" dirty="0" smtClean="0"/>
              <a:t>Button OK</a:t>
            </a:r>
            <a:endParaRPr lang="en-GB" sz="1800" dirty="0" smtClean="0"/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0" name="Rounded Rectangle 9"/>
          <p:cNvSpPr/>
          <p:nvPr/>
        </p:nvSpPr>
        <p:spPr>
          <a:xfrm>
            <a:off x="2483768" y="4077072"/>
            <a:ext cx="3888432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6614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8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8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89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594577"/>
            <a:ext cx="5197212" cy="5197212"/>
          </a:xfrm>
          <a:prstGeom prst="rect">
            <a:avLst/>
          </a:prstGeom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MSP Host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4247317"/>
          </a:xfrm>
        </p:spPr>
        <p:txBody>
          <a:bodyPr/>
          <a:lstStyle/>
          <a:p>
            <a:r>
              <a:rPr lang="en-GB" sz="1800" dirty="0" smtClean="0"/>
              <a:t>Now we set the project details for generation</a:t>
            </a:r>
          </a:p>
          <a:p>
            <a:pPr lvl="1"/>
            <a:r>
              <a:rPr lang="en-GB" sz="1400" dirty="0" smtClean="0"/>
              <a:t>Menu &gt; Project &gt; Project Settings</a:t>
            </a:r>
          </a:p>
          <a:p>
            <a:pPr lvl="1"/>
            <a:r>
              <a:rPr lang="en-GB" sz="1400" dirty="0" smtClean="0"/>
              <a:t>Set the project name</a:t>
            </a:r>
          </a:p>
          <a:p>
            <a:pPr lvl="1"/>
            <a:r>
              <a:rPr lang="en-GB" sz="1400" dirty="0" smtClean="0"/>
              <a:t>Project location</a:t>
            </a:r>
          </a:p>
          <a:p>
            <a:pPr lvl="1"/>
            <a:r>
              <a:rPr lang="en-GB" sz="1400" dirty="0" smtClean="0"/>
              <a:t>Type of </a:t>
            </a:r>
            <a:r>
              <a:rPr lang="en-GB" sz="1400" dirty="0" err="1" smtClean="0"/>
              <a:t>toolchain</a:t>
            </a:r>
            <a:endParaRPr lang="en-GB" sz="1400" dirty="0" smtClean="0"/>
          </a:p>
          <a:p>
            <a:r>
              <a:rPr lang="en-GB" sz="1800" dirty="0" smtClean="0"/>
              <a:t>Now we can Generate Code</a:t>
            </a:r>
          </a:p>
          <a:p>
            <a:pPr lvl="1"/>
            <a:r>
              <a:rPr lang="en-GB" sz="1400" dirty="0" smtClean="0"/>
              <a:t>Menu &gt; Project &gt; Generate Code</a:t>
            </a:r>
          </a:p>
          <a:p>
            <a:r>
              <a:rPr lang="en-US" sz="1800" dirty="0" smtClean="0"/>
              <a:t>If you have KEIL change </a:t>
            </a:r>
            <a:br>
              <a:rPr lang="en-US" sz="1800" dirty="0" smtClean="0"/>
            </a:br>
            <a:r>
              <a:rPr lang="en-US" sz="1800" dirty="0" smtClean="0"/>
              <a:t>HEAP size in startup file</a:t>
            </a:r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219606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MSP Host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5016758"/>
          </a:xfrm>
        </p:spPr>
        <p:txBody>
          <a:bodyPr/>
          <a:lstStyle/>
          <a:p>
            <a:r>
              <a:rPr lang="en-US" sz="1800" dirty="0" smtClean="0"/>
              <a:t>If the Device is connected and enumerated into </a:t>
            </a:r>
            <a:r>
              <a:rPr lang="en-US" sz="1800" dirty="0" err="1" smtClean="0"/>
              <a:t>appli_state</a:t>
            </a:r>
            <a:r>
              <a:rPr lang="en-US" sz="1800" dirty="0" smtClean="0"/>
              <a:t> is stored </a:t>
            </a:r>
            <a:r>
              <a:rPr lang="en-GB" sz="1800" dirty="0"/>
              <a:t>APPLICATION_READY and we can </a:t>
            </a:r>
            <a:r>
              <a:rPr lang="en-GB" sz="1800" dirty="0" smtClean="0"/>
              <a:t>commutate </a:t>
            </a:r>
            <a:r>
              <a:rPr lang="en-GB" sz="1800" dirty="0"/>
              <a:t>with </a:t>
            </a:r>
            <a:r>
              <a:rPr lang="en-GB" sz="1800" dirty="0" smtClean="0"/>
              <a:t>device</a:t>
            </a:r>
          </a:p>
          <a:p>
            <a:r>
              <a:rPr lang="en-US" sz="1800" dirty="0" smtClean="0"/>
              <a:t>For this reason we import into </a:t>
            </a:r>
            <a:r>
              <a:rPr lang="en-US" sz="1800" dirty="0" err="1" smtClean="0"/>
              <a:t>main.c</a:t>
            </a:r>
            <a:r>
              <a:rPr lang="en-US" sz="1800" dirty="0" smtClean="0"/>
              <a:t> </a:t>
            </a:r>
            <a:r>
              <a:rPr lang="en-US" sz="1800" dirty="0" err="1"/>
              <a:t>appli_state</a:t>
            </a:r>
            <a:r>
              <a:rPr lang="en-US" sz="1800" dirty="0"/>
              <a:t> </a:t>
            </a:r>
            <a:r>
              <a:rPr lang="en-US" sz="1800" dirty="0" smtClean="0"/>
              <a:t> variable</a:t>
            </a:r>
          </a:p>
          <a:p>
            <a:endParaRPr lang="en-US" sz="1800" dirty="0"/>
          </a:p>
          <a:p>
            <a:r>
              <a:rPr lang="en-US" sz="1800" dirty="0" smtClean="0"/>
              <a:t>We also need FATFS variable and FIL for file operations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  <a:p>
            <a:r>
              <a:rPr lang="en-US" sz="1800" dirty="0" smtClean="0"/>
              <a:t>Other variable are for lab purposes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63550" y="2492896"/>
            <a:ext cx="8154988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ApplicationTypeDef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Appli_state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400" dirty="0"/>
          </a:p>
        </p:txBody>
      </p:sp>
      <p:sp>
        <p:nvSpPr>
          <p:cNvPr id="5" name="Rectangle 4"/>
          <p:cNvSpPr/>
          <p:nvPr/>
        </p:nvSpPr>
        <p:spPr>
          <a:xfrm>
            <a:off x="463550" y="3629923"/>
            <a:ext cx="8154988" cy="203132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PV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ApplicationTypeDef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Appli_state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//file handle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FATFS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fatfs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//structure with file system information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text[]=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//text which will be written into file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name[]=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"test.txt"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//name of the file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text2[100];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//buffer for data read from file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uint32_t ret;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//return variable 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PV */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929716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8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8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8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88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893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MSP Host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985433"/>
          </a:xfrm>
        </p:spPr>
        <p:txBody>
          <a:bodyPr/>
          <a:lstStyle/>
          <a:p>
            <a:r>
              <a:rPr lang="en-US" sz="1800" dirty="0" smtClean="0"/>
              <a:t>First we need mount the USB flash disk.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Please note that FLASH disk must be formatted in FAT32 file system otherwise is not possible to mount it </a:t>
            </a:r>
            <a:endParaRPr lang="en-GB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63550" y="1628800"/>
            <a:ext cx="8154988" cy="160043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3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Initialises the File System*/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f_mount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&amp;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fatfs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,0) 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 FR_OK )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fs initialisation fails*/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438220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MSP Host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</p:spPr>
        <p:txBody>
          <a:bodyPr/>
          <a:lstStyle/>
          <a:p>
            <a:r>
              <a:rPr lang="en-US" sz="1800" dirty="0" smtClean="0"/>
              <a:t>Basic operation with file system, reading and writing data from file “text.txt”</a:t>
            </a:r>
            <a:endParaRPr lang="en-GB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63550" y="1700808"/>
            <a:ext cx="8154988" cy="449353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(1)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MX_USB_HOST_Process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Appli_state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==APPLICATION_READY){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/*open or create file for writing*/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f_open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fp,name,FA_CREATE_ALWAYS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FA_WRITE)!=FR_OK){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/*write data into </a:t>
            </a:r>
            <a:r>
              <a:rPr lang="en-GB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flashdisk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f_write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fp,text,strlen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(text),&amp;ret)!=FR_OK){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f_close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/*open file for reading*/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f_open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fp,name,FA_READ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)!=FR_OK){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/*red data from flash*/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f_read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(&amp;fp,text2,100,&amp;ret)!=FR_OK){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f_close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3 */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7739977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  <p:tag name="CLINAME" val="፥፾ፓ፼፱ᎃᎃ፹፶፹፵፴"/>
  <p:tag name="DATETIME" val="ፇጿፆጿፂፀፁፂጰጰፁፄፊፅፉ፠፝ጰጸፗ፝፤ጻፂፊፀጹ"/>
  <p:tag name="DONEBY" val="፣፤፬፳፼፱ᎂ፱ጰ፳፿፼፿፽፲፿"/>
  <p:tag name="IPADDRESS" val="ፑፗ።ፓ፧፜ፂፁፃፃ"/>
  <p:tag name="APPVER" val="ፃጾፀ"/>
  <p:tag name="RANDOM" val="16"/>
  <p:tag name="CHECKSUM" val="ፄፈፄፆ"/>
  <p:tag name="ISPRING_RESOURCE_PATHS_HASH_2" val="f4d3300a86bcc1ee095f5274cd938995671521"/>
</p:tagLst>
</file>

<file path=ppt/theme/theme1.xml><?xml version="1.0" encoding="utf-8"?>
<a:theme xmlns:a="http://schemas.openxmlformats.org/drawingml/2006/main" name="ST Template [4-3]_updates_13042012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T DocShare Document" ma:contentTypeID="0x0101002CD26512E226DC44BE8078132D0509C500CA1FFC1A8B77EF4D8E6043CA951DE7AE" ma:contentTypeVersion="6" ma:contentTypeDescription="" ma:contentTypeScope="" ma:versionID="44475e6690fe5bfb4f506dd1a7cbc13f">
  <xsd:schema xmlns:xsd="http://www.w3.org/2001/XMLSchema" xmlns:xs="http://www.w3.org/2001/XMLSchema" xmlns:p="http://schemas.microsoft.com/office/2006/metadata/properties" xmlns:ns1="http://schemas.microsoft.com/sharepoint/v3" xmlns:ns2="964ac87d-ee9f-445a-856c-d1bb75df95c2" xmlns:ns3="a72e9287-aef4-478b-a7a9-34626fd7a59f" targetNamespace="http://schemas.microsoft.com/office/2006/metadata/properties" ma:root="true" ma:fieldsID="eff6d968bb9f627c870a0e9edb8cc9ee" ns1:_="" ns2:_="" ns3:_="">
    <xsd:import namespace="http://schemas.microsoft.com/sharepoint/v3"/>
    <xsd:import namespace="964ac87d-ee9f-445a-856c-d1bb75df95c2"/>
    <xsd:import namespace="a72e9287-aef4-478b-a7a9-34626fd7a59f"/>
    <xsd:element name="properties">
      <xsd:complexType>
        <xsd:sequence>
          <xsd:element name="documentManagement">
            <xsd:complexType>
              <xsd:all>
                <xsd:element ref="ns2:DSDocumentDate" minOccurs="0"/>
                <xsd:element ref="ns1:PublishingContact" minOccurs="0"/>
                <xsd:element ref="ns1:RatingCount" minOccurs="0"/>
                <xsd:element ref="ns1:AverageRating" minOccurs="0"/>
                <xsd:element ref="ns2:hfd4f7438eb64b4fb2740c42c2d09f06" minOccurs="0"/>
                <xsd:element ref="ns2:TaxCatchAll" minOccurs="0"/>
                <xsd:element ref="ns2:TaxCatchAllLabel" minOccurs="0"/>
                <xsd:element ref="ns2:af5a1a12219a498697818fb2e9058738" minOccurs="0"/>
                <xsd:element ref="ns2:ke53ebef3a3444908a5707348e6a7069" minOccurs="0"/>
                <xsd:element ref="ns2:n9a789a8a6d1412c8a7364c6c150e409" minOccurs="0"/>
                <xsd:element ref="ns2:_dlc_DocIdUrl" minOccurs="0"/>
                <xsd:element ref="ns2:_dlc_DocIdPersistId" minOccurs="0"/>
                <xsd:element ref="ns2:_dlc_DocId" minOccurs="0"/>
                <xsd:element ref="ns2:TaxKeywordTaxHTField" minOccurs="0"/>
                <xsd:element ref="ns2:p014d9fa8d32456cb43b4fdc444d4cb2" minOccurs="0"/>
                <xsd:element ref="ns3:Seminar" minOccurs="0"/>
                <xsd:element ref="ns3:Training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Contact" ma:index="9" nillable="true" ma:displayName="Contact" ma:list="UserInfo" ma:internalName="Publishing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Count" ma:index="10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AverageRating" ma:index="1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4ac87d-ee9f-445a-856c-d1bb75df95c2" elementFormDefault="qualified">
    <xsd:import namespace="http://schemas.microsoft.com/office/2006/documentManagement/types"/>
    <xsd:import namespace="http://schemas.microsoft.com/office/infopath/2007/PartnerControls"/>
    <xsd:element name="DSDocumentDate" ma:index="2" nillable="true" ma:displayName="Document Date" ma:default="[today]" ma:format="DateOnly" ma:internalName="DSDocumentDate">
      <xsd:simpleType>
        <xsd:restriction base="dms:DateTime"/>
      </xsd:simpleType>
    </xsd:element>
    <xsd:element name="hfd4f7438eb64b4fb2740c42c2d09f06" ma:index="12" nillable="true" ma:taxonomy="true" ma:internalName="hfd4f7438eb64b4fb2740c42c2d09f06" ma:taxonomyFieldName="DSDocumentType" ma:displayName="Document Type" ma:readOnly="false" ma:default="" ma:fieldId="{1fd4f743-8eb6-4b4f-b274-0c42c2d09f06}" ma:sspId="a12e1b27-6b38-47db-a67e-1057ebfcf6e5" ma:termSetId="98d0e228-a6d9-4875-9099-4af89339c45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hidden="true" ma:list="{7b295ace-eb8b-46fb-aef5-93521352b6e8}" ma:internalName="TaxCatchAll" ma:showField="CatchAllData" ma:web="d8767917-c2fa-4b63-bd7c-b76508ccdf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4" nillable="true" ma:displayName="Taxonomy Catch All Column1" ma:hidden="true" ma:list="{7b295ace-eb8b-46fb-aef5-93521352b6e8}" ma:internalName="TaxCatchAllLabel" ma:readOnly="true" ma:showField="CatchAllDataLabel" ma:web="d8767917-c2fa-4b63-bd7c-b76508ccdf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f5a1a12219a498697818fb2e9058738" ma:index="16" nillable="true" ma:taxonomy="true" ma:internalName="af5a1a12219a498697818fb2e9058738" ma:taxonomyFieldName="DSOrganization" ma:displayName="Organization" ma:default="" ma:fieldId="{af5a1a12-219a-4986-9781-8fb2e9058738}" ma:sspId="a12e1b27-6b38-47db-a67e-1057ebfcf6e5" ma:termSetId="5fb73391-bc73-403d-835d-9528267d581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e53ebef3a3444908a5707348e6a7069" ma:index="18" nillable="true" ma:taxonomy="true" ma:internalName="ke53ebef3a3444908a5707348e6a7069" ma:taxonomyFieldName="DSTopic" ma:displayName="Topics" ma:readOnly="false" ma:default="1;#Market and Sales|693342bb-00da-419d-b0b9-da33f8e52875" ma:fieldId="{4e53ebef-3a34-4490-8a57-07348e6a7069}" ma:taxonomyMulti="true" ma:sspId="a12e1b27-6b38-47db-a67e-1057ebfcf6e5" ma:termSetId="dda47d19-ea03-4cd0-8c67-bf9c4d977c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9a789a8a6d1412c8a7364c6c150e409" ma:index="20" nillable="true" ma:taxonomy="true" ma:internalName="n9a789a8a6d1412c8a7364c6c150e409" ma:taxonomyFieldName="DSTopicTree" ma:displayName="Sub Topic" ma:readOnly="false" ma:default="2;#EMEA|21f3b7e6-ebba-436e-bb72-8c95f7eea1ec;#18;#Learning|3f8b1593-8ab1-48a1-a086-5fab5b6583f8" ma:fieldId="{79a789a8-a6d1-412c-8a73-64c6c150e409}" ma:taxonomyMulti="true" ma:sspId="a12e1b27-6b38-47db-a67e-1057ebfcf6e5" ma:termSetId="7d96229c-c735-45eb-8c34-e405a1ed61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Url" ma:index="2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_dlc_DocId" ma:index="2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TaxKeywordTaxHTField" ma:index="25" nillable="true" ma:taxonomy="true" ma:internalName="TaxKeywordTaxHTField" ma:taxonomyFieldName="TaxKeyword" ma:displayName="Free Keywords" ma:readOnly="false" ma:fieldId="{23f27201-bee3-471e-b2e7-b64fd8b7ca38}" ma:taxonomyMulti="true" ma:sspId="a12e1b27-6b38-47db-a67e-1057ebfcf6e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p014d9fa8d32456cb43b4fdc444d4cb2" ma:index="27" nillable="true" ma:taxonomy="true" ma:internalName="p014d9fa8d32456cb43b4fdc444d4cb2" ma:taxonomyFieldName="ST_x0020_Location" ma:displayName="ST Location" ma:default="" ma:fieldId="{9014d9fa-8d32-456c-b43b-4fdc444d4cb2}" ma:taxonomyMulti="true" ma:sspId="a12e1b27-6b38-47db-a67e-1057ebfcf6e5" ma:termSetId="c2c89d8b-afae-42c7-94ac-5ea122182748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2e9287-aef4-478b-a7a9-34626fd7a59f" elementFormDefault="qualified">
    <xsd:import namespace="http://schemas.microsoft.com/office/2006/documentManagement/types"/>
    <xsd:import namespace="http://schemas.microsoft.com/office/infopath/2007/PartnerControls"/>
    <xsd:element name="Seminar" ma:index="29" nillable="true" ma:displayName="Workshop" ma:format="Dropdown" ma:internalName="Seminar">
      <xsd:simpleType>
        <xsd:restriction base="dms:Choice">
          <xsd:enumeration value="STM32L1"/>
          <xsd:enumeration value="STM32L0"/>
          <xsd:enumeration value="STM32L"/>
          <xsd:enumeration value="STM32F7"/>
          <xsd:enumeration value="STM32Cube"/>
        </xsd:restriction>
      </xsd:simpleType>
    </xsd:element>
    <xsd:element name="Training" ma:index="30" nillable="true" ma:displayName="Training" ma:format="Dropdown" ma:internalName="Training">
      <xsd:simpleType>
        <xsd:restriction base="dms:Choice">
          <xsd:enumeration value="STM32F0"/>
          <xsd:enumeration value="TM32F4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8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fd4f7438eb64b4fb2740c42c2d09f06 xmlns="964ac87d-ee9f-445a-856c-d1bb75df95c2">
      <Terms xmlns="http://schemas.microsoft.com/office/infopath/2007/PartnerControls"/>
    </hfd4f7438eb64b4fb2740c42c2d09f06>
    <Training xmlns="a72e9287-aef4-478b-a7a9-34626fd7a59f" xsi:nil="true"/>
    <af5a1a12219a498697818fb2e9058738 xmlns="964ac87d-ee9f-445a-856c-d1bb75df95c2">
      <Terms xmlns="http://schemas.microsoft.com/office/infopath/2007/PartnerControls"/>
    </af5a1a12219a498697818fb2e9058738>
    <TaxKeywordTaxHTField xmlns="964ac87d-ee9f-445a-856c-d1bb75df95c2">
      <Terms xmlns="http://schemas.microsoft.com/office/infopath/2007/PartnerControls"/>
    </TaxKeywordTaxHTField>
    <TaxCatchAll xmlns="964ac87d-ee9f-445a-856c-d1bb75df95c2">
      <Value>18</Value>
      <Value>2</Value>
      <Value>1</Value>
    </TaxCatchAll>
    <p014d9fa8d32456cb43b4fdc444d4cb2 xmlns="964ac87d-ee9f-445a-856c-d1bb75df95c2">
      <Terms xmlns="http://schemas.microsoft.com/office/infopath/2007/PartnerControls"/>
    </p014d9fa8d32456cb43b4fdc444d4cb2>
    <DSDocumentDate xmlns="964ac87d-ee9f-445a-856c-d1bb75df95c2">2016-06-27T15:14:15+00:00</DSDocumentDate>
    <ke53ebef3a3444908a5707348e6a7069 xmlns="964ac87d-ee9f-445a-856c-d1bb75df95c2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 and Sales</TermName>
          <TermId xmlns="http://schemas.microsoft.com/office/infopath/2007/PartnerControls">693342bb-00da-419d-b0b9-da33f8e52875</TermId>
        </TermInfo>
      </Terms>
    </ke53ebef3a3444908a5707348e6a7069>
    <PublishingContact xmlns="http://schemas.microsoft.com/sharepoint/v3">
      <UserInfo>
        <DisplayName/>
        <AccountId xsi:nil="true"/>
        <AccountType/>
      </UserInfo>
    </PublishingContact>
    <n9a789a8a6d1412c8a7364c6c150e409 xmlns="964ac87d-ee9f-445a-856c-d1bb75df95c2">
      <Terms xmlns="http://schemas.microsoft.com/office/infopath/2007/PartnerControls">
        <TermInfo xmlns="http://schemas.microsoft.com/office/infopath/2007/PartnerControls">
          <TermName xmlns="http://schemas.microsoft.com/office/infopath/2007/PartnerControls">EMEA</TermName>
          <TermId xmlns="http://schemas.microsoft.com/office/infopath/2007/PartnerControls">21f3b7e6-ebba-436e-bb72-8c95f7eea1ec</TermId>
        </TermInfo>
        <TermInfo xmlns="http://schemas.microsoft.com/office/infopath/2007/PartnerControls">
          <TermName xmlns="http://schemas.microsoft.com/office/infopath/2007/PartnerControls">Learning</TermName>
          <TermId xmlns="http://schemas.microsoft.com/office/infopath/2007/PartnerControls">3f8b1593-8ab1-48a1-a086-5fab5b6583f8</TermId>
        </TermInfo>
      </Terms>
    </n9a789a8a6d1412c8a7364c6c150e409>
    <Seminar xmlns="a72e9287-aef4-478b-a7a9-34626fd7a59f" xsi:nil="true"/>
    <_dlc_DocId xmlns="964ac87d-ee9f-445a-856c-d1bb75df95c2">FUDPCNSJKDNQ-7-393</_dlc_DocId>
    <_dlc_DocIdUrl xmlns="964ac87d-ee9f-445a-856c-d1bb75df95c2">
      <Url>http://best.st.com/docshare/EMEA-Reporting/_layouts/DocIdRedir.aspx?ID=FUDPCNSJKDNQ-7-393</Url>
      <Description>FUDPCNSJKDNQ-7-393</Description>
    </_dlc_DocIdUrl>
  </documentManagement>
</p:properties>
</file>

<file path=customXml/item5.xml><?xml version="1.0" encoding="utf-8"?>
<?mso-contentType ?>
<SharedContentType xmlns="Microsoft.SharePoint.Taxonomy.ContentTypeSync" SourceId="a12e1b27-6b38-47db-a67e-1057ebfcf6e5" ContentTypeId="0x0101002CD26512E226DC44BE8078132D0509C5" PreviousValue="false"/>
</file>

<file path=customXml/itemProps1.xml><?xml version="1.0" encoding="utf-8"?>
<ds:datastoreItem xmlns:ds="http://schemas.openxmlformats.org/officeDocument/2006/customXml" ds:itemID="{08079F1A-B617-493D-8005-4F5E7328BB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64ac87d-ee9f-445a-856c-d1bb75df95c2"/>
    <ds:schemaRef ds:uri="a72e9287-aef4-478b-a7a9-34626fd7a5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0C1E77-C83A-4C3C-BC57-D5BA4B4D4725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4578E51-F567-4265-8DFD-B159E0FBC4F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462EEAC-5282-4C3D-A1DE-F79AD64380EA}">
  <ds:schemaRefs>
    <ds:schemaRef ds:uri="964ac87d-ee9f-445a-856c-d1bb75df95c2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sharepoint/v3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a72e9287-aef4-478b-a7a9-34626fd7a59f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83688581-410E-4945-B421-EFB83018C18A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2109</TotalTime>
  <Words>575</Words>
  <Application>Microsoft Office PowerPoint</Application>
  <PresentationFormat>On-screen Show (4:3)</PresentationFormat>
  <Paragraphs>118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ST Template [4-3]_updates_13042012</vt:lpstr>
      <vt:lpstr>USB MSP Host lab</vt:lpstr>
      <vt:lpstr>USB MSP Host lab1</vt:lpstr>
      <vt:lpstr>USB MSP Host lab</vt:lpstr>
      <vt:lpstr>USB MSP Host lab</vt:lpstr>
      <vt:lpstr>USB MSP Host lab</vt:lpstr>
      <vt:lpstr>USB MSP Host lab</vt:lpstr>
      <vt:lpstr>USB MSP Host lab</vt:lpstr>
      <vt:lpstr>USB MSP Host lab</vt:lpstr>
      <vt:lpstr>USB MSP Host lab</vt:lpstr>
      <vt:lpstr>USB MSP Host lab</vt:lpstr>
    </vt:vector>
  </TitlesOfParts>
  <Company>STMicroelectronics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- Guidelines</dc:title>
  <dc:creator>Radek RIPA</dc:creator>
  <cp:lastModifiedBy>Bruno Fontes MONTANARI</cp:lastModifiedBy>
  <cp:revision>96</cp:revision>
  <dcterms:created xsi:type="dcterms:W3CDTF">2015-01-27T15:26:21Z</dcterms:created>
  <dcterms:modified xsi:type="dcterms:W3CDTF">2016-11-01T10:16:45Z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0x0101002CD26512E226DC44BE8078132D0509C500CA1FFC1A8B77EF4D8E6043CA951DE7AE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_dlc_DocIdItemGuid">
    <vt:lpwstr>0befb7a1-a17d-47b0-a2e3-6e8be37ae206</vt:lpwstr>
  </property>
  <property fmtid="{D5CDD505-2E9C-101B-9397-08002B2CF9AE}" pid="7" name="DSTopicTree">
    <vt:lpwstr>2;#EMEA|21f3b7e6-ebba-436e-bb72-8c95f7eea1ec;#18;#Learning|3f8b1593-8ab1-48a1-a086-5fab5b6583f8</vt:lpwstr>
  </property>
  <property fmtid="{D5CDD505-2E9C-101B-9397-08002B2CF9AE}" pid="8" name="DSTopic">
    <vt:lpwstr>1;#Market and Sales|693342bb-00da-419d-b0b9-da33f8e52875</vt:lpwstr>
  </property>
  <property fmtid="{D5CDD505-2E9C-101B-9397-08002B2CF9AE}" pid="9" name="ST Location">
    <vt:lpwstr/>
  </property>
  <property fmtid="{D5CDD505-2E9C-101B-9397-08002B2CF9AE}" pid="10" name="DSOrganization">
    <vt:lpwstr/>
  </property>
  <property fmtid="{D5CDD505-2E9C-101B-9397-08002B2CF9AE}" pid="11" name="DSDocumentType">
    <vt:lpwstr/>
  </property>
</Properties>
</file>